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</p:sldIdLst>
  <p:sldSz cx="12192000" cy="6858000"/>
  <p:notesSz cx="6881813" cy="9296400"/>
  <p:embeddedFontLst>
    <p:embeddedFont>
      <p:font typeface="Calibri" panose="020F0502020204030204" pitchFamily="34" charset="0"/>
      <p:regular r:id="rId59"/>
      <p:bold r:id="rId60"/>
      <p:italic r:id="rId61"/>
      <p:boldItalic r:id="rId62"/>
    </p:embeddedFont>
    <p:embeddedFont>
      <p:font typeface="Calibri Light" panose="020F0302020204030204" pitchFamily="34" charset="0"/>
      <p:regular r:id="rId63"/>
      <p:italic r:id="rId64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315"/>
  </p:normalViewPr>
  <p:slideViewPr>
    <p:cSldViewPr>
      <p:cViewPr varScale="1">
        <p:scale>
          <a:sx n="113" d="100"/>
          <a:sy n="113" d="100"/>
        </p:scale>
        <p:origin x="960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</c:v>
                </c:pt>
                <c:pt idx="1">
                  <c:v>127</c:v>
                </c:pt>
                <c:pt idx="2">
                  <c:v>88</c:v>
                </c:pt>
                <c:pt idx="3">
                  <c:v>113</c:v>
                </c:pt>
                <c:pt idx="4">
                  <c:v>130</c:v>
                </c:pt>
                <c:pt idx="5">
                  <c:v>106</c:v>
                </c:pt>
                <c:pt idx="6">
                  <c:v>122</c:v>
                </c:pt>
                <c:pt idx="7">
                  <c:v>96</c:v>
                </c:pt>
                <c:pt idx="8">
                  <c:v>67</c:v>
                </c:pt>
                <c:pt idx="9">
                  <c:v>45</c:v>
                </c:pt>
                <c:pt idx="10">
                  <c:v>72</c:v>
                </c:pt>
                <c:pt idx="11">
                  <c:v>58</c:v>
                </c:pt>
                <c:pt idx="12">
                  <c:v>58</c:v>
                </c:pt>
                <c:pt idx="13">
                  <c:v>59</c:v>
                </c:pt>
                <c:pt idx="14">
                  <c:v>44</c:v>
                </c:pt>
                <c:pt idx="15">
                  <c:v>46</c:v>
                </c:pt>
                <c:pt idx="16">
                  <c:v>52</c:v>
                </c:pt>
                <c:pt idx="17">
                  <c:v>42</c:v>
                </c:pt>
                <c:pt idx="18">
                  <c:v>33</c:v>
                </c:pt>
                <c:pt idx="19">
                  <c:v>40</c:v>
                </c:pt>
                <c:pt idx="20">
                  <c:v>39</c:v>
                </c:pt>
                <c:pt idx="21">
                  <c:v>47</c:v>
                </c:pt>
                <c:pt idx="22">
                  <c:v>44</c:v>
                </c:pt>
                <c:pt idx="23">
                  <c:v>45</c:v>
                </c:pt>
                <c:pt idx="24">
                  <c:v>47</c:v>
                </c:pt>
                <c:pt idx="25">
                  <c:v>38</c:v>
                </c:pt>
                <c:pt idx="26">
                  <c:v>42</c:v>
                </c:pt>
                <c:pt idx="27">
                  <c:v>36</c:v>
                </c:pt>
                <c:pt idx="28">
                  <c:v>37</c:v>
                </c:pt>
                <c:pt idx="29">
                  <c:v>38</c:v>
                </c:pt>
                <c:pt idx="3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E-4BFE-8AB6-BF5F4B5BD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91952"/>
        <c:axId val="358194248"/>
      </c:barChart>
      <c:dateAx>
        <c:axId val="35819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94248"/>
        <c:crosses val="autoZero"/>
        <c:auto val="1"/>
        <c:lblOffset val="100"/>
        <c:baseTimeUnit val="days"/>
      </c:dateAx>
      <c:valAx>
        <c:axId val="35819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9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64</c:v>
                </c:pt>
                <c:pt idx="2">
                  <c:v>68</c:v>
                </c:pt>
                <c:pt idx="3">
                  <c:v>64</c:v>
                </c:pt>
                <c:pt idx="4">
                  <c:v>49</c:v>
                </c:pt>
                <c:pt idx="5">
                  <c:v>69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81-4D50-8736-0910539D0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372128"/>
        <c:axId val="352373768"/>
      </c:barChart>
      <c:catAx>
        <c:axId val="35237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73768"/>
        <c:crosses val="autoZero"/>
        <c:auto val="1"/>
        <c:lblAlgn val="ctr"/>
        <c:lblOffset val="100"/>
        <c:noMultiLvlLbl val="0"/>
      </c:catAx>
      <c:valAx>
        <c:axId val="35237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37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3-4066-B12A-415D0BBEE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014864"/>
        <c:axId val="173018472"/>
      </c:barChart>
      <c:dateAx>
        <c:axId val="173014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8472"/>
        <c:crosses val="autoZero"/>
        <c:auto val="1"/>
        <c:lblOffset val="100"/>
        <c:baseTimeUnit val="days"/>
      </c:dateAx>
      <c:valAx>
        <c:axId val="17301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1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4</c:v>
                </c:pt>
                <c:pt idx="4">
                  <c:v>6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EF-4B94-9DA6-077461E85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93920"/>
        <c:axId val="360023080"/>
      </c:barChart>
      <c:catAx>
        <c:axId val="35819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23080"/>
        <c:crosses val="autoZero"/>
        <c:auto val="1"/>
        <c:lblAlgn val="ctr"/>
        <c:lblOffset val="100"/>
        <c:noMultiLvlLbl val="0"/>
      </c:catAx>
      <c:valAx>
        <c:axId val="36002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9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</c:v>
                </c:pt>
                <c:pt idx="1">
                  <c:v>40</c:v>
                </c:pt>
                <c:pt idx="2">
                  <c:v>8</c:v>
                </c:pt>
                <c:pt idx="3">
                  <c:v>7</c:v>
                </c:pt>
                <c:pt idx="4">
                  <c:v>29</c:v>
                </c:pt>
                <c:pt idx="5">
                  <c:v>11</c:v>
                </c:pt>
                <c:pt idx="6">
                  <c:v>26</c:v>
                </c:pt>
                <c:pt idx="7">
                  <c:v>33</c:v>
                </c:pt>
                <c:pt idx="8">
                  <c:v>0</c:v>
                </c:pt>
                <c:pt idx="9">
                  <c:v>12</c:v>
                </c:pt>
                <c:pt idx="10">
                  <c:v>28</c:v>
                </c:pt>
                <c:pt idx="11">
                  <c:v>21</c:v>
                </c:pt>
                <c:pt idx="12">
                  <c:v>27</c:v>
                </c:pt>
                <c:pt idx="13">
                  <c:v>15</c:v>
                </c:pt>
                <c:pt idx="14">
                  <c:v>631</c:v>
                </c:pt>
                <c:pt idx="15">
                  <c:v>13</c:v>
                </c:pt>
                <c:pt idx="16">
                  <c:v>61</c:v>
                </c:pt>
                <c:pt idx="17">
                  <c:v>20</c:v>
                </c:pt>
                <c:pt idx="18">
                  <c:v>33</c:v>
                </c:pt>
                <c:pt idx="19">
                  <c:v>0</c:v>
                </c:pt>
                <c:pt idx="20">
                  <c:v>14</c:v>
                </c:pt>
                <c:pt idx="21">
                  <c:v>6</c:v>
                </c:pt>
                <c:pt idx="22">
                  <c:v>9</c:v>
                </c:pt>
                <c:pt idx="23">
                  <c:v>4</c:v>
                </c:pt>
                <c:pt idx="24">
                  <c:v>7</c:v>
                </c:pt>
                <c:pt idx="25">
                  <c:v>13</c:v>
                </c:pt>
                <c:pt idx="26">
                  <c:v>17</c:v>
                </c:pt>
                <c:pt idx="27">
                  <c:v>12</c:v>
                </c:pt>
                <c:pt idx="28">
                  <c:v>11</c:v>
                </c:pt>
                <c:pt idx="29">
                  <c:v>14</c:v>
                </c:pt>
                <c:pt idx="3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A-46AC-8DCA-0B2A7D01B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025376"/>
        <c:axId val="360028328"/>
      </c:barChart>
      <c:dateAx>
        <c:axId val="36002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28328"/>
        <c:crosses val="autoZero"/>
        <c:auto val="1"/>
        <c:lblOffset val="100"/>
        <c:baseTimeUnit val="days"/>
      </c:dateAx>
      <c:valAx>
        <c:axId val="36002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2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0.19470404984424</c:v>
                </c:pt>
                <c:pt idx="1">
                  <c:v>0.17629566694987001</c:v>
                </c:pt>
                <c:pt idx="2">
                  <c:v>1.2000849617672</c:v>
                </c:pt>
                <c:pt idx="3">
                  <c:v>0.2017841971113</c:v>
                </c:pt>
                <c:pt idx="4">
                  <c:v>0.30975644293401</c:v>
                </c:pt>
                <c:pt idx="5">
                  <c:v>0.16461342395921999</c:v>
                </c:pt>
                <c:pt idx="6">
                  <c:v>0.25488530161426998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C-485D-BEA7-09323D287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019144"/>
        <c:axId val="360019472"/>
      </c:barChart>
      <c:catAx>
        <c:axId val="36001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19472"/>
        <c:crosses val="autoZero"/>
        <c:auto val="1"/>
        <c:lblAlgn val="ctr"/>
        <c:lblOffset val="100"/>
        <c:noMultiLvlLbl val="0"/>
      </c:catAx>
      <c:valAx>
        <c:axId val="36001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1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0.16834383735625</c:v>
                </c:pt>
                <c:pt idx="1">
                  <c:v>0.55026424830554999</c:v>
                </c:pt>
                <c:pt idx="2">
                  <c:v>0.18331156831663001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5-42B6-BF29-1876C21BA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126088"/>
        <c:axId val="552127072"/>
      </c:barChart>
      <c:catAx>
        <c:axId val="55212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27072"/>
        <c:crosses val="autoZero"/>
        <c:auto val="1"/>
        <c:lblAlgn val="ctr"/>
        <c:lblOffset val="100"/>
        <c:noMultiLvlLbl val="0"/>
      </c:catAx>
      <c:valAx>
        <c:axId val="55212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2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5-49C0-91EF-77C1FB1DA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15-49C0-91EF-77C1FB1DA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15-49C0-91EF-77C1FB1DA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136584"/>
        <c:axId val="552145112"/>
      </c:barChart>
      <c:catAx>
        <c:axId val="55213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45112"/>
        <c:crosses val="autoZero"/>
        <c:auto val="1"/>
        <c:lblAlgn val="ctr"/>
        <c:lblOffset val="100"/>
        <c:noMultiLvlLbl val="0"/>
      </c:catAx>
      <c:valAx>
        <c:axId val="55214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3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F-43D8-891B-AE2C3925FE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F-43D8-891B-AE2C3925FE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8F-43D8-891B-AE2C3925F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143144"/>
        <c:axId val="552143472"/>
      </c:barChart>
      <c:catAx>
        <c:axId val="55214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43472"/>
        <c:crosses val="autoZero"/>
        <c:auto val="1"/>
        <c:lblAlgn val="ctr"/>
        <c:lblOffset val="100"/>
        <c:noMultiLvlLbl val="0"/>
      </c:catAx>
      <c:valAx>
        <c:axId val="55214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4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BA-441B-84FB-F6F33E765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BA-441B-84FB-F6F33E7656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BA-441B-84FB-F6F33E765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155936"/>
        <c:axId val="552146424"/>
      </c:barChart>
      <c:catAx>
        <c:axId val="55215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46424"/>
        <c:crosses val="autoZero"/>
        <c:auto val="1"/>
        <c:lblAlgn val="ctr"/>
        <c:lblOffset val="100"/>
        <c:noMultiLvlLbl val="0"/>
      </c:catAx>
      <c:valAx>
        <c:axId val="55214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5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F-4B78-B0C0-7B608E0477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 Viral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F-4B78-B0C0-7B608E047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152984"/>
        <c:axId val="552147736"/>
      </c:barChart>
      <c:catAx>
        <c:axId val="55215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47736"/>
        <c:crosses val="autoZero"/>
        <c:auto val="1"/>
        <c:lblAlgn val="ctr"/>
        <c:lblOffset val="100"/>
        <c:noMultiLvlLbl val="0"/>
      </c:catAx>
      <c:valAx>
        <c:axId val="55214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5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4</c:v>
                </c:pt>
                <c:pt idx="2">
                  <c:v>7</c:v>
                </c:pt>
                <c:pt idx="3">
                  <c:v>7</c:v>
                </c:pt>
                <c:pt idx="4">
                  <c:v>22</c:v>
                </c:pt>
                <c:pt idx="5">
                  <c:v>9</c:v>
                </c:pt>
                <c:pt idx="6">
                  <c:v>11</c:v>
                </c:pt>
                <c:pt idx="7">
                  <c:v>23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5</c:v>
                </c:pt>
                <c:pt idx="12">
                  <c:v>7</c:v>
                </c:pt>
                <c:pt idx="13">
                  <c:v>0</c:v>
                </c:pt>
                <c:pt idx="14">
                  <c:v>4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8</c:v>
                </c:pt>
                <c:pt idx="19">
                  <c:v>2</c:v>
                </c:pt>
                <c:pt idx="20">
                  <c:v>5</c:v>
                </c:pt>
                <c:pt idx="21">
                  <c:v>10</c:v>
                </c:pt>
                <c:pt idx="22">
                  <c:v>2</c:v>
                </c:pt>
                <c:pt idx="23">
                  <c:v>4</c:v>
                </c:pt>
                <c:pt idx="24">
                  <c:v>9</c:v>
                </c:pt>
                <c:pt idx="25">
                  <c:v>3</c:v>
                </c:pt>
                <c:pt idx="26">
                  <c:v>2</c:v>
                </c:pt>
                <c:pt idx="27">
                  <c:v>4</c:v>
                </c:pt>
                <c:pt idx="28">
                  <c:v>9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0C-4560-9024-D77265968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158232"/>
        <c:axId val="552156264"/>
      </c:barChart>
      <c:dateAx>
        <c:axId val="55215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56264"/>
        <c:crosses val="autoZero"/>
        <c:auto val="1"/>
        <c:lblOffset val="100"/>
        <c:baseTimeUnit val="days"/>
      </c:dateAx>
      <c:valAx>
        <c:axId val="55215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15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9B-44C6-AF61-D5ACA92E2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034576"/>
        <c:axId val="552035232"/>
      </c:barChart>
      <c:dateAx>
        <c:axId val="552034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35232"/>
        <c:crosses val="autoZero"/>
        <c:auto val="1"/>
        <c:lblOffset val="100"/>
        <c:baseTimeUnit val="days"/>
      </c:dateAx>
      <c:valAx>
        <c:axId val="55203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3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</c:v>
                </c:pt>
                <c:pt idx="1">
                  <c:v>56</c:v>
                </c:pt>
                <c:pt idx="2">
                  <c:v>50</c:v>
                </c:pt>
                <c:pt idx="3">
                  <c:v>51</c:v>
                </c:pt>
                <c:pt idx="4">
                  <c:v>75</c:v>
                </c:pt>
                <c:pt idx="5">
                  <c:v>54</c:v>
                </c:pt>
                <c:pt idx="6">
                  <c:v>58</c:v>
                </c:pt>
                <c:pt idx="7">
                  <c:v>78</c:v>
                </c:pt>
                <c:pt idx="8">
                  <c:v>33</c:v>
                </c:pt>
                <c:pt idx="9">
                  <c:v>32</c:v>
                </c:pt>
                <c:pt idx="10">
                  <c:v>14</c:v>
                </c:pt>
                <c:pt idx="11">
                  <c:v>19</c:v>
                </c:pt>
                <c:pt idx="12">
                  <c:v>52</c:v>
                </c:pt>
                <c:pt idx="13">
                  <c:v>35</c:v>
                </c:pt>
                <c:pt idx="14">
                  <c:v>66</c:v>
                </c:pt>
                <c:pt idx="15">
                  <c:v>24</c:v>
                </c:pt>
                <c:pt idx="16">
                  <c:v>32</c:v>
                </c:pt>
                <c:pt idx="17">
                  <c:v>28</c:v>
                </c:pt>
                <c:pt idx="18">
                  <c:v>32</c:v>
                </c:pt>
                <c:pt idx="19">
                  <c:v>25</c:v>
                </c:pt>
                <c:pt idx="20">
                  <c:v>41</c:v>
                </c:pt>
                <c:pt idx="21">
                  <c:v>59</c:v>
                </c:pt>
                <c:pt idx="22">
                  <c:v>53</c:v>
                </c:pt>
                <c:pt idx="23">
                  <c:v>33</c:v>
                </c:pt>
                <c:pt idx="24">
                  <c:v>16</c:v>
                </c:pt>
                <c:pt idx="25">
                  <c:v>30</c:v>
                </c:pt>
                <c:pt idx="26">
                  <c:v>44</c:v>
                </c:pt>
                <c:pt idx="27">
                  <c:v>35</c:v>
                </c:pt>
                <c:pt idx="28">
                  <c:v>59</c:v>
                </c:pt>
                <c:pt idx="29">
                  <c:v>36</c:v>
                </c:pt>
                <c:pt idx="3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7-49E1-A1BB-E028817FB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040152"/>
        <c:axId val="552033920"/>
      </c:barChart>
      <c:dateAx>
        <c:axId val="552040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33920"/>
        <c:crosses val="autoZero"/>
        <c:auto val="1"/>
        <c:lblOffset val="100"/>
        <c:baseTimeUnit val="days"/>
      </c:dateAx>
      <c:valAx>
        <c:axId val="55203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4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492</c:v>
                </c:pt>
                <c:pt idx="2">
                  <c:v>1380</c:v>
                </c:pt>
                <c:pt idx="3">
                  <c:v>1640</c:v>
                </c:pt>
                <c:pt idx="4">
                  <c:v>1583</c:v>
                </c:pt>
                <c:pt idx="5">
                  <c:v>1340</c:v>
                </c:pt>
                <c:pt idx="6">
                  <c:v>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B-44A8-913D-C30FF50C15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</c:v>
                </c:pt>
                <c:pt idx="1">
                  <c:v>310</c:v>
                </c:pt>
                <c:pt idx="2">
                  <c:v>703</c:v>
                </c:pt>
                <c:pt idx="3">
                  <c:v>755</c:v>
                </c:pt>
                <c:pt idx="4">
                  <c:v>587</c:v>
                </c:pt>
                <c:pt idx="5">
                  <c:v>445</c:v>
                </c:pt>
                <c:pt idx="6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2B-44A8-913D-C30FF50C1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030968"/>
        <c:axId val="552049664"/>
      </c:barChart>
      <c:catAx>
        <c:axId val="55203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49664"/>
        <c:crosses val="autoZero"/>
        <c:auto val="1"/>
        <c:lblAlgn val="ctr"/>
        <c:lblOffset val="100"/>
        <c:noMultiLvlLbl val="0"/>
      </c:catAx>
      <c:valAx>
        <c:axId val="55204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3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0.17075773745997999</c:v>
                </c:pt>
                <c:pt idx="9">
                  <c:v>0.29242262540021002</c:v>
                </c:pt>
                <c:pt idx="10">
                  <c:v>2.3621487015297</c:v>
                </c:pt>
                <c:pt idx="11">
                  <c:v>0.29348986125934001</c:v>
                </c:pt>
                <c:pt idx="12">
                  <c:v>0.13874066168623</c:v>
                </c:pt>
                <c:pt idx="13">
                  <c:v>0.16364283173248001</c:v>
                </c:pt>
                <c:pt idx="14">
                  <c:v>0.24012806830309</c:v>
                </c:pt>
                <c:pt idx="15">
                  <c:v>0.18143009605123001</c:v>
                </c:pt>
                <c:pt idx="16">
                  <c:v>0.14407684098185999</c:v>
                </c:pt>
                <c:pt idx="17">
                  <c:v>0.49626467449306</c:v>
                </c:pt>
                <c:pt idx="18">
                  <c:v>0.35218783351121002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C8-4D20-A2B0-927C072F6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042120"/>
        <c:axId val="552042776"/>
      </c:lineChart>
      <c:catAx>
        <c:axId val="55204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42776"/>
        <c:crosses val="autoZero"/>
        <c:auto val="1"/>
        <c:lblAlgn val="ctr"/>
        <c:lblOffset val="100"/>
        <c:noMultiLvlLbl val="0"/>
      </c:catAx>
      <c:valAx>
        <c:axId val="55204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4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5</c:v>
                </c:pt>
                <c:pt idx="13">
                  <c:v>2</c:v>
                </c:pt>
                <c:pt idx="14">
                  <c:v>48</c:v>
                </c:pt>
                <c:pt idx="15">
                  <c:v>2</c:v>
                </c:pt>
                <c:pt idx="16">
                  <c:v>9</c:v>
                </c:pt>
                <c:pt idx="17">
                  <c:v>3</c:v>
                </c:pt>
                <c:pt idx="18">
                  <c:v>7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4</c:v>
                </c:pt>
                <c:pt idx="27">
                  <c:v>2</c:v>
                </c:pt>
                <c:pt idx="28">
                  <c:v>1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F-4CE3-AF5C-2C63966DD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050976"/>
        <c:axId val="552048680"/>
      </c:barChart>
      <c:dateAx>
        <c:axId val="55205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48680"/>
        <c:crosses val="autoZero"/>
        <c:auto val="1"/>
        <c:lblOffset val="100"/>
        <c:baseTimeUnit val="days"/>
      </c:dateAx>
      <c:valAx>
        <c:axId val="55204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5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7-4046-9FDC-1006947B86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77-4046-9FDC-1006947B86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77-4046-9FDC-1006947B86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77-4046-9FDC-1006947B86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77-4046-9FDC-1006947B86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Yesway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77-4046-9FDC-1006947B8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056880"/>
        <c:axId val="552057208"/>
      </c:barChart>
      <c:catAx>
        <c:axId val="55205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57208"/>
        <c:crosses val="autoZero"/>
        <c:auto val="1"/>
        <c:lblAlgn val="ctr"/>
        <c:lblOffset val="100"/>
        <c:noMultiLvlLbl val="0"/>
      </c:catAx>
      <c:valAx>
        <c:axId val="5520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5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Restored Likes from Reactivated Accounts</c:v>
                </c:pt>
                <c:pt idx="1">
                  <c:v>Search</c:v>
                </c:pt>
                <c:pt idx="2">
                  <c:v>News Feed</c:v>
                </c:pt>
                <c:pt idx="3">
                  <c:v>Other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10</c:v>
                </c:pt>
                <c:pt idx="4">
                  <c:v>199</c:v>
                </c:pt>
                <c:pt idx="5">
                  <c:v>626</c:v>
                </c:pt>
                <c:pt idx="6">
                  <c:v>1086</c:v>
                </c:pt>
                <c:pt idx="7">
                  <c:v>-14</c:v>
                </c:pt>
                <c:pt idx="8">
                  <c:v>-5</c:v>
                </c:pt>
                <c:pt idx="9">
                  <c:v>-84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5F-4056-A0D8-057EDF863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2061472"/>
        <c:axId val="552060488"/>
      </c:barChart>
      <c:catAx>
        <c:axId val="552061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60488"/>
        <c:crosses val="autoZero"/>
        <c:auto val="1"/>
        <c:lblAlgn val="ctr"/>
        <c:lblOffset val="100"/>
        <c:noMultiLvlLbl val="0"/>
      </c:catAx>
      <c:valAx>
        <c:axId val="5520604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6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8503</c:v>
                </c:pt>
                <c:pt idx="1">
                  <c:v>8630</c:v>
                </c:pt>
                <c:pt idx="2">
                  <c:v>8718</c:v>
                </c:pt>
                <c:pt idx="3">
                  <c:v>8831</c:v>
                </c:pt>
                <c:pt idx="4">
                  <c:v>8961</c:v>
                </c:pt>
                <c:pt idx="5">
                  <c:v>9067</c:v>
                </c:pt>
                <c:pt idx="6">
                  <c:v>9189</c:v>
                </c:pt>
                <c:pt idx="7">
                  <c:v>9285</c:v>
                </c:pt>
                <c:pt idx="8">
                  <c:v>9352</c:v>
                </c:pt>
                <c:pt idx="9">
                  <c:v>9397</c:v>
                </c:pt>
                <c:pt idx="10">
                  <c:v>9469</c:v>
                </c:pt>
                <c:pt idx="11">
                  <c:v>9527</c:v>
                </c:pt>
                <c:pt idx="12">
                  <c:v>9585</c:v>
                </c:pt>
                <c:pt idx="13">
                  <c:v>9644</c:v>
                </c:pt>
                <c:pt idx="14">
                  <c:v>9688</c:v>
                </c:pt>
                <c:pt idx="15">
                  <c:v>9734</c:v>
                </c:pt>
                <c:pt idx="16">
                  <c:v>9786</c:v>
                </c:pt>
                <c:pt idx="17">
                  <c:v>9828</c:v>
                </c:pt>
                <c:pt idx="18">
                  <c:v>9861</c:v>
                </c:pt>
                <c:pt idx="19">
                  <c:v>9901</c:v>
                </c:pt>
                <c:pt idx="20">
                  <c:v>9940</c:v>
                </c:pt>
                <c:pt idx="21">
                  <c:v>9987</c:v>
                </c:pt>
                <c:pt idx="22">
                  <c:v>10031</c:v>
                </c:pt>
                <c:pt idx="23">
                  <c:v>10076</c:v>
                </c:pt>
                <c:pt idx="24">
                  <c:v>10123</c:v>
                </c:pt>
                <c:pt idx="25">
                  <c:v>10161</c:v>
                </c:pt>
                <c:pt idx="26">
                  <c:v>10203</c:v>
                </c:pt>
                <c:pt idx="27">
                  <c:v>10239</c:v>
                </c:pt>
                <c:pt idx="28">
                  <c:v>10276</c:v>
                </c:pt>
                <c:pt idx="29">
                  <c:v>10314</c:v>
                </c:pt>
                <c:pt idx="30">
                  <c:v>10330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D-4BD1-AB43-F677134AF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415896"/>
        <c:axId val="230416224"/>
      </c:barChart>
      <c:dateAx>
        <c:axId val="23041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16224"/>
        <c:crosses val="autoZero"/>
        <c:auto val="1"/>
        <c:lblOffset val="100"/>
        <c:baseTimeUnit val="days"/>
      </c:dateAx>
      <c:valAx>
        <c:axId val="2304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13194</c:v>
                </c:pt>
                <c:pt idx="1">
                  <c:v>11582</c:v>
                </c:pt>
                <c:pt idx="2">
                  <c:v>10548</c:v>
                </c:pt>
                <c:pt idx="3">
                  <c:v>13030</c:v>
                </c:pt>
                <c:pt idx="4">
                  <c:v>13664</c:v>
                </c:pt>
                <c:pt idx="5">
                  <c:v>13050</c:v>
                </c:pt>
                <c:pt idx="6">
                  <c:v>14567</c:v>
                </c:pt>
                <c:pt idx="7">
                  <c:v>15540</c:v>
                </c:pt>
                <c:pt idx="8">
                  <c:v>3294</c:v>
                </c:pt>
                <c:pt idx="9">
                  <c:v>6405</c:v>
                </c:pt>
                <c:pt idx="10">
                  <c:v>7060</c:v>
                </c:pt>
                <c:pt idx="11">
                  <c:v>7142</c:v>
                </c:pt>
                <c:pt idx="12">
                  <c:v>7274</c:v>
                </c:pt>
                <c:pt idx="13">
                  <c:v>7060</c:v>
                </c:pt>
                <c:pt idx="14">
                  <c:v>11252</c:v>
                </c:pt>
                <c:pt idx="15">
                  <c:v>8441</c:v>
                </c:pt>
                <c:pt idx="16">
                  <c:v>8388</c:v>
                </c:pt>
                <c:pt idx="17">
                  <c:v>7024</c:v>
                </c:pt>
                <c:pt idx="18">
                  <c:v>6351</c:v>
                </c:pt>
                <c:pt idx="19">
                  <c:v>5615</c:v>
                </c:pt>
                <c:pt idx="20">
                  <c:v>5849</c:v>
                </c:pt>
                <c:pt idx="21">
                  <c:v>5258</c:v>
                </c:pt>
                <c:pt idx="22">
                  <c:v>4734</c:v>
                </c:pt>
                <c:pt idx="23">
                  <c:v>4478</c:v>
                </c:pt>
                <c:pt idx="24">
                  <c:v>4434</c:v>
                </c:pt>
                <c:pt idx="25">
                  <c:v>5138</c:v>
                </c:pt>
                <c:pt idx="26">
                  <c:v>4837</c:v>
                </c:pt>
                <c:pt idx="27">
                  <c:v>4704</c:v>
                </c:pt>
                <c:pt idx="28">
                  <c:v>4827</c:v>
                </c:pt>
                <c:pt idx="29">
                  <c:v>4417</c:v>
                </c:pt>
                <c:pt idx="30">
                  <c:v>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5-4E26-B068-C4C640A21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432624"/>
        <c:axId val="230429344"/>
      </c:barChart>
      <c:dateAx>
        <c:axId val="230432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29344"/>
        <c:crosses val="autoZero"/>
        <c:auto val="1"/>
        <c:lblOffset val="100"/>
        <c:baseTimeUnit val="days"/>
      </c:dateAx>
      <c:valAx>
        <c:axId val="23042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3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Yesway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8503</c:v>
                </c:pt>
                <c:pt idx="1">
                  <c:v>8630</c:v>
                </c:pt>
                <c:pt idx="2">
                  <c:v>8718</c:v>
                </c:pt>
                <c:pt idx="3">
                  <c:v>8831</c:v>
                </c:pt>
                <c:pt idx="4">
                  <c:v>8961</c:v>
                </c:pt>
                <c:pt idx="5">
                  <c:v>9067</c:v>
                </c:pt>
                <c:pt idx="6">
                  <c:v>9189</c:v>
                </c:pt>
                <c:pt idx="7">
                  <c:v>9285</c:v>
                </c:pt>
                <c:pt idx="8">
                  <c:v>9352</c:v>
                </c:pt>
                <c:pt idx="9">
                  <c:v>9397</c:v>
                </c:pt>
                <c:pt idx="10">
                  <c:v>9469</c:v>
                </c:pt>
                <c:pt idx="11">
                  <c:v>9527</c:v>
                </c:pt>
                <c:pt idx="12">
                  <c:v>9585</c:v>
                </c:pt>
                <c:pt idx="13">
                  <c:v>9644</c:v>
                </c:pt>
                <c:pt idx="14">
                  <c:v>9688</c:v>
                </c:pt>
                <c:pt idx="15">
                  <c:v>9734</c:v>
                </c:pt>
                <c:pt idx="16">
                  <c:v>9786</c:v>
                </c:pt>
                <c:pt idx="17">
                  <c:v>9828</c:v>
                </c:pt>
                <c:pt idx="18">
                  <c:v>9861</c:v>
                </c:pt>
                <c:pt idx="19">
                  <c:v>9901</c:v>
                </c:pt>
                <c:pt idx="20">
                  <c:v>9940</c:v>
                </c:pt>
                <c:pt idx="21">
                  <c:v>9987</c:v>
                </c:pt>
                <c:pt idx="22">
                  <c:v>10031</c:v>
                </c:pt>
                <c:pt idx="23">
                  <c:v>10076</c:v>
                </c:pt>
                <c:pt idx="24">
                  <c:v>10123</c:v>
                </c:pt>
                <c:pt idx="25">
                  <c:v>10161</c:v>
                </c:pt>
                <c:pt idx="26">
                  <c:v>10203</c:v>
                </c:pt>
                <c:pt idx="27">
                  <c:v>10239</c:v>
                </c:pt>
                <c:pt idx="28">
                  <c:v>10276</c:v>
                </c:pt>
                <c:pt idx="29">
                  <c:v>10314</c:v>
                </c:pt>
                <c:pt idx="30">
                  <c:v>10330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7E-4F6F-BE82-975ADCBC8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34264"/>
        <c:axId val="230429016"/>
      </c:lineChart>
      <c:dateAx>
        <c:axId val="23043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29016"/>
        <c:crosses val="autoZero"/>
        <c:auto val="1"/>
        <c:lblOffset val="100"/>
        <c:baseTimeUnit val="days"/>
      </c:dateAx>
      <c:valAx>
        <c:axId val="23042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3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intlyDe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9686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Image result for yesway 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33400"/>
            <a:ext cx="4048125" cy="4048125"/>
          </a:xfrm>
          <a:prstGeom prst="rect">
            <a:avLst/>
          </a:prstGeom>
          <a:noFill/>
        </p:spPr>
      </p:pic>
      <p:pic>
        <p:nvPicPr>
          <p:cNvPr id="12" name="Picture 13" descr="Warner 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023" y="5181600"/>
            <a:ext cx="1692977" cy="1313572"/>
          </a:xfrm>
          <a:prstGeom prst="rect">
            <a:avLst/>
          </a:prstGeom>
        </p:spPr>
      </p:pic>
      <p:sp>
        <p:nvSpPr>
          <p:cNvPr id="6" name="Prepared By Warner Communications"/>
          <p:cNvSpPr txBox="1">
            <a:spLocks/>
          </p:cNvSpPr>
          <p:nvPr userDrawn="1"/>
        </p:nvSpPr>
        <p:spPr>
          <a:xfrm>
            <a:off x="338558" y="5893710"/>
            <a:ext cx="11514884" cy="40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 fontScale="82500" lnSpcReduction="20000"/>
          </a:bodyPr>
          <a:lstStyle>
            <a:lvl1pPr eaLnBrk="1" hangingPunct="1">
              <a:lnSpc>
                <a:spcPct val="90000"/>
              </a:lnSpc>
              <a:defRPr sz="3600" b="0" cap="all">
                <a:solidFill>
                  <a:schemeClr val="bg1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  <a:lvl6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6pPr>
            <a:lvl7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7pPr>
            <a:lvl8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8pPr>
            <a:lvl9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/>
            <a:r>
              <a:rPr lang="en-US" sz="3100" cap="none" dirty="0">
                <a:latin typeface="Arial" pitchFamily="34" charset="0"/>
                <a:cs typeface="Arial" pitchFamily="34" charset="0"/>
              </a:rPr>
              <a:t>Prepared By Warner Communications</a:t>
            </a:r>
          </a:p>
        </p:txBody>
      </p:sp>
      <p:sp>
        <p:nvSpPr>
          <p:cNvPr id="7" name="dashboardName"/>
          <p:cNvSpPr>
            <a:spLocks noGrp="1"/>
          </p:cNvSpPr>
          <p:nvPr>
            <p:ph type="ctrTitle" hasCustomPrompt="1"/>
          </p:nvPr>
        </p:nvSpPr>
        <p:spPr>
          <a:xfrm>
            <a:off x="338558" y="5322210"/>
            <a:ext cx="11514884" cy="552327"/>
          </a:xfrm>
        </p:spPr>
        <p:txBody>
          <a:bodyPr>
            <a:normAutofit/>
          </a:bodyPr>
          <a:lstStyle>
            <a:lvl1pPr algn="ctr">
              <a:defRPr sz="3200" b="1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69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606C-273B-495D-8F81-06547CB6B8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- Single page analysis plus insights</a:t>
            </a:r>
          </a:p>
        </p:txBody>
      </p:sp>
    </p:spTree>
    <p:extLst>
      <p:ext uri="{BB962C8B-B14F-4D97-AF65-F5344CB8AC3E}">
        <p14:creationId xmlns:p14="http://schemas.microsoft.com/office/powerpoint/2010/main" val="128997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7347-BB6C-4062-A8B0-5C4498CD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0AA2E-9282-4ACC-85C3-EF96CC2BBFB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BE617-96BD-4A3D-A15D-73988B357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E83416B-E7A1-4177-813A-3DB69B4F871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22425844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4128">
                  <a:extLst>
                    <a:ext uri="{9D8B030D-6E8A-4147-A177-3AD203B41FA5}">
                      <a16:colId xmlns:a16="http://schemas.microsoft.com/office/drawing/2014/main" val="94238673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7213698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69423732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826508003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289093453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124281668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81474587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826235898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4242847778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8564395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98590523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9233508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129877835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40843852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79131677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423949976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401644216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61010838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73090567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399694096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80658132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983130595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209194481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02028231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84015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2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34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50469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64556-5AC4-45EB-AF01-988B02BF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New Followers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1656F5-06AE-4C36-9D15-B1F9335A85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EBD7D-42E8-4805-AE73-16F29BE12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4BAA28-267A-486D-A9BE-E375B8AFE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13246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996280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F2C0-8C71-4AFA-B471-0DAC33E90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F65478-21C8-4F27-9542-2EC85281ED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9C2A5-9082-43B8-8283-567210450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F4970-8005-48E7-BD4C-1F64CD1970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4212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342890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E26B-97AF-46AE-9F2B-896271A1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Yesway Posts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EC167A-0A6F-46DA-B084-F77CD68F84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B3DDF-3611-4708-93DD-ECB08DF6D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2EDD1-677A-48B6-85AD-40F74FA4B8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53706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869275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8F783-5D62-492E-9F60-77DC0C733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D7F265-707C-4105-ACBD-B9737770F5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14C89-3C2C-4EEF-BCBC-DFE425778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2374F1-2ED6-4DBF-8415-37C2399A9E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69528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088610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3854F-0C0E-4F97-8DAC-40962166D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11E754-0528-4030-9DD5-2815B359468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7D15D-04CD-4E83-9DA4-0B763A014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4CACC-F36D-4BA1-855B-38718245AC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45969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62833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A3125-63FB-4015-90E1-3F279098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922B8-6919-49B2-81DE-3E945249280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0B1F8-E2D5-4E38-BA0D-3C58E2A92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7E794-3351-4FDA-824D-1F87DFAB28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79787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429816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F0D5C-2A5C-47FA-B124-FA1E475B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3BD457-FA0D-4159-80BC-77B204212B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20580-B127-47AC-B219-A74C29DB4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22F9C27-4CD4-4B1A-A1A8-2904039AE67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16684224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791175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629320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948717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221511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746877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315328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874186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845415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6895973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0186370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118748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900977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127243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525798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0136609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2410500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192812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6589016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753476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0627652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693194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9346988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728139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2584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88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4708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FF109-2B0D-435B-AC9E-5EAAD1A62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A3595-2EBF-4DD7-A793-622A92CA708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0DF1B-8D42-4920-AE68-BA1E2F276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A2FEDBF-4FAD-4E33-923D-C8554F68211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0301033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088994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5697236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160377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62361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499456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5930519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42694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4188168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935284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921921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211473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910877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4268574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777319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620574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926550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00325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3523184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9069087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5990066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21448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492586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856703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52558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5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- 2018-08-31 14:22:00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Happy Labor Day Weekend! How are you spending your long weekend? Tell us in the comments -- and pick up a drink no matter where you're going!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5.3272 %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23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34869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5A58-09D5-4843-B166-7D9BF394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- 3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74C3E8-ED9A-410C-A794-FDFBC137A6C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20574-621A-4AB1-BD00-DF79BD9F8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49EF39E-B05E-487F-9A81-1C4241FC62B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1764763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93224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977992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6318230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037792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058779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2475200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39577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7970784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662343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664062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092074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903612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348289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577280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436778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1330033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1275881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679620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1238596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670080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279342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099860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740000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20204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8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- 2018-08-31 09:22:13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Today is your LAST OPPORTUNITY for a chance to win a  scratch ticket and lottery merchandise, a  total value! Find out more: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4.5752 %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Location - Living In: United States: Iowa, Age: 18 - 65+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6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6888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E818-1826-4C22-BAB8-53FBB2EC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- 4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5FA97C-0D0C-475E-8E7C-97316D0783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AAC32-959D-4DE7-AF09-48E210976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6A88C96-5372-4252-BBC2-4A7BCAF6519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1934490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49652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72326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5161933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931111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64247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793236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137965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473842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266627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367260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661982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375801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697606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313958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987796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0417240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590804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58173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791954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706009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2439639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5364229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54838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43062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35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- 2018-08-30 15:21:00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Buy Stuff. Get Points. Earn Smiles. It’s that simple! Stop waiting and sign up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4.2348 %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570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70115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CA15-437A-4456-84EF-2490C2C70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- 5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8D3C7F-A678-4F32-AEFC-DDFEB75431A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C03ED-28E9-4D80-8033-AE4E1C4B7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A7938D5-036F-4FC6-8A4C-3A744AE233A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53381547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522666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1002904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319021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0203628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117130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32553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739532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237643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87504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136120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889801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9719493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281284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020891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46108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542822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7811459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074297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7862273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983818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30977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222476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243402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8426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8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- 2018-08-29 09:19:00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September is almost here, which means so are some fresh new deals for you from Yesway. We can't wait to show you what we have in store!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1.4663 %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583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66380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42B1-58DD-465A-A931-9823E0411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- 6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086F3-3DF6-4750-90D2-0E6D3B6BDC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F1F6B-43F7-4B2A-A3BB-85E4267C5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1EC1CCB-EDC9-4C5B-B108-4D25266C073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82038089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635868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031459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5924489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259494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830442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389429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898253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778633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613057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3733971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528889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96475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30573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143547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9858534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663096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897699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691027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176471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615391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0929096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612212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736170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26840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7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- 2018-08-28 12:18:00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ENDS TODAY! Always dreamed of becoming a #rockstar?  Monster Energy wants to help get you one step closer. Get more information here: https://yesway.com/sweepstakes/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2.3022 %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818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02536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41881-E707-4C6D-B79E-E2DC65CC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- 7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D0E48A-21E9-40AE-8BB7-0AFF7046D9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C0E2C-FE03-4722-B236-B698E8DBD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4A6800A-8C16-45F9-95F8-048945DF337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26936951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725782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023453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1861406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206589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2224691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3042262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906768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706698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7982135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667811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504894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848422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412645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5321901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247725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675994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7484656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085552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0873360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276845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879767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575932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6232918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578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2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- 2018-08-27 11:17:00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Sometimes running late pays off. All back-to-school supplies are just  at Yesway now through 9/15!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2.6709 %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3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10139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D628A-26A7-40BE-A358-11F54E2A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- 8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A97CD-5891-449B-A6BB-6748FA6F247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F4D74-82A9-411D-B0C1-7A1FF00CC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59FC5CB-49D0-427F-8A65-0D296FBEAA0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15393423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182153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847099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7906233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9973294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490826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601799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837679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630709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228397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842444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317603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666533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836797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713397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772950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969407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247539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559731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531381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547131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515338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51086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048943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02811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18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- 2018-08-26 13:16:00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Sunday Funday means satisfying your sweet tooth with Skittles and Starburst!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1.8428 %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04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3201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99FB9-2F0D-4A89-9A66-7B00F815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- 9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D8F29E-6CAC-4762-8309-6E22A462AF5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0FDF7-5D2C-4C30-B1CB-631385FAC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2E16842-0776-4947-9BB1-47350ACF3E0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8488279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877822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9219698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088541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067140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087056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877357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300257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975437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787696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9308951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512093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996397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22789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4278780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976956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6129599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161552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662922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376026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312568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6090190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914145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486404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3635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- 2018-08-25 10:15:00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Your Saturday morning errands will appreciate this caffeine kick!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02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13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10741-B0AB-4D8D-9A41-C44903BA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- 10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83106-E576-4CBF-9830-D726035E49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8AAC9-271E-458C-AAC0-A38395E71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8BD6D20-E510-4C7C-80AB-49ACFF04EB6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62606759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866539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6484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617167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897341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64313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225871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552237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564012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590089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385145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972939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467603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729184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940027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625050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9168387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835735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701889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129452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474123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414178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367726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212175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4790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1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- 2018-08-24 13:25:15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Have you followed us on Twitter yet?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2.1978 %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76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61491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1717-BD63-4BB1-A9B0-4D737887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- 11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553FC1-C70A-45B3-9DA4-CD7B8FC34A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0BB5E-2AD2-4A1D-84E0-1B967BD49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5DC9E7D-45A7-4268-94B1-56B44FC7EB5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23892650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538432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720021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448198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9941914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977205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714384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676214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811931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777859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311605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633397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748624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976409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714635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7989653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0595375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703854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668875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637467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9295902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8610652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500923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28055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8170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8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- 2018-08-23 15:00:01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Looking for convenient ways to keep your diet on track? Stop by Yesway for healthy options!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0.9785 %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52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69777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569EB-8C37-4405-BCD4-85DC3B7C3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- 12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FCD0C5-BD43-4011-8E37-01B5AC41B2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F7B4F-EAD9-487D-A146-24ADFF988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95DB227-4ABC-4D59-AFB2-954E4B61FCB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0086209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746664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36695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3781479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973023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986387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762813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6097837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884700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45973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299625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224639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952837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835036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790344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162440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749936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098208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8230010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1131319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1026427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0034717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0022030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2375157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6819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23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- 2018-08-22 16:09:00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Snack decisions are big decisions. Can this quiz guess your favorite snack based on your personality?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1.8031 %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1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80054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23DF-BC54-43C4-9F3E-33E4C856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- 13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93608A-72DE-4A04-9EDC-B77AB1F3677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F47C0-03F3-4AF8-AD87-3341AE4D5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BCC1039-1A62-4E4A-ACF2-2CC40A9AAE4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3570884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541541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955395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255068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99540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3595380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112143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692423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340479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012766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119198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528672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93126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7998640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103982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128188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682848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673072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2437961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073649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8249360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536185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6123739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976273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45062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9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- 2018-08-21 14:59:00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It's Jones Soda TWOS-day! (Don't mind us, we're just being punny)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1.0956 %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05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33238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3DB9-2ABF-4BD8-BE10-C9E837F7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- 14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BE04C4-1F75-433B-8AC8-661F8FCD7C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B3EC1-5E8A-4CE6-84D3-A8116C13C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E242354-CC68-49AD-A6C1-98208075D67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58330862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49159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866873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972347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007381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6639784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227583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0110315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502640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984198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431091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4264770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449623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243480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524682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5541601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9403577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809898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054715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836678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3653416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174324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7649242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688222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65488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- 2018-08-20 13:57:00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Natural Light is at Yesway and a favorite drink for when you’re making epic happen.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Location - Living In: United States: Kansas, Age: 21 - 65+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69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62823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4E6C-1DFD-4248-A029-7EAA53BAB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- 15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873DFB-FA5D-473E-9B46-E3AED6E0004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64EE1-98C3-4BE1-9028-CB51E387F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7B57243-FF35-47C8-A5E2-7871C865A9A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58216606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8719490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091526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0607849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3702195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9718246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388890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415789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667386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651802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382825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669879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369694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0982939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170324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06532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540703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451061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633303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676092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188319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78399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987569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688741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868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14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- 2018-08-20 13:56:00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THIS MONTH ONLY: You could win a  scratch ticket and lottery merchandise, a  total value! Find out more: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5.6009 %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Location - Living In: United States: Iowa, Age: 18 - 65+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58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14834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C41F-DFD9-4759-B40A-0C2BD512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- 16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3523BB-626F-4920-9672-B53E8A03A6B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405F9-BF39-466C-84B7-A1417EF50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5312782-3327-487E-9BE2-E9603D29750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9936289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903820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751963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846326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486896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963497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6659579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167490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341040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1998901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549285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914657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013874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765172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838010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752848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2190593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732989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935390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415916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1247140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461846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9668425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232591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8516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3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- 2018-08-19 18:54:00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We love being your neighbor! Come see us soon and say hello to our team!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3.1980 %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95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07761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ED9ED-FDEB-4A1A-B8C4-32775CA5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- 17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C32CA5-B6E9-4F69-B4CD-38B2C9BF9A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A2AFF-EEFE-4BD2-9DB5-D4ADB2C23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132BECC-8CE1-48C2-903D-863B636A558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93592919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61662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7083293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718845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245725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580060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7950690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389837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3341307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953968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925879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9931770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6134105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9420526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608094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604931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5518683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276065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8190096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365740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077213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088027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2929941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377730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8729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0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- 2018-08-18 12:55:00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7 is your lucky number, Yesway Rewards members!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1.4043 %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464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9002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0F981-9307-4072-87C1-96E4F62B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- 18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A353E6-D2CE-496F-A0DB-B7C87DD158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5AD1A-7034-4C84-BD5E-AFA73AE85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0DBDC9A-4D1F-4758-BF83-0DE1FE4B91C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90012778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70056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544130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933954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824066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7056840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830554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7982620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439164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809128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892578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6782280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988415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787510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1974101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438895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0109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9828910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468108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8905729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160442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202649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583052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673932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2247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6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- 2018-08-17 17:53:00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It's the most wonderful time of the year -- for parents, that is :). Celebrate with a fountain drink from Yesway!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35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94163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CF03F-9183-4AA6-B4D0-373BFF85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- 19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7919AE-7718-4558-9AF0-4B5A13EDFC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C869E-B303-4B8A-9A62-70E95F87F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958C4D1-EC19-4C87-8030-4F2B0ED24E7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40125320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625016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3816654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1642411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6754750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848129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587065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013159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4603556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787983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6810781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6006463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4765629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5981680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526563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517406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7701930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352755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598089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957000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778958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554336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007245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542011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00864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- 2018-08-17 11:06:00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Is breakfast or lunch your favorite meal of the day? Tell us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2.0825 %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43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15551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C3CA6-C22B-4026-8AFD-1C5AB8502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- 20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19C554-C2E9-4CC2-AC26-B7E77D4440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50214-98A3-4F3E-8BA6-AFCFD3B39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262B204-3395-46B6-A5BB-F784C7C5871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61000689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636043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6449073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54338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087033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305266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6788913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9891576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682723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759648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4955225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8215133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886333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965294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1975589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814793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1591667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7242693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8363544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472450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097387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245068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388119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55811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56098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2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- 2018-08-16 09:52:00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Raise your hand if getting the kids out of bed leaves little-to-no time for breakfast 🙋.  Don't worry, Yesway has you covered!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0.9632 %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65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57654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75AF-2C06-4442-9C0D-C6EFACE7A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- 21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3BA33-660C-4EB3-A891-6AFB955D95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0524F-AB96-4433-984B-CDDF00833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77A74C8-7FD9-45BC-8843-B64DA32E4D2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53439011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942476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274297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853074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605093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192203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6625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058194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457631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300347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404464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098077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4372669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626212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489374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9045759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260800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651613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9844675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582563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902825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8759277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780528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7372058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33910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3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- 2018-08-15 10:43:00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Know a teacher who deserves a helping hand for the 2018-2019 school year? Tag them below so they can be entered for a chance to win 0 in school supplies!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6.4376 %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65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57983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A0E21-8747-4EF2-AFCE-C197A622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- 22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655FA-8960-4F09-9644-0061F09D25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17E2E-D88C-4C2A-BC08-C7C493EE3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5F2EEC6-DB24-4AB6-97B5-6F24E248A09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5677588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9096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85812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4588580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0966446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2804682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685577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2479780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162547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989194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696595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096769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620261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72201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7144028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359904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380016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272802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536464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981666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1129405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987208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345798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0034483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0013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6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- 2018-08-14 17:42:00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What's your favorite part of back-to-school time? Tell us in the comments! (For us, it's the school supplies obviously!)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1.9608 %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43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01522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8446-E0A1-41AF-8F60-C9A4424B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- 23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1217C2-8510-4309-BCDE-BD538A6B3A1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C482A-2095-4CA9-A151-8DF72A028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1B4AA22-FDAD-4640-9077-A417B35F3FD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59315659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296892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245918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6329580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7136301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4905677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662984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9386024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304233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715512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0528872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913852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3091120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17666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994124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8890950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6519527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2320446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7715683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4861722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22720704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493129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3512487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2913122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74847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5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- 2018-08-14 09:41:00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Kids aren't the only ones that need breakfast. Don't forget about yourself - stop by Yesway and grab yours!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1.3141 %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185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44234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151C9-07CD-4A14-88E2-4EC4FC67E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- 24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C4FDF4-4C27-4701-9CB8-5461B3D555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70D92-3745-46F6-A988-AF4E79B9E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B126670-127A-4136-AF15-11A98245C76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01077769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414983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000265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1492832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4300766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3618735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7465501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2540287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8107248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370235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06990249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15611038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988916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2250280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4884965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437655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587218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53069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5346069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66269281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8747014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9222605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759201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451506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39038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0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- 2018-08-13 15:59:23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Congratulations to the latest Iowa Lottery winner who purchased their lucky ticket at a Yesway Webster City location!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6.9339 %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Location - Living In: 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50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8461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F33C8-D217-412D-A320-6A3A8E40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- 25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1BE39-8F11-406D-98E2-7C7A212649F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BD700-F06B-4A7B-8B4E-9BAE6EB14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F6363B6-C309-4ADC-97BE-0BBAF410D75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7058642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823285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87045335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3906802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582563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45413065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83050623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4625967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5049688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3502304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182204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94984092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59074443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8186858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7730141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4297294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11911209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3315075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21170812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51814454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266571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40244091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7113942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074899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838646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07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- 2018-08-13 08:40:00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Back-to-school is a hectic time. Forget to make the kids lunches? No problem - swing by Yesway on the way to drop-off!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1.4374 %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81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89874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13FB3-D9CB-417A-963B-DFE3D53F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Yesway - 26 of 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F6622E-ABE1-4221-9622-D84D4DADB3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71B1D-1277-4454-8D6D-EBD42705C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5A30CC-BE1D-4A65-800A-712E02C550D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2281058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7497948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85682587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91696986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81406455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864017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438188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9964945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379624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62685619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451472172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1632428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30067769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586440966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870348861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174284511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371338307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77589185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0288629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20266511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120366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50125074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3621144080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2039974978"/>
                    </a:ext>
                  </a:extLst>
                </a:gridCol>
                <a:gridCol w="301752">
                  <a:extLst>
                    <a:ext uri="{9D8B030D-6E8A-4147-A177-3AD203B41FA5}">
                      <a16:colId xmlns:a16="http://schemas.microsoft.com/office/drawing/2014/main" val="60318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32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Yesway - 2018-08-12 16:56:00 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
 Do you go nutty for peanut butter? Reese's is here to help chase away those Sunday scaries!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1.7832 %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072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10600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BAD21-CCF7-4F40-BBBF-21F1F3780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DF46C0-7407-40EF-A923-831CDAC262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D5548-0263-400D-AABB-C7A3A2DF2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D23E1F-DD7E-4770-A603-B90044052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19671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410655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718A-D231-4293-9E2E-2775A638B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FDD8F7-A1A2-4AF4-B633-50F72BE0FA1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29075-A303-4570-B400-3618CF5FF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93954-6A5E-4333-BE6D-C5B256798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955635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6594167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D2CCA-04AF-4C39-B8AE-BFE19AE4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Type Distribution 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44B0A0-DAEE-4736-8983-838DB59878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20B6E-EAD9-4FF6-B1A0-66132D46B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21BC07-8E06-4267-B8A4-5370DB543D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36872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757659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13B23-7426-4D58-8200-BF6B4EB53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86C1CB-486C-4A26-8374-C77DCB1E0A2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ECAEE-DFE6-4498-BBE5-1CDFFE0C8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039FD5-8F05-494D-90CF-8BC8BF2E8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56404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0488021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3D16A-32F6-4E36-852E-586616602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Posts Virality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AE28D5-6259-448D-879B-AC2B90A09F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F196E-B303-41C4-A0B8-9A6CD24B0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39B5B0-EF1C-48F3-8704-CF4637E6DE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026730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062279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42FE5-9D76-437D-81D2-FD6970968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3F4615-E887-43AE-944C-26561AF670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F25F1-FF5D-49B2-8A25-65B69468F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CFBE89-3295-4413-B77F-052663D59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08945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114478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F81B-0B0F-485D-96ED-A14FE41D5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EBF304-230C-415E-B74B-728DEE011D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91848-BB91-4243-8838-1FA94A6E7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C495C-79CB-41E4-A88B-CCFBFAC7E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18500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285648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7D4F1-7714-4FCF-B8E9-4699FAD7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301856-AFD1-401B-AD0E-368EC79DB1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EC908-7262-4C20-B0DE-8834FCF1A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D36E4-FECB-44D0-82F3-E6763DD75D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23008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611654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56B2-CD8E-4B25-9EF0-54F18FF1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B07CCD-D0BB-4ED3-9174-A2DD6540D2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A0DB6-8208-4AA0-A609-7891A9AF9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47361B-6A53-473A-B06F-263BE2FAF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520613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550154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9522-8B8B-40B9-A03E-F0EFFDA35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6C30A7-335B-4208-A8AF-4D049BD73C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A8C88-BD7B-4A9D-8BAF-51E8FADB1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4F60B2-62D4-4005-A56A-ECA11EF95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283596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025710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1A390-9B5B-4B50-8DC8-46DAC461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38B8EF-15E1-4E94-8AA0-6D0B30B854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2027A-20D0-4461-8210-2C5FFF9AA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0D6A7-CD9A-4A42-8AF2-B97CBAC9A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75836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051824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38D2-D832-42B4-B219-64545C98B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212EA-39E9-4AAF-B2EF-20C61EC81A3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EF601-AE41-4F58-8812-8831795F7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6417C-BC14-42F1-A88F-EEB7890EF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79403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1600791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4585-757A-438B-8F5F-26F90927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7AB451-1A28-4B70-A0D9-F10E24C5779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9A872-C763-47E0-B4F8-044B62DA5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D06AB-E3EB-4D5F-A5CC-3334AE797B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27808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5769490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F0E8-8823-446F-9888-17B6C9EA8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Yesway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E7EF91-395D-4458-BE98-EF2BE3B6F50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AF86A-D667-45A4-9328-7BBD34071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FE7B259-3B9D-4818-89B4-A501213A41D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22425246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34831315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17849411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8795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7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3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5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https://yeswayrewards.myguestaccount.com/guest/account-balance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3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https://www.bing.com/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56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https://yeswayrewards.myguestaccount.com/static/m493/cet10585/view.htm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5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https://yesway.com/contact-us/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70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https://yesway.com/locations/1400-coggin-avenue-76801/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1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72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668746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5AB4C-7A9D-4CB8-AA4B-B005AC0A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Yesway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98EFBB-2808-49F5-9596-5EB101D7AA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4A4B6-9B59-4AD5-87F0-3E63DA4F1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14EA397-6AE6-4783-8F25-7C997D7E5C9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19086442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524785264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24669393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043722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https://yeswayrewards.myguestaccount.com/guest/accountlogin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86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https://yeswayrewards.myguestaccount.com/guest/forgot-password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https://yeswayrewards.myguestaccount.com/guest/redeem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03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https://www.google.com.tw/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69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https://yeswayrewards.myguestaccount.com/guest/enroll?card-template=gz6U71JdL9Y%3D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53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https://www.cspdailynews.com/industry-news-analysis/top-convenience-stores/retailer/bw-gas-convenience-holdings-llcyesway-2018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6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https://www.google.com.ua/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6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https://www.google.ca/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https://www.google.co.kr/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36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55289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03B34-F0D8-486F-A745-267192B60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Yesway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7CBA2-4810-4F02-923E-15FAC4F958B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3FEC5-D018-4206-9796-820DC08BD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73B5C2-01CF-410F-BCF6-D4A461DD31D0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50561368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694703504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19757306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88908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5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http://tx.ydr.ink/da/google.html?q=YESWAY+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9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906001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2EE1-4C3F-4ECD-9582-AFD081C7A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8A8CAE-D2AE-4DB9-A13C-F358646063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5F3F1-8F61-4FFE-8363-DA4C7A9A4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561B688-E118-4F47-A613-7F6F4EF61676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2595944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1">
                  <a:extLst>
                    <a:ext uri="{9D8B030D-6E8A-4147-A177-3AD203B41FA5}">
                      <a16:colId xmlns:a16="http://schemas.microsoft.com/office/drawing/2014/main" val="349633184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5773255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7838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5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Hutchinson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4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Abilene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2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Mason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3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Ottumwa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3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Fort Dodge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5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Waterloo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8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Centerville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9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Webster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0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3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McPherson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848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436029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A5E5F-CFFD-4FEF-97CC-EAF75A2DE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9658B8-A9B0-406A-AA20-6D434927A5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BBCAE-CF3D-4E75-8EB3-833E55EF5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B48D83B-07DA-45F4-9676-297966B51A8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71696216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7625050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9942535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6337371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6969166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66659699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58402225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402939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0479523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3012760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96631636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7486975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46234509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323688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337020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599722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96950909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1974872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8833941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4325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59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11895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6D70-8A9E-4C2E-A237-A71A5635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4C4ADB-D376-4D45-AB7E-E064CF28226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26B2D-A6DB-46B9-9455-1D03B3079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282FA1-F9FA-48E4-A9B9-201A8190F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68040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2158453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AEC67-65B5-4254-A9E5-6628B4C32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15E15E-2D94-41AC-A72C-F93A3C7954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66526-0F2A-4F32-A754-3A19667FB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A0DBBD-4A8C-43DB-BE40-34AD55C1A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84268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8190085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F66B-9A28-4132-9607-88B9C29C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3E8C3-59DD-4120-B5E9-CBBA53556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16984-0757-4991-8D75-B8193D97C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804B8-9DF0-49EC-8856-B9449F2150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93063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8530589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4632-DE9A-406F-8B1D-99C28A71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Yesway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C2135-F12B-4C97-9294-00F2F7581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17BF1-EC00-4FC9-965F-94B6ED7A0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16A3BF-4236-4CB6-A3C3-25902CCA29F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16447679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4128">
                  <a:extLst>
                    <a:ext uri="{9D8B030D-6E8A-4147-A177-3AD203B41FA5}">
                      <a16:colId xmlns:a16="http://schemas.microsoft.com/office/drawing/2014/main" val="394259921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79701704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707247935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427427430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184472713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312428735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26544199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34919141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2294718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665606638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42309142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734400039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53256640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99473895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421315734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4032822286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631803239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69418503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055774732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4103029945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3054517354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603149346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2552147323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12229157"/>
                    </a:ext>
                  </a:extLst>
                </a:gridCol>
                <a:gridCol w="338328">
                  <a:extLst>
                    <a:ext uri="{9D8B030D-6E8A-4147-A177-3AD203B41FA5}">
                      <a16:colId xmlns:a16="http://schemas.microsoft.com/office/drawing/2014/main" val="1365907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4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698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621934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_2" id="{1E09357E-1237-F344-9D96-312C20BDFE86}" vid="{F42FF92E-BE8D-AB4F-933A-E8AC8D90BFC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20180919_204333</Template>
  <TotalTime>3</TotalTime>
  <Words>3101</Words>
  <Application>Microsoft Office PowerPoint</Application>
  <PresentationFormat>Widescreen</PresentationFormat>
  <Paragraphs>1627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Calibri Light</vt:lpstr>
      <vt:lpstr>Calibri</vt:lpstr>
      <vt:lpstr>Arial</vt:lpstr>
      <vt:lpstr>Helvetica Neue</vt:lpstr>
      <vt:lpstr>quintly_template</vt:lpstr>
      <vt:lpstr>Facebook - Single page analysis plus insights</vt:lpstr>
      <vt:lpstr>Facebook Key Metrics Table | Yesway</vt:lpstr>
      <vt:lpstr>New Followers | Yesway</vt:lpstr>
      <vt:lpstr>Facebook Fans Change Per Weekday | Yesway</vt:lpstr>
      <vt:lpstr>Yesway Posts | Yesway</vt:lpstr>
      <vt:lpstr>Facebook Own Posts By Weekday | Yesway</vt:lpstr>
      <vt:lpstr>Facebook Average Interactions Per Post | Yesway</vt:lpstr>
      <vt:lpstr>Facebook Interaction Rate By Weekday | Yesway</vt:lpstr>
      <vt:lpstr>Facebook Published Posts Table | Yesway - 1 of 26</vt:lpstr>
      <vt:lpstr>Facebook Published Posts Table | Yesway - 2 of 26</vt:lpstr>
      <vt:lpstr>Facebook Published Posts Table | Yesway - 3 of 26</vt:lpstr>
      <vt:lpstr>Facebook Published Posts Table | Yesway - 4 of 26</vt:lpstr>
      <vt:lpstr>Facebook Published Posts Table | Yesway - 5 of 26</vt:lpstr>
      <vt:lpstr>Facebook Published Posts Table | Yesway - 6 of 26</vt:lpstr>
      <vt:lpstr>Facebook Published Posts Table | Yesway - 7 of 26</vt:lpstr>
      <vt:lpstr>Facebook Published Posts Table | Yesway - 8 of 26</vt:lpstr>
      <vt:lpstr>Facebook Published Posts Table | Yesway - 9 of 26</vt:lpstr>
      <vt:lpstr>Facebook Published Posts Table | Yesway - 10 of 26</vt:lpstr>
      <vt:lpstr>Facebook Published Posts Table | Yesway - 11 of 26</vt:lpstr>
      <vt:lpstr>Facebook Published Posts Table | Yesway - 12 of 26</vt:lpstr>
      <vt:lpstr>Facebook Published Posts Table | Yesway - 13 of 26</vt:lpstr>
      <vt:lpstr>Facebook Published Posts Table | Yesway - 14 of 26</vt:lpstr>
      <vt:lpstr>Facebook Published Posts Table | Yesway - 15 of 26</vt:lpstr>
      <vt:lpstr>Facebook Published Posts Table | Yesway - 16 of 26</vt:lpstr>
      <vt:lpstr>Facebook Published Posts Table | Yesway - 17 of 26</vt:lpstr>
      <vt:lpstr>Facebook Published Posts Table | Yesway - 18 of 26</vt:lpstr>
      <vt:lpstr>Facebook Published Posts Table | Yesway - 19 of 26</vt:lpstr>
      <vt:lpstr>Facebook Published Posts Table | Yesway - 20 of 26</vt:lpstr>
      <vt:lpstr>Facebook Published Posts Table | Yesway - 21 of 26</vt:lpstr>
      <vt:lpstr>Facebook Published Posts Table | Yesway - 22 of 26</vt:lpstr>
      <vt:lpstr>Facebook Published Posts Table | Yesway - 23 of 26</vt:lpstr>
      <vt:lpstr>Facebook Published Posts Table | Yesway - 24 of 26</vt:lpstr>
      <vt:lpstr>Facebook Published Posts Table | Yesway - 25 of 26</vt:lpstr>
      <vt:lpstr>Facebook Published Posts Table | Yesway - 26 of 26</vt:lpstr>
      <vt:lpstr>Facebook Interaction Rate By Post Type | Yesway</vt:lpstr>
      <vt:lpstr>Post Type | Yesway</vt:lpstr>
      <vt:lpstr>Reach Type Distribution  | Yesway</vt:lpstr>
      <vt:lpstr>Facebook Reach by Post Type  | Yesway</vt:lpstr>
      <vt:lpstr>Facebook Page Posts Virality | Yesway</vt:lpstr>
      <vt:lpstr>Facebook Video Views | Yesway</vt:lpstr>
      <vt:lpstr>Facebook User Posts | Yesway</vt:lpstr>
      <vt:lpstr>Facebook Page Views | Yesway</vt:lpstr>
      <vt:lpstr>Facebook Fan Demographics | Yesway</vt:lpstr>
      <vt:lpstr>Facebook Interaction Rate By Hour | Yesway</vt:lpstr>
      <vt:lpstr>Facebook Average Shares Per Post | Yesway</vt:lpstr>
      <vt:lpstr>Facebook Reactions Distribution | Yesway</vt:lpstr>
      <vt:lpstr>Facebook Fans Change by Like/Unlike Source | Yesway</vt:lpstr>
      <vt:lpstr>Facebook Page Views By External Referral | Yesway - 1 of 3</vt:lpstr>
      <vt:lpstr>Facebook Page Views By External Referral | Yesway - 2 of 3</vt:lpstr>
      <vt:lpstr>Facebook Page Views By External Referral | Yesway - 3 of 3</vt:lpstr>
      <vt:lpstr>Facebook Fans By City Table | Yesway</vt:lpstr>
      <vt:lpstr>Facebook Video Views Table | Yesway</vt:lpstr>
      <vt:lpstr>Facebook Fans Total | Yesway</vt:lpstr>
      <vt:lpstr>Facebook Reach | Yesway</vt:lpstr>
      <vt:lpstr>Facebook Fans Total | Yesway</vt:lpstr>
      <vt:lpstr>Facebook Key Metrics Table | Yesway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Single page analysis plus insights</dc:title>
  <dc:creator>Administrator</dc:creator>
  <cp:lastModifiedBy>Administrator</cp:lastModifiedBy>
  <cp:revision>1</cp:revision>
  <dcterms:created xsi:type="dcterms:W3CDTF">2018-09-19T20:46:03Z</dcterms:created>
  <dcterms:modified xsi:type="dcterms:W3CDTF">2018-09-19T20:49:30Z</dcterms:modified>
</cp:coreProperties>
</file>