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12192000" cy="6858000"/>
  <p:notesSz cx="6881813" cy="92964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alibri Light" panose="020F0302020204030204" pitchFamily="34" charset="0"/>
      <p:regular r:id="rId31"/>
      <p:italic r:id="rId32"/>
    </p:embeddedFont>
  </p:embeddedFontLst>
  <p:defaultTextStyle>
    <a:lvl1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1pPr>
    <a:lvl2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2pPr>
    <a:lvl3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3pPr>
    <a:lvl4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4pPr>
    <a:lvl5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5pPr>
    <a:lvl6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6pPr>
    <a:lvl7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7pPr>
    <a:lvl8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8pPr>
    <a:lvl9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solidFill>
                <a:srgbClr val="595959"/>
              </a:solidFill>
              <a:prstDash val="solid"/>
              <a:bevel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595959"/>
              </a:solidFill>
              <a:prstDash val="solid"/>
              <a:bevel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solidFill>
                <a:srgbClr val="595959"/>
              </a:solidFill>
              <a:prstDash val="solid"/>
              <a:bevel/>
            </a:ln>
          </a:insideH>
          <a:insideV>
            <a:ln w="12700" cap="flat">
              <a:solidFill>
                <a:srgbClr val="595959"/>
              </a:solidFill>
              <a:prstDash val="solid"/>
              <a:bevel/>
            </a:ln>
          </a:insideV>
        </a:tcBdr>
        <a:fill>
          <a:solidFill>
            <a:srgbClr val="E9E9E9"/>
          </a:solidFill>
        </a:fill>
      </a:tcStyle>
    </a:firstCol>
    <a:lastRow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95959"/>
          </a:solidFill>
        </a:fill>
      </a:tcStyle>
    </a:firstRow>
  </a:tblStyle>
  <a:tblStyle styleId="{C7B018BB-80A7-4F77-B60F-C8B233D01FF8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9E1CB"/>
          </a:solidFill>
        </a:fill>
      </a:tcStyle>
    </a:wholeTbl>
    <a:band2H>
      <a:tcTxStyle/>
      <a:tcStyle>
        <a:tcBdr/>
        <a:fill>
          <a:solidFill>
            <a:srgbClr val="EDF1E7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firstRow>
  </a:tblStyle>
  <a:tblStyle styleId="{EEE7283C-3CF3-47DC-8721-378D4A62B228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DD4F0"/>
          </a:solidFill>
        </a:fill>
      </a:tcStyle>
    </a:wholeTbl>
    <a:band2H>
      <a:tcTxStyle/>
      <a:tcStyle>
        <a:tcBdr/>
        <a:fill>
          <a:solidFill>
            <a:srgbClr val="E8EAF8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firstRow>
  </a:tblStyle>
  <a:tblStyle styleId="{CF821DB8-F4EB-4A41-A1BA-3FCAFE7338EE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3CFCB"/>
          </a:solidFill>
        </a:fill>
      </a:tcStyle>
    </a:wholeTbl>
    <a:band2H>
      <a:tcTxStyle/>
      <a:tcStyle>
        <a:tcBdr/>
        <a:fill>
          <a:solidFill>
            <a:srgbClr val="F9E9E7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firstRow>
  </a:tblStyle>
  <a:tblStyle styleId="{33BA23B1-9221-436E-865A-0063620EA4FD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7A91B"/>
          </a:solidFill>
        </a:fill>
      </a:tcStyle>
    </a:firstCol>
    <a:lastRow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95959"/>
              </a:solidFill>
              <a:prstDash val="solid"/>
              <a:bevel/>
            </a:ln>
          </a:top>
          <a:bottom>
            <a:ln w="254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95959"/>
              </a:solidFill>
              <a:prstDash val="solid"/>
              <a:bevel/>
            </a:ln>
          </a:top>
          <a:bottom>
            <a:ln w="254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7A91B"/>
          </a:solidFill>
        </a:fill>
      </a:tcStyle>
    </a:firstRow>
  </a:tblStyle>
  <a:tblStyle styleId="{2708684C-4D16-4618-839F-0558EEFCDFE6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0D0D0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3" autoAdjust="0"/>
    <p:restoredTop sz="94315"/>
  </p:normalViewPr>
  <p:slideViewPr>
    <p:cSldViewPr>
      <p:cViewPr varScale="1">
        <p:scale>
          <a:sx n="71" d="100"/>
          <a:sy n="71" d="100"/>
        </p:scale>
        <p:origin x="90" y="15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5">
                  <c:v>0</c:v>
                </c:pt>
                <c:pt idx="6">
                  <c:v>2</c:v>
                </c:pt>
                <c:pt idx="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13-4E94-9CC6-65F9C7F1EB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882344"/>
        <c:axId val="174883000"/>
      </c:lineChart>
      <c:dateAx>
        <c:axId val="174882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883000"/>
        <c:crosses val="autoZero"/>
        <c:auto val="1"/>
        <c:lblOffset val="100"/>
        <c:baseTimeUnit val="days"/>
      </c:dateAx>
      <c:valAx>
        <c:axId val="17488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88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1-46A4-ABCE-9CE6846B8E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525496"/>
        <c:axId val="383522872"/>
      </c:barChart>
      <c:catAx>
        <c:axId val="383525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522872"/>
        <c:crosses val="autoZero"/>
        <c:auto val="1"/>
        <c:lblAlgn val="ctr"/>
        <c:lblOffset val="100"/>
        <c:noMultiLvlLbl val="0"/>
      </c:catAx>
      <c:valAx>
        <c:axId val="38352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525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8A-4254-8F00-43404FB2BD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424424"/>
        <c:axId val="386425736"/>
      </c:lineChart>
      <c:dateAx>
        <c:axId val="386424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25736"/>
        <c:crosses val="autoZero"/>
        <c:auto val="1"/>
        <c:lblOffset val="100"/>
        <c:baseTimeUnit val="days"/>
      </c:dateAx>
      <c:valAx>
        <c:axId val="386425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24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A4-4F40-97A1-8488E7AD8E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430000"/>
        <c:axId val="386430984"/>
      </c:barChart>
      <c:catAx>
        <c:axId val="38643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30984"/>
        <c:crosses val="autoZero"/>
        <c:auto val="1"/>
        <c:lblAlgn val="ctr"/>
        <c:lblOffset val="100"/>
        <c:noMultiLvlLbl val="0"/>
      </c:catAx>
      <c:valAx>
        <c:axId val="386430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3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D4-4197-A969-7A354E06A5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845096"/>
        <c:axId val="385848704"/>
      </c:lineChart>
      <c:dateAx>
        <c:axId val="385845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48704"/>
        <c:crosses val="autoZero"/>
        <c:auto val="1"/>
        <c:lblOffset val="100"/>
        <c:baseTimeUnit val="days"/>
      </c:dateAx>
      <c:valAx>
        <c:axId val="38584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45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1.7433751743375001E-2</c:v>
                </c:pt>
                <c:pt idx="1">
                  <c:v>3.4867503486750002E-2</c:v>
                </c:pt>
                <c:pt idx="2">
                  <c:v>0</c:v>
                </c:pt>
                <c:pt idx="3">
                  <c:v>0</c:v>
                </c:pt>
                <c:pt idx="4">
                  <c:v>3.4867503486750002E-2</c:v>
                </c:pt>
                <c:pt idx="5">
                  <c:v>6.9735006973501004E-2</c:v>
                </c:pt>
                <c:pt idx="6">
                  <c:v>3.4867503486750002E-2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F9-434D-94E0-38758919C3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845752"/>
        <c:axId val="385850016"/>
      </c:barChart>
      <c:catAx>
        <c:axId val="385845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50016"/>
        <c:crosses val="autoZero"/>
        <c:auto val="1"/>
        <c:lblAlgn val="ctr"/>
        <c:lblOffset val="100"/>
        <c:noMultiLvlLbl val="0"/>
      </c:catAx>
      <c:valAx>
        <c:axId val="38585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45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C5-4B72-8FA2-99386C0192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C5-4B72-8FA2-99386C0192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852312"/>
        <c:axId val="385856576"/>
      </c:barChart>
      <c:catAx>
        <c:axId val="385852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56576"/>
        <c:crosses val="autoZero"/>
        <c:auto val="1"/>
        <c:lblAlgn val="ctr"/>
        <c:lblOffset val="100"/>
        <c:noMultiLvlLbl val="0"/>
      </c:catAx>
      <c:valAx>
        <c:axId val="38585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5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56-4BA9-AB85-4D1A0E2D87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56-4BA9-AB85-4D1A0E2D87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56-4BA9-AB85-4D1A0E2D87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856248"/>
        <c:axId val="385856904"/>
      </c:barChart>
      <c:catAx>
        <c:axId val="385856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56904"/>
        <c:crosses val="autoZero"/>
        <c:auto val="1"/>
        <c:lblAlgn val="ctr"/>
        <c:lblOffset val="100"/>
        <c:noMultiLvlLbl val="0"/>
      </c:catAx>
      <c:valAx>
        <c:axId val="385856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56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Unique Users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@SUBWAY</c:v>
                </c:pt>
                <c:pt idx="1">
                  <c:v>@Wawa</c:v>
                </c:pt>
                <c:pt idx="2">
                  <c:v>@penguins</c:v>
                </c:pt>
                <c:pt idx="3">
                  <c:v>@Maverik</c:v>
                </c:pt>
                <c:pt idx="4">
                  <c:v>@CocaColaCo</c:v>
                </c:pt>
                <c:pt idx="5">
                  <c:v>@DietCoke</c:v>
                </c:pt>
                <c:pt idx="6">
                  <c:v>@7eleven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50-4A2D-9098-F092D4C9F8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22337032"/>
        <c:axId val="222329816"/>
      </c:barChart>
      <c:catAx>
        <c:axId val="2223370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329816"/>
        <c:crosses val="autoZero"/>
        <c:auto val="1"/>
        <c:lblAlgn val="ctr"/>
        <c:lblOffset val="100"/>
        <c:noMultiLvlLbl val="0"/>
      </c:catAx>
      <c:valAx>
        <c:axId val="222329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337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0C-4912-B664-EB918DA113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2344576"/>
        <c:axId val="222345560"/>
      </c:lineChart>
      <c:dateAx>
        <c:axId val="222344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345560"/>
        <c:crosses val="autoZero"/>
        <c:auto val="1"/>
        <c:lblOffset val="100"/>
        <c:baseTimeUnit val="days"/>
      </c:dateAx>
      <c:valAx>
        <c:axId val="222345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34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0A-4EF6-A364-01E0B20CF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2337360"/>
        <c:axId val="222344904"/>
      </c:barChart>
      <c:catAx>
        <c:axId val="22233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344904"/>
        <c:crosses val="autoZero"/>
        <c:auto val="1"/>
        <c:lblAlgn val="ctr"/>
        <c:lblOffset val="100"/>
        <c:noMultiLvlLbl val="0"/>
      </c:catAx>
      <c:valAx>
        <c:axId val="22234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33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F3-4157-90AD-952F29AA65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2353432"/>
        <c:axId val="222348840"/>
      </c:lineChart>
      <c:dateAx>
        <c:axId val="222353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348840"/>
        <c:crosses val="autoZero"/>
        <c:auto val="1"/>
        <c:lblOffset val="100"/>
        <c:baseTimeUnit val="days"/>
      </c:dateAx>
      <c:valAx>
        <c:axId val="22234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353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24-4356-AE04-D07D6F4602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2349496"/>
        <c:axId val="222350152"/>
      </c:barChart>
      <c:catAx>
        <c:axId val="222349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350152"/>
        <c:crosses val="autoZero"/>
        <c:auto val="1"/>
        <c:lblAlgn val="ctr"/>
        <c:lblOffset val="100"/>
        <c:noMultiLvlLbl val="0"/>
      </c:catAx>
      <c:valAx>
        <c:axId val="22235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349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1C-4064-BEF4-56297D4FCE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2358680"/>
        <c:axId val="222359008"/>
      </c:barChart>
      <c:catAx>
        <c:axId val="222358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359008"/>
        <c:crosses val="autoZero"/>
        <c:auto val="1"/>
        <c:lblAlgn val="ctr"/>
        <c:lblOffset val="100"/>
        <c:noMultiLvlLbl val="0"/>
      </c:catAx>
      <c:valAx>
        <c:axId val="22235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358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</p:spPr>
        <p:txBody>
          <a:bodyPr lIns="92492" tIns="46246" rIns="92492" bIns="46246"/>
          <a:lstStyle/>
          <a:p>
            <a:pPr lvl="0"/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body" sz="quarter" idx="1"/>
          </p:nvPr>
        </p:nvSpPr>
        <p:spPr>
          <a:xfrm>
            <a:off x="917575" y="4415791"/>
            <a:ext cx="5046663" cy="4183380"/>
          </a:xfrm>
          <a:prstGeom prst="rect">
            <a:avLst/>
          </a:prstGeom>
        </p:spPr>
        <p:txBody>
          <a:bodyPr lIns="92492" tIns="46246" rIns="92492" bIns="46246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32713786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intlyDec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4809686"/>
            <a:ext cx="12192000" cy="2057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2" descr="Image result for yesway logo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2400" y="533400"/>
            <a:ext cx="4048125" cy="4048125"/>
          </a:xfrm>
          <a:prstGeom prst="rect">
            <a:avLst/>
          </a:prstGeom>
          <a:noFill/>
        </p:spPr>
      </p:pic>
      <p:pic>
        <p:nvPicPr>
          <p:cNvPr id="12" name="Picture 13" descr="Warner logo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5023" y="5181600"/>
            <a:ext cx="1692977" cy="1313572"/>
          </a:xfrm>
          <a:prstGeom prst="rect">
            <a:avLst/>
          </a:prstGeom>
        </p:spPr>
      </p:pic>
      <p:sp>
        <p:nvSpPr>
          <p:cNvPr id="6" name="Prepared By Warner Communications"/>
          <p:cNvSpPr txBox="1">
            <a:spLocks/>
          </p:cNvSpPr>
          <p:nvPr userDrawn="1"/>
        </p:nvSpPr>
        <p:spPr>
          <a:xfrm>
            <a:off x="338558" y="5893710"/>
            <a:ext cx="11514884" cy="401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b">
            <a:normAutofit fontScale="82500" lnSpcReduction="20000"/>
          </a:bodyPr>
          <a:lstStyle>
            <a:lvl1pPr eaLnBrk="1" hangingPunct="1">
              <a:lnSpc>
                <a:spcPct val="90000"/>
              </a:lnSpc>
              <a:defRPr sz="3600" b="0" cap="all">
                <a:solidFill>
                  <a:schemeClr val="bg1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  <a:lvl2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2pPr>
            <a:lvl3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3pPr>
            <a:lvl4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4pPr>
            <a:lvl5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5pPr>
            <a:lvl6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6pPr>
            <a:lvl7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7pPr>
            <a:lvl8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8pPr>
            <a:lvl9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ctr"/>
            <a:r>
              <a:rPr lang="en-US" sz="3100" cap="none" dirty="0">
                <a:latin typeface="Arial" pitchFamily="34" charset="0"/>
                <a:cs typeface="Arial" pitchFamily="34" charset="0"/>
              </a:rPr>
              <a:t>Prepared By Warner Communications</a:t>
            </a:r>
          </a:p>
        </p:txBody>
      </p:sp>
      <p:sp>
        <p:nvSpPr>
          <p:cNvPr id="7" name="dashboardName"/>
          <p:cNvSpPr>
            <a:spLocks noGrp="1"/>
          </p:cNvSpPr>
          <p:nvPr>
            <p:ph type="ctrTitle" hasCustomPrompt="1"/>
          </p:nvPr>
        </p:nvSpPr>
        <p:spPr>
          <a:xfrm>
            <a:off x="338558" y="5322210"/>
            <a:ext cx="11514884" cy="552327"/>
          </a:xfrm>
        </p:spPr>
        <p:txBody>
          <a:bodyPr>
            <a:normAutofit/>
          </a:bodyPr>
          <a:lstStyle>
            <a:lvl1pPr algn="ctr">
              <a:defRPr sz="3200" b="1" cap="none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26977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etricName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5" name="‹#›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  <p:sp>
        <p:nvSpPr>
          <p:cNvPr id="5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741488"/>
            <a:ext cx="9144000" cy="3159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de-DE" sz="2000" dirty="0" err="1">
                <a:solidFill>
                  <a:srgbClr val="595959"/>
                </a:solidFill>
              </a:rPr>
              <a:t>timePeriod</a:t>
            </a:r>
            <a:endParaRPr lang="de-DE" sz="2000" dirty="0">
              <a:solidFill>
                <a:srgbClr val="595959"/>
              </a:solidFill>
            </a:endParaRPr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1524000" y="2198688"/>
            <a:ext cx="9144000" cy="395074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Source: quintly"/>
          <p:cNvSpPr txBox="1">
            <a:spLocks/>
          </p:cNvSpPr>
          <p:nvPr userDrawn="1"/>
        </p:nvSpPr>
        <p:spPr>
          <a:xfrm>
            <a:off x="1524000" y="6195471"/>
            <a:ext cx="9144000" cy="28152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100" dirty="0">
                <a:solidFill>
                  <a:srgbClr val="595959"/>
                </a:solidFill>
              </a:rPr>
              <a:t>Source: </a:t>
            </a:r>
            <a:r>
              <a:rPr lang="de-DE" sz="1100" dirty="0" err="1">
                <a:solidFill>
                  <a:srgbClr val="595959"/>
                </a:solidFill>
              </a:rPr>
              <a:t>quintly</a:t>
            </a:r>
            <a:endParaRPr lang="en-US" sz="1100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etricName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5" name="‹#›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  <p:sp>
        <p:nvSpPr>
          <p:cNvPr id="5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741488"/>
            <a:ext cx="9144000" cy="3159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de-DE" sz="2000" dirty="0" err="1">
                <a:solidFill>
                  <a:srgbClr val="595959"/>
                </a:solidFill>
              </a:rPr>
              <a:t>timePeriod</a:t>
            </a:r>
            <a:endParaRPr lang="de-DE" sz="2000" dirty="0">
              <a:solidFill>
                <a:srgbClr val="595959"/>
              </a:solidFill>
            </a:endParaRPr>
          </a:p>
        </p:txBody>
      </p:sp>
      <p:sp>
        <p:nvSpPr>
          <p:cNvPr id="7" name="Source: quintly"/>
          <p:cNvSpPr txBox="1">
            <a:spLocks/>
          </p:cNvSpPr>
          <p:nvPr userDrawn="1"/>
        </p:nvSpPr>
        <p:spPr>
          <a:xfrm>
            <a:off x="1524000" y="6195471"/>
            <a:ext cx="9144000" cy="28152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100">
                <a:solidFill>
                  <a:srgbClr val="595959"/>
                </a:solidFill>
              </a:rPr>
              <a:t>Source: </a:t>
            </a:r>
            <a:r>
              <a:rPr lang="de-DE" sz="1100" err="1">
                <a:solidFill>
                  <a:srgbClr val="595959"/>
                </a:solidFill>
              </a:rPr>
              <a:t>quintly</a:t>
            </a:r>
            <a:endParaRPr lang="en-US" sz="1100"/>
          </a:p>
        </p:txBody>
      </p:sp>
      <p:sp>
        <p:nvSpPr>
          <p:cNvPr id="8" name="tablePlaceholder"/>
          <p:cNvSpPr>
            <a:spLocks noGrp="1"/>
          </p:cNvSpPr>
          <p:nvPr>
            <p:ph type="tbl" sz="quarter" idx="15" hasCustomPrompt="1"/>
          </p:nvPr>
        </p:nvSpPr>
        <p:spPr>
          <a:xfrm>
            <a:off x="1524000" y="2185550"/>
            <a:ext cx="9144000" cy="3963884"/>
          </a:xfrm>
        </p:spPr>
        <p:txBody>
          <a:bodyPr/>
          <a:lstStyle>
            <a:lvl1pPr>
              <a:defRPr sz="1000"/>
            </a:lvl1pPr>
          </a:lstStyle>
          <a:p>
            <a:r>
              <a:rPr lang="de-DE" sz="2000" err="1">
                <a:solidFill>
                  <a:srgbClr val="595959"/>
                </a:solidFill>
              </a:rPr>
              <a:t>tablePlaceholder</a:t>
            </a:r>
            <a:endParaRPr lang="de-DE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6583680"/>
            <a:ext cx="12192000" cy="274322"/>
          </a:xfrm>
          <a:prstGeom prst="rect">
            <a:avLst/>
          </a:prstGeom>
          <a:solidFill>
            <a:srgbClr val="87A91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b">
            <a:normAutofit/>
          </a:bodyPr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1524000" y="1714500"/>
            <a:ext cx="9144000" cy="5143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9894499" y="6606634"/>
            <a:ext cx="773504" cy="21843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r">
              <a:defRPr sz="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1" r:id="rId2"/>
    <p:sldLayoutId id="2147483662" r:id="rId3"/>
  </p:sldLayoutIdLst>
  <p:transition spd="med"/>
  <p:hf hdr="0" ftr="0" dt="0"/>
  <p:txStyles>
    <p:titleStyle>
      <a:lvl1pPr eaLnBrk="1" hangingPunct="1">
        <a:lnSpc>
          <a:spcPct val="90000"/>
        </a:lnSpc>
        <a:defRPr sz="3400" b="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1pPr>
      <a:lvl2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2pPr>
      <a:lvl3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3pPr>
      <a:lvl4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4pPr>
      <a:lvl5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5pPr>
      <a:lvl6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6pPr>
      <a:lvl7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7pPr>
      <a:lvl8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8pPr>
      <a:lvl9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9pPr>
    </p:titleStyle>
    <p:bodyStyle>
      <a:lvl1pPr marL="274320" indent="-22860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1pPr>
      <a:lvl2pPr marL="619759" indent="-25400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2pPr>
      <a:lvl3pPr marL="971550" indent="-28575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3pPr>
      <a:lvl4pPr marL="126709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4pPr>
      <a:lvl5pPr marL="154141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5pPr>
      <a:lvl6pPr marL="177001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6pPr>
      <a:lvl7pPr marL="19986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7pPr>
      <a:lvl8pPr marL="22272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8pPr>
      <a:lvl9pPr marL="24558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9pPr>
    </p:bodyStyle>
    <p:otherStyle>
      <a:lvl1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F46DC-D491-4049-A2CC-505C0CDD6B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Overview</a:t>
            </a:r>
          </a:p>
        </p:txBody>
      </p:sp>
    </p:spTree>
    <p:extLst>
      <p:ext uri="{BB962C8B-B14F-4D97-AF65-F5344CB8AC3E}">
        <p14:creationId xmlns:p14="http://schemas.microsoft.com/office/powerpoint/2010/main" val="415711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6C786-46F6-4469-85BE-96FC70F43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D53CF3-6422-414A-9137-D0FBC96EE57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729745-CFFC-47CB-BA87-CD9F309B62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9C08A4D-BDB2-4D00-9F57-AA1B9EBC3DD8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409369367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1681">
                  <a:extLst>
                    <a:ext uri="{9D8B030D-6E8A-4147-A177-3AD203B41FA5}">
                      <a16:colId xmlns:a16="http://schemas.microsoft.com/office/drawing/2014/main" val="3033196604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941339758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308023239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633372984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954014709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583778767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979737094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4209795148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814942223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300342647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922379610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76439637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049755782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4199541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669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@YeswayStores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830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821481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1FFA2-A126-4A79-B657-6A96A70DA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E649AD-8621-41B5-AED4-6D7EF93765E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64A88-9EF8-4FAB-93EB-4422C273C9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2D0D4B-5A29-45E5-992E-232EFC07BC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3014650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6821477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5D4B6-FEBE-4452-A6AC-D84B762C5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71315C-EC4C-4CA4-A5C5-17ED73B6FBF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B9E01-9862-40AB-94CF-1F634E01AD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5713D9-E345-4F50-8CB3-46CD903E9B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2415226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737941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16BB4-25A8-4414-81B4-708E4A637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B66BFA-3F4F-4E57-8058-76A4AF09FCC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351A3F-7A6F-463F-A8E3-F790CEE62F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62843C-2B5D-458F-BB3C-89E3E02BCA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1560274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847820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32BDA-5FA6-4C69-BC16-9B30C0E22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3B8844-B466-4F81-BFCC-C1CFC13FFFD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43853A-05C0-4587-BD0D-42382A0FED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872734-F333-4090-9029-2C04B219F9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2556242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4282560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0DE4B-85FE-40FC-944B-9048774C0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D3022C-9BEA-494D-B8B5-C87502629BD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7970D-26F1-4AFA-8E77-4A1EF6CEB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32BCC1-18DD-48C3-800C-4FA14A6C3E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3481589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2650794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E629A-251A-41E5-8486-F7376D4BD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92A533-7E8A-48E6-8FBD-085E6E79548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E0532-799D-429B-83BF-B937D880A7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C61782-6CBA-466D-8F61-AB85370E63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0789552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5026677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72096-DEE7-4225-8199-AC4526E08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53393D-B1F2-4D65-81B5-E71A9F6C6F6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A864C0-E9F3-4877-B445-BC1C5CA47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07A7C1-1D43-4D8A-BFDE-7DEB0E0D11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6866518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8872605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42666-331E-4738-BD0B-9B8A2E056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BB77C4-1CD4-408F-A8FC-57C069CB0AE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A8634-48C7-4893-9F3A-0CD89C3D10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AF8E22-14F3-42E3-87F7-32B5C7DF89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2795970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1880790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55595-EA7F-44B9-A0B9-FCDE90480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F4E5D9-0883-4C4F-885E-C12B9F5D121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9C976-989E-400F-A7B3-6A6F085AA5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DACBC3C-D0E9-4AD3-BB98-69748DC79376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767743988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83706974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21710949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11007629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8739690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75094300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296839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859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- 2018-02-26 20:36:00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Find the @yeswaystores closest to you: #Midwest #Texas #Iowa #Kansas #Oklahoma https://t.co/Y40epc6x6R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673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- 2018-02-26 11:36:00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Earn a perfect score when you purchase Muddy Buddies! https://t.co/I2OUUboiu2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677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- 2018-02-25 16:35:00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Dreaming of warmer weather? Feel that #sweet #heat with @skittles! https://t.co/1hWjCbCqhD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250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- 2018-02-25 09:34:00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2 is always better than 1 - ESPECIALLY for #breakfast! https://t.co/LhRUXMWzsU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667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- 2018-02-24 18:34:00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When's the last time you had licorice? Break your dryspell with @RIPSlicorice! https://t.co/5FOiBwcqlW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389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- 2018-02-24 12:33:00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Bring your store to the Yesway family! We are always looking for new locations. More info: https://t.co/v8k827QE5y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308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446335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551FB-6E66-49B0-BE31-67890634A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1D0657-85AB-4F42-ADC1-86EF604EBB0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017D7-53D5-4A20-9271-5198102139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83EDED4-EABD-46FB-A5CB-FC4258A6601A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086544915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183897413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6055793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8406622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6302746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455831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155465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804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- 2018-02-23 15:30:01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Find out what #snack you should eat right now from @Buzzfeed, and then come grab it from Yesway! https://t.co/6S0p3lnNxc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342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- 2018-02-23 10:30:00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Smile! :) https://t.co/y7Aqi8MjCZ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728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- 2018-02-22 15:09:25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Enjoy your favorite @nabisco snacks and save big while supporting @TeamUSA #cantmissmoments during the Olympic Winter Games 2018! https://t.co/0Ygri8Rgql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858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- 2018-02-22 15:05:35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We love being your #neighbor! Come see us soon and say hello to our team! #Yesway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675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- 2018-02-21 17:56:00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Enjoy #snacktime again with @grazeusa! (available at Yesway) https://t.co/MaODnPDX4Q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777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- 2018-02-21 14:35:39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#WeAreHiring! Check out our job openings: https://t.co/oL2FR9xh21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103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281100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7B139-4D96-4318-96EF-2550C52D4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D91D5A-94DE-4E62-A533-1E490039318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A14C6B-CC45-4251-A161-6BD4712493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1EA5AD0-9FBB-475A-B37A-448197EAD0F8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480276600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171745832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49787636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54105199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27958165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8121816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581847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305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- 2018-02-20 14:20:00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Forget to pack a #lunch? Don't worry! Our stores have favorite on-the-go #sandwiches ready and waiting for you to pick up! https://t.co/Rcn8uhfTS9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740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- 2018-02-20 09:19:00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Enjoy your favorite @nabisco snacks and save big while supporting @TeamUSA #cantmissmoments during the Olympic Winter Games 2018! https://t.co/oHyeC5lGxZ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563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- 2018-02-19 15:16:00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Need a #vacation? @BudLight wants to send you to #Vegas! https://t.co/uatdjs90p3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312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- 2018-02-19 11:18:00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How are you spending #PresidentsDay? Whether you're at work or lounging on the couch, a few slices of Yesway pizza can help make your holiday even better.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048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414798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DA6B7-D569-4C24-8865-2611F6D30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4B87D7-183B-4C6A-B75E-7523A929942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F63496-1FFE-400E-B1BC-8149103C5C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BDF7D32-D6DD-4198-B416-AA502F21C10D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946343150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421115368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01104333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24571376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27498939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52356424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25112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072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#PresidentsDay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30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#vacation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804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#Vegas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550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#cantmissmoments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240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#lunch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68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#sandwiches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462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#WeAreHiring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623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#snacktime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283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#neighbor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4223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150194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97AD1-B848-4252-B516-26B5F9EE4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98DBF9-F074-4675-B3B0-9B9E484FA90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4BC7D9-C0D4-443E-B0D7-E2C9E1F817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82948EE-017A-47FF-B32F-4E8538179FAC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118823812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5934546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81381536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1735243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93094394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89463295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541776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56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006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#snack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509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#breakfast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49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#sweet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656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#heat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380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#Midwest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092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#Texas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894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#Iowa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648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#Kansas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938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014733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A8B74-4749-4EFA-9B5D-B321A6935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- 3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645481-6097-4BBC-8FD7-D92A531A9F8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ADD24-8387-4703-8410-959402551B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03E6D21-1835-428A-82D9-D1DCE345D901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469122498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2738178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55372832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299484948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92989199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1107577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131904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99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#Oklahoma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625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6030616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7CF17-2704-4281-90DB-A5A96B414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E97BA7-A3C4-4802-915B-844F8F5A733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06C88-6BCF-4CA3-A77B-A9D89CDA7A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F281252-C04B-4ED2-8AC5-FF349B04C5D8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518378942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352531245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259252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087279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6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@PMCofIowa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21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@MrFrankEWhite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481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@TannerWestberg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360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@CSNewsOnline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069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@DMRegister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972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432970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7B7CF-DA58-4A6C-97E0-B8CB0BE49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Overlap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C60071-F7C9-4290-B312-2A2849C4E8E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1CE99E-B094-4EC9-8949-B88905984C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02/25/2018 - 03/04/2018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E969BF-A190-4726-85E1-1F34495BE9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7267666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76077701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0F0B0-1D64-4534-B034-E543057B7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29C28D-D2A1-4D3B-B44C-33677F51BA2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60A267-17FB-4377-B6F7-0E10EBE5F3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2201E7-4EE4-4DF0-B09E-8EEED473C6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8814313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4072175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ECA08-4825-48F1-995D-DD5411F51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By Weekday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198FB0-3732-4CF4-A764-42FDB15751C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263CF0-CECD-4E58-9831-22B9B6D5CD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F14593-F27E-401C-95A9-121D8EFC31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7885059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6889953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3AA65-5363-470E-909E-770F8B800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981DCA-A6CB-4042-A84F-888A08EF5EC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12EF9-6DDE-421A-8C78-F1B2778F3D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AC7A642-49DE-4A64-9A66-7647327EE73F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51052033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6401">
                  <a:extLst>
                    <a:ext uri="{9D8B030D-6E8A-4147-A177-3AD203B41FA5}">
                      <a16:colId xmlns:a16="http://schemas.microsoft.com/office/drawing/2014/main" val="3669794975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37295204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87394005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742393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06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@YeswayStores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@PMCofIowa - 2018-02-26 15:20:17</a:t>
                      </a:r>
                      <a:r>
                        <a:rPr lang="en-US" sz="1000"/>
                        <a:t>
Goal - 650 Stores in Five Years says @YeswayStores  #cstore #iowa
https://t.co/NqaC7Ublqp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506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@YeswayStores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@CSNewsOnline - 2018-02-26 15:01:03</a:t>
                      </a:r>
                      <a:r>
                        <a:rPr lang="en-US" sz="1000"/>
                        <a:t>
Yesway Focuses on Small Operators in Big Growth Plan https://t.co/1K2Yq4JgA4 @YeswayStores #yesway #cstore https://t.co/TfPyTVDhbb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603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@YeswayStores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@DMRegister - 2018-02-22 16:00:41</a:t>
                      </a:r>
                      <a:r>
                        <a:rPr lang="en-US" sz="1000"/>
                        <a:t>
Move over Casey's and Kum &amp;amp; Go. @YeswayStores are looking to grow. https://t.co/bCcpIANSkg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7508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724368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538B1-6D45-4824-B879-A3C3AB0B0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User Questions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B0CCA7-D879-4D17-8417-B3CC69CF8D6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965CB-F56F-436D-879B-350E1B2498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FF9EEC-0439-47D3-AF1A-ED7DC61E80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3838517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714083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1DA35-5A23-445E-BAA9-7AB6F0487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User Questions By Weekday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562EEE-CFA2-43A7-8701-C75FAD74459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6C33DC-12B2-44AA-9C07-2A8FAF679A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F77B1C-845B-4889-8668-6B0526F9A3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2714963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96873796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78893-D3FF-43B3-AC86-F40E45A95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3A1FF3-38A9-4316-B6EB-7778946276F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32E28C-D588-476F-BDCE-49A5AAF7AA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BEC851-CEF1-428A-8566-0B3F59E0CF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3000724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5839625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quintly_template">
  <a:themeElements>
    <a:clrScheme name="Default">
      <a:dk1>
        <a:srgbClr val="595959"/>
      </a:dk1>
      <a:lt1>
        <a:srgbClr val="FFFFFF"/>
      </a:lt1>
      <a:dk2>
        <a:srgbClr val="A7A7A7"/>
      </a:dk2>
      <a:lt2>
        <a:srgbClr val="535353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owerpoint_140167_2" id="{1E09357E-1237-F344-9D96-312C20BDFE86}" vid="{F42FF92E-BE8D-AB4F-933A-E8AC8D90BFCF}"/>
    </a:ext>
  </a:extLst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20180305_134646</Template>
  <TotalTime>0</TotalTime>
  <Words>747</Words>
  <Application>Microsoft Office PowerPoint</Application>
  <PresentationFormat>Widescreen</PresentationFormat>
  <Paragraphs>378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Helvetica Neue</vt:lpstr>
      <vt:lpstr>quintly_template</vt:lpstr>
      <vt:lpstr>Twitter Overview</vt:lpstr>
      <vt:lpstr>Twitter Key Metrics Table</vt:lpstr>
      <vt:lpstr>Twitter Followers Change</vt:lpstr>
      <vt:lpstr>Twitter Followers Change Per Weekday</vt:lpstr>
      <vt:lpstr>Twitter Tweets Change</vt:lpstr>
      <vt:lpstr>Twitter Own Tweets By Weekday</vt:lpstr>
      <vt:lpstr>Twitter Average Interactions Per Own Tweet</vt:lpstr>
      <vt:lpstr>Twitter Interaction Rate By Weekday</vt:lpstr>
      <vt:lpstr>Twitter Tweet Type Distribution</vt:lpstr>
      <vt:lpstr>Twitter Interactions Distribution</vt:lpstr>
      <vt:lpstr>Twitter Own and Retweeted Tweets Table - 1 of 3</vt:lpstr>
      <vt:lpstr>Twitter Own and Retweeted Tweets Table - 2 of 3</vt:lpstr>
      <vt:lpstr>Twitter Own and Retweeted Tweets Table - 3 of 3</vt:lpstr>
      <vt:lpstr>Twitter Hashtag Detection - 1 of 3</vt:lpstr>
      <vt:lpstr>Twitter Hashtag Detection - 2 of 3</vt:lpstr>
      <vt:lpstr>Twitter Hashtag Detection - 3 of 3</vt:lpstr>
      <vt:lpstr>Twitter Key Interacting Users</vt:lpstr>
      <vt:lpstr>Twitter Mentions Overlap</vt:lpstr>
      <vt:lpstr>Twitter Mentions</vt:lpstr>
      <vt:lpstr>Twitter Mentions By Weekday</vt:lpstr>
      <vt:lpstr>Twitter Mentions Table</vt:lpstr>
      <vt:lpstr>Twitter User Questions</vt:lpstr>
      <vt:lpstr>Twitter User Questions By Weekday</vt:lpstr>
      <vt:lpstr>Twitter Response Times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Overview</dc:title>
  <dc:creator>Administrator</dc:creator>
  <cp:lastModifiedBy>Administrator</cp:lastModifiedBy>
  <cp:revision>1</cp:revision>
  <dcterms:created xsi:type="dcterms:W3CDTF">2018-03-05T13:46:47Z</dcterms:created>
  <dcterms:modified xsi:type="dcterms:W3CDTF">2018-03-05T13:47:36Z</dcterms:modified>
</cp:coreProperties>
</file>