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</p:sldIdLst>
  <p:sldSz cx="12192000" cy="6858000"/>
  <p:notesSz cx="6881813" cy="9296400"/>
  <p:embeddedFontLst>
    <p:embeddedFont>
      <p:font typeface="Calibri Light" panose="020F0302020204030204" pitchFamily="34" charset="0"/>
      <p:regular r:id="rId26"/>
      <p:italic r:id="rId27"/>
    </p:embeddedFon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lvl1pPr>
      <a:defRPr>
        <a:solidFill>
          <a:srgbClr val="595959"/>
        </a:solidFill>
        <a:latin typeface="+mn-lt"/>
        <a:ea typeface="+mn-ea"/>
        <a:cs typeface="+mn-cs"/>
        <a:sym typeface="Helvetica Neue"/>
      </a:defRPr>
    </a:lvl1pPr>
    <a:lvl2pPr>
      <a:defRPr>
        <a:solidFill>
          <a:srgbClr val="595959"/>
        </a:solidFill>
        <a:latin typeface="+mn-lt"/>
        <a:ea typeface="+mn-ea"/>
        <a:cs typeface="+mn-cs"/>
        <a:sym typeface="Helvetica Neue"/>
      </a:defRPr>
    </a:lvl2pPr>
    <a:lvl3pPr>
      <a:defRPr>
        <a:solidFill>
          <a:srgbClr val="595959"/>
        </a:solidFill>
        <a:latin typeface="+mn-lt"/>
        <a:ea typeface="+mn-ea"/>
        <a:cs typeface="+mn-cs"/>
        <a:sym typeface="Helvetica Neue"/>
      </a:defRPr>
    </a:lvl3pPr>
    <a:lvl4pPr>
      <a:defRPr>
        <a:solidFill>
          <a:srgbClr val="595959"/>
        </a:solidFill>
        <a:latin typeface="+mn-lt"/>
        <a:ea typeface="+mn-ea"/>
        <a:cs typeface="+mn-cs"/>
        <a:sym typeface="Helvetica Neue"/>
      </a:defRPr>
    </a:lvl4pPr>
    <a:lvl5pPr>
      <a:defRPr>
        <a:solidFill>
          <a:srgbClr val="595959"/>
        </a:solidFill>
        <a:latin typeface="+mn-lt"/>
        <a:ea typeface="+mn-ea"/>
        <a:cs typeface="+mn-cs"/>
        <a:sym typeface="Helvetica Neue"/>
      </a:defRPr>
    </a:lvl5pPr>
    <a:lvl6pPr>
      <a:defRPr>
        <a:solidFill>
          <a:srgbClr val="595959"/>
        </a:solidFill>
        <a:latin typeface="+mn-lt"/>
        <a:ea typeface="+mn-ea"/>
        <a:cs typeface="+mn-cs"/>
        <a:sym typeface="Helvetica Neue"/>
      </a:defRPr>
    </a:lvl6pPr>
    <a:lvl7pPr>
      <a:defRPr>
        <a:solidFill>
          <a:srgbClr val="595959"/>
        </a:solidFill>
        <a:latin typeface="+mn-lt"/>
        <a:ea typeface="+mn-ea"/>
        <a:cs typeface="+mn-cs"/>
        <a:sym typeface="Helvetica Neue"/>
      </a:defRPr>
    </a:lvl7pPr>
    <a:lvl8pPr>
      <a:defRPr>
        <a:solidFill>
          <a:srgbClr val="595959"/>
        </a:solidFill>
        <a:latin typeface="+mn-lt"/>
        <a:ea typeface="+mn-ea"/>
        <a:cs typeface="+mn-cs"/>
        <a:sym typeface="Helvetica Neue"/>
      </a:defRPr>
    </a:lvl8pPr>
    <a:lvl9pPr>
      <a:defRPr>
        <a:solidFill>
          <a:srgbClr val="595959"/>
        </a:solidFill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Ref idx="minor">
          <a:srgbClr val="595959"/>
        </a:fontRef>
        <a:srgbClr val="59595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95959"/>
              </a:solidFill>
              <a:prstDash val="solid"/>
              <a:bevel/>
            </a:ln>
          </a:top>
          <a:bottom>
            <a:ln w="12700" cap="flat">
              <a:solidFill>
                <a:srgbClr val="595959"/>
              </a:solidFill>
              <a:prstDash val="solid"/>
              <a:bevel/>
            </a:ln>
          </a:bottom>
          <a:insideH>
            <a:ln w="12700" cap="flat">
              <a:solidFill>
                <a:srgbClr val="595959"/>
              </a:solidFill>
              <a:prstDash val="solid"/>
              <a:bevel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9E9E9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Ref idx="minor">
          <a:srgbClr val="595959"/>
        </a:fontRef>
        <a:srgbClr val="595959"/>
      </a:tcTxStyle>
      <a:tcStyle>
        <a:tcBdr>
          <a:left>
            <a:ln w="12700" cap="flat">
              <a:solidFill>
                <a:srgbClr val="595959"/>
              </a:solidFill>
              <a:prstDash val="solid"/>
              <a:bevel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95959"/>
              </a:solidFill>
              <a:prstDash val="solid"/>
              <a:bevel/>
            </a:ln>
          </a:top>
          <a:bottom>
            <a:ln w="12700" cap="flat">
              <a:solidFill>
                <a:srgbClr val="595959"/>
              </a:solidFill>
              <a:prstDash val="solid"/>
              <a:bevel/>
            </a:ln>
          </a:bottom>
          <a:insideH>
            <a:ln w="12700" cap="flat">
              <a:solidFill>
                <a:srgbClr val="595959"/>
              </a:solidFill>
              <a:prstDash val="solid"/>
              <a:bevel/>
            </a:ln>
          </a:insideH>
          <a:insideV>
            <a:ln w="12700" cap="flat">
              <a:solidFill>
                <a:srgbClr val="595959"/>
              </a:solidFill>
              <a:prstDash val="solid"/>
              <a:bevel/>
            </a:ln>
          </a:insideV>
        </a:tcBdr>
        <a:fill>
          <a:solidFill>
            <a:srgbClr val="E9E9E9"/>
          </a:solidFill>
        </a:fill>
      </a:tcStyle>
    </a:firstCol>
    <a:lastRow>
      <a:tcTxStyle b="on" i="on">
        <a:fontRef idx="minor">
          <a:srgbClr val="595959"/>
        </a:fontRef>
        <a:srgbClr val="59595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595959"/>
              </a:solidFill>
              <a:prstDash val="solid"/>
              <a:bevel/>
            </a:ln>
          </a:top>
          <a:bottom>
            <a:ln w="12700" cap="flat">
              <a:solidFill>
                <a:srgbClr val="595959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95959"/>
              </a:solidFill>
              <a:prstDash val="solid"/>
              <a:bevel/>
            </a:ln>
          </a:top>
          <a:bottom>
            <a:ln w="12700" cap="flat">
              <a:solidFill>
                <a:srgbClr val="595959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95959"/>
          </a:solidFill>
        </a:fill>
      </a:tcStyle>
    </a:firstRow>
  </a:tblStyle>
  <a:tblStyle styleId="{C7B018BB-80A7-4F77-B60F-C8B233D01FF8}" styleName="">
    <a:tblBg/>
    <a:wholeTbl>
      <a:tcTxStyle b="on" i="on">
        <a:fontRef idx="minor">
          <a:srgbClr val="595959"/>
        </a:fontRef>
        <a:srgbClr val="595959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9E1CB"/>
          </a:solidFill>
        </a:fill>
      </a:tcStyle>
    </a:wholeTbl>
    <a:band2H>
      <a:tcTxStyle/>
      <a:tcStyle>
        <a:tcBdr/>
        <a:fill>
          <a:solidFill>
            <a:srgbClr val="EDF1E7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87A91B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87A91B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87A91B"/>
          </a:solidFill>
        </a:fill>
      </a:tcStyle>
    </a:firstRow>
  </a:tblStyle>
  <a:tblStyle styleId="{EEE7283C-3CF3-47DC-8721-378D4A62B228}" styleName="">
    <a:tblBg/>
    <a:wholeTbl>
      <a:tcTxStyle b="on" i="on">
        <a:fontRef idx="minor">
          <a:srgbClr val="595959"/>
        </a:fontRef>
        <a:srgbClr val="595959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DD4F0"/>
          </a:solidFill>
        </a:fill>
      </a:tcStyle>
    </a:wholeTbl>
    <a:band2H>
      <a:tcTxStyle/>
      <a:tcStyle>
        <a:tcBdr/>
        <a:fill>
          <a:solidFill>
            <a:srgbClr val="E8EAF8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46ED8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46ED8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46ED8"/>
          </a:solidFill>
        </a:fill>
      </a:tcStyle>
    </a:firstRow>
  </a:tblStyle>
  <a:tblStyle styleId="{CF821DB8-F4EB-4A41-A1BA-3FCAFE7338EE}" styleName="">
    <a:tblBg/>
    <a:wholeTbl>
      <a:tcTxStyle b="on" i="on">
        <a:fontRef idx="minor">
          <a:srgbClr val="595959"/>
        </a:fontRef>
        <a:srgbClr val="595959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3CFCB"/>
          </a:solidFill>
        </a:fill>
      </a:tcStyle>
    </a:wholeTbl>
    <a:band2H>
      <a:tcTxStyle/>
      <a:tcStyle>
        <a:tcBdr/>
        <a:fill>
          <a:solidFill>
            <a:srgbClr val="F9E9E7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F5327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F5327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F5327"/>
          </a:solidFill>
        </a:fill>
      </a:tcStyle>
    </a:firstRow>
  </a:tblStyle>
  <a:tblStyle styleId="{33BA23B1-9221-436E-865A-0063620EA4FD}" styleName="">
    <a:tblBg/>
    <a:wholeTbl>
      <a:tcTxStyle b="on" i="on">
        <a:fontRef idx="minor">
          <a:srgbClr val="595959"/>
        </a:fontRef>
        <a:srgbClr val="59595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9E9E9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7A91B"/>
          </a:solidFill>
        </a:fill>
      </a:tcStyle>
    </a:firstCol>
    <a:lastRow>
      <a:tcTxStyle b="on" i="on">
        <a:fontRef idx="minor">
          <a:srgbClr val="595959"/>
        </a:fontRef>
        <a:srgbClr val="59595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595959"/>
              </a:solidFill>
              <a:prstDash val="solid"/>
              <a:bevel/>
            </a:ln>
          </a:top>
          <a:bottom>
            <a:ln w="25400" cap="flat">
              <a:solidFill>
                <a:srgbClr val="595959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95959"/>
              </a:solidFill>
              <a:prstDash val="solid"/>
              <a:bevel/>
            </a:ln>
          </a:top>
          <a:bottom>
            <a:ln w="25400" cap="flat">
              <a:solidFill>
                <a:srgbClr val="595959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7A91B"/>
          </a:solidFill>
        </a:fill>
      </a:tcStyle>
    </a:firstRow>
  </a:tblStyle>
  <a:tblStyle styleId="{2708684C-4D16-4618-839F-0558EEFCDFE6}" styleName="">
    <a:tblBg/>
    <a:wholeTbl>
      <a:tcTxStyle b="on" i="on">
        <a:fontRef idx="minor">
          <a:srgbClr val="595959"/>
        </a:fontRef>
        <a:srgbClr val="595959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0D0D0"/>
          </a:solidFill>
        </a:fill>
      </a:tcStyle>
    </a:wholeTbl>
    <a:band2H>
      <a:tcTxStyle/>
      <a:tcStyle>
        <a:tcBdr/>
        <a:fill>
          <a:solidFill>
            <a:srgbClr val="E9E9E9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595959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595959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595959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368"/>
  </p:normalViewPr>
  <p:slideViewPr>
    <p:cSldViewPr>
      <p:cViewPr varScale="1">
        <p:scale>
          <a:sx n="71" d="100"/>
          <a:sy n="71" d="100"/>
        </p:scale>
        <p:origin x="90" y="15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@YeswayStores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43150</c:v>
                </c:pt>
                <c:pt idx="1">
                  <c:v>43151</c:v>
                </c:pt>
                <c:pt idx="2">
                  <c:v>43152</c:v>
                </c:pt>
                <c:pt idx="3">
                  <c:v>43153</c:v>
                </c:pt>
                <c:pt idx="4">
                  <c:v>43154</c:v>
                </c:pt>
                <c:pt idx="5">
                  <c:v>43155</c:v>
                </c:pt>
                <c:pt idx="6">
                  <c:v>43156</c:v>
                </c:pt>
                <c:pt idx="7">
                  <c:v>43157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5">
                  <c:v>0</c:v>
                </c:pt>
                <c:pt idx="6">
                  <c:v>2</c:v>
                </c:pt>
                <c:pt idx="7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2E8-4CAF-B803-E935D28A1F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2954624"/>
        <c:axId val="302959872"/>
      </c:lineChart>
      <c:dateAx>
        <c:axId val="3029546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959872"/>
        <c:crosses val="autoZero"/>
        <c:auto val="1"/>
        <c:lblOffset val="100"/>
        <c:baseTimeUnit val="days"/>
      </c:dateAx>
      <c:valAx>
        <c:axId val="302959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954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@YeswayStores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F2-4C75-BADF-7601B04AEE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1789760"/>
        <c:axId val="301784840"/>
      </c:barChart>
      <c:catAx>
        <c:axId val="301789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784840"/>
        <c:crosses val="autoZero"/>
        <c:auto val="1"/>
        <c:lblAlgn val="ctr"/>
        <c:lblOffset val="100"/>
        <c:noMultiLvlLbl val="0"/>
      </c:catAx>
      <c:valAx>
        <c:axId val="301784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789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@YeswayStores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43150</c:v>
                </c:pt>
                <c:pt idx="1">
                  <c:v>43151</c:v>
                </c:pt>
                <c:pt idx="2">
                  <c:v>43152</c:v>
                </c:pt>
                <c:pt idx="3">
                  <c:v>43153</c:v>
                </c:pt>
                <c:pt idx="4">
                  <c:v>43154</c:v>
                </c:pt>
                <c:pt idx="5">
                  <c:v>43155</c:v>
                </c:pt>
                <c:pt idx="6">
                  <c:v>43156</c:v>
                </c:pt>
                <c:pt idx="7">
                  <c:v>43157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17D-499B-8CF2-E242517D4A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3245896"/>
        <c:axId val="363254752"/>
      </c:lineChart>
      <c:dateAx>
        <c:axId val="3632458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254752"/>
        <c:crosses val="autoZero"/>
        <c:auto val="1"/>
        <c:lblOffset val="100"/>
        <c:baseTimeUnit val="days"/>
      </c:dateAx>
      <c:valAx>
        <c:axId val="363254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245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@YeswayStores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40-48EB-959D-85F8CE8CE0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2038744"/>
        <c:axId val="362041368"/>
      </c:barChart>
      <c:catAx>
        <c:axId val="362038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041368"/>
        <c:crosses val="autoZero"/>
        <c:auto val="1"/>
        <c:lblAlgn val="ctr"/>
        <c:lblOffset val="100"/>
        <c:noMultiLvlLbl val="0"/>
      </c:catAx>
      <c:valAx>
        <c:axId val="362041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038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@YeswayStores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43150</c:v>
                </c:pt>
                <c:pt idx="1">
                  <c:v>43151</c:v>
                </c:pt>
                <c:pt idx="2">
                  <c:v>43152</c:v>
                </c:pt>
                <c:pt idx="3">
                  <c:v>43153</c:v>
                </c:pt>
                <c:pt idx="4">
                  <c:v>43154</c:v>
                </c:pt>
                <c:pt idx="5">
                  <c:v>43155</c:v>
                </c:pt>
                <c:pt idx="6">
                  <c:v>43156</c:v>
                </c:pt>
                <c:pt idx="7">
                  <c:v>43157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31F-4163-9ADB-62CA42D6BB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3249832"/>
        <c:axId val="363246552"/>
      </c:lineChart>
      <c:dateAx>
        <c:axId val="363249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246552"/>
        <c:crosses val="autoZero"/>
        <c:auto val="1"/>
        <c:lblOffset val="100"/>
        <c:baseTimeUnit val="days"/>
      </c:dateAx>
      <c:valAx>
        <c:axId val="363246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249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@YeswayStores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1.7433751743375001E-2</c:v>
                </c:pt>
                <c:pt idx="1">
                  <c:v>3.4867503486750002E-2</c:v>
                </c:pt>
                <c:pt idx="2">
                  <c:v>0</c:v>
                </c:pt>
                <c:pt idx="3">
                  <c:v>6.9735006973501004E-2</c:v>
                </c:pt>
                <c:pt idx="4">
                  <c:v>3.4867503486750002E-2</c:v>
                </c:pt>
                <c:pt idx="5">
                  <c:v>6.9735006973501004E-2</c:v>
                </c:pt>
                <c:pt idx="6">
                  <c:v>3.4867503486750002E-2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E1-40AA-86B1-DDAFA41FD0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1459312"/>
        <c:axId val="361455048"/>
      </c:barChart>
      <c:catAx>
        <c:axId val="361459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455048"/>
        <c:crosses val="autoZero"/>
        <c:auto val="1"/>
        <c:lblAlgn val="ctr"/>
        <c:lblOffset val="100"/>
        <c:noMultiLvlLbl val="0"/>
      </c:catAx>
      <c:valAx>
        <c:axId val="361455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459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@YeswayStores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20-47D7-A2DF-A515CB406A5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@YeswayStores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E20-47D7-A2DF-A515CB406A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3259344"/>
        <c:axId val="363257048"/>
      </c:barChart>
      <c:catAx>
        <c:axId val="363259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257048"/>
        <c:crosses val="autoZero"/>
        <c:auto val="1"/>
        <c:lblAlgn val="ctr"/>
        <c:lblOffset val="100"/>
        <c:noMultiLvlLbl val="0"/>
      </c:catAx>
      <c:valAx>
        <c:axId val="363257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259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@YeswayStores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86-414B-8D9C-517B2D5252B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@YeswayStores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B86-414B-8D9C-517B2D5252B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@YeswayStores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B86-414B-8D9C-517B2D5252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3254096"/>
        <c:axId val="363250160"/>
      </c:barChart>
      <c:catAx>
        <c:axId val="363254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250160"/>
        <c:crosses val="autoZero"/>
        <c:auto val="1"/>
        <c:lblAlgn val="ctr"/>
        <c:lblOffset val="100"/>
        <c:noMultiLvlLbl val="0"/>
      </c:catAx>
      <c:valAx>
        <c:axId val="363250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254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Unique Users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@AdamSchefter</c:v>
                </c:pt>
                <c:pt idx="1">
                  <c:v>@SUBWAY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85-408D-BB71-05AFB2C7EE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20000640"/>
        <c:axId val="420001624"/>
      </c:barChart>
      <c:catAx>
        <c:axId val="4200006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001624"/>
        <c:crosses val="autoZero"/>
        <c:auto val="1"/>
        <c:lblAlgn val="ctr"/>
        <c:lblOffset val="100"/>
        <c:noMultiLvlLbl val="0"/>
      </c:catAx>
      <c:valAx>
        <c:axId val="4200016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000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@YeswayStores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43150</c:v>
                </c:pt>
                <c:pt idx="1">
                  <c:v>43151</c:v>
                </c:pt>
                <c:pt idx="2">
                  <c:v>43152</c:v>
                </c:pt>
                <c:pt idx="3">
                  <c:v>43153</c:v>
                </c:pt>
                <c:pt idx="4">
                  <c:v>43154</c:v>
                </c:pt>
                <c:pt idx="5">
                  <c:v>43155</c:v>
                </c:pt>
                <c:pt idx="6">
                  <c:v>43156</c:v>
                </c:pt>
                <c:pt idx="7">
                  <c:v>43157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4A0-4093-A909-EBAF68BA69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0000968"/>
        <c:axId val="420007200"/>
      </c:lineChart>
      <c:dateAx>
        <c:axId val="4200009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007200"/>
        <c:crosses val="autoZero"/>
        <c:auto val="1"/>
        <c:lblOffset val="100"/>
        <c:baseTimeUnit val="days"/>
      </c:dateAx>
      <c:valAx>
        <c:axId val="420007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000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@YeswayStores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69-46E9-9F49-DDA92735AA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0015072"/>
        <c:axId val="420011464"/>
      </c:barChart>
      <c:catAx>
        <c:axId val="420015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011464"/>
        <c:crosses val="autoZero"/>
        <c:auto val="1"/>
        <c:lblAlgn val="ctr"/>
        <c:lblOffset val="100"/>
        <c:noMultiLvlLbl val="0"/>
      </c:catAx>
      <c:valAx>
        <c:axId val="420011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015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@YeswayStores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43150</c:v>
                </c:pt>
                <c:pt idx="1">
                  <c:v>43151</c:v>
                </c:pt>
                <c:pt idx="2">
                  <c:v>43152</c:v>
                </c:pt>
                <c:pt idx="3">
                  <c:v>43153</c:v>
                </c:pt>
                <c:pt idx="4">
                  <c:v>43154</c:v>
                </c:pt>
                <c:pt idx="5">
                  <c:v>43155</c:v>
                </c:pt>
                <c:pt idx="6">
                  <c:v>43156</c:v>
                </c:pt>
                <c:pt idx="7">
                  <c:v>43157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9C1-47F6-A0D0-C7536C8C35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0019664"/>
        <c:axId val="419994080"/>
      </c:lineChart>
      <c:dateAx>
        <c:axId val="4200196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994080"/>
        <c:crosses val="autoZero"/>
        <c:auto val="1"/>
        <c:lblOffset val="100"/>
        <c:baseTimeUnit val="days"/>
      </c:dateAx>
      <c:valAx>
        <c:axId val="419994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019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@YeswayStores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79-4090-911D-BADC11338B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9993424"/>
        <c:axId val="419997688"/>
      </c:barChart>
      <c:catAx>
        <c:axId val="419993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997688"/>
        <c:crosses val="autoZero"/>
        <c:auto val="1"/>
        <c:lblAlgn val="ctr"/>
        <c:lblOffset val="100"/>
        <c:noMultiLvlLbl val="0"/>
      </c:catAx>
      <c:valAx>
        <c:axId val="419997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993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@YeswayStores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53-44EB-8ABC-A1AA034925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9989488"/>
        <c:axId val="419990472"/>
      </c:barChart>
      <c:catAx>
        <c:axId val="419989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990472"/>
        <c:crosses val="autoZero"/>
        <c:auto val="1"/>
        <c:lblAlgn val="ctr"/>
        <c:lblOffset val="100"/>
        <c:noMultiLvlLbl val="0"/>
      </c:catAx>
      <c:valAx>
        <c:axId val="419990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989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>
            <a:spLocks noGrp="1" noRot="1" noChangeAspect="1"/>
          </p:cNvSpPr>
          <p:nvPr>
            <p:ph type="sldImg"/>
          </p:nvPr>
        </p:nvSpPr>
        <p:spPr>
          <a:xfrm>
            <a:off x="342900" y="696913"/>
            <a:ext cx="6196013" cy="3486150"/>
          </a:xfrm>
          <a:prstGeom prst="rect">
            <a:avLst/>
          </a:prstGeom>
        </p:spPr>
        <p:txBody>
          <a:bodyPr lIns="92492" tIns="46246" rIns="92492" bIns="46246"/>
          <a:lstStyle/>
          <a:p>
            <a:pPr lvl="0"/>
            <a:endParaRPr/>
          </a:p>
        </p:txBody>
      </p:sp>
      <p:sp>
        <p:nvSpPr>
          <p:cNvPr id="51" name="Shape 51"/>
          <p:cNvSpPr>
            <a:spLocks noGrp="1"/>
          </p:cNvSpPr>
          <p:nvPr>
            <p:ph type="body" sz="quarter" idx="1"/>
          </p:nvPr>
        </p:nvSpPr>
        <p:spPr>
          <a:xfrm>
            <a:off x="917575" y="4415791"/>
            <a:ext cx="5046663" cy="4183380"/>
          </a:xfrm>
          <a:prstGeom prst="rect">
            <a:avLst/>
          </a:prstGeom>
        </p:spPr>
        <p:txBody>
          <a:bodyPr lIns="92492" tIns="46246" rIns="92492" bIns="46246"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332713786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metricName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lang="de-DE" sz="3400" cap="all" dirty="0" err="1">
                <a:solidFill>
                  <a:srgbClr val="87A91B"/>
                </a:solidFill>
              </a:rPr>
              <a:t>metricName</a:t>
            </a:r>
            <a:endParaRPr sz="3400" cap="all" dirty="0">
              <a:solidFill>
                <a:srgbClr val="87A91B"/>
              </a:solidFill>
            </a:endParaRPr>
          </a:p>
        </p:txBody>
      </p:sp>
      <p:sp>
        <p:nvSpPr>
          <p:cNvPr id="45" name="‹#›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  <p:sp>
        <p:nvSpPr>
          <p:cNvPr id="5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1524000" y="1741488"/>
            <a:ext cx="9144000" cy="31591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de-DE" sz="2000" dirty="0" err="1">
                <a:solidFill>
                  <a:srgbClr val="595959"/>
                </a:solidFill>
              </a:rPr>
              <a:t>timePeriod</a:t>
            </a:r>
            <a:endParaRPr lang="de-DE" sz="2000" dirty="0">
              <a:solidFill>
                <a:srgbClr val="595959"/>
              </a:solidFill>
            </a:endParaRPr>
          </a:p>
        </p:txBody>
      </p:sp>
      <p:sp>
        <p:nvSpPr>
          <p:cNvPr id="6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1524000" y="2198688"/>
            <a:ext cx="9144000" cy="3950746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Source: quintly"/>
          <p:cNvSpPr txBox="1">
            <a:spLocks/>
          </p:cNvSpPr>
          <p:nvPr userDrawn="1"/>
        </p:nvSpPr>
        <p:spPr>
          <a:xfrm>
            <a:off x="1524000" y="6195471"/>
            <a:ext cx="9144000" cy="281529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100" dirty="0">
                <a:solidFill>
                  <a:srgbClr val="595959"/>
                </a:solidFill>
              </a:rPr>
              <a:t>Source: </a:t>
            </a:r>
            <a:r>
              <a:rPr lang="de-DE" sz="1100" dirty="0" err="1">
                <a:solidFill>
                  <a:srgbClr val="595959"/>
                </a:solidFill>
              </a:rPr>
              <a:t>quintly</a:t>
            </a:r>
            <a:endParaRPr lang="en-US" sz="1100" dirty="0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metricName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lang="de-DE" sz="3400" cap="all" dirty="0" err="1">
                <a:solidFill>
                  <a:srgbClr val="87A91B"/>
                </a:solidFill>
              </a:rPr>
              <a:t>metricName</a:t>
            </a:r>
            <a:endParaRPr sz="3400" cap="all" dirty="0">
              <a:solidFill>
                <a:srgbClr val="87A91B"/>
              </a:solidFill>
            </a:endParaRPr>
          </a:p>
        </p:txBody>
      </p:sp>
      <p:sp>
        <p:nvSpPr>
          <p:cNvPr id="45" name="‹#›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  <p:sp>
        <p:nvSpPr>
          <p:cNvPr id="5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1524000" y="1741488"/>
            <a:ext cx="9144000" cy="31591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de-DE" sz="2000" dirty="0" err="1">
                <a:solidFill>
                  <a:srgbClr val="595959"/>
                </a:solidFill>
              </a:rPr>
              <a:t>timePeriod</a:t>
            </a:r>
            <a:endParaRPr lang="de-DE" sz="2000" dirty="0">
              <a:solidFill>
                <a:srgbClr val="595959"/>
              </a:solidFill>
            </a:endParaRPr>
          </a:p>
        </p:txBody>
      </p:sp>
      <p:sp>
        <p:nvSpPr>
          <p:cNvPr id="7" name="Source: quintly"/>
          <p:cNvSpPr txBox="1">
            <a:spLocks/>
          </p:cNvSpPr>
          <p:nvPr userDrawn="1"/>
        </p:nvSpPr>
        <p:spPr>
          <a:xfrm>
            <a:off x="1524000" y="6195471"/>
            <a:ext cx="9144000" cy="281529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100">
                <a:solidFill>
                  <a:srgbClr val="595959"/>
                </a:solidFill>
              </a:rPr>
              <a:t>Source: </a:t>
            </a:r>
            <a:r>
              <a:rPr lang="de-DE" sz="1100" err="1">
                <a:solidFill>
                  <a:srgbClr val="595959"/>
                </a:solidFill>
              </a:rPr>
              <a:t>quintly</a:t>
            </a:r>
            <a:endParaRPr lang="en-US" sz="1100"/>
          </a:p>
        </p:txBody>
      </p:sp>
      <p:sp>
        <p:nvSpPr>
          <p:cNvPr id="8" name="tablePlaceholder"/>
          <p:cNvSpPr>
            <a:spLocks noGrp="1"/>
          </p:cNvSpPr>
          <p:nvPr>
            <p:ph type="tbl" sz="quarter" idx="15" hasCustomPrompt="1"/>
          </p:nvPr>
        </p:nvSpPr>
        <p:spPr>
          <a:xfrm>
            <a:off x="1524000" y="2185550"/>
            <a:ext cx="9144000" cy="3963884"/>
          </a:xfrm>
        </p:spPr>
        <p:txBody>
          <a:bodyPr/>
          <a:lstStyle>
            <a:lvl1pPr>
              <a:defRPr sz="1000"/>
            </a:lvl1pPr>
          </a:lstStyle>
          <a:p>
            <a:r>
              <a:rPr lang="de-DE" sz="2000" err="1">
                <a:solidFill>
                  <a:srgbClr val="595959"/>
                </a:solidFill>
              </a:rPr>
              <a:t>tablePlaceholder</a:t>
            </a:r>
            <a:endParaRPr lang="de-DE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6583680"/>
            <a:ext cx="12192000" cy="274322"/>
          </a:xfrm>
          <a:prstGeom prst="rect">
            <a:avLst/>
          </a:prstGeom>
          <a:solidFill>
            <a:srgbClr val="87A91B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3" name="Shape 3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160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b">
            <a:normAutofit/>
          </a:bodyPr>
          <a:lstStyle/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lang="de-DE" sz="3400" cap="all" dirty="0" err="1">
                <a:solidFill>
                  <a:srgbClr val="87A91B"/>
                </a:solidFill>
              </a:rPr>
              <a:t>metricName</a:t>
            </a:r>
            <a:endParaRPr sz="3400" cap="all" dirty="0">
              <a:solidFill>
                <a:srgbClr val="87A91B"/>
              </a:solidFill>
            </a:endParaRPr>
          </a:p>
        </p:txBody>
      </p:sp>
      <p:sp>
        <p:nvSpPr>
          <p:cNvPr id="4" name="Shape 4"/>
          <p:cNvSpPr>
            <a:spLocks noGrp="1"/>
          </p:cNvSpPr>
          <p:nvPr>
            <p:ph type="body" idx="1"/>
          </p:nvPr>
        </p:nvSpPr>
        <p:spPr>
          <a:xfrm>
            <a:off x="1524000" y="1714500"/>
            <a:ext cx="9144000" cy="5143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 dirty="0">
                <a:solidFill>
                  <a:srgbClr val="595959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000" dirty="0">
                <a:solidFill>
                  <a:srgbClr val="595959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000" dirty="0">
                <a:solidFill>
                  <a:srgbClr val="595959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000" dirty="0">
                <a:solidFill>
                  <a:srgbClr val="595959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000" dirty="0">
                <a:solidFill>
                  <a:srgbClr val="595959"/>
                </a:solidFill>
              </a:rPr>
              <a:t>Body Level Five</a:t>
            </a:r>
          </a:p>
        </p:txBody>
      </p:sp>
      <p:sp>
        <p:nvSpPr>
          <p:cNvPr id="5" name="Shape 5"/>
          <p:cNvSpPr>
            <a:spLocks noGrp="1"/>
          </p:cNvSpPr>
          <p:nvPr>
            <p:ph type="sldNum" sz="quarter" idx="2"/>
          </p:nvPr>
        </p:nvSpPr>
        <p:spPr>
          <a:xfrm>
            <a:off x="9894499" y="6606634"/>
            <a:ext cx="773504" cy="218439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r">
              <a:defRPr sz="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ransition spd="med"/>
  <p:hf hdr="0" ftr="0" dt="0"/>
  <p:txStyles>
    <p:titleStyle>
      <a:lvl1pPr eaLnBrk="1" hangingPunct="1">
        <a:lnSpc>
          <a:spcPct val="90000"/>
        </a:lnSpc>
        <a:defRPr sz="3400" b="0" cap="all">
          <a:solidFill>
            <a:srgbClr val="87A91B"/>
          </a:solidFill>
          <a:latin typeface="Calibri Light"/>
          <a:ea typeface="Calibri Light"/>
          <a:cs typeface="Calibri Light"/>
          <a:sym typeface="Calibri Light"/>
        </a:defRPr>
      </a:lvl1pPr>
      <a:lvl2pPr eaLnBrk="1" hangingPunct="1">
        <a:lnSpc>
          <a:spcPct val="90000"/>
        </a:lnSpc>
        <a:defRPr sz="3400" cap="all">
          <a:solidFill>
            <a:srgbClr val="87A91B"/>
          </a:solidFill>
          <a:latin typeface="Calibri Light"/>
          <a:ea typeface="Calibri Light"/>
          <a:cs typeface="Calibri Light"/>
          <a:sym typeface="Calibri Light"/>
        </a:defRPr>
      </a:lvl2pPr>
      <a:lvl3pPr eaLnBrk="1" hangingPunct="1">
        <a:lnSpc>
          <a:spcPct val="90000"/>
        </a:lnSpc>
        <a:defRPr sz="3400" cap="all">
          <a:solidFill>
            <a:srgbClr val="87A91B"/>
          </a:solidFill>
          <a:latin typeface="Calibri Light"/>
          <a:ea typeface="Calibri Light"/>
          <a:cs typeface="Calibri Light"/>
          <a:sym typeface="Calibri Light"/>
        </a:defRPr>
      </a:lvl3pPr>
      <a:lvl4pPr eaLnBrk="1" hangingPunct="1">
        <a:lnSpc>
          <a:spcPct val="90000"/>
        </a:lnSpc>
        <a:defRPr sz="3400" cap="all">
          <a:solidFill>
            <a:srgbClr val="87A91B"/>
          </a:solidFill>
          <a:latin typeface="Calibri Light"/>
          <a:ea typeface="Calibri Light"/>
          <a:cs typeface="Calibri Light"/>
          <a:sym typeface="Calibri Light"/>
        </a:defRPr>
      </a:lvl4pPr>
      <a:lvl5pPr eaLnBrk="1" hangingPunct="1">
        <a:lnSpc>
          <a:spcPct val="90000"/>
        </a:lnSpc>
        <a:defRPr sz="3400" cap="all">
          <a:solidFill>
            <a:srgbClr val="87A91B"/>
          </a:solidFill>
          <a:latin typeface="Calibri Light"/>
          <a:ea typeface="Calibri Light"/>
          <a:cs typeface="Calibri Light"/>
          <a:sym typeface="Calibri Light"/>
        </a:defRPr>
      </a:lvl5pPr>
      <a:lvl6pPr eaLnBrk="1" hangingPunct="1">
        <a:lnSpc>
          <a:spcPct val="90000"/>
        </a:lnSpc>
        <a:defRPr sz="3400" cap="all">
          <a:solidFill>
            <a:srgbClr val="87A91B"/>
          </a:solidFill>
          <a:latin typeface="Calibri Light"/>
          <a:ea typeface="Calibri Light"/>
          <a:cs typeface="Calibri Light"/>
          <a:sym typeface="Calibri Light"/>
        </a:defRPr>
      </a:lvl6pPr>
      <a:lvl7pPr eaLnBrk="1" hangingPunct="1">
        <a:lnSpc>
          <a:spcPct val="90000"/>
        </a:lnSpc>
        <a:defRPr sz="3400" cap="all">
          <a:solidFill>
            <a:srgbClr val="87A91B"/>
          </a:solidFill>
          <a:latin typeface="Calibri Light"/>
          <a:ea typeface="Calibri Light"/>
          <a:cs typeface="Calibri Light"/>
          <a:sym typeface="Calibri Light"/>
        </a:defRPr>
      </a:lvl7pPr>
      <a:lvl8pPr eaLnBrk="1" hangingPunct="1">
        <a:lnSpc>
          <a:spcPct val="90000"/>
        </a:lnSpc>
        <a:defRPr sz="3400" cap="all">
          <a:solidFill>
            <a:srgbClr val="87A91B"/>
          </a:solidFill>
          <a:latin typeface="Calibri Light"/>
          <a:ea typeface="Calibri Light"/>
          <a:cs typeface="Calibri Light"/>
          <a:sym typeface="Calibri Light"/>
        </a:defRPr>
      </a:lvl8pPr>
      <a:lvl9pPr eaLnBrk="1" hangingPunct="1">
        <a:lnSpc>
          <a:spcPct val="90000"/>
        </a:lnSpc>
        <a:defRPr sz="3400" cap="all">
          <a:solidFill>
            <a:srgbClr val="87A91B"/>
          </a:solidFill>
          <a:latin typeface="Calibri Light"/>
          <a:ea typeface="Calibri Light"/>
          <a:cs typeface="Calibri Light"/>
          <a:sym typeface="Calibri Light"/>
        </a:defRPr>
      </a:lvl9pPr>
    </p:titleStyle>
    <p:bodyStyle>
      <a:lvl1pPr marL="274320" indent="-228600" eaLnBrk="1" hangingPunct="1">
        <a:lnSpc>
          <a:spcPct val="90000"/>
        </a:lnSpc>
        <a:spcBef>
          <a:spcPts val="1800"/>
        </a:spcBef>
        <a:buClr>
          <a:srgbClr val="87A91B"/>
        </a:buClr>
        <a:buSzPct val="100000"/>
        <a:buFont typeface="Arial"/>
        <a:buChar char="▪"/>
        <a:defRPr sz="2000">
          <a:solidFill>
            <a:srgbClr val="595959"/>
          </a:solidFill>
          <a:latin typeface="Calibri"/>
          <a:ea typeface="Calibri"/>
          <a:cs typeface="Calibri"/>
          <a:sym typeface="Calibri"/>
        </a:defRPr>
      </a:lvl1pPr>
      <a:lvl2pPr marL="619759" indent="-254000" eaLnBrk="1" hangingPunct="1">
        <a:lnSpc>
          <a:spcPct val="90000"/>
        </a:lnSpc>
        <a:spcBef>
          <a:spcPts val="1800"/>
        </a:spcBef>
        <a:buClr>
          <a:srgbClr val="87A91B"/>
        </a:buClr>
        <a:buSzPct val="100000"/>
        <a:buFont typeface="Arial"/>
        <a:buChar char="▪"/>
        <a:defRPr sz="2000">
          <a:solidFill>
            <a:srgbClr val="595959"/>
          </a:solidFill>
          <a:latin typeface="Calibri"/>
          <a:ea typeface="Calibri"/>
          <a:cs typeface="Calibri"/>
          <a:sym typeface="Calibri"/>
        </a:defRPr>
      </a:lvl2pPr>
      <a:lvl3pPr marL="971550" indent="-285750" eaLnBrk="1" hangingPunct="1">
        <a:lnSpc>
          <a:spcPct val="90000"/>
        </a:lnSpc>
        <a:spcBef>
          <a:spcPts val="1800"/>
        </a:spcBef>
        <a:buClr>
          <a:srgbClr val="87A91B"/>
        </a:buClr>
        <a:buSzPct val="100000"/>
        <a:buFont typeface="Arial"/>
        <a:buChar char="▪"/>
        <a:defRPr sz="2000">
          <a:solidFill>
            <a:srgbClr val="595959"/>
          </a:solidFill>
          <a:latin typeface="Calibri"/>
          <a:ea typeface="Calibri"/>
          <a:cs typeface="Calibri"/>
          <a:sym typeface="Calibri"/>
        </a:defRPr>
      </a:lvl3pPr>
      <a:lvl4pPr marL="1267096" indent="-261257" eaLnBrk="1" hangingPunct="1">
        <a:lnSpc>
          <a:spcPct val="90000"/>
        </a:lnSpc>
        <a:spcBef>
          <a:spcPts val="1800"/>
        </a:spcBef>
        <a:buClr>
          <a:srgbClr val="87A91B"/>
        </a:buClr>
        <a:buSzPct val="100000"/>
        <a:buFont typeface="Arial"/>
        <a:buChar char="▪"/>
        <a:defRPr sz="2000">
          <a:solidFill>
            <a:srgbClr val="595959"/>
          </a:solidFill>
          <a:latin typeface="Calibri"/>
          <a:ea typeface="Calibri"/>
          <a:cs typeface="Calibri"/>
          <a:sym typeface="Calibri"/>
        </a:defRPr>
      </a:lvl4pPr>
      <a:lvl5pPr marL="1541416" indent="-261257" eaLnBrk="1" hangingPunct="1">
        <a:lnSpc>
          <a:spcPct val="90000"/>
        </a:lnSpc>
        <a:spcBef>
          <a:spcPts val="1800"/>
        </a:spcBef>
        <a:buClr>
          <a:srgbClr val="87A91B"/>
        </a:buClr>
        <a:buSzPct val="100000"/>
        <a:buFont typeface="Arial"/>
        <a:buChar char="▪"/>
        <a:defRPr sz="2000">
          <a:solidFill>
            <a:srgbClr val="595959"/>
          </a:solidFill>
          <a:latin typeface="Calibri"/>
          <a:ea typeface="Calibri"/>
          <a:cs typeface="Calibri"/>
          <a:sym typeface="Calibri"/>
        </a:defRPr>
      </a:lvl5pPr>
      <a:lvl6pPr marL="1770016" indent="-261257" eaLnBrk="1" hangingPunct="1">
        <a:lnSpc>
          <a:spcPct val="90000"/>
        </a:lnSpc>
        <a:spcBef>
          <a:spcPts val="1800"/>
        </a:spcBef>
        <a:buClr>
          <a:srgbClr val="87A91B"/>
        </a:buClr>
        <a:buSzPct val="100000"/>
        <a:buFont typeface="Arial"/>
        <a:buChar char="▪"/>
        <a:defRPr sz="2000">
          <a:solidFill>
            <a:srgbClr val="595959"/>
          </a:solidFill>
          <a:latin typeface="Calibri"/>
          <a:ea typeface="Calibri"/>
          <a:cs typeface="Calibri"/>
          <a:sym typeface="Calibri"/>
        </a:defRPr>
      </a:lvl6pPr>
      <a:lvl7pPr marL="1998616" indent="-261256" eaLnBrk="1" hangingPunct="1">
        <a:lnSpc>
          <a:spcPct val="90000"/>
        </a:lnSpc>
        <a:spcBef>
          <a:spcPts val="1800"/>
        </a:spcBef>
        <a:buClr>
          <a:srgbClr val="87A91B"/>
        </a:buClr>
        <a:buSzPct val="100000"/>
        <a:buFont typeface="Arial"/>
        <a:buChar char="▪"/>
        <a:defRPr sz="2000">
          <a:solidFill>
            <a:srgbClr val="595959"/>
          </a:solidFill>
          <a:latin typeface="Calibri"/>
          <a:ea typeface="Calibri"/>
          <a:cs typeface="Calibri"/>
          <a:sym typeface="Calibri"/>
        </a:defRPr>
      </a:lvl7pPr>
      <a:lvl8pPr marL="2227216" indent="-261256" eaLnBrk="1" hangingPunct="1">
        <a:lnSpc>
          <a:spcPct val="90000"/>
        </a:lnSpc>
        <a:spcBef>
          <a:spcPts val="1800"/>
        </a:spcBef>
        <a:buClr>
          <a:srgbClr val="87A91B"/>
        </a:buClr>
        <a:buSzPct val="100000"/>
        <a:buFont typeface="Arial"/>
        <a:buChar char="▪"/>
        <a:defRPr sz="2000">
          <a:solidFill>
            <a:srgbClr val="595959"/>
          </a:solidFill>
          <a:latin typeface="Calibri"/>
          <a:ea typeface="Calibri"/>
          <a:cs typeface="Calibri"/>
          <a:sym typeface="Calibri"/>
        </a:defRPr>
      </a:lvl8pPr>
      <a:lvl9pPr marL="2455816" indent="-261256" eaLnBrk="1" hangingPunct="1">
        <a:lnSpc>
          <a:spcPct val="90000"/>
        </a:lnSpc>
        <a:spcBef>
          <a:spcPts val="1800"/>
        </a:spcBef>
        <a:buClr>
          <a:srgbClr val="87A91B"/>
        </a:buClr>
        <a:buSzPct val="100000"/>
        <a:buFont typeface="Arial"/>
        <a:buChar char="▪"/>
        <a:defRPr sz="2000">
          <a:solidFill>
            <a:srgbClr val="595959"/>
          </a:solidFill>
          <a:latin typeface="Calibri"/>
          <a:ea typeface="Calibri"/>
          <a:cs typeface="Calibri"/>
          <a:sym typeface="Calibri"/>
        </a:defRPr>
      </a:lvl9pPr>
    </p:bodyStyle>
    <p:otherStyle>
      <a:lvl1pPr algn="r" eaLnBrk="1" hangingPunct="1">
        <a:defRPr sz="800">
          <a:solidFill>
            <a:schemeClr val="tx1"/>
          </a:solidFill>
          <a:latin typeface="+mn-lt"/>
          <a:ea typeface="+mn-ea"/>
          <a:cs typeface="+mn-cs"/>
          <a:sym typeface="Calibri"/>
        </a:defRPr>
      </a:lvl1pPr>
      <a:lvl2pPr algn="r" eaLnBrk="1" hangingPunct="1">
        <a:defRPr sz="800">
          <a:solidFill>
            <a:schemeClr val="tx1"/>
          </a:solidFill>
          <a:latin typeface="+mn-lt"/>
          <a:ea typeface="+mn-ea"/>
          <a:cs typeface="+mn-cs"/>
          <a:sym typeface="Calibri"/>
        </a:defRPr>
      </a:lvl2pPr>
      <a:lvl3pPr algn="r" eaLnBrk="1" hangingPunct="1">
        <a:defRPr sz="800">
          <a:solidFill>
            <a:schemeClr val="tx1"/>
          </a:solidFill>
          <a:latin typeface="+mn-lt"/>
          <a:ea typeface="+mn-ea"/>
          <a:cs typeface="+mn-cs"/>
          <a:sym typeface="Calibri"/>
        </a:defRPr>
      </a:lvl3pPr>
      <a:lvl4pPr algn="r" eaLnBrk="1" hangingPunct="1">
        <a:defRPr sz="800">
          <a:solidFill>
            <a:schemeClr val="tx1"/>
          </a:solidFill>
          <a:latin typeface="+mn-lt"/>
          <a:ea typeface="+mn-ea"/>
          <a:cs typeface="+mn-cs"/>
          <a:sym typeface="Calibri"/>
        </a:defRPr>
      </a:lvl4pPr>
      <a:lvl5pPr algn="r" eaLnBrk="1" hangingPunct="1">
        <a:defRPr sz="800">
          <a:solidFill>
            <a:schemeClr val="tx1"/>
          </a:solidFill>
          <a:latin typeface="+mn-lt"/>
          <a:ea typeface="+mn-ea"/>
          <a:cs typeface="+mn-cs"/>
          <a:sym typeface="Calibri"/>
        </a:defRPr>
      </a:lvl5pPr>
      <a:lvl6pPr algn="r" eaLnBrk="1" hangingPunct="1">
        <a:defRPr sz="800">
          <a:solidFill>
            <a:schemeClr val="tx1"/>
          </a:solidFill>
          <a:latin typeface="+mn-lt"/>
          <a:ea typeface="+mn-ea"/>
          <a:cs typeface="+mn-cs"/>
          <a:sym typeface="Calibri"/>
        </a:defRPr>
      </a:lvl6pPr>
      <a:lvl7pPr algn="r" eaLnBrk="1" hangingPunct="1">
        <a:defRPr sz="800">
          <a:solidFill>
            <a:schemeClr val="tx1"/>
          </a:solidFill>
          <a:latin typeface="+mn-lt"/>
          <a:ea typeface="+mn-ea"/>
          <a:cs typeface="+mn-cs"/>
          <a:sym typeface="Calibri"/>
        </a:defRPr>
      </a:lvl7pPr>
      <a:lvl8pPr algn="r" eaLnBrk="1" hangingPunct="1">
        <a:defRPr sz="800">
          <a:solidFill>
            <a:schemeClr val="tx1"/>
          </a:solidFill>
          <a:latin typeface="+mn-lt"/>
          <a:ea typeface="+mn-ea"/>
          <a:cs typeface="+mn-cs"/>
          <a:sym typeface="Calibri"/>
        </a:defRPr>
      </a:lvl8pPr>
      <a:lvl9pPr algn="r" eaLnBrk="1" hangingPunct="1">
        <a:defRPr sz="800">
          <a:solidFill>
            <a:schemeClr val="tx1"/>
          </a:solidFill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CCEE3-B387-4E54-89F7-166C3D1A6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4BF775F-DCE1-4F94-AC78-B4F371CEDCD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1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3E264C-3B8D-451A-99A8-331AEB3D11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1ACEDB85-B85E-455B-B11E-AD0FF7365088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967343525"/>
              </p:ext>
            </p:extLst>
          </p:nvPr>
        </p:nvGraphicFramePr>
        <p:xfrm>
          <a:off x="1524000" y="2185988"/>
          <a:ext cx="9144001" cy="1224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11681">
                  <a:extLst>
                    <a:ext uri="{9D8B030D-6E8A-4147-A177-3AD203B41FA5}">
                      <a16:colId xmlns:a16="http://schemas.microsoft.com/office/drawing/2014/main" val="80084537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472958240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1544704587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4038347324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876543045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1711437273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4293007375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93356549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808094071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1568273359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3919029009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310246165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575929851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5178947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9271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@YeswayStores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63560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5564556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999F4-14F7-41E1-8481-066F475B8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3014181-6727-4B0F-9BD4-88BF7CA8021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2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7A0197-25AE-410E-AD08-B61FAA205D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DD4A7D1-5007-4FFF-87FC-3B74C5EC1B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9833067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6465232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5EB31C-5D8C-4B48-8CC8-9ACFCFA38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4C0A71A-B57E-459A-9C45-9778B465606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3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A588C2-740F-4ACA-ADEB-1114A5BB35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49646A4-01FC-4A1C-A2C0-463BD1769F2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0959317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73523117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EA912-7E89-4410-A1DE-C5148D8D6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Change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33E502-E49C-4AD3-9F55-B6FDB27D748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4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ADC871-FD0E-494F-99CF-4519100D62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DEBBBE7-2185-4484-8A70-EFDD4C2440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7022644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8684367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9C012-DBCC-495A-BBF8-58F34E810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B82671E-598B-4777-8DD6-AA7A9DB5464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5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7F21FB-05BF-4355-9000-0DFF3AE624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5F08153-934D-400E-BB4C-0188DA15E1C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03330173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3094243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8615D-B59A-4769-876F-5460E624F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Own Tweet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D563CBC-5A9B-4D1F-B522-CEC6B50B61D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6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3060FB-DD2D-4900-A349-2AB09AE56C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E6FD7E1-CB5D-4222-84D7-F69D4124B9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07245764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6984868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A33BB-3358-4644-8B7C-A25C5CF1F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74F106D-F1C0-4824-98BD-40C563D15AE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7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893AE7-E53A-4BAF-8B30-A672F42307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9CD379E-74C8-4317-BA68-7DB6825A9CD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68746511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43546512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A6348-8CC3-496B-BD31-498507EE5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F06410-65F1-4DF1-B86C-71EDC6CF98B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8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EC1BD9-2191-4626-A794-5DABA42F51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F131D15-6782-4F6F-A9B5-1C732324B3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416569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16998556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A709B-D3B9-4A47-99FE-07710804E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2646CC4-B335-4E1B-9010-27079D7E9DF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9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CEA640-B32A-415C-862B-9A3B36BCB9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5CB615F-FEFB-45CE-ADF1-6DC617C089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6125913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78352891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14DC1-330C-4839-868B-D1D40E5FA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61EB3B4-84FC-4F45-925E-1D7AF005A1E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10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B7BEC8-757E-4D2E-8572-B268D50177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14E6487F-5B9E-435B-BD63-4D480022FEA9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2724675879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val="245593812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11283514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8261594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9954553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73677333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823553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0000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- 2018-02-26 20:36:00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Find the @yeswaystores closest to you: #Midwest #Texas #Iowa #Kansas #Oklahoma https://t.co/Y40epc6x6R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7465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- 2018-02-26 11:36:00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Earn a perfect score when you purchase Muddy Buddies! https://t.co/I2OUUboiu2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1498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- 2018-02-25 16:35:00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Dreaming of warmer weather? Feel that #sweet #heat with @skittles! https://t.co/1hWjCbCqhD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076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- 2018-02-25 09:34:00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2 is always better than 1 - ESPECIALLY for #breakfast! https://t.co/LhRUXMWzsU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2392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- 2018-02-24 18:34:00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When's the last time you had licorice? Break your dryspell with @RIPSlicorice! https://t.co/5FOiBwcqlW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3561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- 2018-02-24 12:33:00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Bring your store to the Yesway family! We are always looking for new locations. More info: https://t.co/v8k827QE5y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14259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5977655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24DBC-5591-4A0F-9EBF-C8CCCED1A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CD2BAE-6780-4836-BDA6-F2EE3073582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11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4D1E10-E860-4302-A81C-BCD01DDF22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31C1A762-A569-411B-A220-92B6AF82A3AA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1848027410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val="325890790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41109885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1636138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79625665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15263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33860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1996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- 2018-02-23 15:30:01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Find out what #snack you should eat right now from @Buzzfeed, and then come grab it from Yesway! https://t.co/6S0p3lnNxc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5887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- 2018-02-23 10:30:00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Smile! :) https://t.co/y7Aqi8MjCZ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0907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- 2018-02-22 15:09:25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Enjoy your favorite @nabisco snacks and save big while supporting @TeamUSA #cantmissmoments during the Olympic Winter Games 2018! https://t.co/0Ygri8Rgql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474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- 2018-02-22 15:05:35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We love being your #neighbor! Come see us soon and say hello to our team! #Yesway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6525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- 2018-02-21 17:56:00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Enjoy #snacktime again with @grazeusa! (available at Yesway) https://t.co/MaODnPDX4Q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0710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- 2018-02-21 14:35:39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#WeAreHiring! Check out our job openings: https://t.co/oL2FR9xh21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05755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7502658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E845D7-46C9-492B-9BE2-4C7976674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4E88B21-41A9-4022-9B3C-000071B6A4F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12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A31F3C-2B45-48E5-8FCF-B350DC421E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45766368-66D8-40AB-BA7F-25F1DAA0A409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3830097083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val="142593892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1598736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68619913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39431586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90505486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259673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5877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- 2018-02-20 14:20:00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Forget to pack a #lunch? Don't worry! Our stores have favorite on-the-go #sandwiches ready and waiting for you to pick up! https://t.co/Rcn8uhfTS9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607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- 2018-02-20 09:19:00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Enjoy your favorite @nabisco snacks and save big while supporting @TeamUSA #cantmissmoments during the Olympic Winter Games 2018! https://t.co/oHyeC5lGxZ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4246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- 2018-02-19 15:16:00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Need a #vacation? @BudLight wants to send you to #Vegas! https://t.co/uatdjs90p3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3141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- 2018-02-19 11:18:00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How are you spending #PresidentsDay? Whether you're at work or lounging on the couch, a few slices of Yesway pizza can help make your holiday even better.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17638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4969029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FD68A-53B2-4932-9D63-3C4EB1278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- 1 of 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415E251-9643-4C54-AC4E-45AEC0DF1BF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13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0B446D-7BB9-4021-A488-71DEC87EDB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AA50CBED-65E8-4D30-A7F0-C9D75FFA8A28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761535974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2857467245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4207561968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4087281189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91271625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420655873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5412678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0821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#PresidentsDay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3647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#vacation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981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#Vegas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8097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#cantmissmoments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888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#lunch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876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#sandwiches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2211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#WeAreHiring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2024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#snacktime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067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#neighbor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1145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2599557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61E167-9D1F-40F0-AB14-0E6AE4B0C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- 2 of 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89CD83A-D2B1-4049-80E5-3415353C8F8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14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90E6D9-116A-43F7-9F74-181BFD3C19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6F33945B-C888-4362-AA4B-2BE977B8BA2C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559481037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3848022646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604243977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718494537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126739239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1680027264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399233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0778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#Yesway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1811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#snack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8117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#breakfast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8897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#sweet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2869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#heat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1596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#Midwest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3157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#Texas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6064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#Iowa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8563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#Kansas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19465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5597758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FAB99-DD60-4F26-858E-C86085180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- 3 of 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DF1918B-4EBE-45AB-ADFF-8ECC5A79BA4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15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713064-CAE3-45B8-BCB5-0174C64B34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8A5E1152-956F-45F2-B40E-950A2FC9D512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3027630157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029886236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54674768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4116210486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04847286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1662755409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3448319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03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#Oklahoma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4119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6133265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8EDDC-BF4D-4E58-9A9D-F4CBB43BC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D535798-D617-4052-9084-D03FCBCBE04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16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019C08-09B7-41E7-AF23-931BD1B154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1261E141-5BCB-4330-8DB1-772E908A4F65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402970967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57600">
                  <a:extLst>
                    <a:ext uri="{9D8B030D-6E8A-4147-A177-3AD203B41FA5}">
                      <a16:colId xmlns:a16="http://schemas.microsoft.com/office/drawing/2014/main" val="258139417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129985936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24367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5434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@PMCofIowa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@YeswayStores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6889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@MrFrankEWhite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@YeswayStores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6812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@TannerWestberg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@YeswayStores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3006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@CSNewsOnline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@YeswayStores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519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@DMRegister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@YeswayStores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01091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5977654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17027-9ACF-476B-BAA9-7C4DE9AE5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Overlap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137B2EA-B244-477F-8D73-AC9FF9A2DB7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17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B552D0-26E8-4A2C-8BF4-945A5EB753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F08618-31C1-4E9F-8D4F-3EBEDB3230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13775475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30992742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780D9-5E7C-435D-A86F-9ADBED41D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DAC65C0-4764-40AD-9A47-4AD0BBC6143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18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3B24EF-98AC-40BA-9370-5B8EBC77CC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116234-EF93-4856-B711-74D07561AA5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39159692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08343910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C963B-210D-47BA-899A-EFF3A1B8D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By Weekday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1FC8229-85C9-4D7E-AC24-809495CCA38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19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18245C-22F7-4303-9B4D-0C7DFAB299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7AD424D-AC69-413D-8F26-3D126B40DE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90955985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85516624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6E1FBE-FC0D-4F54-A305-4025680CA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DEED3A-4210-4197-B98D-CCD843673E1B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20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D91808-E4FD-42A5-9F6C-FB82FBC0A1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F53C314E-1A09-4A27-B10A-B79032D49E1E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1251545104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86401">
                  <a:extLst>
                    <a:ext uri="{9D8B030D-6E8A-4147-A177-3AD203B41FA5}">
                      <a16:colId xmlns:a16="http://schemas.microsoft.com/office/drawing/2014/main" val="4150417383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12043025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00225877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069781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6449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@YeswayStores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@PMCofIowa - 2018-02-26 15:20:17</a:t>
                      </a:r>
                      <a:r>
                        <a:rPr lang="en-US" sz="1000"/>
                        <a:t>
Goal - 650 Stores in Five Years says @YeswayStores  #cstore #iowa
https://t.co/NqaC7Ublqp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0924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@YeswayStores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@CSNewsOnline - 2018-02-26 15:01:03</a:t>
                      </a:r>
                      <a:r>
                        <a:rPr lang="en-US" sz="1000"/>
                        <a:t>
Yesway Focuses on Small Operators in Big Growth Plan https://t.co/1K2Yq4JgA4 @YeswayStores #yesway #cstore https://t.co/TfPyTVDhbb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1032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@YeswayStores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@DMRegister - 2018-02-22 16:00:41</a:t>
                      </a:r>
                      <a:r>
                        <a:rPr lang="en-US" sz="1000"/>
                        <a:t>
Move over Casey's and Kum &amp;amp; Go. @YeswayStores are looking to grow. https://t.co/bCcpIANSkg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5519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2729431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F4AA1-A754-49BF-A6EC-341A46428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User Questions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C47E1F-7B9F-4036-937C-CC4D60DCCE4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21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A623C2-4BA5-47A2-B232-943431D5B6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33E28D5-A015-4B50-9BC0-E51582F7EF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35847052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01461637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3307F-A09C-4F65-A7D1-AD65DCE42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User Questions By Weekday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AA6238E-AFC6-4A2D-B282-11495A4E94E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22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539859-B7EB-49F9-8AD7-3DE1B799E9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B4B126-02F0-45D8-A9C8-5AB3A899CE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04675626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4415701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DD417-D75B-4D43-B7D6-0F5B18EF5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17D7447-A78C-47CB-A8BB-B69D8A184D1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23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E7053A-2C4C-4DF8-865D-FEC62CC4CD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25147E-A23F-4580-AA85-B0D832AD3E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50197624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34634330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quintly_template">
  <a:themeElements>
    <a:clrScheme name="Default">
      <a:dk1>
        <a:srgbClr val="595959"/>
      </a:dk1>
      <a:lt1>
        <a:srgbClr val="FFFFFF"/>
      </a:lt1>
      <a:dk2>
        <a:srgbClr val="A7A7A7"/>
      </a:dk2>
      <a:lt2>
        <a:srgbClr val="535353"/>
      </a:lt2>
      <a:accent1>
        <a:srgbClr val="87A91B"/>
      </a:accent1>
      <a:accent2>
        <a:srgbClr val="FBCE11"/>
      </a:accent2>
      <a:accent3>
        <a:srgbClr val="446ED8"/>
      </a:accent3>
      <a:accent4>
        <a:srgbClr val="9D22E2"/>
      </a:accent4>
      <a:accent5>
        <a:srgbClr val="FE9E00"/>
      </a:accent5>
      <a:accent6>
        <a:srgbClr val="DF5327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87A91B"/>
          </a:solidFill>
          <a:prstDash val="solid"/>
          <a:bevel/>
        </a:ln>
        <a:effectLst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595959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87A91B"/>
          </a:solidFill>
          <a:prstDash val="solid"/>
          <a:bevel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595959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Presentation2" id="{7326F42B-3833-4848-8F7E-816766F6382A}" vid="{81F12F22-4E75-4FE0-A42F-11FFED8D39DC}"/>
    </a:ext>
  </a:extLst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87A91B"/>
      </a:accent1>
      <a:accent2>
        <a:srgbClr val="FBCE11"/>
      </a:accent2>
      <a:accent3>
        <a:srgbClr val="446ED8"/>
      </a:accent3>
      <a:accent4>
        <a:srgbClr val="9D22E2"/>
      </a:accent4>
      <a:accent5>
        <a:srgbClr val="FE9E00"/>
      </a:accent5>
      <a:accent6>
        <a:srgbClr val="DF5327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87A91B"/>
          </a:solidFill>
          <a:prstDash val="solid"/>
          <a:bevel/>
        </a:ln>
        <a:effectLst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595959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87A91B"/>
          </a:solidFill>
          <a:prstDash val="solid"/>
          <a:bevel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595959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20180227_145821</Template>
  <TotalTime>1</TotalTime>
  <Words>745</Words>
  <Application>Microsoft Office PowerPoint</Application>
  <PresentationFormat>Widescreen</PresentationFormat>
  <Paragraphs>377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Calibri Light</vt:lpstr>
      <vt:lpstr>Arial</vt:lpstr>
      <vt:lpstr>Calibri</vt:lpstr>
      <vt:lpstr>Helvetica Neue</vt:lpstr>
      <vt:lpstr>quintly_template</vt:lpstr>
      <vt:lpstr>Twitter Key Metrics Table</vt:lpstr>
      <vt:lpstr>Twitter Followers Change</vt:lpstr>
      <vt:lpstr>Twitter Followers Change Per Weekday</vt:lpstr>
      <vt:lpstr>Twitter Tweets Change</vt:lpstr>
      <vt:lpstr>Twitter Own Tweets By Weekday</vt:lpstr>
      <vt:lpstr>Twitter Average Interactions Per Own Tweet</vt:lpstr>
      <vt:lpstr>Twitter Interaction Rate By Weekday</vt:lpstr>
      <vt:lpstr>Twitter Tweet Type Distribution</vt:lpstr>
      <vt:lpstr>Twitter Interactions Distribution</vt:lpstr>
      <vt:lpstr>Twitter Own and Retweeted Tweets Table - 1 of 3</vt:lpstr>
      <vt:lpstr>Twitter Own and Retweeted Tweets Table - 2 of 3</vt:lpstr>
      <vt:lpstr>Twitter Own and Retweeted Tweets Table - 3 of 3</vt:lpstr>
      <vt:lpstr>Twitter Hashtag Detection - 1 of 3</vt:lpstr>
      <vt:lpstr>Twitter Hashtag Detection - 2 of 3</vt:lpstr>
      <vt:lpstr>Twitter Hashtag Detection - 3 of 3</vt:lpstr>
      <vt:lpstr>Twitter Key Interacting Users</vt:lpstr>
      <vt:lpstr>Twitter Mentions Overlap</vt:lpstr>
      <vt:lpstr>Twitter Mentions</vt:lpstr>
      <vt:lpstr>Twitter Mentions By Weekday</vt:lpstr>
      <vt:lpstr>Twitter Mentions Table</vt:lpstr>
      <vt:lpstr>Twitter User Questions</vt:lpstr>
      <vt:lpstr>Twitter User Questions By Weekday</vt:lpstr>
      <vt:lpstr>Twitter Response Times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</dc:title>
  <dc:creator>Administrator</dc:creator>
  <cp:lastModifiedBy>Administrator</cp:lastModifiedBy>
  <cp:revision>1</cp:revision>
  <dcterms:created xsi:type="dcterms:W3CDTF">2018-02-27T14:58:22Z</dcterms:created>
  <dcterms:modified xsi:type="dcterms:W3CDTF">2018-02-27T14:59:53Z</dcterms:modified>
</cp:coreProperties>
</file>