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81813" cy="9296400"/>
  <p:embeddedFontLst>
    <p:embeddedFont>
      <p:font typeface="Calibri Light" panose="020F0302020204030204" pitchFamily="34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986" autoAdjust="0"/>
    <p:restoredTop sz="94368"/>
  </p:normalViewPr>
  <p:slideViewPr>
    <p:cSldViewPr>
      <p:cViewPr varScale="1">
        <p:scale>
          <a:sx n="71" d="100"/>
          <a:sy n="71" d="100"/>
        </p:scale>
        <p:origin x="90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5">
                  <c:v>0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8-44CF-A912-346A63818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21584"/>
        <c:axId val="340126832"/>
      </c:lineChart>
      <c:dateAx>
        <c:axId val="340121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26832"/>
        <c:crosses val="autoZero"/>
        <c:auto val="1"/>
        <c:lblOffset val="100"/>
        <c:baseTimeUnit val="days"/>
      </c:dateAx>
      <c:valAx>
        <c:axId val="34012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2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11-47C6-BED2-CE6C68D3A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122240"/>
        <c:axId val="290585056"/>
      </c:barChart>
      <c:catAx>
        <c:axId val="34012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85056"/>
        <c:crosses val="autoZero"/>
        <c:auto val="1"/>
        <c:lblAlgn val="ctr"/>
        <c:lblOffset val="100"/>
        <c:noMultiLvlLbl val="0"/>
      </c:catAx>
      <c:valAx>
        <c:axId val="29058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D7-4E1B-B32D-178490FC4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553824"/>
        <c:axId val="337551200"/>
      </c:lineChart>
      <c:dateAx>
        <c:axId val="33755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51200"/>
        <c:crosses val="autoZero"/>
        <c:auto val="1"/>
        <c:lblOffset val="100"/>
        <c:baseTimeUnit val="days"/>
      </c:dateAx>
      <c:valAx>
        <c:axId val="33755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5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02-43D7-84F0-9758ADBB3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672512"/>
        <c:axId val="290673168"/>
      </c:barChart>
      <c:catAx>
        <c:axId val="29067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73168"/>
        <c:crosses val="autoZero"/>
        <c:auto val="1"/>
        <c:lblAlgn val="ctr"/>
        <c:lblOffset val="100"/>
        <c:noMultiLvlLbl val="0"/>
      </c:catAx>
      <c:valAx>
        <c:axId val="29067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7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E-406F-8DD8-CAD5069EA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68576"/>
        <c:axId val="290668904"/>
      </c:lineChart>
      <c:dateAx>
        <c:axId val="29066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68904"/>
        <c:crosses val="autoZero"/>
        <c:auto val="1"/>
        <c:lblOffset val="100"/>
        <c:baseTimeUnit val="days"/>
      </c:dateAx>
      <c:valAx>
        <c:axId val="29066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6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1.7433751743375001E-2</c:v>
                </c:pt>
                <c:pt idx="1">
                  <c:v>3.4867503486750002E-2</c:v>
                </c:pt>
                <c:pt idx="2">
                  <c:v>0</c:v>
                </c:pt>
                <c:pt idx="3">
                  <c:v>6.9735006973501004E-2</c:v>
                </c:pt>
                <c:pt idx="4">
                  <c:v>3.4867503486750002E-2</c:v>
                </c:pt>
                <c:pt idx="5">
                  <c:v>6.9735006973501004E-2</c:v>
                </c:pt>
                <c:pt idx="6">
                  <c:v>3.4867503486750002E-2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93-42DC-B0BC-8DF87B510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579328"/>
        <c:axId val="345575720"/>
      </c:barChart>
      <c:catAx>
        <c:axId val="34557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5720"/>
        <c:crosses val="autoZero"/>
        <c:auto val="1"/>
        <c:lblAlgn val="ctr"/>
        <c:lblOffset val="100"/>
        <c:noMultiLvlLbl val="0"/>
      </c:catAx>
      <c:valAx>
        <c:axId val="34557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70-4524-84BC-F201957886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70-4524-84BC-F20195788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574080"/>
        <c:axId val="345574408"/>
      </c:barChart>
      <c:catAx>
        <c:axId val="34557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4408"/>
        <c:crosses val="autoZero"/>
        <c:auto val="1"/>
        <c:lblAlgn val="ctr"/>
        <c:lblOffset val="100"/>
        <c:noMultiLvlLbl val="0"/>
      </c:catAx>
      <c:valAx>
        <c:axId val="34557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57-4958-9FC9-9D64EE89FB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57-4958-9FC9-9D64EE89FB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57-4958-9FC9-9D64EE89F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643904"/>
        <c:axId val="342649480"/>
      </c:barChart>
      <c:catAx>
        <c:axId val="34264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49480"/>
        <c:crosses val="autoZero"/>
        <c:auto val="1"/>
        <c:lblAlgn val="ctr"/>
        <c:lblOffset val="100"/>
        <c:noMultiLvlLbl val="0"/>
      </c:catAx>
      <c:valAx>
        <c:axId val="34264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4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Unique Users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@AdamSchefter</c:v>
                </c:pt>
                <c:pt idx="1">
                  <c:v>@SUBWAY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8-4ACB-BAB4-BB298C6BB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7422792"/>
        <c:axId val="437423120"/>
      </c:barChart>
      <c:catAx>
        <c:axId val="437422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23120"/>
        <c:crosses val="autoZero"/>
        <c:auto val="1"/>
        <c:lblAlgn val="ctr"/>
        <c:lblOffset val="100"/>
        <c:noMultiLvlLbl val="0"/>
      </c:catAx>
      <c:valAx>
        <c:axId val="437423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2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4E-4CBA-B063-6FBBCF390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411640"/>
        <c:axId val="437414920"/>
      </c:lineChart>
      <c:dateAx>
        <c:axId val="437411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14920"/>
        <c:crosses val="autoZero"/>
        <c:auto val="1"/>
        <c:lblOffset val="100"/>
        <c:baseTimeUnit val="days"/>
      </c:dateAx>
      <c:valAx>
        <c:axId val="43741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1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82-4E34-9C39-544E434EF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414592"/>
        <c:axId val="437416888"/>
      </c:barChart>
      <c:catAx>
        <c:axId val="43741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16888"/>
        <c:crosses val="autoZero"/>
        <c:auto val="1"/>
        <c:lblAlgn val="ctr"/>
        <c:lblOffset val="100"/>
        <c:noMultiLvlLbl val="0"/>
      </c:catAx>
      <c:valAx>
        <c:axId val="43741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1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3B-41A5-833E-80CE6703D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807288"/>
        <c:axId val="438811224"/>
      </c:lineChart>
      <c:dateAx>
        <c:axId val="43880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11224"/>
        <c:crosses val="autoZero"/>
        <c:auto val="1"/>
        <c:lblOffset val="100"/>
        <c:baseTimeUnit val="days"/>
      </c:dateAx>
      <c:valAx>
        <c:axId val="43881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0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3-4897-B024-96CA917EE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815160"/>
        <c:axId val="438804992"/>
      </c:barChart>
      <c:catAx>
        <c:axId val="43881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04992"/>
        <c:crosses val="autoZero"/>
        <c:auto val="1"/>
        <c:lblAlgn val="ctr"/>
        <c:lblOffset val="100"/>
        <c:noMultiLvlLbl val="0"/>
      </c:catAx>
      <c:valAx>
        <c:axId val="43880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1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4D-486F-A4C9-4677982C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823688"/>
        <c:axId val="438824016"/>
      </c:barChart>
      <c:catAx>
        <c:axId val="43882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24016"/>
        <c:crosses val="autoZero"/>
        <c:auto val="1"/>
        <c:lblAlgn val="ctr"/>
        <c:lblOffset val="100"/>
        <c:noMultiLvlLbl val="0"/>
      </c:catAx>
      <c:valAx>
        <c:axId val="43882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82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475E-1184-4E47-B258-A84041303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2F4632-BC6A-498B-854E-F3D88EA7E68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83995-BBE0-4E61-8225-418EBB0F9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0CAD774-829F-4B63-ABAC-B2C3EEA1EE9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51598915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258396414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09602133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2927926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0412098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3096528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17346191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7978651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72854551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3704075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74062344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07796187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62166012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6377152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65957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92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31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28854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C300-D3CA-49AD-BAEE-93C7617C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BF429B-D041-436E-B622-B6D7470FFFA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6977D-4803-4EBF-A83A-2C3DA734B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A46617-E978-450C-A63A-353999DEF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63479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533791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F3C92-A110-4DD7-8B13-167904C8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C8B8C2-DDE5-4967-A50B-D42A02E84DE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F0A06-A04A-4552-B232-7794D8A02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06DA63-B1DF-43B2-B17C-EAB8C185DA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697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07916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B4B59-A18F-4484-812A-BAE17122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A15EB0-07DA-4CB3-B0CA-2D9FFD0BC3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978B0-352A-40EE-8141-54BEE4C1D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F8D977-4393-4F23-84A8-CFCD2D617F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938739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655045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63DCC-37E7-4825-9E4A-919AF12D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7ED771-A7DF-4B99-92C9-FA032199C7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D6E37-1E87-4DBF-B773-1259C0AA5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8D526B-E2C3-4B66-8EEE-76F828978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598481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653249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E7069-7D15-4F3B-8C84-E345A1098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2F2853-00BA-4563-A5C4-D320C94D218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00B2B-82CF-41AB-967D-E08DD77BB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CCF83D-B4D1-471A-B984-D0A69398BD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459206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087209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837C7-735C-4CAF-A768-7356A3699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C8299D-1FB1-42EF-8CBB-708E926136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EE99B-F7EA-4CE8-9ECF-255E16973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84064-65B8-47D5-884C-6AF58A28CC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14877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738406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F53A7-8211-4727-8968-6EC9074C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5AD28C-C415-4F77-BF7A-C2F82D144B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FD1D1-0287-4A3C-9CFF-2A029E172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6DCB3-EF99-4570-8FCA-1CA375CE2F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38026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761105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10732-360E-4C4E-9F75-245343080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FAD4BC-DD68-4A78-8590-2C411A3E2E4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96ED0-A499-44FA-84EC-6653D48D5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34CB2-223C-41FA-B541-1D0597A06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38686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490373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15A2-C4D1-439B-B17B-7C2F15CE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BCD6FE-FB47-4A64-8AA9-0D0AAA8E6B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CC09D-88D5-4766-8B8F-DD63AC584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00B820B-316C-470E-BE2B-EA94D8FA0D4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60259317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99398031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86195038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941644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6700517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8723584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2822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8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20:36:00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the @yeswaystores closest to you: #Midwest #Texas #Iowa #Kansas #Oklahoma https://t.co/Y40epc6x6R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6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11:36:00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Earn a perfect score when you purchase Muddy Buddies! https://t.co/I2OUUboiu2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16:35:00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Dreaming of warmer weather? Feel that #sweet #heat with @skittles! https://t.co/1hWjCbCqhD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4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09:34:00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2 is always better than 1 - ESPECIALLY for #breakfast! https://t.co/LhRUXMWzsU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6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18:34:00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When's the last time you had licorice? Break your dryspell with @RIPSlicorice! https://t.co/5FOiBwcqlW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34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12:33:00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Bring your store to the Yesway family! We are always looking for new locations. More info: https://t.co/v8k827QE5y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63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7995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A571A-C063-472C-BFFD-67C427128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52B829-2AC5-4DD7-A31F-8877AC9BCD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B98D-585A-49A6-91F6-69E10A4B9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B8E0F4F-3D62-4134-BE5B-34E28EDB8300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9919067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402551688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543591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367972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1945145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022578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68012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15:30:01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out what #snack you should eat right now from @Buzzfeed, and then come grab it from Yesway! https://t.co/6S0p3lnNxc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0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10:30:00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Smile! :) https://t.co/y7Aqi8MjCZ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84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15:09:25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https://t.co/0Ygri8Rgql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91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15:05:35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We love being your #neighbor! Come see us soon and say hello to our team! 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11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17:56:00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#snacktime again with @grazeusa! (available at Yesway) https://t.co/MaODnPDX4Q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14:35:39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#WeAreHiring! Check out our job openings: https://t.co/oL2FR9xh21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66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58540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0101-8260-4A2E-8C7D-6D53A2BB6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953AD6-7FA8-451D-9AD8-DCB955C78F1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809B4-71D0-4546-A049-C5EA69C5E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A3B5295-476F-47B5-AF4C-42530B29E53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34189905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9110187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7420462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6531011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1170432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4768758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05505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1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14:20:00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Forget to pack a #lunch? Don't worry! Our stores have favorite on-the-go #sandwiches ready and waiting for you to pick up! https://t.co/Rcn8uhfTS9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1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09:19:00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https://t.co/oHyeC5lGxZ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7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15:16:00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Need a #vacation? @BudLight wants to send you to #Vegas! https://t.co/uatdjs90p3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5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11:18:00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How are you spending #PresidentsDay? Whether you're at work or lounging on the couch, a few slices of Yesway pizza can help make your holiday even better.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905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12231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1EF55-7576-492D-826E-A84C0CC96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020EE8-7BA2-441B-8118-F54313CB4E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29722-6760-4753-8D24-1769F50D7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E291B3F-F79D-4D9E-97C6-EED459E0F9A4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856213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407498951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0426337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6734603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38927469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5185948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37449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81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#PresidentsDay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42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#vacation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03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#Vegas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#cantmissmoments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74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40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#sandwiches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7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#WeAreHiring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1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#snacktime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9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#neighbor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56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707561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5B36F-DB2D-46C6-9E7A-74CC2CF17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A85203-2154-4392-B558-5369E44C99E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8CDDB-3314-4291-AF27-68FDC5FA7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5FB9CA4-ACBE-435D-AE7F-3D0953AC138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89587671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8565205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92778525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8668006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9509726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81336331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9458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67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02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#snack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37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11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1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6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#Midwest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7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21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12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#Kansas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144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32982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9EAC7-E126-47E3-99C1-A7FE3F11E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834903-23CF-4C00-9D61-EA8D564E7E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9503C-AABF-4634-9CBB-E4965CD56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C65650B-197B-44EB-8380-A142AAD4D6A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38921663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89190707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888908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1458890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0428547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8448126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263283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4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#Oklahoma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58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69452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9CEA1-F23F-427C-A408-682A2D3FB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4556AC-B6D9-457F-80AF-94A7F676BBC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133B6-EA93-4497-B00E-404A7848B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522C048-AB8B-4DF5-A228-5386D2760705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14870972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426961809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182467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92317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38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@PMCofIowa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68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@MrFrankEWhite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7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@TannerWestberg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48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@CSNewsOnline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66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977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54289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0939-B42B-4F44-8F26-390EF44E8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Overlap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87D972-166A-4E53-94C8-A81BA39B0F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E7D7C-1600-4CD4-9928-FBA44F1D9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55016-FAA9-4306-8D75-EC1A48524A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71386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057049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C08B6-488D-4BFC-88FE-6648961E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94FFE2-A032-4EC9-9CF8-39D09EE810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1717C-3399-4CB3-B614-C531A54BF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8AED1-3C47-4E18-BA47-92A73CDE83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302689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881399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49422-E5B1-48BB-806F-34D271E8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7F5ADD-D7C9-43A9-A55D-9671F44979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21285-A3E9-45DF-885F-C2EE0FE68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B3EC1-36C2-40AC-B1EA-93946473E2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30872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062817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0EBDE-5F92-4E28-9A74-41B287148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DB2F78-AD58-4BD8-A22C-25E5A4FBB36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9A67D-DBA0-4DE1-BFED-9A0D43BFC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FA48FE-DA69-46D3-899D-44EFB4D74C3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4844522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1">
                  <a:extLst>
                    <a:ext uri="{9D8B030D-6E8A-4147-A177-3AD203B41FA5}">
                      <a16:colId xmlns:a16="http://schemas.microsoft.com/office/drawing/2014/main" val="16129731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0174337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32573391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0156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0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@PMCofIowa - 2018-02-26 15:20:17</a:t>
                      </a:r>
                      <a:r>
                        <a:rPr lang="en-US" sz="1000"/>
                        <a:t>
Goal - 650 Stores in Five Years says @YeswayStores  #cstore #iowa
https://t.co/NqaC7Ublqp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9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@CSNewsOnline - 2018-02-26 15:01:03</a:t>
                      </a:r>
                      <a:r>
                        <a:rPr lang="en-US" sz="1000"/>
                        <a:t>
Yesway Focuses on Small Operators in Big Growth Plan https://t.co/1K2Yq4JgA4 @YeswayStores #yesway #cstore https://t.co/TfPyTVDhbb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2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@DMRegister - 2018-02-22 16:00:41</a:t>
                      </a:r>
                      <a:r>
                        <a:rPr lang="en-US" sz="1000"/>
                        <a:t>
Move over Casey's and Kum &amp;amp; Go. @YeswayStores are looking to grow. https://t.co/bCcpIANSkg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586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54999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E2245-C539-4F05-816E-A9094FAFC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3D6924-4F1F-417D-BE73-1D8864AF79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84511-6361-4EA5-82C1-37FD25C95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132C95-D888-4D15-AB8B-A90447C3AB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753474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267571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5985-AFAA-4A41-A347-DEB6A5FB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DEB655-6E96-4DCE-B3EF-305C156A9AA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C1B11-1F08-437B-B9C3-9B3EADAB4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5ACFE5-5952-4A25-A3F6-779DBE6EA9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34387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3113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4744-3748-471E-926A-58F6C910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960D12-9FEA-4BBF-88AB-4ED8DF21DF5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9286B-E166-4F0A-BD27-1905439F1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27DE7-F1CF-4BA9-A3EC-503DD96CD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35871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576397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äsentation11" id="{AD567A32-8A81-B14D-A075-E8EC6831ADBB}" vid="{72D0C7FA-F76C-D042-85E0-712DD1846114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20180227_145116</Template>
  <TotalTime>1</TotalTime>
  <Words>745</Words>
  <Application>Microsoft Office PowerPoint</Application>
  <PresentationFormat>Widescreen</PresentationFormat>
  <Paragraphs>377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 Light</vt:lpstr>
      <vt:lpstr>Arial</vt:lpstr>
      <vt:lpstr>Calibri</vt:lpstr>
      <vt:lpstr>Helvetica Neue</vt:lpstr>
      <vt:lpstr>quintly_template</vt:lpstr>
      <vt:lpstr>Twitter Key Metrics Table</vt:lpstr>
      <vt:lpstr>Twitter Followers Change</vt:lpstr>
      <vt:lpstr>Twitter Followers Change Per Weekday</vt:lpstr>
      <vt:lpstr>Twitter Tweets Change</vt:lpstr>
      <vt:lpstr>Twitter Own Tweets By Weekday</vt:lpstr>
      <vt:lpstr>Twitter Average Interactions Per Own Tweet</vt:lpstr>
      <vt:lpstr>Twitter Interaction Rate By Weekday</vt:lpstr>
      <vt:lpstr>Twitter Tweet Type Distribution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  <vt:lpstr>Twitter Hashtag Detection - 1 of 3</vt:lpstr>
      <vt:lpstr>Twitter Hashtag Detection - 2 of 3</vt:lpstr>
      <vt:lpstr>Twitter Hashtag Detection - 3 of 3</vt:lpstr>
      <vt:lpstr>Twitter Key Interacting Users</vt:lpstr>
      <vt:lpstr>Twitter Mentions Overlap</vt:lpstr>
      <vt:lpstr>Twitter Mentions</vt:lpstr>
      <vt:lpstr>Twitter Mentions By Weekday</vt:lpstr>
      <vt:lpstr>Twitter Mentions Table</vt:lpstr>
      <vt:lpstr>Twitter User Questions</vt:lpstr>
      <vt:lpstr>Twitter User Questions By Weekday</vt:lpstr>
      <vt:lpstr>Twitter Response Times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2018-02-27T14:51:16Z</dcterms:created>
  <dcterms:modified xsi:type="dcterms:W3CDTF">2018-02-27T14:52:25Z</dcterms:modified>
</cp:coreProperties>
</file>