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12192000" cy="6858000"/>
  <p:notesSz cx="6881813" cy="9296400"/>
  <p:embeddedFontLst>
    <p:embeddedFont>
      <p:font typeface="Calibri Light" panose="020F0302020204030204" pitchFamily="34" charset="0"/>
      <p:regular r:id="rId12"/>
      <p:italic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lvl1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1pPr>
    <a:lvl2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2pPr>
    <a:lvl3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3pPr>
    <a:lvl4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4pPr>
    <a:lvl5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5pPr>
    <a:lvl6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6pPr>
    <a:lvl7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7pPr>
    <a:lvl8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8pPr>
    <a:lvl9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595959"/>
              </a:solidFill>
              <a:prstDash val="solid"/>
              <a:bevel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solidFill>
                <a:srgbClr val="595959"/>
              </a:solidFill>
              <a:prstDash val="solid"/>
              <a:bevel/>
            </a:ln>
          </a:insideV>
        </a:tcBdr>
        <a:fill>
          <a:solidFill>
            <a:srgbClr val="E9E9E9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95959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9E1CB"/>
          </a:solidFill>
        </a:fill>
      </a:tcStyle>
    </a:wholeTbl>
    <a:band2H>
      <a:tcTxStyle/>
      <a:tcStyle>
        <a:tcBdr/>
        <a:fill>
          <a:solidFill>
            <a:srgbClr val="EDF1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F0"/>
          </a:solidFill>
        </a:fill>
      </a:tcStyle>
    </a:wholeTbl>
    <a:band2H>
      <a:tcTxStyle/>
      <a:tcStyle>
        <a:tcBdr/>
        <a:fill>
          <a:solidFill>
            <a:srgbClr val="E8EAF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3CFCB"/>
          </a:solidFill>
        </a:fill>
      </a:tcStyle>
    </a:wholeTbl>
    <a:band2H>
      <a:tcTxStyle/>
      <a:tcStyle>
        <a:tcBdr/>
        <a:fill>
          <a:solidFill>
            <a:srgbClr val="F9E9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Row>
  </a:tblStyle>
  <a:tblStyle styleId="{2708684C-4D16-4618-839F-0558EEFCDFE6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D0D0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388"/>
  </p:normalViewPr>
  <p:slideViewPr>
    <p:cSldViewPr>
      <p:cViewPr varScale="1">
        <p:scale>
          <a:sx n="47" d="100"/>
          <a:sy n="47" d="100"/>
        </p:scale>
        <p:origin x="60" y="6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4">
                  <c:v>1432</c:v>
                </c:pt>
                <c:pt idx="5">
                  <c:v>1432</c:v>
                </c:pt>
                <c:pt idx="6">
                  <c:v>1434</c:v>
                </c:pt>
                <c:pt idx="7">
                  <c:v>1437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8D-47BF-9DA3-AAB0A20FF6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1056360"/>
        <c:axId val="201050456"/>
      </c:lineChart>
      <c:dateAx>
        <c:axId val="201056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050456"/>
        <c:crosses val="autoZero"/>
        <c:auto val="1"/>
        <c:lblOffset val="100"/>
        <c:baseTimeUnit val="days"/>
      </c:dateAx>
      <c:valAx>
        <c:axId val="20105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105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5">
                  <c:v>0</c:v>
                </c:pt>
                <c:pt idx="6">
                  <c:v>0.13966480446926999</c:v>
                </c:pt>
                <c:pt idx="7">
                  <c:v>0.2092050209205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45-4023-B1BC-D210E3B46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162752"/>
        <c:axId val="377162424"/>
      </c:lineChart>
      <c:dateAx>
        <c:axId val="377162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162424"/>
        <c:crosses val="autoZero"/>
        <c:auto val="1"/>
        <c:lblOffset val="100"/>
        <c:baseTimeUnit val="days"/>
      </c:dateAx>
      <c:valAx>
        <c:axId val="37716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162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43150</c:v>
                </c:pt>
                <c:pt idx="1">
                  <c:v>43151</c:v>
                </c:pt>
                <c:pt idx="2">
                  <c:v>43152</c:v>
                </c:pt>
                <c:pt idx="3">
                  <c:v>43153</c:v>
                </c:pt>
                <c:pt idx="4">
                  <c:v>43154</c:v>
                </c:pt>
                <c:pt idx="5">
                  <c:v>43155</c:v>
                </c:pt>
                <c:pt idx="6">
                  <c:v>43156</c:v>
                </c:pt>
                <c:pt idx="7">
                  <c:v>43157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6.9832402234637006E-2</c:v>
                </c:pt>
                <c:pt idx="6">
                  <c:v>3.4891835310537002E-2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88-4D69-8305-B11DAC68B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562296"/>
        <c:axId val="377560328"/>
      </c:lineChart>
      <c:dateAx>
        <c:axId val="377562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60328"/>
        <c:crosses val="autoZero"/>
        <c:auto val="1"/>
        <c:lblOffset val="100"/>
        <c:baseTimeUnit val="days"/>
      </c:dateAx>
      <c:valAx>
        <c:axId val="377560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6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58-42B7-B0C2-7423C5EF1A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7562952"/>
        <c:axId val="377561312"/>
      </c:barChart>
      <c:catAx>
        <c:axId val="377562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61312"/>
        <c:crosses val="autoZero"/>
        <c:auto val="1"/>
        <c:lblAlgn val="ctr"/>
        <c:lblOffset val="100"/>
        <c:noMultiLvlLbl val="0"/>
      </c:catAx>
      <c:valAx>
        <c:axId val="37756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6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FB-46E5-83BD-615E5141A0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484176"/>
        <c:axId val="287492048"/>
      </c:radarChart>
      <c:catAx>
        <c:axId val="28748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92048"/>
        <c:crosses val="autoZero"/>
        <c:auto val="1"/>
        <c:lblAlgn val="ctr"/>
        <c:lblOffset val="100"/>
        <c:noMultiLvlLbl val="0"/>
      </c:catAx>
      <c:valAx>
        <c:axId val="28749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48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7575" y="4415791"/>
            <a:ext cx="5046663" cy="418338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32713786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1524000" y="2198688"/>
            <a:ext cx="9144000" cy="395074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 dirty="0">
                <a:solidFill>
                  <a:srgbClr val="595959"/>
                </a:solidFill>
              </a:rPr>
              <a:t>Source: </a:t>
            </a:r>
            <a:r>
              <a:rPr lang="de-DE" sz="1100" dirty="0" err="1">
                <a:solidFill>
                  <a:srgbClr val="595959"/>
                </a:solidFill>
              </a:rPr>
              <a:t>quintly</a:t>
            </a:r>
            <a:endParaRPr lang="en-US" sz="1100"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7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>
                <a:solidFill>
                  <a:srgbClr val="595959"/>
                </a:solidFill>
              </a:rPr>
              <a:t>Source: </a:t>
            </a:r>
            <a:r>
              <a:rPr lang="de-DE" sz="1100" err="1">
                <a:solidFill>
                  <a:srgbClr val="595959"/>
                </a:solidFill>
              </a:rPr>
              <a:t>quintly</a:t>
            </a:r>
            <a:endParaRPr lang="en-US" sz="1100"/>
          </a:p>
        </p:txBody>
      </p:sp>
      <p:sp>
        <p:nvSpPr>
          <p:cNvPr id="8" name="tablePlaceholder"/>
          <p:cNvSpPr>
            <a:spLocks noGrp="1"/>
          </p:cNvSpPr>
          <p:nvPr>
            <p:ph type="tbl" sz="quarter" idx="15" hasCustomPrompt="1"/>
          </p:nvPr>
        </p:nvSpPr>
        <p:spPr>
          <a:xfrm>
            <a:off x="1524000" y="2185550"/>
            <a:ext cx="9144000" cy="3963884"/>
          </a:xfrm>
        </p:spPr>
        <p:txBody>
          <a:bodyPr/>
          <a:lstStyle>
            <a:lvl1pPr>
              <a:defRPr sz="1000"/>
            </a:lvl1pPr>
          </a:lstStyle>
          <a:p>
            <a:r>
              <a:rPr lang="de-DE" sz="2000" err="1">
                <a:solidFill>
                  <a:srgbClr val="595959"/>
                </a:solidFill>
              </a:rPr>
              <a:t>tablePlaceholder</a:t>
            </a:r>
            <a:endParaRPr lang="de-DE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583680"/>
            <a:ext cx="12192000" cy="274322"/>
          </a:xfrm>
          <a:prstGeom prst="rect">
            <a:avLst/>
          </a:prstGeom>
          <a:solidFill>
            <a:srgbClr val="87A91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5143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9894499" y="6606634"/>
            <a:ext cx="773504" cy="2184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ransition spd="med"/>
  <p:hf hdr="0" ftr="0" dt="0"/>
  <p:txStyles>
    <p:titleStyle>
      <a:lvl1pPr eaLnBrk="1" hangingPunct="1">
        <a:lnSpc>
          <a:spcPct val="90000"/>
        </a:lnSpc>
        <a:defRPr sz="3400" b="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1pPr>
      <a:lvl2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2pPr>
      <a:lvl3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3pPr>
      <a:lvl4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4pPr>
      <a:lvl5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5pPr>
      <a:lvl6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6pPr>
      <a:lvl7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7pPr>
      <a:lvl8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8pPr>
      <a:lvl9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marL="274320" indent="-2286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1pPr>
      <a:lvl2pPr marL="619759" indent="-2540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2pPr>
      <a:lvl3pPr marL="971550" indent="-28575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3pPr>
      <a:lvl4pPr marL="126709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4pPr>
      <a:lvl5pPr marL="15414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5pPr>
      <a:lvl6pPr marL="17700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6pPr>
      <a:lvl7pPr marL="19986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7pPr>
      <a:lvl8pPr marL="22272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8pPr>
      <a:lvl9pPr marL="24558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9pPr>
    </p:bodyStyle>
    <p:otherStyle>
      <a:lvl1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8E56C-ABE6-4B2B-9084-07AFC4530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435C90-1776-4964-90EC-E43B94D1502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8021DF-19FC-4FA4-B887-46D93D7D6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4CCD04B-8BD0-4994-AD66-2F8848592110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591558970"/>
              </p:ext>
            </p:extLst>
          </p:nvPr>
        </p:nvGraphicFramePr>
        <p:xfrm>
          <a:off x="1524000" y="2185988"/>
          <a:ext cx="9144001" cy="1224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1681">
                  <a:extLst>
                    <a:ext uri="{9D8B030D-6E8A-4147-A177-3AD203B41FA5}">
                      <a16:colId xmlns:a16="http://schemas.microsoft.com/office/drawing/2014/main" val="3500404965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87424658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8864775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120607155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95109814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99607385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392621985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77314399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85375341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392040861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53280986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84570225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4550298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414921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@YeswayStores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1557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98381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78C62-99B3-4BAA-8DC6-B9D643C72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9EDD37-54CD-472D-A708-B60F5B6F909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4C083-0FB3-4046-A098-AD7287164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8AA996-1408-4B47-B04A-E05493758A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399526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564907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F7E35-B410-4CD0-8112-A0699CA05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DFB48E-C5D9-4E0F-B387-F5B6525ACE1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25FD3-7F5F-4A4B-9395-AD8BCD9B5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6E6C92-301D-4B04-9BA5-15521E7409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2311911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270043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7CBFB-43C3-4A52-A796-E51E08F78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A98919-5C56-4074-B70F-7ADE592C227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ED52AA-11A3-4568-8006-2A50BAAE66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FC4610-1DF5-4E86-B405-510C37B20A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2935770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5074136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41772-B4E8-4057-8AB8-4A02A6E9C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A072AB-15B8-4BA2-AD30-EB490C78A33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2D18C9-0906-48DC-84BB-EE6031B6D6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DF774B-C77B-466D-844B-AF536F3B8B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4859826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286075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F7CF3-DA1E-4EFF-8CD2-0012364AA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7B65B2-E2E5-4546-AC8A-6548F13932C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A65D2-26F0-4BE9-9A88-9B93DB3BA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8940674-02A4-4029-A616-8DD31A6813DB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788412796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656277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394177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4596287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9116421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521998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23322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279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- 2018-02-26 20:36:00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Find the @yeswaystores closest to you: #Midwest #Texas #Iowa #Kansas #Oklahoma https://t.co/Y40epc6x6R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57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- 2018-02-26 11:36:00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Earn a perfect score when you purchase Muddy Buddies! https://t.co/I2OUUboiu2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84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- 2018-02-25 16:35:00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Dreaming of warmer weather? Feel that #sweet #heat with @skittles! https://t.co/1hWjCbCqhD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197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- 2018-02-25 09:34:00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2 is always better than 1 - ESPECIALLY for #breakfast! https://t.co/LhRUXMWzsU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61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- 2018-02-24 18:34:00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When's the last time you had licorice? Break your dryspell with @RIPSlicorice! https://t.co/5FOiBwcqlW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300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- 2018-02-24 12:33:00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Bring your store to the Yesway family! We are always looking for new locations. More info: https://t.co/v8k827QE5y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7169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62278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0E85C-4FF9-4F56-8CD8-796B08215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A17710-CA90-4FEE-A0AF-8B90F38F0FE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ABB79-8EC3-4729-A809-80ADEDC21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4A67124-21B2-4495-907F-C5EF127AAD33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6565622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170037986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4950532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99694717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9522073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08146568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8688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15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- 2018-02-23 15:30:01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Find out what #snack you should eat right now from @Buzzfeed, and then come grab it from Yesway! https://t.co/6S0p3lnNxc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11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- 2018-02-23 10:30:00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Smile! :) https://t.co/y7Aqi8MjCZ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28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- 2018-02-22 15:09:25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Enjoy your favorite @nabisco snacks and save big while supporting @TeamUSA #cantmissmoments during the Olympic Winter Games 2018! https://t.co/0Ygri8Rgql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11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- 2018-02-22 15:05:35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We love being your #neighbor! Come see us soon and say hello to our team! #Yesway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47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- 2018-02-21 17:56:00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Enjoy #snacktime again with @grazeusa! (available at Yesway) https://t.co/MaODnPDX4Q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7430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- 2018-02-21 14:35:39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#WeAreHiring! Check out our job openings: https://t.co/oL2FR9xh21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23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798959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87D7-4386-4159-82B5-16603EAB7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6D7185-7CE8-424B-8716-074DE8B4818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9CEDA-672A-46A5-8278-F5F53A737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CB70836-8087-4DA6-82F6-231BA1DDEC26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38110387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val="367739462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60649813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56580456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8947131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37459339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91777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455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- 2018-02-20 14:20:00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Forget to pack a #lunch? Don't worry! Our stores have favorite on-the-go #sandwiches ready and waiting for you to pick up! https://t.co/Rcn8uhfTS9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26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- 2018-02-20 09:19:00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Enjoy your favorite @nabisco snacks and save big while supporting @TeamUSA #cantmissmoments during the Olympic Winter Games 2018! https://t.co/oHyeC5lGxZ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012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- 2018-02-19 15:16:00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Need a #vacation? @BudLight wants to send you to #Vegas! https://t.co/uatdjs90p3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63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- 2018-02-19 11:18:00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How are you spending #PresidentsDay? Whether you're at work or lounging on the couch, a few slices of Yesway pizza can help make your holiday even better.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201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446656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14522-5D04-4FD7-9E5D-C1377A7B5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87431A-68DB-4485-9F6B-30A5291B29B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00BD9-CF7F-47DB-AB00-D2A510D54D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02/19/2018 - 02/26/2018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91256D-A7A5-46E2-974D-6EE16421D9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3789295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2937484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quintly_template">
  <a:themeElements>
    <a:clrScheme name="Default">
      <a:dk1>
        <a:srgbClr val="595959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owerpoint_140167" id="{DEA799E5-1CB8-8040-902B-0CCE7BE8175D}" vid="{A44D5324-5749-A446-842E-6B306606957B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20180227_143850</Template>
  <TotalTime>0</TotalTime>
  <Words>352</Words>
  <Application>Microsoft Office PowerPoint</Application>
  <PresentationFormat>Widescreen</PresentationFormat>
  <Paragraphs>169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 Light</vt:lpstr>
      <vt:lpstr>Arial</vt:lpstr>
      <vt:lpstr>Calibri</vt:lpstr>
      <vt:lpstr>Helvetica Neue</vt:lpstr>
      <vt:lpstr>quintly_template</vt:lpstr>
      <vt:lpstr>Twitter Key Metrics Table</vt:lpstr>
      <vt:lpstr>Twitter Followers Total</vt:lpstr>
      <vt:lpstr>Twitter Followers Change Rate</vt:lpstr>
      <vt:lpstr>Twitter Interaction Rate</vt:lpstr>
      <vt:lpstr>Twitter Total Interactions</vt:lpstr>
      <vt:lpstr>Twitter Own and Retweeted Tweets Table - 1 of 3</vt:lpstr>
      <vt:lpstr>Twitter Own and Retweeted Tweets Table - 2 of 3</vt:lpstr>
      <vt:lpstr>Twitter Own and Retweeted Tweets Table - 3 of 3</vt:lpstr>
      <vt:lpstr>Twitter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2018-02-27T14:38:50Z</dcterms:created>
  <dcterms:modified xsi:type="dcterms:W3CDTF">2018-02-27T14:39:46Z</dcterms:modified>
</cp:coreProperties>
</file>