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v>
                </c:pt>
              </c:strCache>
            </c:strRef>
          </c:tx>
          <c:spPr>
            <a:ln w="28575" cap="rnd">
              <a:solidFill>
                <a:schemeClr val="accent1"/>
              </a:solidFill>
              <a:round/>
            </a:ln>
            <a:effectLst/>
          </c:spPr>
          <c:marker>
            <c:symbol val="none"/>
          </c:marker>
          <c:cat>
            <c:numRef>
              <c:f>Sheet1!$A$2:$A$16</c:f>
              <c:numCache>
                <c:formatCode>m/d/yyyy</c:formatCode>
                <c:ptCount val="15"/>
                <c:pt idx="0">
                  <c:v>43126</c:v>
                </c:pt>
                <c:pt idx="1">
                  <c:v>43127</c:v>
                </c:pt>
                <c:pt idx="2">
                  <c:v>43128</c:v>
                </c:pt>
                <c:pt idx="3">
                  <c:v>43129</c:v>
                </c:pt>
                <c:pt idx="4">
                  <c:v>43130</c:v>
                </c:pt>
                <c:pt idx="5">
                  <c:v>43131</c:v>
                </c:pt>
                <c:pt idx="6">
                  <c:v>43132</c:v>
                </c:pt>
                <c:pt idx="7">
                  <c:v>43133</c:v>
                </c:pt>
                <c:pt idx="8">
                  <c:v>43134</c:v>
                </c:pt>
                <c:pt idx="9">
                  <c:v>43135</c:v>
                </c:pt>
                <c:pt idx="10">
                  <c:v>43136</c:v>
                </c:pt>
                <c:pt idx="11">
                  <c:v>43137</c:v>
                </c:pt>
                <c:pt idx="12">
                  <c:v>43138</c:v>
                </c:pt>
                <c:pt idx="13">
                  <c:v>43139</c:v>
                </c:pt>
                <c:pt idx="14">
                  <c:v>43140</c:v>
                </c:pt>
              </c:numCache>
            </c:numRef>
          </c:cat>
          <c:val>
            <c:numRef>
              <c:f>Sheet1!$B$2:$B$16</c:f>
              <c:numCache>
                <c:formatCode>General</c:formatCode>
                <c:ptCount val="15"/>
                <c:pt idx="0">
                  <c:v>2</c:v>
                </c:pt>
                <c:pt idx="1">
                  <c:v>1</c:v>
                </c:pt>
                <c:pt idx="2">
                  <c:v>1</c:v>
                </c:pt>
                <c:pt idx="3">
                  <c:v>2</c:v>
                </c:pt>
                <c:pt idx="4">
                  <c:v>2</c:v>
                </c:pt>
                <c:pt idx="5">
                  <c:v>2</c:v>
                </c:pt>
                <c:pt idx="6">
                  <c:v>2</c:v>
                </c:pt>
                <c:pt idx="7">
                  <c:v>2</c:v>
                </c:pt>
                <c:pt idx="8">
                  <c:v>1</c:v>
                </c:pt>
                <c:pt idx="9">
                  <c:v>1</c:v>
                </c:pt>
                <c:pt idx="10">
                  <c:v>2</c:v>
                </c:pt>
                <c:pt idx="11">
                  <c:v>2</c:v>
                </c:pt>
                <c:pt idx="12">
                  <c:v>2</c:v>
                </c:pt>
                <c:pt idx="13">
                  <c:v>2</c:v>
                </c:pt>
                <c:pt idx="14">
                  <c:v>1</c:v>
                </c:pt>
              </c:numCache>
            </c:numRef>
          </c:val>
          <c:smooth val="0"/>
          <c:extLst>
            <c:ext xmlns:c16="http://schemas.microsoft.com/office/drawing/2014/chart" uri="{C3380CC4-5D6E-409C-BE32-E72D297353CC}">
              <c16:uniqueId val="{00000000-C6FB-4E0C-AF69-32695A4CFC28}"/>
            </c:ext>
          </c:extLst>
        </c:ser>
        <c:ser>
          <c:idx val="1"/>
          <c:order val="1"/>
          <c:tx>
            <c:strRef>
              <c:f>Sheet1!$C$1</c:f>
              <c:strCache>
                <c:ptCount val="1"/>
                <c:pt idx="0">
                  <c:v>Mercedes-Benz</c:v>
                </c:pt>
              </c:strCache>
            </c:strRef>
          </c:tx>
          <c:spPr>
            <a:ln w="28575" cap="rnd">
              <a:solidFill>
                <a:schemeClr val="accent2"/>
              </a:solidFill>
              <a:round/>
            </a:ln>
            <a:effectLst/>
          </c:spPr>
          <c:marker>
            <c:symbol val="none"/>
          </c:marker>
          <c:cat>
            <c:numRef>
              <c:f>Sheet1!$A$2:$A$16</c:f>
              <c:numCache>
                <c:formatCode>m/d/yyyy</c:formatCode>
                <c:ptCount val="15"/>
                <c:pt idx="0">
                  <c:v>43126</c:v>
                </c:pt>
                <c:pt idx="1">
                  <c:v>43127</c:v>
                </c:pt>
                <c:pt idx="2">
                  <c:v>43128</c:v>
                </c:pt>
                <c:pt idx="3">
                  <c:v>43129</c:v>
                </c:pt>
                <c:pt idx="4">
                  <c:v>43130</c:v>
                </c:pt>
                <c:pt idx="5">
                  <c:v>43131</c:v>
                </c:pt>
                <c:pt idx="6">
                  <c:v>43132</c:v>
                </c:pt>
                <c:pt idx="7">
                  <c:v>43133</c:v>
                </c:pt>
                <c:pt idx="8">
                  <c:v>43134</c:v>
                </c:pt>
                <c:pt idx="9">
                  <c:v>43135</c:v>
                </c:pt>
                <c:pt idx="10">
                  <c:v>43136</c:v>
                </c:pt>
                <c:pt idx="11">
                  <c:v>43137</c:v>
                </c:pt>
                <c:pt idx="12">
                  <c:v>43138</c:v>
                </c:pt>
                <c:pt idx="13">
                  <c:v>43139</c:v>
                </c:pt>
                <c:pt idx="14">
                  <c:v>43140</c:v>
                </c:pt>
              </c:numCache>
            </c:numRef>
          </c:cat>
          <c:val>
            <c:numRef>
              <c:f>Sheet1!$C$2:$C$16</c:f>
              <c:numCache>
                <c:formatCode>General</c:formatCode>
                <c:ptCount val="15"/>
                <c:pt idx="0">
                  <c:v>4</c:v>
                </c:pt>
                <c:pt idx="1">
                  <c:v>3</c:v>
                </c:pt>
                <c:pt idx="2">
                  <c:v>4</c:v>
                </c:pt>
                <c:pt idx="3">
                  <c:v>4</c:v>
                </c:pt>
                <c:pt idx="4">
                  <c:v>4</c:v>
                </c:pt>
                <c:pt idx="5">
                  <c:v>3</c:v>
                </c:pt>
                <c:pt idx="6">
                  <c:v>6</c:v>
                </c:pt>
                <c:pt idx="7">
                  <c:v>6</c:v>
                </c:pt>
                <c:pt idx="8">
                  <c:v>3</c:v>
                </c:pt>
                <c:pt idx="9">
                  <c:v>3</c:v>
                </c:pt>
                <c:pt idx="10">
                  <c:v>3</c:v>
                </c:pt>
                <c:pt idx="11">
                  <c:v>3</c:v>
                </c:pt>
                <c:pt idx="12">
                  <c:v>3</c:v>
                </c:pt>
                <c:pt idx="13">
                  <c:v>3</c:v>
                </c:pt>
                <c:pt idx="14">
                  <c:v>0</c:v>
                </c:pt>
              </c:numCache>
            </c:numRef>
          </c:val>
          <c:smooth val="0"/>
          <c:extLst>
            <c:ext xmlns:c16="http://schemas.microsoft.com/office/drawing/2014/chart" uri="{C3380CC4-5D6E-409C-BE32-E72D297353CC}">
              <c16:uniqueId val="{00000001-C6FB-4E0C-AF69-32695A4CFC28}"/>
            </c:ext>
          </c:extLst>
        </c:ser>
        <c:dLbls>
          <c:showLegendKey val="0"/>
          <c:showVal val="0"/>
          <c:showCatName val="0"/>
          <c:showSerName val="0"/>
          <c:showPercent val="0"/>
          <c:showBubbleSize val="0"/>
        </c:dLbls>
        <c:smooth val="0"/>
        <c:axId val="245069464"/>
        <c:axId val="245068152"/>
      </c:lineChart>
      <c:dateAx>
        <c:axId val="24506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068152"/>
        <c:crosses val="autoZero"/>
        <c:auto val="1"/>
        <c:lblOffset val="100"/>
        <c:baseTimeUnit val="days"/>
      </c:dateAx>
      <c:valAx>
        <c:axId val="24506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0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4.5885840248949997E-2</c:v>
                </c:pt>
                <c:pt idx="3">
                  <c:v>0</c:v>
                </c:pt>
                <c:pt idx="4">
                  <c:v>0</c:v>
                </c:pt>
                <c:pt idx="5">
                  <c:v>0</c:v>
                </c:pt>
                <c:pt idx="6">
                  <c:v>0</c:v>
                </c:pt>
                <c:pt idx="7">
                  <c:v>0</c:v>
                </c:pt>
                <c:pt idx="8">
                  <c:v>0</c:v>
                </c:pt>
              </c:numCache>
            </c:numRef>
          </c:val>
          <c:extLst>
            <c:ext xmlns:c16="http://schemas.microsoft.com/office/drawing/2014/chart" uri="{C3380CC4-5D6E-409C-BE32-E72D297353CC}">
              <c16:uniqueId val="{00000000-4B80-4A28-8F99-CCE21076795A}"/>
            </c:ext>
          </c:extLst>
        </c:ser>
        <c:ser>
          <c:idx val="1"/>
          <c:order val="1"/>
          <c:tx>
            <c:strRef>
              <c:f>Sheet1!$C$1</c:f>
              <c:strCache>
                <c:ptCount val="1"/>
                <c:pt idx="0">
                  <c:v>Mercedes-Benz</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c:v>
                </c:pt>
                <c:pt idx="1">
                  <c:v>6.9582255155642E-3</c:v>
                </c:pt>
                <c:pt idx="2">
                  <c:v>0.15841337996930999</c:v>
                </c:pt>
                <c:pt idx="3">
                  <c:v>0</c:v>
                </c:pt>
                <c:pt idx="4">
                  <c:v>8.3286298932468E-2</c:v>
                </c:pt>
                <c:pt idx="5">
                  <c:v>6.3257829794175005E-2</c:v>
                </c:pt>
                <c:pt idx="6">
                  <c:v>0</c:v>
                </c:pt>
                <c:pt idx="7">
                  <c:v>0</c:v>
                </c:pt>
                <c:pt idx="8">
                  <c:v>0</c:v>
                </c:pt>
              </c:numCache>
            </c:numRef>
          </c:val>
          <c:extLst>
            <c:ext xmlns:c16="http://schemas.microsoft.com/office/drawing/2014/chart" uri="{C3380CC4-5D6E-409C-BE32-E72D297353CC}">
              <c16:uniqueId val="{00000001-4B80-4A28-8F99-CCE21076795A}"/>
            </c:ext>
          </c:extLst>
        </c:ser>
        <c:dLbls>
          <c:showLegendKey val="0"/>
          <c:showVal val="0"/>
          <c:showCatName val="0"/>
          <c:showSerName val="0"/>
          <c:showPercent val="0"/>
          <c:showBubbleSize val="0"/>
        </c:dLbls>
        <c:gapWidth val="219"/>
        <c:overlap val="-27"/>
        <c:axId val="244875456"/>
        <c:axId val="244876112"/>
      </c:barChart>
      <c:catAx>
        <c:axId val="24487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76112"/>
        <c:crosses val="autoZero"/>
        <c:auto val="1"/>
        <c:lblAlgn val="ctr"/>
        <c:lblOffset val="100"/>
        <c:noMultiLvlLbl val="0"/>
      </c:catAx>
      <c:valAx>
        <c:axId val="24487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7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BMW</c:v>
                </c:pt>
                <c:pt idx="1">
                  <c:v>Mercedes-Benz</c:v>
                </c:pt>
              </c:strCache>
            </c:strRef>
          </c:cat>
          <c:val>
            <c:numRef>
              <c:f>Sheet1!$B$2:$B$3</c:f>
              <c:numCache>
                <c:formatCode>General</c:formatCode>
                <c:ptCount val="2"/>
                <c:pt idx="0">
                  <c:v>25</c:v>
                </c:pt>
                <c:pt idx="1">
                  <c:v>52</c:v>
                </c:pt>
              </c:numCache>
            </c:numRef>
          </c:val>
          <c:extLst>
            <c:ext xmlns:c16="http://schemas.microsoft.com/office/drawing/2014/chart" uri="{C3380CC4-5D6E-409C-BE32-E72D297353CC}">
              <c16:uniqueId val="{00000000-807E-45EB-B71F-06C95510D766}"/>
            </c:ext>
          </c:extLst>
        </c:ser>
        <c:dLbls>
          <c:showLegendKey val="0"/>
          <c:showVal val="0"/>
          <c:showCatName val="0"/>
          <c:showSerName val="0"/>
          <c:showPercent val="0"/>
          <c:showBubbleSize val="0"/>
        </c:dLbls>
        <c:gapWidth val="150"/>
        <c:overlap val="100"/>
        <c:axId val="413384712"/>
        <c:axId val="413383728"/>
      </c:barChart>
      <c:catAx>
        <c:axId val="41338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83728"/>
        <c:crosses val="autoZero"/>
        <c:auto val="1"/>
        <c:lblAlgn val="ctr"/>
        <c:lblOffset val="100"/>
        <c:noMultiLvlLbl val="0"/>
      </c:catAx>
      <c:valAx>
        <c:axId val="413383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8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07A7-AED3-4219-B694-58AD12355C1A}"/>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68F369CB-36E8-4B77-B7DE-D0D60B35E233}"/>
              </a:ext>
            </a:extLst>
          </p:cNvPr>
          <p:cNvSpPr>
            <a:spLocks noGrp="1"/>
          </p:cNvSpPr>
          <p:nvPr>
            <p:ph type="subTitle" idx="1"/>
          </p:nvPr>
        </p:nvSpPr>
        <p:spPr/>
        <p:txBody>
          <a:bodyPr/>
          <a:lstStyle/>
          <a:p>
            <a:r>
              <a:rPr lang="en-US"/>
              <a:t>IIM Bangalore</a:t>
            </a:r>
          </a:p>
        </p:txBody>
      </p:sp>
    </p:spTree>
    <p:extLst>
      <p:ext uri="{BB962C8B-B14F-4D97-AF65-F5344CB8AC3E}">
        <p14:creationId xmlns:p14="http://schemas.microsoft.com/office/powerpoint/2010/main" val="3230204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7691-E30A-47A2-A80D-1722FA2A086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5DCA057-213D-4276-8F97-2F827ECA4C87}"/>
              </a:ext>
            </a:extLst>
          </p:cNvPr>
          <p:cNvGraphicFramePr>
            <a:graphicFrameLocks noGrp="1"/>
          </p:cNvGraphicFramePr>
          <p:nvPr>
            <p:ph type="chart" sz="quarter" idx="13"/>
            <p:extLst>
              <p:ext uri="{D42A27DB-BD31-4B8C-83A1-F6EECF244321}">
                <p14:modId xmlns:p14="http://schemas.microsoft.com/office/powerpoint/2010/main" val="560980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1CA26-543D-4B27-8C65-E447F37F33C9}"/>
              </a:ext>
            </a:extLst>
          </p:cNvPr>
          <p:cNvSpPr>
            <a:spLocks noGrp="1"/>
          </p:cNvSpPr>
          <p:nvPr>
            <p:ph type="body" sz="quarter" idx="14"/>
          </p:nvPr>
        </p:nvSpPr>
        <p:spPr/>
        <p:txBody>
          <a:bodyPr/>
          <a:lstStyle/>
          <a:p>
            <a:r>
              <a:rPr lang="en-US"/>
              <a:t>01/26/2018 - 02/09/2018</a:t>
            </a:r>
          </a:p>
        </p:txBody>
      </p:sp>
      <p:sp>
        <p:nvSpPr>
          <p:cNvPr id="5" name="Footer Placeholder 4">
            <a:extLst>
              <a:ext uri="{FF2B5EF4-FFF2-40B4-BE49-F238E27FC236}">
                <a16:creationId xmlns:a16="http://schemas.microsoft.com/office/drawing/2014/main" id="{7EB01348-3413-4C8E-82E9-1E2883EA4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129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FF89E-081E-43A0-9B6F-A50759622D5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EB7A00A-0446-48B4-BE02-1CDE45D7C34C}"/>
              </a:ext>
            </a:extLst>
          </p:cNvPr>
          <p:cNvGraphicFramePr>
            <a:graphicFrameLocks noGrp="1"/>
          </p:cNvGraphicFramePr>
          <p:nvPr>
            <p:ph type="chart" sz="quarter" idx="13"/>
            <p:extLst>
              <p:ext uri="{D42A27DB-BD31-4B8C-83A1-F6EECF244321}">
                <p14:modId xmlns:p14="http://schemas.microsoft.com/office/powerpoint/2010/main" val="3404649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598F9-FADF-4CF7-89BD-DA9F8F34495B}"/>
              </a:ext>
            </a:extLst>
          </p:cNvPr>
          <p:cNvSpPr>
            <a:spLocks noGrp="1"/>
          </p:cNvSpPr>
          <p:nvPr>
            <p:ph type="body" sz="quarter" idx="14"/>
          </p:nvPr>
        </p:nvSpPr>
        <p:spPr/>
        <p:txBody>
          <a:bodyPr/>
          <a:lstStyle/>
          <a:p>
            <a:r>
              <a:rPr lang="en-US"/>
              <a:t>01/26/2018 - 02/09/2018</a:t>
            </a:r>
          </a:p>
        </p:txBody>
      </p:sp>
      <p:sp>
        <p:nvSpPr>
          <p:cNvPr id="5" name="Footer Placeholder 4">
            <a:extLst>
              <a:ext uri="{FF2B5EF4-FFF2-40B4-BE49-F238E27FC236}">
                <a16:creationId xmlns:a16="http://schemas.microsoft.com/office/drawing/2014/main" id="{94693C8B-B3A3-46FC-8C33-19BF04653F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720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6D61-7944-4E65-B99C-09165A4768F7}"/>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F6AB74E3-D565-4035-94CB-53A8CF914DDE}"/>
              </a:ext>
            </a:extLst>
          </p:cNvPr>
          <p:cNvGraphicFramePr>
            <a:graphicFrameLocks noGrp="1"/>
          </p:cNvGraphicFramePr>
          <p:nvPr>
            <p:ph type="tbl" sz="quarter" idx="13"/>
            <p:extLst>
              <p:ext uri="{D42A27DB-BD31-4B8C-83A1-F6EECF244321}">
                <p14:modId xmlns:p14="http://schemas.microsoft.com/office/powerpoint/2010/main" val="2228287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0169669"/>
                    </a:ext>
                  </a:extLst>
                </a:gridCol>
                <a:gridCol w="370332">
                  <a:extLst>
                    <a:ext uri="{9D8B030D-6E8A-4147-A177-3AD203B41FA5}">
                      <a16:colId xmlns:a16="http://schemas.microsoft.com/office/drawing/2014/main" val="335164405"/>
                    </a:ext>
                  </a:extLst>
                </a:gridCol>
                <a:gridCol w="370332">
                  <a:extLst>
                    <a:ext uri="{9D8B030D-6E8A-4147-A177-3AD203B41FA5}">
                      <a16:colId xmlns:a16="http://schemas.microsoft.com/office/drawing/2014/main" val="954415155"/>
                    </a:ext>
                  </a:extLst>
                </a:gridCol>
                <a:gridCol w="370332">
                  <a:extLst>
                    <a:ext uri="{9D8B030D-6E8A-4147-A177-3AD203B41FA5}">
                      <a16:colId xmlns:a16="http://schemas.microsoft.com/office/drawing/2014/main" val="3645650985"/>
                    </a:ext>
                  </a:extLst>
                </a:gridCol>
                <a:gridCol w="329184">
                  <a:extLst>
                    <a:ext uri="{9D8B030D-6E8A-4147-A177-3AD203B41FA5}">
                      <a16:colId xmlns:a16="http://schemas.microsoft.com/office/drawing/2014/main" val="4192378049"/>
                    </a:ext>
                  </a:extLst>
                </a:gridCol>
                <a:gridCol w="329184">
                  <a:extLst>
                    <a:ext uri="{9D8B030D-6E8A-4147-A177-3AD203B41FA5}">
                      <a16:colId xmlns:a16="http://schemas.microsoft.com/office/drawing/2014/main" val="404611166"/>
                    </a:ext>
                  </a:extLst>
                </a:gridCol>
                <a:gridCol w="329184">
                  <a:extLst>
                    <a:ext uri="{9D8B030D-6E8A-4147-A177-3AD203B41FA5}">
                      <a16:colId xmlns:a16="http://schemas.microsoft.com/office/drawing/2014/main" val="2085584971"/>
                    </a:ext>
                  </a:extLst>
                </a:gridCol>
                <a:gridCol w="329184">
                  <a:extLst>
                    <a:ext uri="{9D8B030D-6E8A-4147-A177-3AD203B41FA5}">
                      <a16:colId xmlns:a16="http://schemas.microsoft.com/office/drawing/2014/main" val="2494570056"/>
                    </a:ext>
                  </a:extLst>
                </a:gridCol>
                <a:gridCol w="329184">
                  <a:extLst>
                    <a:ext uri="{9D8B030D-6E8A-4147-A177-3AD203B41FA5}">
                      <a16:colId xmlns:a16="http://schemas.microsoft.com/office/drawing/2014/main" val="2526759464"/>
                    </a:ext>
                  </a:extLst>
                </a:gridCol>
                <a:gridCol w="329184">
                  <a:extLst>
                    <a:ext uri="{9D8B030D-6E8A-4147-A177-3AD203B41FA5}">
                      <a16:colId xmlns:a16="http://schemas.microsoft.com/office/drawing/2014/main" val="1242977024"/>
                    </a:ext>
                  </a:extLst>
                </a:gridCol>
                <a:gridCol w="329184">
                  <a:extLst>
                    <a:ext uri="{9D8B030D-6E8A-4147-A177-3AD203B41FA5}">
                      <a16:colId xmlns:a16="http://schemas.microsoft.com/office/drawing/2014/main" val="1470440354"/>
                    </a:ext>
                  </a:extLst>
                </a:gridCol>
                <a:gridCol w="329184">
                  <a:extLst>
                    <a:ext uri="{9D8B030D-6E8A-4147-A177-3AD203B41FA5}">
                      <a16:colId xmlns:a16="http://schemas.microsoft.com/office/drawing/2014/main" val="1823977879"/>
                    </a:ext>
                  </a:extLst>
                </a:gridCol>
                <a:gridCol w="329184">
                  <a:extLst>
                    <a:ext uri="{9D8B030D-6E8A-4147-A177-3AD203B41FA5}">
                      <a16:colId xmlns:a16="http://schemas.microsoft.com/office/drawing/2014/main" val="3241262795"/>
                    </a:ext>
                  </a:extLst>
                </a:gridCol>
                <a:gridCol w="370332">
                  <a:extLst>
                    <a:ext uri="{9D8B030D-6E8A-4147-A177-3AD203B41FA5}">
                      <a16:colId xmlns:a16="http://schemas.microsoft.com/office/drawing/2014/main" val="4166753824"/>
                    </a:ext>
                  </a:extLst>
                </a:gridCol>
                <a:gridCol w="370332">
                  <a:extLst>
                    <a:ext uri="{9D8B030D-6E8A-4147-A177-3AD203B41FA5}">
                      <a16:colId xmlns:a16="http://schemas.microsoft.com/office/drawing/2014/main" val="3163113993"/>
                    </a:ext>
                  </a:extLst>
                </a:gridCol>
                <a:gridCol w="329184">
                  <a:extLst>
                    <a:ext uri="{9D8B030D-6E8A-4147-A177-3AD203B41FA5}">
                      <a16:colId xmlns:a16="http://schemas.microsoft.com/office/drawing/2014/main" val="3648322497"/>
                    </a:ext>
                  </a:extLst>
                </a:gridCol>
                <a:gridCol w="329184">
                  <a:extLst>
                    <a:ext uri="{9D8B030D-6E8A-4147-A177-3AD203B41FA5}">
                      <a16:colId xmlns:a16="http://schemas.microsoft.com/office/drawing/2014/main" val="3461701357"/>
                    </a:ext>
                  </a:extLst>
                </a:gridCol>
                <a:gridCol w="370332">
                  <a:extLst>
                    <a:ext uri="{9D8B030D-6E8A-4147-A177-3AD203B41FA5}">
                      <a16:colId xmlns:a16="http://schemas.microsoft.com/office/drawing/2014/main" val="238993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17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- 2018-02-09 10:00:01</a:t>
                      </a:r>
                      <a:r>
                        <a:rPr kumimoji="0" lang="en-US" sz="1000" b="0" i="0" u="none" strike="noStrike" kern="1200" cap="none" spc="0" normalizeH="0" baseline="0" noProof="0">
                          <a:ln>
                            <a:noFill/>
                          </a:ln>
                          <a:solidFill>
                            <a:prstClr val="black"/>
                          </a:solidFill>
                          <a:effectLst/>
                          <a:uLnTx/>
                          <a:uFillTx/>
                          <a:latin typeface="+mn-lt"/>
                          <a:ea typeface="+mn-ea"/>
                          <a:cs typeface="+mn-cs"/>
                        </a:rPr>
                        <a:t>
Maximising the levels of on-board comfort.
The BMW 5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1566259"/>
                  </a:ext>
                </a:extLst>
              </a:tr>
            </a:tbl>
          </a:graphicData>
        </a:graphic>
      </p:graphicFrame>
      <p:sp>
        <p:nvSpPr>
          <p:cNvPr id="4" name="Text Placeholder 3">
            <a:extLst>
              <a:ext uri="{FF2B5EF4-FFF2-40B4-BE49-F238E27FC236}">
                <a16:creationId xmlns:a16="http://schemas.microsoft.com/office/drawing/2014/main" id="{F6F5CB36-6041-4EDB-A412-B7FE369CA8D7}"/>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6154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B822-9420-47C8-AFC5-16EF8FA0C00C}"/>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F709CEF0-2B69-4CF3-9166-4F3D84CCA279}"/>
              </a:ext>
            </a:extLst>
          </p:cNvPr>
          <p:cNvGraphicFramePr>
            <a:graphicFrameLocks noGrp="1"/>
          </p:cNvGraphicFramePr>
          <p:nvPr>
            <p:ph type="tbl" sz="quarter" idx="13"/>
            <p:extLst>
              <p:ext uri="{D42A27DB-BD31-4B8C-83A1-F6EECF244321}">
                <p14:modId xmlns:p14="http://schemas.microsoft.com/office/powerpoint/2010/main" val="183614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41407943"/>
                    </a:ext>
                  </a:extLst>
                </a:gridCol>
                <a:gridCol w="370332">
                  <a:extLst>
                    <a:ext uri="{9D8B030D-6E8A-4147-A177-3AD203B41FA5}">
                      <a16:colId xmlns:a16="http://schemas.microsoft.com/office/drawing/2014/main" val="2089497030"/>
                    </a:ext>
                  </a:extLst>
                </a:gridCol>
                <a:gridCol w="370332">
                  <a:extLst>
                    <a:ext uri="{9D8B030D-6E8A-4147-A177-3AD203B41FA5}">
                      <a16:colId xmlns:a16="http://schemas.microsoft.com/office/drawing/2014/main" val="343564781"/>
                    </a:ext>
                  </a:extLst>
                </a:gridCol>
                <a:gridCol w="370332">
                  <a:extLst>
                    <a:ext uri="{9D8B030D-6E8A-4147-A177-3AD203B41FA5}">
                      <a16:colId xmlns:a16="http://schemas.microsoft.com/office/drawing/2014/main" val="481719088"/>
                    </a:ext>
                  </a:extLst>
                </a:gridCol>
                <a:gridCol w="329184">
                  <a:extLst>
                    <a:ext uri="{9D8B030D-6E8A-4147-A177-3AD203B41FA5}">
                      <a16:colId xmlns:a16="http://schemas.microsoft.com/office/drawing/2014/main" val="2561711098"/>
                    </a:ext>
                  </a:extLst>
                </a:gridCol>
                <a:gridCol w="329184">
                  <a:extLst>
                    <a:ext uri="{9D8B030D-6E8A-4147-A177-3AD203B41FA5}">
                      <a16:colId xmlns:a16="http://schemas.microsoft.com/office/drawing/2014/main" val="1808122022"/>
                    </a:ext>
                  </a:extLst>
                </a:gridCol>
                <a:gridCol w="329184">
                  <a:extLst>
                    <a:ext uri="{9D8B030D-6E8A-4147-A177-3AD203B41FA5}">
                      <a16:colId xmlns:a16="http://schemas.microsoft.com/office/drawing/2014/main" val="2335531652"/>
                    </a:ext>
                  </a:extLst>
                </a:gridCol>
                <a:gridCol w="329184">
                  <a:extLst>
                    <a:ext uri="{9D8B030D-6E8A-4147-A177-3AD203B41FA5}">
                      <a16:colId xmlns:a16="http://schemas.microsoft.com/office/drawing/2014/main" val="5987269"/>
                    </a:ext>
                  </a:extLst>
                </a:gridCol>
                <a:gridCol w="329184">
                  <a:extLst>
                    <a:ext uri="{9D8B030D-6E8A-4147-A177-3AD203B41FA5}">
                      <a16:colId xmlns:a16="http://schemas.microsoft.com/office/drawing/2014/main" val="3513599713"/>
                    </a:ext>
                  </a:extLst>
                </a:gridCol>
                <a:gridCol w="329184">
                  <a:extLst>
                    <a:ext uri="{9D8B030D-6E8A-4147-A177-3AD203B41FA5}">
                      <a16:colId xmlns:a16="http://schemas.microsoft.com/office/drawing/2014/main" val="268737726"/>
                    </a:ext>
                  </a:extLst>
                </a:gridCol>
                <a:gridCol w="329184">
                  <a:extLst>
                    <a:ext uri="{9D8B030D-6E8A-4147-A177-3AD203B41FA5}">
                      <a16:colId xmlns:a16="http://schemas.microsoft.com/office/drawing/2014/main" val="423545840"/>
                    </a:ext>
                  </a:extLst>
                </a:gridCol>
                <a:gridCol w="329184">
                  <a:extLst>
                    <a:ext uri="{9D8B030D-6E8A-4147-A177-3AD203B41FA5}">
                      <a16:colId xmlns:a16="http://schemas.microsoft.com/office/drawing/2014/main" val="2034990430"/>
                    </a:ext>
                  </a:extLst>
                </a:gridCol>
                <a:gridCol w="329184">
                  <a:extLst>
                    <a:ext uri="{9D8B030D-6E8A-4147-A177-3AD203B41FA5}">
                      <a16:colId xmlns:a16="http://schemas.microsoft.com/office/drawing/2014/main" val="3451330467"/>
                    </a:ext>
                  </a:extLst>
                </a:gridCol>
                <a:gridCol w="370332">
                  <a:extLst>
                    <a:ext uri="{9D8B030D-6E8A-4147-A177-3AD203B41FA5}">
                      <a16:colId xmlns:a16="http://schemas.microsoft.com/office/drawing/2014/main" val="708240376"/>
                    </a:ext>
                  </a:extLst>
                </a:gridCol>
                <a:gridCol w="370332">
                  <a:extLst>
                    <a:ext uri="{9D8B030D-6E8A-4147-A177-3AD203B41FA5}">
                      <a16:colId xmlns:a16="http://schemas.microsoft.com/office/drawing/2014/main" val="2504924341"/>
                    </a:ext>
                  </a:extLst>
                </a:gridCol>
                <a:gridCol w="329184">
                  <a:extLst>
                    <a:ext uri="{9D8B030D-6E8A-4147-A177-3AD203B41FA5}">
                      <a16:colId xmlns:a16="http://schemas.microsoft.com/office/drawing/2014/main" val="568707634"/>
                    </a:ext>
                  </a:extLst>
                </a:gridCol>
                <a:gridCol w="329184">
                  <a:extLst>
                    <a:ext uri="{9D8B030D-6E8A-4147-A177-3AD203B41FA5}">
                      <a16:colId xmlns:a16="http://schemas.microsoft.com/office/drawing/2014/main" val="1922806523"/>
                    </a:ext>
                  </a:extLst>
                </a:gridCol>
                <a:gridCol w="370332">
                  <a:extLst>
                    <a:ext uri="{9D8B030D-6E8A-4147-A177-3AD203B41FA5}">
                      <a16:colId xmlns:a16="http://schemas.microsoft.com/office/drawing/2014/main" val="3996999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995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- 2018-02-08 17:00:01</a:t>
                      </a:r>
                      <a:r>
                        <a:rPr kumimoji="0" lang="en-US" sz="1000" b="0" i="0" u="none" strike="noStrike" kern="1200" cap="none" spc="0" normalizeH="0" baseline="0" noProof="0">
                          <a:ln>
                            <a:noFill/>
                          </a:ln>
                          <a:solidFill>
                            <a:prstClr val="black"/>
                          </a:solidFill>
                          <a:effectLst/>
                          <a:uLnTx/>
                          <a:uFillTx/>
                          <a:latin typeface="+mn-lt"/>
                          <a:ea typeface="+mn-ea"/>
                          <a:cs typeface="+mn-cs"/>
                        </a:rPr>
                        <a:t>
Already an icon: The new BMW i8 Coupé blows your mind by combining an all-electric drive-train with a turbocharged three-cylinder engine.
BMW i 
__________
BMW i8 Coupé plug-in hybrid BMW eDrive:
Energy consumption in kWh/100 km (combined): 14.9
Fuel consumption in l/100 km (combined): 1.9 l/100 km
CO2 emissions in g/km (combined): 42 g/km.
Fuel consumption is determined in accordance with the ECE driving cycle (93/116/EC), made up of approximately one-third urban traffic and two-thirds extra-urban driving (based on the distance covered).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0162485"/>
                  </a:ext>
                </a:extLst>
              </a:tr>
            </a:tbl>
          </a:graphicData>
        </a:graphic>
      </p:graphicFrame>
      <p:sp>
        <p:nvSpPr>
          <p:cNvPr id="4" name="Text Placeholder 3">
            <a:extLst>
              <a:ext uri="{FF2B5EF4-FFF2-40B4-BE49-F238E27FC236}">
                <a16:creationId xmlns:a16="http://schemas.microsoft.com/office/drawing/2014/main" id="{1E36B8D8-54D8-48DE-9E2E-ADEAF5CE39EE}"/>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2095183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D1665-FFB4-43D9-A1CF-6B901F089616}"/>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960C5056-5126-4161-8EC3-387DDDE73F08}"/>
              </a:ext>
            </a:extLst>
          </p:cNvPr>
          <p:cNvGraphicFramePr>
            <a:graphicFrameLocks noGrp="1"/>
          </p:cNvGraphicFramePr>
          <p:nvPr>
            <p:ph type="tbl" sz="quarter" idx="13"/>
            <p:extLst>
              <p:ext uri="{D42A27DB-BD31-4B8C-83A1-F6EECF244321}">
                <p14:modId xmlns:p14="http://schemas.microsoft.com/office/powerpoint/2010/main" val="26691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2436501"/>
                    </a:ext>
                  </a:extLst>
                </a:gridCol>
                <a:gridCol w="370332">
                  <a:extLst>
                    <a:ext uri="{9D8B030D-6E8A-4147-A177-3AD203B41FA5}">
                      <a16:colId xmlns:a16="http://schemas.microsoft.com/office/drawing/2014/main" val="1555201675"/>
                    </a:ext>
                  </a:extLst>
                </a:gridCol>
                <a:gridCol w="370332">
                  <a:extLst>
                    <a:ext uri="{9D8B030D-6E8A-4147-A177-3AD203B41FA5}">
                      <a16:colId xmlns:a16="http://schemas.microsoft.com/office/drawing/2014/main" val="3393072353"/>
                    </a:ext>
                  </a:extLst>
                </a:gridCol>
                <a:gridCol w="370332">
                  <a:extLst>
                    <a:ext uri="{9D8B030D-6E8A-4147-A177-3AD203B41FA5}">
                      <a16:colId xmlns:a16="http://schemas.microsoft.com/office/drawing/2014/main" val="2447218321"/>
                    </a:ext>
                  </a:extLst>
                </a:gridCol>
                <a:gridCol w="329184">
                  <a:extLst>
                    <a:ext uri="{9D8B030D-6E8A-4147-A177-3AD203B41FA5}">
                      <a16:colId xmlns:a16="http://schemas.microsoft.com/office/drawing/2014/main" val="2362200382"/>
                    </a:ext>
                  </a:extLst>
                </a:gridCol>
                <a:gridCol w="329184">
                  <a:extLst>
                    <a:ext uri="{9D8B030D-6E8A-4147-A177-3AD203B41FA5}">
                      <a16:colId xmlns:a16="http://schemas.microsoft.com/office/drawing/2014/main" val="2459666830"/>
                    </a:ext>
                  </a:extLst>
                </a:gridCol>
                <a:gridCol w="329184">
                  <a:extLst>
                    <a:ext uri="{9D8B030D-6E8A-4147-A177-3AD203B41FA5}">
                      <a16:colId xmlns:a16="http://schemas.microsoft.com/office/drawing/2014/main" val="1070412408"/>
                    </a:ext>
                  </a:extLst>
                </a:gridCol>
                <a:gridCol w="329184">
                  <a:extLst>
                    <a:ext uri="{9D8B030D-6E8A-4147-A177-3AD203B41FA5}">
                      <a16:colId xmlns:a16="http://schemas.microsoft.com/office/drawing/2014/main" val="605318417"/>
                    </a:ext>
                  </a:extLst>
                </a:gridCol>
                <a:gridCol w="329184">
                  <a:extLst>
                    <a:ext uri="{9D8B030D-6E8A-4147-A177-3AD203B41FA5}">
                      <a16:colId xmlns:a16="http://schemas.microsoft.com/office/drawing/2014/main" val="796912061"/>
                    </a:ext>
                  </a:extLst>
                </a:gridCol>
                <a:gridCol w="329184">
                  <a:extLst>
                    <a:ext uri="{9D8B030D-6E8A-4147-A177-3AD203B41FA5}">
                      <a16:colId xmlns:a16="http://schemas.microsoft.com/office/drawing/2014/main" val="1247327944"/>
                    </a:ext>
                  </a:extLst>
                </a:gridCol>
                <a:gridCol w="329184">
                  <a:extLst>
                    <a:ext uri="{9D8B030D-6E8A-4147-A177-3AD203B41FA5}">
                      <a16:colId xmlns:a16="http://schemas.microsoft.com/office/drawing/2014/main" val="1146117351"/>
                    </a:ext>
                  </a:extLst>
                </a:gridCol>
                <a:gridCol w="329184">
                  <a:extLst>
                    <a:ext uri="{9D8B030D-6E8A-4147-A177-3AD203B41FA5}">
                      <a16:colId xmlns:a16="http://schemas.microsoft.com/office/drawing/2014/main" val="3040450555"/>
                    </a:ext>
                  </a:extLst>
                </a:gridCol>
                <a:gridCol w="329184">
                  <a:extLst>
                    <a:ext uri="{9D8B030D-6E8A-4147-A177-3AD203B41FA5}">
                      <a16:colId xmlns:a16="http://schemas.microsoft.com/office/drawing/2014/main" val="679054056"/>
                    </a:ext>
                  </a:extLst>
                </a:gridCol>
                <a:gridCol w="370332">
                  <a:extLst>
                    <a:ext uri="{9D8B030D-6E8A-4147-A177-3AD203B41FA5}">
                      <a16:colId xmlns:a16="http://schemas.microsoft.com/office/drawing/2014/main" val="2263609"/>
                    </a:ext>
                  </a:extLst>
                </a:gridCol>
                <a:gridCol w="370332">
                  <a:extLst>
                    <a:ext uri="{9D8B030D-6E8A-4147-A177-3AD203B41FA5}">
                      <a16:colId xmlns:a16="http://schemas.microsoft.com/office/drawing/2014/main" val="2031336553"/>
                    </a:ext>
                  </a:extLst>
                </a:gridCol>
                <a:gridCol w="329184">
                  <a:extLst>
                    <a:ext uri="{9D8B030D-6E8A-4147-A177-3AD203B41FA5}">
                      <a16:colId xmlns:a16="http://schemas.microsoft.com/office/drawing/2014/main" val="194336768"/>
                    </a:ext>
                  </a:extLst>
                </a:gridCol>
                <a:gridCol w="329184">
                  <a:extLst>
                    <a:ext uri="{9D8B030D-6E8A-4147-A177-3AD203B41FA5}">
                      <a16:colId xmlns:a16="http://schemas.microsoft.com/office/drawing/2014/main" val="3300385637"/>
                    </a:ext>
                  </a:extLst>
                </a:gridCol>
                <a:gridCol w="370332">
                  <a:extLst>
                    <a:ext uri="{9D8B030D-6E8A-4147-A177-3AD203B41FA5}">
                      <a16:colId xmlns:a16="http://schemas.microsoft.com/office/drawing/2014/main" val="354720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971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- 2018-02-08 15:00:00</a:t>
                      </a:r>
                      <a:r>
                        <a:rPr kumimoji="0" lang="en-US" sz="1000" b="0" i="0" u="none" strike="noStrike" kern="1200" cap="none" spc="0" normalizeH="0" baseline="0" noProof="0">
                          <a:ln>
                            <a:noFill/>
                          </a:ln>
                          <a:solidFill>
                            <a:prstClr val="black"/>
                          </a:solidFill>
                          <a:effectLst/>
                          <a:uLnTx/>
                          <a:uFillTx/>
                          <a:latin typeface="+mn-lt"/>
                          <a:ea typeface="+mn-ea"/>
                          <a:cs typeface="+mn-cs"/>
                        </a:rPr>
                        <a:t>
Hot and Cool: Formula 1 feeling on the water with the Cigarette Racing 515 Project ONE inspired by Mercedes-AMG.
See the reveal of the latest collaboration between Mercedes-AMG and the Cigarette Racing Team at the Miami Boat Show or Online on Thursday, February 15, 2018 at 10 AM 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813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- 2018-02-08 10:14:07</a:t>
                      </a:r>
                      <a:r>
                        <a:rPr kumimoji="0" lang="en-US" sz="1000" b="0" i="0" u="none" strike="noStrike" kern="1200" cap="none" spc="0" normalizeH="0" baseline="0" noProof="0">
                          <a:ln>
                            <a:noFill/>
                          </a:ln>
                          <a:solidFill>
                            <a:prstClr val="black"/>
                          </a:solidFill>
                          <a:effectLst/>
                          <a:uLnTx/>
                          <a:uFillTx/>
                          <a:latin typeface="+mn-lt"/>
                          <a:ea typeface="+mn-ea"/>
                          <a:cs typeface="+mn-cs"/>
                        </a:rPr>
                        <a:t>
To find the right vehicle for its fleet upgrade, Finnish company VR Track subjected a Unimog U 427 to a tough test.
Read the whole piece here: http://mb4.me/UnimogRoadRailer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0514394"/>
                  </a:ext>
                </a:extLst>
              </a:tr>
            </a:tbl>
          </a:graphicData>
        </a:graphic>
      </p:graphicFrame>
      <p:sp>
        <p:nvSpPr>
          <p:cNvPr id="4" name="Text Placeholder 3">
            <a:extLst>
              <a:ext uri="{FF2B5EF4-FFF2-40B4-BE49-F238E27FC236}">
                <a16:creationId xmlns:a16="http://schemas.microsoft.com/office/drawing/2014/main" id="{E0F8406F-A328-4B8D-A725-43880CDE394D}"/>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69014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24D7-2307-4BF7-A999-2F1C3B5894A6}"/>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EF9BFC3F-3EF2-4C94-BC8D-B31B2A48358D}"/>
              </a:ext>
            </a:extLst>
          </p:cNvPr>
          <p:cNvGraphicFramePr>
            <a:graphicFrameLocks noGrp="1"/>
          </p:cNvGraphicFramePr>
          <p:nvPr>
            <p:ph type="tbl" sz="quarter" idx="13"/>
            <p:extLst>
              <p:ext uri="{D42A27DB-BD31-4B8C-83A1-F6EECF244321}">
                <p14:modId xmlns:p14="http://schemas.microsoft.com/office/powerpoint/2010/main" val="22753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6033051"/>
                    </a:ext>
                  </a:extLst>
                </a:gridCol>
                <a:gridCol w="370332">
                  <a:extLst>
                    <a:ext uri="{9D8B030D-6E8A-4147-A177-3AD203B41FA5}">
                      <a16:colId xmlns:a16="http://schemas.microsoft.com/office/drawing/2014/main" val="3479070932"/>
                    </a:ext>
                  </a:extLst>
                </a:gridCol>
                <a:gridCol w="370332">
                  <a:extLst>
                    <a:ext uri="{9D8B030D-6E8A-4147-A177-3AD203B41FA5}">
                      <a16:colId xmlns:a16="http://schemas.microsoft.com/office/drawing/2014/main" val="3971273166"/>
                    </a:ext>
                  </a:extLst>
                </a:gridCol>
                <a:gridCol w="370332">
                  <a:extLst>
                    <a:ext uri="{9D8B030D-6E8A-4147-A177-3AD203B41FA5}">
                      <a16:colId xmlns:a16="http://schemas.microsoft.com/office/drawing/2014/main" val="2632402589"/>
                    </a:ext>
                  </a:extLst>
                </a:gridCol>
                <a:gridCol w="329184">
                  <a:extLst>
                    <a:ext uri="{9D8B030D-6E8A-4147-A177-3AD203B41FA5}">
                      <a16:colId xmlns:a16="http://schemas.microsoft.com/office/drawing/2014/main" val="738170327"/>
                    </a:ext>
                  </a:extLst>
                </a:gridCol>
                <a:gridCol w="329184">
                  <a:extLst>
                    <a:ext uri="{9D8B030D-6E8A-4147-A177-3AD203B41FA5}">
                      <a16:colId xmlns:a16="http://schemas.microsoft.com/office/drawing/2014/main" val="548788149"/>
                    </a:ext>
                  </a:extLst>
                </a:gridCol>
                <a:gridCol w="329184">
                  <a:extLst>
                    <a:ext uri="{9D8B030D-6E8A-4147-A177-3AD203B41FA5}">
                      <a16:colId xmlns:a16="http://schemas.microsoft.com/office/drawing/2014/main" val="1602520527"/>
                    </a:ext>
                  </a:extLst>
                </a:gridCol>
                <a:gridCol w="329184">
                  <a:extLst>
                    <a:ext uri="{9D8B030D-6E8A-4147-A177-3AD203B41FA5}">
                      <a16:colId xmlns:a16="http://schemas.microsoft.com/office/drawing/2014/main" val="508440559"/>
                    </a:ext>
                  </a:extLst>
                </a:gridCol>
                <a:gridCol w="329184">
                  <a:extLst>
                    <a:ext uri="{9D8B030D-6E8A-4147-A177-3AD203B41FA5}">
                      <a16:colId xmlns:a16="http://schemas.microsoft.com/office/drawing/2014/main" val="2259361687"/>
                    </a:ext>
                  </a:extLst>
                </a:gridCol>
                <a:gridCol w="329184">
                  <a:extLst>
                    <a:ext uri="{9D8B030D-6E8A-4147-A177-3AD203B41FA5}">
                      <a16:colId xmlns:a16="http://schemas.microsoft.com/office/drawing/2014/main" val="3438117890"/>
                    </a:ext>
                  </a:extLst>
                </a:gridCol>
                <a:gridCol w="329184">
                  <a:extLst>
                    <a:ext uri="{9D8B030D-6E8A-4147-A177-3AD203B41FA5}">
                      <a16:colId xmlns:a16="http://schemas.microsoft.com/office/drawing/2014/main" val="2215493437"/>
                    </a:ext>
                  </a:extLst>
                </a:gridCol>
                <a:gridCol w="329184">
                  <a:extLst>
                    <a:ext uri="{9D8B030D-6E8A-4147-A177-3AD203B41FA5}">
                      <a16:colId xmlns:a16="http://schemas.microsoft.com/office/drawing/2014/main" val="4186922092"/>
                    </a:ext>
                  </a:extLst>
                </a:gridCol>
                <a:gridCol w="329184">
                  <a:extLst>
                    <a:ext uri="{9D8B030D-6E8A-4147-A177-3AD203B41FA5}">
                      <a16:colId xmlns:a16="http://schemas.microsoft.com/office/drawing/2014/main" val="2422179672"/>
                    </a:ext>
                  </a:extLst>
                </a:gridCol>
                <a:gridCol w="370332">
                  <a:extLst>
                    <a:ext uri="{9D8B030D-6E8A-4147-A177-3AD203B41FA5}">
                      <a16:colId xmlns:a16="http://schemas.microsoft.com/office/drawing/2014/main" val="3582632584"/>
                    </a:ext>
                  </a:extLst>
                </a:gridCol>
                <a:gridCol w="370332">
                  <a:extLst>
                    <a:ext uri="{9D8B030D-6E8A-4147-A177-3AD203B41FA5}">
                      <a16:colId xmlns:a16="http://schemas.microsoft.com/office/drawing/2014/main" val="4012420732"/>
                    </a:ext>
                  </a:extLst>
                </a:gridCol>
                <a:gridCol w="329184">
                  <a:extLst>
                    <a:ext uri="{9D8B030D-6E8A-4147-A177-3AD203B41FA5}">
                      <a16:colId xmlns:a16="http://schemas.microsoft.com/office/drawing/2014/main" val="929530920"/>
                    </a:ext>
                  </a:extLst>
                </a:gridCol>
                <a:gridCol w="329184">
                  <a:extLst>
                    <a:ext uri="{9D8B030D-6E8A-4147-A177-3AD203B41FA5}">
                      <a16:colId xmlns:a16="http://schemas.microsoft.com/office/drawing/2014/main" val="925875711"/>
                    </a:ext>
                  </a:extLst>
                </a:gridCol>
                <a:gridCol w="370332">
                  <a:extLst>
                    <a:ext uri="{9D8B030D-6E8A-4147-A177-3AD203B41FA5}">
                      <a16:colId xmlns:a16="http://schemas.microsoft.com/office/drawing/2014/main" val="333783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912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- 2018-02-08 10:00:00</a:t>
                      </a:r>
                      <a:r>
                        <a:rPr kumimoji="0" lang="en-US" sz="1000" b="0" i="0" u="none" strike="noStrike" kern="1200" cap="none" spc="0" normalizeH="0" baseline="0" noProof="0">
                          <a:ln>
                            <a:noFill/>
                          </a:ln>
                          <a:solidFill>
                            <a:prstClr val="black"/>
                          </a:solidFill>
                          <a:effectLst/>
                          <a:uLnTx/>
                          <a:uFillTx/>
                          <a:latin typeface="+mn-lt"/>
                          <a:ea typeface="+mn-ea"/>
                          <a:cs typeface="+mn-cs"/>
                        </a:rPr>
                        <a:t>
With a BMW TwinPower Turbo engine under the bonnet, the BMW X6 is unstoppable.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549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- 2018-02-08 03:00:01</a:t>
                      </a:r>
                      <a:r>
                        <a:rPr kumimoji="0" lang="en-US" sz="1000" b="0" i="0" u="none" strike="noStrike" kern="1200" cap="none" spc="0" normalizeH="0" baseline="0" noProof="0">
                          <a:ln>
                            <a:noFill/>
                          </a:ln>
                          <a:solidFill>
                            <a:prstClr val="black"/>
                          </a:solidFill>
                          <a:effectLst/>
                          <a:uLnTx/>
                          <a:uFillTx/>
                          <a:latin typeface="+mn-lt"/>
                          <a:ea typeface="+mn-ea"/>
                          <a:cs typeface="+mn-cs"/>
                        </a:rPr>
                        <a:t>
Let's hit the slopes with She’s Mercedes and the Mercedes-AMG G 63!
📷 CHRISTOPHER BUSCH PHOTOGRAPHY and model Maxime van der Heijden for #MBsocialcar
[Kraftstoffverbrauch kombiniert: 13,8 l/100 km | CO2-Emissionen kombiniert: 322 g/km]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8963921"/>
                  </a:ext>
                </a:extLst>
              </a:tr>
            </a:tbl>
          </a:graphicData>
        </a:graphic>
      </p:graphicFrame>
      <p:sp>
        <p:nvSpPr>
          <p:cNvPr id="4" name="Text Placeholder 3">
            <a:extLst>
              <a:ext uri="{FF2B5EF4-FFF2-40B4-BE49-F238E27FC236}">
                <a16:creationId xmlns:a16="http://schemas.microsoft.com/office/drawing/2014/main" id="{4EC86923-59A5-42E0-B7BE-B4DD806FB696}"/>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1651531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E61F-0688-4D8D-A7BD-215B4C7BABCB}"/>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24249B23-F5B6-4224-B42A-6710B061ACFA}"/>
              </a:ext>
            </a:extLst>
          </p:cNvPr>
          <p:cNvGraphicFramePr>
            <a:graphicFrameLocks noGrp="1"/>
          </p:cNvGraphicFramePr>
          <p:nvPr>
            <p:ph type="tbl" sz="quarter" idx="13"/>
            <p:extLst>
              <p:ext uri="{D42A27DB-BD31-4B8C-83A1-F6EECF244321}">
                <p14:modId xmlns:p14="http://schemas.microsoft.com/office/powerpoint/2010/main" val="263677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55674977"/>
                    </a:ext>
                  </a:extLst>
                </a:gridCol>
                <a:gridCol w="370332">
                  <a:extLst>
                    <a:ext uri="{9D8B030D-6E8A-4147-A177-3AD203B41FA5}">
                      <a16:colId xmlns:a16="http://schemas.microsoft.com/office/drawing/2014/main" val="2941569891"/>
                    </a:ext>
                  </a:extLst>
                </a:gridCol>
                <a:gridCol w="370332">
                  <a:extLst>
                    <a:ext uri="{9D8B030D-6E8A-4147-A177-3AD203B41FA5}">
                      <a16:colId xmlns:a16="http://schemas.microsoft.com/office/drawing/2014/main" val="315825427"/>
                    </a:ext>
                  </a:extLst>
                </a:gridCol>
                <a:gridCol w="370332">
                  <a:extLst>
                    <a:ext uri="{9D8B030D-6E8A-4147-A177-3AD203B41FA5}">
                      <a16:colId xmlns:a16="http://schemas.microsoft.com/office/drawing/2014/main" val="2523528768"/>
                    </a:ext>
                  </a:extLst>
                </a:gridCol>
                <a:gridCol w="329184">
                  <a:extLst>
                    <a:ext uri="{9D8B030D-6E8A-4147-A177-3AD203B41FA5}">
                      <a16:colId xmlns:a16="http://schemas.microsoft.com/office/drawing/2014/main" val="1850104498"/>
                    </a:ext>
                  </a:extLst>
                </a:gridCol>
                <a:gridCol w="329184">
                  <a:extLst>
                    <a:ext uri="{9D8B030D-6E8A-4147-A177-3AD203B41FA5}">
                      <a16:colId xmlns:a16="http://schemas.microsoft.com/office/drawing/2014/main" val="1772242403"/>
                    </a:ext>
                  </a:extLst>
                </a:gridCol>
                <a:gridCol w="329184">
                  <a:extLst>
                    <a:ext uri="{9D8B030D-6E8A-4147-A177-3AD203B41FA5}">
                      <a16:colId xmlns:a16="http://schemas.microsoft.com/office/drawing/2014/main" val="4029182310"/>
                    </a:ext>
                  </a:extLst>
                </a:gridCol>
                <a:gridCol w="329184">
                  <a:extLst>
                    <a:ext uri="{9D8B030D-6E8A-4147-A177-3AD203B41FA5}">
                      <a16:colId xmlns:a16="http://schemas.microsoft.com/office/drawing/2014/main" val="3310684731"/>
                    </a:ext>
                  </a:extLst>
                </a:gridCol>
                <a:gridCol w="329184">
                  <a:extLst>
                    <a:ext uri="{9D8B030D-6E8A-4147-A177-3AD203B41FA5}">
                      <a16:colId xmlns:a16="http://schemas.microsoft.com/office/drawing/2014/main" val="2643016341"/>
                    </a:ext>
                  </a:extLst>
                </a:gridCol>
                <a:gridCol w="329184">
                  <a:extLst>
                    <a:ext uri="{9D8B030D-6E8A-4147-A177-3AD203B41FA5}">
                      <a16:colId xmlns:a16="http://schemas.microsoft.com/office/drawing/2014/main" val="3462637806"/>
                    </a:ext>
                  </a:extLst>
                </a:gridCol>
                <a:gridCol w="329184">
                  <a:extLst>
                    <a:ext uri="{9D8B030D-6E8A-4147-A177-3AD203B41FA5}">
                      <a16:colId xmlns:a16="http://schemas.microsoft.com/office/drawing/2014/main" val="386404343"/>
                    </a:ext>
                  </a:extLst>
                </a:gridCol>
                <a:gridCol w="329184">
                  <a:extLst>
                    <a:ext uri="{9D8B030D-6E8A-4147-A177-3AD203B41FA5}">
                      <a16:colId xmlns:a16="http://schemas.microsoft.com/office/drawing/2014/main" val="2183003480"/>
                    </a:ext>
                  </a:extLst>
                </a:gridCol>
                <a:gridCol w="329184">
                  <a:extLst>
                    <a:ext uri="{9D8B030D-6E8A-4147-A177-3AD203B41FA5}">
                      <a16:colId xmlns:a16="http://schemas.microsoft.com/office/drawing/2014/main" val="162680143"/>
                    </a:ext>
                  </a:extLst>
                </a:gridCol>
                <a:gridCol w="370332">
                  <a:extLst>
                    <a:ext uri="{9D8B030D-6E8A-4147-A177-3AD203B41FA5}">
                      <a16:colId xmlns:a16="http://schemas.microsoft.com/office/drawing/2014/main" val="2540349276"/>
                    </a:ext>
                  </a:extLst>
                </a:gridCol>
                <a:gridCol w="370332">
                  <a:extLst>
                    <a:ext uri="{9D8B030D-6E8A-4147-A177-3AD203B41FA5}">
                      <a16:colId xmlns:a16="http://schemas.microsoft.com/office/drawing/2014/main" val="604591404"/>
                    </a:ext>
                  </a:extLst>
                </a:gridCol>
                <a:gridCol w="329184">
                  <a:extLst>
                    <a:ext uri="{9D8B030D-6E8A-4147-A177-3AD203B41FA5}">
                      <a16:colId xmlns:a16="http://schemas.microsoft.com/office/drawing/2014/main" val="1721157803"/>
                    </a:ext>
                  </a:extLst>
                </a:gridCol>
                <a:gridCol w="329184">
                  <a:extLst>
                    <a:ext uri="{9D8B030D-6E8A-4147-A177-3AD203B41FA5}">
                      <a16:colId xmlns:a16="http://schemas.microsoft.com/office/drawing/2014/main" val="388408495"/>
                    </a:ext>
                  </a:extLst>
                </a:gridCol>
                <a:gridCol w="370332">
                  <a:extLst>
                    <a:ext uri="{9D8B030D-6E8A-4147-A177-3AD203B41FA5}">
                      <a16:colId xmlns:a16="http://schemas.microsoft.com/office/drawing/2014/main" val="244987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001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- 2018-02-07 18:00:00</a:t>
                      </a:r>
                      <a:r>
                        <a:rPr kumimoji="0" lang="en-US" sz="1000" b="0" i="0" u="none" strike="noStrike" kern="1200" cap="none" spc="0" normalizeH="0" baseline="0" noProof="0">
                          <a:ln>
                            <a:noFill/>
                          </a:ln>
                          <a:solidFill>
                            <a:prstClr val="black"/>
                          </a:solidFill>
                          <a:effectLst/>
                          <a:uLnTx/>
                          <a:uFillTx/>
                          <a:latin typeface="+mn-lt"/>
                          <a:ea typeface="+mn-ea"/>
                          <a:cs typeface="+mn-cs"/>
                        </a:rPr>
                        <a:t>
Why it is good to renounce coffee for a while and how you can convert your daily coffee ritual into a tea ceremony.
Read the next piece in our Fit &amp; Healthy series: http://mb4.me/FitHealthy_CoffeeBreak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80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- 2018-02-07 17:00:00</a:t>
                      </a:r>
                      <a:r>
                        <a:rPr kumimoji="0" lang="en-US" sz="1000" b="0" i="0" u="none" strike="noStrike" kern="1200" cap="none" spc="0" normalizeH="0" baseline="0" noProof="0">
                          <a:ln>
                            <a:noFill/>
                          </a:ln>
                          <a:solidFill>
                            <a:prstClr val="black"/>
                          </a:solidFill>
                          <a:effectLst/>
                          <a:uLnTx/>
                          <a:uFillTx/>
                          <a:latin typeface="+mn-lt"/>
                          <a:ea typeface="+mn-ea"/>
                          <a:cs typeface="+mn-cs"/>
                        </a:rPr>
                        <a:t>
The embodiment of exclusive elegance and power.
The BMW 7 Series Sedan.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8866775"/>
                  </a:ext>
                </a:extLst>
              </a:tr>
            </a:tbl>
          </a:graphicData>
        </a:graphic>
      </p:graphicFrame>
      <p:sp>
        <p:nvSpPr>
          <p:cNvPr id="4" name="Text Placeholder 3">
            <a:extLst>
              <a:ext uri="{FF2B5EF4-FFF2-40B4-BE49-F238E27FC236}">
                <a16:creationId xmlns:a16="http://schemas.microsoft.com/office/drawing/2014/main" id="{D53252A8-F5B8-44D9-B8DC-1592CE879F4A}"/>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90676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A913E-774D-42AB-B072-E6A8CD288EC1}"/>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269AC455-C0EE-49E2-904E-8ED6151D8009}"/>
              </a:ext>
            </a:extLst>
          </p:cNvPr>
          <p:cNvGraphicFramePr>
            <a:graphicFrameLocks noGrp="1"/>
          </p:cNvGraphicFramePr>
          <p:nvPr>
            <p:ph type="tbl" sz="quarter" idx="13"/>
            <p:extLst>
              <p:ext uri="{D42A27DB-BD31-4B8C-83A1-F6EECF244321}">
                <p14:modId xmlns:p14="http://schemas.microsoft.com/office/powerpoint/2010/main" val="265606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4505316"/>
                    </a:ext>
                  </a:extLst>
                </a:gridCol>
                <a:gridCol w="370332">
                  <a:extLst>
                    <a:ext uri="{9D8B030D-6E8A-4147-A177-3AD203B41FA5}">
                      <a16:colId xmlns:a16="http://schemas.microsoft.com/office/drawing/2014/main" val="3233209492"/>
                    </a:ext>
                  </a:extLst>
                </a:gridCol>
                <a:gridCol w="370332">
                  <a:extLst>
                    <a:ext uri="{9D8B030D-6E8A-4147-A177-3AD203B41FA5}">
                      <a16:colId xmlns:a16="http://schemas.microsoft.com/office/drawing/2014/main" val="3236107799"/>
                    </a:ext>
                  </a:extLst>
                </a:gridCol>
                <a:gridCol w="370332">
                  <a:extLst>
                    <a:ext uri="{9D8B030D-6E8A-4147-A177-3AD203B41FA5}">
                      <a16:colId xmlns:a16="http://schemas.microsoft.com/office/drawing/2014/main" val="1132916489"/>
                    </a:ext>
                  </a:extLst>
                </a:gridCol>
                <a:gridCol w="329184">
                  <a:extLst>
                    <a:ext uri="{9D8B030D-6E8A-4147-A177-3AD203B41FA5}">
                      <a16:colId xmlns:a16="http://schemas.microsoft.com/office/drawing/2014/main" val="2105895916"/>
                    </a:ext>
                  </a:extLst>
                </a:gridCol>
                <a:gridCol w="329184">
                  <a:extLst>
                    <a:ext uri="{9D8B030D-6E8A-4147-A177-3AD203B41FA5}">
                      <a16:colId xmlns:a16="http://schemas.microsoft.com/office/drawing/2014/main" val="2100965471"/>
                    </a:ext>
                  </a:extLst>
                </a:gridCol>
                <a:gridCol w="329184">
                  <a:extLst>
                    <a:ext uri="{9D8B030D-6E8A-4147-A177-3AD203B41FA5}">
                      <a16:colId xmlns:a16="http://schemas.microsoft.com/office/drawing/2014/main" val="4010454519"/>
                    </a:ext>
                  </a:extLst>
                </a:gridCol>
                <a:gridCol w="329184">
                  <a:extLst>
                    <a:ext uri="{9D8B030D-6E8A-4147-A177-3AD203B41FA5}">
                      <a16:colId xmlns:a16="http://schemas.microsoft.com/office/drawing/2014/main" val="1674045497"/>
                    </a:ext>
                  </a:extLst>
                </a:gridCol>
                <a:gridCol w="329184">
                  <a:extLst>
                    <a:ext uri="{9D8B030D-6E8A-4147-A177-3AD203B41FA5}">
                      <a16:colId xmlns:a16="http://schemas.microsoft.com/office/drawing/2014/main" val="766687664"/>
                    </a:ext>
                  </a:extLst>
                </a:gridCol>
                <a:gridCol w="329184">
                  <a:extLst>
                    <a:ext uri="{9D8B030D-6E8A-4147-A177-3AD203B41FA5}">
                      <a16:colId xmlns:a16="http://schemas.microsoft.com/office/drawing/2014/main" val="1065943471"/>
                    </a:ext>
                  </a:extLst>
                </a:gridCol>
                <a:gridCol w="329184">
                  <a:extLst>
                    <a:ext uri="{9D8B030D-6E8A-4147-A177-3AD203B41FA5}">
                      <a16:colId xmlns:a16="http://schemas.microsoft.com/office/drawing/2014/main" val="3969491655"/>
                    </a:ext>
                  </a:extLst>
                </a:gridCol>
                <a:gridCol w="329184">
                  <a:extLst>
                    <a:ext uri="{9D8B030D-6E8A-4147-A177-3AD203B41FA5}">
                      <a16:colId xmlns:a16="http://schemas.microsoft.com/office/drawing/2014/main" val="1927795348"/>
                    </a:ext>
                  </a:extLst>
                </a:gridCol>
                <a:gridCol w="329184">
                  <a:extLst>
                    <a:ext uri="{9D8B030D-6E8A-4147-A177-3AD203B41FA5}">
                      <a16:colId xmlns:a16="http://schemas.microsoft.com/office/drawing/2014/main" val="3085043057"/>
                    </a:ext>
                  </a:extLst>
                </a:gridCol>
                <a:gridCol w="370332">
                  <a:extLst>
                    <a:ext uri="{9D8B030D-6E8A-4147-A177-3AD203B41FA5}">
                      <a16:colId xmlns:a16="http://schemas.microsoft.com/office/drawing/2014/main" val="4119954795"/>
                    </a:ext>
                  </a:extLst>
                </a:gridCol>
                <a:gridCol w="370332">
                  <a:extLst>
                    <a:ext uri="{9D8B030D-6E8A-4147-A177-3AD203B41FA5}">
                      <a16:colId xmlns:a16="http://schemas.microsoft.com/office/drawing/2014/main" val="277316730"/>
                    </a:ext>
                  </a:extLst>
                </a:gridCol>
                <a:gridCol w="329184">
                  <a:extLst>
                    <a:ext uri="{9D8B030D-6E8A-4147-A177-3AD203B41FA5}">
                      <a16:colId xmlns:a16="http://schemas.microsoft.com/office/drawing/2014/main" val="2289733227"/>
                    </a:ext>
                  </a:extLst>
                </a:gridCol>
                <a:gridCol w="329184">
                  <a:extLst>
                    <a:ext uri="{9D8B030D-6E8A-4147-A177-3AD203B41FA5}">
                      <a16:colId xmlns:a16="http://schemas.microsoft.com/office/drawing/2014/main" val="1410970974"/>
                    </a:ext>
                  </a:extLst>
                </a:gridCol>
                <a:gridCol w="370332">
                  <a:extLst>
                    <a:ext uri="{9D8B030D-6E8A-4147-A177-3AD203B41FA5}">
                      <a16:colId xmlns:a16="http://schemas.microsoft.com/office/drawing/2014/main" val="175209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648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- 2018-02-07 11:09:10</a:t>
                      </a:r>
                      <a:r>
                        <a:rPr kumimoji="0" lang="en-US" sz="1000" b="0" i="0" u="none" strike="noStrike" kern="1200" cap="none" spc="0" normalizeH="0" baseline="0" noProof="0">
                          <a:ln>
                            <a:noFill/>
                          </a:ln>
                          <a:solidFill>
                            <a:prstClr val="black"/>
                          </a:solidFill>
                          <a:effectLst/>
                          <a:uLnTx/>
                          <a:uFillTx/>
                          <a:latin typeface="+mn-lt"/>
                          <a:ea typeface="+mn-ea"/>
                          <a:cs typeface="+mn-cs"/>
                        </a:rPr>
                        <a:t>
In every sub-discipline, the third generation of the Mercedes-Benz Sprinter defines the top class in the large van segment: a fascinating design, safety features at a very high level, maximum cost-effectiveness, customer and sector-oriented details and a connectivity package that takes infotainment systems and telematics applications into a new era.
Dive in: http://mb4.me/NewSprinter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6825697"/>
                  </a:ext>
                </a:extLst>
              </a:tr>
            </a:tbl>
          </a:graphicData>
        </a:graphic>
      </p:graphicFrame>
      <p:sp>
        <p:nvSpPr>
          <p:cNvPr id="4" name="Text Placeholder 3">
            <a:extLst>
              <a:ext uri="{FF2B5EF4-FFF2-40B4-BE49-F238E27FC236}">
                <a16:creationId xmlns:a16="http://schemas.microsoft.com/office/drawing/2014/main" id="{DFB61EDF-8EAF-42E9-8E0A-78CADC4756AD}"/>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922459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AD41-1502-4DBA-B3CE-1DAFE0BAF382}"/>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32C59B4F-F1C9-4285-ADE8-5E6DD592D734}"/>
              </a:ext>
            </a:extLst>
          </p:cNvPr>
          <p:cNvGraphicFramePr>
            <a:graphicFrameLocks noGrp="1"/>
          </p:cNvGraphicFramePr>
          <p:nvPr>
            <p:ph type="tbl" sz="quarter" idx="13"/>
            <p:extLst>
              <p:ext uri="{D42A27DB-BD31-4B8C-83A1-F6EECF244321}">
                <p14:modId xmlns:p14="http://schemas.microsoft.com/office/powerpoint/2010/main" val="262721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7836197"/>
                    </a:ext>
                  </a:extLst>
                </a:gridCol>
                <a:gridCol w="370332">
                  <a:extLst>
                    <a:ext uri="{9D8B030D-6E8A-4147-A177-3AD203B41FA5}">
                      <a16:colId xmlns:a16="http://schemas.microsoft.com/office/drawing/2014/main" val="2174162926"/>
                    </a:ext>
                  </a:extLst>
                </a:gridCol>
                <a:gridCol w="370332">
                  <a:extLst>
                    <a:ext uri="{9D8B030D-6E8A-4147-A177-3AD203B41FA5}">
                      <a16:colId xmlns:a16="http://schemas.microsoft.com/office/drawing/2014/main" val="1991930711"/>
                    </a:ext>
                  </a:extLst>
                </a:gridCol>
                <a:gridCol w="370332">
                  <a:extLst>
                    <a:ext uri="{9D8B030D-6E8A-4147-A177-3AD203B41FA5}">
                      <a16:colId xmlns:a16="http://schemas.microsoft.com/office/drawing/2014/main" val="33487443"/>
                    </a:ext>
                  </a:extLst>
                </a:gridCol>
                <a:gridCol w="329184">
                  <a:extLst>
                    <a:ext uri="{9D8B030D-6E8A-4147-A177-3AD203B41FA5}">
                      <a16:colId xmlns:a16="http://schemas.microsoft.com/office/drawing/2014/main" val="2843148469"/>
                    </a:ext>
                  </a:extLst>
                </a:gridCol>
                <a:gridCol w="329184">
                  <a:extLst>
                    <a:ext uri="{9D8B030D-6E8A-4147-A177-3AD203B41FA5}">
                      <a16:colId xmlns:a16="http://schemas.microsoft.com/office/drawing/2014/main" val="2064624763"/>
                    </a:ext>
                  </a:extLst>
                </a:gridCol>
                <a:gridCol w="329184">
                  <a:extLst>
                    <a:ext uri="{9D8B030D-6E8A-4147-A177-3AD203B41FA5}">
                      <a16:colId xmlns:a16="http://schemas.microsoft.com/office/drawing/2014/main" val="4155178764"/>
                    </a:ext>
                  </a:extLst>
                </a:gridCol>
                <a:gridCol w="329184">
                  <a:extLst>
                    <a:ext uri="{9D8B030D-6E8A-4147-A177-3AD203B41FA5}">
                      <a16:colId xmlns:a16="http://schemas.microsoft.com/office/drawing/2014/main" val="86063753"/>
                    </a:ext>
                  </a:extLst>
                </a:gridCol>
                <a:gridCol w="329184">
                  <a:extLst>
                    <a:ext uri="{9D8B030D-6E8A-4147-A177-3AD203B41FA5}">
                      <a16:colId xmlns:a16="http://schemas.microsoft.com/office/drawing/2014/main" val="1857895397"/>
                    </a:ext>
                  </a:extLst>
                </a:gridCol>
                <a:gridCol w="329184">
                  <a:extLst>
                    <a:ext uri="{9D8B030D-6E8A-4147-A177-3AD203B41FA5}">
                      <a16:colId xmlns:a16="http://schemas.microsoft.com/office/drawing/2014/main" val="1112939091"/>
                    </a:ext>
                  </a:extLst>
                </a:gridCol>
                <a:gridCol w="329184">
                  <a:extLst>
                    <a:ext uri="{9D8B030D-6E8A-4147-A177-3AD203B41FA5}">
                      <a16:colId xmlns:a16="http://schemas.microsoft.com/office/drawing/2014/main" val="1417108106"/>
                    </a:ext>
                  </a:extLst>
                </a:gridCol>
                <a:gridCol w="329184">
                  <a:extLst>
                    <a:ext uri="{9D8B030D-6E8A-4147-A177-3AD203B41FA5}">
                      <a16:colId xmlns:a16="http://schemas.microsoft.com/office/drawing/2014/main" val="2995824189"/>
                    </a:ext>
                  </a:extLst>
                </a:gridCol>
                <a:gridCol w="329184">
                  <a:extLst>
                    <a:ext uri="{9D8B030D-6E8A-4147-A177-3AD203B41FA5}">
                      <a16:colId xmlns:a16="http://schemas.microsoft.com/office/drawing/2014/main" val="1722206142"/>
                    </a:ext>
                  </a:extLst>
                </a:gridCol>
                <a:gridCol w="370332">
                  <a:extLst>
                    <a:ext uri="{9D8B030D-6E8A-4147-A177-3AD203B41FA5}">
                      <a16:colId xmlns:a16="http://schemas.microsoft.com/office/drawing/2014/main" val="1824098689"/>
                    </a:ext>
                  </a:extLst>
                </a:gridCol>
                <a:gridCol w="370332">
                  <a:extLst>
                    <a:ext uri="{9D8B030D-6E8A-4147-A177-3AD203B41FA5}">
                      <a16:colId xmlns:a16="http://schemas.microsoft.com/office/drawing/2014/main" val="1266311647"/>
                    </a:ext>
                  </a:extLst>
                </a:gridCol>
                <a:gridCol w="329184">
                  <a:extLst>
                    <a:ext uri="{9D8B030D-6E8A-4147-A177-3AD203B41FA5}">
                      <a16:colId xmlns:a16="http://schemas.microsoft.com/office/drawing/2014/main" val="2142979189"/>
                    </a:ext>
                  </a:extLst>
                </a:gridCol>
                <a:gridCol w="329184">
                  <a:extLst>
                    <a:ext uri="{9D8B030D-6E8A-4147-A177-3AD203B41FA5}">
                      <a16:colId xmlns:a16="http://schemas.microsoft.com/office/drawing/2014/main" val="699847145"/>
                    </a:ext>
                  </a:extLst>
                </a:gridCol>
                <a:gridCol w="370332">
                  <a:extLst>
                    <a:ext uri="{9D8B030D-6E8A-4147-A177-3AD203B41FA5}">
                      <a16:colId xmlns:a16="http://schemas.microsoft.com/office/drawing/2014/main" val="251223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677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- 2018-02-07 10:00:01</a:t>
                      </a:r>
                      <a:r>
                        <a:rPr kumimoji="0" lang="en-US" sz="1000" b="0" i="0" u="none" strike="noStrike" kern="1200" cap="none" spc="0" normalizeH="0" baseline="0" noProof="0">
                          <a:ln>
                            <a:noFill/>
                          </a:ln>
                          <a:solidFill>
                            <a:prstClr val="black"/>
                          </a:solidFill>
                          <a:effectLst/>
                          <a:uLnTx/>
                          <a:uFillTx/>
                          <a:latin typeface="+mn-lt"/>
                          <a:ea typeface="+mn-ea"/>
                          <a:cs typeface="+mn-cs"/>
                        </a:rPr>
                        <a:t>
Prepared to go anywhere.
The BMW 530e iPerformance Sedan provides impressive levels of performance and efficiency by combining electric and petrol drivetrains.
__________
BMW 530e iPerformance Sedan with plug-in hybrid BMW eDrive:
Energy consumption in kWh/100 km (combined): 14.1–13.1
Fuel consumption in l/100 km (combined): 2.1–1.9
CO2 emissions in g/km (combined): 49–44
Fuel consumption is determined in accordance with the ECE driving cycle (93/116/EC), made up of approximately one-third urban traffic and two-thirds extra-urban driving (based on the distance covered).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9424825"/>
                  </a:ext>
                </a:extLst>
              </a:tr>
            </a:tbl>
          </a:graphicData>
        </a:graphic>
      </p:graphicFrame>
      <p:sp>
        <p:nvSpPr>
          <p:cNvPr id="4" name="Text Placeholder 3">
            <a:extLst>
              <a:ext uri="{FF2B5EF4-FFF2-40B4-BE49-F238E27FC236}">
                <a16:creationId xmlns:a16="http://schemas.microsoft.com/office/drawing/2014/main" id="{477652AA-BA05-419B-BACF-74FB3D17C306}"/>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2212607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D02C-BEED-452D-8F49-B30A3CEA44A7}"/>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6D4661F9-02A6-4848-825F-069AEF90F2C5}"/>
              </a:ext>
            </a:extLst>
          </p:cNvPr>
          <p:cNvGraphicFramePr>
            <a:graphicFrameLocks noGrp="1"/>
          </p:cNvGraphicFramePr>
          <p:nvPr>
            <p:ph type="tbl" sz="quarter" idx="13"/>
            <p:extLst>
              <p:ext uri="{D42A27DB-BD31-4B8C-83A1-F6EECF244321}">
                <p14:modId xmlns:p14="http://schemas.microsoft.com/office/powerpoint/2010/main" val="52282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5813970"/>
                    </a:ext>
                  </a:extLst>
                </a:gridCol>
                <a:gridCol w="370332">
                  <a:extLst>
                    <a:ext uri="{9D8B030D-6E8A-4147-A177-3AD203B41FA5}">
                      <a16:colId xmlns:a16="http://schemas.microsoft.com/office/drawing/2014/main" val="905244922"/>
                    </a:ext>
                  </a:extLst>
                </a:gridCol>
                <a:gridCol w="370332">
                  <a:extLst>
                    <a:ext uri="{9D8B030D-6E8A-4147-A177-3AD203B41FA5}">
                      <a16:colId xmlns:a16="http://schemas.microsoft.com/office/drawing/2014/main" val="561208950"/>
                    </a:ext>
                  </a:extLst>
                </a:gridCol>
                <a:gridCol w="370332">
                  <a:extLst>
                    <a:ext uri="{9D8B030D-6E8A-4147-A177-3AD203B41FA5}">
                      <a16:colId xmlns:a16="http://schemas.microsoft.com/office/drawing/2014/main" val="3034754867"/>
                    </a:ext>
                  </a:extLst>
                </a:gridCol>
                <a:gridCol w="329184">
                  <a:extLst>
                    <a:ext uri="{9D8B030D-6E8A-4147-A177-3AD203B41FA5}">
                      <a16:colId xmlns:a16="http://schemas.microsoft.com/office/drawing/2014/main" val="2464643289"/>
                    </a:ext>
                  </a:extLst>
                </a:gridCol>
                <a:gridCol w="329184">
                  <a:extLst>
                    <a:ext uri="{9D8B030D-6E8A-4147-A177-3AD203B41FA5}">
                      <a16:colId xmlns:a16="http://schemas.microsoft.com/office/drawing/2014/main" val="483567989"/>
                    </a:ext>
                  </a:extLst>
                </a:gridCol>
                <a:gridCol w="329184">
                  <a:extLst>
                    <a:ext uri="{9D8B030D-6E8A-4147-A177-3AD203B41FA5}">
                      <a16:colId xmlns:a16="http://schemas.microsoft.com/office/drawing/2014/main" val="4222856152"/>
                    </a:ext>
                  </a:extLst>
                </a:gridCol>
                <a:gridCol w="329184">
                  <a:extLst>
                    <a:ext uri="{9D8B030D-6E8A-4147-A177-3AD203B41FA5}">
                      <a16:colId xmlns:a16="http://schemas.microsoft.com/office/drawing/2014/main" val="2698902814"/>
                    </a:ext>
                  </a:extLst>
                </a:gridCol>
                <a:gridCol w="329184">
                  <a:extLst>
                    <a:ext uri="{9D8B030D-6E8A-4147-A177-3AD203B41FA5}">
                      <a16:colId xmlns:a16="http://schemas.microsoft.com/office/drawing/2014/main" val="2098429117"/>
                    </a:ext>
                  </a:extLst>
                </a:gridCol>
                <a:gridCol w="329184">
                  <a:extLst>
                    <a:ext uri="{9D8B030D-6E8A-4147-A177-3AD203B41FA5}">
                      <a16:colId xmlns:a16="http://schemas.microsoft.com/office/drawing/2014/main" val="3353540660"/>
                    </a:ext>
                  </a:extLst>
                </a:gridCol>
                <a:gridCol w="329184">
                  <a:extLst>
                    <a:ext uri="{9D8B030D-6E8A-4147-A177-3AD203B41FA5}">
                      <a16:colId xmlns:a16="http://schemas.microsoft.com/office/drawing/2014/main" val="4193048055"/>
                    </a:ext>
                  </a:extLst>
                </a:gridCol>
                <a:gridCol w="329184">
                  <a:extLst>
                    <a:ext uri="{9D8B030D-6E8A-4147-A177-3AD203B41FA5}">
                      <a16:colId xmlns:a16="http://schemas.microsoft.com/office/drawing/2014/main" val="1295285471"/>
                    </a:ext>
                  </a:extLst>
                </a:gridCol>
                <a:gridCol w="329184">
                  <a:extLst>
                    <a:ext uri="{9D8B030D-6E8A-4147-A177-3AD203B41FA5}">
                      <a16:colId xmlns:a16="http://schemas.microsoft.com/office/drawing/2014/main" val="3405491511"/>
                    </a:ext>
                  </a:extLst>
                </a:gridCol>
                <a:gridCol w="370332">
                  <a:extLst>
                    <a:ext uri="{9D8B030D-6E8A-4147-A177-3AD203B41FA5}">
                      <a16:colId xmlns:a16="http://schemas.microsoft.com/office/drawing/2014/main" val="1310877459"/>
                    </a:ext>
                  </a:extLst>
                </a:gridCol>
                <a:gridCol w="370332">
                  <a:extLst>
                    <a:ext uri="{9D8B030D-6E8A-4147-A177-3AD203B41FA5}">
                      <a16:colId xmlns:a16="http://schemas.microsoft.com/office/drawing/2014/main" val="3800206457"/>
                    </a:ext>
                  </a:extLst>
                </a:gridCol>
                <a:gridCol w="329184">
                  <a:extLst>
                    <a:ext uri="{9D8B030D-6E8A-4147-A177-3AD203B41FA5}">
                      <a16:colId xmlns:a16="http://schemas.microsoft.com/office/drawing/2014/main" val="2497531450"/>
                    </a:ext>
                  </a:extLst>
                </a:gridCol>
                <a:gridCol w="329184">
                  <a:extLst>
                    <a:ext uri="{9D8B030D-6E8A-4147-A177-3AD203B41FA5}">
                      <a16:colId xmlns:a16="http://schemas.microsoft.com/office/drawing/2014/main" val="2054916953"/>
                    </a:ext>
                  </a:extLst>
                </a:gridCol>
                <a:gridCol w="370332">
                  <a:extLst>
                    <a:ext uri="{9D8B030D-6E8A-4147-A177-3AD203B41FA5}">
                      <a16:colId xmlns:a16="http://schemas.microsoft.com/office/drawing/2014/main" val="2050962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419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- 2018-02-07 03:00:00</a:t>
                      </a:r>
                      <a:r>
                        <a:rPr kumimoji="0" lang="en-US" sz="1000" b="0" i="0" u="none" strike="noStrike" kern="1200" cap="none" spc="0" normalizeH="0" baseline="0" noProof="0">
                          <a:ln>
                            <a:noFill/>
                          </a:ln>
                          <a:solidFill>
                            <a:prstClr val="black"/>
                          </a:solidFill>
                          <a:effectLst/>
                          <a:uLnTx/>
                          <a:uFillTx/>
                          <a:latin typeface="+mn-lt"/>
                          <a:ea typeface="+mn-ea"/>
                          <a:cs typeface="+mn-cs"/>
                        </a:rPr>
                        <a:t>
Take the Mercedes-Benz G 500 4x4² to the top of a mountain. That was the goal. On a six-day road trip Dennis Rehm, Lukas Magerl and Chris Behnisch have drifted through Southern France. Every morning they started in a different direction without knowing what was coming. From small French villages to breathtaking landscapes, everything was there and with the Mercedes-Benz G 500 4x4² every destination could be reached.
More about the G-Class: http://mb4.me/TheGClass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3680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- 2018-02-06 22:00:01</a:t>
                      </a:r>
                      <a:r>
                        <a:rPr kumimoji="0" lang="en-US" sz="1000" b="0" i="0" u="none" strike="noStrike" kern="1200" cap="none" spc="0" normalizeH="0" baseline="0" noProof="0">
                          <a:ln>
                            <a:noFill/>
                          </a:ln>
                          <a:solidFill>
                            <a:prstClr val="black"/>
                          </a:solidFill>
                          <a:effectLst/>
                          <a:uLnTx/>
                          <a:uFillTx/>
                          <a:latin typeface="+mn-lt"/>
                          <a:ea typeface="+mn-ea"/>
                          <a:cs typeface="+mn-cs"/>
                        </a:rPr>
                        <a:t>
Turn off life, turn on living. 
The BMW 4 Series Convertible.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5084985"/>
                  </a:ext>
                </a:extLst>
              </a:tr>
            </a:tbl>
          </a:graphicData>
        </a:graphic>
      </p:graphicFrame>
      <p:sp>
        <p:nvSpPr>
          <p:cNvPr id="4" name="Text Placeholder 3">
            <a:extLst>
              <a:ext uri="{FF2B5EF4-FFF2-40B4-BE49-F238E27FC236}">
                <a16:creationId xmlns:a16="http://schemas.microsoft.com/office/drawing/2014/main" id="{1B511CD1-1987-4489-9A54-A62C8F4E4FEE}"/>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15495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45E8-EC78-4658-8ADE-5505C4E09BD6}"/>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5D2C135F-86CC-4646-AF68-58ADA94D3949}"/>
              </a:ext>
            </a:extLst>
          </p:cNvPr>
          <p:cNvGraphicFramePr>
            <a:graphicFrameLocks noGrp="1"/>
          </p:cNvGraphicFramePr>
          <p:nvPr>
            <p:ph type="tbl" sz="quarter" idx="13"/>
            <p:extLst>
              <p:ext uri="{D42A27DB-BD31-4B8C-83A1-F6EECF244321}">
                <p14:modId xmlns:p14="http://schemas.microsoft.com/office/powerpoint/2010/main" val="121048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2129876"/>
                    </a:ext>
                  </a:extLst>
                </a:gridCol>
                <a:gridCol w="370332">
                  <a:extLst>
                    <a:ext uri="{9D8B030D-6E8A-4147-A177-3AD203B41FA5}">
                      <a16:colId xmlns:a16="http://schemas.microsoft.com/office/drawing/2014/main" val="1642332122"/>
                    </a:ext>
                  </a:extLst>
                </a:gridCol>
                <a:gridCol w="370332">
                  <a:extLst>
                    <a:ext uri="{9D8B030D-6E8A-4147-A177-3AD203B41FA5}">
                      <a16:colId xmlns:a16="http://schemas.microsoft.com/office/drawing/2014/main" val="863596575"/>
                    </a:ext>
                  </a:extLst>
                </a:gridCol>
                <a:gridCol w="370332">
                  <a:extLst>
                    <a:ext uri="{9D8B030D-6E8A-4147-A177-3AD203B41FA5}">
                      <a16:colId xmlns:a16="http://schemas.microsoft.com/office/drawing/2014/main" val="643790554"/>
                    </a:ext>
                  </a:extLst>
                </a:gridCol>
                <a:gridCol w="329184">
                  <a:extLst>
                    <a:ext uri="{9D8B030D-6E8A-4147-A177-3AD203B41FA5}">
                      <a16:colId xmlns:a16="http://schemas.microsoft.com/office/drawing/2014/main" val="3633091075"/>
                    </a:ext>
                  </a:extLst>
                </a:gridCol>
                <a:gridCol w="329184">
                  <a:extLst>
                    <a:ext uri="{9D8B030D-6E8A-4147-A177-3AD203B41FA5}">
                      <a16:colId xmlns:a16="http://schemas.microsoft.com/office/drawing/2014/main" val="171703599"/>
                    </a:ext>
                  </a:extLst>
                </a:gridCol>
                <a:gridCol w="329184">
                  <a:extLst>
                    <a:ext uri="{9D8B030D-6E8A-4147-A177-3AD203B41FA5}">
                      <a16:colId xmlns:a16="http://schemas.microsoft.com/office/drawing/2014/main" val="3286964586"/>
                    </a:ext>
                  </a:extLst>
                </a:gridCol>
                <a:gridCol w="329184">
                  <a:extLst>
                    <a:ext uri="{9D8B030D-6E8A-4147-A177-3AD203B41FA5}">
                      <a16:colId xmlns:a16="http://schemas.microsoft.com/office/drawing/2014/main" val="4097138663"/>
                    </a:ext>
                  </a:extLst>
                </a:gridCol>
                <a:gridCol w="329184">
                  <a:extLst>
                    <a:ext uri="{9D8B030D-6E8A-4147-A177-3AD203B41FA5}">
                      <a16:colId xmlns:a16="http://schemas.microsoft.com/office/drawing/2014/main" val="1959090735"/>
                    </a:ext>
                  </a:extLst>
                </a:gridCol>
                <a:gridCol w="329184">
                  <a:extLst>
                    <a:ext uri="{9D8B030D-6E8A-4147-A177-3AD203B41FA5}">
                      <a16:colId xmlns:a16="http://schemas.microsoft.com/office/drawing/2014/main" val="1416360222"/>
                    </a:ext>
                  </a:extLst>
                </a:gridCol>
                <a:gridCol w="329184">
                  <a:extLst>
                    <a:ext uri="{9D8B030D-6E8A-4147-A177-3AD203B41FA5}">
                      <a16:colId xmlns:a16="http://schemas.microsoft.com/office/drawing/2014/main" val="3105636617"/>
                    </a:ext>
                  </a:extLst>
                </a:gridCol>
                <a:gridCol w="329184">
                  <a:extLst>
                    <a:ext uri="{9D8B030D-6E8A-4147-A177-3AD203B41FA5}">
                      <a16:colId xmlns:a16="http://schemas.microsoft.com/office/drawing/2014/main" val="3875488460"/>
                    </a:ext>
                  </a:extLst>
                </a:gridCol>
                <a:gridCol w="329184">
                  <a:extLst>
                    <a:ext uri="{9D8B030D-6E8A-4147-A177-3AD203B41FA5}">
                      <a16:colId xmlns:a16="http://schemas.microsoft.com/office/drawing/2014/main" val="3493948632"/>
                    </a:ext>
                  </a:extLst>
                </a:gridCol>
                <a:gridCol w="370332">
                  <a:extLst>
                    <a:ext uri="{9D8B030D-6E8A-4147-A177-3AD203B41FA5}">
                      <a16:colId xmlns:a16="http://schemas.microsoft.com/office/drawing/2014/main" val="210112920"/>
                    </a:ext>
                  </a:extLst>
                </a:gridCol>
                <a:gridCol w="370332">
                  <a:extLst>
                    <a:ext uri="{9D8B030D-6E8A-4147-A177-3AD203B41FA5}">
                      <a16:colId xmlns:a16="http://schemas.microsoft.com/office/drawing/2014/main" val="3603027859"/>
                    </a:ext>
                  </a:extLst>
                </a:gridCol>
                <a:gridCol w="329184">
                  <a:extLst>
                    <a:ext uri="{9D8B030D-6E8A-4147-A177-3AD203B41FA5}">
                      <a16:colId xmlns:a16="http://schemas.microsoft.com/office/drawing/2014/main" val="3514666914"/>
                    </a:ext>
                  </a:extLst>
                </a:gridCol>
                <a:gridCol w="329184">
                  <a:extLst>
                    <a:ext uri="{9D8B030D-6E8A-4147-A177-3AD203B41FA5}">
                      <a16:colId xmlns:a16="http://schemas.microsoft.com/office/drawing/2014/main" val="1347106626"/>
                    </a:ext>
                  </a:extLst>
                </a:gridCol>
                <a:gridCol w="370332">
                  <a:extLst>
                    <a:ext uri="{9D8B030D-6E8A-4147-A177-3AD203B41FA5}">
                      <a16:colId xmlns:a16="http://schemas.microsoft.com/office/drawing/2014/main" val="134287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330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- 2018-02-06 17:00:11</a:t>
                      </a:r>
                      <a:r>
                        <a:rPr kumimoji="0" lang="en-US" sz="1000" b="0" i="0" u="none" strike="noStrike" kern="1200" cap="none" spc="0" normalizeH="0" baseline="0" noProof="0">
                          <a:ln>
                            <a:noFill/>
                          </a:ln>
                          <a:solidFill>
                            <a:prstClr val="black"/>
                          </a:solidFill>
                          <a:effectLst/>
                          <a:uLnTx/>
                          <a:uFillTx/>
                          <a:latin typeface="+mn-lt"/>
                          <a:ea typeface="+mn-ea"/>
                          <a:cs typeface="+mn-cs"/>
                        </a:rPr>
                        <a:t>
For those brave enough to shine. The first-ever BMW 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523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- 2018-02-06 15:59:32</a:t>
                      </a:r>
                      <a:r>
                        <a:rPr kumimoji="0" lang="en-US" sz="1000" b="0" i="0" u="none" strike="noStrike" kern="1200" cap="none" spc="0" normalizeH="0" baseline="0" noProof="0">
                          <a:ln>
                            <a:noFill/>
                          </a:ln>
                          <a:solidFill>
                            <a:prstClr val="black"/>
                          </a:solidFill>
                          <a:effectLst/>
                          <a:uLnTx/>
                          <a:uFillTx/>
                          <a:latin typeface="+mn-lt"/>
                          <a:ea typeface="+mn-ea"/>
                          <a:cs typeface="+mn-cs"/>
                        </a:rPr>
                        <a:t>
+++ Now LIVE+++ World Premiere of the new Mercedes-Benz Sprinter in Duisburg! Mercedes-Benz Vans is once again redefining the segment with the 3rd generation Sprinter - making the leap from a vehicle to an integrated system solution with smart hardware. #newSprinter #MBUX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013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- 2018-02-06 10:30:00</a:t>
                      </a:r>
                      <a:r>
                        <a:rPr kumimoji="0" lang="en-US" sz="1000" b="0" i="0" u="none" strike="noStrike" kern="1200" cap="none" spc="0" normalizeH="0" baseline="0" noProof="0">
                          <a:ln>
                            <a:noFill/>
                          </a:ln>
                          <a:solidFill>
                            <a:prstClr val="black"/>
                          </a:solidFill>
                          <a:effectLst/>
                          <a:uLnTx/>
                          <a:uFillTx/>
                          <a:latin typeface="+mn-lt"/>
                          <a:ea typeface="+mn-ea"/>
                          <a:cs typeface="+mn-cs"/>
                        </a:rPr>
                        <a:t>
Mercedes-Benz makes best-ever start to a year with more than 193,000 vehicles sold #mbsales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0927936"/>
                  </a:ext>
                </a:extLst>
              </a:tr>
            </a:tbl>
          </a:graphicData>
        </a:graphic>
      </p:graphicFrame>
      <p:sp>
        <p:nvSpPr>
          <p:cNvPr id="4" name="Text Placeholder 3">
            <a:extLst>
              <a:ext uri="{FF2B5EF4-FFF2-40B4-BE49-F238E27FC236}">
                <a16:creationId xmlns:a16="http://schemas.microsoft.com/office/drawing/2014/main" id="{183AE7AB-EBF9-4247-A8BD-8EF97F4E38E9}"/>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1544489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FBEB-9593-4BE8-9B69-5209734492A2}"/>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F58A5BEF-3BF4-44F4-B146-EDA864662566}"/>
              </a:ext>
            </a:extLst>
          </p:cNvPr>
          <p:cNvGraphicFramePr>
            <a:graphicFrameLocks noGrp="1"/>
          </p:cNvGraphicFramePr>
          <p:nvPr>
            <p:ph type="tbl" sz="quarter" idx="13"/>
            <p:extLst>
              <p:ext uri="{D42A27DB-BD31-4B8C-83A1-F6EECF244321}">
                <p14:modId xmlns:p14="http://schemas.microsoft.com/office/powerpoint/2010/main" val="81749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4748953"/>
                    </a:ext>
                  </a:extLst>
                </a:gridCol>
                <a:gridCol w="370332">
                  <a:extLst>
                    <a:ext uri="{9D8B030D-6E8A-4147-A177-3AD203B41FA5}">
                      <a16:colId xmlns:a16="http://schemas.microsoft.com/office/drawing/2014/main" val="4048520050"/>
                    </a:ext>
                  </a:extLst>
                </a:gridCol>
                <a:gridCol w="370332">
                  <a:extLst>
                    <a:ext uri="{9D8B030D-6E8A-4147-A177-3AD203B41FA5}">
                      <a16:colId xmlns:a16="http://schemas.microsoft.com/office/drawing/2014/main" val="3121596077"/>
                    </a:ext>
                  </a:extLst>
                </a:gridCol>
                <a:gridCol w="370332">
                  <a:extLst>
                    <a:ext uri="{9D8B030D-6E8A-4147-A177-3AD203B41FA5}">
                      <a16:colId xmlns:a16="http://schemas.microsoft.com/office/drawing/2014/main" val="3072321898"/>
                    </a:ext>
                  </a:extLst>
                </a:gridCol>
                <a:gridCol w="329184">
                  <a:extLst>
                    <a:ext uri="{9D8B030D-6E8A-4147-A177-3AD203B41FA5}">
                      <a16:colId xmlns:a16="http://schemas.microsoft.com/office/drawing/2014/main" val="3280179662"/>
                    </a:ext>
                  </a:extLst>
                </a:gridCol>
                <a:gridCol w="329184">
                  <a:extLst>
                    <a:ext uri="{9D8B030D-6E8A-4147-A177-3AD203B41FA5}">
                      <a16:colId xmlns:a16="http://schemas.microsoft.com/office/drawing/2014/main" val="2411202461"/>
                    </a:ext>
                  </a:extLst>
                </a:gridCol>
                <a:gridCol w="329184">
                  <a:extLst>
                    <a:ext uri="{9D8B030D-6E8A-4147-A177-3AD203B41FA5}">
                      <a16:colId xmlns:a16="http://schemas.microsoft.com/office/drawing/2014/main" val="1639846141"/>
                    </a:ext>
                  </a:extLst>
                </a:gridCol>
                <a:gridCol w="329184">
                  <a:extLst>
                    <a:ext uri="{9D8B030D-6E8A-4147-A177-3AD203B41FA5}">
                      <a16:colId xmlns:a16="http://schemas.microsoft.com/office/drawing/2014/main" val="3215904266"/>
                    </a:ext>
                  </a:extLst>
                </a:gridCol>
                <a:gridCol w="329184">
                  <a:extLst>
                    <a:ext uri="{9D8B030D-6E8A-4147-A177-3AD203B41FA5}">
                      <a16:colId xmlns:a16="http://schemas.microsoft.com/office/drawing/2014/main" val="1853560536"/>
                    </a:ext>
                  </a:extLst>
                </a:gridCol>
                <a:gridCol w="329184">
                  <a:extLst>
                    <a:ext uri="{9D8B030D-6E8A-4147-A177-3AD203B41FA5}">
                      <a16:colId xmlns:a16="http://schemas.microsoft.com/office/drawing/2014/main" val="1024186934"/>
                    </a:ext>
                  </a:extLst>
                </a:gridCol>
                <a:gridCol w="329184">
                  <a:extLst>
                    <a:ext uri="{9D8B030D-6E8A-4147-A177-3AD203B41FA5}">
                      <a16:colId xmlns:a16="http://schemas.microsoft.com/office/drawing/2014/main" val="2937057299"/>
                    </a:ext>
                  </a:extLst>
                </a:gridCol>
                <a:gridCol w="329184">
                  <a:extLst>
                    <a:ext uri="{9D8B030D-6E8A-4147-A177-3AD203B41FA5}">
                      <a16:colId xmlns:a16="http://schemas.microsoft.com/office/drawing/2014/main" val="1120803589"/>
                    </a:ext>
                  </a:extLst>
                </a:gridCol>
                <a:gridCol w="329184">
                  <a:extLst>
                    <a:ext uri="{9D8B030D-6E8A-4147-A177-3AD203B41FA5}">
                      <a16:colId xmlns:a16="http://schemas.microsoft.com/office/drawing/2014/main" val="4150947923"/>
                    </a:ext>
                  </a:extLst>
                </a:gridCol>
                <a:gridCol w="370332">
                  <a:extLst>
                    <a:ext uri="{9D8B030D-6E8A-4147-A177-3AD203B41FA5}">
                      <a16:colId xmlns:a16="http://schemas.microsoft.com/office/drawing/2014/main" val="2707938085"/>
                    </a:ext>
                  </a:extLst>
                </a:gridCol>
                <a:gridCol w="370332">
                  <a:extLst>
                    <a:ext uri="{9D8B030D-6E8A-4147-A177-3AD203B41FA5}">
                      <a16:colId xmlns:a16="http://schemas.microsoft.com/office/drawing/2014/main" val="1173149455"/>
                    </a:ext>
                  </a:extLst>
                </a:gridCol>
                <a:gridCol w="329184">
                  <a:extLst>
                    <a:ext uri="{9D8B030D-6E8A-4147-A177-3AD203B41FA5}">
                      <a16:colId xmlns:a16="http://schemas.microsoft.com/office/drawing/2014/main" val="1812644294"/>
                    </a:ext>
                  </a:extLst>
                </a:gridCol>
                <a:gridCol w="329184">
                  <a:extLst>
                    <a:ext uri="{9D8B030D-6E8A-4147-A177-3AD203B41FA5}">
                      <a16:colId xmlns:a16="http://schemas.microsoft.com/office/drawing/2014/main" val="2088833875"/>
                    </a:ext>
                  </a:extLst>
                </a:gridCol>
                <a:gridCol w="370332">
                  <a:extLst>
                    <a:ext uri="{9D8B030D-6E8A-4147-A177-3AD203B41FA5}">
                      <a16:colId xmlns:a16="http://schemas.microsoft.com/office/drawing/2014/main" val="293413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712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- 2018-02-06 03:00:01</a:t>
                      </a:r>
                      <a:r>
                        <a:rPr kumimoji="0" lang="en-US" sz="1000" b="0" i="0" u="none" strike="noStrike" kern="1200" cap="none" spc="0" normalizeH="0" baseline="0" noProof="0">
                          <a:ln>
                            <a:noFill/>
                          </a:ln>
                          <a:solidFill>
                            <a:prstClr val="black"/>
                          </a:solidFill>
                          <a:effectLst/>
                          <a:uLnTx/>
                          <a:uFillTx/>
                          <a:latin typeface="+mn-lt"/>
                          <a:ea typeface="+mn-ea"/>
                          <a:cs typeface="+mn-cs"/>
                        </a:rPr>
                        <a:t>
Snow walks and ice baths – find ice cold inspiration in health techniques to enjoy when the mercury plummets.
Read the latest entry of our Fit &amp; Healthy content series right here: http://mb4.me/FitHealthy_IceCold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855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- 2018-02-05 22:00:01</a:t>
                      </a:r>
                      <a:r>
                        <a:rPr kumimoji="0" lang="en-US" sz="1000" b="0" i="0" u="none" strike="noStrike" kern="1200" cap="none" spc="0" normalizeH="0" baseline="0" noProof="0">
                          <a:ln>
                            <a:noFill/>
                          </a:ln>
                          <a:solidFill>
                            <a:prstClr val="black"/>
                          </a:solidFill>
                          <a:effectLst/>
                          <a:uLnTx/>
                          <a:uFillTx/>
                          <a:latin typeface="+mn-lt"/>
                          <a:ea typeface="+mn-ea"/>
                          <a:cs typeface="+mn-cs"/>
                        </a:rPr>
                        <a:t>
Stir emotions from any angle. 
The BMW Concept X7 iPerformance creates a luxurious and modern impression through its discreet styling and extremely precise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341351"/>
                  </a:ext>
                </a:extLst>
              </a:tr>
            </a:tbl>
          </a:graphicData>
        </a:graphic>
      </p:graphicFrame>
      <p:sp>
        <p:nvSpPr>
          <p:cNvPr id="4" name="Text Placeholder 3">
            <a:extLst>
              <a:ext uri="{FF2B5EF4-FFF2-40B4-BE49-F238E27FC236}">
                <a16:creationId xmlns:a16="http://schemas.microsoft.com/office/drawing/2014/main" id="{81F1AB5F-FB12-473F-833A-B6572FC7817F}"/>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081000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0CBF2-7FBA-42ED-B0FD-E8DBD71552A8}"/>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CD36E11E-AACE-4A14-A066-8FF976D73D9A}"/>
              </a:ext>
            </a:extLst>
          </p:cNvPr>
          <p:cNvGraphicFramePr>
            <a:graphicFrameLocks noGrp="1"/>
          </p:cNvGraphicFramePr>
          <p:nvPr>
            <p:ph type="tbl" sz="quarter" idx="13"/>
            <p:extLst>
              <p:ext uri="{D42A27DB-BD31-4B8C-83A1-F6EECF244321}">
                <p14:modId xmlns:p14="http://schemas.microsoft.com/office/powerpoint/2010/main" val="179781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4555260"/>
                    </a:ext>
                  </a:extLst>
                </a:gridCol>
                <a:gridCol w="370332">
                  <a:extLst>
                    <a:ext uri="{9D8B030D-6E8A-4147-A177-3AD203B41FA5}">
                      <a16:colId xmlns:a16="http://schemas.microsoft.com/office/drawing/2014/main" val="1382846993"/>
                    </a:ext>
                  </a:extLst>
                </a:gridCol>
                <a:gridCol w="370332">
                  <a:extLst>
                    <a:ext uri="{9D8B030D-6E8A-4147-A177-3AD203B41FA5}">
                      <a16:colId xmlns:a16="http://schemas.microsoft.com/office/drawing/2014/main" val="3316273027"/>
                    </a:ext>
                  </a:extLst>
                </a:gridCol>
                <a:gridCol w="370332">
                  <a:extLst>
                    <a:ext uri="{9D8B030D-6E8A-4147-A177-3AD203B41FA5}">
                      <a16:colId xmlns:a16="http://schemas.microsoft.com/office/drawing/2014/main" val="732599207"/>
                    </a:ext>
                  </a:extLst>
                </a:gridCol>
                <a:gridCol w="329184">
                  <a:extLst>
                    <a:ext uri="{9D8B030D-6E8A-4147-A177-3AD203B41FA5}">
                      <a16:colId xmlns:a16="http://schemas.microsoft.com/office/drawing/2014/main" val="2218200030"/>
                    </a:ext>
                  </a:extLst>
                </a:gridCol>
                <a:gridCol w="329184">
                  <a:extLst>
                    <a:ext uri="{9D8B030D-6E8A-4147-A177-3AD203B41FA5}">
                      <a16:colId xmlns:a16="http://schemas.microsoft.com/office/drawing/2014/main" val="1307562998"/>
                    </a:ext>
                  </a:extLst>
                </a:gridCol>
                <a:gridCol w="329184">
                  <a:extLst>
                    <a:ext uri="{9D8B030D-6E8A-4147-A177-3AD203B41FA5}">
                      <a16:colId xmlns:a16="http://schemas.microsoft.com/office/drawing/2014/main" val="3988940590"/>
                    </a:ext>
                  </a:extLst>
                </a:gridCol>
                <a:gridCol w="329184">
                  <a:extLst>
                    <a:ext uri="{9D8B030D-6E8A-4147-A177-3AD203B41FA5}">
                      <a16:colId xmlns:a16="http://schemas.microsoft.com/office/drawing/2014/main" val="3411588524"/>
                    </a:ext>
                  </a:extLst>
                </a:gridCol>
                <a:gridCol w="329184">
                  <a:extLst>
                    <a:ext uri="{9D8B030D-6E8A-4147-A177-3AD203B41FA5}">
                      <a16:colId xmlns:a16="http://schemas.microsoft.com/office/drawing/2014/main" val="2662993944"/>
                    </a:ext>
                  </a:extLst>
                </a:gridCol>
                <a:gridCol w="329184">
                  <a:extLst>
                    <a:ext uri="{9D8B030D-6E8A-4147-A177-3AD203B41FA5}">
                      <a16:colId xmlns:a16="http://schemas.microsoft.com/office/drawing/2014/main" val="3016742224"/>
                    </a:ext>
                  </a:extLst>
                </a:gridCol>
                <a:gridCol w="329184">
                  <a:extLst>
                    <a:ext uri="{9D8B030D-6E8A-4147-A177-3AD203B41FA5}">
                      <a16:colId xmlns:a16="http://schemas.microsoft.com/office/drawing/2014/main" val="213988948"/>
                    </a:ext>
                  </a:extLst>
                </a:gridCol>
                <a:gridCol w="329184">
                  <a:extLst>
                    <a:ext uri="{9D8B030D-6E8A-4147-A177-3AD203B41FA5}">
                      <a16:colId xmlns:a16="http://schemas.microsoft.com/office/drawing/2014/main" val="1240870978"/>
                    </a:ext>
                  </a:extLst>
                </a:gridCol>
                <a:gridCol w="329184">
                  <a:extLst>
                    <a:ext uri="{9D8B030D-6E8A-4147-A177-3AD203B41FA5}">
                      <a16:colId xmlns:a16="http://schemas.microsoft.com/office/drawing/2014/main" val="1353086850"/>
                    </a:ext>
                  </a:extLst>
                </a:gridCol>
                <a:gridCol w="370332">
                  <a:extLst>
                    <a:ext uri="{9D8B030D-6E8A-4147-A177-3AD203B41FA5}">
                      <a16:colId xmlns:a16="http://schemas.microsoft.com/office/drawing/2014/main" val="1223357783"/>
                    </a:ext>
                  </a:extLst>
                </a:gridCol>
                <a:gridCol w="370332">
                  <a:extLst>
                    <a:ext uri="{9D8B030D-6E8A-4147-A177-3AD203B41FA5}">
                      <a16:colId xmlns:a16="http://schemas.microsoft.com/office/drawing/2014/main" val="731060112"/>
                    </a:ext>
                  </a:extLst>
                </a:gridCol>
                <a:gridCol w="329184">
                  <a:extLst>
                    <a:ext uri="{9D8B030D-6E8A-4147-A177-3AD203B41FA5}">
                      <a16:colId xmlns:a16="http://schemas.microsoft.com/office/drawing/2014/main" val="1819582653"/>
                    </a:ext>
                  </a:extLst>
                </a:gridCol>
                <a:gridCol w="329184">
                  <a:extLst>
                    <a:ext uri="{9D8B030D-6E8A-4147-A177-3AD203B41FA5}">
                      <a16:colId xmlns:a16="http://schemas.microsoft.com/office/drawing/2014/main" val="1820920905"/>
                    </a:ext>
                  </a:extLst>
                </a:gridCol>
                <a:gridCol w="370332">
                  <a:extLst>
                    <a:ext uri="{9D8B030D-6E8A-4147-A177-3AD203B41FA5}">
                      <a16:colId xmlns:a16="http://schemas.microsoft.com/office/drawing/2014/main" val="361757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83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- 2018-02-05 18:00:01</a:t>
                      </a:r>
                      <a:r>
                        <a:rPr kumimoji="0" lang="en-US" sz="1000" b="0" i="0" u="none" strike="noStrike" kern="1200" cap="none" spc="0" normalizeH="0" baseline="0" noProof="0">
                          <a:ln>
                            <a:noFill/>
                          </a:ln>
                          <a:solidFill>
                            <a:prstClr val="black"/>
                          </a:solidFill>
                          <a:effectLst/>
                          <a:uLnTx/>
                          <a:uFillTx/>
                          <a:latin typeface="+mn-lt"/>
                          <a:ea typeface="+mn-ea"/>
                          <a:cs typeface="+mn-cs"/>
                        </a:rPr>
                        <a:t>
You just can't get enough of the stunning new A-Class? Don't fret, we got you covered! #AClass2018 #MBUX
More about the new A-Class: http://mb4.me/AClass2018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382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- 2018-02-05 17:00:01</a:t>
                      </a:r>
                      <a:r>
                        <a:rPr kumimoji="0" lang="en-US" sz="1000" b="0" i="0" u="none" strike="noStrike" kern="1200" cap="none" spc="0" normalizeH="0" baseline="0" noProof="0">
                          <a:ln>
                            <a:noFill/>
                          </a:ln>
                          <a:solidFill>
                            <a:prstClr val="black"/>
                          </a:solidFill>
                          <a:effectLst/>
                          <a:uLnTx/>
                          <a:uFillTx/>
                          <a:latin typeface="+mn-lt"/>
                          <a:ea typeface="+mn-ea"/>
                          <a:cs typeface="+mn-cs"/>
                        </a:rPr>
                        <a:t>
More reasons to leave early. 
The BMW 1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9944981"/>
                  </a:ext>
                </a:extLst>
              </a:tr>
            </a:tbl>
          </a:graphicData>
        </a:graphic>
      </p:graphicFrame>
      <p:sp>
        <p:nvSpPr>
          <p:cNvPr id="4" name="Text Placeholder 3">
            <a:extLst>
              <a:ext uri="{FF2B5EF4-FFF2-40B4-BE49-F238E27FC236}">
                <a16:creationId xmlns:a16="http://schemas.microsoft.com/office/drawing/2014/main" id="{9C5CCD32-0D01-4E06-80A5-8F6BD672AC01}"/>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566458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67FC-E6CE-41B6-BA44-091C1835CC72}"/>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E34F0737-9639-4E22-AA59-5FFE0E76A676}"/>
              </a:ext>
            </a:extLst>
          </p:cNvPr>
          <p:cNvGraphicFramePr>
            <a:graphicFrameLocks noGrp="1"/>
          </p:cNvGraphicFramePr>
          <p:nvPr>
            <p:ph type="tbl" sz="quarter" idx="13"/>
            <p:extLst>
              <p:ext uri="{D42A27DB-BD31-4B8C-83A1-F6EECF244321}">
                <p14:modId xmlns:p14="http://schemas.microsoft.com/office/powerpoint/2010/main" val="133707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7824565"/>
                    </a:ext>
                  </a:extLst>
                </a:gridCol>
                <a:gridCol w="370332">
                  <a:extLst>
                    <a:ext uri="{9D8B030D-6E8A-4147-A177-3AD203B41FA5}">
                      <a16:colId xmlns:a16="http://schemas.microsoft.com/office/drawing/2014/main" val="2933744307"/>
                    </a:ext>
                  </a:extLst>
                </a:gridCol>
                <a:gridCol w="370332">
                  <a:extLst>
                    <a:ext uri="{9D8B030D-6E8A-4147-A177-3AD203B41FA5}">
                      <a16:colId xmlns:a16="http://schemas.microsoft.com/office/drawing/2014/main" val="4075259542"/>
                    </a:ext>
                  </a:extLst>
                </a:gridCol>
                <a:gridCol w="370332">
                  <a:extLst>
                    <a:ext uri="{9D8B030D-6E8A-4147-A177-3AD203B41FA5}">
                      <a16:colId xmlns:a16="http://schemas.microsoft.com/office/drawing/2014/main" val="57962604"/>
                    </a:ext>
                  </a:extLst>
                </a:gridCol>
                <a:gridCol w="329184">
                  <a:extLst>
                    <a:ext uri="{9D8B030D-6E8A-4147-A177-3AD203B41FA5}">
                      <a16:colId xmlns:a16="http://schemas.microsoft.com/office/drawing/2014/main" val="1189692004"/>
                    </a:ext>
                  </a:extLst>
                </a:gridCol>
                <a:gridCol w="329184">
                  <a:extLst>
                    <a:ext uri="{9D8B030D-6E8A-4147-A177-3AD203B41FA5}">
                      <a16:colId xmlns:a16="http://schemas.microsoft.com/office/drawing/2014/main" val="550446145"/>
                    </a:ext>
                  </a:extLst>
                </a:gridCol>
                <a:gridCol w="329184">
                  <a:extLst>
                    <a:ext uri="{9D8B030D-6E8A-4147-A177-3AD203B41FA5}">
                      <a16:colId xmlns:a16="http://schemas.microsoft.com/office/drawing/2014/main" val="3493877713"/>
                    </a:ext>
                  </a:extLst>
                </a:gridCol>
                <a:gridCol w="329184">
                  <a:extLst>
                    <a:ext uri="{9D8B030D-6E8A-4147-A177-3AD203B41FA5}">
                      <a16:colId xmlns:a16="http://schemas.microsoft.com/office/drawing/2014/main" val="1017450634"/>
                    </a:ext>
                  </a:extLst>
                </a:gridCol>
                <a:gridCol w="329184">
                  <a:extLst>
                    <a:ext uri="{9D8B030D-6E8A-4147-A177-3AD203B41FA5}">
                      <a16:colId xmlns:a16="http://schemas.microsoft.com/office/drawing/2014/main" val="2794484591"/>
                    </a:ext>
                  </a:extLst>
                </a:gridCol>
                <a:gridCol w="329184">
                  <a:extLst>
                    <a:ext uri="{9D8B030D-6E8A-4147-A177-3AD203B41FA5}">
                      <a16:colId xmlns:a16="http://schemas.microsoft.com/office/drawing/2014/main" val="3309948448"/>
                    </a:ext>
                  </a:extLst>
                </a:gridCol>
                <a:gridCol w="329184">
                  <a:extLst>
                    <a:ext uri="{9D8B030D-6E8A-4147-A177-3AD203B41FA5}">
                      <a16:colId xmlns:a16="http://schemas.microsoft.com/office/drawing/2014/main" val="4009041708"/>
                    </a:ext>
                  </a:extLst>
                </a:gridCol>
                <a:gridCol w="329184">
                  <a:extLst>
                    <a:ext uri="{9D8B030D-6E8A-4147-A177-3AD203B41FA5}">
                      <a16:colId xmlns:a16="http://schemas.microsoft.com/office/drawing/2014/main" val="614791620"/>
                    </a:ext>
                  </a:extLst>
                </a:gridCol>
                <a:gridCol w="329184">
                  <a:extLst>
                    <a:ext uri="{9D8B030D-6E8A-4147-A177-3AD203B41FA5}">
                      <a16:colId xmlns:a16="http://schemas.microsoft.com/office/drawing/2014/main" val="3151586906"/>
                    </a:ext>
                  </a:extLst>
                </a:gridCol>
                <a:gridCol w="370332">
                  <a:extLst>
                    <a:ext uri="{9D8B030D-6E8A-4147-A177-3AD203B41FA5}">
                      <a16:colId xmlns:a16="http://schemas.microsoft.com/office/drawing/2014/main" val="1941263198"/>
                    </a:ext>
                  </a:extLst>
                </a:gridCol>
                <a:gridCol w="370332">
                  <a:extLst>
                    <a:ext uri="{9D8B030D-6E8A-4147-A177-3AD203B41FA5}">
                      <a16:colId xmlns:a16="http://schemas.microsoft.com/office/drawing/2014/main" val="4273161229"/>
                    </a:ext>
                  </a:extLst>
                </a:gridCol>
                <a:gridCol w="329184">
                  <a:extLst>
                    <a:ext uri="{9D8B030D-6E8A-4147-A177-3AD203B41FA5}">
                      <a16:colId xmlns:a16="http://schemas.microsoft.com/office/drawing/2014/main" val="4117775175"/>
                    </a:ext>
                  </a:extLst>
                </a:gridCol>
                <a:gridCol w="329184">
                  <a:extLst>
                    <a:ext uri="{9D8B030D-6E8A-4147-A177-3AD203B41FA5}">
                      <a16:colId xmlns:a16="http://schemas.microsoft.com/office/drawing/2014/main" val="3447195339"/>
                    </a:ext>
                  </a:extLst>
                </a:gridCol>
                <a:gridCol w="370332">
                  <a:extLst>
                    <a:ext uri="{9D8B030D-6E8A-4147-A177-3AD203B41FA5}">
                      <a16:colId xmlns:a16="http://schemas.microsoft.com/office/drawing/2014/main" val="58088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177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- 2018-02-05 10:35:43</a:t>
                      </a:r>
                      <a:r>
                        <a:rPr kumimoji="0" lang="en-US" sz="1000" b="0" i="0" u="none" strike="noStrike" kern="1200" cap="none" spc="0" normalizeH="0" baseline="0" noProof="0">
                          <a:ln>
                            <a:noFill/>
                          </a:ln>
                          <a:solidFill>
                            <a:prstClr val="black"/>
                          </a:solidFill>
                          <a:effectLst/>
                          <a:uLnTx/>
                          <a:uFillTx/>
                          <a:latin typeface="+mn-lt"/>
                          <a:ea typeface="+mn-ea"/>
                          <a:cs typeface="+mn-cs"/>
                        </a:rPr>
                        <a:t>
Mercedes-Benz Vans will present its new Sprinter on February 6, 2018. The new Sprinter is the first model series to embody the adVANce philosophy and put the first solutions from this future initiative on the road! This Sprinter features the all-new Mercedes-Benz infotainment system (MBUX). #NewSprinter
Learn more here: http://mb4.me/Sprinter_2018_fb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101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- 2018-02-05 03:05:01</a:t>
                      </a:r>
                      <a:r>
                        <a:rPr kumimoji="0" lang="en-US" sz="1000" b="0" i="0" u="none" strike="noStrike" kern="1200" cap="none" spc="0" normalizeH="0" baseline="0" noProof="0">
                          <a:ln>
                            <a:noFill/>
                          </a:ln>
                          <a:solidFill>
                            <a:prstClr val="black"/>
                          </a:solidFill>
                          <a:effectLst/>
                          <a:uLnTx/>
                          <a:uFillTx/>
                          <a:latin typeface="+mn-lt"/>
                          <a:ea typeface="+mn-ea"/>
                          <a:cs typeface="+mn-cs"/>
                        </a:rPr>
                        <a:t>
In the course of the "Intelligent World Drive", the S-Class met kangaroos, koalas, and “free-range” pedestrians, but what was the challenge in Los Angeles? Find out on the Daimler 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3042351"/>
                  </a:ext>
                </a:extLst>
              </a:tr>
            </a:tbl>
          </a:graphicData>
        </a:graphic>
      </p:graphicFrame>
      <p:sp>
        <p:nvSpPr>
          <p:cNvPr id="4" name="Text Placeholder 3">
            <a:extLst>
              <a:ext uri="{FF2B5EF4-FFF2-40B4-BE49-F238E27FC236}">
                <a16:creationId xmlns:a16="http://schemas.microsoft.com/office/drawing/2014/main" id="{FE64BA03-2A09-4237-9086-CA1A07B27E4B}"/>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81673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C7F3-2B4E-4D59-AB72-6B95E91FBAC8}"/>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A32B617C-EB05-4C04-A737-7DE6149A7548}"/>
              </a:ext>
            </a:extLst>
          </p:cNvPr>
          <p:cNvGraphicFramePr>
            <a:graphicFrameLocks noGrp="1"/>
          </p:cNvGraphicFramePr>
          <p:nvPr>
            <p:ph type="tbl" sz="quarter" idx="13"/>
            <p:extLst>
              <p:ext uri="{D42A27DB-BD31-4B8C-83A1-F6EECF244321}">
                <p14:modId xmlns:p14="http://schemas.microsoft.com/office/powerpoint/2010/main" val="2030709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1117065"/>
                    </a:ext>
                  </a:extLst>
                </a:gridCol>
                <a:gridCol w="370332">
                  <a:extLst>
                    <a:ext uri="{9D8B030D-6E8A-4147-A177-3AD203B41FA5}">
                      <a16:colId xmlns:a16="http://schemas.microsoft.com/office/drawing/2014/main" val="4050696020"/>
                    </a:ext>
                  </a:extLst>
                </a:gridCol>
                <a:gridCol w="370332">
                  <a:extLst>
                    <a:ext uri="{9D8B030D-6E8A-4147-A177-3AD203B41FA5}">
                      <a16:colId xmlns:a16="http://schemas.microsoft.com/office/drawing/2014/main" val="2185716115"/>
                    </a:ext>
                  </a:extLst>
                </a:gridCol>
                <a:gridCol w="370332">
                  <a:extLst>
                    <a:ext uri="{9D8B030D-6E8A-4147-A177-3AD203B41FA5}">
                      <a16:colId xmlns:a16="http://schemas.microsoft.com/office/drawing/2014/main" val="2815260530"/>
                    </a:ext>
                  </a:extLst>
                </a:gridCol>
                <a:gridCol w="329184">
                  <a:extLst>
                    <a:ext uri="{9D8B030D-6E8A-4147-A177-3AD203B41FA5}">
                      <a16:colId xmlns:a16="http://schemas.microsoft.com/office/drawing/2014/main" val="2168409711"/>
                    </a:ext>
                  </a:extLst>
                </a:gridCol>
                <a:gridCol w="329184">
                  <a:extLst>
                    <a:ext uri="{9D8B030D-6E8A-4147-A177-3AD203B41FA5}">
                      <a16:colId xmlns:a16="http://schemas.microsoft.com/office/drawing/2014/main" val="3262066728"/>
                    </a:ext>
                  </a:extLst>
                </a:gridCol>
                <a:gridCol w="329184">
                  <a:extLst>
                    <a:ext uri="{9D8B030D-6E8A-4147-A177-3AD203B41FA5}">
                      <a16:colId xmlns:a16="http://schemas.microsoft.com/office/drawing/2014/main" val="3648207910"/>
                    </a:ext>
                  </a:extLst>
                </a:gridCol>
                <a:gridCol w="329184">
                  <a:extLst>
                    <a:ext uri="{9D8B030D-6E8A-4147-A177-3AD203B41FA5}">
                      <a16:colId xmlns:a16="http://schemas.microsoft.com/office/drawing/2014/main" val="1397353576"/>
                    </a:ext>
                  </a:extLst>
                </a:gridCol>
                <a:gridCol w="329184">
                  <a:extLst>
                    <a:ext uri="{9D8B030D-6E8A-4147-A177-3AD203B41FA5}">
                      <a16:colId xmlns:a16="http://schemas.microsoft.com/office/drawing/2014/main" val="229077257"/>
                    </a:ext>
                  </a:extLst>
                </a:gridCol>
                <a:gridCol w="329184">
                  <a:extLst>
                    <a:ext uri="{9D8B030D-6E8A-4147-A177-3AD203B41FA5}">
                      <a16:colId xmlns:a16="http://schemas.microsoft.com/office/drawing/2014/main" val="1109128058"/>
                    </a:ext>
                  </a:extLst>
                </a:gridCol>
                <a:gridCol w="329184">
                  <a:extLst>
                    <a:ext uri="{9D8B030D-6E8A-4147-A177-3AD203B41FA5}">
                      <a16:colId xmlns:a16="http://schemas.microsoft.com/office/drawing/2014/main" val="160776545"/>
                    </a:ext>
                  </a:extLst>
                </a:gridCol>
                <a:gridCol w="329184">
                  <a:extLst>
                    <a:ext uri="{9D8B030D-6E8A-4147-A177-3AD203B41FA5}">
                      <a16:colId xmlns:a16="http://schemas.microsoft.com/office/drawing/2014/main" val="2462356206"/>
                    </a:ext>
                  </a:extLst>
                </a:gridCol>
                <a:gridCol w="329184">
                  <a:extLst>
                    <a:ext uri="{9D8B030D-6E8A-4147-A177-3AD203B41FA5}">
                      <a16:colId xmlns:a16="http://schemas.microsoft.com/office/drawing/2014/main" val="1621451879"/>
                    </a:ext>
                  </a:extLst>
                </a:gridCol>
                <a:gridCol w="370332">
                  <a:extLst>
                    <a:ext uri="{9D8B030D-6E8A-4147-A177-3AD203B41FA5}">
                      <a16:colId xmlns:a16="http://schemas.microsoft.com/office/drawing/2014/main" val="1243343350"/>
                    </a:ext>
                  </a:extLst>
                </a:gridCol>
                <a:gridCol w="370332">
                  <a:extLst>
                    <a:ext uri="{9D8B030D-6E8A-4147-A177-3AD203B41FA5}">
                      <a16:colId xmlns:a16="http://schemas.microsoft.com/office/drawing/2014/main" val="2788364096"/>
                    </a:ext>
                  </a:extLst>
                </a:gridCol>
                <a:gridCol w="329184">
                  <a:extLst>
                    <a:ext uri="{9D8B030D-6E8A-4147-A177-3AD203B41FA5}">
                      <a16:colId xmlns:a16="http://schemas.microsoft.com/office/drawing/2014/main" val="3434135697"/>
                    </a:ext>
                  </a:extLst>
                </a:gridCol>
                <a:gridCol w="329184">
                  <a:extLst>
                    <a:ext uri="{9D8B030D-6E8A-4147-A177-3AD203B41FA5}">
                      <a16:colId xmlns:a16="http://schemas.microsoft.com/office/drawing/2014/main" val="2696164128"/>
                    </a:ext>
                  </a:extLst>
                </a:gridCol>
                <a:gridCol w="370332">
                  <a:extLst>
                    <a:ext uri="{9D8B030D-6E8A-4147-A177-3AD203B41FA5}">
                      <a16:colId xmlns:a16="http://schemas.microsoft.com/office/drawing/2014/main" val="39118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684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- 2018-02-04 18:03:00</a:t>
                      </a:r>
                      <a:r>
                        <a:rPr kumimoji="0" lang="en-US" sz="1000" b="0" i="0" u="none" strike="noStrike" kern="1200" cap="none" spc="0" normalizeH="0" baseline="0" noProof="0">
                          <a:ln>
                            <a:noFill/>
                          </a:ln>
                          <a:solidFill>
                            <a:prstClr val="black"/>
                          </a:solidFill>
                          <a:effectLst/>
                          <a:uLnTx/>
                          <a:uFillTx/>
                          <a:latin typeface="+mn-lt"/>
                          <a:ea typeface="+mn-ea"/>
                          <a:cs typeface="+mn-cs"/>
                        </a:rPr>
                        <a:t>
The new A-Class stands for sportiness, dynamism and emotion. As youthful and dynamic as ever, but grown-up and comfortable like never before. #AClass2018 #MBUX
Get to know everything about the new A-Class: http://mb4.me/AClass2018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4638909"/>
                  </a:ext>
                </a:extLst>
              </a:tr>
            </a:tbl>
          </a:graphicData>
        </a:graphic>
      </p:graphicFrame>
      <p:sp>
        <p:nvSpPr>
          <p:cNvPr id="4" name="Text Placeholder 3">
            <a:extLst>
              <a:ext uri="{FF2B5EF4-FFF2-40B4-BE49-F238E27FC236}">
                <a16:creationId xmlns:a16="http://schemas.microsoft.com/office/drawing/2014/main" id="{6B3F92A3-087B-4DA7-9FC9-8B4BD101455F}"/>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217870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2D80C-30D9-4B01-ABC3-9FFFD4E6DD08}"/>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A4AF4A7D-5BB0-4D9B-BF5B-551331D2F656}"/>
              </a:ext>
            </a:extLst>
          </p:cNvPr>
          <p:cNvGraphicFramePr>
            <a:graphicFrameLocks noGrp="1"/>
          </p:cNvGraphicFramePr>
          <p:nvPr>
            <p:ph type="tbl" sz="quarter" idx="13"/>
            <p:extLst>
              <p:ext uri="{D42A27DB-BD31-4B8C-83A1-F6EECF244321}">
                <p14:modId xmlns:p14="http://schemas.microsoft.com/office/powerpoint/2010/main" val="1942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2065158"/>
                    </a:ext>
                  </a:extLst>
                </a:gridCol>
                <a:gridCol w="370332">
                  <a:extLst>
                    <a:ext uri="{9D8B030D-6E8A-4147-A177-3AD203B41FA5}">
                      <a16:colId xmlns:a16="http://schemas.microsoft.com/office/drawing/2014/main" val="1594832586"/>
                    </a:ext>
                  </a:extLst>
                </a:gridCol>
                <a:gridCol w="370332">
                  <a:extLst>
                    <a:ext uri="{9D8B030D-6E8A-4147-A177-3AD203B41FA5}">
                      <a16:colId xmlns:a16="http://schemas.microsoft.com/office/drawing/2014/main" val="3074346204"/>
                    </a:ext>
                  </a:extLst>
                </a:gridCol>
                <a:gridCol w="370332">
                  <a:extLst>
                    <a:ext uri="{9D8B030D-6E8A-4147-A177-3AD203B41FA5}">
                      <a16:colId xmlns:a16="http://schemas.microsoft.com/office/drawing/2014/main" val="56190967"/>
                    </a:ext>
                  </a:extLst>
                </a:gridCol>
                <a:gridCol w="329184">
                  <a:extLst>
                    <a:ext uri="{9D8B030D-6E8A-4147-A177-3AD203B41FA5}">
                      <a16:colId xmlns:a16="http://schemas.microsoft.com/office/drawing/2014/main" val="1126868085"/>
                    </a:ext>
                  </a:extLst>
                </a:gridCol>
                <a:gridCol w="329184">
                  <a:extLst>
                    <a:ext uri="{9D8B030D-6E8A-4147-A177-3AD203B41FA5}">
                      <a16:colId xmlns:a16="http://schemas.microsoft.com/office/drawing/2014/main" val="915169838"/>
                    </a:ext>
                  </a:extLst>
                </a:gridCol>
                <a:gridCol w="329184">
                  <a:extLst>
                    <a:ext uri="{9D8B030D-6E8A-4147-A177-3AD203B41FA5}">
                      <a16:colId xmlns:a16="http://schemas.microsoft.com/office/drawing/2014/main" val="946774322"/>
                    </a:ext>
                  </a:extLst>
                </a:gridCol>
                <a:gridCol w="329184">
                  <a:extLst>
                    <a:ext uri="{9D8B030D-6E8A-4147-A177-3AD203B41FA5}">
                      <a16:colId xmlns:a16="http://schemas.microsoft.com/office/drawing/2014/main" val="3402508573"/>
                    </a:ext>
                  </a:extLst>
                </a:gridCol>
                <a:gridCol w="329184">
                  <a:extLst>
                    <a:ext uri="{9D8B030D-6E8A-4147-A177-3AD203B41FA5}">
                      <a16:colId xmlns:a16="http://schemas.microsoft.com/office/drawing/2014/main" val="1370640157"/>
                    </a:ext>
                  </a:extLst>
                </a:gridCol>
                <a:gridCol w="329184">
                  <a:extLst>
                    <a:ext uri="{9D8B030D-6E8A-4147-A177-3AD203B41FA5}">
                      <a16:colId xmlns:a16="http://schemas.microsoft.com/office/drawing/2014/main" val="3628424667"/>
                    </a:ext>
                  </a:extLst>
                </a:gridCol>
                <a:gridCol w="329184">
                  <a:extLst>
                    <a:ext uri="{9D8B030D-6E8A-4147-A177-3AD203B41FA5}">
                      <a16:colId xmlns:a16="http://schemas.microsoft.com/office/drawing/2014/main" val="3486693182"/>
                    </a:ext>
                  </a:extLst>
                </a:gridCol>
                <a:gridCol w="329184">
                  <a:extLst>
                    <a:ext uri="{9D8B030D-6E8A-4147-A177-3AD203B41FA5}">
                      <a16:colId xmlns:a16="http://schemas.microsoft.com/office/drawing/2014/main" val="3424969460"/>
                    </a:ext>
                  </a:extLst>
                </a:gridCol>
                <a:gridCol w="329184">
                  <a:extLst>
                    <a:ext uri="{9D8B030D-6E8A-4147-A177-3AD203B41FA5}">
                      <a16:colId xmlns:a16="http://schemas.microsoft.com/office/drawing/2014/main" val="655899093"/>
                    </a:ext>
                  </a:extLst>
                </a:gridCol>
                <a:gridCol w="370332">
                  <a:extLst>
                    <a:ext uri="{9D8B030D-6E8A-4147-A177-3AD203B41FA5}">
                      <a16:colId xmlns:a16="http://schemas.microsoft.com/office/drawing/2014/main" val="729755916"/>
                    </a:ext>
                  </a:extLst>
                </a:gridCol>
                <a:gridCol w="370332">
                  <a:extLst>
                    <a:ext uri="{9D8B030D-6E8A-4147-A177-3AD203B41FA5}">
                      <a16:colId xmlns:a16="http://schemas.microsoft.com/office/drawing/2014/main" val="2310480861"/>
                    </a:ext>
                  </a:extLst>
                </a:gridCol>
                <a:gridCol w="329184">
                  <a:extLst>
                    <a:ext uri="{9D8B030D-6E8A-4147-A177-3AD203B41FA5}">
                      <a16:colId xmlns:a16="http://schemas.microsoft.com/office/drawing/2014/main" val="555278833"/>
                    </a:ext>
                  </a:extLst>
                </a:gridCol>
                <a:gridCol w="329184">
                  <a:extLst>
                    <a:ext uri="{9D8B030D-6E8A-4147-A177-3AD203B41FA5}">
                      <a16:colId xmlns:a16="http://schemas.microsoft.com/office/drawing/2014/main" val="3531268398"/>
                    </a:ext>
                  </a:extLst>
                </a:gridCol>
                <a:gridCol w="370332">
                  <a:extLst>
                    <a:ext uri="{9D8B030D-6E8A-4147-A177-3AD203B41FA5}">
                      <a16:colId xmlns:a16="http://schemas.microsoft.com/office/drawing/2014/main" val="1214392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972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- 2018-02-04 10:00:00</a:t>
                      </a:r>
                      <a:r>
                        <a:rPr kumimoji="0" lang="en-US" sz="1000" b="0" i="0" u="none" strike="noStrike" kern="1200" cap="none" spc="0" normalizeH="0" baseline="0" noProof="0">
                          <a:ln>
                            <a:noFill/>
                          </a:ln>
                          <a:solidFill>
                            <a:prstClr val="black"/>
                          </a:solidFill>
                          <a:effectLst/>
                          <a:uLnTx/>
                          <a:uFillTx/>
                          <a:latin typeface="+mn-lt"/>
                          <a:ea typeface="+mn-ea"/>
                          <a:cs typeface="+mn-cs"/>
                        </a:rPr>
                        <a:t>
We have so many old cars that we decided to sell some of them 😉 Each of our ALL TIME STARS classics was checked, repaired or restored at Mercedes and is ready for the road with a fresh inspection - it doesn't get more original than this 😎 Which one is for you?
 — Products shown: MERCEDES-BENZ 280 SL (W 113), MERCEDES-BENZ 280 SE 3.5 COUPE (W 111), MERCEDES-BENZ SLR MCLAREN 722 S ROADSTER (R 199), MERCEDES-BENZ SL 320 MM (R129), MERCEDES-BENZ 420 SEC (C 126), MERCEDES-BENZ 300 SL (R 107), MERCEDES-BENZ 500 SL (R129), Mercedes-Benz 280 SL (W 113), MERCEDES-BENZ 280 SE 3.5 COUPE (W 111) and 6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0395939"/>
                  </a:ext>
                </a:extLst>
              </a:tr>
            </a:tbl>
          </a:graphicData>
        </a:graphic>
      </p:graphicFrame>
      <p:sp>
        <p:nvSpPr>
          <p:cNvPr id="4" name="Text Placeholder 3">
            <a:extLst>
              <a:ext uri="{FF2B5EF4-FFF2-40B4-BE49-F238E27FC236}">
                <a16:creationId xmlns:a16="http://schemas.microsoft.com/office/drawing/2014/main" id="{45664B2B-7DE2-4818-A49C-6E4BE4A53809}"/>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2902954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5D3D-5F45-4989-BEF4-64564124B1CC}"/>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C8177A92-DA73-47AB-92DB-BB59DD7566AE}"/>
              </a:ext>
            </a:extLst>
          </p:cNvPr>
          <p:cNvGraphicFramePr>
            <a:graphicFrameLocks noGrp="1"/>
          </p:cNvGraphicFramePr>
          <p:nvPr>
            <p:ph type="tbl" sz="quarter" idx="13"/>
            <p:extLst>
              <p:ext uri="{D42A27DB-BD31-4B8C-83A1-F6EECF244321}">
                <p14:modId xmlns:p14="http://schemas.microsoft.com/office/powerpoint/2010/main" val="236432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7226755"/>
                    </a:ext>
                  </a:extLst>
                </a:gridCol>
                <a:gridCol w="370332">
                  <a:extLst>
                    <a:ext uri="{9D8B030D-6E8A-4147-A177-3AD203B41FA5}">
                      <a16:colId xmlns:a16="http://schemas.microsoft.com/office/drawing/2014/main" val="2423544778"/>
                    </a:ext>
                  </a:extLst>
                </a:gridCol>
                <a:gridCol w="370332">
                  <a:extLst>
                    <a:ext uri="{9D8B030D-6E8A-4147-A177-3AD203B41FA5}">
                      <a16:colId xmlns:a16="http://schemas.microsoft.com/office/drawing/2014/main" val="481922053"/>
                    </a:ext>
                  </a:extLst>
                </a:gridCol>
                <a:gridCol w="370332">
                  <a:extLst>
                    <a:ext uri="{9D8B030D-6E8A-4147-A177-3AD203B41FA5}">
                      <a16:colId xmlns:a16="http://schemas.microsoft.com/office/drawing/2014/main" val="1572520927"/>
                    </a:ext>
                  </a:extLst>
                </a:gridCol>
                <a:gridCol w="329184">
                  <a:extLst>
                    <a:ext uri="{9D8B030D-6E8A-4147-A177-3AD203B41FA5}">
                      <a16:colId xmlns:a16="http://schemas.microsoft.com/office/drawing/2014/main" val="206515653"/>
                    </a:ext>
                  </a:extLst>
                </a:gridCol>
                <a:gridCol w="329184">
                  <a:extLst>
                    <a:ext uri="{9D8B030D-6E8A-4147-A177-3AD203B41FA5}">
                      <a16:colId xmlns:a16="http://schemas.microsoft.com/office/drawing/2014/main" val="501394121"/>
                    </a:ext>
                  </a:extLst>
                </a:gridCol>
                <a:gridCol w="329184">
                  <a:extLst>
                    <a:ext uri="{9D8B030D-6E8A-4147-A177-3AD203B41FA5}">
                      <a16:colId xmlns:a16="http://schemas.microsoft.com/office/drawing/2014/main" val="540223203"/>
                    </a:ext>
                  </a:extLst>
                </a:gridCol>
                <a:gridCol w="329184">
                  <a:extLst>
                    <a:ext uri="{9D8B030D-6E8A-4147-A177-3AD203B41FA5}">
                      <a16:colId xmlns:a16="http://schemas.microsoft.com/office/drawing/2014/main" val="1113402120"/>
                    </a:ext>
                  </a:extLst>
                </a:gridCol>
                <a:gridCol w="329184">
                  <a:extLst>
                    <a:ext uri="{9D8B030D-6E8A-4147-A177-3AD203B41FA5}">
                      <a16:colId xmlns:a16="http://schemas.microsoft.com/office/drawing/2014/main" val="3003021575"/>
                    </a:ext>
                  </a:extLst>
                </a:gridCol>
                <a:gridCol w="329184">
                  <a:extLst>
                    <a:ext uri="{9D8B030D-6E8A-4147-A177-3AD203B41FA5}">
                      <a16:colId xmlns:a16="http://schemas.microsoft.com/office/drawing/2014/main" val="2653750643"/>
                    </a:ext>
                  </a:extLst>
                </a:gridCol>
                <a:gridCol w="329184">
                  <a:extLst>
                    <a:ext uri="{9D8B030D-6E8A-4147-A177-3AD203B41FA5}">
                      <a16:colId xmlns:a16="http://schemas.microsoft.com/office/drawing/2014/main" val="2953157381"/>
                    </a:ext>
                  </a:extLst>
                </a:gridCol>
                <a:gridCol w="329184">
                  <a:extLst>
                    <a:ext uri="{9D8B030D-6E8A-4147-A177-3AD203B41FA5}">
                      <a16:colId xmlns:a16="http://schemas.microsoft.com/office/drawing/2014/main" val="3398304552"/>
                    </a:ext>
                  </a:extLst>
                </a:gridCol>
                <a:gridCol w="329184">
                  <a:extLst>
                    <a:ext uri="{9D8B030D-6E8A-4147-A177-3AD203B41FA5}">
                      <a16:colId xmlns:a16="http://schemas.microsoft.com/office/drawing/2014/main" val="2492564642"/>
                    </a:ext>
                  </a:extLst>
                </a:gridCol>
                <a:gridCol w="370332">
                  <a:extLst>
                    <a:ext uri="{9D8B030D-6E8A-4147-A177-3AD203B41FA5}">
                      <a16:colId xmlns:a16="http://schemas.microsoft.com/office/drawing/2014/main" val="1948006803"/>
                    </a:ext>
                  </a:extLst>
                </a:gridCol>
                <a:gridCol w="370332">
                  <a:extLst>
                    <a:ext uri="{9D8B030D-6E8A-4147-A177-3AD203B41FA5}">
                      <a16:colId xmlns:a16="http://schemas.microsoft.com/office/drawing/2014/main" val="2979000497"/>
                    </a:ext>
                  </a:extLst>
                </a:gridCol>
                <a:gridCol w="329184">
                  <a:extLst>
                    <a:ext uri="{9D8B030D-6E8A-4147-A177-3AD203B41FA5}">
                      <a16:colId xmlns:a16="http://schemas.microsoft.com/office/drawing/2014/main" val="3297451340"/>
                    </a:ext>
                  </a:extLst>
                </a:gridCol>
                <a:gridCol w="329184">
                  <a:extLst>
                    <a:ext uri="{9D8B030D-6E8A-4147-A177-3AD203B41FA5}">
                      <a16:colId xmlns:a16="http://schemas.microsoft.com/office/drawing/2014/main" val="180254624"/>
                    </a:ext>
                  </a:extLst>
                </a:gridCol>
                <a:gridCol w="370332">
                  <a:extLst>
                    <a:ext uri="{9D8B030D-6E8A-4147-A177-3AD203B41FA5}">
                      <a16:colId xmlns:a16="http://schemas.microsoft.com/office/drawing/2014/main" val="177353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941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- 2018-02-04 10:00:00</a:t>
                      </a:r>
                      <a:r>
                        <a:rPr kumimoji="0" lang="en-US" sz="1000" b="0" i="0" u="none" strike="noStrike" kern="1200" cap="none" spc="0" normalizeH="0" baseline="0" noProof="0">
                          <a:ln>
                            <a:noFill/>
                          </a:ln>
                          <a:solidFill>
                            <a:prstClr val="black"/>
                          </a:solidFill>
                          <a:effectLst/>
                          <a:uLnTx/>
                          <a:uFillTx/>
                          <a:latin typeface="+mn-lt"/>
                          <a:ea typeface="+mn-ea"/>
                          <a:cs typeface="+mn-cs"/>
                        </a:rPr>
                        <a:t>
Keep the explorer in you alive. 
The BMW 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52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- 2018-02-04 03:00:01</a:t>
                      </a:r>
                      <a:r>
                        <a:rPr kumimoji="0" lang="en-US" sz="1000" b="0" i="0" u="none" strike="noStrike" kern="1200" cap="none" spc="0" normalizeH="0" baseline="0" noProof="0">
                          <a:ln>
                            <a:noFill/>
                          </a:ln>
                          <a:solidFill>
                            <a:prstClr val="black"/>
                          </a:solidFill>
                          <a:effectLst/>
                          <a:uLnTx/>
                          <a:uFillTx/>
                          <a:latin typeface="+mn-lt"/>
                          <a:ea typeface="+mn-ea"/>
                          <a:cs typeface="+mn-cs"/>
                        </a:rPr>
                        <a:t>
Former Mercedes-AMG Petronas Motorsport race driver Nico Rosberg talks his career, sporting heroes, and motorsports back in the days.
▶ http://mb4.me/Nico_fb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0642357"/>
                  </a:ext>
                </a:extLst>
              </a:tr>
            </a:tbl>
          </a:graphicData>
        </a:graphic>
      </p:graphicFrame>
      <p:sp>
        <p:nvSpPr>
          <p:cNvPr id="4" name="Text Placeholder 3">
            <a:extLst>
              <a:ext uri="{FF2B5EF4-FFF2-40B4-BE49-F238E27FC236}">
                <a16:creationId xmlns:a16="http://schemas.microsoft.com/office/drawing/2014/main" id="{D3D82F64-3A3E-4657-8B6D-A8BBD757979E}"/>
              </a:ext>
            </a:extLst>
          </p:cNvPr>
          <p:cNvSpPr>
            <a:spLocks noGrp="1"/>
          </p:cNvSpPr>
          <p:nvPr>
            <p:ph type="body" sz="quarter" idx="14"/>
          </p:nvPr>
        </p:nvSpPr>
        <p:spPr/>
        <p:txBody>
          <a:bodyPr/>
          <a:lstStyle/>
          <a:p>
            <a:r>
              <a:rPr lang="en-US"/>
              <a:t>01/26/2018 - 02/09/2018</a:t>
            </a:r>
          </a:p>
        </p:txBody>
      </p:sp>
    </p:spTree>
    <p:extLst>
      <p:ext uri="{BB962C8B-B14F-4D97-AF65-F5344CB8AC3E}">
        <p14:creationId xmlns:p14="http://schemas.microsoft.com/office/powerpoint/2010/main" val="3008985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745EF-D889-43BB-9072-577F17793294}"/>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31B0FB4B-3681-470A-A855-43785AE73064}"/>
              </a:ext>
            </a:extLst>
          </p:cNvPr>
          <p:cNvGraphicFramePr>
            <a:graphicFrameLocks noGrp="1"/>
          </p:cNvGraphicFramePr>
          <p:nvPr>
            <p:ph type="chart" sz="quarter" idx="13"/>
            <p:extLst>
              <p:ext uri="{D42A27DB-BD31-4B8C-83A1-F6EECF244321}">
                <p14:modId xmlns:p14="http://schemas.microsoft.com/office/powerpoint/2010/main" val="996546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9F95E-E1C9-48A1-A997-586BA7D50ABE}"/>
              </a:ext>
            </a:extLst>
          </p:cNvPr>
          <p:cNvSpPr>
            <a:spLocks noGrp="1"/>
          </p:cNvSpPr>
          <p:nvPr>
            <p:ph type="body" sz="quarter" idx="14"/>
          </p:nvPr>
        </p:nvSpPr>
        <p:spPr/>
        <p:txBody>
          <a:bodyPr/>
          <a:lstStyle/>
          <a:p>
            <a:r>
              <a:rPr lang="en-US"/>
              <a:t>01/26/2018 - 02/09/2018</a:t>
            </a:r>
          </a:p>
        </p:txBody>
      </p:sp>
      <p:sp>
        <p:nvSpPr>
          <p:cNvPr id="5" name="Footer Placeholder 4">
            <a:extLst>
              <a:ext uri="{FF2B5EF4-FFF2-40B4-BE49-F238E27FC236}">
                <a16:creationId xmlns:a16="http://schemas.microsoft.com/office/drawing/2014/main" id="{732B5DB2-4F46-4D87-BD7F-EC130012A0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6433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1159</Words>
  <Application>Microsoft Office PowerPoint</Application>
  <PresentationFormat>On-screen Show (4:3)</PresentationFormat>
  <Paragraphs>761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Content Optimization Benchmark</vt:lpstr>
      <vt:lpstr>Facebook Own Posts</vt:lpstr>
      <vt:lpstr>Facebook Interaction Rate By Post Type</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2018-02-10T05:02:10Z</dcterms:created>
  <dcterms:modified xsi:type="dcterms:W3CDTF">2018-02-10T05:03:03Z</dcterms:modified>
</cp:coreProperties>
</file>