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Lst>
  <p:sldSz cx="9144000" cy="6858000" type="screen4x3"/>
  <p:notesSz cx="6858000" cy="9144000"/>
  <p:embeddedFontLst>
    <p:embeddedFont>
      <p:font typeface="Calibri" panose="020F0502020204030204" pitchFamily="34" charset="0"/>
      <p:regular r:id="rId28"/>
      <p:bold r:id="rId29"/>
      <p:italic r:id="rId30"/>
      <p:boldItalic r:id="rId3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17" autoAdjust="0"/>
    <p:restoredTop sz="94692" autoAdjust="0"/>
  </p:normalViewPr>
  <p:slideViewPr>
    <p:cSldViewPr snapToGrid="0">
      <p:cViewPr varScale="1">
        <p:scale>
          <a:sx n="109" d="100"/>
          <a:sy n="109" d="100"/>
        </p:scale>
        <p:origin x="2160" y="9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2.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1.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4.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font" Target="fonts/font3.fntdata"/><Relationship Id="rId35"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Department of Health (Philippines)</c:v>
                </c:pt>
              </c:strCache>
            </c:strRef>
          </c:tx>
          <c:spPr>
            <a:ln w="28575" cap="rnd">
              <a:solidFill>
                <a:schemeClr val="accent1"/>
              </a:solidFill>
              <a:round/>
            </a:ln>
            <a:effectLst/>
          </c:spPr>
          <c:marker>
            <c:symbol val="none"/>
          </c:marker>
          <c:cat>
            <c:numRef>
              <c:f>Sheet1!$A$2:$A$29</c:f>
              <c:numCache>
                <c:formatCode>m/d/yyyy</c:formatCode>
                <c:ptCount val="28"/>
                <c:pt idx="0">
                  <c:v>43132</c:v>
                </c:pt>
                <c:pt idx="1">
                  <c:v>43133</c:v>
                </c:pt>
                <c:pt idx="2">
                  <c:v>43134</c:v>
                </c:pt>
                <c:pt idx="3">
                  <c:v>43135</c:v>
                </c:pt>
                <c:pt idx="4">
                  <c:v>43136</c:v>
                </c:pt>
                <c:pt idx="5">
                  <c:v>43137</c:v>
                </c:pt>
                <c:pt idx="6">
                  <c:v>43138</c:v>
                </c:pt>
                <c:pt idx="7">
                  <c:v>43139</c:v>
                </c:pt>
                <c:pt idx="8">
                  <c:v>43140</c:v>
                </c:pt>
                <c:pt idx="9">
                  <c:v>43141</c:v>
                </c:pt>
                <c:pt idx="10">
                  <c:v>43142</c:v>
                </c:pt>
                <c:pt idx="11">
                  <c:v>43143</c:v>
                </c:pt>
                <c:pt idx="12">
                  <c:v>43144</c:v>
                </c:pt>
                <c:pt idx="13">
                  <c:v>43145</c:v>
                </c:pt>
                <c:pt idx="14">
                  <c:v>43146</c:v>
                </c:pt>
                <c:pt idx="15">
                  <c:v>43147</c:v>
                </c:pt>
                <c:pt idx="16">
                  <c:v>43148</c:v>
                </c:pt>
                <c:pt idx="17">
                  <c:v>43149</c:v>
                </c:pt>
                <c:pt idx="18">
                  <c:v>43150</c:v>
                </c:pt>
                <c:pt idx="19">
                  <c:v>43151</c:v>
                </c:pt>
                <c:pt idx="20">
                  <c:v>43152</c:v>
                </c:pt>
                <c:pt idx="21">
                  <c:v>43153</c:v>
                </c:pt>
                <c:pt idx="22">
                  <c:v>43154</c:v>
                </c:pt>
                <c:pt idx="23">
                  <c:v>43155</c:v>
                </c:pt>
                <c:pt idx="24">
                  <c:v>43156</c:v>
                </c:pt>
                <c:pt idx="25">
                  <c:v>43157</c:v>
                </c:pt>
                <c:pt idx="26">
                  <c:v>43158</c:v>
                </c:pt>
                <c:pt idx="27">
                  <c:v>43159</c:v>
                </c:pt>
              </c:numCache>
            </c:numRef>
          </c:cat>
          <c:val>
            <c:numRef>
              <c:f>Sheet1!$B$2:$B$29</c:f>
              <c:numCache>
                <c:formatCode>General</c:formatCode>
                <c:ptCount val="28"/>
                <c:pt idx="0">
                  <c:v>293114</c:v>
                </c:pt>
                <c:pt idx="1">
                  <c:v>286725</c:v>
                </c:pt>
                <c:pt idx="2">
                  <c:v>344639</c:v>
                </c:pt>
                <c:pt idx="3">
                  <c:v>396280</c:v>
                </c:pt>
                <c:pt idx="4">
                  <c:v>410143</c:v>
                </c:pt>
                <c:pt idx="5">
                  <c:v>245821</c:v>
                </c:pt>
                <c:pt idx="6">
                  <c:v>350968</c:v>
                </c:pt>
                <c:pt idx="7">
                  <c:v>309492</c:v>
                </c:pt>
                <c:pt idx="8">
                  <c:v>190096</c:v>
                </c:pt>
                <c:pt idx="9">
                  <c:v>184942</c:v>
                </c:pt>
                <c:pt idx="10">
                  <c:v>143609</c:v>
                </c:pt>
                <c:pt idx="11">
                  <c:v>141539</c:v>
                </c:pt>
                <c:pt idx="12">
                  <c:v>137591</c:v>
                </c:pt>
                <c:pt idx="13">
                  <c:v>214496</c:v>
                </c:pt>
                <c:pt idx="14">
                  <c:v>272728</c:v>
                </c:pt>
                <c:pt idx="15">
                  <c:v>550840</c:v>
                </c:pt>
                <c:pt idx="16">
                  <c:v>432996</c:v>
                </c:pt>
                <c:pt idx="17">
                  <c:v>236782</c:v>
                </c:pt>
                <c:pt idx="18">
                  <c:v>415664</c:v>
                </c:pt>
                <c:pt idx="19">
                  <c:v>422259</c:v>
                </c:pt>
                <c:pt idx="20">
                  <c:v>379045</c:v>
                </c:pt>
                <c:pt idx="21">
                  <c:v>214632</c:v>
                </c:pt>
                <c:pt idx="22">
                  <c:v>175334</c:v>
                </c:pt>
                <c:pt idx="23">
                  <c:v>334480</c:v>
                </c:pt>
                <c:pt idx="24">
                  <c:v>796589</c:v>
                </c:pt>
                <c:pt idx="25">
                  <c:v>443602</c:v>
                </c:pt>
                <c:pt idx="26">
                  <c:v>302874</c:v>
                </c:pt>
                <c:pt idx="27">
                  <c:v>267322</c:v>
                </c:pt>
              </c:numCache>
            </c:numRef>
          </c:val>
          <c:smooth val="0"/>
          <c:extLst>
            <c:ext xmlns:c16="http://schemas.microsoft.com/office/drawing/2014/chart" uri="{C3380CC4-5D6E-409C-BE32-E72D297353CC}">
              <c16:uniqueId val="{00000000-53F2-4DED-85C7-AA104E57D973}"/>
            </c:ext>
          </c:extLst>
        </c:ser>
        <c:dLbls>
          <c:showLegendKey val="0"/>
          <c:showVal val="0"/>
          <c:showCatName val="0"/>
          <c:showSerName val="0"/>
          <c:showPercent val="0"/>
          <c:showBubbleSize val="0"/>
        </c:dLbls>
        <c:smooth val="0"/>
        <c:axId val="283507160"/>
        <c:axId val="283505520"/>
      </c:lineChart>
      <c:dateAx>
        <c:axId val="28350716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3505520"/>
        <c:crosses val="autoZero"/>
        <c:auto val="1"/>
        <c:lblOffset val="100"/>
        <c:baseTimeUnit val="days"/>
      </c:dateAx>
      <c:valAx>
        <c:axId val="2835055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35071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Viral Impressions</c:v>
                </c:pt>
              </c:strCache>
            </c:strRef>
          </c:tx>
          <c:spPr>
            <a:solidFill>
              <a:schemeClr val="accent1"/>
            </a:solidFill>
            <a:ln>
              <a:noFill/>
            </a:ln>
            <a:effectLst/>
          </c:spPr>
          <c:invertIfNegative val="0"/>
          <c:cat>
            <c:strRef>
              <c:f>Sheet1!$A$2</c:f>
              <c:strCache>
                <c:ptCount val="1"/>
                <c:pt idx="0">
                  <c:v>Department of Health (Philippines)</c:v>
                </c:pt>
              </c:strCache>
            </c:strRef>
          </c:cat>
          <c:val>
            <c:numRef>
              <c:f>Sheet1!$B$2</c:f>
              <c:numCache>
                <c:formatCode>General</c:formatCode>
                <c:ptCount val="1"/>
                <c:pt idx="0">
                  <c:v>154025</c:v>
                </c:pt>
              </c:numCache>
            </c:numRef>
          </c:val>
          <c:extLst>
            <c:ext xmlns:c16="http://schemas.microsoft.com/office/drawing/2014/chart" uri="{C3380CC4-5D6E-409C-BE32-E72D297353CC}">
              <c16:uniqueId val="{00000000-A633-4580-A110-943DF427B707}"/>
            </c:ext>
          </c:extLst>
        </c:ser>
        <c:ser>
          <c:idx val="1"/>
          <c:order val="1"/>
          <c:tx>
            <c:strRef>
              <c:f>Sheet1!$C$1</c:f>
              <c:strCache>
                <c:ptCount val="1"/>
                <c:pt idx="0">
                  <c:v>Non Viral Impressions</c:v>
                </c:pt>
              </c:strCache>
            </c:strRef>
          </c:tx>
          <c:spPr>
            <a:solidFill>
              <a:schemeClr val="accent2"/>
            </a:solidFill>
            <a:ln>
              <a:noFill/>
            </a:ln>
            <a:effectLst/>
          </c:spPr>
          <c:invertIfNegative val="0"/>
          <c:cat>
            <c:strRef>
              <c:f>Sheet1!$A$2</c:f>
              <c:strCache>
                <c:ptCount val="1"/>
                <c:pt idx="0">
                  <c:v>Department of Health (Philippines)</c:v>
                </c:pt>
              </c:strCache>
            </c:strRef>
          </c:cat>
          <c:val>
            <c:numRef>
              <c:f>Sheet1!$C$2</c:f>
              <c:numCache>
                <c:formatCode>General</c:formatCode>
                <c:ptCount val="1"/>
                <c:pt idx="0">
                  <c:v>96736</c:v>
                </c:pt>
              </c:numCache>
            </c:numRef>
          </c:val>
          <c:extLst>
            <c:ext xmlns:c16="http://schemas.microsoft.com/office/drawing/2014/chart" uri="{C3380CC4-5D6E-409C-BE32-E72D297353CC}">
              <c16:uniqueId val="{00000001-A633-4580-A110-943DF427B707}"/>
            </c:ext>
          </c:extLst>
        </c:ser>
        <c:dLbls>
          <c:showLegendKey val="0"/>
          <c:showVal val="0"/>
          <c:showCatName val="0"/>
          <c:showSerName val="0"/>
          <c:showPercent val="0"/>
          <c:showBubbleSize val="0"/>
        </c:dLbls>
        <c:gapWidth val="150"/>
        <c:overlap val="100"/>
        <c:axId val="283506504"/>
        <c:axId val="283506832"/>
      </c:barChart>
      <c:catAx>
        <c:axId val="2835065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3506832"/>
        <c:crosses val="autoZero"/>
        <c:auto val="1"/>
        <c:lblAlgn val="ctr"/>
        <c:lblOffset val="100"/>
        <c:noMultiLvlLbl val="0"/>
      </c:catAx>
      <c:valAx>
        <c:axId val="283506832"/>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35065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Department of Health (Philippines)</c:v>
                </c:pt>
              </c:strCache>
            </c:strRef>
          </c:tx>
          <c:spPr>
            <a:ln w="28575" cap="rnd">
              <a:solidFill>
                <a:schemeClr val="accent1"/>
              </a:solidFill>
              <a:round/>
            </a:ln>
            <a:effectLst/>
          </c:spPr>
          <c:marker>
            <c:symbol val="none"/>
          </c:marker>
          <c:cat>
            <c:numRef>
              <c:f>Sheet1!$A$2:$A$29</c:f>
              <c:numCache>
                <c:formatCode>m/d/yyyy</c:formatCode>
                <c:ptCount val="28"/>
                <c:pt idx="0">
                  <c:v>43132</c:v>
                </c:pt>
                <c:pt idx="1">
                  <c:v>43133</c:v>
                </c:pt>
                <c:pt idx="2">
                  <c:v>43134</c:v>
                </c:pt>
                <c:pt idx="3">
                  <c:v>43135</c:v>
                </c:pt>
                <c:pt idx="4">
                  <c:v>43136</c:v>
                </c:pt>
                <c:pt idx="5">
                  <c:v>43137</c:v>
                </c:pt>
                <c:pt idx="6">
                  <c:v>43138</c:v>
                </c:pt>
                <c:pt idx="7">
                  <c:v>43139</c:v>
                </c:pt>
                <c:pt idx="8">
                  <c:v>43140</c:v>
                </c:pt>
                <c:pt idx="9">
                  <c:v>43141</c:v>
                </c:pt>
                <c:pt idx="10">
                  <c:v>43142</c:v>
                </c:pt>
                <c:pt idx="11">
                  <c:v>43143</c:v>
                </c:pt>
                <c:pt idx="12">
                  <c:v>43144</c:v>
                </c:pt>
                <c:pt idx="13">
                  <c:v>43145</c:v>
                </c:pt>
                <c:pt idx="14">
                  <c:v>43146</c:v>
                </c:pt>
                <c:pt idx="15">
                  <c:v>43147</c:v>
                </c:pt>
                <c:pt idx="16">
                  <c:v>43148</c:v>
                </c:pt>
                <c:pt idx="17">
                  <c:v>43149</c:v>
                </c:pt>
                <c:pt idx="18">
                  <c:v>43150</c:v>
                </c:pt>
                <c:pt idx="19">
                  <c:v>43151</c:v>
                </c:pt>
                <c:pt idx="20">
                  <c:v>43152</c:v>
                </c:pt>
                <c:pt idx="21">
                  <c:v>43153</c:v>
                </c:pt>
                <c:pt idx="22">
                  <c:v>43154</c:v>
                </c:pt>
                <c:pt idx="23">
                  <c:v>43155</c:v>
                </c:pt>
                <c:pt idx="24">
                  <c:v>43156</c:v>
                </c:pt>
                <c:pt idx="25">
                  <c:v>43157</c:v>
                </c:pt>
                <c:pt idx="26">
                  <c:v>43158</c:v>
                </c:pt>
                <c:pt idx="27">
                  <c:v>43159</c:v>
                </c:pt>
              </c:numCache>
            </c:numRef>
          </c:cat>
          <c:val>
            <c:numRef>
              <c:f>Sheet1!$B$2:$B$29</c:f>
              <c:numCache>
                <c:formatCode>General</c:formatCode>
                <c:ptCount val="28"/>
                <c:pt idx="0">
                  <c:v>802212</c:v>
                </c:pt>
                <c:pt idx="1">
                  <c:v>802561</c:v>
                </c:pt>
                <c:pt idx="2">
                  <c:v>802807</c:v>
                </c:pt>
                <c:pt idx="3">
                  <c:v>803039</c:v>
                </c:pt>
                <c:pt idx="4">
                  <c:v>803304</c:v>
                </c:pt>
                <c:pt idx="5">
                  <c:v>803563</c:v>
                </c:pt>
                <c:pt idx="6">
                  <c:v>803823</c:v>
                </c:pt>
                <c:pt idx="7">
                  <c:v>804084</c:v>
                </c:pt>
                <c:pt idx="8">
                  <c:v>804334</c:v>
                </c:pt>
                <c:pt idx="9">
                  <c:v>804514</c:v>
                </c:pt>
                <c:pt idx="10">
                  <c:v>804644</c:v>
                </c:pt>
                <c:pt idx="11">
                  <c:v>804956</c:v>
                </c:pt>
                <c:pt idx="12">
                  <c:v>805247</c:v>
                </c:pt>
                <c:pt idx="13">
                  <c:v>805466</c:v>
                </c:pt>
                <c:pt idx="14">
                  <c:v>805662</c:v>
                </c:pt>
                <c:pt idx="15">
                  <c:v>805844</c:v>
                </c:pt>
                <c:pt idx="16">
                  <c:v>806063</c:v>
                </c:pt>
                <c:pt idx="17">
                  <c:v>806261</c:v>
                </c:pt>
                <c:pt idx="18">
                  <c:v>806472</c:v>
                </c:pt>
                <c:pt idx="19">
                  <c:v>806967</c:v>
                </c:pt>
                <c:pt idx="20">
                  <c:v>807401</c:v>
                </c:pt>
                <c:pt idx="21">
                  <c:v>807830</c:v>
                </c:pt>
                <c:pt idx="22">
                  <c:v>808149</c:v>
                </c:pt>
                <c:pt idx="23">
                  <c:v>808486</c:v>
                </c:pt>
                <c:pt idx="24">
                  <c:v>809590</c:v>
                </c:pt>
                <c:pt idx="25">
                  <c:v>810743</c:v>
                </c:pt>
                <c:pt idx="26">
                  <c:v>811618</c:v>
                </c:pt>
                <c:pt idx="27">
                  <c:v>812219</c:v>
                </c:pt>
              </c:numCache>
            </c:numRef>
          </c:val>
          <c:smooth val="0"/>
          <c:extLst>
            <c:ext xmlns:c16="http://schemas.microsoft.com/office/drawing/2014/chart" uri="{C3380CC4-5D6E-409C-BE32-E72D297353CC}">
              <c16:uniqueId val="{00000000-36E0-4AF4-8FE2-8A5EEB6C8D66}"/>
            </c:ext>
          </c:extLst>
        </c:ser>
        <c:dLbls>
          <c:showLegendKey val="0"/>
          <c:showVal val="0"/>
          <c:showCatName val="0"/>
          <c:showSerName val="0"/>
          <c:showPercent val="0"/>
          <c:showBubbleSize val="0"/>
        </c:dLbls>
        <c:smooth val="0"/>
        <c:axId val="363264488"/>
        <c:axId val="363261208"/>
      </c:lineChart>
      <c:dateAx>
        <c:axId val="36326448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3261208"/>
        <c:crosses val="autoZero"/>
        <c:auto val="1"/>
        <c:lblOffset val="100"/>
        <c:baseTimeUnit val="days"/>
      </c:dateAx>
      <c:valAx>
        <c:axId val="3632612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32644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Female</c:v>
                </c:pt>
              </c:strCache>
            </c:strRef>
          </c:tx>
          <c:spPr>
            <a:solidFill>
              <a:schemeClr val="accent1"/>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Sheet1!$B$2:$B$8</c:f>
              <c:numCache>
                <c:formatCode>General</c:formatCode>
                <c:ptCount val="7"/>
                <c:pt idx="0">
                  <c:v>7741</c:v>
                </c:pt>
                <c:pt idx="1">
                  <c:v>108620</c:v>
                </c:pt>
                <c:pt idx="2">
                  <c:v>240492</c:v>
                </c:pt>
                <c:pt idx="3">
                  <c:v>124336</c:v>
                </c:pt>
                <c:pt idx="4">
                  <c:v>46741</c:v>
                </c:pt>
                <c:pt idx="5">
                  <c:v>16748</c:v>
                </c:pt>
                <c:pt idx="6">
                  <c:v>8482</c:v>
                </c:pt>
              </c:numCache>
            </c:numRef>
          </c:val>
          <c:extLst>
            <c:ext xmlns:c16="http://schemas.microsoft.com/office/drawing/2014/chart" uri="{C3380CC4-5D6E-409C-BE32-E72D297353CC}">
              <c16:uniqueId val="{00000000-F390-43EA-8FDA-5E3FA6B37554}"/>
            </c:ext>
          </c:extLst>
        </c:ser>
        <c:ser>
          <c:idx val="1"/>
          <c:order val="1"/>
          <c:tx>
            <c:strRef>
              <c:f>Sheet1!$C$1</c:f>
              <c:strCache>
                <c:ptCount val="1"/>
                <c:pt idx="0">
                  <c:v>Male</c:v>
                </c:pt>
              </c:strCache>
            </c:strRef>
          </c:tx>
          <c:spPr>
            <a:solidFill>
              <a:schemeClr val="accent2"/>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Sheet1!$C$2:$C$8</c:f>
              <c:numCache>
                <c:formatCode>General</c:formatCode>
                <c:ptCount val="7"/>
                <c:pt idx="0">
                  <c:v>6599</c:v>
                </c:pt>
                <c:pt idx="1">
                  <c:v>62561</c:v>
                </c:pt>
                <c:pt idx="2">
                  <c:v>105904</c:v>
                </c:pt>
                <c:pt idx="3">
                  <c:v>51308</c:v>
                </c:pt>
                <c:pt idx="4">
                  <c:v>19139</c:v>
                </c:pt>
                <c:pt idx="5">
                  <c:v>6856</c:v>
                </c:pt>
                <c:pt idx="6">
                  <c:v>5098</c:v>
                </c:pt>
              </c:numCache>
            </c:numRef>
          </c:val>
          <c:extLst>
            <c:ext xmlns:c16="http://schemas.microsoft.com/office/drawing/2014/chart" uri="{C3380CC4-5D6E-409C-BE32-E72D297353CC}">
              <c16:uniqueId val="{00000001-F390-43EA-8FDA-5E3FA6B37554}"/>
            </c:ext>
          </c:extLst>
        </c:ser>
        <c:dLbls>
          <c:showLegendKey val="0"/>
          <c:showVal val="0"/>
          <c:showCatName val="0"/>
          <c:showSerName val="0"/>
          <c:showPercent val="0"/>
          <c:showBubbleSize val="0"/>
        </c:dLbls>
        <c:gapWidth val="219"/>
        <c:overlap val="-27"/>
        <c:axId val="360028048"/>
        <c:axId val="360023456"/>
      </c:barChart>
      <c:catAx>
        <c:axId val="3600280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0023456"/>
        <c:crosses val="autoZero"/>
        <c:auto val="1"/>
        <c:lblAlgn val="ctr"/>
        <c:lblOffset val="100"/>
        <c:noMultiLvlLbl val="0"/>
      </c:catAx>
      <c:valAx>
        <c:axId val="3600234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00280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Department of Health (Philippines)</c:v>
                </c:pt>
              </c:strCache>
            </c:strRef>
          </c:tx>
          <c:spPr>
            <a:ln w="28575" cap="rnd">
              <a:solidFill>
                <a:schemeClr val="accent1"/>
              </a:solidFill>
              <a:round/>
            </a:ln>
            <a:effectLst/>
          </c:spPr>
          <c:marker>
            <c:symbol val="none"/>
          </c:marker>
          <c:cat>
            <c:numRef>
              <c:f>Sheet1!$A$2:$A$29</c:f>
              <c:numCache>
                <c:formatCode>m/d/yyyy</c:formatCode>
                <c:ptCount val="28"/>
                <c:pt idx="0">
                  <c:v>43132</c:v>
                </c:pt>
                <c:pt idx="1">
                  <c:v>43133</c:v>
                </c:pt>
                <c:pt idx="2">
                  <c:v>43134</c:v>
                </c:pt>
                <c:pt idx="3">
                  <c:v>43135</c:v>
                </c:pt>
                <c:pt idx="4">
                  <c:v>43136</c:v>
                </c:pt>
                <c:pt idx="5">
                  <c:v>43137</c:v>
                </c:pt>
                <c:pt idx="6">
                  <c:v>43138</c:v>
                </c:pt>
                <c:pt idx="7">
                  <c:v>43139</c:v>
                </c:pt>
                <c:pt idx="8">
                  <c:v>43140</c:v>
                </c:pt>
                <c:pt idx="9">
                  <c:v>43141</c:v>
                </c:pt>
                <c:pt idx="10">
                  <c:v>43142</c:v>
                </c:pt>
                <c:pt idx="11">
                  <c:v>43143</c:v>
                </c:pt>
                <c:pt idx="12">
                  <c:v>43144</c:v>
                </c:pt>
                <c:pt idx="13">
                  <c:v>43145</c:v>
                </c:pt>
                <c:pt idx="14">
                  <c:v>43146</c:v>
                </c:pt>
                <c:pt idx="15">
                  <c:v>43147</c:v>
                </c:pt>
                <c:pt idx="16">
                  <c:v>43148</c:v>
                </c:pt>
                <c:pt idx="17">
                  <c:v>43149</c:v>
                </c:pt>
                <c:pt idx="18">
                  <c:v>43150</c:v>
                </c:pt>
                <c:pt idx="19">
                  <c:v>43151</c:v>
                </c:pt>
                <c:pt idx="20">
                  <c:v>43152</c:v>
                </c:pt>
                <c:pt idx="21">
                  <c:v>43153</c:v>
                </c:pt>
                <c:pt idx="22">
                  <c:v>43154</c:v>
                </c:pt>
                <c:pt idx="23">
                  <c:v>43155</c:v>
                </c:pt>
                <c:pt idx="24">
                  <c:v>43156</c:v>
                </c:pt>
                <c:pt idx="25">
                  <c:v>43157</c:v>
                </c:pt>
                <c:pt idx="26">
                  <c:v>43158</c:v>
                </c:pt>
                <c:pt idx="27">
                  <c:v>43159</c:v>
                </c:pt>
              </c:numCache>
            </c:numRef>
          </c:cat>
          <c:val>
            <c:numRef>
              <c:f>Sheet1!$B$2:$B$29</c:f>
              <c:numCache>
                <c:formatCode>General</c:formatCode>
                <c:ptCount val="28"/>
                <c:pt idx="0">
                  <c:v>1477</c:v>
                </c:pt>
                <c:pt idx="1">
                  <c:v>1222</c:v>
                </c:pt>
                <c:pt idx="2">
                  <c:v>1369</c:v>
                </c:pt>
                <c:pt idx="3">
                  <c:v>1403</c:v>
                </c:pt>
                <c:pt idx="4">
                  <c:v>1709</c:v>
                </c:pt>
                <c:pt idx="5">
                  <c:v>1430</c:v>
                </c:pt>
                <c:pt idx="6">
                  <c:v>1906</c:v>
                </c:pt>
                <c:pt idx="7">
                  <c:v>1554</c:v>
                </c:pt>
                <c:pt idx="8">
                  <c:v>939</c:v>
                </c:pt>
                <c:pt idx="9">
                  <c:v>861</c:v>
                </c:pt>
                <c:pt idx="10">
                  <c:v>974</c:v>
                </c:pt>
                <c:pt idx="11">
                  <c:v>1052</c:v>
                </c:pt>
                <c:pt idx="12">
                  <c:v>926</c:v>
                </c:pt>
                <c:pt idx="13">
                  <c:v>941</c:v>
                </c:pt>
                <c:pt idx="14">
                  <c:v>838</c:v>
                </c:pt>
                <c:pt idx="15">
                  <c:v>1104</c:v>
                </c:pt>
                <c:pt idx="16">
                  <c:v>869</c:v>
                </c:pt>
                <c:pt idx="17">
                  <c:v>1089</c:v>
                </c:pt>
                <c:pt idx="18">
                  <c:v>1671</c:v>
                </c:pt>
                <c:pt idx="19">
                  <c:v>1841</c:v>
                </c:pt>
                <c:pt idx="20">
                  <c:v>2278</c:v>
                </c:pt>
                <c:pt idx="21">
                  <c:v>1455</c:v>
                </c:pt>
                <c:pt idx="22">
                  <c:v>942</c:v>
                </c:pt>
                <c:pt idx="23">
                  <c:v>1300</c:v>
                </c:pt>
                <c:pt idx="24">
                  <c:v>1995</c:v>
                </c:pt>
                <c:pt idx="25">
                  <c:v>1689</c:v>
                </c:pt>
                <c:pt idx="26">
                  <c:v>1403</c:v>
                </c:pt>
                <c:pt idx="27">
                  <c:v>1755</c:v>
                </c:pt>
              </c:numCache>
            </c:numRef>
          </c:val>
          <c:smooth val="0"/>
          <c:extLst>
            <c:ext xmlns:c16="http://schemas.microsoft.com/office/drawing/2014/chart" uri="{C3380CC4-5D6E-409C-BE32-E72D297353CC}">
              <c16:uniqueId val="{00000000-6E6A-492D-8193-700AFB5A4569}"/>
            </c:ext>
          </c:extLst>
        </c:ser>
        <c:dLbls>
          <c:showLegendKey val="0"/>
          <c:showVal val="0"/>
          <c:showCatName val="0"/>
          <c:showSerName val="0"/>
          <c:showPercent val="0"/>
          <c:showBubbleSize val="0"/>
        </c:dLbls>
        <c:smooth val="0"/>
        <c:axId val="360024440"/>
        <c:axId val="276826232"/>
      </c:lineChart>
      <c:dateAx>
        <c:axId val="36002444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6826232"/>
        <c:crosses val="autoZero"/>
        <c:auto val="1"/>
        <c:lblOffset val="100"/>
        <c:baseTimeUnit val="days"/>
      </c:dateAx>
      <c:valAx>
        <c:axId val="2768262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00244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Department of Health (Philippines)</c:v>
                </c:pt>
              </c:strCache>
            </c:strRef>
          </c:tx>
          <c:spPr>
            <a:ln w="28575" cap="rnd">
              <a:solidFill>
                <a:schemeClr val="accent1"/>
              </a:solidFill>
              <a:round/>
            </a:ln>
            <a:effectLst/>
          </c:spPr>
          <c:marker>
            <c:symbol val="none"/>
          </c:marker>
          <c:cat>
            <c:numRef>
              <c:f>Sheet1!$A$2:$A$29</c:f>
              <c:numCache>
                <c:formatCode>m/d/yyyy</c:formatCode>
                <c:ptCount val="28"/>
                <c:pt idx="0">
                  <c:v>43132</c:v>
                </c:pt>
                <c:pt idx="1">
                  <c:v>43133</c:v>
                </c:pt>
                <c:pt idx="2">
                  <c:v>43134</c:v>
                </c:pt>
                <c:pt idx="3">
                  <c:v>43135</c:v>
                </c:pt>
                <c:pt idx="4">
                  <c:v>43136</c:v>
                </c:pt>
                <c:pt idx="5">
                  <c:v>43137</c:v>
                </c:pt>
                <c:pt idx="6">
                  <c:v>43138</c:v>
                </c:pt>
                <c:pt idx="7">
                  <c:v>43139</c:v>
                </c:pt>
                <c:pt idx="8">
                  <c:v>43140</c:v>
                </c:pt>
                <c:pt idx="9">
                  <c:v>43141</c:v>
                </c:pt>
                <c:pt idx="10">
                  <c:v>43142</c:v>
                </c:pt>
                <c:pt idx="11">
                  <c:v>43143</c:v>
                </c:pt>
                <c:pt idx="12">
                  <c:v>43144</c:v>
                </c:pt>
                <c:pt idx="13">
                  <c:v>43145</c:v>
                </c:pt>
                <c:pt idx="14">
                  <c:v>43146</c:v>
                </c:pt>
                <c:pt idx="15">
                  <c:v>43147</c:v>
                </c:pt>
                <c:pt idx="16">
                  <c:v>43148</c:v>
                </c:pt>
                <c:pt idx="17">
                  <c:v>43149</c:v>
                </c:pt>
                <c:pt idx="18">
                  <c:v>43150</c:v>
                </c:pt>
                <c:pt idx="19">
                  <c:v>43151</c:v>
                </c:pt>
                <c:pt idx="20">
                  <c:v>43152</c:v>
                </c:pt>
                <c:pt idx="21">
                  <c:v>43153</c:v>
                </c:pt>
                <c:pt idx="22">
                  <c:v>43154</c:v>
                </c:pt>
                <c:pt idx="23">
                  <c:v>43155</c:v>
                </c:pt>
                <c:pt idx="24">
                  <c:v>43156</c:v>
                </c:pt>
                <c:pt idx="25">
                  <c:v>43157</c:v>
                </c:pt>
                <c:pt idx="26">
                  <c:v>43158</c:v>
                </c:pt>
                <c:pt idx="27">
                  <c:v>43159</c:v>
                </c:pt>
              </c:numCache>
            </c:numRef>
          </c:cat>
          <c:val>
            <c:numRef>
              <c:f>Sheet1!$B$2:$B$29</c:f>
              <c:numCache>
                <c:formatCode>General</c:formatCode>
                <c:ptCount val="28"/>
                <c:pt idx="0">
                  <c:v>2.7981869275880999</c:v>
                </c:pt>
                <c:pt idx="1">
                  <c:v>2.4199252719087001</c:v>
                </c:pt>
                <c:pt idx="2">
                  <c:v>3.1663521324677002</c:v>
                </c:pt>
                <c:pt idx="3">
                  <c:v>2.3898502539400002</c:v>
                </c:pt>
                <c:pt idx="4">
                  <c:v>2.5899929164788</c:v>
                </c:pt>
                <c:pt idx="5">
                  <c:v>2.8943529349353998</c:v>
                </c:pt>
                <c:pt idx="6">
                  <c:v>5.1975138697701997</c:v>
                </c:pt>
                <c:pt idx="7">
                  <c:v>3.7082771839212998</c:v>
                </c:pt>
                <c:pt idx="8">
                  <c:v>2.8085508106677999</c:v>
                </c:pt>
                <c:pt idx="9">
                  <c:v>2.5584768680161001</c:v>
                </c:pt>
                <c:pt idx="10">
                  <c:v>1.704824489605</c:v>
                </c:pt>
                <c:pt idx="11">
                  <c:v>1.6851953499422001</c:v>
                </c:pt>
                <c:pt idx="12">
                  <c:v>1.7803290831173</c:v>
                </c:pt>
                <c:pt idx="13">
                  <c:v>3.0013594763914</c:v>
                </c:pt>
                <c:pt idx="14">
                  <c:v>2.8828789861263</c:v>
                </c:pt>
                <c:pt idx="15">
                  <c:v>3.7926350739511001</c:v>
                </c:pt>
                <c:pt idx="16">
                  <c:v>3.0027763935360001</c:v>
                </c:pt>
                <c:pt idx="17">
                  <c:v>2.3708294299920998</c:v>
                </c:pt>
                <c:pt idx="18">
                  <c:v>4.1641900039060999</c:v>
                </c:pt>
                <c:pt idx="19">
                  <c:v>4.6701139671184997</c:v>
                </c:pt>
                <c:pt idx="20">
                  <c:v>6.1236250146613997</c:v>
                </c:pt>
                <c:pt idx="21">
                  <c:v>4.2018803244748</c:v>
                </c:pt>
                <c:pt idx="22">
                  <c:v>3.0584451557305998</c:v>
                </c:pt>
                <c:pt idx="23">
                  <c:v>5.1884352568581997</c:v>
                </c:pt>
                <c:pt idx="24">
                  <c:v>4.5564800702183001</c:v>
                </c:pt>
                <c:pt idx="25">
                  <c:v>4.2967631982930996</c:v>
                </c:pt>
                <c:pt idx="26">
                  <c:v>4.0062980304923999</c:v>
                </c:pt>
                <c:pt idx="27">
                  <c:v>5.5448170192703996</c:v>
                </c:pt>
              </c:numCache>
            </c:numRef>
          </c:val>
          <c:smooth val="0"/>
          <c:extLst>
            <c:ext xmlns:c16="http://schemas.microsoft.com/office/drawing/2014/chart" uri="{C3380CC4-5D6E-409C-BE32-E72D297353CC}">
              <c16:uniqueId val="{00000000-8476-486B-A2DA-1352F45A387E}"/>
            </c:ext>
          </c:extLst>
        </c:ser>
        <c:dLbls>
          <c:showLegendKey val="0"/>
          <c:showVal val="0"/>
          <c:showCatName val="0"/>
          <c:showSerName val="0"/>
          <c:showPercent val="0"/>
          <c:showBubbleSize val="0"/>
        </c:dLbls>
        <c:smooth val="0"/>
        <c:axId val="363502880"/>
        <c:axId val="363501240"/>
      </c:lineChart>
      <c:dateAx>
        <c:axId val="36350288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3501240"/>
        <c:crosses val="autoZero"/>
        <c:auto val="1"/>
        <c:lblOffset val="100"/>
        <c:baseTimeUnit val="days"/>
      </c:dateAx>
      <c:valAx>
        <c:axId val="3635012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35028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Like</c:v>
                </c:pt>
              </c:strCache>
            </c:strRef>
          </c:tx>
          <c:spPr>
            <a:solidFill>
              <a:schemeClr val="accent1"/>
            </a:solidFill>
            <a:ln>
              <a:noFill/>
            </a:ln>
            <a:effectLst/>
          </c:spPr>
          <c:invertIfNegative val="0"/>
          <c:cat>
            <c:strRef>
              <c:f>Sheet1!$A$2</c:f>
              <c:strCache>
                <c:ptCount val="1"/>
                <c:pt idx="0">
                  <c:v>Department of Health (Philippines)</c:v>
                </c:pt>
              </c:strCache>
            </c:strRef>
          </c:cat>
          <c:val>
            <c:numRef>
              <c:f>Sheet1!$B$2</c:f>
              <c:numCache>
                <c:formatCode>General</c:formatCode>
                <c:ptCount val="1"/>
                <c:pt idx="0">
                  <c:v>21375</c:v>
                </c:pt>
              </c:numCache>
            </c:numRef>
          </c:val>
          <c:extLst>
            <c:ext xmlns:c16="http://schemas.microsoft.com/office/drawing/2014/chart" uri="{C3380CC4-5D6E-409C-BE32-E72D297353CC}">
              <c16:uniqueId val="{00000000-AB7F-4B97-AFE4-978EB5AC24B1}"/>
            </c:ext>
          </c:extLst>
        </c:ser>
        <c:ser>
          <c:idx val="1"/>
          <c:order val="1"/>
          <c:tx>
            <c:strRef>
              <c:f>Sheet1!$C$1</c:f>
              <c:strCache>
                <c:ptCount val="1"/>
                <c:pt idx="0">
                  <c:v>Love</c:v>
                </c:pt>
              </c:strCache>
            </c:strRef>
          </c:tx>
          <c:spPr>
            <a:solidFill>
              <a:schemeClr val="accent2"/>
            </a:solidFill>
            <a:ln>
              <a:noFill/>
            </a:ln>
            <a:effectLst/>
          </c:spPr>
          <c:invertIfNegative val="0"/>
          <c:cat>
            <c:strRef>
              <c:f>Sheet1!$A$2</c:f>
              <c:strCache>
                <c:ptCount val="1"/>
                <c:pt idx="0">
                  <c:v>Department of Health (Philippines)</c:v>
                </c:pt>
              </c:strCache>
            </c:strRef>
          </c:cat>
          <c:val>
            <c:numRef>
              <c:f>Sheet1!$C$2</c:f>
              <c:numCache>
                <c:formatCode>General</c:formatCode>
                <c:ptCount val="1"/>
                <c:pt idx="0">
                  <c:v>670</c:v>
                </c:pt>
              </c:numCache>
            </c:numRef>
          </c:val>
          <c:extLst>
            <c:ext xmlns:c16="http://schemas.microsoft.com/office/drawing/2014/chart" uri="{C3380CC4-5D6E-409C-BE32-E72D297353CC}">
              <c16:uniqueId val="{00000001-AB7F-4B97-AFE4-978EB5AC24B1}"/>
            </c:ext>
          </c:extLst>
        </c:ser>
        <c:ser>
          <c:idx val="2"/>
          <c:order val="2"/>
          <c:tx>
            <c:strRef>
              <c:f>Sheet1!$D$1</c:f>
              <c:strCache>
                <c:ptCount val="1"/>
                <c:pt idx="0">
                  <c:v>Haha</c:v>
                </c:pt>
              </c:strCache>
            </c:strRef>
          </c:tx>
          <c:spPr>
            <a:solidFill>
              <a:schemeClr val="accent3"/>
            </a:solidFill>
            <a:ln>
              <a:noFill/>
            </a:ln>
            <a:effectLst/>
          </c:spPr>
          <c:invertIfNegative val="0"/>
          <c:cat>
            <c:strRef>
              <c:f>Sheet1!$A$2</c:f>
              <c:strCache>
                <c:ptCount val="1"/>
                <c:pt idx="0">
                  <c:v>Department of Health (Philippines)</c:v>
                </c:pt>
              </c:strCache>
            </c:strRef>
          </c:cat>
          <c:val>
            <c:numRef>
              <c:f>Sheet1!$D$2</c:f>
              <c:numCache>
                <c:formatCode>General</c:formatCode>
                <c:ptCount val="1"/>
                <c:pt idx="0">
                  <c:v>105</c:v>
                </c:pt>
              </c:numCache>
            </c:numRef>
          </c:val>
          <c:extLst>
            <c:ext xmlns:c16="http://schemas.microsoft.com/office/drawing/2014/chart" uri="{C3380CC4-5D6E-409C-BE32-E72D297353CC}">
              <c16:uniqueId val="{00000002-AB7F-4B97-AFE4-978EB5AC24B1}"/>
            </c:ext>
          </c:extLst>
        </c:ser>
        <c:ser>
          <c:idx val="3"/>
          <c:order val="3"/>
          <c:tx>
            <c:strRef>
              <c:f>Sheet1!$E$1</c:f>
              <c:strCache>
                <c:ptCount val="1"/>
                <c:pt idx="0">
                  <c:v>Wow</c:v>
                </c:pt>
              </c:strCache>
            </c:strRef>
          </c:tx>
          <c:spPr>
            <a:solidFill>
              <a:schemeClr val="accent4"/>
            </a:solidFill>
            <a:ln>
              <a:noFill/>
            </a:ln>
            <a:effectLst/>
          </c:spPr>
          <c:invertIfNegative val="0"/>
          <c:cat>
            <c:strRef>
              <c:f>Sheet1!$A$2</c:f>
              <c:strCache>
                <c:ptCount val="1"/>
                <c:pt idx="0">
                  <c:v>Department of Health (Philippines)</c:v>
                </c:pt>
              </c:strCache>
            </c:strRef>
          </c:cat>
          <c:val>
            <c:numRef>
              <c:f>Sheet1!$E$2</c:f>
              <c:numCache>
                <c:formatCode>General</c:formatCode>
                <c:ptCount val="1"/>
                <c:pt idx="0">
                  <c:v>109</c:v>
                </c:pt>
              </c:numCache>
            </c:numRef>
          </c:val>
          <c:extLst>
            <c:ext xmlns:c16="http://schemas.microsoft.com/office/drawing/2014/chart" uri="{C3380CC4-5D6E-409C-BE32-E72D297353CC}">
              <c16:uniqueId val="{00000003-AB7F-4B97-AFE4-978EB5AC24B1}"/>
            </c:ext>
          </c:extLst>
        </c:ser>
        <c:ser>
          <c:idx val="4"/>
          <c:order val="4"/>
          <c:tx>
            <c:strRef>
              <c:f>Sheet1!$F$1</c:f>
              <c:strCache>
                <c:ptCount val="1"/>
                <c:pt idx="0">
                  <c:v>Sad</c:v>
                </c:pt>
              </c:strCache>
            </c:strRef>
          </c:tx>
          <c:spPr>
            <a:solidFill>
              <a:schemeClr val="accent5"/>
            </a:solidFill>
            <a:ln>
              <a:noFill/>
            </a:ln>
            <a:effectLst/>
          </c:spPr>
          <c:invertIfNegative val="0"/>
          <c:cat>
            <c:strRef>
              <c:f>Sheet1!$A$2</c:f>
              <c:strCache>
                <c:ptCount val="1"/>
                <c:pt idx="0">
                  <c:v>Department of Health (Philippines)</c:v>
                </c:pt>
              </c:strCache>
            </c:strRef>
          </c:cat>
          <c:val>
            <c:numRef>
              <c:f>Sheet1!$F$2</c:f>
              <c:numCache>
                <c:formatCode>General</c:formatCode>
                <c:ptCount val="1"/>
                <c:pt idx="0">
                  <c:v>70</c:v>
                </c:pt>
              </c:numCache>
            </c:numRef>
          </c:val>
          <c:extLst>
            <c:ext xmlns:c16="http://schemas.microsoft.com/office/drawing/2014/chart" uri="{C3380CC4-5D6E-409C-BE32-E72D297353CC}">
              <c16:uniqueId val="{00000004-AB7F-4B97-AFE4-978EB5AC24B1}"/>
            </c:ext>
          </c:extLst>
        </c:ser>
        <c:ser>
          <c:idx val="5"/>
          <c:order val="5"/>
          <c:tx>
            <c:strRef>
              <c:f>Sheet1!$G$1</c:f>
              <c:strCache>
                <c:ptCount val="1"/>
                <c:pt idx="0">
                  <c:v>Angry</c:v>
                </c:pt>
              </c:strCache>
            </c:strRef>
          </c:tx>
          <c:spPr>
            <a:solidFill>
              <a:schemeClr val="accent6"/>
            </a:solidFill>
            <a:ln>
              <a:noFill/>
            </a:ln>
            <a:effectLst/>
          </c:spPr>
          <c:invertIfNegative val="0"/>
          <c:cat>
            <c:strRef>
              <c:f>Sheet1!$A$2</c:f>
              <c:strCache>
                <c:ptCount val="1"/>
                <c:pt idx="0">
                  <c:v>Department of Health (Philippines)</c:v>
                </c:pt>
              </c:strCache>
            </c:strRef>
          </c:cat>
          <c:val>
            <c:numRef>
              <c:f>Sheet1!$G$2</c:f>
              <c:numCache>
                <c:formatCode>General</c:formatCode>
                <c:ptCount val="1"/>
                <c:pt idx="0">
                  <c:v>607</c:v>
                </c:pt>
              </c:numCache>
            </c:numRef>
          </c:val>
          <c:extLst>
            <c:ext xmlns:c16="http://schemas.microsoft.com/office/drawing/2014/chart" uri="{C3380CC4-5D6E-409C-BE32-E72D297353CC}">
              <c16:uniqueId val="{00000005-AB7F-4B97-AFE4-978EB5AC24B1}"/>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c:f>
              <c:strCache>
                <c:ptCount val="1"/>
                <c:pt idx="0">
                  <c:v>Department of Health (Philippines)</c:v>
                </c:pt>
              </c:strCache>
            </c:strRef>
          </c:cat>
          <c:val>
            <c:numRef>
              <c:f>Sheet1!$H$2</c:f>
              <c:numCache>
                <c:formatCode>General</c:formatCode>
                <c:ptCount val="1"/>
                <c:pt idx="0">
                  <c:v>1804</c:v>
                </c:pt>
              </c:numCache>
            </c:numRef>
          </c:val>
          <c:extLst>
            <c:ext xmlns:c16="http://schemas.microsoft.com/office/drawing/2014/chart" uri="{C3380CC4-5D6E-409C-BE32-E72D297353CC}">
              <c16:uniqueId val="{00000006-AB7F-4B97-AFE4-978EB5AC24B1}"/>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c:f>
              <c:strCache>
                <c:ptCount val="1"/>
                <c:pt idx="0">
                  <c:v>Department of Health (Philippines)</c:v>
                </c:pt>
              </c:strCache>
            </c:strRef>
          </c:cat>
          <c:val>
            <c:numRef>
              <c:f>Sheet1!$I$2</c:f>
              <c:numCache>
                <c:formatCode>General</c:formatCode>
                <c:ptCount val="1"/>
                <c:pt idx="0">
                  <c:v>17603</c:v>
                </c:pt>
              </c:numCache>
            </c:numRef>
          </c:val>
          <c:extLst>
            <c:ext xmlns:c16="http://schemas.microsoft.com/office/drawing/2014/chart" uri="{C3380CC4-5D6E-409C-BE32-E72D297353CC}">
              <c16:uniqueId val="{00000007-AB7F-4B97-AFE4-978EB5AC24B1}"/>
            </c:ext>
          </c:extLst>
        </c:ser>
        <c:dLbls>
          <c:showLegendKey val="0"/>
          <c:showVal val="0"/>
          <c:showCatName val="0"/>
          <c:showSerName val="0"/>
          <c:showPercent val="0"/>
          <c:showBubbleSize val="0"/>
        </c:dLbls>
        <c:gapWidth val="219"/>
        <c:overlap val="-27"/>
        <c:axId val="363505832"/>
        <c:axId val="363506488"/>
      </c:barChart>
      <c:catAx>
        <c:axId val="3635058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3506488"/>
        <c:crosses val="autoZero"/>
        <c:auto val="1"/>
        <c:lblAlgn val="ctr"/>
        <c:lblOffset val="100"/>
        <c:noMultiLvlLbl val="0"/>
      </c:catAx>
      <c:valAx>
        <c:axId val="3635064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35058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Department of Health (Philippines)</c:v>
                </c:pt>
              </c:strCache>
            </c:strRef>
          </c:tx>
          <c:spPr>
            <a:solidFill>
              <a:schemeClr val="accent1"/>
            </a:solidFill>
            <a:ln>
              <a:noFill/>
            </a:ln>
            <a:effectLst/>
          </c:spPr>
          <c:invertIfNegative val="0"/>
          <c:cat>
            <c:strRef>
              <c:f>Sheet1!$A$2:$A$6</c:f>
              <c:strCache>
                <c:ptCount val="5"/>
                <c:pt idx="0">
                  <c:v>Link</c:v>
                </c:pt>
                <c:pt idx="1">
                  <c:v>Photo</c:v>
                </c:pt>
                <c:pt idx="2">
                  <c:v>Status</c:v>
                </c:pt>
                <c:pt idx="3">
                  <c:v>Video</c:v>
                </c:pt>
                <c:pt idx="4">
                  <c:v>YouTube Video</c:v>
                </c:pt>
              </c:strCache>
            </c:strRef>
          </c:cat>
          <c:val>
            <c:numRef>
              <c:f>Sheet1!$B$2:$B$6</c:f>
              <c:numCache>
                <c:formatCode>General</c:formatCode>
                <c:ptCount val="5"/>
                <c:pt idx="0">
                  <c:v>8.5076487873174997E-2</c:v>
                </c:pt>
                <c:pt idx="1">
                  <c:v>9.0639801331200004E-2</c:v>
                </c:pt>
                <c:pt idx="2">
                  <c:v>1.4681270482433E-2</c:v>
                </c:pt>
                <c:pt idx="3">
                  <c:v>0.15022957024069</c:v>
                </c:pt>
                <c:pt idx="4">
                  <c:v>8.2581600611096005E-3</c:v>
                </c:pt>
              </c:numCache>
            </c:numRef>
          </c:val>
          <c:extLst>
            <c:ext xmlns:c16="http://schemas.microsoft.com/office/drawing/2014/chart" uri="{C3380CC4-5D6E-409C-BE32-E72D297353CC}">
              <c16:uniqueId val="{00000000-4C8F-4247-A966-3B0AE0687FBD}"/>
            </c:ext>
          </c:extLst>
        </c:ser>
        <c:dLbls>
          <c:showLegendKey val="0"/>
          <c:showVal val="0"/>
          <c:showCatName val="0"/>
          <c:showSerName val="0"/>
          <c:showPercent val="0"/>
          <c:showBubbleSize val="0"/>
        </c:dLbls>
        <c:gapWidth val="219"/>
        <c:overlap val="-27"/>
        <c:axId val="363513376"/>
        <c:axId val="363509768"/>
      </c:barChart>
      <c:catAx>
        <c:axId val="3635133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3509768"/>
        <c:crosses val="autoZero"/>
        <c:auto val="1"/>
        <c:lblAlgn val="ctr"/>
        <c:lblOffset val="100"/>
        <c:noMultiLvlLbl val="0"/>
      </c:catAx>
      <c:valAx>
        <c:axId val="3635097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35133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8/7/2018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8/7/2018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8/7/2018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8/7/2018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8/7/2018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8/7/2018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8/7/2018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8/7/2018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8/7/2018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8/7/2018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0AA249-11BB-4AC9-99B3-B71DDD7F210F}"/>
              </a:ext>
            </a:extLst>
          </p:cNvPr>
          <p:cNvSpPr>
            <a:spLocks noGrp="1"/>
          </p:cNvSpPr>
          <p:nvPr>
            <p:ph type="ctrTitle"/>
          </p:nvPr>
        </p:nvSpPr>
        <p:spPr/>
        <p:txBody>
          <a:bodyPr/>
          <a:lstStyle/>
          <a:p>
            <a:r>
              <a:rPr lang="en-US"/>
              <a:t>Management Report</a:t>
            </a:r>
          </a:p>
        </p:txBody>
      </p:sp>
      <p:sp>
        <p:nvSpPr>
          <p:cNvPr id="3" name="Subtitle 2">
            <a:extLst>
              <a:ext uri="{FF2B5EF4-FFF2-40B4-BE49-F238E27FC236}">
                <a16:creationId xmlns:a16="http://schemas.microsoft.com/office/drawing/2014/main" id="{2A206D7A-5619-42F5-ADFC-B35FD4666DD4}"/>
              </a:ext>
            </a:extLst>
          </p:cNvPr>
          <p:cNvSpPr>
            <a:spLocks noGrp="1"/>
          </p:cNvSpPr>
          <p:nvPr>
            <p:ph type="subTitle" idx="1"/>
          </p:nvPr>
        </p:nvSpPr>
        <p:spPr/>
        <p:txBody>
          <a:bodyPr/>
          <a:lstStyle/>
          <a:p>
            <a:r>
              <a:rPr lang="en-US"/>
              <a:t>Exhibits Asia</a:t>
            </a:r>
          </a:p>
        </p:txBody>
      </p:sp>
    </p:spTree>
    <p:extLst>
      <p:ext uri="{BB962C8B-B14F-4D97-AF65-F5344CB8AC3E}">
        <p14:creationId xmlns:p14="http://schemas.microsoft.com/office/powerpoint/2010/main" val="38519519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50D75D-D58F-4C27-9D8C-4EEF432B2D03}"/>
              </a:ext>
            </a:extLst>
          </p:cNvPr>
          <p:cNvSpPr>
            <a:spLocks noGrp="1"/>
          </p:cNvSpPr>
          <p:nvPr>
            <p:ph type="title"/>
          </p:nvPr>
        </p:nvSpPr>
        <p:spPr/>
        <p:txBody>
          <a:bodyPr/>
          <a:lstStyle/>
          <a:p>
            <a:r>
              <a:rPr lang="en-US"/>
              <a:t>Facebook Key Metrics Table | Department of Health (Philippines)</a:t>
            </a:r>
          </a:p>
        </p:txBody>
      </p:sp>
      <p:graphicFrame>
        <p:nvGraphicFramePr>
          <p:cNvPr id="5" name="Table Placeholder 4">
            <a:extLst>
              <a:ext uri="{FF2B5EF4-FFF2-40B4-BE49-F238E27FC236}">
                <a16:creationId xmlns:a16="http://schemas.microsoft.com/office/drawing/2014/main" id="{AED76356-3A51-4B7B-A7E3-FE9DBDAB4284}"/>
              </a:ext>
            </a:extLst>
          </p:cNvPr>
          <p:cNvGraphicFramePr>
            <a:graphicFrameLocks noGrp="1"/>
          </p:cNvGraphicFramePr>
          <p:nvPr>
            <p:ph type="tbl" sz="quarter" idx="13"/>
            <p:extLst>
              <p:ext uri="{D42A27DB-BD31-4B8C-83A1-F6EECF244321}">
                <p14:modId xmlns:p14="http://schemas.microsoft.com/office/powerpoint/2010/main" val="9680927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21715">
                  <a:extLst>
                    <a:ext uri="{9D8B030D-6E8A-4147-A177-3AD203B41FA5}">
                      <a16:colId xmlns:a16="http://schemas.microsoft.com/office/drawing/2014/main" val="18707337"/>
                    </a:ext>
                  </a:extLst>
                </a:gridCol>
                <a:gridCol w="304495">
                  <a:extLst>
                    <a:ext uri="{9D8B030D-6E8A-4147-A177-3AD203B41FA5}">
                      <a16:colId xmlns:a16="http://schemas.microsoft.com/office/drawing/2014/main" val="2315528048"/>
                    </a:ext>
                  </a:extLst>
                </a:gridCol>
                <a:gridCol w="304495">
                  <a:extLst>
                    <a:ext uri="{9D8B030D-6E8A-4147-A177-3AD203B41FA5}">
                      <a16:colId xmlns:a16="http://schemas.microsoft.com/office/drawing/2014/main" val="370596835"/>
                    </a:ext>
                  </a:extLst>
                </a:gridCol>
                <a:gridCol w="304495">
                  <a:extLst>
                    <a:ext uri="{9D8B030D-6E8A-4147-A177-3AD203B41FA5}">
                      <a16:colId xmlns:a16="http://schemas.microsoft.com/office/drawing/2014/main" val="4183226777"/>
                    </a:ext>
                  </a:extLst>
                </a:gridCol>
                <a:gridCol w="304495">
                  <a:extLst>
                    <a:ext uri="{9D8B030D-6E8A-4147-A177-3AD203B41FA5}">
                      <a16:colId xmlns:a16="http://schemas.microsoft.com/office/drawing/2014/main" val="1992138874"/>
                    </a:ext>
                  </a:extLst>
                </a:gridCol>
                <a:gridCol w="304495">
                  <a:extLst>
                    <a:ext uri="{9D8B030D-6E8A-4147-A177-3AD203B41FA5}">
                      <a16:colId xmlns:a16="http://schemas.microsoft.com/office/drawing/2014/main" val="1968344048"/>
                    </a:ext>
                  </a:extLst>
                </a:gridCol>
                <a:gridCol w="304495">
                  <a:extLst>
                    <a:ext uri="{9D8B030D-6E8A-4147-A177-3AD203B41FA5}">
                      <a16:colId xmlns:a16="http://schemas.microsoft.com/office/drawing/2014/main" val="1292479703"/>
                    </a:ext>
                  </a:extLst>
                </a:gridCol>
                <a:gridCol w="304495">
                  <a:extLst>
                    <a:ext uri="{9D8B030D-6E8A-4147-A177-3AD203B41FA5}">
                      <a16:colId xmlns:a16="http://schemas.microsoft.com/office/drawing/2014/main" val="3482696621"/>
                    </a:ext>
                  </a:extLst>
                </a:gridCol>
                <a:gridCol w="304495">
                  <a:extLst>
                    <a:ext uri="{9D8B030D-6E8A-4147-A177-3AD203B41FA5}">
                      <a16:colId xmlns:a16="http://schemas.microsoft.com/office/drawing/2014/main" val="1095337644"/>
                    </a:ext>
                  </a:extLst>
                </a:gridCol>
                <a:gridCol w="304495">
                  <a:extLst>
                    <a:ext uri="{9D8B030D-6E8A-4147-A177-3AD203B41FA5}">
                      <a16:colId xmlns:a16="http://schemas.microsoft.com/office/drawing/2014/main" val="657795607"/>
                    </a:ext>
                  </a:extLst>
                </a:gridCol>
                <a:gridCol w="304495">
                  <a:extLst>
                    <a:ext uri="{9D8B030D-6E8A-4147-A177-3AD203B41FA5}">
                      <a16:colId xmlns:a16="http://schemas.microsoft.com/office/drawing/2014/main" val="1049492567"/>
                    </a:ext>
                  </a:extLst>
                </a:gridCol>
                <a:gridCol w="304495">
                  <a:extLst>
                    <a:ext uri="{9D8B030D-6E8A-4147-A177-3AD203B41FA5}">
                      <a16:colId xmlns:a16="http://schemas.microsoft.com/office/drawing/2014/main" val="2997835488"/>
                    </a:ext>
                  </a:extLst>
                </a:gridCol>
                <a:gridCol w="304495">
                  <a:extLst>
                    <a:ext uri="{9D8B030D-6E8A-4147-A177-3AD203B41FA5}">
                      <a16:colId xmlns:a16="http://schemas.microsoft.com/office/drawing/2014/main" val="3689078151"/>
                    </a:ext>
                  </a:extLst>
                </a:gridCol>
                <a:gridCol w="304495">
                  <a:extLst>
                    <a:ext uri="{9D8B030D-6E8A-4147-A177-3AD203B41FA5}">
                      <a16:colId xmlns:a16="http://schemas.microsoft.com/office/drawing/2014/main" val="472193411"/>
                    </a:ext>
                  </a:extLst>
                </a:gridCol>
                <a:gridCol w="304495">
                  <a:extLst>
                    <a:ext uri="{9D8B030D-6E8A-4147-A177-3AD203B41FA5}">
                      <a16:colId xmlns:a16="http://schemas.microsoft.com/office/drawing/2014/main" val="3341388777"/>
                    </a:ext>
                  </a:extLst>
                </a:gridCol>
                <a:gridCol w="304495">
                  <a:extLst>
                    <a:ext uri="{9D8B030D-6E8A-4147-A177-3AD203B41FA5}">
                      <a16:colId xmlns:a16="http://schemas.microsoft.com/office/drawing/2014/main" val="4035460485"/>
                    </a:ext>
                  </a:extLst>
                </a:gridCol>
                <a:gridCol w="304495">
                  <a:extLst>
                    <a:ext uri="{9D8B030D-6E8A-4147-A177-3AD203B41FA5}">
                      <a16:colId xmlns:a16="http://schemas.microsoft.com/office/drawing/2014/main" val="3723009406"/>
                    </a:ext>
                  </a:extLst>
                </a:gridCol>
                <a:gridCol w="304495">
                  <a:extLst>
                    <a:ext uri="{9D8B030D-6E8A-4147-A177-3AD203B41FA5}">
                      <a16:colId xmlns:a16="http://schemas.microsoft.com/office/drawing/2014/main" val="655703517"/>
                    </a:ext>
                  </a:extLst>
                </a:gridCol>
                <a:gridCol w="304495">
                  <a:extLst>
                    <a:ext uri="{9D8B030D-6E8A-4147-A177-3AD203B41FA5}">
                      <a16:colId xmlns:a16="http://schemas.microsoft.com/office/drawing/2014/main" val="2188058115"/>
                    </a:ext>
                  </a:extLst>
                </a:gridCol>
                <a:gridCol w="304495">
                  <a:extLst>
                    <a:ext uri="{9D8B030D-6E8A-4147-A177-3AD203B41FA5}">
                      <a16:colId xmlns:a16="http://schemas.microsoft.com/office/drawing/2014/main" val="4218002211"/>
                    </a:ext>
                  </a:extLst>
                </a:gridCol>
                <a:gridCol w="304495">
                  <a:extLst>
                    <a:ext uri="{9D8B030D-6E8A-4147-A177-3AD203B41FA5}">
                      <a16:colId xmlns:a16="http://schemas.microsoft.com/office/drawing/2014/main" val="650582634"/>
                    </a:ext>
                  </a:extLst>
                </a:gridCol>
                <a:gridCol w="304495">
                  <a:extLst>
                    <a:ext uri="{9D8B030D-6E8A-4147-A177-3AD203B41FA5}">
                      <a16:colId xmlns:a16="http://schemas.microsoft.com/office/drawing/2014/main" val="3513787408"/>
                    </a:ext>
                  </a:extLst>
                </a:gridCol>
                <a:gridCol w="304495">
                  <a:extLst>
                    <a:ext uri="{9D8B030D-6E8A-4147-A177-3AD203B41FA5}">
                      <a16:colId xmlns:a16="http://schemas.microsoft.com/office/drawing/2014/main" val="1807976606"/>
                    </a:ext>
                  </a:extLst>
                </a:gridCol>
                <a:gridCol w="304495">
                  <a:extLst>
                    <a:ext uri="{9D8B030D-6E8A-4147-A177-3AD203B41FA5}">
                      <a16:colId xmlns:a16="http://schemas.microsoft.com/office/drawing/2014/main" val="1210333438"/>
                    </a:ext>
                  </a:extLst>
                </a:gridCol>
                <a:gridCol w="304495">
                  <a:extLst>
                    <a:ext uri="{9D8B030D-6E8A-4147-A177-3AD203B41FA5}">
                      <a16:colId xmlns:a16="http://schemas.microsoft.com/office/drawing/2014/main" val="3336788473"/>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Global Fans</a:t>
                      </a:r>
                    </a:p>
                  </a:txBody>
                  <a:tcPr/>
                </a:tc>
                <a:tc>
                  <a:txBody>
                    <a:bodyPr/>
                    <a:lstStyle/>
                    <a:p>
                      <a:r>
                        <a:rPr lang="en-US" sz="1000"/>
                        <a:t>+/-</a:t>
                      </a:r>
                    </a:p>
                  </a:txBody>
                  <a:tcPr/>
                </a:tc>
                <a:tc>
                  <a:txBody>
                    <a:bodyPr/>
                    <a:lstStyle/>
                    <a:p>
                      <a:r>
                        <a:rPr lang="en-US" sz="1000"/>
                        <a:t>Posts</a:t>
                      </a:r>
                    </a:p>
                  </a:txBody>
                  <a:tcPr/>
                </a:tc>
                <a:tc>
                  <a:txBody>
                    <a:bodyPr/>
                    <a:lstStyle/>
                    <a:p>
                      <a:r>
                        <a:rPr lang="en-US" sz="1000"/>
                        <a:t>Link Posts</a:t>
                      </a:r>
                    </a:p>
                  </a:txBody>
                  <a:tcPr/>
                </a:tc>
                <a:tc>
                  <a:txBody>
                    <a:bodyPr/>
                    <a:lstStyle/>
                    <a:p>
                      <a:r>
                        <a:rPr lang="en-US" sz="1000"/>
                        <a:t>Photo Posts</a:t>
                      </a:r>
                    </a:p>
                  </a:txBody>
                  <a:tcPr/>
                </a:tc>
                <a:tc>
                  <a:txBody>
                    <a:bodyPr/>
                    <a:lstStyle/>
                    <a:p>
                      <a:r>
                        <a:rPr lang="en-US" sz="1000"/>
                        <a:t>Status Posts</a:t>
                      </a:r>
                    </a:p>
                  </a:txBody>
                  <a:tcPr/>
                </a:tc>
                <a:tc>
                  <a:txBody>
                    <a:bodyPr/>
                    <a:lstStyle/>
                    <a:p>
                      <a:r>
                        <a:rPr lang="en-US" sz="1000"/>
                        <a:t>Video Posts</a:t>
                      </a:r>
                    </a:p>
                  </a:txBody>
                  <a:tcPr/>
                </a:tc>
                <a:tc>
                  <a:txBody>
                    <a:bodyPr/>
                    <a:lstStyle/>
                    <a:p>
                      <a:r>
                        <a:rPr lang="en-US" sz="1000"/>
                        <a:t>Reactions</a:t>
                      </a:r>
                    </a:p>
                  </a:txBody>
                  <a:tcPr/>
                </a:tc>
                <a:tc>
                  <a:txBody>
                    <a:bodyPr/>
                    <a:lstStyle/>
                    <a:p>
                      <a:r>
                        <a:rPr lang="en-US" sz="1000"/>
                        <a:t>Negative Reactions</a:t>
                      </a:r>
                    </a:p>
                  </a:txBody>
                  <a:tcPr/>
                </a:tc>
                <a:tc>
                  <a:txBody>
                    <a:bodyPr/>
                    <a:lstStyle/>
                    <a:p>
                      <a:r>
                        <a:rPr lang="en-US" sz="1000"/>
                        <a:t>Likes</a:t>
                      </a:r>
                    </a:p>
                  </a:txBody>
                  <a:tcPr/>
                </a:tc>
                <a:tc>
                  <a:txBody>
                    <a:bodyPr/>
                    <a:lstStyle/>
                    <a:p>
                      <a:r>
                        <a:rPr lang="en-US" sz="1000"/>
                        <a:t>Love</a:t>
                      </a:r>
                    </a:p>
                  </a:txBody>
                  <a:tcPr/>
                </a:tc>
                <a:tc>
                  <a:txBody>
                    <a:bodyPr/>
                    <a:lstStyle/>
                    <a:p>
                      <a:r>
                        <a:rPr lang="en-US" sz="1000"/>
                        <a:t>Haha</a:t>
                      </a:r>
                    </a:p>
                  </a:txBody>
                  <a:tcPr/>
                </a:tc>
                <a:tc>
                  <a:txBody>
                    <a:bodyPr/>
                    <a:lstStyle/>
                    <a:p>
                      <a:r>
                        <a:rPr lang="en-US" sz="1000"/>
                        <a:t>Wow</a:t>
                      </a:r>
                    </a:p>
                  </a:txBody>
                  <a:tcPr/>
                </a:tc>
                <a:tc>
                  <a:txBody>
                    <a:bodyPr/>
                    <a:lstStyle/>
                    <a:p>
                      <a:r>
                        <a:rPr lang="en-US" sz="1000"/>
                        <a:t>Sad</a:t>
                      </a:r>
                    </a:p>
                  </a:txBody>
                  <a:tcPr/>
                </a:tc>
                <a:tc>
                  <a:txBody>
                    <a:bodyPr/>
                    <a:lstStyle/>
                    <a:p>
                      <a:r>
                        <a:rPr lang="en-US" sz="1000"/>
                        <a:t>Angry</a:t>
                      </a:r>
                    </a:p>
                  </a:txBody>
                  <a:tcPr/>
                </a:tc>
                <a:tc>
                  <a:txBody>
                    <a:bodyPr/>
                    <a:lstStyle/>
                    <a:p>
                      <a:r>
                        <a:rPr lang="en-US" sz="1000"/>
                        <a:t>Comments</a:t>
                      </a:r>
                    </a:p>
                  </a:txBody>
                  <a:tcPr/>
                </a:tc>
                <a:tc>
                  <a:txBody>
                    <a:bodyPr/>
                    <a:lstStyle/>
                    <a:p>
                      <a:r>
                        <a:rPr lang="en-US" sz="1000"/>
                        <a:t>Shares</a:t>
                      </a:r>
                    </a:p>
                  </a:txBody>
                  <a:tcPr/>
                </a:tc>
                <a:tc>
                  <a:txBody>
                    <a:bodyPr/>
                    <a:lstStyle/>
                    <a:p>
                      <a:r>
                        <a:rPr lang="en-US" sz="1000"/>
                        <a:t>Total Interactions</a:t>
                      </a:r>
                    </a:p>
                  </a:txBody>
                  <a:tcPr/>
                </a:tc>
                <a:tc>
                  <a:txBody>
                    <a:bodyPr/>
                    <a:lstStyle/>
                    <a:p>
                      <a:r>
                        <a:rPr lang="en-US" sz="1000"/>
                        <a:t>User Posts</a:t>
                      </a:r>
                    </a:p>
                  </a:txBody>
                  <a:tcPr/>
                </a:tc>
                <a:tc>
                  <a:txBody>
                    <a:bodyPr/>
                    <a:lstStyle/>
                    <a:p>
                      <a:r>
                        <a:rPr lang="en-US" sz="1000"/>
                        <a:t>User Questions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2800626198"/>
                  </a:ext>
                </a:extLst>
              </a:tr>
              <a:tr h="370840">
                <a:tc>
                  <a:txBody>
                    <a:bodyPr/>
                    <a:lstStyle/>
                    <a:p>
                      <a:r>
                        <a:rPr lang="en-US" sz="1000"/>
                        <a:t>Department of Health (Philippines)</a:t>
                      </a:r>
                    </a:p>
                  </a:txBody>
                  <a:tcPr/>
                </a:tc>
                <a:tc>
                  <a:txBody>
                    <a:bodyPr/>
                    <a:lstStyle/>
                    <a:p>
                      <a:r>
                        <a:rPr lang="en-US" sz="1000"/>
                        <a:t>812219</a:t>
                      </a:r>
                    </a:p>
                  </a:txBody>
                  <a:tcPr/>
                </a:tc>
                <a:tc>
                  <a:txBody>
                    <a:bodyPr/>
                    <a:lstStyle/>
                    <a:p>
                      <a:r>
                        <a:rPr lang="en-US" sz="1000"/>
                        <a:t>10313</a:t>
                      </a:r>
                    </a:p>
                  </a:txBody>
                  <a:tcPr/>
                </a:tc>
                <a:tc>
                  <a:txBody>
                    <a:bodyPr/>
                    <a:lstStyle/>
                    <a:p>
                      <a:r>
                        <a:rPr lang="en-US" sz="1000"/>
                        <a:t>812219</a:t>
                      </a:r>
                    </a:p>
                  </a:txBody>
                  <a:tcPr/>
                </a:tc>
                <a:tc>
                  <a:txBody>
                    <a:bodyPr/>
                    <a:lstStyle/>
                    <a:p>
                      <a:r>
                        <a:rPr lang="en-US" sz="1000"/>
                        <a:t>10313</a:t>
                      </a:r>
                    </a:p>
                  </a:txBody>
                  <a:tcPr/>
                </a:tc>
                <a:tc>
                  <a:txBody>
                    <a:bodyPr/>
                    <a:lstStyle/>
                    <a:p>
                      <a:r>
                        <a:rPr lang="en-US" sz="1000"/>
                        <a:t>58</a:t>
                      </a:r>
                    </a:p>
                  </a:txBody>
                  <a:tcPr/>
                </a:tc>
                <a:tc>
                  <a:txBody>
                    <a:bodyPr/>
                    <a:lstStyle/>
                    <a:p>
                      <a:r>
                        <a:rPr lang="en-US" sz="1000"/>
                        <a:t>1</a:t>
                      </a:r>
                    </a:p>
                  </a:txBody>
                  <a:tcPr/>
                </a:tc>
                <a:tc>
                  <a:txBody>
                    <a:bodyPr/>
                    <a:lstStyle/>
                    <a:p>
                      <a:r>
                        <a:rPr lang="en-US" sz="1000"/>
                        <a:t>34</a:t>
                      </a:r>
                    </a:p>
                  </a:txBody>
                  <a:tcPr/>
                </a:tc>
                <a:tc>
                  <a:txBody>
                    <a:bodyPr/>
                    <a:lstStyle/>
                    <a:p>
                      <a:r>
                        <a:rPr lang="en-US" sz="1000"/>
                        <a:t>8</a:t>
                      </a:r>
                    </a:p>
                  </a:txBody>
                  <a:tcPr/>
                </a:tc>
                <a:tc>
                  <a:txBody>
                    <a:bodyPr/>
                    <a:lstStyle/>
                    <a:p>
                      <a:r>
                        <a:rPr lang="en-US" sz="1000"/>
                        <a:t>15</a:t>
                      </a:r>
                    </a:p>
                  </a:txBody>
                  <a:tcPr/>
                </a:tc>
                <a:tc>
                  <a:txBody>
                    <a:bodyPr/>
                    <a:lstStyle/>
                    <a:p>
                      <a:r>
                        <a:rPr lang="en-US" sz="1000"/>
                        <a:t>22936</a:t>
                      </a:r>
                    </a:p>
                  </a:txBody>
                  <a:tcPr/>
                </a:tc>
                <a:tc>
                  <a:txBody>
                    <a:bodyPr/>
                    <a:lstStyle/>
                    <a:p>
                      <a:r>
                        <a:rPr lang="en-US" sz="1000"/>
                        <a:t>607</a:t>
                      </a:r>
                    </a:p>
                  </a:txBody>
                  <a:tcPr/>
                </a:tc>
                <a:tc>
                  <a:txBody>
                    <a:bodyPr/>
                    <a:lstStyle/>
                    <a:p>
                      <a:r>
                        <a:rPr lang="en-US" sz="1000"/>
                        <a:t>21375</a:t>
                      </a:r>
                    </a:p>
                  </a:txBody>
                  <a:tcPr/>
                </a:tc>
                <a:tc>
                  <a:txBody>
                    <a:bodyPr/>
                    <a:lstStyle/>
                    <a:p>
                      <a:r>
                        <a:rPr lang="en-US" sz="1000"/>
                        <a:t>670</a:t>
                      </a:r>
                    </a:p>
                  </a:txBody>
                  <a:tcPr/>
                </a:tc>
                <a:tc>
                  <a:txBody>
                    <a:bodyPr/>
                    <a:lstStyle/>
                    <a:p>
                      <a:r>
                        <a:rPr lang="en-US" sz="1000"/>
                        <a:t>105</a:t>
                      </a:r>
                    </a:p>
                  </a:txBody>
                  <a:tcPr/>
                </a:tc>
                <a:tc>
                  <a:txBody>
                    <a:bodyPr/>
                    <a:lstStyle/>
                    <a:p>
                      <a:r>
                        <a:rPr lang="en-US" sz="1000"/>
                        <a:t>109</a:t>
                      </a:r>
                    </a:p>
                  </a:txBody>
                  <a:tcPr/>
                </a:tc>
                <a:tc>
                  <a:txBody>
                    <a:bodyPr/>
                    <a:lstStyle/>
                    <a:p>
                      <a:r>
                        <a:rPr lang="en-US" sz="1000"/>
                        <a:t>70</a:t>
                      </a:r>
                    </a:p>
                  </a:txBody>
                  <a:tcPr/>
                </a:tc>
                <a:tc>
                  <a:txBody>
                    <a:bodyPr/>
                    <a:lstStyle/>
                    <a:p>
                      <a:r>
                        <a:rPr lang="en-US" sz="1000"/>
                        <a:t>607</a:t>
                      </a:r>
                    </a:p>
                  </a:txBody>
                  <a:tcPr/>
                </a:tc>
                <a:tc>
                  <a:txBody>
                    <a:bodyPr/>
                    <a:lstStyle/>
                    <a:p>
                      <a:r>
                        <a:rPr lang="en-US" sz="1000"/>
                        <a:t>1804</a:t>
                      </a:r>
                    </a:p>
                  </a:txBody>
                  <a:tcPr/>
                </a:tc>
                <a:tc>
                  <a:txBody>
                    <a:bodyPr/>
                    <a:lstStyle/>
                    <a:p>
                      <a:r>
                        <a:rPr lang="en-US" sz="1000"/>
                        <a:t>17603</a:t>
                      </a:r>
                    </a:p>
                  </a:txBody>
                  <a:tcPr/>
                </a:tc>
                <a:tc>
                  <a:txBody>
                    <a:bodyPr/>
                    <a:lstStyle/>
                    <a:p>
                      <a:r>
                        <a:rPr lang="en-US" sz="1000"/>
                        <a:t>42343</a:t>
                      </a:r>
                    </a:p>
                  </a:txBody>
                  <a:tcPr/>
                </a:tc>
                <a:tc>
                  <a:txBody>
                    <a:bodyPr/>
                    <a:lstStyle/>
                    <a:p>
                      <a:r>
                        <a:rPr lang="en-US" sz="1000"/>
                        <a:t>0</a:t>
                      </a:r>
                    </a:p>
                  </a:txBody>
                  <a:tcPr/>
                </a:tc>
                <a:tc>
                  <a:txBody>
                    <a:bodyPr/>
                    <a:lstStyle/>
                    <a:p>
                      <a:r>
                        <a:rPr lang="en-US" sz="1000"/>
                        <a:t>0</a:t>
                      </a:r>
                    </a:p>
                  </a:txBody>
                  <a:tcPr/>
                </a:tc>
                <a:tc>
                  <a:txBody>
                    <a:bodyPr/>
                    <a:lstStyle/>
                    <a:p>
                      <a:r>
                        <a:rPr lang="en-US" sz="1000"/>
                        <a:t>0.0905 %</a:t>
                      </a:r>
                    </a:p>
                  </a:txBody>
                  <a:tcPr/>
                </a:tc>
                <a:tc>
                  <a:txBody>
                    <a:bodyPr/>
                    <a:lstStyle/>
                    <a:p>
                      <a:r>
                        <a:rPr lang="en-US" sz="1000"/>
                        <a:t>0.0 %</a:t>
                      </a:r>
                    </a:p>
                  </a:txBody>
                  <a:tcPr/>
                </a:tc>
                <a:extLst>
                  <a:ext uri="{0D108BD9-81ED-4DB2-BD59-A6C34878D82A}">
                    <a16:rowId xmlns:a16="http://schemas.microsoft.com/office/drawing/2014/main" val="2508392889"/>
                  </a:ext>
                </a:extLst>
              </a:tr>
            </a:tbl>
          </a:graphicData>
        </a:graphic>
      </p:graphicFrame>
      <p:sp>
        <p:nvSpPr>
          <p:cNvPr id="4" name="Text Placeholder 3">
            <a:extLst>
              <a:ext uri="{FF2B5EF4-FFF2-40B4-BE49-F238E27FC236}">
                <a16:creationId xmlns:a16="http://schemas.microsoft.com/office/drawing/2014/main" id="{4AFDA81F-32DB-4CF2-B8DD-ADD9BFA2A51C}"/>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91856721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0DC297-43AE-4FD1-B6F5-7FCE5CD03086}"/>
              </a:ext>
            </a:extLst>
          </p:cNvPr>
          <p:cNvSpPr>
            <a:spLocks noGrp="1"/>
          </p:cNvSpPr>
          <p:nvPr>
            <p:ph type="title"/>
          </p:nvPr>
        </p:nvSpPr>
        <p:spPr/>
        <p:txBody>
          <a:bodyPr/>
          <a:lstStyle/>
          <a:p>
            <a:r>
              <a:rPr lang="en-US"/>
              <a:t>Facebook Impressions | Department of Health (Philippines)</a:t>
            </a:r>
          </a:p>
        </p:txBody>
      </p:sp>
      <p:graphicFrame>
        <p:nvGraphicFramePr>
          <p:cNvPr id="6" name="Chart Placeholder 5">
            <a:extLst>
              <a:ext uri="{FF2B5EF4-FFF2-40B4-BE49-F238E27FC236}">
                <a16:creationId xmlns:a16="http://schemas.microsoft.com/office/drawing/2014/main" id="{CE67DFE6-99D0-401E-BA93-F691076C7E14}"/>
              </a:ext>
            </a:extLst>
          </p:cNvPr>
          <p:cNvGraphicFramePr>
            <a:graphicFrameLocks noGrp="1"/>
          </p:cNvGraphicFramePr>
          <p:nvPr>
            <p:ph type="chart" sz="quarter" idx="13"/>
            <p:extLst>
              <p:ext uri="{D42A27DB-BD31-4B8C-83A1-F6EECF244321}">
                <p14:modId xmlns:p14="http://schemas.microsoft.com/office/powerpoint/2010/main" val="139979129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F737FB4-C3F1-4DDB-B3C9-73C59905D79A}"/>
              </a:ext>
            </a:extLst>
          </p:cNvPr>
          <p:cNvSpPr>
            <a:spLocks noGrp="1"/>
          </p:cNvSpPr>
          <p:nvPr>
            <p:ph type="body" sz="quarter" idx="14"/>
          </p:nvPr>
        </p:nvSpPr>
        <p:spPr/>
        <p:txBody>
          <a:bodyPr/>
          <a:lstStyle/>
          <a:p>
            <a:r>
              <a:rPr lang="en-US"/>
              <a:t>02/01/2018 - 02/28/2018</a:t>
            </a:r>
          </a:p>
        </p:txBody>
      </p:sp>
      <p:sp>
        <p:nvSpPr>
          <p:cNvPr id="5" name="Footer Placeholder 4">
            <a:extLst>
              <a:ext uri="{FF2B5EF4-FFF2-40B4-BE49-F238E27FC236}">
                <a16:creationId xmlns:a16="http://schemas.microsoft.com/office/drawing/2014/main" id="{49ECB30E-73D0-4405-AC95-17D78940726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413146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38CABE-9C06-4186-808F-DA1E4E569121}"/>
              </a:ext>
            </a:extLst>
          </p:cNvPr>
          <p:cNvSpPr>
            <a:spLocks noGrp="1"/>
          </p:cNvSpPr>
          <p:nvPr>
            <p:ph type="title"/>
          </p:nvPr>
        </p:nvSpPr>
        <p:spPr/>
        <p:txBody>
          <a:bodyPr/>
          <a:lstStyle/>
          <a:p>
            <a:r>
              <a:rPr lang="en-US"/>
              <a:t>Facebook Page Posts Virality | Department of Health (Philippines)</a:t>
            </a:r>
          </a:p>
        </p:txBody>
      </p:sp>
      <p:graphicFrame>
        <p:nvGraphicFramePr>
          <p:cNvPr id="6" name="Chart Placeholder 5">
            <a:extLst>
              <a:ext uri="{FF2B5EF4-FFF2-40B4-BE49-F238E27FC236}">
                <a16:creationId xmlns:a16="http://schemas.microsoft.com/office/drawing/2014/main" id="{830BDD09-060F-4F14-9B3B-114CD6595049}"/>
              </a:ext>
            </a:extLst>
          </p:cNvPr>
          <p:cNvGraphicFramePr>
            <a:graphicFrameLocks noGrp="1"/>
          </p:cNvGraphicFramePr>
          <p:nvPr>
            <p:ph type="chart" sz="quarter" idx="13"/>
            <p:extLst>
              <p:ext uri="{D42A27DB-BD31-4B8C-83A1-F6EECF244321}">
                <p14:modId xmlns:p14="http://schemas.microsoft.com/office/powerpoint/2010/main" val="107698459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B1E86F6-D5DB-4341-B0BB-4326B9F79A60}"/>
              </a:ext>
            </a:extLst>
          </p:cNvPr>
          <p:cNvSpPr>
            <a:spLocks noGrp="1"/>
          </p:cNvSpPr>
          <p:nvPr>
            <p:ph type="body" sz="quarter" idx="14"/>
          </p:nvPr>
        </p:nvSpPr>
        <p:spPr/>
        <p:txBody>
          <a:bodyPr/>
          <a:lstStyle/>
          <a:p>
            <a:r>
              <a:rPr lang="en-US"/>
              <a:t>02/01/2018 - 02/28/2018</a:t>
            </a:r>
          </a:p>
        </p:txBody>
      </p:sp>
      <p:sp>
        <p:nvSpPr>
          <p:cNvPr id="5" name="Footer Placeholder 4">
            <a:extLst>
              <a:ext uri="{FF2B5EF4-FFF2-40B4-BE49-F238E27FC236}">
                <a16:creationId xmlns:a16="http://schemas.microsoft.com/office/drawing/2014/main" id="{4DCBB568-3C57-4A62-8973-B15CD7D6465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71223695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E792D5-D0D2-4682-897E-948800C53CDE}"/>
              </a:ext>
            </a:extLst>
          </p:cNvPr>
          <p:cNvSpPr>
            <a:spLocks noGrp="1"/>
          </p:cNvSpPr>
          <p:nvPr>
            <p:ph type="title"/>
          </p:nvPr>
        </p:nvSpPr>
        <p:spPr/>
        <p:txBody>
          <a:bodyPr/>
          <a:lstStyle/>
          <a:p>
            <a:r>
              <a:rPr lang="en-US"/>
              <a:t>Facebook Fans Total | Department of Health (Philippines)</a:t>
            </a:r>
          </a:p>
        </p:txBody>
      </p:sp>
      <p:graphicFrame>
        <p:nvGraphicFramePr>
          <p:cNvPr id="6" name="Chart Placeholder 5">
            <a:extLst>
              <a:ext uri="{FF2B5EF4-FFF2-40B4-BE49-F238E27FC236}">
                <a16:creationId xmlns:a16="http://schemas.microsoft.com/office/drawing/2014/main" id="{F93BC0EE-3F3F-41EB-8B11-857E5D6BE3EB}"/>
              </a:ext>
            </a:extLst>
          </p:cNvPr>
          <p:cNvGraphicFramePr>
            <a:graphicFrameLocks noGrp="1"/>
          </p:cNvGraphicFramePr>
          <p:nvPr>
            <p:ph type="chart" sz="quarter" idx="13"/>
            <p:extLst>
              <p:ext uri="{D42A27DB-BD31-4B8C-83A1-F6EECF244321}">
                <p14:modId xmlns:p14="http://schemas.microsoft.com/office/powerpoint/2010/main" val="320406960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2056AF6-5EFD-4B51-A8CE-130191B30102}"/>
              </a:ext>
            </a:extLst>
          </p:cNvPr>
          <p:cNvSpPr>
            <a:spLocks noGrp="1"/>
          </p:cNvSpPr>
          <p:nvPr>
            <p:ph type="body" sz="quarter" idx="14"/>
          </p:nvPr>
        </p:nvSpPr>
        <p:spPr/>
        <p:txBody>
          <a:bodyPr/>
          <a:lstStyle/>
          <a:p>
            <a:r>
              <a:rPr lang="en-US"/>
              <a:t>02/01/2018 - 02/28/2018</a:t>
            </a:r>
          </a:p>
        </p:txBody>
      </p:sp>
      <p:sp>
        <p:nvSpPr>
          <p:cNvPr id="5" name="Footer Placeholder 4">
            <a:extLst>
              <a:ext uri="{FF2B5EF4-FFF2-40B4-BE49-F238E27FC236}">
                <a16:creationId xmlns:a16="http://schemas.microsoft.com/office/drawing/2014/main" id="{6F008BAC-7446-41E3-A4CC-8095FBA80C0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3542812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906125-0E89-465B-88D9-6A169DA54C8E}"/>
              </a:ext>
            </a:extLst>
          </p:cNvPr>
          <p:cNvSpPr>
            <a:spLocks noGrp="1"/>
          </p:cNvSpPr>
          <p:nvPr>
            <p:ph type="title"/>
          </p:nvPr>
        </p:nvSpPr>
        <p:spPr/>
        <p:txBody>
          <a:bodyPr/>
          <a:lstStyle/>
          <a:p>
            <a:r>
              <a:rPr lang="en-US"/>
              <a:t>Facebook Fan Demographics | Department of Health (Philippines)</a:t>
            </a:r>
          </a:p>
        </p:txBody>
      </p:sp>
      <p:graphicFrame>
        <p:nvGraphicFramePr>
          <p:cNvPr id="6" name="Chart Placeholder 5">
            <a:extLst>
              <a:ext uri="{FF2B5EF4-FFF2-40B4-BE49-F238E27FC236}">
                <a16:creationId xmlns:a16="http://schemas.microsoft.com/office/drawing/2014/main" id="{1B50D44F-C629-4592-A413-38AA525BC793}"/>
              </a:ext>
            </a:extLst>
          </p:cNvPr>
          <p:cNvGraphicFramePr>
            <a:graphicFrameLocks noGrp="1"/>
          </p:cNvGraphicFramePr>
          <p:nvPr>
            <p:ph type="chart" sz="quarter" idx="13"/>
            <p:extLst>
              <p:ext uri="{D42A27DB-BD31-4B8C-83A1-F6EECF244321}">
                <p14:modId xmlns:p14="http://schemas.microsoft.com/office/powerpoint/2010/main" val="370135132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71B1046-F51B-4F98-828A-89EEB6EFC44A}"/>
              </a:ext>
            </a:extLst>
          </p:cNvPr>
          <p:cNvSpPr>
            <a:spLocks noGrp="1"/>
          </p:cNvSpPr>
          <p:nvPr>
            <p:ph type="body" sz="quarter" idx="14"/>
          </p:nvPr>
        </p:nvSpPr>
        <p:spPr/>
        <p:txBody>
          <a:bodyPr/>
          <a:lstStyle/>
          <a:p>
            <a:r>
              <a:rPr lang="en-US"/>
              <a:t>02/01/2018 - 02/28/2018</a:t>
            </a:r>
          </a:p>
        </p:txBody>
      </p:sp>
      <p:sp>
        <p:nvSpPr>
          <p:cNvPr id="5" name="Footer Placeholder 4">
            <a:extLst>
              <a:ext uri="{FF2B5EF4-FFF2-40B4-BE49-F238E27FC236}">
                <a16:creationId xmlns:a16="http://schemas.microsoft.com/office/drawing/2014/main" id="{E6F8C4EA-E5CF-4643-85EC-D77E12BEF1F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8151350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A24EAC-9164-4867-9C87-01EF3B23524C}"/>
              </a:ext>
            </a:extLst>
          </p:cNvPr>
          <p:cNvSpPr>
            <a:spLocks noGrp="1"/>
          </p:cNvSpPr>
          <p:nvPr>
            <p:ph type="title"/>
          </p:nvPr>
        </p:nvSpPr>
        <p:spPr/>
        <p:txBody>
          <a:bodyPr/>
          <a:lstStyle/>
          <a:p>
            <a:r>
              <a:rPr lang="en-US"/>
              <a:t>Facebook Page Views | Department of Health (Philippines)</a:t>
            </a:r>
          </a:p>
        </p:txBody>
      </p:sp>
      <p:graphicFrame>
        <p:nvGraphicFramePr>
          <p:cNvPr id="6" name="Chart Placeholder 5">
            <a:extLst>
              <a:ext uri="{FF2B5EF4-FFF2-40B4-BE49-F238E27FC236}">
                <a16:creationId xmlns:a16="http://schemas.microsoft.com/office/drawing/2014/main" id="{5A6C1942-ED07-4B65-B56F-DCD08173A6AC}"/>
              </a:ext>
            </a:extLst>
          </p:cNvPr>
          <p:cNvGraphicFramePr>
            <a:graphicFrameLocks noGrp="1"/>
          </p:cNvGraphicFramePr>
          <p:nvPr>
            <p:ph type="chart" sz="quarter" idx="13"/>
            <p:extLst>
              <p:ext uri="{D42A27DB-BD31-4B8C-83A1-F6EECF244321}">
                <p14:modId xmlns:p14="http://schemas.microsoft.com/office/powerpoint/2010/main" val="357548531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ED39203-08A1-4A73-9FBA-B6E812BE10CA}"/>
              </a:ext>
            </a:extLst>
          </p:cNvPr>
          <p:cNvSpPr>
            <a:spLocks noGrp="1"/>
          </p:cNvSpPr>
          <p:nvPr>
            <p:ph type="body" sz="quarter" idx="14"/>
          </p:nvPr>
        </p:nvSpPr>
        <p:spPr/>
        <p:txBody>
          <a:bodyPr/>
          <a:lstStyle/>
          <a:p>
            <a:r>
              <a:rPr lang="en-US"/>
              <a:t>02/01/2018 - 02/28/2018</a:t>
            </a:r>
          </a:p>
        </p:txBody>
      </p:sp>
      <p:sp>
        <p:nvSpPr>
          <p:cNvPr id="5" name="Footer Placeholder 4">
            <a:extLst>
              <a:ext uri="{FF2B5EF4-FFF2-40B4-BE49-F238E27FC236}">
                <a16:creationId xmlns:a16="http://schemas.microsoft.com/office/drawing/2014/main" id="{298B6457-A79B-42CE-8283-C9DAE5B509A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99260184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36D2B2-9053-4047-97F9-673364161741}"/>
              </a:ext>
            </a:extLst>
          </p:cNvPr>
          <p:cNvSpPr>
            <a:spLocks noGrp="1"/>
          </p:cNvSpPr>
          <p:nvPr>
            <p:ph type="title"/>
          </p:nvPr>
        </p:nvSpPr>
        <p:spPr/>
        <p:txBody>
          <a:bodyPr/>
          <a:lstStyle/>
          <a:p>
            <a:r>
              <a:rPr lang="en-US"/>
              <a:t>Facebook Engagement Rate | Department of Health (Philippines)</a:t>
            </a:r>
          </a:p>
        </p:txBody>
      </p:sp>
      <p:graphicFrame>
        <p:nvGraphicFramePr>
          <p:cNvPr id="6" name="Chart Placeholder 5">
            <a:extLst>
              <a:ext uri="{FF2B5EF4-FFF2-40B4-BE49-F238E27FC236}">
                <a16:creationId xmlns:a16="http://schemas.microsoft.com/office/drawing/2014/main" id="{3F4911D4-3FF8-4DD3-88F0-BD0FBAE91951}"/>
              </a:ext>
            </a:extLst>
          </p:cNvPr>
          <p:cNvGraphicFramePr>
            <a:graphicFrameLocks noGrp="1"/>
          </p:cNvGraphicFramePr>
          <p:nvPr>
            <p:ph type="chart" sz="quarter" idx="13"/>
            <p:extLst>
              <p:ext uri="{D42A27DB-BD31-4B8C-83A1-F6EECF244321}">
                <p14:modId xmlns:p14="http://schemas.microsoft.com/office/powerpoint/2010/main" val="130003660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0A57C6A-A347-4E25-9FA8-09AD1B3FDF83}"/>
              </a:ext>
            </a:extLst>
          </p:cNvPr>
          <p:cNvSpPr>
            <a:spLocks noGrp="1"/>
          </p:cNvSpPr>
          <p:nvPr>
            <p:ph type="body" sz="quarter" idx="14"/>
          </p:nvPr>
        </p:nvSpPr>
        <p:spPr/>
        <p:txBody>
          <a:bodyPr/>
          <a:lstStyle/>
          <a:p>
            <a:r>
              <a:rPr lang="en-US"/>
              <a:t>02/01/2018 - 02/28/2018</a:t>
            </a:r>
          </a:p>
        </p:txBody>
      </p:sp>
      <p:sp>
        <p:nvSpPr>
          <p:cNvPr id="5" name="Footer Placeholder 4">
            <a:extLst>
              <a:ext uri="{FF2B5EF4-FFF2-40B4-BE49-F238E27FC236}">
                <a16:creationId xmlns:a16="http://schemas.microsoft.com/office/drawing/2014/main" id="{D3C3C187-D783-4A19-8774-21A85BE4191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54743748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E68631-093C-4BF3-9F0A-ED467B607E62}"/>
              </a:ext>
            </a:extLst>
          </p:cNvPr>
          <p:cNvSpPr>
            <a:spLocks noGrp="1"/>
          </p:cNvSpPr>
          <p:nvPr>
            <p:ph type="title"/>
          </p:nvPr>
        </p:nvSpPr>
        <p:spPr/>
        <p:txBody>
          <a:bodyPr/>
          <a:lstStyle/>
          <a:p>
            <a:r>
              <a:rPr lang="en-US"/>
              <a:t>Facebook Interactions Distribution | Department of Health (Philippines)</a:t>
            </a:r>
          </a:p>
        </p:txBody>
      </p:sp>
      <p:graphicFrame>
        <p:nvGraphicFramePr>
          <p:cNvPr id="6" name="Chart Placeholder 5">
            <a:extLst>
              <a:ext uri="{FF2B5EF4-FFF2-40B4-BE49-F238E27FC236}">
                <a16:creationId xmlns:a16="http://schemas.microsoft.com/office/drawing/2014/main" id="{DFF9FD15-C11C-43E2-9079-57E62006E86C}"/>
              </a:ext>
            </a:extLst>
          </p:cNvPr>
          <p:cNvGraphicFramePr>
            <a:graphicFrameLocks noGrp="1"/>
          </p:cNvGraphicFramePr>
          <p:nvPr>
            <p:ph type="chart" sz="quarter" idx="13"/>
            <p:extLst>
              <p:ext uri="{D42A27DB-BD31-4B8C-83A1-F6EECF244321}">
                <p14:modId xmlns:p14="http://schemas.microsoft.com/office/powerpoint/2010/main" val="117364479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F56B447-81C3-4256-8B7A-186F45717488}"/>
              </a:ext>
            </a:extLst>
          </p:cNvPr>
          <p:cNvSpPr>
            <a:spLocks noGrp="1"/>
          </p:cNvSpPr>
          <p:nvPr>
            <p:ph type="body" sz="quarter" idx="14"/>
          </p:nvPr>
        </p:nvSpPr>
        <p:spPr/>
        <p:txBody>
          <a:bodyPr/>
          <a:lstStyle/>
          <a:p>
            <a:r>
              <a:rPr lang="en-US"/>
              <a:t>02/01/2018 - 02/28/2018</a:t>
            </a:r>
          </a:p>
        </p:txBody>
      </p:sp>
      <p:sp>
        <p:nvSpPr>
          <p:cNvPr id="5" name="Footer Placeholder 4">
            <a:extLst>
              <a:ext uri="{FF2B5EF4-FFF2-40B4-BE49-F238E27FC236}">
                <a16:creationId xmlns:a16="http://schemas.microsoft.com/office/drawing/2014/main" id="{CB0563E0-B882-4F25-A19A-029634082B2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6244201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8B4E28-ABE9-469A-BC84-0E902A1D7334}"/>
              </a:ext>
            </a:extLst>
          </p:cNvPr>
          <p:cNvSpPr>
            <a:spLocks noGrp="1"/>
          </p:cNvSpPr>
          <p:nvPr>
            <p:ph type="title"/>
          </p:nvPr>
        </p:nvSpPr>
        <p:spPr/>
        <p:txBody>
          <a:bodyPr/>
          <a:lstStyle/>
          <a:p>
            <a:r>
              <a:rPr lang="en-US"/>
              <a:t>Facebook Interaction Rate By Post Type | Department of Health (Philippines)</a:t>
            </a:r>
          </a:p>
        </p:txBody>
      </p:sp>
      <p:graphicFrame>
        <p:nvGraphicFramePr>
          <p:cNvPr id="6" name="Chart Placeholder 5">
            <a:extLst>
              <a:ext uri="{FF2B5EF4-FFF2-40B4-BE49-F238E27FC236}">
                <a16:creationId xmlns:a16="http://schemas.microsoft.com/office/drawing/2014/main" id="{1F837F2B-7AA8-43DC-90DF-272BCD67487D}"/>
              </a:ext>
            </a:extLst>
          </p:cNvPr>
          <p:cNvGraphicFramePr>
            <a:graphicFrameLocks noGrp="1"/>
          </p:cNvGraphicFramePr>
          <p:nvPr>
            <p:ph type="chart" sz="quarter" idx="13"/>
            <p:extLst>
              <p:ext uri="{D42A27DB-BD31-4B8C-83A1-F6EECF244321}">
                <p14:modId xmlns:p14="http://schemas.microsoft.com/office/powerpoint/2010/main" val="123923659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BFC1EA1-8C10-4E08-ACAE-7E62B8D0E55C}"/>
              </a:ext>
            </a:extLst>
          </p:cNvPr>
          <p:cNvSpPr>
            <a:spLocks noGrp="1"/>
          </p:cNvSpPr>
          <p:nvPr>
            <p:ph type="body" sz="quarter" idx="14"/>
          </p:nvPr>
        </p:nvSpPr>
        <p:spPr/>
        <p:txBody>
          <a:bodyPr/>
          <a:lstStyle/>
          <a:p>
            <a:r>
              <a:rPr lang="en-US"/>
              <a:t>02/01/2018 - 02/28/2018</a:t>
            </a:r>
          </a:p>
        </p:txBody>
      </p:sp>
      <p:sp>
        <p:nvSpPr>
          <p:cNvPr id="5" name="Footer Placeholder 4">
            <a:extLst>
              <a:ext uri="{FF2B5EF4-FFF2-40B4-BE49-F238E27FC236}">
                <a16:creationId xmlns:a16="http://schemas.microsoft.com/office/drawing/2014/main" id="{6597D9A3-0C94-46A7-94E0-C33C8F7D52D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6885245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E0857A-69D3-442F-99E6-96B54439DEC0}"/>
              </a:ext>
            </a:extLst>
          </p:cNvPr>
          <p:cNvSpPr>
            <a:spLocks noGrp="1"/>
          </p:cNvSpPr>
          <p:nvPr>
            <p:ph type="title"/>
          </p:nvPr>
        </p:nvSpPr>
        <p:spPr/>
        <p:txBody>
          <a:bodyPr/>
          <a:lstStyle/>
          <a:p>
            <a:r>
              <a:rPr lang="en-US"/>
              <a:t>Facebook Own Posts Table  | Department of Health (Philippines) - 1 of 16</a:t>
            </a:r>
          </a:p>
        </p:txBody>
      </p:sp>
      <p:graphicFrame>
        <p:nvGraphicFramePr>
          <p:cNvPr id="5" name="Table Placeholder 4">
            <a:extLst>
              <a:ext uri="{FF2B5EF4-FFF2-40B4-BE49-F238E27FC236}">
                <a16:creationId xmlns:a16="http://schemas.microsoft.com/office/drawing/2014/main" id="{1D69CC6D-E05D-4B53-8161-D62D9D180038}"/>
              </a:ext>
            </a:extLst>
          </p:cNvPr>
          <p:cNvGraphicFramePr>
            <a:graphicFrameLocks noGrp="1"/>
          </p:cNvGraphicFramePr>
          <p:nvPr>
            <p:ph type="tbl" sz="quarter" idx="13"/>
            <p:extLst>
              <p:ext uri="{D42A27DB-BD31-4B8C-83A1-F6EECF244321}">
                <p14:modId xmlns:p14="http://schemas.microsoft.com/office/powerpoint/2010/main" val="415960308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073114799"/>
                    </a:ext>
                  </a:extLst>
                </a:gridCol>
                <a:gridCol w="370332">
                  <a:extLst>
                    <a:ext uri="{9D8B030D-6E8A-4147-A177-3AD203B41FA5}">
                      <a16:colId xmlns:a16="http://schemas.microsoft.com/office/drawing/2014/main" val="2011797299"/>
                    </a:ext>
                  </a:extLst>
                </a:gridCol>
                <a:gridCol w="370332">
                  <a:extLst>
                    <a:ext uri="{9D8B030D-6E8A-4147-A177-3AD203B41FA5}">
                      <a16:colId xmlns:a16="http://schemas.microsoft.com/office/drawing/2014/main" val="2313589875"/>
                    </a:ext>
                  </a:extLst>
                </a:gridCol>
                <a:gridCol w="370332">
                  <a:extLst>
                    <a:ext uri="{9D8B030D-6E8A-4147-A177-3AD203B41FA5}">
                      <a16:colId xmlns:a16="http://schemas.microsoft.com/office/drawing/2014/main" val="3453302144"/>
                    </a:ext>
                  </a:extLst>
                </a:gridCol>
                <a:gridCol w="329184">
                  <a:extLst>
                    <a:ext uri="{9D8B030D-6E8A-4147-A177-3AD203B41FA5}">
                      <a16:colId xmlns:a16="http://schemas.microsoft.com/office/drawing/2014/main" val="2799017287"/>
                    </a:ext>
                  </a:extLst>
                </a:gridCol>
                <a:gridCol w="329184">
                  <a:extLst>
                    <a:ext uri="{9D8B030D-6E8A-4147-A177-3AD203B41FA5}">
                      <a16:colId xmlns:a16="http://schemas.microsoft.com/office/drawing/2014/main" val="2779667084"/>
                    </a:ext>
                  </a:extLst>
                </a:gridCol>
                <a:gridCol w="329184">
                  <a:extLst>
                    <a:ext uri="{9D8B030D-6E8A-4147-A177-3AD203B41FA5}">
                      <a16:colId xmlns:a16="http://schemas.microsoft.com/office/drawing/2014/main" val="1204759356"/>
                    </a:ext>
                  </a:extLst>
                </a:gridCol>
                <a:gridCol w="329184">
                  <a:extLst>
                    <a:ext uri="{9D8B030D-6E8A-4147-A177-3AD203B41FA5}">
                      <a16:colId xmlns:a16="http://schemas.microsoft.com/office/drawing/2014/main" val="3182041011"/>
                    </a:ext>
                  </a:extLst>
                </a:gridCol>
                <a:gridCol w="329184">
                  <a:extLst>
                    <a:ext uri="{9D8B030D-6E8A-4147-A177-3AD203B41FA5}">
                      <a16:colId xmlns:a16="http://schemas.microsoft.com/office/drawing/2014/main" val="987251994"/>
                    </a:ext>
                  </a:extLst>
                </a:gridCol>
                <a:gridCol w="329184">
                  <a:extLst>
                    <a:ext uri="{9D8B030D-6E8A-4147-A177-3AD203B41FA5}">
                      <a16:colId xmlns:a16="http://schemas.microsoft.com/office/drawing/2014/main" val="1724288225"/>
                    </a:ext>
                  </a:extLst>
                </a:gridCol>
                <a:gridCol w="329184">
                  <a:extLst>
                    <a:ext uri="{9D8B030D-6E8A-4147-A177-3AD203B41FA5}">
                      <a16:colId xmlns:a16="http://schemas.microsoft.com/office/drawing/2014/main" val="3450336828"/>
                    </a:ext>
                  </a:extLst>
                </a:gridCol>
                <a:gridCol w="329184">
                  <a:extLst>
                    <a:ext uri="{9D8B030D-6E8A-4147-A177-3AD203B41FA5}">
                      <a16:colId xmlns:a16="http://schemas.microsoft.com/office/drawing/2014/main" val="2528055414"/>
                    </a:ext>
                  </a:extLst>
                </a:gridCol>
                <a:gridCol w="329184">
                  <a:extLst>
                    <a:ext uri="{9D8B030D-6E8A-4147-A177-3AD203B41FA5}">
                      <a16:colId xmlns:a16="http://schemas.microsoft.com/office/drawing/2014/main" val="1169098202"/>
                    </a:ext>
                  </a:extLst>
                </a:gridCol>
                <a:gridCol w="370332">
                  <a:extLst>
                    <a:ext uri="{9D8B030D-6E8A-4147-A177-3AD203B41FA5}">
                      <a16:colId xmlns:a16="http://schemas.microsoft.com/office/drawing/2014/main" val="3636788460"/>
                    </a:ext>
                  </a:extLst>
                </a:gridCol>
                <a:gridCol w="370332">
                  <a:extLst>
                    <a:ext uri="{9D8B030D-6E8A-4147-A177-3AD203B41FA5}">
                      <a16:colId xmlns:a16="http://schemas.microsoft.com/office/drawing/2014/main" val="2124418082"/>
                    </a:ext>
                  </a:extLst>
                </a:gridCol>
                <a:gridCol w="329184">
                  <a:extLst>
                    <a:ext uri="{9D8B030D-6E8A-4147-A177-3AD203B41FA5}">
                      <a16:colId xmlns:a16="http://schemas.microsoft.com/office/drawing/2014/main" val="995373721"/>
                    </a:ext>
                  </a:extLst>
                </a:gridCol>
                <a:gridCol w="329184">
                  <a:extLst>
                    <a:ext uri="{9D8B030D-6E8A-4147-A177-3AD203B41FA5}">
                      <a16:colId xmlns:a16="http://schemas.microsoft.com/office/drawing/2014/main" val="49677284"/>
                    </a:ext>
                  </a:extLst>
                </a:gridCol>
                <a:gridCol w="370332">
                  <a:extLst>
                    <a:ext uri="{9D8B030D-6E8A-4147-A177-3AD203B41FA5}">
                      <a16:colId xmlns:a16="http://schemas.microsoft.com/office/drawing/2014/main" val="72440325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7006629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Department of Health (Philippines) - 2018-02-28 09:00:07 </a:t>
                      </a:r>
                      <a:r>
                        <a:rPr kumimoji="0" lang="en-US" sz="1000" b="0" i="0" u="none" strike="noStrike" kern="1200" cap="none" spc="0" normalizeH="0" baseline="0" noProof="0">
                          <a:ln>
                            <a:noFill/>
                          </a:ln>
                          <a:solidFill>
                            <a:prstClr val="black"/>
                          </a:solidFill>
                          <a:effectLst/>
                          <a:uLnTx/>
                          <a:uFillTx/>
                          <a:latin typeface="+mn-lt"/>
                          <a:ea typeface="+mn-ea"/>
                          <a:cs typeface="+mn-cs"/>
                        </a:rPr>
                        <a:t> 
 DOH ANNOUNCES CHANGES IN SENIOR LEADERSHIP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0.0085 %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726657825"/>
                  </a:ext>
                </a:extLst>
              </a:tr>
            </a:tbl>
          </a:graphicData>
        </a:graphic>
      </p:graphicFrame>
      <p:sp>
        <p:nvSpPr>
          <p:cNvPr id="4" name="Text Placeholder 3">
            <a:extLst>
              <a:ext uri="{FF2B5EF4-FFF2-40B4-BE49-F238E27FC236}">
                <a16:creationId xmlns:a16="http://schemas.microsoft.com/office/drawing/2014/main" id="{FC206ED7-C2F1-4A82-9A30-BFA470B65BCE}"/>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216413433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1BACB0-1D68-43B3-BC41-C94D318A3A46}"/>
              </a:ext>
            </a:extLst>
          </p:cNvPr>
          <p:cNvSpPr>
            <a:spLocks noGrp="1"/>
          </p:cNvSpPr>
          <p:nvPr>
            <p:ph type="title"/>
          </p:nvPr>
        </p:nvSpPr>
        <p:spPr/>
        <p:txBody>
          <a:bodyPr/>
          <a:lstStyle/>
          <a:p>
            <a:r>
              <a:rPr lang="en-US"/>
              <a:t>Facebook Own Posts Table  | Department of Health (Philippines) - 2 of 16</a:t>
            </a:r>
          </a:p>
        </p:txBody>
      </p:sp>
      <p:graphicFrame>
        <p:nvGraphicFramePr>
          <p:cNvPr id="5" name="Table Placeholder 4">
            <a:extLst>
              <a:ext uri="{FF2B5EF4-FFF2-40B4-BE49-F238E27FC236}">
                <a16:creationId xmlns:a16="http://schemas.microsoft.com/office/drawing/2014/main" id="{4B50BB74-80BF-46AE-A77C-E173CE900472}"/>
              </a:ext>
            </a:extLst>
          </p:cNvPr>
          <p:cNvGraphicFramePr>
            <a:graphicFrameLocks noGrp="1"/>
          </p:cNvGraphicFramePr>
          <p:nvPr>
            <p:ph type="tbl" sz="quarter" idx="13"/>
            <p:extLst>
              <p:ext uri="{D42A27DB-BD31-4B8C-83A1-F6EECF244321}">
                <p14:modId xmlns:p14="http://schemas.microsoft.com/office/powerpoint/2010/main" val="86880677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897829599"/>
                    </a:ext>
                  </a:extLst>
                </a:gridCol>
                <a:gridCol w="370332">
                  <a:extLst>
                    <a:ext uri="{9D8B030D-6E8A-4147-A177-3AD203B41FA5}">
                      <a16:colId xmlns:a16="http://schemas.microsoft.com/office/drawing/2014/main" val="569985430"/>
                    </a:ext>
                  </a:extLst>
                </a:gridCol>
                <a:gridCol w="370332">
                  <a:extLst>
                    <a:ext uri="{9D8B030D-6E8A-4147-A177-3AD203B41FA5}">
                      <a16:colId xmlns:a16="http://schemas.microsoft.com/office/drawing/2014/main" val="474240266"/>
                    </a:ext>
                  </a:extLst>
                </a:gridCol>
                <a:gridCol w="370332">
                  <a:extLst>
                    <a:ext uri="{9D8B030D-6E8A-4147-A177-3AD203B41FA5}">
                      <a16:colId xmlns:a16="http://schemas.microsoft.com/office/drawing/2014/main" val="203488010"/>
                    </a:ext>
                  </a:extLst>
                </a:gridCol>
                <a:gridCol w="329184">
                  <a:extLst>
                    <a:ext uri="{9D8B030D-6E8A-4147-A177-3AD203B41FA5}">
                      <a16:colId xmlns:a16="http://schemas.microsoft.com/office/drawing/2014/main" val="82345565"/>
                    </a:ext>
                  </a:extLst>
                </a:gridCol>
                <a:gridCol w="329184">
                  <a:extLst>
                    <a:ext uri="{9D8B030D-6E8A-4147-A177-3AD203B41FA5}">
                      <a16:colId xmlns:a16="http://schemas.microsoft.com/office/drawing/2014/main" val="1948806611"/>
                    </a:ext>
                  </a:extLst>
                </a:gridCol>
                <a:gridCol w="329184">
                  <a:extLst>
                    <a:ext uri="{9D8B030D-6E8A-4147-A177-3AD203B41FA5}">
                      <a16:colId xmlns:a16="http://schemas.microsoft.com/office/drawing/2014/main" val="2471962700"/>
                    </a:ext>
                  </a:extLst>
                </a:gridCol>
                <a:gridCol w="329184">
                  <a:extLst>
                    <a:ext uri="{9D8B030D-6E8A-4147-A177-3AD203B41FA5}">
                      <a16:colId xmlns:a16="http://schemas.microsoft.com/office/drawing/2014/main" val="1888189817"/>
                    </a:ext>
                  </a:extLst>
                </a:gridCol>
                <a:gridCol w="329184">
                  <a:extLst>
                    <a:ext uri="{9D8B030D-6E8A-4147-A177-3AD203B41FA5}">
                      <a16:colId xmlns:a16="http://schemas.microsoft.com/office/drawing/2014/main" val="2432602134"/>
                    </a:ext>
                  </a:extLst>
                </a:gridCol>
                <a:gridCol w="329184">
                  <a:extLst>
                    <a:ext uri="{9D8B030D-6E8A-4147-A177-3AD203B41FA5}">
                      <a16:colId xmlns:a16="http://schemas.microsoft.com/office/drawing/2014/main" val="495726975"/>
                    </a:ext>
                  </a:extLst>
                </a:gridCol>
                <a:gridCol w="329184">
                  <a:extLst>
                    <a:ext uri="{9D8B030D-6E8A-4147-A177-3AD203B41FA5}">
                      <a16:colId xmlns:a16="http://schemas.microsoft.com/office/drawing/2014/main" val="1641329341"/>
                    </a:ext>
                  </a:extLst>
                </a:gridCol>
                <a:gridCol w="329184">
                  <a:extLst>
                    <a:ext uri="{9D8B030D-6E8A-4147-A177-3AD203B41FA5}">
                      <a16:colId xmlns:a16="http://schemas.microsoft.com/office/drawing/2014/main" val="1163363105"/>
                    </a:ext>
                  </a:extLst>
                </a:gridCol>
                <a:gridCol w="329184">
                  <a:extLst>
                    <a:ext uri="{9D8B030D-6E8A-4147-A177-3AD203B41FA5}">
                      <a16:colId xmlns:a16="http://schemas.microsoft.com/office/drawing/2014/main" val="2364602899"/>
                    </a:ext>
                  </a:extLst>
                </a:gridCol>
                <a:gridCol w="370332">
                  <a:extLst>
                    <a:ext uri="{9D8B030D-6E8A-4147-A177-3AD203B41FA5}">
                      <a16:colId xmlns:a16="http://schemas.microsoft.com/office/drawing/2014/main" val="815555755"/>
                    </a:ext>
                  </a:extLst>
                </a:gridCol>
                <a:gridCol w="370332">
                  <a:extLst>
                    <a:ext uri="{9D8B030D-6E8A-4147-A177-3AD203B41FA5}">
                      <a16:colId xmlns:a16="http://schemas.microsoft.com/office/drawing/2014/main" val="2941863920"/>
                    </a:ext>
                  </a:extLst>
                </a:gridCol>
                <a:gridCol w="329184">
                  <a:extLst>
                    <a:ext uri="{9D8B030D-6E8A-4147-A177-3AD203B41FA5}">
                      <a16:colId xmlns:a16="http://schemas.microsoft.com/office/drawing/2014/main" val="829957409"/>
                    </a:ext>
                  </a:extLst>
                </a:gridCol>
                <a:gridCol w="329184">
                  <a:extLst>
                    <a:ext uri="{9D8B030D-6E8A-4147-A177-3AD203B41FA5}">
                      <a16:colId xmlns:a16="http://schemas.microsoft.com/office/drawing/2014/main" val="796786408"/>
                    </a:ext>
                  </a:extLst>
                </a:gridCol>
                <a:gridCol w="370332">
                  <a:extLst>
                    <a:ext uri="{9D8B030D-6E8A-4147-A177-3AD203B41FA5}">
                      <a16:colId xmlns:a16="http://schemas.microsoft.com/office/drawing/2014/main" val="404908252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0647517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Department of Health (Philippines) - 2018-02-28 08:31:42 </a:t>
                      </a:r>
                      <a:r>
                        <a:rPr kumimoji="0" lang="en-US" sz="1000" b="0" i="0" u="none" strike="noStrike" kern="1200" cap="none" spc="0" normalizeH="0" baseline="0" noProof="0">
                          <a:ln>
                            <a:noFill/>
                          </a:ln>
                          <a:solidFill>
                            <a:prstClr val="black"/>
                          </a:solidFill>
                          <a:effectLst/>
                          <a:uLnTx/>
                          <a:uFillTx/>
                          <a:latin typeface="+mn-lt"/>
                          <a:ea typeface="+mn-ea"/>
                          <a:cs typeface="+mn-cs"/>
                        </a:rPr>
                        <a:t> 
 With healthcare declared as a high-priority sector by both the European Chamber of Commerce of the Philippines and EU-Philippines Business Network, Health Secretary Francisco T. Duque III during a luncheon meeting, invited the private sector to join the Department of Health's Public-Private Partnership in order to improve the quality of life of every Filipino. 
Aside from the DOH's strategy of Universal Health Care, the
health chief also presented PhilHealth's No Balance Billing which will help reduce out-of-pocket expenses of PhilHealth contributors, especially marginalized patients. 
The meeting and subsequent forum was attended by the
different member-committees on agriculture, automotive, environment and water, food and beverage, healthcare and pharmaceuticals, consumer goods of the European Chamber of Commerce of the Philippines and the EU-Philippines Business Network. 
Member companies of the Pharmaceutical Healthcare Association of the Philippines (PHAP) also attended. Shown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0.0050 %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606353963"/>
                  </a:ext>
                </a:extLst>
              </a:tr>
            </a:tbl>
          </a:graphicData>
        </a:graphic>
      </p:graphicFrame>
      <p:sp>
        <p:nvSpPr>
          <p:cNvPr id="4" name="Text Placeholder 3">
            <a:extLst>
              <a:ext uri="{FF2B5EF4-FFF2-40B4-BE49-F238E27FC236}">
                <a16:creationId xmlns:a16="http://schemas.microsoft.com/office/drawing/2014/main" id="{C8727EED-AED8-4D65-B57F-EBAADF3F710E}"/>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156234849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5FB9BE-868C-4B44-9EA9-00B29066DACA}"/>
              </a:ext>
            </a:extLst>
          </p:cNvPr>
          <p:cNvSpPr>
            <a:spLocks noGrp="1"/>
          </p:cNvSpPr>
          <p:nvPr>
            <p:ph type="title"/>
          </p:nvPr>
        </p:nvSpPr>
        <p:spPr/>
        <p:txBody>
          <a:bodyPr/>
          <a:lstStyle/>
          <a:p>
            <a:r>
              <a:rPr lang="en-US"/>
              <a:t>Facebook Own Posts Table  | Department of Health (Philippines) - 3 of 16</a:t>
            </a:r>
          </a:p>
        </p:txBody>
      </p:sp>
      <p:graphicFrame>
        <p:nvGraphicFramePr>
          <p:cNvPr id="5" name="Table Placeholder 4">
            <a:extLst>
              <a:ext uri="{FF2B5EF4-FFF2-40B4-BE49-F238E27FC236}">
                <a16:creationId xmlns:a16="http://schemas.microsoft.com/office/drawing/2014/main" id="{D5C96352-7F31-4150-9C3F-7CE02085D710}"/>
              </a:ext>
            </a:extLst>
          </p:cNvPr>
          <p:cNvGraphicFramePr>
            <a:graphicFrameLocks noGrp="1"/>
          </p:cNvGraphicFramePr>
          <p:nvPr>
            <p:ph type="tbl" sz="quarter" idx="13"/>
            <p:extLst>
              <p:ext uri="{D42A27DB-BD31-4B8C-83A1-F6EECF244321}">
                <p14:modId xmlns:p14="http://schemas.microsoft.com/office/powerpoint/2010/main" val="381900686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395693604"/>
                    </a:ext>
                  </a:extLst>
                </a:gridCol>
                <a:gridCol w="370332">
                  <a:extLst>
                    <a:ext uri="{9D8B030D-6E8A-4147-A177-3AD203B41FA5}">
                      <a16:colId xmlns:a16="http://schemas.microsoft.com/office/drawing/2014/main" val="3872995277"/>
                    </a:ext>
                  </a:extLst>
                </a:gridCol>
                <a:gridCol w="370332">
                  <a:extLst>
                    <a:ext uri="{9D8B030D-6E8A-4147-A177-3AD203B41FA5}">
                      <a16:colId xmlns:a16="http://schemas.microsoft.com/office/drawing/2014/main" val="450310561"/>
                    </a:ext>
                  </a:extLst>
                </a:gridCol>
                <a:gridCol w="370332">
                  <a:extLst>
                    <a:ext uri="{9D8B030D-6E8A-4147-A177-3AD203B41FA5}">
                      <a16:colId xmlns:a16="http://schemas.microsoft.com/office/drawing/2014/main" val="1358340965"/>
                    </a:ext>
                  </a:extLst>
                </a:gridCol>
                <a:gridCol w="329184">
                  <a:extLst>
                    <a:ext uri="{9D8B030D-6E8A-4147-A177-3AD203B41FA5}">
                      <a16:colId xmlns:a16="http://schemas.microsoft.com/office/drawing/2014/main" val="2631071607"/>
                    </a:ext>
                  </a:extLst>
                </a:gridCol>
                <a:gridCol w="329184">
                  <a:extLst>
                    <a:ext uri="{9D8B030D-6E8A-4147-A177-3AD203B41FA5}">
                      <a16:colId xmlns:a16="http://schemas.microsoft.com/office/drawing/2014/main" val="780372468"/>
                    </a:ext>
                  </a:extLst>
                </a:gridCol>
                <a:gridCol w="329184">
                  <a:extLst>
                    <a:ext uri="{9D8B030D-6E8A-4147-A177-3AD203B41FA5}">
                      <a16:colId xmlns:a16="http://schemas.microsoft.com/office/drawing/2014/main" val="3801765523"/>
                    </a:ext>
                  </a:extLst>
                </a:gridCol>
                <a:gridCol w="329184">
                  <a:extLst>
                    <a:ext uri="{9D8B030D-6E8A-4147-A177-3AD203B41FA5}">
                      <a16:colId xmlns:a16="http://schemas.microsoft.com/office/drawing/2014/main" val="3917318995"/>
                    </a:ext>
                  </a:extLst>
                </a:gridCol>
                <a:gridCol w="329184">
                  <a:extLst>
                    <a:ext uri="{9D8B030D-6E8A-4147-A177-3AD203B41FA5}">
                      <a16:colId xmlns:a16="http://schemas.microsoft.com/office/drawing/2014/main" val="916825258"/>
                    </a:ext>
                  </a:extLst>
                </a:gridCol>
                <a:gridCol w="329184">
                  <a:extLst>
                    <a:ext uri="{9D8B030D-6E8A-4147-A177-3AD203B41FA5}">
                      <a16:colId xmlns:a16="http://schemas.microsoft.com/office/drawing/2014/main" val="3935677720"/>
                    </a:ext>
                  </a:extLst>
                </a:gridCol>
                <a:gridCol w="329184">
                  <a:extLst>
                    <a:ext uri="{9D8B030D-6E8A-4147-A177-3AD203B41FA5}">
                      <a16:colId xmlns:a16="http://schemas.microsoft.com/office/drawing/2014/main" val="2757808821"/>
                    </a:ext>
                  </a:extLst>
                </a:gridCol>
                <a:gridCol w="329184">
                  <a:extLst>
                    <a:ext uri="{9D8B030D-6E8A-4147-A177-3AD203B41FA5}">
                      <a16:colId xmlns:a16="http://schemas.microsoft.com/office/drawing/2014/main" val="2050377956"/>
                    </a:ext>
                  </a:extLst>
                </a:gridCol>
                <a:gridCol w="329184">
                  <a:extLst>
                    <a:ext uri="{9D8B030D-6E8A-4147-A177-3AD203B41FA5}">
                      <a16:colId xmlns:a16="http://schemas.microsoft.com/office/drawing/2014/main" val="2729770339"/>
                    </a:ext>
                  </a:extLst>
                </a:gridCol>
                <a:gridCol w="370332">
                  <a:extLst>
                    <a:ext uri="{9D8B030D-6E8A-4147-A177-3AD203B41FA5}">
                      <a16:colId xmlns:a16="http://schemas.microsoft.com/office/drawing/2014/main" val="883555151"/>
                    </a:ext>
                  </a:extLst>
                </a:gridCol>
                <a:gridCol w="370332">
                  <a:extLst>
                    <a:ext uri="{9D8B030D-6E8A-4147-A177-3AD203B41FA5}">
                      <a16:colId xmlns:a16="http://schemas.microsoft.com/office/drawing/2014/main" val="2378806269"/>
                    </a:ext>
                  </a:extLst>
                </a:gridCol>
                <a:gridCol w="329184">
                  <a:extLst>
                    <a:ext uri="{9D8B030D-6E8A-4147-A177-3AD203B41FA5}">
                      <a16:colId xmlns:a16="http://schemas.microsoft.com/office/drawing/2014/main" val="4034528498"/>
                    </a:ext>
                  </a:extLst>
                </a:gridCol>
                <a:gridCol w="329184">
                  <a:extLst>
                    <a:ext uri="{9D8B030D-6E8A-4147-A177-3AD203B41FA5}">
                      <a16:colId xmlns:a16="http://schemas.microsoft.com/office/drawing/2014/main" val="561496071"/>
                    </a:ext>
                  </a:extLst>
                </a:gridCol>
                <a:gridCol w="370332">
                  <a:extLst>
                    <a:ext uri="{9D8B030D-6E8A-4147-A177-3AD203B41FA5}">
                      <a16:colId xmlns:a16="http://schemas.microsoft.com/office/drawing/2014/main" val="307569609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2406107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Department of Health (Philippines) - 2018-02-28 07:18:08 </a:t>
                      </a:r>
                      <a:r>
                        <a:rPr kumimoji="0" lang="en-US" sz="1000" b="0" i="0" u="none" strike="noStrike" kern="1200" cap="none" spc="0" normalizeH="0" baseline="0" noProof="0">
                          <a:ln>
                            <a:noFill/>
                          </a:ln>
                          <a:solidFill>
                            <a:prstClr val="black"/>
                          </a:solidFill>
                          <a:effectLst/>
                          <a:uLnTx/>
                          <a:uFillTx/>
                          <a:latin typeface="+mn-lt"/>
                          <a:ea typeface="+mn-ea"/>
                          <a:cs typeface="+mn-cs"/>
                        </a:rPr>
                        <a:t> 
 ​PH FIELD EPIDEMIOLOGY TRAINING PROGRAM (FETP), THE TRAINING PROGRAM FOR THE COUNTRY'S DISEASE DETECTIVES, RECEIVES ACCREDITATION FROM TEPHINET ​
The FETP began in 1987 as a US​ ​A​gency for ​International D​evelopment​ project through the support of former Health Secretary Alfredo Bengzon and managed by ​Dr.  
Man​uel Dayrit​ (who later became Health Secretary)​ and C​enters for ​D​isease ​C​ontrol (in Atlanta, Georgia,USA)​ consultant Dr. Mark White.
Initially created with the mission of producing a ​core group of epidemiologists who will be in the forefront of responding to public health threats, it has evolved into a​n​ ​important arm of the Department in the development and implementation of disease surveillance systems and management of major public health emergencies, outbreaks, and disasters.
It has since produced 113 graduates​ who are most​ly​ serving in local health offices and occupying significant positions in ​the ​Department of H​ealth​ ​(DOH) ​​central and ​regiona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0.0139 %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486380482"/>
                  </a:ext>
                </a:extLst>
              </a:tr>
            </a:tbl>
          </a:graphicData>
        </a:graphic>
      </p:graphicFrame>
      <p:sp>
        <p:nvSpPr>
          <p:cNvPr id="4" name="Text Placeholder 3">
            <a:extLst>
              <a:ext uri="{FF2B5EF4-FFF2-40B4-BE49-F238E27FC236}">
                <a16:creationId xmlns:a16="http://schemas.microsoft.com/office/drawing/2014/main" id="{2EBD742D-6BBD-4714-B184-A768BB8806AA}"/>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383576501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C41762-EAAD-4CC2-8C94-BD49D9E36158}"/>
              </a:ext>
            </a:extLst>
          </p:cNvPr>
          <p:cNvSpPr>
            <a:spLocks noGrp="1"/>
          </p:cNvSpPr>
          <p:nvPr>
            <p:ph type="title"/>
          </p:nvPr>
        </p:nvSpPr>
        <p:spPr/>
        <p:txBody>
          <a:bodyPr/>
          <a:lstStyle/>
          <a:p>
            <a:r>
              <a:rPr lang="en-US"/>
              <a:t>Facebook Own Posts Table  | Department of Health (Philippines) - 4 of 16</a:t>
            </a:r>
          </a:p>
        </p:txBody>
      </p:sp>
      <p:graphicFrame>
        <p:nvGraphicFramePr>
          <p:cNvPr id="5" name="Table Placeholder 4">
            <a:extLst>
              <a:ext uri="{FF2B5EF4-FFF2-40B4-BE49-F238E27FC236}">
                <a16:creationId xmlns:a16="http://schemas.microsoft.com/office/drawing/2014/main" id="{04C5F841-8FCD-4C34-98A7-05277F73B856}"/>
              </a:ext>
            </a:extLst>
          </p:cNvPr>
          <p:cNvGraphicFramePr>
            <a:graphicFrameLocks noGrp="1"/>
          </p:cNvGraphicFramePr>
          <p:nvPr>
            <p:ph type="tbl" sz="quarter" idx="13"/>
            <p:extLst>
              <p:ext uri="{D42A27DB-BD31-4B8C-83A1-F6EECF244321}">
                <p14:modId xmlns:p14="http://schemas.microsoft.com/office/powerpoint/2010/main" val="24371824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00427337"/>
                    </a:ext>
                  </a:extLst>
                </a:gridCol>
                <a:gridCol w="370332">
                  <a:extLst>
                    <a:ext uri="{9D8B030D-6E8A-4147-A177-3AD203B41FA5}">
                      <a16:colId xmlns:a16="http://schemas.microsoft.com/office/drawing/2014/main" val="377860966"/>
                    </a:ext>
                  </a:extLst>
                </a:gridCol>
                <a:gridCol w="370332">
                  <a:extLst>
                    <a:ext uri="{9D8B030D-6E8A-4147-A177-3AD203B41FA5}">
                      <a16:colId xmlns:a16="http://schemas.microsoft.com/office/drawing/2014/main" val="4233551592"/>
                    </a:ext>
                  </a:extLst>
                </a:gridCol>
                <a:gridCol w="370332">
                  <a:extLst>
                    <a:ext uri="{9D8B030D-6E8A-4147-A177-3AD203B41FA5}">
                      <a16:colId xmlns:a16="http://schemas.microsoft.com/office/drawing/2014/main" val="4225947874"/>
                    </a:ext>
                  </a:extLst>
                </a:gridCol>
                <a:gridCol w="329184">
                  <a:extLst>
                    <a:ext uri="{9D8B030D-6E8A-4147-A177-3AD203B41FA5}">
                      <a16:colId xmlns:a16="http://schemas.microsoft.com/office/drawing/2014/main" val="1876701116"/>
                    </a:ext>
                  </a:extLst>
                </a:gridCol>
                <a:gridCol w="329184">
                  <a:extLst>
                    <a:ext uri="{9D8B030D-6E8A-4147-A177-3AD203B41FA5}">
                      <a16:colId xmlns:a16="http://schemas.microsoft.com/office/drawing/2014/main" val="3416624079"/>
                    </a:ext>
                  </a:extLst>
                </a:gridCol>
                <a:gridCol w="329184">
                  <a:extLst>
                    <a:ext uri="{9D8B030D-6E8A-4147-A177-3AD203B41FA5}">
                      <a16:colId xmlns:a16="http://schemas.microsoft.com/office/drawing/2014/main" val="643767004"/>
                    </a:ext>
                  </a:extLst>
                </a:gridCol>
                <a:gridCol w="329184">
                  <a:extLst>
                    <a:ext uri="{9D8B030D-6E8A-4147-A177-3AD203B41FA5}">
                      <a16:colId xmlns:a16="http://schemas.microsoft.com/office/drawing/2014/main" val="1741141356"/>
                    </a:ext>
                  </a:extLst>
                </a:gridCol>
                <a:gridCol w="329184">
                  <a:extLst>
                    <a:ext uri="{9D8B030D-6E8A-4147-A177-3AD203B41FA5}">
                      <a16:colId xmlns:a16="http://schemas.microsoft.com/office/drawing/2014/main" val="2077399251"/>
                    </a:ext>
                  </a:extLst>
                </a:gridCol>
                <a:gridCol w="329184">
                  <a:extLst>
                    <a:ext uri="{9D8B030D-6E8A-4147-A177-3AD203B41FA5}">
                      <a16:colId xmlns:a16="http://schemas.microsoft.com/office/drawing/2014/main" val="985701482"/>
                    </a:ext>
                  </a:extLst>
                </a:gridCol>
                <a:gridCol w="329184">
                  <a:extLst>
                    <a:ext uri="{9D8B030D-6E8A-4147-A177-3AD203B41FA5}">
                      <a16:colId xmlns:a16="http://schemas.microsoft.com/office/drawing/2014/main" val="2500212552"/>
                    </a:ext>
                  </a:extLst>
                </a:gridCol>
                <a:gridCol w="329184">
                  <a:extLst>
                    <a:ext uri="{9D8B030D-6E8A-4147-A177-3AD203B41FA5}">
                      <a16:colId xmlns:a16="http://schemas.microsoft.com/office/drawing/2014/main" val="1223399485"/>
                    </a:ext>
                  </a:extLst>
                </a:gridCol>
                <a:gridCol w="329184">
                  <a:extLst>
                    <a:ext uri="{9D8B030D-6E8A-4147-A177-3AD203B41FA5}">
                      <a16:colId xmlns:a16="http://schemas.microsoft.com/office/drawing/2014/main" val="2549908999"/>
                    </a:ext>
                  </a:extLst>
                </a:gridCol>
                <a:gridCol w="370332">
                  <a:extLst>
                    <a:ext uri="{9D8B030D-6E8A-4147-A177-3AD203B41FA5}">
                      <a16:colId xmlns:a16="http://schemas.microsoft.com/office/drawing/2014/main" val="1064054825"/>
                    </a:ext>
                  </a:extLst>
                </a:gridCol>
                <a:gridCol w="370332">
                  <a:extLst>
                    <a:ext uri="{9D8B030D-6E8A-4147-A177-3AD203B41FA5}">
                      <a16:colId xmlns:a16="http://schemas.microsoft.com/office/drawing/2014/main" val="2636758026"/>
                    </a:ext>
                  </a:extLst>
                </a:gridCol>
                <a:gridCol w="329184">
                  <a:extLst>
                    <a:ext uri="{9D8B030D-6E8A-4147-A177-3AD203B41FA5}">
                      <a16:colId xmlns:a16="http://schemas.microsoft.com/office/drawing/2014/main" val="314896865"/>
                    </a:ext>
                  </a:extLst>
                </a:gridCol>
                <a:gridCol w="329184">
                  <a:extLst>
                    <a:ext uri="{9D8B030D-6E8A-4147-A177-3AD203B41FA5}">
                      <a16:colId xmlns:a16="http://schemas.microsoft.com/office/drawing/2014/main" val="2308458515"/>
                    </a:ext>
                  </a:extLst>
                </a:gridCol>
                <a:gridCol w="370332">
                  <a:extLst>
                    <a:ext uri="{9D8B030D-6E8A-4147-A177-3AD203B41FA5}">
                      <a16:colId xmlns:a16="http://schemas.microsoft.com/office/drawing/2014/main" val="8812775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7034440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Department of Health (Philippines) - 2018-02-28 00:00:01 </a:t>
                      </a:r>
                      <a:r>
                        <a:rPr kumimoji="0" lang="en-US" sz="1000" b="0" i="0" u="none" strike="noStrike" kern="1200" cap="none" spc="0" normalizeH="0" baseline="0" noProof="0">
                          <a:ln>
                            <a:noFill/>
                          </a:ln>
                          <a:solidFill>
                            <a:prstClr val="black"/>
                          </a:solidFill>
                          <a:effectLst/>
                          <a:uLnTx/>
                          <a:uFillTx/>
                          <a:latin typeface="+mn-lt"/>
                          <a:ea typeface="+mn-ea"/>
                          <a:cs typeface="+mn-cs"/>
                        </a:rPr>
                        <a:t> 
 11th World Rare Disease Day
February 28, 2018
Show your Rare 
Show you Care
#CareForRarePH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0.0273 %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9044884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Department of Health (Philippines) - 2018-02-27 01:07:47 </a:t>
                      </a:r>
                      <a:r>
                        <a:rPr kumimoji="0" lang="en-US" sz="1000" b="0" i="0" u="none" strike="noStrike" kern="1200" cap="none" spc="0" normalizeH="0" baseline="0" noProof="0">
                          <a:ln>
                            <a:noFill/>
                          </a:ln>
                          <a:solidFill>
                            <a:prstClr val="black"/>
                          </a:solidFill>
                          <a:effectLst/>
                          <a:uLnTx/>
                          <a:uFillTx/>
                          <a:latin typeface="+mn-lt"/>
                          <a:ea typeface="+mn-ea"/>
                          <a:cs typeface="+mn-cs"/>
                        </a:rPr>
                        <a:t> 
 Nagagamot ang Leprosy! Kumonsulta agad sa health center para masimulan ang gamutan. Mga may Leprosy, hindi dapat pandirihan. Isang mensahe mula sa Department of Health. 
#ZeroLeprosyPH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0.0269 %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447175306"/>
                  </a:ext>
                </a:extLst>
              </a:tr>
            </a:tbl>
          </a:graphicData>
        </a:graphic>
      </p:graphicFrame>
      <p:sp>
        <p:nvSpPr>
          <p:cNvPr id="4" name="Text Placeholder 3">
            <a:extLst>
              <a:ext uri="{FF2B5EF4-FFF2-40B4-BE49-F238E27FC236}">
                <a16:creationId xmlns:a16="http://schemas.microsoft.com/office/drawing/2014/main" id="{C4F18480-229D-4D5A-8CD5-599BBC170133}"/>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62805061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D40EDB-2020-454C-97AD-BE5FFCD80283}"/>
              </a:ext>
            </a:extLst>
          </p:cNvPr>
          <p:cNvSpPr>
            <a:spLocks noGrp="1"/>
          </p:cNvSpPr>
          <p:nvPr>
            <p:ph type="title"/>
          </p:nvPr>
        </p:nvSpPr>
        <p:spPr/>
        <p:txBody>
          <a:bodyPr/>
          <a:lstStyle/>
          <a:p>
            <a:r>
              <a:rPr lang="en-US"/>
              <a:t>Facebook Own Posts Table  | Department of Health (Philippines) - 5 of 16</a:t>
            </a:r>
          </a:p>
        </p:txBody>
      </p:sp>
      <p:graphicFrame>
        <p:nvGraphicFramePr>
          <p:cNvPr id="5" name="Table Placeholder 4">
            <a:extLst>
              <a:ext uri="{FF2B5EF4-FFF2-40B4-BE49-F238E27FC236}">
                <a16:creationId xmlns:a16="http://schemas.microsoft.com/office/drawing/2014/main" id="{A093A6FE-B930-4380-89DE-256B914B4885}"/>
              </a:ext>
            </a:extLst>
          </p:cNvPr>
          <p:cNvGraphicFramePr>
            <a:graphicFrameLocks noGrp="1"/>
          </p:cNvGraphicFramePr>
          <p:nvPr>
            <p:ph type="tbl" sz="quarter" idx="13"/>
            <p:extLst>
              <p:ext uri="{D42A27DB-BD31-4B8C-83A1-F6EECF244321}">
                <p14:modId xmlns:p14="http://schemas.microsoft.com/office/powerpoint/2010/main" val="15933839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059517214"/>
                    </a:ext>
                  </a:extLst>
                </a:gridCol>
                <a:gridCol w="370332">
                  <a:extLst>
                    <a:ext uri="{9D8B030D-6E8A-4147-A177-3AD203B41FA5}">
                      <a16:colId xmlns:a16="http://schemas.microsoft.com/office/drawing/2014/main" val="896896050"/>
                    </a:ext>
                  </a:extLst>
                </a:gridCol>
                <a:gridCol w="370332">
                  <a:extLst>
                    <a:ext uri="{9D8B030D-6E8A-4147-A177-3AD203B41FA5}">
                      <a16:colId xmlns:a16="http://schemas.microsoft.com/office/drawing/2014/main" val="1887653981"/>
                    </a:ext>
                  </a:extLst>
                </a:gridCol>
                <a:gridCol w="370332">
                  <a:extLst>
                    <a:ext uri="{9D8B030D-6E8A-4147-A177-3AD203B41FA5}">
                      <a16:colId xmlns:a16="http://schemas.microsoft.com/office/drawing/2014/main" val="45687174"/>
                    </a:ext>
                  </a:extLst>
                </a:gridCol>
                <a:gridCol w="329184">
                  <a:extLst>
                    <a:ext uri="{9D8B030D-6E8A-4147-A177-3AD203B41FA5}">
                      <a16:colId xmlns:a16="http://schemas.microsoft.com/office/drawing/2014/main" val="861494623"/>
                    </a:ext>
                  </a:extLst>
                </a:gridCol>
                <a:gridCol w="329184">
                  <a:extLst>
                    <a:ext uri="{9D8B030D-6E8A-4147-A177-3AD203B41FA5}">
                      <a16:colId xmlns:a16="http://schemas.microsoft.com/office/drawing/2014/main" val="1650891875"/>
                    </a:ext>
                  </a:extLst>
                </a:gridCol>
                <a:gridCol w="329184">
                  <a:extLst>
                    <a:ext uri="{9D8B030D-6E8A-4147-A177-3AD203B41FA5}">
                      <a16:colId xmlns:a16="http://schemas.microsoft.com/office/drawing/2014/main" val="4167522278"/>
                    </a:ext>
                  </a:extLst>
                </a:gridCol>
                <a:gridCol w="329184">
                  <a:extLst>
                    <a:ext uri="{9D8B030D-6E8A-4147-A177-3AD203B41FA5}">
                      <a16:colId xmlns:a16="http://schemas.microsoft.com/office/drawing/2014/main" val="2930047614"/>
                    </a:ext>
                  </a:extLst>
                </a:gridCol>
                <a:gridCol w="329184">
                  <a:extLst>
                    <a:ext uri="{9D8B030D-6E8A-4147-A177-3AD203B41FA5}">
                      <a16:colId xmlns:a16="http://schemas.microsoft.com/office/drawing/2014/main" val="3719913107"/>
                    </a:ext>
                  </a:extLst>
                </a:gridCol>
                <a:gridCol w="329184">
                  <a:extLst>
                    <a:ext uri="{9D8B030D-6E8A-4147-A177-3AD203B41FA5}">
                      <a16:colId xmlns:a16="http://schemas.microsoft.com/office/drawing/2014/main" val="4026210786"/>
                    </a:ext>
                  </a:extLst>
                </a:gridCol>
                <a:gridCol w="329184">
                  <a:extLst>
                    <a:ext uri="{9D8B030D-6E8A-4147-A177-3AD203B41FA5}">
                      <a16:colId xmlns:a16="http://schemas.microsoft.com/office/drawing/2014/main" val="1575350725"/>
                    </a:ext>
                  </a:extLst>
                </a:gridCol>
                <a:gridCol w="329184">
                  <a:extLst>
                    <a:ext uri="{9D8B030D-6E8A-4147-A177-3AD203B41FA5}">
                      <a16:colId xmlns:a16="http://schemas.microsoft.com/office/drawing/2014/main" val="3363506873"/>
                    </a:ext>
                  </a:extLst>
                </a:gridCol>
                <a:gridCol w="329184">
                  <a:extLst>
                    <a:ext uri="{9D8B030D-6E8A-4147-A177-3AD203B41FA5}">
                      <a16:colId xmlns:a16="http://schemas.microsoft.com/office/drawing/2014/main" val="2122143877"/>
                    </a:ext>
                  </a:extLst>
                </a:gridCol>
                <a:gridCol w="370332">
                  <a:extLst>
                    <a:ext uri="{9D8B030D-6E8A-4147-A177-3AD203B41FA5}">
                      <a16:colId xmlns:a16="http://schemas.microsoft.com/office/drawing/2014/main" val="379679504"/>
                    </a:ext>
                  </a:extLst>
                </a:gridCol>
                <a:gridCol w="370332">
                  <a:extLst>
                    <a:ext uri="{9D8B030D-6E8A-4147-A177-3AD203B41FA5}">
                      <a16:colId xmlns:a16="http://schemas.microsoft.com/office/drawing/2014/main" val="2099919905"/>
                    </a:ext>
                  </a:extLst>
                </a:gridCol>
                <a:gridCol w="329184">
                  <a:extLst>
                    <a:ext uri="{9D8B030D-6E8A-4147-A177-3AD203B41FA5}">
                      <a16:colId xmlns:a16="http://schemas.microsoft.com/office/drawing/2014/main" val="2851463727"/>
                    </a:ext>
                  </a:extLst>
                </a:gridCol>
                <a:gridCol w="329184">
                  <a:extLst>
                    <a:ext uri="{9D8B030D-6E8A-4147-A177-3AD203B41FA5}">
                      <a16:colId xmlns:a16="http://schemas.microsoft.com/office/drawing/2014/main" val="2998384809"/>
                    </a:ext>
                  </a:extLst>
                </a:gridCol>
                <a:gridCol w="370332">
                  <a:extLst>
                    <a:ext uri="{9D8B030D-6E8A-4147-A177-3AD203B41FA5}">
                      <a16:colId xmlns:a16="http://schemas.microsoft.com/office/drawing/2014/main" val="310480610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5116211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Department of Health (Philippines) - 2018-02-26 02:27:19 </a:t>
                      </a:r>
                      <a:r>
                        <a:rPr kumimoji="0" lang="en-US" sz="1000" b="0" i="0" u="none" strike="noStrike" kern="1200" cap="none" spc="0" normalizeH="0" baseline="0" noProof="0">
                          <a:ln>
                            <a:noFill/>
                          </a:ln>
                          <a:solidFill>
                            <a:prstClr val="black"/>
                          </a:solidFill>
                          <a:effectLst/>
                          <a:uLnTx/>
                          <a:uFillTx/>
                          <a:latin typeface="+mn-lt"/>
                          <a:ea typeface="+mn-ea"/>
                          <a:cs typeface="+mn-cs"/>
                        </a:rPr>
                        <a:t> 
 Take Care of Your Heart! 
-Exercise
-Avoid Vices
-Eat Healthy
-Manage Stress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0.0506 %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3675076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Department of Health (Philippines) - 2018-02-26 02:25:23 </a:t>
                      </a:r>
                      <a:r>
                        <a:rPr kumimoji="0" lang="en-US" sz="1000" b="0" i="0" u="none" strike="noStrike" kern="1200" cap="none" spc="0" normalizeH="0" baseline="0" noProof="0">
                          <a:ln>
                            <a:noFill/>
                          </a:ln>
                          <a:solidFill>
                            <a:prstClr val="black"/>
                          </a:solidFill>
                          <a:effectLst/>
                          <a:uLnTx/>
                          <a:uFillTx/>
                          <a:latin typeface="+mn-lt"/>
                          <a:ea typeface="+mn-ea"/>
                          <a:cs typeface="+mn-cs"/>
                        </a:rPr>
                        <a:t> 
 February is Philippine Heart Month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0.0085 %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1649950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Department of Health (Philippines) - 2018-02-26 02:20:38 </a:t>
                      </a:r>
                      <a:r>
                        <a:rPr kumimoji="0" lang="en-US" sz="1000" b="0" i="0" u="none" strike="noStrike" kern="1200" cap="none" spc="0" normalizeH="0" baseline="0" noProof="0">
                          <a:ln>
                            <a:noFill/>
                          </a:ln>
                          <a:solidFill>
                            <a:prstClr val="black"/>
                          </a:solidFill>
                          <a:effectLst/>
                          <a:uLnTx/>
                          <a:uFillTx/>
                          <a:latin typeface="+mn-lt"/>
                          <a:ea typeface="+mn-ea"/>
                          <a:cs typeface="+mn-cs"/>
                        </a:rPr>
                        <a:t> 
 LEPROSY
Prevention and Treatment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0.0327 %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775695740"/>
                  </a:ext>
                </a:extLst>
              </a:tr>
            </a:tbl>
          </a:graphicData>
        </a:graphic>
      </p:graphicFrame>
      <p:sp>
        <p:nvSpPr>
          <p:cNvPr id="4" name="Text Placeholder 3">
            <a:extLst>
              <a:ext uri="{FF2B5EF4-FFF2-40B4-BE49-F238E27FC236}">
                <a16:creationId xmlns:a16="http://schemas.microsoft.com/office/drawing/2014/main" id="{B0394F84-FE0D-474D-9507-DF1139F78C11}"/>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193100676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1EFDAD-766B-4F9D-9380-EFDE74870B00}"/>
              </a:ext>
            </a:extLst>
          </p:cNvPr>
          <p:cNvSpPr>
            <a:spLocks noGrp="1"/>
          </p:cNvSpPr>
          <p:nvPr>
            <p:ph type="title"/>
          </p:nvPr>
        </p:nvSpPr>
        <p:spPr/>
        <p:txBody>
          <a:bodyPr/>
          <a:lstStyle/>
          <a:p>
            <a:r>
              <a:rPr lang="en-US"/>
              <a:t>Facebook Own Posts Table  | Department of Health (Philippines) - 6 of 16</a:t>
            </a:r>
          </a:p>
        </p:txBody>
      </p:sp>
      <p:graphicFrame>
        <p:nvGraphicFramePr>
          <p:cNvPr id="5" name="Table Placeholder 4">
            <a:extLst>
              <a:ext uri="{FF2B5EF4-FFF2-40B4-BE49-F238E27FC236}">
                <a16:creationId xmlns:a16="http://schemas.microsoft.com/office/drawing/2014/main" id="{2E77CEAD-CBB9-41F9-B33F-71401F096050}"/>
              </a:ext>
            </a:extLst>
          </p:cNvPr>
          <p:cNvGraphicFramePr>
            <a:graphicFrameLocks noGrp="1"/>
          </p:cNvGraphicFramePr>
          <p:nvPr>
            <p:ph type="tbl" sz="quarter" idx="13"/>
            <p:extLst>
              <p:ext uri="{D42A27DB-BD31-4B8C-83A1-F6EECF244321}">
                <p14:modId xmlns:p14="http://schemas.microsoft.com/office/powerpoint/2010/main" val="303167910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659683522"/>
                    </a:ext>
                  </a:extLst>
                </a:gridCol>
                <a:gridCol w="370332">
                  <a:extLst>
                    <a:ext uri="{9D8B030D-6E8A-4147-A177-3AD203B41FA5}">
                      <a16:colId xmlns:a16="http://schemas.microsoft.com/office/drawing/2014/main" val="3337824035"/>
                    </a:ext>
                  </a:extLst>
                </a:gridCol>
                <a:gridCol w="370332">
                  <a:extLst>
                    <a:ext uri="{9D8B030D-6E8A-4147-A177-3AD203B41FA5}">
                      <a16:colId xmlns:a16="http://schemas.microsoft.com/office/drawing/2014/main" val="3514233163"/>
                    </a:ext>
                  </a:extLst>
                </a:gridCol>
                <a:gridCol w="370332">
                  <a:extLst>
                    <a:ext uri="{9D8B030D-6E8A-4147-A177-3AD203B41FA5}">
                      <a16:colId xmlns:a16="http://schemas.microsoft.com/office/drawing/2014/main" val="202521475"/>
                    </a:ext>
                  </a:extLst>
                </a:gridCol>
                <a:gridCol w="329184">
                  <a:extLst>
                    <a:ext uri="{9D8B030D-6E8A-4147-A177-3AD203B41FA5}">
                      <a16:colId xmlns:a16="http://schemas.microsoft.com/office/drawing/2014/main" val="1541038753"/>
                    </a:ext>
                  </a:extLst>
                </a:gridCol>
                <a:gridCol w="329184">
                  <a:extLst>
                    <a:ext uri="{9D8B030D-6E8A-4147-A177-3AD203B41FA5}">
                      <a16:colId xmlns:a16="http://schemas.microsoft.com/office/drawing/2014/main" val="2587190758"/>
                    </a:ext>
                  </a:extLst>
                </a:gridCol>
                <a:gridCol w="329184">
                  <a:extLst>
                    <a:ext uri="{9D8B030D-6E8A-4147-A177-3AD203B41FA5}">
                      <a16:colId xmlns:a16="http://schemas.microsoft.com/office/drawing/2014/main" val="1308791638"/>
                    </a:ext>
                  </a:extLst>
                </a:gridCol>
                <a:gridCol w="329184">
                  <a:extLst>
                    <a:ext uri="{9D8B030D-6E8A-4147-A177-3AD203B41FA5}">
                      <a16:colId xmlns:a16="http://schemas.microsoft.com/office/drawing/2014/main" val="2260910726"/>
                    </a:ext>
                  </a:extLst>
                </a:gridCol>
                <a:gridCol w="329184">
                  <a:extLst>
                    <a:ext uri="{9D8B030D-6E8A-4147-A177-3AD203B41FA5}">
                      <a16:colId xmlns:a16="http://schemas.microsoft.com/office/drawing/2014/main" val="4077569792"/>
                    </a:ext>
                  </a:extLst>
                </a:gridCol>
                <a:gridCol w="329184">
                  <a:extLst>
                    <a:ext uri="{9D8B030D-6E8A-4147-A177-3AD203B41FA5}">
                      <a16:colId xmlns:a16="http://schemas.microsoft.com/office/drawing/2014/main" val="2710155250"/>
                    </a:ext>
                  </a:extLst>
                </a:gridCol>
                <a:gridCol w="329184">
                  <a:extLst>
                    <a:ext uri="{9D8B030D-6E8A-4147-A177-3AD203B41FA5}">
                      <a16:colId xmlns:a16="http://schemas.microsoft.com/office/drawing/2014/main" val="3044824027"/>
                    </a:ext>
                  </a:extLst>
                </a:gridCol>
                <a:gridCol w="329184">
                  <a:extLst>
                    <a:ext uri="{9D8B030D-6E8A-4147-A177-3AD203B41FA5}">
                      <a16:colId xmlns:a16="http://schemas.microsoft.com/office/drawing/2014/main" val="666164888"/>
                    </a:ext>
                  </a:extLst>
                </a:gridCol>
                <a:gridCol w="329184">
                  <a:extLst>
                    <a:ext uri="{9D8B030D-6E8A-4147-A177-3AD203B41FA5}">
                      <a16:colId xmlns:a16="http://schemas.microsoft.com/office/drawing/2014/main" val="1438489211"/>
                    </a:ext>
                  </a:extLst>
                </a:gridCol>
                <a:gridCol w="370332">
                  <a:extLst>
                    <a:ext uri="{9D8B030D-6E8A-4147-A177-3AD203B41FA5}">
                      <a16:colId xmlns:a16="http://schemas.microsoft.com/office/drawing/2014/main" val="2898683663"/>
                    </a:ext>
                  </a:extLst>
                </a:gridCol>
                <a:gridCol w="370332">
                  <a:extLst>
                    <a:ext uri="{9D8B030D-6E8A-4147-A177-3AD203B41FA5}">
                      <a16:colId xmlns:a16="http://schemas.microsoft.com/office/drawing/2014/main" val="412328001"/>
                    </a:ext>
                  </a:extLst>
                </a:gridCol>
                <a:gridCol w="329184">
                  <a:extLst>
                    <a:ext uri="{9D8B030D-6E8A-4147-A177-3AD203B41FA5}">
                      <a16:colId xmlns:a16="http://schemas.microsoft.com/office/drawing/2014/main" val="4284483629"/>
                    </a:ext>
                  </a:extLst>
                </a:gridCol>
                <a:gridCol w="329184">
                  <a:extLst>
                    <a:ext uri="{9D8B030D-6E8A-4147-A177-3AD203B41FA5}">
                      <a16:colId xmlns:a16="http://schemas.microsoft.com/office/drawing/2014/main" val="628038194"/>
                    </a:ext>
                  </a:extLst>
                </a:gridCol>
                <a:gridCol w="370332">
                  <a:extLst>
                    <a:ext uri="{9D8B030D-6E8A-4147-A177-3AD203B41FA5}">
                      <a16:colId xmlns:a16="http://schemas.microsoft.com/office/drawing/2014/main" val="75036411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0651565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Department of Health (Philippines) - 2018-02-26 02:18:25 </a:t>
                      </a:r>
                      <a:r>
                        <a:rPr kumimoji="0" lang="en-US" sz="1000" b="0" i="0" u="none" strike="noStrike" kern="1200" cap="none" spc="0" normalizeH="0" baseline="0" noProof="0">
                          <a:ln>
                            <a:noFill/>
                          </a:ln>
                          <a:solidFill>
                            <a:prstClr val="black"/>
                          </a:solidFill>
                          <a:effectLst/>
                          <a:uLnTx/>
                          <a:uFillTx/>
                          <a:latin typeface="+mn-lt"/>
                          <a:ea typeface="+mn-ea"/>
                          <a:cs typeface="+mn-cs"/>
                        </a:rPr>
                        <a:t> 
 The third week of February of every year has been declared as Leprosy Prevention and Control Week by virtue of Presidential Proclamation 467. The observance aims to deepen public awareness on the disease, its prevention, and treatment.
Leprosy, also called Hansen’s disease, is an infectious disease characterized by disfiguring skin lesions, peripheral nerve damage, and progressive debilitation. It is common in countries with tropical and subtropical climates.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0.0139 %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762345336"/>
                  </a:ext>
                </a:extLst>
              </a:tr>
            </a:tbl>
          </a:graphicData>
        </a:graphic>
      </p:graphicFrame>
      <p:sp>
        <p:nvSpPr>
          <p:cNvPr id="4" name="Text Placeholder 3">
            <a:extLst>
              <a:ext uri="{FF2B5EF4-FFF2-40B4-BE49-F238E27FC236}">
                <a16:creationId xmlns:a16="http://schemas.microsoft.com/office/drawing/2014/main" id="{9448C1D7-DE1C-4C41-A2D1-2A1910168C0E}"/>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272684623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891397-CF72-40FE-9562-91ACD8B0AAE8}"/>
              </a:ext>
            </a:extLst>
          </p:cNvPr>
          <p:cNvSpPr>
            <a:spLocks noGrp="1"/>
          </p:cNvSpPr>
          <p:nvPr>
            <p:ph type="title"/>
          </p:nvPr>
        </p:nvSpPr>
        <p:spPr/>
        <p:txBody>
          <a:bodyPr/>
          <a:lstStyle/>
          <a:p>
            <a:r>
              <a:rPr lang="en-US"/>
              <a:t>Facebook Own Posts Table  | Department of Health (Philippines) - 7 of 16</a:t>
            </a:r>
          </a:p>
        </p:txBody>
      </p:sp>
      <p:graphicFrame>
        <p:nvGraphicFramePr>
          <p:cNvPr id="5" name="Table Placeholder 4">
            <a:extLst>
              <a:ext uri="{FF2B5EF4-FFF2-40B4-BE49-F238E27FC236}">
                <a16:creationId xmlns:a16="http://schemas.microsoft.com/office/drawing/2014/main" id="{483EEA8D-B328-49F6-B0AB-32D3A1803E66}"/>
              </a:ext>
            </a:extLst>
          </p:cNvPr>
          <p:cNvGraphicFramePr>
            <a:graphicFrameLocks noGrp="1"/>
          </p:cNvGraphicFramePr>
          <p:nvPr>
            <p:ph type="tbl" sz="quarter" idx="13"/>
            <p:extLst>
              <p:ext uri="{D42A27DB-BD31-4B8C-83A1-F6EECF244321}">
                <p14:modId xmlns:p14="http://schemas.microsoft.com/office/powerpoint/2010/main" val="31552201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045322750"/>
                    </a:ext>
                  </a:extLst>
                </a:gridCol>
                <a:gridCol w="370332">
                  <a:extLst>
                    <a:ext uri="{9D8B030D-6E8A-4147-A177-3AD203B41FA5}">
                      <a16:colId xmlns:a16="http://schemas.microsoft.com/office/drawing/2014/main" val="2026221640"/>
                    </a:ext>
                  </a:extLst>
                </a:gridCol>
                <a:gridCol w="370332">
                  <a:extLst>
                    <a:ext uri="{9D8B030D-6E8A-4147-A177-3AD203B41FA5}">
                      <a16:colId xmlns:a16="http://schemas.microsoft.com/office/drawing/2014/main" val="1137783437"/>
                    </a:ext>
                  </a:extLst>
                </a:gridCol>
                <a:gridCol w="370332">
                  <a:extLst>
                    <a:ext uri="{9D8B030D-6E8A-4147-A177-3AD203B41FA5}">
                      <a16:colId xmlns:a16="http://schemas.microsoft.com/office/drawing/2014/main" val="3454984771"/>
                    </a:ext>
                  </a:extLst>
                </a:gridCol>
                <a:gridCol w="329184">
                  <a:extLst>
                    <a:ext uri="{9D8B030D-6E8A-4147-A177-3AD203B41FA5}">
                      <a16:colId xmlns:a16="http://schemas.microsoft.com/office/drawing/2014/main" val="3687791309"/>
                    </a:ext>
                  </a:extLst>
                </a:gridCol>
                <a:gridCol w="329184">
                  <a:extLst>
                    <a:ext uri="{9D8B030D-6E8A-4147-A177-3AD203B41FA5}">
                      <a16:colId xmlns:a16="http://schemas.microsoft.com/office/drawing/2014/main" val="3028915051"/>
                    </a:ext>
                  </a:extLst>
                </a:gridCol>
                <a:gridCol w="329184">
                  <a:extLst>
                    <a:ext uri="{9D8B030D-6E8A-4147-A177-3AD203B41FA5}">
                      <a16:colId xmlns:a16="http://schemas.microsoft.com/office/drawing/2014/main" val="4283061473"/>
                    </a:ext>
                  </a:extLst>
                </a:gridCol>
                <a:gridCol w="329184">
                  <a:extLst>
                    <a:ext uri="{9D8B030D-6E8A-4147-A177-3AD203B41FA5}">
                      <a16:colId xmlns:a16="http://schemas.microsoft.com/office/drawing/2014/main" val="3285018630"/>
                    </a:ext>
                  </a:extLst>
                </a:gridCol>
                <a:gridCol w="329184">
                  <a:extLst>
                    <a:ext uri="{9D8B030D-6E8A-4147-A177-3AD203B41FA5}">
                      <a16:colId xmlns:a16="http://schemas.microsoft.com/office/drawing/2014/main" val="3769090890"/>
                    </a:ext>
                  </a:extLst>
                </a:gridCol>
                <a:gridCol w="329184">
                  <a:extLst>
                    <a:ext uri="{9D8B030D-6E8A-4147-A177-3AD203B41FA5}">
                      <a16:colId xmlns:a16="http://schemas.microsoft.com/office/drawing/2014/main" val="3557438121"/>
                    </a:ext>
                  </a:extLst>
                </a:gridCol>
                <a:gridCol w="329184">
                  <a:extLst>
                    <a:ext uri="{9D8B030D-6E8A-4147-A177-3AD203B41FA5}">
                      <a16:colId xmlns:a16="http://schemas.microsoft.com/office/drawing/2014/main" val="917263877"/>
                    </a:ext>
                  </a:extLst>
                </a:gridCol>
                <a:gridCol w="329184">
                  <a:extLst>
                    <a:ext uri="{9D8B030D-6E8A-4147-A177-3AD203B41FA5}">
                      <a16:colId xmlns:a16="http://schemas.microsoft.com/office/drawing/2014/main" val="3003314245"/>
                    </a:ext>
                  </a:extLst>
                </a:gridCol>
                <a:gridCol w="329184">
                  <a:extLst>
                    <a:ext uri="{9D8B030D-6E8A-4147-A177-3AD203B41FA5}">
                      <a16:colId xmlns:a16="http://schemas.microsoft.com/office/drawing/2014/main" val="1508023797"/>
                    </a:ext>
                  </a:extLst>
                </a:gridCol>
                <a:gridCol w="370332">
                  <a:extLst>
                    <a:ext uri="{9D8B030D-6E8A-4147-A177-3AD203B41FA5}">
                      <a16:colId xmlns:a16="http://schemas.microsoft.com/office/drawing/2014/main" val="617605952"/>
                    </a:ext>
                  </a:extLst>
                </a:gridCol>
                <a:gridCol w="370332">
                  <a:extLst>
                    <a:ext uri="{9D8B030D-6E8A-4147-A177-3AD203B41FA5}">
                      <a16:colId xmlns:a16="http://schemas.microsoft.com/office/drawing/2014/main" val="2358455570"/>
                    </a:ext>
                  </a:extLst>
                </a:gridCol>
                <a:gridCol w="329184">
                  <a:extLst>
                    <a:ext uri="{9D8B030D-6E8A-4147-A177-3AD203B41FA5}">
                      <a16:colId xmlns:a16="http://schemas.microsoft.com/office/drawing/2014/main" val="525898423"/>
                    </a:ext>
                  </a:extLst>
                </a:gridCol>
                <a:gridCol w="329184">
                  <a:extLst>
                    <a:ext uri="{9D8B030D-6E8A-4147-A177-3AD203B41FA5}">
                      <a16:colId xmlns:a16="http://schemas.microsoft.com/office/drawing/2014/main" val="1769213338"/>
                    </a:ext>
                  </a:extLst>
                </a:gridCol>
                <a:gridCol w="370332">
                  <a:extLst>
                    <a:ext uri="{9D8B030D-6E8A-4147-A177-3AD203B41FA5}">
                      <a16:colId xmlns:a16="http://schemas.microsoft.com/office/drawing/2014/main" val="300213733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0734869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Department of Health (Philippines) - 2018-02-25 05:13:24 </a:t>
                      </a:r>
                      <a:r>
                        <a:rPr kumimoji="0" lang="en-US" sz="1000" b="0" i="0" u="none" strike="noStrike" kern="1200" cap="none" spc="0" normalizeH="0" baseline="0" noProof="0">
                          <a:ln>
                            <a:noFill/>
                          </a:ln>
                          <a:solidFill>
                            <a:prstClr val="black"/>
                          </a:solidFill>
                          <a:effectLst/>
                          <a:uLnTx/>
                          <a:uFillTx/>
                          <a:latin typeface="+mn-lt"/>
                          <a:ea typeface="+mn-ea"/>
                          <a:cs typeface="+mn-cs"/>
                        </a:rPr>
                        <a:t> 
 “We appeal to all mothers and guardians to ensure that their children receive the complete doses of measles vaccine, the 1st dose at 9 months of age and the 2nd dose at 12 months of age. Let us not lose sight of the benefits that other vaccines have provided to us. These have been proven to be very effective in preventing diseases as we have seen in the past.”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1.6941 %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5363288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Department of Health (Philippines) - 2018-02-24 13:48:19 </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0.0639 %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647737112"/>
                  </a:ext>
                </a:extLst>
              </a:tr>
            </a:tbl>
          </a:graphicData>
        </a:graphic>
      </p:graphicFrame>
      <p:sp>
        <p:nvSpPr>
          <p:cNvPr id="4" name="Text Placeholder 3">
            <a:extLst>
              <a:ext uri="{FF2B5EF4-FFF2-40B4-BE49-F238E27FC236}">
                <a16:creationId xmlns:a16="http://schemas.microsoft.com/office/drawing/2014/main" id="{CAF55CEB-ABD5-4D82-97D2-2599CCB3F40B}"/>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8863361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902634-19B3-49C8-8F12-F228167112F6}"/>
              </a:ext>
            </a:extLst>
          </p:cNvPr>
          <p:cNvSpPr>
            <a:spLocks noGrp="1"/>
          </p:cNvSpPr>
          <p:nvPr>
            <p:ph type="title"/>
          </p:nvPr>
        </p:nvSpPr>
        <p:spPr/>
        <p:txBody>
          <a:bodyPr/>
          <a:lstStyle/>
          <a:p>
            <a:r>
              <a:rPr lang="en-US"/>
              <a:t>Facebook Own Posts Table  | Department of Health (Philippines) - 8 of 16</a:t>
            </a:r>
          </a:p>
        </p:txBody>
      </p:sp>
      <p:graphicFrame>
        <p:nvGraphicFramePr>
          <p:cNvPr id="5" name="Table Placeholder 4">
            <a:extLst>
              <a:ext uri="{FF2B5EF4-FFF2-40B4-BE49-F238E27FC236}">
                <a16:creationId xmlns:a16="http://schemas.microsoft.com/office/drawing/2014/main" id="{CD7972E3-F39E-4622-AFA9-8FA6E83528BC}"/>
              </a:ext>
            </a:extLst>
          </p:cNvPr>
          <p:cNvGraphicFramePr>
            <a:graphicFrameLocks noGrp="1"/>
          </p:cNvGraphicFramePr>
          <p:nvPr>
            <p:ph type="tbl" sz="quarter" idx="13"/>
            <p:extLst>
              <p:ext uri="{D42A27DB-BD31-4B8C-83A1-F6EECF244321}">
                <p14:modId xmlns:p14="http://schemas.microsoft.com/office/powerpoint/2010/main" val="49876126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761452298"/>
                    </a:ext>
                  </a:extLst>
                </a:gridCol>
                <a:gridCol w="370332">
                  <a:extLst>
                    <a:ext uri="{9D8B030D-6E8A-4147-A177-3AD203B41FA5}">
                      <a16:colId xmlns:a16="http://schemas.microsoft.com/office/drawing/2014/main" val="103311286"/>
                    </a:ext>
                  </a:extLst>
                </a:gridCol>
                <a:gridCol w="370332">
                  <a:extLst>
                    <a:ext uri="{9D8B030D-6E8A-4147-A177-3AD203B41FA5}">
                      <a16:colId xmlns:a16="http://schemas.microsoft.com/office/drawing/2014/main" val="1582318786"/>
                    </a:ext>
                  </a:extLst>
                </a:gridCol>
                <a:gridCol w="370332">
                  <a:extLst>
                    <a:ext uri="{9D8B030D-6E8A-4147-A177-3AD203B41FA5}">
                      <a16:colId xmlns:a16="http://schemas.microsoft.com/office/drawing/2014/main" val="4178653379"/>
                    </a:ext>
                  </a:extLst>
                </a:gridCol>
                <a:gridCol w="329184">
                  <a:extLst>
                    <a:ext uri="{9D8B030D-6E8A-4147-A177-3AD203B41FA5}">
                      <a16:colId xmlns:a16="http://schemas.microsoft.com/office/drawing/2014/main" val="787969797"/>
                    </a:ext>
                  </a:extLst>
                </a:gridCol>
                <a:gridCol w="329184">
                  <a:extLst>
                    <a:ext uri="{9D8B030D-6E8A-4147-A177-3AD203B41FA5}">
                      <a16:colId xmlns:a16="http://schemas.microsoft.com/office/drawing/2014/main" val="330956545"/>
                    </a:ext>
                  </a:extLst>
                </a:gridCol>
                <a:gridCol w="329184">
                  <a:extLst>
                    <a:ext uri="{9D8B030D-6E8A-4147-A177-3AD203B41FA5}">
                      <a16:colId xmlns:a16="http://schemas.microsoft.com/office/drawing/2014/main" val="78792256"/>
                    </a:ext>
                  </a:extLst>
                </a:gridCol>
                <a:gridCol w="329184">
                  <a:extLst>
                    <a:ext uri="{9D8B030D-6E8A-4147-A177-3AD203B41FA5}">
                      <a16:colId xmlns:a16="http://schemas.microsoft.com/office/drawing/2014/main" val="3943356431"/>
                    </a:ext>
                  </a:extLst>
                </a:gridCol>
                <a:gridCol w="329184">
                  <a:extLst>
                    <a:ext uri="{9D8B030D-6E8A-4147-A177-3AD203B41FA5}">
                      <a16:colId xmlns:a16="http://schemas.microsoft.com/office/drawing/2014/main" val="2527380536"/>
                    </a:ext>
                  </a:extLst>
                </a:gridCol>
                <a:gridCol w="329184">
                  <a:extLst>
                    <a:ext uri="{9D8B030D-6E8A-4147-A177-3AD203B41FA5}">
                      <a16:colId xmlns:a16="http://schemas.microsoft.com/office/drawing/2014/main" val="2063272493"/>
                    </a:ext>
                  </a:extLst>
                </a:gridCol>
                <a:gridCol w="329184">
                  <a:extLst>
                    <a:ext uri="{9D8B030D-6E8A-4147-A177-3AD203B41FA5}">
                      <a16:colId xmlns:a16="http://schemas.microsoft.com/office/drawing/2014/main" val="1894390029"/>
                    </a:ext>
                  </a:extLst>
                </a:gridCol>
                <a:gridCol w="329184">
                  <a:extLst>
                    <a:ext uri="{9D8B030D-6E8A-4147-A177-3AD203B41FA5}">
                      <a16:colId xmlns:a16="http://schemas.microsoft.com/office/drawing/2014/main" val="1634811176"/>
                    </a:ext>
                  </a:extLst>
                </a:gridCol>
                <a:gridCol w="329184">
                  <a:extLst>
                    <a:ext uri="{9D8B030D-6E8A-4147-A177-3AD203B41FA5}">
                      <a16:colId xmlns:a16="http://schemas.microsoft.com/office/drawing/2014/main" val="78639964"/>
                    </a:ext>
                  </a:extLst>
                </a:gridCol>
                <a:gridCol w="370332">
                  <a:extLst>
                    <a:ext uri="{9D8B030D-6E8A-4147-A177-3AD203B41FA5}">
                      <a16:colId xmlns:a16="http://schemas.microsoft.com/office/drawing/2014/main" val="3805678674"/>
                    </a:ext>
                  </a:extLst>
                </a:gridCol>
                <a:gridCol w="370332">
                  <a:extLst>
                    <a:ext uri="{9D8B030D-6E8A-4147-A177-3AD203B41FA5}">
                      <a16:colId xmlns:a16="http://schemas.microsoft.com/office/drawing/2014/main" val="627007891"/>
                    </a:ext>
                  </a:extLst>
                </a:gridCol>
                <a:gridCol w="329184">
                  <a:extLst>
                    <a:ext uri="{9D8B030D-6E8A-4147-A177-3AD203B41FA5}">
                      <a16:colId xmlns:a16="http://schemas.microsoft.com/office/drawing/2014/main" val="1655839817"/>
                    </a:ext>
                  </a:extLst>
                </a:gridCol>
                <a:gridCol w="329184">
                  <a:extLst>
                    <a:ext uri="{9D8B030D-6E8A-4147-A177-3AD203B41FA5}">
                      <a16:colId xmlns:a16="http://schemas.microsoft.com/office/drawing/2014/main" val="1837670288"/>
                    </a:ext>
                  </a:extLst>
                </a:gridCol>
                <a:gridCol w="370332">
                  <a:extLst>
                    <a:ext uri="{9D8B030D-6E8A-4147-A177-3AD203B41FA5}">
                      <a16:colId xmlns:a16="http://schemas.microsoft.com/office/drawing/2014/main" val="333808640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9125384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Department of Health (Philippines) - 2018-02-24 09:12:30 </a:t>
                      </a:r>
                      <a:r>
                        <a:rPr kumimoji="0" lang="en-US" sz="1000" b="0" i="0" u="none" strike="noStrike" kern="1200" cap="none" spc="0" normalizeH="0" baseline="0" noProof="0">
                          <a:ln>
                            <a:noFill/>
                          </a:ln>
                          <a:solidFill>
                            <a:prstClr val="black"/>
                          </a:solidFill>
                          <a:effectLst/>
                          <a:uLnTx/>
                          <a:uFillTx/>
                          <a:latin typeface="+mn-lt"/>
                          <a:ea typeface="+mn-ea"/>
                          <a:cs typeface="+mn-cs"/>
                        </a:rPr>
                        <a:t> 
 MEASLES OUTBREAK DECLARED IN ZAMBOANGA CITY DOH determined to regain public trust on immunization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0.0145 %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8011296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Department of Health (Philippines) - 2018-02-24 07:41:45 </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0.0058 %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740004719"/>
                  </a:ext>
                </a:extLst>
              </a:tr>
            </a:tbl>
          </a:graphicData>
        </a:graphic>
      </p:graphicFrame>
      <p:sp>
        <p:nvSpPr>
          <p:cNvPr id="4" name="Text Placeholder 3">
            <a:extLst>
              <a:ext uri="{FF2B5EF4-FFF2-40B4-BE49-F238E27FC236}">
                <a16:creationId xmlns:a16="http://schemas.microsoft.com/office/drawing/2014/main" id="{63B562C3-392F-4B9B-B326-0B43D63493FC}"/>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405610246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DF3FDE-C28F-4095-9BDA-185183F27B3B}"/>
              </a:ext>
            </a:extLst>
          </p:cNvPr>
          <p:cNvSpPr>
            <a:spLocks noGrp="1"/>
          </p:cNvSpPr>
          <p:nvPr>
            <p:ph type="title"/>
          </p:nvPr>
        </p:nvSpPr>
        <p:spPr/>
        <p:txBody>
          <a:bodyPr/>
          <a:lstStyle/>
          <a:p>
            <a:r>
              <a:rPr lang="en-US"/>
              <a:t>Facebook Own Posts Table  | Department of Health (Philippines) - 9 of 16</a:t>
            </a:r>
          </a:p>
        </p:txBody>
      </p:sp>
      <p:graphicFrame>
        <p:nvGraphicFramePr>
          <p:cNvPr id="5" name="Table Placeholder 4">
            <a:extLst>
              <a:ext uri="{FF2B5EF4-FFF2-40B4-BE49-F238E27FC236}">
                <a16:creationId xmlns:a16="http://schemas.microsoft.com/office/drawing/2014/main" id="{A9018EEC-37E1-45AC-8C89-EB837F6DF486}"/>
              </a:ext>
            </a:extLst>
          </p:cNvPr>
          <p:cNvGraphicFramePr>
            <a:graphicFrameLocks noGrp="1"/>
          </p:cNvGraphicFramePr>
          <p:nvPr>
            <p:ph type="tbl" sz="quarter" idx="13"/>
            <p:extLst>
              <p:ext uri="{D42A27DB-BD31-4B8C-83A1-F6EECF244321}">
                <p14:modId xmlns:p14="http://schemas.microsoft.com/office/powerpoint/2010/main" val="289553385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728700585"/>
                    </a:ext>
                  </a:extLst>
                </a:gridCol>
                <a:gridCol w="370332">
                  <a:extLst>
                    <a:ext uri="{9D8B030D-6E8A-4147-A177-3AD203B41FA5}">
                      <a16:colId xmlns:a16="http://schemas.microsoft.com/office/drawing/2014/main" val="523443181"/>
                    </a:ext>
                  </a:extLst>
                </a:gridCol>
                <a:gridCol w="370332">
                  <a:extLst>
                    <a:ext uri="{9D8B030D-6E8A-4147-A177-3AD203B41FA5}">
                      <a16:colId xmlns:a16="http://schemas.microsoft.com/office/drawing/2014/main" val="3749111484"/>
                    </a:ext>
                  </a:extLst>
                </a:gridCol>
                <a:gridCol w="370332">
                  <a:extLst>
                    <a:ext uri="{9D8B030D-6E8A-4147-A177-3AD203B41FA5}">
                      <a16:colId xmlns:a16="http://schemas.microsoft.com/office/drawing/2014/main" val="1522808576"/>
                    </a:ext>
                  </a:extLst>
                </a:gridCol>
                <a:gridCol w="329184">
                  <a:extLst>
                    <a:ext uri="{9D8B030D-6E8A-4147-A177-3AD203B41FA5}">
                      <a16:colId xmlns:a16="http://schemas.microsoft.com/office/drawing/2014/main" val="1799778503"/>
                    </a:ext>
                  </a:extLst>
                </a:gridCol>
                <a:gridCol w="329184">
                  <a:extLst>
                    <a:ext uri="{9D8B030D-6E8A-4147-A177-3AD203B41FA5}">
                      <a16:colId xmlns:a16="http://schemas.microsoft.com/office/drawing/2014/main" val="3965033989"/>
                    </a:ext>
                  </a:extLst>
                </a:gridCol>
                <a:gridCol w="329184">
                  <a:extLst>
                    <a:ext uri="{9D8B030D-6E8A-4147-A177-3AD203B41FA5}">
                      <a16:colId xmlns:a16="http://schemas.microsoft.com/office/drawing/2014/main" val="3350445948"/>
                    </a:ext>
                  </a:extLst>
                </a:gridCol>
                <a:gridCol w="329184">
                  <a:extLst>
                    <a:ext uri="{9D8B030D-6E8A-4147-A177-3AD203B41FA5}">
                      <a16:colId xmlns:a16="http://schemas.microsoft.com/office/drawing/2014/main" val="2124797896"/>
                    </a:ext>
                  </a:extLst>
                </a:gridCol>
                <a:gridCol w="329184">
                  <a:extLst>
                    <a:ext uri="{9D8B030D-6E8A-4147-A177-3AD203B41FA5}">
                      <a16:colId xmlns:a16="http://schemas.microsoft.com/office/drawing/2014/main" val="3872051869"/>
                    </a:ext>
                  </a:extLst>
                </a:gridCol>
                <a:gridCol w="329184">
                  <a:extLst>
                    <a:ext uri="{9D8B030D-6E8A-4147-A177-3AD203B41FA5}">
                      <a16:colId xmlns:a16="http://schemas.microsoft.com/office/drawing/2014/main" val="931755783"/>
                    </a:ext>
                  </a:extLst>
                </a:gridCol>
                <a:gridCol w="329184">
                  <a:extLst>
                    <a:ext uri="{9D8B030D-6E8A-4147-A177-3AD203B41FA5}">
                      <a16:colId xmlns:a16="http://schemas.microsoft.com/office/drawing/2014/main" val="3768080334"/>
                    </a:ext>
                  </a:extLst>
                </a:gridCol>
                <a:gridCol w="329184">
                  <a:extLst>
                    <a:ext uri="{9D8B030D-6E8A-4147-A177-3AD203B41FA5}">
                      <a16:colId xmlns:a16="http://schemas.microsoft.com/office/drawing/2014/main" val="131121282"/>
                    </a:ext>
                  </a:extLst>
                </a:gridCol>
                <a:gridCol w="329184">
                  <a:extLst>
                    <a:ext uri="{9D8B030D-6E8A-4147-A177-3AD203B41FA5}">
                      <a16:colId xmlns:a16="http://schemas.microsoft.com/office/drawing/2014/main" val="1276636615"/>
                    </a:ext>
                  </a:extLst>
                </a:gridCol>
                <a:gridCol w="370332">
                  <a:extLst>
                    <a:ext uri="{9D8B030D-6E8A-4147-A177-3AD203B41FA5}">
                      <a16:colId xmlns:a16="http://schemas.microsoft.com/office/drawing/2014/main" val="3311542389"/>
                    </a:ext>
                  </a:extLst>
                </a:gridCol>
                <a:gridCol w="370332">
                  <a:extLst>
                    <a:ext uri="{9D8B030D-6E8A-4147-A177-3AD203B41FA5}">
                      <a16:colId xmlns:a16="http://schemas.microsoft.com/office/drawing/2014/main" val="4082700058"/>
                    </a:ext>
                  </a:extLst>
                </a:gridCol>
                <a:gridCol w="329184">
                  <a:extLst>
                    <a:ext uri="{9D8B030D-6E8A-4147-A177-3AD203B41FA5}">
                      <a16:colId xmlns:a16="http://schemas.microsoft.com/office/drawing/2014/main" val="3064041398"/>
                    </a:ext>
                  </a:extLst>
                </a:gridCol>
                <a:gridCol w="329184">
                  <a:extLst>
                    <a:ext uri="{9D8B030D-6E8A-4147-A177-3AD203B41FA5}">
                      <a16:colId xmlns:a16="http://schemas.microsoft.com/office/drawing/2014/main" val="2299971042"/>
                    </a:ext>
                  </a:extLst>
                </a:gridCol>
                <a:gridCol w="370332">
                  <a:extLst>
                    <a:ext uri="{9D8B030D-6E8A-4147-A177-3AD203B41FA5}">
                      <a16:colId xmlns:a16="http://schemas.microsoft.com/office/drawing/2014/main" val="242123700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0823702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Department of Health (Philippines) - 2018-02-23 07:48:18 </a:t>
                      </a:r>
                      <a:r>
                        <a:rPr kumimoji="0" lang="en-US" sz="1000" b="0" i="0" u="none" strike="noStrike" kern="1200" cap="none" spc="0" normalizeH="0" baseline="0" noProof="0">
                          <a:ln>
                            <a:noFill/>
                          </a:ln>
                          <a:solidFill>
                            <a:prstClr val="black"/>
                          </a:solidFill>
                          <a:effectLst/>
                          <a:uLnTx/>
                          <a:uFillTx/>
                          <a:latin typeface="+mn-lt"/>
                          <a:ea typeface="+mn-ea"/>
                          <a:cs typeface="+mn-cs"/>
                        </a:rPr>
                        <a:t> 
 Dr. Mar Wynn Bello, OIC – Director IV of Health Promotion and Communication Service – Department of Health had a dialogue with parents of students vaccinated with Dengvaxia from Quirino Elementary School and Malabon Elementary School on February 14 and 22, 2018 respectively.
Clarifications on the issues of dengue vaccine, financial support during hospitalization and other queries of the parents were properly addressed during the dialogue. Dr. Bello also reiterated the continuous efforts of the government to address concerns and issues on Dengvaxia.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0.0210 %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266001486"/>
                  </a:ext>
                </a:extLst>
              </a:tr>
            </a:tbl>
          </a:graphicData>
        </a:graphic>
      </p:graphicFrame>
      <p:sp>
        <p:nvSpPr>
          <p:cNvPr id="4" name="Text Placeholder 3">
            <a:extLst>
              <a:ext uri="{FF2B5EF4-FFF2-40B4-BE49-F238E27FC236}">
                <a16:creationId xmlns:a16="http://schemas.microsoft.com/office/drawing/2014/main" id="{9E63364B-8407-4B06-AE0A-2BB1734421BB}"/>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275528000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E0F4F0-ECF3-4294-BD01-B8C5FF11E3A3}"/>
              </a:ext>
            </a:extLst>
          </p:cNvPr>
          <p:cNvSpPr>
            <a:spLocks noGrp="1"/>
          </p:cNvSpPr>
          <p:nvPr>
            <p:ph type="title"/>
          </p:nvPr>
        </p:nvSpPr>
        <p:spPr/>
        <p:txBody>
          <a:bodyPr/>
          <a:lstStyle/>
          <a:p>
            <a:r>
              <a:rPr lang="en-US"/>
              <a:t>Facebook Own Posts Table  | Department of Health (Philippines) - 10 of 16</a:t>
            </a:r>
          </a:p>
        </p:txBody>
      </p:sp>
      <p:graphicFrame>
        <p:nvGraphicFramePr>
          <p:cNvPr id="5" name="Table Placeholder 4">
            <a:extLst>
              <a:ext uri="{FF2B5EF4-FFF2-40B4-BE49-F238E27FC236}">
                <a16:creationId xmlns:a16="http://schemas.microsoft.com/office/drawing/2014/main" id="{D8F5E1F8-00A7-4963-9137-5E91944B5519}"/>
              </a:ext>
            </a:extLst>
          </p:cNvPr>
          <p:cNvGraphicFramePr>
            <a:graphicFrameLocks noGrp="1"/>
          </p:cNvGraphicFramePr>
          <p:nvPr>
            <p:ph type="tbl" sz="quarter" idx="13"/>
            <p:extLst>
              <p:ext uri="{D42A27DB-BD31-4B8C-83A1-F6EECF244321}">
                <p14:modId xmlns:p14="http://schemas.microsoft.com/office/powerpoint/2010/main" val="1491698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889350300"/>
                    </a:ext>
                  </a:extLst>
                </a:gridCol>
                <a:gridCol w="370332">
                  <a:extLst>
                    <a:ext uri="{9D8B030D-6E8A-4147-A177-3AD203B41FA5}">
                      <a16:colId xmlns:a16="http://schemas.microsoft.com/office/drawing/2014/main" val="438146103"/>
                    </a:ext>
                  </a:extLst>
                </a:gridCol>
                <a:gridCol w="370332">
                  <a:extLst>
                    <a:ext uri="{9D8B030D-6E8A-4147-A177-3AD203B41FA5}">
                      <a16:colId xmlns:a16="http://schemas.microsoft.com/office/drawing/2014/main" val="886528367"/>
                    </a:ext>
                  </a:extLst>
                </a:gridCol>
                <a:gridCol w="370332">
                  <a:extLst>
                    <a:ext uri="{9D8B030D-6E8A-4147-A177-3AD203B41FA5}">
                      <a16:colId xmlns:a16="http://schemas.microsoft.com/office/drawing/2014/main" val="2886038613"/>
                    </a:ext>
                  </a:extLst>
                </a:gridCol>
                <a:gridCol w="329184">
                  <a:extLst>
                    <a:ext uri="{9D8B030D-6E8A-4147-A177-3AD203B41FA5}">
                      <a16:colId xmlns:a16="http://schemas.microsoft.com/office/drawing/2014/main" val="3168421618"/>
                    </a:ext>
                  </a:extLst>
                </a:gridCol>
                <a:gridCol w="329184">
                  <a:extLst>
                    <a:ext uri="{9D8B030D-6E8A-4147-A177-3AD203B41FA5}">
                      <a16:colId xmlns:a16="http://schemas.microsoft.com/office/drawing/2014/main" val="4217269829"/>
                    </a:ext>
                  </a:extLst>
                </a:gridCol>
                <a:gridCol w="329184">
                  <a:extLst>
                    <a:ext uri="{9D8B030D-6E8A-4147-A177-3AD203B41FA5}">
                      <a16:colId xmlns:a16="http://schemas.microsoft.com/office/drawing/2014/main" val="2867794621"/>
                    </a:ext>
                  </a:extLst>
                </a:gridCol>
                <a:gridCol w="329184">
                  <a:extLst>
                    <a:ext uri="{9D8B030D-6E8A-4147-A177-3AD203B41FA5}">
                      <a16:colId xmlns:a16="http://schemas.microsoft.com/office/drawing/2014/main" val="2865357914"/>
                    </a:ext>
                  </a:extLst>
                </a:gridCol>
                <a:gridCol w="329184">
                  <a:extLst>
                    <a:ext uri="{9D8B030D-6E8A-4147-A177-3AD203B41FA5}">
                      <a16:colId xmlns:a16="http://schemas.microsoft.com/office/drawing/2014/main" val="1798236684"/>
                    </a:ext>
                  </a:extLst>
                </a:gridCol>
                <a:gridCol w="329184">
                  <a:extLst>
                    <a:ext uri="{9D8B030D-6E8A-4147-A177-3AD203B41FA5}">
                      <a16:colId xmlns:a16="http://schemas.microsoft.com/office/drawing/2014/main" val="1167642748"/>
                    </a:ext>
                  </a:extLst>
                </a:gridCol>
                <a:gridCol w="329184">
                  <a:extLst>
                    <a:ext uri="{9D8B030D-6E8A-4147-A177-3AD203B41FA5}">
                      <a16:colId xmlns:a16="http://schemas.microsoft.com/office/drawing/2014/main" val="3616900447"/>
                    </a:ext>
                  </a:extLst>
                </a:gridCol>
                <a:gridCol w="329184">
                  <a:extLst>
                    <a:ext uri="{9D8B030D-6E8A-4147-A177-3AD203B41FA5}">
                      <a16:colId xmlns:a16="http://schemas.microsoft.com/office/drawing/2014/main" val="2269852380"/>
                    </a:ext>
                  </a:extLst>
                </a:gridCol>
                <a:gridCol w="329184">
                  <a:extLst>
                    <a:ext uri="{9D8B030D-6E8A-4147-A177-3AD203B41FA5}">
                      <a16:colId xmlns:a16="http://schemas.microsoft.com/office/drawing/2014/main" val="1717651183"/>
                    </a:ext>
                  </a:extLst>
                </a:gridCol>
                <a:gridCol w="370332">
                  <a:extLst>
                    <a:ext uri="{9D8B030D-6E8A-4147-A177-3AD203B41FA5}">
                      <a16:colId xmlns:a16="http://schemas.microsoft.com/office/drawing/2014/main" val="675048212"/>
                    </a:ext>
                  </a:extLst>
                </a:gridCol>
                <a:gridCol w="370332">
                  <a:extLst>
                    <a:ext uri="{9D8B030D-6E8A-4147-A177-3AD203B41FA5}">
                      <a16:colId xmlns:a16="http://schemas.microsoft.com/office/drawing/2014/main" val="24089527"/>
                    </a:ext>
                  </a:extLst>
                </a:gridCol>
                <a:gridCol w="329184">
                  <a:extLst>
                    <a:ext uri="{9D8B030D-6E8A-4147-A177-3AD203B41FA5}">
                      <a16:colId xmlns:a16="http://schemas.microsoft.com/office/drawing/2014/main" val="1216952012"/>
                    </a:ext>
                  </a:extLst>
                </a:gridCol>
                <a:gridCol w="329184">
                  <a:extLst>
                    <a:ext uri="{9D8B030D-6E8A-4147-A177-3AD203B41FA5}">
                      <a16:colId xmlns:a16="http://schemas.microsoft.com/office/drawing/2014/main" val="3559351475"/>
                    </a:ext>
                  </a:extLst>
                </a:gridCol>
                <a:gridCol w="370332">
                  <a:extLst>
                    <a:ext uri="{9D8B030D-6E8A-4147-A177-3AD203B41FA5}">
                      <a16:colId xmlns:a16="http://schemas.microsoft.com/office/drawing/2014/main" val="314578384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6221268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Department of Health (Philippines) - 2018-02-23 07:00:30 </a:t>
                      </a:r>
                      <a:r>
                        <a:rPr kumimoji="0" lang="en-US" sz="1000" b="0" i="0" u="none" strike="noStrike" kern="1200" cap="none" spc="0" normalizeH="0" baseline="0" noProof="0">
                          <a:ln>
                            <a:noFill/>
                          </a:ln>
                          <a:solidFill>
                            <a:prstClr val="black"/>
                          </a:solidFill>
                          <a:effectLst/>
                          <a:uLnTx/>
                          <a:uFillTx/>
                          <a:latin typeface="+mn-lt"/>
                          <a:ea typeface="+mn-ea"/>
                          <a:cs typeface="+mn-cs"/>
                        </a:rPr>
                        <a:t> 
 DOH Assistant Secretary Maria Francia M. Laxamana visits Dengvaxia-vaccinated patients admitted at the Jose B. Lingad Memorial Regional Hospital, San Fernando City, Pampanga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0.0067 %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YouTube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4335438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Department of Health (Philippines) - 2018-02-22 06:15:57 </a:t>
                      </a:r>
                      <a:r>
                        <a:rPr kumimoji="0" lang="en-US" sz="1000" b="0" i="0" u="none" strike="noStrike" kern="1200" cap="none" spc="0" normalizeH="0" baseline="0" noProof="0">
                          <a:ln>
                            <a:noFill/>
                          </a:ln>
                          <a:solidFill>
                            <a:prstClr val="black"/>
                          </a:solidFill>
                          <a:effectLst/>
                          <a:uLnTx/>
                          <a:uFillTx/>
                          <a:latin typeface="+mn-lt"/>
                          <a:ea typeface="+mn-ea"/>
                          <a:cs typeface="+mn-cs"/>
                        </a:rPr>
                        <a:t> 
 STATEMENT ON LETTER FROM SANOFI PASTEUR DECLINING DOH DEMAND FOR REFUND AND INDEMNITY FUND FOR DENGVAXIA RECIPIENTS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0.0074 %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58156522"/>
                  </a:ext>
                </a:extLst>
              </a:tr>
            </a:tbl>
          </a:graphicData>
        </a:graphic>
      </p:graphicFrame>
      <p:sp>
        <p:nvSpPr>
          <p:cNvPr id="4" name="Text Placeholder 3">
            <a:extLst>
              <a:ext uri="{FF2B5EF4-FFF2-40B4-BE49-F238E27FC236}">
                <a16:creationId xmlns:a16="http://schemas.microsoft.com/office/drawing/2014/main" id="{8E6F86EE-A670-4B0D-B5D6-6FFCF7DE91CA}"/>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31996549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FB8930-8C27-40D3-8E0C-E32E0CC754F6}"/>
              </a:ext>
            </a:extLst>
          </p:cNvPr>
          <p:cNvSpPr>
            <a:spLocks noGrp="1"/>
          </p:cNvSpPr>
          <p:nvPr>
            <p:ph type="title"/>
          </p:nvPr>
        </p:nvSpPr>
        <p:spPr/>
        <p:txBody>
          <a:bodyPr/>
          <a:lstStyle/>
          <a:p>
            <a:r>
              <a:rPr lang="en-US"/>
              <a:t>Facebook Own Posts Table  | Department of Health (Philippines) - 11 of 16</a:t>
            </a:r>
          </a:p>
        </p:txBody>
      </p:sp>
      <p:graphicFrame>
        <p:nvGraphicFramePr>
          <p:cNvPr id="5" name="Table Placeholder 4">
            <a:extLst>
              <a:ext uri="{FF2B5EF4-FFF2-40B4-BE49-F238E27FC236}">
                <a16:creationId xmlns:a16="http://schemas.microsoft.com/office/drawing/2014/main" id="{22D4D4EA-FDD3-4BDB-A4F6-DCDD8C2D4015}"/>
              </a:ext>
            </a:extLst>
          </p:cNvPr>
          <p:cNvGraphicFramePr>
            <a:graphicFrameLocks noGrp="1"/>
          </p:cNvGraphicFramePr>
          <p:nvPr>
            <p:ph type="tbl" sz="quarter" idx="13"/>
            <p:extLst>
              <p:ext uri="{D42A27DB-BD31-4B8C-83A1-F6EECF244321}">
                <p14:modId xmlns:p14="http://schemas.microsoft.com/office/powerpoint/2010/main" val="246836628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604328790"/>
                    </a:ext>
                  </a:extLst>
                </a:gridCol>
                <a:gridCol w="370332">
                  <a:extLst>
                    <a:ext uri="{9D8B030D-6E8A-4147-A177-3AD203B41FA5}">
                      <a16:colId xmlns:a16="http://schemas.microsoft.com/office/drawing/2014/main" val="4011490766"/>
                    </a:ext>
                  </a:extLst>
                </a:gridCol>
                <a:gridCol w="370332">
                  <a:extLst>
                    <a:ext uri="{9D8B030D-6E8A-4147-A177-3AD203B41FA5}">
                      <a16:colId xmlns:a16="http://schemas.microsoft.com/office/drawing/2014/main" val="3902713374"/>
                    </a:ext>
                  </a:extLst>
                </a:gridCol>
                <a:gridCol w="370332">
                  <a:extLst>
                    <a:ext uri="{9D8B030D-6E8A-4147-A177-3AD203B41FA5}">
                      <a16:colId xmlns:a16="http://schemas.microsoft.com/office/drawing/2014/main" val="1061291923"/>
                    </a:ext>
                  </a:extLst>
                </a:gridCol>
                <a:gridCol w="329184">
                  <a:extLst>
                    <a:ext uri="{9D8B030D-6E8A-4147-A177-3AD203B41FA5}">
                      <a16:colId xmlns:a16="http://schemas.microsoft.com/office/drawing/2014/main" val="733125824"/>
                    </a:ext>
                  </a:extLst>
                </a:gridCol>
                <a:gridCol w="329184">
                  <a:extLst>
                    <a:ext uri="{9D8B030D-6E8A-4147-A177-3AD203B41FA5}">
                      <a16:colId xmlns:a16="http://schemas.microsoft.com/office/drawing/2014/main" val="3243651167"/>
                    </a:ext>
                  </a:extLst>
                </a:gridCol>
                <a:gridCol w="329184">
                  <a:extLst>
                    <a:ext uri="{9D8B030D-6E8A-4147-A177-3AD203B41FA5}">
                      <a16:colId xmlns:a16="http://schemas.microsoft.com/office/drawing/2014/main" val="3361581538"/>
                    </a:ext>
                  </a:extLst>
                </a:gridCol>
                <a:gridCol w="329184">
                  <a:extLst>
                    <a:ext uri="{9D8B030D-6E8A-4147-A177-3AD203B41FA5}">
                      <a16:colId xmlns:a16="http://schemas.microsoft.com/office/drawing/2014/main" val="1943354378"/>
                    </a:ext>
                  </a:extLst>
                </a:gridCol>
                <a:gridCol w="329184">
                  <a:extLst>
                    <a:ext uri="{9D8B030D-6E8A-4147-A177-3AD203B41FA5}">
                      <a16:colId xmlns:a16="http://schemas.microsoft.com/office/drawing/2014/main" val="4247564066"/>
                    </a:ext>
                  </a:extLst>
                </a:gridCol>
                <a:gridCol w="329184">
                  <a:extLst>
                    <a:ext uri="{9D8B030D-6E8A-4147-A177-3AD203B41FA5}">
                      <a16:colId xmlns:a16="http://schemas.microsoft.com/office/drawing/2014/main" val="3158063912"/>
                    </a:ext>
                  </a:extLst>
                </a:gridCol>
                <a:gridCol w="329184">
                  <a:extLst>
                    <a:ext uri="{9D8B030D-6E8A-4147-A177-3AD203B41FA5}">
                      <a16:colId xmlns:a16="http://schemas.microsoft.com/office/drawing/2014/main" val="234066263"/>
                    </a:ext>
                  </a:extLst>
                </a:gridCol>
                <a:gridCol w="329184">
                  <a:extLst>
                    <a:ext uri="{9D8B030D-6E8A-4147-A177-3AD203B41FA5}">
                      <a16:colId xmlns:a16="http://schemas.microsoft.com/office/drawing/2014/main" val="3182152731"/>
                    </a:ext>
                  </a:extLst>
                </a:gridCol>
                <a:gridCol w="329184">
                  <a:extLst>
                    <a:ext uri="{9D8B030D-6E8A-4147-A177-3AD203B41FA5}">
                      <a16:colId xmlns:a16="http://schemas.microsoft.com/office/drawing/2014/main" val="2637328285"/>
                    </a:ext>
                  </a:extLst>
                </a:gridCol>
                <a:gridCol w="370332">
                  <a:extLst>
                    <a:ext uri="{9D8B030D-6E8A-4147-A177-3AD203B41FA5}">
                      <a16:colId xmlns:a16="http://schemas.microsoft.com/office/drawing/2014/main" val="575817623"/>
                    </a:ext>
                  </a:extLst>
                </a:gridCol>
                <a:gridCol w="370332">
                  <a:extLst>
                    <a:ext uri="{9D8B030D-6E8A-4147-A177-3AD203B41FA5}">
                      <a16:colId xmlns:a16="http://schemas.microsoft.com/office/drawing/2014/main" val="3514893175"/>
                    </a:ext>
                  </a:extLst>
                </a:gridCol>
                <a:gridCol w="329184">
                  <a:extLst>
                    <a:ext uri="{9D8B030D-6E8A-4147-A177-3AD203B41FA5}">
                      <a16:colId xmlns:a16="http://schemas.microsoft.com/office/drawing/2014/main" val="4060624495"/>
                    </a:ext>
                  </a:extLst>
                </a:gridCol>
                <a:gridCol w="329184">
                  <a:extLst>
                    <a:ext uri="{9D8B030D-6E8A-4147-A177-3AD203B41FA5}">
                      <a16:colId xmlns:a16="http://schemas.microsoft.com/office/drawing/2014/main" val="974554475"/>
                    </a:ext>
                  </a:extLst>
                </a:gridCol>
                <a:gridCol w="370332">
                  <a:extLst>
                    <a:ext uri="{9D8B030D-6E8A-4147-A177-3AD203B41FA5}">
                      <a16:colId xmlns:a16="http://schemas.microsoft.com/office/drawing/2014/main" val="26375308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7530737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Department of Health (Philippines) - 2018-02-22 04:32:17 </a:t>
                      </a:r>
                      <a:r>
                        <a:rPr kumimoji="0" lang="en-US" sz="1000" b="0" i="0" u="none" strike="noStrike" kern="1200" cap="none" spc="0" normalizeH="0" baseline="0" noProof="0">
                          <a:ln>
                            <a:noFill/>
                          </a:ln>
                          <a:solidFill>
                            <a:prstClr val="black"/>
                          </a:solidFill>
                          <a:effectLst/>
                          <a:uLnTx/>
                          <a:uFillTx/>
                          <a:latin typeface="+mn-lt"/>
                          <a:ea typeface="+mn-ea"/>
                          <a:cs typeface="+mn-cs"/>
                        </a:rPr>
                        <a:t> 
 Health Assistant Secretary Francine Laxamana, with DOH Central Luzon Regional Director Assistant Secretary Leonita Gorgolon, personally checks the condition of Dengvaxia-vaccinated children at the Jose B. Lingad Memorial Regional Hospital where nine patients are currently admitted. Jose B. Lingad Medical Center Chief Monserrat Chichioco disclosed that since December 2017, the hospital has shouldered expenses of all Dengvaxia-vaccinated patients now totaling P473,292.18. Assistant Secretary Laxamana stressed the importance of the 4S Kontra Dengue strategy. Laxamana added that the Department of Health will soon coordinate with the local government to provide assurance that all patients will be given immediate medical attention. DOH officials also distributed thermometer, mosquito repellent lotion and multivitamins to admitted patients.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0.0265 %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419115587"/>
                  </a:ext>
                </a:extLst>
              </a:tr>
            </a:tbl>
          </a:graphicData>
        </a:graphic>
      </p:graphicFrame>
      <p:sp>
        <p:nvSpPr>
          <p:cNvPr id="4" name="Text Placeholder 3">
            <a:extLst>
              <a:ext uri="{FF2B5EF4-FFF2-40B4-BE49-F238E27FC236}">
                <a16:creationId xmlns:a16="http://schemas.microsoft.com/office/drawing/2014/main" id="{906555DC-78B5-4F51-9ADA-856BD786532B}"/>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418983141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CB48DB-B94D-4485-82A7-3A67E99D176C}"/>
              </a:ext>
            </a:extLst>
          </p:cNvPr>
          <p:cNvSpPr>
            <a:spLocks noGrp="1"/>
          </p:cNvSpPr>
          <p:nvPr>
            <p:ph type="title"/>
          </p:nvPr>
        </p:nvSpPr>
        <p:spPr/>
        <p:txBody>
          <a:bodyPr/>
          <a:lstStyle/>
          <a:p>
            <a:r>
              <a:rPr lang="en-US"/>
              <a:t>Facebook Own Posts Table  | Department of Health (Philippines) - 12 of 16</a:t>
            </a:r>
          </a:p>
        </p:txBody>
      </p:sp>
      <p:graphicFrame>
        <p:nvGraphicFramePr>
          <p:cNvPr id="5" name="Table Placeholder 4">
            <a:extLst>
              <a:ext uri="{FF2B5EF4-FFF2-40B4-BE49-F238E27FC236}">
                <a16:creationId xmlns:a16="http://schemas.microsoft.com/office/drawing/2014/main" id="{850FFC8B-579C-41F1-990B-D5595975E968}"/>
              </a:ext>
            </a:extLst>
          </p:cNvPr>
          <p:cNvGraphicFramePr>
            <a:graphicFrameLocks noGrp="1"/>
          </p:cNvGraphicFramePr>
          <p:nvPr>
            <p:ph type="tbl" sz="quarter" idx="13"/>
            <p:extLst>
              <p:ext uri="{D42A27DB-BD31-4B8C-83A1-F6EECF244321}">
                <p14:modId xmlns:p14="http://schemas.microsoft.com/office/powerpoint/2010/main" val="2417755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782749015"/>
                    </a:ext>
                  </a:extLst>
                </a:gridCol>
                <a:gridCol w="370332">
                  <a:extLst>
                    <a:ext uri="{9D8B030D-6E8A-4147-A177-3AD203B41FA5}">
                      <a16:colId xmlns:a16="http://schemas.microsoft.com/office/drawing/2014/main" val="3540392905"/>
                    </a:ext>
                  </a:extLst>
                </a:gridCol>
                <a:gridCol w="370332">
                  <a:extLst>
                    <a:ext uri="{9D8B030D-6E8A-4147-A177-3AD203B41FA5}">
                      <a16:colId xmlns:a16="http://schemas.microsoft.com/office/drawing/2014/main" val="2764360467"/>
                    </a:ext>
                  </a:extLst>
                </a:gridCol>
                <a:gridCol w="370332">
                  <a:extLst>
                    <a:ext uri="{9D8B030D-6E8A-4147-A177-3AD203B41FA5}">
                      <a16:colId xmlns:a16="http://schemas.microsoft.com/office/drawing/2014/main" val="469532783"/>
                    </a:ext>
                  </a:extLst>
                </a:gridCol>
                <a:gridCol w="329184">
                  <a:extLst>
                    <a:ext uri="{9D8B030D-6E8A-4147-A177-3AD203B41FA5}">
                      <a16:colId xmlns:a16="http://schemas.microsoft.com/office/drawing/2014/main" val="2754110530"/>
                    </a:ext>
                  </a:extLst>
                </a:gridCol>
                <a:gridCol w="329184">
                  <a:extLst>
                    <a:ext uri="{9D8B030D-6E8A-4147-A177-3AD203B41FA5}">
                      <a16:colId xmlns:a16="http://schemas.microsoft.com/office/drawing/2014/main" val="259856014"/>
                    </a:ext>
                  </a:extLst>
                </a:gridCol>
                <a:gridCol w="329184">
                  <a:extLst>
                    <a:ext uri="{9D8B030D-6E8A-4147-A177-3AD203B41FA5}">
                      <a16:colId xmlns:a16="http://schemas.microsoft.com/office/drawing/2014/main" val="2607030629"/>
                    </a:ext>
                  </a:extLst>
                </a:gridCol>
                <a:gridCol w="329184">
                  <a:extLst>
                    <a:ext uri="{9D8B030D-6E8A-4147-A177-3AD203B41FA5}">
                      <a16:colId xmlns:a16="http://schemas.microsoft.com/office/drawing/2014/main" val="4221580247"/>
                    </a:ext>
                  </a:extLst>
                </a:gridCol>
                <a:gridCol w="329184">
                  <a:extLst>
                    <a:ext uri="{9D8B030D-6E8A-4147-A177-3AD203B41FA5}">
                      <a16:colId xmlns:a16="http://schemas.microsoft.com/office/drawing/2014/main" val="1663012287"/>
                    </a:ext>
                  </a:extLst>
                </a:gridCol>
                <a:gridCol w="329184">
                  <a:extLst>
                    <a:ext uri="{9D8B030D-6E8A-4147-A177-3AD203B41FA5}">
                      <a16:colId xmlns:a16="http://schemas.microsoft.com/office/drawing/2014/main" val="3346836626"/>
                    </a:ext>
                  </a:extLst>
                </a:gridCol>
                <a:gridCol w="329184">
                  <a:extLst>
                    <a:ext uri="{9D8B030D-6E8A-4147-A177-3AD203B41FA5}">
                      <a16:colId xmlns:a16="http://schemas.microsoft.com/office/drawing/2014/main" val="812084547"/>
                    </a:ext>
                  </a:extLst>
                </a:gridCol>
                <a:gridCol w="329184">
                  <a:extLst>
                    <a:ext uri="{9D8B030D-6E8A-4147-A177-3AD203B41FA5}">
                      <a16:colId xmlns:a16="http://schemas.microsoft.com/office/drawing/2014/main" val="441864900"/>
                    </a:ext>
                  </a:extLst>
                </a:gridCol>
                <a:gridCol w="329184">
                  <a:extLst>
                    <a:ext uri="{9D8B030D-6E8A-4147-A177-3AD203B41FA5}">
                      <a16:colId xmlns:a16="http://schemas.microsoft.com/office/drawing/2014/main" val="1260695692"/>
                    </a:ext>
                  </a:extLst>
                </a:gridCol>
                <a:gridCol w="370332">
                  <a:extLst>
                    <a:ext uri="{9D8B030D-6E8A-4147-A177-3AD203B41FA5}">
                      <a16:colId xmlns:a16="http://schemas.microsoft.com/office/drawing/2014/main" val="2865681484"/>
                    </a:ext>
                  </a:extLst>
                </a:gridCol>
                <a:gridCol w="370332">
                  <a:extLst>
                    <a:ext uri="{9D8B030D-6E8A-4147-A177-3AD203B41FA5}">
                      <a16:colId xmlns:a16="http://schemas.microsoft.com/office/drawing/2014/main" val="829863305"/>
                    </a:ext>
                  </a:extLst>
                </a:gridCol>
                <a:gridCol w="329184">
                  <a:extLst>
                    <a:ext uri="{9D8B030D-6E8A-4147-A177-3AD203B41FA5}">
                      <a16:colId xmlns:a16="http://schemas.microsoft.com/office/drawing/2014/main" val="3780930834"/>
                    </a:ext>
                  </a:extLst>
                </a:gridCol>
                <a:gridCol w="329184">
                  <a:extLst>
                    <a:ext uri="{9D8B030D-6E8A-4147-A177-3AD203B41FA5}">
                      <a16:colId xmlns:a16="http://schemas.microsoft.com/office/drawing/2014/main" val="3357399058"/>
                    </a:ext>
                  </a:extLst>
                </a:gridCol>
                <a:gridCol w="370332">
                  <a:extLst>
                    <a:ext uri="{9D8B030D-6E8A-4147-A177-3AD203B41FA5}">
                      <a16:colId xmlns:a16="http://schemas.microsoft.com/office/drawing/2014/main" val="220109406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1870998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Department of Health (Philippines) - 2018-02-21 13:30:00 </a:t>
                      </a:r>
                      <a:r>
                        <a:rPr kumimoji="0" lang="en-US" sz="1000" b="0" i="0" u="none" strike="noStrike" kern="1200" cap="none" spc="0" normalizeH="0" baseline="0" noProof="0">
                          <a:ln>
                            <a:noFill/>
                          </a:ln>
                          <a:solidFill>
                            <a:prstClr val="black"/>
                          </a:solidFill>
                          <a:effectLst/>
                          <a:uLnTx/>
                          <a:uFillTx/>
                          <a:latin typeface="+mn-lt"/>
                          <a:ea typeface="+mn-ea"/>
                          <a:cs typeface="+mn-cs"/>
                        </a:rPr>
                        <a:t> 
 List of Referral Hospitals of Dengvaxia Recipients in Region 4A
#DengueWatch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0.0673 %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0186028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Department of Health (Philippines) - 2018-02-21 12:30:00 </a:t>
                      </a:r>
                      <a:r>
                        <a:rPr kumimoji="0" lang="en-US" sz="1000" b="0" i="0" u="none" strike="noStrike" kern="1200" cap="none" spc="0" normalizeH="0" baseline="0" noProof="0">
                          <a:ln>
                            <a:noFill/>
                          </a:ln>
                          <a:solidFill>
                            <a:prstClr val="black"/>
                          </a:solidFill>
                          <a:effectLst/>
                          <a:uLnTx/>
                          <a:uFillTx/>
                          <a:latin typeface="+mn-lt"/>
                          <a:ea typeface="+mn-ea"/>
                          <a:cs typeface="+mn-cs"/>
                        </a:rPr>
                        <a:t> 
 List of Referral Hospitals for Dengvaxia Recipients in NCR
#DengueWatch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0.0824 %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7289520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Department of Health (Philippines) - 2018-02-21 11:34:48 </a:t>
                      </a:r>
                      <a:r>
                        <a:rPr kumimoji="0" lang="en-US" sz="1000" b="0" i="0" u="none" strike="noStrike" kern="1200" cap="none" spc="0" normalizeH="0" baseline="0" noProof="0">
                          <a:ln>
                            <a:noFill/>
                          </a:ln>
                          <a:solidFill>
                            <a:prstClr val="black"/>
                          </a:solidFill>
                          <a:effectLst/>
                          <a:uLnTx/>
                          <a:uFillTx/>
                          <a:latin typeface="+mn-lt"/>
                          <a:ea typeface="+mn-ea"/>
                          <a:cs typeface="+mn-cs"/>
                        </a:rPr>
                        <a:t> 
 List of Referral Hospitals for Dengvaxia Recipients in Central Luzon.
#DengueWatch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0.0497 %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745949752"/>
                  </a:ext>
                </a:extLst>
              </a:tr>
            </a:tbl>
          </a:graphicData>
        </a:graphic>
      </p:graphicFrame>
      <p:sp>
        <p:nvSpPr>
          <p:cNvPr id="4" name="Text Placeholder 3">
            <a:extLst>
              <a:ext uri="{FF2B5EF4-FFF2-40B4-BE49-F238E27FC236}">
                <a16:creationId xmlns:a16="http://schemas.microsoft.com/office/drawing/2014/main" id="{D0BC32ED-57E4-474A-B2AB-CEFBFB9D8CB1}"/>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201600631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02CAC6-5F98-4A8D-AFC8-23C1CB08B807}"/>
              </a:ext>
            </a:extLst>
          </p:cNvPr>
          <p:cNvSpPr>
            <a:spLocks noGrp="1"/>
          </p:cNvSpPr>
          <p:nvPr>
            <p:ph type="title"/>
          </p:nvPr>
        </p:nvSpPr>
        <p:spPr/>
        <p:txBody>
          <a:bodyPr/>
          <a:lstStyle/>
          <a:p>
            <a:r>
              <a:rPr lang="en-US"/>
              <a:t>Facebook Own Posts Table  | Department of Health (Philippines) - 13 of 16</a:t>
            </a:r>
          </a:p>
        </p:txBody>
      </p:sp>
      <p:graphicFrame>
        <p:nvGraphicFramePr>
          <p:cNvPr id="5" name="Table Placeholder 4">
            <a:extLst>
              <a:ext uri="{FF2B5EF4-FFF2-40B4-BE49-F238E27FC236}">
                <a16:creationId xmlns:a16="http://schemas.microsoft.com/office/drawing/2014/main" id="{9CE514BC-E584-4BE4-953B-22F07849B0D2}"/>
              </a:ext>
            </a:extLst>
          </p:cNvPr>
          <p:cNvGraphicFramePr>
            <a:graphicFrameLocks noGrp="1"/>
          </p:cNvGraphicFramePr>
          <p:nvPr>
            <p:ph type="tbl" sz="quarter" idx="13"/>
            <p:extLst>
              <p:ext uri="{D42A27DB-BD31-4B8C-83A1-F6EECF244321}">
                <p14:modId xmlns:p14="http://schemas.microsoft.com/office/powerpoint/2010/main" val="5487678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835810083"/>
                    </a:ext>
                  </a:extLst>
                </a:gridCol>
                <a:gridCol w="370332">
                  <a:extLst>
                    <a:ext uri="{9D8B030D-6E8A-4147-A177-3AD203B41FA5}">
                      <a16:colId xmlns:a16="http://schemas.microsoft.com/office/drawing/2014/main" val="783252929"/>
                    </a:ext>
                  </a:extLst>
                </a:gridCol>
                <a:gridCol w="370332">
                  <a:extLst>
                    <a:ext uri="{9D8B030D-6E8A-4147-A177-3AD203B41FA5}">
                      <a16:colId xmlns:a16="http://schemas.microsoft.com/office/drawing/2014/main" val="3461919412"/>
                    </a:ext>
                  </a:extLst>
                </a:gridCol>
                <a:gridCol w="370332">
                  <a:extLst>
                    <a:ext uri="{9D8B030D-6E8A-4147-A177-3AD203B41FA5}">
                      <a16:colId xmlns:a16="http://schemas.microsoft.com/office/drawing/2014/main" val="3646588731"/>
                    </a:ext>
                  </a:extLst>
                </a:gridCol>
                <a:gridCol w="329184">
                  <a:extLst>
                    <a:ext uri="{9D8B030D-6E8A-4147-A177-3AD203B41FA5}">
                      <a16:colId xmlns:a16="http://schemas.microsoft.com/office/drawing/2014/main" val="2970847059"/>
                    </a:ext>
                  </a:extLst>
                </a:gridCol>
                <a:gridCol w="329184">
                  <a:extLst>
                    <a:ext uri="{9D8B030D-6E8A-4147-A177-3AD203B41FA5}">
                      <a16:colId xmlns:a16="http://schemas.microsoft.com/office/drawing/2014/main" val="2915912732"/>
                    </a:ext>
                  </a:extLst>
                </a:gridCol>
                <a:gridCol w="329184">
                  <a:extLst>
                    <a:ext uri="{9D8B030D-6E8A-4147-A177-3AD203B41FA5}">
                      <a16:colId xmlns:a16="http://schemas.microsoft.com/office/drawing/2014/main" val="2888667868"/>
                    </a:ext>
                  </a:extLst>
                </a:gridCol>
                <a:gridCol w="329184">
                  <a:extLst>
                    <a:ext uri="{9D8B030D-6E8A-4147-A177-3AD203B41FA5}">
                      <a16:colId xmlns:a16="http://schemas.microsoft.com/office/drawing/2014/main" val="1539988445"/>
                    </a:ext>
                  </a:extLst>
                </a:gridCol>
                <a:gridCol w="329184">
                  <a:extLst>
                    <a:ext uri="{9D8B030D-6E8A-4147-A177-3AD203B41FA5}">
                      <a16:colId xmlns:a16="http://schemas.microsoft.com/office/drawing/2014/main" val="2494323690"/>
                    </a:ext>
                  </a:extLst>
                </a:gridCol>
                <a:gridCol w="329184">
                  <a:extLst>
                    <a:ext uri="{9D8B030D-6E8A-4147-A177-3AD203B41FA5}">
                      <a16:colId xmlns:a16="http://schemas.microsoft.com/office/drawing/2014/main" val="143205548"/>
                    </a:ext>
                  </a:extLst>
                </a:gridCol>
                <a:gridCol w="329184">
                  <a:extLst>
                    <a:ext uri="{9D8B030D-6E8A-4147-A177-3AD203B41FA5}">
                      <a16:colId xmlns:a16="http://schemas.microsoft.com/office/drawing/2014/main" val="1520386073"/>
                    </a:ext>
                  </a:extLst>
                </a:gridCol>
                <a:gridCol w="329184">
                  <a:extLst>
                    <a:ext uri="{9D8B030D-6E8A-4147-A177-3AD203B41FA5}">
                      <a16:colId xmlns:a16="http://schemas.microsoft.com/office/drawing/2014/main" val="995201484"/>
                    </a:ext>
                  </a:extLst>
                </a:gridCol>
                <a:gridCol w="329184">
                  <a:extLst>
                    <a:ext uri="{9D8B030D-6E8A-4147-A177-3AD203B41FA5}">
                      <a16:colId xmlns:a16="http://schemas.microsoft.com/office/drawing/2014/main" val="528731548"/>
                    </a:ext>
                  </a:extLst>
                </a:gridCol>
                <a:gridCol w="370332">
                  <a:extLst>
                    <a:ext uri="{9D8B030D-6E8A-4147-A177-3AD203B41FA5}">
                      <a16:colId xmlns:a16="http://schemas.microsoft.com/office/drawing/2014/main" val="4287025148"/>
                    </a:ext>
                  </a:extLst>
                </a:gridCol>
                <a:gridCol w="370332">
                  <a:extLst>
                    <a:ext uri="{9D8B030D-6E8A-4147-A177-3AD203B41FA5}">
                      <a16:colId xmlns:a16="http://schemas.microsoft.com/office/drawing/2014/main" val="3633451526"/>
                    </a:ext>
                  </a:extLst>
                </a:gridCol>
                <a:gridCol w="329184">
                  <a:extLst>
                    <a:ext uri="{9D8B030D-6E8A-4147-A177-3AD203B41FA5}">
                      <a16:colId xmlns:a16="http://schemas.microsoft.com/office/drawing/2014/main" val="46767711"/>
                    </a:ext>
                  </a:extLst>
                </a:gridCol>
                <a:gridCol w="329184">
                  <a:extLst>
                    <a:ext uri="{9D8B030D-6E8A-4147-A177-3AD203B41FA5}">
                      <a16:colId xmlns:a16="http://schemas.microsoft.com/office/drawing/2014/main" val="4125314008"/>
                    </a:ext>
                  </a:extLst>
                </a:gridCol>
                <a:gridCol w="370332">
                  <a:extLst>
                    <a:ext uri="{9D8B030D-6E8A-4147-A177-3AD203B41FA5}">
                      <a16:colId xmlns:a16="http://schemas.microsoft.com/office/drawing/2014/main" val="1210152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8679023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Department of Health (Philippines) - 2018-02-21 09:33:17 </a:t>
                      </a:r>
                      <a:r>
                        <a:rPr kumimoji="0" lang="en-US" sz="1000" b="0" i="0" u="none" strike="noStrike" kern="1200" cap="none" spc="0" normalizeH="0" baseline="0" noProof="0">
                          <a:ln>
                            <a:noFill/>
                          </a:ln>
                          <a:solidFill>
                            <a:prstClr val="black"/>
                          </a:solidFill>
                          <a:effectLst/>
                          <a:uLnTx/>
                          <a:uFillTx/>
                          <a:latin typeface="+mn-lt"/>
                          <a:ea typeface="+mn-ea"/>
                          <a:cs typeface="+mn-cs"/>
                        </a:rPr>
                        <a:t> 
 The Department of Health, together with the Dr. Jose N. Rodriguez Memorial Hospital and Tala Elementary school celebrates the National Oral Health Month with its theme “Ngipin ay alagaan mula sinapupunan para sa magandang ngiti hanggang katandaan”. The students as well as their teachers enjoyed all the fun-filled activities such as poster making contest and teaching of proper tooth brushing steps. Application of fluoride gel and oral hygiene kits were given to the students to make sure their teeth are well taken care of. Also, part of the event was the introduction of the mascot NGIPINOY which made all the children very excited.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0.0142 %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793946126"/>
                  </a:ext>
                </a:extLst>
              </a:tr>
            </a:tbl>
          </a:graphicData>
        </a:graphic>
      </p:graphicFrame>
      <p:sp>
        <p:nvSpPr>
          <p:cNvPr id="4" name="Text Placeholder 3">
            <a:extLst>
              <a:ext uri="{FF2B5EF4-FFF2-40B4-BE49-F238E27FC236}">
                <a16:creationId xmlns:a16="http://schemas.microsoft.com/office/drawing/2014/main" id="{4E692ED5-C4EA-4986-B6E3-5E36E1678A7A}"/>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163944323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EE7A7E-FF46-46CE-8C91-5FCFF8658254}"/>
              </a:ext>
            </a:extLst>
          </p:cNvPr>
          <p:cNvSpPr>
            <a:spLocks noGrp="1"/>
          </p:cNvSpPr>
          <p:nvPr>
            <p:ph type="title"/>
          </p:nvPr>
        </p:nvSpPr>
        <p:spPr/>
        <p:txBody>
          <a:bodyPr/>
          <a:lstStyle/>
          <a:p>
            <a:r>
              <a:rPr lang="en-US"/>
              <a:t>Facebook Own Posts Table  | Department of Health (Philippines) - 14 of 16</a:t>
            </a:r>
          </a:p>
        </p:txBody>
      </p:sp>
      <p:graphicFrame>
        <p:nvGraphicFramePr>
          <p:cNvPr id="5" name="Table Placeholder 4">
            <a:extLst>
              <a:ext uri="{FF2B5EF4-FFF2-40B4-BE49-F238E27FC236}">
                <a16:creationId xmlns:a16="http://schemas.microsoft.com/office/drawing/2014/main" id="{A25E6E85-0FCB-4007-A3E5-8580FF14EC36}"/>
              </a:ext>
            </a:extLst>
          </p:cNvPr>
          <p:cNvGraphicFramePr>
            <a:graphicFrameLocks noGrp="1"/>
          </p:cNvGraphicFramePr>
          <p:nvPr>
            <p:ph type="tbl" sz="quarter" idx="13"/>
            <p:extLst>
              <p:ext uri="{D42A27DB-BD31-4B8C-83A1-F6EECF244321}">
                <p14:modId xmlns:p14="http://schemas.microsoft.com/office/powerpoint/2010/main" val="16530161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4053866118"/>
                    </a:ext>
                  </a:extLst>
                </a:gridCol>
                <a:gridCol w="370332">
                  <a:extLst>
                    <a:ext uri="{9D8B030D-6E8A-4147-A177-3AD203B41FA5}">
                      <a16:colId xmlns:a16="http://schemas.microsoft.com/office/drawing/2014/main" val="4207918304"/>
                    </a:ext>
                  </a:extLst>
                </a:gridCol>
                <a:gridCol w="370332">
                  <a:extLst>
                    <a:ext uri="{9D8B030D-6E8A-4147-A177-3AD203B41FA5}">
                      <a16:colId xmlns:a16="http://schemas.microsoft.com/office/drawing/2014/main" val="2109076132"/>
                    </a:ext>
                  </a:extLst>
                </a:gridCol>
                <a:gridCol w="370332">
                  <a:extLst>
                    <a:ext uri="{9D8B030D-6E8A-4147-A177-3AD203B41FA5}">
                      <a16:colId xmlns:a16="http://schemas.microsoft.com/office/drawing/2014/main" val="1211945721"/>
                    </a:ext>
                  </a:extLst>
                </a:gridCol>
                <a:gridCol w="329184">
                  <a:extLst>
                    <a:ext uri="{9D8B030D-6E8A-4147-A177-3AD203B41FA5}">
                      <a16:colId xmlns:a16="http://schemas.microsoft.com/office/drawing/2014/main" val="3047104716"/>
                    </a:ext>
                  </a:extLst>
                </a:gridCol>
                <a:gridCol w="329184">
                  <a:extLst>
                    <a:ext uri="{9D8B030D-6E8A-4147-A177-3AD203B41FA5}">
                      <a16:colId xmlns:a16="http://schemas.microsoft.com/office/drawing/2014/main" val="4004998573"/>
                    </a:ext>
                  </a:extLst>
                </a:gridCol>
                <a:gridCol w="329184">
                  <a:extLst>
                    <a:ext uri="{9D8B030D-6E8A-4147-A177-3AD203B41FA5}">
                      <a16:colId xmlns:a16="http://schemas.microsoft.com/office/drawing/2014/main" val="177996765"/>
                    </a:ext>
                  </a:extLst>
                </a:gridCol>
                <a:gridCol w="329184">
                  <a:extLst>
                    <a:ext uri="{9D8B030D-6E8A-4147-A177-3AD203B41FA5}">
                      <a16:colId xmlns:a16="http://schemas.microsoft.com/office/drawing/2014/main" val="2372814169"/>
                    </a:ext>
                  </a:extLst>
                </a:gridCol>
                <a:gridCol w="329184">
                  <a:extLst>
                    <a:ext uri="{9D8B030D-6E8A-4147-A177-3AD203B41FA5}">
                      <a16:colId xmlns:a16="http://schemas.microsoft.com/office/drawing/2014/main" val="3321175805"/>
                    </a:ext>
                  </a:extLst>
                </a:gridCol>
                <a:gridCol w="329184">
                  <a:extLst>
                    <a:ext uri="{9D8B030D-6E8A-4147-A177-3AD203B41FA5}">
                      <a16:colId xmlns:a16="http://schemas.microsoft.com/office/drawing/2014/main" val="3915378619"/>
                    </a:ext>
                  </a:extLst>
                </a:gridCol>
                <a:gridCol w="329184">
                  <a:extLst>
                    <a:ext uri="{9D8B030D-6E8A-4147-A177-3AD203B41FA5}">
                      <a16:colId xmlns:a16="http://schemas.microsoft.com/office/drawing/2014/main" val="2627663345"/>
                    </a:ext>
                  </a:extLst>
                </a:gridCol>
                <a:gridCol w="329184">
                  <a:extLst>
                    <a:ext uri="{9D8B030D-6E8A-4147-A177-3AD203B41FA5}">
                      <a16:colId xmlns:a16="http://schemas.microsoft.com/office/drawing/2014/main" val="3492892915"/>
                    </a:ext>
                  </a:extLst>
                </a:gridCol>
                <a:gridCol w="329184">
                  <a:extLst>
                    <a:ext uri="{9D8B030D-6E8A-4147-A177-3AD203B41FA5}">
                      <a16:colId xmlns:a16="http://schemas.microsoft.com/office/drawing/2014/main" val="2881043414"/>
                    </a:ext>
                  </a:extLst>
                </a:gridCol>
                <a:gridCol w="370332">
                  <a:extLst>
                    <a:ext uri="{9D8B030D-6E8A-4147-A177-3AD203B41FA5}">
                      <a16:colId xmlns:a16="http://schemas.microsoft.com/office/drawing/2014/main" val="1594869647"/>
                    </a:ext>
                  </a:extLst>
                </a:gridCol>
                <a:gridCol w="370332">
                  <a:extLst>
                    <a:ext uri="{9D8B030D-6E8A-4147-A177-3AD203B41FA5}">
                      <a16:colId xmlns:a16="http://schemas.microsoft.com/office/drawing/2014/main" val="1606812018"/>
                    </a:ext>
                  </a:extLst>
                </a:gridCol>
                <a:gridCol w="329184">
                  <a:extLst>
                    <a:ext uri="{9D8B030D-6E8A-4147-A177-3AD203B41FA5}">
                      <a16:colId xmlns:a16="http://schemas.microsoft.com/office/drawing/2014/main" val="2961697436"/>
                    </a:ext>
                  </a:extLst>
                </a:gridCol>
                <a:gridCol w="329184">
                  <a:extLst>
                    <a:ext uri="{9D8B030D-6E8A-4147-A177-3AD203B41FA5}">
                      <a16:colId xmlns:a16="http://schemas.microsoft.com/office/drawing/2014/main" val="787161385"/>
                    </a:ext>
                  </a:extLst>
                </a:gridCol>
                <a:gridCol w="370332">
                  <a:extLst>
                    <a:ext uri="{9D8B030D-6E8A-4147-A177-3AD203B41FA5}">
                      <a16:colId xmlns:a16="http://schemas.microsoft.com/office/drawing/2014/main" val="366852901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8952164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Department of Health (Philippines) - 2018-02-21 05:57:44 </a:t>
                      </a:r>
                      <a:r>
                        <a:rPr kumimoji="0" lang="en-US" sz="1000" b="0" i="0" u="none" strike="noStrike" kern="1200" cap="none" spc="0" normalizeH="0" baseline="0" noProof="0">
                          <a:ln>
                            <a:noFill/>
                          </a:ln>
                          <a:solidFill>
                            <a:prstClr val="black"/>
                          </a:solidFill>
                          <a:effectLst/>
                          <a:uLnTx/>
                          <a:uFillTx/>
                          <a:latin typeface="+mn-lt"/>
                          <a:ea typeface="+mn-ea"/>
                          <a:cs typeface="+mn-cs"/>
                        </a:rPr>
                        <a:t> 
 List of Referral Hospitals for Dengvaxia Recipients in Region 7. 
#DengueWatch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0.0196 %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0959825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Department of Health (Philippines) - 2018-02-20 09:56:34 </a:t>
                      </a:r>
                      <a:r>
                        <a:rPr kumimoji="0" lang="en-US" sz="1000" b="0" i="0" u="none" strike="noStrike" kern="1200" cap="none" spc="0" normalizeH="0" baseline="0" noProof="0">
                          <a:ln>
                            <a:noFill/>
                          </a:ln>
                          <a:solidFill>
                            <a:prstClr val="black"/>
                          </a:solidFill>
                          <a:effectLst/>
                          <a:uLnTx/>
                          <a:uFillTx/>
                          <a:latin typeface="+mn-lt"/>
                          <a:ea typeface="+mn-ea"/>
                          <a:cs typeface="+mn-cs"/>
                        </a:rPr>
                        <a:t> 
 SECRETARY DUQUE ORDERS DOH OFFICIALS, EMPLOYEES, HIRED EXPERTS AND CONSULTANTS TO DISCLOSE AND MANAGE CONFLICTS OF INTEREST 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0.0108 %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172721317"/>
                  </a:ext>
                </a:extLst>
              </a:tr>
            </a:tbl>
          </a:graphicData>
        </a:graphic>
      </p:graphicFrame>
      <p:sp>
        <p:nvSpPr>
          <p:cNvPr id="4" name="Text Placeholder 3">
            <a:extLst>
              <a:ext uri="{FF2B5EF4-FFF2-40B4-BE49-F238E27FC236}">
                <a16:creationId xmlns:a16="http://schemas.microsoft.com/office/drawing/2014/main" id="{1BC87CA4-3981-4347-8863-E0FF12D4F3D9}"/>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239588064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057125-CF69-466C-92C0-C163A9B69E8F}"/>
              </a:ext>
            </a:extLst>
          </p:cNvPr>
          <p:cNvSpPr>
            <a:spLocks noGrp="1"/>
          </p:cNvSpPr>
          <p:nvPr>
            <p:ph type="title"/>
          </p:nvPr>
        </p:nvSpPr>
        <p:spPr/>
        <p:txBody>
          <a:bodyPr/>
          <a:lstStyle/>
          <a:p>
            <a:r>
              <a:rPr lang="en-US"/>
              <a:t>Facebook Own Posts Table  | Department of Health (Philippines) - 15 of 16</a:t>
            </a:r>
          </a:p>
        </p:txBody>
      </p:sp>
      <p:graphicFrame>
        <p:nvGraphicFramePr>
          <p:cNvPr id="5" name="Table Placeholder 4">
            <a:extLst>
              <a:ext uri="{FF2B5EF4-FFF2-40B4-BE49-F238E27FC236}">
                <a16:creationId xmlns:a16="http://schemas.microsoft.com/office/drawing/2014/main" id="{FF6E0ACD-CA33-47E2-88B2-CFAB8420E52F}"/>
              </a:ext>
            </a:extLst>
          </p:cNvPr>
          <p:cNvGraphicFramePr>
            <a:graphicFrameLocks noGrp="1"/>
          </p:cNvGraphicFramePr>
          <p:nvPr>
            <p:ph type="tbl" sz="quarter" idx="13"/>
            <p:extLst>
              <p:ext uri="{D42A27DB-BD31-4B8C-83A1-F6EECF244321}">
                <p14:modId xmlns:p14="http://schemas.microsoft.com/office/powerpoint/2010/main" val="263376529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199593188"/>
                    </a:ext>
                  </a:extLst>
                </a:gridCol>
                <a:gridCol w="370332">
                  <a:extLst>
                    <a:ext uri="{9D8B030D-6E8A-4147-A177-3AD203B41FA5}">
                      <a16:colId xmlns:a16="http://schemas.microsoft.com/office/drawing/2014/main" val="1778944462"/>
                    </a:ext>
                  </a:extLst>
                </a:gridCol>
                <a:gridCol w="370332">
                  <a:extLst>
                    <a:ext uri="{9D8B030D-6E8A-4147-A177-3AD203B41FA5}">
                      <a16:colId xmlns:a16="http://schemas.microsoft.com/office/drawing/2014/main" val="3569109431"/>
                    </a:ext>
                  </a:extLst>
                </a:gridCol>
                <a:gridCol w="370332">
                  <a:extLst>
                    <a:ext uri="{9D8B030D-6E8A-4147-A177-3AD203B41FA5}">
                      <a16:colId xmlns:a16="http://schemas.microsoft.com/office/drawing/2014/main" val="1208976369"/>
                    </a:ext>
                  </a:extLst>
                </a:gridCol>
                <a:gridCol w="329184">
                  <a:extLst>
                    <a:ext uri="{9D8B030D-6E8A-4147-A177-3AD203B41FA5}">
                      <a16:colId xmlns:a16="http://schemas.microsoft.com/office/drawing/2014/main" val="3264857455"/>
                    </a:ext>
                  </a:extLst>
                </a:gridCol>
                <a:gridCol w="329184">
                  <a:extLst>
                    <a:ext uri="{9D8B030D-6E8A-4147-A177-3AD203B41FA5}">
                      <a16:colId xmlns:a16="http://schemas.microsoft.com/office/drawing/2014/main" val="3273106051"/>
                    </a:ext>
                  </a:extLst>
                </a:gridCol>
                <a:gridCol w="329184">
                  <a:extLst>
                    <a:ext uri="{9D8B030D-6E8A-4147-A177-3AD203B41FA5}">
                      <a16:colId xmlns:a16="http://schemas.microsoft.com/office/drawing/2014/main" val="506864242"/>
                    </a:ext>
                  </a:extLst>
                </a:gridCol>
                <a:gridCol w="329184">
                  <a:extLst>
                    <a:ext uri="{9D8B030D-6E8A-4147-A177-3AD203B41FA5}">
                      <a16:colId xmlns:a16="http://schemas.microsoft.com/office/drawing/2014/main" val="1063359811"/>
                    </a:ext>
                  </a:extLst>
                </a:gridCol>
                <a:gridCol w="329184">
                  <a:extLst>
                    <a:ext uri="{9D8B030D-6E8A-4147-A177-3AD203B41FA5}">
                      <a16:colId xmlns:a16="http://schemas.microsoft.com/office/drawing/2014/main" val="1848100512"/>
                    </a:ext>
                  </a:extLst>
                </a:gridCol>
                <a:gridCol w="329184">
                  <a:extLst>
                    <a:ext uri="{9D8B030D-6E8A-4147-A177-3AD203B41FA5}">
                      <a16:colId xmlns:a16="http://schemas.microsoft.com/office/drawing/2014/main" val="1541145198"/>
                    </a:ext>
                  </a:extLst>
                </a:gridCol>
                <a:gridCol w="329184">
                  <a:extLst>
                    <a:ext uri="{9D8B030D-6E8A-4147-A177-3AD203B41FA5}">
                      <a16:colId xmlns:a16="http://schemas.microsoft.com/office/drawing/2014/main" val="4207221176"/>
                    </a:ext>
                  </a:extLst>
                </a:gridCol>
                <a:gridCol w="329184">
                  <a:extLst>
                    <a:ext uri="{9D8B030D-6E8A-4147-A177-3AD203B41FA5}">
                      <a16:colId xmlns:a16="http://schemas.microsoft.com/office/drawing/2014/main" val="2086829177"/>
                    </a:ext>
                  </a:extLst>
                </a:gridCol>
                <a:gridCol w="329184">
                  <a:extLst>
                    <a:ext uri="{9D8B030D-6E8A-4147-A177-3AD203B41FA5}">
                      <a16:colId xmlns:a16="http://schemas.microsoft.com/office/drawing/2014/main" val="956164439"/>
                    </a:ext>
                  </a:extLst>
                </a:gridCol>
                <a:gridCol w="370332">
                  <a:extLst>
                    <a:ext uri="{9D8B030D-6E8A-4147-A177-3AD203B41FA5}">
                      <a16:colId xmlns:a16="http://schemas.microsoft.com/office/drawing/2014/main" val="2488237000"/>
                    </a:ext>
                  </a:extLst>
                </a:gridCol>
                <a:gridCol w="370332">
                  <a:extLst>
                    <a:ext uri="{9D8B030D-6E8A-4147-A177-3AD203B41FA5}">
                      <a16:colId xmlns:a16="http://schemas.microsoft.com/office/drawing/2014/main" val="4164249135"/>
                    </a:ext>
                  </a:extLst>
                </a:gridCol>
                <a:gridCol w="329184">
                  <a:extLst>
                    <a:ext uri="{9D8B030D-6E8A-4147-A177-3AD203B41FA5}">
                      <a16:colId xmlns:a16="http://schemas.microsoft.com/office/drawing/2014/main" val="1575755914"/>
                    </a:ext>
                  </a:extLst>
                </a:gridCol>
                <a:gridCol w="329184">
                  <a:extLst>
                    <a:ext uri="{9D8B030D-6E8A-4147-A177-3AD203B41FA5}">
                      <a16:colId xmlns:a16="http://schemas.microsoft.com/office/drawing/2014/main" val="2496852377"/>
                    </a:ext>
                  </a:extLst>
                </a:gridCol>
                <a:gridCol w="370332">
                  <a:extLst>
                    <a:ext uri="{9D8B030D-6E8A-4147-A177-3AD203B41FA5}">
                      <a16:colId xmlns:a16="http://schemas.microsoft.com/office/drawing/2014/main" val="263636299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6252883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Department of Health (Philippines) - 2018-02-20 06:53:55 </a:t>
                      </a:r>
                      <a:r>
                        <a:rPr kumimoji="0" lang="en-US" sz="1000" b="0" i="0" u="none" strike="noStrike" kern="1200" cap="none" spc="0" normalizeH="0" baseline="0" noProof="0">
                          <a:ln>
                            <a:noFill/>
                          </a:ln>
                          <a:solidFill>
                            <a:prstClr val="black"/>
                          </a:solidFill>
                          <a:effectLst/>
                          <a:uLnTx/>
                          <a:uFillTx/>
                          <a:latin typeface="+mn-lt"/>
                          <a:ea typeface="+mn-ea"/>
                          <a:cs typeface="+mn-cs"/>
                        </a:rPr>
                        <a:t> 
 DUQUE STRESSES IMPORTANCE OF PHILHEALTH MEMBERSHIP
IN NAGCARLAN, LAGUNA
Health Secretary Francisco T. Duque III explains to mothers the importance of Philhealth membership in order to reduce out-of-pocket expenses during hospitalization, especially among children vaccinated with Dengvaxia vaccine. Duque also answered queries from mothers and caregivers during Congresswoman Sol Aragones’ medical mission, dubbed “Alagang Sol sa Barrio,” in Barangay Wakat, Nagcarlan, Laguna. He also stressed that there is currently no treatment for dengue, only supportive ones consisting of intravenous fluids and paracetamol. The best prevention to dengue is to practice the Department of Health’s 4S strategy consisting of Search and destroy mosquito breeding sites, Self-protective measures, Seek early consultation, and Say yes to fogging during an impending outbreak. Also present during the event were Drs. Willie and Liza Ong and CALABARZON Regional Director Rio Magpantay.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0.0214 %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153086093"/>
                  </a:ext>
                </a:extLst>
              </a:tr>
            </a:tbl>
          </a:graphicData>
        </a:graphic>
      </p:graphicFrame>
      <p:sp>
        <p:nvSpPr>
          <p:cNvPr id="4" name="Text Placeholder 3">
            <a:extLst>
              <a:ext uri="{FF2B5EF4-FFF2-40B4-BE49-F238E27FC236}">
                <a16:creationId xmlns:a16="http://schemas.microsoft.com/office/drawing/2014/main" id="{0E4F91F1-F8B8-4B2D-9D07-3C8A2FED3107}"/>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363693504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F0FE11-1E92-49F4-AFCF-2A22E4E24968}"/>
              </a:ext>
            </a:extLst>
          </p:cNvPr>
          <p:cNvSpPr>
            <a:spLocks noGrp="1"/>
          </p:cNvSpPr>
          <p:nvPr>
            <p:ph type="title"/>
          </p:nvPr>
        </p:nvSpPr>
        <p:spPr/>
        <p:txBody>
          <a:bodyPr/>
          <a:lstStyle/>
          <a:p>
            <a:r>
              <a:rPr lang="en-US"/>
              <a:t>Facebook Own Posts Table  | Department of Health (Philippines) - 16 of 16</a:t>
            </a:r>
          </a:p>
        </p:txBody>
      </p:sp>
      <p:graphicFrame>
        <p:nvGraphicFramePr>
          <p:cNvPr id="5" name="Table Placeholder 4">
            <a:extLst>
              <a:ext uri="{FF2B5EF4-FFF2-40B4-BE49-F238E27FC236}">
                <a16:creationId xmlns:a16="http://schemas.microsoft.com/office/drawing/2014/main" id="{6FF381F8-C11F-44FD-8CAA-0A65CCEEF4B9}"/>
              </a:ext>
            </a:extLst>
          </p:cNvPr>
          <p:cNvGraphicFramePr>
            <a:graphicFrameLocks noGrp="1"/>
          </p:cNvGraphicFramePr>
          <p:nvPr>
            <p:ph type="tbl" sz="quarter" idx="13"/>
            <p:extLst>
              <p:ext uri="{D42A27DB-BD31-4B8C-83A1-F6EECF244321}">
                <p14:modId xmlns:p14="http://schemas.microsoft.com/office/powerpoint/2010/main" val="361158855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485154580"/>
                    </a:ext>
                  </a:extLst>
                </a:gridCol>
                <a:gridCol w="370332">
                  <a:extLst>
                    <a:ext uri="{9D8B030D-6E8A-4147-A177-3AD203B41FA5}">
                      <a16:colId xmlns:a16="http://schemas.microsoft.com/office/drawing/2014/main" val="285101086"/>
                    </a:ext>
                  </a:extLst>
                </a:gridCol>
                <a:gridCol w="370332">
                  <a:extLst>
                    <a:ext uri="{9D8B030D-6E8A-4147-A177-3AD203B41FA5}">
                      <a16:colId xmlns:a16="http://schemas.microsoft.com/office/drawing/2014/main" val="706684508"/>
                    </a:ext>
                  </a:extLst>
                </a:gridCol>
                <a:gridCol w="370332">
                  <a:extLst>
                    <a:ext uri="{9D8B030D-6E8A-4147-A177-3AD203B41FA5}">
                      <a16:colId xmlns:a16="http://schemas.microsoft.com/office/drawing/2014/main" val="3483603813"/>
                    </a:ext>
                  </a:extLst>
                </a:gridCol>
                <a:gridCol w="329184">
                  <a:extLst>
                    <a:ext uri="{9D8B030D-6E8A-4147-A177-3AD203B41FA5}">
                      <a16:colId xmlns:a16="http://schemas.microsoft.com/office/drawing/2014/main" val="1391933064"/>
                    </a:ext>
                  </a:extLst>
                </a:gridCol>
                <a:gridCol w="329184">
                  <a:extLst>
                    <a:ext uri="{9D8B030D-6E8A-4147-A177-3AD203B41FA5}">
                      <a16:colId xmlns:a16="http://schemas.microsoft.com/office/drawing/2014/main" val="2861709643"/>
                    </a:ext>
                  </a:extLst>
                </a:gridCol>
                <a:gridCol w="329184">
                  <a:extLst>
                    <a:ext uri="{9D8B030D-6E8A-4147-A177-3AD203B41FA5}">
                      <a16:colId xmlns:a16="http://schemas.microsoft.com/office/drawing/2014/main" val="4023483606"/>
                    </a:ext>
                  </a:extLst>
                </a:gridCol>
                <a:gridCol w="329184">
                  <a:extLst>
                    <a:ext uri="{9D8B030D-6E8A-4147-A177-3AD203B41FA5}">
                      <a16:colId xmlns:a16="http://schemas.microsoft.com/office/drawing/2014/main" val="3843509113"/>
                    </a:ext>
                  </a:extLst>
                </a:gridCol>
                <a:gridCol w="329184">
                  <a:extLst>
                    <a:ext uri="{9D8B030D-6E8A-4147-A177-3AD203B41FA5}">
                      <a16:colId xmlns:a16="http://schemas.microsoft.com/office/drawing/2014/main" val="2801069884"/>
                    </a:ext>
                  </a:extLst>
                </a:gridCol>
                <a:gridCol w="329184">
                  <a:extLst>
                    <a:ext uri="{9D8B030D-6E8A-4147-A177-3AD203B41FA5}">
                      <a16:colId xmlns:a16="http://schemas.microsoft.com/office/drawing/2014/main" val="121465666"/>
                    </a:ext>
                  </a:extLst>
                </a:gridCol>
                <a:gridCol w="329184">
                  <a:extLst>
                    <a:ext uri="{9D8B030D-6E8A-4147-A177-3AD203B41FA5}">
                      <a16:colId xmlns:a16="http://schemas.microsoft.com/office/drawing/2014/main" val="1344362166"/>
                    </a:ext>
                  </a:extLst>
                </a:gridCol>
                <a:gridCol w="329184">
                  <a:extLst>
                    <a:ext uri="{9D8B030D-6E8A-4147-A177-3AD203B41FA5}">
                      <a16:colId xmlns:a16="http://schemas.microsoft.com/office/drawing/2014/main" val="3846183010"/>
                    </a:ext>
                  </a:extLst>
                </a:gridCol>
                <a:gridCol w="329184">
                  <a:extLst>
                    <a:ext uri="{9D8B030D-6E8A-4147-A177-3AD203B41FA5}">
                      <a16:colId xmlns:a16="http://schemas.microsoft.com/office/drawing/2014/main" val="557360900"/>
                    </a:ext>
                  </a:extLst>
                </a:gridCol>
                <a:gridCol w="370332">
                  <a:extLst>
                    <a:ext uri="{9D8B030D-6E8A-4147-A177-3AD203B41FA5}">
                      <a16:colId xmlns:a16="http://schemas.microsoft.com/office/drawing/2014/main" val="1483343271"/>
                    </a:ext>
                  </a:extLst>
                </a:gridCol>
                <a:gridCol w="370332">
                  <a:extLst>
                    <a:ext uri="{9D8B030D-6E8A-4147-A177-3AD203B41FA5}">
                      <a16:colId xmlns:a16="http://schemas.microsoft.com/office/drawing/2014/main" val="1333017402"/>
                    </a:ext>
                  </a:extLst>
                </a:gridCol>
                <a:gridCol w="329184">
                  <a:extLst>
                    <a:ext uri="{9D8B030D-6E8A-4147-A177-3AD203B41FA5}">
                      <a16:colId xmlns:a16="http://schemas.microsoft.com/office/drawing/2014/main" val="3889280152"/>
                    </a:ext>
                  </a:extLst>
                </a:gridCol>
                <a:gridCol w="329184">
                  <a:extLst>
                    <a:ext uri="{9D8B030D-6E8A-4147-A177-3AD203B41FA5}">
                      <a16:colId xmlns:a16="http://schemas.microsoft.com/office/drawing/2014/main" val="2832338583"/>
                    </a:ext>
                  </a:extLst>
                </a:gridCol>
                <a:gridCol w="370332">
                  <a:extLst>
                    <a:ext uri="{9D8B030D-6E8A-4147-A177-3AD203B41FA5}">
                      <a16:colId xmlns:a16="http://schemas.microsoft.com/office/drawing/2014/main" val="41412321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0986853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Department of Health (Philippines) - 2018-02-20 01:48:49 </a:t>
                      </a:r>
                      <a:r>
                        <a:rPr kumimoji="0" lang="en-US" sz="1000" b="0" i="0" u="none" strike="noStrike" kern="1200" cap="none" spc="0" normalizeH="0" baseline="0" noProof="0">
                          <a:ln>
                            <a:noFill/>
                          </a:ln>
                          <a:solidFill>
                            <a:prstClr val="black"/>
                          </a:solidFill>
                          <a:effectLst/>
                          <a:uLnTx/>
                          <a:uFillTx/>
                          <a:latin typeface="+mn-lt"/>
                          <a:ea typeface="+mn-ea"/>
                          <a:cs typeface="+mn-cs"/>
                        </a:rPr>
                        <a:t> 
 List of Referral Hospitals for Dengvaxia Recipients in Central Luzon
#DengueWatch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0.0858 %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335692406"/>
                  </a:ext>
                </a:extLst>
              </a:tr>
            </a:tbl>
          </a:graphicData>
        </a:graphic>
      </p:graphicFrame>
      <p:sp>
        <p:nvSpPr>
          <p:cNvPr id="4" name="Text Placeholder 3">
            <a:extLst>
              <a:ext uri="{FF2B5EF4-FFF2-40B4-BE49-F238E27FC236}">
                <a16:creationId xmlns:a16="http://schemas.microsoft.com/office/drawing/2014/main" id="{96484C26-7A5D-4049-B186-3B52F5ACD792}"/>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4088718843"/>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1630</Words>
  <Application>Microsoft Office PowerPoint</Application>
  <PresentationFormat>On-screen Show (4:3)</PresentationFormat>
  <Paragraphs>848</Paragraphs>
  <Slides>26</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26</vt:i4>
      </vt:variant>
    </vt:vector>
  </HeadingPairs>
  <TitlesOfParts>
    <vt:vector size="29" baseType="lpstr">
      <vt:lpstr>Calibri</vt:lpstr>
      <vt:lpstr>Arial</vt:lpstr>
      <vt:lpstr>quintly_template</vt:lpstr>
      <vt:lpstr>Management Report</vt:lpstr>
      <vt:lpstr>Facebook Key Metrics Table | Department of Health (Philippines)</vt:lpstr>
      <vt:lpstr>Facebook Impressions | Department of Health (Philippines)</vt:lpstr>
      <vt:lpstr>Facebook Page Posts Virality | Department of Health (Philippines)</vt:lpstr>
      <vt:lpstr>Facebook Fans Total | Department of Health (Philippines)</vt:lpstr>
      <vt:lpstr>Facebook Fan Demographics | Department of Health (Philippines)</vt:lpstr>
      <vt:lpstr>Facebook Page Views | Department of Health (Philippines)</vt:lpstr>
      <vt:lpstr>Facebook Engagement Rate | Department of Health (Philippines)</vt:lpstr>
      <vt:lpstr>Facebook Interactions Distribution | Department of Health (Philippines)</vt:lpstr>
      <vt:lpstr>Facebook Interaction Rate By Post Type | Department of Health (Philippines)</vt:lpstr>
      <vt:lpstr>Facebook Own Posts Table  | Department of Health (Philippines) - 1 of 16</vt:lpstr>
      <vt:lpstr>Facebook Own Posts Table  | Department of Health (Philippines) - 2 of 16</vt:lpstr>
      <vt:lpstr>Facebook Own Posts Table  | Department of Health (Philippines) - 3 of 16</vt:lpstr>
      <vt:lpstr>Facebook Own Posts Table  | Department of Health (Philippines) - 4 of 16</vt:lpstr>
      <vt:lpstr>Facebook Own Posts Table  | Department of Health (Philippines) - 5 of 16</vt:lpstr>
      <vt:lpstr>Facebook Own Posts Table  | Department of Health (Philippines) - 6 of 16</vt:lpstr>
      <vt:lpstr>Facebook Own Posts Table  | Department of Health (Philippines) - 7 of 16</vt:lpstr>
      <vt:lpstr>Facebook Own Posts Table  | Department of Health (Philippines) - 8 of 16</vt:lpstr>
      <vt:lpstr>Facebook Own Posts Table  | Department of Health (Philippines) - 9 of 16</vt:lpstr>
      <vt:lpstr>Facebook Own Posts Table  | Department of Health (Philippines) - 10 of 16</vt:lpstr>
      <vt:lpstr>Facebook Own Posts Table  | Department of Health (Philippines) - 11 of 16</vt:lpstr>
      <vt:lpstr>Facebook Own Posts Table  | Department of Health (Philippines) - 12 of 16</vt:lpstr>
      <vt:lpstr>Facebook Own Posts Table  | Department of Health (Philippines) - 13 of 16</vt:lpstr>
      <vt:lpstr>Facebook Own Posts Table  | Department of Health (Philippines) - 14 of 16</vt:lpstr>
      <vt:lpstr>Facebook Own Posts Table  | Department of Health (Philippines) - 15 of 16</vt:lpstr>
      <vt:lpstr>Facebook Own Posts Table  | Department of Health (Philippines) - 16 of 16</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Management Report</dc:title>
  <dc:creator>Administrator</dc:creator>
  <cp:lastModifiedBy>Administrator</cp:lastModifiedBy>
  <cp:revision>1</cp:revision>
  <dcterms:created xsi:type="dcterms:W3CDTF">2018-08-07T08:10:27Z</dcterms:created>
  <dcterms:modified xsi:type="dcterms:W3CDTF">2018-08-07T08:11:36Z</dcterms:modified>
</cp:coreProperties>
</file>