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135674</c:v>
                </c:pt>
                <c:pt idx="1">
                  <c:v>98364</c:v>
                </c:pt>
                <c:pt idx="2">
                  <c:v>54318</c:v>
                </c:pt>
                <c:pt idx="3">
                  <c:v>122961</c:v>
                </c:pt>
                <c:pt idx="4">
                  <c:v>163520</c:v>
                </c:pt>
                <c:pt idx="5">
                  <c:v>47196</c:v>
                </c:pt>
                <c:pt idx="6">
                  <c:v>204559</c:v>
                </c:pt>
                <c:pt idx="7">
                  <c:v>963225</c:v>
                </c:pt>
                <c:pt idx="8">
                  <c:v>1022722</c:v>
                </c:pt>
                <c:pt idx="9">
                  <c:v>1022818</c:v>
                </c:pt>
                <c:pt idx="10">
                  <c:v>743372</c:v>
                </c:pt>
                <c:pt idx="11">
                  <c:v>227046</c:v>
                </c:pt>
                <c:pt idx="12">
                  <c:v>333810</c:v>
                </c:pt>
                <c:pt idx="13">
                  <c:v>221822</c:v>
                </c:pt>
                <c:pt idx="14">
                  <c:v>304141</c:v>
                </c:pt>
                <c:pt idx="15">
                  <c:v>215096</c:v>
                </c:pt>
                <c:pt idx="16">
                  <c:v>235347</c:v>
                </c:pt>
                <c:pt idx="17">
                  <c:v>188919</c:v>
                </c:pt>
                <c:pt idx="18">
                  <c:v>295280</c:v>
                </c:pt>
                <c:pt idx="19">
                  <c:v>434717</c:v>
                </c:pt>
                <c:pt idx="20">
                  <c:v>239098</c:v>
                </c:pt>
                <c:pt idx="21">
                  <c:v>256766</c:v>
                </c:pt>
                <c:pt idx="22">
                  <c:v>325948</c:v>
                </c:pt>
                <c:pt idx="23">
                  <c:v>1612639</c:v>
                </c:pt>
                <c:pt idx="24">
                  <c:v>840418</c:v>
                </c:pt>
                <c:pt idx="25">
                  <c:v>277243</c:v>
                </c:pt>
                <c:pt idx="26">
                  <c:v>164133</c:v>
                </c:pt>
                <c:pt idx="27">
                  <c:v>131213</c:v>
                </c:pt>
                <c:pt idx="28">
                  <c:v>133585</c:v>
                </c:pt>
                <c:pt idx="29">
                  <c:v>129593</c:v>
                </c:pt>
                <c:pt idx="30">
                  <c:v>75393</c:v>
                </c:pt>
              </c:numCache>
            </c:numRef>
          </c:val>
          <c:smooth val="0"/>
          <c:extLst>
            <c:ext xmlns:c16="http://schemas.microsoft.com/office/drawing/2014/chart" uri="{C3380CC4-5D6E-409C-BE32-E72D297353CC}">
              <c16:uniqueId val="{00000000-6370-47EA-A7F9-DB33746D68F1}"/>
            </c:ext>
          </c:extLst>
        </c:ser>
        <c:dLbls>
          <c:showLegendKey val="0"/>
          <c:showVal val="0"/>
          <c:showCatName val="0"/>
          <c:showSerName val="0"/>
          <c:showPercent val="0"/>
          <c:showBubbleSize val="0"/>
        </c:dLbls>
        <c:smooth val="0"/>
        <c:axId val="363325152"/>
        <c:axId val="363325480"/>
      </c:lineChart>
      <c:dateAx>
        <c:axId val="363325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25480"/>
        <c:crosses val="autoZero"/>
        <c:auto val="1"/>
        <c:lblOffset val="100"/>
        <c:baseTimeUnit val="days"/>
      </c:dateAx>
      <c:valAx>
        <c:axId val="36332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2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22334</c:v>
                </c:pt>
              </c:numCache>
            </c:numRef>
          </c:val>
          <c:extLst>
            <c:ext xmlns:c16="http://schemas.microsoft.com/office/drawing/2014/chart" uri="{C3380CC4-5D6E-409C-BE32-E72D297353CC}">
              <c16:uniqueId val="{00000000-551B-4602-B1BC-7E78D0870734}"/>
            </c:ext>
          </c:extLst>
        </c:ser>
        <c:ser>
          <c:idx val="1"/>
          <c:order val="1"/>
          <c:tx>
            <c:strRef>
              <c:f>Sheet1!$C$1</c:f>
              <c:strCache>
                <c:ptCount val="1"/>
                <c:pt idx="0">
                  <c:v>Non Viral Impressions</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39687</c:v>
                </c:pt>
              </c:numCache>
            </c:numRef>
          </c:val>
          <c:extLst>
            <c:ext xmlns:c16="http://schemas.microsoft.com/office/drawing/2014/chart" uri="{C3380CC4-5D6E-409C-BE32-E72D297353CC}">
              <c16:uniqueId val="{00000001-551B-4602-B1BC-7E78D0870734}"/>
            </c:ext>
          </c:extLst>
        </c:ser>
        <c:dLbls>
          <c:showLegendKey val="0"/>
          <c:showVal val="0"/>
          <c:showCatName val="0"/>
          <c:showSerName val="0"/>
          <c:showPercent val="0"/>
          <c:showBubbleSize val="0"/>
        </c:dLbls>
        <c:gapWidth val="150"/>
        <c:overlap val="100"/>
        <c:axId val="363803336"/>
        <c:axId val="363805632"/>
      </c:barChart>
      <c:catAx>
        <c:axId val="363803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05632"/>
        <c:crosses val="autoZero"/>
        <c:auto val="1"/>
        <c:lblAlgn val="ctr"/>
        <c:lblOffset val="100"/>
        <c:noMultiLvlLbl val="0"/>
      </c:catAx>
      <c:valAx>
        <c:axId val="363805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0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787965</c:v>
                </c:pt>
                <c:pt idx="1">
                  <c:v>788083</c:v>
                </c:pt>
                <c:pt idx="2">
                  <c:v>788248</c:v>
                </c:pt>
                <c:pt idx="3">
                  <c:v>788399</c:v>
                </c:pt>
                <c:pt idx="4">
                  <c:v>788608</c:v>
                </c:pt>
                <c:pt idx="5">
                  <c:v>788750</c:v>
                </c:pt>
                <c:pt idx="6">
                  <c:v>788953</c:v>
                </c:pt>
                <c:pt idx="7">
                  <c:v>790683</c:v>
                </c:pt>
                <c:pt idx="8">
                  <c:v>793001</c:v>
                </c:pt>
                <c:pt idx="9">
                  <c:v>795398</c:v>
                </c:pt>
                <c:pt idx="10">
                  <c:v>797137</c:v>
                </c:pt>
                <c:pt idx="11">
                  <c:v>797455</c:v>
                </c:pt>
                <c:pt idx="12">
                  <c:v>797602</c:v>
                </c:pt>
                <c:pt idx="13">
                  <c:v>797829</c:v>
                </c:pt>
                <c:pt idx="14">
                  <c:v>798047</c:v>
                </c:pt>
                <c:pt idx="15">
                  <c:v>798259</c:v>
                </c:pt>
                <c:pt idx="16">
                  <c:v>798462</c:v>
                </c:pt>
                <c:pt idx="17">
                  <c:v>798713</c:v>
                </c:pt>
                <c:pt idx="18">
                  <c:v>798914</c:v>
                </c:pt>
                <c:pt idx="19">
                  <c:v>799048</c:v>
                </c:pt>
                <c:pt idx="20">
                  <c:v>799228</c:v>
                </c:pt>
                <c:pt idx="21">
                  <c:v>799647</c:v>
                </c:pt>
                <c:pt idx="22">
                  <c:v>800037</c:v>
                </c:pt>
                <c:pt idx="23">
                  <c:v>800406</c:v>
                </c:pt>
                <c:pt idx="24">
                  <c:v>800728</c:v>
                </c:pt>
                <c:pt idx="25">
                  <c:v>800956</c:v>
                </c:pt>
                <c:pt idx="26">
                  <c:v>801126</c:v>
                </c:pt>
                <c:pt idx="27">
                  <c:v>801307</c:v>
                </c:pt>
                <c:pt idx="28">
                  <c:v>801449</c:v>
                </c:pt>
                <c:pt idx="29">
                  <c:v>801625</c:v>
                </c:pt>
                <c:pt idx="30">
                  <c:v>801906</c:v>
                </c:pt>
              </c:numCache>
            </c:numRef>
          </c:val>
          <c:smooth val="0"/>
          <c:extLst>
            <c:ext xmlns:c16="http://schemas.microsoft.com/office/drawing/2014/chart" uri="{C3380CC4-5D6E-409C-BE32-E72D297353CC}">
              <c16:uniqueId val="{00000000-7072-4ED1-B92C-0AC2081B12BC}"/>
            </c:ext>
          </c:extLst>
        </c:ser>
        <c:dLbls>
          <c:showLegendKey val="0"/>
          <c:showVal val="0"/>
          <c:showCatName val="0"/>
          <c:showSerName val="0"/>
          <c:showPercent val="0"/>
          <c:showBubbleSize val="0"/>
        </c:dLbls>
        <c:smooth val="0"/>
        <c:axId val="366405704"/>
        <c:axId val="366406032"/>
      </c:lineChart>
      <c:dateAx>
        <c:axId val="366405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06032"/>
        <c:crosses val="autoZero"/>
        <c:auto val="1"/>
        <c:lblOffset val="100"/>
        <c:baseTimeUnit val="days"/>
      </c:dateAx>
      <c:valAx>
        <c:axId val="36640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0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7874</c:v>
                </c:pt>
                <c:pt idx="1">
                  <c:v>108133</c:v>
                </c:pt>
                <c:pt idx="2">
                  <c:v>236757</c:v>
                </c:pt>
                <c:pt idx="3">
                  <c:v>122011</c:v>
                </c:pt>
                <c:pt idx="4">
                  <c:v>45884</c:v>
                </c:pt>
                <c:pt idx="5">
                  <c:v>16503</c:v>
                </c:pt>
                <c:pt idx="6">
                  <c:v>8343</c:v>
                </c:pt>
              </c:numCache>
            </c:numRef>
          </c:val>
          <c:extLst>
            <c:ext xmlns:c16="http://schemas.microsoft.com/office/drawing/2014/chart" uri="{C3380CC4-5D6E-409C-BE32-E72D297353CC}">
              <c16:uniqueId val="{00000000-216A-493B-AFDA-872E1D5EC98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6735</c:v>
                </c:pt>
                <c:pt idx="1">
                  <c:v>62286</c:v>
                </c:pt>
                <c:pt idx="2">
                  <c:v>104464</c:v>
                </c:pt>
                <c:pt idx="3">
                  <c:v>50496</c:v>
                </c:pt>
                <c:pt idx="4">
                  <c:v>18859</c:v>
                </c:pt>
                <c:pt idx="5">
                  <c:v>6759</c:v>
                </c:pt>
                <c:pt idx="6">
                  <c:v>5031</c:v>
                </c:pt>
              </c:numCache>
            </c:numRef>
          </c:val>
          <c:extLst>
            <c:ext xmlns:c16="http://schemas.microsoft.com/office/drawing/2014/chart" uri="{C3380CC4-5D6E-409C-BE32-E72D297353CC}">
              <c16:uniqueId val="{00000001-216A-493B-AFDA-872E1D5EC98A}"/>
            </c:ext>
          </c:extLst>
        </c:ser>
        <c:dLbls>
          <c:showLegendKey val="0"/>
          <c:showVal val="0"/>
          <c:showCatName val="0"/>
          <c:showSerName val="0"/>
          <c:showPercent val="0"/>
          <c:showBubbleSize val="0"/>
        </c:dLbls>
        <c:gapWidth val="219"/>
        <c:overlap val="-27"/>
        <c:axId val="366402096"/>
        <c:axId val="366405048"/>
      </c:barChart>
      <c:catAx>
        <c:axId val="36640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05048"/>
        <c:crosses val="autoZero"/>
        <c:auto val="1"/>
        <c:lblAlgn val="ctr"/>
        <c:lblOffset val="100"/>
        <c:noMultiLvlLbl val="0"/>
      </c:catAx>
      <c:valAx>
        <c:axId val="36640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0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810</c:v>
                </c:pt>
                <c:pt idx="1">
                  <c:v>839</c:v>
                </c:pt>
                <c:pt idx="2">
                  <c:v>836</c:v>
                </c:pt>
                <c:pt idx="3">
                  <c:v>1053</c:v>
                </c:pt>
                <c:pt idx="4">
                  <c:v>853</c:v>
                </c:pt>
                <c:pt idx="5">
                  <c:v>585</c:v>
                </c:pt>
                <c:pt idx="6">
                  <c:v>1428</c:v>
                </c:pt>
                <c:pt idx="7">
                  <c:v>2278</c:v>
                </c:pt>
                <c:pt idx="8">
                  <c:v>2358</c:v>
                </c:pt>
                <c:pt idx="9">
                  <c:v>2441</c:v>
                </c:pt>
                <c:pt idx="10">
                  <c:v>2074</c:v>
                </c:pt>
                <c:pt idx="11">
                  <c:v>1110</c:v>
                </c:pt>
                <c:pt idx="12">
                  <c:v>1056</c:v>
                </c:pt>
                <c:pt idx="13">
                  <c:v>1438</c:v>
                </c:pt>
                <c:pt idx="14">
                  <c:v>1437</c:v>
                </c:pt>
                <c:pt idx="15">
                  <c:v>1428</c:v>
                </c:pt>
                <c:pt idx="16">
                  <c:v>1608</c:v>
                </c:pt>
                <c:pt idx="17">
                  <c:v>1337</c:v>
                </c:pt>
                <c:pt idx="18">
                  <c:v>1159</c:v>
                </c:pt>
                <c:pt idx="19">
                  <c:v>849</c:v>
                </c:pt>
                <c:pt idx="20">
                  <c:v>1171</c:v>
                </c:pt>
                <c:pt idx="21">
                  <c:v>1457</c:v>
                </c:pt>
                <c:pt idx="22">
                  <c:v>1721</c:v>
                </c:pt>
                <c:pt idx="23">
                  <c:v>2600</c:v>
                </c:pt>
                <c:pt idx="24">
                  <c:v>1763</c:v>
                </c:pt>
                <c:pt idx="25">
                  <c:v>1212</c:v>
                </c:pt>
                <c:pt idx="26">
                  <c:v>1603</c:v>
                </c:pt>
                <c:pt idx="27">
                  <c:v>1253</c:v>
                </c:pt>
                <c:pt idx="28">
                  <c:v>1091</c:v>
                </c:pt>
                <c:pt idx="29">
                  <c:v>1278</c:v>
                </c:pt>
                <c:pt idx="30">
                  <c:v>1201</c:v>
                </c:pt>
              </c:numCache>
            </c:numRef>
          </c:val>
          <c:smooth val="0"/>
          <c:extLst>
            <c:ext xmlns:c16="http://schemas.microsoft.com/office/drawing/2014/chart" uri="{C3380CC4-5D6E-409C-BE32-E72D297353CC}">
              <c16:uniqueId val="{00000000-12A2-4FE8-B6C8-A69FA6A4DE9C}"/>
            </c:ext>
          </c:extLst>
        </c:ser>
        <c:dLbls>
          <c:showLegendKey val="0"/>
          <c:showVal val="0"/>
          <c:showCatName val="0"/>
          <c:showSerName val="0"/>
          <c:showPercent val="0"/>
          <c:showBubbleSize val="0"/>
        </c:dLbls>
        <c:smooth val="0"/>
        <c:axId val="366408328"/>
        <c:axId val="366401112"/>
      </c:lineChart>
      <c:dateAx>
        <c:axId val="366408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01112"/>
        <c:crosses val="autoZero"/>
        <c:auto val="1"/>
        <c:lblOffset val="100"/>
        <c:baseTimeUnit val="days"/>
      </c:dateAx>
      <c:valAx>
        <c:axId val="36640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0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5.8072880257254003</c:v>
                </c:pt>
                <c:pt idx="1">
                  <c:v>4.3122948991621</c:v>
                </c:pt>
                <c:pt idx="2">
                  <c:v>5.5059707004801002</c:v>
                </c:pt>
                <c:pt idx="3">
                  <c:v>4.8308150670355001</c:v>
                </c:pt>
                <c:pt idx="4">
                  <c:v>6.4900357937506001</c:v>
                </c:pt>
                <c:pt idx="5">
                  <c:v>5.4696094609461001</c:v>
                </c:pt>
                <c:pt idx="6">
                  <c:v>2.254746835443</c:v>
                </c:pt>
                <c:pt idx="7">
                  <c:v>5.1039517536899002</c:v>
                </c:pt>
                <c:pt idx="8">
                  <c:v>4.8376300041885001</c:v>
                </c:pt>
                <c:pt idx="9">
                  <c:v>4.8534197422655998</c:v>
                </c:pt>
                <c:pt idx="10">
                  <c:v>4.6326176574828999</c:v>
                </c:pt>
                <c:pt idx="11">
                  <c:v>4.3644423548375997</c:v>
                </c:pt>
                <c:pt idx="12">
                  <c:v>4.1551799481006997</c:v>
                </c:pt>
                <c:pt idx="13">
                  <c:v>3.0952889096954999</c:v>
                </c:pt>
                <c:pt idx="14">
                  <c:v>3.7062139930373998</c:v>
                </c:pt>
                <c:pt idx="15">
                  <c:v>3.4908307241898</c:v>
                </c:pt>
                <c:pt idx="16">
                  <c:v>3.8335977436982001</c:v>
                </c:pt>
                <c:pt idx="17">
                  <c:v>3.8447742969436001</c:v>
                </c:pt>
                <c:pt idx="18">
                  <c:v>4.4674075113127003</c:v>
                </c:pt>
                <c:pt idx="19">
                  <c:v>4.914674813515</c:v>
                </c:pt>
                <c:pt idx="20">
                  <c:v>3.9749837164981998</c:v>
                </c:pt>
                <c:pt idx="21">
                  <c:v>4.1422143974961001</c:v>
                </c:pt>
                <c:pt idx="22">
                  <c:v>4.6612297196682002</c:v>
                </c:pt>
                <c:pt idx="23">
                  <c:v>6.4229625552453999</c:v>
                </c:pt>
                <c:pt idx="24">
                  <c:v>3.7730432427552998</c:v>
                </c:pt>
                <c:pt idx="25">
                  <c:v>3.8103763671038999</c:v>
                </c:pt>
                <c:pt idx="26">
                  <c:v>3.7304002988135001</c:v>
                </c:pt>
                <c:pt idx="27">
                  <c:v>2.9738379378820001</c:v>
                </c:pt>
                <c:pt idx="28">
                  <c:v>3.5934923819550999</c:v>
                </c:pt>
                <c:pt idx="29">
                  <c:v>3.7320726413165</c:v>
                </c:pt>
                <c:pt idx="30">
                  <c:v>4.4456760555016999</c:v>
                </c:pt>
              </c:numCache>
            </c:numRef>
          </c:val>
          <c:smooth val="0"/>
          <c:extLst>
            <c:ext xmlns:c16="http://schemas.microsoft.com/office/drawing/2014/chart" uri="{C3380CC4-5D6E-409C-BE32-E72D297353CC}">
              <c16:uniqueId val="{00000000-4D66-4C8B-A766-1B5DB6A2E6FF}"/>
            </c:ext>
          </c:extLst>
        </c:ser>
        <c:dLbls>
          <c:showLegendKey val="0"/>
          <c:showVal val="0"/>
          <c:showCatName val="0"/>
          <c:showSerName val="0"/>
          <c:showPercent val="0"/>
          <c:showBubbleSize val="0"/>
        </c:dLbls>
        <c:smooth val="0"/>
        <c:axId val="367937024"/>
        <c:axId val="367932104"/>
      </c:lineChart>
      <c:dateAx>
        <c:axId val="367937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32104"/>
        <c:crosses val="autoZero"/>
        <c:auto val="1"/>
        <c:lblOffset val="100"/>
        <c:baseTimeUnit val="days"/>
      </c:dateAx>
      <c:valAx>
        <c:axId val="36793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3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15697</c:v>
                </c:pt>
              </c:numCache>
            </c:numRef>
          </c:val>
          <c:extLst>
            <c:ext xmlns:c16="http://schemas.microsoft.com/office/drawing/2014/chart" uri="{C3380CC4-5D6E-409C-BE32-E72D297353CC}">
              <c16:uniqueId val="{00000000-FD19-4AC3-B723-B6758D81AC0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352</c:v>
                </c:pt>
              </c:numCache>
            </c:numRef>
          </c:val>
          <c:extLst>
            <c:ext xmlns:c16="http://schemas.microsoft.com/office/drawing/2014/chart" uri="{C3380CC4-5D6E-409C-BE32-E72D297353CC}">
              <c16:uniqueId val="{00000001-FD19-4AC3-B723-B6758D81AC0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36</c:v>
                </c:pt>
              </c:numCache>
            </c:numRef>
          </c:val>
          <c:extLst>
            <c:ext xmlns:c16="http://schemas.microsoft.com/office/drawing/2014/chart" uri="{C3380CC4-5D6E-409C-BE32-E72D297353CC}">
              <c16:uniqueId val="{00000002-FD19-4AC3-B723-B6758D81AC0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97</c:v>
                </c:pt>
              </c:numCache>
            </c:numRef>
          </c:val>
          <c:extLst>
            <c:ext xmlns:c16="http://schemas.microsoft.com/office/drawing/2014/chart" uri="{C3380CC4-5D6E-409C-BE32-E72D297353CC}">
              <c16:uniqueId val="{00000003-FD19-4AC3-B723-B6758D81AC0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88</c:v>
                </c:pt>
              </c:numCache>
            </c:numRef>
          </c:val>
          <c:extLst>
            <c:ext xmlns:c16="http://schemas.microsoft.com/office/drawing/2014/chart" uri="{C3380CC4-5D6E-409C-BE32-E72D297353CC}">
              <c16:uniqueId val="{00000004-FD19-4AC3-B723-B6758D81AC0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362</c:v>
                </c:pt>
              </c:numCache>
            </c:numRef>
          </c:val>
          <c:extLst>
            <c:ext xmlns:c16="http://schemas.microsoft.com/office/drawing/2014/chart" uri="{C3380CC4-5D6E-409C-BE32-E72D297353CC}">
              <c16:uniqueId val="{00000005-FD19-4AC3-B723-B6758D81AC0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1872</c:v>
                </c:pt>
              </c:numCache>
            </c:numRef>
          </c:val>
          <c:extLst>
            <c:ext xmlns:c16="http://schemas.microsoft.com/office/drawing/2014/chart" uri="{C3380CC4-5D6E-409C-BE32-E72D297353CC}">
              <c16:uniqueId val="{00000006-FD19-4AC3-B723-B6758D81AC0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7619</c:v>
                </c:pt>
              </c:numCache>
            </c:numRef>
          </c:val>
          <c:extLst>
            <c:ext xmlns:c16="http://schemas.microsoft.com/office/drawing/2014/chart" uri="{C3380CC4-5D6E-409C-BE32-E72D297353CC}">
              <c16:uniqueId val="{00000007-FD19-4AC3-B723-B6758D81AC02}"/>
            </c:ext>
          </c:extLst>
        </c:ser>
        <c:dLbls>
          <c:showLegendKey val="0"/>
          <c:showVal val="0"/>
          <c:showCatName val="0"/>
          <c:showSerName val="0"/>
          <c:showPercent val="0"/>
          <c:showBubbleSize val="0"/>
        </c:dLbls>
        <c:gapWidth val="219"/>
        <c:overlap val="-27"/>
        <c:axId val="367941288"/>
        <c:axId val="367935056"/>
      </c:barChart>
      <c:catAx>
        <c:axId val="367941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35056"/>
        <c:crosses val="autoZero"/>
        <c:auto val="1"/>
        <c:lblAlgn val="ctr"/>
        <c:lblOffset val="100"/>
        <c:noMultiLvlLbl val="0"/>
      </c:catAx>
      <c:valAx>
        <c:axId val="3679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4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Sheet1!$A$2:$A$6</c:f>
              <c:strCache>
                <c:ptCount val="5"/>
                <c:pt idx="0">
                  <c:v>Link</c:v>
                </c:pt>
                <c:pt idx="1">
                  <c:v>Live Video</c:v>
                </c:pt>
                <c:pt idx="2">
                  <c:v>Photo</c:v>
                </c:pt>
                <c:pt idx="3">
                  <c:v>Status</c:v>
                </c:pt>
                <c:pt idx="4">
                  <c:v>Video</c:v>
                </c:pt>
              </c:strCache>
            </c:strRef>
          </c:cat>
          <c:val>
            <c:numRef>
              <c:f>Sheet1!$B$2:$B$6</c:f>
              <c:numCache>
                <c:formatCode>General</c:formatCode>
                <c:ptCount val="5"/>
                <c:pt idx="0">
                  <c:v>5.7009200062372999E-2</c:v>
                </c:pt>
                <c:pt idx="1">
                  <c:v>4.9771201008159002E-2</c:v>
                </c:pt>
                <c:pt idx="2">
                  <c:v>5.3740193272768001E-2</c:v>
                </c:pt>
                <c:pt idx="3">
                  <c:v>1.5305520583462E-2</c:v>
                </c:pt>
                <c:pt idx="4">
                  <c:v>0.22891106590652999</c:v>
                </c:pt>
              </c:numCache>
            </c:numRef>
          </c:val>
          <c:extLst>
            <c:ext xmlns:c16="http://schemas.microsoft.com/office/drawing/2014/chart" uri="{C3380CC4-5D6E-409C-BE32-E72D297353CC}">
              <c16:uniqueId val="{00000000-2191-4902-AF04-40A72EC10276}"/>
            </c:ext>
          </c:extLst>
        </c:ser>
        <c:dLbls>
          <c:showLegendKey val="0"/>
          <c:showVal val="0"/>
          <c:showCatName val="0"/>
          <c:showSerName val="0"/>
          <c:showPercent val="0"/>
          <c:showBubbleSize val="0"/>
        </c:dLbls>
        <c:gapWidth val="219"/>
        <c:overlap val="-27"/>
        <c:axId val="367943912"/>
        <c:axId val="367941944"/>
      </c:barChart>
      <c:catAx>
        <c:axId val="367943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41944"/>
        <c:crosses val="autoZero"/>
        <c:auto val="1"/>
        <c:lblAlgn val="ctr"/>
        <c:lblOffset val="100"/>
        <c:noMultiLvlLbl val="0"/>
      </c:catAx>
      <c:valAx>
        <c:axId val="36794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4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F7D1C-5CB7-4D82-8BC0-989D160F694A}"/>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7CEFBCDF-4DAD-4052-9387-501B2AE08C7B}"/>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2857311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6878E-214B-475B-BACD-AA2B476CFE71}"/>
              </a:ext>
            </a:extLst>
          </p:cNvPr>
          <p:cNvSpPr>
            <a:spLocks noGrp="1"/>
          </p:cNvSpPr>
          <p:nvPr>
            <p:ph type="title"/>
          </p:nvPr>
        </p:nvSpPr>
        <p:spPr/>
        <p:txBody>
          <a:bodyPr/>
          <a:lstStyle/>
          <a:p>
            <a:r>
              <a:rPr lang="en-US"/>
              <a:t>Facebook Key Metrics Table | Department of Health (Philippines)</a:t>
            </a:r>
          </a:p>
        </p:txBody>
      </p:sp>
      <p:graphicFrame>
        <p:nvGraphicFramePr>
          <p:cNvPr id="5" name="Table Placeholder 4">
            <a:extLst>
              <a:ext uri="{FF2B5EF4-FFF2-40B4-BE49-F238E27FC236}">
                <a16:creationId xmlns:a16="http://schemas.microsoft.com/office/drawing/2014/main" id="{EAD7983F-8464-43BC-AB3B-39F3BA13598B}"/>
              </a:ext>
            </a:extLst>
          </p:cNvPr>
          <p:cNvGraphicFramePr>
            <a:graphicFrameLocks noGrp="1"/>
          </p:cNvGraphicFramePr>
          <p:nvPr>
            <p:ph type="tbl" sz="quarter" idx="13"/>
            <p:extLst>
              <p:ext uri="{D42A27DB-BD31-4B8C-83A1-F6EECF244321}">
                <p14:modId xmlns:p14="http://schemas.microsoft.com/office/powerpoint/2010/main" val="657323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609914323"/>
                    </a:ext>
                  </a:extLst>
                </a:gridCol>
                <a:gridCol w="304495">
                  <a:extLst>
                    <a:ext uri="{9D8B030D-6E8A-4147-A177-3AD203B41FA5}">
                      <a16:colId xmlns:a16="http://schemas.microsoft.com/office/drawing/2014/main" val="1154200412"/>
                    </a:ext>
                  </a:extLst>
                </a:gridCol>
                <a:gridCol w="304495">
                  <a:extLst>
                    <a:ext uri="{9D8B030D-6E8A-4147-A177-3AD203B41FA5}">
                      <a16:colId xmlns:a16="http://schemas.microsoft.com/office/drawing/2014/main" val="1323610533"/>
                    </a:ext>
                  </a:extLst>
                </a:gridCol>
                <a:gridCol w="304495">
                  <a:extLst>
                    <a:ext uri="{9D8B030D-6E8A-4147-A177-3AD203B41FA5}">
                      <a16:colId xmlns:a16="http://schemas.microsoft.com/office/drawing/2014/main" val="890110855"/>
                    </a:ext>
                  </a:extLst>
                </a:gridCol>
                <a:gridCol w="304495">
                  <a:extLst>
                    <a:ext uri="{9D8B030D-6E8A-4147-A177-3AD203B41FA5}">
                      <a16:colId xmlns:a16="http://schemas.microsoft.com/office/drawing/2014/main" val="542113910"/>
                    </a:ext>
                  </a:extLst>
                </a:gridCol>
                <a:gridCol w="304495">
                  <a:extLst>
                    <a:ext uri="{9D8B030D-6E8A-4147-A177-3AD203B41FA5}">
                      <a16:colId xmlns:a16="http://schemas.microsoft.com/office/drawing/2014/main" val="1597181665"/>
                    </a:ext>
                  </a:extLst>
                </a:gridCol>
                <a:gridCol w="304495">
                  <a:extLst>
                    <a:ext uri="{9D8B030D-6E8A-4147-A177-3AD203B41FA5}">
                      <a16:colId xmlns:a16="http://schemas.microsoft.com/office/drawing/2014/main" val="1324015910"/>
                    </a:ext>
                  </a:extLst>
                </a:gridCol>
                <a:gridCol w="304495">
                  <a:extLst>
                    <a:ext uri="{9D8B030D-6E8A-4147-A177-3AD203B41FA5}">
                      <a16:colId xmlns:a16="http://schemas.microsoft.com/office/drawing/2014/main" val="2532244221"/>
                    </a:ext>
                  </a:extLst>
                </a:gridCol>
                <a:gridCol w="304495">
                  <a:extLst>
                    <a:ext uri="{9D8B030D-6E8A-4147-A177-3AD203B41FA5}">
                      <a16:colId xmlns:a16="http://schemas.microsoft.com/office/drawing/2014/main" val="1128698186"/>
                    </a:ext>
                  </a:extLst>
                </a:gridCol>
                <a:gridCol w="304495">
                  <a:extLst>
                    <a:ext uri="{9D8B030D-6E8A-4147-A177-3AD203B41FA5}">
                      <a16:colId xmlns:a16="http://schemas.microsoft.com/office/drawing/2014/main" val="2807507433"/>
                    </a:ext>
                  </a:extLst>
                </a:gridCol>
                <a:gridCol w="304495">
                  <a:extLst>
                    <a:ext uri="{9D8B030D-6E8A-4147-A177-3AD203B41FA5}">
                      <a16:colId xmlns:a16="http://schemas.microsoft.com/office/drawing/2014/main" val="706300262"/>
                    </a:ext>
                  </a:extLst>
                </a:gridCol>
                <a:gridCol w="304495">
                  <a:extLst>
                    <a:ext uri="{9D8B030D-6E8A-4147-A177-3AD203B41FA5}">
                      <a16:colId xmlns:a16="http://schemas.microsoft.com/office/drawing/2014/main" val="3140912251"/>
                    </a:ext>
                  </a:extLst>
                </a:gridCol>
                <a:gridCol w="304495">
                  <a:extLst>
                    <a:ext uri="{9D8B030D-6E8A-4147-A177-3AD203B41FA5}">
                      <a16:colId xmlns:a16="http://schemas.microsoft.com/office/drawing/2014/main" val="3077720158"/>
                    </a:ext>
                  </a:extLst>
                </a:gridCol>
                <a:gridCol w="304495">
                  <a:extLst>
                    <a:ext uri="{9D8B030D-6E8A-4147-A177-3AD203B41FA5}">
                      <a16:colId xmlns:a16="http://schemas.microsoft.com/office/drawing/2014/main" val="3040704389"/>
                    </a:ext>
                  </a:extLst>
                </a:gridCol>
                <a:gridCol w="304495">
                  <a:extLst>
                    <a:ext uri="{9D8B030D-6E8A-4147-A177-3AD203B41FA5}">
                      <a16:colId xmlns:a16="http://schemas.microsoft.com/office/drawing/2014/main" val="1666219447"/>
                    </a:ext>
                  </a:extLst>
                </a:gridCol>
                <a:gridCol w="304495">
                  <a:extLst>
                    <a:ext uri="{9D8B030D-6E8A-4147-A177-3AD203B41FA5}">
                      <a16:colId xmlns:a16="http://schemas.microsoft.com/office/drawing/2014/main" val="4204769656"/>
                    </a:ext>
                  </a:extLst>
                </a:gridCol>
                <a:gridCol w="304495">
                  <a:extLst>
                    <a:ext uri="{9D8B030D-6E8A-4147-A177-3AD203B41FA5}">
                      <a16:colId xmlns:a16="http://schemas.microsoft.com/office/drawing/2014/main" val="3246088152"/>
                    </a:ext>
                  </a:extLst>
                </a:gridCol>
                <a:gridCol w="304495">
                  <a:extLst>
                    <a:ext uri="{9D8B030D-6E8A-4147-A177-3AD203B41FA5}">
                      <a16:colId xmlns:a16="http://schemas.microsoft.com/office/drawing/2014/main" val="1869242829"/>
                    </a:ext>
                  </a:extLst>
                </a:gridCol>
                <a:gridCol w="304495">
                  <a:extLst>
                    <a:ext uri="{9D8B030D-6E8A-4147-A177-3AD203B41FA5}">
                      <a16:colId xmlns:a16="http://schemas.microsoft.com/office/drawing/2014/main" val="3845805024"/>
                    </a:ext>
                  </a:extLst>
                </a:gridCol>
                <a:gridCol w="304495">
                  <a:extLst>
                    <a:ext uri="{9D8B030D-6E8A-4147-A177-3AD203B41FA5}">
                      <a16:colId xmlns:a16="http://schemas.microsoft.com/office/drawing/2014/main" val="1733785086"/>
                    </a:ext>
                  </a:extLst>
                </a:gridCol>
                <a:gridCol w="304495">
                  <a:extLst>
                    <a:ext uri="{9D8B030D-6E8A-4147-A177-3AD203B41FA5}">
                      <a16:colId xmlns:a16="http://schemas.microsoft.com/office/drawing/2014/main" val="1931493729"/>
                    </a:ext>
                  </a:extLst>
                </a:gridCol>
                <a:gridCol w="304495">
                  <a:extLst>
                    <a:ext uri="{9D8B030D-6E8A-4147-A177-3AD203B41FA5}">
                      <a16:colId xmlns:a16="http://schemas.microsoft.com/office/drawing/2014/main" val="4125396186"/>
                    </a:ext>
                  </a:extLst>
                </a:gridCol>
                <a:gridCol w="304495">
                  <a:extLst>
                    <a:ext uri="{9D8B030D-6E8A-4147-A177-3AD203B41FA5}">
                      <a16:colId xmlns:a16="http://schemas.microsoft.com/office/drawing/2014/main" val="947816236"/>
                    </a:ext>
                  </a:extLst>
                </a:gridCol>
                <a:gridCol w="304495">
                  <a:extLst>
                    <a:ext uri="{9D8B030D-6E8A-4147-A177-3AD203B41FA5}">
                      <a16:colId xmlns:a16="http://schemas.microsoft.com/office/drawing/2014/main" val="1901770015"/>
                    </a:ext>
                  </a:extLst>
                </a:gridCol>
                <a:gridCol w="304495">
                  <a:extLst>
                    <a:ext uri="{9D8B030D-6E8A-4147-A177-3AD203B41FA5}">
                      <a16:colId xmlns:a16="http://schemas.microsoft.com/office/drawing/2014/main" val="37596095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67197779"/>
                  </a:ext>
                </a:extLst>
              </a:tr>
              <a:tr h="370840">
                <a:tc>
                  <a:txBody>
                    <a:bodyPr/>
                    <a:lstStyle/>
                    <a:p>
                      <a:r>
                        <a:rPr lang="en-US" sz="1000"/>
                        <a:t>Department of Health (Philippines)</a:t>
                      </a:r>
                    </a:p>
                  </a:txBody>
                  <a:tcPr/>
                </a:tc>
                <a:tc>
                  <a:txBody>
                    <a:bodyPr/>
                    <a:lstStyle/>
                    <a:p>
                      <a:r>
                        <a:rPr lang="en-US" sz="1000"/>
                        <a:t>801906</a:t>
                      </a:r>
                    </a:p>
                  </a:txBody>
                  <a:tcPr/>
                </a:tc>
                <a:tc>
                  <a:txBody>
                    <a:bodyPr/>
                    <a:lstStyle/>
                    <a:p>
                      <a:r>
                        <a:rPr lang="en-US" sz="1000"/>
                        <a:t>14043</a:t>
                      </a:r>
                    </a:p>
                  </a:txBody>
                  <a:tcPr/>
                </a:tc>
                <a:tc>
                  <a:txBody>
                    <a:bodyPr/>
                    <a:lstStyle/>
                    <a:p>
                      <a:r>
                        <a:rPr lang="en-US" sz="1000"/>
                        <a:t>801906</a:t>
                      </a:r>
                    </a:p>
                  </a:txBody>
                  <a:tcPr/>
                </a:tc>
                <a:tc>
                  <a:txBody>
                    <a:bodyPr/>
                    <a:lstStyle/>
                    <a:p>
                      <a:r>
                        <a:rPr lang="en-US" sz="1000"/>
                        <a:t>14043</a:t>
                      </a:r>
                    </a:p>
                  </a:txBody>
                  <a:tcPr/>
                </a:tc>
                <a:tc>
                  <a:txBody>
                    <a:bodyPr/>
                    <a:lstStyle/>
                    <a:p>
                      <a:r>
                        <a:rPr lang="en-US" sz="1000"/>
                        <a:t>59</a:t>
                      </a:r>
                    </a:p>
                  </a:txBody>
                  <a:tcPr/>
                </a:tc>
                <a:tc>
                  <a:txBody>
                    <a:bodyPr/>
                    <a:lstStyle/>
                    <a:p>
                      <a:r>
                        <a:rPr lang="en-US" sz="1000"/>
                        <a:t>1</a:t>
                      </a:r>
                    </a:p>
                  </a:txBody>
                  <a:tcPr/>
                </a:tc>
                <a:tc>
                  <a:txBody>
                    <a:bodyPr/>
                    <a:lstStyle/>
                    <a:p>
                      <a:r>
                        <a:rPr lang="en-US" sz="1000"/>
                        <a:t>36</a:t>
                      </a:r>
                    </a:p>
                  </a:txBody>
                  <a:tcPr/>
                </a:tc>
                <a:tc>
                  <a:txBody>
                    <a:bodyPr/>
                    <a:lstStyle/>
                    <a:p>
                      <a:r>
                        <a:rPr lang="en-US" sz="1000"/>
                        <a:t>15</a:t>
                      </a:r>
                    </a:p>
                  </a:txBody>
                  <a:tcPr/>
                </a:tc>
                <a:tc>
                  <a:txBody>
                    <a:bodyPr/>
                    <a:lstStyle/>
                    <a:p>
                      <a:r>
                        <a:rPr lang="en-US" sz="1000"/>
                        <a:t>7</a:t>
                      </a:r>
                    </a:p>
                  </a:txBody>
                  <a:tcPr/>
                </a:tc>
                <a:tc>
                  <a:txBody>
                    <a:bodyPr/>
                    <a:lstStyle/>
                    <a:p>
                      <a:r>
                        <a:rPr lang="en-US" sz="1000"/>
                        <a:t>16632</a:t>
                      </a:r>
                    </a:p>
                  </a:txBody>
                  <a:tcPr/>
                </a:tc>
                <a:tc>
                  <a:txBody>
                    <a:bodyPr/>
                    <a:lstStyle/>
                    <a:p>
                      <a:r>
                        <a:rPr lang="en-US" sz="1000"/>
                        <a:t>362</a:t>
                      </a:r>
                    </a:p>
                  </a:txBody>
                  <a:tcPr/>
                </a:tc>
                <a:tc>
                  <a:txBody>
                    <a:bodyPr/>
                    <a:lstStyle/>
                    <a:p>
                      <a:r>
                        <a:rPr lang="en-US" sz="1000"/>
                        <a:t>15697</a:t>
                      </a:r>
                    </a:p>
                  </a:txBody>
                  <a:tcPr/>
                </a:tc>
                <a:tc>
                  <a:txBody>
                    <a:bodyPr/>
                    <a:lstStyle/>
                    <a:p>
                      <a:r>
                        <a:rPr lang="en-US" sz="1000"/>
                        <a:t>352</a:t>
                      </a:r>
                    </a:p>
                  </a:txBody>
                  <a:tcPr/>
                </a:tc>
                <a:tc>
                  <a:txBody>
                    <a:bodyPr/>
                    <a:lstStyle/>
                    <a:p>
                      <a:r>
                        <a:rPr lang="en-US" sz="1000"/>
                        <a:t>36</a:t>
                      </a:r>
                    </a:p>
                  </a:txBody>
                  <a:tcPr/>
                </a:tc>
                <a:tc>
                  <a:txBody>
                    <a:bodyPr/>
                    <a:lstStyle/>
                    <a:p>
                      <a:r>
                        <a:rPr lang="en-US" sz="1000"/>
                        <a:t>97</a:t>
                      </a:r>
                    </a:p>
                  </a:txBody>
                  <a:tcPr/>
                </a:tc>
                <a:tc>
                  <a:txBody>
                    <a:bodyPr/>
                    <a:lstStyle/>
                    <a:p>
                      <a:r>
                        <a:rPr lang="en-US" sz="1000"/>
                        <a:t>88</a:t>
                      </a:r>
                    </a:p>
                  </a:txBody>
                  <a:tcPr/>
                </a:tc>
                <a:tc>
                  <a:txBody>
                    <a:bodyPr/>
                    <a:lstStyle/>
                    <a:p>
                      <a:r>
                        <a:rPr lang="en-US" sz="1000"/>
                        <a:t>362</a:t>
                      </a:r>
                    </a:p>
                  </a:txBody>
                  <a:tcPr/>
                </a:tc>
                <a:tc>
                  <a:txBody>
                    <a:bodyPr/>
                    <a:lstStyle/>
                    <a:p>
                      <a:r>
                        <a:rPr lang="en-US" sz="1000"/>
                        <a:t>1872</a:t>
                      </a:r>
                    </a:p>
                  </a:txBody>
                  <a:tcPr/>
                </a:tc>
                <a:tc>
                  <a:txBody>
                    <a:bodyPr/>
                    <a:lstStyle/>
                    <a:p>
                      <a:r>
                        <a:rPr lang="en-US" sz="1000"/>
                        <a:t>7619</a:t>
                      </a:r>
                    </a:p>
                  </a:txBody>
                  <a:tcPr/>
                </a:tc>
                <a:tc>
                  <a:txBody>
                    <a:bodyPr/>
                    <a:lstStyle/>
                    <a:p>
                      <a:r>
                        <a:rPr lang="en-US" sz="1000"/>
                        <a:t>26123</a:t>
                      </a:r>
                    </a:p>
                  </a:txBody>
                  <a:tcPr/>
                </a:tc>
                <a:tc>
                  <a:txBody>
                    <a:bodyPr/>
                    <a:lstStyle/>
                    <a:p>
                      <a:r>
                        <a:rPr lang="en-US" sz="1000"/>
                        <a:t>0</a:t>
                      </a:r>
                    </a:p>
                  </a:txBody>
                  <a:tcPr/>
                </a:tc>
                <a:tc>
                  <a:txBody>
                    <a:bodyPr/>
                    <a:lstStyle/>
                    <a:p>
                      <a:r>
                        <a:rPr lang="en-US" sz="1000"/>
                        <a:t>0</a:t>
                      </a:r>
                    </a:p>
                  </a:txBody>
                  <a:tcPr/>
                </a:tc>
                <a:tc>
                  <a:txBody>
                    <a:bodyPr/>
                    <a:lstStyle/>
                    <a:p>
                      <a:r>
                        <a:rPr lang="en-US" sz="1000"/>
                        <a:t>0.0557 %</a:t>
                      </a:r>
                    </a:p>
                  </a:txBody>
                  <a:tcPr/>
                </a:tc>
                <a:tc>
                  <a:txBody>
                    <a:bodyPr/>
                    <a:lstStyle/>
                    <a:p>
                      <a:r>
                        <a:rPr lang="en-US" sz="1000"/>
                        <a:t>0.0 %</a:t>
                      </a:r>
                    </a:p>
                  </a:txBody>
                  <a:tcPr/>
                </a:tc>
                <a:extLst>
                  <a:ext uri="{0D108BD9-81ED-4DB2-BD59-A6C34878D82A}">
                    <a16:rowId xmlns:a16="http://schemas.microsoft.com/office/drawing/2014/main" val="2633331587"/>
                  </a:ext>
                </a:extLst>
              </a:tr>
            </a:tbl>
          </a:graphicData>
        </a:graphic>
      </p:graphicFrame>
      <p:sp>
        <p:nvSpPr>
          <p:cNvPr id="4" name="Text Placeholder 3">
            <a:extLst>
              <a:ext uri="{FF2B5EF4-FFF2-40B4-BE49-F238E27FC236}">
                <a16:creationId xmlns:a16="http://schemas.microsoft.com/office/drawing/2014/main" id="{335EB6B3-7DC9-44B1-9B45-6A2EACB5EC7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03894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33293-4B2C-4872-91D9-9E5F1B897331}"/>
              </a:ext>
            </a:extLst>
          </p:cNvPr>
          <p:cNvSpPr>
            <a:spLocks noGrp="1"/>
          </p:cNvSpPr>
          <p:nvPr>
            <p:ph type="title"/>
          </p:nvPr>
        </p:nvSpPr>
        <p:spPr/>
        <p:txBody>
          <a:bodyPr/>
          <a:lstStyle/>
          <a:p>
            <a:r>
              <a:rPr lang="en-US"/>
              <a:t>Facebook Impressions | Department of Health (Philippines)</a:t>
            </a:r>
          </a:p>
        </p:txBody>
      </p:sp>
      <p:graphicFrame>
        <p:nvGraphicFramePr>
          <p:cNvPr id="6" name="Chart Placeholder 5">
            <a:extLst>
              <a:ext uri="{FF2B5EF4-FFF2-40B4-BE49-F238E27FC236}">
                <a16:creationId xmlns:a16="http://schemas.microsoft.com/office/drawing/2014/main" id="{96E8D6B1-0213-478D-9ACB-EC6297C34484}"/>
              </a:ext>
            </a:extLst>
          </p:cNvPr>
          <p:cNvGraphicFramePr>
            <a:graphicFrameLocks noGrp="1"/>
          </p:cNvGraphicFramePr>
          <p:nvPr>
            <p:ph type="chart" sz="quarter" idx="13"/>
            <p:extLst>
              <p:ext uri="{D42A27DB-BD31-4B8C-83A1-F6EECF244321}">
                <p14:modId xmlns:p14="http://schemas.microsoft.com/office/powerpoint/2010/main" val="2087084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EBFF39-B441-4FC5-A746-AF3BC15067DE}"/>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8E81441B-B8D4-4F6D-822E-C66CA55A61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253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24DC2-6D84-43A1-80D1-CF24DE7951F4}"/>
              </a:ext>
            </a:extLst>
          </p:cNvPr>
          <p:cNvSpPr>
            <a:spLocks noGrp="1"/>
          </p:cNvSpPr>
          <p:nvPr>
            <p:ph type="title"/>
          </p:nvPr>
        </p:nvSpPr>
        <p:spPr/>
        <p:txBody>
          <a:bodyPr/>
          <a:lstStyle/>
          <a:p>
            <a:r>
              <a:rPr lang="en-US"/>
              <a:t>Facebook Page Posts Virality | Department of Health (Philippines)</a:t>
            </a:r>
          </a:p>
        </p:txBody>
      </p:sp>
      <p:graphicFrame>
        <p:nvGraphicFramePr>
          <p:cNvPr id="6" name="Chart Placeholder 5">
            <a:extLst>
              <a:ext uri="{FF2B5EF4-FFF2-40B4-BE49-F238E27FC236}">
                <a16:creationId xmlns:a16="http://schemas.microsoft.com/office/drawing/2014/main" id="{0E84A3AF-6C3A-4804-905B-DF726ED81D72}"/>
              </a:ext>
            </a:extLst>
          </p:cNvPr>
          <p:cNvGraphicFramePr>
            <a:graphicFrameLocks noGrp="1"/>
          </p:cNvGraphicFramePr>
          <p:nvPr>
            <p:ph type="chart" sz="quarter" idx="13"/>
            <p:extLst>
              <p:ext uri="{D42A27DB-BD31-4B8C-83A1-F6EECF244321}">
                <p14:modId xmlns:p14="http://schemas.microsoft.com/office/powerpoint/2010/main" val="311647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388B86-C0DC-47AA-B98F-C697FAF4569C}"/>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16A43274-175D-45D9-B6A7-CD1907482B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6219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12BE9-F198-47AD-8FEE-44F182B72BCB}"/>
              </a:ext>
            </a:extLst>
          </p:cNvPr>
          <p:cNvSpPr>
            <a:spLocks noGrp="1"/>
          </p:cNvSpPr>
          <p:nvPr>
            <p:ph type="title"/>
          </p:nvPr>
        </p:nvSpPr>
        <p:spPr/>
        <p:txBody>
          <a:bodyPr/>
          <a:lstStyle/>
          <a:p>
            <a:r>
              <a:rPr lang="en-US"/>
              <a:t>Facebook Fans Total | Department of Health (Philippines)</a:t>
            </a:r>
          </a:p>
        </p:txBody>
      </p:sp>
      <p:graphicFrame>
        <p:nvGraphicFramePr>
          <p:cNvPr id="6" name="Chart Placeholder 5">
            <a:extLst>
              <a:ext uri="{FF2B5EF4-FFF2-40B4-BE49-F238E27FC236}">
                <a16:creationId xmlns:a16="http://schemas.microsoft.com/office/drawing/2014/main" id="{ABC0F3C3-AD28-43B1-81E6-BA09BC8CC34A}"/>
              </a:ext>
            </a:extLst>
          </p:cNvPr>
          <p:cNvGraphicFramePr>
            <a:graphicFrameLocks noGrp="1"/>
          </p:cNvGraphicFramePr>
          <p:nvPr>
            <p:ph type="chart" sz="quarter" idx="13"/>
            <p:extLst>
              <p:ext uri="{D42A27DB-BD31-4B8C-83A1-F6EECF244321}">
                <p14:modId xmlns:p14="http://schemas.microsoft.com/office/powerpoint/2010/main" val="3748415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27D93F-4F79-4A4C-80DF-6F01638C6E4B}"/>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B12988D-0B24-49DD-998A-DD14C8056C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7481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CC726-D2BE-4D4C-A73D-6621A3F105F2}"/>
              </a:ext>
            </a:extLst>
          </p:cNvPr>
          <p:cNvSpPr>
            <a:spLocks noGrp="1"/>
          </p:cNvSpPr>
          <p:nvPr>
            <p:ph type="title"/>
          </p:nvPr>
        </p:nvSpPr>
        <p:spPr/>
        <p:txBody>
          <a:bodyPr/>
          <a:lstStyle/>
          <a:p>
            <a:r>
              <a:rPr lang="en-US"/>
              <a:t>Facebook Fan Demographics | Department of Health (Philippines)</a:t>
            </a:r>
          </a:p>
        </p:txBody>
      </p:sp>
      <p:graphicFrame>
        <p:nvGraphicFramePr>
          <p:cNvPr id="6" name="Chart Placeholder 5">
            <a:extLst>
              <a:ext uri="{FF2B5EF4-FFF2-40B4-BE49-F238E27FC236}">
                <a16:creationId xmlns:a16="http://schemas.microsoft.com/office/drawing/2014/main" id="{80199A26-D64A-4C30-AB0D-2DC8703B1C61}"/>
              </a:ext>
            </a:extLst>
          </p:cNvPr>
          <p:cNvGraphicFramePr>
            <a:graphicFrameLocks noGrp="1"/>
          </p:cNvGraphicFramePr>
          <p:nvPr>
            <p:ph type="chart" sz="quarter" idx="13"/>
            <p:extLst>
              <p:ext uri="{D42A27DB-BD31-4B8C-83A1-F6EECF244321}">
                <p14:modId xmlns:p14="http://schemas.microsoft.com/office/powerpoint/2010/main" val="754649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00FE5E-8C1E-49FF-A205-22E8FC1F8EE6}"/>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17FFBDD4-8C96-40E9-A93A-723F8E89EC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1099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2F73-A5EE-44BB-9CC5-6EAFB989FCD7}"/>
              </a:ext>
            </a:extLst>
          </p:cNvPr>
          <p:cNvSpPr>
            <a:spLocks noGrp="1"/>
          </p:cNvSpPr>
          <p:nvPr>
            <p:ph type="title"/>
          </p:nvPr>
        </p:nvSpPr>
        <p:spPr/>
        <p:txBody>
          <a:bodyPr/>
          <a:lstStyle/>
          <a:p>
            <a:r>
              <a:rPr lang="en-US"/>
              <a:t>Facebook Page Views | Department of Health (Philippines)</a:t>
            </a:r>
          </a:p>
        </p:txBody>
      </p:sp>
      <p:graphicFrame>
        <p:nvGraphicFramePr>
          <p:cNvPr id="6" name="Chart Placeholder 5">
            <a:extLst>
              <a:ext uri="{FF2B5EF4-FFF2-40B4-BE49-F238E27FC236}">
                <a16:creationId xmlns:a16="http://schemas.microsoft.com/office/drawing/2014/main" id="{CE52B57E-C216-409D-9BA4-425CC94E9682}"/>
              </a:ext>
            </a:extLst>
          </p:cNvPr>
          <p:cNvGraphicFramePr>
            <a:graphicFrameLocks noGrp="1"/>
          </p:cNvGraphicFramePr>
          <p:nvPr>
            <p:ph type="chart" sz="quarter" idx="13"/>
            <p:extLst>
              <p:ext uri="{D42A27DB-BD31-4B8C-83A1-F6EECF244321}">
                <p14:modId xmlns:p14="http://schemas.microsoft.com/office/powerpoint/2010/main" val="4237968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1B13FC-31DC-420E-8C11-FBB54A7B036C}"/>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3ABB1D3-170C-4215-A9D8-9DA4449332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7964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0D870-C1EA-4FD5-BB11-F423EFC93F2A}"/>
              </a:ext>
            </a:extLst>
          </p:cNvPr>
          <p:cNvSpPr>
            <a:spLocks noGrp="1"/>
          </p:cNvSpPr>
          <p:nvPr>
            <p:ph type="title"/>
          </p:nvPr>
        </p:nvSpPr>
        <p:spPr/>
        <p:txBody>
          <a:bodyPr/>
          <a:lstStyle/>
          <a:p>
            <a:r>
              <a:rPr lang="en-US"/>
              <a:t>Facebook Engagement Rate | Department of Health (Philippines)</a:t>
            </a:r>
          </a:p>
        </p:txBody>
      </p:sp>
      <p:graphicFrame>
        <p:nvGraphicFramePr>
          <p:cNvPr id="6" name="Chart Placeholder 5">
            <a:extLst>
              <a:ext uri="{FF2B5EF4-FFF2-40B4-BE49-F238E27FC236}">
                <a16:creationId xmlns:a16="http://schemas.microsoft.com/office/drawing/2014/main" id="{DA48E55F-10FB-4F2A-9B9E-0E8ACED4FE64}"/>
              </a:ext>
            </a:extLst>
          </p:cNvPr>
          <p:cNvGraphicFramePr>
            <a:graphicFrameLocks noGrp="1"/>
          </p:cNvGraphicFramePr>
          <p:nvPr>
            <p:ph type="chart" sz="quarter" idx="13"/>
            <p:extLst>
              <p:ext uri="{D42A27DB-BD31-4B8C-83A1-F6EECF244321}">
                <p14:modId xmlns:p14="http://schemas.microsoft.com/office/powerpoint/2010/main" val="1168568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8D0E06-051C-4CBB-9632-56C505976906}"/>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4264841A-2290-43C3-AE21-89A8132D05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6909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382C1-F34F-443C-A316-B269609103DA}"/>
              </a:ext>
            </a:extLst>
          </p:cNvPr>
          <p:cNvSpPr>
            <a:spLocks noGrp="1"/>
          </p:cNvSpPr>
          <p:nvPr>
            <p:ph type="title"/>
          </p:nvPr>
        </p:nvSpPr>
        <p:spPr/>
        <p:txBody>
          <a:bodyPr/>
          <a:lstStyle/>
          <a:p>
            <a:r>
              <a:rPr lang="en-US"/>
              <a:t>Facebook Interactions Distribution | Department of Health (Philippines)</a:t>
            </a:r>
          </a:p>
        </p:txBody>
      </p:sp>
      <p:graphicFrame>
        <p:nvGraphicFramePr>
          <p:cNvPr id="6" name="Chart Placeholder 5">
            <a:extLst>
              <a:ext uri="{FF2B5EF4-FFF2-40B4-BE49-F238E27FC236}">
                <a16:creationId xmlns:a16="http://schemas.microsoft.com/office/drawing/2014/main" id="{E73CC515-541E-4190-9403-BDAA7AB2BC90}"/>
              </a:ext>
            </a:extLst>
          </p:cNvPr>
          <p:cNvGraphicFramePr>
            <a:graphicFrameLocks noGrp="1"/>
          </p:cNvGraphicFramePr>
          <p:nvPr>
            <p:ph type="chart" sz="quarter" idx="13"/>
            <p:extLst>
              <p:ext uri="{D42A27DB-BD31-4B8C-83A1-F6EECF244321}">
                <p14:modId xmlns:p14="http://schemas.microsoft.com/office/powerpoint/2010/main" val="2657702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260D82-2343-4ED1-A882-6A9BD5F1C167}"/>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C0E27AFF-4FCA-4577-A5D9-C9A3120F9C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3721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926C3-2230-401C-A3A5-64769A12A11F}"/>
              </a:ext>
            </a:extLst>
          </p:cNvPr>
          <p:cNvSpPr>
            <a:spLocks noGrp="1"/>
          </p:cNvSpPr>
          <p:nvPr>
            <p:ph type="title"/>
          </p:nvPr>
        </p:nvSpPr>
        <p:spPr/>
        <p:txBody>
          <a:bodyPr/>
          <a:lstStyle/>
          <a:p>
            <a:r>
              <a:rPr lang="en-US"/>
              <a:t>Facebook Interaction Rate By Post Type | Department of Health (Philippines)</a:t>
            </a:r>
          </a:p>
        </p:txBody>
      </p:sp>
      <p:graphicFrame>
        <p:nvGraphicFramePr>
          <p:cNvPr id="6" name="Chart Placeholder 5">
            <a:extLst>
              <a:ext uri="{FF2B5EF4-FFF2-40B4-BE49-F238E27FC236}">
                <a16:creationId xmlns:a16="http://schemas.microsoft.com/office/drawing/2014/main" id="{4A4CA401-35F0-4E2F-8AEF-D2489A3DEC74}"/>
              </a:ext>
            </a:extLst>
          </p:cNvPr>
          <p:cNvGraphicFramePr>
            <a:graphicFrameLocks noGrp="1"/>
          </p:cNvGraphicFramePr>
          <p:nvPr>
            <p:ph type="chart" sz="quarter" idx="13"/>
            <p:extLst>
              <p:ext uri="{D42A27DB-BD31-4B8C-83A1-F6EECF244321}">
                <p14:modId xmlns:p14="http://schemas.microsoft.com/office/powerpoint/2010/main" val="4278153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187DA5-7EB7-4D09-9721-EF11A05D8CB7}"/>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493E77A6-BCD0-4EFA-9B2B-7C0E8B56C7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0769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D1421-ADC4-47DE-9B78-41C89DC7A0A1}"/>
              </a:ext>
            </a:extLst>
          </p:cNvPr>
          <p:cNvSpPr>
            <a:spLocks noGrp="1"/>
          </p:cNvSpPr>
          <p:nvPr>
            <p:ph type="title"/>
          </p:nvPr>
        </p:nvSpPr>
        <p:spPr/>
        <p:txBody>
          <a:bodyPr/>
          <a:lstStyle/>
          <a:p>
            <a:r>
              <a:rPr lang="en-US"/>
              <a:t>Facebook Own Posts Table  | Department of Health (Philippines) - 1 of 16</a:t>
            </a:r>
          </a:p>
        </p:txBody>
      </p:sp>
      <p:graphicFrame>
        <p:nvGraphicFramePr>
          <p:cNvPr id="5" name="Table Placeholder 4">
            <a:extLst>
              <a:ext uri="{FF2B5EF4-FFF2-40B4-BE49-F238E27FC236}">
                <a16:creationId xmlns:a16="http://schemas.microsoft.com/office/drawing/2014/main" id="{4AE4AE57-C81B-4856-963A-7C7093E601F2}"/>
              </a:ext>
            </a:extLst>
          </p:cNvPr>
          <p:cNvGraphicFramePr>
            <a:graphicFrameLocks noGrp="1"/>
          </p:cNvGraphicFramePr>
          <p:nvPr>
            <p:ph type="tbl" sz="quarter" idx="13"/>
            <p:extLst>
              <p:ext uri="{D42A27DB-BD31-4B8C-83A1-F6EECF244321}">
                <p14:modId xmlns:p14="http://schemas.microsoft.com/office/powerpoint/2010/main" val="2194984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29332866"/>
                    </a:ext>
                  </a:extLst>
                </a:gridCol>
                <a:gridCol w="370332">
                  <a:extLst>
                    <a:ext uri="{9D8B030D-6E8A-4147-A177-3AD203B41FA5}">
                      <a16:colId xmlns:a16="http://schemas.microsoft.com/office/drawing/2014/main" val="418774396"/>
                    </a:ext>
                  </a:extLst>
                </a:gridCol>
                <a:gridCol w="370332">
                  <a:extLst>
                    <a:ext uri="{9D8B030D-6E8A-4147-A177-3AD203B41FA5}">
                      <a16:colId xmlns:a16="http://schemas.microsoft.com/office/drawing/2014/main" val="1565667174"/>
                    </a:ext>
                  </a:extLst>
                </a:gridCol>
                <a:gridCol w="370332">
                  <a:extLst>
                    <a:ext uri="{9D8B030D-6E8A-4147-A177-3AD203B41FA5}">
                      <a16:colId xmlns:a16="http://schemas.microsoft.com/office/drawing/2014/main" val="1205169741"/>
                    </a:ext>
                  </a:extLst>
                </a:gridCol>
                <a:gridCol w="329184">
                  <a:extLst>
                    <a:ext uri="{9D8B030D-6E8A-4147-A177-3AD203B41FA5}">
                      <a16:colId xmlns:a16="http://schemas.microsoft.com/office/drawing/2014/main" val="2299175438"/>
                    </a:ext>
                  </a:extLst>
                </a:gridCol>
                <a:gridCol w="329184">
                  <a:extLst>
                    <a:ext uri="{9D8B030D-6E8A-4147-A177-3AD203B41FA5}">
                      <a16:colId xmlns:a16="http://schemas.microsoft.com/office/drawing/2014/main" val="1285883540"/>
                    </a:ext>
                  </a:extLst>
                </a:gridCol>
                <a:gridCol w="329184">
                  <a:extLst>
                    <a:ext uri="{9D8B030D-6E8A-4147-A177-3AD203B41FA5}">
                      <a16:colId xmlns:a16="http://schemas.microsoft.com/office/drawing/2014/main" val="994650740"/>
                    </a:ext>
                  </a:extLst>
                </a:gridCol>
                <a:gridCol w="329184">
                  <a:extLst>
                    <a:ext uri="{9D8B030D-6E8A-4147-A177-3AD203B41FA5}">
                      <a16:colId xmlns:a16="http://schemas.microsoft.com/office/drawing/2014/main" val="3590671498"/>
                    </a:ext>
                  </a:extLst>
                </a:gridCol>
                <a:gridCol w="329184">
                  <a:extLst>
                    <a:ext uri="{9D8B030D-6E8A-4147-A177-3AD203B41FA5}">
                      <a16:colId xmlns:a16="http://schemas.microsoft.com/office/drawing/2014/main" val="4109576908"/>
                    </a:ext>
                  </a:extLst>
                </a:gridCol>
                <a:gridCol w="329184">
                  <a:extLst>
                    <a:ext uri="{9D8B030D-6E8A-4147-A177-3AD203B41FA5}">
                      <a16:colId xmlns:a16="http://schemas.microsoft.com/office/drawing/2014/main" val="1182525299"/>
                    </a:ext>
                  </a:extLst>
                </a:gridCol>
                <a:gridCol w="329184">
                  <a:extLst>
                    <a:ext uri="{9D8B030D-6E8A-4147-A177-3AD203B41FA5}">
                      <a16:colId xmlns:a16="http://schemas.microsoft.com/office/drawing/2014/main" val="1891612799"/>
                    </a:ext>
                  </a:extLst>
                </a:gridCol>
                <a:gridCol w="329184">
                  <a:extLst>
                    <a:ext uri="{9D8B030D-6E8A-4147-A177-3AD203B41FA5}">
                      <a16:colId xmlns:a16="http://schemas.microsoft.com/office/drawing/2014/main" val="2611051252"/>
                    </a:ext>
                  </a:extLst>
                </a:gridCol>
                <a:gridCol w="329184">
                  <a:extLst>
                    <a:ext uri="{9D8B030D-6E8A-4147-A177-3AD203B41FA5}">
                      <a16:colId xmlns:a16="http://schemas.microsoft.com/office/drawing/2014/main" val="962220594"/>
                    </a:ext>
                  </a:extLst>
                </a:gridCol>
                <a:gridCol w="370332">
                  <a:extLst>
                    <a:ext uri="{9D8B030D-6E8A-4147-A177-3AD203B41FA5}">
                      <a16:colId xmlns:a16="http://schemas.microsoft.com/office/drawing/2014/main" val="3707200679"/>
                    </a:ext>
                  </a:extLst>
                </a:gridCol>
                <a:gridCol w="370332">
                  <a:extLst>
                    <a:ext uri="{9D8B030D-6E8A-4147-A177-3AD203B41FA5}">
                      <a16:colId xmlns:a16="http://schemas.microsoft.com/office/drawing/2014/main" val="5335227"/>
                    </a:ext>
                  </a:extLst>
                </a:gridCol>
                <a:gridCol w="329184">
                  <a:extLst>
                    <a:ext uri="{9D8B030D-6E8A-4147-A177-3AD203B41FA5}">
                      <a16:colId xmlns:a16="http://schemas.microsoft.com/office/drawing/2014/main" val="3543187927"/>
                    </a:ext>
                  </a:extLst>
                </a:gridCol>
                <a:gridCol w="329184">
                  <a:extLst>
                    <a:ext uri="{9D8B030D-6E8A-4147-A177-3AD203B41FA5}">
                      <a16:colId xmlns:a16="http://schemas.microsoft.com/office/drawing/2014/main" val="2258893612"/>
                    </a:ext>
                  </a:extLst>
                </a:gridCol>
                <a:gridCol w="370332">
                  <a:extLst>
                    <a:ext uri="{9D8B030D-6E8A-4147-A177-3AD203B41FA5}">
                      <a16:colId xmlns:a16="http://schemas.microsoft.com/office/drawing/2014/main" val="1258888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0182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- 2018-01-30 11:58:04 </a:t>
                      </a:r>
                      <a:r>
                        <a:rPr kumimoji="0" lang="en-US" sz="1000" b="0" i="0" u="none" strike="noStrike" kern="1200" cap="none" spc="0" normalizeH="0" baseline="0" noProof="0">
                          <a:ln>
                            <a:noFill/>
                          </a:ln>
                          <a:solidFill>
                            <a:prstClr val="black"/>
                          </a:solidFill>
                          <a:effectLst/>
                          <a:uLnTx/>
                          <a:uFillTx/>
                          <a:latin typeface="+mn-lt"/>
                          <a:ea typeface="+mn-ea"/>
                          <a:cs typeface="+mn-cs"/>
                        </a:rPr>
                        <a:t> 
 DOH CONVENES COMMAND CONFERENCE ON DENGVAXIA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4153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- 2018-01-30 10:41:12 </a:t>
                      </a:r>
                      <a:r>
                        <a:rPr kumimoji="0" lang="en-US" sz="1000" b="0" i="0" u="none" strike="noStrike" kern="1200" cap="none" spc="0" normalizeH="0" baseline="0" noProof="0">
                          <a:ln>
                            <a:noFill/>
                          </a:ln>
                          <a:solidFill>
                            <a:prstClr val="black"/>
                          </a:solidFill>
                          <a:effectLst/>
                          <a:uLnTx/>
                          <a:uFillTx/>
                          <a:latin typeface="+mn-lt"/>
                          <a:ea typeface="+mn-ea"/>
                          <a:cs typeface="+mn-cs"/>
                        </a:rPr>
                        <a:t> 
 DOH INTENSIFIES HEALTH EDUCATION VIA FIRST-EVER TRAIN WRAP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1537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- 2018-01-30 04:29:41 </a:t>
                      </a:r>
                      <a:r>
                        <a:rPr kumimoji="0" lang="en-US" sz="1000" b="0" i="0" u="none" strike="noStrike" kern="1200" cap="none" spc="0" normalizeH="0" baseline="0" noProof="0">
                          <a:ln>
                            <a:noFill/>
                          </a:ln>
                          <a:solidFill>
                            <a:prstClr val="black"/>
                          </a:solidFill>
                          <a:effectLst/>
                          <a:uLnTx/>
                          <a:uFillTx/>
                          <a:latin typeface="+mn-lt"/>
                          <a:ea typeface="+mn-ea"/>
                          <a:cs typeface="+mn-cs"/>
                        </a:rPr>
                        <a:t> 
 Now that a deadly disease is eliminated, childbirth is safer in the Philippines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75300879"/>
                  </a:ext>
                </a:extLst>
              </a:tr>
            </a:tbl>
          </a:graphicData>
        </a:graphic>
      </p:graphicFrame>
      <p:sp>
        <p:nvSpPr>
          <p:cNvPr id="4" name="Text Placeholder 3">
            <a:extLst>
              <a:ext uri="{FF2B5EF4-FFF2-40B4-BE49-F238E27FC236}">
                <a16:creationId xmlns:a16="http://schemas.microsoft.com/office/drawing/2014/main" id="{D33A65C7-829B-4842-BD3A-7EFF8226A17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627435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F756B-3F92-42E7-8026-27FA5C54C37C}"/>
              </a:ext>
            </a:extLst>
          </p:cNvPr>
          <p:cNvSpPr>
            <a:spLocks noGrp="1"/>
          </p:cNvSpPr>
          <p:nvPr>
            <p:ph type="title"/>
          </p:nvPr>
        </p:nvSpPr>
        <p:spPr/>
        <p:txBody>
          <a:bodyPr/>
          <a:lstStyle/>
          <a:p>
            <a:r>
              <a:rPr lang="en-US"/>
              <a:t>Facebook Own Posts Table  | Department of Health (Philippines) - 2 of 16</a:t>
            </a:r>
          </a:p>
        </p:txBody>
      </p:sp>
      <p:graphicFrame>
        <p:nvGraphicFramePr>
          <p:cNvPr id="5" name="Table Placeholder 4">
            <a:extLst>
              <a:ext uri="{FF2B5EF4-FFF2-40B4-BE49-F238E27FC236}">
                <a16:creationId xmlns:a16="http://schemas.microsoft.com/office/drawing/2014/main" id="{8F27F9B6-958A-4BDA-AADA-3DE85D2F170E}"/>
              </a:ext>
            </a:extLst>
          </p:cNvPr>
          <p:cNvGraphicFramePr>
            <a:graphicFrameLocks noGrp="1"/>
          </p:cNvGraphicFramePr>
          <p:nvPr>
            <p:ph type="tbl" sz="quarter" idx="13"/>
            <p:extLst>
              <p:ext uri="{D42A27DB-BD31-4B8C-83A1-F6EECF244321}">
                <p14:modId xmlns:p14="http://schemas.microsoft.com/office/powerpoint/2010/main" val="1567673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93309733"/>
                    </a:ext>
                  </a:extLst>
                </a:gridCol>
                <a:gridCol w="370332">
                  <a:extLst>
                    <a:ext uri="{9D8B030D-6E8A-4147-A177-3AD203B41FA5}">
                      <a16:colId xmlns:a16="http://schemas.microsoft.com/office/drawing/2014/main" val="801509729"/>
                    </a:ext>
                  </a:extLst>
                </a:gridCol>
                <a:gridCol w="370332">
                  <a:extLst>
                    <a:ext uri="{9D8B030D-6E8A-4147-A177-3AD203B41FA5}">
                      <a16:colId xmlns:a16="http://schemas.microsoft.com/office/drawing/2014/main" val="3811326141"/>
                    </a:ext>
                  </a:extLst>
                </a:gridCol>
                <a:gridCol w="370332">
                  <a:extLst>
                    <a:ext uri="{9D8B030D-6E8A-4147-A177-3AD203B41FA5}">
                      <a16:colId xmlns:a16="http://schemas.microsoft.com/office/drawing/2014/main" val="782300296"/>
                    </a:ext>
                  </a:extLst>
                </a:gridCol>
                <a:gridCol w="329184">
                  <a:extLst>
                    <a:ext uri="{9D8B030D-6E8A-4147-A177-3AD203B41FA5}">
                      <a16:colId xmlns:a16="http://schemas.microsoft.com/office/drawing/2014/main" val="3255401087"/>
                    </a:ext>
                  </a:extLst>
                </a:gridCol>
                <a:gridCol w="329184">
                  <a:extLst>
                    <a:ext uri="{9D8B030D-6E8A-4147-A177-3AD203B41FA5}">
                      <a16:colId xmlns:a16="http://schemas.microsoft.com/office/drawing/2014/main" val="3189103616"/>
                    </a:ext>
                  </a:extLst>
                </a:gridCol>
                <a:gridCol w="329184">
                  <a:extLst>
                    <a:ext uri="{9D8B030D-6E8A-4147-A177-3AD203B41FA5}">
                      <a16:colId xmlns:a16="http://schemas.microsoft.com/office/drawing/2014/main" val="4191053890"/>
                    </a:ext>
                  </a:extLst>
                </a:gridCol>
                <a:gridCol w="329184">
                  <a:extLst>
                    <a:ext uri="{9D8B030D-6E8A-4147-A177-3AD203B41FA5}">
                      <a16:colId xmlns:a16="http://schemas.microsoft.com/office/drawing/2014/main" val="163676720"/>
                    </a:ext>
                  </a:extLst>
                </a:gridCol>
                <a:gridCol w="329184">
                  <a:extLst>
                    <a:ext uri="{9D8B030D-6E8A-4147-A177-3AD203B41FA5}">
                      <a16:colId xmlns:a16="http://schemas.microsoft.com/office/drawing/2014/main" val="3548750062"/>
                    </a:ext>
                  </a:extLst>
                </a:gridCol>
                <a:gridCol w="329184">
                  <a:extLst>
                    <a:ext uri="{9D8B030D-6E8A-4147-A177-3AD203B41FA5}">
                      <a16:colId xmlns:a16="http://schemas.microsoft.com/office/drawing/2014/main" val="3115948394"/>
                    </a:ext>
                  </a:extLst>
                </a:gridCol>
                <a:gridCol w="329184">
                  <a:extLst>
                    <a:ext uri="{9D8B030D-6E8A-4147-A177-3AD203B41FA5}">
                      <a16:colId xmlns:a16="http://schemas.microsoft.com/office/drawing/2014/main" val="3164453204"/>
                    </a:ext>
                  </a:extLst>
                </a:gridCol>
                <a:gridCol w="329184">
                  <a:extLst>
                    <a:ext uri="{9D8B030D-6E8A-4147-A177-3AD203B41FA5}">
                      <a16:colId xmlns:a16="http://schemas.microsoft.com/office/drawing/2014/main" val="3767902952"/>
                    </a:ext>
                  </a:extLst>
                </a:gridCol>
                <a:gridCol w="329184">
                  <a:extLst>
                    <a:ext uri="{9D8B030D-6E8A-4147-A177-3AD203B41FA5}">
                      <a16:colId xmlns:a16="http://schemas.microsoft.com/office/drawing/2014/main" val="3165427391"/>
                    </a:ext>
                  </a:extLst>
                </a:gridCol>
                <a:gridCol w="370332">
                  <a:extLst>
                    <a:ext uri="{9D8B030D-6E8A-4147-A177-3AD203B41FA5}">
                      <a16:colId xmlns:a16="http://schemas.microsoft.com/office/drawing/2014/main" val="4070079335"/>
                    </a:ext>
                  </a:extLst>
                </a:gridCol>
                <a:gridCol w="370332">
                  <a:extLst>
                    <a:ext uri="{9D8B030D-6E8A-4147-A177-3AD203B41FA5}">
                      <a16:colId xmlns:a16="http://schemas.microsoft.com/office/drawing/2014/main" val="2080348138"/>
                    </a:ext>
                  </a:extLst>
                </a:gridCol>
                <a:gridCol w="329184">
                  <a:extLst>
                    <a:ext uri="{9D8B030D-6E8A-4147-A177-3AD203B41FA5}">
                      <a16:colId xmlns:a16="http://schemas.microsoft.com/office/drawing/2014/main" val="2944559769"/>
                    </a:ext>
                  </a:extLst>
                </a:gridCol>
                <a:gridCol w="329184">
                  <a:extLst>
                    <a:ext uri="{9D8B030D-6E8A-4147-A177-3AD203B41FA5}">
                      <a16:colId xmlns:a16="http://schemas.microsoft.com/office/drawing/2014/main" val="4072437087"/>
                    </a:ext>
                  </a:extLst>
                </a:gridCol>
                <a:gridCol w="370332">
                  <a:extLst>
                    <a:ext uri="{9D8B030D-6E8A-4147-A177-3AD203B41FA5}">
                      <a16:colId xmlns:a16="http://schemas.microsoft.com/office/drawing/2014/main" val="3524162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366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- 2018-01-26 17:57:19 </a:t>
                      </a:r>
                      <a:r>
                        <a:rPr kumimoji="0" lang="en-US" sz="1000" b="0" i="0" u="none" strike="noStrike" kern="1200" cap="none" spc="0" normalizeH="0" baseline="0" noProof="0">
                          <a:ln>
                            <a:noFill/>
                          </a:ln>
                          <a:solidFill>
                            <a:prstClr val="black"/>
                          </a:solidFill>
                          <a:effectLst/>
                          <a:uLnTx/>
                          <a:uFillTx/>
                          <a:latin typeface="+mn-lt"/>
                          <a:ea typeface="+mn-ea"/>
                          <a:cs typeface="+mn-cs"/>
                        </a:rPr>
                        <a:t> 
 DOH RO XI CONDUCTS OUTBREAK RESPONSE IMMUNIZATION   Press Release / January 26,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5577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- 2018-01-26 06:24:09 </a:t>
                      </a:r>
                      <a:r>
                        <a:rPr kumimoji="0" lang="en-US" sz="1000" b="0" i="0" u="none" strike="noStrike" kern="1200" cap="none" spc="0" normalizeH="0" baseline="0" noProof="0">
                          <a:ln>
                            <a:noFill/>
                          </a:ln>
                          <a:solidFill>
                            <a:prstClr val="black"/>
                          </a:solidFill>
                          <a:effectLst/>
                          <a:uLnTx/>
                          <a:uFillTx/>
                          <a:latin typeface="+mn-lt"/>
                          <a:ea typeface="+mn-ea"/>
                          <a:cs typeface="+mn-cs"/>
                        </a:rPr>
                        <a:t> 
 DOH SUSTAINS ASSISTANCE TO MAYON EVACUEES AS ALERT LEVEL 4 REMAINS Press Release/ 26 January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8236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- 2018-01-26 03:33:27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6006768"/>
                  </a:ext>
                </a:extLst>
              </a:tr>
            </a:tbl>
          </a:graphicData>
        </a:graphic>
      </p:graphicFrame>
      <p:sp>
        <p:nvSpPr>
          <p:cNvPr id="4" name="Text Placeholder 3">
            <a:extLst>
              <a:ext uri="{FF2B5EF4-FFF2-40B4-BE49-F238E27FC236}">
                <a16:creationId xmlns:a16="http://schemas.microsoft.com/office/drawing/2014/main" id="{71532627-6A91-4932-9BAD-B950203DDFE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971754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1D9DF-EF4B-4BE6-A63D-F8F241BD3548}"/>
              </a:ext>
            </a:extLst>
          </p:cNvPr>
          <p:cNvSpPr>
            <a:spLocks noGrp="1"/>
          </p:cNvSpPr>
          <p:nvPr>
            <p:ph type="title"/>
          </p:nvPr>
        </p:nvSpPr>
        <p:spPr/>
        <p:txBody>
          <a:bodyPr/>
          <a:lstStyle/>
          <a:p>
            <a:r>
              <a:rPr lang="en-US"/>
              <a:t>Facebook Own Posts Table  | Department of Health (Philippines) - 3 of 16</a:t>
            </a:r>
          </a:p>
        </p:txBody>
      </p:sp>
      <p:graphicFrame>
        <p:nvGraphicFramePr>
          <p:cNvPr id="5" name="Table Placeholder 4">
            <a:extLst>
              <a:ext uri="{FF2B5EF4-FFF2-40B4-BE49-F238E27FC236}">
                <a16:creationId xmlns:a16="http://schemas.microsoft.com/office/drawing/2014/main" id="{D44CD4B7-2327-4485-A4BB-93767A17260D}"/>
              </a:ext>
            </a:extLst>
          </p:cNvPr>
          <p:cNvGraphicFramePr>
            <a:graphicFrameLocks noGrp="1"/>
          </p:cNvGraphicFramePr>
          <p:nvPr>
            <p:ph type="tbl" sz="quarter" idx="13"/>
            <p:extLst>
              <p:ext uri="{D42A27DB-BD31-4B8C-83A1-F6EECF244321}">
                <p14:modId xmlns:p14="http://schemas.microsoft.com/office/powerpoint/2010/main" val="610488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89077440"/>
                    </a:ext>
                  </a:extLst>
                </a:gridCol>
                <a:gridCol w="370332">
                  <a:extLst>
                    <a:ext uri="{9D8B030D-6E8A-4147-A177-3AD203B41FA5}">
                      <a16:colId xmlns:a16="http://schemas.microsoft.com/office/drawing/2014/main" val="2730086382"/>
                    </a:ext>
                  </a:extLst>
                </a:gridCol>
                <a:gridCol w="370332">
                  <a:extLst>
                    <a:ext uri="{9D8B030D-6E8A-4147-A177-3AD203B41FA5}">
                      <a16:colId xmlns:a16="http://schemas.microsoft.com/office/drawing/2014/main" val="2455340199"/>
                    </a:ext>
                  </a:extLst>
                </a:gridCol>
                <a:gridCol w="370332">
                  <a:extLst>
                    <a:ext uri="{9D8B030D-6E8A-4147-A177-3AD203B41FA5}">
                      <a16:colId xmlns:a16="http://schemas.microsoft.com/office/drawing/2014/main" val="3060302276"/>
                    </a:ext>
                  </a:extLst>
                </a:gridCol>
                <a:gridCol w="329184">
                  <a:extLst>
                    <a:ext uri="{9D8B030D-6E8A-4147-A177-3AD203B41FA5}">
                      <a16:colId xmlns:a16="http://schemas.microsoft.com/office/drawing/2014/main" val="2756238038"/>
                    </a:ext>
                  </a:extLst>
                </a:gridCol>
                <a:gridCol w="329184">
                  <a:extLst>
                    <a:ext uri="{9D8B030D-6E8A-4147-A177-3AD203B41FA5}">
                      <a16:colId xmlns:a16="http://schemas.microsoft.com/office/drawing/2014/main" val="3591868085"/>
                    </a:ext>
                  </a:extLst>
                </a:gridCol>
                <a:gridCol w="329184">
                  <a:extLst>
                    <a:ext uri="{9D8B030D-6E8A-4147-A177-3AD203B41FA5}">
                      <a16:colId xmlns:a16="http://schemas.microsoft.com/office/drawing/2014/main" val="2513877647"/>
                    </a:ext>
                  </a:extLst>
                </a:gridCol>
                <a:gridCol w="329184">
                  <a:extLst>
                    <a:ext uri="{9D8B030D-6E8A-4147-A177-3AD203B41FA5}">
                      <a16:colId xmlns:a16="http://schemas.microsoft.com/office/drawing/2014/main" val="1388053711"/>
                    </a:ext>
                  </a:extLst>
                </a:gridCol>
                <a:gridCol w="329184">
                  <a:extLst>
                    <a:ext uri="{9D8B030D-6E8A-4147-A177-3AD203B41FA5}">
                      <a16:colId xmlns:a16="http://schemas.microsoft.com/office/drawing/2014/main" val="3505786321"/>
                    </a:ext>
                  </a:extLst>
                </a:gridCol>
                <a:gridCol w="329184">
                  <a:extLst>
                    <a:ext uri="{9D8B030D-6E8A-4147-A177-3AD203B41FA5}">
                      <a16:colId xmlns:a16="http://schemas.microsoft.com/office/drawing/2014/main" val="2250954169"/>
                    </a:ext>
                  </a:extLst>
                </a:gridCol>
                <a:gridCol w="329184">
                  <a:extLst>
                    <a:ext uri="{9D8B030D-6E8A-4147-A177-3AD203B41FA5}">
                      <a16:colId xmlns:a16="http://schemas.microsoft.com/office/drawing/2014/main" val="2095684539"/>
                    </a:ext>
                  </a:extLst>
                </a:gridCol>
                <a:gridCol w="329184">
                  <a:extLst>
                    <a:ext uri="{9D8B030D-6E8A-4147-A177-3AD203B41FA5}">
                      <a16:colId xmlns:a16="http://schemas.microsoft.com/office/drawing/2014/main" val="2509268037"/>
                    </a:ext>
                  </a:extLst>
                </a:gridCol>
                <a:gridCol w="329184">
                  <a:extLst>
                    <a:ext uri="{9D8B030D-6E8A-4147-A177-3AD203B41FA5}">
                      <a16:colId xmlns:a16="http://schemas.microsoft.com/office/drawing/2014/main" val="4226187262"/>
                    </a:ext>
                  </a:extLst>
                </a:gridCol>
                <a:gridCol w="370332">
                  <a:extLst>
                    <a:ext uri="{9D8B030D-6E8A-4147-A177-3AD203B41FA5}">
                      <a16:colId xmlns:a16="http://schemas.microsoft.com/office/drawing/2014/main" val="3697055343"/>
                    </a:ext>
                  </a:extLst>
                </a:gridCol>
                <a:gridCol w="370332">
                  <a:extLst>
                    <a:ext uri="{9D8B030D-6E8A-4147-A177-3AD203B41FA5}">
                      <a16:colId xmlns:a16="http://schemas.microsoft.com/office/drawing/2014/main" val="1677398118"/>
                    </a:ext>
                  </a:extLst>
                </a:gridCol>
                <a:gridCol w="329184">
                  <a:extLst>
                    <a:ext uri="{9D8B030D-6E8A-4147-A177-3AD203B41FA5}">
                      <a16:colId xmlns:a16="http://schemas.microsoft.com/office/drawing/2014/main" val="4216991978"/>
                    </a:ext>
                  </a:extLst>
                </a:gridCol>
                <a:gridCol w="329184">
                  <a:extLst>
                    <a:ext uri="{9D8B030D-6E8A-4147-A177-3AD203B41FA5}">
                      <a16:colId xmlns:a16="http://schemas.microsoft.com/office/drawing/2014/main" val="3683871982"/>
                    </a:ext>
                  </a:extLst>
                </a:gridCol>
                <a:gridCol w="370332">
                  <a:extLst>
                    <a:ext uri="{9D8B030D-6E8A-4147-A177-3AD203B41FA5}">
                      <a16:colId xmlns:a16="http://schemas.microsoft.com/office/drawing/2014/main" val="1261014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3539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- 2018-01-26 03:28:13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Leprosy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06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- 2018-01-26 02:33:55 </a:t>
                      </a:r>
                      <a:r>
                        <a:rPr kumimoji="0" lang="en-US" sz="1000" b="0" i="0" u="none" strike="noStrike" kern="1200" cap="none" spc="0" normalizeH="0" baseline="0" noProof="0">
                          <a:ln>
                            <a:noFill/>
                          </a:ln>
                          <a:solidFill>
                            <a:prstClr val="black"/>
                          </a:solidFill>
                          <a:effectLst/>
                          <a:uLnTx/>
                          <a:uFillTx/>
                          <a:latin typeface="+mn-lt"/>
                          <a:ea typeface="+mn-ea"/>
                          <a:cs typeface="+mn-cs"/>
                        </a:rPr>
                        <a:t> 
 How to Prevent Schistosomiasis?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37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- 2018-01-26 02:09:01 </a:t>
                      </a:r>
                      <a:r>
                        <a:rPr kumimoji="0" lang="en-US" sz="1000" b="0" i="0" u="none" strike="noStrike" kern="1200" cap="none" spc="0" normalizeH="0" baseline="0" noProof="0">
                          <a:ln>
                            <a:noFill/>
                          </a:ln>
                          <a:solidFill>
                            <a:prstClr val="black"/>
                          </a:solidFill>
                          <a:effectLst/>
                          <a:uLnTx/>
                          <a:uFillTx/>
                          <a:latin typeface="+mn-lt"/>
                          <a:ea typeface="+mn-ea"/>
                          <a:cs typeface="+mn-cs"/>
                        </a:rPr>
                        <a:t> 
 Ano ang Schistosomiasis at Anu-ano ang mga Sintomas nito?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7838281"/>
                  </a:ext>
                </a:extLst>
              </a:tr>
            </a:tbl>
          </a:graphicData>
        </a:graphic>
      </p:graphicFrame>
      <p:sp>
        <p:nvSpPr>
          <p:cNvPr id="4" name="Text Placeholder 3">
            <a:extLst>
              <a:ext uri="{FF2B5EF4-FFF2-40B4-BE49-F238E27FC236}">
                <a16:creationId xmlns:a16="http://schemas.microsoft.com/office/drawing/2014/main" id="{295083D1-A0D2-49B1-ADBF-1A676F6E8FB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865463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C4EB5-1239-4A8E-A607-9CE557F2D2AD}"/>
              </a:ext>
            </a:extLst>
          </p:cNvPr>
          <p:cNvSpPr>
            <a:spLocks noGrp="1"/>
          </p:cNvSpPr>
          <p:nvPr>
            <p:ph type="title"/>
          </p:nvPr>
        </p:nvSpPr>
        <p:spPr/>
        <p:txBody>
          <a:bodyPr/>
          <a:lstStyle/>
          <a:p>
            <a:r>
              <a:rPr lang="en-US"/>
              <a:t>Facebook Own Posts Table  | Department of Health (Philippines) - 4 of 16</a:t>
            </a:r>
          </a:p>
        </p:txBody>
      </p:sp>
      <p:graphicFrame>
        <p:nvGraphicFramePr>
          <p:cNvPr id="5" name="Table Placeholder 4">
            <a:extLst>
              <a:ext uri="{FF2B5EF4-FFF2-40B4-BE49-F238E27FC236}">
                <a16:creationId xmlns:a16="http://schemas.microsoft.com/office/drawing/2014/main" id="{55BB54CF-D2EB-4933-86DA-C6D4507096CD}"/>
              </a:ext>
            </a:extLst>
          </p:cNvPr>
          <p:cNvGraphicFramePr>
            <a:graphicFrameLocks noGrp="1"/>
          </p:cNvGraphicFramePr>
          <p:nvPr>
            <p:ph type="tbl" sz="quarter" idx="13"/>
            <p:extLst>
              <p:ext uri="{D42A27DB-BD31-4B8C-83A1-F6EECF244321}">
                <p14:modId xmlns:p14="http://schemas.microsoft.com/office/powerpoint/2010/main" val="654682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71790378"/>
                    </a:ext>
                  </a:extLst>
                </a:gridCol>
                <a:gridCol w="370332">
                  <a:extLst>
                    <a:ext uri="{9D8B030D-6E8A-4147-A177-3AD203B41FA5}">
                      <a16:colId xmlns:a16="http://schemas.microsoft.com/office/drawing/2014/main" val="2807543326"/>
                    </a:ext>
                  </a:extLst>
                </a:gridCol>
                <a:gridCol w="370332">
                  <a:extLst>
                    <a:ext uri="{9D8B030D-6E8A-4147-A177-3AD203B41FA5}">
                      <a16:colId xmlns:a16="http://schemas.microsoft.com/office/drawing/2014/main" val="2827983782"/>
                    </a:ext>
                  </a:extLst>
                </a:gridCol>
                <a:gridCol w="370332">
                  <a:extLst>
                    <a:ext uri="{9D8B030D-6E8A-4147-A177-3AD203B41FA5}">
                      <a16:colId xmlns:a16="http://schemas.microsoft.com/office/drawing/2014/main" val="2472266127"/>
                    </a:ext>
                  </a:extLst>
                </a:gridCol>
                <a:gridCol w="329184">
                  <a:extLst>
                    <a:ext uri="{9D8B030D-6E8A-4147-A177-3AD203B41FA5}">
                      <a16:colId xmlns:a16="http://schemas.microsoft.com/office/drawing/2014/main" val="812186715"/>
                    </a:ext>
                  </a:extLst>
                </a:gridCol>
                <a:gridCol w="329184">
                  <a:extLst>
                    <a:ext uri="{9D8B030D-6E8A-4147-A177-3AD203B41FA5}">
                      <a16:colId xmlns:a16="http://schemas.microsoft.com/office/drawing/2014/main" val="2969786555"/>
                    </a:ext>
                  </a:extLst>
                </a:gridCol>
                <a:gridCol w="329184">
                  <a:extLst>
                    <a:ext uri="{9D8B030D-6E8A-4147-A177-3AD203B41FA5}">
                      <a16:colId xmlns:a16="http://schemas.microsoft.com/office/drawing/2014/main" val="3994544082"/>
                    </a:ext>
                  </a:extLst>
                </a:gridCol>
                <a:gridCol w="329184">
                  <a:extLst>
                    <a:ext uri="{9D8B030D-6E8A-4147-A177-3AD203B41FA5}">
                      <a16:colId xmlns:a16="http://schemas.microsoft.com/office/drawing/2014/main" val="4167082737"/>
                    </a:ext>
                  </a:extLst>
                </a:gridCol>
                <a:gridCol w="329184">
                  <a:extLst>
                    <a:ext uri="{9D8B030D-6E8A-4147-A177-3AD203B41FA5}">
                      <a16:colId xmlns:a16="http://schemas.microsoft.com/office/drawing/2014/main" val="818299852"/>
                    </a:ext>
                  </a:extLst>
                </a:gridCol>
                <a:gridCol w="329184">
                  <a:extLst>
                    <a:ext uri="{9D8B030D-6E8A-4147-A177-3AD203B41FA5}">
                      <a16:colId xmlns:a16="http://schemas.microsoft.com/office/drawing/2014/main" val="2622164870"/>
                    </a:ext>
                  </a:extLst>
                </a:gridCol>
                <a:gridCol w="329184">
                  <a:extLst>
                    <a:ext uri="{9D8B030D-6E8A-4147-A177-3AD203B41FA5}">
                      <a16:colId xmlns:a16="http://schemas.microsoft.com/office/drawing/2014/main" val="3522609305"/>
                    </a:ext>
                  </a:extLst>
                </a:gridCol>
                <a:gridCol w="329184">
                  <a:extLst>
                    <a:ext uri="{9D8B030D-6E8A-4147-A177-3AD203B41FA5}">
                      <a16:colId xmlns:a16="http://schemas.microsoft.com/office/drawing/2014/main" val="2435684630"/>
                    </a:ext>
                  </a:extLst>
                </a:gridCol>
                <a:gridCol w="329184">
                  <a:extLst>
                    <a:ext uri="{9D8B030D-6E8A-4147-A177-3AD203B41FA5}">
                      <a16:colId xmlns:a16="http://schemas.microsoft.com/office/drawing/2014/main" val="623312070"/>
                    </a:ext>
                  </a:extLst>
                </a:gridCol>
                <a:gridCol w="370332">
                  <a:extLst>
                    <a:ext uri="{9D8B030D-6E8A-4147-A177-3AD203B41FA5}">
                      <a16:colId xmlns:a16="http://schemas.microsoft.com/office/drawing/2014/main" val="1439644578"/>
                    </a:ext>
                  </a:extLst>
                </a:gridCol>
                <a:gridCol w="370332">
                  <a:extLst>
                    <a:ext uri="{9D8B030D-6E8A-4147-A177-3AD203B41FA5}">
                      <a16:colId xmlns:a16="http://schemas.microsoft.com/office/drawing/2014/main" val="1649048776"/>
                    </a:ext>
                  </a:extLst>
                </a:gridCol>
                <a:gridCol w="329184">
                  <a:extLst>
                    <a:ext uri="{9D8B030D-6E8A-4147-A177-3AD203B41FA5}">
                      <a16:colId xmlns:a16="http://schemas.microsoft.com/office/drawing/2014/main" val="1508831974"/>
                    </a:ext>
                  </a:extLst>
                </a:gridCol>
                <a:gridCol w="329184">
                  <a:extLst>
                    <a:ext uri="{9D8B030D-6E8A-4147-A177-3AD203B41FA5}">
                      <a16:colId xmlns:a16="http://schemas.microsoft.com/office/drawing/2014/main" val="1341912533"/>
                    </a:ext>
                  </a:extLst>
                </a:gridCol>
                <a:gridCol w="370332">
                  <a:extLst>
                    <a:ext uri="{9D8B030D-6E8A-4147-A177-3AD203B41FA5}">
                      <a16:colId xmlns:a16="http://schemas.microsoft.com/office/drawing/2014/main" val="4244921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7190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- 2018-01-25 09:07:04 </a:t>
                      </a:r>
                      <a:r>
                        <a:rPr kumimoji="0" lang="en-US" sz="1000" b="0" i="0" u="none" strike="noStrike" kern="1200" cap="none" spc="0" normalizeH="0" baseline="0" noProof="0">
                          <a:ln>
                            <a:noFill/>
                          </a:ln>
                          <a:solidFill>
                            <a:prstClr val="black"/>
                          </a:solidFill>
                          <a:effectLst/>
                          <a:uLnTx/>
                          <a:uFillTx/>
                          <a:latin typeface="+mn-lt"/>
                          <a:ea typeface="+mn-ea"/>
                          <a:cs typeface="+mn-cs"/>
                        </a:rPr>
                        <a:t> 
 ​Health​ Secretary Francisco T Duque III​,​ with 1st District of Laguna Congresswoman Arlene Arcillas, Sta Rosa Mayor Danilo Ramon Fernandez, Vice-Mayor Arnold Arcillas, School Division Superintendent Helen Ramos, ​Health ​Undersecretary Mario Villaverde, Asst. Secretary Maria Francine Laxamana, and  Calabarzon Regional Director Rio Magpantay during the third Dengvaxia Forum​, this time​ in Sta. Rosa Laguna.        Duque said that the 2​,​994 school children who were given the ​Dengvaxia vaccine in Sta Rosa, Laguna ​are being closely monitored and only ​four of them developed minor reaction​s​. Duque ordered Regional Director Magpantay to ​also ​closely monitor the 4​,​000 children vaccinated in ​the province of Laguna. Duque reassured the parents and residents of Sta Rosa that DOH is reaching out to the community to give information and medical assistance thru Philhealth and ​the DOH ​medical assistance program. “We can prevent dengue, sundin po natin ang 4S!”, Duque said.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9186"/>
                  </a:ext>
                </a:extLst>
              </a:tr>
            </a:tbl>
          </a:graphicData>
        </a:graphic>
      </p:graphicFrame>
      <p:sp>
        <p:nvSpPr>
          <p:cNvPr id="4" name="Text Placeholder 3">
            <a:extLst>
              <a:ext uri="{FF2B5EF4-FFF2-40B4-BE49-F238E27FC236}">
                <a16:creationId xmlns:a16="http://schemas.microsoft.com/office/drawing/2014/main" id="{2BFA7F5D-C50B-4711-B90C-6C59C5A9F61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754066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C80E4-A458-4963-AFCE-3137CCDC18B1}"/>
              </a:ext>
            </a:extLst>
          </p:cNvPr>
          <p:cNvSpPr>
            <a:spLocks noGrp="1"/>
          </p:cNvSpPr>
          <p:nvPr>
            <p:ph type="title"/>
          </p:nvPr>
        </p:nvSpPr>
        <p:spPr/>
        <p:txBody>
          <a:bodyPr/>
          <a:lstStyle/>
          <a:p>
            <a:r>
              <a:rPr lang="en-US"/>
              <a:t>Facebook Own Posts Table  | Department of Health (Philippines) - 5 of 16</a:t>
            </a:r>
          </a:p>
        </p:txBody>
      </p:sp>
      <p:graphicFrame>
        <p:nvGraphicFramePr>
          <p:cNvPr id="5" name="Table Placeholder 4">
            <a:extLst>
              <a:ext uri="{FF2B5EF4-FFF2-40B4-BE49-F238E27FC236}">
                <a16:creationId xmlns:a16="http://schemas.microsoft.com/office/drawing/2014/main" id="{5B970DC3-2FFE-4996-BFCF-A228B3AB529D}"/>
              </a:ext>
            </a:extLst>
          </p:cNvPr>
          <p:cNvGraphicFramePr>
            <a:graphicFrameLocks noGrp="1"/>
          </p:cNvGraphicFramePr>
          <p:nvPr>
            <p:ph type="tbl" sz="quarter" idx="13"/>
            <p:extLst>
              <p:ext uri="{D42A27DB-BD31-4B8C-83A1-F6EECF244321}">
                <p14:modId xmlns:p14="http://schemas.microsoft.com/office/powerpoint/2010/main" val="2752254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00291890"/>
                    </a:ext>
                  </a:extLst>
                </a:gridCol>
                <a:gridCol w="370332">
                  <a:extLst>
                    <a:ext uri="{9D8B030D-6E8A-4147-A177-3AD203B41FA5}">
                      <a16:colId xmlns:a16="http://schemas.microsoft.com/office/drawing/2014/main" val="246533499"/>
                    </a:ext>
                  </a:extLst>
                </a:gridCol>
                <a:gridCol w="370332">
                  <a:extLst>
                    <a:ext uri="{9D8B030D-6E8A-4147-A177-3AD203B41FA5}">
                      <a16:colId xmlns:a16="http://schemas.microsoft.com/office/drawing/2014/main" val="3774504695"/>
                    </a:ext>
                  </a:extLst>
                </a:gridCol>
                <a:gridCol w="370332">
                  <a:extLst>
                    <a:ext uri="{9D8B030D-6E8A-4147-A177-3AD203B41FA5}">
                      <a16:colId xmlns:a16="http://schemas.microsoft.com/office/drawing/2014/main" val="3750266050"/>
                    </a:ext>
                  </a:extLst>
                </a:gridCol>
                <a:gridCol w="329184">
                  <a:extLst>
                    <a:ext uri="{9D8B030D-6E8A-4147-A177-3AD203B41FA5}">
                      <a16:colId xmlns:a16="http://schemas.microsoft.com/office/drawing/2014/main" val="1668368731"/>
                    </a:ext>
                  </a:extLst>
                </a:gridCol>
                <a:gridCol w="329184">
                  <a:extLst>
                    <a:ext uri="{9D8B030D-6E8A-4147-A177-3AD203B41FA5}">
                      <a16:colId xmlns:a16="http://schemas.microsoft.com/office/drawing/2014/main" val="3703936790"/>
                    </a:ext>
                  </a:extLst>
                </a:gridCol>
                <a:gridCol w="329184">
                  <a:extLst>
                    <a:ext uri="{9D8B030D-6E8A-4147-A177-3AD203B41FA5}">
                      <a16:colId xmlns:a16="http://schemas.microsoft.com/office/drawing/2014/main" val="125963017"/>
                    </a:ext>
                  </a:extLst>
                </a:gridCol>
                <a:gridCol w="329184">
                  <a:extLst>
                    <a:ext uri="{9D8B030D-6E8A-4147-A177-3AD203B41FA5}">
                      <a16:colId xmlns:a16="http://schemas.microsoft.com/office/drawing/2014/main" val="3957503370"/>
                    </a:ext>
                  </a:extLst>
                </a:gridCol>
                <a:gridCol w="329184">
                  <a:extLst>
                    <a:ext uri="{9D8B030D-6E8A-4147-A177-3AD203B41FA5}">
                      <a16:colId xmlns:a16="http://schemas.microsoft.com/office/drawing/2014/main" val="1689744430"/>
                    </a:ext>
                  </a:extLst>
                </a:gridCol>
                <a:gridCol w="329184">
                  <a:extLst>
                    <a:ext uri="{9D8B030D-6E8A-4147-A177-3AD203B41FA5}">
                      <a16:colId xmlns:a16="http://schemas.microsoft.com/office/drawing/2014/main" val="1391800744"/>
                    </a:ext>
                  </a:extLst>
                </a:gridCol>
                <a:gridCol w="329184">
                  <a:extLst>
                    <a:ext uri="{9D8B030D-6E8A-4147-A177-3AD203B41FA5}">
                      <a16:colId xmlns:a16="http://schemas.microsoft.com/office/drawing/2014/main" val="2974030698"/>
                    </a:ext>
                  </a:extLst>
                </a:gridCol>
                <a:gridCol w="329184">
                  <a:extLst>
                    <a:ext uri="{9D8B030D-6E8A-4147-A177-3AD203B41FA5}">
                      <a16:colId xmlns:a16="http://schemas.microsoft.com/office/drawing/2014/main" val="1733242605"/>
                    </a:ext>
                  </a:extLst>
                </a:gridCol>
                <a:gridCol w="329184">
                  <a:extLst>
                    <a:ext uri="{9D8B030D-6E8A-4147-A177-3AD203B41FA5}">
                      <a16:colId xmlns:a16="http://schemas.microsoft.com/office/drawing/2014/main" val="2515261858"/>
                    </a:ext>
                  </a:extLst>
                </a:gridCol>
                <a:gridCol w="370332">
                  <a:extLst>
                    <a:ext uri="{9D8B030D-6E8A-4147-A177-3AD203B41FA5}">
                      <a16:colId xmlns:a16="http://schemas.microsoft.com/office/drawing/2014/main" val="3450157048"/>
                    </a:ext>
                  </a:extLst>
                </a:gridCol>
                <a:gridCol w="370332">
                  <a:extLst>
                    <a:ext uri="{9D8B030D-6E8A-4147-A177-3AD203B41FA5}">
                      <a16:colId xmlns:a16="http://schemas.microsoft.com/office/drawing/2014/main" val="4092676041"/>
                    </a:ext>
                  </a:extLst>
                </a:gridCol>
                <a:gridCol w="329184">
                  <a:extLst>
                    <a:ext uri="{9D8B030D-6E8A-4147-A177-3AD203B41FA5}">
                      <a16:colId xmlns:a16="http://schemas.microsoft.com/office/drawing/2014/main" val="2931049944"/>
                    </a:ext>
                  </a:extLst>
                </a:gridCol>
                <a:gridCol w="329184">
                  <a:extLst>
                    <a:ext uri="{9D8B030D-6E8A-4147-A177-3AD203B41FA5}">
                      <a16:colId xmlns:a16="http://schemas.microsoft.com/office/drawing/2014/main" val="285712528"/>
                    </a:ext>
                  </a:extLst>
                </a:gridCol>
                <a:gridCol w="370332">
                  <a:extLst>
                    <a:ext uri="{9D8B030D-6E8A-4147-A177-3AD203B41FA5}">
                      <a16:colId xmlns:a16="http://schemas.microsoft.com/office/drawing/2014/main" val="3046936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184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- 2018-01-25 04:43:08 </a:t>
                      </a:r>
                      <a:r>
                        <a:rPr kumimoji="0" lang="en-US" sz="1000" b="0" i="0" u="none" strike="noStrike" kern="1200" cap="none" spc="0" normalizeH="0" baseline="0" noProof="0">
                          <a:ln>
                            <a:noFill/>
                          </a:ln>
                          <a:solidFill>
                            <a:prstClr val="black"/>
                          </a:solidFill>
                          <a:effectLst/>
                          <a:uLnTx/>
                          <a:uFillTx/>
                          <a:latin typeface="+mn-lt"/>
                          <a:ea typeface="+mn-ea"/>
                          <a:cs typeface="+mn-cs"/>
                        </a:rPr>
                        <a:t> 
 Department of Health (DOH) Secretary Francisco Duque III together with other officials, hold a press briefing at the Santa Rosa Elementary School Central III in Santa Rosa City, Laguna on January 25, 2018.
#PartnerForChange
#ComfortableLifeForAll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67764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- 2018-01-25 02:29:49 </a:t>
                      </a:r>
                      <a:r>
                        <a:rPr kumimoji="0" lang="en-US" sz="1000" b="0" i="0" u="none" strike="noStrike" kern="1200" cap="none" spc="0" normalizeH="0" baseline="0" noProof="0">
                          <a:ln>
                            <a:noFill/>
                          </a:ln>
                          <a:solidFill>
                            <a:prstClr val="black"/>
                          </a:solidFill>
                          <a:effectLst/>
                          <a:uLnTx/>
                          <a:uFillTx/>
                          <a:latin typeface="+mn-lt"/>
                          <a:ea typeface="+mn-ea"/>
                          <a:cs typeface="+mn-cs"/>
                        </a:rPr>
                        <a:t> 
 WATCH: The Department of Health conducts a forum for dengue prevention in the City of Sta.Rosa, Laguna.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3110713"/>
                  </a:ext>
                </a:extLst>
              </a:tr>
            </a:tbl>
          </a:graphicData>
        </a:graphic>
      </p:graphicFrame>
      <p:sp>
        <p:nvSpPr>
          <p:cNvPr id="4" name="Text Placeholder 3">
            <a:extLst>
              <a:ext uri="{FF2B5EF4-FFF2-40B4-BE49-F238E27FC236}">
                <a16:creationId xmlns:a16="http://schemas.microsoft.com/office/drawing/2014/main" id="{9A16791E-77B6-4988-9671-894FB7C7521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136479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F7E4D-B418-4835-8ECC-E4E98666097F}"/>
              </a:ext>
            </a:extLst>
          </p:cNvPr>
          <p:cNvSpPr>
            <a:spLocks noGrp="1"/>
          </p:cNvSpPr>
          <p:nvPr>
            <p:ph type="title"/>
          </p:nvPr>
        </p:nvSpPr>
        <p:spPr/>
        <p:txBody>
          <a:bodyPr/>
          <a:lstStyle/>
          <a:p>
            <a:r>
              <a:rPr lang="en-US"/>
              <a:t>Facebook Own Posts Table  | Department of Health (Philippines) - 6 of 16</a:t>
            </a:r>
          </a:p>
        </p:txBody>
      </p:sp>
      <p:graphicFrame>
        <p:nvGraphicFramePr>
          <p:cNvPr id="5" name="Table Placeholder 4">
            <a:extLst>
              <a:ext uri="{FF2B5EF4-FFF2-40B4-BE49-F238E27FC236}">
                <a16:creationId xmlns:a16="http://schemas.microsoft.com/office/drawing/2014/main" id="{EB8A0340-912A-48C8-8B30-2D5DC8053A1A}"/>
              </a:ext>
            </a:extLst>
          </p:cNvPr>
          <p:cNvGraphicFramePr>
            <a:graphicFrameLocks noGrp="1"/>
          </p:cNvGraphicFramePr>
          <p:nvPr>
            <p:ph type="tbl" sz="quarter" idx="13"/>
            <p:extLst>
              <p:ext uri="{D42A27DB-BD31-4B8C-83A1-F6EECF244321}">
                <p14:modId xmlns:p14="http://schemas.microsoft.com/office/powerpoint/2010/main" val="297365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30896660"/>
                    </a:ext>
                  </a:extLst>
                </a:gridCol>
                <a:gridCol w="370332">
                  <a:extLst>
                    <a:ext uri="{9D8B030D-6E8A-4147-A177-3AD203B41FA5}">
                      <a16:colId xmlns:a16="http://schemas.microsoft.com/office/drawing/2014/main" val="2524542605"/>
                    </a:ext>
                  </a:extLst>
                </a:gridCol>
                <a:gridCol w="370332">
                  <a:extLst>
                    <a:ext uri="{9D8B030D-6E8A-4147-A177-3AD203B41FA5}">
                      <a16:colId xmlns:a16="http://schemas.microsoft.com/office/drawing/2014/main" val="2087783654"/>
                    </a:ext>
                  </a:extLst>
                </a:gridCol>
                <a:gridCol w="370332">
                  <a:extLst>
                    <a:ext uri="{9D8B030D-6E8A-4147-A177-3AD203B41FA5}">
                      <a16:colId xmlns:a16="http://schemas.microsoft.com/office/drawing/2014/main" val="4040473269"/>
                    </a:ext>
                  </a:extLst>
                </a:gridCol>
                <a:gridCol w="329184">
                  <a:extLst>
                    <a:ext uri="{9D8B030D-6E8A-4147-A177-3AD203B41FA5}">
                      <a16:colId xmlns:a16="http://schemas.microsoft.com/office/drawing/2014/main" val="1410788396"/>
                    </a:ext>
                  </a:extLst>
                </a:gridCol>
                <a:gridCol w="329184">
                  <a:extLst>
                    <a:ext uri="{9D8B030D-6E8A-4147-A177-3AD203B41FA5}">
                      <a16:colId xmlns:a16="http://schemas.microsoft.com/office/drawing/2014/main" val="3683356423"/>
                    </a:ext>
                  </a:extLst>
                </a:gridCol>
                <a:gridCol w="329184">
                  <a:extLst>
                    <a:ext uri="{9D8B030D-6E8A-4147-A177-3AD203B41FA5}">
                      <a16:colId xmlns:a16="http://schemas.microsoft.com/office/drawing/2014/main" val="1936696019"/>
                    </a:ext>
                  </a:extLst>
                </a:gridCol>
                <a:gridCol w="329184">
                  <a:extLst>
                    <a:ext uri="{9D8B030D-6E8A-4147-A177-3AD203B41FA5}">
                      <a16:colId xmlns:a16="http://schemas.microsoft.com/office/drawing/2014/main" val="3472925199"/>
                    </a:ext>
                  </a:extLst>
                </a:gridCol>
                <a:gridCol w="329184">
                  <a:extLst>
                    <a:ext uri="{9D8B030D-6E8A-4147-A177-3AD203B41FA5}">
                      <a16:colId xmlns:a16="http://schemas.microsoft.com/office/drawing/2014/main" val="1762882319"/>
                    </a:ext>
                  </a:extLst>
                </a:gridCol>
                <a:gridCol w="329184">
                  <a:extLst>
                    <a:ext uri="{9D8B030D-6E8A-4147-A177-3AD203B41FA5}">
                      <a16:colId xmlns:a16="http://schemas.microsoft.com/office/drawing/2014/main" val="2452506391"/>
                    </a:ext>
                  </a:extLst>
                </a:gridCol>
                <a:gridCol w="329184">
                  <a:extLst>
                    <a:ext uri="{9D8B030D-6E8A-4147-A177-3AD203B41FA5}">
                      <a16:colId xmlns:a16="http://schemas.microsoft.com/office/drawing/2014/main" val="104444176"/>
                    </a:ext>
                  </a:extLst>
                </a:gridCol>
                <a:gridCol w="329184">
                  <a:extLst>
                    <a:ext uri="{9D8B030D-6E8A-4147-A177-3AD203B41FA5}">
                      <a16:colId xmlns:a16="http://schemas.microsoft.com/office/drawing/2014/main" val="30041141"/>
                    </a:ext>
                  </a:extLst>
                </a:gridCol>
                <a:gridCol w="329184">
                  <a:extLst>
                    <a:ext uri="{9D8B030D-6E8A-4147-A177-3AD203B41FA5}">
                      <a16:colId xmlns:a16="http://schemas.microsoft.com/office/drawing/2014/main" val="3098401924"/>
                    </a:ext>
                  </a:extLst>
                </a:gridCol>
                <a:gridCol w="370332">
                  <a:extLst>
                    <a:ext uri="{9D8B030D-6E8A-4147-A177-3AD203B41FA5}">
                      <a16:colId xmlns:a16="http://schemas.microsoft.com/office/drawing/2014/main" val="540321131"/>
                    </a:ext>
                  </a:extLst>
                </a:gridCol>
                <a:gridCol w="370332">
                  <a:extLst>
                    <a:ext uri="{9D8B030D-6E8A-4147-A177-3AD203B41FA5}">
                      <a16:colId xmlns:a16="http://schemas.microsoft.com/office/drawing/2014/main" val="998385141"/>
                    </a:ext>
                  </a:extLst>
                </a:gridCol>
                <a:gridCol w="329184">
                  <a:extLst>
                    <a:ext uri="{9D8B030D-6E8A-4147-A177-3AD203B41FA5}">
                      <a16:colId xmlns:a16="http://schemas.microsoft.com/office/drawing/2014/main" val="356892729"/>
                    </a:ext>
                  </a:extLst>
                </a:gridCol>
                <a:gridCol w="329184">
                  <a:extLst>
                    <a:ext uri="{9D8B030D-6E8A-4147-A177-3AD203B41FA5}">
                      <a16:colId xmlns:a16="http://schemas.microsoft.com/office/drawing/2014/main" val="101796465"/>
                    </a:ext>
                  </a:extLst>
                </a:gridCol>
                <a:gridCol w="370332">
                  <a:extLst>
                    <a:ext uri="{9D8B030D-6E8A-4147-A177-3AD203B41FA5}">
                      <a16:colId xmlns:a16="http://schemas.microsoft.com/office/drawing/2014/main" val="2391226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0935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- 2018-01-24 05:57:13 </a:t>
                      </a:r>
                      <a:r>
                        <a:rPr kumimoji="0" lang="en-US" sz="1000" b="0" i="0" u="none" strike="noStrike" kern="1200" cap="none" spc="0" normalizeH="0" baseline="0" noProof="0">
                          <a:ln>
                            <a:noFill/>
                          </a:ln>
                          <a:solidFill>
                            <a:prstClr val="black"/>
                          </a:solidFill>
                          <a:effectLst/>
                          <a:uLnTx/>
                          <a:uFillTx/>
                          <a:latin typeface="+mn-lt"/>
                          <a:ea typeface="+mn-ea"/>
                          <a:cs typeface="+mn-cs"/>
                        </a:rPr>
                        <a:t> 
 DOH HEIGHTENS PUBLIC AWARENESS ON THE USE OF IODIZED SALT TO PREVENT MICRONUTRIENT MALNUTRITION Press Release/ January 24,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1606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- 2018-01-24 01:49:32 </a:t>
                      </a:r>
                      <a:r>
                        <a:rPr kumimoji="0" lang="en-US" sz="1000" b="0" i="0" u="none" strike="noStrike" kern="1200" cap="none" spc="0" normalizeH="0" baseline="0" noProof="0">
                          <a:ln>
                            <a:noFill/>
                          </a:ln>
                          <a:solidFill>
                            <a:prstClr val="black"/>
                          </a:solidFill>
                          <a:effectLst/>
                          <a:uLnTx/>
                          <a:uFillTx/>
                          <a:latin typeface="+mn-lt"/>
                          <a:ea typeface="+mn-ea"/>
                          <a:cs typeface="+mn-cs"/>
                        </a:rPr>
                        <a:t> 
 Ano ang Bosyo o Goiter at Paano ito Maaaring Maiwasan?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5193193"/>
                  </a:ext>
                </a:extLst>
              </a:tr>
            </a:tbl>
          </a:graphicData>
        </a:graphic>
      </p:graphicFrame>
      <p:sp>
        <p:nvSpPr>
          <p:cNvPr id="4" name="Text Placeholder 3">
            <a:extLst>
              <a:ext uri="{FF2B5EF4-FFF2-40B4-BE49-F238E27FC236}">
                <a16:creationId xmlns:a16="http://schemas.microsoft.com/office/drawing/2014/main" id="{3C24888C-CA05-49BB-A652-CC379214D81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551760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41AF2-7DE0-442F-98B9-40150842AC2C}"/>
              </a:ext>
            </a:extLst>
          </p:cNvPr>
          <p:cNvSpPr>
            <a:spLocks noGrp="1"/>
          </p:cNvSpPr>
          <p:nvPr>
            <p:ph type="title"/>
          </p:nvPr>
        </p:nvSpPr>
        <p:spPr/>
        <p:txBody>
          <a:bodyPr/>
          <a:lstStyle/>
          <a:p>
            <a:r>
              <a:rPr lang="en-US"/>
              <a:t>Facebook Own Posts Table  | Department of Health (Philippines) - 7 of 16</a:t>
            </a:r>
          </a:p>
        </p:txBody>
      </p:sp>
      <p:graphicFrame>
        <p:nvGraphicFramePr>
          <p:cNvPr id="5" name="Table Placeholder 4">
            <a:extLst>
              <a:ext uri="{FF2B5EF4-FFF2-40B4-BE49-F238E27FC236}">
                <a16:creationId xmlns:a16="http://schemas.microsoft.com/office/drawing/2014/main" id="{C8F0BF33-4B1E-44AB-9BFD-D0D3ECF9EEBF}"/>
              </a:ext>
            </a:extLst>
          </p:cNvPr>
          <p:cNvGraphicFramePr>
            <a:graphicFrameLocks noGrp="1"/>
          </p:cNvGraphicFramePr>
          <p:nvPr>
            <p:ph type="tbl" sz="quarter" idx="13"/>
            <p:extLst>
              <p:ext uri="{D42A27DB-BD31-4B8C-83A1-F6EECF244321}">
                <p14:modId xmlns:p14="http://schemas.microsoft.com/office/powerpoint/2010/main" val="2447379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84602405"/>
                    </a:ext>
                  </a:extLst>
                </a:gridCol>
                <a:gridCol w="370332">
                  <a:extLst>
                    <a:ext uri="{9D8B030D-6E8A-4147-A177-3AD203B41FA5}">
                      <a16:colId xmlns:a16="http://schemas.microsoft.com/office/drawing/2014/main" val="3729151490"/>
                    </a:ext>
                  </a:extLst>
                </a:gridCol>
                <a:gridCol w="370332">
                  <a:extLst>
                    <a:ext uri="{9D8B030D-6E8A-4147-A177-3AD203B41FA5}">
                      <a16:colId xmlns:a16="http://schemas.microsoft.com/office/drawing/2014/main" val="4185134504"/>
                    </a:ext>
                  </a:extLst>
                </a:gridCol>
                <a:gridCol w="370332">
                  <a:extLst>
                    <a:ext uri="{9D8B030D-6E8A-4147-A177-3AD203B41FA5}">
                      <a16:colId xmlns:a16="http://schemas.microsoft.com/office/drawing/2014/main" val="3154396842"/>
                    </a:ext>
                  </a:extLst>
                </a:gridCol>
                <a:gridCol w="329184">
                  <a:extLst>
                    <a:ext uri="{9D8B030D-6E8A-4147-A177-3AD203B41FA5}">
                      <a16:colId xmlns:a16="http://schemas.microsoft.com/office/drawing/2014/main" val="3606088833"/>
                    </a:ext>
                  </a:extLst>
                </a:gridCol>
                <a:gridCol w="329184">
                  <a:extLst>
                    <a:ext uri="{9D8B030D-6E8A-4147-A177-3AD203B41FA5}">
                      <a16:colId xmlns:a16="http://schemas.microsoft.com/office/drawing/2014/main" val="3267347726"/>
                    </a:ext>
                  </a:extLst>
                </a:gridCol>
                <a:gridCol w="329184">
                  <a:extLst>
                    <a:ext uri="{9D8B030D-6E8A-4147-A177-3AD203B41FA5}">
                      <a16:colId xmlns:a16="http://schemas.microsoft.com/office/drawing/2014/main" val="3713512763"/>
                    </a:ext>
                  </a:extLst>
                </a:gridCol>
                <a:gridCol w="329184">
                  <a:extLst>
                    <a:ext uri="{9D8B030D-6E8A-4147-A177-3AD203B41FA5}">
                      <a16:colId xmlns:a16="http://schemas.microsoft.com/office/drawing/2014/main" val="3989947326"/>
                    </a:ext>
                  </a:extLst>
                </a:gridCol>
                <a:gridCol w="329184">
                  <a:extLst>
                    <a:ext uri="{9D8B030D-6E8A-4147-A177-3AD203B41FA5}">
                      <a16:colId xmlns:a16="http://schemas.microsoft.com/office/drawing/2014/main" val="3945159230"/>
                    </a:ext>
                  </a:extLst>
                </a:gridCol>
                <a:gridCol w="329184">
                  <a:extLst>
                    <a:ext uri="{9D8B030D-6E8A-4147-A177-3AD203B41FA5}">
                      <a16:colId xmlns:a16="http://schemas.microsoft.com/office/drawing/2014/main" val="2458507775"/>
                    </a:ext>
                  </a:extLst>
                </a:gridCol>
                <a:gridCol w="329184">
                  <a:extLst>
                    <a:ext uri="{9D8B030D-6E8A-4147-A177-3AD203B41FA5}">
                      <a16:colId xmlns:a16="http://schemas.microsoft.com/office/drawing/2014/main" val="1784600460"/>
                    </a:ext>
                  </a:extLst>
                </a:gridCol>
                <a:gridCol w="329184">
                  <a:extLst>
                    <a:ext uri="{9D8B030D-6E8A-4147-A177-3AD203B41FA5}">
                      <a16:colId xmlns:a16="http://schemas.microsoft.com/office/drawing/2014/main" val="2899415486"/>
                    </a:ext>
                  </a:extLst>
                </a:gridCol>
                <a:gridCol w="329184">
                  <a:extLst>
                    <a:ext uri="{9D8B030D-6E8A-4147-A177-3AD203B41FA5}">
                      <a16:colId xmlns:a16="http://schemas.microsoft.com/office/drawing/2014/main" val="1139919079"/>
                    </a:ext>
                  </a:extLst>
                </a:gridCol>
                <a:gridCol w="370332">
                  <a:extLst>
                    <a:ext uri="{9D8B030D-6E8A-4147-A177-3AD203B41FA5}">
                      <a16:colId xmlns:a16="http://schemas.microsoft.com/office/drawing/2014/main" val="221692177"/>
                    </a:ext>
                  </a:extLst>
                </a:gridCol>
                <a:gridCol w="370332">
                  <a:extLst>
                    <a:ext uri="{9D8B030D-6E8A-4147-A177-3AD203B41FA5}">
                      <a16:colId xmlns:a16="http://schemas.microsoft.com/office/drawing/2014/main" val="742290294"/>
                    </a:ext>
                  </a:extLst>
                </a:gridCol>
                <a:gridCol w="329184">
                  <a:extLst>
                    <a:ext uri="{9D8B030D-6E8A-4147-A177-3AD203B41FA5}">
                      <a16:colId xmlns:a16="http://schemas.microsoft.com/office/drawing/2014/main" val="823063831"/>
                    </a:ext>
                  </a:extLst>
                </a:gridCol>
                <a:gridCol w="329184">
                  <a:extLst>
                    <a:ext uri="{9D8B030D-6E8A-4147-A177-3AD203B41FA5}">
                      <a16:colId xmlns:a16="http://schemas.microsoft.com/office/drawing/2014/main" val="2618730672"/>
                    </a:ext>
                  </a:extLst>
                </a:gridCol>
                <a:gridCol w="370332">
                  <a:extLst>
                    <a:ext uri="{9D8B030D-6E8A-4147-A177-3AD203B41FA5}">
                      <a16:colId xmlns:a16="http://schemas.microsoft.com/office/drawing/2014/main" val="2576954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6694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- 2018-01-23 11:00:00 </a:t>
                      </a:r>
                      <a:r>
                        <a:rPr kumimoji="0" lang="en-US" sz="1000" b="0" i="0" u="none" strike="noStrike" kern="1200" cap="none" spc="0" normalizeH="0" baseline="0" noProof="0">
                          <a:ln>
                            <a:noFill/>
                          </a:ln>
                          <a:solidFill>
                            <a:prstClr val="black"/>
                          </a:solidFill>
                          <a:effectLst/>
                          <a:uLnTx/>
                          <a:uFillTx/>
                          <a:latin typeface="+mn-lt"/>
                          <a:ea typeface="+mn-ea"/>
                          <a:cs typeface="+mn-cs"/>
                        </a:rPr>
                        <a:t> 
 DOH Advisory
ASH FALL
Volcanic ash consists of powder-size to sand-size particles that have been blown into the air by an erupting volcano. Exposure to falling ash may cause a number of health problems. Anyone who already suffers from health problems such as bronchitis, emphysema, or asthma should avoid exposure to volcanic ash.
Health Effects
&gt; Nose and throat irritation
&gt; Coughing
&gt; Bronchitis-like illness
&gt; Discomfort while breathing
&gt; Eye irritation
&gt; Minor skin problems
&gt; Injuries/death due to roof collapse or vehicular accident resulting from slippery roads and poor visibility
Ways to cope with Ash Fall
&gt; Minimize exposure to ash
&gt; Stay indoors as much as possible
&gt; Keep doors and windows closed
&gt; Keep home from infiltration by using damp curtains, blankets or clothing
&gt; Use dust masks
&gt; Wear goggles or eyeglasses to protect eyes from irritation
&gt; Keep pets in closed shelter
&gt; Clear your roof of ash
&gt; Observe traffic notifications and road safety measure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4358897"/>
                  </a:ext>
                </a:extLst>
              </a:tr>
            </a:tbl>
          </a:graphicData>
        </a:graphic>
      </p:graphicFrame>
      <p:sp>
        <p:nvSpPr>
          <p:cNvPr id="4" name="Text Placeholder 3">
            <a:extLst>
              <a:ext uri="{FF2B5EF4-FFF2-40B4-BE49-F238E27FC236}">
                <a16:creationId xmlns:a16="http://schemas.microsoft.com/office/drawing/2014/main" id="{00AD174A-411A-49A2-8E35-27B131B2090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31522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419B3-7102-4CCA-BBC5-73B50A038181}"/>
              </a:ext>
            </a:extLst>
          </p:cNvPr>
          <p:cNvSpPr>
            <a:spLocks noGrp="1"/>
          </p:cNvSpPr>
          <p:nvPr>
            <p:ph type="title"/>
          </p:nvPr>
        </p:nvSpPr>
        <p:spPr/>
        <p:txBody>
          <a:bodyPr/>
          <a:lstStyle/>
          <a:p>
            <a:r>
              <a:rPr lang="en-US"/>
              <a:t>Facebook Own Posts Table  | Department of Health (Philippines) - 8 of 16</a:t>
            </a:r>
          </a:p>
        </p:txBody>
      </p:sp>
      <p:graphicFrame>
        <p:nvGraphicFramePr>
          <p:cNvPr id="5" name="Table Placeholder 4">
            <a:extLst>
              <a:ext uri="{FF2B5EF4-FFF2-40B4-BE49-F238E27FC236}">
                <a16:creationId xmlns:a16="http://schemas.microsoft.com/office/drawing/2014/main" id="{6F106464-0335-4B57-BB8E-0A5FBB529FE6}"/>
              </a:ext>
            </a:extLst>
          </p:cNvPr>
          <p:cNvGraphicFramePr>
            <a:graphicFrameLocks noGrp="1"/>
          </p:cNvGraphicFramePr>
          <p:nvPr>
            <p:ph type="tbl" sz="quarter" idx="13"/>
            <p:extLst>
              <p:ext uri="{D42A27DB-BD31-4B8C-83A1-F6EECF244321}">
                <p14:modId xmlns:p14="http://schemas.microsoft.com/office/powerpoint/2010/main" val="1569973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84577540"/>
                    </a:ext>
                  </a:extLst>
                </a:gridCol>
                <a:gridCol w="370332">
                  <a:extLst>
                    <a:ext uri="{9D8B030D-6E8A-4147-A177-3AD203B41FA5}">
                      <a16:colId xmlns:a16="http://schemas.microsoft.com/office/drawing/2014/main" val="3918343947"/>
                    </a:ext>
                  </a:extLst>
                </a:gridCol>
                <a:gridCol w="370332">
                  <a:extLst>
                    <a:ext uri="{9D8B030D-6E8A-4147-A177-3AD203B41FA5}">
                      <a16:colId xmlns:a16="http://schemas.microsoft.com/office/drawing/2014/main" val="1135166256"/>
                    </a:ext>
                  </a:extLst>
                </a:gridCol>
                <a:gridCol w="370332">
                  <a:extLst>
                    <a:ext uri="{9D8B030D-6E8A-4147-A177-3AD203B41FA5}">
                      <a16:colId xmlns:a16="http://schemas.microsoft.com/office/drawing/2014/main" val="2928165811"/>
                    </a:ext>
                  </a:extLst>
                </a:gridCol>
                <a:gridCol w="329184">
                  <a:extLst>
                    <a:ext uri="{9D8B030D-6E8A-4147-A177-3AD203B41FA5}">
                      <a16:colId xmlns:a16="http://schemas.microsoft.com/office/drawing/2014/main" val="1467438133"/>
                    </a:ext>
                  </a:extLst>
                </a:gridCol>
                <a:gridCol w="329184">
                  <a:extLst>
                    <a:ext uri="{9D8B030D-6E8A-4147-A177-3AD203B41FA5}">
                      <a16:colId xmlns:a16="http://schemas.microsoft.com/office/drawing/2014/main" val="789056439"/>
                    </a:ext>
                  </a:extLst>
                </a:gridCol>
                <a:gridCol w="329184">
                  <a:extLst>
                    <a:ext uri="{9D8B030D-6E8A-4147-A177-3AD203B41FA5}">
                      <a16:colId xmlns:a16="http://schemas.microsoft.com/office/drawing/2014/main" val="3961834561"/>
                    </a:ext>
                  </a:extLst>
                </a:gridCol>
                <a:gridCol w="329184">
                  <a:extLst>
                    <a:ext uri="{9D8B030D-6E8A-4147-A177-3AD203B41FA5}">
                      <a16:colId xmlns:a16="http://schemas.microsoft.com/office/drawing/2014/main" val="4072755027"/>
                    </a:ext>
                  </a:extLst>
                </a:gridCol>
                <a:gridCol w="329184">
                  <a:extLst>
                    <a:ext uri="{9D8B030D-6E8A-4147-A177-3AD203B41FA5}">
                      <a16:colId xmlns:a16="http://schemas.microsoft.com/office/drawing/2014/main" val="129738101"/>
                    </a:ext>
                  </a:extLst>
                </a:gridCol>
                <a:gridCol w="329184">
                  <a:extLst>
                    <a:ext uri="{9D8B030D-6E8A-4147-A177-3AD203B41FA5}">
                      <a16:colId xmlns:a16="http://schemas.microsoft.com/office/drawing/2014/main" val="1522114354"/>
                    </a:ext>
                  </a:extLst>
                </a:gridCol>
                <a:gridCol w="329184">
                  <a:extLst>
                    <a:ext uri="{9D8B030D-6E8A-4147-A177-3AD203B41FA5}">
                      <a16:colId xmlns:a16="http://schemas.microsoft.com/office/drawing/2014/main" val="167963718"/>
                    </a:ext>
                  </a:extLst>
                </a:gridCol>
                <a:gridCol w="329184">
                  <a:extLst>
                    <a:ext uri="{9D8B030D-6E8A-4147-A177-3AD203B41FA5}">
                      <a16:colId xmlns:a16="http://schemas.microsoft.com/office/drawing/2014/main" val="7299755"/>
                    </a:ext>
                  </a:extLst>
                </a:gridCol>
                <a:gridCol w="329184">
                  <a:extLst>
                    <a:ext uri="{9D8B030D-6E8A-4147-A177-3AD203B41FA5}">
                      <a16:colId xmlns:a16="http://schemas.microsoft.com/office/drawing/2014/main" val="3723347918"/>
                    </a:ext>
                  </a:extLst>
                </a:gridCol>
                <a:gridCol w="370332">
                  <a:extLst>
                    <a:ext uri="{9D8B030D-6E8A-4147-A177-3AD203B41FA5}">
                      <a16:colId xmlns:a16="http://schemas.microsoft.com/office/drawing/2014/main" val="2452287021"/>
                    </a:ext>
                  </a:extLst>
                </a:gridCol>
                <a:gridCol w="370332">
                  <a:extLst>
                    <a:ext uri="{9D8B030D-6E8A-4147-A177-3AD203B41FA5}">
                      <a16:colId xmlns:a16="http://schemas.microsoft.com/office/drawing/2014/main" val="1500944037"/>
                    </a:ext>
                  </a:extLst>
                </a:gridCol>
                <a:gridCol w="329184">
                  <a:extLst>
                    <a:ext uri="{9D8B030D-6E8A-4147-A177-3AD203B41FA5}">
                      <a16:colId xmlns:a16="http://schemas.microsoft.com/office/drawing/2014/main" val="2331746244"/>
                    </a:ext>
                  </a:extLst>
                </a:gridCol>
                <a:gridCol w="329184">
                  <a:extLst>
                    <a:ext uri="{9D8B030D-6E8A-4147-A177-3AD203B41FA5}">
                      <a16:colId xmlns:a16="http://schemas.microsoft.com/office/drawing/2014/main" val="2732374195"/>
                    </a:ext>
                  </a:extLst>
                </a:gridCol>
                <a:gridCol w="370332">
                  <a:extLst>
                    <a:ext uri="{9D8B030D-6E8A-4147-A177-3AD203B41FA5}">
                      <a16:colId xmlns:a16="http://schemas.microsoft.com/office/drawing/2014/main" val="3816644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2485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- 2018-01-23 10:18:39 </a:t>
                      </a:r>
                      <a:r>
                        <a:rPr kumimoji="0" lang="en-US" sz="1000" b="0" i="0" u="none" strike="noStrike" kern="1200" cap="none" spc="0" normalizeH="0" baseline="0" noProof="0">
                          <a:ln>
                            <a:noFill/>
                          </a:ln>
                          <a:solidFill>
                            <a:prstClr val="black"/>
                          </a:solidFill>
                          <a:effectLst/>
                          <a:uLnTx/>
                          <a:uFillTx/>
                          <a:latin typeface="+mn-lt"/>
                          <a:ea typeface="+mn-ea"/>
                          <a:cs typeface="+mn-cs"/>
                        </a:rPr>
                        <a:t> 
 DOH ASSISTANCE IN FULL SWING IN AREAS AFFECTED BY MAYON ERUPTION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0790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- 2018-01-23 07:09:35 </a:t>
                      </a:r>
                      <a:r>
                        <a:rPr kumimoji="0" lang="en-US" sz="1000" b="0" i="0" u="none" strike="noStrike" kern="1200" cap="none" spc="0" normalizeH="0" baseline="0" noProof="0">
                          <a:ln>
                            <a:noFill/>
                          </a:ln>
                          <a:solidFill>
                            <a:prstClr val="black"/>
                          </a:solidFill>
                          <a:effectLst/>
                          <a:uLnTx/>
                          <a:uFillTx/>
                          <a:latin typeface="+mn-lt"/>
                          <a:ea typeface="+mn-ea"/>
                          <a:cs typeface="+mn-cs"/>
                        </a:rPr>
                        <a:t> 
 Ash Fall/ Pag-ulan ng Abo
Mga epekto ng paglanghap ng abo mula sa sumabog na bulkan at mga maaaring gawin upang makaiwas rito. 
Mag-ingat at maging alerto! Isang paalala mula sa inyong Department of Health.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3977950"/>
                  </a:ext>
                </a:extLst>
              </a:tr>
            </a:tbl>
          </a:graphicData>
        </a:graphic>
      </p:graphicFrame>
      <p:sp>
        <p:nvSpPr>
          <p:cNvPr id="4" name="Text Placeholder 3">
            <a:extLst>
              <a:ext uri="{FF2B5EF4-FFF2-40B4-BE49-F238E27FC236}">
                <a16:creationId xmlns:a16="http://schemas.microsoft.com/office/drawing/2014/main" id="{8B1C2F43-E024-4430-A6B7-360E9FA501C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670779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81821-28A2-4284-86C6-4E819D28A2E0}"/>
              </a:ext>
            </a:extLst>
          </p:cNvPr>
          <p:cNvSpPr>
            <a:spLocks noGrp="1"/>
          </p:cNvSpPr>
          <p:nvPr>
            <p:ph type="title"/>
          </p:nvPr>
        </p:nvSpPr>
        <p:spPr/>
        <p:txBody>
          <a:bodyPr/>
          <a:lstStyle/>
          <a:p>
            <a:r>
              <a:rPr lang="en-US"/>
              <a:t>Facebook Own Posts Table  | Department of Health (Philippines) - 9 of 16</a:t>
            </a:r>
          </a:p>
        </p:txBody>
      </p:sp>
      <p:graphicFrame>
        <p:nvGraphicFramePr>
          <p:cNvPr id="5" name="Table Placeholder 4">
            <a:extLst>
              <a:ext uri="{FF2B5EF4-FFF2-40B4-BE49-F238E27FC236}">
                <a16:creationId xmlns:a16="http://schemas.microsoft.com/office/drawing/2014/main" id="{2AC060E8-A7CF-4B5C-A793-367B5E744D00}"/>
              </a:ext>
            </a:extLst>
          </p:cNvPr>
          <p:cNvGraphicFramePr>
            <a:graphicFrameLocks noGrp="1"/>
          </p:cNvGraphicFramePr>
          <p:nvPr>
            <p:ph type="tbl" sz="quarter" idx="13"/>
            <p:extLst>
              <p:ext uri="{D42A27DB-BD31-4B8C-83A1-F6EECF244321}">
                <p14:modId xmlns:p14="http://schemas.microsoft.com/office/powerpoint/2010/main" val="2300546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6510032"/>
                    </a:ext>
                  </a:extLst>
                </a:gridCol>
                <a:gridCol w="370332">
                  <a:extLst>
                    <a:ext uri="{9D8B030D-6E8A-4147-A177-3AD203B41FA5}">
                      <a16:colId xmlns:a16="http://schemas.microsoft.com/office/drawing/2014/main" val="1386602828"/>
                    </a:ext>
                  </a:extLst>
                </a:gridCol>
                <a:gridCol w="370332">
                  <a:extLst>
                    <a:ext uri="{9D8B030D-6E8A-4147-A177-3AD203B41FA5}">
                      <a16:colId xmlns:a16="http://schemas.microsoft.com/office/drawing/2014/main" val="3322709264"/>
                    </a:ext>
                  </a:extLst>
                </a:gridCol>
                <a:gridCol w="370332">
                  <a:extLst>
                    <a:ext uri="{9D8B030D-6E8A-4147-A177-3AD203B41FA5}">
                      <a16:colId xmlns:a16="http://schemas.microsoft.com/office/drawing/2014/main" val="1613556422"/>
                    </a:ext>
                  </a:extLst>
                </a:gridCol>
                <a:gridCol w="329184">
                  <a:extLst>
                    <a:ext uri="{9D8B030D-6E8A-4147-A177-3AD203B41FA5}">
                      <a16:colId xmlns:a16="http://schemas.microsoft.com/office/drawing/2014/main" val="1640105438"/>
                    </a:ext>
                  </a:extLst>
                </a:gridCol>
                <a:gridCol w="329184">
                  <a:extLst>
                    <a:ext uri="{9D8B030D-6E8A-4147-A177-3AD203B41FA5}">
                      <a16:colId xmlns:a16="http://schemas.microsoft.com/office/drawing/2014/main" val="794361993"/>
                    </a:ext>
                  </a:extLst>
                </a:gridCol>
                <a:gridCol w="329184">
                  <a:extLst>
                    <a:ext uri="{9D8B030D-6E8A-4147-A177-3AD203B41FA5}">
                      <a16:colId xmlns:a16="http://schemas.microsoft.com/office/drawing/2014/main" val="2162546412"/>
                    </a:ext>
                  </a:extLst>
                </a:gridCol>
                <a:gridCol w="329184">
                  <a:extLst>
                    <a:ext uri="{9D8B030D-6E8A-4147-A177-3AD203B41FA5}">
                      <a16:colId xmlns:a16="http://schemas.microsoft.com/office/drawing/2014/main" val="2159515326"/>
                    </a:ext>
                  </a:extLst>
                </a:gridCol>
                <a:gridCol w="329184">
                  <a:extLst>
                    <a:ext uri="{9D8B030D-6E8A-4147-A177-3AD203B41FA5}">
                      <a16:colId xmlns:a16="http://schemas.microsoft.com/office/drawing/2014/main" val="2583191832"/>
                    </a:ext>
                  </a:extLst>
                </a:gridCol>
                <a:gridCol w="329184">
                  <a:extLst>
                    <a:ext uri="{9D8B030D-6E8A-4147-A177-3AD203B41FA5}">
                      <a16:colId xmlns:a16="http://schemas.microsoft.com/office/drawing/2014/main" val="402297019"/>
                    </a:ext>
                  </a:extLst>
                </a:gridCol>
                <a:gridCol w="329184">
                  <a:extLst>
                    <a:ext uri="{9D8B030D-6E8A-4147-A177-3AD203B41FA5}">
                      <a16:colId xmlns:a16="http://schemas.microsoft.com/office/drawing/2014/main" val="2049408079"/>
                    </a:ext>
                  </a:extLst>
                </a:gridCol>
                <a:gridCol w="329184">
                  <a:extLst>
                    <a:ext uri="{9D8B030D-6E8A-4147-A177-3AD203B41FA5}">
                      <a16:colId xmlns:a16="http://schemas.microsoft.com/office/drawing/2014/main" val="2512666736"/>
                    </a:ext>
                  </a:extLst>
                </a:gridCol>
                <a:gridCol w="329184">
                  <a:extLst>
                    <a:ext uri="{9D8B030D-6E8A-4147-A177-3AD203B41FA5}">
                      <a16:colId xmlns:a16="http://schemas.microsoft.com/office/drawing/2014/main" val="239406126"/>
                    </a:ext>
                  </a:extLst>
                </a:gridCol>
                <a:gridCol w="370332">
                  <a:extLst>
                    <a:ext uri="{9D8B030D-6E8A-4147-A177-3AD203B41FA5}">
                      <a16:colId xmlns:a16="http://schemas.microsoft.com/office/drawing/2014/main" val="1784123432"/>
                    </a:ext>
                  </a:extLst>
                </a:gridCol>
                <a:gridCol w="370332">
                  <a:extLst>
                    <a:ext uri="{9D8B030D-6E8A-4147-A177-3AD203B41FA5}">
                      <a16:colId xmlns:a16="http://schemas.microsoft.com/office/drawing/2014/main" val="1617692046"/>
                    </a:ext>
                  </a:extLst>
                </a:gridCol>
                <a:gridCol w="329184">
                  <a:extLst>
                    <a:ext uri="{9D8B030D-6E8A-4147-A177-3AD203B41FA5}">
                      <a16:colId xmlns:a16="http://schemas.microsoft.com/office/drawing/2014/main" val="2693102367"/>
                    </a:ext>
                  </a:extLst>
                </a:gridCol>
                <a:gridCol w="329184">
                  <a:extLst>
                    <a:ext uri="{9D8B030D-6E8A-4147-A177-3AD203B41FA5}">
                      <a16:colId xmlns:a16="http://schemas.microsoft.com/office/drawing/2014/main" val="3579535078"/>
                    </a:ext>
                  </a:extLst>
                </a:gridCol>
                <a:gridCol w="370332">
                  <a:extLst>
                    <a:ext uri="{9D8B030D-6E8A-4147-A177-3AD203B41FA5}">
                      <a16:colId xmlns:a16="http://schemas.microsoft.com/office/drawing/2014/main" val="850446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428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- 2018-01-23 01:38:07 </a:t>
                      </a:r>
                      <a:r>
                        <a:rPr kumimoji="0" lang="en-US" sz="1000" b="0" i="0" u="none" strike="noStrike" kern="1200" cap="none" spc="0" normalizeH="0" baseline="0" noProof="0">
                          <a:ln>
                            <a:noFill/>
                          </a:ln>
                          <a:solidFill>
                            <a:prstClr val="black"/>
                          </a:solidFill>
                          <a:effectLst/>
                          <a:uLnTx/>
                          <a:uFillTx/>
                          <a:latin typeface="+mn-lt"/>
                          <a:ea typeface="+mn-ea"/>
                          <a:cs typeface="+mn-cs"/>
                        </a:rPr>
                        <a:t> 
 Anu-ano ang mga Sintomas ng Bosyo o Goiter?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6883870"/>
                  </a:ext>
                </a:extLst>
              </a:tr>
            </a:tbl>
          </a:graphicData>
        </a:graphic>
      </p:graphicFrame>
      <p:sp>
        <p:nvSpPr>
          <p:cNvPr id="4" name="Text Placeholder 3">
            <a:extLst>
              <a:ext uri="{FF2B5EF4-FFF2-40B4-BE49-F238E27FC236}">
                <a16:creationId xmlns:a16="http://schemas.microsoft.com/office/drawing/2014/main" id="{E38661E1-E195-4975-8CF0-F3A37F22AB7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4387028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FA7C0-40E9-47BA-A56C-B8DB8FFEC336}"/>
              </a:ext>
            </a:extLst>
          </p:cNvPr>
          <p:cNvSpPr>
            <a:spLocks noGrp="1"/>
          </p:cNvSpPr>
          <p:nvPr>
            <p:ph type="title"/>
          </p:nvPr>
        </p:nvSpPr>
        <p:spPr/>
        <p:txBody>
          <a:bodyPr/>
          <a:lstStyle/>
          <a:p>
            <a:r>
              <a:rPr lang="en-US"/>
              <a:t>Facebook Own Posts Table  | Department of Health (Philippines) - 10 of 16</a:t>
            </a:r>
          </a:p>
        </p:txBody>
      </p:sp>
      <p:graphicFrame>
        <p:nvGraphicFramePr>
          <p:cNvPr id="5" name="Table Placeholder 4">
            <a:extLst>
              <a:ext uri="{FF2B5EF4-FFF2-40B4-BE49-F238E27FC236}">
                <a16:creationId xmlns:a16="http://schemas.microsoft.com/office/drawing/2014/main" id="{A430A976-670D-43FA-B4BA-C9EAB086F818}"/>
              </a:ext>
            </a:extLst>
          </p:cNvPr>
          <p:cNvGraphicFramePr>
            <a:graphicFrameLocks noGrp="1"/>
          </p:cNvGraphicFramePr>
          <p:nvPr>
            <p:ph type="tbl" sz="quarter" idx="13"/>
            <p:extLst>
              <p:ext uri="{D42A27DB-BD31-4B8C-83A1-F6EECF244321}">
                <p14:modId xmlns:p14="http://schemas.microsoft.com/office/powerpoint/2010/main" val="2512123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9024240"/>
                    </a:ext>
                  </a:extLst>
                </a:gridCol>
                <a:gridCol w="370332">
                  <a:extLst>
                    <a:ext uri="{9D8B030D-6E8A-4147-A177-3AD203B41FA5}">
                      <a16:colId xmlns:a16="http://schemas.microsoft.com/office/drawing/2014/main" val="597141661"/>
                    </a:ext>
                  </a:extLst>
                </a:gridCol>
                <a:gridCol w="370332">
                  <a:extLst>
                    <a:ext uri="{9D8B030D-6E8A-4147-A177-3AD203B41FA5}">
                      <a16:colId xmlns:a16="http://schemas.microsoft.com/office/drawing/2014/main" val="3651648930"/>
                    </a:ext>
                  </a:extLst>
                </a:gridCol>
                <a:gridCol w="370332">
                  <a:extLst>
                    <a:ext uri="{9D8B030D-6E8A-4147-A177-3AD203B41FA5}">
                      <a16:colId xmlns:a16="http://schemas.microsoft.com/office/drawing/2014/main" val="2206181784"/>
                    </a:ext>
                  </a:extLst>
                </a:gridCol>
                <a:gridCol w="329184">
                  <a:extLst>
                    <a:ext uri="{9D8B030D-6E8A-4147-A177-3AD203B41FA5}">
                      <a16:colId xmlns:a16="http://schemas.microsoft.com/office/drawing/2014/main" val="3967188048"/>
                    </a:ext>
                  </a:extLst>
                </a:gridCol>
                <a:gridCol w="329184">
                  <a:extLst>
                    <a:ext uri="{9D8B030D-6E8A-4147-A177-3AD203B41FA5}">
                      <a16:colId xmlns:a16="http://schemas.microsoft.com/office/drawing/2014/main" val="1655636546"/>
                    </a:ext>
                  </a:extLst>
                </a:gridCol>
                <a:gridCol w="329184">
                  <a:extLst>
                    <a:ext uri="{9D8B030D-6E8A-4147-A177-3AD203B41FA5}">
                      <a16:colId xmlns:a16="http://schemas.microsoft.com/office/drawing/2014/main" val="1025630072"/>
                    </a:ext>
                  </a:extLst>
                </a:gridCol>
                <a:gridCol w="329184">
                  <a:extLst>
                    <a:ext uri="{9D8B030D-6E8A-4147-A177-3AD203B41FA5}">
                      <a16:colId xmlns:a16="http://schemas.microsoft.com/office/drawing/2014/main" val="1902413402"/>
                    </a:ext>
                  </a:extLst>
                </a:gridCol>
                <a:gridCol w="329184">
                  <a:extLst>
                    <a:ext uri="{9D8B030D-6E8A-4147-A177-3AD203B41FA5}">
                      <a16:colId xmlns:a16="http://schemas.microsoft.com/office/drawing/2014/main" val="3600518037"/>
                    </a:ext>
                  </a:extLst>
                </a:gridCol>
                <a:gridCol w="329184">
                  <a:extLst>
                    <a:ext uri="{9D8B030D-6E8A-4147-A177-3AD203B41FA5}">
                      <a16:colId xmlns:a16="http://schemas.microsoft.com/office/drawing/2014/main" val="3612454399"/>
                    </a:ext>
                  </a:extLst>
                </a:gridCol>
                <a:gridCol w="329184">
                  <a:extLst>
                    <a:ext uri="{9D8B030D-6E8A-4147-A177-3AD203B41FA5}">
                      <a16:colId xmlns:a16="http://schemas.microsoft.com/office/drawing/2014/main" val="2311319357"/>
                    </a:ext>
                  </a:extLst>
                </a:gridCol>
                <a:gridCol w="329184">
                  <a:extLst>
                    <a:ext uri="{9D8B030D-6E8A-4147-A177-3AD203B41FA5}">
                      <a16:colId xmlns:a16="http://schemas.microsoft.com/office/drawing/2014/main" val="889171346"/>
                    </a:ext>
                  </a:extLst>
                </a:gridCol>
                <a:gridCol w="329184">
                  <a:extLst>
                    <a:ext uri="{9D8B030D-6E8A-4147-A177-3AD203B41FA5}">
                      <a16:colId xmlns:a16="http://schemas.microsoft.com/office/drawing/2014/main" val="1859810438"/>
                    </a:ext>
                  </a:extLst>
                </a:gridCol>
                <a:gridCol w="370332">
                  <a:extLst>
                    <a:ext uri="{9D8B030D-6E8A-4147-A177-3AD203B41FA5}">
                      <a16:colId xmlns:a16="http://schemas.microsoft.com/office/drawing/2014/main" val="186558063"/>
                    </a:ext>
                  </a:extLst>
                </a:gridCol>
                <a:gridCol w="370332">
                  <a:extLst>
                    <a:ext uri="{9D8B030D-6E8A-4147-A177-3AD203B41FA5}">
                      <a16:colId xmlns:a16="http://schemas.microsoft.com/office/drawing/2014/main" val="2259898875"/>
                    </a:ext>
                  </a:extLst>
                </a:gridCol>
                <a:gridCol w="329184">
                  <a:extLst>
                    <a:ext uri="{9D8B030D-6E8A-4147-A177-3AD203B41FA5}">
                      <a16:colId xmlns:a16="http://schemas.microsoft.com/office/drawing/2014/main" val="2896967686"/>
                    </a:ext>
                  </a:extLst>
                </a:gridCol>
                <a:gridCol w="329184">
                  <a:extLst>
                    <a:ext uri="{9D8B030D-6E8A-4147-A177-3AD203B41FA5}">
                      <a16:colId xmlns:a16="http://schemas.microsoft.com/office/drawing/2014/main" val="399043342"/>
                    </a:ext>
                  </a:extLst>
                </a:gridCol>
                <a:gridCol w="370332">
                  <a:extLst>
                    <a:ext uri="{9D8B030D-6E8A-4147-A177-3AD203B41FA5}">
                      <a16:colId xmlns:a16="http://schemas.microsoft.com/office/drawing/2014/main" val="2540384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6249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- 2018-01-22 01:52:24 </a:t>
                      </a:r>
                      <a:r>
                        <a:rPr kumimoji="0" lang="en-US" sz="1000" b="0" i="0" u="none" strike="noStrike" kern="1200" cap="none" spc="0" normalizeH="0" baseline="0" noProof="0">
                          <a:ln>
                            <a:noFill/>
                          </a:ln>
                          <a:solidFill>
                            <a:prstClr val="black"/>
                          </a:solidFill>
                          <a:effectLst/>
                          <a:uLnTx/>
                          <a:uFillTx/>
                          <a:latin typeface="+mn-lt"/>
                          <a:ea typeface="+mn-ea"/>
                          <a:cs typeface="+mn-cs"/>
                        </a:rPr>
                        <a:t> 
 Goiter Awareness Week
"Goiter Sugpuin Isip Patalinuhin Iodized Salt Gamitin"
Ano ang "IODINE DEFICIENCY" 
Ang "Iodine Deficiency" ay isang kondisyon kung saan kulang ang antas ng iodine sa katawan ng isang tao.
Ito ay mas nakikita sa mga taong may edad 60 taong gulang at pataas, kababaihang nagbubuntis at nagpapasuso ng sanggol.
Ano ang kahalagahan ng iodine at saan ito nakukuha?
Ang iodine isang sangkap na kailangan ng ating katawan sa paggawa ng "thyroid hormones".
Ito ay makukuha sa dairy products, seafood (shellfish at seaweed), karne, ilang tinapay, itlog at iodized salt.
Paano maiiwasan at malulunasan ang "IODINE DEFICIENCY"?
Gumamit ng "iodized salt".
Sa Pilipinas, ang ASIN (Act for Salt Iodization Nationwide) Law noong 1995 ay nagtakda na lahat ng asin na gagamitin sa pagkain sa Pilipinas ay dapat "iodized salt".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3706323"/>
                  </a:ext>
                </a:extLst>
              </a:tr>
            </a:tbl>
          </a:graphicData>
        </a:graphic>
      </p:graphicFrame>
      <p:sp>
        <p:nvSpPr>
          <p:cNvPr id="4" name="Text Placeholder 3">
            <a:extLst>
              <a:ext uri="{FF2B5EF4-FFF2-40B4-BE49-F238E27FC236}">
                <a16:creationId xmlns:a16="http://schemas.microsoft.com/office/drawing/2014/main" id="{7AD8499D-7F5C-4FE3-B817-050AF83F73C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2415077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BFBE3-9705-4EE1-9624-F99BF8B387D9}"/>
              </a:ext>
            </a:extLst>
          </p:cNvPr>
          <p:cNvSpPr>
            <a:spLocks noGrp="1"/>
          </p:cNvSpPr>
          <p:nvPr>
            <p:ph type="title"/>
          </p:nvPr>
        </p:nvSpPr>
        <p:spPr/>
        <p:txBody>
          <a:bodyPr/>
          <a:lstStyle/>
          <a:p>
            <a:r>
              <a:rPr lang="en-US"/>
              <a:t>Facebook Own Posts Table  | Department of Health (Philippines) - 11 of 16</a:t>
            </a:r>
          </a:p>
        </p:txBody>
      </p:sp>
      <p:graphicFrame>
        <p:nvGraphicFramePr>
          <p:cNvPr id="5" name="Table Placeholder 4">
            <a:extLst>
              <a:ext uri="{FF2B5EF4-FFF2-40B4-BE49-F238E27FC236}">
                <a16:creationId xmlns:a16="http://schemas.microsoft.com/office/drawing/2014/main" id="{DE504F3A-087E-42D9-8092-785139C62209}"/>
              </a:ext>
            </a:extLst>
          </p:cNvPr>
          <p:cNvGraphicFramePr>
            <a:graphicFrameLocks noGrp="1"/>
          </p:cNvGraphicFramePr>
          <p:nvPr>
            <p:ph type="tbl" sz="quarter" idx="13"/>
            <p:extLst>
              <p:ext uri="{D42A27DB-BD31-4B8C-83A1-F6EECF244321}">
                <p14:modId xmlns:p14="http://schemas.microsoft.com/office/powerpoint/2010/main" val="1935060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428647"/>
                    </a:ext>
                  </a:extLst>
                </a:gridCol>
                <a:gridCol w="370332">
                  <a:extLst>
                    <a:ext uri="{9D8B030D-6E8A-4147-A177-3AD203B41FA5}">
                      <a16:colId xmlns:a16="http://schemas.microsoft.com/office/drawing/2014/main" val="1816178537"/>
                    </a:ext>
                  </a:extLst>
                </a:gridCol>
                <a:gridCol w="370332">
                  <a:extLst>
                    <a:ext uri="{9D8B030D-6E8A-4147-A177-3AD203B41FA5}">
                      <a16:colId xmlns:a16="http://schemas.microsoft.com/office/drawing/2014/main" val="4213925881"/>
                    </a:ext>
                  </a:extLst>
                </a:gridCol>
                <a:gridCol w="370332">
                  <a:extLst>
                    <a:ext uri="{9D8B030D-6E8A-4147-A177-3AD203B41FA5}">
                      <a16:colId xmlns:a16="http://schemas.microsoft.com/office/drawing/2014/main" val="3557676729"/>
                    </a:ext>
                  </a:extLst>
                </a:gridCol>
                <a:gridCol w="329184">
                  <a:extLst>
                    <a:ext uri="{9D8B030D-6E8A-4147-A177-3AD203B41FA5}">
                      <a16:colId xmlns:a16="http://schemas.microsoft.com/office/drawing/2014/main" val="524294058"/>
                    </a:ext>
                  </a:extLst>
                </a:gridCol>
                <a:gridCol w="329184">
                  <a:extLst>
                    <a:ext uri="{9D8B030D-6E8A-4147-A177-3AD203B41FA5}">
                      <a16:colId xmlns:a16="http://schemas.microsoft.com/office/drawing/2014/main" val="2906874707"/>
                    </a:ext>
                  </a:extLst>
                </a:gridCol>
                <a:gridCol w="329184">
                  <a:extLst>
                    <a:ext uri="{9D8B030D-6E8A-4147-A177-3AD203B41FA5}">
                      <a16:colId xmlns:a16="http://schemas.microsoft.com/office/drawing/2014/main" val="2803729952"/>
                    </a:ext>
                  </a:extLst>
                </a:gridCol>
                <a:gridCol w="329184">
                  <a:extLst>
                    <a:ext uri="{9D8B030D-6E8A-4147-A177-3AD203B41FA5}">
                      <a16:colId xmlns:a16="http://schemas.microsoft.com/office/drawing/2014/main" val="626973619"/>
                    </a:ext>
                  </a:extLst>
                </a:gridCol>
                <a:gridCol w="329184">
                  <a:extLst>
                    <a:ext uri="{9D8B030D-6E8A-4147-A177-3AD203B41FA5}">
                      <a16:colId xmlns:a16="http://schemas.microsoft.com/office/drawing/2014/main" val="2254605496"/>
                    </a:ext>
                  </a:extLst>
                </a:gridCol>
                <a:gridCol w="329184">
                  <a:extLst>
                    <a:ext uri="{9D8B030D-6E8A-4147-A177-3AD203B41FA5}">
                      <a16:colId xmlns:a16="http://schemas.microsoft.com/office/drawing/2014/main" val="574100391"/>
                    </a:ext>
                  </a:extLst>
                </a:gridCol>
                <a:gridCol w="329184">
                  <a:extLst>
                    <a:ext uri="{9D8B030D-6E8A-4147-A177-3AD203B41FA5}">
                      <a16:colId xmlns:a16="http://schemas.microsoft.com/office/drawing/2014/main" val="2315839530"/>
                    </a:ext>
                  </a:extLst>
                </a:gridCol>
                <a:gridCol w="329184">
                  <a:extLst>
                    <a:ext uri="{9D8B030D-6E8A-4147-A177-3AD203B41FA5}">
                      <a16:colId xmlns:a16="http://schemas.microsoft.com/office/drawing/2014/main" val="3801400727"/>
                    </a:ext>
                  </a:extLst>
                </a:gridCol>
                <a:gridCol w="329184">
                  <a:extLst>
                    <a:ext uri="{9D8B030D-6E8A-4147-A177-3AD203B41FA5}">
                      <a16:colId xmlns:a16="http://schemas.microsoft.com/office/drawing/2014/main" val="2402720077"/>
                    </a:ext>
                  </a:extLst>
                </a:gridCol>
                <a:gridCol w="370332">
                  <a:extLst>
                    <a:ext uri="{9D8B030D-6E8A-4147-A177-3AD203B41FA5}">
                      <a16:colId xmlns:a16="http://schemas.microsoft.com/office/drawing/2014/main" val="3988717072"/>
                    </a:ext>
                  </a:extLst>
                </a:gridCol>
                <a:gridCol w="370332">
                  <a:extLst>
                    <a:ext uri="{9D8B030D-6E8A-4147-A177-3AD203B41FA5}">
                      <a16:colId xmlns:a16="http://schemas.microsoft.com/office/drawing/2014/main" val="3332099459"/>
                    </a:ext>
                  </a:extLst>
                </a:gridCol>
                <a:gridCol w="329184">
                  <a:extLst>
                    <a:ext uri="{9D8B030D-6E8A-4147-A177-3AD203B41FA5}">
                      <a16:colId xmlns:a16="http://schemas.microsoft.com/office/drawing/2014/main" val="1050895959"/>
                    </a:ext>
                  </a:extLst>
                </a:gridCol>
                <a:gridCol w="329184">
                  <a:extLst>
                    <a:ext uri="{9D8B030D-6E8A-4147-A177-3AD203B41FA5}">
                      <a16:colId xmlns:a16="http://schemas.microsoft.com/office/drawing/2014/main" val="1382196502"/>
                    </a:ext>
                  </a:extLst>
                </a:gridCol>
                <a:gridCol w="370332">
                  <a:extLst>
                    <a:ext uri="{9D8B030D-6E8A-4147-A177-3AD203B41FA5}">
                      <a16:colId xmlns:a16="http://schemas.microsoft.com/office/drawing/2014/main" val="4118907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9173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- 2018-01-21 01:14:44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5636477"/>
                  </a:ext>
                </a:extLst>
              </a:tr>
            </a:tbl>
          </a:graphicData>
        </a:graphic>
      </p:graphicFrame>
      <p:sp>
        <p:nvSpPr>
          <p:cNvPr id="4" name="Text Placeholder 3">
            <a:extLst>
              <a:ext uri="{FF2B5EF4-FFF2-40B4-BE49-F238E27FC236}">
                <a16:creationId xmlns:a16="http://schemas.microsoft.com/office/drawing/2014/main" id="{0A694BF8-4FAA-495B-A5D9-7F169A08CE4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274240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0FCE0-5FE9-426B-AE3B-5359547ADC5F}"/>
              </a:ext>
            </a:extLst>
          </p:cNvPr>
          <p:cNvSpPr>
            <a:spLocks noGrp="1"/>
          </p:cNvSpPr>
          <p:nvPr>
            <p:ph type="title"/>
          </p:nvPr>
        </p:nvSpPr>
        <p:spPr/>
        <p:txBody>
          <a:bodyPr/>
          <a:lstStyle/>
          <a:p>
            <a:r>
              <a:rPr lang="en-US"/>
              <a:t>Facebook Own Posts Table  | Department of Health (Philippines) - 12 of 16</a:t>
            </a:r>
          </a:p>
        </p:txBody>
      </p:sp>
      <p:graphicFrame>
        <p:nvGraphicFramePr>
          <p:cNvPr id="5" name="Table Placeholder 4">
            <a:extLst>
              <a:ext uri="{FF2B5EF4-FFF2-40B4-BE49-F238E27FC236}">
                <a16:creationId xmlns:a16="http://schemas.microsoft.com/office/drawing/2014/main" id="{CFC21C2F-5AF0-4FAF-AEC5-927CF2F6C0DA}"/>
              </a:ext>
            </a:extLst>
          </p:cNvPr>
          <p:cNvGraphicFramePr>
            <a:graphicFrameLocks noGrp="1"/>
          </p:cNvGraphicFramePr>
          <p:nvPr>
            <p:ph type="tbl" sz="quarter" idx="13"/>
            <p:extLst>
              <p:ext uri="{D42A27DB-BD31-4B8C-83A1-F6EECF244321}">
                <p14:modId xmlns:p14="http://schemas.microsoft.com/office/powerpoint/2010/main" val="1638778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47926458"/>
                    </a:ext>
                  </a:extLst>
                </a:gridCol>
                <a:gridCol w="370332">
                  <a:extLst>
                    <a:ext uri="{9D8B030D-6E8A-4147-A177-3AD203B41FA5}">
                      <a16:colId xmlns:a16="http://schemas.microsoft.com/office/drawing/2014/main" val="921251086"/>
                    </a:ext>
                  </a:extLst>
                </a:gridCol>
                <a:gridCol w="370332">
                  <a:extLst>
                    <a:ext uri="{9D8B030D-6E8A-4147-A177-3AD203B41FA5}">
                      <a16:colId xmlns:a16="http://schemas.microsoft.com/office/drawing/2014/main" val="2171480206"/>
                    </a:ext>
                  </a:extLst>
                </a:gridCol>
                <a:gridCol w="370332">
                  <a:extLst>
                    <a:ext uri="{9D8B030D-6E8A-4147-A177-3AD203B41FA5}">
                      <a16:colId xmlns:a16="http://schemas.microsoft.com/office/drawing/2014/main" val="721289350"/>
                    </a:ext>
                  </a:extLst>
                </a:gridCol>
                <a:gridCol w="329184">
                  <a:extLst>
                    <a:ext uri="{9D8B030D-6E8A-4147-A177-3AD203B41FA5}">
                      <a16:colId xmlns:a16="http://schemas.microsoft.com/office/drawing/2014/main" val="976551175"/>
                    </a:ext>
                  </a:extLst>
                </a:gridCol>
                <a:gridCol w="329184">
                  <a:extLst>
                    <a:ext uri="{9D8B030D-6E8A-4147-A177-3AD203B41FA5}">
                      <a16:colId xmlns:a16="http://schemas.microsoft.com/office/drawing/2014/main" val="414850731"/>
                    </a:ext>
                  </a:extLst>
                </a:gridCol>
                <a:gridCol w="329184">
                  <a:extLst>
                    <a:ext uri="{9D8B030D-6E8A-4147-A177-3AD203B41FA5}">
                      <a16:colId xmlns:a16="http://schemas.microsoft.com/office/drawing/2014/main" val="1417237974"/>
                    </a:ext>
                  </a:extLst>
                </a:gridCol>
                <a:gridCol w="329184">
                  <a:extLst>
                    <a:ext uri="{9D8B030D-6E8A-4147-A177-3AD203B41FA5}">
                      <a16:colId xmlns:a16="http://schemas.microsoft.com/office/drawing/2014/main" val="916466989"/>
                    </a:ext>
                  </a:extLst>
                </a:gridCol>
                <a:gridCol w="329184">
                  <a:extLst>
                    <a:ext uri="{9D8B030D-6E8A-4147-A177-3AD203B41FA5}">
                      <a16:colId xmlns:a16="http://schemas.microsoft.com/office/drawing/2014/main" val="2563100656"/>
                    </a:ext>
                  </a:extLst>
                </a:gridCol>
                <a:gridCol w="329184">
                  <a:extLst>
                    <a:ext uri="{9D8B030D-6E8A-4147-A177-3AD203B41FA5}">
                      <a16:colId xmlns:a16="http://schemas.microsoft.com/office/drawing/2014/main" val="1525404511"/>
                    </a:ext>
                  </a:extLst>
                </a:gridCol>
                <a:gridCol w="329184">
                  <a:extLst>
                    <a:ext uri="{9D8B030D-6E8A-4147-A177-3AD203B41FA5}">
                      <a16:colId xmlns:a16="http://schemas.microsoft.com/office/drawing/2014/main" val="560643015"/>
                    </a:ext>
                  </a:extLst>
                </a:gridCol>
                <a:gridCol w="329184">
                  <a:extLst>
                    <a:ext uri="{9D8B030D-6E8A-4147-A177-3AD203B41FA5}">
                      <a16:colId xmlns:a16="http://schemas.microsoft.com/office/drawing/2014/main" val="120908694"/>
                    </a:ext>
                  </a:extLst>
                </a:gridCol>
                <a:gridCol w="329184">
                  <a:extLst>
                    <a:ext uri="{9D8B030D-6E8A-4147-A177-3AD203B41FA5}">
                      <a16:colId xmlns:a16="http://schemas.microsoft.com/office/drawing/2014/main" val="1700127335"/>
                    </a:ext>
                  </a:extLst>
                </a:gridCol>
                <a:gridCol w="370332">
                  <a:extLst>
                    <a:ext uri="{9D8B030D-6E8A-4147-A177-3AD203B41FA5}">
                      <a16:colId xmlns:a16="http://schemas.microsoft.com/office/drawing/2014/main" val="3112723824"/>
                    </a:ext>
                  </a:extLst>
                </a:gridCol>
                <a:gridCol w="370332">
                  <a:extLst>
                    <a:ext uri="{9D8B030D-6E8A-4147-A177-3AD203B41FA5}">
                      <a16:colId xmlns:a16="http://schemas.microsoft.com/office/drawing/2014/main" val="2064290953"/>
                    </a:ext>
                  </a:extLst>
                </a:gridCol>
                <a:gridCol w="329184">
                  <a:extLst>
                    <a:ext uri="{9D8B030D-6E8A-4147-A177-3AD203B41FA5}">
                      <a16:colId xmlns:a16="http://schemas.microsoft.com/office/drawing/2014/main" val="1764125817"/>
                    </a:ext>
                  </a:extLst>
                </a:gridCol>
                <a:gridCol w="329184">
                  <a:extLst>
                    <a:ext uri="{9D8B030D-6E8A-4147-A177-3AD203B41FA5}">
                      <a16:colId xmlns:a16="http://schemas.microsoft.com/office/drawing/2014/main" val="1116830284"/>
                    </a:ext>
                  </a:extLst>
                </a:gridCol>
                <a:gridCol w="370332">
                  <a:extLst>
                    <a:ext uri="{9D8B030D-6E8A-4147-A177-3AD203B41FA5}">
                      <a16:colId xmlns:a16="http://schemas.microsoft.com/office/drawing/2014/main" val="532062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1305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- 2018-01-19 15:01:58 </a:t>
                      </a:r>
                      <a:r>
                        <a:rPr kumimoji="0" lang="en-US" sz="1000" b="0" i="0" u="none" strike="noStrike" kern="1200" cap="none" spc="0" normalizeH="0" baseline="0" noProof="0">
                          <a:ln>
                            <a:noFill/>
                          </a:ln>
                          <a:solidFill>
                            <a:prstClr val="black"/>
                          </a:solidFill>
                          <a:effectLst/>
                          <a:uLnTx/>
                          <a:uFillTx/>
                          <a:latin typeface="+mn-lt"/>
                          <a:ea typeface="+mn-ea"/>
                          <a:cs typeface="+mn-cs"/>
                        </a:rPr>
                        <a:t> 
 On January 18, 2018, the Department of Health (DOH) held the second stakeholders’ meeting on dengue vaccination at the DOH Convention Hall.  The meeting was chaired by Undersecretary Roger Tong-An along with Assistant Secretary Maria Francia Laxamana. 
Dr. Anthony Calibo of Family Health Office presented the “Antibody-Dependent Enhancement”, Ms. Jezza Crucena of Epidemiology Bureau presented the “Monitoring and Surveillance”, Dr. Marvin Galvez of Philippine Health Insurance presented the “Guidelines for Hospitalization Benefits of Dengue Vaccinees”, and Dr. Mar Wynn Bello of Health Promotion and Communication Service presented the “Risk Communication Strategies” on dengue vaccination. 
Attendees of the stakeholders’ meeting were from the DOH Central Office, DOH-Regional Office III, DOH-Regional Office IV-A, DOH-Regional Office VII, DOH-National Capital Region (NCR), Department of the Interior and Local Government (DILG) Central Office, DILG Region IV-A, Technical Education and Skills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542689"/>
                  </a:ext>
                </a:extLst>
              </a:tr>
            </a:tbl>
          </a:graphicData>
        </a:graphic>
      </p:graphicFrame>
      <p:sp>
        <p:nvSpPr>
          <p:cNvPr id="4" name="Text Placeholder 3">
            <a:extLst>
              <a:ext uri="{FF2B5EF4-FFF2-40B4-BE49-F238E27FC236}">
                <a16:creationId xmlns:a16="http://schemas.microsoft.com/office/drawing/2014/main" id="{1D5BE976-657F-4F09-96A4-A74F4ED9E5F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947953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72326-6086-4838-AA86-BBADCF745D50}"/>
              </a:ext>
            </a:extLst>
          </p:cNvPr>
          <p:cNvSpPr>
            <a:spLocks noGrp="1"/>
          </p:cNvSpPr>
          <p:nvPr>
            <p:ph type="title"/>
          </p:nvPr>
        </p:nvSpPr>
        <p:spPr/>
        <p:txBody>
          <a:bodyPr/>
          <a:lstStyle/>
          <a:p>
            <a:r>
              <a:rPr lang="en-US"/>
              <a:t>Facebook Own Posts Table  | Department of Health (Philippines) - 13 of 16</a:t>
            </a:r>
          </a:p>
        </p:txBody>
      </p:sp>
      <p:graphicFrame>
        <p:nvGraphicFramePr>
          <p:cNvPr id="5" name="Table Placeholder 4">
            <a:extLst>
              <a:ext uri="{FF2B5EF4-FFF2-40B4-BE49-F238E27FC236}">
                <a16:creationId xmlns:a16="http://schemas.microsoft.com/office/drawing/2014/main" id="{97986C08-1DDE-4755-814C-286C30100058}"/>
              </a:ext>
            </a:extLst>
          </p:cNvPr>
          <p:cNvGraphicFramePr>
            <a:graphicFrameLocks noGrp="1"/>
          </p:cNvGraphicFramePr>
          <p:nvPr>
            <p:ph type="tbl" sz="quarter" idx="13"/>
            <p:extLst>
              <p:ext uri="{D42A27DB-BD31-4B8C-83A1-F6EECF244321}">
                <p14:modId xmlns:p14="http://schemas.microsoft.com/office/powerpoint/2010/main" val="4192864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68485348"/>
                    </a:ext>
                  </a:extLst>
                </a:gridCol>
                <a:gridCol w="370332">
                  <a:extLst>
                    <a:ext uri="{9D8B030D-6E8A-4147-A177-3AD203B41FA5}">
                      <a16:colId xmlns:a16="http://schemas.microsoft.com/office/drawing/2014/main" val="3950951729"/>
                    </a:ext>
                  </a:extLst>
                </a:gridCol>
                <a:gridCol w="370332">
                  <a:extLst>
                    <a:ext uri="{9D8B030D-6E8A-4147-A177-3AD203B41FA5}">
                      <a16:colId xmlns:a16="http://schemas.microsoft.com/office/drawing/2014/main" val="226774533"/>
                    </a:ext>
                  </a:extLst>
                </a:gridCol>
                <a:gridCol w="370332">
                  <a:extLst>
                    <a:ext uri="{9D8B030D-6E8A-4147-A177-3AD203B41FA5}">
                      <a16:colId xmlns:a16="http://schemas.microsoft.com/office/drawing/2014/main" val="3136688169"/>
                    </a:ext>
                  </a:extLst>
                </a:gridCol>
                <a:gridCol w="329184">
                  <a:extLst>
                    <a:ext uri="{9D8B030D-6E8A-4147-A177-3AD203B41FA5}">
                      <a16:colId xmlns:a16="http://schemas.microsoft.com/office/drawing/2014/main" val="2587896775"/>
                    </a:ext>
                  </a:extLst>
                </a:gridCol>
                <a:gridCol w="329184">
                  <a:extLst>
                    <a:ext uri="{9D8B030D-6E8A-4147-A177-3AD203B41FA5}">
                      <a16:colId xmlns:a16="http://schemas.microsoft.com/office/drawing/2014/main" val="3290914981"/>
                    </a:ext>
                  </a:extLst>
                </a:gridCol>
                <a:gridCol w="329184">
                  <a:extLst>
                    <a:ext uri="{9D8B030D-6E8A-4147-A177-3AD203B41FA5}">
                      <a16:colId xmlns:a16="http://schemas.microsoft.com/office/drawing/2014/main" val="1518811433"/>
                    </a:ext>
                  </a:extLst>
                </a:gridCol>
                <a:gridCol w="329184">
                  <a:extLst>
                    <a:ext uri="{9D8B030D-6E8A-4147-A177-3AD203B41FA5}">
                      <a16:colId xmlns:a16="http://schemas.microsoft.com/office/drawing/2014/main" val="728870667"/>
                    </a:ext>
                  </a:extLst>
                </a:gridCol>
                <a:gridCol w="329184">
                  <a:extLst>
                    <a:ext uri="{9D8B030D-6E8A-4147-A177-3AD203B41FA5}">
                      <a16:colId xmlns:a16="http://schemas.microsoft.com/office/drawing/2014/main" val="3779223482"/>
                    </a:ext>
                  </a:extLst>
                </a:gridCol>
                <a:gridCol w="329184">
                  <a:extLst>
                    <a:ext uri="{9D8B030D-6E8A-4147-A177-3AD203B41FA5}">
                      <a16:colId xmlns:a16="http://schemas.microsoft.com/office/drawing/2014/main" val="2232550174"/>
                    </a:ext>
                  </a:extLst>
                </a:gridCol>
                <a:gridCol w="329184">
                  <a:extLst>
                    <a:ext uri="{9D8B030D-6E8A-4147-A177-3AD203B41FA5}">
                      <a16:colId xmlns:a16="http://schemas.microsoft.com/office/drawing/2014/main" val="1522079320"/>
                    </a:ext>
                  </a:extLst>
                </a:gridCol>
                <a:gridCol w="329184">
                  <a:extLst>
                    <a:ext uri="{9D8B030D-6E8A-4147-A177-3AD203B41FA5}">
                      <a16:colId xmlns:a16="http://schemas.microsoft.com/office/drawing/2014/main" val="1212821087"/>
                    </a:ext>
                  </a:extLst>
                </a:gridCol>
                <a:gridCol w="329184">
                  <a:extLst>
                    <a:ext uri="{9D8B030D-6E8A-4147-A177-3AD203B41FA5}">
                      <a16:colId xmlns:a16="http://schemas.microsoft.com/office/drawing/2014/main" val="733489898"/>
                    </a:ext>
                  </a:extLst>
                </a:gridCol>
                <a:gridCol w="370332">
                  <a:extLst>
                    <a:ext uri="{9D8B030D-6E8A-4147-A177-3AD203B41FA5}">
                      <a16:colId xmlns:a16="http://schemas.microsoft.com/office/drawing/2014/main" val="2898856640"/>
                    </a:ext>
                  </a:extLst>
                </a:gridCol>
                <a:gridCol w="370332">
                  <a:extLst>
                    <a:ext uri="{9D8B030D-6E8A-4147-A177-3AD203B41FA5}">
                      <a16:colId xmlns:a16="http://schemas.microsoft.com/office/drawing/2014/main" val="2047689500"/>
                    </a:ext>
                  </a:extLst>
                </a:gridCol>
                <a:gridCol w="329184">
                  <a:extLst>
                    <a:ext uri="{9D8B030D-6E8A-4147-A177-3AD203B41FA5}">
                      <a16:colId xmlns:a16="http://schemas.microsoft.com/office/drawing/2014/main" val="2270550136"/>
                    </a:ext>
                  </a:extLst>
                </a:gridCol>
                <a:gridCol w="329184">
                  <a:extLst>
                    <a:ext uri="{9D8B030D-6E8A-4147-A177-3AD203B41FA5}">
                      <a16:colId xmlns:a16="http://schemas.microsoft.com/office/drawing/2014/main" val="3574032842"/>
                    </a:ext>
                  </a:extLst>
                </a:gridCol>
                <a:gridCol w="370332">
                  <a:extLst>
                    <a:ext uri="{9D8B030D-6E8A-4147-A177-3AD203B41FA5}">
                      <a16:colId xmlns:a16="http://schemas.microsoft.com/office/drawing/2014/main" val="3299382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049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- 2018-01-19 09:36:01 </a:t>
                      </a:r>
                      <a:r>
                        <a:rPr kumimoji="0" lang="en-US" sz="1000" b="0" i="0" u="none" strike="noStrike" kern="1200" cap="none" spc="0" normalizeH="0" baseline="0" noProof="0">
                          <a:ln>
                            <a:noFill/>
                          </a:ln>
                          <a:solidFill>
                            <a:prstClr val="black"/>
                          </a:solidFill>
                          <a:effectLst/>
                          <a:uLnTx/>
                          <a:uFillTx/>
                          <a:latin typeface="+mn-lt"/>
                          <a:ea typeface="+mn-ea"/>
                          <a:cs typeface="+mn-cs"/>
                        </a:rPr>
                        <a:t> 
 DOH ASSISTS 27 DENGVAXIA-VACCINATED SCHOOL CHILDREN IN CENTRAL LUZON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6262540"/>
                  </a:ext>
                </a:extLst>
              </a:tr>
            </a:tbl>
          </a:graphicData>
        </a:graphic>
      </p:graphicFrame>
      <p:sp>
        <p:nvSpPr>
          <p:cNvPr id="4" name="Text Placeholder 3">
            <a:extLst>
              <a:ext uri="{FF2B5EF4-FFF2-40B4-BE49-F238E27FC236}">
                <a16:creationId xmlns:a16="http://schemas.microsoft.com/office/drawing/2014/main" id="{7EA11FA7-DABE-47B4-B22F-ED064DEEB09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426712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D6E40-FF75-4725-87AE-BACF7620BFDF}"/>
              </a:ext>
            </a:extLst>
          </p:cNvPr>
          <p:cNvSpPr>
            <a:spLocks noGrp="1"/>
          </p:cNvSpPr>
          <p:nvPr>
            <p:ph type="title"/>
          </p:nvPr>
        </p:nvSpPr>
        <p:spPr/>
        <p:txBody>
          <a:bodyPr/>
          <a:lstStyle/>
          <a:p>
            <a:r>
              <a:rPr lang="en-US"/>
              <a:t>Facebook Own Posts Table  | Department of Health (Philippines) - 14 of 16</a:t>
            </a:r>
          </a:p>
        </p:txBody>
      </p:sp>
      <p:graphicFrame>
        <p:nvGraphicFramePr>
          <p:cNvPr id="5" name="Table Placeholder 4">
            <a:extLst>
              <a:ext uri="{FF2B5EF4-FFF2-40B4-BE49-F238E27FC236}">
                <a16:creationId xmlns:a16="http://schemas.microsoft.com/office/drawing/2014/main" id="{D3944920-9903-4B3B-8894-0DEA330F425B}"/>
              </a:ext>
            </a:extLst>
          </p:cNvPr>
          <p:cNvGraphicFramePr>
            <a:graphicFrameLocks noGrp="1"/>
          </p:cNvGraphicFramePr>
          <p:nvPr>
            <p:ph type="tbl" sz="quarter" idx="13"/>
            <p:extLst>
              <p:ext uri="{D42A27DB-BD31-4B8C-83A1-F6EECF244321}">
                <p14:modId xmlns:p14="http://schemas.microsoft.com/office/powerpoint/2010/main" val="666455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78492451"/>
                    </a:ext>
                  </a:extLst>
                </a:gridCol>
                <a:gridCol w="370332">
                  <a:extLst>
                    <a:ext uri="{9D8B030D-6E8A-4147-A177-3AD203B41FA5}">
                      <a16:colId xmlns:a16="http://schemas.microsoft.com/office/drawing/2014/main" val="1735024191"/>
                    </a:ext>
                  </a:extLst>
                </a:gridCol>
                <a:gridCol w="370332">
                  <a:extLst>
                    <a:ext uri="{9D8B030D-6E8A-4147-A177-3AD203B41FA5}">
                      <a16:colId xmlns:a16="http://schemas.microsoft.com/office/drawing/2014/main" val="2161403890"/>
                    </a:ext>
                  </a:extLst>
                </a:gridCol>
                <a:gridCol w="370332">
                  <a:extLst>
                    <a:ext uri="{9D8B030D-6E8A-4147-A177-3AD203B41FA5}">
                      <a16:colId xmlns:a16="http://schemas.microsoft.com/office/drawing/2014/main" val="1445370596"/>
                    </a:ext>
                  </a:extLst>
                </a:gridCol>
                <a:gridCol w="329184">
                  <a:extLst>
                    <a:ext uri="{9D8B030D-6E8A-4147-A177-3AD203B41FA5}">
                      <a16:colId xmlns:a16="http://schemas.microsoft.com/office/drawing/2014/main" val="785953258"/>
                    </a:ext>
                  </a:extLst>
                </a:gridCol>
                <a:gridCol w="329184">
                  <a:extLst>
                    <a:ext uri="{9D8B030D-6E8A-4147-A177-3AD203B41FA5}">
                      <a16:colId xmlns:a16="http://schemas.microsoft.com/office/drawing/2014/main" val="841572123"/>
                    </a:ext>
                  </a:extLst>
                </a:gridCol>
                <a:gridCol w="329184">
                  <a:extLst>
                    <a:ext uri="{9D8B030D-6E8A-4147-A177-3AD203B41FA5}">
                      <a16:colId xmlns:a16="http://schemas.microsoft.com/office/drawing/2014/main" val="1977253456"/>
                    </a:ext>
                  </a:extLst>
                </a:gridCol>
                <a:gridCol w="329184">
                  <a:extLst>
                    <a:ext uri="{9D8B030D-6E8A-4147-A177-3AD203B41FA5}">
                      <a16:colId xmlns:a16="http://schemas.microsoft.com/office/drawing/2014/main" val="3030900720"/>
                    </a:ext>
                  </a:extLst>
                </a:gridCol>
                <a:gridCol w="329184">
                  <a:extLst>
                    <a:ext uri="{9D8B030D-6E8A-4147-A177-3AD203B41FA5}">
                      <a16:colId xmlns:a16="http://schemas.microsoft.com/office/drawing/2014/main" val="3720675566"/>
                    </a:ext>
                  </a:extLst>
                </a:gridCol>
                <a:gridCol w="329184">
                  <a:extLst>
                    <a:ext uri="{9D8B030D-6E8A-4147-A177-3AD203B41FA5}">
                      <a16:colId xmlns:a16="http://schemas.microsoft.com/office/drawing/2014/main" val="690699361"/>
                    </a:ext>
                  </a:extLst>
                </a:gridCol>
                <a:gridCol w="329184">
                  <a:extLst>
                    <a:ext uri="{9D8B030D-6E8A-4147-A177-3AD203B41FA5}">
                      <a16:colId xmlns:a16="http://schemas.microsoft.com/office/drawing/2014/main" val="2497824959"/>
                    </a:ext>
                  </a:extLst>
                </a:gridCol>
                <a:gridCol w="329184">
                  <a:extLst>
                    <a:ext uri="{9D8B030D-6E8A-4147-A177-3AD203B41FA5}">
                      <a16:colId xmlns:a16="http://schemas.microsoft.com/office/drawing/2014/main" val="555552206"/>
                    </a:ext>
                  </a:extLst>
                </a:gridCol>
                <a:gridCol w="329184">
                  <a:extLst>
                    <a:ext uri="{9D8B030D-6E8A-4147-A177-3AD203B41FA5}">
                      <a16:colId xmlns:a16="http://schemas.microsoft.com/office/drawing/2014/main" val="4115811127"/>
                    </a:ext>
                  </a:extLst>
                </a:gridCol>
                <a:gridCol w="370332">
                  <a:extLst>
                    <a:ext uri="{9D8B030D-6E8A-4147-A177-3AD203B41FA5}">
                      <a16:colId xmlns:a16="http://schemas.microsoft.com/office/drawing/2014/main" val="538381942"/>
                    </a:ext>
                  </a:extLst>
                </a:gridCol>
                <a:gridCol w="370332">
                  <a:extLst>
                    <a:ext uri="{9D8B030D-6E8A-4147-A177-3AD203B41FA5}">
                      <a16:colId xmlns:a16="http://schemas.microsoft.com/office/drawing/2014/main" val="1392363226"/>
                    </a:ext>
                  </a:extLst>
                </a:gridCol>
                <a:gridCol w="329184">
                  <a:extLst>
                    <a:ext uri="{9D8B030D-6E8A-4147-A177-3AD203B41FA5}">
                      <a16:colId xmlns:a16="http://schemas.microsoft.com/office/drawing/2014/main" val="3344405535"/>
                    </a:ext>
                  </a:extLst>
                </a:gridCol>
                <a:gridCol w="329184">
                  <a:extLst>
                    <a:ext uri="{9D8B030D-6E8A-4147-A177-3AD203B41FA5}">
                      <a16:colId xmlns:a16="http://schemas.microsoft.com/office/drawing/2014/main" val="1995428128"/>
                    </a:ext>
                  </a:extLst>
                </a:gridCol>
                <a:gridCol w="370332">
                  <a:extLst>
                    <a:ext uri="{9D8B030D-6E8A-4147-A177-3AD203B41FA5}">
                      <a16:colId xmlns:a16="http://schemas.microsoft.com/office/drawing/2014/main" val="1929472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6101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- 2018-01-19 03:56:54 </a:t>
                      </a:r>
                      <a:r>
                        <a:rPr kumimoji="0" lang="en-US" sz="1000" b="0" i="0" u="none" strike="noStrike" kern="1200" cap="none" spc="0" normalizeH="0" baseline="0" noProof="0">
                          <a:ln>
                            <a:noFill/>
                          </a:ln>
                          <a:solidFill>
                            <a:prstClr val="black"/>
                          </a:solidFill>
                          <a:effectLst/>
                          <a:uLnTx/>
                          <a:uFillTx/>
                          <a:latin typeface="+mn-lt"/>
                          <a:ea typeface="+mn-ea"/>
                          <a:cs typeface="+mn-cs"/>
                        </a:rPr>
                        <a:t> 
 The Department of Health (DOH), led by Health Secretary Francisco T. Duque III, distributed identification cards to parents and students to easily track &amp; monitor students vaccinated by Dengvaxia &amp; for hospitals to provide the best care &amp; management. Dengue express lanes are also in place in all DOH hospitals. The health chief also stressed to the parents &amp; students to practice the DOH's 4S campaign a) Search &amp; destroy mosquito breeding sites b) Self-protective measures c) Seek early consultation d) Say yes to selective fogging in times of an impending outbreak. Also in photo are Undersecretaries Rolando Enrique Domingo and Roger Tong-an, DOH Central Luzon Director Dr Leonita Gorgolon and Dolores Vice Mayor Jaime Lazatin.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1446514"/>
                  </a:ext>
                </a:extLst>
              </a:tr>
            </a:tbl>
          </a:graphicData>
        </a:graphic>
      </p:graphicFrame>
      <p:sp>
        <p:nvSpPr>
          <p:cNvPr id="4" name="Text Placeholder 3">
            <a:extLst>
              <a:ext uri="{FF2B5EF4-FFF2-40B4-BE49-F238E27FC236}">
                <a16:creationId xmlns:a16="http://schemas.microsoft.com/office/drawing/2014/main" id="{DE124147-4D2B-4D07-97ED-3A395AE1F2E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9940957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22B47-F5C8-4DDB-A001-9D375678B4CB}"/>
              </a:ext>
            </a:extLst>
          </p:cNvPr>
          <p:cNvSpPr>
            <a:spLocks noGrp="1"/>
          </p:cNvSpPr>
          <p:nvPr>
            <p:ph type="title"/>
          </p:nvPr>
        </p:nvSpPr>
        <p:spPr/>
        <p:txBody>
          <a:bodyPr/>
          <a:lstStyle/>
          <a:p>
            <a:r>
              <a:rPr lang="en-US"/>
              <a:t>Facebook Own Posts Table  | Department of Health (Philippines) - 15 of 16</a:t>
            </a:r>
          </a:p>
        </p:txBody>
      </p:sp>
      <p:graphicFrame>
        <p:nvGraphicFramePr>
          <p:cNvPr id="5" name="Table Placeholder 4">
            <a:extLst>
              <a:ext uri="{FF2B5EF4-FFF2-40B4-BE49-F238E27FC236}">
                <a16:creationId xmlns:a16="http://schemas.microsoft.com/office/drawing/2014/main" id="{9E40DD93-ADAC-4DE1-8AB3-0C801123BAEC}"/>
              </a:ext>
            </a:extLst>
          </p:cNvPr>
          <p:cNvGraphicFramePr>
            <a:graphicFrameLocks noGrp="1"/>
          </p:cNvGraphicFramePr>
          <p:nvPr>
            <p:ph type="tbl" sz="quarter" idx="13"/>
            <p:extLst>
              <p:ext uri="{D42A27DB-BD31-4B8C-83A1-F6EECF244321}">
                <p14:modId xmlns:p14="http://schemas.microsoft.com/office/powerpoint/2010/main" val="468183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9537539"/>
                    </a:ext>
                  </a:extLst>
                </a:gridCol>
                <a:gridCol w="370332">
                  <a:extLst>
                    <a:ext uri="{9D8B030D-6E8A-4147-A177-3AD203B41FA5}">
                      <a16:colId xmlns:a16="http://schemas.microsoft.com/office/drawing/2014/main" val="1421963043"/>
                    </a:ext>
                  </a:extLst>
                </a:gridCol>
                <a:gridCol w="370332">
                  <a:extLst>
                    <a:ext uri="{9D8B030D-6E8A-4147-A177-3AD203B41FA5}">
                      <a16:colId xmlns:a16="http://schemas.microsoft.com/office/drawing/2014/main" val="847385628"/>
                    </a:ext>
                  </a:extLst>
                </a:gridCol>
                <a:gridCol w="370332">
                  <a:extLst>
                    <a:ext uri="{9D8B030D-6E8A-4147-A177-3AD203B41FA5}">
                      <a16:colId xmlns:a16="http://schemas.microsoft.com/office/drawing/2014/main" val="2458626020"/>
                    </a:ext>
                  </a:extLst>
                </a:gridCol>
                <a:gridCol w="329184">
                  <a:extLst>
                    <a:ext uri="{9D8B030D-6E8A-4147-A177-3AD203B41FA5}">
                      <a16:colId xmlns:a16="http://schemas.microsoft.com/office/drawing/2014/main" val="1548303698"/>
                    </a:ext>
                  </a:extLst>
                </a:gridCol>
                <a:gridCol w="329184">
                  <a:extLst>
                    <a:ext uri="{9D8B030D-6E8A-4147-A177-3AD203B41FA5}">
                      <a16:colId xmlns:a16="http://schemas.microsoft.com/office/drawing/2014/main" val="1045924155"/>
                    </a:ext>
                  </a:extLst>
                </a:gridCol>
                <a:gridCol w="329184">
                  <a:extLst>
                    <a:ext uri="{9D8B030D-6E8A-4147-A177-3AD203B41FA5}">
                      <a16:colId xmlns:a16="http://schemas.microsoft.com/office/drawing/2014/main" val="1327758173"/>
                    </a:ext>
                  </a:extLst>
                </a:gridCol>
                <a:gridCol w="329184">
                  <a:extLst>
                    <a:ext uri="{9D8B030D-6E8A-4147-A177-3AD203B41FA5}">
                      <a16:colId xmlns:a16="http://schemas.microsoft.com/office/drawing/2014/main" val="2472337903"/>
                    </a:ext>
                  </a:extLst>
                </a:gridCol>
                <a:gridCol w="329184">
                  <a:extLst>
                    <a:ext uri="{9D8B030D-6E8A-4147-A177-3AD203B41FA5}">
                      <a16:colId xmlns:a16="http://schemas.microsoft.com/office/drawing/2014/main" val="2264192899"/>
                    </a:ext>
                  </a:extLst>
                </a:gridCol>
                <a:gridCol w="329184">
                  <a:extLst>
                    <a:ext uri="{9D8B030D-6E8A-4147-A177-3AD203B41FA5}">
                      <a16:colId xmlns:a16="http://schemas.microsoft.com/office/drawing/2014/main" val="3724736035"/>
                    </a:ext>
                  </a:extLst>
                </a:gridCol>
                <a:gridCol w="329184">
                  <a:extLst>
                    <a:ext uri="{9D8B030D-6E8A-4147-A177-3AD203B41FA5}">
                      <a16:colId xmlns:a16="http://schemas.microsoft.com/office/drawing/2014/main" val="181862503"/>
                    </a:ext>
                  </a:extLst>
                </a:gridCol>
                <a:gridCol w="329184">
                  <a:extLst>
                    <a:ext uri="{9D8B030D-6E8A-4147-A177-3AD203B41FA5}">
                      <a16:colId xmlns:a16="http://schemas.microsoft.com/office/drawing/2014/main" val="347857428"/>
                    </a:ext>
                  </a:extLst>
                </a:gridCol>
                <a:gridCol w="329184">
                  <a:extLst>
                    <a:ext uri="{9D8B030D-6E8A-4147-A177-3AD203B41FA5}">
                      <a16:colId xmlns:a16="http://schemas.microsoft.com/office/drawing/2014/main" val="4171034242"/>
                    </a:ext>
                  </a:extLst>
                </a:gridCol>
                <a:gridCol w="370332">
                  <a:extLst>
                    <a:ext uri="{9D8B030D-6E8A-4147-A177-3AD203B41FA5}">
                      <a16:colId xmlns:a16="http://schemas.microsoft.com/office/drawing/2014/main" val="883619226"/>
                    </a:ext>
                  </a:extLst>
                </a:gridCol>
                <a:gridCol w="370332">
                  <a:extLst>
                    <a:ext uri="{9D8B030D-6E8A-4147-A177-3AD203B41FA5}">
                      <a16:colId xmlns:a16="http://schemas.microsoft.com/office/drawing/2014/main" val="2058651744"/>
                    </a:ext>
                  </a:extLst>
                </a:gridCol>
                <a:gridCol w="329184">
                  <a:extLst>
                    <a:ext uri="{9D8B030D-6E8A-4147-A177-3AD203B41FA5}">
                      <a16:colId xmlns:a16="http://schemas.microsoft.com/office/drawing/2014/main" val="267301268"/>
                    </a:ext>
                  </a:extLst>
                </a:gridCol>
                <a:gridCol w="329184">
                  <a:extLst>
                    <a:ext uri="{9D8B030D-6E8A-4147-A177-3AD203B41FA5}">
                      <a16:colId xmlns:a16="http://schemas.microsoft.com/office/drawing/2014/main" val="3569704590"/>
                    </a:ext>
                  </a:extLst>
                </a:gridCol>
                <a:gridCol w="370332">
                  <a:extLst>
                    <a:ext uri="{9D8B030D-6E8A-4147-A177-3AD203B41FA5}">
                      <a16:colId xmlns:a16="http://schemas.microsoft.com/office/drawing/2014/main" val="1455444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6564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- 2018-01-18 01:49:52 </a:t>
                      </a:r>
                      <a:r>
                        <a:rPr kumimoji="0" lang="en-US" sz="1000" b="0" i="0" u="none" strike="noStrike" kern="1200" cap="none" spc="0" normalizeH="0" baseline="0" noProof="0">
                          <a:ln>
                            <a:noFill/>
                          </a:ln>
                          <a:solidFill>
                            <a:prstClr val="black"/>
                          </a:solidFill>
                          <a:effectLst/>
                          <a:uLnTx/>
                          <a:uFillTx/>
                          <a:latin typeface="+mn-lt"/>
                          <a:ea typeface="+mn-ea"/>
                          <a:cs typeface="+mn-cs"/>
                        </a:rPr>
                        <a:t> 
 PR OF THE DOH OFFICIALS REFUTING THE MALICIOUS ACCUSATION OF MAFIA-LIKE SYSTEM AT DOH
January 17, 2018
We, the undersigned officials of the Department of Health (DOH) who are being consistently persecuted publicly through  the media particularly  by DR. FRANCISCO SALCEDO CRUZ, on allegations of corruption and connivance relative to the procurement of Dengvaxia , and of the presence of and our partici pation in supposed MAFIA group in the DOH, CATEGORICALLY DENY THESE ACCUSATIONS.
The allegations on the conversion mod us operandi is a big lie. The balance of Five Hundred Fifty-Six Million One Hundred Fifty-Five Thousand Nine Hund red Pesos (Php 556,155,900.00) remains intact and part of the open obligation in favor of Philippine Children 's Medical Center. The allegations of DR. CRUZ are unfounded, malicious and aimed to destroy the reputation of innocent public officials and the DOH as an institution.
If Dr. Cruz really believes his allegations, we challenge him to put it in a swor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525617"/>
                  </a:ext>
                </a:extLst>
              </a:tr>
            </a:tbl>
          </a:graphicData>
        </a:graphic>
      </p:graphicFrame>
      <p:sp>
        <p:nvSpPr>
          <p:cNvPr id="4" name="Text Placeholder 3">
            <a:extLst>
              <a:ext uri="{FF2B5EF4-FFF2-40B4-BE49-F238E27FC236}">
                <a16:creationId xmlns:a16="http://schemas.microsoft.com/office/drawing/2014/main" id="{038F111D-0FDB-4E6A-A4F9-14BB0A11856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0758002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103A-F309-4D2B-B654-4A2B855599D6}"/>
              </a:ext>
            </a:extLst>
          </p:cNvPr>
          <p:cNvSpPr>
            <a:spLocks noGrp="1"/>
          </p:cNvSpPr>
          <p:nvPr>
            <p:ph type="title"/>
          </p:nvPr>
        </p:nvSpPr>
        <p:spPr/>
        <p:txBody>
          <a:bodyPr/>
          <a:lstStyle/>
          <a:p>
            <a:r>
              <a:rPr lang="en-US"/>
              <a:t>Facebook Own Posts Table  | Department of Health (Philippines) - 16 of 16</a:t>
            </a:r>
          </a:p>
        </p:txBody>
      </p:sp>
      <p:graphicFrame>
        <p:nvGraphicFramePr>
          <p:cNvPr id="5" name="Table Placeholder 4">
            <a:extLst>
              <a:ext uri="{FF2B5EF4-FFF2-40B4-BE49-F238E27FC236}">
                <a16:creationId xmlns:a16="http://schemas.microsoft.com/office/drawing/2014/main" id="{C835A48E-E264-4CBF-B8CA-95622C968EA0}"/>
              </a:ext>
            </a:extLst>
          </p:cNvPr>
          <p:cNvGraphicFramePr>
            <a:graphicFrameLocks noGrp="1"/>
          </p:cNvGraphicFramePr>
          <p:nvPr>
            <p:ph type="tbl" sz="quarter" idx="13"/>
            <p:extLst>
              <p:ext uri="{D42A27DB-BD31-4B8C-83A1-F6EECF244321}">
                <p14:modId xmlns:p14="http://schemas.microsoft.com/office/powerpoint/2010/main" val="2116691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78710188"/>
                    </a:ext>
                  </a:extLst>
                </a:gridCol>
                <a:gridCol w="370332">
                  <a:extLst>
                    <a:ext uri="{9D8B030D-6E8A-4147-A177-3AD203B41FA5}">
                      <a16:colId xmlns:a16="http://schemas.microsoft.com/office/drawing/2014/main" val="2502520715"/>
                    </a:ext>
                  </a:extLst>
                </a:gridCol>
                <a:gridCol w="370332">
                  <a:extLst>
                    <a:ext uri="{9D8B030D-6E8A-4147-A177-3AD203B41FA5}">
                      <a16:colId xmlns:a16="http://schemas.microsoft.com/office/drawing/2014/main" val="2372955569"/>
                    </a:ext>
                  </a:extLst>
                </a:gridCol>
                <a:gridCol w="370332">
                  <a:extLst>
                    <a:ext uri="{9D8B030D-6E8A-4147-A177-3AD203B41FA5}">
                      <a16:colId xmlns:a16="http://schemas.microsoft.com/office/drawing/2014/main" val="3683570381"/>
                    </a:ext>
                  </a:extLst>
                </a:gridCol>
                <a:gridCol w="329184">
                  <a:extLst>
                    <a:ext uri="{9D8B030D-6E8A-4147-A177-3AD203B41FA5}">
                      <a16:colId xmlns:a16="http://schemas.microsoft.com/office/drawing/2014/main" val="1411321417"/>
                    </a:ext>
                  </a:extLst>
                </a:gridCol>
                <a:gridCol w="329184">
                  <a:extLst>
                    <a:ext uri="{9D8B030D-6E8A-4147-A177-3AD203B41FA5}">
                      <a16:colId xmlns:a16="http://schemas.microsoft.com/office/drawing/2014/main" val="2028836088"/>
                    </a:ext>
                  </a:extLst>
                </a:gridCol>
                <a:gridCol w="329184">
                  <a:extLst>
                    <a:ext uri="{9D8B030D-6E8A-4147-A177-3AD203B41FA5}">
                      <a16:colId xmlns:a16="http://schemas.microsoft.com/office/drawing/2014/main" val="772376424"/>
                    </a:ext>
                  </a:extLst>
                </a:gridCol>
                <a:gridCol w="329184">
                  <a:extLst>
                    <a:ext uri="{9D8B030D-6E8A-4147-A177-3AD203B41FA5}">
                      <a16:colId xmlns:a16="http://schemas.microsoft.com/office/drawing/2014/main" val="1777619466"/>
                    </a:ext>
                  </a:extLst>
                </a:gridCol>
                <a:gridCol w="329184">
                  <a:extLst>
                    <a:ext uri="{9D8B030D-6E8A-4147-A177-3AD203B41FA5}">
                      <a16:colId xmlns:a16="http://schemas.microsoft.com/office/drawing/2014/main" val="2110557498"/>
                    </a:ext>
                  </a:extLst>
                </a:gridCol>
                <a:gridCol w="329184">
                  <a:extLst>
                    <a:ext uri="{9D8B030D-6E8A-4147-A177-3AD203B41FA5}">
                      <a16:colId xmlns:a16="http://schemas.microsoft.com/office/drawing/2014/main" val="2361243433"/>
                    </a:ext>
                  </a:extLst>
                </a:gridCol>
                <a:gridCol w="329184">
                  <a:extLst>
                    <a:ext uri="{9D8B030D-6E8A-4147-A177-3AD203B41FA5}">
                      <a16:colId xmlns:a16="http://schemas.microsoft.com/office/drawing/2014/main" val="1939411693"/>
                    </a:ext>
                  </a:extLst>
                </a:gridCol>
                <a:gridCol w="329184">
                  <a:extLst>
                    <a:ext uri="{9D8B030D-6E8A-4147-A177-3AD203B41FA5}">
                      <a16:colId xmlns:a16="http://schemas.microsoft.com/office/drawing/2014/main" val="1502817571"/>
                    </a:ext>
                  </a:extLst>
                </a:gridCol>
                <a:gridCol w="329184">
                  <a:extLst>
                    <a:ext uri="{9D8B030D-6E8A-4147-A177-3AD203B41FA5}">
                      <a16:colId xmlns:a16="http://schemas.microsoft.com/office/drawing/2014/main" val="2117932724"/>
                    </a:ext>
                  </a:extLst>
                </a:gridCol>
                <a:gridCol w="370332">
                  <a:extLst>
                    <a:ext uri="{9D8B030D-6E8A-4147-A177-3AD203B41FA5}">
                      <a16:colId xmlns:a16="http://schemas.microsoft.com/office/drawing/2014/main" val="3417453681"/>
                    </a:ext>
                  </a:extLst>
                </a:gridCol>
                <a:gridCol w="370332">
                  <a:extLst>
                    <a:ext uri="{9D8B030D-6E8A-4147-A177-3AD203B41FA5}">
                      <a16:colId xmlns:a16="http://schemas.microsoft.com/office/drawing/2014/main" val="226058752"/>
                    </a:ext>
                  </a:extLst>
                </a:gridCol>
                <a:gridCol w="329184">
                  <a:extLst>
                    <a:ext uri="{9D8B030D-6E8A-4147-A177-3AD203B41FA5}">
                      <a16:colId xmlns:a16="http://schemas.microsoft.com/office/drawing/2014/main" val="3415282846"/>
                    </a:ext>
                  </a:extLst>
                </a:gridCol>
                <a:gridCol w="329184">
                  <a:extLst>
                    <a:ext uri="{9D8B030D-6E8A-4147-A177-3AD203B41FA5}">
                      <a16:colId xmlns:a16="http://schemas.microsoft.com/office/drawing/2014/main" val="1479149856"/>
                    </a:ext>
                  </a:extLst>
                </a:gridCol>
                <a:gridCol w="370332">
                  <a:extLst>
                    <a:ext uri="{9D8B030D-6E8A-4147-A177-3AD203B41FA5}">
                      <a16:colId xmlns:a16="http://schemas.microsoft.com/office/drawing/2014/main" val="936552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4475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- 2018-01-17 11:03:51 </a:t>
                      </a:r>
                      <a:r>
                        <a:rPr kumimoji="0" lang="en-US" sz="1000" b="0" i="0" u="none" strike="noStrike" kern="1200" cap="none" spc="0" normalizeH="0" baseline="0" noProof="0">
                          <a:ln>
                            <a:noFill/>
                          </a:ln>
                          <a:solidFill>
                            <a:prstClr val="black"/>
                          </a:solidFill>
                          <a:effectLst/>
                          <a:uLnTx/>
                          <a:uFillTx/>
                          <a:latin typeface="+mn-lt"/>
                          <a:ea typeface="+mn-ea"/>
                          <a:cs typeface="+mn-cs"/>
                        </a:rPr>
                        <a:t> 
 The students of Andres Bonifacio Elementary School enthusiastically shouting "Mag-4S tayo" after recording the 4S (Search and Destroy Breeding Places; Seek Early Consultation; Self-protection measures; and Say Yes to Fogging in Times of Outbreak) Kontra Dengue TV and radio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7742995"/>
                  </a:ext>
                </a:extLst>
              </a:tr>
            </a:tbl>
          </a:graphicData>
        </a:graphic>
      </p:graphicFrame>
      <p:sp>
        <p:nvSpPr>
          <p:cNvPr id="4" name="Text Placeholder 3">
            <a:extLst>
              <a:ext uri="{FF2B5EF4-FFF2-40B4-BE49-F238E27FC236}">
                <a16:creationId xmlns:a16="http://schemas.microsoft.com/office/drawing/2014/main" id="{44EADC4D-1815-46F3-9353-EC734FB18E2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7513946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1631</Words>
  <Application>Microsoft Office PowerPoint</Application>
  <PresentationFormat>On-screen Show (4:3)</PresentationFormat>
  <Paragraphs>848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Management Report</vt:lpstr>
      <vt:lpstr>Facebook Key Metrics Table | Department of Health (Philippines)</vt:lpstr>
      <vt:lpstr>Facebook Impressions | Department of Health (Philippines)</vt:lpstr>
      <vt:lpstr>Facebook Page Posts Virality | Department of Health (Philippines)</vt:lpstr>
      <vt:lpstr>Facebook Fans Total | Department of Health (Philippines)</vt:lpstr>
      <vt:lpstr>Facebook Fan Demographics | Department of Health (Philippines)</vt:lpstr>
      <vt:lpstr>Facebook Page Views | Department of Health (Philippines)</vt:lpstr>
      <vt:lpstr>Facebook Engagement Rate | Department of Health (Philippines)</vt:lpstr>
      <vt:lpstr>Facebook Interactions Distribution | Department of Health (Philippines)</vt:lpstr>
      <vt:lpstr>Facebook Interaction Rate By Post Type | Department of Health (Philippines)</vt:lpstr>
      <vt:lpstr>Facebook Own Posts Table  | Department of Health (Philippines) - 1 of 16</vt:lpstr>
      <vt:lpstr>Facebook Own Posts Table  | Department of Health (Philippines) - 2 of 16</vt:lpstr>
      <vt:lpstr>Facebook Own Posts Table  | Department of Health (Philippines) - 3 of 16</vt:lpstr>
      <vt:lpstr>Facebook Own Posts Table  | Department of Health (Philippines) - 4 of 16</vt:lpstr>
      <vt:lpstr>Facebook Own Posts Table  | Department of Health (Philippines) - 5 of 16</vt:lpstr>
      <vt:lpstr>Facebook Own Posts Table  | Department of Health (Philippines) - 6 of 16</vt:lpstr>
      <vt:lpstr>Facebook Own Posts Table  | Department of Health (Philippines) - 7 of 16</vt:lpstr>
      <vt:lpstr>Facebook Own Posts Table  | Department of Health (Philippines) - 8 of 16</vt:lpstr>
      <vt:lpstr>Facebook Own Posts Table  | Department of Health (Philippines) - 9 of 16</vt:lpstr>
      <vt:lpstr>Facebook Own Posts Table  | Department of Health (Philippines) - 10 of 16</vt:lpstr>
      <vt:lpstr>Facebook Own Posts Table  | Department of Health (Philippines) - 11 of 16</vt:lpstr>
      <vt:lpstr>Facebook Own Posts Table  | Department of Health (Philippines) - 12 of 16</vt:lpstr>
      <vt:lpstr>Facebook Own Posts Table  | Department of Health (Philippines) - 13 of 16</vt:lpstr>
      <vt:lpstr>Facebook Own Posts Table  | Department of Health (Philippines) - 14 of 16</vt:lpstr>
      <vt:lpstr>Facebook Own Posts Table  | Department of Health (Philippines) - 15 of 16</vt:lpstr>
      <vt:lpstr>Facebook Own Posts Table  | Department of Health (Philippines)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2018-08-07T07:50:53Z</dcterms:created>
  <dcterms:modified xsi:type="dcterms:W3CDTF">2018-08-07T07:52:01Z</dcterms:modified>
</cp:coreProperties>
</file>