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6250873</c:v>
                </c:pt>
                <c:pt idx="1">
                  <c:v>5860046</c:v>
                </c:pt>
                <c:pt idx="2">
                  <c:v>1833747</c:v>
                </c:pt>
                <c:pt idx="3">
                  <c:v>1547363</c:v>
                </c:pt>
                <c:pt idx="4">
                  <c:v>880586</c:v>
                </c:pt>
                <c:pt idx="5">
                  <c:v>726186</c:v>
                </c:pt>
                <c:pt idx="6">
                  <c:v>1068034</c:v>
                </c:pt>
                <c:pt idx="7">
                  <c:v>260006</c:v>
                </c:pt>
                <c:pt idx="8">
                  <c:v>631275</c:v>
                </c:pt>
                <c:pt idx="9">
                  <c:v>487909</c:v>
                </c:pt>
                <c:pt idx="10">
                  <c:v>113540</c:v>
                </c:pt>
                <c:pt idx="11">
                  <c:v>73192</c:v>
                </c:pt>
                <c:pt idx="12">
                  <c:v>30646</c:v>
                </c:pt>
                <c:pt idx="13">
                  <c:v>22918</c:v>
                </c:pt>
                <c:pt idx="14">
                  <c:v>29391</c:v>
                </c:pt>
                <c:pt idx="15">
                  <c:v>188860</c:v>
                </c:pt>
                <c:pt idx="16">
                  <c:v>122912</c:v>
                </c:pt>
                <c:pt idx="17">
                  <c:v>320206</c:v>
                </c:pt>
                <c:pt idx="18">
                  <c:v>768999</c:v>
                </c:pt>
                <c:pt idx="19">
                  <c:v>845549</c:v>
                </c:pt>
                <c:pt idx="20">
                  <c:v>347885</c:v>
                </c:pt>
                <c:pt idx="21">
                  <c:v>232578</c:v>
                </c:pt>
                <c:pt idx="22">
                  <c:v>199036</c:v>
                </c:pt>
                <c:pt idx="23">
                  <c:v>176713</c:v>
                </c:pt>
                <c:pt idx="24">
                  <c:v>579299</c:v>
                </c:pt>
                <c:pt idx="25">
                  <c:v>278420</c:v>
                </c:pt>
                <c:pt idx="26">
                  <c:v>135357</c:v>
                </c:pt>
                <c:pt idx="27">
                  <c:v>288866</c:v>
                </c:pt>
                <c:pt idx="28">
                  <c:v>674372</c:v>
                </c:pt>
                <c:pt idx="29">
                  <c:v>460011</c:v>
                </c:pt>
                <c:pt idx="30">
                  <c:v>154466</c:v>
                </c:pt>
              </c:numCache>
            </c:numRef>
          </c:val>
          <c:smooth val="0"/>
          <c:extLst>
            <c:ext xmlns:c16="http://schemas.microsoft.com/office/drawing/2014/chart" uri="{C3380CC4-5D6E-409C-BE32-E72D297353CC}">
              <c16:uniqueId val="{00000000-82C0-44E4-B1EC-1DF132B90BD6}"/>
            </c:ext>
          </c:extLst>
        </c:ser>
        <c:dLbls>
          <c:showLegendKey val="0"/>
          <c:showVal val="0"/>
          <c:showCatName val="0"/>
          <c:showSerName val="0"/>
          <c:showPercent val="0"/>
          <c:showBubbleSize val="0"/>
        </c:dLbls>
        <c:smooth val="0"/>
        <c:axId val="355135904"/>
        <c:axId val="355139512"/>
      </c:lineChart>
      <c:dateAx>
        <c:axId val="355135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39512"/>
        <c:crosses val="autoZero"/>
        <c:auto val="1"/>
        <c:lblOffset val="100"/>
        <c:baseTimeUnit val="days"/>
      </c:dateAx>
      <c:valAx>
        <c:axId val="355139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3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108105</c:v>
                </c:pt>
              </c:numCache>
            </c:numRef>
          </c:val>
          <c:extLst>
            <c:ext xmlns:c16="http://schemas.microsoft.com/office/drawing/2014/chart" uri="{C3380CC4-5D6E-409C-BE32-E72D297353CC}">
              <c16:uniqueId val="{00000000-E0E5-4899-A8AE-F450BCFDA63D}"/>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38204</c:v>
                </c:pt>
              </c:numCache>
            </c:numRef>
          </c:val>
          <c:extLst>
            <c:ext xmlns:c16="http://schemas.microsoft.com/office/drawing/2014/chart" uri="{C3380CC4-5D6E-409C-BE32-E72D297353CC}">
              <c16:uniqueId val="{00000001-E0E5-4899-A8AE-F450BCFDA63D}"/>
            </c:ext>
          </c:extLst>
        </c:ser>
        <c:dLbls>
          <c:showLegendKey val="0"/>
          <c:showVal val="0"/>
          <c:showCatName val="0"/>
          <c:showSerName val="0"/>
          <c:showPercent val="0"/>
          <c:showBubbleSize val="0"/>
        </c:dLbls>
        <c:gapWidth val="150"/>
        <c:overlap val="100"/>
        <c:axId val="355139184"/>
        <c:axId val="355134264"/>
      </c:barChart>
      <c:catAx>
        <c:axId val="35513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34264"/>
        <c:crosses val="autoZero"/>
        <c:auto val="1"/>
        <c:lblAlgn val="ctr"/>
        <c:lblOffset val="100"/>
        <c:noMultiLvlLbl val="0"/>
      </c:catAx>
      <c:valAx>
        <c:axId val="355134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3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779859</c:v>
                </c:pt>
                <c:pt idx="1">
                  <c:v>780245</c:v>
                </c:pt>
                <c:pt idx="2">
                  <c:v>780522</c:v>
                </c:pt>
                <c:pt idx="3">
                  <c:v>780851</c:v>
                </c:pt>
                <c:pt idx="4">
                  <c:v>781133</c:v>
                </c:pt>
                <c:pt idx="5">
                  <c:v>781421</c:v>
                </c:pt>
                <c:pt idx="6">
                  <c:v>781726</c:v>
                </c:pt>
                <c:pt idx="7">
                  <c:v>781935</c:v>
                </c:pt>
                <c:pt idx="8">
                  <c:v>782118</c:v>
                </c:pt>
                <c:pt idx="9">
                  <c:v>782222</c:v>
                </c:pt>
                <c:pt idx="10">
                  <c:v>782356</c:v>
                </c:pt>
                <c:pt idx="11">
                  <c:v>782523</c:v>
                </c:pt>
                <c:pt idx="12">
                  <c:v>782814</c:v>
                </c:pt>
                <c:pt idx="13">
                  <c:v>783041</c:v>
                </c:pt>
                <c:pt idx="14">
                  <c:v>783196</c:v>
                </c:pt>
                <c:pt idx="15">
                  <c:v>783415</c:v>
                </c:pt>
                <c:pt idx="16">
                  <c:v>783563</c:v>
                </c:pt>
                <c:pt idx="17">
                  <c:v>783713</c:v>
                </c:pt>
                <c:pt idx="18">
                  <c:v>783856</c:v>
                </c:pt>
                <c:pt idx="19">
                  <c:v>784168</c:v>
                </c:pt>
                <c:pt idx="20">
                  <c:v>784375</c:v>
                </c:pt>
                <c:pt idx="21">
                  <c:v>784566</c:v>
                </c:pt>
                <c:pt idx="22">
                  <c:v>785116</c:v>
                </c:pt>
                <c:pt idx="23">
                  <c:v>785408</c:v>
                </c:pt>
                <c:pt idx="24">
                  <c:v>785590</c:v>
                </c:pt>
                <c:pt idx="25">
                  <c:v>785765</c:v>
                </c:pt>
                <c:pt idx="26">
                  <c:v>785945</c:v>
                </c:pt>
                <c:pt idx="27">
                  <c:v>786066</c:v>
                </c:pt>
                <c:pt idx="28">
                  <c:v>786892</c:v>
                </c:pt>
                <c:pt idx="29">
                  <c:v>787703</c:v>
                </c:pt>
                <c:pt idx="30">
                  <c:v>787863</c:v>
                </c:pt>
              </c:numCache>
            </c:numRef>
          </c:val>
          <c:smooth val="0"/>
          <c:extLst>
            <c:ext xmlns:c16="http://schemas.microsoft.com/office/drawing/2014/chart" uri="{C3380CC4-5D6E-409C-BE32-E72D297353CC}">
              <c16:uniqueId val="{00000000-967A-4CD2-9C01-A47F3E1DBF28}"/>
            </c:ext>
          </c:extLst>
        </c:ser>
        <c:dLbls>
          <c:showLegendKey val="0"/>
          <c:showVal val="0"/>
          <c:showCatName val="0"/>
          <c:showSerName val="0"/>
          <c:showPercent val="0"/>
          <c:showBubbleSize val="0"/>
        </c:dLbls>
        <c:smooth val="0"/>
        <c:axId val="359327232"/>
        <c:axId val="359321656"/>
      </c:lineChart>
      <c:dateAx>
        <c:axId val="35932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21656"/>
        <c:crosses val="autoZero"/>
        <c:auto val="1"/>
        <c:lblOffset val="100"/>
        <c:baseTimeUnit val="days"/>
      </c:dateAx>
      <c:valAx>
        <c:axId val="35932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2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8031</c:v>
                </c:pt>
                <c:pt idx="1">
                  <c:v>107481</c:v>
                </c:pt>
                <c:pt idx="2">
                  <c:v>231495</c:v>
                </c:pt>
                <c:pt idx="3">
                  <c:v>118196</c:v>
                </c:pt>
                <c:pt idx="4">
                  <c:v>44796</c:v>
                </c:pt>
                <c:pt idx="5">
                  <c:v>16259</c:v>
                </c:pt>
                <c:pt idx="6">
                  <c:v>8180</c:v>
                </c:pt>
              </c:numCache>
            </c:numRef>
          </c:val>
          <c:extLst>
            <c:ext xmlns:c16="http://schemas.microsoft.com/office/drawing/2014/chart" uri="{C3380CC4-5D6E-409C-BE32-E72D297353CC}">
              <c16:uniqueId val="{00000000-6180-4535-96E7-CF9FF42F299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6979</c:v>
                </c:pt>
                <c:pt idx="1">
                  <c:v>62060</c:v>
                </c:pt>
                <c:pt idx="2">
                  <c:v>102870</c:v>
                </c:pt>
                <c:pt idx="3">
                  <c:v>49596</c:v>
                </c:pt>
                <c:pt idx="4">
                  <c:v>18534</c:v>
                </c:pt>
                <c:pt idx="5">
                  <c:v>6647</c:v>
                </c:pt>
                <c:pt idx="6">
                  <c:v>4964</c:v>
                </c:pt>
              </c:numCache>
            </c:numRef>
          </c:val>
          <c:extLst>
            <c:ext xmlns:c16="http://schemas.microsoft.com/office/drawing/2014/chart" uri="{C3380CC4-5D6E-409C-BE32-E72D297353CC}">
              <c16:uniqueId val="{00000001-6180-4535-96E7-CF9FF42F2998}"/>
            </c:ext>
          </c:extLst>
        </c:ser>
        <c:dLbls>
          <c:showLegendKey val="0"/>
          <c:showVal val="0"/>
          <c:showCatName val="0"/>
          <c:showSerName val="0"/>
          <c:showPercent val="0"/>
          <c:showBubbleSize val="0"/>
        </c:dLbls>
        <c:gapWidth val="219"/>
        <c:overlap val="-27"/>
        <c:axId val="359326904"/>
        <c:axId val="359335104"/>
      </c:barChart>
      <c:catAx>
        <c:axId val="35932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35104"/>
        <c:crosses val="autoZero"/>
        <c:auto val="1"/>
        <c:lblAlgn val="ctr"/>
        <c:lblOffset val="100"/>
        <c:noMultiLvlLbl val="0"/>
      </c:catAx>
      <c:valAx>
        <c:axId val="35933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2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4124</c:v>
                </c:pt>
                <c:pt idx="1">
                  <c:v>3330</c:v>
                </c:pt>
                <c:pt idx="2">
                  <c:v>3014</c:v>
                </c:pt>
                <c:pt idx="3">
                  <c:v>2992</c:v>
                </c:pt>
                <c:pt idx="4">
                  <c:v>2019</c:v>
                </c:pt>
                <c:pt idx="5">
                  <c:v>2639</c:v>
                </c:pt>
                <c:pt idx="6">
                  <c:v>2260</c:v>
                </c:pt>
                <c:pt idx="7">
                  <c:v>1352</c:v>
                </c:pt>
                <c:pt idx="8">
                  <c:v>1177</c:v>
                </c:pt>
                <c:pt idx="9">
                  <c:v>1811</c:v>
                </c:pt>
                <c:pt idx="10">
                  <c:v>1162</c:v>
                </c:pt>
                <c:pt idx="11">
                  <c:v>1054</c:v>
                </c:pt>
                <c:pt idx="12">
                  <c:v>945</c:v>
                </c:pt>
                <c:pt idx="13">
                  <c:v>831</c:v>
                </c:pt>
                <c:pt idx="14">
                  <c:v>591</c:v>
                </c:pt>
                <c:pt idx="15">
                  <c:v>878</c:v>
                </c:pt>
                <c:pt idx="16">
                  <c:v>970</c:v>
                </c:pt>
                <c:pt idx="17">
                  <c:v>1117</c:v>
                </c:pt>
                <c:pt idx="18">
                  <c:v>1618</c:v>
                </c:pt>
                <c:pt idx="19">
                  <c:v>1187</c:v>
                </c:pt>
                <c:pt idx="20">
                  <c:v>1066</c:v>
                </c:pt>
                <c:pt idx="21">
                  <c:v>720</c:v>
                </c:pt>
                <c:pt idx="22">
                  <c:v>521</c:v>
                </c:pt>
                <c:pt idx="23">
                  <c:v>399</c:v>
                </c:pt>
                <c:pt idx="24">
                  <c:v>761</c:v>
                </c:pt>
                <c:pt idx="25">
                  <c:v>978</c:v>
                </c:pt>
                <c:pt idx="26">
                  <c:v>868</c:v>
                </c:pt>
                <c:pt idx="27">
                  <c:v>1067</c:v>
                </c:pt>
                <c:pt idx="28">
                  <c:v>1657</c:v>
                </c:pt>
                <c:pt idx="29">
                  <c:v>1283</c:v>
                </c:pt>
                <c:pt idx="30">
                  <c:v>983</c:v>
                </c:pt>
              </c:numCache>
            </c:numRef>
          </c:val>
          <c:smooth val="0"/>
          <c:extLst>
            <c:ext xmlns:c16="http://schemas.microsoft.com/office/drawing/2014/chart" uri="{C3380CC4-5D6E-409C-BE32-E72D297353CC}">
              <c16:uniqueId val="{00000000-317D-4E9D-B0C3-5B0832BFDF51}"/>
            </c:ext>
          </c:extLst>
        </c:ser>
        <c:dLbls>
          <c:showLegendKey val="0"/>
          <c:showVal val="0"/>
          <c:showCatName val="0"/>
          <c:showSerName val="0"/>
          <c:showPercent val="0"/>
          <c:showBubbleSize val="0"/>
        </c:dLbls>
        <c:smooth val="0"/>
        <c:axId val="359334120"/>
        <c:axId val="359335760"/>
      </c:lineChart>
      <c:dateAx>
        <c:axId val="359334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35760"/>
        <c:crosses val="autoZero"/>
        <c:auto val="1"/>
        <c:lblOffset val="100"/>
        <c:baseTimeUnit val="days"/>
      </c:dateAx>
      <c:valAx>
        <c:axId val="35933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3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11.224991520218</c:v>
                </c:pt>
                <c:pt idx="1">
                  <c:v>9.7830250845671003</c:v>
                </c:pt>
                <c:pt idx="2">
                  <c:v>7.6577364972100002</c:v>
                </c:pt>
                <c:pt idx="3">
                  <c:v>7.3347851360848004</c:v>
                </c:pt>
                <c:pt idx="4">
                  <c:v>6.2734919279541002</c:v>
                </c:pt>
                <c:pt idx="5">
                  <c:v>6.0843507158866004</c:v>
                </c:pt>
                <c:pt idx="6">
                  <c:v>6.5429581437064996</c:v>
                </c:pt>
                <c:pt idx="7">
                  <c:v>5.6027926692432004</c:v>
                </c:pt>
                <c:pt idx="8">
                  <c:v>11.789733105949001</c:v>
                </c:pt>
                <c:pt idx="9">
                  <c:v>10.88491835934</c:v>
                </c:pt>
                <c:pt idx="10">
                  <c:v>9.0689650469812992</c:v>
                </c:pt>
                <c:pt idx="11">
                  <c:v>8.5740702691596002</c:v>
                </c:pt>
                <c:pt idx="12">
                  <c:v>10.542466323398999</c:v>
                </c:pt>
                <c:pt idx="13">
                  <c:v>9.1401342863330992</c:v>
                </c:pt>
                <c:pt idx="14">
                  <c:v>8.3920054508290001</c:v>
                </c:pt>
                <c:pt idx="15">
                  <c:v>6.0584236727061</c:v>
                </c:pt>
                <c:pt idx="16">
                  <c:v>5.5903823153380001</c:v>
                </c:pt>
                <c:pt idx="17">
                  <c:v>5.4694317345412999</c:v>
                </c:pt>
                <c:pt idx="18">
                  <c:v>9.2323240138100005</c:v>
                </c:pt>
                <c:pt idx="19">
                  <c:v>4.4611096363153999</c:v>
                </c:pt>
                <c:pt idx="20">
                  <c:v>5.2529743909358997</c:v>
                </c:pt>
                <c:pt idx="21">
                  <c:v>5.7840314718424999</c:v>
                </c:pt>
                <c:pt idx="22">
                  <c:v>5.1695239603541996</c:v>
                </c:pt>
                <c:pt idx="23">
                  <c:v>4.1523723439950002</c:v>
                </c:pt>
                <c:pt idx="24">
                  <c:v>5.5586372913286999</c:v>
                </c:pt>
                <c:pt idx="25">
                  <c:v>4.7695095785973001</c:v>
                </c:pt>
                <c:pt idx="26">
                  <c:v>5.4049613931328997</c:v>
                </c:pt>
                <c:pt idx="27">
                  <c:v>4.0100326729907003</c:v>
                </c:pt>
                <c:pt idx="28">
                  <c:v>5.0254208834955998</c:v>
                </c:pt>
                <c:pt idx="29">
                  <c:v>4.5691182825637</c:v>
                </c:pt>
                <c:pt idx="30">
                  <c:v>4.2965757057817999</c:v>
                </c:pt>
              </c:numCache>
            </c:numRef>
          </c:val>
          <c:smooth val="0"/>
          <c:extLst>
            <c:ext xmlns:c16="http://schemas.microsoft.com/office/drawing/2014/chart" uri="{C3380CC4-5D6E-409C-BE32-E72D297353CC}">
              <c16:uniqueId val="{00000000-9884-47E2-8076-5D67BE1A9F38}"/>
            </c:ext>
          </c:extLst>
        </c:ser>
        <c:dLbls>
          <c:showLegendKey val="0"/>
          <c:showVal val="0"/>
          <c:showCatName val="0"/>
          <c:showSerName val="0"/>
          <c:showPercent val="0"/>
          <c:showBubbleSize val="0"/>
        </c:dLbls>
        <c:smooth val="0"/>
        <c:axId val="357116776"/>
        <c:axId val="357117760"/>
      </c:lineChart>
      <c:dateAx>
        <c:axId val="357116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17760"/>
        <c:crosses val="autoZero"/>
        <c:auto val="1"/>
        <c:lblOffset val="100"/>
        <c:baseTimeUnit val="days"/>
      </c:dateAx>
      <c:valAx>
        <c:axId val="35711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1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33418</c:v>
                </c:pt>
              </c:numCache>
            </c:numRef>
          </c:val>
          <c:extLst>
            <c:ext xmlns:c16="http://schemas.microsoft.com/office/drawing/2014/chart" uri="{C3380CC4-5D6E-409C-BE32-E72D297353CC}">
              <c16:uniqueId val="{00000000-CACE-4A66-B584-A191B1F0C21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387</c:v>
                </c:pt>
              </c:numCache>
            </c:numRef>
          </c:val>
          <c:extLst>
            <c:ext xmlns:c16="http://schemas.microsoft.com/office/drawing/2014/chart" uri="{C3380CC4-5D6E-409C-BE32-E72D297353CC}">
              <c16:uniqueId val="{00000001-CACE-4A66-B584-A191B1F0C21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40</c:v>
                </c:pt>
              </c:numCache>
            </c:numRef>
          </c:val>
          <c:extLst>
            <c:ext xmlns:c16="http://schemas.microsoft.com/office/drawing/2014/chart" uri="{C3380CC4-5D6E-409C-BE32-E72D297353CC}">
              <c16:uniqueId val="{00000002-CACE-4A66-B584-A191B1F0C21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64</c:v>
                </c:pt>
              </c:numCache>
            </c:numRef>
          </c:val>
          <c:extLst>
            <c:ext xmlns:c16="http://schemas.microsoft.com/office/drawing/2014/chart" uri="{C3380CC4-5D6E-409C-BE32-E72D297353CC}">
              <c16:uniqueId val="{00000003-CACE-4A66-B584-A191B1F0C21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653</c:v>
                </c:pt>
              </c:numCache>
            </c:numRef>
          </c:val>
          <c:extLst>
            <c:ext xmlns:c16="http://schemas.microsoft.com/office/drawing/2014/chart" uri="{C3380CC4-5D6E-409C-BE32-E72D297353CC}">
              <c16:uniqueId val="{00000004-CACE-4A66-B584-A191B1F0C21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837</c:v>
                </c:pt>
              </c:numCache>
            </c:numRef>
          </c:val>
          <c:extLst>
            <c:ext xmlns:c16="http://schemas.microsoft.com/office/drawing/2014/chart" uri="{C3380CC4-5D6E-409C-BE32-E72D297353CC}">
              <c16:uniqueId val="{00000005-CACE-4A66-B584-A191B1F0C21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2489</c:v>
                </c:pt>
              </c:numCache>
            </c:numRef>
          </c:val>
          <c:extLst>
            <c:ext xmlns:c16="http://schemas.microsoft.com/office/drawing/2014/chart" uri="{C3380CC4-5D6E-409C-BE32-E72D297353CC}">
              <c16:uniqueId val="{00000006-CACE-4A66-B584-A191B1F0C21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24503</c:v>
                </c:pt>
              </c:numCache>
            </c:numRef>
          </c:val>
          <c:extLst>
            <c:ext xmlns:c16="http://schemas.microsoft.com/office/drawing/2014/chart" uri="{C3380CC4-5D6E-409C-BE32-E72D297353CC}">
              <c16:uniqueId val="{00000007-CACE-4A66-B584-A191B1F0C21E}"/>
            </c:ext>
          </c:extLst>
        </c:ser>
        <c:dLbls>
          <c:showLegendKey val="0"/>
          <c:showVal val="0"/>
          <c:showCatName val="0"/>
          <c:showSerName val="0"/>
          <c:showPercent val="0"/>
          <c:showBubbleSize val="0"/>
        </c:dLbls>
        <c:gapWidth val="219"/>
        <c:overlap val="-27"/>
        <c:axId val="357111200"/>
        <c:axId val="357111528"/>
      </c:barChart>
      <c:catAx>
        <c:axId val="35711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11528"/>
        <c:crosses val="autoZero"/>
        <c:auto val="1"/>
        <c:lblAlgn val="ctr"/>
        <c:lblOffset val="100"/>
        <c:noMultiLvlLbl val="0"/>
      </c:catAx>
      <c:valAx>
        <c:axId val="35711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1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Sheet1!$A$2:$A$4</c:f>
              <c:strCache>
                <c:ptCount val="3"/>
                <c:pt idx="0">
                  <c:v>Photo</c:v>
                </c:pt>
                <c:pt idx="1">
                  <c:v>Status</c:v>
                </c:pt>
                <c:pt idx="2">
                  <c:v>Video</c:v>
                </c:pt>
              </c:strCache>
            </c:strRef>
          </c:cat>
          <c:val>
            <c:numRef>
              <c:f>Sheet1!$B$2:$B$4</c:f>
              <c:numCache>
                <c:formatCode>General</c:formatCode>
                <c:ptCount val="3"/>
                <c:pt idx="0">
                  <c:v>0.1784734748247</c:v>
                </c:pt>
                <c:pt idx="1">
                  <c:v>1.8715977251539999E-2</c:v>
                </c:pt>
                <c:pt idx="2">
                  <c:v>3.0225339650420999E-2</c:v>
                </c:pt>
              </c:numCache>
            </c:numRef>
          </c:val>
          <c:extLst>
            <c:ext xmlns:c16="http://schemas.microsoft.com/office/drawing/2014/chart" uri="{C3380CC4-5D6E-409C-BE32-E72D297353CC}">
              <c16:uniqueId val="{00000000-FE2D-4368-87A1-4FA4AD322812}"/>
            </c:ext>
          </c:extLst>
        </c:ser>
        <c:dLbls>
          <c:showLegendKey val="0"/>
          <c:showVal val="0"/>
          <c:showCatName val="0"/>
          <c:showSerName val="0"/>
          <c:showPercent val="0"/>
          <c:showBubbleSize val="0"/>
        </c:dLbls>
        <c:gapWidth val="219"/>
        <c:overlap val="-27"/>
        <c:axId val="357107592"/>
        <c:axId val="357102672"/>
      </c:barChart>
      <c:catAx>
        <c:axId val="35710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02672"/>
        <c:crosses val="autoZero"/>
        <c:auto val="1"/>
        <c:lblAlgn val="ctr"/>
        <c:lblOffset val="100"/>
        <c:noMultiLvlLbl val="0"/>
      </c:catAx>
      <c:valAx>
        <c:axId val="35710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0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63FA4-60DA-4AE9-A018-C3168CC29B3B}"/>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FB93AFDA-99DA-4589-AAE1-47C4669F6AA8}"/>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3953947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9D4DA-B0DF-4879-8CB5-4D6810BE16A1}"/>
              </a:ext>
            </a:extLst>
          </p:cNvPr>
          <p:cNvSpPr>
            <a:spLocks noGrp="1"/>
          </p:cNvSpPr>
          <p:nvPr>
            <p:ph type="title"/>
          </p:nvPr>
        </p:nvSpPr>
        <p:spPr/>
        <p:txBody>
          <a:bodyPr/>
          <a:lstStyle/>
          <a:p>
            <a:r>
              <a:rPr lang="en-US"/>
              <a:t>Facebook Key Metrics Table | Department of Health (Philippines)</a:t>
            </a:r>
          </a:p>
        </p:txBody>
      </p:sp>
      <p:graphicFrame>
        <p:nvGraphicFramePr>
          <p:cNvPr id="5" name="Table Placeholder 4">
            <a:extLst>
              <a:ext uri="{FF2B5EF4-FFF2-40B4-BE49-F238E27FC236}">
                <a16:creationId xmlns:a16="http://schemas.microsoft.com/office/drawing/2014/main" id="{B427B5ED-815D-4296-B420-6685B78E479E}"/>
              </a:ext>
            </a:extLst>
          </p:cNvPr>
          <p:cNvGraphicFramePr>
            <a:graphicFrameLocks noGrp="1"/>
          </p:cNvGraphicFramePr>
          <p:nvPr>
            <p:ph type="tbl" sz="quarter" idx="13"/>
            <p:extLst>
              <p:ext uri="{D42A27DB-BD31-4B8C-83A1-F6EECF244321}">
                <p14:modId xmlns:p14="http://schemas.microsoft.com/office/powerpoint/2010/main" val="1301734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117129183"/>
                    </a:ext>
                  </a:extLst>
                </a:gridCol>
                <a:gridCol w="304495">
                  <a:extLst>
                    <a:ext uri="{9D8B030D-6E8A-4147-A177-3AD203B41FA5}">
                      <a16:colId xmlns:a16="http://schemas.microsoft.com/office/drawing/2014/main" val="3917384685"/>
                    </a:ext>
                  </a:extLst>
                </a:gridCol>
                <a:gridCol w="304495">
                  <a:extLst>
                    <a:ext uri="{9D8B030D-6E8A-4147-A177-3AD203B41FA5}">
                      <a16:colId xmlns:a16="http://schemas.microsoft.com/office/drawing/2014/main" val="642999631"/>
                    </a:ext>
                  </a:extLst>
                </a:gridCol>
                <a:gridCol w="304495">
                  <a:extLst>
                    <a:ext uri="{9D8B030D-6E8A-4147-A177-3AD203B41FA5}">
                      <a16:colId xmlns:a16="http://schemas.microsoft.com/office/drawing/2014/main" val="2528856739"/>
                    </a:ext>
                  </a:extLst>
                </a:gridCol>
                <a:gridCol w="304495">
                  <a:extLst>
                    <a:ext uri="{9D8B030D-6E8A-4147-A177-3AD203B41FA5}">
                      <a16:colId xmlns:a16="http://schemas.microsoft.com/office/drawing/2014/main" val="3133663252"/>
                    </a:ext>
                  </a:extLst>
                </a:gridCol>
                <a:gridCol w="304495">
                  <a:extLst>
                    <a:ext uri="{9D8B030D-6E8A-4147-A177-3AD203B41FA5}">
                      <a16:colId xmlns:a16="http://schemas.microsoft.com/office/drawing/2014/main" val="3196314562"/>
                    </a:ext>
                  </a:extLst>
                </a:gridCol>
                <a:gridCol w="304495">
                  <a:extLst>
                    <a:ext uri="{9D8B030D-6E8A-4147-A177-3AD203B41FA5}">
                      <a16:colId xmlns:a16="http://schemas.microsoft.com/office/drawing/2014/main" val="2703758453"/>
                    </a:ext>
                  </a:extLst>
                </a:gridCol>
                <a:gridCol w="304495">
                  <a:extLst>
                    <a:ext uri="{9D8B030D-6E8A-4147-A177-3AD203B41FA5}">
                      <a16:colId xmlns:a16="http://schemas.microsoft.com/office/drawing/2014/main" val="3316885681"/>
                    </a:ext>
                  </a:extLst>
                </a:gridCol>
                <a:gridCol w="304495">
                  <a:extLst>
                    <a:ext uri="{9D8B030D-6E8A-4147-A177-3AD203B41FA5}">
                      <a16:colId xmlns:a16="http://schemas.microsoft.com/office/drawing/2014/main" val="3735481015"/>
                    </a:ext>
                  </a:extLst>
                </a:gridCol>
                <a:gridCol w="304495">
                  <a:extLst>
                    <a:ext uri="{9D8B030D-6E8A-4147-A177-3AD203B41FA5}">
                      <a16:colId xmlns:a16="http://schemas.microsoft.com/office/drawing/2014/main" val="1202416881"/>
                    </a:ext>
                  </a:extLst>
                </a:gridCol>
                <a:gridCol w="304495">
                  <a:extLst>
                    <a:ext uri="{9D8B030D-6E8A-4147-A177-3AD203B41FA5}">
                      <a16:colId xmlns:a16="http://schemas.microsoft.com/office/drawing/2014/main" val="1777771601"/>
                    </a:ext>
                  </a:extLst>
                </a:gridCol>
                <a:gridCol w="304495">
                  <a:extLst>
                    <a:ext uri="{9D8B030D-6E8A-4147-A177-3AD203B41FA5}">
                      <a16:colId xmlns:a16="http://schemas.microsoft.com/office/drawing/2014/main" val="3987981909"/>
                    </a:ext>
                  </a:extLst>
                </a:gridCol>
                <a:gridCol w="304495">
                  <a:extLst>
                    <a:ext uri="{9D8B030D-6E8A-4147-A177-3AD203B41FA5}">
                      <a16:colId xmlns:a16="http://schemas.microsoft.com/office/drawing/2014/main" val="3084407844"/>
                    </a:ext>
                  </a:extLst>
                </a:gridCol>
                <a:gridCol w="304495">
                  <a:extLst>
                    <a:ext uri="{9D8B030D-6E8A-4147-A177-3AD203B41FA5}">
                      <a16:colId xmlns:a16="http://schemas.microsoft.com/office/drawing/2014/main" val="825083434"/>
                    </a:ext>
                  </a:extLst>
                </a:gridCol>
                <a:gridCol w="304495">
                  <a:extLst>
                    <a:ext uri="{9D8B030D-6E8A-4147-A177-3AD203B41FA5}">
                      <a16:colId xmlns:a16="http://schemas.microsoft.com/office/drawing/2014/main" val="3463539369"/>
                    </a:ext>
                  </a:extLst>
                </a:gridCol>
                <a:gridCol w="304495">
                  <a:extLst>
                    <a:ext uri="{9D8B030D-6E8A-4147-A177-3AD203B41FA5}">
                      <a16:colId xmlns:a16="http://schemas.microsoft.com/office/drawing/2014/main" val="3295287650"/>
                    </a:ext>
                  </a:extLst>
                </a:gridCol>
                <a:gridCol w="304495">
                  <a:extLst>
                    <a:ext uri="{9D8B030D-6E8A-4147-A177-3AD203B41FA5}">
                      <a16:colId xmlns:a16="http://schemas.microsoft.com/office/drawing/2014/main" val="2558271689"/>
                    </a:ext>
                  </a:extLst>
                </a:gridCol>
                <a:gridCol w="304495">
                  <a:extLst>
                    <a:ext uri="{9D8B030D-6E8A-4147-A177-3AD203B41FA5}">
                      <a16:colId xmlns:a16="http://schemas.microsoft.com/office/drawing/2014/main" val="3281754080"/>
                    </a:ext>
                  </a:extLst>
                </a:gridCol>
                <a:gridCol w="304495">
                  <a:extLst>
                    <a:ext uri="{9D8B030D-6E8A-4147-A177-3AD203B41FA5}">
                      <a16:colId xmlns:a16="http://schemas.microsoft.com/office/drawing/2014/main" val="1441379581"/>
                    </a:ext>
                  </a:extLst>
                </a:gridCol>
                <a:gridCol w="304495">
                  <a:extLst>
                    <a:ext uri="{9D8B030D-6E8A-4147-A177-3AD203B41FA5}">
                      <a16:colId xmlns:a16="http://schemas.microsoft.com/office/drawing/2014/main" val="858974729"/>
                    </a:ext>
                  </a:extLst>
                </a:gridCol>
                <a:gridCol w="304495">
                  <a:extLst>
                    <a:ext uri="{9D8B030D-6E8A-4147-A177-3AD203B41FA5}">
                      <a16:colId xmlns:a16="http://schemas.microsoft.com/office/drawing/2014/main" val="1532734977"/>
                    </a:ext>
                  </a:extLst>
                </a:gridCol>
                <a:gridCol w="304495">
                  <a:extLst>
                    <a:ext uri="{9D8B030D-6E8A-4147-A177-3AD203B41FA5}">
                      <a16:colId xmlns:a16="http://schemas.microsoft.com/office/drawing/2014/main" val="2012897548"/>
                    </a:ext>
                  </a:extLst>
                </a:gridCol>
                <a:gridCol w="304495">
                  <a:extLst>
                    <a:ext uri="{9D8B030D-6E8A-4147-A177-3AD203B41FA5}">
                      <a16:colId xmlns:a16="http://schemas.microsoft.com/office/drawing/2014/main" val="2739508812"/>
                    </a:ext>
                  </a:extLst>
                </a:gridCol>
                <a:gridCol w="304495">
                  <a:extLst>
                    <a:ext uri="{9D8B030D-6E8A-4147-A177-3AD203B41FA5}">
                      <a16:colId xmlns:a16="http://schemas.microsoft.com/office/drawing/2014/main" val="389647417"/>
                    </a:ext>
                  </a:extLst>
                </a:gridCol>
                <a:gridCol w="304495">
                  <a:extLst>
                    <a:ext uri="{9D8B030D-6E8A-4147-A177-3AD203B41FA5}">
                      <a16:colId xmlns:a16="http://schemas.microsoft.com/office/drawing/2014/main" val="27201743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32905878"/>
                  </a:ext>
                </a:extLst>
              </a:tr>
              <a:tr h="370840">
                <a:tc>
                  <a:txBody>
                    <a:bodyPr/>
                    <a:lstStyle/>
                    <a:p>
                      <a:r>
                        <a:rPr lang="en-US" sz="1000"/>
                        <a:t>Department of Health (Philippines)</a:t>
                      </a:r>
                    </a:p>
                  </a:txBody>
                  <a:tcPr/>
                </a:tc>
                <a:tc>
                  <a:txBody>
                    <a:bodyPr/>
                    <a:lstStyle/>
                    <a:p>
                      <a:r>
                        <a:rPr lang="en-US" sz="1000"/>
                        <a:t>787863</a:t>
                      </a:r>
                    </a:p>
                  </a:txBody>
                  <a:tcPr/>
                </a:tc>
                <a:tc>
                  <a:txBody>
                    <a:bodyPr/>
                    <a:lstStyle/>
                    <a:p>
                      <a:r>
                        <a:rPr lang="en-US" sz="1000"/>
                        <a:t>8414</a:t>
                      </a:r>
                    </a:p>
                  </a:txBody>
                  <a:tcPr/>
                </a:tc>
                <a:tc>
                  <a:txBody>
                    <a:bodyPr/>
                    <a:lstStyle/>
                    <a:p>
                      <a:r>
                        <a:rPr lang="en-US" sz="1000"/>
                        <a:t>787863</a:t>
                      </a:r>
                    </a:p>
                  </a:txBody>
                  <a:tcPr/>
                </a:tc>
                <a:tc>
                  <a:txBody>
                    <a:bodyPr/>
                    <a:lstStyle/>
                    <a:p>
                      <a:r>
                        <a:rPr lang="en-US" sz="1000"/>
                        <a:t>8414</a:t>
                      </a:r>
                    </a:p>
                  </a:txBody>
                  <a:tcPr/>
                </a:tc>
                <a:tc>
                  <a:txBody>
                    <a:bodyPr/>
                    <a:lstStyle/>
                    <a:p>
                      <a:r>
                        <a:rPr lang="en-US" sz="1000"/>
                        <a:t>56</a:t>
                      </a:r>
                    </a:p>
                  </a:txBody>
                  <a:tcPr/>
                </a:tc>
                <a:tc>
                  <a:txBody>
                    <a:bodyPr/>
                    <a:lstStyle/>
                    <a:p>
                      <a:r>
                        <a:rPr lang="en-US" sz="1000"/>
                        <a:t>0</a:t>
                      </a:r>
                    </a:p>
                  </a:txBody>
                  <a:tcPr/>
                </a:tc>
                <a:tc>
                  <a:txBody>
                    <a:bodyPr/>
                    <a:lstStyle/>
                    <a:p>
                      <a:r>
                        <a:rPr lang="en-US" sz="1000"/>
                        <a:t>43</a:t>
                      </a:r>
                    </a:p>
                  </a:txBody>
                  <a:tcPr/>
                </a:tc>
                <a:tc>
                  <a:txBody>
                    <a:bodyPr/>
                    <a:lstStyle/>
                    <a:p>
                      <a:r>
                        <a:rPr lang="en-US" sz="1000"/>
                        <a:t>10</a:t>
                      </a:r>
                    </a:p>
                  </a:txBody>
                  <a:tcPr/>
                </a:tc>
                <a:tc>
                  <a:txBody>
                    <a:bodyPr/>
                    <a:lstStyle/>
                    <a:p>
                      <a:r>
                        <a:rPr lang="en-US" sz="1000"/>
                        <a:t>3</a:t>
                      </a:r>
                    </a:p>
                  </a:txBody>
                  <a:tcPr/>
                </a:tc>
                <a:tc>
                  <a:txBody>
                    <a:bodyPr/>
                    <a:lstStyle/>
                    <a:p>
                      <a:r>
                        <a:rPr lang="en-US" sz="1000"/>
                        <a:t>35399</a:t>
                      </a:r>
                    </a:p>
                  </a:txBody>
                  <a:tcPr/>
                </a:tc>
                <a:tc>
                  <a:txBody>
                    <a:bodyPr/>
                    <a:lstStyle/>
                    <a:p>
                      <a:r>
                        <a:rPr lang="en-US" sz="1000"/>
                        <a:t>837</a:t>
                      </a:r>
                    </a:p>
                  </a:txBody>
                  <a:tcPr/>
                </a:tc>
                <a:tc>
                  <a:txBody>
                    <a:bodyPr/>
                    <a:lstStyle/>
                    <a:p>
                      <a:r>
                        <a:rPr lang="en-US" sz="1000"/>
                        <a:t>33418</a:t>
                      </a:r>
                    </a:p>
                  </a:txBody>
                  <a:tcPr/>
                </a:tc>
                <a:tc>
                  <a:txBody>
                    <a:bodyPr/>
                    <a:lstStyle/>
                    <a:p>
                      <a:r>
                        <a:rPr lang="en-US" sz="1000"/>
                        <a:t>387</a:t>
                      </a:r>
                    </a:p>
                  </a:txBody>
                  <a:tcPr/>
                </a:tc>
                <a:tc>
                  <a:txBody>
                    <a:bodyPr/>
                    <a:lstStyle/>
                    <a:p>
                      <a:r>
                        <a:rPr lang="en-US" sz="1000"/>
                        <a:t>40</a:t>
                      </a:r>
                    </a:p>
                  </a:txBody>
                  <a:tcPr/>
                </a:tc>
                <a:tc>
                  <a:txBody>
                    <a:bodyPr/>
                    <a:lstStyle/>
                    <a:p>
                      <a:r>
                        <a:rPr lang="en-US" sz="1000"/>
                        <a:t>64</a:t>
                      </a:r>
                    </a:p>
                  </a:txBody>
                  <a:tcPr/>
                </a:tc>
                <a:tc>
                  <a:txBody>
                    <a:bodyPr/>
                    <a:lstStyle/>
                    <a:p>
                      <a:r>
                        <a:rPr lang="en-US" sz="1000"/>
                        <a:t>653</a:t>
                      </a:r>
                    </a:p>
                  </a:txBody>
                  <a:tcPr/>
                </a:tc>
                <a:tc>
                  <a:txBody>
                    <a:bodyPr/>
                    <a:lstStyle/>
                    <a:p>
                      <a:r>
                        <a:rPr lang="en-US" sz="1000"/>
                        <a:t>837</a:t>
                      </a:r>
                    </a:p>
                  </a:txBody>
                  <a:tcPr/>
                </a:tc>
                <a:tc>
                  <a:txBody>
                    <a:bodyPr/>
                    <a:lstStyle/>
                    <a:p>
                      <a:r>
                        <a:rPr lang="en-US" sz="1000"/>
                        <a:t>2489</a:t>
                      </a:r>
                    </a:p>
                  </a:txBody>
                  <a:tcPr/>
                </a:tc>
                <a:tc>
                  <a:txBody>
                    <a:bodyPr/>
                    <a:lstStyle/>
                    <a:p>
                      <a:r>
                        <a:rPr lang="en-US" sz="1000"/>
                        <a:t>24503</a:t>
                      </a:r>
                    </a:p>
                  </a:txBody>
                  <a:tcPr/>
                </a:tc>
                <a:tc>
                  <a:txBody>
                    <a:bodyPr/>
                    <a:lstStyle/>
                    <a:p>
                      <a:r>
                        <a:rPr lang="en-US" sz="1000"/>
                        <a:t>62391</a:t>
                      </a:r>
                    </a:p>
                  </a:txBody>
                  <a:tcPr/>
                </a:tc>
                <a:tc>
                  <a:txBody>
                    <a:bodyPr/>
                    <a:lstStyle/>
                    <a:p>
                      <a:r>
                        <a:rPr lang="en-US" sz="1000"/>
                        <a:t>0</a:t>
                      </a:r>
                    </a:p>
                  </a:txBody>
                  <a:tcPr/>
                </a:tc>
                <a:tc>
                  <a:txBody>
                    <a:bodyPr/>
                    <a:lstStyle/>
                    <a:p>
                      <a:r>
                        <a:rPr lang="en-US" sz="1000"/>
                        <a:t>0</a:t>
                      </a:r>
                    </a:p>
                  </a:txBody>
                  <a:tcPr/>
                </a:tc>
                <a:tc>
                  <a:txBody>
                    <a:bodyPr/>
                    <a:lstStyle/>
                    <a:p>
                      <a:r>
                        <a:rPr lang="en-US" sz="1000"/>
                        <a:t>0.1422 %</a:t>
                      </a:r>
                    </a:p>
                  </a:txBody>
                  <a:tcPr/>
                </a:tc>
                <a:tc>
                  <a:txBody>
                    <a:bodyPr/>
                    <a:lstStyle/>
                    <a:p>
                      <a:r>
                        <a:rPr lang="en-US" sz="1000"/>
                        <a:t>0.0 %</a:t>
                      </a:r>
                    </a:p>
                  </a:txBody>
                  <a:tcPr/>
                </a:tc>
                <a:extLst>
                  <a:ext uri="{0D108BD9-81ED-4DB2-BD59-A6C34878D82A}">
                    <a16:rowId xmlns:a16="http://schemas.microsoft.com/office/drawing/2014/main" val="2608233300"/>
                  </a:ext>
                </a:extLst>
              </a:tr>
            </a:tbl>
          </a:graphicData>
        </a:graphic>
      </p:graphicFrame>
      <p:sp>
        <p:nvSpPr>
          <p:cNvPr id="4" name="Text Placeholder 3">
            <a:extLst>
              <a:ext uri="{FF2B5EF4-FFF2-40B4-BE49-F238E27FC236}">
                <a16:creationId xmlns:a16="http://schemas.microsoft.com/office/drawing/2014/main" id="{FA2720DC-18D9-405E-9C39-7563213349C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53340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F5EE8-5226-4C36-A61C-B87E1173542F}"/>
              </a:ext>
            </a:extLst>
          </p:cNvPr>
          <p:cNvSpPr>
            <a:spLocks noGrp="1"/>
          </p:cNvSpPr>
          <p:nvPr>
            <p:ph type="title"/>
          </p:nvPr>
        </p:nvSpPr>
        <p:spPr/>
        <p:txBody>
          <a:bodyPr/>
          <a:lstStyle/>
          <a:p>
            <a:r>
              <a:rPr lang="en-US"/>
              <a:t>Facebook Impressions | Department of Health (Philippines)</a:t>
            </a:r>
          </a:p>
        </p:txBody>
      </p:sp>
      <p:graphicFrame>
        <p:nvGraphicFramePr>
          <p:cNvPr id="6" name="Chart Placeholder 5">
            <a:extLst>
              <a:ext uri="{FF2B5EF4-FFF2-40B4-BE49-F238E27FC236}">
                <a16:creationId xmlns:a16="http://schemas.microsoft.com/office/drawing/2014/main" id="{F35D9E61-FFE9-4AB6-93B2-EDA71D83F1AB}"/>
              </a:ext>
            </a:extLst>
          </p:cNvPr>
          <p:cNvGraphicFramePr>
            <a:graphicFrameLocks noGrp="1"/>
          </p:cNvGraphicFramePr>
          <p:nvPr>
            <p:ph type="chart" sz="quarter" idx="13"/>
            <p:extLst>
              <p:ext uri="{D42A27DB-BD31-4B8C-83A1-F6EECF244321}">
                <p14:modId xmlns:p14="http://schemas.microsoft.com/office/powerpoint/2010/main" val="3689717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712D0E-8192-4FCF-B9EE-A11E8506926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DDD38BF-0E39-40F5-9C7C-582186BBA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0554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BE6A9-1267-403A-81B8-B8032F09135E}"/>
              </a:ext>
            </a:extLst>
          </p:cNvPr>
          <p:cNvSpPr>
            <a:spLocks noGrp="1"/>
          </p:cNvSpPr>
          <p:nvPr>
            <p:ph type="title"/>
          </p:nvPr>
        </p:nvSpPr>
        <p:spPr/>
        <p:txBody>
          <a:bodyPr/>
          <a:lstStyle/>
          <a:p>
            <a:r>
              <a:rPr lang="en-US"/>
              <a:t>Facebook Page Posts Virality | Department of Health (Philippines)</a:t>
            </a:r>
          </a:p>
        </p:txBody>
      </p:sp>
      <p:graphicFrame>
        <p:nvGraphicFramePr>
          <p:cNvPr id="6" name="Chart Placeholder 5">
            <a:extLst>
              <a:ext uri="{FF2B5EF4-FFF2-40B4-BE49-F238E27FC236}">
                <a16:creationId xmlns:a16="http://schemas.microsoft.com/office/drawing/2014/main" id="{5C060D43-EC27-4F7E-BC28-C46BA85B3E84}"/>
              </a:ext>
            </a:extLst>
          </p:cNvPr>
          <p:cNvGraphicFramePr>
            <a:graphicFrameLocks noGrp="1"/>
          </p:cNvGraphicFramePr>
          <p:nvPr>
            <p:ph type="chart" sz="quarter" idx="13"/>
            <p:extLst>
              <p:ext uri="{D42A27DB-BD31-4B8C-83A1-F6EECF244321}">
                <p14:modId xmlns:p14="http://schemas.microsoft.com/office/powerpoint/2010/main" val="1062019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2551A2-73F2-4954-9167-9E2C4CD49D5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CA6E4C0-018D-4FA0-A1CE-52ECF0099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873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2AFA-85D0-478D-85F0-B500CC9DEAF7}"/>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54AA1CD0-F72D-44AF-9295-27F734E18DB0}"/>
              </a:ext>
            </a:extLst>
          </p:cNvPr>
          <p:cNvGraphicFramePr>
            <a:graphicFrameLocks noGrp="1"/>
          </p:cNvGraphicFramePr>
          <p:nvPr>
            <p:ph type="chart" sz="quarter" idx="13"/>
            <p:extLst>
              <p:ext uri="{D42A27DB-BD31-4B8C-83A1-F6EECF244321}">
                <p14:modId xmlns:p14="http://schemas.microsoft.com/office/powerpoint/2010/main" val="1766964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E4E4D2-18F7-4DC5-947E-E58DDA8D3DF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27DAF85-1BE5-48DD-8C28-EF950456D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7389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A479F-FCAC-41D7-8BA3-BC56D045ECD3}"/>
              </a:ext>
            </a:extLst>
          </p:cNvPr>
          <p:cNvSpPr>
            <a:spLocks noGrp="1"/>
          </p:cNvSpPr>
          <p:nvPr>
            <p:ph type="title"/>
          </p:nvPr>
        </p:nvSpPr>
        <p:spPr/>
        <p:txBody>
          <a:bodyPr/>
          <a:lstStyle/>
          <a:p>
            <a:r>
              <a:rPr lang="en-US"/>
              <a:t>Facebook Fan Demographics | Department of Health (Philippines)</a:t>
            </a:r>
          </a:p>
        </p:txBody>
      </p:sp>
      <p:graphicFrame>
        <p:nvGraphicFramePr>
          <p:cNvPr id="6" name="Chart Placeholder 5">
            <a:extLst>
              <a:ext uri="{FF2B5EF4-FFF2-40B4-BE49-F238E27FC236}">
                <a16:creationId xmlns:a16="http://schemas.microsoft.com/office/drawing/2014/main" id="{5D47EDB6-3AEA-46EC-B95D-5AA9780DD576}"/>
              </a:ext>
            </a:extLst>
          </p:cNvPr>
          <p:cNvGraphicFramePr>
            <a:graphicFrameLocks noGrp="1"/>
          </p:cNvGraphicFramePr>
          <p:nvPr>
            <p:ph type="chart" sz="quarter" idx="13"/>
            <p:extLst>
              <p:ext uri="{D42A27DB-BD31-4B8C-83A1-F6EECF244321}">
                <p14:modId xmlns:p14="http://schemas.microsoft.com/office/powerpoint/2010/main" val="1834967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FC69DF-8E50-4C0E-9B78-72B7848D9FB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03F2968-A713-4E4E-AA4E-38F92124FD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189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86A87-60FF-431A-BCB4-9AD6098F143E}"/>
              </a:ext>
            </a:extLst>
          </p:cNvPr>
          <p:cNvSpPr>
            <a:spLocks noGrp="1"/>
          </p:cNvSpPr>
          <p:nvPr>
            <p:ph type="title"/>
          </p:nvPr>
        </p:nvSpPr>
        <p:spPr/>
        <p:txBody>
          <a:bodyPr/>
          <a:lstStyle/>
          <a:p>
            <a:r>
              <a:rPr lang="en-US"/>
              <a:t>Facebook Page Views | Department of Health (Philippines)</a:t>
            </a:r>
          </a:p>
        </p:txBody>
      </p:sp>
      <p:graphicFrame>
        <p:nvGraphicFramePr>
          <p:cNvPr id="6" name="Chart Placeholder 5">
            <a:extLst>
              <a:ext uri="{FF2B5EF4-FFF2-40B4-BE49-F238E27FC236}">
                <a16:creationId xmlns:a16="http://schemas.microsoft.com/office/drawing/2014/main" id="{2941F145-7564-445E-A485-7691219213FA}"/>
              </a:ext>
            </a:extLst>
          </p:cNvPr>
          <p:cNvGraphicFramePr>
            <a:graphicFrameLocks noGrp="1"/>
          </p:cNvGraphicFramePr>
          <p:nvPr>
            <p:ph type="chart" sz="quarter" idx="13"/>
            <p:extLst>
              <p:ext uri="{D42A27DB-BD31-4B8C-83A1-F6EECF244321}">
                <p14:modId xmlns:p14="http://schemas.microsoft.com/office/powerpoint/2010/main" val="1852984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10A65E-BE84-4449-8988-A8D758FF4C6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C71131F-FA86-4A3B-B653-7597D91104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7558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53776-22FF-45A1-A30F-F4C9A4C337E2}"/>
              </a:ext>
            </a:extLst>
          </p:cNvPr>
          <p:cNvSpPr>
            <a:spLocks noGrp="1"/>
          </p:cNvSpPr>
          <p:nvPr>
            <p:ph type="title"/>
          </p:nvPr>
        </p:nvSpPr>
        <p:spPr/>
        <p:txBody>
          <a:bodyPr/>
          <a:lstStyle/>
          <a:p>
            <a:r>
              <a:rPr lang="en-US"/>
              <a:t>Facebook Engagement Rate | Department of Health (Philippines)</a:t>
            </a:r>
          </a:p>
        </p:txBody>
      </p:sp>
      <p:graphicFrame>
        <p:nvGraphicFramePr>
          <p:cNvPr id="6" name="Chart Placeholder 5">
            <a:extLst>
              <a:ext uri="{FF2B5EF4-FFF2-40B4-BE49-F238E27FC236}">
                <a16:creationId xmlns:a16="http://schemas.microsoft.com/office/drawing/2014/main" id="{3E487D3B-6BCF-4663-B838-BF399CA9ACA0}"/>
              </a:ext>
            </a:extLst>
          </p:cNvPr>
          <p:cNvGraphicFramePr>
            <a:graphicFrameLocks noGrp="1"/>
          </p:cNvGraphicFramePr>
          <p:nvPr>
            <p:ph type="chart" sz="quarter" idx="13"/>
            <p:extLst>
              <p:ext uri="{D42A27DB-BD31-4B8C-83A1-F6EECF244321}">
                <p14:modId xmlns:p14="http://schemas.microsoft.com/office/powerpoint/2010/main" val="551302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32CBD2-E118-4B1A-8E5A-ACF477C2A45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B7C55A5-7B7D-4B7C-BA2D-4C116011FA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8660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5151-6CEE-439E-980C-FE0DD19DA828}"/>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5563DB3D-1C5D-4097-AB48-000280C5B526}"/>
              </a:ext>
            </a:extLst>
          </p:cNvPr>
          <p:cNvGraphicFramePr>
            <a:graphicFrameLocks noGrp="1"/>
          </p:cNvGraphicFramePr>
          <p:nvPr>
            <p:ph type="chart" sz="quarter" idx="13"/>
            <p:extLst>
              <p:ext uri="{D42A27DB-BD31-4B8C-83A1-F6EECF244321}">
                <p14:modId xmlns:p14="http://schemas.microsoft.com/office/powerpoint/2010/main" val="3956269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534238-DAF5-4CDF-A10D-65B19CB775F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397E290-18B2-4568-B271-73CD1DB476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7729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8D38E-5D3E-444D-9B39-A453C48B9015}"/>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A72D52AA-562F-4541-85E1-16DE59433C76}"/>
              </a:ext>
            </a:extLst>
          </p:cNvPr>
          <p:cNvGraphicFramePr>
            <a:graphicFrameLocks noGrp="1"/>
          </p:cNvGraphicFramePr>
          <p:nvPr>
            <p:ph type="chart" sz="quarter" idx="13"/>
            <p:extLst>
              <p:ext uri="{D42A27DB-BD31-4B8C-83A1-F6EECF244321}">
                <p14:modId xmlns:p14="http://schemas.microsoft.com/office/powerpoint/2010/main" val="3400688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8E0BBD-9B50-4DAA-A3DF-DD8BBF9B964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7CFC6E0-AF2E-404B-B0B7-DCFB455EEE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5368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F35CE-7CBE-452B-AFA1-BEC39F6C70D9}"/>
              </a:ext>
            </a:extLst>
          </p:cNvPr>
          <p:cNvSpPr>
            <a:spLocks noGrp="1"/>
          </p:cNvSpPr>
          <p:nvPr>
            <p:ph type="title"/>
          </p:nvPr>
        </p:nvSpPr>
        <p:spPr/>
        <p:txBody>
          <a:bodyPr/>
          <a:lstStyle/>
          <a:p>
            <a:r>
              <a:rPr lang="en-US"/>
              <a:t>Facebook Own Posts Table  | Department of Health (Philippines) - 1 of 15</a:t>
            </a:r>
          </a:p>
        </p:txBody>
      </p:sp>
      <p:graphicFrame>
        <p:nvGraphicFramePr>
          <p:cNvPr id="5" name="Table Placeholder 4">
            <a:extLst>
              <a:ext uri="{FF2B5EF4-FFF2-40B4-BE49-F238E27FC236}">
                <a16:creationId xmlns:a16="http://schemas.microsoft.com/office/drawing/2014/main" id="{AA6BC151-E175-40F4-93DF-286E0CC37DE1}"/>
              </a:ext>
            </a:extLst>
          </p:cNvPr>
          <p:cNvGraphicFramePr>
            <a:graphicFrameLocks noGrp="1"/>
          </p:cNvGraphicFramePr>
          <p:nvPr>
            <p:ph type="tbl" sz="quarter" idx="13"/>
            <p:extLst>
              <p:ext uri="{D42A27DB-BD31-4B8C-83A1-F6EECF244321}">
                <p14:modId xmlns:p14="http://schemas.microsoft.com/office/powerpoint/2010/main" val="2129596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85576121"/>
                    </a:ext>
                  </a:extLst>
                </a:gridCol>
                <a:gridCol w="370332">
                  <a:extLst>
                    <a:ext uri="{9D8B030D-6E8A-4147-A177-3AD203B41FA5}">
                      <a16:colId xmlns:a16="http://schemas.microsoft.com/office/drawing/2014/main" val="1467058257"/>
                    </a:ext>
                  </a:extLst>
                </a:gridCol>
                <a:gridCol w="370332">
                  <a:extLst>
                    <a:ext uri="{9D8B030D-6E8A-4147-A177-3AD203B41FA5}">
                      <a16:colId xmlns:a16="http://schemas.microsoft.com/office/drawing/2014/main" val="3413059962"/>
                    </a:ext>
                  </a:extLst>
                </a:gridCol>
                <a:gridCol w="370332">
                  <a:extLst>
                    <a:ext uri="{9D8B030D-6E8A-4147-A177-3AD203B41FA5}">
                      <a16:colId xmlns:a16="http://schemas.microsoft.com/office/drawing/2014/main" val="2687468834"/>
                    </a:ext>
                  </a:extLst>
                </a:gridCol>
                <a:gridCol w="329184">
                  <a:extLst>
                    <a:ext uri="{9D8B030D-6E8A-4147-A177-3AD203B41FA5}">
                      <a16:colId xmlns:a16="http://schemas.microsoft.com/office/drawing/2014/main" val="3371009336"/>
                    </a:ext>
                  </a:extLst>
                </a:gridCol>
                <a:gridCol w="329184">
                  <a:extLst>
                    <a:ext uri="{9D8B030D-6E8A-4147-A177-3AD203B41FA5}">
                      <a16:colId xmlns:a16="http://schemas.microsoft.com/office/drawing/2014/main" val="731353719"/>
                    </a:ext>
                  </a:extLst>
                </a:gridCol>
                <a:gridCol w="329184">
                  <a:extLst>
                    <a:ext uri="{9D8B030D-6E8A-4147-A177-3AD203B41FA5}">
                      <a16:colId xmlns:a16="http://schemas.microsoft.com/office/drawing/2014/main" val="2410900493"/>
                    </a:ext>
                  </a:extLst>
                </a:gridCol>
                <a:gridCol w="329184">
                  <a:extLst>
                    <a:ext uri="{9D8B030D-6E8A-4147-A177-3AD203B41FA5}">
                      <a16:colId xmlns:a16="http://schemas.microsoft.com/office/drawing/2014/main" val="3694332136"/>
                    </a:ext>
                  </a:extLst>
                </a:gridCol>
                <a:gridCol w="329184">
                  <a:extLst>
                    <a:ext uri="{9D8B030D-6E8A-4147-A177-3AD203B41FA5}">
                      <a16:colId xmlns:a16="http://schemas.microsoft.com/office/drawing/2014/main" val="135994677"/>
                    </a:ext>
                  </a:extLst>
                </a:gridCol>
                <a:gridCol w="329184">
                  <a:extLst>
                    <a:ext uri="{9D8B030D-6E8A-4147-A177-3AD203B41FA5}">
                      <a16:colId xmlns:a16="http://schemas.microsoft.com/office/drawing/2014/main" val="1340171789"/>
                    </a:ext>
                  </a:extLst>
                </a:gridCol>
                <a:gridCol w="329184">
                  <a:extLst>
                    <a:ext uri="{9D8B030D-6E8A-4147-A177-3AD203B41FA5}">
                      <a16:colId xmlns:a16="http://schemas.microsoft.com/office/drawing/2014/main" val="2735980776"/>
                    </a:ext>
                  </a:extLst>
                </a:gridCol>
                <a:gridCol w="329184">
                  <a:extLst>
                    <a:ext uri="{9D8B030D-6E8A-4147-A177-3AD203B41FA5}">
                      <a16:colId xmlns:a16="http://schemas.microsoft.com/office/drawing/2014/main" val="1496415706"/>
                    </a:ext>
                  </a:extLst>
                </a:gridCol>
                <a:gridCol w="329184">
                  <a:extLst>
                    <a:ext uri="{9D8B030D-6E8A-4147-A177-3AD203B41FA5}">
                      <a16:colId xmlns:a16="http://schemas.microsoft.com/office/drawing/2014/main" val="518142875"/>
                    </a:ext>
                  </a:extLst>
                </a:gridCol>
                <a:gridCol w="370332">
                  <a:extLst>
                    <a:ext uri="{9D8B030D-6E8A-4147-A177-3AD203B41FA5}">
                      <a16:colId xmlns:a16="http://schemas.microsoft.com/office/drawing/2014/main" val="2846663573"/>
                    </a:ext>
                  </a:extLst>
                </a:gridCol>
                <a:gridCol w="370332">
                  <a:extLst>
                    <a:ext uri="{9D8B030D-6E8A-4147-A177-3AD203B41FA5}">
                      <a16:colId xmlns:a16="http://schemas.microsoft.com/office/drawing/2014/main" val="2893324646"/>
                    </a:ext>
                  </a:extLst>
                </a:gridCol>
                <a:gridCol w="329184">
                  <a:extLst>
                    <a:ext uri="{9D8B030D-6E8A-4147-A177-3AD203B41FA5}">
                      <a16:colId xmlns:a16="http://schemas.microsoft.com/office/drawing/2014/main" val="1632097620"/>
                    </a:ext>
                  </a:extLst>
                </a:gridCol>
                <a:gridCol w="329184">
                  <a:extLst>
                    <a:ext uri="{9D8B030D-6E8A-4147-A177-3AD203B41FA5}">
                      <a16:colId xmlns:a16="http://schemas.microsoft.com/office/drawing/2014/main" val="2930849926"/>
                    </a:ext>
                  </a:extLst>
                </a:gridCol>
                <a:gridCol w="370332">
                  <a:extLst>
                    <a:ext uri="{9D8B030D-6E8A-4147-A177-3AD203B41FA5}">
                      <a16:colId xmlns:a16="http://schemas.microsoft.com/office/drawing/2014/main" val="257970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777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- 2017-12-31 10:06:52 </a:t>
                      </a:r>
                      <a:r>
                        <a:rPr kumimoji="0" lang="en-US" sz="1000" b="0" i="0" u="none" strike="noStrike" kern="1200" cap="none" spc="0" normalizeH="0" baseline="0" noProof="0">
                          <a:ln>
                            <a:noFill/>
                          </a:ln>
                          <a:solidFill>
                            <a:prstClr val="black"/>
                          </a:solidFill>
                          <a:effectLst/>
                          <a:uLnTx/>
                          <a:uFillTx/>
                          <a:latin typeface="+mn-lt"/>
                          <a:ea typeface="+mn-ea"/>
                          <a:cs typeface="+mn-cs"/>
                        </a:rPr>
                        <a:t> 
 MOST FIREWORKS INJURIES AMONG LESS THAN 15 YEARS - DOH Press Release/31 December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637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- 2017-12-30 08:13:01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8622232"/>
                  </a:ext>
                </a:extLst>
              </a:tr>
            </a:tbl>
          </a:graphicData>
        </a:graphic>
      </p:graphicFrame>
      <p:sp>
        <p:nvSpPr>
          <p:cNvPr id="4" name="Text Placeholder 3">
            <a:extLst>
              <a:ext uri="{FF2B5EF4-FFF2-40B4-BE49-F238E27FC236}">
                <a16:creationId xmlns:a16="http://schemas.microsoft.com/office/drawing/2014/main" id="{0F0D0FD5-914D-4966-9009-795802C3CB0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3869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BEB21-C9C9-495F-BDC2-75CA1FD41609}"/>
              </a:ext>
            </a:extLst>
          </p:cNvPr>
          <p:cNvSpPr>
            <a:spLocks noGrp="1"/>
          </p:cNvSpPr>
          <p:nvPr>
            <p:ph type="title"/>
          </p:nvPr>
        </p:nvSpPr>
        <p:spPr/>
        <p:txBody>
          <a:bodyPr/>
          <a:lstStyle/>
          <a:p>
            <a:r>
              <a:rPr lang="en-US"/>
              <a:t>Facebook Own Posts Table  | Department of Health (Philippines) - 2 of 15</a:t>
            </a:r>
          </a:p>
        </p:txBody>
      </p:sp>
      <p:graphicFrame>
        <p:nvGraphicFramePr>
          <p:cNvPr id="5" name="Table Placeholder 4">
            <a:extLst>
              <a:ext uri="{FF2B5EF4-FFF2-40B4-BE49-F238E27FC236}">
                <a16:creationId xmlns:a16="http://schemas.microsoft.com/office/drawing/2014/main" id="{703E6283-F864-4CF0-B1E4-8A2B9E282619}"/>
              </a:ext>
            </a:extLst>
          </p:cNvPr>
          <p:cNvGraphicFramePr>
            <a:graphicFrameLocks noGrp="1"/>
          </p:cNvGraphicFramePr>
          <p:nvPr>
            <p:ph type="tbl" sz="quarter" idx="13"/>
            <p:extLst>
              <p:ext uri="{D42A27DB-BD31-4B8C-83A1-F6EECF244321}">
                <p14:modId xmlns:p14="http://schemas.microsoft.com/office/powerpoint/2010/main" val="1373677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34771952"/>
                    </a:ext>
                  </a:extLst>
                </a:gridCol>
                <a:gridCol w="370332">
                  <a:extLst>
                    <a:ext uri="{9D8B030D-6E8A-4147-A177-3AD203B41FA5}">
                      <a16:colId xmlns:a16="http://schemas.microsoft.com/office/drawing/2014/main" val="749263502"/>
                    </a:ext>
                  </a:extLst>
                </a:gridCol>
                <a:gridCol w="370332">
                  <a:extLst>
                    <a:ext uri="{9D8B030D-6E8A-4147-A177-3AD203B41FA5}">
                      <a16:colId xmlns:a16="http://schemas.microsoft.com/office/drawing/2014/main" val="2731629096"/>
                    </a:ext>
                  </a:extLst>
                </a:gridCol>
                <a:gridCol w="370332">
                  <a:extLst>
                    <a:ext uri="{9D8B030D-6E8A-4147-A177-3AD203B41FA5}">
                      <a16:colId xmlns:a16="http://schemas.microsoft.com/office/drawing/2014/main" val="4228764648"/>
                    </a:ext>
                  </a:extLst>
                </a:gridCol>
                <a:gridCol w="329184">
                  <a:extLst>
                    <a:ext uri="{9D8B030D-6E8A-4147-A177-3AD203B41FA5}">
                      <a16:colId xmlns:a16="http://schemas.microsoft.com/office/drawing/2014/main" val="3479813197"/>
                    </a:ext>
                  </a:extLst>
                </a:gridCol>
                <a:gridCol w="329184">
                  <a:extLst>
                    <a:ext uri="{9D8B030D-6E8A-4147-A177-3AD203B41FA5}">
                      <a16:colId xmlns:a16="http://schemas.microsoft.com/office/drawing/2014/main" val="3047227616"/>
                    </a:ext>
                  </a:extLst>
                </a:gridCol>
                <a:gridCol w="329184">
                  <a:extLst>
                    <a:ext uri="{9D8B030D-6E8A-4147-A177-3AD203B41FA5}">
                      <a16:colId xmlns:a16="http://schemas.microsoft.com/office/drawing/2014/main" val="3772108417"/>
                    </a:ext>
                  </a:extLst>
                </a:gridCol>
                <a:gridCol w="329184">
                  <a:extLst>
                    <a:ext uri="{9D8B030D-6E8A-4147-A177-3AD203B41FA5}">
                      <a16:colId xmlns:a16="http://schemas.microsoft.com/office/drawing/2014/main" val="2209984238"/>
                    </a:ext>
                  </a:extLst>
                </a:gridCol>
                <a:gridCol w="329184">
                  <a:extLst>
                    <a:ext uri="{9D8B030D-6E8A-4147-A177-3AD203B41FA5}">
                      <a16:colId xmlns:a16="http://schemas.microsoft.com/office/drawing/2014/main" val="1686976115"/>
                    </a:ext>
                  </a:extLst>
                </a:gridCol>
                <a:gridCol w="329184">
                  <a:extLst>
                    <a:ext uri="{9D8B030D-6E8A-4147-A177-3AD203B41FA5}">
                      <a16:colId xmlns:a16="http://schemas.microsoft.com/office/drawing/2014/main" val="4169680249"/>
                    </a:ext>
                  </a:extLst>
                </a:gridCol>
                <a:gridCol w="329184">
                  <a:extLst>
                    <a:ext uri="{9D8B030D-6E8A-4147-A177-3AD203B41FA5}">
                      <a16:colId xmlns:a16="http://schemas.microsoft.com/office/drawing/2014/main" val="1405569383"/>
                    </a:ext>
                  </a:extLst>
                </a:gridCol>
                <a:gridCol w="329184">
                  <a:extLst>
                    <a:ext uri="{9D8B030D-6E8A-4147-A177-3AD203B41FA5}">
                      <a16:colId xmlns:a16="http://schemas.microsoft.com/office/drawing/2014/main" val="1336541907"/>
                    </a:ext>
                  </a:extLst>
                </a:gridCol>
                <a:gridCol w="329184">
                  <a:extLst>
                    <a:ext uri="{9D8B030D-6E8A-4147-A177-3AD203B41FA5}">
                      <a16:colId xmlns:a16="http://schemas.microsoft.com/office/drawing/2014/main" val="1569742486"/>
                    </a:ext>
                  </a:extLst>
                </a:gridCol>
                <a:gridCol w="370332">
                  <a:extLst>
                    <a:ext uri="{9D8B030D-6E8A-4147-A177-3AD203B41FA5}">
                      <a16:colId xmlns:a16="http://schemas.microsoft.com/office/drawing/2014/main" val="1108465790"/>
                    </a:ext>
                  </a:extLst>
                </a:gridCol>
                <a:gridCol w="370332">
                  <a:extLst>
                    <a:ext uri="{9D8B030D-6E8A-4147-A177-3AD203B41FA5}">
                      <a16:colId xmlns:a16="http://schemas.microsoft.com/office/drawing/2014/main" val="4044020197"/>
                    </a:ext>
                  </a:extLst>
                </a:gridCol>
                <a:gridCol w="329184">
                  <a:extLst>
                    <a:ext uri="{9D8B030D-6E8A-4147-A177-3AD203B41FA5}">
                      <a16:colId xmlns:a16="http://schemas.microsoft.com/office/drawing/2014/main" val="3485321613"/>
                    </a:ext>
                  </a:extLst>
                </a:gridCol>
                <a:gridCol w="329184">
                  <a:extLst>
                    <a:ext uri="{9D8B030D-6E8A-4147-A177-3AD203B41FA5}">
                      <a16:colId xmlns:a16="http://schemas.microsoft.com/office/drawing/2014/main" val="3193485785"/>
                    </a:ext>
                  </a:extLst>
                </a:gridCol>
                <a:gridCol w="370332">
                  <a:extLst>
                    <a:ext uri="{9D8B030D-6E8A-4147-A177-3AD203B41FA5}">
                      <a16:colId xmlns:a16="http://schemas.microsoft.com/office/drawing/2014/main" val="2855333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785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- 2017-12-30 05:05:05 </a:t>
                      </a:r>
                      <a:r>
                        <a:rPr kumimoji="0" lang="en-US" sz="1000" b="0" i="0" u="none" strike="noStrike" kern="1200" cap="none" spc="0" normalizeH="0" baseline="0" noProof="0">
                          <a:ln>
                            <a:noFill/>
                          </a:ln>
                          <a:solidFill>
                            <a:prstClr val="black"/>
                          </a:solidFill>
                          <a:effectLst/>
                          <a:uLnTx/>
                          <a:uFillTx/>
                          <a:latin typeface="+mn-lt"/>
                          <a:ea typeface="+mn-ea"/>
                          <a:cs typeface="+mn-cs"/>
                        </a:rPr>
                        <a:t> 
 The initiative of the Department of Health (Philippines) together with the signing of Executive Order No. 28 by President Rody Duterte will greatly help in preventing firecracker injuries in the years ahead.
This coming New Year, celebrate responsibly and take the necessary measures to avoid these injuries by eliminating the use of illegal firecrackers and by strictly following the government's guidelines. Be a partner for change.
#IwasPaputok 
#PartnerforChange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6514428"/>
                  </a:ext>
                </a:extLst>
              </a:tr>
            </a:tbl>
          </a:graphicData>
        </a:graphic>
      </p:graphicFrame>
      <p:sp>
        <p:nvSpPr>
          <p:cNvPr id="4" name="Text Placeholder 3">
            <a:extLst>
              <a:ext uri="{FF2B5EF4-FFF2-40B4-BE49-F238E27FC236}">
                <a16:creationId xmlns:a16="http://schemas.microsoft.com/office/drawing/2014/main" id="{935E38C3-F647-4020-AB17-3F2C3D34E14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46351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93571-CDA0-4CEF-8FC7-1956D0567916}"/>
              </a:ext>
            </a:extLst>
          </p:cNvPr>
          <p:cNvSpPr>
            <a:spLocks noGrp="1"/>
          </p:cNvSpPr>
          <p:nvPr>
            <p:ph type="title"/>
          </p:nvPr>
        </p:nvSpPr>
        <p:spPr/>
        <p:txBody>
          <a:bodyPr/>
          <a:lstStyle/>
          <a:p>
            <a:r>
              <a:rPr lang="en-US"/>
              <a:t>Facebook Own Posts Table  | Department of Health (Philippines) - 3 of 15</a:t>
            </a:r>
          </a:p>
        </p:txBody>
      </p:sp>
      <p:graphicFrame>
        <p:nvGraphicFramePr>
          <p:cNvPr id="5" name="Table Placeholder 4">
            <a:extLst>
              <a:ext uri="{FF2B5EF4-FFF2-40B4-BE49-F238E27FC236}">
                <a16:creationId xmlns:a16="http://schemas.microsoft.com/office/drawing/2014/main" id="{3FCB9721-A0D8-4AE1-AE2F-4493AAFBD854}"/>
              </a:ext>
            </a:extLst>
          </p:cNvPr>
          <p:cNvGraphicFramePr>
            <a:graphicFrameLocks noGrp="1"/>
          </p:cNvGraphicFramePr>
          <p:nvPr>
            <p:ph type="tbl" sz="quarter" idx="13"/>
            <p:extLst>
              <p:ext uri="{D42A27DB-BD31-4B8C-83A1-F6EECF244321}">
                <p14:modId xmlns:p14="http://schemas.microsoft.com/office/powerpoint/2010/main" val="3112520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94956890"/>
                    </a:ext>
                  </a:extLst>
                </a:gridCol>
                <a:gridCol w="370332">
                  <a:extLst>
                    <a:ext uri="{9D8B030D-6E8A-4147-A177-3AD203B41FA5}">
                      <a16:colId xmlns:a16="http://schemas.microsoft.com/office/drawing/2014/main" val="2301853597"/>
                    </a:ext>
                  </a:extLst>
                </a:gridCol>
                <a:gridCol w="370332">
                  <a:extLst>
                    <a:ext uri="{9D8B030D-6E8A-4147-A177-3AD203B41FA5}">
                      <a16:colId xmlns:a16="http://schemas.microsoft.com/office/drawing/2014/main" val="840460070"/>
                    </a:ext>
                  </a:extLst>
                </a:gridCol>
                <a:gridCol w="370332">
                  <a:extLst>
                    <a:ext uri="{9D8B030D-6E8A-4147-A177-3AD203B41FA5}">
                      <a16:colId xmlns:a16="http://schemas.microsoft.com/office/drawing/2014/main" val="1230253891"/>
                    </a:ext>
                  </a:extLst>
                </a:gridCol>
                <a:gridCol w="329184">
                  <a:extLst>
                    <a:ext uri="{9D8B030D-6E8A-4147-A177-3AD203B41FA5}">
                      <a16:colId xmlns:a16="http://schemas.microsoft.com/office/drawing/2014/main" val="1960350299"/>
                    </a:ext>
                  </a:extLst>
                </a:gridCol>
                <a:gridCol w="329184">
                  <a:extLst>
                    <a:ext uri="{9D8B030D-6E8A-4147-A177-3AD203B41FA5}">
                      <a16:colId xmlns:a16="http://schemas.microsoft.com/office/drawing/2014/main" val="2543505296"/>
                    </a:ext>
                  </a:extLst>
                </a:gridCol>
                <a:gridCol w="329184">
                  <a:extLst>
                    <a:ext uri="{9D8B030D-6E8A-4147-A177-3AD203B41FA5}">
                      <a16:colId xmlns:a16="http://schemas.microsoft.com/office/drawing/2014/main" val="1203289044"/>
                    </a:ext>
                  </a:extLst>
                </a:gridCol>
                <a:gridCol w="329184">
                  <a:extLst>
                    <a:ext uri="{9D8B030D-6E8A-4147-A177-3AD203B41FA5}">
                      <a16:colId xmlns:a16="http://schemas.microsoft.com/office/drawing/2014/main" val="1191098045"/>
                    </a:ext>
                  </a:extLst>
                </a:gridCol>
                <a:gridCol w="329184">
                  <a:extLst>
                    <a:ext uri="{9D8B030D-6E8A-4147-A177-3AD203B41FA5}">
                      <a16:colId xmlns:a16="http://schemas.microsoft.com/office/drawing/2014/main" val="3856770046"/>
                    </a:ext>
                  </a:extLst>
                </a:gridCol>
                <a:gridCol w="329184">
                  <a:extLst>
                    <a:ext uri="{9D8B030D-6E8A-4147-A177-3AD203B41FA5}">
                      <a16:colId xmlns:a16="http://schemas.microsoft.com/office/drawing/2014/main" val="3755726887"/>
                    </a:ext>
                  </a:extLst>
                </a:gridCol>
                <a:gridCol w="329184">
                  <a:extLst>
                    <a:ext uri="{9D8B030D-6E8A-4147-A177-3AD203B41FA5}">
                      <a16:colId xmlns:a16="http://schemas.microsoft.com/office/drawing/2014/main" val="2456436365"/>
                    </a:ext>
                  </a:extLst>
                </a:gridCol>
                <a:gridCol w="329184">
                  <a:extLst>
                    <a:ext uri="{9D8B030D-6E8A-4147-A177-3AD203B41FA5}">
                      <a16:colId xmlns:a16="http://schemas.microsoft.com/office/drawing/2014/main" val="3771670294"/>
                    </a:ext>
                  </a:extLst>
                </a:gridCol>
                <a:gridCol w="329184">
                  <a:extLst>
                    <a:ext uri="{9D8B030D-6E8A-4147-A177-3AD203B41FA5}">
                      <a16:colId xmlns:a16="http://schemas.microsoft.com/office/drawing/2014/main" val="2406496520"/>
                    </a:ext>
                  </a:extLst>
                </a:gridCol>
                <a:gridCol w="370332">
                  <a:extLst>
                    <a:ext uri="{9D8B030D-6E8A-4147-A177-3AD203B41FA5}">
                      <a16:colId xmlns:a16="http://schemas.microsoft.com/office/drawing/2014/main" val="959490117"/>
                    </a:ext>
                  </a:extLst>
                </a:gridCol>
                <a:gridCol w="370332">
                  <a:extLst>
                    <a:ext uri="{9D8B030D-6E8A-4147-A177-3AD203B41FA5}">
                      <a16:colId xmlns:a16="http://schemas.microsoft.com/office/drawing/2014/main" val="2512719331"/>
                    </a:ext>
                  </a:extLst>
                </a:gridCol>
                <a:gridCol w="329184">
                  <a:extLst>
                    <a:ext uri="{9D8B030D-6E8A-4147-A177-3AD203B41FA5}">
                      <a16:colId xmlns:a16="http://schemas.microsoft.com/office/drawing/2014/main" val="2027355599"/>
                    </a:ext>
                  </a:extLst>
                </a:gridCol>
                <a:gridCol w="329184">
                  <a:extLst>
                    <a:ext uri="{9D8B030D-6E8A-4147-A177-3AD203B41FA5}">
                      <a16:colId xmlns:a16="http://schemas.microsoft.com/office/drawing/2014/main" val="3228894347"/>
                    </a:ext>
                  </a:extLst>
                </a:gridCol>
                <a:gridCol w="370332">
                  <a:extLst>
                    <a:ext uri="{9D8B030D-6E8A-4147-A177-3AD203B41FA5}">
                      <a16:colId xmlns:a16="http://schemas.microsoft.com/office/drawing/2014/main" val="2064976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697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- 2017-12-29 10:56:29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1337774"/>
                  </a:ext>
                </a:extLst>
              </a:tr>
            </a:tbl>
          </a:graphicData>
        </a:graphic>
      </p:graphicFrame>
      <p:sp>
        <p:nvSpPr>
          <p:cNvPr id="4" name="Text Placeholder 3">
            <a:extLst>
              <a:ext uri="{FF2B5EF4-FFF2-40B4-BE49-F238E27FC236}">
                <a16:creationId xmlns:a16="http://schemas.microsoft.com/office/drawing/2014/main" id="{3018B9C4-EFB3-41E6-B903-7FBEFF5C4AF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67173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E3EF7-168A-482D-BED3-225ECE8FB11B}"/>
              </a:ext>
            </a:extLst>
          </p:cNvPr>
          <p:cNvSpPr>
            <a:spLocks noGrp="1"/>
          </p:cNvSpPr>
          <p:nvPr>
            <p:ph type="title"/>
          </p:nvPr>
        </p:nvSpPr>
        <p:spPr/>
        <p:txBody>
          <a:bodyPr/>
          <a:lstStyle/>
          <a:p>
            <a:r>
              <a:rPr lang="en-US"/>
              <a:t>Facebook Own Posts Table  | Department of Health (Philippines) - 4 of 15</a:t>
            </a:r>
          </a:p>
        </p:txBody>
      </p:sp>
      <p:graphicFrame>
        <p:nvGraphicFramePr>
          <p:cNvPr id="5" name="Table Placeholder 4">
            <a:extLst>
              <a:ext uri="{FF2B5EF4-FFF2-40B4-BE49-F238E27FC236}">
                <a16:creationId xmlns:a16="http://schemas.microsoft.com/office/drawing/2014/main" id="{BA3D3833-9666-43E8-BB99-6D32A43D2CE1}"/>
              </a:ext>
            </a:extLst>
          </p:cNvPr>
          <p:cNvGraphicFramePr>
            <a:graphicFrameLocks noGrp="1"/>
          </p:cNvGraphicFramePr>
          <p:nvPr>
            <p:ph type="tbl" sz="quarter" idx="13"/>
            <p:extLst>
              <p:ext uri="{D42A27DB-BD31-4B8C-83A1-F6EECF244321}">
                <p14:modId xmlns:p14="http://schemas.microsoft.com/office/powerpoint/2010/main" val="420488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29233631"/>
                    </a:ext>
                  </a:extLst>
                </a:gridCol>
                <a:gridCol w="370332">
                  <a:extLst>
                    <a:ext uri="{9D8B030D-6E8A-4147-A177-3AD203B41FA5}">
                      <a16:colId xmlns:a16="http://schemas.microsoft.com/office/drawing/2014/main" val="568045465"/>
                    </a:ext>
                  </a:extLst>
                </a:gridCol>
                <a:gridCol w="370332">
                  <a:extLst>
                    <a:ext uri="{9D8B030D-6E8A-4147-A177-3AD203B41FA5}">
                      <a16:colId xmlns:a16="http://schemas.microsoft.com/office/drawing/2014/main" val="1113993823"/>
                    </a:ext>
                  </a:extLst>
                </a:gridCol>
                <a:gridCol w="370332">
                  <a:extLst>
                    <a:ext uri="{9D8B030D-6E8A-4147-A177-3AD203B41FA5}">
                      <a16:colId xmlns:a16="http://schemas.microsoft.com/office/drawing/2014/main" val="1530279065"/>
                    </a:ext>
                  </a:extLst>
                </a:gridCol>
                <a:gridCol w="329184">
                  <a:extLst>
                    <a:ext uri="{9D8B030D-6E8A-4147-A177-3AD203B41FA5}">
                      <a16:colId xmlns:a16="http://schemas.microsoft.com/office/drawing/2014/main" val="1138963128"/>
                    </a:ext>
                  </a:extLst>
                </a:gridCol>
                <a:gridCol w="329184">
                  <a:extLst>
                    <a:ext uri="{9D8B030D-6E8A-4147-A177-3AD203B41FA5}">
                      <a16:colId xmlns:a16="http://schemas.microsoft.com/office/drawing/2014/main" val="1591416817"/>
                    </a:ext>
                  </a:extLst>
                </a:gridCol>
                <a:gridCol w="329184">
                  <a:extLst>
                    <a:ext uri="{9D8B030D-6E8A-4147-A177-3AD203B41FA5}">
                      <a16:colId xmlns:a16="http://schemas.microsoft.com/office/drawing/2014/main" val="2006994641"/>
                    </a:ext>
                  </a:extLst>
                </a:gridCol>
                <a:gridCol w="329184">
                  <a:extLst>
                    <a:ext uri="{9D8B030D-6E8A-4147-A177-3AD203B41FA5}">
                      <a16:colId xmlns:a16="http://schemas.microsoft.com/office/drawing/2014/main" val="2217510897"/>
                    </a:ext>
                  </a:extLst>
                </a:gridCol>
                <a:gridCol w="329184">
                  <a:extLst>
                    <a:ext uri="{9D8B030D-6E8A-4147-A177-3AD203B41FA5}">
                      <a16:colId xmlns:a16="http://schemas.microsoft.com/office/drawing/2014/main" val="1033437430"/>
                    </a:ext>
                  </a:extLst>
                </a:gridCol>
                <a:gridCol w="329184">
                  <a:extLst>
                    <a:ext uri="{9D8B030D-6E8A-4147-A177-3AD203B41FA5}">
                      <a16:colId xmlns:a16="http://schemas.microsoft.com/office/drawing/2014/main" val="1198501716"/>
                    </a:ext>
                  </a:extLst>
                </a:gridCol>
                <a:gridCol w="329184">
                  <a:extLst>
                    <a:ext uri="{9D8B030D-6E8A-4147-A177-3AD203B41FA5}">
                      <a16:colId xmlns:a16="http://schemas.microsoft.com/office/drawing/2014/main" val="238462480"/>
                    </a:ext>
                  </a:extLst>
                </a:gridCol>
                <a:gridCol w="329184">
                  <a:extLst>
                    <a:ext uri="{9D8B030D-6E8A-4147-A177-3AD203B41FA5}">
                      <a16:colId xmlns:a16="http://schemas.microsoft.com/office/drawing/2014/main" val="3079659450"/>
                    </a:ext>
                  </a:extLst>
                </a:gridCol>
                <a:gridCol w="329184">
                  <a:extLst>
                    <a:ext uri="{9D8B030D-6E8A-4147-A177-3AD203B41FA5}">
                      <a16:colId xmlns:a16="http://schemas.microsoft.com/office/drawing/2014/main" val="232563767"/>
                    </a:ext>
                  </a:extLst>
                </a:gridCol>
                <a:gridCol w="370332">
                  <a:extLst>
                    <a:ext uri="{9D8B030D-6E8A-4147-A177-3AD203B41FA5}">
                      <a16:colId xmlns:a16="http://schemas.microsoft.com/office/drawing/2014/main" val="2924900089"/>
                    </a:ext>
                  </a:extLst>
                </a:gridCol>
                <a:gridCol w="370332">
                  <a:extLst>
                    <a:ext uri="{9D8B030D-6E8A-4147-A177-3AD203B41FA5}">
                      <a16:colId xmlns:a16="http://schemas.microsoft.com/office/drawing/2014/main" val="2720874686"/>
                    </a:ext>
                  </a:extLst>
                </a:gridCol>
                <a:gridCol w="329184">
                  <a:extLst>
                    <a:ext uri="{9D8B030D-6E8A-4147-A177-3AD203B41FA5}">
                      <a16:colId xmlns:a16="http://schemas.microsoft.com/office/drawing/2014/main" val="1290975831"/>
                    </a:ext>
                  </a:extLst>
                </a:gridCol>
                <a:gridCol w="329184">
                  <a:extLst>
                    <a:ext uri="{9D8B030D-6E8A-4147-A177-3AD203B41FA5}">
                      <a16:colId xmlns:a16="http://schemas.microsoft.com/office/drawing/2014/main" val="1604267932"/>
                    </a:ext>
                  </a:extLst>
                </a:gridCol>
                <a:gridCol w="370332">
                  <a:extLst>
                    <a:ext uri="{9D8B030D-6E8A-4147-A177-3AD203B41FA5}">
                      <a16:colId xmlns:a16="http://schemas.microsoft.com/office/drawing/2014/main" val="823075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514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- 2017-12-29 09:00:01 </a:t>
                      </a:r>
                      <a:r>
                        <a:rPr kumimoji="0" lang="en-US" sz="1000" b="0" i="0" u="none" strike="noStrike" kern="1200" cap="none" spc="0" normalizeH="0" baseline="0" noProof="0">
                          <a:ln>
                            <a:noFill/>
                          </a:ln>
                          <a:solidFill>
                            <a:prstClr val="black"/>
                          </a:solidFill>
                          <a:effectLst/>
                          <a:uLnTx/>
                          <a:uFillTx/>
                          <a:latin typeface="+mn-lt"/>
                          <a:ea typeface="+mn-ea"/>
                          <a:cs typeface="+mn-cs"/>
                        </a:rPr>
                        <a:t> 
 TETANO AY NAKAMAMATAY
&gt;Huwag balewalain ang paso at sugat na sanhi ng paputok kahit gaano man ito kaliit.
&gt;Hugasan ang sugat ng sabon at malinis na tubig.
&gt;Pumunta agad sa health center o ospital para sa bakuna kontra tetano.
&gt;Huwag bigyan at pagamitin ng paputok ang mga bata.
&gt;Siguraduhin na hindi mamumulot ng paputok.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2227198"/>
                  </a:ext>
                </a:extLst>
              </a:tr>
            </a:tbl>
          </a:graphicData>
        </a:graphic>
      </p:graphicFrame>
      <p:sp>
        <p:nvSpPr>
          <p:cNvPr id="4" name="Text Placeholder 3">
            <a:extLst>
              <a:ext uri="{FF2B5EF4-FFF2-40B4-BE49-F238E27FC236}">
                <a16:creationId xmlns:a16="http://schemas.microsoft.com/office/drawing/2014/main" id="{787E3264-15C9-4DBD-89F1-F9672780731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452901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FFB40-FB52-476E-A243-722ACCB754FA}"/>
              </a:ext>
            </a:extLst>
          </p:cNvPr>
          <p:cNvSpPr>
            <a:spLocks noGrp="1"/>
          </p:cNvSpPr>
          <p:nvPr>
            <p:ph type="title"/>
          </p:nvPr>
        </p:nvSpPr>
        <p:spPr/>
        <p:txBody>
          <a:bodyPr/>
          <a:lstStyle/>
          <a:p>
            <a:r>
              <a:rPr lang="en-US"/>
              <a:t>Facebook Own Posts Table  | Department of Health (Philippines) - 5 of 15</a:t>
            </a:r>
          </a:p>
        </p:txBody>
      </p:sp>
      <p:graphicFrame>
        <p:nvGraphicFramePr>
          <p:cNvPr id="5" name="Table Placeholder 4">
            <a:extLst>
              <a:ext uri="{FF2B5EF4-FFF2-40B4-BE49-F238E27FC236}">
                <a16:creationId xmlns:a16="http://schemas.microsoft.com/office/drawing/2014/main" id="{73C32904-B9C7-4243-AE51-784A29B577A3}"/>
              </a:ext>
            </a:extLst>
          </p:cNvPr>
          <p:cNvGraphicFramePr>
            <a:graphicFrameLocks noGrp="1"/>
          </p:cNvGraphicFramePr>
          <p:nvPr>
            <p:ph type="tbl" sz="quarter" idx="13"/>
            <p:extLst>
              <p:ext uri="{D42A27DB-BD31-4B8C-83A1-F6EECF244321}">
                <p14:modId xmlns:p14="http://schemas.microsoft.com/office/powerpoint/2010/main" val="577620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87576505"/>
                    </a:ext>
                  </a:extLst>
                </a:gridCol>
                <a:gridCol w="370332">
                  <a:extLst>
                    <a:ext uri="{9D8B030D-6E8A-4147-A177-3AD203B41FA5}">
                      <a16:colId xmlns:a16="http://schemas.microsoft.com/office/drawing/2014/main" val="3892204901"/>
                    </a:ext>
                  </a:extLst>
                </a:gridCol>
                <a:gridCol w="370332">
                  <a:extLst>
                    <a:ext uri="{9D8B030D-6E8A-4147-A177-3AD203B41FA5}">
                      <a16:colId xmlns:a16="http://schemas.microsoft.com/office/drawing/2014/main" val="2608669237"/>
                    </a:ext>
                  </a:extLst>
                </a:gridCol>
                <a:gridCol w="370332">
                  <a:extLst>
                    <a:ext uri="{9D8B030D-6E8A-4147-A177-3AD203B41FA5}">
                      <a16:colId xmlns:a16="http://schemas.microsoft.com/office/drawing/2014/main" val="2657530687"/>
                    </a:ext>
                  </a:extLst>
                </a:gridCol>
                <a:gridCol w="329184">
                  <a:extLst>
                    <a:ext uri="{9D8B030D-6E8A-4147-A177-3AD203B41FA5}">
                      <a16:colId xmlns:a16="http://schemas.microsoft.com/office/drawing/2014/main" val="281324348"/>
                    </a:ext>
                  </a:extLst>
                </a:gridCol>
                <a:gridCol w="329184">
                  <a:extLst>
                    <a:ext uri="{9D8B030D-6E8A-4147-A177-3AD203B41FA5}">
                      <a16:colId xmlns:a16="http://schemas.microsoft.com/office/drawing/2014/main" val="2096984477"/>
                    </a:ext>
                  </a:extLst>
                </a:gridCol>
                <a:gridCol w="329184">
                  <a:extLst>
                    <a:ext uri="{9D8B030D-6E8A-4147-A177-3AD203B41FA5}">
                      <a16:colId xmlns:a16="http://schemas.microsoft.com/office/drawing/2014/main" val="507747025"/>
                    </a:ext>
                  </a:extLst>
                </a:gridCol>
                <a:gridCol w="329184">
                  <a:extLst>
                    <a:ext uri="{9D8B030D-6E8A-4147-A177-3AD203B41FA5}">
                      <a16:colId xmlns:a16="http://schemas.microsoft.com/office/drawing/2014/main" val="943005459"/>
                    </a:ext>
                  </a:extLst>
                </a:gridCol>
                <a:gridCol w="329184">
                  <a:extLst>
                    <a:ext uri="{9D8B030D-6E8A-4147-A177-3AD203B41FA5}">
                      <a16:colId xmlns:a16="http://schemas.microsoft.com/office/drawing/2014/main" val="640562668"/>
                    </a:ext>
                  </a:extLst>
                </a:gridCol>
                <a:gridCol w="329184">
                  <a:extLst>
                    <a:ext uri="{9D8B030D-6E8A-4147-A177-3AD203B41FA5}">
                      <a16:colId xmlns:a16="http://schemas.microsoft.com/office/drawing/2014/main" val="2638710140"/>
                    </a:ext>
                  </a:extLst>
                </a:gridCol>
                <a:gridCol w="329184">
                  <a:extLst>
                    <a:ext uri="{9D8B030D-6E8A-4147-A177-3AD203B41FA5}">
                      <a16:colId xmlns:a16="http://schemas.microsoft.com/office/drawing/2014/main" val="1755333418"/>
                    </a:ext>
                  </a:extLst>
                </a:gridCol>
                <a:gridCol w="329184">
                  <a:extLst>
                    <a:ext uri="{9D8B030D-6E8A-4147-A177-3AD203B41FA5}">
                      <a16:colId xmlns:a16="http://schemas.microsoft.com/office/drawing/2014/main" val="3722820637"/>
                    </a:ext>
                  </a:extLst>
                </a:gridCol>
                <a:gridCol w="329184">
                  <a:extLst>
                    <a:ext uri="{9D8B030D-6E8A-4147-A177-3AD203B41FA5}">
                      <a16:colId xmlns:a16="http://schemas.microsoft.com/office/drawing/2014/main" val="3891554856"/>
                    </a:ext>
                  </a:extLst>
                </a:gridCol>
                <a:gridCol w="370332">
                  <a:extLst>
                    <a:ext uri="{9D8B030D-6E8A-4147-A177-3AD203B41FA5}">
                      <a16:colId xmlns:a16="http://schemas.microsoft.com/office/drawing/2014/main" val="172706677"/>
                    </a:ext>
                  </a:extLst>
                </a:gridCol>
                <a:gridCol w="370332">
                  <a:extLst>
                    <a:ext uri="{9D8B030D-6E8A-4147-A177-3AD203B41FA5}">
                      <a16:colId xmlns:a16="http://schemas.microsoft.com/office/drawing/2014/main" val="1721152802"/>
                    </a:ext>
                  </a:extLst>
                </a:gridCol>
                <a:gridCol w="329184">
                  <a:extLst>
                    <a:ext uri="{9D8B030D-6E8A-4147-A177-3AD203B41FA5}">
                      <a16:colId xmlns:a16="http://schemas.microsoft.com/office/drawing/2014/main" val="1812359940"/>
                    </a:ext>
                  </a:extLst>
                </a:gridCol>
                <a:gridCol w="329184">
                  <a:extLst>
                    <a:ext uri="{9D8B030D-6E8A-4147-A177-3AD203B41FA5}">
                      <a16:colId xmlns:a16="http://schemas.microsoft.com/office/drawing/2014/main" val="3658985855"/>
                    </a:ext>
                  </a:extLst>
                </a:gridCol>
                <a:gridCol w="370332">
                  <a:extLst>
                    <a:ext uri="{9D8B030D-6E8A-4147-A177-3AD203B41FA5}">
                      <a16:colId xmlns:a16="http://schemas.microsoft.com/office/drawing/2014/main" val="33561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833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- 2017-12-29 07:45:05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44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- 2017-12-29 07:34:48 </a:t>
                      </a:r>
                      <a:r>
                        <a:rPr kumimoji="0" lang="en-US" sz="1000" b="0" i="0" u="none" strike="noStrike" kern="1200" cap="none" spc="0" normalizeH="0" baseline="0" noProof="0">
                          <a:ln>
                            <a:noFill/>
                          </a:ln>
                          <a:solidFill>
                            <a:prstClr val="black"/>
                          </a:solidFill>
                          <a:effectLst/>
                          <a:uLnTx/>
                          <a:uFillTx/>
                          <a:latin typeface="+mn-lt"/>
                          <a:ea typeface="+mn-ea"/>
                          <a:cs typeface="+mn-cs"/>
                        </a:rPr>
                        <a:t> 
 OPLAN: IWAS PAPUTOK SAFE COMMUNITY FIREWORKS DISPLAY ANG PATOK!
Makiisa sa safe community fireworks display sa inyong lugar!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6604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- 2017-12-29 06:25:43 </a:t>
                      </a:r>
                      <a:r>
                        <a:rPr kumimoji="0" lang="en-US" sz="1000" b="0" i="0" u="none" strike="noStrike" kern="1200" cap="none" spc="0" normalizeH="0" baseline="0" noProof="0">
                          <a:ln>
                            <a:noFill/>
                          </a:ln>
                          <a:solidFill>
                            <a:prstClr val="black"/>
                          </a:solidFill>
                          <a:effectLst/>
                          <a:uLnTx/>
                          <a:uFillTx/>
                          <a:latin typeface="+mn-lt"/>
                          <a:ea typeface="+mn-ea"/>
                          <a:cs typeface="+mn-cs"/>
                        </a:rPr>
                        <a:t> 
 DOH ADVISED PARENTS AND CAREGIVERS TO BE MORE VIGILANT Press Release/29 December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6451541"/>
                  </a:ext>
                </a:extLst>
              </a:tr>
            </a:tbl>
          </a:graphicData>
        </a:graphic>
      </p:graphicFrame>
      <p:sp>
        <p:nvSpPr>
          <p:cNvPr id="4" name="Text Placeholder 3">
            <a:extLst>
              <a:ext uri="{FF2B5EF4-FFF2-40B4-BE49-F238E27FC236}">
                <a16:creationId xmlns:a16="http://schemas.microsoft.com/office/drawing/2014/main" id="{F2B1D8AF-82BE-44A5-8FFC-086BBAA379F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727940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EF7C5-16CA-4D60-AE2F-CC2A32ADED8C}"/>
              </a:ext>
            </a:extLst>
          </p:cNvPr>
          <p:cNvSpPr>
            <a:spLocks noGrp="1"/>
          </p:cNvSpPr>
          <p:nvPr>
            <p:ph type="title"/>
          </p:nvPr>
        </p:nvSpPr>
        <p:spPr/>
        <p:txBody>
          <a:bodyPr/>
          <a:lstStyle/>
          <a:p>
            <a:r>
              <a:rPr lang="en-US"/>
              <a:t>Facebook Own Posts Table  | Department of Health (Philippines) - 6 of 15</a:t>
            </a:r>
          </a:p>
        </p:txBody>
      </p:sp>
      <p:graphicFrame>
        <p:nvGraphicFramePr>
          <p:cNvPr id="5" name="Table Placeholder 4">
            <a:extLst>
              <a:ext uri="{FF2B5EF4-FFF2-40B4-BE49-F238E27FC236}">
                <a16:creationId xmlns:a16="http://schemas.microsoft.com/office/drawing/2014/main" id="{9EB7A26B-5270-4B49-816B-08FBE8FB7D64}"/>
              </a:ext>
            </a:extLst>
          </p:cNvPr>
          <p:cNvGraphicFramePr>
            <a:graphicFrameLocks noGrp="1"/>
          </p:cNvGraphicFramePr>
          <p:nvPr>
            <p:ph type="tbl" sz="quarter" idx="13"/>
            <p:extLst>
              <p:ext uri="{D42A27DB-BD31-4B8C-83A1-F6EECF244321}">
                <p14:modId xmlns:p14="http://schemas.microsoft.com/office/powerpoint/2010/main" val="1230843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75954521"/>
                    </a:ext>
                  </a:extLst>
                </a:gridCol>
                <a:gridCol w="370332">
                  <a:extLst>
                    <a:ext uri="{9D8B030D-6E8A-4147-A177-3AD203B41FA5}">
                      <a16:colId xmlns:a16="http://schemas.microsoft.com/office/drawing/2014/main" val="3096166019"/>
                    </a:ext>
                  </a:extLst>
                </a:gridCol>
                <a:gridCol w="370332">
                  <a:extLst>
                    <a:ext uri="{9D8B030D-6E8A-4147-A177-3AD203B41FA5}">
                      <a16:colId xmlns:a16="http://schemas.microsoft.com/office/drawing/2014/main" val="1005338763"/>
                    </a:ext>
                  </a:extLst>
                </a:gridCol>
                <a:gridCol w="370332">
                  <a:extLst>
                    <a:ext uri="{9D8B030D-6E8A-4147-A177-3AD203B41FA5}">
                      <a16:colId xmlns:a16="http://schemas.microsoft.com/office/drawing/2014/main" val="1816067682"/>
                    </a:ext>
                  </a:extLst>
                </a:gridCol>
                <a:gridCol w="329184">
                  <a:extLst>
                    <a:ext uri="{9D8B030D-6E8A-4147-A177-3AD203B41FA5}">
                      <a16:colId xmlns:a16="http://schemas.microsoft.com/office/drawing/2014/main" val="3879278147"/>
                    </a:ext>
                  </a:extLst>
                </a:gridCol>
                <a:gridCol w="329184">
                  <a:extLst>
                    <a:ext uri="{9D8B030D-6E8A-4147-A177-3AD203B41FA5}">
                      <a16:colId xmlns:a16="http://schemas.microsoft.com/office/drawing/2014/main" val="2795491954"/>
                    </a:ext>
                  </a:extLst>
                </a:gridCol>
                <a:gridCol w="329184">
                  <a:extLst>
                    <a:ext uri="{9D8B030D-6E8A-4147-A177-3AD203B41FA5}">
                      <a16:colId xmlns:a16="http://schemas.microsoft.com/office/drawing/2014/main" val="2406443570"/>
                    </a:ext>
                  </a:extLst>
                </a:gridCol>
                <a:gridCol w="329184">
                  <a:extLst>
                    <a:ext uri="{9D8B030D-6E8A-4147-A177-3AD203B41FA5}">
                      <a16:colId xmlns:a16="http://schemas.microsoft.com/office/drawing/2014/main" val="1499475969"/>
                    </a:ext>
                  </a:extLst>
                </a:gridCol>
                <a:gridCol w="329184">
                  <a:extLst>
                    <a:ext uri="{9D8B030D-6E8A-4147-A177-3AD203B41FA5}">
                      <a16:colId xmlns:a16="http://schemas.microsoft.com/office/drawing/2014/main" val="905672082"/>
                    </a:ext>
                  </a:extLst>
                </a:gridCol>
                <a:gridCol w="329184">
                  <a:extLst>
                    <a:ext uri="{9D8B030D-6E8A-4147-A177-3AD203B41FA5}">
                      <a16:colId xmlns:a16="http://schemas.microsoft.com/office/drawing/2014/main" val="3185956441"/>
                    </a:ext>
                  </a:extLst>
                </a:gridCol>
                <a:gridCol w="329184">
                  <a:extLst>
                    <a:ext uri="{9D8B030D-6E8A-4147-A177-3AD203B41FA5}">
                      <a16:colId xmlns:a16="http://schemas.microsoft.com/office/drawing/2014/main" val="206742782"/>
                    </a:ext>
                  </a:extLst>
                </a:gridCol>
                <a:gridCol w="329184">
                  <a:extLst>
                    <a:ext uri="{9D8B030D-6E8A-4147-A177-3AD203B41FA5}">
                      <a16:colId xmlns:a16="http://schemas.microsoft.com/office/drawing/2014/main" val="2560450534"/>
                    </a:ext>
                  </a:extLst>
                </a:gridCol>
                <a:gridCol w="329184">
                  <a:extLst>
                    <a:ext uri="{9D8B030D-6E8A-4147-A177-3AD203B41FA5}">
                      <a16:colId xmlns:a16="http://schemas.microsoft.com/office/drawing/2014/main" val="4232048329"/>
                    </a:ext>
                  </a:extLst>
                </a:gridCol>
                <a:gridCol w="370332">
                  <a:extLst>
                    <a:ext uri="{9D8B030D-6E8A-4147-A177-3AD203B41FA5}">
                      <a16:colId xmlns:a16="http://schemas.microsoft.com/office/drawing/2014/main" val="3561067017"/>
                    </a:ext>
                  </a:extLst>
                </a:gridCol>
                <a:gridCol w="370332">
                  <a:extLst>
                    <a:ext uri="{9D8B030D-6E8A-4147-A177-3AD203B41FA5}">
                      <a16:colId xmlns:a16="http://schemas.microsoft.com/office/drawing/2014/main" val="3632884873"/>
                    </a:ext>
                  </a:extLst>
                </a:gridCol>
                <a:gridCol w="329184">
                  <a:extLst>
                    <a:ext uri="{9D8B030D-6E8A-4147-A177-3AD203B41FA5}">
                      <a16:colId xmlns:a16="http://schemas.microsoft.com/office/drawing/2014/main" val="3030548913"/>
                    </a:ext>
                  </a:extLst>
                </a:gridCol>
                <a:gridCol w="329184">
                  <a:extLst>
                    <a:ext uri="{9D8B030D-6E8A-4147-A177-3AD203B41FA5}">
                      <a16:colId xmlns:a16="http://schemas.microsoft.com/office/drawing/2014/main" val="3852831852"/>
                    </a:ext>
                  </a:extLst>
                </a:gridCol>
                <a:gridCol w="370332">
                  <a:extLst>
                    <a:ext uri="{9D8B030D-6E8A-4147-A177-3AD203B41FA5}">
                      <a16:colId xmlns:a16="http://schemas.microsoft.com/office/drawing/2014/main" val="3431209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627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- 2017-12-28 09:35:40 </a:t>
                      </a:r>
                      <a:r>
                        <a:rPr kumimoji="0" lang="en-US" sz="1000" b="0" i="0" u="none" strike="noStrike" kern="1200" cap="none" spc="0" normalizeH="0" baseline="0" noProof="0">
                          <a:ln>
                            <a:noFill/>
                          </a:ln>
                          <a:solidFill>
                            <a:prstClr val="black"/>
                          </a:solidFill>
                          <a:effectLst/>
                          <a:uLnTx/>
                          <a:uFillTx/>
                          <a:latin typeface="+mn-lt"/>
                          <a:ea typeface="+mn-ea"/>
                          <a:cs typeface="+mn-cs"/>
                        </a:rPr>
                        <a:t> 
 Ano ang Dengue at ano ang gagawin sa batang napabakunahan ng Dengvaxia?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5298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- 2017-12-28 07:09:30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0582858"/>
                  </a:ext>
                </a:extLst>
              </a:tr>
            </a:tbl>
          </a:graphicData>
        </a:graphic>
      </p:graphicFrame>
      <p:sp>
        <p:nvSpPr>
          <p:cNvPr id="4" name="Text Placeholder 3">
            <a:extLst>
              <a:ext uri="{FF2B5EF4-FFF2-40B4-BE49-F238E27FC236}">
                <a16:creationId xmlns:a16="http://schemas.microsoft.com/office/drawing/2014/main" id="{D2FD0388-E2A9-44BB-8E30-908774DEF99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98469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46295-E163-426D-A62F-6411EBAAA9F4}"/>
              </a:ext>
            </a:extLst>
          </p:cNvPr>
          <p:cNvSpPr>
            <a:spLocks noGrp="1"/>
          </p:cNvSpPr>
          <p:nvPr>
            <p:ph type="title"/>
          </p:nvPr>
        </p:nvSpPr>
        <p:spPr/>
        <p:txBody>
          <a:bodyPr/>
          <a:lstStyle/>
          <a:p>
            <a:r>
              <a:rPr lang="en-US"/>
              <a:t>Facebook Own Posts Table  | Department of Health (Philippines) - 7 of 15</a:t>
            </a:r>
          </a:p>
        </p:txBody>
      </p:sp>
      <p:graphicFrame>
        <p:nvGraphicFramePr>
          <p:cNvPr id="5" name="Table Placeholder 4">
            <a:extLst>
              <a:ext uri="{FF2B5EF4-FFF2-40B4-BE49-F238E27FC236}">
                <a16:creationId xmlns:a16="http://schemas.microsoft.com/office/drawing/2014/main" id="{187E2BED-88EF-463A-A6CB-E83FF92CD59B}"/>
              </a:ext>
            </a:extLst>
          </p:cNvPr>
          <p:cNvGraphicFramePr>
            <a:graphicFrameLocks noGrp="1"/>
          </p:cNvGraphicFramePr>
          <p:nvPr>
            <p:ph type="tbl" sz="quarter" idx="13"/>
            <p:extLst>
              <p:ext uri="{D42A27DB-BD31-4B8C-83A1-F6EECF244321}">
                <p14:modId xmlns:p14="http://schemas.microsoft.com/office/powerpoint/2010/main" val="1383145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41364729"/>
                    </a:ext>
                  </a:extLst>
                </a:gridCol>
                <a:gridCol w="370332">
                  <a:extLst>
                    <a:ext uri="{9D8B030D-6E8A-4147-A177-3AD203B41FA5}">
                      <a16:colId xmlns:a16="http://schemas.microsoft.com/office/drawing/2014/main" val="2448571565"/>
                    </a:ext>
                  </a:extLst>
                </a:gridCol>
                <a:gridCol w="370332">
                  <a:extLst>
                    <a:ext uri="{9D8B030D-6E8A-4147-A177-3AD203B41FA5}">
                      <a16:colId xmlns:a16="http://schemas.microsoft.com/office/drawing/2014/main" val="3994957969"/>
                    </a:ext>
                  </a:extLst>
                </a:gridCol>
                <a:gridCol w="370332">
                  <a:extLst>
                    <a:ext uri="{9D8B030D-6E8A-4147-A177-3AD203B41FA5}">
                      <a16:colId xmlns:a16="http://schemas.microsoft.com/office/drawing/2014/main" val="3293306776"/>
                    </a:ext>
                  </a:extLst>
                </a:gridCol>
                <a:gridCol w="329184">
                  <a:extLst>
                    <a:ext uri="{9D8B030D-6E8A-4147-A177-3AD203B41FA5}">
                      <a16:colId xmlns:a16="http://schemas.microsoft.com/office/drawing/2014/main" val="3507851935"/>
                    </a:ext>
                  </a:extLst>
                </a:gridCol>
                <a:gridCol w="329184">
                  <a:extLst>
                    <a:ext uri="{9D8B030D-6E8A-4147-A177-3AD203B41FA5}">
                      <a16:colId xmlns:a16="http://schemas.microsoft.com/office/drawing/2014/main" val="2376124503"/>
                    </a:ext>
                  </a:extLst>
                </a:gridCol>
                <a:gridCol w="329184">
                  <a:extLst>
                    <a:ext uri="{9D8B030D-6E8A-4147-A177-3AD203B41FA5}">
                      <a16:colId xmlns:a16="http://schemas.microsoft.com/office/drawing/2014/main" val="2320406890"/>
                    </a:ext>
                  </a:extLst>
                </a:gridCol>
                <a:gridCol w="329184">
                  <a:extLst>
                    <a:ext uri="{9D8B030D-6E8A-4147-A177-3AD203B41FA5}">
                      <a16:colId xmlns:a16="http://schemas.microsoft.com/office/drawing/2014/main" val="1065020105"/>
                    </a:ext>
                  </a:extLst>
                </a:gridCol>
                <a:gridCol w="329184">
                  <a:extLst>
                    <a:ext uri="{9D8B030D-6E8A-4147-A177-3AD203B41FA5}">
                      <a16:colId xmlns:a16="http://schemas.microsoft.com/office/drawing/2014/main" val="3592126491"/>
                    </a:ext>
                  </a:extLst>
                </a:gridCol>
                <a:gridCol w="329184">
                  <a:extLst>
                    <a:ext uri="{9D8B030D-6E8A-4147-A177-3AD203B41FA5}">
                      <a16:colId xmlns:a16="http://schemas.microsoft.com/office/drawing/2014/main" val="2302535163"/>
                    </a:ext>
                  </a:extLst>
                </a:gridCol>
                <a:gridCol w="329184">
                  <a:extLst>
                    <a:ext uri="{9D8B030D-6E8A-4147-A177-3AD203B41FA5}">
                      <a16:colId xmlns:a16="http://schemas.microsoft.com/office/drawing/2014/main" val="636909312"/>
                    </a:ext>
                  </a:extLst>
                </a:gridCol>
                <a:gridCol w="329184">
                  <a:extLst>
                    <a:ext uri="{9D8B030D-6E8A-4147-A177-3AD203B41FA5}">
                      <a16:colId xmlns:a16="http://schemas.microsoft.com/office/drawing/2014/main" val="3806033312"/>
                    </a:ext>
                  </a:extLst>
                </a:gridCol>
                <a:gridCol w="329184">
                  <a:extLst>
                    <a:ext uri="{9D8B030D-6E8A-4147-A177-3AD203B41FA5}">
                      <a16:colId xmlns:a16="http://schemas.microsoft.com/office/drawing/2014/main" val="2281294425"/>
                    </a:ext>
                  </a:extLst>
                </a:gridCol>
                <a:gridCol w="370332">
                  <a:extLst>
                    <a:ext uri="{9D8B030D-6E8A-4147-A177-3AD203B41FA5}">
                      <a16:colId xmlns:a16="http://schemas.microsoft.com/office/drawing/2014/main" val="1162155713"/>
                    </a:ext>
                  </a:extLst>
                </a:gridCol>
                <a:gridCol w="370332">
                  <a:extLst>
                    <a:ext uri="{9D8B030D-6E8A-4147-A177-3AD203B41FA5}">
                      <a16:colId xmlns:a16="http://schemas.microsoft.com/office/drawing/2014/main" val="3592399801"/>
                    </a:ext>
                  </a:extLst>
                </a:gridCol>
                <a:gridCol w="329184">
                  <a:extLst>
                    <a:ext uri="{9D8B030D-6E8A-4147-A177-3AD203B41FA5}">
                      <a16:colId xmlns:a16="http://schemas.microsoft.com/office/drawing/2014/main" val="1861773524"/>
                    </a:ext>
                  </a:extLst>
                </a:gridCol>
                <a:gridCol w="329184">
                  <a:extLst>
                    <a:ext uri="{9D8B030D-6E8A-4147-A177-3AD203B41FA5}">
                      <a16:colId xmlns:a16="http://schemas.microsoft.com/office/drawing/2014/main" val="3012249977"/>
                    </a:ext>
                  </a:extLst>
                </a:gridCol>
                <a:gridCol w="370332">
                  <a:extLst>
                    <a:ext uri="{9D8B030D-6E8A-4147-A177-3AD203B41FA5}">
                      <a16:colId xmlns:a16="http://schemas.microsoft.com/office/drawing/2014/main" val="58197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161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- 2017-12-27 05:30:01 </a:t>
                      </a:r>
                      <a:r>
                        <a:rPr kumimoji="0" lang="en-US" sz="1000" b="0" i="0" u="none" strike="noStrike" kern="1200" cap="none" spc="0" normalizeH="0" baseline="0" noProof="0">
                          <a:ln>
                            <a:noFill/>
                          </a:ln>
                          <a:solidFill>
                            <a:prstClr val="black"/>
                          </a:solidFill>
                          <a:effectLst/>
                          <a:uLnTx/>
                          <a:uFillTx/>
                          <a:latin typeface="+mn-lt"/>
                          <a:ea typeface="+mn-ea"/>
                          <a:cs typeface="+mn-cs"/>
                        </a:rPr>
                        <a:t> 
 Dengue Immunization
"Ang immunization program ng DOH ay mahalaga sapagkat napatunayan na  ng ilang dekada na ang bakuna ay talagang nailigtas ang mga bata at mga sanggol mula sa mga vaccine-preventable diseases." -DOH Secretary Francisco T. Duque III
Ilan sa mga matagumpay na bakuna ay ang Oral Polio Vaccine dahil nakamit ng Pilipinas ang Polio-Free Status noong taong 2000 at ang Tetanus Diptheria Toxoid Vaccine dahil sa nakamtan din ngayong 2017 ang Maternal and Neonatal Tetanus Elimination Status.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6577562"/>
                  </a:ext>
                </a:extLst>
              </a:tr>
            </a:tbl>
          </a:graphicData>
        </a:graphic>
      </p:graphicFrame>
      <p:sp>
        <p:nvSpPr>
          <p:cNvPr id="4" name="Text Placeholder 3">
            <a:extLst>
              <a:ext uri="{FF2B5EF4-FFF2-40B4-BE49-F238E27FC236}">
                <a16:creationId xmlns:a16="http://schemas.microsoft.com/office/drawing/2014/main" id="{D4B22ECB-B7C4-454E-B8B1-00D404D689E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62810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3F417-3FC1-4F50-8AA7-58837AD3F862}"/>
              </a:ext>
            </a:extLst>
          </p:cNvPr>
          <p:cNvSpPr>
            <a:spLocks noGrp="1"/>
          </p:cNvSpPr>
          <p:nvPr>
            <p:ph type="title"/>
          </p:nvPr>
        </p:nvSpPr>
        <p:spPr/>
        <p:txBody>
          <a:bodyPr/>
          <a:lstStyle/>
          <a:p>
            <a:r>
              <a:rPr lang="en-US"/>
              <a:t>Facebook Own Posts Table  | Department of Health (Philippines) - 8 of 15</a:t>
            </a:r>
          </a:p>
        </p:txBody>
      </p:sp>
      <p:graphicFrame>
        <p:nvGraphicFramePr>
          <p:cNvPr id="5" name="Table Placeholder 4">
            <a:extLst>
              <a:ext uri="{FF2B5EF4-FFF2-40B4-BE49-F238E27FC236}">
                <a16:creationId xmlns:a16="http://schemas.microsoft.com/office/drawing/2014/main" id="{BD6F84ED-078F-40DA-BB7A-43F2B72EA2E5}"/>
              </a:ext>
            </a:extLst>
          </p:cNvPr>
          <p:cNvGraphicFramePr>
            <a:graphicFrameLocks noGrp="1"/>
          </p:cNvGraphicFramePr>
          <p:nvPr>
            <p:ph type="tbl" sz="quarter" idx="13"/>
            <p:extLst>
              <p:ext uri="{D42A27DB-BD31-4B8C-83A1-F6EECF244321}">
                <p14:modId xmlns:p14="http://schemas.microsoft.com/office/powerpoint/2010/main" val="2368176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57739744"/>
                    </a:ext>
                  </a:extLst>
                </a:gridCol>
                <a:gridCol w="370332">
                  <a:extLst>
                    <a:ext uri="{9D8B030D-6E8A-4147-A177-3AD203B41FA5}">
                      <a16:colId xmlns:a16="http://schemas.microsoft.com/office/drawing/2014/main" val="529696217"/>
                    </a:ext>
                  </a:extLst>
                </a:gridCol>
                <a:gridCol w="370332">
                  <a:extLst>
                    <a:ext uri="{9D8B030D-6E8A-4147-A177-3AD203B41FA5}">
                      <a16:colId xmlns:a16="http://schemas.microsoft.com/office/drawing/2014/main" val="1291662449"/>
                    </a:ext>
                  </a:extLst>
                </a:gridCol>
                <a:gridCol w="370332">
                  <a:extLst>
                    <a:ext uri="{9D8B030D-6E8A-4147-A177-3AD203B41FA5}">
                      <a16:colId xmlns:a16="http://schemas.microsoft.com/office/drawing/2014/main" val="3166475123"/>
                    </a:ext>
                  </a:extLst>
                </a:gridCol>
                <a:gridCol w="329184">
                  <a:extLst>
                    <a:ext uri="{9D8B030D-6E8A-4147-A177-3AD203B41FA5}">
                      <a16:colId xmlns:a16="http://schemas.microsoft.com/office/drawing/2014/main" val="3368511950"/>
                    </a:ext>
                  </a:extLst>
                </a:gridCol>
                <a:gridCol w="329184">
                  <a:extLst>
                    <a:ext uri="{9D8B030D-6E8A-4147-A177-3AD203B41FA5}">
                      <a16:colId xmlns:a16="http://schemas.microsoft.com/office/drawing/2014/main" val="2199649284"/>
                    </a:ext>
                  </a:extLst>
                </a:gridCol>
                <a:gridCol w="329184">
                  <a:extLst>
                    <a:ext uri="{9D8B030D-6E8A-4147-A177-3AD203B41FA5}">
                      <a16:colId xmlns:a16="http://schemas.microsoft.com/office/drawing/2014/main" val="2151158451"/>
                    </a:ext>
                  </a:extLst>
                </a:gridCol>
                <a:gridCol w="329184">
                  <a:extLst>
                    <a:ext uri="{9D8B030D-6E8A-4147-A177-3AD203B41FA5}">
                      <a16:colId xmlns:a16="http://schemas.microsoft.com/office/drawing/2014/main" val="3891061900"/>
                    </a:ext>
                  </a:extLst>
                </a:gridCol>
                <a:gridCol w="329184">
                  <a:extLst>
                    <a:ext uri="{9D8B030D-6E8A-4147-A177-3AD203B41FA5}">
                      <a16:colId xmlns:a16="http://schemas.microsoft.com/office/drawing/2014/main" val="2896568077"/>
                    </a:ext>
                  </a:extLst>
                </a:gridCol>
                <a:gridCol w="329184">
                  <a:extLst>
                    <a:ext uri="{9D8B030D-6E8A-4147-A177-3AD203B41FA5}">
                      <a16:colId xmlns:a16="http://schemas.microsoft.com/office/drawing/2014/main" val="2060967635"/>
                    </a:ext>
                  </a:extLst>
                </a:gridCol>
                <a:gridCol w="329184">
                  <a:extLst>
                    <a:ext uri="{9D8B030D-6E8A-4147-A177-3AD203B41FA5}">
                      <a16:colId xmlns:a16="http://schemas.microsoft.com/office/drawing/2014/main" val="1170068965"/>
                    </a:ext>
                  </a:extLst>
                </a:gridCol>
                <a:gridCol w="329184">
                  <a:extLst>
                    <a:ext uri="{9D8B030D-6E8A-4147-A177-3AD203B41FA5}">
                      <a16:colId xmlns:a16="http://schemas.microsoft.com/office/drawing/2014/main" val="4082718556"/>
                    </a:ext>
                  </a:extLst>
                </a:gridCol>
                <a:gridCol w="329184">
                  <a:extLst>
                    <a:ext uri="{9D8B030D-6E8A-4147-A177-3AD203B41FA5}">
                      <a16:colId xmlns:a16="http://schemas.microsoft.com/office/drawing/2014/main" val="1568419657"/>
                    </a:ext>
                  </a:extLst>
                </a:gridCol>
                <a:gridCol w="370332">
                  <a:extLst>
                    <a:ext uri="{9D8B030D-6E8A-4147-A177-3AD203B41FA5}">
                      <a16:colId xmlns:a16="http://schemas.microsoft.com/office/drawing/2014/main" val="1336696220"/>
                    </a:ext>
                  </a:extLst>
                </a:gridCol>
                <a:gridCol w="370332">
                  <a:extLst>
                    <a:ext uri="{9D8B030D-6E8A-4147-A177-3AD203B41FA5}">
                      <a16:colId xmlns:a16="http://schemas.microsoft.com/office/drawing/2014/main" val="3774380436"/>
                    </a:ext>
                  </a:extLst>
                </a:gridCol>
                <a:gridCol w="329184">
                  <a:extLst>
                    <a:ext uri="{9D8B030D-6E8A-4147-A177-3AD203B41FA5}">
                      <a16:colId xmlns:a16="http://schemas.microsoft.com/office/drawing/2014/main" val="2626979515"/>
                    </a:ext>
                  </a:extLst>
                </a:gridCol>
                <a:gridCol w="329184">
                  <a:extLst>
                    <a:ext uri="{9D8B030D-6E8A-4147-A177-3AD203B41FA5}">
                      <a16:colId xmlns:a16="http://schemas.microsoft.com/office/drawing/2014/main" val="1279142021"/>
                    </a:ext>
                  </a:extLst>
                </a:gridCol>
                <a:gridCol w="370332">
                  <a:extLst>
                    <a:ext uri="{9D8B030D-6E8A-4147-A177-3AD203B41FA5}">
                      <a16:colId xmlns:a16="http://schemas.microsoft.com/office/drawing/2014/main" val="712992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4339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- 2017-12-27 04:30:01 </a:t>
                      </a:r>
                      <a:r>
                        <a:rPr kumimoji="0" lang="en-US" sz="1000" b="0" i="0" u="none" strike="noStrike" kern="1200" cap="none" spc="0" normalizeH="0" baseline="0" noProof="0">
                          <a:ln>
                            <a:noFill/>
                          </a:ln>
                          <a:solidFill>
                            <a:prstClr val="black"/>
                          </a:solidFill>
                          <a:effectLst/>
                          <a:uLnTx/>
                          <a:uFillTx/>
                          <a:latin typeface="+mn-lt"/>
                          <a:ea typeface="+mn-ea"/>
                          <a:cs typeface="+mn-cs"/>
                        </a:rPr>
                        <a:t> 
 Dengue Immunization
Frequently Asked Questions
Paano maiiwasan ang dengue?
#DengueWatch
Maging alerto! Komunsulta agad sa pinakamalapit na health center o pampublikong hospital kapag nilalagnat at may sintomas ng dengue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1084268"/>
                  </a:ext>
                </a:extLst>
              </a:tr>
            </a:tbl>
          </a:graphicData>
        </a:graphic>
      </p:graphicFrame>
      <p:sp>
        <p:nvSpPr>
          <p:cNvPr id="4" name="Text Placeholder 3">
            <a:extLst>
              <a:ext uri="{FF2B5EF4-FFF2-40B4-BE49-F238E27FC236}">
                <a16:creationId xmlns:a16="http://schemas.microsoft.com/office/drawing/2014/main" id="{7CEBE2AD-065F-4470-9E9E-5349A9FED15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20595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3D32B-459A-4751-BE6C-5434EDFDB272}"/>
              </a:ext>
            </a:extLst>
          </p:cNvPr>
          <p:cNvSpPr>
            <a:spLocks noGrp="1"/>
          </p:cNvSpPr>
          <p:nvPr>
            <p:ph type="title"/>
          </p:nvPr>
        </p:nvSpPr>
        <p:spPr/>
        <p:txBody>
          <a:bodyPr/>
          <a:lstStyle/>
          <a:p>
            <a:r>
              <a:rPr lang="en-US"/>
              <a:t>Facebook Own Posts Table  | Department of Health (Philippines) - 9 of 15</a:t>
            </a:r>
          </a:p>
        </p:txBody>
      </p:sp>
      <p:graphicFrame>
        <p:nvGraphicFramePr>
          <p:cNvPr id="5" name="Table Placeholder 4">
            <a:extLst>
              <a:ext uri="{FF2B5EF4-FFF2-40B4-BE49-F238E27FC236}">
                <a16:creationId xmlns:a16="http://schemas.microsoft.com/office/drawing/2014/main" id="{C51C2E03-0080-40D8-A568-7F04255052CF}"/>
              </a:ext>
            </a:extLst>
          </p:cNvPr>
          <p:cNvGraphicFramePr>
            <a:graphicFrameLocks noGrp="1"/>
          </p:cNvGraphicFramePr>
          <p:nvPr>
            <p:ph type="tbl" sz="quarter" idx="13"/>
            <p:extLst>
              <p:ext uri="{D42A27DB-BD31-4B8C-83A1-F6EECF244321}">
                <p14:modId xmlns:p14="http://schemas.microsoft.com/office/powerpoint/2010/main" val="4200404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39088780"/>
                    </a:ext>
                  </a:extLst>
                </a:gridCol>
                <a:gridCol w="370332">
                  <a:extLst>
                    <a:ext uri="{9D8B030D-6E8A-4147-A177-3AD203B41FA5}">
                      <a16:colId xmlns:a16="http://schemas.microsoft.com/office/drawing/2014/main" val="730232740"/>
                    </a:ext>
                  </a:extLst>
                </a:gridCol>
                <a:gridCol w="370332">
                  <a:extLst>
                    <a:ext uri="{9D8B030D-6E8A-4147-A177-3AD203B41FA5}">
                      <a16:colId xmlns:a16="http://schemas.microsoft.com/office/drawing/2014/main" val="3075808995"/>
                    </a:ext>
                  </a:extLst>
                </a:gridCol>
                <a:gridCol w="370332">
                  <a:extLst>
                    <a:ext uri="{9D8B030D-6E8A-4147-A177-3AD203B41FA5}">
                      <a16:colId xmlns:a16="http://schemas.microsoft.com/office/drawing/2014/main" val="1289045445"/>
                    </a:ext>
                  </a:extLst>
                </a:gridCol>
                <a:gridCol w="329184">
                  <a:extLst>
                    <a:ext uri="{9D8B030D-6E8A-4147-A177-3AD203B41FA5}">
                      <a16:colId xmlns:a16="http://schemas.microsoft.com/office/drawing/2014/main" val="432990650"/>
                    </a:ext>
                  </a:extLst>
                </a:gridCol>
                <a:gridCol w="329184">
                  <a:extLst>
                    <a:ext uri="{9D8B030D-6E8A-4147-A177-3AD203B41FA5}">
                      <a16:colId xmlns:a16="http://schemas.microsoft.com/office/drawing/2014/main" val="4247632230"/>
                    </a:ext>
                  </a:extLst>
                </a:gridCol>
                <a:gridCol w="329184">
                  <a:extLst>
                    <a:ext uri="{9D8B030D-6E8A-4147-A177-3AD203B41FA5}">
                      <a16:colId xmlns:a16="http://schemas.microsoft.com/office/drawing/2014/main" val="1669841400"/>
                    </a:ext>
                  </a:extLst>
                </a:gridCol>
                <a:gridCol w="329184">
                  <a:extLst>
                    <a:ext uri="{9D8B030D-6E8A-4147-A177-3AD203B41FA5}">
                      <a16:colId xmlns:a16="http://schemas.microsoft.com/office/drawing/2014/main" val="3793620053"/>
                    </a:ext>
                  </a:extLst>
                </a:gridCol>
                <a:gridCol w="329184">
                  <a:extLst>
                    <a:ext uri="{9D8B030D-6E8A-4147-A177-3AD203B41FA5}">
                      <a16:colId xmlns:a16="http://schemas.microsoft.com/office/drawing/2014/main" val="2441222262"/>
                    </a:ext>
                  </a:extLst>
                </a:gridCol>
                <a:gridCol w="329184">
                  <a:extLst>
                    <a:ext uri="{9D8B030D-6E8A-4147-A177-3AD203B41FA5}">
                      <a16:colId xmlns:a16="http://schemas.microsoft.com/office/drawing/2014/main" val="1370991688"/>
                    </a:ext>
                  </a:extLst>
                </a:gridCol>
                <a:gridCol w="329184">
                  <a:extLst>
                    <a:ext uri="{9D8B030D-6E8A-4147-A177-3AD203B41FA5}">
                      <a16:colId xmlns:a16="http://schemas.microsoft.com/office/drawing/2014/main" val="1147413240"/>
                    </a:ext>
                  </a:extLst>
                </a:gridCol>
                <a:gridCol w="329184">
                  <a:extLst>
                    <a:ext uri="{9D8B030D-6E8A-4147-A177-3AD203B41FA5}">
                      <a16:colId xmlns:a16="http://schemas.microsoft.com/office/drawing/2014/main" val="4051492493"/>
                    </a:ext>
                  </a:extLst>
                </a:gridCol>
                <a:gridCol w="329184">
                  <a:extLst>
                    <a:ext uri="{9D8B030D-6E8A-4147-A177-3AD203B41FA5}">
                      <a16:colId xmlns:a16="http://schemas.microsoft.com/office/drawing/2014/main" val="297118808"/>
                    </a:ext>
                  </a:extLst>
                </a:gridCol>
                <a:gridCol w="370332">
                  <a:extLst>
                    <a:ext uri="{9D8B030D-6E8A-4147-A177-3AD203B41FA5}">
                      <a16:colId xmlns:a16="http://schemas.microsoft.com/office/drawing/2014/main" val="81778714"/>
                    </a:ext>
                  </a:extLst>
                </a:gridCol>
                <a:gridCol w="370332">
                  <a:extLst>
                    <a:ext uri="{9D8B030D-6E8A-4147-A177-3AD203B41FA5}">
                      <a16:colId xmlns:a16="http://schemas.microsoft.com/office/drawing/2014/main" val="2930720470"/>
                    </a:ext>
                  </a:extLst>
                </a:gridCol>
                <a:gridCol w="329184">
                  <a:extLst>
                    <a:ext uri="{9D8B030D-6E8A-4147-A177-3AD203B41FA5}">
                      <a16:colId xmlns:a16="http://schemas.microsoft.com/office/drawing/2014/main" val="854239269"/>
                    </a:ext>
                  </a:extLst>
                </a:gridCol>
                <a:gridCol w="329184">
                  <a:extLst>
                    <a:ext uri="{9D8B030D-6E8A-4147-A177-3AD203B41FA5}">
                      <a16:colId xmlns:a16="http://schemas.microsoft.com/office/drawing/2014/main" val="2474545174"/>
                    </a:ext>
                  </a:extLst>
                </a:gridCol>
                <a:gridCol w="370332">
                  <a:extLst>
                    <a:ext uri="{9D8B030D-6E8A-4147-A177-3AD203B41FA5}">
                      <a16:colId xmlns:a16="http://schemas.microsoft.com/office/drawing/2014/main" val="2186138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841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- 2017-12-27 03:15:00 </a:t>
                      </a:r>
                      <a:r>
                        <a:rPr kumimoji="0" lang="en-US" sz="1000" b="0" i="0" u="none" strike="noStrike" kern="1200" cap="none" spc="0" normalizeH="0" baseline="0" noProof="0">
                          <a:ln>
                            <a:noFill/>
                          </a:ln>
                          <a:solidFill>
                            <a:prstClr val="black"/>
                          </a:solidFill>
                          <a:effectLst/>
                          <a:uLnTx/>
                          <a:uFillTx/>
                          <a:latin typeface="+mn-lt"/>
                          <a:ea typeface="+mn-ea"/>
                          <a:cs typeface="+mn-cs"/>
                        </a:rPr>
                        <a:t> 
 Dengue Immunization 
Frequently Asked Questions
Ano ang gagawin sa mga batang nabakunahan ng Dengvaxia?
#DengueWatch
Maging alerto! Komunsulta agad sa pinakamalapit na health center o pampublikong hospital kapag nilalagnat at may sintomas ng dengue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2294375"/>
                  </a:ext>
                </a:extLst>
              </a:tr>
            </a:tbl>
          </a:graphicData>
        </a:graphic>
      </p:graphicFrame>
      <p:sp>
        <p:nvSpPr>
          <p:cNvPr id="4" name="Text Placeholder 3">
            <a:extLst>
              <a:ext uri="{FF2B5EF4-FFF2-40B4-BE49-F238E27FC236}">
                <a16:creationId xmlns:a16="http://schemas.microsoft.com/office/drawing/2014/main" id="{C3CF2B4A-40F8-42D2-ADD7-7BEA27AF6A8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26624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40748-FDD7-4B63-BB51-CA3079685FDB}"/>
              </a:ext>
            </a:extLst>
          </p:cNvPr>
          <p:cNvSpPr>
            <a:spLocks noGrp="1"/>
          </p:cNvSpPr>
          <p:nvPr>
            <p:ph type="title"/>
          </p:nvPr>
        </p:nvSpPr>
        <p:spPr/>
        <p:txBody>
          <a:bodyPr/>
          <a:lstStyle/>
          <a:p>
            <a:r>
              <a:rPr lang="en-US"/>
              <a:t>Facebook Own Posts Table  | Department of Health (Philippines) - 10 of 15</a:t>
            </a:r>
          </a:p>
        </p:txBody>
      </p:sp>
      <p:graphicFrame>
        <p:nvGraphicFramePr>
          <p:cNvPr id="5" name="Table Placeholder 4">
            <a:extLst>
              <a:ext uri="{FF2B5EF4-FFF2-40B4-BE49-F238E27FC236}">
                <a16:creationId xmlns:a16="http://schemas.microsoft.com/office/drawing/2014/main" id="{7829363A-EB61-4164-91BB-48ADC31A607F}"/>
              </a:ext>
            </a:extLst>
          </p:cNvPr>
          <p:cNvGraphicFramePr>
            <a:graphicFrameLocks noGrp="1"/>
          </p:cNvGraphicFramePr>
          <p:nvPr>
            <p:ph type="tbl" sz="quarter" idx="13"/>
            <p:extLst>
              <p:ext uri="{D42A27DB-BD31-4B8C-83A1-F6EECF244321}">
                <p14:modId xmlns:p14="http://schemas.microsoft.com/office/powerpoint/2010/main" val="785618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27045323"/>
                    </a:ext>
                  </a:extLst>
                </a:gridCol>
                <a:gridCol w="370332">
                  <a:extLst>
                    <a:ext uri="{9D8B030D-6E8A-4147-A177-3AD203B41FA5}">
                      <a16:colId xmlns:a16="http://schemas.microsoft.com/office/drawing/2014/main" val="998873225"/>
                    </a:ext>
                  </a:extLst>
                </a:gridCol>
                <a:gridCol w="370332">
                  <a:extLst>
                    <a:ext uri="{9D8B030D-6E8A-4147-A177-3AD203B41FA5}">
                      <a16:colId xmlns:a16="http://schemas.microsoft.com/office/drawing/2014/main" val="2482482959"/>
                    </a:ext>
                  </a:extLst>
                </a:gridCol>
                <a:gridCol w="370332">
                  <a:extLst>
                    <a:ext uri="{9D8B030D-6E8A-4147-A177-3AD203B41FA5}">
                      <a16:colId xmlns:a16="http://schemas.microsoft.com/office/drawing/2014/main" val="2505542929"/>
                    </a:ext>
                  </a:extLst>
                </a:gridCol>
                <a:gridCol w="329184">
                  <a:extLst>
                    <a:ext uri="{9D8B030D-6E8A-4147-A177-3AD203B41FA5}">
                      <a16:colId xmlns:a16="http://schemas.microsoft.com/office/drawing/2014/main" val="3594447541"/>
                    </a:ext>
                  </a:extLst>
                </a:gridCol>
                <a:gridCol w="329184">
                  <a:extLst>
                    <a:ext uri="{9D8B030D-6E8A-4147-A177-3AD203B41FA5}">
                      <a16:colId xmlns:a16="http://schemas.microsoft.com/office/drawing/2014/main" val="716650277"/>
                    </a:ext>
                  </a:extLst>
                </a:gridCol>
                <a:gridCol w="329184">
                  <a:extLst>
                    <a:ext uri="{9D8B030D-6E8A-4147-A177-3AD203B41FA5}">
                      <a16:colId xmlns:a16="http://schemas.microsoft.com/office/drawing/2014/main" val="1759598043"/>
                    </a:ext>
                  </a:extLst>
                </a:gridCol>
                <a:gridCol w="329184">
                  <a:extLst>
                    <a:ext uri="{9D8B030D-6E8A-4147-A177-3AD203B41FA5}">
                      <a16:colId xmlns:a16="http://schemas.microsoft.com/office/drawing/2014/main" val="3166563487"/>
                    </a:ext>
                  </a:extLst>
                </a:gridCol>
                <a:gridCol w="329184">
                  <a:extLst>
                    <a:ext uri="{9D8B030D-6E8A-4147-A177-3AD203B41FA5}">
                      <a16:colId xmlns:a16="http://schemas.microsoft.com/office/drawing/2014/main" val="4280130718"/>
                    </a:ext>
                  </a:extLst>
                </a:gridCol>
                <a:gridCol w="329184">
                  <a:extLst>
                    <a:ext uri="{9D8B030D-6E8A-4147-A177-3AD203B41FA5}">
                      <a16:colId xmlns:a16="http://schemas.microsoft.com/office/drawing/2014/main" val="1135877519"/>
                    </a:ext>
                  </a:extLst>
                </a:gridCol>
                <a:gridCol w="329184">
                  <a:extLst>
                    <a:ext uri="{9D8B030D-6E8A-4147-A177-3AD203B41FA5}">
                      <a16:colId xmlns:a16="http://schemas.microsoft.com/office/drawing/2014/main" val="3727433977"/>
                    </a:ext>
                  </a:extLst>
                </a:gridCol>
                <a:gridCol w="329184">
                  <a:extLst>
                    <a:ext uri="{9D8B030D-6E8A-4147-A177-3AD203B41FA5}">
                      <a16:colId xmlns:a16="http://schemas.microsoft.com/office/drawing/2014/main" val="2326723366"/>
                    </a:ext>
                  </a:extLst>
                </a:gridCol>
                <a:gridCol w="329184">
                  <a:extLst>
                    <a:ext uri="{9D8B030D-6E8A-4147-A177-3AD203B41FA5}">
                      <a16:colId xmlns:a16="http://schemas.microsoft.com/office/drawing/2014/main" val="3746027366"/>
                    </a:ext>
                  </a:extLst>
                </a:gridCol>
                <a:gridCol w="370332">
                  <a:extLst>
                    <a:ext uri="{9D8B030D-6E8A-4147-A177-3AD203B41FA5}">
                      <a16:colId xmlns:a16="http://schemas.microsoft.com/office/drawing/2014/main" val="3984524263"/>
                    </a:ext>
                  </a:extLst>
                </a:gridCol>
                <a:gridCol w="370332">
                  <a:extLst>
                    <a:ext uri="{9D8B030D-6E8A-4147-A177-3AD203B41FA5}">
                      <a16:colId xmlns:a16="http://schemas.microsoft.com/office/drawing/2014/main" val="1906642696"/>
                    </a:ext>
                  </a:extLst>
                </a:gridCol>
                <a:gridCol w="329184">
                  <a:extLst>
                    <a:ext uri="{9D8B030D-6E8A-4147-A177-3AD203B41FA5}">
                      <a16:colId xmlns:a16="http://schemas.microsoft.com/office/drawing/2014/main" val="4055446037"/>
                    </a:ext>
                  </a:extLst>
                </a:gridCol>
                <a:gridCol w="329184">
                  <a:extLst>
                    <a:ext uri="{9D8B030D-6E8A-4147-A177-3AD203B41FA5}">
                      <a16:colId xmlns:a16="http://schemas.microsoft.com/office/drawing/2014/main" val="612648716"/>
                    </a:ext>
                  </a:extLst>
                </a:gridCol>
                <a:gridCol w="370332">
                  <a:extLst>
                    <a:ext uri="{9D8B030D-6E8A-4147-A177-3AD203B41FA5}">
                      <a16:colId xmlns:a16="http://schemas.microsoft.com/office/drawing/2014/main" val="3768685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4750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- 2017-12-27 02:37:33 </a:t>
                      </a:r>
                      <a:r>
                        <a:rPr kumimoji="0" lang="en-US" sz="1000" b="0" i="0" u="none" strike="noStrike" kern="1200" cap="none" spc="0" normalizeH="0" baseline="0" noProof="0">
                          <a:ln>
                            <a:noFill/>
                          </a:ln>
                          <a:solidFill>
                            <a:prstClr val="black"/>
                          </a:solidFill>
                          <a:effectLst/>
                          <a:uLnTx/>
                          <a:uFillTx/>
                          <a:latin typeface="+mn-lt"/>
                          <a:ea typeface="+mn-ea"/>
                          <a:cs typeface="+mn-cs"/>
                        </a:rPr>
                        <a:t> 
 Dengue Immunization 
Frequently Asked Questions
Ano ang sagutin ng gobyerno kung sakaling magkaroon ng severe dengue ang mga nabakunahan ng Dengvaxia?
#DengueWatch
Maging alerto! Komunsulta agad sa pinakamalapit na health center o pampublikong hospital kapag nilalagnat at may sintomas ng dengue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0074163"/>
                  </a:ext>
                </a:extLst>
              </a:tr>
            </a:tbl>
          </a:graphicData>
        </a:graphic>
      </p:graphicFrame>
      <p:sp>
        <p:nvSpPr>
          <p:cNvPr id="4" name="Text Placeholder 3">
            <a:extLst>
              <a:ext uri="{FF2B5EF4-FFF2-40B4-BE49-F238E27FC236}">
                <a16:creationId xmlns:a16="http://schemas.microsoft.com/office/drawing/2014/main" id="{B96819FD-2185-49DB-82AA-371351708E7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94591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3FB62-BD38-4AED-ADB6-758346A64EDE}"/>
              </a:ext>
            </a:extLst>
          </p:cNvPr>
          <p:cNvSpPr>
            <a:spLocks noGrp="1"/>
          </p:cNvSpPr>
          <p:nvPr>
            <p:ph type="title"/>
          </p:nvPr>
        </p:nvSpPr>
        <p:spPr/>
        <p:txBody>
          <a:bodyPr/>
          <a:lstStyle/>
          <a:p>
            <a:r>
              <a:rPr lang="en-US"/>
              <a:t>Facebook Own Posts Table  | Department of Health (Philippines) - 11 of 15</a:t>
            </a:r>
          </a:p>
        </p:txBody>
      </p:sp>
      <p:graphicFrame>
        <p:nvGraphicFramePr>
          <p:cNvPr id="5" name="Table Placeholder 4">
            <a:extLst>
              <a:ext uri="{FF2B5EF4-FFF2-40B4-BE49-F238E27FC236}">
                <a16:creationId xmlns:a16="http://schemas.microsoft.com/office/drawing/2014/main" id="{1EE0AD8B-E3ED-4A6A-8263-354D58DB983F}"/>
              </a:ext>
            </a:extLst>
          </p:cNvPr>
          <p:cNvGraphicFramePr>
            <a:graphicFrameLocks noGrp="1"/>
          </p:cNvGraphicFramePr>
          <p:nvPr>
            <p:ph type="tbl" sz="quarter" idx="13"/>
            <p:extLst>
              <p:ext uri="{D42A27DB-BD31-4B8C-83A1-F6EECF244321}">
                <p14:modId xmlns:p14="http://schemas.microsoft.com/office/powerpoint/2010/main" val="624293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02752693"/>
                    </a:ext>
                  </a:extLst>
                </a:gridCol>
                <a:gridCol w="370332">
                  <a:extLst>
                    <a:ext uri="{9D8B030D-6E8A-4147-A177-3AD203B41FA5}">
                      <a16:colId xmlns:a16="http://schemas.microsoft.com/office/drawing/2014/main" val="2909927258"/>
                    </a:ext>
                  </a:extLst>
                </a:gridCol>
                <a:gridCol w="370332">
                  <a:extLst>
                    <a:ext uri="{9D8B030D-6E8A-4147-A177-3AD203B41FA5}">
                      <a16:colId xmlns:a16="http://schemas.microsoft.com/office/drawing/2014/main" val="671667651"/>
                    </a:ext>
                  </a:extLst>
                </a:gridCol>
                <a:gridCol w="370332">
                  <a:extLst>
                    <a:ext uri="{9D8B030D-6E8A-4147-A177-3AD203B41FA5}">
                      <a16:colId xmlns:a16="http://schemas.microsoft.com/office/drawing/2014/main" val="3732179709"/>
                    </a:ext>
                  </a:extLst>
                </a:gridCol>
                <a:gridCol w="329184">
                  <a:extLst>
                    <a:ext uri="{9D8B030D-6E8A-4147-A177-3AD203B41FA5}">
                      <a16:colId xmlns:a16="http://schemas.microsoft.com/office/drawing/2014/main" val="1135465707"/>
                    </a:ext>
                  </a:extLst>
                </a:gridCol>
                <a:gridCol w="329184">
                  <a:extLst>
                    <a:ext uri="{9D8B030D-6E8A-4147-A177-3AD203B41FA5}">
                      <a16:colId xmlns:a16="http://schemas.microsoft.com/office/drawing/2014/main" val="4263515487"/>
                    </a:ext>
                  </a:extLst>
                </a:gridCol>
                <a:gridCol w="329184">
                  <a:extLst>
                    <a:ext uri="{9D8B030D-6E8A-4147-A177-3AD203B41FA5}">
                      <a16:colId xmlns:a16="http://schemas.microsoft.com/office/drawing/2014/main" val="3274459367"/>
                    </a:ext>
                  </a:extLst>
                </a:gridCol>
                <a:gridCol w="329184">
                  <a:extLst>
                    <a:ext uri="{9D8B030D-6E8A-4147-A177-3AD203B41FA5}">
                      <a16:colId xmlns:a16="http://schemas.microsoft.com/office/drawing/2014/main" val="2096458962"/>
                    </a:ext>
                  </a:extLst>
                </a:gridCol>
                <a:gridCol w="329184">
                  <a:extLst>
                    <a:ext uri="{9D8B030D-6E8A-4147-A177-3AD203B41FA5}">
                      <a16:colId xmlns:a16="http://schemas.microsoft.com/office/drawing/2014/main" val="1988625757"/>
                    </a:ext>
                  </a:extLst>
                </a:gridCol>
                <a:gridCol w="329184">
                  <a:extLst>
                    <a:ext uri="{9D8B030D-6E8A-4147-A177-3AD203B41FA5}">
                      <a16:colId xmlns:a16="http://schemas.microsoft.com/office/drawing/2014/main" val="3739350997"/>
                    </a:ext>
                  </a:extLst>
                </a:gridCol>
                <a:gridCol w="329184">
                  <a:extLst>
                    <a:ext uri="{9D8B030D-6E8A-4147-A177-3AD203B41FA5}">
                      <a16:colId xmlns:a16="http://schemas.microsoft.com/office/drawing/2014/main" val="354348856"/>
                    </a:ext>
                  </a:extLst>
                </a:gridCol>
                <a:gridCol w="329184">
                  <a:extLst>
                    <a:ext uri="{9D8B030D-6E8A-4147-A177-3AD203B41FA5}">
                      <a16:colId xmlns:a16="http://schemas.microsoft.com/office/drawing/2014/main" val="2836356262"/>
                    </a:ext>
                  </a:extLst>
                </a:gridCol>
                <a:gridCol w="329184">
                  <a:extLst>
                    <a:ext uri="{9D8B030D-6E8A-4147-A177-3AD203B41FA5}">
                      <a16:colId xmlns:a16="http://schemas.microsoft.com/office/drawing/2014/main" val="3782525746"/>
                    </a:ext>
                  </a:extLst>
                </a:gridCol>
                <a:gridCol w="370332">
                  <a:extLst>
                    <a:ext uri="{9D8B030D-6E8A-4147-A177-3AD203B41FA5}">
                      <a16:colId xmlns:a16="http://schemas.microsoft.com/office/drawing/2014/main" val="1236037407"/>
                    </a:ext>
                  </a:extLst>
                </a:gridCol>
                <a:gridCol w="370332">
                  <a:extLst>
                    <a:ext uri="{9D8B030D-6E8A-4147-A177-3AD203B41FA5}">
                      <a16:colId xmlns:a16="http://schemas.microsoft.com/office/drawing/2014/main" val="703045008"/>
                    </a:ext>
                  </a:extLst>
                </a:gridCol>
                <a:gridCol w="329184">
                  <a:extLst>
                    <a:ext uri="{9D8B030D-6E8A-4147-A177-3AD203B41FA5}">
                      <a16:colId xmlns:a16="http://schemas.microsoft.com/office/drawing/2014/main" val="3700856899"/>
                    </a:ext>
                  </a:extLst>
                </a:gridCol>
                <a:gridCol w="329184">
                  <a:extLst>
                    <a:ext uri="{9D8B030D-6E8A-4147-A177-3AD203B41FA5}">
                      <a16:colId xmlns:a16="http://schemas.microsoft.com/office/drawing/2014/main" val="1140404268"/>
                    </a:ext>
                  </a:extLst>
                </a:gridCol>
                <a:gridCol w="370332">
                  <a:extLst>
                    <a:ext uri="{9D8B030D-6E8A-4147-A177-3AD203B41FA5}">
                      <a16:colId xmlns:a16="http://schemas.microsoft.com/office/drawing/2014/main" val="1238652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645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- 2017-12-26 09:08:16 </a:t>
                      </a:r>
                      <a:r>
                        <a:rPr kumimoji="0" lang="en-US" sz="1000" b="0" i="0" u="none" strike="noStrike" kern="1200" cap="none" spc="0" normalizeH="0" baseline="0" noProof="0">
                          <a:ln>
                            <a:noFill/>
                          </a:ln>
                          <a:solidFill>
                            <a:prstClr val="black"/>
                          </a:solidFill>
                          <a:effectLst/>
                          <a:uLnTx/>
                          <a:uFillTx/>
                          <a:latin typeface="+mn-lt"/>
                          <a:ea typeface="+mn-ea"/>
                          <a:cs typeface="+mn-cs"/>
                        </a:rPr>
                        <a:t> 
 DOH FOCUSED ON ADDRESSING MORE PRESSING CONCERNS OF CHILDREN VACCINATED WITH DENGUE VACCINE Press Release/26 December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0215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- 2017-12-26 07:18:49 </a:t>
                      </a:r>
                      <a:r>
                        <a:rPr kumimoji="0" lang="en-US" sz="1000" b="0" i="0" u="none" strike="noStrike" kern="1200" cap="none" spc="0" normalizeH="0" baseline="0" noProof="0">
                          <a:ln>
                            <a:noFill/>
                          </a:ln>
                          <a:solidFill>
                            <a:prstClr val="black"/>
                          </a:solidFill>
                          <a:effectLst/>
                          <a:uLnTx/>
                          <a:uFillTx/>
                          <a:latin typeface="+mn-lt"/>
                          <a:ea typeface="+mn-ea"/>
                          <a:cs typeface="+mn-cs"/>
                        </a:rPr>
                        <a:t> 
 DOH AUGMENTS MEDICAL SUPPLIES AND HEALTH TEAMS FOR VINTA VICTIMS Press Release/26 December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451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- 2017-12-25 15:37:01 </a:t>
                      </a:r>
                      <a:r>
                        <a:rPr kumimoji="0" lang="en-US" sz="1000" b="0" i="0" u="none" strike="noStrike" kern="1200" cap="none" spc="0" normalizeH="0" baseline="0" noProof="0">
                          <a:ln>
                            <a:noFill/>
                          </a:ln>
                          <a:solidFill>
                            <a:prstClr val="black"/>
                          </a:solidFill>
                          <a:effectLst/>
                          <a:uLnTx/>
                          <a:uFillTx/>
                          <a:latin typeface="+mn-lt"/>
                          <a:ea typeface="+mn-ea"/>
                          <a:cs typeface="+mn-cs"/>
                        </a:rPr>
                        <a:t> 
 Let's be healthy this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0195157"/>
                  </a:ext>
                </a:extLst>
              </a:tr>
            </a:tbl>
          </a:graphicData>
        </a:graphic>
      </p:graphicFrame>
      <p:sp>
        <p:nvSpPr>
          <p:cNvPr id="4" name="Text Placeholder 3">
            <a:extLst>
              <a:ext uri="{FF2B5EF4-FFF2-40B4-BE49-F238E27FC236}">
                <a16:creationId xmlns:a16="http://schemas.microsoft.com/office/drawing/2014/main" id="{70AF0EC7-F855-45EB-837A-2BEDE755568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244696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4987A-E9A1-4FDE-8E50-1651655DC277}"/>
              </a:ext>
            </a:extLst>
          </p:cNvPr>
          <p:cNvSpPr>
            <a:spLocks noGrp="1"/>
          </p:cNvSpPr>
          <p:nvPr>
            <p:ph type="title"/>
          </p:nvPr>
        </p:nvSpPr>
        <p:spPr/>
        <p:txBody>
          <a:bodyPr/>
          <a:lstStyle/>
          <a:p>
            <a:r>
              <a:rPr lang="en-US"/>
              <a:t>Facebook Own Posts Table  | Department of Health (Philippines) - 12 of 15</a:t>
            </a:r>
          </a:p>
        </p:txBody>
      </p:sp>
      <p:graphicFrame>
        <p:nvGraphicFramePr>
          <p:cNvPr id="5" name="Table Placeholder 4">
            <a:extLst>
              <a:ext uri="{FF2B5EF4-FFF2-40B4-BE49-F238E27FC236}">
                <a16:creationId xmlns:a16="http://schemas.microsoft.com/office/drawing/2014/main" id="{9B116DBA-D2B2-4693-9349-F4C8F48B4172}"/>
              </a:ext>
            </a:extLst>
          </p:cNvPr>
          <p:cNvGraphicFramePr>
            <a:graphicFrameLocks noGrp="1"/>
          </p:cNvGraphicFramePr>
          <p:nvPr>
            <p:ph type="tbl" sz="quarter" idx="13"/>
            <p:extLst>
              <p:ext uri="{D42A27DB-BD31-4B8C-83A1-F6EECF244321}">
                <p14:modId xmlns:p14="http://schemas.microsoft.com/office/powerpoint/2010/main" val="3824863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90430382"/>
                    </a:ext>
                  </a:extLst>
                </a:gridCol>
                <a:gridCol w="370332">
                  <a:extLst>
                    <a:ext uri="{9D8B030D-6E8A-4147-A177-3AD203B41FA5}">
                      <a16:colId xmlns:a16="http://schemas.microsoft.com/office/drawing/2014/main" val="2998136953"/>
                    </a:ext>
                  </a:extLst>
                </a:gridCol>
                <a:gridCol w="370332">
                  <a:extLst>
                    <a:ext uri="{9D8B030D-6E8A-4147-A177-3AD203B41FA5}">
                      <a16:colId xmlns:a16="http://schemas.microsoft.com/office/drawing/2014/main" val="43599255"/>
                    </a:ext>
                  </a:extLst>
                </a:gridCol>
                <a:gridCol w="370332">
                  <a:extLst>
                    <a:ext uri="{9D8B030D-6E8A-4147-A177-3AD203B41FA5}">
                      <a16:colId xmlns:a16="http://schemas.microsoft.com/office/drawing/2014/main" val="3394646377"/>
                    </a:ext>
                  </a:extLst>
                </a:gridCol>
                <a:gridCol w="329184">
                  <a:extLst>
                    <a:ext uri="{9D8B030D-6E8A-4147-A177-3AD203B41FA5}">
                      <a16:colId xmlns:a16="http://schemas.microsoft.com/office/drawing/2014/main" val="4107901882"/>
                    </a:ext>
                  </a:extLst>
                </a:gridCol>
                <a:gridCol w="329184">
                  <a:extLst>
                    <a:ext uri="{9D8B030D-6E8A-4147-A177-3AD203B41FA5}">
                      <a16:colId xmlns:a16="http://schemas.microsoft.com/office/drawing/2014/main" val="295979798"/>
                    </a:ext>
                  </a:extLst>
                </a:gridCol>
                <a:gridCol w="329184">
                  <a:extLst>
                    <a:ext uri="{9D8B030D-6E8A-4147-A177-3AD203B41FA5}">
                      <a16:colId xmlns:a16="http://schemas.microsoft.com/office/drawing/2014/main" val="3525316865"/>
                    </a:ext>
                  </a:extLst>
                </a:gridCol>
                <a:gridCol w="329184">
                  <a:extLst>
                    <a:ext uri="{9D8B030D-6E8A-4147-A177-3AD203B41FA5}">
                      <a16:colId xmlns:a16="http://schemas.microsoft.com/office/drawing/2014/main" val="2954972933"/>
                    </a:ext>
                  </a:extLst>
                </a:gridCol>
                <a:gridCol w="329184">
                  <a:extLst>
                    <a:ext uri="{9D8B030D-6E8A-4147-A177-3AD203B41FA5}">
                      <a16:colId xmlns:a16="http://schemas.microsoft.com/office/drawing/2014/main" val="4294811581"/>
                    </a:ext>
                  </a:extLst>
                </a:gridCol>
                <a:gridCol w="329184">
                  <a:extLst>
                    <a:ext uri="{9D8B030D-6E8A-4147-A177-3AD203B41FA5}">
                      <a16:colId xmlns:a16="http://schemas.microsoft.com/office/drawing/2014/main" val="3572490043"/>
                    </a:ext>
                  </a:extLst>
                </a:gridCol>
                <a:gridCol w="329184">
                  <a:extLst>
                    <a:ext uri="{9D8B030D-6E8A-4147-A177-3AD203B41FA5}">
                      <a16:colId xmlns:a16="http://schemas.microsoft.com/office/drawing/2014/main" val="2459002306"/>
                    </a:ext>
                  </a:extLst>
                </a:gridCol>
                <a:gridCol w="329184">
                  <a:extLst>
                    <a:ext uri="{9D8B030D-6E8A-4147-A177-3AD203B41FA5}">
                      <a16:colId xmlns:a16="http://schemas.microsoft.com/office/drawing/2014/main" val="4160040946"/>
                    </a:ext>
                  </a:extLst>
                </a:gridCol>
                <a:gridCol w="329184">
                  <a:extLst>
                    <a:ext uri="{9D8B030D-6E8A-4147-A177-3AD203B41FA5}">
                      <a16:colId xmlns:a16="http://schemas.microsoft.com/office/drawing/2014/main" val="4161715040"/>
                    </a:ext>
                  </a:extLst>
                </a:gridCol>
                <a:gridCol w="370332">
                  <a:extLst>
                    <a:ext uri="{9D8B030D-6E8A-4147-A177-3AD203B41FA5}">
                      <a16:colId xmlns:a16="http://schemas.microsoft.com/office/drawing/2014/main" val="143999848"/>
                    </a:ext>
                  </a:extLst>
                </a:gridCol>
                <a:gridCol w="370332">
                  <a:extLst>
                    <a:ext uri="{9D8B030D-6E8A-4147-A177-3AD203B41FA5}">
                      <a16:colId xmlns:a16="http://schemas.microsoft.com/office/drawing/2014/main" val="832125275"/>
                    </a:ext>
                  </a:extLst>
                </a:gridCol>
                <a:gridCol w="329184">
                  <a:extLst>
                    <a:ext uri="{9D8B030D-6E8A-4147-A177-3AD203B41FA5}">
                      <a16:colId xmlns:a16="http://schemas.microsoft.com/office/drawing/2014/main" val="4203925986"/>
                    </a:ext>
                  </a:extLst>
                </a:gridCol>
                <a:gridCol w="329184">
                  <a:extLst>
                    <a:ext uri="{9D8B030D-6E8A-4147-A177-3AD203B41FA5}">
                      <a16:colId xmlns:a16="http://schemas.microsoft.com/office/drawing/2014/main" val="4122461338"/>
                    </a:ext>
                  </a:extLst>
                </a:gridCol>
                <a:gridCol w="370332">
                  <a:extLst>
                    <a:ext uri="{9D8B030D-6E8A-4147-A177-3AD203B41FA5}">
                      <a16:colId xmlns:a16="http://schemas.microsoft.com/office/drawing/2014/main" val="750610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231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- 2017-12-24 05:20:03 </a:t>
                      </a:r>
                      <a:r>
                        <a:rPr kumimoji="0" lang="en-US" sz="1000" b="0" i="0" u="none" strike="noStrike" kern="1200" cap="none" spc="0" normalizeH="0" baseline="0" noProof="0">
                          <a:ln>
                            <a:noFill/>
                          </a:ln>
                          <a:solidFill>
                            <a:prstClr val="black"/>
                          </a:solidFill>
                          <a:effectLst/>
                          <a:uLnTx/>
                          <a:uFillTx/>
                          <a:latin typeface="+mn-lt"/>
                          <a:ea typeface="+mn-ea"/>
                          <a:cs typeface="+mn-cs"/>
                        </a:rPr>
                        <a:t> 
 OPLAN: Iwas Paputok, Fireworks Display ang Patok!
Makiisa sa Fireworks Display sa inyong Lugar!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5320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- 2017-12-21 14:12:17 </a:t>
                      </a:r>
                      <a:r>
                        <a:rPr kumimoji="0" lang="en-US" sz="1000" b="0" i="0" u="none" strike="noStrike" kern="1200" cap="none" spc="0" normalizeH="0" baseline="0" noProof="0">
                          <a:ln>
                            <a:noFill/>
                          </a:ln>
                          <a:solidFill>
                            <a:prstClr val="black"/>
                          </a:solidFill>
                          <a:effectLst/>
                          <a:uLnTx/>
                          <a:uFillTx/>
                          <a:latin typeface="+mn-lt"/>
                          <a:ea typeface="+mn-ea"/>
                          <a:cs typeface="+mn-cs"/>
                        </a:rPr>
                        <a:t> 
 DOH COMMENDS THE PASSAGE OF THE TRAIN LAW Press Release/ December 21,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9663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- 2017-12-21 14:08:53 </a:t>
                      </a:r>
                      <a:r>
                        <a:rPr kumimoji="0" lang="en-US" sz="1000" b="0" i="0" u="none" strike="noStrike" kern="1200" cap="none" spc="0" normalizeH="0" baseline="0" noProof="0">
                          <a:ln>
                            <a:noFill/>
                          </a:ln>
                          <a:solidFill>
                            <a:prstClr val="black"/>
                          </a:solidFill>
                          <a:effectLst/>
                          <a:uLnTx/>
                          <a:uFillTx/>
                          <a:latin typeface="+mn-lt"/>
                          <a:ea typeface="+mn-ea"/>
                          <a:cs typeface="+mn-cs"/>
                        </a:rPr>
                        <a:t> 
 DOH TO BE TRANSPARENT ON ALLEGED DENGVAXIA DEATHS, UP-PGH TO ACT AS THIRD PARTY VALIDATOR Press Release/21 December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8748482"/>
                  </a:ext>
                </a:extLst>
              </a:tr>
            </a:tbl>
          </a:graphicData>
        </a:graphic>
      </p:graphicFrame>
      <p:sp>
        <p:nvSpPr>
          <p:cNvPr id="4" name="Text Placeholder 3">
            <a:extLst>
              <a:ext uri="{FF2B5EF4-FFF2-40B4-BE49-F238E27FC236}">
                <a16:creationId xmlns:a16="http://schemas.microsoft.com/office/drawing/2014/main" id="{E997F88E-9BF7-407C-8D31-8118060A862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335800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99EA-E757-4EC5-950F-A68B1B9482A7}"/>
              </a:ext>
            </a:extLst>
          </p:cNvPr>
          <p:cNvSpPr>
            <a:spLocks noGrp="1"/>
          </p:cNvSpPr>
          <p:nvPr>
            <p:ph type="title"/>
          </p:nvPr>
        </p:nvSpPr>
        <p:spPr/>
        <p:txBody>
          <a:bodyPr/>
          <a:lstStyle/>
          <a:p>
            <a:r>
              <a:rPr lang="en-US"/>
              <a:t>Facebook Own Posts Table  | Department of Health (Philippines) - 13 of 15</a:t>
            </a:r>
          </a:p>
        </p:txBody>
      </p:sp>
      <p:graphicFrame>
        <p:nvGraphicFramePr>
          <p:cNvPr id="5" name="Table Placeholder 4">
            <a:extLst>
              <a:ext uri="{FF2B5EF4-FFF2-40B4-BE49-F238E27FC236}">
                <a16:creationId xmlns:a16="http://schemas.microsoft.com/office/drawing/2014/main" id="{511ABF81-8360-45F0-B79F-AD5EACD1060B}"/>
              </a:ext>
            </a:extLst>
          </p:cNvPr>
          <p:cNvGraphicFramePr>
            <a:graphicFrameLocks noGrp="1"/>
          </p:cNvGraphicFramePr>
          <p:nvPr>
            <p:ph type="tbl" sz="quarter" idx="13"/>
            <p:extLst>
              <p:ext uri="{D42A27DB-BD31-4B8C-83A1-F6EECF244321}">
                <p14:modId xmlns:p14="http://schemas.microsoft.com/office/powerpoint/2010/main" val="183668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28591149"/>
                    </a:ext>
                  </a:extLst>
                </a:gridCol>
                <a:gridCol w="370332">
                  <a:extLst>
                    <a:ext uri="{9D8B030D-6E8A-4147-A177-3AD203B41FA5}">
                      <a16:colId xmlns:a16="http://schemas.microsoft.com/office/drawing/2014/main" val="1719079138"/>
                    </a:ext>
                  </a:extLst>
                </a:gridCol>
                <a:gridCol w="370332">
                  <a:extLst>
                    <a:ext uri="{9D8B030D-6E8A-4147-A177-3AD203B41FA5}">
                      <a16:colId xmlns:a16="http://schemas.microsoft.com/office/drawing/2014/main" val="2616685978"/>
                    </a:ext>
                  </a:extLst>
                </a:gridCol>
                <a:gridCol w="370332">
                  <a:extLst>
                    <a:ext uri="{9D8B030D-6E8A-4147-A177-3AD203B41FA5}">
                      <a16:colId xmlns:a16="http://schemas.microsoft.com/office/drawing/2014/main" val="2982388362"/>
                    </a:ext>
                  </a:extLst>
                </a:gridCol>
                <a:gridCol w="329184">
                  <a:extLst>
                    <a:ext uri="{9D8B030D-6E8A-4147-A177-3AD203B41FA5}">
                      <a16:colId xmlns:a16="http://schemas.microsoft.com/office/drawing/2014/main" val="1119202938"/>
                    </a:ext>
                  </a:extLst>
                </a:gridCol>
                <a:gridCol w="329184">
                  <a:extLst>
                    <a:ext uri="{9D8B030D-6E8A-4147-A177-3AD203B41FA5}">
                      <a16:colId xmlns:a16="http://schemas.microsoft.com/office/drawing/2014/main" val="2960795199"/>
                    </a:ext>
                  </a:extLst>
                </a:gridCol>
                <a:gridCol w="329184">
                  <a:extLst>
                    <a:ext uri="{9D8B030D-6E8A-4147-A177-3AD203B41FA5}">
                      <a16:colId xmlns:a16="http://schemas.microsoft.com/office/drawing/2014/main" val="2417775190"/>
                    </a:ext>
                  </a:extLst>
                </a:gridCol>
                <a:gridCol w="329184">
                  <a:extLst>
                    <a:ext uri="{9D8B030D-6E8A-4147-A177-3AD203B41FA5}">
                      <a16:colId xmlns:a16="http://schemas.microsoft.com/office/drawing/2014/main" val="4241905457"/>
                    </a:ext>
                  </a:extLst>
                </a:gridCol>
                <a:gridCol w="329184">
                  <a:extLst>
                    <a:ext uri="{9D8B030D-6E8A-4147-A177-3AD203B41FA5}">
                      <a16:colId xmlns:a16="http://schemas.microsoft.com/office/drawing/2014/main" val="1527727788"/>
                    </a:ext>
                  </a:extLst>
                </a:gridCol>
                <a:gridCol w="329184">
                  <a:extLst>
                    <a:ext uri="{9D8B030D-6E8A-4147-A177-3AD203B41FA5}">
                      <a16:colId xmlns:a16="http://schemas.microsoft.com/office/drawing/2014/main" val="1972610386"/>
                    </a:ext>
                  </a:extLst>
                </a:gridCol>
                <a:gridCol w="329184">
                  <a:extLst>
                    <a:ext uri="{9D8B030D-6E8A-4147-A177-3AD203B41FA5}">
                      <a16:colId xmlns:a16="http://schemas.microsoft.com/office/drawing/2014/main" val="3133781973"/>
                    </a:ext>
                  </a:extLst>
                </a:gridCol>
                <a:gridCol w="329184">
                  <a:extLst>
                    <a:ext uri="{9D8B030D-6E8A-4147-A177-3AD203B41FA5}">
                      <a16:colId xmlns:a16="http://schemas.microsoft.com/office/drawing/2014/main" val="2059564501"/>
                    </a:ext>
                  </a:extLst>
                </a:gridCol>
                <a:gridCol w="329184">
                  <a:extLst>
                    <a:ext uri="{9D8B030D-6E8A-4147-A177-3AD203B41FA5}">
                      <a16:colId xmlns:a16="http://schemas.microsoft.com/office/drawing/2014/main" val="1580430372"/>
                    </a:ext>
                  </a:extLst>
                </a:gridCol>
                <a:gridCol w="370332">
                  <a:extLst>
                    <a:ext uri="{9D8B030D-6E8A-4147-A177-3AD203B41FA5}">
                      <a16:colId xmlns:a16="http://schemas.microsoft.com/office/drawing/2014/main" val="93342778"/>
                    </a:ext>
                  </a:extLst>
                </a:gridCol>
                <a:gridCol w="370332">
                  <a:extLst>
                    <a:ext uri="{9D8B030D-6E8A-4147-A177-3AD203B41FA5}">
                      <a16:colId xmlns:a16="http://schemas.microsoft.com/office/drawing/2014/main" val="768545866"/>
                    </a:ext>
                  </a:extLst>
                </a:gridCol>
                <a:gridCol w="329184">
                  <a:extLst>
                    <a:ext uri="{9D8B030D-6E8A-4147-A177-3AD203B41FA5}">
                      <a16:colId xmlns:a16="http://schemas.microsoft.com/office/drawing/2014/main" val="263766086"/>
                    </a:ext>
                  </a:extLst>
                </a:gridCol>
                <a:gridCol w="329184">
                  <a:extLst>
                    <a:ext uri="{9D8B030D-6E8A-4147-A177-3AD203B41FA5}">
                      <a16:colId xmlns:a16="http://schemas.microsoft.com/office/drawing/2014/main" val="2355077044"/>
                    </a:ext>
                  </a:extLst>
                </a:gridCol>
                <a:gridCol w="370332">
                  <a:extLst>
                    <a:ext uri="{9D8B030D-6E8A-4147-A177-3AD203B41FA5}">
                      <a16:colId xmlns:a16="http://schemas.microsoft.com/office/drawing/2014/main" val="3174601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5415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- 2017-12-21 07:00:00 </a:t>
                      </a:r>
                      <a:r>
                        <a:rPr kumimoji="0" lang="en-US" sz="1000" b="0" i="0" u="none" strike="noStrike" kern="1200" cap="none" spc="0" normalizeH="0" baseline="0" noProof="0">
                          <a:ln>
                            <a:noFill/>
                          </a:ln>
                          <a:solidFill>
                            <a:prstClr val="black"/>
                          </a:solidFill>
                          <a:effectLst/>
                          <a:uLnTx/>
                          <a:uFillTx/>
                          <a:latin typeface="+mn-lt"/>
                          <a:ea typeface="+mn-ea"/>
                          <a:cs typeface="+mn-cs"/>
                        </a:rPr>
                        <a:t> 
 DENGUE IMMUNIZATION  
Frequently Asked Questions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7021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- 2017-12-20 11:30:00 </a:t>
                      </a:r>
                      <a:r>
                        <a:rPr kumimoji="0" lang="en-US" sz="1000" b="0" i="0" u="none" strike="noStrike" kern="1200" cap="none" spc="0" normalizeH="0" baseline="0" noProof="0">
                          <a:ln>
                            <a:noFill/>
                          </a:ln>
                          <a:solidFill>
                            <a:prstClr val="black"/>
                          </a:solidFill>
                          <a:effectLst/>
                          <a:uLnTx/>
                          <a:uFillTx/>
                          <a:latin typeface="+mn-lt"/>
                          <a:ea typeface="+mn-ea"/>
                          <a:cs typeface="+mn-cs"/>
                        </a:rPr>
                        <a:t> 
 DENGUE IMMUNIZATION 
Frequently Asked Questions
Anu-ano ang mga sintomas ng Dengue?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1336650"/>
                  </a:ext>
                </a:extLst>
              </a:tr>
            </a:tbl>
          </a:graphicData>
        </a:graphic>
      </p:graphicFrame>
      <p:sp>
        <p:nvSpPr>
          <p:cNvPr id="4" name="Text Placeholder 3">
            <a:extLst>
              <a:ext uri="{FF2B5EF4-FFF2-40B4-BE49-F238E27FC236}">
                <a16:creationId xmlns:a16="http://schemas.microsoft.com/office/drawing/2014/main" id="{834929F9-7CBD-47A3-8860-6A1E88952AC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265265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405E9-9F63-47D3-8954-03CAC4EE51C5}"/>
              </a:ext>
            </a:extLst>
          </p:cNvPr>
          <p:cNvSpPr>
            <a:spLocks noGrp="1"/>
          </p:cNvSpPr>
          <p:nvPr>
            <p:ph type="title"/>
          </p:nvPr>
        </p:nvSpPr>
        <p:spPr/>
        <p:txBody>
          <a:bodyPr/>
          <a:lstStyle/>
          <a:p>
            <a:r>
              <a:rPr lang="en-US"/>
              <a:t>Facebook Own Posts Table  | Department of Health (Philippines) - 14 of 15</a:t>
            </a:r>
          </a:p>
        </p:txBody>
      </p:sp>
      <p:graphicFrame>
        <p:nvGraphicFramePr>
          <p:cNvPr id="5" name="Table Placeholder 4">
            <a:extLst>
              <a:ext uri="{FF2B5EF4-FFF2-40B4-BE49-F238E27FC236}">
                <a16:creationId xmlns:a16="http://schemas.microsoft.com/office/drawing/2014/main" id="{405317AA-1716-4229-9D16-5AD165DD1755}"/>
              </a:ext>
            </a:extLst>
          </p:cNvPr>
          <p:cNvGraphicFramePr>
            <a:graphicFrameLocks noGrp="1"/>
          </p:cNvGraphicFramePr>
          <p:nvPr>
            <p:ph type="tbl" sz="quarter" idx="13"/>
            <p:extLst>
              <p:ext uri="{D42A27DB-BD31-4B8C-83A1-F6EECF244321}">
                <p14:modId xmlns:p14="http://schemas.microsoft.com/office/powerpoint/2010/main" val="2452990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78603668"/>
                    </a:ext>
                  </a:extLst>
                </a:gridCol>
                <a:gridCol w="370332">
                  <a:extLst>
                    <a:ext uri="{9D8B030D-6E8A-4147-A177-3AD203B41FA5}">
                      <a16:colId xmlns:a16="http://schemas.microsoft.com/office/drawing/2014/main" val="4052237435"/>
                    </a:ext>
                  </a:extLst>
                </a:gridCol>
                <a:gridCol w="370332">
                  <a:extLst>
                    <a:ext uri="{9D8B030D-6E8A-4147-A177-3AD203B41FA5}">
                      <a16:colId xmlns:a16="http://schemas.microsoft.com/office/drawing/2014/main" val="4131610185"/>
                    </a:ext>
                  </a:extLst>
                </a:gridCol>
                <a:gridCol w="370332">
                  <a:extLst>
                    <a:ext uri="{9D8B030D-6E8A-4147-A177-3AD203B41FA5}">
                      <a16:colId xmlns:a16="http://schemas.microsoft.com/office/drawing/2014/main" val="2113791916"/>
                    </a:ext>
                  </a:extLst>
                </a:gridCol>
                <a:gridCol w="329184">
                  <a:extLst>
                    <a:ext uri="{9D8B030D-6E8A-4147-A177-3AD203B41FA5}">
                      <a16:colId xmlns:a16="http://schemas.microsoft.com/office/drawing/2014/main" val="1986628398"/>
                    </a:ext>
                  </a:extLst>
                </a:gridCol>
                <a:gridCol w="329184">
                  <a:extLst>
                    <a:ext uri="{9D8B030D-6E8A-4147-A177-3AD203B41FA5}">
                      <a16:colId xmlns:a16="http://schemas.microsoft.com/office/drawing/2014/main" val="2433590852"/>
                    </a:ext>
                  </a:extLst>
                </a:gridCol>
                <a:gridCol w="329184">
                  <a:extLst>
                    <a:ext uri="{9D8B030D-6E8A-4147-A177-3AD203B41FA5}">
                      <a16:colId xmlns:a16="http://schemas.microsoft.com/office/drawing/2014/main" val="3139694663"/>
                    </a:ext>
                  </a:extLst>
                </a:gridCol>
                <a:gridCol w="329184">
                  <a:extLst>
                    <a:ext uri="{9D8B030D-6E8A-4147-A177-3AD203B41FA5}">
                      <a16:colId xmlns:a16="http://schemas.microsoft.com/office/drawing/2014/main" val="3692878377"/>
                    </a:ext>
                  </a:extLst>
                </a:gridCol>
                <a:gridCol w="329184">
                  <a:extLst>
                    <a:ext uri="{9D8B030D-6E8A-4147-A177-3AD203B41FA5}">
                      <a16:colId xmlns:a16="http://schemas.microsoft.com/office/drawing/2014/main" val="986879875"/>
                    </a:ext>
                  </a:extLst>
                </a:gridCol>
                <a:gridCol w="329184">
                  <a:extLst>
                    <a:ext uri="{9D8B030D-6E8A-4147-A177-3AD203B41FA5}">
                      <a16:colId xmlns:a16="http://schemas.microsoft.com/office/drawing/2014/main" val="3700230260"/>
                    </a:ext>
                  </a:extLst>
                </a:gridCol>
                <a:gridCol w="329184">
                  <a:extLst>
                    <a:ext uri="{9D8B030D-6E8A-4147-A177-3AD203B41FA5}">
                      <a16:colId xmlns:a16="http://schemas.microsoft.com/office/drawing/2014/main" val="1575754796"/>
                    </a:ext>
                  </a:extLst>
                </a:gridCol>
                <a:gridCol w="329184">
                  <a:extLst>
                    <a:ext uri="{9D8B030D-6E8A-4147-A177-3AD203B41FA5}">
                      <a16:colId xmlns:a16="http://schemas.microsoft.com/office/drawing/2014/main" val="4180711886"/>
                    </a:ext>
                  </a:extLst>
                </a:gridCol>
                <a:gridCol w="329184">
                  <a:extLst>
                    <a:ext uri="{9D8B030D-6E8A-4147-A177-3AD203B41FA5}">
                      <a16:colId xmlns:a16="http://schemas.microsoft.com/office/drawing/2014/main" val="1439698161"/>
                    </a:ext>
                  </a:extLst>
                </a:gridCol>
                <a:gridCol w="370332">
                  <a:extLst>
                    <a:ext uri="{9D8B030D-6E8A-4147-A177-3AD203B41FA5}">
                      <a16:colId xmlns:a16="http://schemas.microsoft.com/office/drawing/2014/main" val="2830197673"/>
                    </a:ext>
                  </a:extLst>
                </a:gridCol>
                <a:gridCol w="370332">
                  <a:extLst>
                    <a:ext uri="{9D8B030D-6E8A-4147-A177-3AD203B41FA5}">
                      <a16:colId xmlns:a16="http://schemas.microsoft.com/office/drawing/2014/main" val="3434703586"/>
                    </a:ext>
                  </a:extLst>
                </a:gridCol>
                <a:gridCol w="329184">
                  <a:extLst>
                    <a:ext uri="{9D8B030D-6E8A-4147-A177-3AD203B41FA5}">
                      <a16:colId xmlns:a16="http://schemas.microsoft.com/office/drawing/2014/main" val="1055847935"/>
                    </a:ext>
                  </a:extLst>
                </a:gridCol>
                <a:gridCol w="329184">
                  <a:extLst>
                    <a:ext uri="{9D8B030D-6E8A-4147-A177-3AD203B41FA5}">
                      <a16:colId xmlns:a16="http://schemas.microsoft.com/office/drawing/2014/main" val="1658171104"/>
                    </a:ext>
                  </a:extLst>
                </a:gridCol>
                <a:gridCol w="370332">
                  <a:extLst>
                    <a:ext uri="{9D8B030D-6E8A-4147-A177-3AD203B41FA5}">
                      <a16:colId xmlns:a16="http://schemas.microsoft.com/office/drawing/2014/main" val="569336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7851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- 2017-12-20 11:23:32 </a:t>
                      </a:r>
                      <a:r>
                        <a:rPr kumimoji="0" lang="en-US" sz="1000" b="0" i="0" u="none" strike="noStrike" kern="1200" cap="none" spc="0" normalizeH="0" baseline="0" noProof="0">
                          <a:ln>
                            <a:noFill/>
                          </a:ln>
                          <a:solidFill>
                            <a:prstClr val="black"/>
                          </a:solidFill>
                          <a:effectLst/>
                          <a:uLnTx/>
                          <a:uFillTx/>
                          <a:latin typeface="+mn-lt"/>
                          <a:ea typeface="+mn-ea"/>
                          <a:cs typeface="+mn-cs"/>
                        </a:rPr>
                        <a:t> 
 Want to know how you can shop for toys that are age-appropriate? Check out our Safe Toys Advisory and share with your friends and family!
https://www.facebook.com/pg/OfficialDOHgov/photos/?tab=album&amp;album_id=1817244641620113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07238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- 2017-12-20 11:21:07 </a:t>
                      </a:r>
                      <a:r>
                        <a:rPr kumimoji="0" lang="en-US" sz="1000" b="0" i="0" u="none" strike="noStrike" kern="1200" cap="none" spc="0" normalizeH="0" baseline="0" noProof="0">
                          <a:ln>
                            <a:noFill/>
                          </a:ln>
                          <a:solidFill>
                            <a:prstClr val="black"/>
                          </a:solidFill>
                          <a:effectLst/>
                          <a:uLnTx/>
                          <a:uFillTx/>
                          <a:latin typeface="+mn-lt"/>
                          <a:ea typeface="+mn-ea"/>
                          <a:cs typeface="+mn-cs"/>
                        </a:rPr>
                        <a:t> 
 DOH Health Advisory
Shop for Toys Wisely this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6374783"/>
                  </a:ext>
                </a:extLst>
              </a:tr>
            </a:tbl>
          </a:graphicData>
        </a:graphic>
      </p:graphicFrame>
      <p:sp>
        <p:nvSpPr>
          <p:cNvPr id="4" name="Text Placeholder 3">
            <a:extLst>
              <a:ext uri="{FF2B5EF4-FFF2-40B4-BE49-F238E27FC236}">
                <a16:creationId xmlns:a16="http://schemas.microsoft.com/office/drawing/2014/main" id="{28657BC0-28D8-4723-9BE4-937D3CAB1A9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93531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57A0-B830-417C-B2E4-146F0A192789}"/>
              </a:ext>
            </a:extLst>
          </p:cNvPr>
          <p:cNvSpPr>
            <a:spLocks noGrp="1"/>
          </p:cNvSpPr>
          <p:nvPr>
            <p:ph type="title"/>
          </p:nvPr>
        </p:nvSpPr>
        <p:spPr/>
        <p:txBody>
          <a:bodyPr/>
          <a:lstStyle/>
          <a:p>
            <a:r>
              <a:rPr lang="en-US"/>
              <a:t>Facebook Own Posts Table  | Department of Health (Philippines) - 15 of 15</a:t>
            </a:r>
          </a:p>
        </p:txBody>
      </p:sp>
      <p:graphicFrame>
        <p:nvGraphicFramePr>
          <p:cNvPr id="5" name="Table Placeholder 4">
            <a:extLst>
              <a:ext uri="{FF2B5EF4-FFF2-40B4-BE49-F238E27FC236}">
                <a16:creationId xmlns:a16="http://schemas.microsoft.com/office/drawing/2014/main" id="{E4791009-6D6E-4916-94AE-BF67C292FB8D}"/>
              </a:ext>
            </a:extLst>
          </p:cNvPr>
          <p:cNvGraphicFramePr>
            <a:graphicFrameLocks noGrp="1"/>
          </p:cNvGraphicFramePr>
          <p:nvPr>
            <p:ph type="tbl" sz="quarter" idx="13"/>
            <p:extLst>
              <p:ext uri="{D42A27DB-BD31-4B8C-83A1-F6EECF244321}">
                <p14:modId xmlns:p14="http://schemas.microsoft.com/office/powerpoint/2010/main" val="2538284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6580800"/>
                    </a:ext>
                  </a:extLst>
                </a:gridCol>
                <a:gridCol w="370332">
                  <a:extLst>
                    <a:ext uri="{9D8B030D-6E8A-4147-A177-3AD203B41FA5}">
                      <a16:colId xmlns:a16="http://schemas.microsoft.com/office/drawing/2014/main" val="3871175194"/>
                    </a:ext>
                  </a:extLst>
                </a:gridCol>
                <a:gridCol w="370332">
                  <a:extLst>
                    <a:ext uri="{9D8B030D-6E8A-4147-A177-3AD203B41FA5}">
                      <a16:colId xmlns:a16="http://schemas.microsoft.com/office/drawing/2014/main" val="3803818196"/>
                    </a:ext>
                  </a:extLst>
                </a:gridCol>
                <a:gridCol w="370332">
                  <a:extLst>
                    <a:ext uri="{9D8B030D-6E8A-4147-A177-3AD203B41FA5}">
                      <a16:colId xmlns:a16="http://schemas.microsoft.com/office/drawing/2014/main" val="801865911"/>
                    </a:ext>
                  </a:extLst>
                </a:gridCol>
                <a:gridCol w="329184">
                  <a:extLst>
                    <a:ext uri="{9D8B030D-6E8A-4147-A177-3AD203B41FA5}">
                      <a16:colId xmlns:a16="http://schemas.microsoft.com/office/drawing/2014/main" val="4028854621"/>
                    </a:ext>
                  </a:extLst>
                </a:gridCol>
                <a:gridCol w="329184">
                  <a:extLst>
                    <a:ext uri="{9D8B030D-6E8A-4147-A177-3AD203B41FA5}">
                      <a16:colId xmlns:a16="http://schemas.microsoft.com/office/drawing/2014/main" val="1565509355"/>
                    </a:ext>
                  </a:extLst>
                </a:gridCol>
                <a:gridCol w="329184">
                  <a:extLst>
                    <a:ext uri="{9D8B030D-6E8A-4147-A177-3AD203B41FA5}">
                      <a16:colId xmlns:a16="http://schemas.microsoft.com/office/drawing/2014/main" val="2702466176"/>
                    </a:ext>
                  </a:extLst>
                </a:gridCol>
                <a:gridCol w="329184">
                  <a:extLst>
                    <a:ext uri="{9D8B030D-6E8A-4147-A177-3AD203B41FA5}">
                      <a16:colId xmlns:a16="http://schemas.microsoft.com/office/drawing/2014/main" val="954550438"/>
                    </a:ext>
                  </a:extLst>
                </a:gridCol>
                <a:gridCol w="329184">
                  <a:extLst>
                    <a:ext uri="{9D8B030D-6E8A-4147-A177-3AD203B41FA5}">
                      <a16:colId xmlns:a16="http://schemas.microsoft.com/office/drawing/2014/main" val="2337856169"/>
                    </a:ext>
                  </a:extLst>
                </a:gridCol>
                <a:gridCol w="329184">
                  <a:extLst>
                    <a:ext uri="{9D8B030D-6E8A-4147-A177-3AD203B41FA5}">
                      <a16:colId xmlns:a16="http://schemas.microsoft.com/office/drawing/2014/main" val="2603947393"/>
                    </a:ext>
                  </a:extLst>
                </a:gridCol>
                <a:gridCol w="329184">
                  <a:extLst>
                    <a:ext uri="{9D8B030D-6E8A-4147-A177-3AD203B41FA5}">
                      <a16:colId xmlns:a16="http://schemas.microsoft.com/office/drawing/2014/main" val="637549012"/>
                    </a:ext>
                  </a:extLst>
                </a:gridCol>
                <a:gridCol w="329184">
                  <a:extLst>
                    <a:ext uri="{9D8B030D-6E8A-4147-A177-3AD203B41FA5}">
                      <a16:colId xmlns:a16="http://schemas.microsoft.com/office/drawing/2014/main" val="380901420"/>
                    </a:ext>
                  </a:extLst>
                </a:gridCol>
                <a:gridCol w="329184">
                  <a:extLst>
                    <a:ext uri="{9D8B030D-6E8A-4147-A177-3AD203B41FA5}">
                      <a16:colId xmlns:a16="http://schemas.microsoft.com/office/drawing/2014/main" val="3664636800"/>
                    </a:ext>
                  </a:extLst>
                </a:gridCol>
                <a:gridCol w="370332">
                  <a:extLst>
                    <a:ext uri="{9D8B030D-6E8A-4147-A177-3AD203B41FA5}">
                      <a16:colId xmlns:a16="http://schemas.microsoft.com/office/drawing/2014/main" val="1119342477"/>
                    </a:ext>
                  </a:extLst>
                </a:gridCol>
                <a:gridCol w="370332">
                  <a:extLst>
                    <a:ext uri="{9D8B030D-6E8A-4147-A177-3AD203B41FA5}">
                      <a16:colId xmlns:a16="http://schemas.microsoft.com/office/drawing/2014/main" val="4091106688"/>
                    </a:ext>
                  </a:extLst>
                </a:gridCol>
                <a:gridCol w="329184">
                  <a:extLst>
                    <a:ext uri="{9D8B030D-6E8A-4147-A177-3AD203B41FA5}">
                      <a16:colId xmlns:a16="http://schemas.microsoft.com/office/drawing/2014/main" val="2353742006"/>
                    </a:ext>
                  </a:extLst>
                </a:gridCol>
                <a:gridCol w="329184">
                  <a:extLst>
                    <a:ext uri="{9D8B030D-6E8A-4147-A177-3AD203B41FA5}">
                      <a16:colId xmlns:a16="http://schemas.microsoft.com/office/drawing/2014/main" val="2138112310"/>
                    </a:ext>
                  </a:extLst>
                </a:gridCol>
                <a:gridCol w="370332">
                  <a:extLst>
                    <a:ext uri="{9D8B030D-6E8A-4147-A177-3AD203B41FA5}">
                      <a16:colId xmlns:a16="http://schemas.microsoft.com/office/drawing/2014/main" val="1833239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51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- 2017-12-20 04:39:22 </a:t>
                      </a:r>
                      <a:r>
                        <a:rPr kumimoji="0" lang="en-US" sz="1000" b="0" i="0" u="none" strike="noStrike" kern="1200" cap="none" spc="0" normalizeH="0" baseline="0" noProof="0">
                          <a:ln>
                            <a:noFill/>
                          </a:ln>
                          <a:solidFill>
                            <a:prstClr val="black"/>
                          </a:solidFill>
                          <a:effectLst/>
                          <a:uLnTx/>
                          <a:uFillTx/>
                          <a:latin typeface="+mn-lt"/>
                          <a:ea typeface="+mn-ea"/>
                          <a:cs typeface="+mn-cs"/>
                        </a:rPr>
                        <a:t> 
 DENGUE IMMUNIZATION 
Frequently Asked Questions
Paano ang maiiwasan ang Dengue?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3693759"/>
                  </a:ext>
                </a:extLst>
              </a:tr>
            </a:tbl>
          </a:graphicData>
        </a:graphic>
      </p:graphicFrame>
      <p:sp>
        <p:nvSpPr>
          <p:cNvPr id="4" name="Text Placeholder 3">
            <a:extLst>
              <a:ext uri="{FF2B5EF4-FFF2-40B4-BE49-F238E27FC236}">
                <a16:creationId xmlns:a16="http://schemas.microsoft.com/office/drawing/2014/main" id="{DE6A7096-11AF-4668-A2EC-3423CC3A435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963908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1586</Words>
  <Application>Microsoft Office PowerPoint</Application>
  <PresentationFormat>On-screen Show (4:3)</PresentationFormat>
  <Paragraphs>828</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Management Report</vt:lpstr>
      <vt:lpstr>Facebook Key Metrics Table | Department of Health (Philippines)</vt:lpstr>
      <vt:lpstr>Facebook Impressions | Department of Health (Philippines)</vt:lpstr>
      <vt:lpstr>Facebook Page Posts Virality | Department of Health (Philippines)</vt:lpstr>
      <vt:lpstr>Facebook Fans Total | Department of Health (Philippines)</vt:lpstr>
      <vt:lpstr>Facebook Fan Demographics | Department of Health (Philippines)</vt:lpstr>
      <vt:lpstr>Facebook Page Views | Department of Health (Philippines)</vt:lpstr>
      <vt:lpstr>Facebook Engagement Rate | Department of Health (Philippines)</vt:lpstr>
      <vt:lpstr>Facebook Interactions Distribution | Department of Health (Philippines)</vt:lpstr>
      <vt:lpstr>Facebook Interaction Rate By Post Type | Department of Health (Philippines)</vt:lpstr>
      <vt:lpstr>Facebook Own Posts Table  | Department of Health (Philippines) - 1 of 15</vt:lpstr>
      <vt:lpstr>Facebook Own Posts Table  | Department of Health (Philippines) - 2 of 15</vt:lpstr>
      <vt:lpstr>Facebook Own Posts Table  | Department of Health (Philippines) - 3 of 15</vt:lpstr>
      <vt:lpstr>Facebook Own Posts Table  | Department of Health (Philippines) - 4 of 15</vt:lpstr>
      <vt:lpstr>Facebook Own Posts Table  | Department of Health (Philippines) - 5 of 15</vt:lpstr>
      <vt:lpstr>Facebook Own Posts Table  | Department of Health (Philippines) - 6 of 15</vt:lpstr>
      <vt:lpstr>Facebook Own Posts Table  | Department of Health (Philippines) - 7 of 15</vt:lpstr>
      <vt:lpstr>Facebook Own Posts Table  | Department of Health (Philippines) - 8 of 15</vt:lpstr>
      <vt:lpstr>Facebook Own Posts Table  | Department of Health (Philippines) - 9 of 15</vt:lpstr>
      <vt:lpstr>Facebook Own Posts Table  | Department of Health (Philippines) - 10 of 15</vt:lpstr>
      <vt:lpstr>Facebook Own Posts Table  | Department of Health (Philippines) - 11 of 15</vt:lpstr>
      <vt:lpstr>Facebook Own Posts Table  | Department of Health (Philippines) - 12 of 15</vt:lpstr>
      <vt:lpstr>Facebook Own Posts Table  | Department of Health (Philippines) - 13 of 15</vt:lpstr>
      <vt:lpstr>Facebook Own Posts Table  | Department of Health (Philippines) - 14 of 15</vt:lpstr>
      <vt:lpstr>Facebook Own Posts Table  | Department of Health (Philippines)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2018-08-07T07:24:21Z</dcterms:created>
  <dcterms:modified xsi:type="dcterms:W3CDTF">2018-08-07T07:25:27Z</dcterms:modified>
</cp:coreProperties>
</file>