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128258</c:v>
                </c:pt>
                <c:pt idx="1">
                  <c:v>67484</c:v>
                </c:pt>
                <c:pt idx="2">
                  <c:v>62187</c:v>
                </c:pt>
                <c:pt idx="3">
                  <c:v>51275</c:v>
                </c:pt>
                <c:pt idx="4">
                  <c:v>47741</c:v>
                </c:pt>
                <c:pt idx="5">
                  <c:v>56120</c:v>
                </c:pt>
                <c:pt idx="6">
                  <c:v>46909</c:v>
                </c:pt>
                <c:pt idx="7">
                  <c:v>57283</c:v>
                </c:pt>
                <c:pt idx="8">
                  <c:v>42061</c:v>
                </c:pt>
                <c:pt idx="9">
                  <c:v>37641</c:v>
                </c:pt>
                <c:pt idx="10">
                  <c:v>164330</c:v>
                </c:pt>
                <c:pt idx="11">
                  <c:v>132663</c:v>
                </c:pt>
                <c:pt idx="12">
                  <c:v>136130</c:v>
                </c:pt>
                <c:pt idx="13">
                  <c:v>149480</c:v>
                </c:pt>
                <c:pt idx="14">
                  <c:v>142919</c:v>
                </c:pt>
                <c:pt idx="15">
                  <c:v>63888</c:v>
                </c:pt>
                <c:pt idx="16">
                  <c:v>39879</c:v>
                </c:pt>
                <c:pt idx="17">
                  <c:v>792031</c:v>
                </c:pt>
                <c:pt idx="18">
                  <c:v>631658</c:v>
                </c:pt>
                <c:pt idx="19">
                  <c:v>496758</c:v>
                </c:pt>
                <c:pt idx="20">
                  <c:v>152749</c:v>
                </c:pt>
                <c:pt idx="21">
                  <c:v>114317</c:v>
                </c:pt>
                <c:pt idx="22">
                  <c:v>69852</c:v>
                </c:pt>
                <c:pt idx="23">
                  <c:v>72038</c:v>
                </c:pt>
                <c:pt idx="24">
                  <c:v>85322</c:v>
                </c:pt>
                <c:pt idx="25">
                  <c:v>67298</c:v>
                </c:pt>
                <c:pt idx="26">
                  <c:v>79940</c:v>
                </c:pt>
                <c:pt idx="27">
                  <c:v>100177</c:v>
                </c:pt>
                <c:pt idx="28">
                  <c:v>244245</c:v>
                </c:pt>
                <c:pt idx="29">
                  <c:v>191564</c:v>
                </c:pt>
              </c:numCache>
            </c:numRef>
          </c:val>
          <c:smooth val="0"/>
          <c:extLst>
            <c:ext xmlns:c16="http://schemas.microsoft.com/office/drawing/2014/chart" uri="{C3380CC4-5D6E-409C-BE32-E72D297353CC}">
              <c16:uniqueId val="{00000000-1DE6-46B3-B641-6335E3CC48AC}"/>
            </c:ext>
          </c:extLst>
        </c:ser>
        <c:dLbls>
          <c:showLegendKey val="0"/>
          <c:showVal val="0"/>
          <c:showCatName val="0"/>
          <c:showSerName val="0"/>
          <c:showPercent val="0"/>
          <c:showBubbleSize val="0"/>
        </c:dLbls>
        <c:smooth val="0"/>
        <c:axId val="349780432"/>
        <c:axId val="349776168"/>
      </c:lineChart>
      <c:dateAx>
        <c:axId val="34978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76168"/>
        <c:crosses val="autoZero"/>
        <c:auto val="1"/>
        <c:lblOffset val="100"/>
        <c:baseTimeUnit val="days"/>
      </c:dateAx>
      <c:valAx>
        <c:axId val="34977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87269</c:v>
                </c:pt>
              </c:numCache>
            </c:numRef>
          </c:val>
          <c:extLst>
            <c:ext xmlns:c16="http://schemas.microsoft.com/office/drawing/2014/chart" uri="{C3380CC4-5D6E-409C-BE32-E72D297353CC}">
              <c16:uniqueId val="{00000000-CE0D-4F3F-96D0-07CEAB77C6BF}"/>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68728</c:v>
                </c:pt>
              </c:numCache>
            </c:numRef>
          </c:val>
          <c:extLst>
            <c:ext xmlns:c16="http://schemas.microsoft.com/office/drawing/2014/chart" uri="{C3380CC4-5D6E-409C-BE32-E72D297353CC}">
              <c16:uniqueId val="{00000001-CE0D-4F3F-96D0-07CEAB77C6BF}"/>
            </c:ext>
          </c:extLst>
        </c:ser>
        <c:dLbls>
          <c:showLegendKey val="0"/>
          <c:showVal val="0"/>
          <c:showCatName val="0"/>
          <c:showSerName val="0"/>
          <c:showPercent val="0"/>
          <c:showBubbleSize val="0"/>
        </c:dLbls>
        <c:gapWidth val="150"/>
        <c:overlap val="100"/>
        <c:axId val="354581608"/>
        <c:axId val="354586856"/>
      </c:barChart>
      <c:catAx>
        <c:axId val="35458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86856"/>
        <c:crosses val="autoZero"/>
        <c:auto val="1"/>
        <c:lblAlgn val="ctr"/>
        <c:lblOffset val="100"/>
        <c:noMultiLvlLbl val="0"/>
      </c:catAx>
      <c:valAx>
        <c:axId val="354586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8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832585</c:v>
                </c:pt>
                <c:pt idx="1">
                  <c:v>832738</c:v>
                </c:pt>
                <c:pt idx="2">
                  <c:v>832857</c:v>
                </c:pt>
                <c:pt idx="3">
                  <c:v>832984</c:v>
                </c:pt>
                <c:pt idx="4">
                  <c:v>833042</c:v>
                </c:pt>
              </c:numCache>
            </c:numRef>
          </c:val>
          <c:smooth val="0"/>
          <c:extLst>
            <c:ext xmlns:c16="http://schemas.microsoft.com/office/drawing/2014/chart" uri="{C3380CC4-5D6E-409C-BE32-E72D297353CC}">
              <c16:uniqueId val="{00000000-5E19-4802-8326-7A24C911E5F0}"/>
            </c:ext>
          </c:extLst>
        </c:ser>
        <c:dLbls>
          <c:showLegendKey val="0"/>
          <c:showVal val="0"/>
          <c:showCatName val="0"/>
          <c:showSerName val="0"/>
          <c:showPercent val="0"/>
          <c:showBubbleSize val="0"/>
        </c:dLbls>
        <c:smooth val="0"/>
        <c:axId val="357882160"/>
        <c:axId val="357887080"/>
      </c:lineChart>
      <c:dateAx>
        <c:axId val="35788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87080"/>
        <c:crosses val="autoZero"/>
        <c:auto val="1"/>
        <c:lblOffset val="100"/>
        <c:baseTimeUnit val="days"/>
      </c:dateAx>
      <c:valAx>
        <c:axId val="35788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8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7153</c:v>
                </c:pt>
                <c:pt idx="1">
                  <c:v>108227</c:v>
                </c:pt>
                <c:pt idx="2">
                  <c:v>248732</c:v>
                </c:pt>
                <c:pt idx="3">
                  <c:v>130225</c:v>
                </c:pt>
                <c:pt idx="4">
                  <c:v>49118</c:v>
                </c:pt>
                <c:pt idx="5">
                  <c:v>17677</c:v>
                </c:pt>
                <c:pt idx="6">
                  <c:v>9067</c:v>
                </c:pt>
              </c:numCache>
            </c:numRef>
          </c:val>
          <c:extLst>
            <c:ext xmlns:c16="http://schemas.microsoft.com/office/drawing/2014/chart" uri="{C3380CC4-5D6E-409C-BE32-E72D297353CC}">
              <c16:uniqueId val="{00000000-74A2-4E25-91A1-BCA818FB475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5849</c:v>
                </c:pt>
                <c:pt idx="1">
                  <c:v>62683</c:v>
                </c:pt>
                <c:pt idx="2">
                  <c:v>109734</c:v>
                </c:pt>
                <c:pt idx="3">
                  <c:v>53548</c:v>
                </c:pt>
                <c:pt idx="4">
                  <c:v>20144</c:v>
                </c:pt>
                <c:pt idx="5">
                  <c:v>7193</c:v>
                </c:pt>
                <c:pt idx="6">
                  <c:v>5386</c:v>
                </c:pt>
              </c:numCache>
            </c:numRef>
          </c:val>
          <c:extLst>
            <c:ext xmlns:c16="http://schemas.microsoft.com/office/drawing/2014/chart" uri="{C3380CC4-5D6E-409C-BE32-E72D297353CC}">
              <c16:uniqueId val="{00000001-74A2-4E25-91A1-BCA818FB475F}"/>
            </c:ext>
          </c:extLst>
        </c:ser>
        <c:dLbls>
          <c:showLegendKey val="0"/>
          <c:showVal val="0"/>
          <c:showCatName val="0"/>
          <c:showSerName val="0"/>
          <c:showPercent val="0"/>
          <c:showBubbleSize val="0"/>
        </c:dLbls>
        <c:gapWidth val="219"/>
        <c:overlap val="-27"/>
        <c:axId val="357883472"/>
        <c:axId val="357885440"/>
      </c:barChart>
      <c:catAx>
        <c:axId val="3578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85440"/>
        <c:crosses val="autoZero"/>
        <c:auto val="1"/>
        <c:lblAlgn val="ctr"/>
        <c:lblOffset val="100"/>
        <c:noMultiLvlLbl val="0"/>
      </c:catAx>
      <c:valAx>
        <c:axId val="35788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710</c:v>
                </c:pt>
                <c:pt idx="1">
                  <c:v>586</c:v>
                </c:pt>
                <c:pt idx="2">
                  <c:v>682</c:v>
                </c:pt>
                <c:pt idx="3">
                  <c:v>876</c:v>
                </c:pt>
                <c:pt idx="4">
                  <c:v>863</c:v>
                </c:pt>
                <c:pt idx="5">
                  <c:v>1031</c:v>
                </c:pt>
                <c:pt idx="6">
                  <c:v>889</c:v>
                </c:pt>
                <c:pt idx="7">
                  <c:v>628</c:v>
                </c:pt>
                <c:pt idx="8">
                  <c:v>578</c:v>
                </c:pt>
                <c:pt idx="9">
                  <c:v>764</c:v>
                </c:pt>
                <c:pt idx="10">
                  <c:v>1240</c:v>
                </c:pt>
                <c:pt idx="11">
                  <c:v>1174</c:v>
                </c:pt>
                <c:pt idx="12">
                  <c:v>1214</c:v>
                </c:pt>
                <c:pt idx="13">
                  <c:v>838</c:v>
                </c:pt>
                <c:pt idx="14">
                  <c:v>751</c:v>
                </c:pt>
                <c:pt idx="15">
                  <c:v>521</c:v>
                </c:pt>
                <c:pt idx="16">
                  <c:v>744</c:v>
                </c:pt>
                <c:pt idx="17">
                  <c:v>1341</c:v>
                </c:pt>
                <c:pt idx="18">
                  <c:v>1278</c:v>
                </c:pt>
                <c:pt idx="19">
                  <c:v>1468</c:v>
                </c:pt>
                <c:pt idx="20">
                  <c:v>1474</c:v>
                </c:pt>
                <c:pt idx="21">
                  <c:v>974</c:v>
                </c:pt>
                <c:pt idx="22">
                  <c:v>883</c:v>
                </c:pt>
                <c:pt idx="23">
                  <c:v>1292</c:v>
                </c:pt>
                <c:pt idx="24">
                  <c:v>1525</c:v>
                </c:pt>
                <c:pt idx="25">
                  <c:v>1417</c:v>
                </c:pt>
                <c:pt idx="26">
                  <c:v>1556</c:v>
                </c:pt>
                <c:pt idx="27">
                  <c:v>1374</c:v>
                </c:pt>
                <c:pt idx="28">
                  <c:v>731</c:v>
                </c:pt>
                <c:pt idx="29">
                  <c:v>704</c:v>
                </c:pt>
              </c:numCache>
            </c:numRef>
          </c:val>
          <c:smooth val="0"/>
          <c:extLst>
            <c:ext xmlns:c16="http://schemas.microsoft.com/office/drawing/2014/chart" uri="{C3380CC4-5D6E-409C-BE32-E72D297353CC}">
              <c16:uniqueId val="{00000000-3CEE-40FA-970E-B3B831E8569C}"/>
            </c:ext>
          </c:extLst>
        </c:ser>
        <c:dLbls>
          <c:showLegendKey val="0"/>
          <c:showVal val="0"/>
          <c:showCatName val="0"/>
          <c:showSerName val="0"/>
          <c:showPercent val="0"/>
          <c:showBubbleSize val="0"/>
        </c:dLbls>
        <c:smooth val="0"/>
        <c:axId val="357890032"/>
        <c:axId val="357880520"/>
      </c:lineChart>
      <c:dateAx>
        <c:axId val="35789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80520"/>
        <c:crosses val="autoZero"/>
        <c:auto val="1"/>
        <c:lblOffset val="100"/>
        <c:baseTimeUnit val="days"/>
      </c:dateAx>
      <c:valAx>
        <c:axId val="3578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9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5.3402888332953999</c:v>
                </c:pt>
                <c:pt idx="1">
                  <c:v>4.3535022513520998</c:v>
                </c:pt>
                <c:pt idx="2">
                  <c:v>4.0668539814036997</c:v>
                </c:pt>
                <c:pt idx="3">
                  <c:v>4.4445239031716</c:v>
                </c:pt>
                <c:pt idx="4">
                  <c:v>6.7430282915772999</c:v>
                </c:pt>
                <c:pt idx="5">
                  <c:v>6.5259990202253002</c:v>
                </c:pt>
                <c:pt idx="6">
                  <c:v>9.7683699141147002</c:v>
                </c:pt>
                <c:pt idx="7">
                  <c:v>10.87800192123</c:v>
                </c:pt>
                <c:pt idx="8">
                  <c:v>8.1896949027560009</c:v>
                </c:pt>
                <c:pt idx="9">
                  <c:v>6.5626681011296002</c:v>
                </c:pt>
                <c:pt idx="10">
                  <c:v>6.7619787846610002</c:v>
                </c:pt>
                <c:pt idx="11">
                  <c:v>5.8902293343135002</c:v>
                </c:pt>
                <c:pt idx="12">
                  <c:v>7.3513625370218998</c:v>
                </c:pt>
                <c:pt idx="13">
                  <c:v>6.8875517498520997</c:v>
                </c:pt>
                <c:pt idx="14">
                  <c:v>6.1495379445533001</c:v>
                </c:pt>
                <c:pt idx="15">
                  <c:v>5.5228758169935004</c:v>
                </c:pt>
                <c:pt idx="16">
                  <c:v>5.6705778703296001</c:v>
                </c:pt>
                <c:pt idx="17">
                  <c:v>15.944628554136999</c:v>
                </c:pt>
                <c:pt idx="18">
                  <c:v>10.414210030890001</c:v>
                </c:pt>
                <c:pt idx="19">
                  <c:v>4.5719188314736998</c:v>
                </c:pt>
                <c:pt idx="20">
                  <c:v>5.4630186795037998</c:v>
                </c:pt>
                <c:pt idx="21">
                  <c:v>6.6346801346801003</c:v>
                </c:pt>
                <c:pt idx="22">
                  <c:v>6.2835586639866001</c:v>
                </c:pt>
                <c:pt idx="23">
                  <c:v>6.9676591232525</c:v>
                </c:pt>
                <c:pt idx="24">
                  <c:v>7.6846212409593004</c:v>
                </c:pt>
                <c:pt idx="25">
                  <c:v>6.9019200830305998</c:v>
                </c:pt>
                <c:pt idx="26">
                  <c:v>5.6976535107434998</c:v>
                </c:pt>
                <c:pt idx="27">
                  <c:v>7.7797059092155001</c:v>
                </c:pt>
                <c:pt idx="28">
                  <c:v>6.3970372543267997</c:v>
                </c:pt>
                <c:pt idx="29">
                  <c:v>4.9708195683407004</c:v>
                </c:pt>
              </c:numCache>
            </c:numRef>
          </c:val>
          <c:smooth val="0"/>
          <c:extLst>
            <c:ext xmlns:c16="http://schemas.microsoft.com/office/drawing/2014/chart" uri="{C3380CC4-5D6E-409C-BE32-E72D297353CC}">
              <c16:uniqueId val="{00000000-0143-43DD-B1CD-32F1016EE34D}"/>
            </c:ext>
          </c:extLst>
        </c:ser>
        <c:dLbls>
          <c:showLegendKey val="0"/>
          <c:showVal val="0"/>
          <c:showCatName val="0"/>
          <c:showSerName val="0"/>
          <c:showPercent val="0"/>
          <c:showBubbleSize val="0"/>
        </c:dLbls>
        <c:smooth val="0"/>
        <c:axId val="357237080"/>
        <c:axId val="357243968"/>
      </c:lineChart>
      <c:dateAx>
        <c:axId val="35723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43968"/>
        <c:crosses val="autoZero"/>
        <c:auto val="1"/>
        <c:lblOffset val="100"/>
        <c:baseTimeUnit val="days"/>
      </c:dateAx>
      <c:valAx>
        <c:axId val="35724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3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7844</c:v>
                </c:pt>
              </c:numCache>
            </c:numRef>
          </c:val>
          <c:extLst>
            <c:ext xmlns:c16="http://schemas.microsoft.com/office/drawing/2014/chart" uri="{C3380CC4-5D6E-409C-BE32-E72D297353CC}">
              <c16:uniqueId val="{00000000-2F11-4AD4-9C38-D94E68837FA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190</c:v>
                </c:pt>
              </c:numCache>
            </c:numRef>
          </c:val>
          <c:extLst>
            <c:ext xmlns:c16="http://schemas.microsoft.com/office/drawing/2014/chart" uri="{C3380CC4-5D6E-409C-BE32-E72D297353CC}">
              <c16:uniqueId val="{00000001-2F11-4AD4-9C38-D94E68837FA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14</c:v>
                </c:pt>
              </c:numCache>
            </c:numRef>
          </c:val>
          <c:extLst>
            <c:ext xmlns:c16="http://schemas.microsoft.com/office/drawing/2014/chart" uri="{C3380CC4-5D6E-409C-BE32-E72D297353CC}">
              <c16:uniqueId val="{00000002-2F11-4AD4-9C38-D94E68837FA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44</c:v>
                </c:pt>
              </c:numCache>
            </c:numRef>
          </c:val>
          <c:extLst>
            <c:ext xmlns:c16="http://schemas.microsoft.com/office/drawing/2014/chart" uri="{C3380CC4-5D6E-409C-BE32-E72D297353CC}">
              <c16:uniqueId val="{00000003-2F11-4AD4-9C38-D94E68837FA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174</c:v>
                </c:pt>
              </c:numCache>
            </c:numRef>
          </c:val>
          <c:extLst>
            <c:ext xmlns:c16="http://schemas.microsoft.com/office/drawing/2014/chart" uri="{C3380CC4-5D6E-409C-BE32-E72D297353CC}">
              <c16:uniqueId val="{00000004-2F11-4AD4-9C38-D94E68837FA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14</c:v>
                </c:pt>
              </c:numCache>
            </c:numRef>
          </c:val>
          <c:extLst>
            <c:ext xmlns:c16="http://schemas.microsoft.com/office/drawing/2014/chart" uri="{C3380CC4-5D6E-409C-BE32-E72D297353CC}">
              <c16:uniqueId val="{00000005-2F11-4AD4-9C38-D94E68837FA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330</c:v>
                </c:pt>
              </c:numCache>
            </c:numRef>
          </c:val>
          <c:extLst>
            <c:ext xmlns:c16="http://schemas.microsoft.com/office/drawing/2014/chart" uri="{C3380CC4-5D6E-409C-BE32-E72D297353CC}">
              <c16:uniqueId val="{00000006-2F11-4AD4-9C38-D94E68837FA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9287</c:v>
                </c:pt>
              </c:numCache>
            </c:numRef>
          </c:val>
          <c:extLst>
            <c:ext xmlns:c16="http://schemas.microsoft.com/office/drawing/2014/chart" uri="{C3380CC4-5D6E-409C-BE32-E72D297353CC}">
              <c16:uniqueId val="{00000007-2F11-4AD4-9C38-D94E68837FAB}"/>
            </c:ext>
          </c:extLst>
        </c:ser>
        <c:dLbls>
          <c:showLegendKey val="0"/>
          <c:showVal val="0"/>
          <c:showCatName val="0"/>
          <c:showSerName val="0"/>
          <c:showPercent val="0"/>
          <c:showBubbleSize val="0"/>
        </c:dLbls>
        <c:gapWidth val="219"/>
        <c:overlap val="-27"/>
        <c:axId val="357238064"/>
        <c:axId val="357240360"/>
      </c:barChart>
      <c:catAx>
        <c:axId val="35723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40360"/>
        <c:crosses val="autoZero"/>
        <c:auto val="1"/>
        <c:lblAlgn val="ctr"/>
        <c:lblOffset val="100"/>
        <c:noMultiLvlLbl val="0"/>
      </c:catAx>
      <c:valAx>
        <c:axId val="3572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3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2">
                  <c:v>3.6871560693065998E-2</c:v>
                </c:pt>
              </c:numCache>
            </c:numRef>
          </c:val>
          <c:extLst>
            <c:ext xmlns:c16="http://schemas.microsoft.com/office/drawing/2014/chart" uri="{C3380CC4-5D6E-409C-BE32-E72D297353CC}">
              <c16:uniqueId val="{00000000-9815-4562-B855-C721429DD442}"/>
            </c:ext>
          </c:extLst>
        </c:ser>
        <c:dLbls>
          <c:showLegendKey val="0"/>
          <c:showVal val="0"/>
          <c:showCatName val="0"/>
          <c:showSerName val="0"/>
          <c:showPercent val="0"/>
          <c:showBubbleSize val="0"/>
        </c:dLbls>
        <c:gapWidth val="219"/>
        <c:overlap val="-27"/>
        <c:axId val="156235768"/>
        <c:axId val="156236424"/>
      </c:barChart>
      <c:catAx>
        <c:axId val="15623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236424"/>
        <c:crosses val="autoZero"/>
        <c:auto val="1"/>
        <c:lblAlgn val="ctr"/>
        <c:lblOffset val="100"/>
        <c:noMultiLvlLbl val="0"/>
      </c:catAx>
      <c:valAx>
        <c:axId val="15623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23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A8E5-461D-456B-92C0-7133D573AF45}"/>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D74A57E2-8487-4ED1-83D0-50977F2EDD08}"/>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617933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F4792-A8E4-4FCC-9601-94CDA15330AF}"/>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6B0112BB-87EE-4234-AB15-DDF6A0FEFC45}"/>
              </a:ext>
            </a:extLst>
          </p:cNvPr>
          <p:cNvGraphicFramePr>
            <a:graphicFrameLocks noGrp="1"/>
          </p:cNvGraphicFramePr>
          <p:nvPr>
            <p:ph type="tbl" sz="quarter" idx="13"/>
            <p:extLst>
              <p:ext uri="{D42A27DB-BD31-4B8C-83A1-F6EECF244321}">
                <p14:modId xmlns:p14="http://schemas.microsoft.com/office/powerpoint/2010/main" val="208343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284977701"/>
                    </a:ext>
                  </a:extLst>
                </a:gridCol>
                <a:gridCol w="304495">
                  <a:extLst>
                    <a:ext uri="{9D8B030D-6E8A-4147-A177-3AD203B41FA5}">
                      <a16:colId xmlns:a16="http://schemas.microsoft.com/office/drawing/2014/main" val="1538563335"/>
                    </a:ext>
                  </a:extLst>
                </a:gridCol>
                <a:gridCol w="304495">
                  <a:extLst>
                    <a:ext uri="{9D8B030D-6E8A-4147-A177-3AD203B41FA5}">
                      <a16:colId xmlns:a16="http://schemas.microsoft.com/office/drawing/2014/main" val="4048276795"/>
                    </a:ext>
                  </a:extLst>
                </a:gridCol>
                <a:gridCol w="304495">
                  <a:extLst>
                    <a:ext uri="{9D8B030D-6E8A-4147-A177-3AD203B41FA5}">
                      <a16:colId xmlns:a16="http://schemas.microsoft.com/office/drawing/2014/main" val="1408446588"/>
                    </a:ext>
                  </a:extLst>
                </a:gridCol>
                <a:gridCol w="304495">
                  <a:extLst>
                    <a:ext uri="{9D8B030D-6E8A-4147-A177-3AD203B41FA5}">
                      <a16:colId xmlns:a16="http://schemas.microsoft.com/office/drawing/2014/main" val="2576032239"/>
                    </a:ext>
                  </a:extLst>
                </a:gridCol>
                <a:gridCol w="304495">
                  <a:extLst>
                    <a:ext uri="{9D8B030D-6E8A-4147-A177-3AD203B41FA5}">
                      <a16:colId xmlns:a16="http://schemas.microsoft.com/office/drawing/2014/main" val="1877660827"/>
                    </a:ext>
                  </a:extLst>
                </a:gridCol>
                <a:gridCol w="304495">
                  <a:extLst>
                    <a:ext uri="{9D8B030D-6E8A-4147-A177-3AD203B41FA5}">
                      <a16:colId xmlns:a16="http://schemas.microsoft.com/office/drawing/2014/main" val="4231054754"/>
                    </a:ext>
                  </a:extLst>
                </a:gridCol>
                <a:gridCol w="304495">
                  <a:extLst>
                    <a:ext uri="{9D8B030D-6E8A-4147-A177-3AD203B41FA5}">
                      <a16:colId xmlns:a16="http://schemas.microsoft.com/office/drawing/2014/main" val="697557434"/>
                    </a:ext>
                  </a:extLst>
                </a:gridCol>
                <a:gridCol w="304495">
                  <a:extLst>
                    <a:ext uri="{9D8B030D-6E8A-4147-A177-3AD203B41FA5}">
                      <a16:colId xmlns:a16="http://schemas.microsoft.com/office/drawing/2014/main" val="2290705918"/>
                    </a:ext>
                  </a:extLst>
                </a:gridCol>
                <a:gridCol w="304495">
                  <a:extLst>
                    <a:ext uri="{9D8B030D-6E8A-4147-A177-3AD203B41FA5}">
                      <a16:colId xmlns:a16="http://schemas.microsoft.com/office/drawing/2014/main" val="3345734825"/>
                    </a:ext>
                  </a:extLst>
                </a:gridCol>
                <a:gridCol w="304495">
                  <a:extLst>
                    <a:ext uri="{9D8B030D-6E8A-4147-A177-3AD203B41FA5}">
                      <a16:colId xmlns:a16="http://schemas.microsoft.com/office/drawing/2014/main" val="3202218610"/>
                    </a:ext>
                  </a:extLst>
                </a:gridCol>
                <a:gridCol w="304495">
                  <a:extLst>
                    <a:ext uri="{9D8B030D-6E8A-4147-A177-3AD203B41FA5}">
                      <a16:colId xmlns:a16="http://schemas.microsoft.com/office/drawing/2014/main" val="3514894343"/>
                    </a:ext>
                  </a:extLst>
                </a:gridCol>
                <a:gridCol w="304495">
                  <a:extLst>
                    <a:ext uri="{9D8B030D-6E8A-4147-A177-3AD203B41FA5}">
                      <a16:colId xmlns:a16="http://schemas.microsoft.com/office/drawing/2014/main" val="91092913"/>
                    </a:ext>
                  </a:extLst>
                </a:gridCol>
                <a:gridCol w="304495">
                  <a:extLst>
                    <a:ext uri="{9D8B030D-6E8A-4147-A177-3AD203B41FA5}">
                      <a16:colId xmlns:a16="http://schemas.microsoft.com/office/drawing/2014/main" val="15126561"/>
                    </a:ext>
                  </a:extLst>
                </a:gridCol>
                <a:gridCol w="304495">
                  <a:extLst>
                    <a:ext uri="{9D8B030D-6E8A-4147-A177-3AD203B41FA5}">
                      <a16:colId xmlns:a16="http://schemas.microsoft.com/office/drawing/2014/main" val="2495268061"/>
                    </a:ext>
                  </a:extLst>
                </a:gridCol>
                <a:gridCol w="304495">
                  <a:extLst>
                    <a:ext uri="{9D8B030D-6E8A-4147-A177-3AD203B41FA5}">
                      <a16:colId xmlns:a16="http://schemas.microsoft.com/office/drawing/2014/main" val="3086888980"/>
                    </a:ext>
                  </a:extLst>
                </a:gridCol>
                <a:gridCol w="304495">
                  <a:extLst>
                    <a:ext uri="{9D8B030D-6E8A-4147-A177-3AD203B41FA5}">
                      <a16:colId xmlns:a16="http://schemas.microsoft.com/office/drawing/2014/main" val="2032679409"/>
                    </a:ext>
                  </a:extLst>
                </a:gridCol>
                <a:gridCol w="304495">
                  <a:extLst>
                    <a:ext uri="{9D8B030D-6E8A-4147-A177-3AD203B41FA5}">
                      <a16:colId xmlns:a16="http://schemas.microsoft.com/office/drawing/2014/main" val="4063427601"/>
                    </a:ext>
                  </a:extLst>
                </a:gridCol>
                <a:gridCol w="304495">
                  <a:extLst>
                    <a:ext uri="{9D8B030D-6E8A-4147-A177-3AD203B41FA5}">
                      <a16:colId xmlns:a16="http://schemas.microsoft.com/office/drawing/2014/main" val="1206423507"/>
                    </a:ext>
                  </a:extLst>
                </a:gridCol>
                <a:gridCol w="304495">
                  <a:extLst>
                    <a:ext uri="{9D8B030D-6E8A-4147-A177-3AD203B41FA5}">
                      <a16:colId xmlns:a16="http://schemas.microsoft.com/office/drawing/2014/main" val="697927533"/>
                    </a:ext>
                  </a:extLst>
                </a:gridCol>
                <a:gridCol w="304495">
                  <a:extLst>
                    <a:ext uri="{9D8B030D-6E8A-4147-A177-3AD203B41FA5}">
                      <a16:colId xmlns:a16="http://schemas.microsoft.com/office/drawing/2014/main" val="2388199268"/>
                    </a:ext>
                  </a:extLst>
                </a:gridCol>
                <a:gridCol w="304495">
                  <a:extLst>
                    <a:ext uri="{9D8B030D-6E8A-4147-A177-3AD203B41FA5}">
                      <a16:colId xmlns:a16="http://schemas.microsoft.com/office/drawing/2014/main" val="1201435767"/>
                    </a:ext>
                  </a:extLst>
                </a:gridCol>
                <a:gridCol w="304495">
                  <a:extLst>
                    <a:ext uri="{9D8B030D-6E8A-4147-A177-3AD203B41FA5}">
                      <a16:colId xmlns:a16="http://schemas.microsoft.com/office/drawing/2014/main" val="84967710"/>
                    </a:ext>
                  </a:extLst>
                </a:gridCol>
                <a:gridCol w="304495">
                  <a:extLst>
                    <a:ext uri="{9D8B030D-6E8A-4147-A177-3AD203B41FA5}">
                      <a16:colId xmlns:a16="http://schemas.microsoft.com/office/drawing/2014/main" val="3364813451"/>
                    </a:ext>
                  </a:extLst>
                </a:gridCol>
                <a:gridCol w="304495">
                  <a:extLst>
                    <a:ext uri="{9D8B030D-6E8A-4147-A177-3AD203B41FA5}">
                      <a16:colId xmlns:a16="http://schemas.microsoft.com/office/drawing/2014/main" val="24206120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91151361"/>
                  </a:ext>
                </a:extLst>
              </a:tr>
              <a:tr h="370840">
                <a:tc>
                  <a:txBody>
                    <a:bodyPr/>
                    <a:lstStyle/>
                    <a:p>
                      <a:r>
                        <a:rPr lang="en-US" sz="1000"/>
                        <a:t>Department of Health (Philippines)</a:t>
                      </a:r>
                    </a:p>
                  </a:txBody>
                  <a:tcPr/>
                </a:tc>
                <a:tc>
                  <a:txBody>
                    <a:bodyPr/>
                    <a:lstStyle/>
                    <a:p>
                      <a:r>
                        <a:rPr lang="en-US" sz="1000"/>
                        <a:t>833042</a:t>
                      </a:r>
                    </a:p>
                  </a:txBody>
                  <a:tcPr/>
                </a:tc>
                <a:tc>
                  <a:txBody>
                    <a:bodyPr/>
                    <a:lstStyle/>
                    <a:p>
                      <a:r>
                        <a:rPr lang="en-US" sz="1000"/>
                        <a:t>617</a:t>
                      </a:r>
                    </a:p>
                  </a:txBody>
                  <a:tcPr/>
                </a:tc>
                <a:tc>
                  <a:txBody>
                    <a:bodyPr/>
                    <a:lstStyle/>
                    <a:p>
                      <a:r>
                        <a:rPr lang="en-US" sz="1000"/>
                        <a:t>833042</a:t>
                      </a:r>
                    </a:p>
                  </a:txBody>
                  <a:tcPr/>
                </a:tc>
                <a:tc>
                  <a:txBody>
                    <a:bodyPr/>
                    <a:lstStyle/>
                    <a:p>
                      <a:r>
                        <a:rPr lang="en-US" sz="1000"/>
                        <a:t>617</a:t>
                      </a:r>
                    </a:p>
                  </a:txBody>
                  <a:tcPr/>
                </a:tc>
                <a:tc>
                  <a:txBody>
                    <a:bodyPr/>
                    <a:lstStyle/>
                    <a:p>
                      <a:r>
                        <a:rPr lang="en-US" sz="1000"/>
                        <a:t>40</a:t>
                      </a:r>
                    </a:p>
                  </a:txBody>
                  <a:tcPr/>
                </a:tc>
                <a:tc>
                  <a:txBody>
                    <a:bodyPr/>
                    <a:lstStyle/>
                    <a:p>
                      <a:r>
                        <a:rPr lang="en-US" sz="1000"/>
                        <a:t>1</a:t>
                      </a:r>
                    </a:p>
                  </a:txBody>
                  <a:tcPr/>
                </a:tc>
                <a:tc>
                  <a:txBody>
                    <a:bodyPr/>
                    <a:lstStyle/>
                    <a:p>
                      <a:r>
                        <a:rPr lang="en-US" sz="1000"/>
                        <a:t>28</a:t>
                      </a:r>
                    </a:p>
                  </a:txBody>
                  <a:tcPr/>
                </a:tc>
                <a:tc>
                  <a:txBody>
                    <a:bodyPr/>
                    <a:lstStyle/>
                    <a:p>
                      <a:r>
                        <a:rPr lang="en-US" sz="1000"/>
                        <a:t>7</a:t>
                      </a:r>
                    </a:p>
                  </a:txBody>
                  <a:tcPr/>
                </a:tc>
                <a:tc>
                  <a:txBody>
                    <a:bodyPr/>
                    <a:lstStyle/>
                    <a:p>
                      <a:r>
                        <a:rPr lang="en-US" sz="1000"/>
                        <a:t>4</a:t>
                      </a:r>
                    </a:p>
                  </a:txBody>
                  <a:tcPr/>
                </a:tc>
                <a:tc>
                  <a:txBody>
                    <a:bodyPr/>
                    <a:lstStyle/>
                    <a:p>
                      <a:r>
                        <a:rPr lang="en-US" sz="1000"/>
                        <a:t>8280</a:t>
                      </a:r>
                    </a:p>
                  </a:txBody>
                  <a:tcPr/>
                </a:tc>
                <a:tc>
                  <a:txBody>
                    <a:bodyPr/>
                    <a:lstStyle/>
                    <a:p>
                      <a:r>
                        <a:rPr lang="en-US" sz="1000"/>
                        <a:t>14</a:t>
                      </a:r>
                    </a:p>
                  </a:txBody>
                  <a:tcPr/>
                </a:tc>
                <a:tc>
                  <a:txBody>
                    <a:bodyPr/>
                    <a:lstStyle/>
                    <a:p>
                      <a:r>
                        <a:rPr lang="en-US" sz="1000"/>
                        <a:t>7844</a:t>
                      </a:r>
                    </a:p>
                  </a:txBody>
                  <a:tcPr/>
                </a:tc>
                <a:tc>
                  <a:txBody>
                    <a:bodyPr/>
                    <a:lstStyle/>
                    <a:p>
                      <a:r>
                        <a:rPr lang="en-US" sz="1000"/>
                        <a:t>190</a:t>
                      </a:r>
                    </a:p>
                  </a:txBody>
                  <a:tcPr/>
                </a:tc>
                <a:tc>
                  <a:txBody>
                    <a:bodyPr/>
                    <a:lstStyle/>
                    <a:p>
                      <a:r>
                        <a:rPr lang="en-US" sz="1000"/>
                        <a:t>14</a:t>
                      </a:r>
                    </a:p>
                  </a:txBody>
                  <a:tcPr/>
                </a:tc>
                <a:tc>
                  <a:txBody>
                    <a:bodyPr/>
                    <a:lstStyle/>
                    <a:p>
                      <a:r>
                        <a:rPr lang="en-US" sz="1000"/>
                        <a:t>44</a:t>
                      </a:r>
                    </a:p>
                  </a:txBody>
                  <a:tcPr/>
                </a:tc>
                <a:tc>
                  <a:txBody>
                    <a:bodyPr/>
                    <a:lstStyle/>
                    <a:p>
                      <a:r>
                        <a:rPr lang="en-US" sz="1000"/>
                        <a:t>174</a:t>
                      </a:r>
                    </a:p>
                  </a:txBody>
                  <a:tcPr/>
                </a:tc>
                <a:tc>
                  <a:txBody>
                    <a:bodyPr/>
                    <a:lstStyle/>
                    <a:p>
                      <a:r>
                        <a:rPr lang="en-US" sz="1000"/>
                        <a:t>14</a:t>
                      </a:r>
                    </a:p>
                  </a:txBody>
                  <a:tcPr/>
                </a:tc>
                <a:tc>
                  <a:txBody>
                    <a:bodyPr/>
                    <a:lstStyle/>
                    <a:p>
                      <a:r>
                        <a:rPr lang="en-US" sz="1000"/>
                        <a:t>330</a:t>
                      </a:r>
                    </a:p>
                  </a:txBody>
                  <a:tcPr/>
                </a:tc>
                <a:tc>
                  <a:txBody>
                    <a:bodyPr/>
                    <a:lstStyle/>
                    <a:p>
                      <a:r>
                        <a:rPr lang="en-US" sz="1000"/>
                        <a:t>9287</a:t>
                      </a:r>
                    </a:p>
                  </a:txBody>
                  <a:tcPr/>
                </a:tc>
                <a:tc>
                  <a:txBody>
                    <a:bodyPr/>
                    <a:lstStyle/>
                    <a:p>
                      <a:r>
                        <a:rPr lang="en-US" sz="1000"/>
                        <a:t>17897</a:t>
                      </a:r>
                    </a:p>
                  </a:txBody>
                  <a:tcPr/>
                </a:tc>
                <a:tc>
                  <a:txBody>
                    <a:bodyPr/>
                    <a:lstStyle/>
                    <a:p>
                      <a:r>
                        <a:rPr lang="en-US" sz="1000"/>
                        <a:t>0</a:t>
                      </a:r>
                    </a:p>
                  </a:txBody>
                  <a:tcPr/>
                </a:tc>
                <a:tc>
                  <a:txBody>
                    <a:bodyPr/>
                    <a:lstStyle/>
                    <a:p>
                      <a:r>
                        <a:rPr lang="en-US" sz="1000"/>
                        <a:t>0</a:t>
                      </a:r>
                    </a:p>
                  </a:txBody>
                  <a:tcPr/>
                </a:tc>
                <a:tc>
                  <a:txBody>
                    <a:bodyPr/>
                    <a:lstStyle/>
                    <a:p>
                      <a:r>
                        <a:rPr lang="en-US" sz="1000"/>
                        <a:t>0.0537 %</a:t>
                      </a:r>
                    </a:p>
                  </a:txBody>
                  <a:tcPr/>
                </a:tc>
                <a:tc>
                  <a:txBody>
                    <a:bodyPr/>
                    <a:lstStyle/>
                    <a:p>
                      <a:r>
                        <a:rPr lang="en-US" sz="1000"/>
                        <a:t>0.0 %</a:t>
                      </a:r>
                    </a:p>
                  </a:txBody>
                  <a:tcPr/>
                </a:tc>
                <a:extLst>
                  <a:ext uri="{0D108BD9-81ED-4DB2-BD59-A6C34878D82A}">
                    <a16:rowId xmlns:a16="http://schemas.microsoft.com/office/drawing/2014/main" val="2453538045"/>
                  </a:ext>
                </a:extLst>
              </a:tr>
            </a:tbl>
          </a:graphicData>
        </a:graphic>
      </p:graphicFrame>
      <p:sp>
        <p:nvSpPr>
          <p:cNvPr id="4" name="Text Placeholder 3">
            <a:extLst>
              <a:ext uri="{FF2B5EF4-FFF2-40B4-BE49-F238E27FC236}">
                <a16:creationId xmlns:a16="http://schemas.microsoft.com/office/drawing/2014/main" id="{608F41F5-3D2D-415A-A9C9-80D34CD59E4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9382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E5B9D-4A05-4D70-811C-41FA5F761310}"/>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13005764-891C-496B-A72C-19161EBC12CC}"/>
              </a:ext>
            </a:extLst>
          </p:cNvPr>
          <p:cNvGraphicFramePr>
            <a:graphicFrameLocks noGrp="1"/>
          </p:cNvGraphicFramePr>
          <p:nvPr>
            <p:ph type="chart" sz="quarter" idx="13"/>
            <p:extLst>
              <p:ext uri="{D42A27DB-BD31-4B8C-83A1-F6EECF244321}">
                <p14:modId xmlns:p14="http://schemas.microsoft.com/office/powerpoint/2010/main" val="407721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5B9F5-BF2C-4986-9037-0FAC86DAE28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E994489-1780-496E-86AD-578F0424CC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5608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4734F-EAC5-4BF0-93A0-8B9473677192}"/>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EA0CC255-2ACF-4F51-A2B3-F0821EA5A42F}"/>
              </a:ext>
            </a:extLst>
          </p:cNvPr>
          <p:cNvGraphicFramePr>
            <a:graphicFrameLocks noGrp="1"/>
          </p:cNvGraphicFramePr>
          <p:nvPr>
            <p:ph type="chart" sz="quarter" idx="13"/>
            <p:extLst>
              <p:ext uri="{D42A27DB-BD31-4B8C-83A1-F6EECF244321}">
                <p14:modId xmlns:p14="http://schemas.microsoft.com/office/powerpoint/2010/main" val="1415670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D9BE9-39D9-439C-979C-9D74D4F60FE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15E1F9A-496D-4C46-B413-1EA1E1DB16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93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8CA1F-6BBE-4265-9C35-3ACD7C1E0989}"/>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6C42EFD3-58B5-4105-82BE-B27ADBF290E6}"/>
              </a:ext>
            </a:extLst>
          </p:cNvPr>
          <p:cNvGraphicFramePr>
            <a:graphicFrameLocks noGrp="1"/>
          </p:cNvGraphicFramePr>
          <p:nvPr>
            <p:ph type="chart" sz="quarter" idx="13"/>
            <p:extLst>
              <p:ext uri="{D42A27DB-BD31-4B8C-83A1-F6EECF244321}">
                <p14:modId xmlns:p14="http://schemas.microsoft.com/office/powerpoint/2010/main" val="1181943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EE8FB-5463-4238-891A-C42AFBE9DA0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2D14F12-6902-40E4-952A-66AB96D88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000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7F2D0-60E6-4DF9-A868-C828E6362BA9}"/>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35F66317-C3D6-496E-BD58-9731061B3E62}"/>
              </a:ext>
            </a:extLst>
          </p:cNvPr>
          <p:cNvGraphicFramePr>
            <a:graphicFrameLocks noGrp="1"/>
          </p:cNvGraphicFramePr>
          <p:nvPr>
            <p:ph type="chart" sz="quarter" idx="13"/>
            <p:extLst>
              <p:ext uri="{D42A27DB-BD31-4B8C-83A1-F6EECF244321}">
                <p14:modId xmlns:p14="http://schemas.microsoft.com/office/powerpoint/2010/main" val="4252616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D8121-F1CE-4A2C-8D93-B70099FCBD1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D81AB59-CA5F-4E91-89DF-AA8AA8AA1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72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2DAFF-55C5-4BA4-AA4E-750347505680}"/>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4CF4BE10-D7C9-4D08-BD86-604016BFFBE4}"/>
              </a:ext>
            </a:extLst>
          </p:cNvPr>
          <p:cNvGraphicFramePr>
            <a:graphicFrameLocks noGrp="1"/>
          </p:cNvGraphicFramePr>
          <p:nvPr>
            <p:ph type="chart" sz="quarter" idx="13"/>
            <p:extLst>
              <p:ext uri="{D42A27DB-BD31-4B8C-83A1-F6EECF244321}">
                <p14:modId xmlns:p14="http://schemas.microsoft.com/office/powerpoint/2010/main" val="2251283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4574B-9CF3-45C7-863F-6A167FA7C80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BE53161-238F-42F4-ABFE-7AA7244A9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10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D08D-4B16-46E3-9173-8A34E3EE50FF}"/>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A780D05C-01AC-4AC4-ADBF-20769743A95E}"/>
              </a:ext>
            </a:extLst>
          </p:cNvPr>
          <p:cNvGraphicFramePr>
            <a:graphicFrameLocks noGrp="1"/>
          </p:cNvGraphicFramePr>
          <p:nvPr>
            <p:ph type="chart" sz="quarter" idx="13"/>
            <p:extLst>
              <p:ext uri="{D42A27DB-BD31-4B8C-83A1-F6EECF244321}">
                <p14:modId xmlns:p14="http://schemas.microsoft.com/office/powerpoint/2010/main" val="1645926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63AEA1-C288-4D19-868C-6DFD5005179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4002A47-597A-42CD-BCE4-D46342660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74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00591-D810-4E9F-B5C2-68373684BA63}"/>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D4FF747E-F5BA-4372-A9AE-5948B5F2A879}"/>
              </a:ext>
            </a:extLst>
          </p:cNvPr>
          <p:cNvGraphicFramePr>
            <a:graphicFrameLocks noGrp="1"/>
          </p:cNvGraphicFramePr>
          <p:nvPr>
            <p:ph type="chart" sz="quarter" idx="13"/>
            <p:extLst>
              <p:ext uri="{D42A27DB-BD31-4B8C-83A1-F6EECF244321}">
                <p14:modId xmlns:p14="http://schemas.microsoft.com/office/powerpoint/2010/main" val="1690191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904DC-C3A6-4F0C-8AD1-35530B6F5C2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7CF3145-71F4-4012-B1D5-5E27DE272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209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D3C5-CCDE-40AB-84D4-30A952AC3AB3}"/>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7D9DCFCA-6715-4649-97D8-269C73D34664}"/>
              </a:ext>
            </a:extLst>
          </p:cNvPr>
          <p:cNvGraphicFramePr>
            <a:graphicFrameLocks noGrp="1"/>
          </p:cNvGraphicFramePr>
          <p:nvPr>
            <p:ph type="chart" sz="quarter" idx="13"/>
            <p:extLst>
              <p:ext uri="{D42A27DB-BD31-4B8C-83A1-F6EECF244321}">
                <p14:modId xmlns:p14="http://schemas.microsoft.com/office/powerpoint/2010/main" val="2682293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1545A-85B6-450D-B521-F2384463E40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42FA7DB-34B9-49D6-95D9-518D4F1C6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532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0D56F-B1CF-4476-AD7A-59419B174479}"/>
              </a:ext>
            </a:extLst>
          </p:cNvPr>
          <p:cNvSpPr>
            <a:spLocks noGrp="1"/>
          </p:cNvSpPr>
          <p:nvPr>
            <p:ph type="title"/>
          </p:nvPr>
        </p:nvSpPr>
        <p:spPr/>
        <p:txBody>
          <a:bodyPr/>
          <a:lstStyle/>
          <a:p>
            <a:r>
              <a:rPr lang="en-US"/>
              <a:t>Facebook Own Posts Table  | Department of Health (Philippines) - 1 of 21</a:t>
            </a:r>
          </a:p>
        </p:txBody>
      </p:sp>
      <p:graphicFrame>
        <p:nvGraphicFramePr>
          <p:cNvPr id="5" name="Table Placeholder 4">
            <a:extLst>
              <a:ext uri="{FF2B5EF4-FFF2-40B4-BE49-F238E27FC236}">
                <a16:creationId xmlns:a16="http://schemas.microsoft.com/office/drawing/2014/main" id="{768E1705-D978-449C-823D-5D96148E533F}"/>
              </a:ext>
            </a:extLst>
          </p:cNvPr>
          <p:cNvGraphicFramePr>
            <a:graphicFrameLocks noGrp="1"/>
          </p:cNvGraphicFramePr>
          <p:nvPr>
            <p:ph type="tbl" sz="quarter" idx="13"/>
            <p:extLst>
              <p:ext uri="{D42A27DB-BD31-4B8C-83A1-F6EECF244321}">
                <p14:modId xmlns:p14="http://schemas.microsoft.com/office/powerpoint/2010/main" val="422110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1778864"/>
                    </a:ext>
                  </a:extLst>
                </a:gridCol>
                <a:gridCol w="370332">
                  <a:extLst>
                    <a:ext uri="{9D8B030D-6E8A-4147-A177-3AD203B41FA5}">
                      <a16:colId xmlns:a16="http://schemas.microsoft.com/office/drawing/2014/main" val="2697049588"/>
                    </a:ext>
                  </a:extLst>
                </a:gridCol>
                <a:gridCol w="370332">
                  <a:extLst>
                    <a:ext uri="{9D8B030D-6E8A-4147-A177-3AD203B41FA5}">
                      <a16:colId xmlns:a16="http://schemas.microsoft.com/office/drawing/2014/main" val="3049041533"/>
                    </a:ext>
                  </a:extLst>
                </a:gridCol>
                <a:gridCol w="370332">
                  <a:extLst>
                    <a:ext uri="{9D8B030D-6E8A-4147-A177-3AD203B41FA5}">
                      <a16:colId xmlns:a16="http://schemas.microsoft.com/office/drawing/2014/main" val="4199242069"/>
                    </a:ext>
                  </a:extLst>
                </a:gridCol>
                <a:gridCol w="329184">
                  <a:extLst>
                    <a:ext uri="{9D8B030D-6E8A-4147-A177-3AD203B41FA5}">
                      <a16:colId xmlns:a16="http://schemas.microsoft.com/office/drawing/2014/main" val="3806567628"/>
                    </a:ext>
                  </a:extLst>
                </a:gridCol>
                <a:gridCol w="329184">
                  <a:extLst>
                    <a:ext uri="{9D8B030D-6E8A-4147-A177-3AD203B41FA5}">
                      <a16:colId xmlns:a16="http://schemas.microsoft.com/office/drawing/2014/main" val="1643549420"/>
                    </a:ext>
                  </a:extLst>
                </a:gridCol>
                <a:gridCol w="329184">
                  <a:extLst>
                    <a:ext uri="{9D8B030D-6E8A-4147-A177-3AD203B41FA5}">
                      <a16:colId xmlns:a16="http://schemas.microsoft.com/office/drawing/2014/main" val="2607620367"/>
                    </a:ext>
                  </a:extLst>
                </a:gridCol>
                <a:gridCol w="329184">
                  <a:extLst>
                    <a:ext uri="{9D8B030D-6E8A-4147-A177-3AD203B41FA5}">
                      <a16:colId xmlns:a16="http://schemas.microsoft.com/office/drawing/2014/main" val="1763465378"/>
                    </a:ext>
                  </a:extLst>
                </a:gridCol>
                <a:gridCol w="329184">
                  <a:extLst>
                    <a:ext uri="{9D8B030D-6E8A-4147-A177-3AD203B41FA5}">
                      <a16:colId xmlns:a16="http://schemas.microsoft.com/office/drawing/2014/main" val="791158172"/>
                    </a:ext>
                  </a:extLst>
                </a:gridCol>
                <a:gridCol w="329184">
                  <a:extLst>
                    <a:ext uri="{9D8B030D-6E8A-4147-A177-3AD203B41FA5}">
                      <a16:colId xmlns:a16="http://schemas.microsoft.com/office/drawing/2014/main" val="284027869"/>
                    </a:ext>
                  </a:extLst>
                </a:gridCol>
                <a:gridCol w="329184">
                  <a:extLst>
                    <a:ext uri="{9D8B030D-6E8A-4147-A177-3AD203B41FA5}">
                      <a16:colId xmlns:a16="http://schemas.microsoft.com/office/drawing/2014/main" val="2046559762"/>
                    </a:ext>
                  </a:extLst>
                </a:gridCol>
                <a:gridCol w="329184">
                  <a:extLst>
                    <a:ext uri="{9D8B030D-6E8A-4147-A177-3AD203B41FA5}">
                      <a16:colId xmlns:a16="http://schemas.microsoft.com/office/drawing/2014/main" val="1244020033"/>
                    </a:ext>
                  </a:extLst>
                </a:gridCol>
                <a:gridCol w="329184">
                  <a:extLst>
                    <a:ext uri="{9D8B030D-6E8A-4147-A177-3AD203B41FA5}">
                      <a16:colId xmlns:a16="http://schemas.microsoft.com/office/drawing/2014/main" val="1147518842"/>
                    </a:ext>
                  </a:extLst>
                </a:gridCol>
                <a:gridCol w="370332">
                  <a:extLst>
                    <a:ext uri="{9D8B030D-6E8A-4147-A177-3AD203B41FA5}">
                      <a16:colId xmlns:a16="http://schemas.microsoft.com/office/drawing/2014/main" val="3546005273"/>
                    </a:ext>
                  </a:extLst>
                </a:gridCol>
                <a:gridCol w="370332">
                  <a:extLst>
                    <a:ext uri="{9D8B030D-6E8A-4147-A177-3AD203B41FA5}">
                      <a16:colId xmlns:a16="http://schemas.microsoft.com/office/drawing/2014/main" val="2044889154"/>
                    </a:ext>
                  </a:extLst>
                </a:gridCol>
                <a:gridCol w="329184">
                  <a:extLst>
                    <a:ext uri="{9D8B030D-6E8A-4147-A177-3AD203B41FA5}">
                      <a16:colId xmlns:a16="http://schemas.microsoft.com/office/drawing/2014/main" val="747696264"/>
                    </a:ext>
                  </a:extLst>
                </a:gridCol>
                <a:gridCol w="329184">
                  <a:extLst>
                    <a:ext uri="{9D8B030D-6E8A-4147-A177-3AD203B41FA5}">
                      <a16:colId xmlns:a16="http://schemas.microsoft.com/office/drawing/2014/main" val="1159300995"/>
                    </a:ext>
                  </a:extLst>
                </a:gridCol>
                <a:gridCol w="370332">
                  <a:extLst>
                    <a:ext uri="{9D8B030D-6E8A-4147-A177-3AD203B41FA5}">
                      <a16:colId xmlns:a16="http://schemas.microsoft.com/office/drawing/2014/main" val="215379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116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- 2018-06-30 18:16:19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692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18:53:36 </a:t>
                      </a:r>
                      <a:r>
                        <a:rPr kumimoji="0" lang="en-US" sz="1000" b="0" i="0" u="none" strike="noStrike" kern="1200" cap="none" spc="0" normalizeH="0" baseline="0" noProof="0">
                          <a:ln>
                            <a:noFill/>
                          </a:ln>
                          <a:solidFill>
                            <a:prstClr val="black"/>
                          </a:solidFill>
                          <a:effectLst/>
                          <a:uLnTx/>
                          <a:uFillTx/>
                          <a:latin typeface="+mn-lt"/>
                          <a:ea typeface="+mn-ea"/>
                          <a:cs typeface="+mn-cs"/>
                        </a:rPr>
                        <a:t> 
 Isang paalala tungkol sa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181327"/>
                  </a:ext>
                </a:extLst>
              </a:tr>
            </a:tbl>
          </a:graphicData>
        </a:graphic>
      </p:graphicFrame>
      <p:sp>
        <p:nvSpPr>
          <p:cNvPr id="4" name="Text Placeholder 3">
            <a:extLst>
              <a:ext uri="{FF2B5EF4-FFF2-40B4-BE49-F238E27FC236}">
                <a16:creationId xmlns:a16="http://schemas.microsoft.com/office/drawing/2014/main" id="{D37CD43B-A5A7-49CE-AAAB-0AC01EC0B0D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3450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18BC3-CACC-43A9-BD10-FC93C1A3C27D}"/>
              </a:ext>
            </a:extLst>
          </p:cNvPr>
          <p:cNvSpPr>
            <a:spLocks noGrp="1"/>
          </p:cNvSpPr>
          <p:nvPr>
            <p:ph type="title"/>
          </p:nvPr>
        </p:nvSpPr>
        <p:spPr/>
        <p:txBody>
          <a:bodyPr/>
          <a:lstStyle/>
          <a:p>
            <a:r>
              <a:rPr lang="en-US"/>
              <a:t>Facebook Own Posts Table  | Department of Health (Philippines) - 2 of 21</a:t>
            </a:r>
          </a:p>
        </p:txBody>
      </p:sp>
      <p:graphicFrame>
        <p:nvGraphicFramePr>
          <p:cNvPr id="5" name="Table Placeholder 4">
            <a:extLst>
              <a:ext uri="{FF2B5EF4-FFF2-40B4-BE49-F238E27FC236}">
                <a16:creationId xmlns:a16="http://schemas.microsoft.com/office/drawing/2014/main" id="{19F68DF9-5567-402D-A6F8-1A3242FA79FA}"/>
              </a:ext>
            </a:extLst>
          </p:cNvPr>
          <p:cNvGraphicFramePr>
            <a:graphicFrameLocks noGrp="1"/>
          </p:cNvGraphicFramePr>
          <p:nvPr>
            <p:ph type="tbl" sz="quarter" idx="13"/>
            <p:extLst>
              <p:ext uri="{D42A27DB-BD31-4B8C-83A1-F6EECF244321}">
                <p14:modId xmlns:p14="http://schemas.microsoft.com/office/powerpoint/2010/main" val="167484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333585"/>
                    </a:ext>
                  </a:extLst>
                </a:gridCol>
                <a:gridCol w="370332">
                  <a:extLst>
                    <a:ext uri="{9D8B030D-6E8A-4147-A177-3AD203B41FA5}">
                      <a16:colId xmlns:a16="http://schemas.microsoft.com/office/drawing/2014/main" val="1026488081"/>
                    </a:ext>
                  </a:extLst>
                </a:gridCol>
                <a:gridCol w="370332">
                  <a:extLst>
                    <a:ext uri="{9D8B030D-6E8A-4147-A177-3AD203B41FA5}">
                      <a16:colId xmlns:a16="http://schemas.microsoft.com/office/drawing/2014/main" val="2210046210"/>
                    </a:ext>
                  </a:extLst>
                </a:gridCol>
                <a:gridCol w="370332">
                  <a:extLst>
                    <a:ext uri="{9D8B030D-6E8A-4147-A177-3AD203B41FA5}">
                      <a16:colId xmlns:a16="http://schemas.microsoft.com/office/drawing/2014/main" val="3885231281"/>
                    </a:ext>
                  </a:extLst>
                </a:gridCol>
                <a:gridCol w="329184">
                  <a:extLst>
                    <a:ext uri="{9D8B030D-6E8A-4147-A177-3AD203B41FA5}">
                      <a16:colId xmlns:a16="http://schemas.microsoft.com/office/drawing/2014/main" val="1350283116"/>
                    </a:ext>
                  </a:extLst>
                </a:gridCol>
                <a:gridCol w="329184">
                  <a:extLst>
                    <a:ext uri="{9D8B030D-6E8A-4147-A177-3AD203B41FA5}">
                      <a16:colId xmlns:a16="http://schemas.microsoft.com/office/drawing/2014/main" val="2650478370"/>
                    </a:ext>
                  </a:extLst>
                </a:gridCol>
                <a:gridCol w="329184">
                  <a:extLst>
                    <a:ext uri="{9D8B030D-6E8A-4147-A177-3AD203B41FA5}">
                      <a16:colId xmlns:a16="http://schemas.microsoft.com/office/drawing/2014/main" val="3126670600"/>
                    </a:ext>
                  </a:extLst>
                </a:gridCol>
                <a:gridCol w="329184">
                  <a:extLst>
                    <a:ext uri="{9D8B030D-6E8A-4147-A177-3AD203B41FA5}">
                      <a16:colId xmlns:a16="http://schemas.microsoft.com/office/drawing/2014/main" val="2148718913"/>
                    </a:ext>
                  </a:extLst>
                </a:gridCol>
                <a:gridCol w="329184">
                  <a:extLst>
                    <a:ext uri="{9D8B030D-6E8A-4147-A177-3AD203B41FA5}">
                      <a16:colId xmlns:a16="http://schemas.microsoft.com/office/drawing/2014/main" val="446970178"/>
                    </a:ext>
                  </a:extLst>
                </a:gridCol>
                <a:gridCol w="329184">
                  <a:extLst>
                    <a:ext uri="{9D8B030D-6E8A-4147-A177-3AD203B41FA5}">
                      <a16:colId xmlns:a16="http://schemas.microsoft.com/office/drawing/2014/main" val="2304419271"/>
                    </a:ext>
                  </a:extLst>
                </a:gridCol>
                <a:gridCol w="329184">
                  <a:extLst>
                    <a:ext uri="{9D8B030D-6E8A-4147-A177-3AD203B41FA5}">
                      <a16:colId xmlns:a16="http://schemas.microsoft.com/office/drawing/2014/main" val="2697364698"/>
                    </a:ext>
                  </a:extLst>
                </a:gridCol>
                <a:gridCol w="329184">
                  <a:extLst>
                    <a:ext uri="{9D8B030D-6E8A-4147-A177-3AD203B41FA5}">
                      <a16:colId xmlns:a16="http://schemas.microsoft.com/office/drawing/2014/main" val="3547349814"/>
                    </a:ext>
                  </a:extLst>
                </a:gridCol>
                <a:gridCol w="329184">
                  <a:extLst>
                    <a:ext uri="{9D8B030D-6E8A-4147-A177-3AD203B41FA5}">
                      <a16:colId xmlns:a16="http://schemas.microsoft.com/office/drawing/2014/main" val="4246144994"/>
                    </a:ext>
                  </a:extLst>
                </a:gridCol>
                <a:gridCol w="370332">
                  <a:extLst>
                    <a:ext uri="{9D8B030D-6E8A-4147-A177-3AD203B41FA5}">
                      <a16:colId xmlns:a16="http://schemas.microsoft.com/office/drawing/2014/main" val="3657920640"/>
                    </a:ext>
                  </a:extLst>
                </a:gridCol>
                <a:gridCol w="370332">
                  <a:extLst>
                    <a:ext uri="{9D8B030D-6E8A-4147-A177-3AD203B41FA5}">
                      <a16:colId xmlns:a16="http://schemas.microsoft.com/office/drawing/2014/main" val="2004589929"/>
                    </a:ext>
                  </a:extLst>
                </a:gridCol>
                <a:gridCol w="329184">
                  <a:extLst>
                    <a:ext uri="{9D8B030D-6E8A-4147-A177-3AD203B41FA5}">
                      <a16:colId xmlns:a16="http://schemas.microsoft.com/office/drawing/2014/main" val="1323103612"/>
                    </a:ext>
                  </a:extLst>
                </a:gridCol>
                <a:gridCol w="329184">
                  <a:extLst>
                    <a:ext uri="{9D8B030D-6E8A-4147-A177-3AD203B41FA5}">
                      <a16:colId xmlns:a16="http://schemas.microsoft.com/office/drawing/2014/main" val="3359673781"/>
                    </a:ext>
                  </a:extLst>
                </a:gridCol>
                <a:gridCol w="370332">
                  <a:extLst>
                    <a:ext uri="{9D8B030D-6E8A-4147-A177-3AD203B41FA5}">
                      <a16:colId xmlns:a16="http://schemas.microsoft.com/office/drawing/2014/main" val="17312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312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11:07:39 </a:t>
                      </a:r>
                      <a:r>
                        <a:rPr kumimoji="0" lang="en-US" sz="1000" b="0" i="0" u="none" strike="noStrike" kern="1200" cap="none" spc="0" normalizeH="0" baseline="0" noProof="0">
                          <a:ln>
                            <a:noFill/>
                          </a:ln>
                          <a:solidFill>
                            <a:prstClr val="black"/>
                          </a:solidFill>
                          <a:effectLst/>
                          <a:uLnTx/>
                          <a:uFillTx/>
                          <a:latin typeface="+mn-lt"/>
                          <a:ea typeface="+mn-ea"/>
                          <a:cs typeface="+mn-cs"/>
                        </a:rPr>
                        <a:t> 
 Comprehensive strategic partnership as catalyst for overcoming tobacco epidemic 
TAGAYTAY City—Tobacco epidemic has remained one of the biggest public health threats globally. Although tobacco use in the Philippines has significantly declined over the years, its ill effects continue to damage the quality of life for millions of Filipinos.
Tobacco consumption is one of the key factors for developing noncommunicable diseases such as stroke, cancer, and diabetes mellitus. According to the World Health Organization data, non-communicable diseases account for over 14 million premature deaths each year, globally with 85 percent of which happening in developing countries like the Philippines.
Therefore, the country needs to strengthen the implementation of its tobacco control efforts and harmonize strategies in accordance with the WHO Framework Convention on Tobacco Control (FCTC), the first global health treaty which the Philippines has ratified in 2005. 
Led by the Department of 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5724883"/>
                  </a:ext>
                </a:extLst>
              </a:tr>
            </a:tbl>
          </a:graphicData>
        </a:graphic>
      </p:graphicFrame>
      <p:sp>
        <p:nvSpPr>
          <p:cNvPr id="4" name="Text Placeholder 3">
            <a:extLst>
              <a:ext uri="{FF2B5EF4-FFF2-40B4-BE49-F238E27FC236}">
                <a16:creationId xmlns:a16="http://schemas.microsoft.com/office/drawing/2014/main" id="{0D2A113E-B5E1-41C9-8A42-0E07EC34D4F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9441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65DC3-59B4-4D8A-A87F-F7EE80878D44}"/>
              </a:ext>
            </a:extLst>
          </p:cNvPr>
          <p:cNvSpPr>
            <a:spLocks noGrp="1"/>
          </p:cNvSpPr>
          <p:nvPr>
            <p:ph type="title"/>
          </p:nvPr>
        </p:nvSpPr>
        <p:spPr/>
        <p:txBody>
          <a:bodyPr/>
          <a:lstStyle/>
          <a:p>
            <a:r>
              <a:rPr lang="en-US"/>
              <a:t>Facebook Own Posts Table  | Department of Health (Philippines) - 3 of 21</a:t>
            </a:r>
          </a:p>
        </p:txBody>
      </p:sp>
      <p:graphicFrame>
        <p:nvGraphicFramePr>
          <p:cNvPr id="5" name="Table Placeholder 4">
            <a:extLst>
              <a:ext uri="{FF2B5EF4-FFF2-40B4-BE49-F238E27FC236}">
                <a16:creationId xmlns:a16="http://schemas.microsoft.com/office/drawing/2014/main" id="{69B62B80-68C5-4F31-9C4D-8EF91AB34068}"/>
              </a:ext>
            </a:extLst>
          </p:cNvPr>
          <p:cNvGraphicFramePr>
            <a:graphicFrameLocks noGrp="1"/>
          </p:cNvGraphicFramePr>
          <p:nvPr>
            <p:ph type="tbl" sz="quarter" idx="13"/>
            <p:extLst>
              <p:ext uri="{D42A27DB-BD31-4B8C-83A1-F6EECF244321}">
                <p14:modId xmlns:p14="http://schemas.microsoft.com/office/powerpoint/2010/main" val="396889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1218768"/>
                    </a:ext>
                  </a:extLst>
                </a:gridCol>
                <a:gridCol w="370332">
                  <a:extLst>
                    <a:ext uri="{9D8B030D-6E8A-4147-A177-3AD203B41FA5}">
                      <a16:colId xmlns:a16="http://schemas.microsoft.com/office/drawing/2014/main" val="3878162167"/>
                    </a:ext>
                  </a:extLst>
                </a:gridCol>
                <a:gridCol w="370332">
                  <a:extLst>
                    <a:ext uri="{9D8B030D-6E8A-4147-A177-3AD203B41FA5}">
                      <a16:colId xmlns:a16="http://schemas.microsoft.com/office/drawing/2014/main" val="351366798"/>
                    </a:ext>
                  </a:extLst>
                </a:gridCol>
                <a:gridCol w="370332">
                  <a:extLst>
                    <a:ext uri="{9D8B030D-6E8A-4147-A177-3AD203B41FA5}">
                      <a16:colId xmlns:a16="http://schemas.microsoft.com/office/drawing/2014/main" val="837197404"/>
                    </a:ext>
                  </a:extLst>
                </a:gridCol>
                <a:gridCol w="329184">
                  <a:extLst>
                    <a:ext uri="{9D8B030D-6E8A-4147-A177-3AD203B41FA5}">
                      <a16:colId xmlns:a16="http://schemas.microsoft.com/office/drawing/2014/main" val="484020952"/>
                    </a:ext>
                  </a:extLst>
                </a:gridCol>
                <a:gridCol w="329184">
                  <a:extLst>
                    <a:ext uri="{9D8B030D-6E8A-4147-A177-3AD203B41FA5}">
                      <a16:colId xmlns:a16="http://schemas.microsoft.com/office/drawing/2014/main" val="611821254"/>
                    </a:ext>
                  </a:extLst>
                </a:gridCol>
                <a:gridCol w="329184">
                  <a:extLst>
                    <a:ext uri="{9D8B030D-6E8A-4147-A177-3AD203B41FA5}">
                      <a16:colId xmlns:a16="http://schemas.microsoft.com/office/drawing/2014/main" val="1520800987"/>
                    </a:ext>
                  </a:extLst>
                </a:gridCol>
                <a:gridCol w="329184">
                  <a:extLst>
                    <a:ext uri="{9D8B030D-6E8A-4147-A177-3AD203B41FA5}">
                      <a16:colId xmlns:a16="http://schemas.microsoft.com/office/drawing/2014/main" val="2717784353"/>
                    </a:ext>
                  </a:extLst>
                </a:gridCol>
                <a:gridCol w="329184">
                  <a:extLst>
                    <a:ext uri="{9D8B030D-6E8A-4147-A177-3AD203B41FA5}">
                      <a16:colId xmlns:a16="http://schemas.microsoft.com/office/drawing/2014/main" val="3064629563"/>
                    </a:ext>
                  </a:extLst>
                </a:gridCol>
                <a:gridCol w="329184">
                  <a:extLst>
                    <a:ext uri="{9D8B030D-6E8A-4147-A177-3AD203B41FA5}">
                      <a16:colId xmlns:a16="http://schemas.microsoft.com/office/drawing/2014/main" val="4255108002"/>
                    </a:ext>
                  </a:extLst>
                </a:gridCol>
                <a:gridCol w="329184">
                  <a:extLst>
                    <a:ext uri="{9D8B030D-6E8A-4147-A177-3AD203B41FA5}">
                      <a16:colId xmlns:a16="http://schemas.microsoft.com/office/drawing/2014/main" val="510299596"/>
                    </a:ext>
                  </a:extLst>
                </a:gridCol>
                <a:gridCol w="329184">
                  <a:extLst>
                    <a:ext uri="{9D8B030D-6E8A-4147-A177-3AD203B41FA5}">
                      <a16:colId xmlns:a16="http://schemas.microsoft.com/office/drawing/2014/main" val="579987246"/>
                    </a:ext>
                  </a:extLst>
                </a:gridCol>
                <a:gridCol w="329184">
                  <a:extLst>
                    <a:ext uri="{9D8B030D-6E8A-4147-A177-3AD203B41FA5}">
                      <a16:colId xmlns:a16="http://schemas.microsoft.com/office/drawing/2014/main" val="1040382409"/>
                    </a:ext>
                  </a:extLst>
                </a:gridCol>
                <a:gridCol w="370332">
                  <a:extLst>
                    <a:ext uri="{9D8B030D-6E8A-4147-A177-3AD203B41FA5}">
                      <a16:colId xmlns:a16="http://schemas.microsoft.com/office/drawing/2014/main" val="3867507675"/>
                    </a:ext>
                  </a:extLst>
                </a:gridCol>
                <a:gridCol w="370332">
                  <a:extLst>
                    <a:ext uri="{9D8B030D-6E8A-4147-A177-3AD203B41FA5}">
                      <a16:colId xmlns:a16="http://schemas.microsoft.com/office/drawing/2014/main" val="2862570186"/>
                    </a:ext>
                  </a:extLst>
                </a:gridCol>
                <a:gridCol w="329184">
                  <a:extLst>
                    <a:ext uri="{9D8B030D-6E8A-4147-A177-3AD203B41FA5}">
                      <a16:colId xmlns:a16="http://schemas.microsoft.com/office/drawing/2014/main" val="2035939102"/>
                    </a:ext>
                  </a:extLst>
                </a:gridCol>
                <a:gridCol w="329184">
                  <a:extLst>
                    <a:ext uri="{9D8B030D-6E8A-4147-A177-3AD203B41FA5}">
                      <a16:colId xmlns:a16="http://schemas.microsoft.com/office/drawing/2014/main" val="2386922760"/>
                    </a:ext>
                  </a:extLst>
                </a:gridCol>
                <a:gridCol w="370332">
                  <a:extLst>
                    <a:ext uri="{9D8B030D-6E8A-4147-A177-3AD203B41FA5}">
                      <a16:colId xmlns:a16="http://schemas.microsoft.com/office/drawing/2014/main" val="286733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183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08:09:07 </a:t>
                      </a:r>
                      <a:r>
                        <a:rPr kumimoji="0" lang="en-US" sz="1000" b="0" i="0" u="none" strike="noStrike" kern="1200" cap="none" spc="0" normalizeH="0" baseline="0" noProof="0">
                          <a:ln>
                            <a:noFill/>
                          </a:ln>
                          <a:solidFill>
                            <a:prstClr val="black"/>
                          </a:solidFill>
                          <a:effectLst/>
                          <a:uLnTx/>
                          <a:uFillTx/>
                          <a:latin typeface="+mn-lt"/>
                          <a:ea typeface="+mn-ea"/>
                          <a:cs typeface="+mn-cs"/>
                        </a:rPr>
                        <a:t> 
 Babala ng DOH
Lumusong ka ba sa baha?
LEPTOSPIROSIS
Isa itong impeksyon na nakukuha sa ihi ng mga infected na hayop tulad ng daga. Ang kontaminadong tubig o baha ay maaaring pumasok sa parte ng katawan na may sugat. Kung di maaagapan ay maaaring magresulta sa pagkasira ng bato, baga at atay na nagdudulot ng paninilaw ng katawan, pagdurugo sa loob ng katawan at kamatayan.
Mga Sintomas
&gt;lagnat
&gt;pananakit ng binti, ulo at ng likod ng mata
&gt;pamumula ng mata
&gt;paninilaw ng balat
&gt;Kulay tsaa na ihi
&gt;ubo, pagsusuka at pagtatae
Paano Maiiwasan
&gt;Huwag lumusong o magtampisaw sa baha lalo na kung may sugat
&gt;Gumamit ng bota kung kailangang lumusong sa baha.
&gt;Panatilihin malinis ang buong bahay at buong kapaligiran
&gt;Gumamit ng rat traps at rat poison para mapigilan ang pagdami ng daga
Kapag may lagnat ng dalawang araw matapos na lumusong sa baha, agd na magpakonsulta sa pinakamalapit na pagamutan.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3327236"/>
                  </a:ext>
                </a:extLst>
              </a:tr>
            </a:tbl>
          </a:graphicData>
        </a:graphic>
      </p:graphicFrame>
      <p:sp>
        <p:nvSpPr>
          <p:cNvPr id="4" name="Text Placeholder 3">
            <a:extLst>
              <a:ext uri="{FF2B5EF4-FFF2-40B4-BE49-F238E27FC236}">
                <a16:creationId xmlns:a16="http://schemas.microsoft.com/office/drawing/2014/main" id="{904A7AE9-A444-482D-8383-A476081FD52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18154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64BC-63B9-40F6-A727-E52F203C9F93}"/>
              </a:ext>
            </a:extLst>
          </p:cNvPr>
          <p:cNvSpPr>
            <a:spLocks noGrp="1"/>
          </p:cNvSpPr>
          <p:nvPr>
            <p:ph type="title"/>
          </p:nvPr>
        </p:nvSpPr>
        <p:spPr/>
        <p:txBody>
          <a:bodyPr/>
          <a:lstStyle/>
          <a:p>
            <a:r>
              <a:rPr lang="en-US"/>
              <a:t>Facebook Own Posts Table  | Department of Health (Philippines) - 4 of 21</a:t>
            </a:r>
          </a:p>
        </p:txBody>
      </p:sp>
      <p:graphicFrame>
        <p:nvGraphicFramePr>
          <p:cNvPr id="5" name="Table Placeholder 4">
            <a:extLst>
              <a:ext uri="{FF2B5EF4-FFF2-40B4-BE49-F238E27FC236}">
                <a16:creationId xmlns:a16="http://schemas.microsoft.com/office/drawing/2014/main" id="{0F467F1A-A3FC-482D-B3EB-6E0A3AF797FF}"/>
              </a:ext>
            </a:extLst>
          </p:cNvPr>
          <p:cNvGraphicFramePr>
            <a:graphicFrameLocks noGrp="1"/>
          </p:cNvGraphicFramePr>
          <p:nvPr>
            <p:ph type="tbl" sz="quarter" idx="13"/>
            <p:extLst>
              <p:ext uri="{D42A27DB-BD31-4B8C-83A1-F6EECF244321}">
                <p14:modId xmlns:p14="http://schemas.microsoft.com/office/powerpoint/2010/main" val="50405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318396"/>
                    </a:ext>
                  </a:extLst>
                </a:gridCol>
                <a:gridCol w="370332">
                  <a:extLst>
                    <a:ext uri="{9D8B030D-6E8A-4147-A177-3AD203B41FA5}">
                      <a16:colId xmlns:a16="http://schemas.microsoft.com/office/drawing/2014/main" val="1638736354"/>
                    </a:ext>
                  </a:extLst>
                </a:gridCol>
                <a:gridCol w="370332">
                  <a:extLst>
                    <a:ext uri="{9D8B030D-6E8A-4147-A177-3AD203B41FA5}">
                      <a16:colId xmlns:a16="http://schemas.microsoft.com/office/drawing/2014/main" val="4015231849"/>
                    </a:ext>
                  </a:extLst>
                </a:gridCol>
                <a:gridCol w="370332">
                  <a:extLst>
                    <a:ext uri="{9D8B030D-6E8A-4147-A177-3AD203B41FA5}">
                      <a16:colId xmlns:a16="http://schemas.microsoft.com/office/drawing/2014/main" val="479656985"/>
                    </a:ext>
                  </a:extLst>
                </a:gridCol>
                <a:gridCol w="329184">
                  <a:extLst>
                    <a:ext uri="{9D8B030D-6E8A-4147-A177-3AD203B41FA5}">
                      <a16:colId xmlns:a16="http://schemas.microsoft.com/office/drawing/2014/main" val="2249257022"/>
                    </a:ext>
                  </a:extLst>
                </a:gridCol>
                <a:gridCol w="329184">
                  <a:extLst>
                    <a:ext uri="{9D8B030D-6E8A-4147-A177-3AD203B41FA5}">
                      <a16:colId xmlns:a16="http://schemas.microsoft.com/office/drawing/2014/main" val="4023788485"/>
                    </a:ext>
                  </a:extLst>
                </a:gridCol>
                <a:gridCol w="329184">
                  <a:extLst>
                    <a:ext uri="{9D8B030D-6E8A-4147-A177-3AD203B41FA5}">
                      <a16:colId xmlns:a16="http://schemas.microsoft.com/office/drawing/2014/main" val="429971168"/>
                    </a:ext>
                  </a:extLst>
                </a:gridCol>
                <a:gridCol w="329184">
                  <a:extLst>
                    <a:ext uri="{9D8B030D-6E8A-4147-A177-3AD203B41FA5}">
                      <a16:colId xmlns:a16="http://schemas.microsoft.com/office/drawing/2014/main" val="2950807174"/>
                    </a:ext>
                  </a:extLst>
                </a:gridCol>
                <a:gridCol w="329184">
                  <a:extLst>
                    <a:ext uri="{9D8B030D-6E8A-4147-A177-3AD203B41FA5}">
                      <a16:colId xmlns:a16="http://schemas.microsoft.com/office/drawing/2014/main" val="1824210631"/>
                    </a:ext>
                  </a:extLst>
                </a:gridCol>
                <a:gridCol w="329184">
                  <a:extLst>
                    <a:ext uri="{9D8B030D-6E8A-4147-A177-3AD203B41FA5}">
                      <a16:colId xmlns:a16="http://schemas.microsoft.com/office/drawing/2014/main" val="2082961035"/>
                    </a:ext>
                  </a:extLst>
                </a:gridCol>
                <a:gridCol w="329184">
                  <a:extLst>
                    <a:ext uri="{9D8B030D-6E8A-4147-A177-3AD203B41FA5}">
                      <a16:colId xmlns:a16="http://schemas.microsoft.com/office/drawing/2014/main" val="808607843"/>
                    </a:ext>
                  </a:extLst>
                </a:gridCol>
                <a:gridCol w="329184">
                  <a:extLst>
                    <a:ext uri="{9D8B030D-6E8A-4147-A177-3AD203B41FA5}">
                      <a16:colId xmlns:a16="http://schemas.microsoft.com/office/drawing/2014/main" val="4135658485"/>
                    </a:ext>
                  </a:extLst>
                </a:gridCol>
                <a:gridCol w="329184">
                  <a:extLst>
                    <a:ext uri="{9D8B030D-6E8A-4147-A177-3AD203B41FA5}">
                      <a16:colId xmlns:a16="http://schemas.microsoft.com/office/drawing/2014/main" val="2004676804"/>
                    </a:ext>
                  </a:extLst>
                </a:gridCol>
                <a:gridCol w="370332">
                  <a:extLst>
                    <a:ext uri="{9D8B030D-6E8A-4147-A177-3AD203B41FA5}">
                      <a16:colId xmlns:a16="http://schemas.microsoft.com/office/drawing/2014/main" val="3295364441"/>
                    </a:ext>
                  </a:extLst>
                </a:gridCol>
                <a:gridCol w="370332">
                  <a:extLst>
                    <a:ext uri="{9D8B030D-6E8A-4147-A177-3AD203B41FA5}">
                      <a16:colId xmlns:a16="http://schemas.microsoft.com/office/drawing/2014/main" val="3562855499"/>
                    </a:ext>
                  </a:extLst>
                </a:gridCol>
                <a:gridCol w="329184">
                  <a:extLst>
                    <a:ext uri="{9D8B030D-6E8A-4147-A177-3AD203B41FA5}">
                      <a16:colId xmlns:a16="http://schemas.microsoft.com/office/drawing/2014/main" val="146210360"/>
                    </a:ext>
                  </a:extLst>
                </a:gridCol>
                <a:gridCol w="329184">
                  <a:extLst>
                    <a:ext uri="{9D8B030D-6E8A-4147-A177-3AD203B41FA5}">
                      <a16:colId xmlns:a16="http://schemas.microsoft.com/office/drawing/2014/main" val="3780728527"/>
                    </a:ext>
                  </a:extLst>
                </a:gridCol>
                <a:gridCol w="370332">
                  <a:extLst>
                    <a:ext uri="{9D8B030D-6E8A-4147-A177-3AD203B41FA5}">
                      <a16:colId xmlns:a16="http://schemas.microsoft.com/office/drawing/2014/main" val="1954499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207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05:52:06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068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03:44:43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9323322"/>
                  </a:ext>
                </a:extLst>
              </a:tr>
            </a:tbl>
          </a:graphicData>
        </a:graphic>
      </p:graphicFrame>
      <p:sp>
        <p:nvSpPr>
          <p:cNvPr id="4" name="Text Placeholder 3">
            <a:extLst>
              <a:ext uri="{FF2B5EF4-FFF2-40B4-BE49-F238E27FC236}">
                <a16:creationId xmlns:a16="http://schemas.microsoft.com/office/drawing/2014/main" id="{29A71968-BE1B-4AD3-8A87-CE44605FCCE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44153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AFB3-801A-4FE0-8FF7-998455A9244B}"/>
              </a:ext>
            </a:extLst>
          </p:cNvPr>
          <p:cNvSpPr>
            <a:spLocks noGrp="1"/>
          </p:cNvSpPr>
          <p:nvPr>
            <p:ph type="title"/>
          </p:nvPr>
        </p:nvSpPr>
        <p:spPr/>
        <p:txBody>
          <a:bodyPr/>
          <a:lstStyle/>
          <a:p>
            <a:r>
              <a:rPr lang="en-US"/>
              <a:t>Facebook Own Posts Table  | Department of Health (Philippines) - 5 of 21</a:t>
            </a:r>
          </a:p>
        </p:txBody>
      </p:sp>
      <p:graphicFrame>
        <p:nvGraphicFramePr>
          <p:cNvPr id="5" name="Table Placeholder 4">
            <a:extLst>
              <a:ext uri="{FF2B5EF4-FFF2-40B4-BE49-F238E27FC236}">
                <a16:creationId xmlns:a16="http://schemas.microsoft.com/office/drawing/2014/main" id="{98FF43A4-1E7C-42F3-AB3B-61CC8FBA70DA}"/>
              </a:ext>
            </a:extLst>
          </p:cNvPr>
          <p:cNvGraphicFramePr>
            <a:graphicFrameLocks noGrp="1"/>
          </p:cNvGraphicFramePr>
          <p:nvPr>
            <p:ph type="tbl" sz="quarter" idx="13"/>
            <p:extLst>
              <p:ext uri="{D42A27DB-BD31-4B8C-83A1-F6EECF244321}">
                <p14:modId xmlns:p14="http://schemas.microsoft.com/office/powerpoint/2010/main" val="349563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3891273"/>
                    </a:ext>
                  </a:extLst>
                </a:gridCol>
                <a:gridCol w="370332">
                  <a:extLst>
                    <a:ext uri="{9D8B030D-6E8A-4147-A177-3AD203B41FA5}">
                      <a16:colId xmlns:a16="http://schemas.microsoft.com/office/drawing/2014/main" val="3135040394"/>
                    </a:ext>
                  </a:extLst>
                </a:gridCol>
                <a:gridCol w="370332">
                  <a:extLst>
                    <a:ext uri="{9D8B030D-6E8A-4147-A177-3AD203B41FA5}">
                      <a16:colId xmlns:a16="http://schemas.microsoft.com/office/drawing/2014/main" val="125478226"/>
                    </a:ext>
                  </a:extLst>
                </a:gridCol>
                <a:gridCol w="370332">
                  <a:extLst>
                    <a:ext uri="{9D8B030D-6E8A-4147-A177-3AD203B41FA5}">
                      <a16:colId xmlns:a16="http://schemas.microsoft.com/office/drawing/2014/main" val="2839591257"/>
                    </a:ext>
                  </a:extLst>
                </a:gridCol>
                <a:gridCol w="329184">
                  <a:extLst>
                    <a:ext uri="{9D8B030D-6E8A-4147-A177-3AD203B41FA5}">
                      <a16:colId xmlns:a16="http://schemas.microsoft.com/office/drawing/2014/main" val="3188416145"/>
                    </a:ext>
                  </a:extLst>
                </a:gridCol>
                <a:gridCol w="329184">
                  <a:extLst>
                    <a:ext uri="{9D8B030D-6E8A-4147-A177-3AD203B41FA5}">
                      <a16:colId xmlns:a16="http://schemas.microsoft.com/office/drawing/2014/main" val="3482753521"/>
                    </a:ext>
                  </a:extLst>
                </a:gridCol>
                <a:gridCol w="329184">
                  <a:extLst>
                    <a:ext uri="{9D8B030D-6E8A-4147-A177-3AD203B41FA5}">
                      <a16:colId xmlns:a16="http://schemas.microsoft.com/office/drawing/2014/main" val="1011435362"/>
                    </a:ext>
                  </a:extLst>
                </a:gridCol>
                <a:gridCol w="329184">
                  <a:extLst>
                    <a:ext uri="{9D8B030D-6E8A-4147-A177-3AD203B41FA5}">
                      <a16:colId xmlns:a16="http://schemas.microsoft.com/office/drawing/2014/main" val="2199697354"/>
                    </a:ext>
                  </a:extLst>
                </a:gridCol>
                <a:gridCol w="329184">
                  <a:extLst>
                    <a:ext uri="{9D8B030D-6E8A-4147-A177-3AD203B41FA5}">
                      <a16:colId xmlns:a16="http://schemas.microsoft.com/office/drawing/2014/main" val="408361853"/>
                    </a:ext>
                  </a:extLst>
                </a:gridCol>
                <a:gridCol w="329184">
                  <a:extLst>
                    <a:ext uri="{9D8B030D-6E8A-4147-A177-3AD203B41FA5}">
                      <a16:colId xmlns:a16="http://schemas.microsoft.com/office/drawing/2014/main" val="4030480649"/>
                    </a:ext>
                  </a:extLst>
                </a:gridCol>
                <a:gridCol w="329184">
                  <a:extLst>
                    <a:ext uri="{9D8B030D-6E8A-4147-A177-3AD203B41FA5}">
                      <a16:colId xmlns:a16="http://schemas.microsoft.com/office/drawing/2014/main" val="1140097375"/>
                    </a:ext>
                  </a:extLst>
                </a:gridCol>
                <a:gridCol w="329184">
                  <a:extLst>
                    <a:ext uri="{9D8B030D-6E8A-4147-A177-3AD203B41FA5}">
                      <a16:colId xmlns:a16="http://schemas.microsoft.com/office/drawing/2014/main" val="3320058832"/>
                    </a:ext>
                  </a:extLst>
                </a:gridCol>
                <a:gridCol w="329184">
                  <a:extLst>
                    <a:ext uri="{9D8B030D-6E8A-4147-A177-3AD203B41FA5}">
                      <a16:colId xmlns:a16="http://schemas.microsoft.com/office/drawing/2014/main" val="512562180"/>
                    </a:ext>
                  </a:extLst>
                </a:gridCol>
                <a:gridCol w="370332">
                  <a:extLst>
                    <a:ext uri="{9D8B030D-6E8A-4147-A177-3AD203B41FA5}">
                      <a16:colId xmlns:a16="http://schemas.microsoft.com/office/drawing/2014/main" val="339932433"/>
                    </a:ext>
                  </a:extLst>
                </a:gridCol>
                <a:gridCol w="370332">
                  <a:extLst>
                    <a:ext uri="{9D8B030D-6E8A-4147-A177-3AD203B41FA5}">
                      <a16:colId xmlns:a16="http://schemas.microsoft.com/office/drawing/2014/main" val="329182839"/>
                    </a:ext>
                  </a:extLst>
                </a:gridCol>
                <a:gridCol w="329184">
                  <a:extLst>
                    <a:ext uri="{9D8B030D-6E8A-4147-A177-3AD203B41FA5}">
                      <a16:colId xmlns:a16="http://schemas.microsoft.com/office/drawing/2014/main" val="2596116306"/>
                    </a:ext>
                  </a:extLst>
                </a:gridCol>
                <a:gridCol w="329184">
                  <a:extLst>
                    <a:ext uri="{9D8B030D-6E8A-4147-A177-3AD203B41FA5}">
                      <a16:colId xmlns:a16="http://schemas.microsoft.com/office/drawing/2014/main" val="3733263340"/>
                    </a:ext>
                  </a:extLst>
                </a:gridCol>
                <a:gridCol w="370332">
                  <a:extLst>
                    <a:ext uri="{9D8B030D-6E8A-4147-A177-3AD203B41FA5}">
                      <a16:colId xmlns:a16="http://schemas.microsoft.com/office/drawing/2014/main" val="2395014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963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- 2018-06-28 10:32:12 </a:t>
                      </a:r>
                      <a:r>
                        <a:rPr kumimoji="0" lang="en-US" sz="1000" b="0" i="0" u="none" strike="noStrike" kern="1200" cap="none" spc="0" normalizeH="0" baseline="0" noProof="0">
                          <a:ln>
                            <a:noFill/>
                          </a:ln>
                          <a:solidFill>
                            <a:prstClr val="black"/>
                          </a:solidFill>
                          <a:effectLst/>
                          <a:uLnTx/>
                          <a:uFillTx/>
                          <a:latin typeface="+mn-lt"/>
                          <a:ea typeface="+mn-ea"/>
                          <a:cs typeface="+mn-cs"/>
                        </a:rPr>
                        <a:t> 
 DUQUE VISITS LEPTO PATIENTS IN NKTI
Health Secretary Francisco T. Duque III personally checked the condition of Leptospirosis patients currently confined at the National Kidney and Transplant Institute (NKTI). As of June 28, a total of 47 patients are confined. There were 9 deaths recorded, 8 occurred since June 9 alone. Most of those who were confined and/or sought consultation came from Cavite, Bulacan, Valenzuela, Malabon, and Commonwealth in Quezon City.
NKTI Director Dr. Rose Marie Liquete disclosed that prophylaxis doses are readily available at health centers to persons who have waded in floodwaters. She added that most casualties from Leptospirosis were brought to the hospital in critical or advanced stage of the disease.
Duque advised the public not to wade in floodwaters, or wear rubber boots if wading cannot be avoided. At the first sign of high fever, muscle pain, chills, eye redness, severe headache, vomiting, diarrhea, and yellowish skin discoloration, Duque urged the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7858250"/>
                  </a:ext>
                </a:extLst>
              </a:tr>
            </a:tbl>
          </a:graphicData>
        </a:graphic>
      </p:graphicFrame>
      <p:sp>
        <p:nvSpPr>
          <p:cNvPr id="4" name="Text Placeholder 3">
            <a:extLst>
              <a:ext uri="{FF2B5EF4-FFF2-40B4-BE49-F238E27FC236}">
                <a16:creationId xmlns:a16="http://schemas.microsoft.com/office/drawing/2014/main" id="{E2681A71-59D1-44CD-A3EF-2BFAAAE9543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47998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BBED-BFF3-4AD6-9918-3B60EA295037}"/>
              </a:ext>
            </a:extLst>
          </p:cNvPr>
          <p:cNvSpPr>
            <a:spLocks noGrp="1"/>
          </p:cNvSpPr>
          <p:nvPr>
            <p:ph type="title"/>
          </p:nvPr>
        </p:nvSpPr>
        <p:spPr/>
        <p:txBody>
          <a:bodyPr/>
          <a:lstStyle/>
          <a:p>
            <a:r>
              <a:rPr lang="en-US"/>
              <a:t>Facebook Own Posts Table  | Department of Health (Philippines) - 6 of 21</a:t>
            </a:r>
          </a:p>
        </p:txBody>
      </p:sp>
      <p:graphicFrame>
        <p:nvGraphicFramePr>
          <p:cNvPr id="5" name="Table Placeholder 4">
            <a:extLst>
              <a:ext uri="{FF2B5EF4-FFF2-40B4-BE49-F238E27FC236}">
                <a16:creationId xmlns:a16="http://schemas.microsoft.com/office/drawing/2014/main" id="{005324D2-9001-4E8F-83C2-FA776EC174E8}"/>
              </a:ext>
            </a:extLst>
          </p:cNvPr>
          <p:cNvGraphicFramePr>
            <a:graphicFrameLocks noGrp="1"/>
          </p:cNvGraphicFramePr>
          <p:nvPr>
            <p:ph type="tbl" sz="quarter" idx="13"/>
            <p:extLst>
              <p:ext uri="{D42A27DB-BD31-4B8C-83A1-F6EECF244321}">
                <p14:modId xmlns:p14="http://schemas.microsoft.com/office/powerpoint/2010/main" val="3649120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4810779"/>
                    </a:ext>
                  </a:extLst>
                </a:gridCol>
                <a:gridCol w="370332">
                  <a:extLst>
                    <a:ext uri="{9D8B030D-6E8A-4147-A177-3AD203B41FA5}">
                      <a16:colId xmlns:a16="http://schemas.microsoft.com/office/drawing/2014/main" val="452024492"/>
                    </a:ext>
                  </a:extLst>
                </a:gridCol>
                <a:gridCol w="370332">
                  <a:extLst>
                    <a:ext uri="{9D8B030D-6E8A-4147-A177-3AD203B41FA5}">
                      <a16:colId xmlns:a16="http://schemas.microsoft.com/office/drawing/2014/main" val="2151978346"/>
                    </a:ext>
                  </a:extLst>
                </a:gridCol>
                <a:gridCol w="370332">
                  <a:extLst>
                    <a:ext uri="{9D8B030D-6E8A-4147-A177-3AD203B41FA5}">
                      <a16:colId xmlns:a16="http://schemas.microsoft.com/office/drawing/2014/main" val="2991012039"/>
                    </a:ext>
                  </a:extLst>
                </a:gridCol>
                <a:gridCol w="329184">
                  <a:extLst>
                    <a:ext uri="{9D8B030D-6E8A-4147-A177-3AD203B41FA5}">
                      <a16:colId xmlns:a16="http://schemas.microsoft.com/office/drawing/2014/main" val="2252604721"/>
                    </a:ext>
                  </a:extLst>
                </a:gridCol>
                <a:gridCol w="329184">
                  <a:extLst>
                    <a:ext uri="{9D8B030D-6E8A-4147-A177-3AD203B41FA5}">
                      <a16:colId xmlns:a16="http://schemas.microsoft.com/office/drawing/2014/main" val="1380063763"/>
                    </a:ext>
                  </a:extLst>
                </a:gridCol>
                <a:gridCol w="329184">
                  <a:extLst>
                    <a:ext uri="{9D8B030D-6E8A-4147-A177-3AD203B41FA5}">
                      <a16:colId xmlns:a16="http://schemas.microsoft.com/office/drawing/2014/main" val="2634295089"/>
                    </a:ext>
                  </a:extLst>
                </a:gridCol>
                <a:gridCol w="329184">
                  <a:extLst>
                    <a:ext uri="{9D8B030D-6E8A-4147-A177-3AD203B41FA5}">
                      <a16:colId xmlns:a16="http://schemas.microsoft.com/office/drawing/2014/main" val="3310644776"/>
                    </a:ext>
                  </a:extLst>
                </a:gridCol>
                <a:gridCol w="329184">
                  <a:extLst>
                    <a:ext uri="{9D8B030D-6E8A-4147-A177-3AD203B41FA5}">
                      <a16:colId xmlns:a16="http://schemas.microsoft.com/office/drawing/2014/main" val="2934094021"/>
                    </a:ext>
                  </a:extLst>
                </a:gridCol>
                <a:gridCol w="329184">
                  <a:extLst>
                    <a:ext uri="{9D8B030D-6E8A-4147-A177-3AD203B41FA5}">
                      <a16:colId xmlns:a16="http://schemas.microsoft.com/office/drawing/2014/main" val="388643460"/>
                    </a:ext>
                  </a:extLst>
                </a:gridCol>
                <a:gridCol w="329184">
                  <a:extLst>
                    <a:ext uri="{9D8B030D-6E8A-4147-A177-3AD203B41FA5}">
                      <a16:colId xmlns:a16="http://schemas.microsoft.com/office/drawing/2014/main" val="2952681647"/>
                    </a:ext>
                  </a:extLst>
                </a:gridCol>
                <a:gridCol w="329184">
                  <a:extLst>
                    <a:ext uri="{9D8B030D-6E8A-4147-A177-3AD203B41FA5}">
                      <a16:colId xmlns:a16="http://schemas.microsoft.com/office/drawing/2014/main" val="1711739811"/>
                    </a:ext>
                  </a:extLst>
                </a:gridCol>
                <a:gridCol w="329184">
                  <a:extLst>
                    <a:ext uri="{9D8B030D-6E8A-4147-A177-3AD203B41FA5}">
                      <a16:colId xmlns:a16="http://schemas.microsoft.com/office/drawing/2014/main" val="4018825457"/>
                    </a:ext>
                  </a:extLst>
                </a:gridCol>
                <a:gridCol w="370332">
                  <a:extLst>
                    <a:ext uri="{9D8B030D-6E8A-4147-A177-3AD203B41FA5}">
                      <a16:colId xmlns:a16="http://schemas.microsoft.com/office/drawing/2014/main" val="2315576054"/>
                    </a:ext>
                  </a:extLst>
                </a:gridCol>
                <a:gridCol w="370332">
                  <a:extLst>
                    <a:ext uri="{9D8B030D-6E8A-4147-A177-3AD203B41FA5}">
                      <a16:colId xmlns:a16="http://schemas.microsoft.com/office/drawing/2014/main" val="928116046"/>
                    </a:ext>
                  </a:extLst>
                </a:gridCol>
                <a:gridCol w="329184">
                  <a:extLst>
                    <a:ext uri="{9D8B030D-6E8A-4147-A177-3AD203B41FA5}">
                      <a16:colId xmlns:a16="http://schemas.microsoft.com/office/drawing/2014/main" val="1439135446"/>
                    </a:ext>
                  </a:extLst>
                </a:gridCol>
                <a:gridCol w="329184">
                  <a:extLst>
                    <a:ext uri="{9D8B030D-6E8A-4147-A177-3AD203B41FA5}">
                      <a16:colId xmlns:a16="http://schemas.microsoft.com/office/drawing/2014/main" val="1847218387"/>
                    </a:ext>
                  </a:extLst>
                </a:gridCol>
                <a:gridCol w="370332">
                  <a:extLst>
                    <a:ext uri="{9D8B030D-6E8A-4147-A177-3AD203B41FA5}">
                      <a16:colId xmlns:a16="http://schemas.microsoft.com/office/drawing/2014/main" val="297615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408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- 2018-06-27 10:35:28 </a:t>
                      </a:r>
                      <a:r>
                        <a:rPr kumimoji="0" lang="en-US" sz="1000" b="0" i="0" u="none" strike="noStrike" kern="1200" cap="none" spc="0" normalizeH="0" baseline="0" noProof="0">
                          <a:ln>
                            <a:noFill/>
                          </a:ln>
                          <a:solidFill>
                            <a:prstClr val="black"/>
                          </a:solidFill>
                          <a:effectLst/>
                          <a:uLnTx/>
                          <a:uFillTx/>
                          <a:latin typeface="+mn-lt"/>
                          <a:ea typeface="+mn-ea"/>
                          <a:cs typeface="+mn-cs"/>
                        </a:rPr>
                        <a:t> 
 THE SERIES OF DOWNPOURS MAY BRING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1661567"/>
                  </a:ext>
                </a:extLst>
              </a:tr>
            </a:tbl>
          </a:graphicData>
        </a:graphic>
      </p:graphicFrame>
      <p:sp>
        <p:nvSpPr>
          <p:cNvPr id="4" name="Text Placeholder 3">
            <a:extLst>
              <a:ext uri="{FF2B5EF4-FFF2-40B4-BE49-F238E27FC236}">
                <a16:creationId xmlns:a16="http://schemas.microsoft.com/office/drawing/2014/main" id="{F1FBE284-4D98-41F2-899D-791F715C458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2557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AE30-7D39-403F-A2CE-B225C0127EEA}"/>
              </a:ext>
            </a:extLst>
          </p:cNvPr>
          <p:cNvSpPr>
            <a:spLocks noGrp="1"/>
          </p:cNvSpPr>
          <p:nvPr>
            <p:ph type="title"/>
          </p:nvPr>
        </p:nvSpPr>
        <p:spPr/>
        <p:txBody>
          <a:bodyPr/>
          <a:lstStyle/>
          <a:p>
            <a:r>
              <a:rPr lang="en-US"/>
              <a:t>Facebook Own Posts Table  | Department of Health (Philippines) - 7 of 21</a:t>
            </a:r>
          </a:p>
        </p:txBody>
      </p:sp>
      <p:graphicFrame>
        <p:nvGraphicFramePr>
          <p:cNvPr id="5" name="Table Placeholder 4">
            <a:extLst>
              <a:ext uri="{FF2B5EF4-FFF2-40B4-BE49-F238E27FC236}">
                <a16:creationId xmlns:a16="http://schemas.microsoft.com/office/drawing/2014/main" id="{C2FB6C7B-7822-4484-A30F-0A7DC2A16598}"/>
              </a:ext>
            </a:extLst>
          </p:cNvPr>
          <p:cNvGraphicFramePr>
            <a:graphicFrameLocks noGrp="1"/>
          </p:cNvGraphicFramePr>
          <p:nvPr>
            <p:ph type="tbl" sz="quarter" idx="13"/>
            <p:extLst>
              <p:ext uri="{D42A27DB-BD31-4B8C-83A1-F6EECF244321}">
                <p14:modId xmlns:p14="http://schemas.microsoft.com/office/powerpoint/2010/main" val="395781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3599062"/>
                    </a:ext>
                  </a:extLst>
                </a:gridCol>
                <a:gridCol w="370332">
                  <a:extLst>
                    <a:ext uri="{9D8B030D-6E8A-4147-A177-3AD203B41FA5}">
                      <a16:colId xmlns:a16="http://schemas.microsoft.com/office/drawing/2014/main" val="2497922781"/>
                    </a:ext>
                  </a:extLst>
                </a:gridCol>
                <a:gridCol w="370332">
                  <a:extLst>
                    <a:ext uri="{9D8B030D-6E8A-4147-A177-3AD203B41FA5}">
                      <a16:colId xmlns:a16="http://schemas.microsoft.com/office/drawing/2014/main" val="1387032208"/>
                    </a:ext>
                  </a:extLst>
                </a:gridCol>
                <a:gridCol w="370332">
                  <a:extLst>
                    <a:ext uri="{9D8B030D-6E8A-4147-A177-3AD203B41FA5}">
                      <a16:colId xmlns:a16="http://schemas.microsoft.com/office/drawing/2014/main" val="2499754082"/>
                    </a:ext>
                  </a:extLst>
                </a:gridCol>
                <a:gridCol w="329184">
                  <a:extLst>
                    <a:ext uri="{9D8B030D-6E8A-4147-A177-3AD203B41FA5}">
                      <a16:colId xmlns:a16="http://schemas.microsoft.com/office/drawing/2014/main" val="1982906701"/>
                    </a:ext>
                  </a:extLst>
                </a:gridCol>
                <a:gridCol w="329184">
                  <a:extLst>
                    <a:ext uri="{9D8B030D-6E8A-4147-A177-3AD203B41FA5}">
                      <a16:colId xmlns:a16="http://schemas.microsoft.com/office/drawing/2014/main" val="4245858315"/>
                    </a:ext>
                  </a:extLst>
                </a:gridCol>
                <a:gridCol w="329184">
                  <a:extLst>
                    <a:ext uri="{9D8B030D-6E8A-4147-A177-3AD203B41FA5}">
                      <a16:colId xmlns:a16="http://schemas.microsoft.com/office/drawing/2014/main" val="2932153073"/>
                    </a:ext>
                  </a:extLst>
                </a:gridCol>
                <a:gridCol w="329184">
                  <a:extLst>
                    <a:ext uri="{9D8B030D-6E8A-4147-A177-3AD203B41FA5}">
                      <a16:colId xmlns:a16="http://schemas.microsoft.com/office/drawing/2014/main" val="1905479366"/>
                    </a:ext>
                  </a:extLst>
                </a:gridCol>
                <a:gridCol w="329184">
                  <a:extLst>
                    <a:ext uri="{9D8B030D-6E8A-4147-A177-3AD203B41FA5}">
                      <a16:colId xmlns:a16="http://schemas.microsoft.com/office/drawing/2014/main" val="224570791"/>
                    </a:ext>
                  </a:extLst>
                </a:gridCol>
                <a:gridCol w="329184">
                  <a:extLst>
                    <a:ext uri="{9D8B030D-6E8A-4147-A177-3AD203B41FA5}">
                      <a16:colId xmlns:a16="http://schemas.microsoft.com/office/drawing/2014/main" val="2525280192"/>
                    </a:ext>
                  </a:extLst>
                </a:gridCol>
                <a:gridCol w="329184">
                  <a:extLst>
                    <a:ext uri="{9D8B030D-6E8A-4147-A177-3AD203B41FA5}">
                      <a16:colId xmlns:a16="http://schemas.microsoft.com/office/drawing/2014/main" val="1151600140"/>
                    </a:ext>
                  </a:extLst>
                </a:gridCol>
                <a:gridCol w="329184">
                  <a:extLst>
                    <a:ext uri="{9D8B030D-6E8A-4147-A177-3AD203B41FA5}">
                      <a16:colId xmlns:a16="http://schemas.microsoft.com/office/drawing/2014/main" val="1608494659"/>
                    </a:ext>
                  </a:extLst>
                </a:gridCol>
                <a:gridCol w="329184">
                  <a:extLst>
                    <a:ext uri="{9D8B030D-6E8A-4147-A177-3AD203B41FA5}">
                      <a16:colId xmlns:a16="http://schemas.microsoft.com/office/drawing/2014/main" val="167953439"/>
                    </a:ext>
                  </a:extLst>
                </a:gridCol>
                <a:gridCol w="370332">
                  <a:extLst>
                    <a:ext uri="{9D8B030D-6E8A-4147-A177-3AD203B41FA5}">
                      <a16:colId xmlns:a16="http://schemas.microsoft.com/office/drawing/2014/main" val="4255272582"/>
                    </a:ext>
                  </a:extLst>
                </a:gridCol>
                <a:gridCol w="370332">
                  <a:extLst>
                    <a:ext uri="{9D8B030D-6E8A-4147-A177-3AD203B41FA5}">
                      <a16:colId xmlns:a16="http://schemas.microsoft.com/office/drawing/2014/main" val="1359565977"/>
                    </a:ext>
                  </a:extLst>
                </a:gridCol>
                <a:gridCol w="329184">
                  <a:extLst>
                    <a:ext uri="{9D8B030D-6E8A-4147-A177-3AD203B41FA5}">
                      <a16:colId xmlns:a16="http://schemas.microsoft.com/office/drawing/2014/main" val="405343697"/>
                    </a:ext>
                  </a:extLst>
                </a:gridCol>
                <a:gridCol w="329184">
                  <a:extLst>
                    <a:ext uri="{9D8B030D-6E8A-4147-A177-3AD203B41FA5}">
                      <a16:colId xmlns:a16="http://schemas.microsoft.com/office/drawing/2014/main" val="2007315028"/>
                    </a:ext>
                  </a:extLst>
                </a:gridCol>
                <a:gridCol w="370332">
                  <a:extLst>
                    <a:ext uri="{9D8B030D-6E8A-4147-A177-3AD203B41FA5}">
                      <a16:colId xmlns:a16="http://schemas.microsoft.com/office/drawing/2014/main" val="2834761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784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- 2018-06-25 08:07:37 </a:t>
                      </a:r>
                      <a:r>
                        <a:rPr kumimoji="0" lang="en-US" sz="1000" b="0" i="0" u="none" strike="noStrike" kern="1200" cap="none" spc="0" normalizeH="0" baseline="0" noProof="0">
                          <a:ln>
                            <a:noFill/>
                          </a:ln>
                          <a:solidFill>
                            <a:prstClr val="black"/>
                          </a:solidFill>
                          <a:effectLst/>
                          <a:uLnTx/>
                          <a:uFillTx/>
                          <a:latin typeface="+mn-lt"/>
                          <a:ea typeface="+mn-ea"/>
                          <a:cs typeface="+mn-cs"/>
                        </a:rPr>
                        <a:t> 
 Acting Commission on Elections (COMELEC) Chairman Al A. Parreño today commended the Department of Health (DOH), represented by Health Secretary Francisco T. Duque III, for his leadership in ensuring the success of the May 14, 2018 Barangay and Sangguniang Kabataan Elections. 
This is the second time the DOH has worked with the COMELEC during the national elections. The first time was during the 2016 presidential elections where the DOH mobilized health workers to provide emergency health services all over the country. One medical station was set up in each voting center in priority areas identified by the COMELEC. Each health station was manned by five health personnel composed of two nurses and three barangay health workers.
In a Memorandum of Agreement signed earlier, it was agreed that there is a need to ensure that voters, government personnel and volunteers performing election-related duties in priority voting centers have ready access to free basic first aid assistance, essent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0838757"/>
                  </a:ext>
                </a:extLst>
              </a:tr>
            </a:tbl>
          </a:graphicData>
        </a:graphic>
      </p:graphicFrame>
      <p:sp>
        <p:nvSpPr>
          <p:cNvPr id="4" name="Text Placeholder 3">
            <a:extLst>
              <a:ext uri="{FF2B5EF4-FFF2-40B4-BE49-F238E27FC236}">
                <a16:creationId xmlns:a16="http://schemas.microsoft.com/office/drawing/2014/main" id="{8D84861D-A8EE-48AB-9E62-8B4BEFCF21D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516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F7E2-5B0D-46A3-9BCF-573932D7D560}"/>
              </a:ext>
            </a:extLst>
          </p:cNvPr>
          <p:cNvSpPr>
            <a:spLocks noGrp="1"/>
          </p:cNvSpPr>
          <p:nvPr>
            <p:ph type="title"/>
          </p:nvPr>
        </p:nvSpPr>
        <p:spPr/>
        <p:txBody>
          <a:bodyPr/>
          <a:lstStyle/>
          <a:p>
            <a:r>
              <a:rPr lang="en-US"/>
              <a:t>Facebook Own Posts Table  | Department of Health (Philippines) - 8 of 21</a:t>
            </a:r>
          </a:p>
        </p:txBody>
      </p:sp>
      <p:graphicFrame>
        <p:nvGraphicFramePr>
          <p:cNvPr id="5" name="Table Placeholder 4">
            <a:extLst>
              <a:ext uri="{FF2B5EF4-FFF2-40B4-BE49-F238E27FC236}">
                <a16:creationId xmlns:a16="http://schemas.microsoft.com/office/drawing/2014/main" id="{C557F8C0-08B3-4857-B1A7-03C9B0DFA849}"/>
              </a:ext>
            </a:extLst>
          </p:cNvPr>
          <p:cNvGraphicFramePr>
            <a:graphicFrameLocks noGrp="1"/>
          </p:cNvGraphicFramePr>
          <p:nvPr>
            <p:ph type="tbl" sz="quarter" idx="13"/>
            <p:extLst>
              <p:ext uri="{D42A27DB-BD31-4B8C-83A1-F6EECF244321}">
                <p14:modId xmlns:p14="http://schemas.microsoft.com/office/powerpoint/2010/main" val="396391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1442204"/>
                    </a:ext>
                  </a:extLst>
                </a:gridCol>
                <a:gridCol w="370332">
                  <a:extLst>
                    <a:ext uri="{9D8B030D-6E8A-4147-A177-3AD203B41FA5}">
                      <a16:colId xmlns:a16="http://schemas.microsoft.com/office/drawing/2014/main" val="2976885972"/>
                    </a:ext>
                  </a:extLst>
                </a:gridCol>
                <a:gridCol w="370332">
                  <a:extLst>
                    <a:ext uri="{9D8B030D-6E8A-4147-A177-3AD203B41FA5}">
                      <a16:colId xmlns:a16="http://schemas.microsoft.com/office/drawing/2014/main" val="3499684638"/>
                    </a:ext>
                  </a:extLst>
                </a:gridCol>
                <a:gridCol w="370332">
                  <a:extLst>
                    <a:ext uri="{9D8B030D-6E8A-4147-A177-3AD203B41FA5}">
                      <a16:colId xmlns:a16="http://schemas.microsoft.com/office/drawing/2014/main" val="1283762336"/>
                    </a:ext>
                  </a:extLst>
                </a:gridCol>
                <a:gridCol w="329184">
                  <a:extLst>
                    <a:ext uri="{9D8B030D-6E8A-4147-A177-3AD203B41FA5}">
                      <a16:colId xmlns:a16="http://schemas.microsoft.com/office/drawing/2014/main" val="2970328676"/>
                    </a:ext>
                  </a:extLst>
                </a:gridCol>
                <a:gridCol w="329184">
                  <a:extLst>
                    <a:ext uri="{9D8B030D-6E8A-4147-A177-3AD203B41FA5}">
                      <a16:colId xmlns:a16="http://schemas.microsoft.com/office/drawing/2014/main" val="465939440"/>
                    </a:ext>
                  </a:extLst>
                </a:gridCol>
                <a:gridCol w="329184">
                  <a:extLst>
                    <a:ext uri="{9D8B030D-6E8A-4147-A177-3AD203B41FA5}">
                      <a16:colId xmlns:a16="http://schemas.microsoft.com/office/drawing/2014/main" val="608774809"/>
                    </a:ext>
                  </a:extLst>
                </a:gridCol>
                <a:gridCol w="329184">
                  <a:extLst>
                    <a:ext uri="{9D8B030D-6E8A-4147-A177-3AD203B41FA5}">
                      <a16:colId xmlns:a16="http://schemas.microsoft.com/office/drawing/2014/main" val="4249767949"/>
                    </a:ext>
                  </a:extLst>
                </a:gridCol>
                <a:gridCol w="329184">
                  <a:extLst>
                    <a:ext uri="{9D8B030D-6E8A-4147-A177-3AD203B41FA5}">
                      <a16:colId xmlns:a16="http://schemas.microsoft.com/office/drawing/2014/main" val="3288892783"/>
                    </a:ext>
                  </a:extLst>
                </a:gridCol>
                <a:gridCol w="329184">
                  <a:extLst>
                    <a:ext uri="{9D8B030D-6E8A-4147-A177-3AD203B41FA5}">
                      <a16:colId xmlns:a16="http://schemas.microsoft.com/office/drawing/2014/main" val="2312011893"/>
                    </a:ext>
                  </a:extLst>
                </a:gridCol>
                <a:gridCol w="329184">
                  <a:extLst>
                    <a:ext uri="{9D8B030D-6E8A-4147-A177-3AD203B41FA5}">
                      <a16:colId xmlns:a16="http://schemas.microsoft.com/office/drawing/2014/main" val="567785837"/>
                    </a:ext>
                  </a:extLst>
                </a:gridCol>
                <a:gridCol w="329184">
                  <a:extLst>
                    <a:ext uri="{9D8B030D-6E8A-4147-A177-3AD203B41FA5}">
                      <a16:colId xmlns:a16="http://schemas.microsoft.com/office/drawing/2014/main" val="3669081842"/>
                    </a:ext>
                  </a:extLst>
                </a:gridCol>
                <a:gridCol w="329184">
                  <a:extLst>
                    <a:ext uri="{9D8B030D-6E8A-4147-A177-3AD203B41FA5}">
                      <a16:colId xmlns:a16="http://schemas.microsoft.com/office/drawing/2014/main" val="3031364531"/>
                    </a:ext>
                  </a:extLst>
                </a:gridCol>
                <a:gridCol w="370332">
                  <a:extLst>
                    <a:ext uri="{9D8B030D-6E8A-4147-A177-3AD203B41FA5}">
                      <a16:colId xmlns:a16="http://schemas.microsoft.com/office/drawing/2014/main" val="3622812741"/>
                    </a:ext>
                  </a:extLst>
                </a:gridCol>
                <a:gridCol w="370332">
                  <a:extLst>
                    <a:ext uri="{9D8B030D-6E8A-4147-A177-3AD203B41FA5}">
                      <a16:colId xmlns:a16="http://schemas.microsoft.com/office/drawing/2014/main" val="2983488614"/>
                    </a:ext>
                  </a:extLst>
                </a:gridCol>
                <a:gridCol w="329184">
                  <a:extLst>
                    <a:ext uri="{9D8B030D-6E8A-4147-A177-3AD203B41FA5}">
                      <a16:colId xmlns:a16="http://schemas.microsoft.com/office/drawing/2014/main" val="293840093"/>
                    </a:ext>
                  </a:extLst>
                </a:gridCol>
                <a:gridCol w="329184">
                  <a:extLst>
                    <a:ext uri="{9D8B030D-6E8A-4147-A177-3AD203B41FA5}">
                      <a16:colId xmlns:a16="http://schemas.microsoft.com/office/drawing/2014/main" val="2051075984"/>
                    </a:ext>
                  </a:extLst>
                </a:gridCol>
                <a:gridCol w="370332">
                  <a:extLst>
                    <a:ext uri="{9D8B030D-6E8A-4147-A177-3AD203B41FA5}">
                      <a16:colId xmlns:a16="http://schemas.microsoft.com/office/drawing/2014/main" val="769211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442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- 2018-06-23 04:49:50 </a:t>
                      </a:r>
                      <a:r>
                        <a:rPr kumimoji="0" lang="en-US" sz="1000" b="0" i="0" u="none" strike="noStrike" kern="1200" cap="none" spc="0" normalizeH="0" baseline="0" noProof="0">
                          <a:ln>
                            <a:noFill/>
                          </a:ln>
                          <a:solidFill>
                            <a:prstClr val="black"/>
                          </a:solidFill>
                          <a:effectLst/>
                          <a:uLnTx/>
                          <a:uFillTx/>
                          <a:latin typeface="+mn-lt"/>
                          <a:ea typeface="+mn-ea"/>
                          <a:cs typeface="+mn-cs"/>
                        </a:rPr>
                        <a:t> 
 DOH ROLLS OUT NATIONWIDE HEPATITIS B TESTING,  APPEALS FOR PARTICIPATION OF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289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08:26:34 </a:t>
                      </a:r>
                      <a:r>
                        <a:rPr kumimoji="0" lang="en-US" sz="1000" b="0" i="0" u="none" strike="noStrike" kern="1200" cap="none" spc="0" normalizeH="0" baseline="0" noProof="0">
                          <a:ln>
                            <a:noFill/>
                          </a:ln>
                          <a:solidFill>
                            <a:prstClr val="black"/>
                          </a:solidFill>
                          <a:effectLst/>
                          <a:uLnTx/>
                          <a:uFillTx/>
                          <a:latin typeface="+mn-lt"/>
                          <a:ea typeface="+mn-ea"/>
                          <a:cs typeface="+mn-cs"/>
                        </a:rPr>
                        <a:t> 
 Republic Act No. 11036
An Act Establishing a National Mental Health Policy for the Purpose of Enhancing the Delivery of Integrated Mental Health Services, Promoting and Protecting the Rights of Persons Utilizing Psychiatric, Neurologic and Psychosocial Health Services, Appropriating Funds Therefor, and For Other Purposes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6510204"/>
                  </a:ext>
                </a:extLst>
              </a:tr>
            </a:tbl>
          </a:graphicData>
        </a:graphic>
      </p:graphicFrame>
      <p:sp>
        <p:nvSpPr>
          <p:cNvPr id="4" name="Text Placeholder 3">
            <a:extLst>
              <a:ext uri="{FF2B5EF4-FFF2-40B4-BE49-F238E27FC236}">
                <a16:creationId xmlns:a16="http://schemas.microsoft.com/office/drawing/2014/main" id="{3ECF26AB-1FAB-4650-BFE3-3FA08EC4754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4086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2FF70-1F94-4C05-AD00-9BF50BF42DD0}"/>
              </a:ext>
            </a:extLst>
          </p:cNvPr>
          <p:cNvSpPr>
            <a:spLocks noGrp="1"/>
          </p:cNvSpPr>
          <p:nvPr>
            <p:ph type="title"/>
          </p:nvPr>
        </p:nvSpPr>
        <p:spPr/>
        <p:txBody>
          <a:bodyPr/>
          <a:lstStyle/>
          <a:p>
            <a:r>
              <a:rPr lang="en-US"/>
              <a:t>Facebook Own Posts Table  | Department of Health (Philippines) - 9 of 21</a:t>
            </a:r>
          </a:p>
        </p:txBody>
      </p:sp>
      <p:graphicFrame>
        <p:nvGraphicFramePr>
          <p:cNvPr id="5" name="Table Placeholder 4">
            <a:extLst>
              <a:ext uri="{FF2B5EF4-FFF2-40B4-BE49-F238E27FC236}">
                <a16:creationId xmlns:a16="http://schemas.microsoft.com/office/drawing/2014/main" id="{9D362802-8126-4640-B4DD-CA9C7634D7FF}"/>
              </a:ext>
            </a:extLst>
          </p:cNvPr>
          <p:cNvGraphicFramePr>
            <a:graphicFrameLocks noGrp="1"/>
          </p:cNvGraphicFramePr>
          <p:nvPr>
            <p:ph type="tbl" sz="quarter" idx="13"/>
            <p:extLst>
              <p:ext uri="{D42A27DB-BD31-4B8C-83A1-F6EECF244321}">
                <p14:modId xmlns:p14="http://schemas.microsoft.com/office/powerpoint/2010/main" val="332043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190968"/>
                    </a:ext>
                  </a:extLst>
                </a:gridCol>
                <a:gridCol w="370332">
                  <a:extLst>
                    <a:ext uri="{9D8B030D-6E8A-4147-A177-3AD203B41FA5}">
                      <a16:colId xmlns:a16="http://schemas.microsoft.com/office/drawing/2014/main" val="2554383413"/>
                    </a:ext>
                  </a:extLst>
                </a:gridCol>
                <a:gridCol w="370332">
                  <a:extLst>
                    <a:ext uri="{9D8B030D-6E8A-4147-A177-3AD203B41FA5}">
                      <a16:colId xmlns:a16="http://schemas.microsoft.com/office/drawing/2014/main" val="2001874198"/>
                    </a:ext>
                  </a:extLst>
                </a:gridCol>
                <a:gridCol w="370332">
                  <a:extLst>
                    <a:ext uri="{9D8B030D-6E8A-4147-A177-3AD203B41FA5}">
                      <a16:colId xmlns:a16="http://schemas.microsoft.com/office/drawing/2014/main" val="1734534663"/>
                    </a:ext>
                  </a:extLst>
                </a:gridCol>
                <a:gridCol w="329184">
                  <a:extLst>
                    <a:ext uri="{9D8B030D-6E8A-4147-A177-3AD203B41FA5}">
                      <a16:colId xmlns:a16="http://schemas.microsoft.com/office/drawing/2014/main" val="3956046197"/>
                    </a:ext>
                  </a:extLst>
                </a:gridCol>
                <a:gridCol w="329184">
                  <a:extLst>
                    <a:ext uri="{9D8B030D-6E8A-4147-A177-3AD203B41FA5}">
                      <a16:colId xmlns:a16="http://schemas.microsoft.com/office/drawing/2014/main" val="3025988615"/>
                    </a:ext>
                  </a:extLst>
                </a:gridCol>
                <a:gridCol w="329184">
                  <a:extLst>
                    <a:ext uri="{9D8B030D-6E8A-4147-A177-3AD203B41FA5}">
                      <a16:colId xmlns:a16="http://schemas.microsoft.com/office/drawing/2014/main" val="2443962533"/>
                    </a:ext>
                  </a:extLst>
                </a:gridCol>
                <a:gridCol w="329184">
                  <a:extLst>
                    <a:ext uri="{9D8B030D-6E8A-4147-A177-3AD203B41FA5}">
                      <a16:colId xmlns:a16="http://schemas.microsoft.com/office/drawing/2014/main" val="2761394366"/>
                    </a:ext>
                  </a:extLst>
                </a:gridCol>
                <a:gridCol w="329184">
                  <a:extLst>
                    <a:ext uri="{9D8B030D-6E8A-4147-A177-3AD203B41FA5}">
                      <a16:colId xmlns:a16="http://schemas.microsoft.com/office/drawing/2014/main" val="3266918472"/>
                    </a:ext>
                  </a:extLst>
                </a:gridCol>
                <a:gridCol w="329184">
                  <a:extLst>
                    <a:ext uri="{9D8B030D-6E8A-4147-A177-3AD203B41FA5}">
                      <a16:colId xmlns:a16="http://schemas.microsoft.com/office/drawing/2014/main" val="2663533658"/>
                    </a:ext>
                  </a:extLst>
                </a:gridCol>
                <a:gridCol w="329184">
                  <a:extLst>
                    <a:ext uri="{9D8B030D-6E8A-4147-A177-3AD203B41FA5}">
                      <a16:colId xmlns:a16="http://schemas.microsoft.com/office/drawing/2014/main" val="4042832896"/>
                    </a:ext>
                  </a:extLst>
                </a:gridCol>
                <a:gridCol w="329184">
                  <a:extLst>
                    <a:ext uri="{9D8B030D-6E8A-4147-A177-3AD203B41FA5}">
                      <a16:colId xmlns:a16="http://schemas.microsoft.com/office/drawing/2014/main" val="2038914203"/>
                    </a:ext>
                  </a:extLst>
                </a:gridCol>
                <a:gridCol w="329184">
                  <a:extLst>
                    <a:ext uri="{9D8B030D-6E8A-4147-A177-3AD203B41FA5}">
                      <a16:colId xmlns:a16="http://schemas.microsoft.com/office/drawing/2014/main" val="3578482618"/>
                    </a:ext>
                  </a:extLst>
                </a:gridCol>
                <a:gridCol w="370332">
                  <a:extLst>
                    <a:ext uri="{9D8B030D-6E8A-4147-A177-3AD203B41FA5}">
                      <a16:colId xmlns:a16="http://schemas.microsoft.com/office/drawing/2014/main" val="1429678886"/>
                    </a:ext>
                  </a:extLst>
                </a:gridCol>
                <a:gridCol w="370332">
                  <a:extLst>
                    <a:ext uri="{9D8B030D-6E8A-4147-A177-3AD203B41FA5}">
                      <a16:colId xmlns:a16="http://schemas.microsoft.com/office/drawing/2014/main" val="2332030800"/>
                    </a:ext>
                  </a:extLst>
                </a:gridCol>
                <a:gridCol w="329184">
                  <a:extLst>
                    <a:ext uri="{9D8B030D-6E8A-4147-A177-3AD203B41FA5}">
                      <a16:colId xmlns:a16="http://schemas.microsoft.com/office/drawing/2014/main" val="4055288288"/>
                    </a:ext>
                  </a:extLst>
                </a:gridCol>
                <a:gridCol w="329184">
                  <a:extLst>
                    <a:ext uri="{9D8B030D-6E8A-4147-A177-3AD203B41FA5}">
                      <a16:colId xmlns:a16="http://schemas.microsoft.com/office/drawing/2014/main" val="2459106827"/>
                    </a:ext>
                  </a:extLst>
                </a:gridCol>
                <a:gridCol w="370332">
                  <a:extLst>
                    <a:ext uri="{9D8B030D-6E8A-4147-A177-3AD203B41FA5}">
                      <a16:colId xmlns:a16="http://schemas.microsoft.com/office/drawing/2014/main" val="67692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654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02:36:36 </a:t>
                      </a:r>
                      <a:r>
                        <a:rPr kumimoji="0" lang="en-US" sz="1000" b="0" i="0" u="none" strike="noStrike" kern="1200" cap="none" spc="0" normalizeH="0" baseline="0" noProof="0">
                          <a:ln>
                            <a:noFill/>
                          </a:ln>
                          <a:solidFill>
                            <a:prstClr val="black"/>
                          </a:solidFill>
                          <a:effectLst/>
                          <a:uLnTx/>
                          <a:uFillTx/>
                          <a:latin typeface="+mn-lt"/>
                          <a:ea typeface="+mn-ea"/>
                          <a:cs typeface="+mn-cs"/>
                        </a:rPr>
                        <a:t> 
 DOH LAUDS SIGNING OF PHILIPPINE MENTAL HEALTH LAW  Press Release/ 21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020738"/>
                  </a:ext>
                </a:extLst>
              </a:tr>
            </a:tbl>
          </a:graphicData>
        </a:graphic>
      </p:graphicFrame>
      <p:sp>
        <p:nvSpPr>
          <p:cNvPr id="4" name="Text Placeholder 3">
            <a:extLst>
              <a:ext uri="{FF2B5EF4-FFF2-40B4-BE49-F238E27FC236}">
                <a16:creationId xmlns:a16="http://schemas.microsoft.com/office/drawing/2014/main" id="{F6EE188F-31D7-4111-A638-8AD816B190A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4193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905F-4871-4B27-A0C4-69FD53CFB85A}"/>
              </a:ext>
            </a:extLst>
          </p:cNvPr>
          <p:cNvSpPr>
            <a:spLocks noGrp="1"/>
          </p:cNvSpPr>
          <p:nvPr>
            <p:ph type="title"/>
          </p:nvPr>
        </p:nvSpPr>
        <p:spPr/>
        <p:txBody>
          <a:bodyPr/>
          <a:lstStyle/>
          <a:p>
            <a:r>
              <a:rPr lang="en-US"/>
              <a:t>Facebook Own Posts Table  | Department of Health (Philippines) - 10 of 21</a:t>
            </a:r>
          </a:p>
        </p:txBody>
      </p:sp>
      <p:graphicFrame>
        <p:nvGraphicFramePr>
          <p:cNvPr id="5" name="Table Placeholder 4">
            <a:extLst>
              <a:ext uri="{FF2B5EF4-FFF2-40B4-BE49-F238E27FC236}">
                <a16:creationId xmlns:a16="http://schemas.microsoft.com/office/drawing/2014/main" id="{20ACBD2D-2698-4B46-B74A-45C794D37667}"/>
              </a:ext>
            </a:extLst>
          </p:cNvPr>
          <p:cNvGraphicFramePr>
            <a:graphicFrameLocks noGrp="1"/>
          </p:cNvGraphicFramePr>
          <p:nvPr>
            <p:ph type="tbl" sz="quarter" idx="13"/>
            <p:extLst>
              <p:ext uri="{D42A27DB-BD31-4B8C-83A1-F6EECF244321}">
                <p14:modId xmlns:p14="http://schemas.microsoft.com/office/powerpoint/2010/main" val="1057013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8509157"/>
                    </a:ext>
                  </a:extLst>
                </a:gridCol>
                <a:gridCol w="370332">
                  <a:extLst>
                    <a:ext uri="{9D8B030D-6E8A-4147-A177-3AD203B41FA5}">
                      <a16:colId xmlns:a16="http://schemas.microsoft.com/office/drawing/2014/main" val="3892356454"/>
                    </a:ext>
                  </a:extLst>
                </a:gridCol>
                <a:gridCol w="370332">
                  <a:extLst>
                    <a:ext uri="{9D8B030D-6E8A-4147-A177-3AD203B41FA5}">
                      <a16:colId xmlns:a16="http://schemas.microsoft.com/office/drawing/2014/main" val="2893455751"/>
                    </a:ext>
                  </a:extLst>
                </a:gridCol>
                <a:gridCol w="370332">
                  <a:extLst>
                    <a:ext uri="{9D8B030D-6E8A-4147-A177-3AD203B41FA5}">
                      <a16:colId xmlns:a16="http://schemas.microsoft.com/office/drawing/2014/main" val="2562129887"/>
                    </a:ext>
                  </a:extLst>
                </a:gridCol>
                <a:gridCol w="329184">
                  <a:extLst>
                    <a:ext uri="{9D8B030D-6E8A-4147-A177-3AD203B41FA5}">
                      <a16:colId xmlns:a16="http://schemas.microsoft.com/office/drawing/2014/main" val="704034232"/>
                    </a:ext>
                  </a:extLst>
                </a:gridCol>
                <a:gridCol w="329184">
                  <a:extLst>
                    <a:ext uri="{9D8B030D-6E8A-4147-A177-3AD203B41FA5}">
                      <a16:colId xmlns:a16="http://schemas.microsoft.com/office/drawing/2014/main" val="3194707163"/>
                    </a:ext>
                  </a:extLst>
                </a:gridCol>
                <a:gridCol w="329184">
                  <a:extLst>
                    <a:ext uri="{9D8B030D-6E8A-4147-A177-3AD203B41FA5}">
                      <a16:colId xmlns:a16="http://schemas.microsoft.com/office/drawing/2014/main" val="148531298"/>
                    </a:ext>
                  </a:extLst>
                </a:gridCol>
                <a:gridCol w="329184">
                  <a:extLst>
                    <a:ext uri="{9D8B030D-6E8A-4147-A177-3AD203B41FA5}">
                      <a16:colId xmlns:a16="http://schemas.microsoft.com/office/drawing/2014/main" val="4227842117"/>
                    </a:ext>
                  </a:extLst>
                </a:gridCol>
                <a:gridCol w="329184">
                  <a:extLst>
                    <a:ext uri="{9D8B030D-6E8A-4147-A177-3AD203B41FA5}">
                      <a16:colId xmlns:a16="http://schemas.microsoft.com/office/drawing/2014/main" val="414307339"/>
                    </a:ext>
                  </a:extLst>
                </a:gridCol>
                <a:gridCol w="329184">
                  <a:extLst>
                    <a:ext uri="{9D8B030D-6E8A-4147-A177-3AD203B41FA5}">
                      <a16:colId xmlns:a16="http://schemas.microsoft.com/office/drawing/2014/main" val="1359899834"/>
                    </a:ext>
                  </a:extLst>
                </a:gridCol>
                <a:gridCol w="329184">
                  <a:extLst>
                    <a:ext uri="{9D8B030D-6E8A-4147-A177-3AD203B41FA5}">
                      <a16:colId xmlns:a16="http://schemas.microsoft.com/office/drawing/2014/main" val="853314135"/>
                    </a:ext>
                  </a:extLst>
                </a:gridCol>
                <a:gridCol w="329184">
                  <a:extLst>
                    <a:ext uri="{9D8B030D-6E8A-4147-A177-3AD203B41FA5}">
                      <a16:colId xmlns:a16="http://schemas.microsoft.com/office/drawing/2014/main" val="4046544071"/>
                    </a:ext>
                  </a:extLst>
                </a:gridCol>
                <a:gridCol w="329184">
                  <a:extLst>
                    <a:ext uri="{9D8B030D-6E8A-4147-A177-3AD203B41FA5}">
                      <a16:colId xmlns:a16="http://schemas.microsoft.com/office/drawing/2014/main" val="1414172704"/>
                    </a:ext>
                  </a:extLst>
                </a:gridCol>
                <a:gridCol w="370332">
                  <a:extLst>
                    <a:ext uri="{9D8B030D-6E8A-4147-A177-3AD203B41FA5}">
                      <a16:colId xmlns:a16="http://schemas.microsoft.com/office/drawing/2014/main" val="42578185"/>
                    </a:ext>
                  </a:extLst>
                </a:gridCol>
                <a:gridCol w="370332">
                  <a:extLst>
                    <a:ext uri="{9D8B030D-6E8A-4147-A177-3AD203B41FA5}">
                      <a16:colId xmlns:a16="http://schemas.microsoft.com/office/drawing/2014/main" val="3454096075"/>
                    </a:ext>
                  </a:extLst>
                </a:gridCol>
                <a:gridCol w="329184">
                  <a:extLst>
                    <a:ext uri="{9D8B030D-6E8A-4147-A177-3AD203B41FA5}">
                      <a16:colId xmlns:a16="http://schemas.microsoft.com/office/drawing/2014/main" val="649838169"/>
                    </a:ext>
                  </a:extLst>
                </a:gridCol>
                <a:gridCol w="329184">
                  <a:extLst>
                    <a:ext uri="{9D8B030D-6E8A-4147-A177-3AD203B41FA5}">
                      <a16:colId xmlns:a16="http://schemas.microsoft.com/office/drawing/2014/main" val="2279949180"/>
                    </a:ext>
                  </a:extLst>
                </a:gridCol>
                <a:gridCol w="370332">
                  <a:extLst>
                    <a:ext uri="{9D8B030D-6E8A-4147-A177-3AD203B41FA5}">
                      <a16:colId xmlns:a16="http://schemas.microsoft.com/office/drawing/2014/main" val="148921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525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- 2018-06-21 11:24:09 </a:t>
                      </a:r>
                      <a:r>
                        <a:rPr kumimoji="0" lang="en-US" sz="1000" b="0" i="0" u="none" strike="noStrike" kern="1200" cap="none" spc="0" normalizeH="0" baseline="0" noProof="0">
                          <a:ln>
                            <a:noFill/>
                          </a:ln>
                          <a:solidFill>
                            <a:prstClr val="black"/>
                          </a:solidFill>
                          <a:effectLst/>
                          <a:uLnTx/>
                          <a:uFillTx/>
                          <a:latin typeface="+mn-lt"/>
                          <a:ea typeface="+mn-ea"/>
                          <a:cs typeface="+mn-cs"/>
                        </a:rPr>
                        <a:t> 
 PUBLIC-PRIVATE PARTNERSHIP CENTER MEETS SECRETARY DUQUE
June 20, 2018
Representatives from the Public-Private Partnership Center (PPPC) headed by Undersecretary and Executive Director Ferdinand A. Pecson today held a courtesy meeting with Health Secretary Francisco T. Duque III to discuss updates on various projects being jointly undertaken by the DOH and the NEDA-PPPC, which are reported to be currently on different levels of development. 
Also, discussed was the recently completed JICA-assisted project entitled “Technical Cooperation on the Capacity Development of the Philippine Health Sector for Public-Private Partnerships" which intensified the capacity of the Department of Health particularly the Public-Private Partnership for Health-Program Management Unit to identify, prioritize, and implement health PPP projects. This technical cooperation also allowed for the incorporation of the DOH's priorities through the FOURmula One Plus for health in the identification and prioritizati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3559069"/>
                  </a:ext>
                </a:extLst>
              </a:tr>
            </a:tbl>
          </a:graphicData>
        </a:graphic>
      </p:graphicFrame>
      <p:sp>
        <p:nvSpPr>
          <p:cNvPr id="4" name="Text Placeholder 3">
            <a:extLst>
              <a:ext uri="{FF2B5EF4-FFF2-40B4-BE49-F238E27FC236}">
                <a16:creationId xmlns:a16="http://schemas.microsoft.com/office/drawing/2014/main" id="{6C25B22A-2672-451B-8C96-7BDAC4D10E0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23766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B1EC7-31CD-40C6-BE08-285C841B6E4E}"/>
              </a:ext>
            </a:extLst>
          </p:cNvPr>
          <p:cNvSpPr>
            <a:spLocks noGrp="1"/>
          </p:cNvSpPr>
          <p:nvPr>
            <p:ph type="title"/>
          </p:nvPr>
        </p:nvSpPr>
        <p:spPr/>
        <p:txBody>
          <a:bodyPr/>
          <a:lstStyle/>
          <a:p>
            <a:r>
              <a:rPr lang="en-US"/>
              <a:t>Facebook Own Posts Table  | Department of Health (Philippines) - 11 of 21</a:t>
            </a:r>
          </a:p>
        </p:txBody>
      </p:sp>
      <p:graphicFrame>
        <p:nvGraphicFramePr>
          <p:cNvPr id="5" name="Table Placeholder 4">
            <a:extLst>
              <a:ext uri="{FF2B5EF4-FFF2-40B4-BE49-F238E27FC236}">
                <a16:creationId xmlns:a16="http://schemas.microsoft.com/office/drawing/2014/main" id="{273884B0-250E-4191-91EF-CFC97A49A9DF}"/>
              </a:ext>
            </a:extLst>
          </p:cNvPr>
          <p:cNvGraphicFramePr>
            <a:graphicFrameLocks noGrp="1"/>
          </p:cNvGraphicFramePr>
          <p:nvPr>
            <p:ph type="tbl" sz="quarter" idx="13"/>
            <p:extLst>
              <p:ext uri="{D42A27DB-BD31-4B8C-83A1-F6EECF244321}">
                <p14:modId xmlns:p14="http://schemas.microsoft.com/office/powerpoint/2010/main" val="246926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959791"/>
                    </a:ext>
                  </a:extLst>
                </a:gridCol>
                <a:gridCol w="370332">
                  <a:extLst>
                    <a:ext uri="{9D8B030D-6E8A-4147-A177-3AD203B41FA5}">
                      <a16:colId xmlns:a16="http://schemas.microsoft.com/office/drawing/2014/main" val="3795396892"/>
                    </a:ext>
                  </a:extLst>
                </a:gridCol>
                <a:gridCol w="370332">
                  <a:extLst>
                    <a:ext uri="{9D8B030D-6E8A-4147-A177-3AD203B41FA5}">
                      <a16:colId xmlns:a16="http://schemas.microsoft.com/office/drawing/2014/main" val="574687685"/>
                    </a:ext>
                  </a:extLst>
                </a:gridCol>
                <a:gridCol w="370332">
                  <a:extLst>
                    <a:ext uri="{9D8B030D-6E8A-4147-A177-3AD203B41FA5}">
                      <a16:colId xmlns:a16="http://schemas.microsoft.com/office/drawing/2014/main" val="2547728320"/>
                    </a:ext>
                  </a:extLst>
                </a:gridCol>
                <a:gridCol w="329184">
                  <a:extLst>
                    <a:ext uri="{9D8B030D-6E8A-4147-A177-3AD203B41FA5}">
                      <a16:colId xmlns:a16="http://schemas.microsoft.com/office/drawing/2014/main" val="3541583371"/>
                    </a:ext>
                  </a:extLst>
                </a:gridCol>
                <a:gridCol w="329184">
                  <a:extLst>
                    <a:ext uri="{9D8B030D-6E8A-4147-A177-3AD203B41FA5}">
                      <a16:colId xmlns:a16="http://schemas.microsoft.com/office/drawing/2014/main" val="3808594946"/>
                    </a:ext>
                  </a:extLst>
                </a:gridCol>
                <a:gridCol w="329184">
                  <a:extLst>
                    <a:ext uri="{9D8B030D-6E8A-4147-A177-3AD203B41FA5}">
                      <a16:colId xmlns:a16="http://schemas.microsoft.com/office/drawing/2014/main" val="2824714849"/>
                    </a:ext>
                  </a:extLst>
                </a:gridCol>
                <a:gridCol w="329184">
                  <a:extLst>
                    <a:ext uri="{9D8B030D-6E8A-4147-A177-3AD203B41FA5}">
                      <a16:colId xmlns:a16="http://schemas.microsoft.com/office/drawing/2014/main" val="280934876"/>
                    </a:ext>
                  </a:extLst>
                </a:gridCol>
                <a:gridCol w="329184">
                  <a:extLst>
                    <a:ext uri="{9D8B030D-6E8A-4147-A177-3AD203B41FA5}">
                      <a16:colId xmlns:a16="http://schemas.microsoft.com/office/drawing/2014/main" val="4100097864"/>
                    </a:ext>
                  </a:extLst>
                </a:gridCol>
                <a:gridCol w="329184">
                  <a:extLst>
                    <a:ext uri="{9D8B030D-6E8A-4147-A177-3AD203B41FA5}">
                      <a16:colId xmlns:a16="http://schemas.microsoft.com/office/drawing/2014/main" val="2029641205"/>
                    </a:ext>
                  </a:extLst>
                </a:gridCol>
                <a:gridCol w="329184">
                  <a:extLst>
                    <a:ext uri="{9D8B030D-6E8A-4147-A177-3AD203B41FA5}">
                      <a16:colId xmlns:a16="http://schemas.microsoft.com/office/drawing/2014/main" val="3636556252"/>
                    </a:ext>
                  </a:extLst>
                </a:gridCol>
                <a:gridCol w="329184">
                  <a:extLst>
                    <a:ext uri="{9D8B030D-6E8A-4147-A177-3AD203B41FA5}">
                      <a16:colId xmlns:a16="http://schemas.microsoft.com/office/drawing/2014/main" val="3651341219"/>
                    </a:ext>
                  </a:extLst>
                </a:gridCol>
                <a:gridCol w="329184">
                  <a:extLst>
                    <a:ext uri="{9D8B030D-6E8A-4147-A177-3AD203B41FA5}">
                      <a16:colId xmlns:a16="http://schemas.microsoft.com/office/drawing/2014/main" val="1440464968"/>
                    </a:ext>
                  </a:extLst>
                </a:gridCol>
                <a:gridCol w="370332">
                  <a:extLst>
                    <a:ext uri="{9D8B030D-6E8A-4147-A177-3AD203B41FA5}">
                      <a16:colId xmlns:a16="http://schemas.microsoft.com/office/drawing/2014/main" val="3532947679"/>
                    </a:ext>
                  </a:extLst>
                </a:gridCol>
                <a:gridCol w="370332">
                  <a:extLst>
                    <a:ext uri="{9D8B030D-6E8A-4147-A177-3AD203B41FA5}">
                      <a16:colId xmlns:a16="http://schemas.microsoft.com/office/drawing/2014/main" val="2913712283"/>
                    </a:ext>
                  </a:extLst>
                </a:gridCol>
                <a:gridCol w="329184">
                  <a:extLst>
                    <a:ext uri="{9D8B030D-6E8A-4147-A177-3AD203B41FA5}">
                      <a16:colId xmlns:a16="http://schemas.microsoft.com/office/drawing/2014/main" val="857401337"/>
                    </a:ext>
                  </a:extLst>
                </a:gridCol>
                <a:gridCol w="329184">
                  <a:extLst>
                    <a:ext uri="{9D8B030D-6E8A-4147-A177-3AD203B41FA5}">
                      <a16:colId xmlns:a16="http://schemas.microsoft.com/office/drawing/2014/main" val="3905326003"/>
                    </a:ext>
                  </a:extLst>
                </a:gridCol>
                <a:gridCol w="370332">
                  <a:extLst>
                    <a:ext uri="{9D8B030D-6E8A-4147-A177-3AD203B41FA5}">
                      <a16:colId xmlns:a16="http://schemas.microsoft.com/office/drawing/2014/main" val="88573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426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- 2018-06-19 10:04:30 </a:t>
                      </a:r>
                      <a:r>
                        <a:rPr kumimoji="0" lang="en-US" sz="1000" b="0" i="0" u="none" strike="noStrike" kern="1200" cap="none" spc="0" normalizeH="0" baseline="0" noProof="0">
                          <a:ln>
                            <a:noFill/>
                          </a:ln>
                          <a:solidFill>
                            <a:prstClr val="black"/>
                          </a:solidFill>
                          <a:effectLst/>
                          <a:uLnTx/>
                          <a:uFillTx/>
                          <a:latin typeface="+mn-lt"/>
                          <a:ea typeface="+mn-ea"/>
                          <a:cs typeface="+mn-cs"/>
                        </a:rPr>
                        <a:t> 
 DOH Drug Price Watch
Compare prices and choose the medicines you can AFFORD.
For the prices of other medicines, please go to Drug Price Watch Website: http://www.dpw.doh.gov.ph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807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- 2018-06-18 11:20:54 </a:t>
                      </a:r>
                      <a:r>
                        <a:rPr kumimoji="0" lang="en-US" sz="1000" b="0" i="0" u="none" strike="noStrike" kern="1200" cap="none" spc="0" normalizeH="0" baseline="0" noProof="0">
                          <a:ln>
                            <a:noFill/>
                          </a:ln>
                          <a:solidFill>
                            <a:prstClr val="black"/>
                          </a:solidFill>
                          <a:effectLst/>
                          <a:uLnTx/>
                          <a:uFillTx/>
                          <a:latin typeface="+mn-lt"/>
                          <a:ea typeface="+mn-ea"/>
                          <a:cs typeface="+mn-cs"/>
                        </a:rPr>
                        <a:t> 
 BILLIONS WORTH OF ANOMALOUS PROJECTS DISCOVERED BY SECRETARY DUQUE /                     PRESS CONFERENCE/18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7896335"/>
                  </a:ext>
                </a:extLst>
              </a:tr>
            </a:tbl>
          </a:graphicData>
        </a:graphic>
      </p:graphicFrame>
      <p:sp>
        <p:nvSpPr>
          <p:cNvPr id="4" name="Text Placeholder 3">
            <a:extLst>
              <a:ext uri="{FF2B5EF4-FFF2-40B4-BE49-F238E27FC236}">
                <a16:creationId xmlns:a16="http://schemas.microsoft.com/office/drawing/2014/main" id="{092EBC6D-5520-43FD-9947-7A11944EEC0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26106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7DD56-CD9D-4B2E-9B63-41C887600F69}"/>
              </a:ext>
            </a:extLst>
          </p:cNvPr>
          <p:cNvSpPr>
            <a:spLocks noGrp="1"/>
          </p:cNvSpPr>
          <p:nvPr>
            <p:ph type="title"/>
          </p:nvPr>
        </p:nvSpPr>
        <p:spPr/>
        <p:txBody>
          <a:bodyPr/>
          <a:lstStyle/>
          <a:p>
            <a:r>
              <a:rPr lang="en-US"/>
              <a:t>Facebook Own Posts Table  | Department of Health (Philippines) - 12 of 21</a:t>
            </a:r>
          </a:p>
        </p:txBody>
      </p:sp>
      <p:graphicFrame>
        <p:nvGraphicFramePr>
          <p:cNvPr id="5" name="Table Placeholder 4">
            <a:extLst>
              <a:ext uri="{FF2B5EF4-FFF2-40B4-BE49-F238E27FC236}">
                <a16:creationId xmlns:a16="http://schemas.microsoft.com/office/drawing/2014/main" id="{E1F6F61D-3477-4B28-A80C-6238937A14E7}"/>
              </a:ext>
            </a:extLst>
          </p:cNvPr>
          <p:cNvGraphicFramePr>
            <a:graphicFrameLocks noGrp="1"/>
          </p:cNvGraphicFramePr>
          <p:nvPr>
            <p:ph type="tbl" sz="quarter" idx="13"/>
            <p:extLst>
              <p:ext uri="{D42A27DB-BD31-4B8C-83A1-F6EECF244321}">
                <p14:modId xmlns:p14="http://schemas.microsoft.com/office/powerpoint/2010/main" val="3318439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1908928"/>
                    </a:ext>
                  </a:extLst>
                </a:gridCol>
                <a:gridCol w="370332">
                  <a:extLst>
                    <a:ext uri="{9D8B030D-6E8A-4147-A177-3AD203B41FA5}">
                      <a16:colId xmlns:a16="http://schemas.microsoft.com/office/drawing/2014/main" val="1715817472"/>
                    </a:ext>
                  </a:extLst>
                </a:gridCol>
                <a:gridCol w="370332">
                  <a:extLst>
                    <a:ext uri="{9D8B030D-6E8A-4147-A177-3AD203B41FA5}">
                      <a16:colId xmlns:a16="http://schemas.microsoft.com/office/drawing/2014/main" val="665834644"/>
                    </a:ext>
                  </a:extLst>
                </a:gridCol>
                <a:gridCol w="370332">
                  <a:extLst>
                    <a:ext uri="{9D8B030D-6E8A-4147-A177-3AD203B41FA5}">
                      <a16:colId xmlns:a16="http://schemas.microsoft.com/office/drawing/2014/main" val="275724063"/>
                    </a:ext>
                  </a:extLst>
                </a:gridCol>
                <a:gridCol w="329184">
                  <a:extLst>
                    <a:ext uri="{9D8B030D-6E8A-4147-A177-3AD203B41FA5}">
                      <a16:colId xmlns:a16="http://schemas.microsoft.com/office/drawing/2014/main" val="3385855670"/>
                    </a:ext>
                  </a:extLst>
                </a:gridCol>
                <a:gridCol w="329184">
                  <a:extLst>
                    <a:ext uri="{9D8B030D-6E8A-4147-A177-3AD203B41FA5}">
                      <a16:colId xmlns:a16="http://schemas.microsoft.com/office/drawing/2014/main" val="1365265484"/>
                    </a:ext>
                  </a:extLst>
                </a:gridCol>
                <a:gridCol w="329184">
                  <a:extLst>
                    <a:ext uri="{9D8B030D-6E8A-4147-A177-3AD203B41FA5}">
                      <a16:colId xmlns:a16="http://schemas.microsoft.com/office/drawing/2014/main" val="2994960044"/>
                    </a:ext>
                  </a:extLst>
                </a:gridCol>
                <a:gridCol w="329184">
                  <a:extLst>
                    <a:ext uri="{9D8B030D-6E8A-4147-A177-3AD203B41FA5}">
                      <a16:colId xmlns:a16="http://schemas.microsoft.com/office/drawing/2014/main" val="1502029261"/>
                    </a:ext>
                  </a:extLst>
                </a:gridCol>
                <a:gridCol w="329184">
                  <a:extLst>
                    <a:ext uri="{9D8B030D-6E8A-4147-A177-3AD203B41FA5}">
                      <a16:colId xmlns:a16="http://schemas.microsoft.com/office/drawing/2014/main" val="1066351962"/>
                    </a:ext>
                  </a:extLst>
                </a:gridCol>
                <a:gridCol w="329184">
                  <a:extLst>
                    <a:ext uri="{9D8B030D-6E8A-4147-A177-3AD203B41FA5}">
                      <a16:colId xmlns:a16="http://schemas.microsoft.com/office/drawing/2014/main" val="692688674"/>
                    </a:ext>
                  </a:extLst>
                </a:gridCol>
                <a:gridCol w="329184">
                  <a:extLst>
                    <a:ext uri="{9D8B030D-6E8A-4147-A177-3AD203B41FA5}">
                      <a16:colId xmlns:a16="http://schemas.microsoft.com/office/drawing/2014/main" val="1996181043"/>
                    </a:ext>
                  </a:extLst>
                </a:gridCol>
                <a:gridCol w="329184">
                  <a:extLst>
                    <a:ext uri="{9D8B030D-6E8A-4147-A177-3AD203B41FA5}">
                      <a16:colId xmlns:a16="http://schemas.microsoft.com/office/drawing/2014/main" val="1568583712"/>
                    </a:ext>
                  </a:extLst>
                </a:gridCol>
                <a:gridCol w="329184">
                  <a:extLst>
                    <a:ext uri="{9D8B030D-6E8A-4147-A177-3AD203B41FA5}">
                      <a16:colId xmlns:a16="http://schemas.microsoft.com/office/drawing/2014/main" val="3464851697"/>
                    </a:ext>
                  </a:extLst>
                </a:gridCol>
                <a:gridCol w="370332">
                  <a:extLst>
                    <a:ext uri="{9D8B030D-6E8A-4147-A177-3AD203B41FA5}">
                      <a16:colId xmlns:a16="http://schemas.microsoft.com/office/drawing/2014/main" val="2571068733"/>
                    </a:ext>
                  </a:extLst>
                </a:gridCol>
                <a:gridCol w="370332">
                  <a:extLst>
                    <a:ext uri="{9D8B030D-6E8A-4147-A177-3AD203B41FA5}">
                      <a16:colId xmlns:a16="http://schemas.microsoft.com/office/drawing/2014/main" val="2295919384"/>
                    </a:ext>
                  </a:extLst>
                </a:gridCol>
                <a:gridCol w="329184">
                  <a:extLst>
                    <a:ext uri="{9D8B030D-6E8A-4147-A177-3AD203B41FA5}">
                      <a16:colId xmlns:a16="http://schemas.microsoft.com/office/drawing/2014/main" val="1710452342"/>
                    </a:ext>
                  </a:extLst>
                </a:gridCol>
                <a:gridCol w="329184">
                  <a:extLst>
                    <a:ext uri="{9D8B030D-6E8A-4147-A177-3AD203B41FA5}">
                      <a16:colId xmlns:a16="http://schemas.microsoft.com/office/drawing/2014/main" val="1122907581"/>
                    </a:ext>
                  </a:extLst>
                </a:gridCol>
                <a:gridCol w="370332">
                  <a:extLst>
                    <a:ext uri="{9D8B030D-6E8A-4147-A177-3AD203B41FA5}">
                      <a16:colId xmlns:a16="http://schemas.microsoft.com/office/drawing/2014/main" val="288397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41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08:00:01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Service Delivery
Ensure the accessibility of essential quality health products and services at appropriate levels of care.
1. Increase access to quality essential health products and services.
2. Ensure equitable access to quality health facilities.
3. Ensure Equitable Distribution of human resources for health.
4. Engage Service Delivery Networks to delivery comprehensive package of health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121955"/>
                  </a:ext>
                </a:extLst>
              </a:tr>
            </a:tbl>
          </a:graphicData>
        </a:graphic>
      </p:graphicFrame>
      <p:sp>
        <p:nvSpPr>
          <p:cNvPr id="4" name="Text Placeholder 3">
            <a:extLst>
              <a:ext uri="{FF2B5EF4-FFF2-40B4-BE49-F238E27FC236}">
                <a16:creationId xmlns:a16="http://schemas.microsoft.com/office/drawing/2014/main" id="{D4C139A1-75A3-4098-B055-4D3204DA9A3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6044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B5242-14BD-40FD-808F-A8C6407068FD}"/>
              </a:ext>
            </a:extLst>
          </p:cNvPr>
          <p:cNvSpPr>
            <a:spLocks noGrp="1"/>
          </p:cNvSpPr>
          <p:nvPr>
            <p:ph type="title"/>
          </p:nvPr>
        </p:nvSpPr>
        <p:spPr/>
        <p:txBody>
          <a:bodyPr/>
          <a:lstStyle/>
          <a:p>
            <a:r>
              <a:rPr lang="en-US"/>
              <a:t>Facebook Own Posts Table  | Department of Health (Philippines) - 13 of 21</a:t>
            </a:r>
          </a:p>
        </p:txBody>
      </p:sp>
      <p:graphicFrame>
        <p:nvGraphicFramePr>
          <p:cNvPr id="5" name="Table Placeholder 4">
            <a:extLst>
              <a:ext uri="{FF2B5EF4-FFF2-40B4-BE49-F238E27FC236}">
                <a16:creationId xmlns:a16="http://schemas.microsoft.com/office/drawing/2014/main" id="{5962772E-94CA-499B-8BDD-1A62E10CEAD7}"/>
              </a:ext>
            </a:extLst>
          </p:cNvPr>
          <p:cNvGraphicFramePr>
            <a:graphicFrameLocks noGrp="1"/>
          </p:cNvGraphicFramePr>
          <p:nvPr>
            <p:ph type="tbl" sz="quarter" idx="13"/>
            <p:extLst>
              <p:ext uri="{D42A27DB-BD31-4B8C-83A1-F6EECF244321}">
                <p14:modId xmlns:p14="http://schemas.microsoft.com/office/powerpoint/2010/main" val="300762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1237639"/>
                    </a:ext>
                  </a:extLst>
                </a:gridCol>
                <a:gridCol w="370332">
                  <a:extLst>
                    <a:ext uri="{9D8B030D-6E8A-4147-A177-3AD203B41FA5}">
                      <a16:colId xmlns:a16="http://schemas.microsoft.com/office/drawing/2014/main" val="226983062"/>
                    </a:ext>
                  </a:extLst>
                </a:gridCol>
                <a:gridCol w="370332">
                  <a:extLst>
                    <a:ext uri="{9D8B030D-6E8A-4147-A177-3AD203B41FA5}">
                      <a16:colId xmlns:a16="http://schemas.microsoft.com/office/drawing/2014/main" val="446873568"/>
                    </a:ext>
                  </a:extLst>
                </a:gridCol>
                <a:gridCol w="370332">
                  <a:extLst>
                    <a:ext uri="{9D8B030D-6E8A-4147-A177-3AD203B41FA5}">
                      <a16:colId xmlns:a16="http://schemas.microsoft.com/office/drawing/2014/main" val="988103744"/>
                    </a:ext>
                  </a:extLst>
                </a:gridCol>
                <a:gridCol w="329184">
                  <a:extLst>
                    <a:ext uri="{9D8B030D-6E8A-4147-A177-3AD203B41FA5}">
                      <a16:colId xmlns:a16="http://schemas.microsoft.com/office/drawing/2014/main" val="1593118839"/>
                    </a:ext>
                  </a:extLst>
                </a:gridCol>
                <a:gridCol w="329184">
                  <a:extLst>
                    <a:ext uri="{9D8B030D-6E8A-4147-A177-3AD203B41FA5}">
                      <a16:colId xmlns:a16="http://schemas.microsoft.com/office/drawing/2014/main" val="3700916727"/>
                    </a:ext>
                  </a:extLst>
                </a:gridCol>
                <a:gridCol w="329184">
                  <a:extLst>
                    <a:ext uri="{9D8B030D-6E8A-4147-A177-3AD203B41FA5}">
                      <a16:colId xmlns:a16="http://schemas.microsoft.com/office/drawing/2014/main" val="215791404"/>
                    </a:ext>
                  </a:extLst>
                </a:gridCol>
                <a:gridCol w="329184">
                  <a:extLst>
                    <a:ext uri="{9D8B030D-6E8A-4147-A177-3AD203B41FA5}">
                      <a16:colId xmlns:a16="http://schemas.microsoft.com/office/drawing/2014/main" val="1205564335"/>
                    </a:ext>
                  </a:extLst>
                </a:gridCol>
                <a:gridCol w="329184">
                  <a:extLst>
                    <a:ext uri="{9D8B030D-6E8A-4147-A177-3AD203B41FA5}">
                      <a16:colId xmlns:a16="http://schemas.microsoft.com/office/drawing/2014/main" val="335847522"/>
                    </a:ext>
                  </a:extLst>
                </a:gridCol>
                <a:gridCol w="329184">
                  <a:extLst>
                    <a:ext uri="{9D8B030D-6E8A-4147-A177-3AD203B41FA5}">
                      <a16:colId xmlns:a16="http://schemas.microsoft.com/office/drawing/2014/main" val="4117536233"/>
                    </a:ext>
                  </a:extLst>
                </a:gridCol>
                <a:gridCol w="329184">
                  <a:extLst>
                    <a:ext uri="{9D8B030D-6E8A-4147-A177-3AD203B41FA5}">
                      <a16:colId xmlns:a16="http://schemas.microsoft.com/office/drawing/2014/main" val="2656377769"/>
                    </a:ext>
                  </a:extLst>
                </a:gridCol>
                <a:gridCol w="329184">
                  <a:extLst>
                    <a:ext uri="{9D8B030D-6E8A-4147-A177-3AD203B41FA5}">
                      <a16:colId xmlns:a16="http://schemas.microsoft.com/office/drawing/2014/main" val="1846535823"/>
                    </a:ext>
                  </a:extLst>
                </a:gridCol>
                <a:gridCol w="329184">
                  <a:extLst>
                    <a:ext uri="{9D8B030D-6E8A-4147-A177-3AD203B41FA5}">
                      <a16:colId xmlns:a16="http://schemas.microsoft.com/office/drawing/2014/main" val="3079703196"/>
                    </a:ext>
                  </a:extLst>
                </a:gridCol>
                <a:gridCol w="370332">
                  <a:extLst>
                    <a:ext uri="{9D8B030D-6E8A-4147-A177-3AD203B41FA5}">
                      <a16:colId xmlns:a16="http://schemas.microsoft.com/office/drawing/2014/main" val="1625706540"/>
                    </a:ext>
                  </a:extLst>
                </a:gridCol>
                <a:gridCol w="370332">
                  <a:extLst>
                    <a:ext uri="{9D8B030D-6E8A-4147-A177-3AD203B41FA5}">
                      <a16:colId xmlns:a16="http://schemas.microsoft.com/office/drawing/2014/main" val="1262541845"/>
                    </a:ext>
                  </a:extLst>
                </a:gridCol>
                <a:gridCol w="329184">
                  <a:extLst>
                    <a:ext uri="{9D8B030D-6E8A-4147-A177-3AD203B41FA5}">
                      <a16:colId xmlns:a16="http://schemas.microsoft.com/office/drawing/2014/main" val="2920268628"/>
                    </a:ext>
                  </a:extLst>
                </a:gridCol>
                <a:gridCol w="329184">
                  <a:extLst>
                    <a:ext uri="{9D8B030D-6E8A-4147-A177-3AD203B41FA5}">
                      <a16:colId xmlns:a16="http://schemas.microsoft.com/office/drawing/2014/main" val="662564856"/>
                    </a:ext>
                  </a:extLst>
                </a:gridCol>
                <a:gridCol w="370332">
                  <a:extLst>
                    <a:ext uri="{9D8B030D-6E8A-4147-A177-3AD203B41FA5}">
                      <a16:colId xmlns:a16="http://schemas.microsoft.com/office/drawing/2014/main" val="376958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01:00:01 </a:t>
                      </a:r>
                      <a:r>
                        <a:rPr kumimoji="0" lang="en-US" sz="1000" b="0" i="0" u="none" strike="noStrike" kern="1200" cap="none" spc="0" normalizeH="0" baseline="0" noProof="0">
                          <a:ln>
                            <a:noFill/>
                          </a:ln>
                          <a:solidFill>
                            <a:prstClr val="black"/>
                          </a:solidFill>
                          <a:effectLst/>
                          <a:uLnTx/>
                          <a:uFillTx/>
                          <a:latin typeface="+mn-lt"/>
                          <a:ea typeface="+mn-ea"/>
                          <a:cs typeface="+mn-cs"/>
                        </a:rPr>
                        <a:t> 
 The Department of Health observes Asean Dengue Day
Kung walang lamok, walang dengue
Mag 4S Kontra Dengue
Search &amp; destroy breeding places
Secure Self-protection
Seek early consultation
Support spraying to prevent impending outbreak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688203"/>
                  </a:ext>
                </a:extLst>
              </a:tr>
            </a:tbl>
          </a:graphicData>
        </a:graphic>
      </p:graphicFrame>
      <p:sp>
        <p:nvSpPr>
          <p:cNvPr id="4" name="Text Placeholder 3">
            <a:extLst>
              <a:ext uri="{FF2B5EF4-FFF2-40B4-BE49-F238E27FC236}">
                <a16:creationId xmlns:a16="http://schemas.microsoft.com/office/drawing/2014/main" id="{8A36BACD-B427-4CA7-99EF-29CDD962E5D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52722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8601-D8AE-48E2-9187-1DA88BE49281}"/>
              </a:ext>
            </a:extLst>
          </p:cNvPr>
          <p:cNvSpPr>
            <a:spLocks noGrp="1"/>
          </p:cNvSpPr>
          <p:nvPr>
            <p:ph type="title"/>
          </p:nvPr>
        </p:nvSpPr>
        <p:spPr/>
        <p:txBody>
          <a:bodyPr/>
          <a:lstStyle/>
          <a:p>
            <a:r>
              <a:rPr lang="en-US"/>
              <a:t>Facebook Own Posts Table  | Department of Health (Philippines) - 14 of 21</a:t>
            </a:r>
          </a:p>
        </p:txBody>
      </p:sp>
      <p:graphicFrame>
        <p:nvGraphicFramePr>
          <p:cNvPr id="5" name="Table Placeholder 4">
            <a:extLst>
              <a:ext uri="{FF2B5EF4-FFF2-40B4-BE49-F238E27FC236}">
                <a16:creationId xmlns:a16="http://schemas.microsoft.com/office/drawing/2014/main" id="{658B00BF-0907-4B22-ACDF-D1957CFFCC77}"/>
              </a:ext>
            </a:extLst>
          </p:cNvPr>
          <p:cNvGraphicFramePr>
            <a:graphicFrameLocks noGrp="1"/>
          </p:cNvGraphicFramePr>
          <p:nvPr>
            <p:ph type="tbl" sz="quarter" idx="13"/>
            <p:extLst>
              <p:ext uri="{D42A27DB-BD31-4B8C-83A1-F6EECF244321}">
                <p14:modId xmlns:p14="http://schemas.microsoft.com/office/powerpoint/2010/main" val="2064321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558809"/>
                    </a:ext>
                  </a:extLst>
                </a:gridCol>
                <a:gridCol w="370332">
                  <a:extLst>
                    <a:ext uri="{9D8B030D-6E8A-4147-A177-3AD203B41FA5}">
                      <a16:colId xmlns:a16="http://schemas.microsoft.com/office/drawing/2014/main" val="1518941926"/>
                    </a:ext>
                  </a:extLst>
                </a:gridCol>
                <a:gridCol w="370332">
                  <a:extLst>
                    <a:ext uri="{9D8B030D-6E8A-4147-A177-3AD203B41FA5}">
                      <a16:colId xmlns:a16="http://schemas.microsoft.com/office/drawing/2014/main" val="2620554251"/>
                    </a:ext>
                  </a:extLst>
                </a:gridCol>
                <a:gridCol w="370332">
                  <a:extLst>
                    <a:ext uri="{9D8B030D-6E8A-4147-A177-3AD203B41FA5}">
                      <a16:colId xmlns:a16="http://schemas.microsoft.com/office/drawing/2014/main" val="3672028437"/>
                    </a:ext>
                  </a:extLst>
                </a:gridCol>
                <a:gridCol w="329184">
                  <a:extLst>
                    <a:ext uri="{9D8B030D-6E8A-4147-A177-3AD203B41FA5}">
                      <a16:colId xmlns:a16="http://schemas.microsoft.com/office/drawing/2014/main" val="659911947"/>
                    </a:ext>
                  </a:extLst>
                </a:gridCol>
                <a:gridCol w="329184">
                  <a:extLst>
                    <a:ext uri="{9D8B030D-6E8A-4147-A177-3AD203B41FA5}">
                      <a16:colId xmlns:a16="http://schemas.microsoft.com/office/drawing/2014/main" val="933034218"/>
                    </a:ext>
                  </a:extLst>
                </a:gridCol>
                <a:gridCol w="329184">
                  <a:extLst>
                    <a:ext uri="{9D8B030D-6E8A-4147-A177-3AD203B41FA5}">
                      <a16:colId xmlns:a16="http://schemas.microsoft.com/office/drawing/2014/main" val="1028756030"/>
                    </a:ext>
                  </a:extLst>
                </a:gridCol>
                <a:gridCol w="329184">
                  <a:extLst>
                    <a:ext uri="{9D8B030D-6E8A-4147-A177-3AD203B41FA5}">
                      <a16:colId xmlns:a16="http://schemas.microsoft.com/office/drawing/2014/main" val="1710080916"/>
                    </a:ext>
                  </a:extLst>
                </a:gridCol>
                <a:gridCol w="329184">
                  <a:extLst>
                    <a:ext uri="{9D8B030D-6E8A-4147-A177-3AD203B41FA5}">
                      <a16:colId xmlns:a16="http://schemas.microsoft.com/office/drawing/2014/main" val="3643224964"/>
                    </a:ext>
                  </a:extLst>
                </a:gridCol>
                <a:gridCol w="329184">
                  <a:extLst>
                    <a:ext uri="{9D8B030D-6E8A-4147-A177-3AD203B41FA5}">
                      <a16:colId xmlns:a16="http://schemas.microsoft.com/office/drawing/2014/main" val="3994214868"/>
                    </a:ext>
                  </a:extLst>
                </a:gridCol>
                <a:gridCol w="329184">
                  <a:extLst>
                    <a:ext uri="{9D8B030D-6E8A-4147-A177-3AD203B41FA5}">
                      <a16:colId xmlns:a16="http://schemas.microsoft.com/office/drawing/2014/main" val="2764610299"/>
                    </a:ext>
                  </a:extLst>
                </a:gridCol>
                <a:gridCol w="329184">
                  <a:extLst>
                    <a:ext uri="{9D8B030D-6E8A-4147-A177-3AD203B41FA5}">
                      <a16:colId xmlns:a16="http://schemas.microsoft.com/office/drawing/2014/main" val="3800976404"/>
                    </a:ext>
                  </a:extLst>
                </a:gridCol>
                <a:gridCol w="329184">
                  <a:extLst>
                    <a:ext uri="{9D8B030D-6E8A-4147-A177-3AD203B41FA5}">
                      <a16:colId xmlns:a16="http://schemas.microsoft.com/office/drawing/2014/main" val="2840752337"/>
                    </a:ext>
                  </a:extLst>
                </a:gridCol>
                <a:gridCol w="370332">
                  <a:extLst>
                    <a:ext uri="{9D8B030D-6E8A-4147-A177-3AD203B41FA5}">
                      <a16:colId xmlns:a16="http://schemas.microsoft.com/office/drawing/2014/main" val="2810756959"/>
                    </a:ext>
                  </a:extLst>
                </a:gridCol>
                <a:gridCol w="370332">
                  <a:extLst>
                    <a:ext uri="{9D8B030D-6E8A-4147-A177-3AD203B41FA5}">
                      <a16:colId xmlns:a16="http://schemas.microsoft.com/office/drawing/2014/main" val="187538147"/>
                    </a:ext>
                  </a:extLst>
                </a:gridCol>
                <a:gridCol w="329184">
                  <a:extLst>
                    <a:ext uri="{9D8B030D-6E8A-4147-A177-3AD203B41FA5}">
                      <a16:colId xmlns:a16="http://schemas.microsoft.com/office/drawing/2014/main" val="2213206353"/>
                    </a:ext>
                  </a:extLst>
                </a:gridCol>
                <a:gridCol w="329184">
                  <a:extLst>
                    <a:ext uri="{9D8B030D-6E8A-4147-A177-3AD203B41FA5}">
                      <a16:colId xmlns:a16="http://schemas.microsoft.com/office/drawing/2014/main" val="4192849284"/>
                    </a:ext>
                  </a:extLst>
                </a:gridCol>
                <a:gridCol w="370332">
                  <a:extLst>
                    <a:ext uri="{9D8B030D-6E8A-4147-A177-3AD203B41FA5}">
                      <a16:colId xmlns:a16="http://schemas.microsoft.com/office/drawing/2014/main" val="340139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526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15:19:24 </a:t>
                      </a:r>
                      <a:r>
                        <a:rPr kumimoji="0" lang="en-US" sz="1000" b="0" i="0" u="none" strike="noStrike" kern="1200" cap="none" spc="0" normalizeH="0" baseline="0" noProof="0">
                          <a:ln>
                            <a:noFill/>
                          </a:ln>
                          <a:solidFill>
                            <a:prstClr val="black"/>
                          </a:solidFill>
                          <a:effectLst/>
                          <a:uLnTx/>
                          <a:uFillTx/>
                          <a:latin typeface="+mn-lt"/>
                          <a:ea typeface="+mn-ea"/>
                          <a:cs typeface="+mn-cs"/>
                        </a:rPr>
                        <a:t> 
 As a constituent of the Association of South East Asian Nations (ASEAN), the Philippines joins fellow country members in encouraging the public to strengthen forces in the continuous pursuit to defeat dengue as we commemorate the 8th ASEAN Dengue Day.
This year, the Regional Health Office 4B (MIMAROPA) leads the effort to promote the local ASEAN Dengue Day with the theme "Kung Walang Lamok, Walang Dengue".
As Puerto Princesa has the highest case of dengue among the cities of MIMAROPA, different activities for specific target individuals has been conducted such as Scientific Forum for Dengue Program Implementation, motorcade, street dance, puppet show, ASEAN Dengue Walk for the search and destroy mosquito breeding places activities for communities, and visit to the Insectary to feature Palawan's current efforts in entomological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4681291"/>
                  </a:ext>
                </a:extLst>
              </a:tr>
            </a:tbl>
          </a:graphicData>
        </a:graphic>
      </p:graphicFrame>
      <p:sp>
        <p:nvSpPr>
          <p:cNvPr id="4" name="Text Placeholder 3">
            <a:extLst>
              <a:ext uri="{FF2B5EF4-FFF2-40B4-BE49-F238E27FC236}">
                <a16:creationId xmlns:a16="http://schemas.microsoft.com/office/drawing/2014/main" id="{E5B5CD96-D77B-4A83-AECA-36B0203395B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1272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8BF99-725F-444F-8271-0EFB3BB7843C}"/>
              </a:ext>
            </a:extLst>
          </p:cNvPr>
          <p:cNvSpPr>
            <a:spLocks noGrp="1"/>
          </p:cNvSpPr>
          <p:nvPr>
            <p:ph type="title"/>
          </p:nvPr>
        </p:nvSpPr>
        <p:spPr/>
        <p:txBody>
          <a:bodyPr/>
          <a:lstStyle/>
          <a:p>
            <a:r>
              <a:rPr lang="en-US"/>
              <a:t>Facebook Own Posts Table  | Department of Health (Philippines) - 15 of 21</a:t>
            </a:r>
          </a:p>
        </p:txBody>
      </p:sp>
      <p:graphicFrame>
        <p:nvGraphicFramePr>
          <p:cNvPr id="5" name="Table Placeholder 4">
            <a:extLst>
              <a:ext uri="{FF2B5EF4-FFF2-40B4-BE49-F238E27FC236}">
                <a16:creationId xmlns:a16="http://schemas.microsoft.com/office/drawing/2014/main" id="{2843BEE9-B13A-4944-A8BC-7DB4F2CAD309}"/>
              </a:ext>
            </a:extLst>
          </p:cNvPr>
          <p:cNvGraphicFramePr>
            <a:graphicFrameLocks noGrp="1"/>
          </p:cNvGraphicFramePr>
          <p:nvPr>
            <p:ph type="tbl" sz="quarter" idx="13"/>
            <p:extLst>
              <p:ext uri="{D42A27DB-BD31-4B8C-83A1-F6EECF244321}">
                <p14:modId xmlns:p14="http://schemas.microsoft.com/office/powerpoint/2010/main" val="425154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99408523"/>
                    </a:ext>
                  </a:extLst>
                </a:gridCol>
                <a:gridCol w="370332">
                  <a:extLst>
                    <a:ext uri="{9D8B030D-6E8A-4147-A177-3AD203B41FA5}">
                      <a16:colId xmlns:a16="http://schemas.microsoft.com/office/drawing/2014/main" val="904569524"/>
                    </a:ext>
                  </a:extLst>
                </a:gridCol>
                <a:gridCol w="370332">
                  <a:extLst>
                    <a:ext uri="{9D8B030D-6E8A-4147-A177-3AD203B41FA5}">
                      <a16:colId xmlns:a16="http://schemas.microsoft.com/office/drawing/2014/main" val="856822022"/>
                    </a:ext>
                  </a:extLst>
                </a:gridCol>
                <a:gridCol w="370332">
                  <a:extLst>
                    <a:ext uri="{9D8B030D-6E8A-4147-A177-3AD203B41FA5}">
                      <a16:colId xmlns:a16="http://schemas.microsoft.com/office/drawing/2014/main" val="224094871"/>
                    </a:ext>
                  </a:extLst>
                </a:gridCol>
                <a:gridCol w="329184">
                  <a:extLst>
                    <a:ext uri="{9D8B030D-6E8A-4147-A177-3AD203B41FA5}">
                      <a16:colId xmlns:a16="http://schemas.microsoft.com/office/drawing/2014/main" val="328553045"/>
                    </a:ext>
                  </a:extLst>
                </a:gridCol>
                <a:gridCol w="329184">
                  <a:extLst>
                    <a:ext uri="{9D8B030D-6E8A-4147-A177-3AD203B41FA5}">
                      <a16:colId xmlns:a16="http://schemas.microsoft.com/office/drawing/2014/main" val="2142429395"/>
                    </a:ext>
                  </a:extLst>
                </a:gridCol>
                <a:gridCol w="329184">
                  <a:extLst>
                    <a:ext uri="{9D8B030D-6E8A-4147-A177-3AD203B41FA5}">
                      <a16:colId xmlns:a16="http://schemas.microsoft.com/office/drawing/2014/main" val="373165777"/>
                    </a:ext>
                  </a:extLst>
                </a:gridCol>
                <a:gridCol w="329184">
                  <a:extLst>
                    <a:ext uri="{9D8B030D-6E8A-4147-A177-3AD203B41FA5}">
                      <a16:colId xmlns:a16="http://schemas.microsoft.com/office/drawing/2014/main" val="2539710904"/>
                    </a:ext>
                  </a:extLst>
                </a:gridCol>
                <a:gridCol w="329184">
                  <a:extLst>
                    <a:ext uri="{9D8B030D-6E8A-4147-A177-3AD203B41FA5}">
                      <a16:colId xmlns:a16="http://schemas.microsoft.com/office/drawing/2014/main" val="3439586128"/>
                    </a:ext>
                  </a:extLst>
                </a:gridCol>
                <a:gridCol w="329184">
                  <a:extLst>
                    <a:ext uri="{9D8B030D-6E8A-4147-A177-3AD203B41FA5}">
                      <a16:colId xmlns:a16="http://schemas.microsoft.com/office/drawing/2014/main" val="3595848507"/>
                    </a:ext>
                  </a:extLst>
                </a:gridCol>
                <a:gridCol w="329184">
                  <a:extLst>
                    <a:ext uri="{9D8B030D-6E8A-4147-A177-3AD203B41FA5}">
                      <a16:colId xmlns:a16="http://schemas.microsoft.com/office/drawing/2014/main" val="3575126145"/>
                    </a:ext>
                  </a:extLst>
                </a:gridCol>
                <a:gridCol w="329184">
                  <a:extLst>
                    <a:ext uri="{9D8B030D-6E8A-4147-A177-3AD203B41FA5}">
                      <a16:colId xmlns:a16="http://schemas.microsoft.com/office/drawing/2014/main" val="3543579295"/>
                    </a:ext>
                  </a:extLst>
                </a:gridCol>
                <a:gridCol w="329184">
                  <a:extLst>
                    <a:ext uri="{9D8B030D-6E8A-4147-A177-3AD203B41FA5}">
                      <a16:colId xmlns:a16="http://schemas.microsoft.com/office/drawing/2014/main" val="3782275877"/>
                    </a:ext>
                  </a:extLst>
                </a:gridCol>
                <a:gridCol w="370332">
                  <a:extLst>
                    <a:ext uri="{9D8B030D-6E8A-4147-A177-3AD203B41FA5}">
                      <a16:colId xmlns:a16="http://schemas.microsoft.com/office/drawing/2014/main" val="440062445"/>
                    </a:ext>
                  </a:extLst>
                </a:gridCol>
                <a:gridCol w="370332">
                  <a:extLst>
                    <a:ext uri="{9D8B030D-6E8A-4147-A177-3AD203B41FA5}">
                      <a16:colId xmlns:a16="http://schemas.microsoft.com/office/drawing/2014/main" val="3289133050"/>
                    </a:ext>
                  </a:extLst>
                </a:gridCol>
                <a:gridCol w="329184">
                  <a:extLst>
                    <a:ext uri="{9D8B030D-6E8A-4147-A177-3AD203B41FA5}">
                      <a16:colId xmlns:a16="http://schemas.microsoft.com/office/drawing/2014/main" val="1878690390"/>
                    </a:ext>
                  </a:extLst>
                </a:gridCol>
                <a:gridCol w="329184">
                  <a:extLst>
                    <a:ext uri="{9D8B030D-6E8A-4147-A177-3AD203B41FA5}">
                      <a16:colId xmlns:a16="http://schemas.microsoft.com/office/drawing/2014/main" val="2238767853"/>
                    </a:ext>
                  </a:extLst>
                </a:gridCol>
                <a:gridCol w="370332">
                  <a:extLst>
                    <a:ext uri="{9D8B030D-6E8A-4147-A177-3AD203B41FA5}">
                      <a16:colId xmlns:a16="http://schemas.microsoft.com/office/drawing/2014/main" val="890919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011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07:53:10 </a:t>
                      </a:r>
                      <a:r>
                        <a:rPr kumimoji="0" lang="en-US" sz="1000" b="0" i="0" u="none" strike="noStrike" kern="1200" cap="none" spc="0" normalizeH="0" baseline="0" noProof="0">
                          <a:ln>
                            <a:noFill/>
                          </a:ln>
                          <a:solidFill>
                            <a:prstClr val="black"/>
                          </a:solidFill>
                          <a:effectLst/>
                          <a:uLnTx/>
                          <a:uFillTx/>
                          <a:latin typeface="+mn-lt"/>
                          <a:ea typeface="+mn-ea"/>
                          <a:cs typeface="+mn-cs"/>
                        </a:rPr>
                        <a:t> 
 DOH ADVOCATES 4S STRATEGY AGAINST DENGUE IN ASEAN DENGUE DAY 2018 Press Release/ 14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4993215"/>
                  </a:ext>
                </a:extLst>
              </a:tr>
            </a:tbl>
          </a:graphicData>
        </a:graphic>
      </p:graphicFrame>
      <p:sp>
        <p:nvSpPr>
          <p:cNvPr id="4" name="Text Placeholder 3">
            <a:extLst>
              <a:ext uri="{FF2B5EF4-FFF2-40B4-BE49-F238E27FC236}">
                <a16:creationId xmlns:a16="http://schemas.microsoft.com/office/drawing/2014/main" id="{DFAD1FF0-5638-4D33-9F31-F94D3BF27E9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98352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D5D0-91A2-4BE8-B5A3-5EC0BE20152F}"/>
              </a:ext>
            </a:extLst>
          </p:cNvPr>
          <p:cNvSpPr>
            <a:spLocks noGrp="1"/>
          </p:cNvSpPr>
          <p:nvPr>
            <p:ph type="title"/>
          </p:nvPr>
        </p:nvSpPr>
        <p:spPr/>
        <p:txBody>
          <a:bodyPr/>
          <a:lstStyle/>
          <a:p>
            <a:r>
              <a:rPr lang="en-US"/>
              <a:t>Facebook Own Posts Table  | Department of Health (Philippines) - 16 of 21</a:t>
            </a:r>
          </a:p>
        </p:txBody>
      </p:sp>
      <p:graphicFrame>
        <p:nvGraphicFramePr>
          <p:cNvPr id="5" name="Table Placeholder 4">
            <a:extLst>
              <a:ext uri="{FF2B5EF4-FFF2-40B4-BE49-F238E27FC236}">
                <a16:creationId xmlns:a16="http://schemas.microsoft.com/office/drawing/2014/main" id="{7046C498-FAEF-45A5-9980-C2FD1D1A6B0D}"/>
              </a:ext>
            </a:extLst>
          </p:cNvPr>
          <p:cNvGraphicFramePr>
            <a:graphicFrameLocks noGrp="1"/>
          </p:cNvGraphicFramePr>
          <p:nvPr>
            <p:ph type="tbl" sz="quarter" idx="13"/>
            <p:extLst>
              <p:ext uri="{D42A27DB-BD31-4B8C-83A1-F6EECF244321}">
                <p14:modId xmlns:p14="http://schemas.microsoft.com/office/powerpoint/2010/main" val="331078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5087040"/>
                    </a:ext>
                  </a:extLst>
                </a:gridCol>
                <a:gridCol w="370332">
                  <a:extLst>
                    <a:ext uri="{9D8B030D-6E8A-4147-A177-3AD203B41FA5}">
                      <a16:colId xmlns:a16="http://schemas.microsoft.com/office/drawing/2014/main" val="4065198631"/>
                    </a:ext>
                  </a:extLst>
                </a:gridCol>
                <a:gridCol w="370332">
                  <a:extLst>
                    <a:ext uri="{9D8B030D-6E8A-4147-A177-3AD203B41FA5}">
                      <a16:colId xmlns:a16="http://schemas.microsoft.com/office/drawing/2014/main" val="2635963813"/>
                    </a:ext>
                  </a:extLst>
                </a:gridCol>
                <a:gridCol w="370332">
                  <a:extLst>
                    <a:ext uri="{9D8B030D-6E8A-4147-A177-3AD203B41FA5}">
                      <a16:colId xmlns:a16="http://schemas.microsoft.com/office/drawing/2014/main" val="421357603"/>
                    </a:ext>
                  </a:extLst>
                </a:gridCol>
                <a:gridCol w="329184">
                  <a:extLst>
                    <a:ext uri="{9D8B030D-6E8A-4147-A177-3AD203B41FA5}">
                      <a16:colId xmlns:a16="http://schemas.microsoft.com/office/drawing/2014/main" val="2118207039"/>
                    </a:ext>
                  </a:extLst>
                </a:gridCol>
                <a:gridCol w="329184">
                  <a:extLst>
                    <a:ext uri="{9D8B030D-6E8A-4147-A177-3AD203B41FA5}">
                      <a16:colId xmlns:a16="http://schemas.microsoft.com/office/drawing/2014/main" val="1666167346"/>
                    </a:ext>
                  </a:extLst>
                </a:gridCol>
                <a:gridCol w="329184">
                  <a:extLst>
                    <a:ext uri="{9D8B030D-6E8A-4147-A177-3AD203B41FA5}">
                      <a16:colId xmlns:a16="http://schemas.microsoft.com/office/drawing/2014/main" val="3923644770"/>
                    </a:ext>
                  </a:extLst>
                </a:gridCol>
                <a:gridCol w="329184">
                  <a:extLst>
                    <a:ext uri="{9D8B030D-6E8A-4147-A177-3AD203B41FA5}">
                      <a16:colId xmlns:a16="http://schemas.microsoft.com/office/drawing/2014/main" val="2333122777"/>
                    </a:ext>
                  </a:extLst>
                </a:gridCol>
                <a:gridCol w="329184">
                  <a:extLst>
                    <a:ext uri="{9D8B030D-6E8A-4147-A177-3AD203B41FA5}">
                      <a16:colId xmlns:a16="http://schemas.microsoft.com/office/drawing/2014/main" val="3036600919"/>
                    </a:ext>
                  </a:extLst>
                </a:gridCol>
                <a:gridCol w="329184">
                  <a:extLst>
                    <a:ext uri="{9D8B030D-6E8A-4147-A177-3AD203B41FA5}">
                      <a16:colId xmlns:a16="http://schemas.microsoft.com/office/drawing/2014/main" val="328234698"/>
                    </a:ext>
                  </a:extLst>
                </a:gridCol>
                <a:gridCol w="329184">
                  <a:extLst>
                    <a:ext uri="{9D8B030D-6E8A-4147-A177-3AD203B41FA5}">
                      <a16:colId xmlns:a16="http://schemas.microsoft.com/office/drawing/2014/main" val="1164040106"/>
                    </a:ext>
                  </a:extLst>
                </a:gridCol>
                <a:gridCol w="329184">
                  <a:extLst>
                    <a:ext uri="{9D8B030D-6E8A-4147-A177-3AD203B41FA5}">
                      <a16:colId xmlns:a16="http://schemas.microsoft.com/office/drawing/2014/main" val="287591397"/>
                    </a:ext>
                  </a:extLst>
                </a:gridCol>
                <a:gridCol w="329184">
                  <a:extLst>
                    <a:ext uri="{9D8B030D-6E8A-4147-A177-3AD203B41FA5}">
                      <a16:colId xmlns:a16="http://schemas.microsoft.com/office/drawing/2014/main" val="1747697148"/>
                    </a:ext>
                  </a:extLst>
                </a:gridCol>
                <a:gridCol w="370332">
                  <a:extLst>
                    <a:ext uri="{9D8B030D-6E8A-4147-A177-3AD203B41FA5}">
                      <a16:colId xmlns:a16="http://schemas.microsoft.com/office/drawing/2014/main" val="1218542674"/>
                    </a:ext>
                  </a:extLst>
                </a:gridCol>
                <a:gridCol w="370332">
                  <a:extLst>
                    <a:ext uri="{9D8B030D-6E8A-4147-A177-3AD203B41FA5}">
                      <a16:colId xmlns:a16="http://schemas.microsoft.com/office/drawing/2014/main" val="4173011659"/>
                    </a:ext>
                  </a:extLst>
                </a:gridCol>
                <a:gridCol w="329184">
                  <a:extLst>
                    <a:ext uri="{9D8B030D-6E8A-4147-A177-3AD203B41FA5}">
                      <a16:colId xmlns:a16="http://schemas.microsoft.com/office/drawing/2014/main" val="3968734052"/>
                    </a:ext>
                  </a:extLst>
                </a:gridCol>
                <a:gridCol w="329184">
                  <a:extLst>
                    <a:ext uri="{9D8B030D-6E8A-4147-A177-3AD203B41FA5}">
                      <a16:colId xmlns:a16="http://schemas.microsoft.com/office/drawing/2014/main" val="378256616"/>
                    </a:ext>
                  </a:extLst>
                </a:gridCol>
                <a:gridCol w="370332">
                  <a:extLst>
                    <a:ext uri="{9D8B030D-6E8A-4147-A177-3AD203B41FA5}">
                      <a16:colId xmlns:a16="http://schemas.microsoft.com/office/drawing/2014/main" val="389155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13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03:51:51 </a:t>
                      </a:r>
                      <a:r>
                        <a:rPr kumimoji="0" lang="en-US" sz="1000" b="0" i="0" u="none" strike="noStrike" kern="1200" cap="none" spc="0" normalizeH="0" baseline="0" noProof="0">
                          <a:ln>
                            <a:noFill/>
                          </a:ln>
                          <a:solidFill>
                            <a:prstClr val="black"/>
                          </a:solidFill>
                          <a:effectLst/>
                          <a:uLnTx/>
                          <a:uFillTx/>
                          <a:latin typeface="+mn-lt"/>
                          <a:ea typeface="+mn-ea"/>
                          <a:cs typeface="+mn-cs"/>
                        </a:rPr>
                        <a:t> 
 CONTINUE WHOLE-OF-SOCIETY AND WHOLE-OF-GOV’T APPROACH TO HALT ANTIMICROBIAL RESISTANCE --- DUQUE
 Health Secretary Francisco Duque III speaks before government and private doctors and other healthcare professionals, challenging them to continue their efforts “to manage rationally our antimicrobials and drive evidence-based policy recommendations and rational treatment guidelines.” The health chief delivered his message during the Philippine Antimicrobial Use Point Prevalence Survey held recently.
He emphasized that there is a need to advocate for a whole-of-society and whole-of-government approach to truly win the war against antimicrobial resistance.
The health chief assured that the Department of Health will “ensure that our health system is people-centered, productive, responsive, and equitable to be able to meet the challenges posed to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440703"/>
                  </a:ext>
                </a:extLst>
              </a:tr>
            </a:tbl>
          </a:graphicData>
        </a:graphic>
      </p:graphicFrame>
      <p:sp>
        <p:nvSpPr>
          <p:cNvPr id="4" name="Text Placeholder 3">
            <a:extLst>
              <a:ext uri="{FF2B5EF4-FFF2-40B4-BE49-F238E27FC236}">
                <a16:creationId xmlns:a16="http://schemas.microsoft.com/office/drawing/2014/main" id="{EFC70233-A122-4591-B1A8-96E5C185DD4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97651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BDFAB-82C8-409A-8935-CB42C0511A76}"/>
              </a:ext>
            </a:extLst>
          </p:cNvPr>
          <p:cNvSpPr>
            <a:spLocks noGrp="1"/>
          </p:cNvSpPr>
          <p:nvPr>
            <p:ph type="title"/>
          </p:nvPr>
        </p:nvSpPr>
        <p:spPr/>
        <p:txBody>
          <a:bodyPr/>
          <a:lstStyle/>
          <a:p>
            <a:r>
              <a:rPr lang="en-US"/>
              <a:t>Facebook Own Posts Table  | Department of Health (Philippines) - 17 of 21</a:t>
            </a:r>
          </a:p>
        </p:txBody>
      </p:sp>
      <p:graphicFrame>
        <p:nvGraphicFramePr>
          <p:cNvPr id="5" name="Table Placeholder 4">
            <a:extLst>
              <a:ext uri="{FF2B5EF4-FFF2-40B4-BE49-F238E27FC236}">
                <a16:creationId xmlns:a16="http://schemas.microsoft.com/office/drawing/2014/main" id="{19747325-3641-4E3E-9484-33FC414D2396}"/>
              </a:ext>
            </a:extLst>
          </p:cNvPr>
          <p:cNvGraphicFramePr>
            <a:graphicFrameLocks noGrp="1"/>
          </p:cNvGraphicFramePr>
          <p:nvPr>
            <p:ph type="tbl" sz="quarter" idx="13"/>
            <p:extLst>
              <p:ext uri="{D42A27DB-BD31-4B8C-83A1-F6EECF244321}">
                <p14:modId xmlns:p14="http://schemas.microsoft.com/office/powerpoint/2010/main" val="2147963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6874070"/>
                    </a:ext>
                  </a:extLst>
                </a:gridCol>
                <a:gridCol w="370332">
                  <a:extLst>
                    <a:ext uri="{9D8B030D-6E8A-4147-A177-3AD203B41FA5}">
                      <a16:colId xmlns:a16="http://schemas.microsoft.com/office/drawing/2014/main" val="1719875829"/>
                    </a:ext>
                  </a:extLst>
                </a:gridCol>
                <a:gridCol w="370332">
                  <a:extLst>
                    <a:ext uri="{9D8B030D-6E8A-4147-A177-3AD203B41FA5}">
                      <a16:colId xmlns:a16="http://schemas.microsoft.com/office/drawing/2014/main" val="2072179137"/>
                    </a:ext>
                  </a:extLst>
                </a:gridCol>
                <a:gridCol w="370332">
                  <a:extLst>
                    <a:ext uri="{9D8B030D-6E8A-4147-A177-3AD203B41FA5}">
                      <a16:colId xmlns:a16="http://schemas.microsoft.com/office/drawing/2014/main" val="6447569"/>
                    </a:ext>
                  </a:extLst>
                </a:gridCol>
                <a:gridCol w="329184">
                  <a:extLst>
                    <a:ext uri="{9D8B030D-6E8A-4147-A177-3AD203B41FA5}">
                      <a16:colId xmlns:a16="http://schemas.microsoft.com/office/drawing/2014/main" val="63738343"/>
                    </a:ext>
                  </a:extLst>
                </a:gridCol>
                <a:gridCol w="329184">
                  <a:extLst>
                    <a:ext uri="{9D8B030D-6E8A-4147-A177-3AD203B41FA5}">
                      <a16:colId xmlns:a16="http://schemas.microsoft.com/office/drawing/2014/main" val="293507495"/>
                    </a:ext>
                  </a:extLst>
                </a:gridCol>
                <a:gridCol w="329184">
                  <a:extLst>
                    <a:ext uri="{9D8B030D-6E8A-4147-A177-3AD203B41FA5}">
                      <a16:colId xmlns:a16="http://schemas.microsoft.com/office/drawing/2014/main" val="1950706698"/>
                    </a:ext>
                  </a:extLst>
                </a:gridCol>
                <a:gridCol w="329184">
                  <a:extLst>
                    <a:ext uri="{9D8B030D-6E8A-4147-A177-3AD203B41FA5}">
                      <a16:colId xmlns:a16="http://schemas.microsoft.com/office/drawing/2014/main" val="3746897614"/>
                    </a:ext>
                  </a:extLst>
                </a:gridCol>
                <a:gridCol w="329184">
                  <a:extLst>
                    <a:ext uri="{9D8B030D-6E8A-4147-A177-3AD203B41FA5}">
                      <a16:colId xmlns:a16="http://schemas.microsoft.com/office/drawing/2014/main" val="2031627708"/>
                    </a:ext>
                  </a:extLst>
                </a:gridCol>
                <a:gridCol w="329184">
                  <a:extLst>
                    <a:ext uri="{9D8B030D-6E8A-4147-A177-3AD203B41FA5}">
                      <a16:colId xmlns:a16="http://schemas.microsoft.com/office/drawing/2014/main" val="216718835"/>
                    </a:ext>
                  </a:extLst>
                </a:gridCol>
                <a:gridCol w="329184">
                  <a:extLst>
                    <a:ext uri="{9D8B030D-6E8A-4147-A177-3AD203B41FA5}">
                      <a16:colId xmlns:a16="http://schemas.microsoft.com/office/drawing/2014/main" val="970186555"/>
                    </a:ext>
                  </a:extLst>
                </a:gridCol>
                <a:gridCol w="329184">
                  <a:extLst>
                    <a:ext uri="{9D8B030D-6E8A-4147-A177-3AD203B41FA5}">
                      <a16:colId xmlns:a16="http://schemas.microsoft.com/office/drawing/2014/main" val="1666311955"/>
                    </a:ext>
                  </a:extLst>
                </a:gridCol>
                <a:gridCol w="329184">
                  <a:extLst>
                    <a:ext uri="{9D8B030D-6E8A-4147-A177-3AD203B41FA5}">
                      <a16:colId xmlns:a16="http://schemas.microsoft.com/office/drawing/2014/main" val="1696375781"/>
                    </a:ext>
                  </a:extLst>
                </a:gridCol>
                <a:gridCol w="370332">
                  <a:extLst>
                    <a:ext uri="{9D8B030D-6E8A-4147-A177-3AD203B41FA5}">
                      <a16:colId xmlns:a16="http://schemas.microsoft.com/office/drawing/2014/main" val="4106605231"/>
                    </a:ext>
                  </a:extLst>
                </a:gridCol>
                <a:gridCol w="370332">
                  <a:extLst>
                    <a:ext uri="{9D8B030D-6E8A-4147-A177-3AD203B41FA5}">
                      <a16:colId xmlns:a16="http://schemas.microsoft.com/office/drawing/2014/main" val="1763543183"/>
                    </a:ext>
                  </a:extLst>
                </a:gridCol>
                <a:gridCol w="329184">
                  <a:extLst>
                    <a:ext uri="{9D8B030D-6E8A-4147-A177-3AD203B41FA5}">
                      <a16:colId xmlns:a16="http://schemas.microsoft.com/office/drawing/2014/main" val="1773544459"/>
                    </a:ext>
                  </a:extLst>
                </a:gridCol>
                <a:gridCol w="329184">
                  <a:extLst>
                    <a:ext uri="{9D8B030D-6E8A-4147-A177-3AD203B41FA5}">
                      <a16:colId xmlns:a16="http://schemas.microsoft.com/office/drawing/2014/main" val="2969934611"/>
                    </a:ext>
                  </a:extLst>
                </a:gridCol>
                <a:gridCol w="370332">
                  <a:extLst>
                    <a:ext uri="{9D8B030D-6E8A-4147-A177-3AD203B41FA5}">
                      <a16:colId xmlns:a16="http://schemas.microsoft.com/office/drawing/2014/main" val="4144389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15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Performance Accountability
Use the performance management systems to drive better execution of policies and programs in the DOH while ensuring responsibility to all stakeholders.
1. Institute transparency and accountability measures
2. Shift to outcome-based management approach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358693"/>
                  </a:ext>
                </a:extLst>
              </a:tr>
            </a:tbl>
          </a:graphicData>
        </a:graphic>
      </p:graphicFrame>
      <p:sp>
        <p:nvSpPr>
          <p:cNvPr id="4" name="Text Placeholder 3">
            <a:extLst>
              <a:ext uri="{FF2B5EF4-FFF2-40B4-BE49-F238E27FC236}">
                <a16:creationId xmlns:a16="http://schemas.microsoft.com/office/drawing/2014/main" id="{62E71872-6FDA-402D-9981-4DC1E31AD2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00488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E772-F7F6-41E1-BA69-191834D8B586}"/>
              </a:ext>
            </a:extLst>
          </p:cNvPr>
          <p:cNvSpPr>
            <a:spLocks noGrp="1"/>
          </p:cNvSpPr>
          <p:nvPr>
            <p:ph type="title"/>
          </p:nvPr>
        </p:nvSpPr>
        <p:spPr/>
        <p:txBody>
          <a:bodyPr/>
          <a:lstStyle/>
          <a:p>
            <a:r>
              <a:rPr lang="en-US"/>
              <a:t>Facebook Own Posts Table  | Department of Health (Philippines) - 18 of 21</a:t>
            </a:r>
          </a:p>
        </p:txBody>
      </p:sp>
      <p:graphicFrame>
        <p:nvGraphicFramePr>
          <p:cNvPr id="5" name="Table Placeholder 4">
            <a:extLst>
              <a:ext uri="{FF2B5EF4-FFF2-40B4-BE49-F238E27FC236}">
                <a16:creationId xmlns:a16="http://schemas.microsoft.com/office/drawing/2014/main" id="{947757B8-31FF-4C2B-878B-0BB69E25DD1E}"/>
              </a:ext>
            </a:extLst>
          </p:cNvPr>
          <p:cNvGraphicFramePr>
            <a:graphicFrameLocks noGrp="1"/>
          </p:cNvGraphicFramePr>
          <p:nvPr>
            <p:ph type="tbl" sz="quarter" idx="13"/>
            <p:extLst>
              <p:ext uri="{D42A27DB-BD31-4B8C-83A1-F6EECF244321}">
                <p14:modId xmlns:p14="http://schemas.microsoft.com/office/powerpoint/2010/main" val="2586329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7850548"/>
                    </a:ext>
                  </a:extLst>
                </a:gridCol>
                <a:gridCol w="370332">
                  <a:extLst>
                    <a:ext uri="{9D8B030D-6E8A-4147-A177-3AD203B41FA5}">
                      <a16:colId xmlns:a16="http://schemas.microsoft.com/office/drawing/2014/main" val="1766115463"/>
                    </a:ext>
                  </a:extLst>
                </a:gridCol>
                <a:gridCol w="370332">
                  <a:extLst>
                    <a:ext uri="{9D8B030D-6E8A-4147-A177-3AD203B41FA5}">
                      <a16:colId xmlns:a16="http://schemas.microsoft.com/office/drawing/2014/main" val="2601524807"/>
                    </a:ext>
                  </a:extLst>
                </a:gridCol>
                <a:gridCol w="370332">
                  <a:extLst>
                    <a:ext uri="{9D8B030D-6E8A-4147-A177-3AD203B41FA5}">
                      <a16:colId xmlns:a16="http://schemas.microsoft.com/office/drawing/2014/main" val="2257390120"/>
                    </a:ext>
                  </a:extLst>
                </a:gridCol>
                <a:gridCol w="329184">
                  <a:extLst>
                    <a:ext uri="{9D8B030D-6E8A-4147-A177-3AD203B41FA5}">
                      <a16:colId xmlns:a16="http://schemas.microsoft.com/office/drawing/2014/main" val="146826712"/>
                    </a:ext>
                  </a:extLst>
                </a:gridCol>
                <a:gridCol w="329184">
                  <a:extLst>
                    <a:ext uri="{9D8B030D-6E8A-4147-A177-3AD203B41FA5}">
                      <a16:colId xmlns:a16="http://schemas.microsoft.com/office/drawing/2014/main" val="1878309234"/>
                    </a:ext>
                  </a:extLst>
                </a:gridCol>
                <a:gridCol w="329184">
                  <a:extLst>
                    <a:ext uri="{9D8B030D-6E8A-4147-A177-3AD203B41FA5}">
                      <a16:colId xmlns:a16="http://schemas.microsoft.com/office/drawing/2014/main" val="1361333253"/>
                    </a:ext>
                  </a:extLst>
                </a:gridCol>
                <a:gridCol w="329184">
                  <a:extLst>
                    <a:ext uri="{9D8B030D-6E8A-4147-A177-3AD203B41FA5}">
                      <a16:colId xmlns:a16="http://schemas.microsoft.com/office/drawing/2014/main" val="1922511697"/>
                    </a:ext>
                  </a:extLst>
                </a:gridCol>
                <a:gridCol w="329184">
                  <a:extLst>
                    <a:ext uri="{9D8B030D-6E8A-4147-A177-3AD203B41FA5}">
                      <a16:colId xmlns:a16="http://schemas.microsoft.com/office/drawing/2014/main" val="4138462128"/>
                    </a:ext>
                  </a:extLst>
                </a:gridCol>
                <a:gridCol w="329184">
                  <a:extLst>
                    <a:ext uri="{9D8B030D-6E8A-4147-A177-3AD203B41FA5}">
                      <a16:colId xmlns:a16="http://schemas.microsoft.com/office/drawing/2014/main" val="2720171916"/>
                    </a:ext>
                  </a:extLst>
                </a:gridCol>
                <a:gridCol w="329184">
                  <a:extLst>
                    <a:ext uri="{9D8B030D-6E8A-4147-A177-3AD203B41FA5}">
                      <a16:colId xmlns:a16="http://schemas.microsoft.com/office/drawing/2014/main" val="631098473"/>
                    </a:ext>
                  </a:extLst>
                </a:gridCol>
                <a:gridCol w="329184">
                  <a:extLst>
                    <a:ext uri="{9D8B030D-6E8A-4147-A177-3AD203B41FA5}">
                      <a16:colId xmlns:a16="http://schemas.microsoft.com/office/drawing/2014/main" val="142007596"/>
                    </a:ext>
                  </a:extLst>
                </a:gridCol>
                <a:gridCol w="329184">
                  <a:extLst>
                    <a:ext uri="{9D8B030D-6E8A-4147-A177-3AD203B41FA5}">
                      <a16:colId xmlns:a16="http://schemas.microsoft.com/office/drawing/2014/main" val="2253426825"/>
                    </a:ext>
                  </a:extLst>
                </a:gridCol>
                <a:gridCol w="370332">
                  <a:extLst>
                    <a:ext uri="{9D8B030D-6E8A-4147-A177-3AD203B41FA5}">
                      <a16:colId xmlns:a16="http://schemas.microsoft.com/office/drawing/2014/main" val="3434626724"/>
                    </a:ext>
                  </a:extLst>
                </a:gridCol>
                <a:gridCol w="370332">
                  <a:extLst>
                    <a:ext uri="{9D8B030D-6E8A-4147-A177-3AD203B41FA5}">
                      <a16:colId xmlns:a16="http://schemas.microsoft.com/office/drawing/2014/main" val="3955575921"/>
                    </a:ext>
                  </a:extLst>
                </a:gridCol>
                <a:gridCol w="329184">
                  <a:extLst>
                    <a:ext uri="{9D8B030D-6E8A-4147-A177-3AD203B41FA5}">
                      <a16:colId xmlns:a16="http://schemas.microsoft.com/office/drawing/2014/main" val="1657306184"/>
                    </a:ext>
                  </a:extLst>
                </a:gridCol>
                <a:gridCol w="329184">
                  <a:extLst>
                    <a:ext uri="{9D8B030D-6E8A-4147-A177-3AD203B41FA5}">
                      <a16:colId xmlns:a16="http://schemas.microsoft.com/office/drawing/2014/main" val="4029393055"/>
                    </a:ext>
                  </a:extLst>
                </a:gridCol>
                <a:gridCol w="370332">
                  <a:extLst>
                    <a:ext uri="{9D8B030D-6E8A-4147-A177-3AD203B41FA5}">
                      <a16:colId xmlns:a16="http://schemas.microsoft.com/office/drawing/2014/main" val="368324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978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11:15:24 </a:t>
                      </a:r>
                      <a:r>
                        <a:rPr kumimoji="0" lang="en-US" sz="1000" b="0" i="0" u="none" strike="noStrike" kern="1200" cap="none" spc="0" normalizeH="0" baseline="0" noProof="0">
                          <a:ln>
                            <a:noFill/>
                          </a:ln>
                          <a:solidFill>
                            <a:prstClr val="black"/>
                          </a:solidFill>
                          <a:effectLst/>
                          <a:uLnTx/>
                          <a:uFillTx/>
                          <a:latin typeface="+mn-lt"/>
                          <a:ea typeface="+mn-ea"/>
                          <a:cs typeface="+mn-cs"/>
                        </a:rPr>
                        <a:t> 
 ON WORLD BLOOD DONOR DAY: PH ACHIEVES GOAL OF GETTING 1% OF THE TOTAL POPULATION AS BLOOD DONORS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5236867"/>
                  </a:ext>
                </a:extLst>
              </a:tr>
            </a:tbl>
          </a:graphicData>
        </a:graphic>
      </p:graphicFrame>
      <p:sp>
        <p:nvSpPr>
          <p:cNvPr id="4" name="Text Placeholder 3">
            <a:extLst>
              <a:ext uri="{FF2B5EF4-FFF2-40B4-BE49-F238E27FC236}">
                <a16:creationId xmlns:a16="http://schemas.microsoft.com/office/drawing/2014/main" id="{C8C4E973-1006-4533-8B01-F35ABD07F69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20142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8741-3BFC-4E19-B26A-09FB4B62CD4A}"/>
              </a:ext>
            </a:extLst>
          </p:cNvPr>
          <p:cNvSpPr>
            <a:spLocks noGrp="1"/>
          </p:cNvSpPr>
          <p:nvPr>
            <p:ph type="title"/>
          </p:nvPr>
        </p:nvSpPr>
        <p:spPr/>
        <p:txBody>
          <a:bodyPr/>
          <a:lstStyle/>
          <a:p>
            <a:r>
              <a:rPr lang="en-US"/>
              <a:t>Facebook Own Posts Table  | Department of Health (Philippines) - 19 of 21</a:t>
            </a:r>
          </a:p>
        </p:txBody>
      </p:sp>
      <p:graphicFrame>
        <p:nvGraphicFramePr>
          <p:cNvPr id="5" name="Table Placeholder 4">
            <a:extLst>
              <a:ext uri="{FF2B5EF4-FFF2-40B4-BE49-F238E27FC236}">
                <a16:creationId xmlns:a16="http://schemas.microsoft.com/office/drawing/2014/main" id="{BC415996-3E28-4C25-8B60-617881961BF6}"/>
              </a:ext>
            </a:extLst>
          </p:cNvPr>
          <p:cNvGraphicFramePr>
            <a:graphicFrameLocks noGrp="1"/>
          </p:cNvGraphicFramePr>
          <p:nvPr>
            <p:ph type="tbl" sz="quarter" idx="13"/>
            <p:extLst>
              <p:ext uri="{D42A27DB-BD31-4B8C-83A1-F6EECF244321}">
                <p14:modId xmlns:p14="http://schemas.microsoft.com/office/powerpoint/2010/main" val="3939035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3477473"/>
                    </a:ext>
                  </a:extLst>
                </a:gridCol>
                <a:gridCol w="370332">
                  <a:extLst>
                    <a:ext uri="{9D8B030D-6E8A-4147-A177-3AD203B41FA5}">
                      <a16:colId xmlns:a16="http://schemas.microsoft.com/office/drawing/2014/main" val="160961356"/>
                    </a:ext>
                  </a:extLst>
                </a:gridCol>
                <a:gridCol w="370332">
                  <a:extLst>
                    <a:ext uri="{9D8B030D-6E8A-4147-A177-3AD203B41FA5}">
                      <a16:colId xmlns:a16="http://schemas.microsoft.com/office/drawing/2014/main" val="3036195381"/>
                    </a:ext>
                  </a:extLst>
                </a:gridCol>
                <a:gridCol w="370332">
                  <a:extLst>
                    <a:ext uri="{9D8B030D-6E8A-4147-A177-3AD203B41FA5}">
                      <a16:colId xmlns:a16="http://schemas.microsoft.com/office/drawing/2014/main" val="1263083745"/>
                    </a:ext>
                  </a:extLst>
                </a:gridCol>
                <a:gridCol w="329184">
                  <a:extLst>
                    <a:ext uri="{9D8B030D-6E8A-4147-A177-3AD203B41FA5}">
                      <a16:colId xmlns:a16="http://schemas.microsoft.com/office/drawing/2014/main" val="1417688232"/>
                    </a:ext>
                  </a:extLst>
                </a:gridCol>
                <a:gridCol w="329184">
                  <a:extLst>
                    <a:ext uri="{9D8B030D-6E8A-4147-A177-3AD203B41FA5}">
                      <a16:colId xmlns:a16="http://schemas.microsoft.com/office/drawing/2014/main" val="3350878659"/>
                    </a:ext>
                  </a:extLst>
                </a:gridCol>
                <a:gridCol w="329184">
                  <a:extLst>
                    <a:ext uri="{9D8B030D-6E8A-4147-A177-3AD203B41FA5}">
                      <a16:colId xmlns:a16="http://schemas.microsoft.com/office/drawing/2014/main" val="3080992216"/>
                    </a:ext>
                  </a:extLst>
                </a:gridCol>
                <a:gridCol w="329184">
                  <a:extLst>
                    <a:ext uri="{9D8B030D-6E8A-4147-A177-3AD203B41FA5}">
                      <a16:colId xmlns:a16="http://schemas.microsoft.com/office/drawing/2014/main" val="2541376654"/>
                    </a:ext>
                  </a:extLst>
                </a:gridCol>
                <a:gridCol w="329184">
                  <a:extLst>
                    <a:ext uri="{9D8B030D-6E8A-4147-A177-3AD203B41FA5}">
                      <a16:colId xmlns:a16="http://schemas.microsoft.com/office/drawing/2014/main" val="1852625731"/>
                    </a:ext>
                  </a:extLst>
                </a:gridCol>
                <a:gridCol w="329184">
                  <a:extLst>
                    <a:ext uri="{9D8B030D-6E8A-4147-A177-3AD203B41FA5}">
                      <a16:colId xmlns:a16="http://schemas.microsoft.com/office/drawing/2014/main" val="181822450"/>
                    </a:ext>
                  </a:extLst>
                </a:gridCol>
                <a:gridCol w="329184">
                  <a:extLst>
                    <a:ext uri="{9D8B030D-6E8A-4147-A177-3AD203B41FA5}">
                      <a16:colId xmlns:a16="http://schemas.microsoft.com/office/drawing/2014/main" val="255827841"/>
                    </a:ext>
                  </a:extLst>
                </a:gridCol>
                <a:gridCol w="329184">
                  <a:extLst>
                    <a:ext uri="{9D8B030D-6E8A-4147-A177-3AD203B41FA5}">
                      <a16:colId xmlns:a16="http://schemas.microsoft.com/office/drawing/2014/main" val="3001340942"/>
                    </a:ext>
                  </a:extLst>
                </a:gridCol>
                <a:gridCol w="329184">
                  <a:extLst>
                    <a:ext uri="{9D8B030D-6E8A-4147-A177-3AD203B41FA5}">
                      <a16:colId xmlns:a16="http://schemas.microsoft.com/office/drawing/2014/main" val="1022878594"/>
                    </a:ext>
                  </a:extLst>
                </a:gridCol>
                <a:gridCol w="370332">
                  <a:extLst>
                    <a:ext uri="{9D8B030D-6E8A-4147-A177-3AD203B41FA5}">
                      <a16:colId xmlns:a16="http://schemas.microsoft.com/office/drawing/2014/main" val="1423838004"/>
                    </a:ext>
                  </a:extLst>
                </a:gridCol>
                <a:gridCol w="370332">
                  <a:extLst>
                    <a:ext uri="{9D8B030D-6E8A-4147-A177-3AD203B41FA5}">
                      <a16:colId xmlns:a16="http://schemas.microsoft.com/office/drawing/2014/main" val="2061433005"/>
                    </a:ext>
                  </a:extLst>
                </a:gridCol>
                <a:gridCol w="329184">
                  <a:extLst>
                    <a:ext uri="{9D8B030D-6E8A-4147-A177-3AD203B41FA5}">
                      <a16:colId xmlns:a16="http://schemas.microsoft.com/office/drawing/2014/main" val="666765968"/>
                    </a:ext>
                  </a:extLst>
                </a:gridCol>
                <a:gridCol w="329184">
                  <a:extLst>
                    <a:ext uri="{9D8B030D-6E8A-4147-A177-3AD203B41FA5}">
                      <a16:colId xmlns:a16="http://schemas.microsoft.com/office/drawing/2014/main" val="673814817"/>
                    </a:ext>
                  </a:extLst>
                </a:gridCol>
                <a:gridCol w="370332">
                  <a:extLst>
                    <a:ext uri="{9D8B030D-6E8A-4147-A177-3AD203B41FA5}">
                      <a16:colId xmlns:a16="http://schemas.microsoft.com/office/drawing/2014/main" val="874384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138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Regulation
Ensure high quality and affordable health products, devices, facilities and services.
1. Harmonize and streamline regulatory systems and processes.
2. Develop innovative regulatory mechanisms for equitable distribution of quality such as adopting a network licensing and network accreditation of health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595584"/>
                  </a:ext>
                </a:extLst>
              </a:tr>
            </a:tbl>
          </a:graphicData>
        </a:graphic>
      </p:graphicFrame>
      <p:sp>
        <p:nvSpPr>
          <p:cNvPr id="4" name="Text Placeholder 3">
            <a:extLst>
              <a:ext uri="{FF2B5EF4-FFF2-40B4-BE49-F238E27FC236}">
                <a16:creationId xmlns:a16="http://schemas.microsoft.com/office/drawing/2014/main" id="{37577B75-0D6F-4294-815C-8BF47692A8F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05731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7C68-C969-4A7C-8C48-ADA1065C5AA0}"/>
              </a:ext>
            </a:extLst>
          </p:cNvPr>
          <p:cNvSpPr>
            <a:spLocks noGrp="1"/>
          </p:cNvSpPr>
          <p:nvPr>
            <p:ph type="title"/>
          </p:nvPr>
        </p:nvSpPr>
        <p:spPr/>
        <p:txBody>
          <a:bodyPr/>
          <a:lstStyle/>
          <a:p>
            <a:r>
              <a:rPr lang="en-US"/>
              <a:t>Facebook Own Posts Table  | Department of Health (Philippines) - 20 of 21</a:t>
            </a:r>
          </a:p>
        </p:txBody>
      </p:sp>
      <p:graphicFrame>
        <p:nvGraphicFramePr>
          <p:cNvPr id="5" name="Table Placeholder 4">
            <a:extLst>
              <a:ext uri="{FF2B5EF4-FFF2-40B4-BE49-F238E27FC236}">
                <a16:creationId xmlns:a16="http://schemas.microsoft.com/office/drawing/2014/main" id="{5A002B11-0BA5-4C9E-B7A8-2C6CD5283917}"/>
              </a:ext>
            </a:extLst>
          </p:cNvPr>
          <p:cNvGraphicFramePr>
            <a:graphicFrameLocks noGrp="1"/>
          </p:cNvGraphicFramePr>
          <p:nvPr>
            <p:ph type="tbl" sz="quarter" idx="13"/>
            <p:extLst>
              <p:ext uri="{D42A27DB-BD31-4B8C-83A1-F6EECF244321}">
                <p14:modId xmlns:p14="http://schemas.microsoft.com/office/powerpoint/2010/main" val="96293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4209043"/>
                    </a:ext>
                  </a:extLst>
                </a:gridCol>
                <a:gridCol w="370332">
                  <a:extLst>
                    <a:ext uri="{9D8B030D-6E8A-4147-A177-3AD203B41FA5}">
                      <a16:colId xmlns:a16="http://schemas.microsoft.com/office/drawing/2014/main" val="246498086"/>
                    </a:ext>
                  </a:extLst>
                </a:gridCol>
                <a:gridCol w="370332">
                  <a:extLst>
                    <a:ext uri="{9D8B030D-6E8A-4147-A177-3AD203B41FA5}">
                      <a16:colId xmlns:a16="http://schemas.microsoft.com/office/drawing/2014/main" val="4022702579"/>
                    </a:ext>
                  </a:extLst>
                </a:gridCol>
                <a:gridCol w="370332">
                  <a:extLst>
                    <a:ext uri="{9D8B030D-6E8A-4147-A177-3AD203B41FA5}">
                      <a16:colId xmlns:a16="http://schemas.microsoft.com/office/drawing/2014/main" val="2005473046"/>
                    </a:ext>
                  </a:extLst>
                </a:gridCol>
                <a:gridCol w="329184">
                  <a:extLst>
                    <a:ext uri="{9D8B030D-6E8A-4147-A177-3AD203B41FA5}">
                      <a16:colId xmlns:a16="http://schemas.microsoft.com/office/drawing/2014/main" val="2108151484"/>
                    </a:ext>
                  </a:extLst>
                </a:gridCol>
                <a:gridCol w="329184">
                  <a:extLst>
                    <a:ext uri="{9D8B030D-6E8A-4147-A177-3AD203B41FA5}">
                      <a16:colId xmlns:a16="http://schemas.microsoft.com/office/drawing/2014/main" val="1586327783"/>
                    </a:ext>
                  </a:extLst>
                </a:gridCol>
                <a:gridCol w="329184">
                  <a:extLst>
                    <a:ext uri="{9D8B030D-6E8A-4147-A177-3AD203B41FA5}">
                      <a16:colId xmlns:a16="http://schemas.microsoft.com/office/drawing/2014/main" val="808560285"/>
                    </a:ext>
                  </a:extLst>
                </a:gridCol>
                <a:gridCol w="329184">
                  <a:extLst>
                    <a:ext uri="{9D8B030D-6E8A-4147-A177-3AD203B41FA5}">
                      <a16:colId xmlns:a16="http://schemas.microsoft.com/office/drawing/2014/main" val="2282475186"/>
                    </a:ext>
                  </a:extLst>
                </a:gridCol>
                <a:gridCol w="329184">
                  <a:extLst>
                    <a:ext uri="{9D8B030D-6E8A-4147-A177-3AD203B41FA5}">
                      <a16:colId xmlns:a16="http://schemas.microsoft.com/office/drawing/2014/main" val="1751465276"/>
                    </a:ext>
                  </a:extLst>
                </a:gridCol>
                <a:gridCol w="329184">
                  <a:extLst>
                    <a:ext uri="{9D8B030D-6E8A-4147-A177-3AD203B41FA5}">
                      <a16:colId xmlns:a16="http://schemas.microsoft.com/office/drawing/2014/main" val="3607229403"/>
                    </a:ext>
                  </a:extLst>
                </a:gridCol>
                <a:gridCol w="329184">
                  <a:extLst>
                    <a:ext uri="{9D8B030D-6E8A-4147-A177-3AD203B41FA5}">
                      <a16:colId xmlns:a16="http://schemas.microsoft.com/office/drawing/2014/main" val="316075814"/>
                    </a:ext>
                  </a:extLst>
                </a:gridCol>
                <a:gridCol w="329184">
                  <a:extLst>
                    <a:ext uri="{9D8B030D-6E8A-4147-A177-3AD203B41FA5}">
                      <a16:colId xmlns:a16="http://schemas.microsoft.com/office/drawing/2014/main" val="2791821"/>
                    </a:ext>
                  </a:extLst>
                </a:gridCol>
                <a:gridCol w="329184">
                  <a:extLst>
                    <a:ext uri="{9D8B030D-6E8A-4147-A177-3AD203B41FA5}">
                      <a16:colId xmlns:a16="http://schemas.microsoft.com/office/drawing/2014/main" val="3767717019"/>
                    </a:ext>
                  </a:extLst>
                </a:gridCol>
                <a:gridCol w="370332">
                  <a:extLst>
                    <a:ext uri="{9D8B030D-6E8A-4147-A177-3AD203B41FA5}">
                      <a16:colId xmlns:a16="http://schemas.microsoft.com/office/drawing/2014/main" val="4037058555"/>
                    </a:ext>
                  </a:extLst>
                </a:gridCol>
                <a:gridCol w="370332">
                  <a:extLst>
                    <a:ext uri="{9D8B030D-6E8A-4147-A177-3AD203B41FA5}">
                      <a16:colId xmlns:a16="http://schemas.microsoft.com/office/drawing/2014/main" val="3821993906"/>
                    </a:ext>
                  </a:extLst>
                </a:gridCol>
                <a:gridCol w="329184">
                  <a:extLst>
                    <a:ext uri="{9D8B030D-6E8A-4147-A177-3AD203B41FA5}">
                      <a16:colId xmlns:a16="http://schemas.microsoft.com/office/drawing/2014/main" val="215301335"/>
                    </a:ext>
                  </a:extLst>
                </a:gridCol>
                <a:gridCol w="329184">
                  <a:extLst>
                    <a:ext uri="{9D8B030D-6E8A-4147-A177-3AD203B41FA5}">
                      <a16:colId xmlns:a16="http://schemas.microsoft.com/office/drawing/2014/main" val="1687606216"/>
                    </a:ext>
                  </a:extLst>
                </a:gridCol>
                <a:gridCol w="370332">
                  <a:extLst>
                    <a:ext uri="{9D8B030D-6E8A-4147-A177-3AD203B41FA5}">
                      <a16:colId xmlns:a16="http://schemas.microsoft.com/office/drawing/2014/main" val="4851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24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10:27:35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Mga Dapat tandaan sa Kalinisan ng Pagkain
&gt;Hugasang mabuti ang mga kamay bago humawak ng pagkain
&gt;Sabunin ang mga kamay at banlawan sa malinis na tubig
&gt;Hugasan ang prutas o gulay bago kainin, ihanda o iluto
&gt;Lutuing mabuti ang pagkain
&gt;Tiyaking malinis ang lalagyan ng pagkain
&gt;Tiyaking laging may takip ang pagkain
Siguraduhing malinis ang mga pagkain bago ito kainin upang makaiwas sa mga sakit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3223221"/>
                  </a:ext>
                </a:extLst>
              </a:tr>
            </a:tbl>
          </a:graphicData>
        </a:graphic>
      </p:graphicFrame>
      <p:sp>
        <p:nvSpPr>
          <p:cNvPr id="4" name="Text Placeholder 3">
            <a:extLst>
              <a:ext uri="{FF2B5EF4-FFF2-40B4-BE49-F238E27FC236}">
                <a16:creationId xmlns:a16="http://schemas.microsoft.com/office/drawing/2014/main" id="{E7A79C6E-63CF-4B1D-B70D-AC2D585FE05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38238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BE8B-C7F0-42F3-9C68-05B7E4007F09}"/>
              </a:ext>
            </a:extLst>
          </p:cNvPr>
          <p:cNvSpPr>
            <a:spLocks noGrp="1"/>
          </p:cNvSpPr>
          <p:nvPr>
            <p:ph type="title"/>
          </p:nvPr>
        </p:nvSpPr>
        <p:spPr/>
        <p:txBody>
          <a:bodyPr/>
          <a:lstStyle/>
          <a:p>
            <a:r>
              <a:rPr lang="en-US"/>
              <a:t>Facebook Own Posts Table  | Department of Health (Philippines) - 21 of 21</a:t>
            </a:r>
          </a:p>
        </p:txBody>
      </p:sp>
      <p:graphicFrame>
        <p:nvGraphicFramePr>
          <p:cNvPr id="5" name="Table Placeholder 4">
            <a:extLst>
              <a:ext uri="{FF2B5EF4-FFF2-40B4-BE49-F238E27FC236}">
                <a16:creationId xmlns:a16="http://schemas.microsoft.com/office/drawing/2014/main" id="{18378A75-C461-44FD-8DE2-0658E20A48CF}"/>
              </a:ext>
            </a:extLst>
          </p:cNvPr>
          <p:cNvGraphicFramePr>
            <a:graphicFrameLocks noGrp="1"/>
          </p:cNvGraphicFramePr>
          <p:nvPr>
            <p:ph type="tbl" sz="quarter" idx="13"/>
            <p:extLst>
              <p:ext uri="{D42A27DB-BD31-4B8C-83A1-F6EECF244321}">
                <p14:modId xmlns:p14="http://schemas.microsoft.com/office/powerpoint/2010/main" val="1366272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0616636"/>
                    </a:ext>
                  </a:extLst>
                </a:gridCol>
                <a:gridCol w="370332">
                  <a:extLst>
                    <a:ext uri="{9D8B030D-6E8A-4147-A177-3AD203B41FA5}">
                      <a16:colId xmlns:a16="http://schemas.microsoft.com/office/drawing/2014/main" val="2371222496"/>
                    </a:ext>
                  </a:extLst>
                </a:gridCol>
                <a:gridCol w="370332">
                  <a:extLst>
                    <a:ext uri="{9D8B030D-6E8A-4147-A177-3AD203B41FA5}">
                      <a16:colId xmlns:a16="http://schemas.microsoft.com/office/drawing/2014/main" val="72653726"/>
                    </a:ext>
                  </a:extLst>
                </a:gridCol>
                <a:gridCol w="370332">
                  <a:extLst>
                    <a:ext uri="{9D8B030D-6E8A-4147-A177-3AD203B41FA5}">
                      <a16:colId xmlns:a16="http://schemas.microsoft.com/office/drawing/2014/main" val="3249965556"/>
                    </a:ext>
                  </a:extLst>
                </a:gridCol>
                <a:gridCol w="329184">
                  <a:extLst>
                    <a:ext uri="{9D8B030D-6E8A-4147-A177-3AD203B41FA5}">
                      <a16:colId xmlns:a16="http://schemas.microsoft.com/office/drawing/2014/main" val="687532316"/>
                    </a:ext>
                  </a:extLst>
                </a:gridCol>
                <a:gridCol w="329184">
                  <a:extLst>
                    <a:ext uri="{9D8B030D-6E8A-4147-A177-3AD203B41FA5}">
                      <a16:colId xmlns:a16="http://schemas.microsoft.com/office/drawing/2014/main" val="3037660954"/>
                    </a:ext>
                  </a:extLst>
                </a:gridCol>
                <a:gridCol w="329184">
                  <a:extLst>
                    <a:ext uri="{9D8B030D-6E8A-4147-A177-3AD203B41FA5}">
                      <a16:colId xmlns:a16="http://schemas.microsoft.com/office/drawing/2014/main" val="875842319"/>
                    </a:ext>
                  </a:extLst>
                </a:gridCol>
                <a:gridCol w="329184">
                  <a:extLst>
                    <a:ext uri="{9D8B030D-6E8A-4147-A177-3AD203B41FA5}">
                      <a16:colId xmlns:a16="http://schemas.microsoft.com/office/drawing/2014/main" val="1369886734"/>
                    </a:ext>
                  </a:extLst>
                </a:gridCol>
                <a:gridCol w="329184">
                  <a:extLst>
                    <a:ext uri="{9D8B030D-6E8A-4147-A177-3AD203B41FA5}">
                      <a16:colId xmlns:a16="http://schemas.microsoft.com/office/drawing/2014/main" val="203590401"/>
                    </a:ext>
                  </a:extLst>
                </a:gridCol>
                <a:gridCol w="329184">
                  <a:extLst>
                    <a:ext uri="{9D8B030D-6E8A-4147-A177-3AD203B41FA5}">
                      <a16:colId xmlns:a16="http://schemas.microsoft.com/office/drawing/2014/main" val="2455528797"/>
                    </a:ext>
                  </a:extLst>
                </a:gridCol>
                <a:gridCol w="329184">
                  <a:extLst>
                    <a:ext uri="{9D8B030D-6E8A-4147-A177-3AD203B41FA5}">
                      <a16:colId xmlns:a16="http://schemas.microsoft.com/office/drawing/2014/main" val="4177475683"/>
                    </a:ext>
                  </a:extLst>
                </a:gridCol>
                <a:gridCol w="329184">
                  <a:extLst>
                    <a:ext uri="{9D8B030D-6E8A-4147-A177-3AD203B41FA5}">
                      <a16:colId xmlns:a16="http://schemas.microsoft.com/office/drawing/2014/main" val="3985372425"/>
                    </a:ext>
                  </a:extLst>
                </a:gridCol>
                <a:gridCol w="329184">
                  <a:extLst>
                    <a:ext uri="{9D8B030D-6E8A-4147-A177-3AD203B41FA5}">
                      <a16:colId xmlns:a16="http://schemas.microsoft.com/office/drawing/2014/main" val="2254223355"/>
                    </a:ext>
                  </a:extLst>
                </a:gridCol>
                <a:gridCol w="370332">
                  <a:extLst>
                    <a:ext uri="{9D8B030D-6E8A-4147-A177-3AD203B41FA5}">
                      <a16:colId xmlns:a16="http://schemas.microsoft.com/office/drawing/2014/main" val="437301792"/>
                    </a:ext>
                  </a:extLst>
                </a:gridCol>
                <a:gridCol w="370332">
                  <a:extLst>
                    <a:ext uri="{9D8B030D-6E8A-4147-A177-3AD203B41FA5}">
                      <a16:colId xmlns:a16="http://schemas.microsoft.com/office/drawing/2014/main" val="2083221275"/>
                    </a:ext>
                  </a:extLst>
                </a:gridCol>
                <a:gridCol w="329184">
                  <a:extLst>
                    <a:ext uri="{9D8B030D-6E8A-4147-A177-3AD203B41FA5}">
                      <a16:colId xmlns:a16="http://schemas.microsoft.com/office/drawing/2014/main" val="609780501"/>
                    </a:ext>
                  </a:extLst>
                </a:gridCol>
                <a:gridCol w="329184">
                  <a:extLst>
                    <a:ext uri="{9D8B030D-6E8A-4147-A177-3AD203B41FA5}">
                      <a16:colId xmlns:a16="http://schemas.microsoft.com/office/drawing/2014/main" val="4274661141"/>
                    </a:ext>
                  </a:extLst>
                </a:gridCol>
                <a:gridCol w="370332">
                  <a:extLst>
                    <a:ext uri="{9D8B030D-6E8A-4147-A177-3AD203B41FA5}">
                      <a16:colId xmlns:a16="http://schemas.microsoft.com/office/drawing/2014/main" val="40090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32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06:45:02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Financing
Secure sustainable investments to improve health outcomes and ensure efficient and equitable use of health resources.
1. Efficiently mobilize and equitably distribute more resources for health. 
2. Rationalize health spending.
3. Focus financial resources towards high impact interventions.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7148106"/>
                  </a:ext>
                </a:extLst>
              </a:tr>
            </a:tbl>
          </a:graphicData>
        </a:graphic>
      </p:graphicFrame>
      <p:sp>
        <p:nvSpPr>
          <p:cNvPr id="4" name="Text Placeholder 3">
            <a:extLst>
              <a:ext uri="{FF2B5EF4-FFF2-40B4-BE49-F238E27FC236}">
                <a16:creationId xmlns:a16="http://schemas.microsoft.com/office/drawing/2014/main" id="{7AF2F4A6-600E-41E1-AF91-4340BF91EFF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08059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1871</Words>
  <Application>Microsoft Office PowerPoint</Application>
  <PresentationFormat>On-screen Show (4:3)</PresentationFormat>
  <Paragraphs>948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21</vt:lpstr>
      <vt:lpstr>Facebook Own Posts Table  | Department of Health (Philippines) - 2 of 21</vt:lpstr>
      <vt:lpstr>Facebook Own Posts Table  | Department of Health (Philippines) - 3 of 21</vt:lpstr>
      <vt:lpstr>Facebook Own Posts Table  | Department of Health (Philippines) - 4 of 21</vt:lpstr>
      <vt:lpstr>Facebook Own Posts Table  | Department of Health (Philippines) - 5 of 21</vt:lpstr>
      <vt:lpstr>Facebook Own Posts Table  | Department of Health (Philippines) - 6 of 21</vt:lpstr>
      <vt:lpstr>Facebook Own Posts Table  | Department of Health (Philippines) - 7 of 21</vt:lpstr>
      <vt:lpstr>Facebook Own Posts Table  | Department of Health (Philippines) - 8 of 21</vt:lpstr>
      <vt:lpstr>Facebook Own Posts Table  | Department of Health (Philippines) - 9 of 21</vt:lpstr>
      <vt:lpstr>Facebook Own Posts Table  | Department of Health (Philippines) - 10 of 21</vt:lpstr>
      <vt:lpstr>Facebook Own Posts Table  | Department of Health (Philippines) - 11 of 21</vt:lpstr>
      <vt:lpstr>Facebook Own Posts Table  | Department of Health (Philippines) - 12 of 21</vt:lpstr>
      <vt:lpstr>Facebook Own Posts Table  | Department of Health (Philippines) - 13 of 21</vt:lpstr>
      <vt:lpstr>Facebook Own Posts Table  | Department of Health (Philippines) - 14 of 21</vt:lpstr>
      <vt:lpstr>Facebook Own Posts Table  | Department of Health (Philippines) - 15 of 21</vt:lpstr>
      <vt:lpstr>Facebook Own Posts Table  | Department of Health (Philippines) - 16 of 21</vt:lpstr>
      <vt:lpstr>Facebook Own Posts Table  | Department of Health (Philippines) - 17 of 21</vt:lpstr>
      <vt:lpstr>Facebook Own Posts Table  | Department of Health (Philippines) - 18 of 21</vt:lpstr>
      <vt:lpstr>Facebook Own Posts Table  | Department of Health (Philippines) - 19 of 21</vt:lpstr>
      <vt:lpstr>Facebook Own Posts Table  | Department of Health (Philippines) - 20 of 21</vt:lpstr>
      <vt:lpstr>Facebook Own Posts Table  | Department of Health (Philippines)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2018-08-03T08:56:44Z</dcterms:created>
  <dcterms:modified xsi:type="dcterms:W3CDTF">2018-08-03T08:57:57Z</dcterms:modified>
</cp:coreProperties>
</file>