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38341</c:v>
                </c:pt>
                <c:pt idx="1">
                  <c:v>49635</c:v>
                </c:pt>
                <c:pt idx="2">
                  <c:v>55917</c:v>
                </c:pt>
                <c:pt idx="3">
                  <c:v>80304</c:v>
                </c:pt>
                <c:pt idx="4">
                  <c:v>45868</c:v>
                </c:pt>
                <c:pt idx="5">
                  <c:v>57000</c:v>
                </c:pt>
                <c:pt idx="6">
                  <c:v>56399</c:v>
                </c:pt>
                <c:pt idx="7">
                  <c:v>43813</c:v>
                </c:pt>
                <c:pt idx="8">
                  <c:v>45418</c:v>
                </c:pt>
                <c:pt idx="9">
                  <c:v>206188</c:v>
                </c:pt>
                <c:pt idx="10">
                  <c:v>142728</c:v>
                </c:pt>
                <c:pt idx="11">
                  <c:v>61082</c:v>
                </c:pt>
                <c:pt idx="12">
                  <c:v>42189</c:v>
                </c:pt>
                <c:pt idx="13">
                  <c:v>56264</c:v>
                </c:pt>
                <c:pt idx="14">
                  <c:v>63232</c:v>
                </c:pt>
                <c:pt idx="15">
                  <c:v>122722</c:v>
                </c:pt>
                <c:pt idx="16">
                  <c:v>90375</c:v>
                </c:pt>
                <c:pt idx="17">
                  <c:v>102284</c:v>
                </c:pt>
                <c:pt idx="18">
                  <c:v>53319</c:v>
                </c:pt>
                <c:pt idx="19">
                  <c:v>51491</c:v>
                </c:pt>
                <c:pt idx="20">
                  <c:v>32938</c:v>
                </c:pt>
                <c:pt idx="21">
                  <c:v>26917</c:v>
                </c:pt>
                <c:pt idx="22">
                  <c:v>66760</c:v>
                </c:pt>
                <c:pt idx="23">
                  <c:v>602356</c:v>
                </c:pt>
                <c:pt idx="24">
                  <c:v>331473</c:v>
                </c:pt>
                <c:pt idx="25">
                  <c:v>92944</c:v>
                </c:pt>
                <c:pt idx="26">
                  <c:v>62563</c:v>
                </c:pt>
                <c:pt idx="27">
                  <c:v>54546</c:v>
                </c:pt>
                <c:pt idx="28">
                  <c:v>32763</c:v>
                </c:pt>
                <c:pt idx="29">
                  <c:v>95377</c:v>
                </c:pt>
                <c:pt idx="30">
                  <c:v>205953</c:v>
                </c:pt>
              </c:numCache>
            </c:numRef>
          </c:val>
          <c:smooth val="0"/>
          <c:extLst>
            <c:ext xmlns:c16="http://schemas.microsoft.com/office/drawing/2014/chart" uri="{C3380CC4-5D6E-409C-BE32-E72D297353CC}">
              <c16:uniqueId val="{00000000-3F6C-439F-91A5-AE7CCA044A00}"/>
            </c:ext>
          </c:extLst>
        </c:ser>
        <c:dLbls>
          <c:showLegendKey val="0"/>
          <c:showVal val="0"/>
          <c:showCatName val="0"/>
          <c:showSerName val="0"/>
          <c:showPercent val="0"/>
          <c:showBubbleSize val="0"/>
        </c:dLbls>
        <c:smooth val="0"/>
        <c:axId val="353809760"/>
        <c:axId val="353813040"/>
      </c:lineChart>
      <c:dateAx>
        <c:axId val="353809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813040"/>
        <c:crosses val="autoZero"/>
        <c:auto val="1"/>
        <c:lblOffset val="100"/>
        <c:baseTimeUnit val="days"/>
      </c:dateAx>
      <c:valAx>
        <c:axId val="353813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809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Viral Impressions</c:v>
                </c:pt>
              </c:strCache>
            </c:strRef>
          </c:tx>
          <c:spPr>
            <a:solidFill>
              <a:schemeClr val="accent1"/>
            </a:solidFill>
            <a:ln>
              <a:noFill/>
            </a:ln>
            <a:effectLst/>
          </c:spPr>
          <c:invertIfNegative val="0"/>
          <c:cat>
            <c:strRef>
              <c:f>Sheet1!$A$2</c:f>
              <c:strCache>
                <c:ptCount val="1"/>
                <c:pt idx="0">
                  <c:v>Department of Health (Philippines)</c:v>
                </c:pt>
              </c:strCache>
            </c:strRef>
          </c:cat>
          <c:val>
            <c:numRef>
              <c:f>Sheet1!$B$2</c:f>
              <c:numCache>
                <c:formatCode>General</c:formatCode>
                <c:ptCount val="1"/>
                <c:pt idx="0">
                  <c:v>72522</c:v>
                </c:pt>
              </c:numCache>
            </c:numRef>
          </c:val>
          <c:extLst>
            <c:ext xmlns:c16="http://schemas.microsoft.com/office/drawing/2014/chart" uri="{C3380CC4-5D6E-409C-BE32-E72D297353CC}">
              <c16:uniqueId val="{00000000-B96D-4DDA-8362-46AC911E5034}"/>
            </c:ext>
          </c:extLst>
        </c:ser>
        <c:ser>
          <c:idx val="1"/>
          <c:order val="1"/>
          <c:tx>
            <c:strRef>
              <c:f>Sheet1!$C$1</c:f>
              <c:strCache>
                <c:ptCount val="1"/>
                <c:pt idx="0">
                  <c:v>Non Viral Impressions</c:v>
                </c:pt>
              </c:strCache>
            </c:strRef>
          </c:tx>
          <c:spPr>
            <a:solidFill>
              <a:schemeClr val="accent2"/>
            </a:solidFill>
            <a:ln>
              <a:noFill/>
            </a:ln>
            <a:effectLst/>
          </c:spPr>
          <c:invertIfNegative val="0"/>
          <c:cat>
            <c:strRef>
              <c:f>Sheet1!$A$2</c:f>
              <c:strCache>
                <c:ptCount val="1"/>
                <c:pt idx="0">
                  <c:v>Department of Health (Philippines)</c:v>
                </c:pt>
              </c:strCache>
            </c:strRef>
          </c:cat>
          <c:val>
            <c:numRef>
              <c:f>Sheet1!$C$2</c:f>
              <c:numCache>
                <c:formatCode>General</c:formatCode>
                <c:ptCount val="1"/>
                <c:pt idx="0">
                  <c:v>117839</c:v>
                </c:pt>
              </c:numCache>
            </c:numRef>
          </c:val>
          <c:extLst>
            <c:ext xmlns:c16="http://schemas.microsoft.com/office/drawing/2014/chart" uri="{C3380CC4-5D6E-409C-BE32-E72D297353CC}">
              <c16:uniqueId val="{00000001-B96D-4DDA-8362-46AC911E5034}"/>
            </c:ext>
          </c:extLst>
        </c:ser>
        <c:dLbls>
          <c:showLegendKey val="0"/>
          <c:showVal val="0"/>
          <c:showCatName val="0"/>
          <c:showSerName val="0"/>
          <c:showPercent val="0"/>
          <c:showBubbleSize val="0"/>
        </c:dLbls>
        <c:gapWidth val="150"/>
        <c:overlap val="100"/>
        <c:axId val="354206360"/>
        <c:axId val="354199144"/>
      </c:barChart>
      <c:catAx>
        <c:axId val="354206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199144"/>
        <c:crosses val="autoZero"/>
        <c:auto val="1"/>
        <c:lblAlgn val="ctr"/>
        <c:lblOffset val="100"/>
        <c:noMultiLvlLbl val="0"/>
      </c:catAx>
      <c:valAx>
        <c:axId val="3541991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206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828098</c:v>
                </c:pt>
                <c:pt idx="1">
                  <c:v>828223</c:v>
                </c:pt>
                <c:pt idx="2">
                  <c:v>828374</c:v>
                </c:pt>
                <c:pt idx="3">
                  <c:v>828518</c:v>
                </c:pt>
                <c:pt idx="4">
                  <c:v>828671</c:v>
                </c:pt>
                <c:pt idx="5">
                  <c:v>828770</c:v>
                </c:pt>
                <c:pt idx="6">
                  <c:v>828903</c:v>
                </c:pt>
                <c:pt idx="7">
                  <c:v>829067</c:v>
                </c:pt>
                <c:pt idx="8">
                  <c:v>829234</c:v>
                </c:pt>
                <c:pt idx="9">
                  <c:v>829433</c:v>
                </c:pt>
                <c:pt idx="10">
                  <c:v>829611</c:v>
                </c:pt>
                <c:pt idx="11">
                  <c:v>829758</c:v>
                </c:pt>
                <c:pt idx="12">
                  <c:v>829843</c:v>
                </c:pt>
                <c:pt idx="13">
                  <c:v>829966</c:v>
                </c:pt>
                <c:pt idx="14">
                  <c:v>830092</c:v>
                </c:pt>
                <c:pt idx="15">
                  <c:v>830317</c:v>
                </c:pt>
                <c:pt idx="16">
                  <c:v>830522</c:v>
                </c:pt>
                <c:pt idx="17">
                  <c:v>830696</c:v>
                </c:pt>
                <c:pt idx="18">
                  <c:v>830827</c:v>
                </c:pt>
                <c:pt idx="19">
                  <c:v>830964</c:v>
                </c:pt>
                <c:pt idx="20">
                  <c:v>831113</c:v>
                </c:pt>
                <c:pt idx="21">
                  <c:v>831299</c:v>
                </c:pt>
                <c:pt idx="22">
                  <c:v>831521</c:v>
                </c:pt>
                <c:pt idx="23">
                  <c:v>831710</c:v>
                </c:pt>
                <c:pt idx="24">
                  <c:v>831873</c:v>
                </c:pt>
                <c:pt idx="25">
                  <c:v>831985</c:v>
                </c:pt>
                <c:pt idx="26">
                  <c:v>832037</c:v>
                </c:pt>
                <c:pt idx="27">
                  <c:v>832104</c:v>
                </c:pt>
                <c:pt idx="28">
                  <c:v>832193</c:v>
                </c:pt>
                <c:pt idx="29">
                  <c:v>832242</c:v>
                </c:pt>
                <c:pt idx="30">
                  <c:v>832425</c:v>
                </c:pt>
              </c:numCache>
            </c:numRef>
          </c:val>
          <c:smooth val="0"/>
          <c:extLst>
            <c:ext xmlns:c16="http://schemas.microsoft.com/office/drawing/2014/chart" uri="{C3380CC4-5D6E-409C-BE32-E72D297353CC}">
              <c16:uniqueId val="{00000000-EC03-4E73-804C-9908F3025366}"/>
            </c:ext>
          </c:extLst>
        </c:ser>
        <c:dLbls>
          <c:showLegendKey val="0"/>
          <c:showVal val="0"/>
          <c:showCatName val="0"/>
          <c:showSerName val="0"/>
          <c:showPercent val="0"/>
          <c:showBubbleSize val="0"/>
        </c:dLbls>
        <c:smooth val="0"/>
        <c:axId val="356478248"/>
        <c:axId val="356471688"/>
      </c:lineChart>
      <c:dateAx>
        <c:axId val="356478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71688"/>
        <c:crosses val="autoZero"/>
        <c:auto val="1"/>
        <c:lblOffset val="100"/>
        <c:baseTimeUnit val="days"/>
      </c:dateAx>
      <c:valAx>
        <c:axId val="356471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78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7372</c:v>
                </c:pt>
                <c:pt idx="1">
                  <c:v>108851</c:v>
                </c:pt>
                <c:pt idx="2">
                  <c:v>247290</c:v>
                </c:pt>
                <c:pt idx="3">
                  <c:v>129001</c:v>
                </c:pt>
                <c:pt idx="4">
                  <c:v>48586</c:v>
                </c:pt>
                <c:pt idx="5">
                  <c:v>17440</c:v>
                </c:pt>
                <c:pt idx="6">
                  <c:v>8935</c:v>
                </c:pt>
              </c:numCache>
            </c:numRef>
          </c:val>
          <c:extLst>
            <c:ext xmlns:c16="http://schemas.microsoft.com/office/drawing/2014/chart" uri="{C3380CC4-5D6E-409C-BE32-E72D297353CC}">
              <c16:uniqueId val="{00000000-B70C-4A6D-82C9-5A32060DBE36}"/>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6095</c:v>
                </c:pt>
                <c:pt idx="1">
                  <c:v>62783</c:v>
                </c:pt>
                <c:pt idx="2">
                  <c:v>108878</c:v>
                </c:pt>
                <c:pt idx="3">
                  <c:v>53065</c:v>
                </c:pt>
                <c:pt idx="4">
                  <c:v>19877</c:v>
                </c:pt>
                <c:pt idx="5">
                  <c:v>7118</c:v>
                </c:pt>
                <c:pt idx="6">
                  <c:v>5312</c:v>
                </c:pt>
              </c:numCache>
            </c:numRef>
          </c:val>
          <c:extLst>
            <c:ext xmlns:c16="http://schemas.microsoft.com/office/drawing/2014/chart" uri="{C3380CC4-5D6E-409C-BE32-E72D297353CC}">
              <c16:uniqueId val="{00000001-B70C-4A6D-82C9-5A32060DBE36}"/>
            </c:ext>
          </c:extLst>
        </c:ser>
        <c:dLbls>
          <c:showLegendKey val="0"/>
          <c:showVal val="0"/>
          <c:showCatName val="0"/>
          <c:showSerName val="0"/>
          <c:showPercent val="0"/>
          <c:showBubbleSize val="0"/>
        </c:dLbls>
        <c:gapWidth val="219"/>
        <c:overlap val="-27"/>
        <c:axId val="356473984"/>
        <c:axId val="356473656"/>
      </c:barChart>
      <c:catAx>
        <c:axId val="356473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73656"/>
        <c:crosses val="autoZero"/>
        <c:auto val="1"/>
        <c:lblAlgn val="ctr"/>
        <c:lblOffset val="100"/>
        <c:noMultiLvlLbl val="0"/>
      </c:catAx>
      <c:valAx>
        <c:axId val="356473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73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748</c:v>
                </c:pt>
                <c:pt idx="1">
                  <c:v>733</c:v>
                </c:pt>
                <c:pt idx="2">
                  <c:v>684</c:v>
                </c:pt>
                <c:pt idx="3">
                  <c:v>576</c:v>
                </c:pt>
                <c:pt idx="4">
                  <c:v>416</c:v>
                </c:pt>
                <c:pt idx="5">
                  <c:v>619</c:v>
                </c:pt>
                <c:pt idx="6">
                  <c:v>783</c:v>
                </c:pt>
                <c:pt idx="7">
                  <c:v>751</c:v>
                </c:pt>
                <c:pt idx="8">
                  <c:v>750</c:v>
                </c:pt>
                <c:pt idx="9">
                  <c:v>940</c:v>
                </c:pt>
                <c:pt idx="10">
                  <c:v>691</c:v>
                </c:pt>
                <c:pt idx="11">
                  <c:v>449</c:v>
                </c:pt>
                <c:pt idx="12">
                  <c:v>479</c:v>
                </c:pt>
                <c:pt idx="13">
                  <c:v>609</c:v>
                </c:pt>
                <c:pt idx="14">
                  <c:v>644</c:v>
                </c:pt>
                <c:pt idx="15">
                  <c:v>831</c:v>
                </c:pt>
                <c:pt idx="16">
                  <c:v>749</c:v>
                </c:pt>
                <c:pt idx="17">
                  <c:v>933</c:v>
                </c:pt>
                <c:pt idx="18">
                  <c:v>424</c:v>
                </c:pt>
                <c:pt idx="19">
                  <c:v>671</c:v>
                </c:pt>
                <c:pt idx="20">
                  <c:v>724</c:v>
                </c:pt>
                <c:pt idx="21">
                  <c:v>937</c:v>
                </c:pt>
                <c:pt idx="22">
                  <c:v>866</c:v>
                </c:pt>
                <c:pt idx="23">
                  <c:v>886</c:v>
                </c:pt>
                <c:pt idx="24">
                  <c:v>769</c:v>
                </c:pt>
                <c:pt idx="25">
                  <c:v>555</c:v>
                </c:pt>
                <c:pt idx="26">
                  <c:v>625</c:v>
                </c:pt>
                <c:pt idx="27">
                  <c:v>756</c:v>
                </c:pt>
                <c:pt idx="28">
                  <c:v>936</c:v>
                </c:pt>
                <c:pt idx="29">
                  <c:v>927</c:v>
                </c:pt>
                <c:pt idx="30">
                  <c:v>1004</c:v>
                </c:pt>
              </c:numCache>
            </c:numRef>
          </c:val>
          <c:smooth val="0"/>
          <c:extLst>
            <c:ext xmlns:c16="http://schemas.microsoft.com/office/drawing/2014/chart" uri="{C3380CC4-5D6E-409C-BE32-E72D297353CC}">
              <c16:uniqueId val="{00000000-DAB7-4FBE-B8C0-10A7C9B02B7D}"/>
            </c:ext>
          </c:extLst>
        </c:ser>
        <c:dLbls>
          <c:showLegendKey val="0"/>
          <c:showVal val="0"/>
          <c:showCatName val="0"/>
          <c:showSerName val="0"/>
          <c:showPercent val="0"/>
          <c:showBubbleSize val="0"/>
        </c:dLbls>
        <c:smooth val="0"/>
        <c:axId val="356481528"/>
        <c:axId val="356481856"/>
      </c:lineChart>
      <c:dateAx>
        <c:axId val="356481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81856"/>
        <c:crosses val="autoZero"/>
        <c:auto val="1"/>
        <c:lblOffset val="100"/>
        <c:baseTimeUnit val="days"/>
      </c:dateAx>
      <c:valAx>
        <c:axId val="356481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81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5.2191573776686004</c:v>
                </c:pt>
                <c:pt idx="1">
                  <c:v>4.8392844415936001</c:v>
                </c:pt>
                <c:pt idx="2">
                  <c:v>6.0332541567696003</c:v>
                </c:pt>
                <c:pt idx="3">
                  <c:v>6.2082103057433997</c:v>
                </c:pt>
                <c:pt idx="4">
                  <c:v>5.6787707472638997</c:v>
                </c:pt>
                <c:pt idx="5">
                  <c:v>6.0035451718827</c:v>
                </c:pt>
                <c:pt idx="6">
                  <c:v>4.8726237432900996</c:v>
                </c:pt>
                <c:pt idx="7">
                  <c:v>6.6780596818719999</c:v>
                </c:pt>
                <c:pt idx="8">
                  <c:v>5.4935416998884001</c:v>
                </c:pt>
                <c:pt idx="9">
                  <c:v>5.9060822603484002</c:v>
                </c:pt>
                <c:pt idx="10">
                  <c:v>5.5073552853303998</c:v>
                </c:pt>
                <c:pt idx="11">
                  <c:v>5.6390259864205001</c:v>
                </c:pt>
                <c:pt idx="12">
                  <c:v>4.1755400060846002</c:v>
                </c:pt>
                <c:pt idx="13">
                  <c:v>3.8003081330919</c:v>
                </c:pt>
                <c:pt idx="14">
                  <c:v>5.2403893422475996</c:v>
                </c:pt>
                <c:pt idx="15">
                  <c:v>4.7409972299168999</c:v>
                </c:pt>
                <c:pt idx="16">
                  <c:v>5.0246127986553004</c:v>
                </c:pt>
                <c:pt idx="17">
                  <c:v>5.9120403749098998</c:v>
                </c:pt>
                <c:pt idx="18">
                  <c:v>4.0494706910136999</c:v>
                </c:pt>
                <c:pt idx="19">
                  <c:v>6.9349650898251003</c:v>
                </c:pt>
                <c:pt idx="20">
                  <c:v>7.0149529259737999</c:v>
                </c:pt>
                <c:pt idx="21">
                  <c:v>6.1719833564493998</c:v>
                </c:pt>
                <c:pt idx="22">
                  <c:v>5.8427441270607998</c:v>
                </c:pt>
                <c:pt idx="23">
                  <c:v>7.4697609634914004</c:v>
                </c:pt>
                <c:pt idx="24">
                  <c:v>4.82020958779</c:v>
                </c:pt>
                <c:pt idx="25">
                  <c:v>5.0947082010673999</c:v>
                </c:pt>
                <c:pt idx="26">
                  <c:v>5.1144406164036003</c:v>
                </c:pt>
                <c:pt idx="27">
                  <c:v>4.9780637613336998</c:v>
                </c:pt>
                <c:pt idx="28">
                  <c:v>5.6013844822612997</c:v>
                </c:pt>
                <c:pt idx="29">
                  <c:v>5.2768678217626004</c:v>
                </c:pt>
                <c:pt idx="30">
                  <c:v>4.6397321903008004</c:v>
                </c:pt>
              </c:numCache>
            </c:numRef>
          </c:val>
          <c:smooth val="0"/>
          <c:extLst>
            <c:ext xmlns:c16="http://schemas.microsoft.com/office/drawing/2014/chart" uri="{C3380CC4-5D6E-409C-BE32-E72D297353CC}">
              <c16:uniqueId val="{00000000-CA80-4A74-9A68-6CE7AA7B1321}"/>
            </c:ext>
          </c:extLst>
        </c:ser>
        <c:dLbls>
          <c:showLegendKey val="0"/>
          <c:showVal val="0"/>
          <c:showCatName val="0"/>
          <c:showSerName val="0"/>
          <c:showPercent val="0"/>
          <c:showBubbleSize val="0"/>
        </c:dLbls>
        <c:smooth val="0"/>
        <c:axId val="354201768"/>
        <c:axId val="354202424"/>
      </c:lineChart>
      <c:dateAx>
        <c:axId val="354201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202424"/>
        <c:crosses val="autoZero"/>
        <c:auto val="1"/>
        <c:lblOffset val="100"/>
        <c:baseTimeUnit val="days"/>
      </c:dateAx>
      <c:valAx>
        <c:axId val="354202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201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Department of Health (Philippines)</c:v>
                </c:pt>
              </c:strCache>
            </c:strRef>
          </c:cat>
          <c:val>
            <c:numRef>
              <c:f>Sheet1!$B$2</c:f>
              <c:numCache>
                <c:formatCode>General</c:formatCode>
                <c:ptCount val="1"/>
                <c:pt idx="0">
                  <c:v>4476</c:v>
                </c:pt>
              </c:numCache>
            </c:numRef>
          </c:val>
          <c:extLst>
            <c:ext xmlns:c16="http://schemas.microsoft.com/office/drawing/2014/chart" uri="{C3380CC4-5D6E-409C-BE32-E72D297353CC}">
              <c16:uniqueId val="{00000000-94B3-4FB2-898E-1B9453429707}"/>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Department of Health (Philippines)</c:v>
                </c:pt>
              </c:strCache>
            </c:strRef>
          </c:cat>
          <c:val>
            <c:numRef>
              <c:f>Sheet1!$C$2</c:f>
              <c:numCache>
                <c:formatCode>General</c:formatCode>
                <c:ptCount val="1"/>
                <c:pt idx="0">
                  <c:v>106</c:v>
                </c:pt>
              </c:numCache>
            </c:numRef>
          </c:val>
          <c:extLst>
            <c:ext xmlns:c16="http://schemas.microsoft.com/office/drawing/2014/chart" uri="{C3380CC4-5D6E-409C-BE32-E72D297353CC}">
              <c16:uniqueId val="{00000001-94B3-4FB2-898E-1B9453429707}"/>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Department of Health (Philippines)</c:v>
                </c:pt>
              </c:strCache>
            </c:strRef>
          </c:cat>
          <c:val>
            <c:numRef>
              <c:f>Sheet1!$D$2</c:f>
              <c:numCache>
                <c:formatCode>General</c:formatCode>
                <c:ptCount val="1"/>
                <c:pt idx="0">
                  <c:v>4</c:v>
                </c:pt>
              </c:numCache>
            </c:numRef>
          </c:val>
          <c:extLst>
            <c:ext xmlns:c16="http://schemas.microsoft.com/office/drawing/2014/chart" uri="{C3380CC4-5D6E-409C-BE32-E72D297353CC}">
              <c16:uniqueId val="{00000002-94B3-4FB2-898E-1B9453429707}"/>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Department of Health (Philippines)</c:v>
                </c:pt>
              </c:strCache>
            </c:strRef>
          </c:cat>
          <c:val>
            <c:numRef>
              <c:f>Sheet1!$E$2</c:f>
              <c:numCache>
                <c:formatCode>General</c:formatCode>
                <c:ptCount val="1"/>
                <c:pt idx="0">
                  <c:v>13</c:v>
                </c:pt>
              </c:numCache>
            </c:numRef>
          </c:val>
          <c:extLst>
            <c:ext xmlns:c16="http://schemas.microsoft.com/office/drawing/2014/chart" uri="{C3380CC4-5D6E-409C-BE32-E72D297353CC}">
              <c16:uniqueId val="{00000003-94B3-4FB2-898E-1B9453429707}"/>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Department of Health (Philippines)</c:v>
                </c:pt>
              </c:strCache>
            </c:strRef>
          </c:cat>
          <c:val>
            <c:numRef>
              <c:f>Sheet1!$F$2</c:f>
              <c:numCache>
                <c:formatCode>General</c:formatCode>
                <c:ptCount val="1"/>
                <c:pt idx="0">
                  <c:v>14</c:v>
                </c:pt>
              </c:numCache>
            </c:numRef>
          </c:val>
          <c:extLst>
            <c:ext xmlns:c16="http://schemas.microsoft.com/office/drawing/2014/chart" uri="{C3380CC4-5D6E-409C-BE32-E72D297353CC}">
              <c16:uniqueId val="{00000004-94B3-4FB2-898E-1B9453429707}"/>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Department of Health (Philippines)</c:v>
                </c:pt>
              </c:strCache>
            </c:strRef>
          </c:cat>
          <c:val>
            <c:numRef>
              <c:f>Sheet1!$G$2</c:f>
              <c:numCache>
                <c:formatCode>General</c:formatCode>
                <c:ptCount val="1"/>
                <c:pt idx="0">
                  <c:v>3</c:v>
                </c:pt>
              </c:numCache>
            </c:numRef>
          </c:val>
          <c:extLst>
            <c:ext xmlns:c16="http://schemas.microsoft.com/office/drawing/2014/chart" uri="{C3380CC4-5D6E-409C-BE32-E72D297353CC}">
              <c16:uniqueId val="{00000005-94B3-4FB2-898E-1B945342970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Department of Health (Philippines)</c:v>
                </c:pt>
              </c:strCache>
            </c:strRef>
          </c:cat>
          <c:val>
            <c:numRef>
              <c:f>Sheet1!$H$2</c:f>
              <c:numCache>
                <c:formatCode>General</c:formatCode>
                <c:ptCount val="1"/>
                <c:pt idx="0">
                  <c:v>176</c:v>
                </c:pt>
              </c:numCache>
            </c:numRef>
          </c:val>
          <c:extLst>
            <c:ext xmlns:c16="http://schemas.microsoft.com/office/drawing/2014/chart" uri="{C3380CC4-5D6E-409C-BE32-E72D297353CC}">
              <c16:uniqueId val="{00000006-94B3-4FB2-898E-1B945342970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Department of Health (Philippines)</c:v>
                </c:pt>
              </c:strCache>
            </c:strRef>
          </c:cat>
          <c:val>
            <c:numRef>
              <c:f>Sheet1!$I$2</c:f>
              <c:numCache>
                <c:formatCode>General</c:formatCode>
                <c:ptCount val="1"/>
                <c:pt idx="0">
                  <c:v>4367</c:v>
                </c:pt>
              </c:numCache>
            </c:numRef>
          </c:val>
          <c:extLst>
            <c:ext xmlns:c16="http://schemas.microsoft.com/office/drawing/2014/chart" uri="{C3380CC4-5D6E-409C-BE32-E72D297353CC}">
              <c16:uniqueId val="{00000007-94B3-4FB2-898E-1B9453429707}"/>
            </c:ext>
          </c:extLst>
        </c:ser>
        <c:dLbls>
          <c:showLegendKey val="0"/>
          <c:showVal val="0"/>
          <c:showCatName val="0"/>
          <c:showSerName val="0"/>
          <c:showPercent val="0"/>
          <c:showBubbleSize val="0"/>
        </c:dLbls>
        <c:gapWidth val="219"/>
        <c:overlap val="-27"/>
        <c:axId val="358346464"/>
        <c:axId val="358343184"/>
      </c:barChart>
      <c:catAx>
        <c:axId val="358346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343184"/>
        <c:crosses val="autoZero"/>
        <c:auto val="1"/>
        <c:lblAlgn val="ctr"/>
        <c:lblOffset val="100"/>
        <c:noMultiLvlLbl val="0"/>
      </c:catAx>
      <c:valAx>
        <c:axId val="358343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346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Department of Health (Philippines)</c:v>
                </c:pt>
              </c:strCache>
            </c:strRef>
          </c:tx>
          <c:spPr>
            <a:solidFill>
              <a:schemeClr val="accent1"/>
            </a:solidFill>
            <a:ln>
              <a:noFill/>
            </a:ln>
            <a:effectLst/>
          </c:spPr>
          <c:invertIfNegative val="0"/>
          <c:cat>
            <c:strRef>
              <c:f>Sheet1!$A$2:$A$6</c:f>
              <c:strCache>
                <c:ptCount val="5"/>
                <c:pt idx="0">
                  <c:v>Link</c:v>
                </c:pt>
                <c:pt idx="1">
                  <c:v>Live Video</c:v>
                </c:pt>
                <c:pt idx="2">
                  <c:v>Photo</c:v>
                </c:pt>
                <c:pt idx="3">
                  <c:v>Status</c:v>
                </c:pt>
                <c:pt idx="4">
                  <c:v>Video</c:v>
                </c:pt>
              </c:strCache>
            </c:strRef>
          </c:cat>
          <c:val>
            <c:numRef>
              <c:f>Sheet1!$B$2:$B$6</c:f>
              <c:numCache>
                <c:formatCode>General</c:formatCode>
                <c:ptCount val="5"/>
                <c:pt idx="0">
                  <c:v>7.5764773228818002E-3</c:v>
                </c:pt>
                <c:pt idx="1">
                  <c:v>2.8937111165189002E-3</c:v>
                </c:pt>
                <c:pt idx="2">
                  <c:v>5.1861570378470001E-2</c:v>
                </c:pt>
                <c:pt idx="3">
                  <c:v>6.3175957579835003E-3</c:v>
                </c:pt>
                <c:pt idx="4">
                  <c:v>5.9698650501711003E-3</c:v>
                </c:pt>
              </c:numCache>
            </c:numRef>
          </c:val>
          <c:extLst>
            <c:ext xmlns:c16="http://schemas.microsoft.com/office/drawing/2014/chart" uri="{C3380CC4-5D6E-409C-BE32-E72D297353CC}">
              <c16:uniqueId val="{00000000-BAD8-4725-9BCB-C013EF157A01}"/>
            </c:ext>
          </c:extLst>
        </c:ser>
        <c:dLbls>
          <c:showLegendKey val="0"/>
          <c:showVal val="0"/>
          <c:showCatName val="0"/>
          <c:showSerName val="0"/>
          <c:showPercent val="0"/>
          <c:showBubbleSize val="0"/>
        </c:dLbls>
        <c:gapWidth val="219"/>
        <c:overlap val="-27"/>
        <c:axId val="358339576"/>
        <c:axId val="358341544"/>
      </c:barChart>
      <c:catAx>
        <c:axId val="358339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341544"/>
        <c:crosses val="autoZero"/>
        <c:auto val="1"/>
        <c:lblAlgn val="ctr"/>
        <c:lblOffset val="100"/>
        <c:noMultiLvlLbl val="0"/>
      </c:catAx>
      <c:valAx>
        <c:axId val="358341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339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BBF6F-569F-4D47-87DD-535A8ECE50A3}"/>
              </a:ext>
            </a:extLst>
          </p:cNvPr>
          <p:cNvSpPr>
            <a:spLocks noGrp="1"/>
          </p:cNvSpPr>
          <p:nvPr>
            <p:ph type="ctrTitle"/>
          </p:nvPr>
        </p:nvSpPr>
        <p:spPr/>
        <p:txBody>
          <a:bodyPr/>
          <a:lstStyle/>
          <a:p>
            <a:r>
              <a:rPr lang="en-US"/>
              <a:t>Management Report</a:t>
            </a:r>
          </a:p>
        </p:txBody>
      </p:sp>
      <p:sp>
        <p:nvSpPr>
          <p:cNvPr id="3" name="Subtitle 2">
            <a:extLst>
              <a:ext uri="{FF2B5EF4-FFF2-40B4-BE49-F238E27FC236}">
                <a16:creationId xmlns:a16="http://schemas.microsoft.com/office/drawing/2014/main" id="{D0FA3FEF-B201-4490-8D0F-E89296C7C4A4}"/>
              </a:ext>
            </a:extLst>
          </p:cNvPr>
          <p:cNvSpPr>
            <a:spLocks noGrp="1"/>
          </p:cNvSpPr>
          <p:nvPr>
            <p:ph type="subTitle" idx="1"/>
          </p:nvPr>
        </p:nvSpPr>
        <p:spPr/>
        <p:txBody>
          <a:bodyPr/>
          <a:lstStyle/>
          <a:p>
            <a:r>
              <a:rPr lang="en-US"/>
              <a:t>Exhibits Asia</a:t>
            </a:r>
          </a:p>
        </p:txBody>
      </p:sp>
    </p:spTree>
    <p:extLst>
      <p:ext uri="{BB962C8B-B14F-4D97-AF65-F5344CB8AC3E}">
        <p14:creationId xmlns:p14="http://schemas.microsoft.com/office/powerpoint/2010/main" val="21955848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314C3-0F37-4AC7-B2DA-82F332C24822}"/>
              </a:ext>
            </a:extLst>
          </p:cNvPr>
          <p:cNvSpPr>
            <a:spLocks noGrp="1"/>
          </p:cNvSpPr>
          <p:nvPr>
            <p:ph type="title"/>
          </p:nvPr>
        </p:nvSpPr>
        <p:spPr/>
        <p:txBody>
          <a:bodyPr/>
          <a:lstStyle/>
          <a:p>
            <a:r>
              <a:rPr lang="en-US"/>
              <a:t>Facebook Key Metrics Table | Department of Health (Philippines)</a:t>
            </a:r>
          </a:p>
        </p:txBody>
      </p:sp>
      <p:graphicFrame>
        <p:nvGraphicFramePr>
          <p:cNvPr id="5" name="Table Placeholder 4">
            <a:extLst>
              <a:ext uri="{FF2B5EF4-FFF2-40B4-BE49-F238E27FC236}">
                <a16:creationId xmlns:a16="http://schemas.microsoft.com/office/drawing/2014/main" id="{A4008D77-DEED-41A7-97DA-A10593C9B502}"/>
              </a:ext>
            </a:extLst>
          </p:cNvPr>
          <p:cNvGraphicFramePr>
            <a:graphicFrameLocks noGrp="1"/>
          </p:cNvGraphicFramePr>
          <p:nvPr>
            <p:ph type="tbl" sz="quarter" idx="13"/>
            <p:extLst>
              <p:ext uri="{D42A27DB-BD31-4B8C-83A1-F6EECF244321}">
                <p14:modId xmlns:p14="http://schemas.microsoft.com/office/powerpoint/2010/main" val="217891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714558889"/>
                    </a:ext>
                  </a:extLst>
                </a:gridCol>
                <a:gridCol w="304495">
                  <a:extLst>
                    <a:ext uri="{9D8B030D-6E8A-4147-A177-3AD203B41FA5}">
                      <a16:colId xmlns:a16="http://schemas.microsoft.com/office/drawing/2014/main" val="998581943"/>
                    </a:ext>
                  </a:extLst>
                </a:gridCol>
                <a:gridCol w="304495">
                  <a:extLst>
                    <a:ext uri="{9D8B030D-6E8A-4147-A177-3AD203B41FA5}">
                      <a16:colId xmlns:a16="http://schemas.microsoft.com/office/drawing/2014/main" val="3840043131"/>
                    </a:ext>
                  </a:extLst>
                </a:gridCol>
                <a:gridCol w="304495">
                  <a:extLst>
                    <a:ext uri="{9D8B030D-6E8A-4147-A177-3AD203B41FA5}">
                      <a16:colId xmlns:a16="http://schemas.microsoft.com/office/drawing/2014/main" val="2317872050"/>
                    </a:ext>
                  </a:extLst>
                </a:gridCol>
                <a:gridCol w="304495">
                  <a:extLst>
                    <a:ext uri="{9D8B030D-6E8A-4147-A177-3AD203B41FA5}">
                      <a16:colId xmlns:a16="http://schemas.microsoft.com/office/drawing/2014/main" val="2843194824"/>
                    </a:ext>
                  </a:extLst>
                </a:gridCol>
                <a:gridCol w="304495">
                  <a:extLst>
                    <a:ext uri="{9D8B030D-6E8A-4147-A177-3AD203B41FA5}">
                      <a16:colId xmlns:a16="http://schemas.microsoft.com/office/drawing/2014/main" val="824441572"/>
                    </a:ext>
                  </a:extLst>
                </a:gridCol>
                <a:gridCol w="304495">
                  <a:extLst>
                    <a:ext uri="{9D8B030D-6E8A-4147-A177-3AD203B41FA5}">
                      <a16:colId xmlns:a16="http://schemas.microsoft.com/office/drawing/2014/main" val="3264014055"/>
                    </a:ext>
                  </a:extLst>
                </a:gridCol>
                <a:gridCol w="304495">
                  <a:extLst>
                    <a:ext uri="{9D8B030D-6E8A-4147-A177-3AD203B41FA5}">
                      <a16:colId xmlns:a16="http://schemas.microsoft.com/office/drawing/2014/main" val="4099869373"/>
                    </a:ext>
                  </a:extLst>
                </a:gridCol>
                <a:gridCol w="304495">
                  <a:extLst>
                    <a:ext uri="{9D8B030D-6E8A-4147-A177-3AD203B41FA5}">
                      <a16:colId xmlns:a16="http://schemas.microsoft.com/office/drawing/2014/main" val="2258842490"/>
                    </a:ext>
                  </a:extLst>
                </a:gridCol>
                <a:gridCol w="304495">
                  <a:extLst>
                    <a:ext uri="{9D8B030D-6E8A-4147-A177-3AD203B41FA5}">
                      <a16:colId xmlns:a16="http://schemas.microsoft.com/office/drawing/2014/main" val="1070140594"/>
                    </a:ext>
                  </a:extLst>
                </a:gridCol>
                <a:gridCol w="304495">
                  <a:extLst>
                    <a:ext uri="{9D8B030D-6E8A-4147-A177-3AD203B41FA5}">
                      <a16:colId xmlns:a16="http://schemas.microsoft.com/office/drawing/2014/main" val="3022898765"/>
                    </a:ext>
                  </a:extLst>
                </a:gridCol>
                <a:gridCol w="304495">
                  <a:extLst>
                    <a:ext uri="{9D8B030D-6E8A-4147-A177-3AD203B41FA5}">
                      <a16:colId xmlns:a16="http://schemas.microsoft.com/office/drawing/2014/main" val="2333831358"/>
                    </a:ext>
                  </a:extLst>
                </a:gridCol>
                <a:gridCol w="304495">
                  <a:extLst>
                    <a:ext uri="{9D8B030D-6E8A-4147-A177-3AD203B41FA5}">
                      <a16:colId xmlns:a16="http://schemas.microsoft.com/office/drawing/2014/main" val="331974246"/>
                    </a:ext>
                  </a:extLst>
                </a:gridCol>
                <a:gridCol w="304495">
                  <a:extLst>
                    <a:ext uri="{9D8B030D-6E8A-4147-A177-3AD203B41FA5}">
                      <a16:colId xmlns:a16="http://schemas.microsoft.com/office/drawing/2014/main" val="4014638567"/>
                    </a:ext>
                  </a:extLst>
                </a:gridCol>
                <a:gridCol w="304495">
                  <a:extLst>
                    <a:ext uri="{9D8B030D-6E8A-4147-A177-3AD203B41FA5}">
                      <a16:colId xmlns:a16="http://schemas.microsoft.com/office/drawing/2014/main" val="4256274083"/>
                    </a:ext>
                  </a:extLst>
                </a:gridCol>
                <a:gridCol w="304495">
                  <a:extLst>
                    <a:ext uri="{9D8B030D-6E8A-4147-A177-3AD203B41FA5}">
                      <a16:colId xmlns:a16="http://schemas.microsoft.com/office/drawing/2014/main" val="1481468146"/>
                    </a:ext>
                  </a:extLst>
                </a:gridCol>
                <a:gridCol w="304495">
                  <a:extLst>
                    <a:ext uri="{9D8B030D-6E8A-4147-A177-3AD203B41FA5}">
                      <a16:colId xmlns:a16="http://schemas.microsoft.com/office/drawing/2014/main" val="2207839756"/>
                    </a:ext>
                  </a:extLst>
                </a:gridCol>
                <a:gridCol w="304495">
                  <a:extLst>
                    <a:ext uri="{9D8B030D-6E8A-4147-A177-3AD203B41FA5}">
                      <a16:colId xmlns:a16="http://schemas.microsoft.com/office/drawing/2014/main" val="1586992580"/>
                    </a:ext>
                  </a:extLst>
                </a:gridCol>
                <a:gridCol w="304495">
                  <a:extLst>
                    <a:ext uri="{9D8B030D-6E8A-4147-A177-3AD203B41FA5}">
                      <a16:colId xmlns:a16="http://schemas.microsoft.com/office/drawing/2014/main" val="3451616389"/>
                    </a:ext>
                  </a:extLst>
                </a:gridCol>
                <a:gridCol w="304495">
                  <a:extLst>
                    <a:ext uri="{9D8B030D-6E8A-4147-A177-3AD203B41FA5}">
                      <a16:colId xmlns:a16="http://schemas.microsoft.com/office/drawing/2014/main" val="2923649843"/>
                    </a:ext>
                  </a:extLst>
                </a:gridCol>
                <a:gridCol w="304495">
                  <a:extLst>
                    <a:ext uri="{9D8B030D-6E8A-4147-A177-3AD203B41FA5}">
                      <a16:colId xmlns:a16="http://schemas.microsoft.com/office/drawing/2014/main" val="3887983944"/>
                    </a:ext>
                  </a:extLst>
                </a:gridCol>
                <a:gridCol w="304495">
                  <a:extLst>
                    <a:ext uri="{9D8B030D-6E8A-4147-A177-3AD203B41FA5}">
                      <a16:colId xmlns:a16="http://schemas.microsoft.com/office/drawing/2014/main" val="2944974408"/>
                    </a:ext>
                  </a:extLst>
                </a:gridCol>
                <a:gridCol w="304495">
                  <a:extLst>
                    <a:ext uri="{9D8B030D-6E8A-4147-A177-3AD203B41FA5}">
                      <a16:colId xmlns:a16="http://schemas.microsoft.com/office/drawing/2014/main" val="3593686462"/>
                    </a:ext>
                  </a:extLst>
                </a:gridCol>
                <a:gridCol w="304495">
                  <a:extLst>
                    <a:ext uri="{9D8B030D-6E8A-4147-A177-3AD203B41FA5}">
                      <a16:colId xmlns:a16="http://schemas.microsoft.com/office/drawing/2014/main" val="3227993727"/>
                    </a:ext>
                  </a:extLst>
                </a:gridCol>
                <a:gridCol w="304495">
                  <a:extLst>
                    <a:ext uri="{9D8B030D-6E8A-4147-A177-3AD203B41FA5}">
                      <a16:colId xmlns:a16="http://schemas.microsoft.com/office/drawing/2014/main" val="406594556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7645768"/>
                  </a:ext>
                </a:extLst>
              </a:tr>
              <a:tr h="370840">
                <a:tc>
                  <a:txBody>
                    <a:bodyPr/>
                    <a:lstStyle/>
                    <a:p>
                      <a:r>
                        <a:rPr lang="en-US" sz="1000"/>
                        <a:t>Department of Health (Philippines)</a:t>
                      </a:r>
                    </a:p>
                  </a:txBody>
                  <a:tcPr/>
                </a:tc>
                <a:tc>
                  <a:txBody>
                    <a:bodyPr/>
                    <a:lstStyle/>
                    <a:p>
                      <a:r>
                        <a:rPr lang="en-US" sz="1000"/>
                        <a:t>832425</a:t>
                      </a:r>
                    </a:p>
                  </a:txBody>
                  <a:tcPr/>
                </a:tc>
                <a:tc>
                  <a:txBody>
                    <a:bodyPr/>
                    <a:lstStyle/>
                    <a:p>
                      <a:r>
                        <a:rPr lang="en-US" sz="1000"/>
                        <a:t>4481</a:t>
                      </a:r>
                    </a:p>
                  </a:txBody>
                  <a:tcPr/>
                </a:tc>
                <a:tc>
                  <a:txBody>
                    <a:bodyPr/>
                    <a:lstStyle/>
                    <a:p>
                      <a:r>
                        <a:rPr lang="en-US" sz="1000"/>
                        <a:t>832425</a:t>
                      </a:r>
                    </a:p>
                  </a:txBody>
                  <a:tcPr/>
                </a:tc>
                <a:tc>
                  <a:txBody>
                    <a:bodyPr/>
                    <a:lstStyle/>
                    <a:p>
                      <a:r>
                        <a:rPr lang="en-US" sz="1000"/>
                        <a:t>4481</a:t>
                      </a:r>
                    </a:p>
                  </a:txBody>
                  <a:tcPr/>
                </a:tc>
                <a:tc>
                  <a:txBody>
                    <a:bodyPr/>
                    <a:lstStyle/>
                    <a:p>
                      <a:r>
                        <a:rPr lang="en-US" sz="1000"/>
                        <a:t>32</a:t>
                      </a:r>
                    </a:p>
                  </a:txBody>
                  <a:tcPr/>
                </a:tc>
                <a:tc>
                  <a:txBody>
                    <a:bodyPr/>
                    <a:lstStyle/>
                    <a:p>
                      <a:r>
                        <a:rPr lang="en-US" sz="1000"/>
                        <a:t>1</a:t>
                      </a:r>
                    </a:p>
                  </a:txBody>
                  <a:tcPr/>
                </a:tc>
                <a:tc>
                  <a:txBody>
                    <a:bodyPr/>
                    <a:lstStyle/>
                    <a:p>
                      <a:r>
                        <a:rPr lang="en-US" sz="1000"/>
                        <a:t>20</a:t>
                      </a:r>
                    </a:p>
                  </a:txBody>
                  <a:tcPr/>
                </a:tc>
                <a:tc>
                  <a:txBody>
                    <a:bodyPr/>
                    <a:lstStyle/>
                    <a:p>
                      <a:r>
                        <a:rPr lang="en-US" sz="1000"/>
                        <a:t>6</a:t>
                      </a:r>
                    </a:p>
                  </a:txBody>
                  <a:tcPr/>
                </a:tc>
                <a:tc>
                  <a:txBody>
                    <a:bodyPr/>
                    <a:lstStyle/>
                    <a:p>
                      <a:r>
                        <a:rPr lang="en-US" sz="1000"/>
                        <a:t>5</a:t>
                      </a:r>
                    </a:p>
                  </a:txBody>
                  <a:tcPr/>
                </a:tc>
                <a:tc>
                  <a:txBody>
                    <a:bodyPr/>
                    <a:lstStyle/>
                    <a:p>
                      <a:r>
                        <a:rPr lang="en-US" sz="1000"/>
                        <a:t>4616</a:t>
                      </a:r>
                    </a:p>
                  </a:txBody>
                  <a:tcPr/>
                </a:tc>
                <a:tc>
                  <a:txBody>
                    <a:bodyPr/>
                    <a:lstStyle/>
                    <a:p>
                      <a:r>
                        <a:rPr lang="en-US" sz="1000"/>
                        <a:t>3</a:t>
                      </a:r>
                    </a:p>
                  </a:txBody>
                  <a:tcPr/>
                </a:tc>
                <a:tc>
                  <a:txBody>
                    <a:bodyPr/>
                    <a:lstStyle/>
                    <a:p>
                      <a:r>
                        <a:rPr lang="en-US" sz="1000"/>
                        <a:t>4476</a:t>
                      </a:r>
                    </a:p>
                  </a:txBody>
                  <a:tcPr/>
                </a:tc>
                <a:tc>
                  <a:txBody>
                    <a:bodyPr/>
                    <a:lstStyle/>
                    <a:p>
                      <a:r>
                        <a:rPr lang="en-US" sz="1000"/>
                        <a:t>106</a:t>
                      </a:r>
                    </a:p>
                  </a:txBody>
                  <a:tcPr/>
                </a:tc>
                <a:tc>
                  <a:txBody>
                    <a:bodyPr/>
                    <a:lstStyle/>
                    <a:p>
                      <a:r>
                        <a:rPr lang="en-US" sz="1000"/>
                        <a:t>4</a:t>
                      </a:r>
                    </a:p>
                  </a:txBody>
                  <a:tcPr/>
                </a:tc>
                <a:tc>
                  <a:txBody>
                    <a:bodyPr/>
                    <a:lstStyle/>
                    <a:p>
                      <a:r>
                        <a:rPr lang="en-US" sz="1000"/>
                        <a:t>13</a:t>
                      </a:r>
                    </a:p>
                  </a:txBody>
                  <a:tcPr/>
                </a:tc>
                <a:tc>
                  <a:txBody>
                    <a:bodyPr/>
                    <a:lstStyle/>
                    <a:p>
                      <a:r>
                        <a:rPr lang="en-US" sz="1000"/>
                        <a:t>14</a:t>
                      </a:r>
                    </a:p>
                  </a:txBody>
                  <a:tcPr/>
                </a:tc>
                <a:tc>
                  <a:txBody>
                    <a:bodyPr/>
                    <a:lstStyle/>
                    <a:p>
                      <a:r>
                        <a:rPr lang="en-US" sz="1000"/>
                        <a:t>3</a:t>
                      </a:r>
                    </a:p>
                  </a:txBody>
                  <a:tcPr/>
                </a:tc>
                <a:tc>
                  <a:txBody>
                    <a:bodyPr/>
                    <a:lstStyle/>
                    <a:p>
                      <a:r>
                        <a:rPr lang="en-US" sz="1000"/>
                        <a:t>176</a:t>
                      </a:r>
                    </a:p>
                  </a:txBody>
                  <a:tcPr/>
                </a:tc>
                <a:tc>
                  <a:txBody>
                    <a:bodyPr/>
                    <a:lstStyle/>
                    <a:p>
                      <a:r>
                        <a:rPr lang="en-US" sz="1000"/>
                        <a:t>4367</a:t>
                      </a:r>
                    </a:p>
                  </a:txBody>
                  <a:tcPr/>
                </a:tc>
                <a:tc>
                  <a:txBody>
                    <a:bodyPr/>
                    <a:lstStyle/>
                    <a:p>
                      <a:r>
                        <a:rPr lang="en-US" sz="1000"/>
                        <a:t>9159</a:t>
                      </a:r>
                    </a:p>
                  </a:txBody>
                  <a:tcPr/>
                </a:tc>
                <a:tc>
                  <a:txBody>
                    <a:bodyPr/>
                    <a:lstStyle/>
                    <a:p>
                      <a:r>
                        <a:rPr lang="en-US" sz="1000"/>
                        <a:t>0</a:t>
                      </a:r>
                    </a:p>
                  </a:txBody>
                  <a:tcPr/>
                </a:tc>
                <a:tc>
                  <a:txBody>
                    <a:bodyPr/>
                    <a:lstStyle/>
                    <a:p>
                      <a:r>
                        <a:rPr lang="en-US" sz="1000"/>
                        <a:t>0</a:t>
                      </a:r>
                    </a:p>
                  </a:txBody>
                  <a:tcPr/>
                </a:tc>
                <a:tc>
                  <a:txBody>
                    <a:bodyPr/>
                    <a:lstStyle/>
                    <a:p>
                      <a:r>
                        <a:rPr lang="en-US" sz="1000"/>
                        <a:t>0.0345 %</a:t>
                      </a:r>
                    </a:p>
                  </a:txBody>
                  <a:tcPr/>
                </a:tc>
                <a:tc>
                  <a:txBody>
                    <a:bodyPr/>
                    <a:lstStyle/>
                    <a:p>
                      <a:r>
                        <a:rPr lang="en-US" sz="1000"/>
                        <a:t>0.0 %</a:t>
                      </a:r>
                    </a:p>
                  </a:txBody>
                  <a:tcPr/>
                </a:tc>
                <a:extLst>
                  <a:ext uri="{0D108BD9-81ED-4DB2-BD59-A6C34878D82A}">
                    <a16:rowId xmlns:a16="http://schemas.microsoft.com/office/drawing/2014/main" val="3307251330"/>
                  </a:ext>
                </a:extLst>
              </a:tr>
            </a:tbl>
          </a:graphicData>
        </a:graphic>
      </p:graphicFrame>
      <p:sp>
        <p:nvSpPr>
          <p:cNvPr id="4" name="Text Placeholder 3">
            <a:extLst>
              <a:ext uri="{FF2B5EF4-FFF2-40B4-BE49-F238E27FC236}">
                <a16:creationId xmlns:a16="http://schemas.microsoft.com/office/drawing/2014/main" id="{3DBE56C5-F402-444B-BAF0-568D77041DE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900186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64FBF-FEBD-4B68-B28B-F4425E1FE3DD}"/>
              </a:ext>
            </a:extLst>
          </p:cNvPr>
          <p:cNvSpPr>
            <a:spLocks noGrp="1"/>
          </p:cNvSpPr>
          <p:nvPr>
            <p:ph type="title"/>
          </p:nvPr>
        </p:nvSpPr>
        <p:spPr/>
        <p:txBody>
          <a:bodyPr/>
          <a:lstStyle/>
          <a:p>
            <a:r>
              <a:rPr lang="en-US"/>
              <a:t>Facebook Impressions | Department of Health (Philippines)</a:t>
            </a:r>
          </a:p>
        </p:txBody>
      </p:sp>
      <p:graphicFrame>
        <p:nvGraphicFramePr>
          <p:cNvPr id="6" name="Chart Placeholder 5">
            <a:extLst>
              <a:ext uri="{FF2B5EF4-FFF2-40B4-BE49-F238E27FC236}">
                <a16:creationId xmlns:a16="http://schemas.microsoft.com/office/drawing/2014/main" id="{DBCFE161-0E4D-47D7-B8E6-DADD03AD2037}"/>
              </a:ext>
            </a:extLst>
          </p:cNvPr>
          <p:cNvGraphicFramePr>
            <a:graphicFrameLocks noGrp="1"/>
          </p:cNvGraphicFramePr>
          <p:nvPr>
            <p:ph type="chart" sz="quarter" idx="13"/>
            <p:extLst>
              <p:ext uri="{D42A27DB-BD31-4B8C-83A1-F6EECF244321}">
                <p14:modId xmlns:p14="http://schemas.microsoft.com/office/powerpoint/2010/main" val="4050086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1A5AB0-FC83-47B0-BB61-6953A6C4E02A}"/>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966C5EE2-1F1B-4D3F-A9F4-07547FA321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01599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275D-1166-4304-9058-D34ECDCA8A8A}"/>
              </a:ext>
            </a:extLst>
          </p:cNvPr>
          <p:cNvSpPr>
            <a:spLocks noGrp="1"/>
          </p:cNvSpPr>
          <p:nvPr>
            <p:ph type="title"/>
          </p:nvPr>
        </p:nvSpPr>
        <p:spPr/>
        <p:txBody>
          <a:bodyPr/>
          <a:lstStyle/>
          <a:p>
            <a:r>
              <a:rPr lang="en-US"/>
              <a:t>Facebook Page Posts Virality | Department of Health (Philippines)</a:t>
            </a:r>
          </a:p>
        </p:txBody>
      </p:sp>
      <p:graphicFrame>
        <p:nvGraphicFramePr>
          <p:cNvPr id="6" name="Chart Placeholder 5">
            <a:extLst>
              <a:ext uri="{FF2B5EF4-FFF2-40B4-BE49-F238E27FC236}">
                <a16:creationId xmlns:a16="http://schemas.microsoft.com/office/drawing/2014/main" id="{504B640C-CCAB-49A5-858E-675DD29E3F19}"/>
              </a:ext>
            </a:extLst>
          </p:cNvPr>
          <p:cNvGraphicFramePr>
            <a:graphicFrameLocks noGrp="1"/>
          </p:cNvGraphicFramePr>
          <p:nvPr>
            <p:ph type="chart" sz="quarter" idx="13"/>
            <p:extLst>
              <p:ext uri="{D42A27DB-BD31-4B8C-83A1-F6EECF244321}">
                <p14:modId xmlns:p14="http://schemas.microsoft.com/office/powerpoint/2010/main" val="33069477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9FFB2B-5EED-404E-9E5A-D3F642F293FA}"/>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3D18C3E4-0A0D-4DCA-B632-130E95E010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63243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C870C-C083-4263-AF45-FE8C99600BA8}"/>
              </a:ext>
            </a:extLst>
          </p:cNvPr>
          <p:cNvSpPr>
            <a:spLocks noGrp="1"/>
          </p:cNvSpPr>
          <p:nvPr>
            <p:ph type="title"/>
          </p:nvPr>
        </p:nvSpPr>
        <p:spPr/>
        <p:txBody>
          <a:bodyPr/>
          <a:lstStyle/>
          <a:p>
            <a:r>
              <a:rPr lang="en-US"/>
              <a:t>Facebook Fans Total | Department of Health (Philippines)</a:t>
            </a:r>
          </a:p>
        </p:txBody>
      </p:sp>
      <p:graphicFrame>
        <p:nvGraphicFramePr>
          <p:cNvPr id="6" name="Chart Placeholder 5">
            <a:extLst>
              <a:ext uri="{FF2B5EF4-FFF2-40B4-BE49-F238E27FC236}">
                <a16:creationId xmlns:a16="http://schemas.microsoft.com/office/drawing/2014/main" id="{CC269A4F-5B80-4CBD-AC41-C6E6334C4BD0}"/>
              </a:ext>
            </a:extLst>
          </p:cNvPr>
          <p:cNvGraphicFramePr>
            <a:graphicFrameLocks noGrp="1"/>
          </p:cNvGraphicFramePr>
          <p:nvPr>
            <p:ph type="chart" sz="quarter" idx="13"/>
            <p:extLst>
              <p:ext uri="{D42A27DB-BD31-4B8C-83A1-F6EECF244321}">
                <p14:modId xmlns:p14="http://schemas.microsoft.com/office/powerpoint/2010/main" val="20217385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29C1FE-9157-4EED-8372-9F038515AB82}"/>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AA4C5EE6-2E05-4D1F-8196-FB99F45412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98911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F44A3-ED96-46AD-AF3C-D36D969594EE}"/>
              </a:ext>
            </a:extLst>
          </p:cNvPr>
          <p:cNvSpPr>
            <a:spLocks noGrp="1"/>
          </p:cNvSpPr>
          <p:nvPr>
            <p:ph type="title"/>
          </p:nvPr>
        </p:nvSpPr>
        <p:spPr/>
        <p:txBody>
          <a:bodyPr/>
          <a:lstStyle/>
          <a:p>
            <a:r>
              <a:rPr lang="en-US"/>
              <a:t>Facebook Fan Demographics | Department of Health (Philippines)</a:t>
            </a:r>
          </a:p>
        </p:txBody>
      </p:sp>
      <p:graphicFrame>
        <p:nvGraphicFramePr>
          <p:cNvPr id="6" name="Chart Placeholder 5">
            <a:extLst>
              <a:ext uri="{FF2B5EF4-FFF2-40B4-BE49-F238E27FC236}">
                <a16:creationId xmlns:a16="http://schemas.microsoft.com/office/drawing/2014/main" id="{A48DE7CB-9A23-4B13-82CF-A96EAA047872}"/>
              </a:ext>
            </a:extLst>
          </p:cNvPr>
          <p:cNvGraphicFramePr>
            <a:graphicFrameLocks noGrp="1"/>
          </p:cNvGraphicFramePr>
          <p:nvPr>
            <p:ph type="chart" sz="quarter" idx="13"/>
            <p:extLst>
              <p:ext uri="{D42A27DB-BD31-4B8C-83A1-F6EECF244321}">
                <p14:modId xmlns:p14="http://schemas.microsoft.com/office/powerpoint/2010/main" val="3971604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534BE7-162D-4AA7-BDC0-B1048FD07816}"/>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BBEA7607-06B1-49A8-935E-5773A0331E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67043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F1FCA-E686-4FE8-95AA-7408316F373F}"/>
              </a:ext>
            </a:extLst>
          </p:cNvPr>
          <p:cNvSpPr>
            <a:spLocks noGrp="1"/>
          </p:cNvSpPr>
          <p:nvPr>
            <p:ph type="title"/>
          </p:nvPr>
        </p:nvSpPr>
        <p:spPr/>
        <p:txBody>
          <a:bodyPr/>
          <a:lstStyle/>
          <a:p>
            <a:r>
              <a:rPr lang="en-US"/>
              <a:t>Facebook Page Views | Department of Health (Philippines)</a:t>
            </a:r>
          </a:p>
        </p:txBody>
      </p:sp>
      <p:graphicFrame>
        <p:nvGraphicFramePr>
          <p:cNvPr id="6" name="Chart Placeholder 5">
            <a:extLst>
              <a:ext uri="{FF2B5EF4-FFF2-40B4-BE49-F238E27FC236}">
                <a16:creationId xmlns:a16="http://schemas.microsoft.com/office/drawing/2014/main" id="{37A6C195-A17C-40C5-93A5-51D6DC22BE30}"/>
              </a:ext>
            </a:extLst>
          </p:cNvPr>
          <p:cNvGraphicFramePr>
            <a:graphicFrameLocks noGrp="1"/>
          </p:cNvGraphicFramePr>
          <p:nvPr>
            <p:ph type="chart" sz="quarter" idx="13"/>
            <p:extLst>
              <p:ext uri="{D42A27DB-BD31-4B8C-83A1-F6EECF244321}">
                <p14:modId xmlns:p14="http://schemas.microsoft.com/office/powerpoint/2010/main" val="28375794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E1EA29-CCE1-4B57-B214-97E7D9896912}"/>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6F7E7D82-B1D0-437E-9819-972026CD8A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03809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4A553-BEF9-4D55-A9D8-90FC99FE6BD3}"/>
              </a:ext>
            </a:extLst>
          </p:cNvPr>
          <p:cNvSpPr>
            <a:spLocks noGrp="1"/>
          </p:cNvSpPr>
          <p:nvPr>
            <p:ph type="title"/>
          </p:nvPr>
        </p:nvSpPr>
        <p:spPr/>
        <p:txBody>
          <a:bodyPr/>
          <a:lstStyle/>
          <a:p>
            <a:r>
              <a:rPr lang="en-US"/>
              <a:t>Facebook Engagement Rate | Department of Health (Philippines)</a:t>
            </a:r>
          </a:p>
        </p:txBody>
      </p:sp>
      <p:graphicFrame>
        <p:nvGraphicFramePr>
          <p:cNvPr id="6" name="Chart Placeholder 5">
            <a:extLst>
              <a:ext uri="{FF2B5EF4-FFF2-40B4-BE49-F238E27FC236}">
                <a16:creationId xmlns:a16="http://schemas.microsoft.com/office/drawing/2014/main" id="{79DA2E12-EC3B-4495-B0D8-288BDE575D18}"/>
              </a:ext>
            </a:extLst>
          </p:cNvPr>
          <p:cNvGraphicFramePr>
            <a:graphicFrameLocks noGrp="1"/>
          </p:cNvGraphicFramePr>
          <p:nvPr>
            <p:ph type="chart" sz="quarter" idx="13"/>
            <p:extLst>
              <p:ext uri="{D42A27DB-BD31-4B8C-83A1-F6EECF244321}">
                <p14:modId xmlns:p14="http://schemas.microsoft.com/office/powerpoint/2010/main" val="32908001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6E1945-56DE-45C4-92C6-BBB927A0D5FC}"/>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E998FB1D-9756-49D6-884C-73DFE2B973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80110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93B86-0E4D-457D-8F2B-3A41DC3B34BF}"/>
              </a:ext>
            </a:extLst>
          </p:cNvPr>
          <p:cNvSpPr>
            <a:spLocks noGrp="1"/>
          </p:cNvSpPr>
          <p:nvPr>
            <p:ph type="title"/>
          </p:nvPr>
        </p:nvSpPr>
        <p:spPr/>
        <p:txBody>
          <a:bodyPr/>
          <a:lstStyle/>
          <a:p>
            <a:r>
              <a:rPr lang="en-US"/>
              <a:t>Facebook Interactions Distribution | Department of Health (Philippines)</a:t>
            </a:r>
          </a:p>
        </p:txBody>
      </p:sp>
      <p:graphicFrame>
        <p:nvGraphicFramePr>
          <p:cNvPr id="6" name="Chart Placeholder 5">
            <a:extLst>
              <a:ext uri="{FF2B5EF4-FFF2-40B4-BE49-F238E27FC236}">
                <a16:creationId xmlns:a16="http://schemas.microsoft.com/office/drawing/2014/main" id="{11C33D6D-4E6F-44CE-96C7-CAE69248CBD0}"/>
              </a:ext>
            </a:extLst>
          </p:cNvPr>
          <p:cNvGraphicFramePr>
            <a:graphicFrameLocks noGrp="1"/>
          </p:cNvGraphicFramePr>
          <p:nvPr>
            <p:ph type="chart" sz="quarter" idx="13"/>
            <p:extLst>
              <p:ext uri="{D42A27DB-BD31-4B8C-83A1-F6EECF244321}">
                <p14:modId xmlns:p14="http://schemas.microsoft.com/office/powerpoint/2010/main" val="13652839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3308EA-1603-430F-8DA8-7113C903E0C4}"/>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6289E612-AFF0-4A20-948C-504EF47E00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37475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1D928-E741-45C2-9C96-FAE422A13728}"/>
              </a:ext>
            </a:extLst>
          </p:cNvPr>
          <p:cNvSpPr>
            <a:spLocks noGrp="1"/>
          </p:cNvSpPr>
          <p:nvPr>
            <p:ph type="title"/>
          </p:nvPr>
        </p:nvSpPr>
        <p:spPr/>
        <p:txBody>
          <a:bodyPr/>
          <a:lstStyle/>
          <a:p>
            <a:r>
              <a:rPr lang="en-US"/>
              <a:t>Facebook Interaction Rate By Post Type | Department of Health (Philippines)</a:t>
            </a:r>
          </a:p>
        </p:txBody>
      </p:sp>
      <p:graphicFrame>
        <p:nvGraphicFramePr>
          <p:cNvPr id="6" name="Chart Placeholder 5">
            <a:extLst>
              <a:ext uri="{FF2B5EF4-FFF2-40B4-BE49-F238E27FC236}">
                <a16:creationId xmlns:a16="http://schemas.microsoft.com/office/drawing/2014/main" id="{612724A9-0FE6-484D-A054-F489216B6AD1}"/>
              </a:ext>
            </a:extLst>
          </p:cNvPr>
          <p:cNvGraphicFramePr>
            <a:graphicFrameLocks noGrp="1"/>
          </p:cNvGraphicFramePr>
          <p:nvPr>
            <p:ph type="chart" sz="quarter" idx="13"/>
            <p:extLst>
              <p:ext uri="{D42A27DB-BD31-4B8C-83A1-F6EECF244321}">
                <p14:modId xmlns:p14="http://schemas.microsoft.com/office/powerpoint/2010/main" val="37643293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6E6492-BCAE-408D-B912-F45A9969BD7C}"/>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41BEA53D-D79F-4437-AD73-11BE3250BD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49222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12CD5-49C2-49F4-B17C-C2B2FDD0AFBC}"/>
              </a:ext>
            </a:extLst>
          </p:cNvPr>
          <p:cNvSpPr>
            <a:spLocks noGrp="1"/>
          </p:cNvSpPr>
          <p:nvPr>
            <p:ph type="title"/>
          </p:nvPr>
        </p:nvSpPr>
        <p:spPr/>
        <p:txBody>
          <a:bodyPr/>
          <a:lstStyle/>
          <a:p>
            <a:r>
              <a:rPr lang="en-US"/>
              <a:t>Facebook Own Posts Table  | Department of Health (Philippines) - 1 of 17</a:t>
            </a:r>
          </a:p>
        </p:txBody>
      </p:sp>
      <p:graphicFrame>
        <p:nvGraphicFramePr>
          <p:cNvPr id="5" name="Table Placeholder 4">
            <a:extLst>
              <a:ext uri="{FF2B5EF4-FFF2-40B4-BE49-F238E27FC236}">
                <a16:creationId xmlns:a16="http://schemas.microsoft.com/office/drawing/2014/main" id="{5986256E-A60F-4E9F-96ED-E7D2CE9B327E}"/>
              </a:ext>
            </a:extLst>
          </p:cNvPr>
          <p:cNvGraphicFramePr>
            <a:graphicFrameLocks noGrp="1"/>
          </p:cNvGraphicFramePr>
          <p:nvPr>
            <p:ph type="tbl" sz="quarter" idx="13"/>
            <p:extLst>
              <p:ext uri="{D42A27DB-BD31-4B8C-83A1-F6EECF244321}">
                <p14:modId xmlns:p14="http://schemas.microsoft.com/office/powerpoint/2010/main" val="4065379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7714368"/>
                    </a:ext>
                  </a:extLst>
                </a:gridCol>
                <a:gridCol w="370332">
                  <a:extLst>
                    <a:ext uri="{9D8B030D-6E8A-4147-A177-3AD203B41FA5}">
                      <a16:colId xmlns:a16="http://schemas.microsoft.com/office/drawing/2014/main" val="3692252509"/>
                    </a:ext>
                  </a:extLst>
                </a:gridCol>
                <a:gridCol w="370332">
                  <a:extLst>
                    <a:ext uri="{9D8B030D-6E8A-4147-A177-3AD203B41FA5}">
                      <a16:colId xmlns:a16="http://schemas.microsoft.com/office/drawing/2014/main" val="1426670736"/>
                    </a:ext>
                  </a:extLst>
                </a:gridCol>
                <a:gridCol w="370332">
                  <a:extLst>
                    <a:ext uri="{9D8B030D-6E8A-4147-A177-3AD203B41FA5}">
                      <a16:colId xmlns:a16="http://schemas.microsoft.com/office/drawing/2014/main" val="860108255"/>
                    </a:ext>
                  </a:extLst>
                </a:gridCol>
                <a:gridCol w="329184">
                  <a:extLst>
                    <a:ext uri="{9D8B030D-6E8A-4147-A177-3AD203B41FA5}">
                      <a16:colId xmlns:a16="http://schemas.microsoft.com/office/drawing/2014/main" val="3568799740"/>
                    </a:ext>
                  </a:extLst>
                </a:gridCol>
                <a:gridCol w="329184">
                  <a:extLst>
                    <a:ext uri="{9D8B030D-6E8A-4147-A177-3AD203B41FA5}">
                      <a16:colId xmlns:a16="http://schemas.microsoft.com/office/drawing/2014/main" val="1101818626"/>
                    </a:ext>
                  </a:extLst>
                </a:gridCol>
                <a:gridCol w="329184">
                  <a:extLst>
                    <a:ext uri="{9D8B030D-6E8A-4147-A177-3AD203B41FA5}">
                      <a16:colId xmlns:a16="http://schemas.microsoft.com/office/drawing/2014/main" val="3764641585"/>
                    </a:ext>
                  </a:extLst>
                </a:gridCol>
                <a:gridCol w="329184">
                  <a:extLst>
                    <a:ext uri="{9D8B030D-6E8A-4147-A177-3AD203B41FA5}">
                      <a16:colId xmlns:a16="http://schemas.microsoft.com/office/drawing/2014/main" val="2599741755"/>
                    </a:ext>
                  </a:extLst>
                </a:gridCol>
                <a:gridCol w="329184">
                  <a:extLst>
                    <a:ext uri="{9D8B030D-6E8A-4147-A177-3AD203B41FA5}">
                      <a16:colId xmlns:a16="http://schemas.microsoft.com/office/drawing/2014/main" val="1477474865"/>
                    </a:ext>
                  </a:extLst>
                </a:gridCol>
                <a:gridCol w="329184">
                  <a:extLst>
                    <a:ext uri="{9D8B030D-6E8A-4147-A177-3AD203B41FA5}">
                      <a16:colId xmlns:a16="http://schemas.microsoft.com/office/drawing/2014/main" val="1474132830"/>
                    </a:ext>
                  </a:extLst>
                </a:gridCol>
                <a:gridCol w="329184">
                  <a:extLst>
                    <a:ext uri="{9D8B030D-6E8A-4147-A177-3AD203B41FA5}">
                      <a16:colId xmlns:a16="http://schemas.microsoft.com/office/drawing/2014/main" val="2677942199"/>
                    </a:ext>
                  </a:extLst>
                </a:gridCol>
                <a:gridCol w="329184">
                  <a:extLst>
                    <a:ext uri="{9D8B030D-6E8A-4147-A177-3AD203B41FA5}">
                      <a16:colId xmlns:a16="http://schemas.microsoft.com/office/drawing/2014/main" val="2407121102"/>
                    </a:ext>
                  </a:extLst>
                </a:gridCol>
                <a:gridCol w="329184">
                  <a:extLst>
                    <a:ext uri="{9D8B030D-6E8A-4147-A177-3AD203B41FA5}">
                      <a16:colId xmlns:a16="http://schemas.microsoft.com/office/drawing/2014/main" val="446409426"/>
                    </a:ext>
                  </a:extLst>
                </a:gridCol>
                <a:gridCol w="370332">
                  <a:extLst>
                    <a:ext uri="{9D8B030D-6E8A-4147-A177-3AD203B41FA5}">
                      <a16:colId xmlns:a16="http://schemas.microsoft.com/office/drawing/2014/main" val="226792446"/>
                    </a:ext>
                  </a:extLst>
                </a:gridCol>
                <a:gridCol w="370332">
                  <a:extLst>
                    <a:ext uri="{9D8B030D-6E8A-4147-A177-3AD203B41FA5}">
                      <a16:colId xmlns:a16="http://schemas.microsoft.com/office/drawing/2014/main" val="1405454581"/>
                    </a:ext>
                  </a:extLst>
                </a:gridCol>
                <a:gridCol w="329184">
                  <a:extLst>
                    <a:ext uri="{9D8B030D-6E8A-4147-A177-3AD203B41FA5}">
                      <a16:colId xmlns:a16="http://schemas.microsoft.com/office/drawing/2014/main" val="1084974118"/>
                    </a:ext>
                  </a:extLst>
                </a:gridCol>
                <a:gridCol w="329184">
                  <a:extLst>
                    <a:ext uri="{9D8B030D-6E8A-4147-A177-3AD203B41FA5}">
                      <a16:colId xmlns:a16="http://schemas.microsoft.com/office/drawing/2014/main" val="1735171372"/>
                    </a:ext>
                  </a:extLst>
                </a:gridCol>
                <a:gridCol w="370332">
                  <a:extLst>
                    <a:ext uri="{9D8B030D-6E8A-4147-A177-3AD203B41FA5}">
                      <a16:colId xmlns:a16="http://schemas.microsoft.com/office/drawing/2014/main" val="82273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07614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- 2018-05-31 09:00:03 </a:t>
                      </a:r>
                      <a:r>
                        <a:rPr kumimoji="0" lang="en-US" sz="1000" b="0" i="0" u="none" strike="noStrike" kern="1200" cap="none" spc="0" normalizeH="0" baseline="0" noProof="0">
                          <a:ln>
                            <a:noFill/>
                          </a:ln>
                          <a:solidFill>
                            <a:prstClr val="black"/>
                          </a:solidFill>
                          <a:effectLst/>
                          <a:uLnTx/>
                          <a:uFillTx/>
                          <a:latin typeface="+mn-lt"/>
                          <a:ea typeface="+mn-ea"/>
                          <a:cs typeface="+mn-cs"/>
                        </a:rPr>
                        <a:t> 
 FILIPINOS URGED TO CHOOSE HEALTH, STAMP TOBACCO OUT Press Release/ 31 May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70258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- 2018-05-31 03:43:25 </a:t>
                      </a:r>
                      <a:r>
                        <a:rPr kumimoji="0" lang="en-US" sz="1000" b="0" i="0" u="none" strike="noStrike" kern="1200" cap="none" spc="0" normalizeH="0" baseline="0" noProof="0">
                          <a:ln>
                            <a:noFill/>
                          </a:ln>
                          <a:solidFill>
                            <a:prstClr val="black"/>
                          </a:solidFill>
                          <a:effectLst/>
                          <a:uLnTx/>
                          <a:uFillTx/>
                          <a:latin typeface="+mn-lt"/>
                          <a:ea typeface="+mn-ea"/>
                          <a:cs typeface="+mn-cs"/>
                        </a:rPr>
                        <a:t> 
 World NO Tobacco Day
May 31, 2018
TOBACCO BREAKS HEARTS
Choose Health, Don't Start!
For smokers who want to quit, call
DOH QUITLINE: 165-364
Free for Metro Manila Callers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8488008"/>
                  </a:ext>
                </a:extLst>
              </a:tr>
            </a:tbl>
          </a:graphicData>
        </a:graphic>
      </p:graphicFrame>
      <p:sp>
        <p:nvSpPr>
          <p:cNvPr id="4" name="Text Placeholder 3">
            <a:extLst>
              <a:ext uri="{FF2B5EF4-FFF2-40B4-BE49-F238E27FC236}">
                <a16:creationId xmlns:a16="http://schemas.microsoft.com/office/drawing/2014/main" id="{5A719EE4-6EBE-4247-A32E-6C0F0C48066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9289145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492B2-49F7-492B-8389-2DCCFA64C6CA}"/>
              </a:ext>
            </a:extLst>
          </p:cNvPr>
          <p:cNvSpPr>
            <a:spLocks noGrp="1"/>
          </p:cNvSpPr>
          <p:nvPr>
            <p:ph type="title"/>
          </p:nvPr>
        </p:nvSpPr>
        <p:spPr/>
        <p:txBody>
          <a:bodyPr/>
          <a:lstStyle/>
          <a:p>
            <a:r>
              <a:rPr lang="en-US"/>
              <a:t>Facebook Own Posts Table  | Department of Health (Philippines) - 2 of 17</a:t>
            </a:r>
          </a:p>
        </p:txBody>
      </p:sp>
      <p:graphicFrame>
        <p:nvGraphicFramePr>
          <p:cNvPr id="5" name="Table Placeholder 4">
            <a:extLst>
              <a:ext uri="{FF2B5EF4-FFF2-40B4-BE49-F238E27FC236}">
                <a16:creationId xmlns:a16="http://schemas.microsoft.com/office/drawing/2014/main" id="{31E295EB-083C-4CA7-A023-928BA1C38DE6}"/>
              </a:ext>
            </a:extLst>
          </p:cNvPr>
          <p:cNvGraphicFramePr>
            <a:graphicFrameLocks noGrp="1"/>
          </p:cNvGraphicFramePr>
          <p:nvPr>
            <p:ph type="tbl" sz="quarter" idx="13"/>
            <p:extLst>
              <p:ext uri="{D42A27DB-BD31-4B8C-83A1-F6EECF244321}">
                <p14:modId xmlns:p14="http://schemas.microsoft.com/office/powerpoint/2010/main" val="1312568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49821511"/>
                    </a:ext>
                  </a:extLst>
                </a:gridCol>
                <a:gridCol w="370332">
                  <a:extLst>
                    <a:ext uri="{9D8B030D-6E8A-4147-A177-3AD203B41FA5}">
                      <a16:colId xmlns:a16="http://schemas.microsoft.com/office/drawing/2014/main" val="2521485530"/>
                    </a:ext>
                  </a:extLst>
                </a:gridCol>
                <a:gridCol w="370332">
                  <a:extLst>
                    <a:ext uri="{9D8B030D-6E8A-4147-A177-3AD203B41FA5}">
                      <a16:colId xmlns:a16="http://schemas.microsoft.com/office/drawing/2014/main" val="102045963"/>
                    </a:ext>
                  </a:extLst>
                </a:gridCol>
                <a:gridCol w="370332">
                  <a:extLst>
                    <a:ext uri="{9D8B030D-6E8A-4147-A177-3AD203B41FA5}">
                      <a16:colId xmlns:a16="http://schemas.microsoft.com/office/drawing/2014/main" val="4140139247"/>
                    </a:ext>
                  </a:extLst>
                </a:gridCol>
                <a:gridCol w="329184">
                  <a:extLst>
                    <a:ext uri="{9D8B030D-6E8A-4147-A177-3AD203B41FA5}">
                      <a16:colId xmlns:a16="http://schemas.microsoft.com/office/drawing/2014/main" val="2192697631"/>
                    </a:ext>
                  </a:extLst>
                </a:gridCol>
                <a:gridCol w="329184">
                  <a:extLst>
                    <a:ext uri="{9D8B030D-6E8A-4147-A177-3AD203B41FA5}">
                      <a16:colId xmlns:a16="http://schemas.microsoft.com/office/drawing/2014/main" val="2733025810"/>
                    </a:ext>
                  </a:extLst>
                </a:gridCol>
                <a:gridCol w="329184">
                  <a:extLst>
                    <a:ext uri="{9D8B030D-6E8A-4147-A177-3AD203B41FA5}">
                      <a16:colId xmlns:a16="http://schemas.microsoft.com/office/drawing/2014/main" val="426028832"/>
                    </a:ext>
                  </a:extLst>
                </a:gridCol>
                <a:gridCol w="329184">
                  <a:extLst>
                    <a:ext uri="{9D8B030D-6E8A-4147-A177-3AD203B41FA5}">
                      <a16:colId xmlns:a16="http://schemas.microsoft.com/office/drawing/2014/main" val="2110683057"/>
                    </a:ext>
                  </a:extLst>
                </a:gridCol>
                <a:gridCol w="329184">
                  <a:extLst>
                    <a:ext uri="{9D8B030D-6E8A-4147-A177-3AD203B41FA5}">
                      <a16:colId xmlns:a16="http://schemas.microsoft.com/office/drawing/2014/main" val="2098867368"/>
                    </a:ext>
                  </a:extLst>
                </a:gridCol>
                <a:gridCol w="329184">
                  <a:extLst>
                    <a:ext uri="{9D8B030D-6E8A-4147-A177-3AD203B41FA5}">
                      <a16:colId xmlns:a16="http://schemas.microsoft.com/office/drawing/2014/main" val="527313127"/>
                    </a:ext>
                  </a:extLst>
                </a:gridCol>
                <a:gridCol w="329184">
                  <a:extLst>
                    <a:ext uri="{9D8B030D-6E8A-4147-A177-3AD203B41FA5}">
                      <a16:colId xmlns:a16="http://schemas.microsoft.com/office/drawing/2014/main" val="3047427145"/>
                    </a:ext>
                  </a:extLst>
                </a:gridCol>
                <a:gridCol w="329184">
                  <a:extLst>
                    <a:ext uri="{9D8B030D-6E8A-4147-A177-3AD203B41FA5}">
                      <a16:colId xmlns:a16="http://schemas.microsoft.com/office/drawing/2014/main" val="2088546246"/>
                    </a:ext>
                  </a:extLst>
                </a:gridCol>
                <a:gridCol w="329184">
                  <a:extLst>
                    <a:ext uri="{9D8B030D-6E8A-4147-A177-3AD203B41FA5}">
                      <a16:colId xmlns:a16="http://schemas.microsoft.com/office/drawing/2014/main" val="1005573564"/>
                    </a:ext>
                  </a:extLst>
                </a:gridCol>
                <a:gridCol w="370332">
                  <a:extLst>
                    <a:ext uri="{9D8B030D-6E8A-4147-A177-3AD203B41FA5}">
                      <a16:colId xmlns:a16="http://schemas.microsoft.com/office/drawing/2014/main" val="4195748474"/>
                    </a:ext>
                  </a:extLst>
                </a:gridCol>
                <a:gridCol w="370332">
                  <a:extLst>
                    <a:ext uri="{9D8B030D-6E8A-4147-A177-3AD203B41FA5}">
                      <a16:colId xmlns:a16="http://schemas.microsoft.com/office/drawing/2014/main" val="3716752997"/>
                    </a:ext>
                  </a:extLst>
                </a:gridCol>
                <a:gridCol w="329184">
                  <a:extLst>
                    <a:ext uri="{9D8B030D-6E8A-4147-A177-3AD203B41FA5}">
                      <a16:colId xmlns:a16="http://schemas.microsoft.com/office/drawing/2014/main" val="2966728340"/>
                    </a:ext>
                  </a:extLst>
                </a:gridCol>
                <a:gridCol w="329184">
                  <a:extLst>
                    <a:ext uri="{9D8B030D-6E8A-4147-A177-3AD203B41FA5}">
                      <a16:colId xmlns:a16="http://schemas.microsoft.com/office/drawing/2014/main" val="107822189"/>
                    </a:ext>
                  </a:extLst>
                </a:gridCol>
                <a:gridCol w="370332">
                  <a:extLst>
                    <a:ext uri="{9D8B030D-6E8A-4147-A177-3AD203B41FA5}">
                      <a16:colId xmlns:a16="http://schemas.microsoft.com/office/drawing/2014/main" val="2994797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0387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- 2018-05-31 03:35:00 </a:t>
                      </a:r>
                      <a:r>
                        <a:rPr kumimoji="0" lang="en-US" sz="1000" b="0" i="0" u="none" strike="noStrike" kern="1200" cap="none" spc="0" normalizeH="0" baseline="0" noProof="0">
                          <a:ln>
                            <a:noFill/>
                          </a:ln>
                          <a:solidFill>
                            <a:prstClr val="black"/>
                          </a:solidFill>
                          <a:effectLst/>
                          <a:uLnTx/>
                          <a:uFillTx/>
                          <a:latin typeface="+mn-lt"/>
                          <a:ea typeface="+mn-ea"/>
                          <a:cs typeface="+mn-cs"/>
                        </a:rPr>
                        <a:t> 
 World NO Tobacco Day
May 31, 2018
TOBACCO BREAKS HEARTS
Choose Health, Quit Smoking!
For smokers who want to quit, call
DOH QUITLINE: 165-364
Free for Metro Manila Callers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12901634"/>
                  </a:ext>
                </a:extLst>
              </a:tr>
            </a:tbl>
          </a:graphicData>
        </a:graphic>
      </p:graphicFrame>
      <p:sp>
        <p:nvSpPr>
          <p:cNvPr id="4" name="Text Placeholder 3">
            <a:extLst>
              <a:ext uri="{FF2B5EF4-FFF2-40B4-BE49-F238E27FC236}">
                <a16:creationId xmlns:a16="http://schemas.microsoft.com/office/drawing/2014/main" id="{BA97DC05-7C90-4177-9B89-DBDDB9BABFB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3727964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6FF0A-DF1C-4E9E-B419-669B0F960755}"/>
              </a:ext>
            </a:extLst>
          </p:cNvPr>
          <p:cNvSpPr>
            <a:spLocks noGrp="1"/>
          </p:cNvSpPr>
          <p:nvPr>
            <p:ph type="title"/>
          </p:nvPr>
        </p:nvSpPr>
        <p:spPr/>
        <p:txBody>
          <a:bodyPr/>
          <a:lstStyle/>
          <a:p>
            <a:r>
              <a:rPr lang="en-US"/>
              <a:t>Facebook Own Posts Table  | Department of Health (Philippines) - 3 of 17</a:t>
            </a:r>
          </a:p>
        </p:txBody>
      </p:sp>
      <p:graphicFrame>
        <p:nvGraphicFramePr>
          <p:cNvPr id="5" name="Table Placeholder 4">
            <a:extLst>
              <a:ext uri="{FF2B5EF4-FFF2-40B4-BE49-F238E27FC236}">
                <a16:creationId xmlns:a16="http://schemas.microsoft.com/office/drawing/2014/main" id="{A800C2CE-AD70-4BD0-A373-A100D86F86D0}"/>
              </a:ext>
            </a:extLst>
          </p:cNvPr>
          <p:cNvGraphicFramePr>
            <a:graphicFrameLocks noGrp="1"/>
          </p:cNvGraphicFramePr>
          <p:nvPr>
            <p:ph type="tbl" sz="quarter" idx="13"/>
            <p:extLst>
              <p:ext uri="{D42A27DB-BD31-4B8C-83A1-F6EECF244321}">
                <p14:modId xmlns:p14="http://schemas.microsoft.com/office/powerpoint/2010/main" val="665109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2046052"/>
                    </a:ext>
                  </a:extLst>
                </a:gridCol>
                <a:gridCol w="370332">
                  <a:extLst>
                    <a:ext uri="{9D8B030D-6E8A-4147-A177-3AD203B41FA5}">
                      <a16:colId xmlns:a16="http://schemas.microsoft.com/office/drawing/2014/main" val="2814434701"/>
                    </a:ext>
                  </a:extLst>
                </a:gridCol>
                <a:gridCol w="370332">
                  <a:extLst>
                    <a:ext uri="{9D8B030D-6E8A-4147-A177-3AD203B41FA5}">
                      <a16:colId xmlns:a16="http://schemas.microsoft.com/office/drawing/2014/main" val="427469932"/>
                    </a:ext>
                  </a:extLst>
                </a:gridCol>
                <a:gridCol w="370332">
                  <a:extLst>
                    <a:ext uri="{9D8B030D-6E8A-4147-A177-3AD203B41FA5}">
                      <a16:colId xmlns:a16="http://schemas.microsoft.com/office/drawing/2014/main" val="1232680129"/>
                    </a:ext>
                  </a:extLst>
                </a:gridCol>
                <a:gridCol w="329184">
                  <a:extLst>
                    <a:ext uri="{9D8B030D-6E8A-4147-A177-3AD203B41FA5}">
                      <a16:colId xmlns:a16="http://schemas.microsoft.com/office/drawing/2014/main" val="2251668720"/>
                    </a:ext>
                  </a:extLst>
                </a:gridCol>
                <a:gridCol w="329184">
                  <a:extLst>
                    <a:ext uri="{9D8B030D-6E8A-4147-A177-3AD203B41FA5}">
                      <a16:colId xmlns:a16="http://schemas.microsoft.com/office/drawing/2014/main" val="4231143322"/>
                    </a:ext>
                  </a:extLst>
                </a:gridCol>
                <a:gridCol w="329184">
                  <a:extLst>
                    <a:ext uri="{9D8B030D-6E8A-4147-A177-3AD203B41FA5}">
                      <a16:colId xmlns:a16="http://schemas.microsoft.com/office/drawing/2014/main" val="2147806049"/>
                    </a:ext>
                  </a:extLst>
                </a:gridCol>
                <a:gridCol w="329184">
                  <a:extLst>
                    <a:ext uri="{9D8B030D-6E8A-4147-A177-3AD203B41FA5}">
                      <a16:colId xmlns:a16="http://schemas.microsoft.com/office/drawing/2014/main" val="1838902667"/>
                    </a:ext>
                  </a:extLst>
                </a:gridCol>
                <a:gridCol w="329184">
                  <a:extLst>
                    <a:ext uri="{9D8B030D-6E8A-4147-A177-3AD203B41FA5}">
                      <a16:colId xmlns:a16="http://schemas.microsoft.com/office/drawing/2014/main" val="3972777718"/>
                    </a:ext>
                  </a:extLst>
                </a:gridCol>
                <a:gridCol w="329184">
                  <a:extLst>
                    <a:ext uri="{9D8B030D-6E8A-4147-A177-3AD203B41FA5}">
                      <a16:colId xmlns:a16="http://schemas.microsoft.com/office/drawing/2014/main" val="1032658328"/>
                    </a:ext>
                  </a:extLst>
                </a:gridCol>
                <a:gridCol w="329184">
                  <a:extLst>
                    <a:ext uri="{9D8B030D-6E8A-4147-A177-3AD203B41FA5}">
                      <a16:colId xmlns:a16="http://schemas.microsoft.com/office/drawing/2014/main" val="2841810623"/>
                    </a:ext>
                  </a:extLst>
                </a:gridCol>
                <a:gridCol w="329184">
                  <a:extLst>
                    <a:ext uri="{9D8B030D-6E8A-4147-A177-3AD203B41FA5}">
                      <a16:colId xmlns:a16="http://schemas.microsoft.com/office/drawing/2014/main" val="4093403661"/>
                    </a:ext>
                  </a:extLst>
                </a:gridCol>
                <a:gridCol w="329184">
                  <a:extLst>
                    <a:ext uri="{9D8B030D-6E8A-4147-A177-3AD203B41FA5}">
                      <a16:colId xmlns:a16="http://schemas.microsoft.com/office/drawing/2014/main" val="2934803799"/>
                    </a:ext>
                  </a:extLst>
                </a:gridCol>
                <a:gridCol w="370332">
                  <a:extLst>
                    <a:ext uri="{9D8B030D-6E8A-4147-A177-3AD203B41FA5}">
                      <a16:colId xmlns:a16="http://schemas.microsoft.com/office/drawing/2014/main" val="280186512"/>
                    </a:ext>
                  </a:extLst>
                </a:gridCol>
                <a:gridCol w="370332">
                  <a:extLst>
                    <a:ext uri="{9D8B030D-6E8A-4147-A177-3AD203B41FA5}">
                      <a16:colId xmlns:a16="http://schemas.microsoft.com/office/drawing/2014/main" val="2706241904"/>
                    </a:ext>
                  </a:extLst>
                </a:gridCol>
                <a:gridCol w="329184">
                  <a:extLst>
                    <a:ext uri="{9D8B030D-6E8A-4147-A177-3AD203B41FA5}">
                      <a16:colId xmlns:a16="http://schemas.microsoft.com/office/drawing/2014/main" val="3272162964"/>
                    </a:ext>
                  </a:extLst>
                </a:gridCol>
                <a:gridCol w="329184">
                  <a:extLst>
                    <a:ext uri="{9D8B030D-6E8A-4147-A177-3AD203B41FA5}">
                      <a16:colId xmlns:a16="http://schemas.microsoft.com/office/drawing/2014/main" val="419243083"/>
                    </a:ext>
                  </a:extLst>
                </a:gridCol>
                <a:gridCol w="370332">
                  <a:extLst>
                    <a:ext uri="{9D8B030D-6E8A-4147-A177-3AD203B41FA5}">
                      <a16:colId xmlns:a16="http://schemas.microsoft.com/office/drawing/2014/main" val="2350933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04225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- 2018-05-31 01:44:54 </a:t>
                      </a:r>
                      <a:r>
                        <a:rPr kumimoji="0" lang="en-US" sz="1000" b="0" i="0" u="none" strike="noStrike" kern="1200" cap="none" spc="0" normalizeH="0" baseline="0" noProof="0">
                          <a:ln>
                            <a:noFill/>
                          </a:ln>
                          <a:solidFill>
                            <a:prstClr val="black"/>
                          </a:solidFill>
                          <a:effectLst/>
                          <a:uLnTx/>
                          <a:uFillTx/>
                          <a:latin typeface="+mn-lt"/>
                          <a:ea typeface="+mn-ea"/>
                          <a:cs typeface="+mn-cs"/>
                        </a:rPr>
                        <a:t> 
 World No Tobacco Day
May 31, 2018
Tobacco Breaks HEARTS
Choose Health, Go Smoke-Free!
For smokers who want to quit, call DOH Quitline: 165-364
Free for Metro Manila callers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06947801"/>
                  </a:ext>
                </a:extLst>
              </a:tr>
            </a:tbl>
          </a:graphicData>
        </a:graphic>
      </p:graphicFrame>
      <p:sp>
        <p:nvSpPr>
          <p:cNvPr id="4" name="Text Placeholder 3">
            <a:extLst>
              <a:ext uri="{FF2B5EF4-FFF2-40B4-BE49-F238E27FC236}">
                <a16:creationId xmlns:a16="http://schemas.microsoft.com/office/drawing/2014/main" id="{3167E6AA-D84C-417F-A712-E998E76F340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3360242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6840F-A4EE-49F6-BDC3-FD4FFF4C04DF}"/>
              </a:ext>
            </a:extLst>
          </p:cNvPr>
          <p:cNvSpPr>
            <a:spLocks noGrp="1"/>
          </p:cNvSpPr>
          <p:nvPr>
            <p:ph type="title"/>
          </p:nvPr>
        </p:nvSpPr>
        <p:spPr/>
        <p:txBody>
          <a:bodyPr/>
          <a:lstStyle/>
          <a:p>
            <a:r>
              <a:rPr lang="en-US"/>
              <a:t>Facebook Own Posts Table  | Department of Health (Philippines) - 4 of 17</a:t>
            </a:r>
          </a:p>
        </p:txBody>
      </p:sp>
      <p:graphicFrame>
        <p:nvGraphicFramePr>
          <p:cNvPr id="5" name="Table Placeholder 4">
            <a:extLst>
              <a:ext uri="{FF2B5EF4-FFF2-40B4-BE49-F238E27FC236}">
                <a16:creationId xmlns:a16="http://schemas.microsoft.com/office/drawing/2014/main" id="{EAC972E3-A335-47BA-AFAE-9F95FA3A85AE}"/>
              </a:ext>
            </a:extLst>
          </p:cNvPr>
          <p:cNvGraphicFramePr>
            <a:graphicFrameLocks noGrp="1"/>
          </p:cNvGraphicFramePr>
          <p:nvPr>
            <p:ph type="tbl" sz="quarter" idx="13"/>
            <p:extLst>
              <p:ext uri="{D42A27DB-BD31-4B8C-83A1-F6EECF244321}">
                <p14:modId xmlns:p14="http://schemas.microsoft.com/office/powerpoint/2010/main" val="2988592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72699225"/>
                    </a:ext>
                  </a:extLst>
                </a:gridCol>
                <a:gridCol w="370332">
                  <a:extLst>
                    <a:ext uri="{9D8B030D-6E8A-4147-A177-3AD203B41FA5}">
                      <a16:colId xmlns:a16="http://schemas.microsoft.com/office/drawing/2014/main" val="1675638362"/>
                    </a:ext>
                  </a:extLst>
                </a:gridCol>
                <a:gridCol w="370332">
                  <a:extLst>
                    <a:ext uri="{9D8B030D-6E8A-4147-A177-3AD203B41FA5}">
                      <a16:colId xmlns:a16="http://schemas.microsoft.com/office/drawing/2014/main" val="3993625753"/>
                    </a:ext>
                  </a:extLst>
                </a:gridCol>
                <a:gridCol w="370332">
                  <a:extLst>
                    <a:ext uri="{9D8B030D-6E8A-4147-A177-3AD203B41FA5}">
                      <a16:colId xmlns:a16="http://schemas.microsoft.com/office/drawing/2014/main" val="1089605819"/>
                    </a:ext>
                  </a:extLst>
                </a:gridCol>
                <a:gridCol w="329184">
                  <a:extLst>
                    <a:ext uri="{9D8B030D-6E8A-4147-A177-3AD203B41FA5}">
                      <a16:colId xmlns:a16="http://schemas.microsoft.com/office/drawing/2014/main" val="569118002"/>
                    </a:ext>
                  </a:extLst>
                </a:gridCol>
                <a:gridCol w="329184">
                  <a:extLst>
                    <a:ext uri="{9D8B030D-6E8A-4147-A177-3AD203B41FA5}">
                      <a16:colId xmlns:a16="http://schemas.microsoft.com/office/drawing/2014/main" val="2142679790"/>
                    </a:ext>
                  </a:extLst>
                </a:gridCol>
                <a:gridCol w="329184">
                  <a:extLst>
                    <a:ext uri="{9D8B030D-6E8A-4147-A177-3AD203B41FA5}">
                      <a16:colId xmlns:a16="http://schemas.microsoft.com/office/drawing/2014/main" val="170249465"/>
                    </a:ext>
                  </a:extLst>
                </a:gridCol>
                <a:gridCol w="329184">
                  <a:extLst>
                    <a:ext uri="{9D8B030D-6E8A-4147-A177-3AD203B41FA5}">
                      <a16:colId xmlns:a16="http://schemas.microsoft.com/office/drawing/2014/main" val="3845843837"/>
                    </a:ext>
                  </a:extLst>
                </a:gridCol>
                <a:gridCol w="329184">
                  <a:extLst>
                    <a:ext uri="{9D8B030D-6E8A-4147-A177-3AD203B41FA5}">
                      <a16:colId xmlns:a16="http://schemas.microsoft.com/office/drawing/2014/main" val="4048615693"/>
                    </a:ext>
                  </a:extLst>
                </a:gridCol>
                <a:gridCol w="329184">
                  <a:extLst>
                    <a:ext uri="{9D8B030D-6E8A-4147-A177-3AD203B41FA5}">
                      <a16:colId xmlns:a16="http://schemas.microsoft.com/office/drawing/2014/main" val="3279218299"/>
                    </a:ext>
                  </a:extLst>
                </a:gridCol>
                <a:gridCol w="329184">
                  <a:extLst>
                    <a:ext uri="{9D8B030D-6E8A-4147-A177-3AD203B41FA5}">
                      <a16:colId xmlns:a16="http://schemas.microsoft.com/office/drawing/2014/main" val="2544437215"/>
                    </a:ext>
                  </a:extLst>
                </a:gridCol>
                <a:gridCol w="329184">
                  <a:extLst>
                    <a:ext uri="{9D8B030D-6E8A-4147-A177-3AD203B41FA5}">
                      <a16:colId xmlns:a16="http://schemas.microsoft.com/office/drawing/2014/main" val="2161059448"/>
                    </a:ext>
                  </a:extLst>
                </a:gridCol>
                <a:gridCol w="329184">
                  <a:extLst>
                    <a:ext uri="{9D8B030D-6E8A-4147-A177-3AD203B41FA5}">
                      <a16:colId xmlns:a16="http://schemas.microsoft.com/office/drawing/2014/main" val="483486602"/>
                    </a:ext>
                  </a:extLst>
                </a:gridCol>
                <a:gridCol w="370332">
                  <a:extLst>
                    <a:ext uri="{9D8B030D-6E8A-4147-A177-3AD203B41FA5}">
                      <a16:colId xmlns:a16="http://schemas.microsoft.com/office/drawing/2014/main" val="287693845"/>
                    </a:ext>
                  </a:extLst>
                </a:gridCol>
                <a:gridCol w="370332">
                  <a:extLst>
                    <a:ext uri="{9D8B030D-6E8A-4147-A177-3AD203B41FA5}">
                      <a16:colId xmlns:a16="http://schemas.microsoft.com/office/drawing/2014/main" val="1939872667"/>
                    </a:ext>
                  </a:extLst>
                </a:gridCol>
                <a:gridCol w="329184">
                  <a:extLst>
                    <a:ext uri="{9D8B030D-6E8A-4147-A177-3AD203B41FA5}">
                      <a16:colId xmlns:a16="http://schemas.microsoft.com/office/drawing/2014/main" val="1870861239"/>
                    </a:ext>
                  </a:extLst>
                </a:gridCol>
                <a:gridCol w="329184">
                  <a:extLst>
                    <a:ext uri="{9D8B030D-6E8A-4147-A177-3AD203B41FA5}">
                      <a16:colId xmlns:a16="http://schemas.microsoft.com/office/drawing/2014/main" val="1383408788"/>
                    </a:ext>
                  </a:extLst>
                </a:gridCol>
                <a:gridCol w="370332">
                  <a:extLst>
                    <a:ext uri="{9D8B030D-6E8A-4147-A177-3AD203B41FA5}">
                      <a16:colId xmlns:a16="http://schemas.microsoft.com/office/drawing/2014/main" val="1455273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81361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- 2018-05-28 07:37:14 </a:t>
                      </a:r>
                      <a:r>
                        <a:rPr kumimoji="0" lang="en-US" sz="1000" b="0" i="0" u="none" strike="noStrike" kern="1200" cap="none" spc="0" normalizeH="0" baseline="0" noProof="0">
                          <a:ln>
                            <a:noFill/>
                          </a:ln>
                          <a:solidFill>
                            <a:prstClr val="black"/>
                          </a:solidFill>
                          <a:effectLst/>
                          <a:uLnTx/>
                          <a:uFillTx/>
                          <a:latin typeface="+mn-lt"/>
                          <a:ea typeface="+mn-ea"/>
                          <a:cs typeface="+mn-cs"/>
                        </a:rPr>
                        <a:t> 
 DOH IN-FOCUS: Health Financing
 As the steward of health in the country, it is the mission of the DOH to lead the country in the development of a people-centered, resilient and equitable health system.
One of the strategic pillars of the Fourmula One Plus is HEALTH FINANCING.
 DOH will work to increase resources for health by mobilizing more resources, increasing premium rates, improving collection efficiency and harmonizing existing funds.
 In the National Health Sector Meeting attended by DOH officials, DOH regional directors, chiefs of DOH hospitals and development partners, Undersecretary Mario C. Villaverde presented the strategies the DOH will undertake in securing sustainable investments to improve health outcomes and ensure efficient and equitable use of health resources.
IN PHOTOS: Health Secretary Francisco T. Duque III, Undersecretary Mario C. Villaverde, Panel Reactors Dr. Celestina Ma. Jude Dela Serna, Interim PCEO of PhilHealth; Dr. Huberto L. Lapuz of the Philippine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77815640"/>
                  </a:ext>
                </a:extLst>
              </a:tr>
            </a:tbl>
          </a:graphicData>
        </a:graphic>
      </p:graphicFrame>
      <p:sp>
        <p:nvSpPr>
          <p:cNvPr id="4" name="Text Placeholder 3">
            <a:extLst>
              <a:ext uri="{FF2B5EF4-FFF2-40B4-BE49-F238E27FC236}">
                <a16:creationId xmlns:a16="http://schemas.microsoft.com/office/drawing/2014/main" id="{9BDFAF3A-E977-4A74-A50F-84A43CFD578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2531125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A4311-698E-4269-B6C3-F0D91BA1C01B}"/>
              </a:ext>
            </a:extLst>
          </p:cNvPr>
          <p:cNvSpPr>
            <a:spLocks noGrp="1"/>
          </p:cNvSpPr>
          <p:nvPr>
            <p:ph type="title"/>
          </p:nvPr>
        </p:nvSpPr>
        <p:spPr/>
        <p:txBody>
          <a:bodyPr/>
          <a:lstStyle/>
          <a:p>
            <a:r>
              <a:rPr lang="en-US"/>
              <a:t>Facebook Own Posts Table  | Department of Health (Philippines) - 5 of 17</a:t>
            </a:r>
          </a:p>
        </p:txBody>
      </p:sp>
      <p:graphicFrame>
        <p:nvGraphicFramePr>
          <p:cNvPr id="5" name="Table Placeholder 4">
            <a:extLst>
              <a:ext uri="{FF2B5EF4-FFF2-40B4-BE49-F238E27FC236}">
                <a16:creationId xmlns:a16="http://schemas.microsoft.com/office/drawing/2014/main" id="{4813E837-761B-46B1-8187-D6D395161642}"/>
              </a:ext>
            </a:extLst>
          </p:cNvPr>
          <p:cNvGraphicFramePr>
            <a:graphicFrameLocks noGrp="1"/>
          </p:cNvGraphicFramePr>
          <p:nvPr>
            <p:ph type="tbl" sz="quarter" idx="13"/>
            <p:extLst>
              <p:ext uri="{D42A27DB-BD31-4B8C-83A1-F6EECF244321}">
                <p14:modId xmlns:p14="http://schemas.microsoft.com/office/powerpoint/2010/main" val="4179969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46892072"/>
                    </a:ext>
                  </a:extLst>
                </a:gridCol>
                <a:gridCol w="370332">
                  <a:extLst>
                    <a:ext uri="{9D8B030D-6E8A-4147-A177-3AD203B41FA5}">
                      <a16:colId xmlns:a16="http://schemas.microsoft.com/office/drawing/2014/main" val="103618025"/>
                    </a:ext>
                  </a:extLst>
                </a:gridCol>
                <a:gridCol w="370332">
                  <a:extLst>
                    <a:ext uri="{9D8B030D-6E8A-4147-A177-3AD203B41FA5}">
                      <a16:colId xmlns:a16="http://schemas.microsoft.com/office/drawing/2014/main" val="745772620"/>
                    </a:ext>
                  </a:extLst>
                </a:gridCol>
                <a:gridCol w="370332">
                  <a:extLst>
                    <a:ext uri="{9D8B030D-6E8A-4147-A177-3AD203B41FA5}">
                      <a16:colId xmlns:a16="http://schemas.microsoft.com/office/drawing/2014/main" val="3827293775"/>
                    </a:ext>
                  </a:extLst>
                </a:gridCol>
                <a:gridCol w="329184">
                  <a:extLst>
                    <a:ext uri="{9D8B030D-6E8A-4147-A177-3AD203B41FA5}">
                      <a16:colId xmlns:a16="http://schemas.microsoft.com/office/drawing/2014/main" val="4227256041"/>
                    </a:ext>
                  </a:extLst>
                </a:gridCol>
                <a:gridCol w="329184">
                  <a:extLst>
                    <a:ext uri="{9D8B030D-6E8A-4147-A177-3AD203B41FA5}">
                      <a16:colId xmlns:a16="http://schemas.microsoft.com/office/drawing/2014/main" val="2216601641"/>
                    </a:ext>
                  </a:extLst>
                </a:gridCol>
                <a:gridCol w="329184">
                  <a:extLst>
                    <a:ext uri="{9D8B030D-6E8A-4147-A177-3AD203B41FA5}">
                      <a16:colId xmlns:a16="http://schemas.microsoft.com/office/drawing/2014/main" val="4106973561"/>
                    </a:ext>
                  </a:extLst>
                </a:gridCol>
                <a:gridCol w="329184">
                  <a:extLst>
                    <a:ext uri="{9D8B030D-6E8A-4147-A177-3AD203B41FA5}">
                      <a16:colId xmlns:a16="http://schemas.microsoft.com/office/drawing/2014/main" val="856023796"/>
                    </a:ext>
                  </a:extLst>
                </a:gridCol>
                <a:gridCol w="329184">
                  <a:extLst>
                    <a:ext uri="{9D8B030D-6E8A-4147-A177-3AD203B41FA5}">
                      <a16:colId xmlns:a16="http://schemas.microsoft.com/office/drawing/2014/main" val="2123648881"/>
                    </a:ext>
                  </a:extLst>
                </a:gridCol>
                <a:gridCol w="329184">
                  <a:extLst>
                    <a:ext uri="{9D8B030D-6E8A-4147-A177-3AD203B41FA5}">
                      <a16:colId xmlns:a16="http://schemas.microsoft.com/office/drawing/2014/main" val="2501481956"/>
                    </a:ext>
                  </a:extLst>
                </a:gridCol>
                <a:gridCol w="329184">
                  <a:extLst>
                    <a:ext uri="{9D8B030D-6E8A-4147-A177-3AD203B41FA5}">
                      <a16:colId xmlns:a16="http://schemas.microsoft.com/office/drawing/2014/main" val="3208111733"/>
                    </a:ext>
                  </a:extLst>
                </a:gridCol>
                <a:gridCol w="329184">
                  <a:extLst>
                    <a:ext uri="{9D8B030D-6E8A-4147-A177-3AD203B41FA5}">
                      <a16:colId xmlns:a16="http://schemas.microsoft.com/office/drawing/2014/main" val="3521457793"/>
                    </a:ext>
                  </a:extLst>
                </a:gridCol>
                <a:gridCol w="329184">
                  <a:extLst>
                    <a:ext uri="{9D8B030D-6E8A-4147-A177-3AD203B41FA5}">
                      <a16:colId xmlns:a16="http://schemas.microsoft.com/office/drawing/2014/main" val="341168602"/>
                    </a:ext>
                  </a:extLst>
                </a:gridCol>
                <a:gridCol w="370332">
                  <a:extLst>
                    <a:ext uri="{9D8B030D-6E8A-4147-A177-3AD203B41FA5}">
                      <a16:colId xmlns:a16="http://schemas.microsoft.com/office/drawing/2014/main" val="769562951"/>
                    </a:ext>
                  </a:extLst>
                </a:gridCol>
                <a:gridCol w="370332">
                  <a:extLst>
                    <a:ext uri="{9D8B030D-6E8A-4147-A177-3AD203B41FA5}">
                      <a16:colId xmlns:a16="http://schemas.microsoft.com/office/drawing/2014/main" val="3813367260"/>
                    </a:ext>
                  </a:extLst>
                </a:gridCol>
                <a:gridCol w="329184">
                  <a:extLst>
                    <a:ext uri="{9D8B030D-6E8A-4147-A177-3AD203B41FA5}">
                      <a16:colId xmlns:a16="http://schemas.microsoft.com/office/drawing/2014/main" val="482977349"/>
                    </a:ext>
                  </a:extLst>
                </a:gridCol>
                <a:gridCol w="329184">
                  <a:extLst>
                    <a:ext uri="{9D8B030D-6E8A-4147-A177-3AD203B41FA5}">
                      <a16:colId xmlns:a16="http://schemas.microsoft.com/office/drawing/2014/main" val="2742724263"/>
                    </a:ext>
                  </a:extLst>
                </a:gridCol>
                <a:gridCol w="370332">
                  <a:extLst>
                    <a:ext uri="{9D8B030D-6E8A-4147-A177-3AD203B41FA5}">
                      <a16:colId xmlns:a16="http://schemas.microsoft.com/office/drawing/2014/main" val="1095986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09163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- 2018-05-25 07:38:12 </a:t>
                      </a:r>
                      <a:r>
                        <a:rPr kumimoji="0" lang="en-US" sz="1000" b="0" i="0" u="none" strike="noStrike" kern="1200" cap="none" spc="0" normalizeH="0" baseline="0" noProof="0">
                          <a:ln>
                            <a:noFill/>
                          </a:ln>
                          <a:solidFill>
                            <a:prstClr val="black"/>
                          </a:solidFill>
                          <a:effectLst/>
                          <a:uLnTx/>
                          <a:uFillTx/>
                          <a:latin typeface="+mn-lt"/>
                          <a:ea typeface="+mn-ea"/>
                          <a:cs typeface="+mn-cs"/>
                        </a:rPr>
                        <a:t> 
 PHILIPPINES JOINS THE OBSERVANCE OF INTERNATIONAL THYROID AWARENESS WEEK 2018 Press Release/ 25 May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37483745"/>
                  </a:ext>
                </a:extLst>
              </a:tr>
            </a:tbl>
          </a:graphicData>
        </a:graphic>
      </p:graphicFrame>
      <p:sp>
        <p:nvSpPr>
          <p:cNvPr id="4" name="Text Placeholder 3">
            <a:extLst>
              <a:ext uri="{FF2B5EF4-FFF2-40B4-BE49-F238E27FC236}">
                <a16:creationId xmlns:a16="http://schemas.microsoft.com/office/drawing/2014/main" id="{F16E6A81-68ED-4657-A20D-D66E58B434C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9184546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61E86-53C3-49BF-8615-2F3BBBA24934}"/>
              </a:ext>
            </a:extLst>
          </p:cNvPr>
          <p:cNvSpPr>
            <a:spLocks noGrp="1"/>
          </p:cNvSpPr>
          <p:nvPr>
            <p:ph type="title"/>
          </p:nvPr>
        </p:nvSpPr>
        <p:spPr/>
        <p:txBody>
          <a:bodyPr/>
          <a:lstStyle/>
          <a:p>
            <a:r>
              <a:rPr lang="en-US"/>
              <a:t>Facebook Own Posts Table  | Department of Health (Philippines) - 6 of 17</a:t>
            </a:r>
          </a:p>
        </p:txBody>
      </p:sp>
      <p:graphicFrame>
        <p:nvGraphicFramePr>
          <p:cNvPr id="5" name="Table Placeholder 4">
            <a:extLst>
              <a:ext uri="{FF2B5EF4-FFF2-40B4-BE49-F238E27FC236}">
                <a16:creationId xmlns:a16="http://schemas.microsoft.com/office/drawing/2014/main" id="{C6363D18-CF5E-4FC8-AD91-D35D4893B1E5}"/>
              </a:ext>
            </a:extLst>
          </p:cNvPr>
          <p:cNvGraphicFramePr>
            <a:graphicFrameLocks noGrp="1"/>
          </p:cNvGraphicFramePr>
          <p:nvPr>
            <p:ph type="tbl" sz="quarter" idx="13"/>
            <p:extLst>
              <p:ext uri="{D42A27DB-BD31-4B8C-83A1-F6EECF244321}">
                <p14:modId xmlns:p14="http://schemas.microsoft.com/office/powerpoint/2010/main" val="2830171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79110494"/>
                    </a:ext>
                  </a:extLst>
                </a:gridCol>
                <a:gridCol w="370332">
                  <a:extLst>
                    <a:ext uri="{9D8B030D-6E8A-4147-A177-3AD203B41FA5}">
                      <a16:colId xmlns:a16="http://schemas.microsoft.com/office/drawing/2014/main" val="609741726"/>
                    </a:ext>
                  </a:extLst>
                </a:gridCol>
                <a:gridCol w="370332">
                  <a:extLst>
                    <a:ext uri="{9D8B030D-6E8A-4147-A177-3AD203B41FA5}">
                      <a16:colId xmlns:a16="http://schemas.microsoft.com/office/drawing/2014/main" val="1969015631"/>
                    </a:ext>
                  </a:extLst>
                </a:gridCol>
                <a:gridCol w="370332">
                  <a:extLst>
                    <a:ext uri="{9D8B030D-6E8A-4147-A177-3AD203B41FA5}">
                      <a16:colId xmlns:a16="http://schemas.microsoft.com/office/drawing/2014/main" val="2380451719"/>
                    </a:ext>
                  </a:extLst>
                </a:gridCol>
                <a:gridCol w="329184">
                  <a:extLst>
                    <a:ext uri="{9D8B030D-6E8A-4147-A177-3AD203B41FA5}">
                      <a16:colId xmlns:a16="http://schemas.microsoft.com/office/drawing/2014/main" val="3708975036"/>
                    </a:ext>
                  </a:extLst>
                </a:gridCol>
                <a:gridCol w="329184">
                  <a:extLst>
                    <a:ext uri="{9D8B030D-6E8A-4147-A177-3AD203B41FA5}">
                      <a16:colId xmlns:a16="http://schemas.microsoft.com/office/drawing/2014/main" val="2295257276"/>
                    </a:ext>
                  </a:extLst>
                </a:gridCol>
                <a:gridCol w="329184">
                  <a:extLst>
                    <a:ext uri="{9D8B030D-6E8A-4147-A177-3AD203B41FA5}">
                      <a16:colId xmlns:a16="http://schemas.microsoft.com/office/drawing/2014/main" val="4129636946"/>
                    </a:ext>
                  </a:extLst>
                </a:gridCol>
                <a:gridCol w="329184">
                  <a:extLst>
                    <a:ext uri="{9D8B030D-6E8A-4147-A177-3AD203B41FA5}">
                      <a16:colId xmlns:a16="http://schemas.microsoft.com/office/drawing/2014/main" val="3098044757"/>
                    </a:ext>
                  </a:extLst>
                </a:gridCol>
                <a:gridCol w="329184">
                  <a:extLst>
                    <a:ext uri="{9D8B030D-6E8A-4147-A177-3AD203B41FA5}">
                      <a16:colId xmlns:a16="http://schemas.microsoft.com/office/drawing/2014/main" val="1119721042"/>
                    </a:ext>
                  </a:extLst>
                </a:gridCol>
                <a:gridCol w="329184">
                  <a:extLst>
                    <a:ext uri="{9D8B030D-6E8A-4147-A177-3AD203B41FA5}">
                      <a16:colId xmlns:a16="http://schemas.microsoft.com/office/drawing/2014/main" val="2729057514"/>
                    </a:ext>
                  </a:extLst>
                </a:gridCol>
                <a:gridCol w="329184">
                  <a:extLst>
                    <a:ext uri="{9D8B030D-6E8A-4147-A177-3AD203B41FA5}">
                      <a16:colId xmlns:a16="http://schemas.microsoft.com/office/drawing/2014/main" val="791164217"/>
                    </a:ext>
                  </a:extLst>
                </a:gridCol>
                <a:gridCol w="329184">
                  <a:extLst>
                    <a:ext uri="{9D8B030D-6E8A-4147-A177-3AD203B41FA5}">
                      <a16:colId xmlns:a16="http://schemas.microsoft.com/office/drawing/2014/main" val="1093627953"/>
                    </a:ext>
                  </a:extLst>
                </a:gridCol>
                <a:gridCol w="329184">
                  <a:extLst>
                    <a:ext uri="{9D8B030D-6E8A-4147-A177-3AD203B41FA5}">
                      <a16:colId xmlns:a16="http://schemas.microsoft.com/office/drawing/2014/main" val="3512230440"/>
                    </a:ext>
                  </a:extLst>
                </a:gridCol>
                <a:gridCol w="370332">
                  <a:extLst>
                    <a:ext uri="{9D8B030D-6E8A-4147-A177-3AD203B41FA5}">
                      <a16:colId xmlns:a16="http://schemas.microsoft.com/office/drawing/2014/main" val="817567558"/>
                    </a:ext>
                  </a:extLst>
                </a:gridCol>
                <a:gridCol w="370332">
                  <a:extLst>
                    <a:ext uri="{9D8B030D-6E8A-4147-A177-3AD203B41FA5}">
                      <a16:colId xmlns:a16="http://schemas.microsoft.com/office/drawing/2014/main" val="3358065822"/>
                    </a:ext>
                  </a:extLst>
                </a:gridCol>
                <a:gridCol w="329184">
                  <a:extLst>
                    <a:ext uri="{9D8B030D-6E8A-4147-A177-3AD203B41FA5}">
                      <a16:colId xmlns:a16="http://schemas.microsoft.com/office/drawing/2014/main" val="1556062778"/>
                    </a:ext>
                  </a:extLst>
                </a:gridCol>
                <a:gridCol w="329184">
                  <a:extLst>
                    <a:ext uri="{9D8B030D-6E8A-4147-A177-3AD203B41FA5}">
                      <a16:colId xmlns:a16="http://schemas.microsoft.com/office/drawing/2014/main" val="1107616378"/>
                    </a:ext>
                  </a:extLst>
                </a:gridCol>
                <a:gridCol w="370332">
                  <a:extLst>
                    <a:ext uri="{9D8B030D-6E8A-4147-A177-3AD203B41FA5}">
                      <a16:colId xmlns:a16="http://schemas.microsoft.com/office/drawing/2014/main" val="2289684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70117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- 2018-05-24 03:10:01 </a:t>
                      </a:r>
                      <a:r>
                        <a:rPr kumimoji="0" lang="en-US" sz="1000" b="0" i="0" u="none" strike="noStrike" kern="1200" cap="none" spc="0" normalizeH="0" baseline="0" noProof="0">
                          <a:ln>
                            <a:noFill/>
                          </a:ln>
                          <a:solidFill>
                            <a:prstClr val="black"/>
                          </a:solidFill>
                          <a:effectLst/>
                          <a:uLnTx/>
                          <a:uFillTx/>
                          <a:latin typeface="+mn-lt"/>
                          <a:ea typeface="+mn-ea"/>
                          <a:cs typeface="+mn-cs"/>
                        </a:rPr>
                        <a:t> 
 Philippine Statement: “Health for all: Commit to Universal Health Coverage”
71ST SESSION OF THE WORLD HEALTH ASSEMBLY
HONOURABLE FRANCISCO T. DUQUE III
SECRETARY OF HEALTH OF THE REPUBLIC OF THE PHILIPPINES
May 21 - 26, 2018, Geneva, Switzerland
President of the World Health Assembly,  the Minister of Health of Zimbabwe 
Director General, Dr. Tedros Adhanom Ghebreyesus,
Fellow Ministers, honorable delegates
This year’s theme, “Universal Health Coverage: everyone, everywhere,” is timely and urgent. This vision is embodied in the Philippine Health Agenda of the Duterte Administration where our goal is to reach UHC by 2022.  We further envision our people to be the healthiest in Asia by 2040.
To make this happen we embark on the following actions:
1) National legislation that will enable a whole-of-society approach in 2018. This law will strengthen primary health care in the country fully aligned with the principles of the Alma Ata Declaration as the bedrock of health reform toward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78257997"/>
                  </a:ext>
                </a:extLst>
              </a:tr>
            </a:tbl>
          </a:graphicData>
        </a:graphic>
      </p:graphicFrame>
      <p:sp>
        <p:nvSpPr>
          <p:cNvPr id="4" name="Text Placeholder 3">
            <a:extLst>
              <a:ext uri="{FF2B5EF4-FFF2-40B4-BE49-F238E27FC236}">
                <a16:creationId xmlns:a16="http://schemas.microsoft.com/office/drawing/2014/main" id="{D75E2B99-5D9F-4B31-A97E-67DE1BDFF2F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4151966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8611E-4BF9-408F-AF85-EFA977C9DA85}"/>
              </a:ext>
            </a:extLst>
          </p:cNvPr>
          <p:cNvSpPr>
            <a:spLocks noGrp="1"/>
          </p:cNvSpPr>
          <p:nvPr>
            <p:ph type="title"/>
          </p:nvPr>
        </p:nvSpPr>
        <p:spPr/>
        <p:txBody>
          <a:bodyPr/>
          <a:lstStyle/>
          <a:p>
            <a:r>
              <a:rPr lang="en-US"/>
              <a:t>Facebook Own Posts Table  | Department of Health (Philippines) - 7 of 17</a:t>
            </a:r>
          </a:p>
        </p:txBody>
      </p:sp>
      <p:graphicFrame>
        <p:nvGraphicFramePr>
          <p:cNvPr id="5" name="Table Placeholder 4">
            <a:extLst>
              <a:ext uri="{FF2B5EF4-FFF2-40B4-BE49-F238E27FC236}">
                <a16:creationId xmlns:a16="http://schemas.microsoft.com/office/drawing/2014/main" id="{357AED8F-BA1B-4982-B3A2-7F97AAEAF687}"/>
              </a:ext>
            </a:extLst>
          </p:cNvPr>
          <p:cNvGraphicFramePr>
            <a:graphicFrameLocks noGrp="1"/>
          </p:cNvGraphicFramePr>
          <p:nvPr>
            <p:ph type="tbl" sz="quarter" idx="13"/>
            <p:extLst>
              <p:ext uri="{D42A27DB-BD31-4B8C-83A1-F6EECF244321}">
                <p14:modId xmlns:p14="http://schemas.microsoft.com/office/powerpoint/2010/main" val="138991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69768751"/>
                    </a:ext>
                  </a:extLst>
                </a:gridCol>
                <a:gridCol w="370332">
                  <a:extLst>
                    <a:ext uri="{9D8B030D-6E8A-4147-A177-3AD203B41FA5}">
                      <a16:colId xmlns:a16="http://schemas.microsoft.com/office/drawing/2014/main" val="1951853023"/>
                    </a:ext>
                  </a:extLst>
                </a:gridCol>
                <a:gridCol w="370332">
                  <a:extLst>
                    <a:ext uri="{9D8B030D-6E8A-4147-A177-3AD203B41FA5}">
                      <a16:colId xmlns:a16="http://schemas.microsoft.com/office/drawing/2014/main" val="1966169579"/>
                    </a:ext>
                  </a:extLst>
                </a:gridCol>
                <a:gridCol w="370332">
                  <a:extLst>
                    <a:ext uri="{9D8B030D-6E8A-4147-A177-3AD203B41FA5}">
                      <a16:colId xmlns:a16="http://schemas.microsoft.com/office/drawing/2014/main" val="2147816258"/>
                    </a:ext>
                  </a:extLst>
                </a:gridCol>
                <a:gridCol w="329184">
                  <a:extLst>
                    <a:ext uri="{9D8B030D-6E8A-4147-A177-3AD203B41FA5}">
                      <a16:colId xmlns:a16="http://schemas.microsoft.com/office/drawing/2014/main" val="2644434850"/>
                    </a:ext>
                  </a:extLst>
                </a:gridCol>
                <a:gridCol w="329184">
                  <a:extLst>
                    <a:ext uri="{9D8B030D-6E8A-4147-A177-3AD203B41FA5}">
                      <a16:colId xmlns:a16="http://schemas.microsoft.com/office/drawing/2014/main" val="2173790192"/>
                    </a:ext>
                  </a:extLst>
                </a:gridCol>
                <a:gridCol w="329184">
                  <a:extLst>
                    <a:ext uri="{9D8B030D-6E8A-4147-A177-3AD203B41FA5}">
                      <a16:colId xmlns:a16="http://schemas.microsoft.com/office/drawing/2014/main" val="1188312575"/>
                    </a:ext>
                  </a:extLst>
                </a:gridCol>
                <a:gridCol w="329184">
                  <a:extLst>
                    <a:ext uri="{9D8B030D-6E8A-4147-A177-3AD203B41FA5}">
                      <a16:colId xmlns:a16="http://schemas.microsoft.com/office/drawing/2014/main" val="2458355275"/>
                    </a:ext>
                  </a:extLst>
                </a:gridCol>
                <a:gridCol w="329184">
                  <a:extLst>
                    <a:ext uri="{9D8B030D-6E8A-4147-A177-3AD203B41FA5}">
                      <a16:colId xmlns:a16="http://schemas.microsoft.com/office/drawing/2014/main" val="2380760988"/>
                    </a:ext>
                  </a:extLst>
                </a:gridCol>
                <a:gridCol w="329184">
                  <a:extLst>
                    <a:ext uri="{9D8B030D-6E8A-4147-A177-3AD203B41FA5}">
                      <a16:colId xmlns:a16="http://schemas.microsoft.com/office/drawing/2014/main" val="3964359717"/>
                    </a:ext>
                  </a:extLst>
                </a:gridCol>
                <a:gridCol w="329184">
                  <a:extLst>
                    <a:ext uri="{9D8B030D-6E8A-4147-A177-3AD203B41FA5}">
                      <a16:colId xmlns:a16="http://schemas.microsoft.com/office/drawing/2014/main" val="4004503313"/>
                    </a:ext>
                  </a:extLst>
                </a:gridCol>
                <a:gridCol w="329184">
                  <a:extLst>
                    <a:ext uri="{9D8B030D-6E8A-4147-A177-3AD203B41FA5}">
                      <a16:colId xmlns:a16="http://schemas.microsoft.com/office/drawing/2014/main" val="813234050"/>
                    </a:ext>
                  </a:extLst>
                </a:gridCol>
                <a:gridCol w="329184">
                  <a:extLst>
                    <a:ext uri="{9D8B030D-6E8A-4147-A177-3AD203B41FA5}">
                      <a16:colId xmlns:a16="http://schemas.microsoft.com/office/drawing/2014/main" val="3427561790"/>
                    </a:ext>
                  </a:extLst>
                </a:gridCol>
                <a:gridCol w="370332">
                  <a:extLst>
                    <a:ext uri="{9D8B030D-6E8A-4147-A177-3AD203B41FA5}">
                      <a16:colId xmlns:a16="http://schemas.microsoft.com/office/drawing/2014/main" val="2604126587"/>
                    </a:ext>
                  </a:extLst>
                </a:gridCol>
                <a:gridCol w="370332">
                  <a:extLst>
                    <a:ext uri="{9D8B030D-6E8A-4147-A177-3AD203B41FA5}">
                      <a16:colId xmlns:a16="http://schemas.microsoft.com/office/drawing/2014/main" val="1789123701"/>
                    </a:ext>
                  </a:extLst>
                </a:gridCol>
                <a:gridCol w="329184">
                  <a:extLst>
                    <a:ext uri="{9D8B030D-6E8A-4147-A177-3AD203B41FA5}">
                      <a16:colId xmlns:a16="http://schemas.microsoft.com/office/drawing/2014/main" val="1754813413"/>
                    </a:ext>
                  </a:extLst>
                </a:gridCol>
                <a:gridCol w="329184">
                  <a:extLst>
                    <a:ext uri="{9D8B030D-6E8A-4147-A177-3AD203B41FA5}">
                      <a16:colId xmlns:a16="http://schemas.microsoft.com/office/drawing/2014/main" val="508776642"/>
                    </a:ext>
                  </a:extLst>
                </a:gridCol>
                <a:gridCol w="370332">
                  <a:extLst>
                    <a:ext uri="{9D8B030D-6E8A-4147-A177-3AD203B41FA5}">
                      <a16:colId xmlns:a16="http://schemas.microsoft.com/office/drawing/2014/main" val="2759728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74218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- 2018-05-23 10:52:59 </a:t>
                      </a:r>
                      <a:r>
                        <a:rPr kumimoji="0" lang="en-US" sz="1000" b="0" i="0" u="none" strike="noStrike" kern="1200" cap="none" spc="0" normalizeH="0" baseline="0" noProof="0">
                          <a:ln>
                            <a:noFill/>
                          </a:ln>
                          <a:solidFill>
                            <a:prstClr val="black"/>
                          </a:solidFill>
                          <a:effectLst/>
                          <a:uLnTx/>
                          <a:uFillTx/>
                          <a:latin typeface="+mn-lt"/>
                          <a:ea typeface="+mn-ea"/>
                          <a:cs typeface="+mn-cs"/>
                        </a:rPr>
                        <a:t> 
 The Doctor is in 
Season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23306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- 2018-05-23 09:39:42 </a:t>
                      </a:r>
                      <a:r>
                        <a:rPr kumimoji="0" lang="en-US" sz="1000" b="0" i="0" u="none" strike="noStrike" kern="1200" cap="none" spc="0" normalizeH="0" baseline="0" noProof="0">
                          <a:ln>
                            <a:noFill/>
                          </a:ln>
                          <a:solidFill>
                            <a:prstClr val="black"/>
                          </a:solidFill>
                          <a:effectLst/>
                          <a:uLnTx/>
                          <a:uFillTx/>
                          <a:latin typeface="+mn-lt"/>
                          <a:ea typeface="+mn-ea"/>
                          <a:cs typeface="+mn-cs"/>
                        </a:rPr>
                        <a:t> 
 World Health +SocialGood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03396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- 2018-05-23 07:37:33 </a:t>
                      </a:r>
                      <a:r>
                        <a:rPr kumimoji="0" lang="en-US" sz="1000" b="0" i="0" u="none" strike="noStrike" kern="1200" cap="none" spc="0" normalizeH="0" baseline="0" noProof="0">
                          <a:ln>
                            <a:noFill/>
                          </a:ln>
                          <a:solidFill>
                            <a:prstClr val="black"/>
                          </a:solidFill>
                          <a:effectLst/>
                          <a:uLnTx/>
                          <a:uFillTx/>
                          <a:latin typeface="+mn-lt"/>
                          <a:ea typeface="+mn-ea"/>
                          <a:cs typeface="+mn-cs"/>
                        </a:rPr>
                        <a:t> 
 DOH LAUDS HOUSE PANEL’S APPROVAL OF P1.16-B DENGVAXIA FUNDS Press Release/23 May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20535112"/>
                  </a:ext>
                </a:extLst>
              </a:tr>
            </a:tbl>
          </a:graphicData>
        </a:graphic>
      </p:graphicFrame>
      <p:sp>
        <p:nvSpPr>
          <p:cNvPr id="4" name="Text Placeholder 3">
            <a:extLst>
              <a:ext uri="{FF2B5EF4-FFF2-40B4-BE49-F238E27FC236}">
                <a16:creationId xmlns:a16="http://schemas.microsoft.com/office/drawing/2014/main" id="{A519DAF2-B367-4923-9069-8FCD4FC7147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7782663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F9C47-4A7C-4B9B-A0B8-7E854C6B380A}"/>
              </a:ext>
            </a:extLst>
          </p:cNvPr>
          <p:cNvSpPr>
            <a:spLocks noGrp="1"/>
          </p:cNvSpPr>
          <p:nvPr>
            <p:ph type="title"/>
          </p:nvPr>
        </p:nvSpPr>
        <p:spPr/>
        <p:txBody>
          <a:bodyPr/>
          <a:lstStyle/>
          <a:p>
            <a:r>
              <a:rPr lang="en-US"/>
              <a:t>Facebook Own Posts Table  | Department of Health (Philippines) - 8 of 17</a:t>
            </a:r>
          </a:p>
        </p:txBody>
      </p:sp>
      <p:graphicFrame>
        <p:nvGraphicFramePr>
          <p:cNvPr id="5" name="Table Placeholder 4">
            <a:extLst>
              <a:ext uri="{FF2B5EF4-FFF2-40B4-BE49-F238E27FC236}">
                <a16:creationId xmlns:a16="http://schemas.microsoft.com/office/drawing/2014/main" id="{3C4C141D-5276-4B7E-AFFC-05691375975D}"/>
              </a:ext>
            </a:extLst>
          </p:cNvPr>
          <p:cNvGraphicFramePr>
            <a:graphicFrameLocks noGrp="1"/>
          </p:cNvGraphicFramePr>
          <p:nvPr>
            <p:ph type="tbl" sz="quarter" idx="13"/>
            <p:extLst>
              <p:ext uri="{D42A27DB-BD31-4B8C-83A1-F6EECF244321}">
                <p14:modId xmlns:p14="http://schemas.microsoft.com/office/powerpoint/2010/main" val="1237470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02209671"/>
                    </a:ext>
                  </a:extLst>
                </a:gridCol>
                <a:gridCol w="370332">
                  <a:extLst>
                    <a:ext uri="{9D8B030D-6E8A-4147-A177-3AD203B41FA5}">
                      <a16:colId xmlns:a16="http://schemas.microsoft.com/office/drawing/2014/main" val="2402810534"/>
                    </a:ext>
                  </a:extLst>
                </a:gridCol>
                <a:gridCol w="370332">
                  <a:extLst>
                    <a:ext uri="{9D8B030D-6E8A-4147-A177-3AD203B41FA5}">
                      <a16:colId xmlns:a16="http://schemas.microsoft.com/office/drawing/2014/main" val="2384586606"/>
                    </a:ext>
                  </a:extLst>
                </a:gridCol>
                <a:gridCol w="370332">
                  <a:extLst>
                    <a:ext uri="{9D8B030D-6E8A-4147-A177-3AD203B41FA5}">
                      <a16:colId xmlns:a16="http://schemas.microsoft.com/office/drawing/2014/main" val="235826494"/>
                    </a:ext>
                  </a:extLst>
                </a:gridCol>
                <a:gridCol w="329184">
                  <a:extLst>
                    <a:ext uri="{9D8B030D-6E8A-4147-A177-3AD203B41FA5}">
                      <a16:colId xmlns:a16="http://schemas.microsoft.com/office/drawing/2014/main" val="1447327055"/>
                    </a:ext>
                  </a:extLst>
                </a:gridCol>
                <a:gridCol w="329184">
                  <a:extLst>
                    <a:ext uri="{9D8B030D-6E8A-4147-A177-3AD203B41FA5}">
                      <a16:colId xmlns:a16="http://schemas.microsoft.com/office/drawing/2014/main" val="1621190926"/>
                    </a:ext>
                  </a:extLst>
                </a:gridCol>
                <a:gridCol w="329184">
                  <a:extLst>
                    <a:ext uri="{9D8B030D-6E8A-4147-A177-3AD203B41FA5}">
                      <a16:colId xmlns:a16="http://schemas.microsoft.com/office/drawing/2014/main" val="3564390336"/>
                    </a:ext>
                  </a:extLst>
                </a:gridCol>
                <a:gridCol w="329184">
                  <a:extLst>
                    <a:ext uri="{9D8B030D-6E8A-4147-A177-3AD203B41FA5}">
                      <a16:colId xmlns:a16="http://schemas.microsoft.com/office/drawing/2014/main" val="3384194512"/>
                    </a:ext>
                  </a:extLst>
                </a:gridCol>
                <a:gridCol w="329184">
                  <a:extLst>
                    <a:ext uri="{9D8B030D-6E8A-4147-A177-3AD203B41FA5}">
                      <a16:colId xmlns:a16="http://schemas.microsoft.com/office/drawing/2014/main" val="1043472904"/>
                    </a:ext>
                  </a:extLst>
                </a:gridCol>
                <a:gridCol w="329184">
                  <a:extLst>
                    <a:ext uri="{9D8B030D-6E8A-4147-A177-3AD203B41FA5}">
                      <a16:colId xmlns:a16="http://schemas.microsoft.com/office/drawing/2014/main" val="3529477160"/>
                    </a:ext>
                  </a:extLst>
                </a:gridCol>
                <a:gridCol w="329184">
                  <a:extLst>
                    <a:ext uri="{9D8B030D-6E8A-4147-A177-3AD203B41FA5}">
                      <a16:colId xmlns:a16="http://schemas.microsoft.com/office/drawing/2014/main" val="3480729189"/>
                    </a:ext>
                  </a:extLst>
                </a:gridCol>
                <a:gridCol w="329184">
                  <a:extLst>
                    <a:ext uri="{9D8B030D-6E8A-4147-A177-3AD203B41FA5}">
                      <a16:colId xmlns:a16="http://schemas.microsoft.com/office/drawing/2014/main" val="2024408190"/>
                    </a:ext>
                  </a:extLst>
                </a:gridCol>
                <a:gridCol w="329184">
                  <a:extLst>
                    <a:ext uri="{9D8B030D-6E8A-4147-A177-3AD203B41FA5}">
                      <a16:colId xmlns:a16="http://schemas.microsoft.com/office/drawing/2014/main" val="3337744257"/>
                    </a:ext>
                  </a:extLst>
                </a:gridCol>
                <a:gridCol w="370332">
                  <a:extLst>
                    <a:ext uri="{9D8B030D-6E8A-4147-A177-3AD203B41FA5}">
                      <a16:colId xmlns:a16="http://schemas.microsoft.com/office/drawing/2014/main" val="2203439949"/>
                    </a:ext>
                  </a:extLst>
                </a:gridCol>
                <a:gridCol w="370332">
                  <a:extLst>
                    <a:ext uri="{9D8B030D-6E8A-4147-A177-3AD203B41FA5}">
                      <a16:colId xmlns:a16="http://schemas.microsoft.com/office/drawing/2014/main" val="1557398212"/>
                    </a:ext>
                  </a:extLst>
                </a:gridCol>
                <a:gridCol w="329184">
                  <a:extLst>
                    <a:ext uri="{9D8B030D-6E8A-4147-A177-3AD203B41FA5}">
                      <a16:colId xmlns:a16="http://schemas.microsoft.com/office/drawing/2014/main" val="1540996100"/>
                    </a:ext>
                  </a:extLst>
                </a:gridCol>
                <a:gridCol w="329184">
                  <a:extLst>
                    <a:ext uri="{9D8B030D-6E8A-4147-A177-3AD203B41FA5}">
                      <a16:colId xmlns:a16="http://schemas.microsoft.com/office/drawing/2014/main" val="839941194"/>
                    </a:ext>
                  </a:extLst>
                </a:gridCol>
                <a:gridCol w="370332">
                  <a:extLst>
                    <a:ext uri="{9D8B030D-6E8A-4147-A177-3AD203B41FA5}">
                      <a16:colId xmlns:a16="http://schemas.microsoft.com/office/drawing/2014/main" val="3161754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51647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- 2018-05-20 06:00:01 </a:t>
                      </a:r>
                      <a:r>
                        <a:rPr kumimoji="0" lang="en-US" sz="1000" b="0" i="0" u="none" strike="noStrike" kern="1200" cap="none" spc="0" normalizeH="0" baseline="0" noProof="0">
                          <a:ln>
                            <a:noFill/>
                          </a:ln>
                          <a:solidFill>
                            <a:prstClr val="black"/>
                          </a:solidFill>
                          <a:effectLst/>
                          <a:uLnTx/>
                          <a:uFillTx/>
                          <a:latin typeface="+mn-lt"/>
                          <a:ea typeface="+mn-ea"/>
                          <a:cs typeface="+mn-cs"/>
                        </a:rPr>
                        <a:t> 
 Dengvaxia Forum
Municipality of San Fernando, Cebu
March 27,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06949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- 2018-05-19 06:00:01 </a:t>
                      </a:r>
                      <a:r>
                        <a:rPr kumimoji="0" lang="en-US" sz="1000" b="0" i="0" u="none" strike="noStrike" kern="1200" cap="none" spc="0" normalizeH="0" baseline="0" noProof="0">
                          <a:ln>
                            <a:noFill/>
                          </a:ln>
                          <a:solidFill>
                            <a:prstClr val="black"/>
                          </a:solidFill>
                          <a:effectLst/>
                          <a:uLnTx/>
                          <a:uFillTx/>
                          <a:latin typeface="+mn-lt"/>
                          <a:ea typeface="+mn-ea"/>
                          <a:cs typeface="+mn-cs"/>
                        </a:rPr>
                        <a:t> 
 Dengvaxia Forum
Municipality of Minglanilla, Cebu
March 27,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3385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- 2018-05-19 02:58:07 </a:t>
                      </a:r>
                      <a:r>
                        <a:rPr kumimoji="0" lang="en-US" sz="1000" b="0" i="0" u="none" strike="noStrike" kern="1200" cap="none" spc="0" normalizeH="0" baseline="0" noProof="0">
                          <a:ln>
                            <a:noFill/>
                          </a:ln>
                          <a:solidFill>
                            <a:prstClr val="black"/>
                          </a:solidFill>
                          <a:effectLst/>
                          <a:uLnTx/>
                          <a:uFillTx/>
                          <a:latin typeface="+mn-lt"/>
                          <a:ea typeface="+mn-ea"/>
                          <a:cs typeface="+mn-cs"/>
                        </a:rPr>
                        <a:t> 
 ONE IN THREE FILIPINOS DIE PREMATURELY FROM NONCOMMUNICABLE DISEASES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82715006"/>
                  </a:ext>
                </a:extLst>
              </a:tr>
            </a:tbl>
          </a:graphicData>
        </a:graphic>
      </p:graphicFrame>
      <p:sp>
        <p:nvSpPr>
          <p:cNvPr id="4" name="Text Placeholder 3">
            <a:extLst>
              <a:ext uri="{FF2B5EF4-FFF2-40B4-BE49-F238E27FC236}">
                <a16:creationId xmlns:a16="http://schemas.microsoft.com/office/drawing/2014/main" id="{C656A548-F8D8-414C-A1F3-4A7E54B9A59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6107029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9E472-77DF-45A6-A15A-64E9E544D8BA}"/>
              </a:ext>
            </a:extLst>
          </p:cNvPr>
          <p:cNvSpPr>
            <a:spLocks noGrp="1"/>
          </p:cNvSpPr>
          <p:nvPr>
            <p:ph type="title"/>
          </p:nvPr>
        </p:nvSpPr>
        <p:spPr/>
        <p:txBody>
          <a:bodyPr/>
          <a:lstStyle/>
          <a:p>
            <a:r>
              <a:rPr lang="en-US"/>
              <a:t>Facebook Own Posts Table  | Department of Health (Philippines) - 9 of 17</a:t>
            </a:r>
          </a:p>
        </p:txBody>
      </p:sp>
      <p:graphicFrame>
        <p:nvGraphicFramePr>
          <p:cNvPr id="5" name="Table Placeholder 4">
            <a:extLst>
              <a:ext uri="{FF2B5EF4-FFF2-40B4-BE49-F238E27FC236}">
                <a16:creationId xmlns:a16="http://schemas.microsoft.com/office/drawing/2014/main" id="{4AFD1A2E-764F-4E79-8373-A0FDC612D706}"/>
              </a:ext>
            </a:extLst>
          </p:cNvPr>
          <p:cNvGraphicFramePr>
            <a:graphicFrameLocks noGrp="1"/>
          </p:cNvGraphicFramePr>
          <p:nvPr>
            <p:ph type="tbl" sz="quarter" idx="13"/>
            <p:extLst>
              <p:ext uri="{D42A27DB-BD31-4B8C-83A1-F6EECF244321}">
                <p14:modId xmlns:p14="http://schemas.microsoft.com/office/powerpoint/2010/main" val="2850008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15830350"/>
                    </a:ext>
                  </a:extLst>
                </a:gridCol>
                <a:gridCol w="370332">
                  <a:extLst>
                    <a:ext uri="{9D8B030D-6E8A-4147-A177-3AD203B41FA5}">
                      <a16:colId xmlns:a16="http://schemas.microsoft.com/office/drawing/2014/main" val="652436445"/>
                    </a:ext>
                  </a:extLst>
                </a:gridCol>
                <a:gridCol w="370332">
                  <a:extLst>
                    <a:ext uri="{9D8B030D-6E8A-4147-A177-3AD203B41FA5}">
                      <a16:colId xmlns:a16="http://schemas.microsoft.com/office/drawing/2014/main" val="1838909866"/>
                    </a:ext>
                  </a:extLst>
                </a:gridCol>
                <a:gridCol w="370332">
                  <a:extLst>
                    <a:ext uri="{9D8B030D-6E8A-4147-A177-3AD203B41FA5}">
                      <a16:colId xmlns:a16="http://schemas.microsoft.com/office/drawing/2014/main" val="1558630749"/>
                    </a:ext>
                  </a:extLst>
                </a:gridCol>
                <a:gridCol w="329184">
                  <a:extLst>
                    <a:ext uri="{9D8B030D-6E8A-4147-A177-3AD203B41FA5}">
                      <a16:colId xmlns:a16="http://schemas.microsoft.com/office/drawing/2014/main" val="3845204357"/>
                    </a:ext>
                  </a:extLst>
                </a:gridCol>
                <a:gridCol w="329184">
                  <a:extLst>
                    <a:ext uri="{9D8B030D-6E8A-4147-A177-3AD203B41FA5}">
                      <a16:colId xmlns:a16="http://schemas.microsoft.com/office/drawing/2014/main" val="642858027"/>
                    </a:ext>
                  </a:extLst>
                </a:gridCol>
                <a:gridCol w="329184">
                  <a:extLst>
                    <a:ext uri="{9D8B030D-6E8A-4147-A177-3AD203B41FA5}">
                      <a16:colId xmlns:a16="http://schemas.microsoft.com/office/drawing/2014/main" val="408845735"/>
                    </a:ext>
                  </a:extLst>
                </a:gridCol>
                <a:gridCol w="329184">
                  <a:extLst>
                    <a:ext uri="{9D8B030D-6E8A-4147-A177-3AD203B41FA5}">
                      <a16:colId xmlns:a16="http://schemas.microsoft.com/office/drawing/2014/main" val="2994587205"/>
                    </a:ext>
                  </a:extLst>
                </a:gridCol>
                <a:gridCol w="329184">
                  <a:extLst>
                    <a:ext uri="{9D8B030D-6E8A-4147-A177-3AD203B41FA5}">
                      <a16:colId xmlns:a16="http://schemas.microsoft.com/office/drawing/2014/main" val="2477524784"/>
                    </a:ext>
                  </a:extLst>
                </a:gridCol>
                <a:gridCol w="329184">
                  <a:extLst>
                    <a:ext uri="{9D8B030D-6E8A-4147-A177-3AD203B41FA5}">
                      <a16:colId xmlns:a16="http://schemas.microsoft.com/office/drawing/2014/main" val="2309293437"/>
                    </a:ext>
                  </a:extLst>
                </a:gridCol>
                <a:gridCol w="329184">
                  <a:extLst>
                    <a:ext uri="{9D8B030D-6E8A-4147-A177-3AD203B41FA5}">
                      <a16:colId xmlns:a16="http://schemas.microsoft.com/office/drawing/2014/main" val="3644175461"/>
                    </a:ext>
                  </a:extLst>
                </a:gridCol>
                <a:gridCol w="329184">
                  <a:extLst>
                    <a:ext uri="{9D8B030D-6E8A-4147-A177-3AD203B41FA5}">
                      <a16:colId xmlns:a16="http://schemas.microsoft.com/office/drawing/2014/main" val="3432106286"/>
                    </a:ext>
                  </a:extLst>
                </a:gridCol>
                <a:gridCol w="329184">
                  <a:extLst>
                    <a:ext uri="{9D8B030D-6E8A-4147-A177-3AD203B41FA5}">
                      <a16:colId xmlns:a16="http://schemas.microsoft.com/office/drawing/2014/main" val="4087540712"/>
                    </a:ext>
                  </a:extLst>
                </a:gridCol>
                <a:gridCol w="370332">
                  <a:extLst>
                    <a:ext uri="{9D8B030D-6E8A-4147-A177-3AD203B41FA5}">
                      <a16:colId xmlns:a16="http://schemas.microsoft.com/office/drawing/2014/main" val="1971071268"/>
                    </a:ext>
                  </a:extLst>
                </a:gridCol>
                <a:gridCol w="370332">
                  <a:extLst>
                    <a:ext uri="{9D8B030D-6E8A-4147-A177-3AD203B41FA5}">
                      <a16:colId xmlns:a16="http://schemas.microsoft.com/office/drawing/2014/main" val="1896284402"/>
                    </a:ext>
                  </a:extLst>
                </a:gridCol>
                <a:gridCol w="329184">
                  <a:extLst>
                    <a:ext uri="{9D8B030D-6E8A-4147-A177-3AD203B41FA5}">
                      <a16:colId xmlns:a16="http://schemas.microsoft.com/office/drawing/2014/main" val="1337160671"/>
                    </a:ext>
                  </a:extLst>
                </a:gridCol>
                <a:gridCol w="329184">
                  <a:extLst>
                    <a:ext uri="{9D8B030D-6E8A-4147-A177-3AD203B41FA5}">
                      <a16:colId xmlns:a16="http://schemas.microsoft.com/office/drawing/2014/main" val="3847486596"/>
                    </a:ext>
                  </a:extLst>
                </a:gridCol>
                <a:gridCol w="370332">
                  <a:extLst>
                    <a:ext uri="{9D8B030D-6E8A-4147-A177-3AD203B41FA5}">
                      <a16:colId xmlns:a16="http://schemas.microsoft.com/office/drawing/2014/main" val="1336119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62517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- 2018-05-18 14:00:01 </a:t>
                      </a:r>
                      <a:r>
                        <a:rPr kumimoji="0" lang="en-US" sz="1000" b="0" i="0" u="none" strike="noStrike" kern="1200" cap="none" spc="0" normalizeH="0" baseline="0" noProof="0">
                          <a:ln>
                            <a:noFill/>
                          </a:ln>
                          <a:solidFill>
                            <a:prstClr val="black"/>
                          </a:solidFill>
                          <a:effectLst/>
                          <a:uLnTx/>
                          <a:uFillTx/>
                          <a:latin typeface="+mn-lt"/>
                          <a:ea typeface="+mn-ea"/>
                          <a:cs typeface="+mn-cs"/>
                        </a:rPr>
                        <a:t> 
 Sa usaping pangkalusugan ng mga bata, ang ama ang katuwang dapat ng ina sa pagtangkilik sa mga libreng bakuna na ibinibigay ng DOH. Dapat tularan natin si Emry Mati, isang ama na sumusuporta sa routine immunization ng DOH.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34787898"/>
                  </a:ext>
                </a:extLst>
              </a:tr>
            </a:tbl>
          </a:graphicData>
        </a:graphic>
      </p:graphicFrame>
      <p:sp>
        <p:nvSpPr>
          <p:cNvPr id="4" name="Text Placeholder 3">
            <a:extLst>
              <a:ext uri="{FF2B5EF4-FFF2-40B4-BE49-F238E27FC236}">
                <a16:creationId xmlns:a16="http://schemas.microsoft.com/office/drawing/2014/main" id="{E3A86AC5-0CAC-473C-9EB2-5DD0FA150D2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662840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519B8-5AD4-49B6-BD3B-E00D87800AA5}"/>
              </a:ext>
            </a:extLst>
          </p:cNvPr>
          <p:cNvSpPr>
            <a:spLocks noGrp="1"/>
          </p:cNvSpPr>
          <p:nvPr>
            <p:ph type="title"/>
          </p:nvPr>
        </p:nvSpPr>
        <p:spPr/>
        <p:txBody>
          <a:bodyPr/>
          <a:lstStyle/>
          <a:p>
            <a:r>
              <a:rPr lang="en-US"/>
              <a:t>Facebook Own Posts Table  | Department of Health (Philippines) - 10 of 17</a:t>
            </a:r>
          </a:p>
        </p:txBody>
      </p:sp>
      <p:graphicFrame>
        <p:nvGraphicFramePr>
          <p:cNvPr id="5" name="Table Placeholder 4">
            <a:extLst>
              <a:ext uri="{FF2B5EF4-FFF2-40B4-BE49-F238E27FC236}">
                <a16:creationId xmlns:a16="http://schemas.microsoft.com/office/drawing/2014/main" id="{70794391-1C71-42B7-8293-3643263485BA}"/>
              </a:ext>
            </a:extLst>
          </p:cNvPr>
          <p:cNvGraphicFramePr>
            <a:graphicFrameLocks noGrp="1"/>
          </p:cNvGraphicFramePr>
          <p:nvPr>
            <p:ph type="tbl" sz="quarter" idx="13"/>
            <p:extLst>
              <p:ext uri="{D42A27DB-BD31-4B8C-83A1-F6EECF244321}">
                <p14:modId xmlns:p14="http://schemas.microsoft.com/office/powerpoint/2010/main" val="2490837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41583926"/>
                    </a:ext>
                  </a:extLst>
                </a:gridCol>
                <a:gridCol w="370332">
                  <a:extLst>
                    <a:ext uri="{9D8B030D-6E8A-4147-A177-3AD203B41FA5}">
                      <a16:colId xmlns:a16="http://schemas.microsoft.com/office/drawing/2014/main" val="1536450080"/>
                    </a:ext>
                  </a:extLst>
                </a:gridCol>
                <a:gridCol w="370332">
                  <a:extLst>
                    <a:ext uri="{9D8B030D-6E8A-4147-A177-3AD203B41FA5}">
                      <a16:colId xmlns:a16="http://schemas.microsoft.com/office/drawing/2014/main" val="4153454296"/>
                    </a:ext>
                  </a:extLst>
                </a:gridCol>
                <a:gridCol w="370332">
                  <a:extLst>
                    <a:ext uri="{9D8B030D-6E8A-4147-A177-3AD203B41FA5}">
                      <a16:colId xmlns:a16="http://schemas.microsoft.com/office/drawing/2014/main" val="3473486686"/>
                    </a:ext>
                  </a:extLst>
                </a:gridCol>
                <a:gridCol w="329184">
                  <a:extLst>
                    <a:ext uri="{9D8B030D-6E8A-4147-A177-3AD203B41FA5}">
                      <a16:colId xmlns:a16="http://schemas.microsoft.com/office/drawing/2014/main" val="3907086987"/>
                    </a:ext>
                  </a:extLst>
                </a:gridCol>
                <a:gridCol w="329184">
                  <a:extLst>
                    <a:ext uri="{9D8B030D-6E8A-4147-A177-3AD203B41FA5}">
                      <a16:colId xmlns:a16="http://schemas.microsoft.com/office/drawing/2014/main" val="694624781"/>
                    </a:ext>
                  </a:extLst>
                </a:gridCol>
                <a:gridCol w="329184">
                  <a:extLst>
                    <a:ext uri="{9D8B030D-6E8A-4147-A177-3AD203B41FA5}">
                      <a16:colId xmlns:a16="http://schemas.microsoft.com/office/drawing/2014/main" val="3498841689"/>
                    </a:ext>
                  </a:extLst>
                </a:gridCol>
                <a:gridCol w="329184">
                  <a:extLst>
                    <a:ext uri="{9D8B030D-6E8A-4147-A177-3AD203B41FA5}">
                      <a16:colId xmlns:a16="http://schemas.microsoft.com/office/drawing/2014/main" val="402000645"/>
                    </a:ext>
                  </a:extLst>
                </a:gridCol>
                <a:gridCol w="329184">
                  <a:extLst>
                    <a:ext uri="{9D8B030D-6E8A-4147-A177-3AD203B41FA5}">
                      <a16:colId xmlns:a16="http://schemas.microsoft.com/office/drawing/2014/main" val="4000747267"/>
                    </a:ext>
                  </a:extLst>
                </a:gridCol>
                <a:gridCol w="329184">
                  <a:extLst>
                    <a:ext uri="{9D8B030D-6E8A-4147-A177-3AD203B41FA5}">
                      <a16:colId xmlns:a16="http://schemas.microsoft.com/office/drawing/2014/main" val="3128263026"/>
                    </a:ext>
                  </a:extLst>
                </a:gridCol>
                <a:gridCol w="329184">
                  <a:extLst>
                    <a:ext uri="{9D8B030D-6E8A-4147-A177-3AD203B41FA5}">
                      <a16:colId xmlns:a16="http://schemas.microsoft.com/office/drawing/2014/main" val="3029389188"/>
                    </a:ext>
                  </a:extLst>
                </a:gridCol>
                <a:gridCol w="329184">
                  <a:extLst>
                    <a:ext uri="{9D8B030D-6E8A-4147-A177-3AD203B41FA5}">
                      <a16:colId xmlns:a16="http://schemas.microsoft.com/office/drawing/2014/main" val="551209752"/>
                    </a:ext>
                  </a:extLst>
                </a:gridCol>
                <a:gridCol w="329184">
                  <a:extLst>
                    <a:ext uri="{9D8B030D-6E8A-4147-A177-3AD203B41FA5}">
                      <a16:colId xmlns:a16="http://schemas.microsoft.com/office/drawing/2014/main" val="1760644898"/>
                    </a:ext>
                  </a:extLst>
                </a:gridCol>
                <a:gridCol w="370332">
                  <a:extLst>
                    <a:ext uri="{9D8B030D-6E8A-4147-A177-3AD203B41FA5}">
                      <a16:colId xmlns:a16="http://schemas.microsoft.com/office/drawing/2014/main" val="2978098951"/>
                    </a:ext>
                  </a:extLst>
                </a:gridCol>
                <a:gridCol w="370332">
                  <a:extLst>
                    <a:ext uri="{9D8B030D-6E8A-4147-A177-3AD203B41FA5}">
                      <a16:colId xmlns:a16="http://schemas.microsoft.com/office/drawing/2014/main" val="2107258027"/>
                    </a:ext>
                  </a:extLst>
                </a:gridCol>
                <a:gridCol w="329184">
                  <a:extLst>
                    <a:ext uri="{9D8B030D-6E8A-4147-A177-3AD203B41FA5}">
                      <a16:colId xmlns:a16="http://schemas.microsoft.com/office/drawing/2014/main" val="1940171048"/>
                    </a:ext>
                  </a:extLst>
                </a:gridCol>
                <a:gridCol w="329184">
                  <a:extLst>
                    <a:ext uri="{9D8B030D-6E8A-4147-A177-3AD203B41FA5}">
                      <a16:colId xmlns:a16="http://schemas.microsoft.com/office/drawing/2014/main" val="2083902612"/>
                    </a:ext>
                  </a:extLst>
                </a:gridCol>
                <a:gridCol w="370332">
                  <a:extLst>
                    <a:ext uri="{9D8B030D-6E8A-4147-A177-3AD203B41FA5}">
                      <a16:colId xmlns:a16="http://schemas.microsoft.com/office/drawing/2014/main" val="1289107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67096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- 2018-05-18 10:55:03 </a:t>
                      </a:r>
                      <a:r>
                        <a:rPr kumimoji="0" lang="en-US" sz="1000" b="0" i="0" u="none" strike="noStrike" kern="1200" cap="none" spc="0" normalizeH="0" baseline="0" noProof="0">
                          <a:ln>
                            <a:noFill/>
                          </a:ln>
                          <a:solidFill>
                            <a:prstClr val="black"/>
                          </a:solidFill>
                          <a:effectLst/>
                          <a:uLnTx/>
                          <a:uFillTx/>
                          <a:latin typeface="+mn-lt"/>
                          <a:ea typeface="+mn-ea"/>
                          <a:cs typeface="+mn-cs"/>
                        </a:rPr>
                        <a:t> 
 DOH AND VACC  DISCUSS ONGOING EFFORTS FOR DENGCVAXIA VACCINEES
Secretary Francisco T. Duque III today meets with the newly designated Volunteers Against Crime and Corruption (VACC) President Cory Quirino. The health chief and the VACC President discussed updates on the ongoing efforts of the DOH with regard to Dengvaxia vaccinees. They were joined by Undersecretary Eric Domingo. Quirino vowed to support the DOH in its efforts to deliver best possible health outcomes for its stakeholders.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40236790"/>
                  </a:ext>
                </a:extLst>
              </a:tr>
            </a:tbl>
          </a:graphicData>
        </a:graphic>
      </p:graphicFrame>
      <p:sp>
        <p:nvSpPr>
          <p:cNvPr id="4" name="Text Placeholder 3">
            <a:extLst>
              <a:ext uri="{FF2B5EF4-FFF2-40B4-BE49-F238E27FC236}">
                <a16:creationId xmlns:a16="http://schemas.microsoft.com/office/drawing/2014/main" id="{122CF337-939F-43E5-ADD3-5887B4968F3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662659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FB1E8-7CF5-4EEB-A9C8-E2FA01BEF4D8}"/>
              </a:ext>
            </a:extLst>
          </p:cNvPr>
          <p:cNvSpPr>
            <a:spLocks noGrp="1"/>
          </p:cNvSpPr>
          <p:nvPr>
            <p:ph type="title"/>
          </p:nvPr>
        </p:nvSpPr>
        <p:spPr/>
        <p:txBody>
          <a:bodyPr/>
          <a:lstStyle/>
          <a:p>
            <a:r>
              <a:rPr lang="en-US"/>
              <a:t>Facebook Own Posts Table  | Department of Health (Philippines) - 11 of 17</a:t>
            </a:r>
          </a:p>
        </p:txBody>
      </p:sp>
      <p:graphicFrame>
        <p:nvGraphicFramePr>
          <p:cNvPr id="5" name="Table Placeholder 4">
            <a:extLst>
              <a:ext uri="{FF2B5EF4-FFF2-40B4-BE49-F238E27FC236}">
                <a16:creationId xmlns:a16="http://schemas.microsoft.com/office/drawing/2014/main" id="{EFBD5ED3-892E-4F82-A0A7-0DED35848438}"/>
              </a:ext>
            </a:extLst>
          </p:cNvPr>
          <p:cNvGraphicFramePr>
            <a:graphicFrameLocks noGrp="1"/>
          </p:cNvGraphicFramePr>
          <p:nvPr>
            <p:ph type="tbl" sz="quarter" idx="13"/>
            <p:extLst>
              <p:ext uri="{D42A27DB-BD31-4B8C-83A1-F6EECF244321}">
                <p14:modId xmlns:p14="http://schemas.microsoft.com/office/powerpoint/2010/main" val="2312399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67162481"/>
                    </a:ext>
                  </a:extLst>
                </a:gridCol>
                <a:gridCol w="370332">
                  <a:extLst>
                    <a:ext uri="{9D8B030D-6E8A-4147-A177-3AD203B41FA5}">
                      <a16:colId xmlns:a16="http://schemas.microsoft.com/office/drawing/2014/main" val="1114237892"/>
                    </a:ext>
                  </a:extLst>
                </a:gridCol>
                <a:gridCol w="370332">
                  <a:extLst>
                    <a:ext uri="{9D8B030D-6E8A-4147-A177-3AD203B41FA5}">
                      <a16:colId xmlns:a16="http://schemas.microsoft.com/office/drawing/2014/main" val="3040843450"/>
                    </a:ext>
                  </a:extLst>
                </a:gridCol>
                <a:gridCol w="370332">
                  <a:extLst>
                    <a:ext uri="{9D8B030D-6E8A-4147-A177-3AD203B41FA5}">
                      <a16:colId xmlns:a16="http://schemas.microsoft.com/office/drawing/2014/main" val="948184596"/>
                    </a:ext>
                  </a:extLst>
                </a:gridCol>
                <a:gridCol w="329184">
                  <a:extLst>
                    <a:ext uri="{9D8B030D-6E8A-4147-A177-3AD203B41FA5}">
                      <a16:colId xmlns:a16="http://schemas.microsoft.com/office/drawing/2014/main" val="1498273230"/>
                    </a:ext>
                  </a:extLst>
                </a:gridCol>
                <a:gridCol w="329184">
                  <a:extLst>
                    <a:ext uri="{9D8B030D-6E8A-4147-A177-3AD203B41FA5}">
                      <a16:colId xmlns:a16="http://schemas.microsoft.com/office/drawing/2014/main" val="1236907033"/>
                    </a:ext>
                  </a:extLst>
                </a:gridCol>
                <a:gridCol w="329184">
                  <a:extLst>
                    <a:ext uri="{9D8B030D-6E8A-4147-A177-3AD203B41FA5}">
                      <a16:colId xmlns:a16="http://schemas.microsoft.com/office/drawing/2014/main" val="1073714682"/>
                    </a:ext>
                  </a:extLst>
                </a:gridCol>
                <a:gridCol w="329184">
                  <a:extLst>
                    <a:ext uri="{9D8B030D-6E8A-4147-A177-3AD203B41FA5}">
                      <a16:colId xmlns:a16="http://schemas.microsoft.com/office/drawing/2014/main" val="2948373753"/>
                    </a:ext>
                  </a:extLst>
                </a:gridCol>
                <a:gridCol w="329184">
                  <a:extLst>
                    <a:ext uri="{9D8B030D-6E8A-4147-A177-3AD203B41FA5}">
                      <a16:colId xmlns:a16="http://schemas.microsoft.com/office/drawing/2014/main" val="978326740"/>
                    </a:ext>
                  </a:extLst>
                </a:gridCol>
                <a:gridCol w="329184">
                  <a:extLst>
                    <a:ext uri="{9D8B030D-6E8A-4147-A177-3AD203B41FA5}">
                      <a16:colId xmlns:a16="http://schemas.microsoft.com/office/drawing/2014/main" val="1606343259"/>
                    </a:ext>
                  </a:extLst>
                </a:gridCol>
                <a:gridCol w="329184">
                  <a:extLst>
                    <a:ext uri="{9D8B030D-6E8A-4147-A177-3AD203B41FA5}">
                      <a16:colId xmlns:a16="http://schemas.microsoft.com/office/drawing/2014/main" val="186103839"/>
                    </a:ext>
                  </a:extLst>
                </a:gridCol>
                <a:gridCol w="329184">
                  <a:extLst>
                    <a:ext uri="{9D8B030D-6E8A-4147-A177-3AD203B41FA5}">
                      <a16:colId xmlns:a16="http://schemas.microsoft.com/office/drawing/2014/main" val="3761033328"/>
                    </a:ext>
                  </a:extLst>
                </a:gridCol>
                <a:gridCol w="329184">
                  <a:extLst>
                    <a:ext uri="{9D8B030D-6E8A-4147-A177-3AD203B41FA5}">
                      <a16:colId xmlns:a16="http://schemas.microsoft.com/office/drawing/2014/main" val="246405074"/>
                    </a:ext>
                  </a:extLst>
                </a:gridCol>
                <a:gridCol w="370332">
                  <a:extLst>
                    <a:ext uri="{9D8B030D-6E8A-4147-A177-3AD203B41FA5}">
                      <a16:colId xmlns:a16="http://schemas.microsoft.com/office/drawing/2014/main" val="2071435595"/>
                    </a:ext>
                  </a:extLst>
                </a:gridCol>
                <a:gridCol w="370332">
                  <a:extLst>
                    <a:ext uri="{9D8B030D-6E8A-4147-A177-3AD203B41FA5}">
                      <a16:colId xmlns:a16="http://schemas.microsoft.com/office/drawing/2014/main" val="2062322889"/>
                    </a:ext>
                  </a:extLst>
                </a:gridCol>
                <a:gridCol w="329184">
                  <a:extLst>
                    <a:ext uri="{9D8B030D-6E8A-4147-A177-3AD203B41FA5}">
                      <a16:colId xmlns:a16="http://schemas.microsoft.com/office/drawing/2014/main" val="3686212776"/>
                    </a:ext>
                  </a:extLst>
                </a:gridCol>
                <a:gridCol w="329184">
                  <a:extLst>
                    <a:ext uri="{9D8B030D-6E8A-4147-A177-3AD203B41FA5}">
                      <a16:colId xmlns:a16="http://schemas.microsoft.com/office/drawing/2014/main" val="54901649"/>
                    </a:ext>
                  </a:extLst>
                </a:gridCol>
                <a:gridCol w="370332">
                  <a:extLst>
                    <a:ext uri="{9D8B030D-6E8A-4147-A177-3AD203B41FA5}">
                      <a16:colId xmlns:a16="http://schemas.microsoft.com/office/drawing/2014/main" val="767962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66390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- 2018-05-18 04:37:36 </a:t>
                      </a:r>
                      <a:r>
                        <a:rPr kumimoji="0" lang="en-US" sz="1000" b="0" i="0" u="none" strike="noStrike" kern="1200" cap="none" spc="0" normalizeH="0" baseline="0" noProof="0">
                          <a:ln>
                            <a:noFill/>
                          </a:ln>
                          <a:solidFill>
                            <a:prstClr val="black"/>
                          </a:solidFill>
                          <a:effectLst/>
                          <a:uLnTx/>
                          <a:uFillTx/>
                          <a:latin typeface="+mn-lt"/>
                          <a:ea typeface="+mn-ea"/>
                          <a:cs typeface="+mn-cs"/>
                        </a:rPr>
                        <a:t> 
 Dengvaxia Forum
Municipality of Tuburan, Cebu
March 7,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5846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- 2018-05-17 07:51:38 </a:t>
                      </a:r>
                      <a:r>
                        <a:rPr kumimoji="0" lang="en-US" sz="1000" b="0" i="0" u="none" strike="noStrike" kern="1200" cap="none" spc="0" normalizeH="0" baseline="0" noProof="0">
                          <a:ln>
                            <a:noFill/>
                          </a:ln>
                          <a:solidFill>
                            <a:prstClr val="black"/>
                          </a:solidFill>
                          <a:effectLst/>
                          <a:uLnTx/>
                          <a:uFillTx/>
                          <a:latin typeface="+mn-lt"/>
                          <a:ea typeface="+mn-ea"/>
                          <a:cs typeface="+mn-cs"/>
                        </a:rPr>
                        <a:t> 
 Dengvaxia Forum
Municipality of Borbon, Cebu
February 13,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3654244"/>
                  </a:ext>
                </a:extLst>
              </a:tr>
            </a:tbl>
          </a:graphicData>
        </a:graphic>
      </p:graphicFrame>
      <p:sp>
        <p:nvSpPr>
          <p:cNvPr id="4" name="Text Placeholder 3">
            <a:extLst>
              <a:ext uri="{FF2B5EF4-FFF2-40B4-BE49-F238E27FC236}">
                <a16:creationId xmlns:a16="http://schemas.microsoft.com/office/drawing/2014/main" id="{2A0E015F-FC6E-486E-BC02-DDB969B7F011}"/>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4176540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975BD-60C3-41B0-9393-1C21BF661E56}"/>
              </a:ext>
            </a:extLst>
          </p:cNvPr>
          <p:cNvSpPr>
            <a:spLocks noGrp="1"/>
          </p:cNvSpPr>
          <p:nvPr>
            <p:ph type="title"/>
          </p:nvPr>
        </p:nvSpPr>
        <p:spPr/>
        <p:txBody>
          <a:bodyPr/>
          <a:lstStyle/>
          <a:p>
            <a:r>
              <a:rPr lang="en-US"/>
              <a:t>Facebook Own Posts Table  | Department of Health (Philippines) - 12 of 17</a:t>
            </a:r>
          </a:p>
        </p:txBody>
      </p:sp>
      <p:graphicFrame>
        <p:nvGraphicFramePr>
          <p:cNvPr id="5" name="Table Placeholder 4">
            <a:extLst>
              <a:ext uri="{FF2B5EF4-FFF2-40B4-BE49-F238E27FC236}">
                <a16:creationId xmlns:a16="http://schemas.microsoft.com/office/drawing/2014/main" id="{6DB874F4-C0CE-4315-A184-7B06820BBC47}"/>
              </a:ext>
            </a:extLst>
          </p:cNvPr>
          <p:cNvGraphicFramePr>
            <a:graphicFrameLocks noGrp="1"/>
          </p:cNvGraphicFramePr>
          <p:nvPr>
            <p:ph type="tbl" sz="quarter" idx="13"/>
            <p:extLst>
              <p:ext uri="{D42A27DB-BD31-4B8C-83A1-F6EECF244321}">
                <p14:modId xmlns:p14="http://schemas.microsoft.com/office/powerpoint/2010/main" val="2594983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90442381"/>
                    </a:ext>
                  </a:extLst>
                </a:gridCol>
                <a:gridCol w="370332">
                  <a:extLst>
                    <a:ext uri="{9D8B030D-6E8A-4147-A177-3AD203B41FA5}">
                      <a16:colId xmlns:a16="http://schemas.microsoft.com/office/drawing/2014/main" val="3222439770"/>
                    </a:ext>
                  </a:extLst>
                </a:gridCol>
                <a:gridCol w="370332">
                  <a:extLst>
                    <a:ext uri="{9D8B030D-6E8A-4147-A177-3AD203B41FA5}">
                      <a16:colId xmlns:a16="http://schemas.microsoft.com/office/drawing/2014/main" val="3624476017"/>
                    </a:ext>
                  </a:extLst>
                </a:gridCol>
                <a:gridCol w="370332">
                  <a:extLst>
                    <a:ext uri="{9D8B030D-6E8A-4147-A177-3AD203B41FA5}">
                      <a16:colId xmlns:a16="http://schemas.microsoft.com/office/drawing/2014/main" val="445162310"/>
                    </a:ext>
                  </a:extLst>
                </a:gridCol>
                <a:gridCol w="329184">
                  <a:extLst>
                    <a:ext uri="{9D8B030D-6E8A-4147-A177-3AD203B41FA5}">
                      <a16:colId xmlns:a16="http://schemas.microsoft.com/office/drawing/2014/main" val="494761963"/>
                    </a:ext>
                  </a:extLst>
                </a:gridCol>
                <a:gridCol w="329184">
                  <a:extLst>
                    <a:ext uri="{9D8B030D-6E8A-4147-A177-3AD203B41FA5}">
                      <a16:colId xmlns:a16="http://schemas.microsoft.com/office/drawing/2014/main" val="4095287427"/>
                    </a:ext>
                  </a:extLst>
                </a:gridCol>
                <a:gridCol w="329184">
                  <a:extLst>
                    <a:ext uri="{9D8B030D-6E8A-4147-A177-3AD203B41FA5}">
                      <a16:colId xmlns:a16="http://schemas.microsoft.com/office/drawing/2014/main" val="1023640818"/>
                    </a:ext>
                  </a:extLst>
                </a:gridCol>
                <a:gridCol w="329184">
                  <a:extLst>
                    <a:ext uri="{9D8B030D-6E8A-4147-A177-3AD203B41FA5}">
                      <a16:colId xmlns:a16="http://schemas.microsoft.com/office/drawing/2014/main" val="737368632"/>
                    </a:ext>
                  </a:extLst>
                </a:gridCol>
                <a:gridCol w="329184">
                  <a:extLst>
                    <a:ext uri="{9D8B030D-6E8A-4147-A177-3AD203B41FA5}">
                      <a16:colId xmlns:a16="http://schemas.microsoft.com/office/drawing/2014/main" val="224344933"/>
                    </a:ext>
                  </a:extLst>
                </a:gridCol>
                <a:gridCol w="329184">
                  <a:extLst>
                    <a:ext uri="{9D8B030D-6E8A-4147-A177-3AD203B41FA5}">
                      <a16:colId xmlns:a16="http://schemas.microsoft.com/office/drawing/2014/main" val="1546893756"/>
                    </a:ext>
                  </a:extLst>
                </a:gridCol>
                <a:gridCol w="329184">
                  <a:extLst>
                    <a:ext uri="{9D8B030D-6E8A-4147-A177-3AD203B41FA5}">
                      <a16:colId xmlns:a16="http://schemas.microsoft.com/office/drawing/2014/main" val="2392737339"/>
                    </a:ext>
                  </a:extLst>
                </a:gridCol>
                <a:gridCol w="329184">
                  <a:extLst>
                    <a:ext uri="{9D8B030D-6E8A-4147-A177-3AD203B41FA5}">
                      <a16:colId xmlns:a16="http://schemas.microsoft.com/office/drawing/2014/main" val="3458500625"/>
                    </a:ext>
                  </a:extLst>
                </a:gridCol>
                <a:gridCol w="329184">
                  <a:extLst>
                    <a:ext uri="{9D8B030D-6E8A-4147-A177-3AD203B41FA5}">
                      <a16:colId xmlns:a16="http://schemas.microsoft.com/office/drawing/2014/main" val="3504663902"/>
                    </a:ext>
                  </a:extLst>
                </a:gridCol>
                <a:gridCol w="370332">
                  <a:extLst>
                    <a:ext uri="{9D8B030D-6E8A-4147-A177-3AD203B41FA5}">
                      <a16:colId xmlns:a16="http://schemas.microsoft.com/office/drawing/2014/main" val="3475911963"/>
                    </a:ext>
                  </a:extLst>
                </a:gridCol>
                <a:gridCol w="370332">
                  <a:extLst>
                    <a:ext uri="{9D8B030D-6E8A-4147-A177-3AD203B41FA5}">
                      <a16:colId xmlns:a16="http://schemas.microsoft.com/office/drawing/2014/main" val="159985895"/>
                    </a:ext>
                  </a:extLst>
                </a:gridCol>
                <a:gridCol w="329184">
                  <a:extLst>
                    <a:ext uri="{9D8B030D-6E8A-4147-A177-3AD203B41FA5}">
                      <a16:colId xmlns:a16="http://schemas.microsoft.com/office/drawing/2014/main" val="2889669834"/>
                    </a:ext>
                  </a:extLst>
                </a:gridCol>
                <a:gridCol w="329184">
                  <a:extLst>
                    <a:ext uri="{9D8B030D-6E8A-4147-A177-3AD203B41FA5}">
                      <a16:colId xmlns:a16="http://schemas.microsoft.com/office/drawing/2014/main" val="75031111"/>
                    </a:ext>
                  </a:extLst>
                </a:gridCol>
                <a:gridCol w="370332">
                  <a:extLst>
                    <a:ext uri="{9D8B030D-6E8A-4147-A177-3AD203B41FA5}">
                      <a16:colId xmlns:a16="http://schemas.microsoft.com/office/drawing/2014/main" val="3283876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45546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- 2018-05-17 04:31:08 </a:t>
                      </a:r>
                      <a:r>
                        <a:rPr kumimoji="0" lang="en-US" sz="1000" b="0" i="0" u="none" strike="noStrike" kern="1200" cap="none" spc="0" normalizeH="0" baseline="0" noProof="0">
                          <a:ln>
                            <a:noFill/>
                          </a:ln>
                          <a:solidFill>
                            <a:prstClr val="black"/>
                          </a:solidFill>
                          <a:effectLst/>
                          <a:uLnTx/>
                          <a:uFillTx/>
                          <a:latin typeface="+mn-lt"/>
                          <a:ea typeface="+mn-ea"/>
                          <a:cs typeface="+mn-cs"/>
                        </a:rPr>
                        <a:t> 
 Para sa malusog na komunidad, sama- sama nating pigilin ang paglaganap ng  nakakahawang sakit  tulad ng tigdas. Muling makipagtulungan sa immunization campaign ng DOH.  
Tulad ni News Anchor Audrey Garriceta na nakikipagtulungan sa paghayag ng magandang balita tungkol sa mabuting naidudulot ng bakuna sa ating mga anak.
#PagKumpletoProtektado! Come #BackToBAKuna, Back to your Health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4137260"/>
                  </a:ext>
                </a:extLst>
              </a:tr>
            </a:tbl>
          </a:graphicData>
        </a:graphic>
      </p:graphicFrame>
      <p:sp>
        <p:nvSpPr>
          <p:cNvPr id="4" name="Text Placeholder 3">
            <a:extLst>
              <a:ext uri="{FF2B5EF4-FFF2-40B4-BE49-F238E27FC236}">
                <a16:creationId xmlns:a16="http://schemas.microsoft.com/office/drawing/2014/main" id="{9C1584E4-6A6D-4AE5-B280-1367EDBDE49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9834529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3DB5C-0E01-4C8B-802A-5606FFEB2DBE}"/>
              </a:ext>
            </a:extLst>
          </p:cNvPr>
          <p:cNvSpPr>
            <a:spLocks noGrp="1"/>
          </p:cNvSpPr>
          <p:nvPr>
            <p:ph type="title"/>
          </p:nvPr>
        </p:nvSpPr>
        <p:spPr/>
        <p:txBody>
          <a:bodyPr/>
          <a:lstStyle/>
          <a:p>
            <a:r>
              <a:rPr lang="en-US"/>
              <a:t>Facebook Own Posts Table  | Department of Health (Philippines) - 13 of 17</a:t>
            </a:r>
          </a:p>
        </p:txBody>
      </p:sp>
      <p:graphicFrame>
        <p:nvGraphicFramePr>
          <p:cNvPr id="5" name="Table Placeholder 4">
            <a:extLst>
              <a:ext uri="{FF2B5EF4-FFF2-40B4-BE49-F238E27FC236}">
                <a16:creationId xmlns:a16="http://schemas.microsoft.com/office/drawing/2014/main" id="{9EB56474-4867-408D-8134-4A2A7390E00F}"/>
              </a:ext>
            </a:extLst>
          </p:cNvPr>
          <p:cNvGraphicFramePr>
            <a:graphicFrameLocks noGrp="1"/>
          </p:cNvGraphicFramePr>
          <p:nvPr>
            <p:ph type="tbl" sz="quarter" idx="13"/>
            <p:extLst>
              <p:ext uri="{D42A27DB-BD31-4B8C-83A1-F6EECF244321}">
                <p14:modId xmlns:p14="http://schemas.microsoft.com/office/powerpoint/2010/main" val="615425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06271618"/>
                    </a:ext>
                  </a:extLst>
                </a:gridCol>
                <a:gridCol w="370332">
                  <a:extLst>
                    <a:ext uri="{9D8B030D-6E8A-4147-A177-3AD203B41FA5}">
                      <a16:colId xmlns:a16="http://schemas.microsoft.com/office/drawing/2014/main" val="1692166887"/>
                    </a:ext>
                  </a:extLst>
                </a:gridCol>
                <a:gridCol w="370332">
                  <a:extLst>
                    <a:ext uri="{9D8B030D-6E8A-4147-A177-3AD203B41FA5}">
                      <a16:colId xmlns:a16="http://schemas.microsoft.com/office/drawing/2014/main" val="1952072531"/>
                    </a:ext>
                  </a:extLst>
                </a:gridCol>
                <a:gridCol w="370332">
                  <a:extLst>
                    <a:ext uri="{9D8B030D-6E8A-4147-A177-3AD203B41FA5}">
                      <a16:colId xmlns:a16="http://schemas.microsoft.com/office/drawing/2014/main" val="747200004"/>
                    </a:ext>
                  </a:extLst>
                </a:gridCol>
                <a:gridCol w="329184">
                  <a:extLst>
                    <a:ext uri="{9D8B030D-6E8A-4147-A177-3AD203B41FA5}">
                      <a16:colId xmlns:a16="http://schemas.microsoft.com/office/drawing/2014/main" val="1884693616"/>
                    </a:ext>
                  </a:extLst>
                </a:gridCol>
                <a:gridCol w="329184">
                  <a:extLst>
                    <a:ext uri="{9D8B030D-6E8A-4147-A177-3AD203B41FA5}">
                      <a16:colId xmlns:a16="http://schemas.microsoft.com/office/drawing/2014/main" val="4066826881"/>
                    </a:ext>
                  </a:extLst>
                </a:gridCol>
                <a:gridCol w="329184">
                  <a:extLst>
                    <a:ext uri="{9D8B030D-6E8A-4147-A177-3AD203B41FA5}">
                      <a16:colId xmlns:a16="http://schemas.microsoft.com/office/drawing/2014/main" val="873600669"/>
                    </a:ext>
                  </a:extLst>
                </a:gridCol>
                <a:gridCol w="329184">
                  <a:extLst>
                    <a:ext uri="{9D8B030D-6E8A-4147-A177-3AD203B41FA5}">
                      <a16:colId xmlns:a16="http://schemas.microsoft.com/office/drawing/2014/main" val="1645566806"/>
                    </a:ext>
                  </a:extLst>
                </a:gridCol>
                <a:gridCol w="329184">
                  <a:extLst>
                    <a:ext uri="{9D8B030D-6E8A-4147-A177-3AD203B41FA5}">
                      <a16:colId xmlns:a16="http://schemas.microsoft.com/office/drawing/2014/main" val="2228247695"/>
                    </a:ext>
                  </a:extLst>
                </a:gridCol>
                <a:gridCol w="329184">
                  <a:extLst>
                    <a:ext uri="{9D8B030D-6E8A-4147-A177-3AD203B41FA5}">
                      <a16:colId xmlns:a16="http://schemas.microsoft.com/office/drawing/2014/main" val="1798421508"/>
                    </a:ext>
                  </a:extLst>
                </a:gridCol>
                <a:gridCol w="329184">
                  <a:extLst>
                    <a:ext uri="{9D8B030D-6E8A-4147-A177-3AD203B41FA5}">
                      <a16:colId xmlns:a16="http://schemas.microsoft.com/office/drawing/2014/main" val="1741905660"/>
                    </a:ext>
                  </a:extLst>
                </a:gridCol>
                <a:gridCol w="329184">
                  <a:extLst>
                    <a:ext uri="{9D8B030D-6E8A-4147-A177-3AD203B41FA5}">
                      <a16:colId xmlns:a16="http://schemas.microsoft.com/office/drawing/2014/main" val="1913273391"/>
                    </a:ext>
                  </a:extLst>
                </a:gridCol>
                <a:gridCol w="329184">
                  <a:extLst>
                    <a:ext uri="{9D8B030D-6E8A-4147-A177-3AD203B41FA5}">
                      <a16:colId xmlns:a16="http://schemas.microsoft.com/office/drawing/2014/main" val="586945611"/>
                    </a:ext>
                  </a:extLst>
                </a:gridCol>
                <a:gridCol w="370332">
                  <a:extLst>
                    <a:ext uri="{9D8B030D-6E8A-4147-A177-3AD203B41FA5}">
                      <a16:colId xmlns:a16="http://schemas.microsoft.com/office/drawing/2014/main" val="3111330506"/>
                    </a:ext>
                  </a:extLst>
                </a:gridCol>
                <a:gridCol w="370332">
                  <a:extLst>
                    <a:ext uri="{9D8B030D-6E8A-4147-A177-3AD203B41FA5}">
                      <a16:colId xmlns:a16="http://schemas.microsoft.com/office/drawing/2014/main" val="590470927"/>
                    </a:ext>
                  </a:extLst>
                </a:gridCol>
                <a:gridCol w="329184">
                  <a:extLst>
                    <a:ext uri="{9D8B030D-6E8A-4147-A177-3AD203B41FA5}">
                      <a16:colId xmlns:a16="http://schemas.microsoft.com/office/drawing/2014/main" val="3062723295"/>
                    </a:ext>
                  </a:extLst>
                </a:gridCol>
                <a:gridCol w="329184">
                  <a:extLst>
                    <a:ext uri="{9D8B030D-6E8A-4147-A177-3AD203B41FA5}">
                      <a16:colId xmlns:a16="http://schemas.microsoft.com/office/drawing/2014/main" val="2854646921"/>
                    </a:ext>
                  </a:extLst>
                </a:gridCol>
                <a:gridCol w="370332">
                  <a:extLst>
                    <a:ext uri="{9D8B030D-6E8A-4147-A177-3AD203B41FA5}">
                      <a16:colId xmlns:a16="http://schemas.microsoft.com/office/drawing/2014/main" val="1255632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70927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- 2018-05-16 08:11:48 </a:t>
                      </a:r>
                      <a:r>
                        <a:rPr kumimoji="0" lang="en-US" sz="1000" b="0" i="0" u="none" strike="noStrike" kern="1200" cap="none" spc="0" normalizeH="0" baseline="0" noProof="0">
                          <a:ln>
                            <a:noFill/>
                          </a:ln>
                          <a:solidFill>
                            <a:prstClr val="black"/>
                          </a:solidFill>
                          <a:effectLst/>
                          <a:uLnTx/>
                          <a:uFillTx/>
                          <a:latin typeface="+mn-lt"/>
                          <a:ea typeface="+mn-ea"/>
                          <a:cs typeface="+mn-cs"/>
                        </a:rPr>
                        <a:t> 
 Pampubliko o pribadong doktor  ay naglalayong pigilin ang pagkalat ng tigdas sa ating bansa, tulad ni Dr. Mary Ann Tia isang pribadong pediatrician na hinihimok ang mga magulang na pabakunahan ang kanilang mga laban sa mga sakit tulad ng tigdas.
Mary Ann A. Tia, M.D., DPPS
“I encourage parents to have their kids vaccinated against measles because it does not only cause fever and rash. It can lead to severe pneumonia, encephalitis and death”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68254278"/>
                  </a:ext>
                </a:extLst>
              </a:tr>
            </a:tbl>
          </a:graphicData>
        </a:graphic>
      </p:graphicFrame>
      <p:sp>
        <p:nvSpPr>
          <p:cNvPr id="4" name="Text Placeholder 3">
            <a:extLst>
              <a:ext uri="{FF2B5EF4-FFF2-40B4-BE49-F238E27FC236}">
                <a16:creationId xmlns:a16="http://schemas.microsoft.com/office/drawing/2014/main" id="{F04DD379-E778-4C2B-B2A4-CBE544A4B7E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2364287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EFF0E-DBFF-4541-922B-30DBA0B5858B}"/>
              </a:ext>
            </a:extLst>
          </p:cNvPr>
          <p:cNvSpPr>
            <a:spLocks noGrp="1"/>
          </p:cNvSpPr>
          <p:nvPr>
            <p:ph type="title"/>
          </p:nvPr>
        </p:nvSpPr>
        <p:spPr/>
        <p:txBody>
          <a:bodyPr/>
          <a:lstStyle/>
          <a:p>
            <a:r>
              <a:rPr lang="en-US"/>
              <a:t>Facebook Own Posts Table  | Department of Health (Philippines) - 14 of 17</a:t>
            </a:r>
          </a:p>
        </p:txBody>
      </p:sp>
      <p:graphicFrame>
        <p:nvGraphicFramePr>
          <p:cNvPr id="5" name="Table Placeholder 4">
            <a:extLst>
              <a:ext uri="{FF2B5EF4-FFF2-40B4-BE49-F238E27FC236}">
                <a16:creationId xmlns:a16="http://schemas.microsoft.com/office/drawing/2014/main" id="{CAE92421-5FAB-4E63-886F-26ED6F1D763A}"/>
              </a:ext>
            </a:extLst>
          </p:cNvPr>
          <p:cNvGraphicFramePr>
            <a:graphicFrameLocks noGrp="1"/>
          </p:cNvGraphicFramePr>
          <p:nvPr>
            <p:ph type="tbl" sz="quarter" idx="13"/>
            <p:extLst>
              <p:ext uri="{D42A27DB-BD31-4B8C-83A1-F6EECF244321}">
                <p14:modId xmlns:p14="http://schemas.microsoft.com/office/powerpoint/2010/main" val="685792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15051321"/>
                    </a:ext>
                  </a:extLst>
                </a:gridCol>
                <a:gridCol w="370332">
                  <a:extLst>
                    <a:ext uri="{9D8B030D-6E8A-4147-A177-3AD203B41FA5}">
                      <a16:colId xmlns:a16="http://schemas.microsoft.com/office/drawing/2014/main" val="293618878"/>
                    </a:ext>
                  </a:extLst>
                </a:gridCol>
                <a:gridCol w="370332">
                  <a:extLst>
                    <a:ext uri="{9D8B030D-6E8A-4147-A177-3AD203B41FA5}">
                      <a16:colId xmlns:a16="http://schemas.microsoft.com/office/drawing/2014/main" val="1226457677"/>
                    </a:ext>
                  </a:extLst>
                </a:gridCol>
                <a:gridCol w="370332">
                  <a:extLst>
                    <a:ext uri="{9D8B030D-6E8A-4147-A177-3AD203B41FA5}">
                      <a16:colId xmlns:a16="http://schemas.microsoft.com/office/drawing/2014/main" val="1652273037"/>
                    </a:ext>
                  </a:extLst>
                </a:gridCol>
                <a:gridCol w="329184">
                  <a:extLst>
                    <a:ext uri="{9D8B030D-6E8A-4147-A177-3AD203B41FA5}">
                      <a16:colId xmlns:a16="http://schemas.microsoft.com/office/drawing/2014/main" val="527649091"/>
                    </a:ext>
                  </a:extLst>
                </a:gridCol>
                <a:gridCol w="329184">
                  <a:extLst>
                    <a:ext uri="{9D8B030D-6E8A-4147-A177-3AD203B41FA5}">
                      <a16:colId xmlns:a16="http://schemas.microsoft.com/office/drawing/2014/main" val="399339984"/>
                    </a:ext>
                  </a:extLst>
                </a:gridCol>
                <a:gridCol w="329184">
                  <a:extLst>
                    <a:ext uri="{9D8B030D-6E8A-4147-A177-3AD203B41FA5}">
                      <a16:colId xmlns:a16="http://schemas.microsoft.com/office/drawing/2014/main" val="1639445560"/>
                    </a:ext>
                  </a:extLst>
                </a:gridCol>
                <a:gridCol w="329184">
                  <a:extLst>
                    <a:ext uri="{9D8B030D-6E8A-4147-A177-3AD203B41FA5}">
                      <a16:colId xmlns:a16="http://schemas.microsoft.com/office/drawing/2014/main" val="1335407714"/>
                    </a:ext>
                  </a:extLst>
                </a:gridCol>
                <a:gridCol w="329184">
                  <a:extLst>
                    <a:ext uri="{9D8B030D-6E8A-4147-A177-3AD203B41FA5}">
                      <a16:colId xmlns:a16="http://schemas.microsoft.com/office/drawing/2014/main" val="2854557694"/>
                    </a:ext>
                  </a:extLst>
                </a:gridCol>
                <a:gridCol w="329184">
                  <a:extLst>
                    <a:ext uri="{9D8B030D-6E8A-4147-A177-3AD203B41FA5}">
                      <a16:colId xmlns:a16="http://schemas.microsoft.com/office/drawing/2014/main" val="955376805"/>
                    </a:ext>
                  </a:extLst>
                </a:gridCol>
                <a:gridCol w="329184">
                  <a:extLst>
                    <a:ext uri="{9D8B030D-6E8A-4147-A177-3AD203B41FA5}">
                      <a16:colId xmlns:a16="http://schemas.microsoft.com/office/drawing/2014/main" val="1445164134"/>
                    </a:ext>
                  </a:extLst>
                </a:gridCol>
                <a:gridCol w="329184">
                  <a:extLst>
                    <a:ext uri="{9D8B030D-6E8A-4147-A177-3AD203B41FA5}">
                      <a16:colId xmlns:a16="http://schemas.microsoft.com/office/drawing/2014/main" val="1184258847"/>
                    </a:ext>
                  </a:extLst>
                </a:gridCol>
                <a:gridCol w="329184">
                  <a:extLst>
                    <a:ext uri="{9D8B030D-6E8A-4147-A177-3AD203B41FA5}">
                      <a16:colId xmlns:a16="http://schemas.microsoft.com/office/drawing/2014/main" val="258053406"/>
                    </a:ext>
                  </a:extLst>
                </a:gridCol>
                <a:gridCol w="370332">
                  <a:extLst>
                    <a:ext uri="{9D8B030D-6E8A-4147-A177-3AD203B41FA5}">
                      <a16:colId xmlns:a16="http://schemas.microsoft.com/office/drawing/2014/main" val="1861075435"/>
                    </a:ext>
                  </a:extLst>
                </a:gridCol>
                <a:gridCol w="370332">
                  <a:extLst>
                    <a:ext uri="{9D8B030D-6E8A-4147-A177-3AD203B41FA5}">
                      <a16:colId xmlns:a16="http://schemas.microsoft.com/office/drawing/2014/main" val="1398952510"/>
                    </a:ext>
                  </a:extLst>
                </a:gridCol>
                <a:gridCol w="329184">
                  <a:extLst>
                    <a:ext uri="{9D8B030D-6E8A-4147-A177-3AD203B41FA5}">
                      <a16:colId xmlns:a16="http://schemas.microsoft.com/office/drawing/2014/main" val="3374116027"/>
                    </a:ext>
                  </a:extLst>
                </a:gridCol>
                <a:gridCol w="329184">
                  <a:extLst>
                    <a:ext uri="{9D8B030D-6E8A-4147-A177-3AD203B41FA5}">
                      <a16:colId xmlns:a16="http://schemas.microsoft.com/office/drawing/2014/main" val="2662527023"/>
                    </a:ext>
                  </a:extLst>
                </a:gridCol>
                <a:gridCol w="370332">
                  <a:extLst>
                    <a:ext uri="{9D8B030D-6E8A-4147-A177-3AD203B41FA5}">
                      <a16:colId xmlns:a16="http://schemas.microsoft.com/office/drawing/2014/main" val="2155294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12778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- 2018-05-15 04:33:33 </a:t>
                      </a:r>
                      <a:r>
                        <a:rPr kumimoji="0" lang="en-US" sz="1000" b="0" i="0" u="none" strike="noStrike" kern="1200" cap="none" spc="0" normalizeH="0" baseline="0" noProof="0">
                          <a:ln>
                            <a:noFill/>
                          </a:ln>
                          <a:solidFill>
                            <a:prstClr val="black"/>
                          </a:solidFill>
                          <a:effectLst/>
                          <a:uLnTx/>
                          <a:uFillTx/>
                          <a:latin typeface="+mn-lt"/>
                          <a:ea typeface="+mn-ea"/>
                          <a:cs typeface="+mn-cs"/>
                        </a:rPr>
                        <a:t> 
 Karapatan ng bawat bata ang lumaking malusog at  protektado laban sa mga  sakit tulad ng tigdas. Kaya mga magulang huwag ipagkait ang karapatan na ito sa inyong anak. Huwag ilagay sa alaganin ang kanilang kalusugan. Ika nga “Health is Wealth”. Dianne Medina isang young actress na sumusuporta sa kampanya ng DOH laban sa tigdas!
#PagKumpletoProtektado!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26431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- 2018-05-11 23:41:03 </a:t>
                      </a:r>
                      <a:r>
                        <a:rPr kumimoji="0" lang="en-US" sz="1000" b="0" i="0" u="none" strike="noStrike" kern="1200" cap="none" spc="0" normalizeH="0" baseline="0" noProof="0">
                          <a:ln>
                            <a:noFill/>
                          </a:ln>
                          <a:solidFill>
                            <a:prstClr val="black"/>
                          </a:solidFill>
                          <a:effectLst/>
                          <a:uLnTx/>
                          <a:uFillTx/>
                          <a:latin typeface="+mn-lt"/>
                          <a:ea typeface="+mn-ea"/>
                          <a:cs typeface="+mn-cs"/>
                        </a:rPr>
                        <a:t> 
 Please Watch THE DOCTOR IS IN: Made more fun! This Sunday, May 13, at 11 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32081786"/>
                  </a:ext>
                </a:extLst>
              </a:tr>
            </a:tbl>
          </a:graphicData>
        </a:graphic>
      </p:graphicFrame>
      <p:sp>
        <p:nvSpPr>
          <p:cNvPr id="4" name="Text Placeholder 3">
            <a:extLst>
              <a:ext uri="{FF2B5EF4-FFF2-40B4-BE49-F238E27FC236}">
                <a16:creationId xmlns:a16="http://schemas.microsoft.com/office/drawing/2014/main" id="{14CD7A65-300D-453D-A227-DBEFB36327A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9563625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73931-EF59-4A24-B172-5C1053CB2603}"/>
              </a:ext>
            </a:extLst>
          </p:cNvPr>
          <p:cNvSpPr>
            <a:spLocks noGrp="1"/>
          </p:cNvSpPr>
          <p:nvPr>
            <p:ph type="title"/>
          </p:nvPr>
        </p:nvSpPr>
        <p:spPr/>
        <p:txBody>
          <a:bodyPr/>
          <a:lstStyle/>
          <a:p>
            <a:r>
              <a:rPr lang="en-US"/>
              <a:t>Facebook Own Posts Table  | Department of Health (Philippines) - 15 of 17</a:t>
            </a:r>
          </a:p>
        </p:txBody>
      </p:sp>
      <p:graphicFrame>
        <p:nvGraphicFramePr>
          <p:cNvPr id="5" name="Table Placeholder 4">
            <a:extLst>
              <a:ext uri="{FF2B5EF4-FFF2-40B4-BE49-F238E27FC236}">
                <a16:creationId xmlns:a16="http://schemas.microsoft.com/office/drawing/2014/main" id="{D95D0209-D83E-4682-8144-CDCD8A8AFBA4}"/>
              </a:ext>
            </a:extLst>
          </p:cNvPr>
          <p:cNvGraphicFramePr>
            <a:graphicFrameLocks noGrp="1"/>
          </p:cNvGraphicFramePr>
          <p:nvPr>
            <p:ph type="tbl" sz="quarter" idx="13"/>
            <p:extLst>
              <p:ext uri="{D42A27DB-BD31-4B8C-83A1-F6EECF244321}">
                <p14:modId xmlns:p14="http://schemas.microsoft.com/office/powerpoint/2010/main" val="3555946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4880874"/>
                    </a:ext>
                  </a:extLst>
                </a:gridCol>
                <a:gridCol w="370332">
                  <a:extLst>
                    <a:ext uri="{9D8B030D-6E8A-4147-A177-3AD203B41FA5}">
                      <a16:colId xmlns:a16="http://schemas.microsoft.com/office/drawing/2014/main" val="2019917749"/>
                    </a:ext>
                  </a:extLst>
                </a:gridCol>
                <a:gridCol w="370332">
                  <a:extLst>
                    <a:ext uri="{9D8B030D-6E8A-4147-A177-3AD203B41FA5}">
                      <a16:colId xmlns:a16="http://schemas.microsoft.com/office/drawing/2014/main" val="1517390484"/>
                    </a:ext>
                  </a:extLst>
                </a:gridCol>
                <a:gridCol w="370332">
                  <a:extLst>
                    <a:ext uri="{9D8B030D-6E8A-4147-A177-3AD203B41FA5}">
                      <a16:colId xmlns:a16="http://schemas.microsoft.com/office/drawing/2014/main" val="3519991496"/>
                    </a:ext>
                  </a:extLst>
                </a:gridCol>
                <a:gridCol w="329184">
                  <a:extLst>
                    <a:ext uri="{9D8B030D-6E8A-4147-A177-3AD203B41FA5}">
                      <a16:colId xmlns:a16="http://schemas.microsoft.com/office/drawing/2014/main" val="619363214"/>
                    </a:ext>
                  </a:extLst>
                </a:gridCol>
                <a:gridCol w="329184">
                  <a:extLst>
                    <a:ext uri="{9D8B030D-6E8A-4147-A177-3AD203B41FA5}">
                      <a16:colId xmlns:a16="http://schemas.microsoft.com/office/drawing/2014/main" val="4088188943"/>
                    </a:ext>
                  </a:extLst>
                </a:gridCol>
                <a:gridCol w="329184">
                  <a:extLst>
                    <a:ext uri="{9D8B030D-6E8A-4147-A177-3AD203B41FA5}">
                      <a16:colId xmlns:a16="http://schemas.microsoft.com/office/drawing/2014/main" val="780689018"/>
                    </a:ext>
                  </a:extLst>
                </a:gridCol>
                <a:gridCol w="329184">
                  <a:extLst>
                    <a:ext uri="{9D8B030D-6E8A-4147-A177-3AD203B41FA5}">
                      <a16:colId xmlns:a16="http://schemas.microsoft.com/office/drawing/2014/main" val="1300654686"/>
                    </a:ext>
                  </a:extLst>
                </a:gridCol>
                <a:gridCol w="329184">
                  <a:extLst>
                    <a:ext uri="{9D8B030D-6E8A-4147-A177-3AD203B41FA5}">
                      <a16:colId xmlns:a16="http://schemas.microsoft.com/office/drawing/2014/main" val="2233296983"/>
                    </a:ext>
                  </a:extLst>
                </a:gridCol>
                <a:gridCol w="329184">
                  <a:extLst>
                    <a:ext uri="{9D8B030D-6E8A-4147-A177-3AD203B41FA5}">
                      <a16:colId xmlns:a16="http://schemas.microsoft.com/office/drawing/2014/main" val="4291172021"/>
                    </a:ext>
                  </a:extLst>
                </a:gridCol>
                <a:gridCol w="329184">
                  <a:extLst>
                    <a:ext uri="{9D8B030D-6E8A-4147-A177-3AD203B41FA5}">
                      <a16:colId xmlns:a16="http://schemas.microsoft.com/office/drawing/2014/main" val="2702081794"/>
                    </a:ext>
                  </a:extLst>
                </a:gridCol>
                <a:gridCol w="329184">
                  <a:extLst>
                    <a:ext uri="{9D8B030D-6E8A-4147-A177-3AD203B41FA5}">
                      <a16:colId xmlns:a16="http://schemas.microsoft.com/office/drawing/2014/main" val="3268832557"/>
                    </a:ext>
                  </a:extLst>
                </a:gridCol>
                <a:gridCol w="329184">
                  <a:extLst>
                    <a:ext uri="{9D8B030D-6E8A-4147-A177-3AD203B41FA5}">
                      <a16:colId xmlns:a16="http://schemas.microsoft.com/office/drawing/2014/main" val="1669113268"/>
                    </a:ext>
                  </a:extLst>
                </a:gridCol>
                <a:gridCol w="370332">
                  <a:extLst>
                    <a:ext uri="{9D8B030D-6E8A-4147-A177-3AD203B41FA5}">
                      <a16:colId xmlns:a16="http://schemas.microsoft.com/office/drawing/2014/main" val="278268647"/>
                    </a:ext>
                  </a:extLst>
                </a:gridCol>
                <a:gridCol w="370332">
                  <a:extLst>
                    <a:ext uri="{9D8B030D-6E8A-4147-A177-3AD203B41FA5}">
                      <a16:colId xmlns:a16="http://schemas.microsoft.com/office/drawing/2014/main" val="870892455"/>
                    </a:ext>
                  </a:extLst>
                </a:gridCol>
                <a:gridCol w="329184">
                  <a:extLst>
                    <a:ext uri="{9D8B030D-6E8A-4147-A177-3AD203B41FA5}">
                      <a16:colId xmlns:a16="http://schemas.microsoft.com/office/drawing/2014/main" val="3148788967"/>
                    </a:ext>
                  </a:extLst>
                </a:gridCol>
                <a:gridCol w="329184">
                  <a:extLst>
                    <a:ext uri="{9D8B030D-6E8A-4147-A177-3AD203B41FA5}">
                      <a16:colId xmlns:a16="http://schemas.microsoft.com/office/drawing/2014/main" val="2189352411"/>
                    </a:ext>
                  </a:extLst>
                </a:gridCol>
                <a:gridCol w="370332">
                  <a:extLst>
                    <a:ext uri="{9D8B030D-6E8A-4147-A177-3AD203B41FA5}">
                      <a16:colId xmlns:a16="http://schemas.microsoft.com/office/drawing/2014/main" val="3819165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90475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- 2018-05-11 10:39:41 </a:t>
                      </a:r>
                      <a:r>
                        <a:rPr kumimoji="0" lang="en-US" sz="1000" b="0" i="0" u="none" strike="noStrike" kern="1200" cap="none" spc="0" normalizeH="0" baseline="0" noProof="0">
                          <a:ln>
                            <a:noFill/>
                          </a:ln>
                          <a:solidFill>
                            <a:prstClr val="black"/>
                          </a:solidFill>
                          <a:effectLst/>
                          <a:uLnTx/>
                          <a:uFillTx/>
                          <a:latin typeface="+mn-lt"/>
                          <a:ea typeface="+mn-ea"/>
                          <a:cs typeface="+mn-cs"/>
                        </a:rPr>
                        <a:t> 
 DOH and WHO CONDUCT FREE HIV SCREENING IN THE WORKPLACE Press Release/ 11 May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04210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- 2018-05-11 05:50:07 </a:t>
                      </a:r>
                      <a:r>
                        <a:rPr kumimoji="0" lang="en-US" sz="1000" b="0" i="0" u="none" strike="noStrike" kern="1200" cap="none" spc="0" normalizeH="0" baseline="0" noProof="0">
                          <a:ln>
                            <a:noFill/>
                          </a:ln>
                          <a:solidFill>
                            <a:prstClr val="black"/>
                          </a:solidFill>
                          <a:effectLst/>
                          <a:uLnTx/>
                          <a:uFillTx/>
                          <a:latin typeface="+mn-lt"/>
                          <a:ea typeface="+mn-ea"/>
                          <a:cs typeface="+mn-cs"/>
                        </a:rPr>
                        <a:t> 
 Lupus can affect anybody
Lupus is a chronic disease that can have phases of worsening symptoms that alternate with periods of mild symptoms.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76517058"/>
                  </a:ext>
                </a:extLst>
              </a:tr>
            </a:tbl>
          </a:graphicData>
        </a:graphic>
      </p:graphicFrame>
      <p:sp>
        <p:nvSpPr>
          <p:cNvPr id="4" name="Text Placeholder 3">
            <a:extLst>
              <a:ext uri="{FF2B5EF4-FFF2-40B4-BE49-F238E27FC236}">
                <a16:creationId xmlns:a16="http://schemas.microsoft.com/office/drawing/2014/main" id="{A47C33CF-98E5-4F41-91EB-454394AD0C9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1434268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17598-7099-4167-A846-CBFBF872B87A}"/>
              </a:ext>
            </a:extLst>
          </p:cNvPr>
          <p:cNvSpPr>
            <a:spLocks noGrp="1"/>
          </p:cNvSpPr>
          <p:nvPr>
            <p:ph type="title"/>
          </p:nvPr>
        </p:nvSpPr>
        <p:spPr/>
        <p:txBody>
          <a:bodyPr/>
          <a:lstStyle/>
          <a:p>
            <a:r>
              <a:rPr lang="en-US"/>
              <a:t>Facebook Own Posts Table  | Department of Health (Philippines) - 16 of 17</a:t>
            </a:r>
          </a:p>
        </p:txBody>
      </p:sp>
      <p:graphicFrame>
        <p:nvGraphicFramePr>
          <p:cNvPr id="5" name="Table Placeholder 4">
            <a:extLst>
              <a:ext uri="{FF2B5EF4-FFF2-40B4-BE49-F238E27FC236}">
                <a16:creationId xmlns:a16="http://schemas.microsoft.com/office/drawing/2014/main" id="{F45834A0-6D91-4906-8C41-0627866E2A97}"/>
              </a:ext>
            </a:extLst>
          </p:cNvPr>
          <p:cNvGraphicFramePr>
            <a:graphicFrameLocks noGrp="1"/>
          </p:cNvGraphicFramePr>
          <p:nvPr>
            <p:ph type="tbl" sz="quarter" idx="13"/>
            <p:extLst>
              <p:ext uri="{D42A27DB-BD31-4B8C-83A1-F6EECF244321}">
                <p14:modId xmlns:p14="http://schemas.microsoft.com/office/powerpoint/2010/main" val="866777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44051463"/>
                    </a:ext>
                  </a:extLst>
                </a:gridCol>
                <a:gridCol w="370332">
                  <a:extLst>
                    <a:ext uri="{9D8B030D-6E8A-4147-A177-3AD203B41FA5}">
                      <a16:colId xmlns:a16="http://schemas.microsoft.com/office/drawing/2014/main" val="357899353"/>
                    </a:ext>
                  </a:extLst>
                </a:gridCol>
                <a:gridCol w="370332">
                  <a:extLst>
                    <a:ext uri="{9D8B030D-6E8A-4147-A177-3AD203B41FA5}">
                      <a16:colId xmlns:a16="http://schemas.microsoft.com/office/drawing/2014/main" val="1493375547"/>
                    </a:ext>
                  </a:extLst>
                </a:gridCol>
                <a:gridCol w="370332">
                  <a:extLst>
                    <a:ext uri="{9D8B030D-6E8A-4147-A177-3AD203B41FA5}">
                      <a16:colId xmlns:a16="http://schemas.microsoft.com/office/drawing/2014/main" val="1330819478"/>
                    </a:ext>
                  </a:extLst>
                </a:gridCol>
                <a:gridCol w="329184">
                  <a:extLst>
                    <a:ext uri="{9D8B030D-6E8A-4147-A177-3AD203B41FA5}">
                      <a16:colId xmlns:a16="http://schemas.microsoft.com/office/drawing/2014/main" val="371925250"/>
                    </a:ext>
                  </a:extLst>
                </a:gridCol>
                <a:gridCol w="329184">
                  <a:extLst>
                    <a:ext uri="{9D8B030D-6E8A-4147-A177-3AD203B41FA5}">
                      <a16:colId xmlns:a16="http://schemas.microsoft.com/office/drawing/2014/main" val="300127265"/>
                    </a:ext>
                  </a:extLst>
                </a:gridCol>
                <a:gridCol w="329184">
                  <a:extLst>
                    <a:ext uri="{9D8B030D-6E8A-4147-A177-3AD203B41FA5}">
                      <a16:colId xmlns:a16="http://schemas.microsoft.com/office/drawing/2014/main" val="458166395"/>
                    </a:ext>
                  </a:extLst>
                </a:gridCol>
                <a:gridCol w="329184">
                  <a:extLst>
                    <a:ext uri="{9D8B030D-6E8A-4147-A177-3AD203B41FA5}">
                      <a16:colId xmlns:a16="http://schemas.microsoft.com/office/drawing/2014/main" val="1826346926"/>
                    </a:ext>
                  </a:extLst>
                </a:gridCol>
                <a:gridCol w="329184">
                  <a:extLst>
                    <a:ext uri="{9D8B030D-6E8A-4147-A177-3AD203B41FA5}">
                      <a16:colId xmlns:a16="http://schemas.microsoft.com/office/drawing/2014/main" val="598961191"/>
                    </a:ext>
                  </a:extLst>
                </a:gridCol>
                <a:gridCol w="329184">
                  <a:extLst>
                    <a:ext uri="{9D8B030D-6E8A-4147-A177-3AD203B41FA5}">
                      <a16:colId xmlns:a16="http://schemas.microsoft.com/office/drawing/2014/main" val="2870174439"/>
                    </a:ext>
                  </a:extLst>
                </a:gridCol>
                <a:gridCol w="329184">
                  <a:extLst>
                    <a:ext uri="{9D8B030D-6E8A-4147-A177-3AD203B41FA5}">
                      <a16:colId xmlns:a16="http://schemas.microsoft.com/office/drawing/2014/main" val="3562343545"/>
                    </a:ext>
                  </a:extLst>
                </a:gridCol>
                <a:gridCol w="329184">
                  <a:extLst>
                    <a:ext uri="{9D8B030D-6E8A-4147-A177-3AD203B41FA5}">
                      <a16:colId xmlns:a16="http://schemas.microsoft.com/office/drawing/2014/main" val="3389217225"/>
                    </a:ext>
                  </a:extLst>
                </a:gridCol>
                <a:gridCol w="329184">
                  <a:extLst>
                    <a:ext uri="{9D8B030D-6E8A-4147-A177-3AD203B41FA5}">
                      <a16:colId xmlns:a16="http://schemas.microsoft.com/office/drawing/2014/main" val="4222683904"/>
                    </a:ext>
                  </a:extLst>
                </a:gridCol>
                <a:gridCol w="370332">
                  <a:extLst>
                    <a:ext uri="{9D8B030D-6E8A-4147-A177-3AD203B41FA5}">
                      <a16:colId xmlns:a16="http://schemas.microsoft.com/office/drawing/2014/main" val="1142800901"/>
                    </a:ext>
                  </a:extLst>
                </a:gridCol>
                <a:gridCol w="370332">
                  <a:extLst>
                    <a:ext uri="{9D8B030D-6E8A-4147-A177-3AD203B41FA5}">
                      <a16:colId xmlns:a16="http://schemas.microsoft.com/office/drawing/2014/main" val="2066915228"/>
                    </a:ext>
                  </a:extLst>
                </a:gridCol>
                <a:gridCol w="329184">
                  <a:extLst>
                    <a:ext uri="{9D8B030D-6E8A-4147-A177-3AD203B41FA5}">
                      <a16:colId xmlns:a16="http://schemas.microsoft.com/office/drawing/2014/main" val="2111965704"/>
                    </a:ext>
                  </a:extLst>
                </a:gridCol>
                <a:gridCol w="329184">
                  <a:extLst>
                    <a:ext uri="{9D8B030D-6E8A-4147-A177-3AD203B41FA5}">
                      <a16:colId xmlns:a16="http://schemas.microsoft.com/office/drawing/2014/main" val="1016674908"/>
                    </a:ext>
                  </a:extLst>
                </a:gridCol>
                <a:gridCol w="370332">
                  <a:extLst>
                    <a:ext uri="{9D8B030D-6E8A-4147-A177-3AD203B41FA5}">
                      <a16:colId xmlns:a16="http://schemas.microsoft.com/office/drawing/2014/main" val="2577512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34846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- 2018-05-11 03:00:05 </a:t>
                      </a:r>
                      <a:r>
                        <a:rPr kumimoji="0" lang="en-US" sz="1000" b="0" i="0" u="none" strike="noStrike" kern="1200" cap="none" spc="0" normalizeH="0" baseline="0" noProof="0">
                          <a:ln>
                            <a:noFill/>
                          </a:ln>
                          <a:solidFill>
                            <a:prstClr val="black"/>
                          </a:solidFill>
                          <a:effectLst/>
                          <a:uLnTx/>
                          <a:uFillTx/>
                          <a:latin typeface="+mn-lt"/>
                          <a:ea typeface="+mn-ea"/>
                          <a:cs typeface="+mn-cs"/>
                        </a:rPr>
                        <a:t> 
 LIGTAS TIGDAS LAUNCHED IN GENERAL SANTOS
Health Secretary Francisco T. Duque III spearheaded the launching of the Mindanao-wide Ligtas Tigdas Supplemental Immunization Activity with the theme, “Bring Back the Golden Era of the DOH.” The month-long activity, which runs from 9 May up to 8 June 2018, aims to give free anti-measles vaccine to children aged 6 months to 5 years old. The launching was highlighted by the signing of Pledge of Commitment by mothers, local health officials and other stakeholders emphasizing on the core values of Integrity, Compassion and Excellence.
Also present during the event were Health Assistant Secretaries Dr. Rosette S. Vergeire and Dr. Abdullah B. Dumama, SOCCSKSARGEN Regional Director Aristedes C. Tan, Assistant Regional Director Dr. Francisco V. Mateo, World Health Organization Medical Officer Dr. Achyut Shrestha, other local DOH and LGU officials.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67990135"/>
                  </a:ext>
                </a:extLst>
              </a:tr>
            </a:tbl>
          </a:graphicData>
        </a:graphic>
      </p:graphicFrame>
      <p:sp>
        <p:nvSpPr>
          <p:cNvPr id="4" name="Text Placeholder 3">
            <a:extLst>
              <a:ext uri="{FF2B5EF4-FFF2-40B4-BE49-F238E27FC236}">
                <a16:creationId xmlns:a16="http://schemas.microsoft.com/office/drawing/2014/main" id="{6B01F7F6-84C4-4AFE-A7EC-115AB707EF5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5672997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FC9CD-80DD-4E9F-9018-DD773730658C}"/>
              </a:ext>
            </a:extLst>
          </p:cNvPr>
          <p:cNvSpPr>
            <a:spLocks noGrp="1"/>
          </p:cNvSpPr>
          <p:nvPr>
            <p:ph type="title"/>
          </p:nvPr>
        </p:nvSpPr>
        <p:spPr/>
        <p:txBody>
          <a:bodyPr/>
          <a:lstStyle/>
          <a:p>
            <a:r>
              <a:rPr lang="en-US"/>
              <a:t>Facebook Own Posts Table  | Department of Health (Philippines) - 17 of 17</a:t>
            </a:r>
          </a:p>
        </p:txBody>
      </p:sp>
      <p:graphicFrame>
        <p:nvGraphicFramePr>
          <p:cNvPr id="5" name="Table Placeholder 4">
            <a:extLst>
              <a:ext uri="{FF2B5EF4-FFF2-40B4-BE49-F238E27FC236}">
                <a16:creationId xmlns:a16="http://schemas.microsoft.com/office/drawing/2014/main" id="{63D0896A-F209-41E1-B791-34CAB4D8D474}"/>
              </a:ext>
            </a:extLst>
          </p:cNvPr>
          <p:cNvGraphicFramePr>
            <a:graphicFrameLocks noGrp="1"/>
          </p:cNvGraphicFramePr>
          <p:nvPr>
            <p:ph type="tbl" sz="quarter" idx="13"/>
            <p:extLst>
              <p:ext uri="{D42A27DB-BD31-4B8C-83A1-F6EECF244321}">
                <p14:modId xmlns:p14="http://schemas.microsoft.com/office/powerpoint/2010/main" val="2399574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57927410"/>
                    </a:ext>
                  </a:extLst>
                </a:gridCol>
                <a:gridCol w="370332">
                  <a:extLst>
                    <a:ext uri="{9D8B030D-6E8A-4147-A177-3AD203B41FA5}">
                      <a16:colId xmlns:a16="http://schemas.microsoft.com/office/drawing/2014/main" val="3452719151"/>
                    </a:ext>
                  </a:extLst>
                </a:gridCol>
                <a:gridCol w="370332">
                  <a:extLst>
                    <a:ext uri="{9D8B030D-6E8A-4147-A177-3AD203B41FA5}">
                      <a16:colId xmlns:a16="http://schemas.microsoft.com/office/drawing/2014/main" val="2466315353"/>
                    </a:ext>
                  </a:extLst>
                </a:gridCol>
                <a:gridCol w="370332">
                  <a:extLst>
                    <a:ext uri="{9D8B030D-6E8A-4147-A177-3AD203B41FA5}">
                      <a16:colId xmlns:a16="http://schemas.microsoft.com/office/drawing/2014/main" val="1958265667"/>
                    </a:ext>
                  </a:extLst>
                </a:gridCol>
                <a:gridCol w="329184">
                  <a:extLst>
                    <a:ext uri="{9D8B030D-6E8A-4147-A177-3AD203B41FA5}">
                      <a16:colId xmlns:a16="http://schemas.microsoft.com/office/drawing/2014/main" val="1194182693"/>
                    </a:ext>
                  </a:extLst>
                </a:gridCol>
                <a:gridCol w="329184">
                  <a:extLst>
                    <a:ext uri="{9D8B030D-6E8A-4147-A177-3AD203B41FA5}">
                      <a16:colId xmlns:a16="http://schemas.microsoft.com/office/drawing/2014/main" val="1343334419"/>
                    </a:ext>
                  </a:extLst>
                </a:gridCol>
                <a:gridCol w="329184">
                  <a:extLst>
                    <a:ext uri="{9D8B030D-6E8A-4147-A177-3AD203B41FA5}">
                      <a16:colId xmlns:a16="http://schemas.microsoft.com/office/drawing/2014/main" val="1289086769"/>
                    </a:ext>
                  </a:extLst>
                </a:gridCol>
                <a:gridCol w="329184">
                  <a:extLst>
                    <a:ext uri="{9D8B030D-6E8A-4147-A177-3AD203B41FA5}">
                      <a16:colId xmlns:a16="http://schemas.microsoft.com/office/drawing/2014/main" val="201515259"/>
                    </a:ext>
                  </a:extLst>
                </a:gridCol>
                <a:gridCol w="329184">
                  <a:extLst>
                    <a:ext uri="{9D8B030D-6E8A-4147-A177-3AD203B41FA5}">
                      <a16:colId xmlns:a16="http://schemas.microsoft.com/office/drawing/2014/main" val="1113481958"/>
                    </a:ext>
                  </a:extLst>
                </a:gridCol>
                <a:gridCol w="329184">
                  <a:extLst>
                    <a:ext uri="{9D8B030D-6E8A-4147-A177-3AD203B41FA5}">
                      <a16:colId xmlns:a16="http://schemas.microsoft.com/office/drawing/2014/main" val="2978907102"/>
                    </a:ext>
                  </a:extLst>
                </a:gridCol>
                <a:gridCol w="329184">
                  <a:extLst>
                    <a:ext uri="{9D8B030D-6E8A-4147-A177-3AD203B41FA5}">
                      <a16:colId xmlns:a16="http://schemas.microsoft.com/office/drawing/2014/main" val="1175846245"/>
                    </a:ext>
                  </a:extLst>
                </a:gridCol>
                <a:gridCol w="329184">
                  <a:extLst>
                    <a:ext uri="{9D8B030D-6E8A-4147-A177-3AD203B41FA5}">
                      <a16:colId xmlns:a16="http://schemas.microsoft.com/office/drawing/2014/main" val="2389859849"/>
                    </a:ext>
                  </a:extLst>
                </a:gridCol>
                <a:gridCol w="329184">
                  <a:extLst>
                    <a:ext uri="{9D8B030D-6E8A-4147-A177-3AD203B41FA5}">
                      <a16:colId xmlns:a16="http://schemas.microsoft.com/office/drawing/2014/main" val="3395287301"/>
                    </a:ext>
                  </a:extLst>
                </a:gridCol>
                <a:gridCol w="370332">
                  <a:extLst>
                    <a:ext uri="{9D8B030D-6E8A-4147-A177-3AD203B41FA5}">
                      <a16:colId xmlns:a16="http://schemas.microsoft.com/office/drawing/2014/main" val="3040616992"/>
                    </a:ext>
                  </a:extLst>
                </a:gridCol>
                <a:gridCol w="370332">
                  <a:extLst>
                    <a:ext uri="{9D8B030D-6E8A-4147-A177-3AD203B41FA5}">
                      <a16:colId xmlns:a16="http://schemas.microsoft.com/office/drawing/2014/main" val="3490673656"/>
                    </a:ext>
                  </a:extLst>
                </a:gridCol>
                <a:gridCol w="329184">
                  <a:extLst>
                    <a:ext uri="{9D8B030D-6E8A-4147-A177-3AD203B41FA5}">
                      <a16:colId xmlns:a16="http://schemas.microsoft.com/office/drawing/2014/main" val="3504884233"/>
                    </a:ext>
                  </a:extLst>
                </a:gridCol>
                <a:gridCol w="329184">
                  <a:extLst>
                    <a:ext uri="{9D8B030D-6E8A-4147-A177-3AD203B41FA5}">
                      <a16:colId xmlns:a16="http://schemas.microsoft.com/office/drawing/2014/main" val="904085915"/>
                    </a:ext>
                  </a:extLst>
                </a:gridCol>
                <a:gridCol w="370332">
                  <a:extLst>
                    <a:ext uri="{9D8B030D-6E8A-4147-A177-3AD203B41FA5}">
                      <a16:colId xmlns:a16="http://schemas.microsoft.com/office/drawing/2014/main" val="4000776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25867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- 2018-05-10 09:00:01 </a:t>
                      </a:r>
                      <a:r>
                        <a:rPr kumimoji="0" lang="en-US" sz="1000" b="0" i="0" u="none" strike="noStrike" kern="1200" cap="none" spc="0" normalizeH="0" baseline="0" noProof="0">
                          <a:ln>
                            <a:noFill/>
                          </a:ln>
                          <a:solidFill>
                            <a:prstClr val="black"/>
                          </a:solidFill>
                          <a:effectLst/>
                          <a:uLnTx/>
                          <a:uFillTx/>
                          <a:latin typeface="+mn-lt"/>
                          <a:ea typeface="+mn-ea"/>
                          <a:cs typeface="+mn-cs"/>
                        </a:rPr>
                        <a:t> 
 DOH Health Advisory
Para sa Barangay Halalan 2018
&gt;Bago bumoto, siguruhing nakakain at nakainom ng maintenance medicine.
&gt;Magdala ng inuming tubig, pagkain gaya ng biskwit, at candies, payong at pamaypay.
&gt;Magsuot ng kumportableng kasuotan.
&gt;Kung sumama ang pakiramdam, agad na kumonsulta sa pinakamalapit na health station.
May mga nakatalagang health station sa mga voting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89082860"/>
                  </a:ext>
                </a:extLst>
              </a:tr>
            </a:tbl>
          </a:graphicData>
        </a:graphic>
      </p:graphicFrame>
      <p:sp>
        <p:nvSpPr>
          <p:cNvPr id="4" name="Text Placeholder 3">
            <a:extLst>
              <a:ext uri="{FF2B5EF4-FFF2-40B4-BE49-F238E27FC236}">
                <a16:creationId xmlns:a16="http://schemas.microsoft.com/office/drawing/2014/main" id="{5BD1F151-0C46-4311-A219-B5F0952B86B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50293060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1673</Words>
  <Application>Microsoft Office PowerPoint</Application>
  <PresentationFormat>On-screen Show (4:3)</PresentationFormat>
  <Paragraphs>868</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Calibri</vt:lpstr>
      <vt:lpstr>Arial</vt:lpstr>
      <vt:lpstr>quintly_template</vt:lpstr>
      <vt:lpstr>Management Report</vt:lpstr>
      <vt:lpstr>Facebook Key Metrics Table | Department of Health (Philippines)</vt:lpstr>
      <vt:lpstr>Facebook Impressions | Department of Health (Philippines)</vt:lpstr>
      <vt:lpstr>Facebook Page Posts Virality | Department of Health (Philippines)</vt:lpstr>
      <vt:lpstr>Facebook Fans Total | Department of Health (Philippines)</vt:lpstr>
      <vt:lpstr>Facebook Fan Demographics | Department of Health (Philippines)</vt:lpstr>
      <vt:lpstr>Facebook Page Views | Department of Health (Philippines)</vt:lpstr>
      <vt:lpstr>Facebook Engagement Rate | Department of Health (Philippines)</vt:lpstr>
      <vt:lpstr>Facebook Interactions Distribution | Department of Health (Philippines)</vt:lpstr>
      <vt:lpstr>Facebook Interaction Rate By Post Type | Department of Health (Philippines)</vt:lpstr>
      <vt:lpstr>Facebook Own Posts Table  | Department of Health (Philippines) - 1 of 17</vt:lpstr>
      <vt:lpstr>Facebook Own Posts Table  | Department of Health (Philippines) - 2 of 17</vt:lpstr>
      <vt:lpstr>Facebook Own Posts Table  | Department of Health (Philippines) - 3 of 17</vt:lpstr>
      <vt:lpstr>Facebook Own Posts Table  | Department of Health (Philippines) - 4 of 17</vt:lpstr>
      <vt:lpstr>Facebook Own Posts Table  | Department of Health (Philippines) - 5 of 17</vt:lpstr>
      <vt:lpstr>Facebook Own Posts Table  | Department of Health (Philippines) - 6 of 17</vt:lpstr>
      <vt:lpstr>Facebook Own Posts Table  | Department of Health (Philippines) - 7 of 17</vt:lpstr>
      <vt:lpstr>Facebook Own Posts Table  | Department of Health (Philippines) - 8 of 17</vt:lpstr>
      <vt:lpstr>Facebook Own Posts Table  | Department of Health (Philippines) - 9 of 17</vt:lpstr>
      <vt:lpstr>Facebook Own Posts Table  | Department of Health (Philippines) - 10 of 17</vt:lpstr>
      <vt:lpstr>Facebook Own Posts Table  | Department of Health (Philippines) - 11 of 17</vt:lpstr>
      <vt:lpstr>Facebook Own Posts Table  | Department of Health (Philippines) - 12 of 17</vt:lpstr>
      <vt:lpstr>Facebook Own Posts Table  | Department of Health (Philippines) - 13 of 17</vt:lpstr>
      <vt:lpstr>Facebook Own Posts Table  | Department of Health (Philippines) - 14 of 17</vt:lpstr>
      <vt:lpstr>Facebook Own Posts Table  | Department of Health (Philippines) - 15 of 17</vt:lpstr>
      <vt:lpstr>Facebook Own Posts Table  | Department of Health (Philippines) - 16 of 17</vt:lpstr>
      <vt:lpstr>Facebook Own Posts Table  | Department of Health (Philippines)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Report</dc:title>
  <dc:creator>Administrator</dc:creator>
  <cp:lastModifiedBy>Administrator</cp:lastModifiedBy>
  <cp:revision>1</cp:revision>
  <dcterms:created xsi:type="dcterms:W3CDTF">2018-07-15T14:14:38Z</dcterms:created>
  <dcterms:modified xsi:type="dcterms:W3CDTF">2018-07-15T14:15:47Z</dcterms:modified>
</cp:coreProperties>
</file>