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38341</c:v>
                </c:pt>
                <c:pt idx="1">
                  <c:v>49635</c:v>
                </c:pt>
                <c:pt idx="2">
                  <c:v>55917</c:v>
                </c:pt>
                <c:pt idx="3">
                  <c:v>80304</c:v>
                </c:pt>
                <c:pt idx="4">
                  <c:v>45868</c:v>
                </c:pt>
                <c:pt idx="5">
                  <c:v>57000</c:v>
                </c:pt>
                <c:pt idx="6">
                  <c:v>56399</c:v>
                </c:pt>
                <c:pt idx="7">
                  <c:v>43813</c:v>
                </c:pt>
                <c:pt idx="8">
                  <c:v>45418</c:v>
                </c:pt>
                <c:pt idx="9">
                  <c:v>206188</c:v>
                </c:pt>
                <c:pt idx="10">
                  <c:v>142728</c:v>
                </c:pt>
                <c:pt idx="11">
                  <c:v>61082</c:v>
                </c:pt>
                <c:pt idx="12">
                  <c:v>42189</c:v>
                </c:pt>
                <c:pt idx="13">
                  <c:v>56264</c:v>
                </c:pt>
                <c:pt idx="14">
                  <c:v>63232</c:v>
                </c:pt>
                <c:pt idx="15">
                  <c:v>122722</c:v>
                </c:pt>
                <c:pt idx="16">
                  <c:v>90375</c:v>
                </c:pt>
                <c:pt idx="17">
                  <c:v>102284</c:v>
                </c:pt>
                <c:pt idx="18">
                  <c:v>53319</c:v>
                </c:pt>
                <c:pt idx="19">
                  <c:v>51491</c:v>
                </c:pt>
                <c:pt idx="20">
                  <c:v>32938</c:v>
                </c:pt>
                <c:pt idx="21">
                  <c:v>26917</c:v>
                </c:pt>
                <c:pt idx="22">
                  <c:v>66760</c:v>
                </c:pt>
                <c:pt idx="23">
                  <c:v>602356</c:v>
                </c:pt>
                <c:pt idx="24">
                  <c:v>331473</c:v>
                </c:pt>
                <c:pt idx="25">
                  <c:v>92944</c:v>
                </c:pt>
                <c:pt idx="26">
                  <c:v>62563</c:v>
                </c:pt>
                <c:pt idx="27">
                  <c:v>54546</c:v>
                </c:pt>
                <c:pt idx="28">
                  <c:v>32763</c:v>
                </c:pt>
                <c:pt idx="29">
                  <c:v>95377</c:v>
                </c:pt>
                <c:pt idx="30">
                  <c:v>205953</c:v>
                </c:pt>
              </c:numCache>
            </c:numRef>
          </c:val>
          <c:smooth val="0"/>
          <c:extLst>
            <c:ext xmlns:c16="http://schemas.microsoft.com/office/drawing/2014/chart" uri="{C3380CC4-5D6E-409C-BE32-E72D297353CC}">
              <c16:uniqueId val="{00000000-47D0-4AB6-9E5E-8258B8297D08}"/>
            </c:ext>
          </c:extLst>
        </c:ser>
        <c:dLbls>
          <c:showLegendKey val="0"/>
          <c:showVal val="0"/>
          <c:showCatName val="0"/>
          <c:showSerName val="0"/>
          <c:showPercent val="0"/>
          <c:showBubbleSize val="0"/>
        </c:dLbls>
        <c:smooth val="0"/>
        <c:axId val="347788016"/>
        <c:axId val="347788344"/>
      </c:lineChart>
      <c:dateAx>
        <c:axId val="347788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88344"/>
        <c:crosses val="autoZero"/>
        <c:auto val="1"/>
        <c:lblOffset val="100"/>
        <c:baseTimeUnit val="days"/>
      </c:dateAx>
      <c:valAx>
        <c:axId val="347788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88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72522</c:v>
                </c:pt>
              </c:numCache>
            </c:numRef>
          </c:val>
          <c:extLst>
            <c:ext xmlns:c16="http://schemas.microsoft.com/office/drawing/2014/chart" uri="{C3380CC4-5D6E-409C-BE32-E72D297353CC}">
              <c16:uniqueId val="{00000000-3AB8-4185-BBD0-E5F27E15DBC1}"/>
            </c:ext>
          </c:extLst>
        </c:ser>
        <c:ser>
          <c:idx val="1"/>
          <c:order val="1"/>
          <c:tx>
            <c:strRef>
              <c:f>Sheet1!$C$1</c:f>
              <c:strCache>
                <c:ptCount val="1"/>
                <c:pt idx="0">
                  <c:v>Non Viral Impressions</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117839</c:v>
                </c:pt>
              </c:numCache>
            </c:numRef>
          </c:val>
          <c:extLst>
            <c:ext xmlns:c16="http://schemas.microsoft.com/office/drawing/2014/chart" uri="{C3380CC4-5D6E-409C-BE32-E72D297353CC}">
              <c16:uniqueId val="{00000001-3AB8-4185-BBD0-E5F27E15DBC1}"/>
            </c:ext>
          </c:extLst>
        </c:ser>
        <c:dLbls>
          <c:showLegendKey val="0"/>
          <c:showVal val="0"/>
          <c:showCatName val="0"/>
          <c:showSerName val="0"/>
          <c:showPercent val="0"/>
          <c:showBubbleSize val="0"/>
        </c:dLbls>
        <c:gapWidth val="150"/>
        <c:overlap val="100"/>
        <c:axId val="351818728"/>
        <c:axId val="351812824"/>
      </c:barChart>
      <c:catAx>
        <c:axId val="351818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12824"/>
        <c:crosses val="autoZero"/>
        <c:auto val="1"/>
        <c:lblAlgn val="ctr"/>
        <c:lblOffset val="100"/>
        <c:noMultiLvlLbl val="0"/>
      </c:catAx>
      <c:valAx>
        <c:axId val="351812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18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828098</c:v>
                </c:pt>
                <c:pt idx="1">
                  <c:v>828223</c:v>
                </c:pt>
                <c:pt idx="2">
                  <c:v>828374</c:v>
                </c:pt>
                <c:pt idx="3">
                  <c:v>828518</c:v>
                </c:pt>
                <c:pt idx="4">
                  <c:v>828671</c:v>
                </c:pt>
                <c:pt idx="5">
                  <c:v>828770</c:v>
                </c:pt>
                <c:pt idx="6">
                  <c:v>828903</c:v>
                </c:pt>
                <c:pt idx="7">
                  <c:v>829067</c:v>
                </c:pt>
                <c:pt idx="8">
                  <c:v>829234</c:v>
                </c:pt>
                <c:pt idx="9">
                  <c:v>829433</c:v>
                </c:pt>
                <c:pt idx="10">
                  <c:v>829611</c:v>
                </c:pt>
                <c:pt idx="11">
                  <c:v>829758</c:v>
                </c:pt>
                <c:pt idx="12">
                  <c:v>829843</c:v>
                </c:pt>
                <c:pt idx="13">
                  <c:v>829966</c:v>
                </c:pt>
                <c:pt idx="14">
                  <c:v>830092</c:v>
                </c:pt>
                <c:pt idx="15">
                  <c:v>830317</c:v>
                </c:pt>
                <c:pt idx="16">
                  <c:v>830522</c:v>
                </c:pt>
                <c:pt idx="17">
                  <c:v>830696</c:v>
                </c:pt>
                <c:pt idx="18">
                  <c:v>830827</c:v>
                </c:pt>
                <c:pt idx="19">
                  <c:v>830964</c:v>
                </c:pt>
                <c:pt idx="20">
                  <c:v>831113</c:v>
                </c:pt>
                <c:pt idx="21">
                  <c:v>831299</c:v>
                </c:pt>
                <c:pt idx="22">
                  <c:v>831521</c:v>
                </c:pt>
                <c:pt idx="23">
                  <c:v>831710</c:v>
                </c:pt>
                <c:pt idx="24">
                  <c:v>831873</c:v>
                </c:pt>
                <c:pt idx="25">
                  <c:v>831985</c:v>
                </c:pt>
                <c:pt idx="26">
                  <c:v>832037</c:v>
                </c:pt>
                <c:pt idx="27">
                  <c:v>832104</c:v>
                </c:pt>
                <c:pt idx="28">
                  <c:v>832193</c:v>
                </c:pt>
                <c:pt idx="29">
                  <c:v>832242</c:v>
                </c:pt>
                <c:pt idx="30">
                  <c:v>832425</c:v>
                </c:pt>
              </c:numCache>
            </c:numRef>
          </c:val>
          <c:smooth val="0"/>
          <c:extLst>
            <c:ext xmlns:c16="http://schemas.microsoft.com/office/drawing/2014/chart" uri="{C3380CC4-5D6E-409C-BE32-E72D297353CC}">
              <c16:uniqueId val="{00000000-F88F-4BE6-B453-6FEE73247106}"/>
            </c:ext>
          </c:extLst>
        </c:ser>
        <c:dLbls>
          <c:showLegendKey val="0"/>
          <c:showVal val="0"/>
          <c:showCatName val="0"/>
          <c:showSerName val="0"/>
          <c:showPercent val="0"/>
          <c:showBubbleSize val="0"/>
        </c:dLbls>
        <c:smooth val="0"/>
        <c:axId val="278804680"/>
        <c:axId val="278799760"/>
      </c:lineChart>
      <c:dateAx>
        <c:axId val="278804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799760"/>
        <c:crosses val="autoZero"/>
        <c:auto val="1"/>
        <c:lblOffset val="100"/>
        <c:baseTimeUnit val="days"/>
      </c:dateAx>
      <c:valAx>
        <c:axId val="27879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0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7372</c:v>
                </c:pt>
                <c:pt idx="1">
                  <c:v>108851</c:v>
                </c:pt>
                <c:pt idx="2">
                  <c:v>247290</c:v>
                </c:pt>
                <c:pt idx="3">
                  <c:v>129001</c:v>
                </c:pt>
                <c:pt idx="4">
                  <c:v>48586</c:v>
                </c:pt>
                <c:pt idx="5">
                  <c:v>17440</c:v>
                </c:pt>
                <c:pt idx="6">
                  <c:v>8935</c:v>
                </c:pt>
              </c:numCache>
            </c:numRef>
          </c:val>
          <c:extLst>
            <c:ext xmlns:c16="http://schemas.microsoft.com/office/drawing/2014/chart" uri="{C3380CC4-5D6E-409C-BE32-E72D297353CC}">
              <c16:uniqueId val="{00000000-BFBD-4171-B159-3FA185E84D7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6095</c:v>
                </c:pt>
                <c:pt idx="1">
                  <c:v>62783</c:v>
                </c:pt>
                <c:pt idx="2">
                  <c:v>108878</c:v>
                </c:pt>
                <c:pt idx="3">
                  <c:v>53065</c:v>
                </c:pt>
                <c:pt idx="4">
                  <c:v>19877</c:v>
                </c:pt>
                <c:pt idx="5">
                  <c:v>7118</c:v>
                </c:pt>
                <c:pt idx="6">
                  <c:v>5312</c:v>
                </c:pt>
              </c:numCache>
            </c:numRef>
          </c:val>
          <c:extLst>
            <c:ext xmlns:c16="http://schemas.microsoft.com/office/drawing/2014/chart" uri="{C3380CC4-5D6E-409C-BE32-E72D297353CC}">
              <c16:uniqueId val="{00000001-BFBD-4171-B159-3FA185E84D72}"/>
            </c:ext>
          </c:extLst>
        </c:ser>
        <c:dLbls>
          <c:showLegendKey val="0"/>
          <c:showVal val="0"/>
          <c:showCatName val="0"/>
          <c:showSerName val="0"/>
          <c:showPercent val="0"/>
          <c:showBubbleSize val="0"/>
        </c:dLbls>
        <c:gapWidth val="219"/>
        <c:overlap val="-27"/>
        <c:axId val="277334896"/>
        <c:axId val="282589192"/>
      </c:barChart>
      <c:catAx>
        <c:axId val="27733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589192"/>
        <c:crosses val="autoZero"/>
        <c:auto val="1"/>
        <c:lblAlgn val="ctr"/>
        <c:lblOffset val="100"/>
        <c:noMultiLvlLbl val="0"/>
      </c:catAx>
      <c:valAx>
        <c:axId val="282589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33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748</c:v>
                </c:pt>
                <c:pt idx="1">
                  <c:v>733</c:v>
                </c:pt>
                <c:pt idx="2">
                  <c:v>684</c:v>
                </c:pt>
                <c:pt idx="3">
                  <c:v>576</c:v>
                </c:pt>
                <c:pt idx="4">
                  <c:v>416</c:v>
                </c:pt>
                <c:pt idx="5">
                  <c:v>619</c:v>
                </c:pt>
                <c:pt idx="6">
                  <c:v>783</c:v>
                </c:pt>
                <c:pt idx="7">
                  <c:v>751</c:v>
                </c:pt>
                <c:pt idx="8">
                  <c:v>750</c:v>
                </c:pt>
                <c:pt idx="9">
                  <c:v>940</c:v>
                </c:pt>
                <c:pt idx="10">
                  <c:v>691</c:v>
                </c:pt>
                <c:pt idx="11">
                  <c:v>449</c:v>
                </c:pt>
                <c:pt idx="12">
                  <c:v>479</c:v>
                </c:pt>
                <c:pt idx="13">
                  <c:v>609</c:v>
                </c:pt>
                <c:pt idx="14">
                  <c:v>644</c:v>
                </c:pt>
                <c:pt idx="15">
                  <c:v>831</c:v>
                </c:pt>
                <c:pt idx="16">
                  <c:v>749</c:v>
                </c:pt>
                <c:pt idx="17">
                  <c:v>933</c:v>
                </c:pt>
                <c:pt idx="18">
                  <c:v>424</c:v>
                </c:pt>
                <c:pt idx="19">
                  <c:v>671</c:v>
                </c:pt>
                <c:pt idx="20">
                  <c:v>724</c:v>
                </c:pt>
                <c:pt idx="21">
                  <c:v>937</c:v>
                </c:pt>
                <c:pt idx="22">
                  <c:v>866</c:v>
                </c:pt>
                <c:pt idx="23">
                  <c:v>886</c:v>
                </c:pt>
                <c:pt idx="24">
                  <c:v>769</c:v>
                </c:pt>
                <c:pt idx="25">
                  <c:v>555</c:v>
                </c:pt>
                <c:pt idx="26">
                  <c:v>625</c:v>
                </c:pt>
                <c:pt idx="27">
                  <c:v>756</c:v>
                </c:pt>
                <c:pt idx="28">
                  <c:v>936</c:v>
                </c:pt>
                <c:pt idx="29">
                  <c:v>927</c:v>
                </c:pt>
                <c:pt idx="30">
                  <c:v>1004</c:v>
                </c:pt>
              </c:numCache>
            </c:numRef>
          </c:val>
          <c:smooth val="0"/>
          <c:extLst>
            <c:ext xmlns:c16="http://schemas.microsoft.com/office/drawing/2014/chart" uri="{C3380CC4-5D6E-409C-BE32-E72D297353CC}">
              <c16:uniqueId val="{00000000-5770-4A81-82FC-CEE6B6723E1A}"/>
            </c:ext>
          </c:extLst>
        </c:ser>
        <c:dLbls>
          <c:showLegendKey val="0"/>
          <c:showVal val="0"/>
          <c:showCatName val="0"/>
          <c:showSerName val="0"/>
          <c:showPercent val="0"/>
          <c:showBubbleSize val="0"/>
        </c:dLbls>
        <c:smooth val="0"/>
        <c:axId val="282596736"/>
        <c:axId val="282590504"/>
      </c:lineChart>
      <c:dateAx>
        <c:axId val="282596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590504"/>
        <c:crosses val="autoZero"/>
        <c:auto val="1"/>
        <c:lblOffset val="100"/>
        <c:baseTimeUnit val="days"/>
      </c:dateAx>
      <c:valAx>
        <c:axId val="282590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596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5.2191573776686004</c:v>
                </c:pt>
                <c:pt idx="1">
                  <c:v>4.8392844415936001</c:v>
                </c:pt>
                <c:pt idx="2">
                  <c:v>6.0332541567696003</c:v>
                </c:pt>
                <c:pt idx="3">
                  <c:v>6.2082103057433997</c:v>
                </c:pt>
                <c:pt idx="4">
                  <c:v>5.6787707472638997</c:v>
                </c:pt>
                <c:pt idx="5">
                  <c:v>6.0035451718827</c:v>
                </c:pt>
                <c:pt idx="6">
                  <c:v>4.8726237432900996</c:v>
                </c:pt>
                <c:pt idx="7">
                  <c:v>6.6780596818719999</c:v>
                </c:pt>
                <c:pt idx="8">
                  <c:v>5.4935416998884001</c:v>
                </c:pt>
                <c:pt idx="9">
                  <c:v>5.9060822603484002</c:v>
                </c:pt>
                <c:pt idx="10">
                  <c:v>5.5073552853303998</c:v>
                </c:pt>
                <c:pt idx="11">
                  <c:v>5.6390259864205001</c:v>
                </c:pt>
                <c:pt idx="12">
                  <c:v>4.1755400060846002</c:v>
                </c:pt>
                <c:pt idx="13">
                  <c:v>3.8003081330919</c:v>
                </c:pt>
                <c:pt idx="14">
                  <c:v>5.2403893422475996</c:v>
                </c:pt>
                <c:pt idx="15">
                  <c:v>4.7409972299168999</c:v>
                </c:pt>
                <c:pt idx="16">
                  <c:v>5.0246127986553004</c:v>
                </c:pt>
                <c:pt idx="17">
                  <c:v>5.9120403749098998</c:v>
                </c:pt>
                <c:pt idx="18">
                  <c:v>4.0494706910136999</c:v>
                </c:pt>
                <c:pt idx="19">
                  <c:v>6.9349650898251003</c:v>
                </c:pt>
                <c:pt idx="20">
                  <c:v>7.0149529259737999</c:v>
                </c:pt>
                <c:pt idx="21">
                  <c:v>6.1719833564493998</c:v>
                </c:pt>
                <c:pt idx="22">
                  <c:v>5.8427441270607998</c:v>
                </c:pt>
                <c:pt idx="23">
                  <c:v>7.4697609634914004</c:v>
                </c:pt>
                <c:pt idx="24">
                  <c:v>4.82020958779</c:v>
                </c:pt>
                <c:pt idx="25">
                  <c:v>5.0947082010673999</c:v>
                </c:pt>
                <c:pt idx="26">
                  <c:v>5.1144406164036003</c:v>
                </c:pt>
                <c:pt idx="27">
                  <c:v>4.9780637613336998</c:v>
                </c:pt>
                <c:pt idx="28">
                  <c:v>5.6013844822612997</c:v>
                </c:pt>
                <c:pt idx="29">
                  <c:v>5.2768678217626004</c:v>
                </c:pt>
                <c:pt idx="30">
                  <c:v>4.6397321903008004</c:v>
                </c:pt>
              </c:numCache>
            </c:numRef>
          </c:val>
          <c:smooth val="0"/>
          <c:extLst>
            <c:ext xmlns:c16="http://schemas.microsoft.com/office/drawing/2014/chart" uri="{C3380CC4-5D6E-409C-BE32-E72D297353CC}">
              <c16:uniqueId val="{00000000-A1C2-4A78-9978-7EE0AAB22E6E}"/>
            </c:ext>
          </c:extLst>
        </c:ser>
        <c:dLbls>
          <c:showLegendKey val="0"/>
          <c:showVal val="0"/>
          <c:showCatName val="0"/>
          <c:showSerName val="0"/>
          <c:showPercent val="0"/>
          <c:showBubbleSize val="0"/>
        </c:dLbls>
        <c:smooth val="0"/>
        <c:axId val="282593128"/>
        <c:axId val="282597064"/>
      </c:lineChart>
      <c:dateAx>
        <c:axId val="282593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597064"/>
        <c:crosses val="autoZero"/>
        <c:auto val="1"/>
        <c:lblOffset val="100"/>
        <c:baseTimeUnit val="days"/>
      </c:dateAx>
      <c:valAx>
        <c:axId val="282597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59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4476</c:v>
                </c:pt>
              </c:numCache>
            </c:numRef>
          </c:val>
          <c:extLst>
            <c:ext xmlns:c16="http://schemas.microsoft.com/office/drawing/2014/chart" uri="{C3380CC4-5D6E-409C-BE32-E72D297353CC}">
              <c16:uniqueId val="{00000000-69FE-4D40-80BA-08A078050D2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106</c:v>
                </c:pt>
              </c:numCache>
            </c:numRef>
          </c:val>
          <c:extLst>
            <c:ext xmlns:c16="http://schemas.microsoft.com/office/drawing/2014/chart" uri="{C3380CC4-5D6E-409C-BE32-E72D297353CC}">
              <c16:uniqueId val="{00000001-69FE-4D40-80BA-08A078050D2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Department of Health (Philippines)</c:v>
                </c:pt>
              </c:strCache>
            </c:strRef>
          </c:cat>
          <c:val>
            <c:numRef>
              <c:f>Sheet1!$D$2</c:f>
              <c:numCache>
                <c:formatCode>General</c:formatCode>
                <c:ptCount val="1"/>
                <c:pt idx="0">
                  <c:v>4</c:v>
                </c:pt>
              </c:numCache>
            </c:numRef>
          </c:val>
          <c:extLst>
            <c:ext xmlns:c16="http://schemas.microsoft.com/office/drawing/2014/chart" uri="{C3380CC4-5D6E-409C-BE32-E72D297353CC}">
              <c16:uniqueId val="{00000002-69FE-4D40-80BA-08A078050D2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Department of Health (Philippines)</c:v>
                </c:pt>
              </c:strCache>
            </c:strRef>
          </c:cat>
          <c:val>
            <c:numRef>
              <c:f>Sheet1!$E$2</c:f>
              <c:numCache>
                <c:formatCode>General</c:formatCode>
                <c:ptCount val="1"/>
                <c:pt idx="0">
                  <c:v>13</c:v>
                </c:pt>
              </c:numCache>
            </c:numRef>
          </c:val>
          <c:extLst>
            <c:ext xmlns:c16="http://schemas.microsoft.com/office/drawing/2014/chart" uri="{C3380CC4-5D6E-409C-BE32-E72D297353CC}">
              <c16:uniqueId val="{00000003-69FE-4D40-80BA-08A078050D2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Department of Health (Philippines)</c:v>
                </c:pt>
              </c:strCache>
            </c:strRef>
          </c:cat>
          <c:val>
            <c:numRef>
              <c:f>Sheet1!$F$2</c:f>
              <c:numCache>
                <c:formatCode>General</c:formatCode>
                <c:ptCount val="1"/>
                <c:pt idx="0">
                  <c:v>14</c:v>
                </c:pt>
              </c:numCache>
            </c:numRef>
          </c:val>
          <c:extLst>
            <c:ext xmlns:c16="http://schemas.microsoft.com/office/drawing/2014/chart" uri="{C3380CC4-5D6E-409C-BE32-E72D297353CC}">
              <c16:uniqueId val="{00000004-69FE-4D40-80BA-08A078050D2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Department of Health (Philippines)</c:v>
                </c:pt>
              </c:strCache>
            </c:strRef>
          </c:cat>
          <c:val>
            <c:numRef>
              <c:f>Sheet1!$G$2</c:f>
              <c:numCache>
                <c:formatCode>General</c:formatCode>
                <c:ptCount val="1"/>
                <c:pt idx="0">
                  <c:v>3</c:v>
                </c:pt>
              </c:numCache>
            </c:numRef>
          </c:val>
          <c:extLst>
            <c:ext xmlns:c16="http://schemas.microsoft.com/office/drawing/2014/chart" uri="{C3380CC4-5D6E-409C-BE32-E72D297353CC}">
              <c16:uniqueId val="{00000005-69FE-4D40-80BA-08A078050D2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Department of Health (Philippines)</c:v>
                </c:pt>
              </c:strCache>
            </c:strRef>
          </c:cat>
          <c:val>
            <c:numRef>
              <c:f>Sheet1!$H$2</c:f>
              <c:numCache>
                <c:formatCode>General</c:formatCode>
                <c:ptCount val="1"/>
                <c:pt idx="0">
                  <c:v>176</c:v>
                </c:pt>
              </c:numCache>
            </c:numRef>
          </c:val>
          <c:extLst>
            <c:ext xmlns:c16="http://schemas.microsoft.com/office/drawing/2014/chart" uri="{C3380CC4-5D6E-409C-BE32-E72D297353CC}">
              <c16:uniqueId val="{00000006-69FE-4D40-80BA-08A078050D2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Department of Health (Philippines)</c:v>
                </c:pt>
              </c:strCache>
            </c:strRef>
          </c:cat>
          <c:val>
            <c:numRef>
              <c:f>Sheet1!$I$2</c:f>
              <c:numCache>
                <c:formatCode>General</c:formatCode>
                <c:ptCount val="1"/>
                <c:pt idx="0">
                  <c:v>4367</c:v>
                </c:pt>
              </c:numCache>
            </c:numRef>
          </c:val>
          <c:extLst>
            <c:ext xmlns:c16="http://schemas.microsoft.com/office/drawing/2014/chart" uri="{C3380CC4-5D6E-409C-BE32-E72D297353CC}">
              <c16:uniqueId val="{00000007-69FE-4D40-80BA-08A078050D20}"/>
            </c:ext>
          </c:extLst>
        </c:ser>
        <c:dLbls>
          <c:showLegendKey val="0"/>
          <c:showVal val="0"/>
          <c:showCatName val="0"/>
          <c:showSerName val="0"/>
          <c:showPercent val="0"/>
          <c:showBubbleSize val="0"/>
        </c:dLbls>
        <c:gapWidth val="219"/>
        <c:overlap val="-27"/>
        <c:axId val="282601000"/>
        <c:axId val="282601328"/>
      </c:barChart>
      <c:catAx>
        <c:axId val="282601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601328"/>
        <c:crosses val="autoZero"/>
        <c:auto val="1"/>
        <c:lblAlgn val="ctr"/>
        <c:lblOffset val="100"/>
        <c:noMultiLvlLbl val="0"/>
      </c:catAx>
      <c:valAx>
        <c:axId val="282601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60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strRef>
              <c:f>Sheet1!$A$2:$A$6</c:f>
              <c:strCache>
                <c:ptCount val="5"/>
                <c:pt idx="0">
                  <c:v>Link</c:v>
                </c:pt>
                <c:pt idx="1">
                  <c:v>Live Video</c:v>
                </c:pt>
                <c:pt idx="2">
                  <c:v>Photo</c:v>
                </c:pt>
                <c:pt idx="3">
                  <c:v>Status</c:v>
                </c:pt>
                <c:pt idx="4">
                  <c:v>Video</c:v>
                </c:pt>
              </c:strCache>
            </c:strRef>
          </c:cat>
          <c:val>
            <c:numRef>
              <c:f>Sheet1!$B$2:$B$6</c:f>
              <c:numCache>
                <c:formatCode>General</c:formatCode>
                <c:ptCount val="5"/>
                <c:pt idx="0">
                  <c:v>7.5764773228818002E-3</c:v>
                </c:pt>
                <c:pt idx="1">
                  <c:v>2.8937111165189002E-3</c:v>
                </c:pt>
                <c:pt idx="2">
                  <c:v>5.1861570378470001E-2</c:v>
                </c:pt>
                <c:pt idx="3">
                  <c:v>6.3175957579835003E-3</c:v>
                </c:pt>
                <c:pt idx="4">
                  <c:v>5.9698650501711003E-3</c:v>
                </c:pt>
              </c:numCache>
            </c:numRef>
          </c:val>
          <c:extLst>
            <c:ext xmlns:c16="http://schemas.microsoft.com/office/drawing/2014/chart" uri="{C3380CC4-5D6E-409C-BE32-E72D297353CC}">
              <c16:uniqueId val="{00000000-4329-4CFC-B811-507D05A6FB83}"/>
            </c:ext>
          </c:extLst>
        </c:ser>
        <c:dLbls>
          <c:showLegendKey val="0"/>
          <c:showVal val="0"/>
          <c:showCatName val="0"/>
          <c:showSerName val="0"/>
          <c:showPercent val="0"/>
          <c:showBubbleSize val="0"/>
        </c:dLbls>
        <c:gapWidth val="219"/>
        <c:overlap val="-27"/>
        <c:axId val="350987320"/>
        <c:axId val="350983056"/>
      </c:barChart>
      <c:catAx>
        <c:axId val="350987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983056"/>
        <c:crosses val="autoZero"/>
        <c:auto val="1"/>
        <c:lblAlgn val="ctr"/>
        <c:lblOffset val="100"/>
        <c:noMultiLvlLbl val="0"/>
      </c:catAx>
      <c:valAx>
        <c:axId val="350983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98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DDB46-5489-49E0-80F9-B4461A92854C}"/>
              </a:ext>
            </a:extLst>
          </p:cNvPr>
          <p:cNvSpPr>
            <a:spLocks noGrp="1"/>
          </p:cNvSpPr>
          <p:nvPr>
            <p:ph type="ctrTitle"/>
          </p:nvPr>
        </p:nvSpPr>
        <p:spPr/>
        <p:txBody>
          <a:bodyPr/>
          <a:lstStyle/>
          <a:p>
            <a:r>
              <a:rPr lang="en-US"/>
              <a:t>Management Report</a:t>
            </a:r>
          </a:p>
        </p:txBody>
      </p:sp>
      <p:sp>
        <p:nvSpPr>
          <p:cNvPr id="3" name="Subtitle 2">
            <a:extLst>
              <a:ext uri="{FF2B5EF4-FFF2-40B4-BE49-F238E27FC236}">
                <a16:creationId xmlns:a16="http://schemas.microsoft.com/office/drawing/2014/main" id="{BB4D358C-F17E-4EBE-81A1-9DE7A0530B03}"/>
              </a:ext>
            </a:extLst>
          </p:cNvPr>
          <p:cNvSpPr>
            <a:spLocks noGrp="1"/>
          </p:cNvSpPr>
          <p:nvPr>
            <p:ph type="subTitle" idx="1"/>
          </p:nvPr>
        </p:nvSpPr>
        <p:spPr/>
        <p:txBody>
          <a:bodyPr/>
          <a:lstStyle/>
          <a:p>
            <a:r>
              <a:rPr lang="en-US"/>
              <a:t>Exhibits Asia</a:t>
            </a:r>
          </a:p>
        </p:txBody>
      </p:sp>
    </p:spTree>
    <p:extLst>
      <p:ext uri="{BB962C8B-B14F-4D97-AF65-F5344CB8AC3E}">
        <p14:creationId xmlns:p14="http://schemas.microsoft.com/office/powerpoint/2010/main" val="25679981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CE5D2-87A1-4FA2-8F75-68F83ECD2ECF}"/>
              </a:ext>
            </a:extLst>
          </p:cNvPr>
          <p:cNvSpPr>
            <a:spLocks noGrp="1"/>
          </p:cNvSpPr>
          <p:nvPr>
            <p:ph type="title"/>
          </p:nvPr>
        </p:nvSpPr>
        <p:spPr/>
        <p:txBody>
          <a:bodyPr/>
          <a:lstStyle/>
          <a:p>
            <a:r>
              <a:rPr lang="en-US"/>
              <a:t>Facebook Key Metrics Table | Department of Health (Philippines)</a:t>
            </a:r>
          </a:p>
        </p:txBody>
      </p:sp>
      <p:graphicFrame>
        <p:nvGraphicFramePr>
          <p:cNvPr id="5" name="Table Placeholder 4">
            <a:extLst>
              <a:ext uri="{FF2B5EF4-FFF2-40B4-BE49-F238E27FC236}">
                <a16:creationId xmlns:a16="http://schemas.microsoft.com/office/drawing/2014/main" id="{AE9714D2-0A51-4BBD-8ACE-33AA346CA549}"/>
              </a:ext>
            </a:extLst>
          </p:cNvPr>
          <p:cNvGraphicFramePr>
            <a:graphicFrameLocks noGrp="1"/>
          </p:cNvGraphicFramePr>
          <p:nvPr>
            <p:ph type="tbl" sz="quarter" idx="13"/>
            <p:extLst>
              <p:ext uri="{D42A27DB-BD31-4B8C-83A1-F6EECF244321}">
                <p14:modId xmlns:p14="http://schemas.microsoft.com/office/powerpoint/2010/main" val="2969735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836166069"/>
                    </a:ext>
                  </a:extLst>
                </a:gridCol>
                <a:gridCol w="304495">
                  <a:extLst>
                    <a:ext uri="{9D8B030D-6E8A-4147-A177-3AD203B41FA5}">
                      <a16:colId xmlns:a16="http://schemas.microsoft.com/office/drawing/2014/main" val="4027232523"/>
                    </a:ext>
                  </a:extLst>
                </a:gridCol>
                <a:gridCol w="304495">
                  <a:extLst>
                    <a:ext uri="{9D8B030D-6E8A-4147-A177-3AD203B41FA5}">
                      <a16:colId xmlns:a16="http://schemas.microsoft.com/office/drawing/2014/main" val="2837325242"/>
                    </a:ext>
                  </a:extLst>
                </a:gridCol>
                <a:gridCol w="304495">
                  <a:extLst>
                    <a:ext uri="{9D8B030D-6E8A-4147-A177-3AD203B41FA5}">
                      <a16:colId xmlns:a16="http://schemas.microsoft.com/office/drawing/2014/main" val="2190198429"/>
                    </a:ext>
                  </a:extLst>
                </a:gridCol>
                <a:gridCol w="304495">
                  <a:extLst>
                    <a:ext uri="{9D8B030D-6E8A-4147-A177-3AD203B41FA5}">
                      <a16:colId xmlns:a16="http://schemas.microsoft.com/office/drawing/2014/main" val="1142817258"/>
                    </a:ext>
                  </a:extLst>
                </a:gridCol>
                <a:gridCol w="304495">
                  <a:extLst>
                    <a:ext uri="{9D8B030D-6E8A-4147-A177-3AD203B41FA5}">
                      <a16:colId xmlns:a16="http://schemas.microsoft.com/office/drawing/2014/main" val="1382837445"/>
                    </a:ext>
                  </a:extLst>
                </a:gridCol>
                <a:gridCol w="304495">
                  <a:extLst>
                    <a:ext uri="{9D8B030D-6E8A-4147-A177-3AD203B41FA5}">
                      <a16:colId xmlns:a16="http://schemas.microsoft.com/office/drawing/2014/main" val="4086139757"/>
                    </a:ext>
                  </a:extLst>
                </a:gridCol>
                <a:gridCol w="304495">
                  <a:extLst>
                    <a:ext uri="{9D8B030D-6E8A-4147-A177-3AD203B41FA5}">
                      <a16:colId xmlns:a16="http://schemas.microsoft.com/office/drawing/2014/main" val="1404929862"/>
                    </a:ext>
                  </a:extLst>
                </a:gridCol>
                <a:gridCol w="304495">
                  <a:extLst>
                    <a:ext uri="{9D8B030D-6E8A-4147-A177-3AD203B41FA5}">
                      <a16:colId xmlns:a16="http://schemas.microsoft.com/office/drawing/2014/main" val="3403623105"/>
                    </a:ext>
                  </a:extLst>
                </a:gridCol>
                <a:gridCol w="304495">
                  <a:extLst>
                    <a:ext uri="{9D8B030D-6E8A-4147-A177-3AD203B41FA5}">
                      <a16:colId xmlns:a16="http://schemas.microsoft.com/office/drawing/2014/main" val="4229061765"/>
                    </a:ext>
                  </a:extLst>
                </a:gridCol>
                <a:gridCol w="304495">
                  <a:extLst>
                    <a:ext uri="{9D8B030D-6E8A-4147-A177-3AD203B41FA5}">
                      <a16:colId xmlns:a16="http://schemas.microsoft.com/office/drawing/2014/main" val="608508408"/>
                    </a:ext>
                  </a:extLst>
                </a:gridCol>
                <a:gridCol w="304495">
                  <a:extLst>
                    <a:ext uri="{9D8B030D-6E8A-4147-A177-3AD203B41FA5}">
                      <a16:colId xmlns:a16="http://schemas.microsoft.com/office/drawing/2014/main" val="3168181493"/>
                    </a:ext>
                  </a:extLst>
                </a:gridCol>
                <a:gridCol w="304495">
                  <a:extLst>
                    <a:ext uri="{9D8B030D-6E8A-4147-A177-3AD203B41FA5}">
                      <a16:colId xmlns:a16="http://schemas.microsoft.com/office/drawing/2014/main" val="2800121798"/>
                    </a:ext>
                  </a:extLst>
                </a:gridCol>
                <a:gridCol w="304495">
                  <a:extLst>
                    <a:ext uri="{9D8B030D-6E8A-4147-A177-3AD203B41FA5}">
                      <a16:colId xmlns:a16="http://schemas.microsoft.com/office/drawing/2014/main" val="3933639269"/>
                    </a:ext>
                  </a:extLst>
                </a:gridCol>
                <a:gridCol w="304495">
                  <a:extLst>
                    <a:ext uri="{9D8B030D-6E8A-4147-A177-3AD203B41FA5}">
                      <a16:colId xmlns:a16="http://schemas.microsoft.com/office/drawing/2014/main" val="4230707777"/>
                    </a:ext>
                  </a:extLst>
                </a:gridCol>
                <a:gridCol w="304495">
                  <a:extLst>
                    <a:ext uri="{9D8B030D-6E8A-4147-A177-3AD203B41FA5}">
                      <a16:colId xmlns:a16="http://schemas.microsoft.com/office/drawing/2014/main" val="3744649994"/>
                    </a:ext>
                  </a:extLst>
                </a:gridCol>
                <a:gridCol w="304495">
                  <a:extLst>
                    <a:ext uri="{9D8B030D-6E8A-4147-A177-3AD203B41FA5}">
                      <a16:colId xmlns:a16="http://schemas.microsoft.com/office/drawing/2014/main" val="1128273904"/>
                    </a:ext>
                  </a:extLst>
                </a:gridCol>
                <a:gridCol w="304495">
                  <a:extLst>
                    <a:ext uri="{9D8B030D-6E8A-4147-A177-3AD203B41FA5}">
                      <a16:colId xmlns:a16="http://schemas.microsoft.com/office/drawing/2014/main" val="642719857"/>
                    </a:ext>
                  </a:extLst>
                </a:gridCol>
                <a:gridCol w="304495">
                  <a:extLst>
                    <a:ext uri="{9D8B030D-6E8A-4147-A177-3AD203B41FA5}">
                      <a16:colId xmlns:a16="http://schemas.microsoft.com/office/drawing/2014/main" val="1630510116"/>
                    </a:ext>
                  </a:extLst>
                </a:gridCol>
                <a:gridCol w="304495">
                  <a:extLst>
                    <a:ext uri="{9D8B030D-6E8A-4147-A177-3AD203B41FA5}">
                      <a16:colId xmlns:a16="http://schemas.microsoft.com/office/drawing/2014/main" val="1116600682"/>
                    </a:ext>
                  </a:extLst>
                </a:gridCol>
                <a:gridCol w="304495">
                  <a:extLst>
                    <a:ext uri="{9D8B030D-6E8A-4147-A177-3AD203B41FA5}">
                      <a16:colId xmlns:a16="http://schemas.microsoft.com/office/drawing/2014/main" val="1949379956"/>
                    </a:ext>
                  </a:extLst>
                </a:gridCol>
                <a:gridCol w="304495">
                  <a:extLst>
                    <a:ext uri="{9D8B030D-6E8A-4147-A177-3AD203B41FA5}">
                      <a16:colId xmlns:a16="http://schemas.microsoft.com/office/drawing/2014/main" val="3300335404"/>
                    </a:ext>
                  </a:extLst>
                </a:gridCol>
                <a:gridCol w="304495">
                  <a:extLst>
                    <a:ext uri="{9D8B030D-6E8A-4147-A177-3AD203B41FA5}">
                      <a16:colId xmlns:a16="http://schemas.microsoft.com/office/drawing/2014/main" val="2282542711"/>
                    </a:ext>
                  </a:extLst>
                </a:gridCol>
                <a:gridCol w="304495">
                  <a:extLst>
                    <a:ext uri="{9D8B030D-6E8A-4147-A177-3AD203B41FA5}">
                      <a16:colId xmlns:a16="http://schemas.microsoft.com/office/drawing/2014/main" val="2045154302"/>
                    </a:ext>
                  </a:extLst>
                </a:gridCol>
                <a:gridCol w="304495">
                  <a:extLst>
                    <a:ext uri="{9D8B030D-6E8A-4147-A177-3AD203B41FA5}">
                      <a16:colId xmlns:a16="http://schemas.microsoft.com/office/drawing/2014/main" val="19976459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2410666"/>
                  </a:ext>
                </a:extLst>
              </a:tr>
              <a:tr h="370840">
                <a:tc>
                  <a:txBody>
                    <a:bodyPr/>
                    <a:lstStyle/>
                    <a:p>
                      <a:r>
                        <a:rPr lang="en-US" sz="1000"/>
                        <a:t>Department of Health (Philippines)</a:t>
                      </a:r>
                    </a:p>
                  </a:txBody>
                  <a:tcPr/>
                </a:tc>
                <a:tc>
                  <a:txBody>
                    <a:bodyPr/>
                    <a:lstStyle/>
                    <a:p>
                      <a:r>
                        <a:rPr lang="en-US" sz="1000"/>
                        <a:t>832425</a:t>
                      </a:r>
                    </a:p>
                  </a:txBody>
                  <a:tcPr/>
                </a:tc>
                <a:tc>
                  <a:txBody>
                    <a:bodyPr/>
                    <a:lstStyle/>
                    <a:p>
                      <a:r>
                        <a:rPr lang="en-US" sz="1000"/>
                        <a:t>4481</a:t>
                      </a:r>
                    </a:p>
                  </a:txBody>
                  <a:tcPr/>
                </a:tc>
                <a:tc>
                  <a:txBody>
                    <a:bodyPr/>
                    <a:lstStyle/>
                    <a:p>
                      <a:r>
                        <a:rPr lang="en-US" sz="1000"/>
                        <a:t>832425</a:t>
                      </a:r>
                    </a:p>
                  </a:txBody>
                  <a:tcPr/>
                </a:tc>
                <a:tc>
                  <a:txBody>
                    <a:bodyPr/>
                    <a:lstStyle/>
                    <a:p>
                      <a:r>
                        <a:rPr lang="en-US" sz="1000"/>
                        <a:t>4481</a:t>
                      </a:r>
                    </a:p>
                  </a:txBody>
                  <a:tcPr/>
                </a:tc>
                <a:tc>
                  <a:txBody>
                    <a:bodyPr/>
                    <a:lstStyle/>
                    <a:p>
                      <a:r>
                        <a:rPr lang="en-US" sz="1000"/>
                        <a:t>32</a:t>
                      </a:r>
                    </a:p>
                  </a:txBody>
                  <a:tcPr/>
                </a:tc>
                <a:tc>
                  <a:txBody>
                    <a:bodyPr/>
                    <a:lstStyle/>
                    <a:p>
                      <a:r>
                        <a:rPr lang="en-US" sz="1000"/>
                        <a:t>1</a:t>
                      </a:r>
                    </a:p>
                  </a:txBody>
                  <a:tcPr/>
                </a:tc>
                <a:tc>
                  <a:txBody>
                    <a:bodyPr/>
                    <a:lstStyle/>
                    <a:p>
                      <a:r>
                        <a:rPr lang="en-US" sz="1000"/>
                        <a:t>20</a:t>
                      </a:r>
                    </a:p>
                  </a:txBody>
                  <a:tcPr/>
                </a:tc>
                <a:tc>
                  <a:txBody>
                    <a:bodyPr/>
                    <a:lstStyle/>
                    <a:p>
                      <a:r>
                        <a:rPr lang="en-US" sz="1000"/>
                        <a:t>6</a:t>
                      </a:r>
                    </a:p>
                  </a:txBody>
                  <a:tcPr/>
                </a:tc>
                <a:tc>
                  <a:txBody>
                    <a:bodyPr/>
                    <a:lstStyle/>
                    <a:p>
                      <a:r>
                        <a:rPr lang="en-US" sz="1000"/>
                        <a:t>5</a:t>
                      </a:r>
                    </a:p>
                  </a:txBody>
                  <a:tcPr/>
                </a:tc>
                <a:tc>
                  <a:txBody>
                    <a:bodyPr/>
                    <a:lstStyle/>
                    <a:p>
                      <a:r>
                        <a:rPr lang="en-US" sz="1000"/>
                        <a:t>4616</a:t>
                      </a:r>
                    </a:p>
                  </a:txBody>
                  <a:tcPr/>
                </a:tc>
                <a:tc>
                  <a:txBody>
                    <a:bodyPr/>
                    <a:lstStyle/>
                    <a:p>
                      <a:r>
                        <a:rPr lang="en-US" sz="1000"/>
                        <a:t>3</a:t>
                      </a:r>
                    </a:p>
                  </a:txBody>
                  <a:tcPr/>
                </a:tc>
                <a:tc>
                  <a:txBody>
                    <a:bodyPr/>
                    <a:lstStyle/>
                    <a:p>
                      <a:r>
                        <a:rPr lang="en-US" sz="1000"/>
                        <a:t>4476</a:t>
                      </a:r>
                    </a:p>
                  </a:txBody>
                  <a:tcPr/>
                </a:tc>
                <a:tc>
                  <a:txBody>
                    <a:bodyPr/>
                    <a:lstStyle/>
                    <a:p>
                      <a:r>
                        <a:rPr lang="en-US" sz="1000"/>
                        <a:t>106</a:t>
                      </a:r>
                    </a:p>
                  </a:txBody>
                  <a:tcPr/>
                </a:tc>
                <a:tc>
                  <a:txBody>
                    <a:bodyPr/>
                    <a:lstStyle/>
                    <a:p>
                      <a:r>
                        <a:rPr lang="en-US" sz="1000"/>
                        <a:t>4</a:t>
                      </a:r>
                    </a:p>
                  </a:txBody>
                  <a:tcPr/>
                </a:tc>
                <a:tc>
                  <a:txBody>
                    <a:bodyPr/>
                    <a:lstStyle/>
                    <a:p>
                      <a:r>
                        <a:rPr lang="en-US" sz="1000"/>
                        <a:t>13</a:t>
                      </a:r>
                    </a:p>
                  </a:txBody>
                  <a:tcPr/>
                </a:tc>
                <a:tc>
                  <a:txBody>
                    <a:bodyPr/>
                    <a:lstStyle/>
                    <a:p>
                      <a:r>
                        <a:rPr lang="en-US" sz="1000"/>
                        <a:t>14</a:t>
                      </a:r>
                    </a:p>
                  </a:txBody>
                  <a:tcPr/>
                </a:tc>
                <a:tc>
                  <a:txBody>
                    <a:bodyPr/>
                    <a:lstStyle/>
                    <a:p>
                      <a:r>
                        <a:rPr lang="en-US" sz="1000"/>
                        <a:t>3</a:t>
                      </a:r>
                    </a:p>
                  </a:txBody>
                  <a:tcPr/>
                </a:tc>
                <a:tc>
                  <a:txBody>
                    <a:bodyPr/>
                    <a:lstStyle/>
                    <a:p>
                      <a:r>
                        <a:rPr lang="en-US" sz="1000"/>
                        <a:t>176</a:t>
                      </a:r>
                    </a:p>
                  </a:txBody>
                  <a:tcPr/>
                </a:tc>
                <a:tc>
                  <a:txBody>
                    <a:bodyPr/>
                    <a:lstStyle/>
                    <a:p>
                      <a:r>
                        <a:rPr lang="en-US" sz="1000"/>
                        <a:t>4367</a:t>
                      </a:r>
                    </a:p>
                  </a:txBody>
                  <a:tcPr/>
                </a:tc>
                <a:tc>
                  <a:txBody>
                    <a:bodyPr/>
                    <a:lstStyle/>
                    <a:p>
                      <a:r>
                        <a:rPr lang="en-US" sz="1000"/>
                        <a:t>9159</a:t>
                      </a:r>
                    </a:p>
                  </a:txBody>
                  <a:tcPr/>
                </a:tc>
                <a:tc>
                  <a:txBody>
                    <a:bodyPr/>
                    <a:lstStyle/>
                    <a:p>
                      <a:r>
                        <a:rPr lang="en-US" sz="1000"/>
                        <a:t>0</a:t>
                      </a:r>
                    </a:p>
                  </a:txBody>
                  <a:tcPr/>
                </a:tc>
                <a:tc>
                  <a:txBody>
                    <a:bodyPr/>
                    <a:lstStyle/>
                    <a:p>
                      <a:r>
                        <a:rPr lang="en-US" sz="1000"/>
                        <a:t>0</a:t>
                      </a:r>
                    </a:p>
                  </a:txBody>
                  <a:tcPr/>
                </a:tc>
                <a:tc>
                  <a:txBody>
                    <a:bodyPr/>
                    <a:lstStyle/>
                    <a:p>
                      <a:r>
                        <a:rPr lang="en-US" sz="1000"/>
                        <a:t>0.0345 %</a:t>
                      </a:r>
                    </a:p>
                  </a:txBody>
                  <a:tcPr/>
                </a:tc>
                <a:tc>
                  <a:txBody>
                    <a:bodyPr/>
                    <a:lstStyle/>
                    <a:p>
                      <a:r>
                        <a:rPr lang="en-US" sz="1000"/>
                        <a:t>0.0 %</a:t>
                      </a:r>
                    </a:p>
                  </a:txBody>
                  <a:tcPr/>
                </a:tc>
                <a:extLst>
                  <a:ext uri="{0D108BD9-81ED-4DB2-BD59-A6C34878D82A}">
                    <a16:rowId xmlns:a16="http://schemas.microsoft.com/office/drawing/2014/main" val="2735624414"/>
                  </a:ext>
                </a:extLst>
              </a:tr>
            </a:tbl>
          </a:graphicData>
        </a:graphic>
      </p:graphicFrame>
      <p:sp>
        <p:nvSpPr>
          <p:cNvPr id="4" name="Text Placeholder 3">
            <a:extLst>
              <a:ext uri="{FF2B5EF4-FFF2-40B4-BE49-F238E27FC236}">
                <a16:creationId xmlns:a16="http://schemas.microsoft.com/office/drawing/2014/main" id="{42A352B6-5B86-407F-B6ED-E091DD409FA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0001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A4471-2F4B-407B-9C7D-569A649BB5A2}"/>
              </a:ext>
            </a:extLst>
          </p:cNvPr>
          <p:cNvSpPr>
            <a:spLocks noGrp="1"/>
          </p:cNvSpPr>
          <p:nvPr>
            <p:ph type="title"/>
          </p:nvPr>
        </p:nvSpPr>
        <p:spPr/>
        <p:txBody>
          <a:bodyPr/>
          <a:lstStyle/>
          <a:p>
            <a:r>
              <a:rPr lang="en-US"/>
              <a:t>Facebook Impressions | Department of Health (Philippines)</a:t>
            </a:r>
          </a:p>
        </p:txBody>
      </p:sp>
      <p:graphicFrame>
        <p:nvGraphicFramePr>
          <p:cNvPr id="6" name="Chart Placeholder 5">
            <a:extLst>
              <a:ext uri="{FF2B5EF4-FFF2-40B4-BE49-F238E27FC236}">
                <a16:creationId xmlns:a16="http://schemas.microsoft.com/office/drawing/2014/main" id="{0C92A538-118A-4ADE-A7AD-1CC0E7AC0084}"/>
              </a:ext>
            </a:extLst>
          </p:cNvPr>
          <p:cNvGraphicFramePr>
            <a:graphicFrameLocks noGrp="1"/>
          </p:cNvGraphicFramePr>
          <p:nvPr>
            <p:ph type="chart" sz="quarter" idx="13"/>
            <p:extLst>
              <p:ext uri="{D42A27DB-BD31-4B8C-83A1-F6EECF244321}">
                <p14:modId xmlns:p14="http://schemas.microsoft.com/office/powerpoint/2010/main" val="109379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DEE53F-78C2-467C-9AA8-779ED17312D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0B89A583-8050-4E72-8503-E1AC20EDD0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8228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5C804-722B-4854-A2AB-7E3DA83D9996}"/>
              </a:ext>
            </a:extLst>
          </p:cNvPr>
          <p:cNvSpPr>
            <a:spLocks noGrp="1"/>
          </p:cNvSpPr>
          <p:nvPr>
            <p:ph type="title"/>
          </p:nvPr>
        </p:nvSpPr>
        <p:spPr/>
        <p:txBody>
          <a:bodyPr/>
          <a:lstStyle/>
          <a:p>
            <a:r>
              <a:rPr lang="en-US"/>
              <a:t>Facebook Page Posts Virality | Department of Health (Philippines)</a:t>
            </a:r>
          </a:p>
        </p:txBody>
      </p:sp>
      <p:graphicFrame>
        <p:nvGraphicFramePr>
          <p:cNvPr id="6" name="Chart Placeholder 5">
            <a:extLst>
              <a:ext uri="{FF2B5EF4-FFF2-40B4-BE49-F238E27FC236}">
                <a16:creationId xmlns:a16="http://schemas.microsoft.com/office/drawing/2014/main" id="{0DED0EE8-7496-45E8-BFE6-DEDDAABE1876}"/>
              </a:ext>
            </a:extLst>
          </p:cNvPr>
          <p:cNvGraphicFramePr>
            <a:graphicFrameLocks noGrp="1"/>
          </p:cNvGraphicFramePr>
          <p:nvPr>
            <p:ph type="chart" sz="quarter" idx="13"/>
            <p:extLst>
              <p:ext uri="{D42A27DB-BD31-4B8C-83A1-F6EECF244321}">
                <p14:modId xmlns:p14="http://schemas.microsoft.com/office/powerpoint/2010/main" val="853078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939BC9-F3BC-4578-B90D-295BAF50C63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810F716-327D-45EA-9424-64E7D115A3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4481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D6AB4-87FA-4B07-BB0A-7112E4FF6B9E}"/>
              </a:ext>
            </a:extLst>
          </p:cNvPr>
          <p:cNvSpPr>
            <a:spLocks noGrp="1"/>
          </p:cNvSpPr>
          <p:nvPr>
            <p:ph type="title"/>
          </p:nvPr>
        </p:nvSpPr>
        <p:spPr/>
        <p:txBody>
          <a:bodyPr/>
          <a:lstStyle/>
          <a:p>
            <a:r>
              <a:rPr lang="en-US"/>
              <a:t>Facebook Fans Total | Department of Health (Philippines)</a:t>
            </a:r>
          </a:p>
        </p:txBody>
      </p:sp>
      <p:graphicFrame>
        <p:nvGraphicFramePr>
          <p:cNvPr id="6" name="Chart Placeholder 5">
            <a:extLst>
              <a:ext uri="{FF2B5EF4-FFF2-40B4-BE49-F238E27FC236}">
                <a16:creationId xmlns:a16="http://schemas.microsoft.com/office/drawing/2014/main" id="{1F695230-A5F1-4893-80FB-ACC737F7B709}"/>
              </a:ext>
            </a:extLst>
          </p:cNvPr>
          <p:cNvGraphicFramePr>
            <a:graphicFrameLocks noGrp="1"/>
          </p:cNvGraphicFramePr>
          <p:nvPr>
            <p:ph type="chart" sz="quarter" idx="13"/>
            <p:extLst>
              <p:ext uri="{D42A27DB-BD31-4B8C-83A1-F6EECF244321}">
                <p14:modId xmlns:p14="http://schemas.microsoft.com/office/powerpoint/2010/main" val="3751938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2D842D-A502-4100-A341-E434128A8A8B}"/>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4B00AD1-5765-4AEB-8C8E-BF000E1C6F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7309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C7650-333E-4D00-840A-65018E5AE0FF}"/>
              </a:ext>
            </a:extLst>
          </p:cNvPr>
          <p:cNvSpPr>
            <a:spLocks noGrp="1"/>
          </p:cNvSpPr>
          <p:nvPr>
            <p:ph type="title"/>
          </p:nvPr>
        </p:nvSpPr>
        <p:spPr/>
        <p:txBody>
          <a:bodyPr/>
          <a:lstStyle/>
          <a:p>
            <a:r>
              <a:rPr lang="en-US"/>
              <a:t>Facebook Fan Demographics | Department of Health (Philippines)</a:t>
            </a:r>
          </a:p>
        </p:txBody>
      </p:sp>
      <p:graphicFrame>
        <p:nvGraphicFramePr>
          <p:cNvPr id="6" name="Chart Placeholder 5">
            <a:extLst>
              <a:ext uri="{FF2B5EF4-FFF2-40B4-BE49-F238E27FC236}">
                <a16:creationId xmlns:a16="http://schemas.microsoft.com/office/drawing/2014/main" id="{588F88F8-1B81-4B6E-8218-6FDFAE5F47DD}"/>
              </a:ext>
            </a:extLst>
          </p:cNvPr>
          <p:cNvGraphicFramePr>
            <a:graphicFrameLocks noGrp="1"/>
          </p:cNvGraphicFramePr>
          <p:nvPr>
            <p:ph type="chart" sz="quarter" idx="13"/>
            <p:extLst>
              <p:ext uri="{D42A27DB-BD31-4B8C-83A1-F6EECF244321}">
                <p14:modId xmlns:p14="http://schemas.microsoft.com/office/powerpoint/2010/main" val="235485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E88491-8B9B-4BCB-A454-7EAF8013FD8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591B42BA-B6EF-46AB-9DD4-C691912DA5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8453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9CB4F-104B-4B2E-A8EF-24C40D8996A2}"/>
              </a:ext>
            </a:extLst>
          </p:cNvPr>
          <p:cNvSpPr>
            <a:spLocks noGrp="1"/>
          </p:cNvSpPr>
          <p:nvPr>
            <p:ph type="title"/>
          </p:nvPr>
        </p:nvSpPr>
        <p:spPr/>
        <p:txBody>
          <a:bodyPr/>
          <a:lstStyle/>
          <a:p>
            <a:r>
              <a:rPr lang="en-US"/>
              <a:t>Facebook Page Views | Department of Health (Philippines)</a:t>
            </a:r>
          </a:p>
        </p:txBody>
      </p:sp>
      <p:graphicFrame>
        <p:nvGraphicFramePr>
          <p:cNvPr id="6" name="Chart Placeholder 5">
            <a:extLst>
              <a:ext uri="{FF2B5EF4-FFF2-40B4-BE49-F238E27FC236}">
                <a16:creationId xmlns:a16="http://schemas.microsoft.com/office/drawing/2014/main" id="{C12E75B8-3094-4762-830B-7B3B29070777}"/>
              </a:ext>
            </a:extLst>
          </p:cNvPr>
          <p:cNvGraphicFramePr>
            <a:graphicFrameLocks noGrp="1"/>
          </p:cNvGraphicFramePr>
          <p:nvPr>
            <p:ph type="chart" sz="quarter" idx="13"/>
            <p:extLst>
              <p:ext uri="{D42A27DB-BD31-4B8C-83A1-F6EECF244321}">
                <p14:modId xmlns:p14="http://schemas.microsoft.com/office/powerpoint/2010/main" val="1759324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9D850A-EBB4-47CA-A491-864E976D20CB}"/>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8D0A104E-93C9-4D86-A2CB-F46CE7C42C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5976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AEAE9-5606-4355-B37B-9D619B1D6021}"/>
              </a:ext>
            </a:extLst>
          </p:cNvPr>
          <p:cNvSpPr>
            <a:spLocks noGrp="1"/>
          </p:cNvSpPr>
          <p:nvPr>
            <p:ph type="title"/>
          </p:nvPr>
        </p:nvSpPr>
        <p:spPr/>
        <p:txBody>
          <a:bodyPr/>
          <a:lstStyle/>
          <a:p>
            <a:r>
              <a:rPr lang="en-US"/>
              <a:t>Facebook Engagement Rate | Department of Health (Philippines)</a:t>
            </a:r>
          </a:p>
        </p:txBody>
      </p:sp>
      <p:graphicFrame>
        <p:nvGraphicFramePr>
          <p:cNvPr id="6" name="Chart Placeholder 5">
            <a:extLst>
              <a:ext uri="{FF2B5EF4-FFF2-40B4-BE49-F238E27FC236}">
                <a16:creationId xmlns:a16="http://schemas.microsoft.com/office/drawing/2014/main" id="{3F31B3F9-6158-47F6-9C69-D0E65B4C64A8}"/>
              </a:ext>
            </a:extLst>
          </p:cNvPr>
          <p:cNvGraphicFramePr>
            <a:graphicFrameLocks noGrp="1"/>
          </p:cNvGraphicFramePr>
          <p:nvPr>
            <p:ph type="chart" sz="quarter" idx="13"/>
            <p:extLst>
              <p:ext uri="{D42A27DB-BD31-4B8C-83A1-F6EECF244321}">
                <p14:modId xmlns:p14="http://schemas.microsoft.com/office/powerpoint/2010/main" val="25662612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5B814F-AA0D-4E97-AC26-4CDE7F745CAB}"/>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2DC3844F-F7FB-4757-AEB9-731C57B0F9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8209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A8A39-B0D8-487B-92EB-CB1E5AFD88DC}"/>
              </a:ext>
            </a:extLst>
          </p:cNvPr>
          <p:cNvSpPr>
            <a:spLocks noGrp="1"/>
          </p:cNvSpPr>
          <p:nvPr>
            <p:ph type="title"/>
          </p:nvPr>
        </p:nvSpPr>
        <p:spPr/>
        <p:txBody>
          <a:bodyPr/>
          <a:lstStyle/>
          <a:p>
            <a:r>
              <a:rPr lang="en-US"/>
              <a:t>Facebook Interactions Distribution | Department of Health (Philippines)</a:t>
            </a:r>
          </a:p>
        </p:txBody>
      </p:sp>
      <p:graphicFrame>
        <p:nvGraphicFramePr>
          <p:cNvPr id="6" name="Chart Placeholder 5">
            <a:extLst>
              <a:ext uri="{FF2B5EF4-FFF2-40B4-BE49-F238E27FC236}">
                <a16:creationId xmlns:a16="http://schemas.microsoft.com/office/drawing/2014/main" id="{409D723C-B1B2-4EC2-9C73-0BF3B69393F4}"/>
              </a:ext>
            </a:extLst>
          </p:cNvPr>
          <p:cNvGraphicFramePr>
            <a:graphicFrameLocks noGrp="1"/>
          </p:cNvGraphicFramePr>
          <p:nvPr>
            <p:ph type="chart" sz="quarter" idx="13"/>
            <p:extLst>
              <p:ext uri="{D42A27DB-BD31-4B8C-83A1-F6EECF244321}">
                <p14:modId xmlns:p14="http://schemas.microsoft.com/office/powerpoint/2010/main" val="953050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A2F4FF-2AE6-4A39-95E9-4BB8A50E4C0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51D2B461-49FF-4AF1-A606-3E5C7FFE19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3473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FF3A0-F640-4A8C-8AEF-806AC31A7CC4}"/>
              </a:ext>
            </a:extLst>
          </p:cNvPr>
          <p:cNvSpPr>
            <a:spLocks noGrp="1"/>
          </p:cNvSpPr>
          <p:nvPr>
            <p:ph type="title"/>
          </p:nvPr>
        </p:nvSpPr>
        <p:spPr/>
        <p:txBody>
          <a:bodyPr/>
          <a:lstStyle/>
          <a:p>
            <a:r>
              <a:rPr lang="en-US"/>
              <a:t>Facebook Interaction Rate By Post Type | Department of Health (Philippines)</a:t>
            </a:r>
          </a:p>
        </p:txBody>
      </p:sp>
      <p:graphicFrame>
        <p:nvGraphicFramePr>
          <p:cNvPr id="6" name="Chart Placeholder 5">
            <a:extLst>
              <a:ext uri="{FF2B5EF4-FFF2-40B4-BE49-F238E27FC236}">
                <a16:creationId xmlns:a16="http://schemas.microsoft.com/office/drawing/2014/main" id="{6B1F1D0E-2206-4BAC-A6FE-2DC355F4D0FF}"/>
              </a:ext>
            </a:extLst>
          </p:cNvPr>
          <p:cNvGraphicFramePr>
            <a:graphicFrameLocks noGrp="1"/>
          </p:cNvGraphicFramePr>
          <p:nvPr>
            <p:ph type="chart" sz="quarter" idx="13"/>
            <p:extLst>
              <p:ext uri="{D42A27DB-BD31-4B8C-83A1-F6EECF244321}">
                <p14:modId xmlns:p14="http://schemas.microsoft.com/office/powerpoint/2010/main" val="2898825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96A393-8546-41AF-B9CC-0010DF819C2B}"/>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AC3AF00-D0BA-4CB4-9D55-C41E623A7F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4383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7E304-F129-4FB9-A804-AA8B7A590A2C}"/>
              </a:ext>
            </a:extLst>
          </p:cNvPr>
          <p:cNvSpPr>
            <a:spLocks noGrp="1"/>
          </p:cNvSpPr>
          <p:nvPr>
            <p:ph type="title"/>
          </p:nvPr>
        </p:nvSpPr>
        <p:spPr/>
        <p:txBody>
          <a:bodyPr/>
          <a:lstStyle/>
          <a:p>
            <a:r>
              <a:rPr lang="en-US"/>
              <a:t>Facebook Own Posts Table  | Department of Health (Philippines) - 1 of 17</a:t>
            </a:r>
          </a:p>
        </p:txBody>
      </p:sp>
      <p:graphicFrame>
        <p:nvGraphicFramePr>
          <p:cNvPr id="5" name="Table Placeholder 4">
            <a:extLst>
              <a:ext uri="{FF2B5EF4-FFF2-40B4-BE49-F238E27FC236}">
                <a16:creationId xmlns:a16="http://schemas.microsoft.com/office/drawing/2014/main" id="{E5E591CC-0FCA-4F62-A780-D5E99CA75ACD}"/>
              </a:ext>
            </a:extLst>
          </p:cNvPr>
          <p:cNvGraphicFramePr>
            <a:graphicFrameLocks noGrp="1"/>
          </p:cNvGraphicFramePr>
          <p:nvPr>
            <p:ph type="tbl" sz="quarter" idx="13"/>
            <p:extLst>
              <p:ext uri="{D42A27DB-BD31-4B8C-83A1-F6EECF244321}">
                <p14:modId xmlns:p14="http://schemas.microsoft.com/office/powerpoint/2010/main" val="1813277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56787824"/>
                    </a:ext>
                  </a:extLst>
                </a:gridCol>
                <a:gridCol w="370332">
                  <a:extLst>
                    <a:ext uri="{9D8B030D-6E8A-4147-A177-3AD203B41FA5}">
                      <a16:colId xmlns:a16="http://schemas.microsoft.com/office/drawing/2014/main" val="4118189388"/>
                    </a:ext>
                  </a:extLst>
                </a:gridCol>
                <a:gridCol w="370332">
                  <a:extLst>
                    <a:ext uri="{9D8B030D-6E8A-4147-A177-3AD203B41FA5}">
                      <a16:colId xmlns:a16="http://schemas.microsoft.com/office/drawing/2014/main" val="3559387299"/>
                    </a:ext>
                  </a:extLst>
                </a:gridCol>
                <a:gridCol w="370332">
                  <a:extLst>
                    <a:ext uri="{9D8B030D-6E8A-4147-A177-3AD203B41FA5}">
                      <a16:colId xmlns:a16="http://schemas.microsoft.com/office/drawing/2014/main" val="2283588244"/>
                    </a:ext>
                  </a:extLst>
                </a:gridCol>
                <a:gridCol w="329184">
                  <a:extLst>
                    <a:ext uri="{9D8B030D-6E8A-4147-A177-3AD203B41FA5}">
                      <a16:colId xmlns:a16="http://schemas.microsoft.com/office/drawing/2014/main" val="412230589"/>
                    </a:ext>
                  </a:extLst>
                </a:gridCol>
                <a:gridCol w="329184">
                  <a:extLst>
                    <a:ext uri="{9D8B030D-6E8A-4147-A177-3AD203B41FA5}">
                      <a16:colId xmlns:a16="http://schemas.microsoft.com/office/drawing/2014/main" val="2559694251"/>
                    </a:ext>
                  </a:extLst>
                </a:gridCol>
                <a:gridCol w="329184">
                  <a:extLst>
                    <a:ext uri="{9D8B030D-6E8A-4147-A177-3AD203B41FA5}">
                      <a16:colId xmlns:a16="http://schemas.microsoft.com/office/drawing/2014/main" val="3479876071"/>
                    </a:ext>
                  </a:extLst>
                </a:gridCol>
                <a:gridCol w="329184">
                  <a:extLst>
                    <a:ext uri="{9D8B030D-6E8A-4147-A177-3AD203B41FA5}">
                      <a16:colId xmlns:a16="http://schemas.microsoft.com/office/drawing/2014/main" val="1365203483"/>
                    </a:ext>
                  </a:extLst>
                </a:gridCol>
                <a:gridCol w="329184">
                  <a:extLst>
                    <a:ext uri="{9D8B030D-6E8A-4147-A177-3AD203B41FA5}">
                      <a16:colId xmlns:a16="http://schemas.microsoft.com/office/drawing/2014/main" val="4098767497"/>
                    </a:ext>
                  </a:extLst>
                </a:gridCol>
                <a:gridCol w="329184">
                  <a:extLst>
                    <a:ext uri="{9D8B030D-6E8A-4147-A177-3AD203B41FA5}">
                      <a16:colId xmlns:a16="http://schemas.microsoft.com/office/drawing/2014/main" val="791137693"/>
                    </a:ext>
                  </a:extLst>
                </a:gridCol>
                <a:gridCol w="329184">
                  <a:extLst>
                    <a:ext uri="{9D8B030D-6E8A-4147-A177-3AD203B41FA5}">
                      <a16:colId xmlns:a16="http://schemas.microsoft.com/office/drawing/2014/main" val="4087458444"/>
                    </a:ext>
                  </a:extLst>
                </a:gridCol>
                <a:gridCol w="329184">
                  <a:extLst>
                    <a:ext uri="{9D8B030D-6E8A-4147-A177-3AD203B41FA5}">
                      <a16:colId xmlns:a16="http://schemas.microsoft.com/office/drawing/2014/main" val="1508754330"/>
                    </a:ext>
                  </a:extLst>
                </a:gridCol>
                <a:gridCol w="329184">
                  <a:extLst>
                    <a:ext uri="{9D8B030D-6E8A-4147-A177-3AD203B41FA5}">
                      <a16:colId xmlns:a16="http://schemas.microsoft.com/office/drawing/2014/main" val="2368747082"/>
                    </a:ext>
                  </a:extLst>
                </a:gridCol>
                <a:gridCol w="370332">
                  <a:extLst>
                    <a:ext uri="{9D8B030D-6E8A-4147-A177-3AD203B41FA5}">
                      <a16:colId xmlns:a16="http://schemas.microsoft.com/office/drawing/2014/main" val="2285032142"/>
                    </a:ext>
                  </a:extLst>
                </a:gridCol>
                <a:gridCol w="370332">
                  <a:extLst>
                    <a:ext uri="{9D8B030D-6E8A-4147-A177-3AD203B41FA5}">
                      <a16:colId xmlns:a16="http://schemas.microsoft.com/office/drawing/2014/main" val="1060793124"/>
                    </a:ext>
                  </a:extLst>
                </a:gridCol>
                <a:gridCol w="329184">
                  <a:extLst>
                    <a:ext uri="{9D8B030D-6E8A-4147-A177-3AD203B41FA5}">
                      <a16:colId xmlns:a16="http://schemas.microsoft.com/office/drawing/2014/main" val="4102381217"/>
                    </a:ext>
                  </a:extLst>
                </a:gridCol>
                <a:gridCol w="329184">
                  <a:extLst>
                    <a:ext uri="{9D8B030D-6E8A-4147-A177-3AD203B41FA5}">
                      <a16:colId xmlns:a16="http://schemas.microsoft.com/office/drawing/2014/main" val="279116127"/>
                    </a:ext>
                  </a:extLst>
                </a:gridCol>
                <a:gridCol w="370332">
                  <a:extLst>
                    <a:ext uri="{9D8B030D-6E8A-4147-A177-3AD203B41FA5}">
                      <a16:colId xmlns:a16="http://schemas.microsoft.com/office/drawing/2014/main" val="3266688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98143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- 2018-05-31 09:00:03 </a:t>
                      </a:r>
                      <a:r>
                        <a:rPr kumimoji="0" lang="en-US" sz="1000" b="0" i="0" u="none" strike="noStrike" kern="1200" cap="none" spc="0" normalizeH="0" baseline="0" noProof="0">
                          <a:ln>
                            <a:noFill/>
                          </a:ln>
                          <a:solidFill>
                            <a:prstClr val="black"/>
                          </a:solidFill>
                          <a:effectLst/>
                          <a:uLnTx/>
                          <a:uFillTx/>
                          <a:latin typeface="+mn-lt"/>
                          <a:ea typeface="+mn-ea"/>
                          <a:cs typeface="+mn-cs"/>
                        </a:rPr>
                        <a:t> 
 FILIPINOS URGED TO CHOOSE HEALTH, STAMP TOBACCO OUT Press Release/ 31 May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4204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- 2018-05-31 03:43:25 </a:t>
                      </a:r>
                      <a:r>
                        <a:rPr kumimoji="0" lang="en-US" sz="1000" b="0" i="0" u="none" strike="noStrike" kern="1200" cap="none" spc="0" normalizeH="0" baseline="0" noProof="0">
                          <a:ln>
                            <a:noFill/>
                          </a:ln>
                          <a:solidFill>
                            <a:prstClr val="black"/>
                          </a:solidFill>
                          <a:effectLst/>
                          <a:uLnTx/>
                          <a:uFillTx/>
                          <a:latin typeface="+mn-lt"/>
                          <a:ea typeface="+mn-ea"/>
                          <a:cs typeface="+mn-cs"/>
                        </a:rPr>
                        <a:t> 
 World NO Tobacco Day
May 31, 2018
TOBACCO BREAKS HEARTS
Choose Health, Don't Start!
For smokers who want to quit, call
DOH QUITLINE: 165-364
Free for Metro Manila Callers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9650176"/>
                  </a:ext>
                </a:extLst>
              </a:tr>
            </a:tbl>
          </a:graphicData>
        </a:graphic>
      </p:graphicFrame>
      <p:sp>
        <p:nvSpPr>
          <p:cNvPr id="4" name="Text Placeholder 3">
            <a:extLst>
              <a:ext uri="{FF2B5EF4-FFF2-40B4-BE49-F238E27FC236}">
                <a16:creationId xmlns:a16="http://schemas.microsoft.com/office/drawing/2014/main" id="{19649439-21FE-491A-984F-400823CCAEB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81537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03418-5716-440C-9130-AECFF605D3B8}"/>
              </a:ext>
            </a:extLst>
          </p:cNvPr>
          <p:cNvSpPr>
            <a:spLocks noGrp="1"/>
          </p:cNvSpPr>
          <p:nvPr>
            <p:ph type="title"/>
          </p:nvPr>
        </p:nvSpPr>
        <p:spPr/>
        <p:txBody>
          <a:bodyPr/>
          <a:lstStyle/>
          <a:p>
            <a:r>
              <a:rPr lang="en-US"/>
              <a:t>Facebook Own Posts Table  | Department of Health (Philippines) - 2 of 17</a:t>
            </a:r>
          </a:p>
        </p:txBody>
      </p:sp>
      <p:graphicFrame>
        <p:nvGraphicFramePr>
          <p:cNvPr id="5" name="Table Placeholder 4">
            <a:extLst>
              <a:ext uri="{FF2B5EF4-FFF2-40B4-BE49-F238E27FC236}">
                <a16:creationId xmlns:a16="http://schemas.microsoft.com/office/drawing/2014/main" id="{D956FF21-AEC6-4B78-85A4-FC7749326DE4}"/>
              </a:ext>
            </a:extLst>
          </p:cNvPr>
          <p:cNvGraphicFramePr>
            <a:graphicFrameLocks noGrp="1"/>
          </p:cNvGraphicFramePr>
          <p:nvPr>
            <p:ph type="tbl" sz="quarter" idx="13"/>
            <p:extLst>
              <p:ext uri="{D42A27DB-BD31-4B8C-83A1-F6EECF244321}">
                <p14:modId xmlns:p14="http://schemas.microsoft.com/office/powerpoint/2010/main" val="1300840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90374359"/>
                    </a:ext>
                  </a:extLst>
                </a:gridCol>
                <a:gridCol w="370332">
                  <a:extLst>
                    <a:ext uri="{9D8B030D-6E8A-4147-A177-3AD203B41FA5}">
                      <a16:colId xmlns:a16="http://schemas.microsoft.com/office/drawing/2014/main" val="2509998181"/>
                    </a:ext>
                  </a:extLst>
                </a:gridCol>
                <a:gridCol w="370332">
                  <a:extLst>
                    <a:ext uri="{9D8B030D-6E8A-4147-A177-3AD203B41FA5}">
                      <a16:colId xmlns:a16="http://schemas.microsoft.com/office/drawing/2014/main" val="3228320322"/>
                    </a:ext>
                  </a:extLst>
                </a:gridCol>
                <a:gridCol w="370332">
                  <a:extLst>
                    <a:ext uri="{9D8B030D-6E8A-4147-A177-3AD203B41FA5}">
                      <a16:colId xmlns:a16="http://schemas.microsoft.com/office/drawing/2014/main" val="1679604456"/>
                    </a:ext>
                  </a:extLst>
                </a:gridCol>
                <a:gridCol w="329184">
                  <a:extLst>
                    <a:ext uri="{9D8B030D-6E8A-4147-A177-3AD203B41FA5}">
                      <a16:colId xmlns:a16="http://schemas.microsoft.com/office/drawing/2014/main" val="1914915401"/>
                    </a:ext>
                  </a:extLst>
                </a:gridCol>
                <a:gridCol w="329184">
                  <a:extLst>
                    <a:ext uri="{9D8B030D-6E8A-4147-A177-3AD203B41FA5}">
                      <a16:colId xmlns:a16="http://schemas.microsoft.com/office/drawing/2014/main" val="3746795736"/>
                    </a:ext>
                  </a:extLst>
                </a:gridCol>
                <a:gridCol w="329184">
                  <a:extLst>
                    <a:ext uri="{9D8B030D-6E8A-4147-A177-3AD203B41FA5}">
                      <a16:colId xmlns:a16="http://schemas.microsoft.com/office/drawing/2014/main" val="861890985"/>
                    </a:ext>
                  </a:extLst>
                </a:gridCol>
                <a:gridCol w="329184">
                  <a:extLst>
                    <a:ext uri="{9D8B030D-6E8A-4147-A177-3AD203B41FA5}">
                      <a16:colId xmlns:a16="http://schemas.microsoft.com/office/drawing/2014/main" val="1133848997"/>
                    </a:ext>
                  </a:extLst>
                </a:gridCol>
                <a:gridCol w="329184">
                  <a:extLst>
                    <a:ext uri="{9D8B030D-6E8A-4147-A177-3AD203B41FA5}">
                      <a16:colId xmlns:a16="http://schemas.microsoft.com/office/drawing/2014/main" val="434816821"/>
                    </a:ext>
                  </a:extLst>
                </a:gridCol>
                <a:gridCol w="329184">
                  <a:extLst>
                    <a:ext uri="{9D8B030D-6E8A-4147-A177-3AD203B41FA5}">
                      <a16:colId xmlns:a16="http://schemas.microsoft.com/office/drawing/2014/main" val="2950489463"/>
                    </a:ext>
                  </a:extLst>
                </a:gridCol>
                <a:gridCol w="329184">
                  <a:extLst>
                    <a:ext uri="{9D8B030D-6E8A-4147-A177-3AD203B41FA5}">
                      <a16:colId xmlns:a16="http://schemas.microsoft.com/office/drawing/2014/main" val="507947771"/>
                    </a:ext>
                  </a:extLst>
                </a:gridCol>
                <a:gridCol w="329184">
                  <a:extLst>
                    <a:ext uri="{9D8B030D-6E8A-4147-A177-3AD203B41FA5}">
                      <a16:colId xmlns:a16="http://schemas.microsoft.com/office/drawing/2014/main" val="668774595"/>
                    </a:ext>
                  </a:extLst>
                </a:gridCol>
                <a:gridCol w="329184">
                  <a:extLst>
                    <a:ext uri="{9D8B030D-6E8A-4147-A177-3AD203B41FA5}">
                      <a16:colId xmlns:a16="http://schemas.microsoft.com/office/drawing/2014/main" val="1777826629"/>
                    </a:ext>
                  </a:extLst>
                </a:gridCol>
                <a:gridCol w="370332">
                  <a:extLst>
                    <a:ext uri="{9D8B030D-6E8A-4147-A177-3AD203B41FA5}">
                      <a16:colId xmlns:a16="http://schemas.microsoft.com/office/drawing/2014/main" val="2985274500"/>
                    </a:ext>
                  </a:extLst>
                </a:gridCol>
                <a:gridCol w="370332">
                  <a:extLst>
                    <a:ext uri="{9D8B030D-6E8A-4147-A177-3AD203B41FA5}">
                      <a16:colId xmlns:a16="http://schemas.microsoft.com/office/drawing/2014/main" val="3309895425"/>
                    </a:ext>
                  </a:extLst>
                </a:gridCol>
                <a:gridCol w="329184">
                  <a:extLst>
                    <a:ext uri="{9D8B030D-6E8A-4147-A177-3AD203B41FA5}">
                      <a16:colId xmlns:a16="http://schemas.microsoft.com/office/drawing/2014/main" val="3490443949"/>
                    </a:ext>
                  </a:extLst>
                </a:gridCol>
                <a:gridCol w="329184">
                  <a:extLst>
                    <a:ext uri="{9D8B030D-6E8A-4147-A177-3AD203B41FA5}">
                      <a16:colId xmlns:a16="http://schemas.microsoft.com/office/drawing/2014/main" val="3834664507"/>
                    </a:ext>
                  </a:extLst>
                </a:gridCol>
                <a:gridCol w="370332">
                  <a:extLst>
                    <a:ext uri="{9D8B030D-6E8A-4147-A177-3AD203B41FA5}">
                      <a16:colId xmlns:a16="http://schemas.microsoft.com/office/drawing/2014/main" val="3303809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8671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- 2018-05-31 03:35:00 </a:t>
                      </a:r>
                      <a:r>
                        <a:rPr kumimoji="0" lang="en-US" sz="1000" b="0" i="0" u="none" strike="noStrike" kern="1200" cap="none" spc="0" normalizeH="0" baseline="0" noProof="0">
                          <a:ln>
                            <a:noFill/>
                          </a:ln>
                          <a:solidFill>
                            <a:prstClr val="black"/>
                          </a:solidFill>
                          <a:effectLst/>
                          <a:uLnTx/>
                          <a:uFillTx/>
                          <a:latin typeface="+mn-lt"/>
                          <a:ea typeface="+mn-ea"/>
                          <a:cs typeface="+mn-cs"/>
                        </a:rPr>
                        <a:t> 
 World NO Tobacco Day
May 31, 2018
TOBACCO BREAKS HEARTS
Choose Health, Quit Smoking!
For smokers who want to quit, call
DOH QUITLINE: 165-364
Free for Metro Manila Callers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3765448"/>
                  </a:ext>
                </a:extLst>
              </a:tr>
            </a:tbl>
          </a:graphicData>
        </a:graphic>
      </p:graphicFrame>
      <p:sp>
        <p:nvSpPr>
          <p:cNvPr id="4" name="Text Placeholder 3">
            <a:extLst>
              <a:ext uri="{FF2B5EF4-FFF2-40B4-BE49-F238E27FC236}">
                <a16:creationId xmlns:a16="http://schemas.microsoft.com/office/drawing/2014/main" id="{753DEED6-035B-4962-991A-D3DF3F40503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988526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A0255-AFDB-4D7E-9C5E-7F4BD1F97F99}"/>
              </a:ext>
            </a:extLst>
          </p:cNvPr>
          <p:cNvSpPr>
            <a:spLocks noGrp="1"/>
          </p:cNvSpPr>
          <p:nvPr>
            <p:ph type="title"/>
          </p:nvPr>
        </p:nvSpPr>
        <p:spPr/>
        <p:txBody>
          <a:bodyPr/>
          <a:lstStyle/>
          <a:p>
            <a:r>
              <a:rPr lang="en-US"/>
              <a:t>Facebook Own Posts Table  | Department of Health (Philippines) - 3 of 17</a:t>
            </a:r>
          </a:p>
        </p:txBody>
      </p:sp>
      <p:graphicFrame>
        <p:nvGraphicFramePr>
          <p:cNvPr id="5" name="Table Placeholder 4">
            <a:extLst>
              <a:ext uri="{FF2B5EF4-FFF2-40B4-BE49-F238E27FC236}">
                <a16:creationId xmlns:a16="http://schemas.microsoft.com/office/drawing/2014/main" id="{02F3F295-C44A-49D2-ABE7-1424A91E4A2C}"/>
              </a:ext>
            </a:extLst>
          </p:cNvPr>
          <p:cNvGraphicFramePr>
            <a:graphicFrameLocks noGrp="1"/>
          </p:cNvGraphicFramePr>
          <p:nvPr>
            <p:ph type="tbl" sz="quarter" idx="13"/>
            <p:extLst>
              <p:ext uri="{D42A27DB-BD31-4B8C-83A1-F6EECF244321}">
                <p14:modId xmlns:p14="http://schemas.microsoft.com/office/powerpoint/2010/main" val="4044921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03581168"/>
                    </a:ext>
                  </a:extLst>
                </a:gridCol>
                <a:gridCol w="370332">
                  <a:extLst>
                    <a:ext uri="{9D8B030D-6E8A-4147-A177-3AD203B41FA5}">
                      <a16:colId xmlns:a16="http://schemas.microsoft.com/office/drawing/2014/main" val="1061806403"/>
                    </a:ext>
                  </a:extLst>
                </a:gridCol>
                <a:gridCol w="370332">
                  <a:extLst>
                    <a:ext uri="{9D8B030D-6E8A-4147-A177-3AD203B41FA5}">
                      <a16:colId xmlns:a16="http://schemas.microsoft.com/office/drawing/2014/main" val="125658794"/>
                    </a:ext>
                  </a:extLst>
                </a:gridCol>
                <a:gridCol w="370332">
                  <a:extLst>
                    <a:ext uri="{9D8B030D-6E8A-4147-A177-3AD203B41FA5}">
                      <a16:colId xmlns:a16="http://schemas.microsoft.com/office/drawing/2014/main" val="2778567869"/>
                    </a:ext>
                  </a:extLst>
                </a:gridCol>
                <a:gridCol w="329184">
                  <a:extLst>
                    <a:ext uri="{9D8B030D-6E8A-4147-A177-3AD203B41FA5}">
                      <a16:colId xmlns:a16="http://schemas.microsoft.com/office/drawing/2014/main" val="4043154614"/>
                    </a:ext>
                  </a:extLst>
                </a:gridCol>
                <a:gridCol w="329184">
                  <a:extLst>
                    <a:ext uri="{9D8B030D-6E8A-4147-A177-3AD203B41FA5}">
                      <a16:colId xmlns:a16="http://schemas.microsoft.com/office/drawing/2014/main" val="3149619045"/>
                    </a:ext>
                  </a:extLst>
                </a:gridCol>
                <a:gridCol w="329184">
                  <a:extLst>
                    <a:ext uri="{9D8B030D-6E8A-4147-A177-3AD203B41FA5}">
                      <a16:colId xmlns:a16="http://schemas.microsoft.com/office/drawing/2014/main" val="1625921374"/>
                    </a:ext>
                  </a:extLst>
                </a:gridCol>
                <a:gridCol w="329184">
                  <a:extLst>
                    <a:ext uri="{9D8B030D-6E8A-4147-A177-3AD203B41FA5}">
                      <a16:colId xmlns:a16="http://schemas.microsoft.com/office/drawing/2014/main" val="29247067"/>
                    </a:ext>
                  </a:extLst>
                </a:gridCol>
                <a:gridCol w="329184">
                  <a:extLst>
                    <a:ext uri="{9D8B030D-6E8A-4147-A177-3AD203B41FA5}">
                      <a16:colId xmlns:a16="http://schemas.microsoft.com/office/drawing/2014/main" val="2992565474"/>
                    </a:ext>
                  </a:extLst>
                </a:gridCol>
                <a:gridCol w="329184">
                  <a:extLst>
                    <a:ext uri="{9D8B030D-6E8A-4147-A177-3AD203B41FA5}">
                      <a16:colId xmlns:a16="http://schemas.microsoft.com/office/drawing/2014/main" val="3281308366"/>
                    </a:ext>
                  </a:extLst>
                </a:gridCol>
                <a:gridCol w="329184">
                  <a:extLst>
                    <a:ext uri="{9D8B030D-6E8A-4147-A177-3AD203B41FA5}">
                      <a16:colId xmlns:a16="http://schemas.microsoft.com/office/drawing/2014/main" val="3376334298"/>
                    </a:ext>
                  </a:extLst>
                </a:gridCol>
                <a:gridCol w="329184">
                  <a:extLst>
                    <a:ext uri="{9D8B030D-6E8A-4147-A177-3AD203B41FA5}">
                      <a16:colId xmlns:a16="http://schemas.microsoft.com/office/drawing/2014/main" val="1306507754"/>
                    </a:ext>
                  </a:extLst>
                </a:gridCol>
                <a:gridCol w="329184">
                  <a:extLst>
                    <a:ext uri="{9D8B030D-6E8A-4147-A177-3AD203B41FA5}">
                      <a16:colId xmlns:a16="http://schemas.microsoft.com/office/drawing/2014/main" val="3067257576"/>
                    </a:ext>
                  </a:extLst>
                </a:gridCol>
                <a:gridCol w="370332">
                  <a:extLst>
                    <a:ext uri="{9D8B030D-6E8A-4147-A177-3AD203B41FA5}">
                      <a16:colId xmlns:a16="http://schemas.microsoft.com/office/drawing/2014/main" val="861032551"/>
                    </a:ext>
                  </a:extLst>
                </a:gridCol>
                <a:gridCol w="370332">
                  <a:extLst>
                    <a:ext uri="{9D8B030D-6E8A-4147-A177-3AD203B41FA5}">
                      <a16:colId xmlns:a16="http://schemas.microsoft.com/office/drawing/2014/main" val="3972987355"/>
                    </a:ext>
                  </a:extLst>
                </a:gridCol>
                <a:gridCol w="329184">
                  <a:extLst>
                    <a:ext uri="{9D8B030D-6E8A-4147-A177-3AD203B41FA5}">
                      <a16:colId xmlns:a16="http://schemas.microsoft.com/office/drawing/2014/main" val="1721845087"/>
                    </a:ext>
                  </a:extLst>
                </a:gridCol>
                <a:gridCol w="329184">
                  <a:extLst>
                    <a:ext uri="{9D8B030D-6E8A-4147-A177-3AD203B41FA5}">
                      <a16:colId xmlns:a16="http://schemas.microsoft.com/office/drawing/2014/main" val="4265467398"/>
                    </a:ext>
                  </a:extLst>
                </a:gridCol>
                <a:gridCol w="370332">
                  <a:extLst>
                    <a:ext uri="{9D8B030D-6E8A-4147-A177-3AD203B41FA5}">
                      <a16:colId xmlns:a16="http://schemas.microsoft.com/office/drawing/2014/main" val="3253351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3299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- 2018-05-31 01:44:54 </a:t>
                      </a:r>
                      <a:r>
                        <a:rPr kumimoji="0" lang="en-US" sz="1000" b="0" i="0" u="none" strike="noStrike" kern="1200" cap="none" spc="0" normalizeH="0" baseline="0" noProof="0">
                          <a:ln>
                            <a:noFill/>
                          </a:ln>
                          <a:solidFill>
                            <a:prstClr val="black"/>
                          </a:solidFill>
                          <a:effectLst/>
                          <a:uLnTx/>
                          <a:uFillTx/>
                          <a:latin typeface="+mn-lt"/>
                          <a:ea typeface="+mn-ea"/>
                          <a:cs typeface="+mn-cs"/>
                        </a:rPr>
                        <a:t> 
 World No Tobacco Day
May 31, 2018
Tobacco Breaks HEARTS
Choose Health, Go Smoke-Free!
For smokers who want to quit, call DOH Quitline: 165-364
Free for Metro Manila callers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7153627"/>
                  </a:ext>
                </a:extLst>
              </a:tr>
            </a:tbl>
          </a:graphicData>
        </a:graphic>
      </p:graphicFrame>
      <p:sp>
        <p:nvSpPr>
          <p:cNvPr id="4" name="Text Placeholder 3">
            <a:extLst>
              <a:ext uri="{FF2B5EF4-FFF2-40B4-BE49-F238E27FC236}">
                <a16:creationId xmlns:a16="http://schemas.microsoft.com/office/drawing/2014/main" id="{A80EE750-5C87-4ADB-A82D-0DFBEB62CB0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82207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A7258-7C92-48ED-A8C3-3C938E8FD96B}"/>
              </a:ext>
            </a:extLst>
          </p:cNvPr>
          <p:cNvSpPr>
            <a:spLocks noGrp="1"/>
          </p:cNvSpPr>
          <p:nvPr>
            <p:ph type="title"/>
          </p:nvPr>
        </p:nvSpPr>
        <p:spPr/>
        <p:txBody>
          <a:bodyPr/>
          <a:lstStyle/>
          <a:p>
            <a:r>
              <a:rPr lang="en-US"/>
              <a:t>Facebook Own Posts Table  | Department of Health (Philippines) - 4 of 17</a:t>
            </a:r>
          </a:p>
        </p:txBody>
      </p:sp>
      <p:graphicFrame>
        <p:nvGraphicFramePr>
          <p:cNvPr id="5" name="Table Placeholder 4">
            <a:extLst>
              <a:ext uri="{FF2B5EF4-FFF2-40B4-BE49-F238E27FC236}">
                <a16:creationId xmlns:a16="http://schemas.microsoft.com/office/drawing/2014/main" id="{5AD363D8-7FB1-44DC-8BFA-DECEB57DDEB6}"/>
              </a:ext>
            </a:extLst>
          </p:cNvPr>
          <p:cNvGraphicFramePr>
            <a:graphicFrameLocks noGrp="1"/>
          </p:cNvGraphicFramePr>
          <p:nvPr>
            <p:ph type="tbl" sz="quarter" idx="13"/>
            <p:extLst>
              <p:ext uri="{D42A27DB-BD31-4B8C-83A1-F6EECF244321}">
                <p14:modId xmlns:p14="http://schemas.microsoft.com/office/powerpoint/2010/main" val="3479262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93003477"/>
                    </a:ext>
                  </a:extLst>
                </a:gridCol>
                <a:gridCol w="370332">
                  <a:extLst>
                    <a:ext uri="{9D8B030D-6E8A-4147-A177-3AD203B41FA5}">
                      <a16:colId xmlns:a16="http://schemas.microsoft.com/office/drawing/2014/main" val="1953679912"/>
                    </a:ext>
                  </a:extLst>
                </a:gridCol>
                <a:gridCol w="370332">
                  <a:extLst>
                    <a:ext uri="{9D8B030D-6E8A-4147-A177-3AD203B41FA5}">
                      <a16:colId xmlns:a16="http://schemas.microsoft.com/office/drawing/2014/main" val="3273837660"/>
                    </a:ext>
                  </a:extLst>
                </a:gridCol>
                <a:gridCol w="370332">
                  <a:extLst>
                    <a:ext uri="{9D8B030D-6E8A-4147-A177-3AD203B41FA5}">
                      <a16:colId xmlns:a16="http://schemas.microsoft.com/office/drawing/2014/main" val="2244173620"/>
                    </a:ext>
                  </a:extLst>
                </a:gridCol>
                <a:gridCol w="329184">
                  <a:extLst>
                    <a:ext uri="{9D8B030D-6E8A-4147-A177-3AD203B41FA5}">
                      <a16:colId xmlns:a16="http://schemas.microsoft.com/office/drawing/2014/main" val="2420341840"/>
                    </a:ext>
                  </a:extLst>
                </a:gridCol>
                <a:gridCol w="329184">
                  <a:extLst>
                    <a:ext uri="{9D8B030D-6E8A-4147-A177-3AD203B41FA5}">
                      <a16:colId xmlns:a16="http://schemas.microsoft.com/office/drawing/2014/main" val="256890271"/>
                    </a:ext>
                  </a:extLst>
                </a:gridCol>
                <a:gridCol w="329184">
                  <a:extLst>
                    <a:ext uri="{9D8B030D-6E8A-4147-A177-3AD203B41FA5}">
                      <a16:colId xmlns:a16="http://schemas.microsoft.com/office/drawing/2014/main" val="652170667"/>
                    </a:ext>
                  </a:extLst>
                </a:gridCol>
                <a:gridCol w="329184">
                  <a:extLst>
                    <a:ext uri="{9D8B030D-6E8A-4147-A177-3AD203B41FA5}">
                      <a16:colId xmlns:a16="http://schemas.microsoft.com/office/drawing/2014/main" val="1688471709"/>
                    </a:ext>
                  </a:extLst>
                </a:gridCol>
                <a:gridCol w="329184">
                  <a:extLst>
                    <a:ext uri="{9D8B030D-6E8A-4147-A177-3AD203B41FA5}">
                      <a16:colId xmlns:a16="http://schemas.microsoft.com/office/drawing/2014/main" val="2591815271"/>
                    </a:ext>
                  </a:extLst>
                </a:gridCol>
                <a:gridCol w="329184">
                  <a:extLst>
                    <a:ext uri="{9D8B030D-6E8A-4147-A177-3AD203B41FA5}">
                      <a16:colId xmlns:a16="http://schemas.microsoft.com/office/drawing/2014/main" val="1167959095"/>
                    </a:ext>
                  </a:extLst>
                </a:gridCol>
                <a:gridCol w="329184">
                  <a:extLst>
                    <a:ext uri="{9D8B030D-6E8A-4147-A177-3AD203B41FA5}">
                      <a16:colId xmlns:a16="http://schemas.microsoft.com/office/drawing/2014/main" val="2887128540"/>
                    </a:ext>
                  </a:extLst>
                </a:gridCol>
                <a:gridCol w="329184">
                  <a:extLst>
                    <a:ext uri="{9D8B030D-6E8A-4147-A177-3AD203B41FA5}">
                      <a16:colId xmlns:a16="http://schemas.microsoft.com/office/drawing/2014/main" val="1450551513"/>
                    </a:ext>
                  </a:extLst>
                </a:gridCol>
                <a:gridCol w="329184">
                  <a:extLst>
                    <a:ext uri="{9D8B030D-6E8A-4147-A177-3AD203B41FA5}">
                      <a16:colId xmlns:a16="http://schemas.microsoft.com/office/drawing/2014/main" val="440066731"/>
                    </a:ext>
                  </a:extLst>
                </a:gridCol>
                <a:gridCol w="370332">
                  <a:extLst>
                    <a:ext uri="{9D8B030D-6E8A-4147-A177-3AD203B41FA5}">
                      <a16:colId xmlns:a16="http://schemas.microsoft.com/office/drawing/2014/main" val="3148805688"/>
                    </a:ext>
                  </a:extLst>
                </a:gridCol>
                <a:gridCol w="370332">
                  <a:extLst>
                    <a:ext uri="{9D8B030D-6E8A-4147-A177-3AD203B41FA5}">
                      <a16:colId xmlns:a16="http://schemas.microsoft.com/office/drawing/2014/main" val="2662728410"/>
                    </a:ext>
                  </a:extLst>
                </a:gridCol>
                <a:gridCol w="329184">
                  <a:extLst>
                    <a:ext uri="{9D8B030D-6E8A-4147-A177-3AD203B41FA5}">
                      <a16:colId xmlns:a16="http://schemas.microsoft.com/office/drawing/2014/main" val="2588909851"/>
                    </a:ext>
                  </a:extLst>
                </a:gridCol>
                <a:gridCol w="329184">
                  <a:extLst>
                    <a:ext uri="{9D8B030D-6E8A-4147-A177-3AD203B41FA5}">
                      <a16:colId xmlns:a16="http://schemas.microsoft.com/office/drawing/2014/main" val="3108676404"/>
                    </a:ext>
                  </a:extLst>
                </a:gridCol>
                <a:gridCol w="370332">
                  <a:extLst>
                    <a:ext uri="{9D8B030D-6E8A-4147-A177-3AD203B41FA5}">
                      <a16:colId xmlns:a16="http://schemas.microsoft.com/office/drawing/2014/main" val="549900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2708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- 2018-05-28 07:37:14 </a:t>
                      </a:r>
                      <a:r>
                        <a:rPr kumimoji="0" lang="en-US" sz="1000" b="0" i="0" u="none" strike="noStrike" kern="1200" cap="none" spc="0" normalizeH="0" baseline="0" noProof="0">
                          <a:ln>
                            <a:noFill/>
                          </a:ln>
                          <a:solidFill>
                            <a:prstClr val="black"/>
                          </a:solidFill>
                          <a:effectLst/>
                          <a:uLnTx/>
                          <a:uFillTx/>
                          <a:latin typeface="+mn-lt"/>
                          <a:ea typeface="+mn-ea"/>
                          <a:cs typeface="+mn-cs"/>
                        </a:rPr>
                        <a:t> 
 DOH IN-FOCUS: Health Financing
 As the steward of health in the country, it is the mission of the DOH to lead the country in the development of a people-centered, resilient and equitable health system.
One of the strategic pillars of the Fourmula One Plus is HEALTH FINANCING.
 DOH will work to increase resources for health by mobilizing more resources, increasing premium rates, improving collection efficiency and harmonizing existing funds.
 In the National Health Sector Meeting attended by DOH officials, DOH regional directors, chiefs of DOH hospitals and development partners, Undersecretary Mario C. Villaverde presented the strategies the DOH will undertake in securing sustainable investments to improve health outcomes and ensure efficient and equitable use of health resources.
IN PHOTOS: Health Secretary Francisco T. Duque III, Undersecretary Mario C. Villaverde, Panel Reactors Dr. Celestina Ma. Jude Dela Serna, Interim PCEO of PhilHealth; Dr. Huberto L. Lapuz of the Philippine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7051542"/>
                  </a:ext>
                </a:extLst>
              </a:tr>
            </a:tbl>
          </a:graphicData>
        </a:graphic>
      </p:graphicFrame>
      <p:sp>
        <p:nvSpPr>
          <p:cNvPr id="4" name="Text Placeholder 3">
            <a:extLst>
              <a:ext uri="{FF2B5EF4-FFF2-40B4-BE49-F238E27FC236}">
                <a16:creationId xmlns:a16="http://schemas.microsoft.com/office/drawing/2014/main" id="{08D433EC-53ED-4025-BDD6-BCBA3252B23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62205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46FEA-4773-4F6B-9C0C-79BC663F84F0}"/>
              </a:ext>
            </a:extLst>
          </p:cNvPr>
          <p:cNvSpPr>
            <a:spLocks noGrp="1"/>
          </p:cNvSpPr>
          <p:nvPr>
            <p:ph type="title"/>
          </p:nvPr>
        </p:nvSpPr>
        <p:spPr/>
        <p:txBody>
          <a:bodyPr/>
          <a:lstStyle/>
          <a:p>
            <a:r>
              <a:rPr lang="en-US"/>
              <a:t>Facebook Own Posts Table  | Department of Health (Philippines) - 5 of 17</a:t>
            </a:r>
          </a:p>
        </p:txBody>
      </p:sp>
      <p:graphicFrame>
        <p:nvGraphicFramePr>
          <p:cNvPr id="5" name="Table Placeholder 4">
            <a:extLst>
              <a:ext uri="{FF2B5EF4-FFF2-40B4-BE49-F238E27FC236}">
                <a16:creationId xmlns:a16="http://schemas.microsoft.com/office/drawing/2014/main" id="{B804D971-74C9-45A1-83A4-C079BAAE9E8D}"/>
              </a:ext>
            </a:extLst>
          </p:cNvPr>
          <p:cNvGraphicFramePr>
            <a:graphicFrameLocks noGrp="1"/>
          </p:cNvGraphicFramePr>
          <p:nvPr>
            <p:ph type="tbl" sz="quarter" idx="13"/>
            <p:extLst>
              <p:ext uri="{D42A27DB-BD31-4B8C-83A1-F6EECF244321}">
                <p14:modId xmlns:p14="http://schemas.microsoft.com/office/powerpoint/2010/main" val="2671925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16300302"/>
                    </a:ext>
                  </a:extLst>
                </a:gridCol>
                <a:gridCol w="370332">
                  <a:extLst>
                    <a:ext uri="{9D8B030D-6E8A-4147-A177-3AD203B41FA5}">
                      <a16:colId xmlns:a16="http://schemas.microsoft.com/office/drawing/2014/main" val="3534596932"/>
                    </a:ext>
                  </a:extLst>
                </a:gridCol>
                <a:gridCol w="370332">
                  <a:extLst>
                    <a:ext uri="{9D8B030D-6E8A-4147-A177-3AD203B41FA5}">
                      <a16:colId xmlns:a16="http://schemas.microsoft.com/office/drawing/2014/main" val="28226374"/>
                    </a:ext>
                  </a:extLst>
                </a:gridCol>
                <a:gridCol w="370332">
                  <a:extLst>
                    <a:ext uri="{9D8B030D-6E8A-4147-A177-3AD203B41FA5}">
                      <a16:colId xmlns:a16="http://schemas.microsoft.com/office/drawing/2014/main" val="114257860"/>
                    </a:ext>
                  </a:extLst>
                </a:gridCol>
                <a:gridCol w="329184">
                  <a:extLst>
                    <a:ext uri="{9D8B030D-6E8A-4147-A177-3AD203B41FA5}">
                      <a16:colId xmlns:a16="http://schemas.microsoft.com/office/drawing/2014/main" val="303275776"/>
                    </a:ext>
                  </a:extLst>
                </a:gridCol>
                <a:gridCol w="329184">
                  <a:extLst>
                    <a:ext uri="{9D8B030D-6E8A-4147-A177-3AD203B41FA5}">
                      <a16:colId xmlns:a16="http://schemas.microsoft.com/office/drawing/2014/main" val="2043563346"/>
                    </a:ext>
                  </a:extLst>
                </a:gridCol>
                <a:gridCol w="329184">
                  <a:extLst>
                    <a:ext uri="{9D8B030D-6E8A-4147-A177-3AD203B41FA5}">
                      <a16:colId xmlns:a16="http://schemas.microsoft.com/office/drawing/2014/main" val="3258419320"/>
                    </a:ext>
                  </a:extLst>
                </a:gridCol>
                <a:gridCol w="329184">
                  <a:extLst>
                    <a:ext uri="{9D8B030D-6E8A-4147-A177-3AD203B41FA5}">
                      <a16:colId xmlns:a16="http://schemas.microsoft.com/office/drawing/2014/main" val="3209331200"/>
                    </a:ext>
                  </a:extLst>
                </a:gridCol>
                <a:gridCol w="329184">
                  <a:extLst>
                    <a:ext uri="{9D8B030D-6E8A-4147-A177-3AD203B41FA5}">
                      <a16:colId xmlns:a16="http://schemas.microsoft.com/office/drawing/2014/main" val="755517487"/>
                    </a:ext>
                  </a:extLst>
                </a:gridCol>
                <a:gridCol w="329184">
                  <a:extLst>
                    <a:ext uri="{9D8B030D-6E8A-4147-A177-3AD203B41FA5}">
                      <a16:colId xmlns:a16="http://schemas.microsoft.com/office/drawing/2014/main" val="2040806766"/>
                    </a:ext>
                  </a:extLst>
                </a:gridCol>
                <a:gridCol w="329184">
                  <a:extLst>
                    <a:ext uri="{9D8B030D-6E8A-4147-A177-3AD203B41FA5}">
                      <a16:colId xmlns:a16="http://schemas.microsoft.com/office/drawing/2014/main" val="3487956100"/>
                    </a:ext>
                  </a:extLst>
                </a:gridCol>
                <a:gridCol w="329184">
                  <a:extLst>
                    <a:ext uri="{9D8B030D-6E8A-4147-A177-3AD203B41FA5}">
                      <a16:colId xmlns:a16="http://schemas.microsoft.com/office/drawing/2014/main" val="2099611471"/>
                    </a:ext>
                  </a:extLst>
                </a:gridCol>
                <a:gridCol w="329184">
                  <a:extLst>
                    <a:ext uri="{9D8B030D-6E8A-4147-A177-3AD203B41FA5}">
                      <a16:colId xmlns:a16="http://schemas.microsoft.com/office/drawing/2014/main" val="1491054437"/>
                    </a:ext>
                  </a:extLst>
                </a:gridCol>
                <a:gridCol w="370332">
                  <a:extLst>
                    <a:ext uri="{9D8B030D-6E8A-4147-A177-3AD203B41FA5}">
                      <a16:colId xmlns:a16="http://schemas.microsoft.com/office/drawing/2014/main" val="3380777860"/>
                    </a:ext>
                  </a:extLst>
                </a:gridCol>
                <a:gridCol w="370332">
                  <a:extLst>
                    <a:ext uri="{9D8B030D-6E8A-4147-A177-3AD203B41FA5}">
                      <a16:colId xmlns:a16="http://schemas.microsoft.com/office/drawing/2014/main" val="3407047878"/>
                    </a:ext>
                  </a:extLst>
                </a:gridCol>
                <a:gridCol w="329184">
                  <a:extLst>
                    <a:ext uri="{9D8B030D-6E8A-4147-A177-3AD203B41FA5}">
                      <a16:colId xmlns:a16="http://schemas.microsoft.com/office/drawing/2014/main" val="2299252804"/>
                    </a:ext>
                  </a:extLst>
                </a:gridCol>
                <a:gridCol w="329184">
                  <a:extLst>
                    <a:ext uri="{9D8B030D-6E8A-4147-A177-3AD203B41FA5}">
                      <a16:colId xmlns:a16="http://schemas.microsoft.com/office/drawing/2014/main" val="4283962064"/>
                    </a:ext>
                  </a:extLst>
                </a:gridCol>
                <a:gridCol w="370332">
                  <a:extLst>
                    <a:ext uri="{9D8B030D-6E8A-4147-A177-3AD203B41FA5}">
                      <a16:colId xmlns:a16="http://schemas.microsoft.com/office/drawing/2014/main" val="596922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9667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- 2018-05-25 07:38:12 </a:t>
                      </a:r>
                      <a:r>
                        <a:rPr kumimoji="0" lang="en-US" sz="1000" b="0" i="0" u="none" strike="noStrike" kern="1200" cap="none" spc="0" normalizeH="0" baseline="0" noProof="0">
                          <a:ln>
                            <a:noFill/>
                          </a:ln>
                          <a:solidFill>
                            <a:prstClr val="black"/>
                          </a:solidFill>
                          <a:effectLst/>
                          <a:uLnTx/>
                          <a:uFillTx/>
                          <a:latin typeface="+mn-lt"/>
                          <a:ea typeface="+mn-ea"/>
                          <a:cs typeface="+mn-cs"/>
                        </a:rPr>
                        <a:t> 
 PHILIPPINES JOINS THE OBSERVANCE OF INTERNATIONAL THYROID AWARENESS WEEK 2018 Press Release/ 25 May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9790556"/>
                  </a:ext>
                </a:extLst>
              </a:tr>
            </a:tbl>
          </a:graphicData>
        </a:graphic>
      </p:graphicFrame>
      <p:sp>
        <p:nvSpPr>
          <p:cNvPr id="4" name="Text Placeholder 3">
            <a:extLst>
              <a:ext uri="{FF2B5EF4-FFF2-40B4-BE49-F238E27FC236}">
                <a16:creationId xmlns:a16="http://schemas.microsoft.com/office/drawing/2014/main" id="{59A1493F-D37F-457E-8CCA-9AEDB9B534A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763458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6AE31-F2C7-4EBC-AE6C-1D2FA7F607F9}"/>
              </a:ext>
            </a:extLst>
          </p:cNvPr>
          <p:cNvSpPr>
            <a:spLocks noGrp="1"/>
          </p:cNvSpPr>
          <p:nvPr>
            <p:ph type="title"/>
          </p:nvPr>
        </p:nvSpPr>
        <p:spPr/>
        <p:txBody>
          <a:bodyPr/>
          <a:lstStyle/>
          <a:p>
            <a:r>
              <a:rPr lang="en-US"/>
              <a:t>Facebook Own Posts Table  | Department of Health (Philippines) - 6 of 17</a:t>
            </a:r>
          </a:p>
        </p:txBody>
      </p:sp>
      <p:graphicFrame>
        <p:nvGraphicFramePr>
          <p:cNvPr id="5" name="Table Placeholder 4">
            <a:extLst>
              <a:ext uri="{FF2B5EF4-FFF2-40B4-BE49-F238E27FC236}">
                <a16:creationId xmlns:a16="http://schemas.microsoft.com/office/drawing/2014/main" id="{E28C62F6-2661-4E19-9384-2A665EDD2CAF}"/>
              </a:ext>
            </a:extLst>
          </p:cNvPr>
          <p:cNvGraphicFramePr>
            <a:graphicFrameLocks noGrp="1"/>
          </p:cNvGraphicFramePr>
          <p:nvPr>
            <p:ph type="tbl" sz="quarter" idx="13"/>
            <p:extLst>
              <p:ext uri="{D42A27DB-BD31-4B8C-83A1-F6EECF244321}">
                <p14:modId xmlns:p14="http://schemas.microsoft.com/office/powerpoint/2010/main" val="2449345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84395990"/>
                    </a:ext>
                  </a:extLst>
                </a:gridCol>
                <a:gridCol w="370332">
                  <a:extLst>
                    <a:ext uri="{9D8B030D-6E8A-4147-A177-3AD203B41FA5}">
                      <a16:colId xmlns:a16="http://schemas.microsoft.com/office/drawing/2014/main" val="1009591998"/>
                    </a:ext>
                  </a:extLst>
                </a:gridCol>
                <a:gridCol w="370332">
                  <a:extLst>
                    <a:ext uri="{9D8B030D-6E8A-4147-A177-3AD203B41FA5}">
                      <a16:colId xmlns:a16="http://schemas.microsoft.com/office/drawing/2014/main" val="1780261583"/>
                    </a:ext>
                  </a:extLst>
                </a:gridCol>
                <a:gridCol w="370332">
                  <a:extLst>
                    <a:ext uri="{9D8B030D-6E8A-4147-A177-3AD203B41FA5}">
                      <a16:colId xmlns:a16="http://schemas.microsoft.com/office/drawing/2014/main" val="2317162481"/>
                    </a:ext>
                  </a:extLst>
                </a:gridCol>
                <a:gridCol w="329184">
                  <a:extLst>
                    <a:ext uri="{9D8B030D-6E8A-4147-A177-3AD203B41FA5}">
                      <a16:colId xmlns:a16="http://schemas.microsoft.com/office/drawing/2014/main" val="3702785132"/>
                    </a:ext>
                  </a:extLst>
                </a:gridCol>
                <a:gridCol w="329184">
                  <a:extLst>
                    <a:ext uri="{9D8B030D-6E8A-4147-A177-3AD203B41FA5}">
                      <a16:colId xmlns:a16="http://schemas.microsoft.com/office/drawing/2014/main" val="5864873"/>
                    </a:ext>
                  </a:extLst>
                </a:gridCol>
                <a:gridCol w="329184">
                  <a:extLst>
                    <a:ext uri="{9D8B030D-6E8A-4147-A177-3AD203B41FA5}">
                      <a16:colId xmlns:a16="http://schemas.microsoft.com/office/drawing/2014/main" val="209063023"/>
                    </a:ext>
                  </a:extLst>
                </a:gridCol>
                <a:gridCol w="329184">
                  <a:extLst>
                    <a:ext uri="{9D8B030D-6E8A-4147-A177-3AD203B41FA5}">
                      <a16:colId xmlns:a16="http://schemas.microsoft.com/office/drawing/2014/main" val="540398356"/>
                    </a:ext>
                  </a:extLst>
                </a:gridCol>
                <a:gridCol w="329184">
                  <a:extLst>
                    <a:ext uri="{9D8B030D-6E8A-4147-A177-3AD203B41FA5}">
                      <a16:colId xmlns:a16="http://schemas.microsoft.com/office/drawing/2014/main" val="517982154"/>
                    </a:ext>
                  </a:extLst>
                </a:gridCol>
                <a:gridCol w="329184">
                  <a:extLst>
                    <a:ext uri="{9D8B030D-6E8A-4147-A177-3AD203B41FA5}">
                      <a16:colId xmlns:a16="http://schemas.microsoft.com/office/drawing/2014/main" val="3504986016"/>
                    </a:ext>
                  </a:extLst>
                </a:gridCol>
                <a:gridCol w="329184">
                  <a:extLst>
                    <a:ext uri="{9D8B030D-6E8A-4147-A177-3AD203B41FA5}">
                      <a16:colId xmlns:a16="http://schemas.microsoft.com/office/drawing/2014/main" val="3564501287"/>
                    </a:ext>
                  </a:extLst>
                </a:gridCol>
                <a:gridCol w="329184">
                  <a:extLst>
                    <a:ext uri="{9D8B030D-6E8A-4147-A177-3AD203B41FA5}">
                      <a16:colId xmlns:a16="http://schemas.microsoft.com/office/drawing/2014/main" val="144629003"/>
                    </a:ext>
                  </a:extLst>
                </a:gridCol>
                <a:gridCol w="329184">
                  <a:extLst>
                    <a:ext uri="{9D8B030D-6E8A-4147-A177-3AD203B41FA5}">
                      <a16:colId xmlns:a16="http://schemas.microsoft.com/office/drawing/2014/main" val="178072590"/>
                    </a:ext>
                  </a:extLst>
                </a:gridCol>
                <a:gridCol w="370332">
                  <a:extLst>
                    <a:ext uri="{9D8B030D-6E8A-4147-A177-3AD203B41FA5}">
                      <a16:colId xmlns:a16="http://schemas.microsoft.com/office/drawing/2014/main" val="3002742041"/>
                    </a:ext>
                  </a:extLst>
                </a:gridCol>
                <a:gridCol w="370332">
                  <a:extLst>
                    <a:ext uri="{9D8B030D-6E8A-4147-A177-3AD203B41FA5}">
                      <a16:colId xmlns:a16="http://schemas.microsoft.com/office/drawing/2014/main" val="1399806211"/>
                    </a:ext>
                  </a:extLst>
                </a:gridCol>
                <a:gridCol w="329184">
                  <a:extLst>
                    <a:ext uri="{9D8B030D-6E8A-4147-A177-3AD203B41FA5}">
                      <a16:colId xmlns:a16="http://schemas.microsoft.com/office/drawing/2014/main" val="551787881"/>
                    </a:ext>
                  </a:extLst>
                </a:gridCol>
                <a:gridCol w="329184">
                  <a:extLst>
                    <a:ext uri="{9D8B030D-6E8A-4147-A177-3AD203B41FA5}">
                      <a16:colId xmlns:a16="http://schemas.microsoft.com/office/drawing/2014/main" val="2940651220"/>
                    </a:ext>
                  </a:extLst>
                </a:gridCol>
                <a:gridCol w="370332">
                  <a:extLst>
                    <a:ext uri="{9D8B030D-6E8A-4147-A177-3AD203B41FA5}">
                      <a16:colId xmlns:a16="http://schemas.microsoft.com/office/drawing/2014/main" val="2717212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56776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- 2018-05-24 03:10:01 </a:t>
                      </a:r>
                      <a:r>
                        <a:rPr kumimoji="0" lang="en-US" sz="1000" b="0" i="0" u="none" strike="noStrike" kern="1200" cap="none" spc="0" normalizeH="0" baseline="0" noProof="0">
                          <a:ln>
                            <a:noFill/>
                          </a:ln>
                          <a:solidFill>
                            <a:prstClr val="black"/>
                          </a:solidFill>
                          <a:effectLst/>
                          <a:uLnTx/>
                          <a:uFillTx/>
                          <a:latin typeface="+mn-lt"/>
                          <a:ea typeface="+mn-ea"/>
                          <a:cs typeface="+mn-cs"/>
                        </a:rPr>
                        <a:t> 
 Philippine Statement: “Health for all: Commit to Universal Health Coverage”
71ST SESSION OF THE WORLD HEALTH ASSEMBLY
HONOURABLE FRANCISCO T. DUQUE III
SECRETARY OF HEALTH OF THE REPUBLIC OF THE PHILIPPINES
May 21 - 26, 2018, Geneva, Switzerland
President of the World Health Assembly,  the Minister of Health of Zimbabwe 
Director General, Dr. Tedros Adhanom Ghebreyesus,
Fellow Ministers, honorable delegates
This year’s theme, “Universal Health Coverage: everyone, everywhere,” is timely and urgent. This vision is embodied in the Philippine Health Agenda of the Duterte Administration where our goal is to reach UHC by 2022.  We further envision our people to be the healthiest in Asia by 2040.
To make this happen we embark on the following actions:
1) National legislation that will enable a whole-of-society approach in 2018. This law will strengthen primary health care in the country fully aligned with the principles of the Alma Ata Declaration as the bedrock of health reform toward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970404"/>
                  </a:ext>
                </a:extLst>
              </a:tr>
            </a:tbl>
          </a:graphicData>
        </a:graphic>
      </p:graphicFrame>
      <p:sp>
        <p:nvSpPr>
          <p:cNvPr id="4" name="Text Placeholder 3">
            <a:extLst>
              <a:ext uri="{FF2B5EF4-FFF2-40B4-BE49-F238E27FC236}">
                <a16:creationId xmlns:a16="http://schemas.microsoft.com/office/drawing/2014/main" id="{14BC27C2-C758-42CE-AA84-BD1EECA9BB0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843379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E4890-0D6F-44BF-8E27-E67E77154348}"/>
              </a:ext>
            </a:extLst>
          </p:cNvPr>
          <p:cNvSpPr>
            <a:spLocks noGrp="1"/>
          </p:cNvSpPr>
          <p:nvPr>
            <p:ph type="title"/>
          </p:nvPr>
        </p:nvSpPr>
        <p:spPr/>
        <p:txBody>
          <a:bodyPr/>
          <a:lstStyle/>
          <a:p>
            <a:r>
              <a:rPr lang="en-US"/>
              <a:t>Facebook Own Posts Table  | Department of Health (Philippines) - 7 of 17</a:t>
            </a:r>
          </a:p>
        </p:txBody>
      </p:sp>
      <p:graphicFrame>
        <p:nvGraphicFramePr>
          <p:cNvPr id="5" name="Table Placeholder 4">
            <a:extLst>
              <a:ext uri="{FF2B5EF4-FFF2-40B4-BE49-F238E27FC236}">
                <a16:creationId xmlns:a16="http://schemas.microsoft.com/office/drawing/2014/main" id="{167D220C-05AF-4DAB-A749-A1784C8F9CB8}"/>
              </a:ext>
            </a:extLst>
          </p:cNvPr>
          <p:cNvGraphicFramePr>
            <a:graphicFrameLocks noGrp="1"/>
          </p:cNvGraphicFramePr>
          <p:nvPr>
            <p:ph type="tbl" sz="quarter" idx="13"/>
            <p:extLst>
              <p:ext uri="{D42A27DB-BD31-4B8C-83A1-F6EECF244321}">
                <p14:modId xmlns:p14="http://schemas.microsoft.com/office/powerpoint/2010/main" val="3241893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59324094"/>
                    </a:ext>
                  </a:extLst>
                </a:gridCol>
                <a:gridCol w="370332">
                  <a:extLst>
                    <a:ext uri="{9D8B030D-6E8A-4147-A177-3AD203B41FA5}">
                      <a16:colId xmlns:a16="http://schemas.microsoft.com/office/drawing/2014/main" val="2970864545"/>
                    </a:ext>
                  </a:extLst>
                </a:gridCol>
                <a:gridCol w="370332">
                  <a:extLst>
                    <a:ext uri="{9D8B030D-6E8A-4147-A177-3AD203B41FA5}">
                      <a16:colId xmlns:a16="http://schemas.microsoft.com/office/drawing/2014/main" val="2201103374"/>
                    </a:ext>
                  </a:extLst>
                </a:gridCol>
                <a:gridCol w="370332">
                  <a:extLst>
                    <a:ext uri="{9D8B030D-6E8A-4147-A177-3AD203B41FA5}">
                      <a16:colId xmlns:a16="http://schemas.microsoft.com/office/drawing/2014/main" val="915324776"/>
                    </a:ext>
                  </a:extLst>
                </a:gridCol>
                <a:gridCol w="329184">
                  <a:extLst>
                    <a:ext uri="{9D8B030D-6E8A-4147-A177-3AD203B41FA5}">
                      <a16:colId xmlns:a16="http://schemas.microsoft.com/office/drawing/2014/main" val="2402314696"/>
                    </a:ext>
                  </a:extLst>
                </a:gridCol>
                <a:gridCol w="329184">
                  <a:extLst>
                    <a:ext uri="{9D8B030D-6E8A-4147-A177-3AD203B41FA5}">
                      <a16:colId xmlns:a16="http://schemas.microsoft.com/office/drawing/2014/main" val="3113662989"/>
                    </a:ext>
                  </a:extLst>
                </a:gridCol>
                <a:gridCol w="329184">
                  <a:extLst>
                    <a:ext uri="{9D8B030D-6E8A-4147-A177-3AD203B41FA5}">
                      <a16:colId xmlns:a16="http://schemas.microsoft.com/office/drawing/2014/main" val="3762865119"/>
                    </a:ext>
                  </a:extLst>
                </a:gridCol>
                <a:gridCol w="329184">
                  <a:extLst>
                    <a:ext uri="{9D8B030D-6E8A-4147-A177-3AD203B41FA5}">
                      <a16:colId xmlns:a16="http://schemas.microsoft.com/office/drawing/2014/main" val="2727500584"/>
                    </a:ext>
                  </a:extLst>
                </a:gridCol>
                <a:gridCol w="329184">
                  <a:extLst>
                    <a:ext uri="{9D8B030D-6E8A-4147-A177-3AD203B41FA5}">
                      <a16:colId xmlns:a16="http://schemas.microsoft.com/office/drawing/2014/main" val="440977159"/>
                    </a:ext>
                  </a:extLst>
                </a:gridCol>
                <a:gridCol w="329184">
                  <a:extLst>
                    <a:ext uri="{9D8B030D-6E8A-4147-A177-3AD203B41FA5}">
                      <a16:colId xmlns:a16="http://schemas.microsoft.com/office/drawing/2014/main" val="1635452162"/>
                    </a:ext>
                  </a:extLst>
                </a:gridCol>
                <a:gridCol w="329184">
                  <a:extLst>
                    <a:ext uri="{9D8B030D-6E8A-4147-A177-3AD203B41FA5}">
                      <a16:colId xmlns:a16="http://schemas.microsoft.com/office/drawing/2014/main" val="3659450070"/>
                    </a:ext>
                  </a:extLst>
                </a:gridCol>
                <a:gridCol w="329184">
                  <a:extLst>
                    <a:ext uri="{9D8B030D-6E8A-4147-A177-3AD203B41FA5}">
                      <a16:colId xmlns:a16="http://schemas.microsoft.com/office/drawing/2014/main" val="3533640590"/>
                    </a:ext>
                  </a:extLst>
                </a:gridCol>
                <a:gridCol w="329184">
                  <a:extLst>
                    <a:ext uri="{9D8B030D-6E8A-4147-A177-3AD203B41FA5}">
                      <a16:colId xmlns:a16="http://schemas.microsoft.com/office/drawing/2014/main" val="2348283703"/>
                    </a:ext>
                  </a:extLst>
                </a:gridCol>
                <a:gridCol w="370332">
                  <a:extLst>
                    <a:ext uri="{9D8B030D-6E8A-4147-A177-3AD203B41FA5}">
                      <a16:colId xmlns:a16="http://schemas.microsoft.com/office/drawing/2014/main" val="720319561"/>
                    </a:ext>
                  </a:extLst>
                </a:gridCol>
                <a:gridCol w="370332">
                  <a:extLst>
                    <a:ext uri="{9D8B030D-6E8A-4147-A177-3AD203B41FA5}">
                      <a16:colId xmlns:a16="http://schemas.microsoft.com/office/drawing/2014/main" val="214631643"/>
                    </a:ext>
                  </a:extLst>
                </a:gridCol>
                <a:gridCol w="329184">
                  <a:extLst>
                    <a:ext uri="{9D8B030D-6E8A-4147-A177-3AD203B41FA5}">
                      <a16:colId xmlns:a16="http://schemas.microsoft.com/office/drawing/2014/main" val="2427962565"/>
                    </a:ext>
                  </a:extLst>
                </a:gridCol>
                <a:gridCol w="329184">
                  <a:extLst>
                    <a:ext uri="{9D8B030D-6E8A-4147-A177-3AD203B41FA5}">
                      <a16:colId xmlns:a16="http://schemas.microsoft.com/office/drawing/2014/main" val="291454873"/>
                    </a:ext>
                  </a:extLst>
                </a:gridCol>
                <a:gridCol w="370332">
                  <a:extLst>
                    <a:ext uri="{9D8B030D-6E8A-4147-A177-3AD203B41FA5}">
                      <a16:colId xmlns:a16="http://schemas.microsoft.com/office/drawing/2014/main" val="1169310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6452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- 2018-05-23 10:52:59 </a:t>
                      </a:r>
                      <a:r>
                        <a:rPr kumimoji="0" lang="en-US" sz="1000" b="0" i="0" u="none" strike="noStrike" kern="1200" cap="none" spc="0" normalizeH="0" baseline="0" noProof="0">
                          <a:ln>
                            <a:noFill/>
                          </a:ln>
                          <a:solidFill>
                            <a:prstClr val="black"/>
                          </a:solidFill>
                          <a:effectLst/>
                          <a:uLnTx/>
                          <a:uFillTx/>
                          <a:latin typeface="+mn-lt"/>
                          <a:ea typeface="+mn-ea"/>
                          <a:cs typeface="+mn-cs"/>
                        </a:rPr>
                        <a:t> 
 The Doctor is in 
Season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1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- 2018-05-23 09:39:42 </a:t>
                      </a:r>
                      <a:r>
                        <a:rPr kumimoji="0" lang="en-US" sz="1000" b="0" i="0" u="none" strike="noStrike" kern="1200" cap="none" spc="0" normalizeH="0" baseline="0" noProof="0">
                          <a:ln>
                            <a:noFill/>
                          </a:ln>
                          <a:solidFill>
                            <a:prstClr val="black"/>
                          </a:solidFill>
                          <a:effectLst/>
                          <a:uLnTx/>
                          <a:uFillTx/>
                          <a:latin typeface="+mn-lt"/>
                          <a:ea typeface="+mn-ea"/>
                          <a:cs typeface="+mn-cs"/>
                        </a:rPr>
                        <a:t> 
 World Health +SocialGood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4757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- 2018-05-23 07:37:33 </a:t>
                      </a:r>
                      <a:r>
                        <a:rPr kumimoji="0" lang="en-US" sz="1000" b="0" i="0" u="none" strike="noStrike" kern="1200" cap="none" spc="0" normalizeH="0" baseline="0" noProof="0">
                          <a:ln>
                            <a:noFill/>
                          </a:ln>
                          <a:solidFill>
                            <a:prstClr val="black"/>
                          </a:solidFill>
                          <a:effectLst/>
                          <a:uLnTx/>
                          <a:uFillTx/>
                          <a:latin typeface="+mn-lt"/>
                          <a:ea typeface="+mn-ea"/>
                          <a:cs typeface="+mn-cs"/>
                        </a:rPr>
                        <a:t> 
 DOH LAUDS HOUSE PANEL’S APPROVAL OF P1.16-B DENGVAXIA FUNDS Press Release/23 May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7554326"/>
                  </a:ext>
                </a:extLst>
              </a:tr>
            </a:tbl>
          </a:graphicData>
        </a:graphic>
      </p:graphicFrame>
      <p:sp>
        <p:nvSpPr>
          <p:cNvPr id="4" name="Text Placeholder 3">
            <a:extLst>
              <a:ext uri="{FF2B5EF4-FFF2-40B4-BE49-F238E27FC236}">
                <a16:creationId xmlns:a16="http://schemas.microsoft.com/office/drawing/2014/main" id="{9FFBFBAC-FA84-4BF5-9CE6-10BB470F049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55660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AC768-30FF-4DE6-8A1D-A893B795DB03}"/>
              </a:ext>
            </a:extLst>
          </p:cNvPr>
          <p:cNvSpPr>
            <a:spLocks noGrp="1"/>
          </p:cNvSpPr>
          <p:nvPr>
            <p:ph type="title"/>
          </p:nvPr>
        </p:nvSpPr>
        <p:spPr/>
        <p:txBody>
          <a:bodyPr/>
          <a:lstStyle/>
          <a:p>
            <a:r>
              <a:rPr lang="en-US"/>
              <a:t>Facebook Own Posts Table  | Department of Health (Philippines) - 8 of 17</a:t>
            </a:r>
          </a:p>
        </p:txBody>
      </p:sp>
      <p:graphicFrame>
        <p:nvGraphicFramePr>
          <p:cNvPr id="5" name="Table Placeholder 4">
            <a:extLst>
              <a:ext uri="{FF2B5EF4-FFF2-40B4-BE49-F238E27FC236}">
                <a16:creationId xmlns:a16="http://schemas.microsoft.com/office/drawing/2014/main" id="{7AE6BCE2-A6E6-4703-B379-0DE35F782B14}"/>
              </a:ext>
            </a:extLst>
          </p:cNvPr>
          <p:cNvGraphicFramePr>
            <a:graphicFrameLocks noGrp="1"/>
          </p:cNvGraphicFramePr>
          <p:nvPr>
            <p:ph type="tbl" sz="quarter" idx="13"/>
            <p:extLst>
              <p:ext uri="{D42A27DB-BD31-4B8C-83A1-F6EECF244321}">
                <p14:modId xmlns:p14="http://schemas.microsoft.com/office/powerpoint/2010/main" val="1336340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19951130"/>
                    </a:ext>
                  </a:extLst>
                </a:gridCol>
                <a:gridCol w="370332">
                  <a:extLst>
                    <a:ext uri="{9D8B030D-6E8A-4147-A177-3AD203B41FA5}">
                      <a16:colId xmlns:a16="http://schemas.microsoft.com/office/drawing/2014/main" val="3125414197"/>
                    </a:ext>
                  </a:extLst>
                </a:gridCol>
                <a:gridCol w="370332">
                  <a:extLst>
                    <a:ext uri="{9D8B030D-6E8A-4147-A177-3AD203B41FA5}">
                      <a16:colId xmlns:a16="http://schemas.microsoft.com/office/drawing/2014/main" val="2034480212"/>
                    </a:ext>
                  </a:extLst>
                </a:gridCol>
                <a:gridCol w="370332">
                  <a:extLst>
                    <a:ext uri="{9D8B030D-6E8A-4147-A177-3AD203B41FA5}">
                      <a16:colId xmlns:a16="http://schemas.microsoft.com/office/drawing/2014/main" val="1840122782"/>
                    </a:ext>
                  </a:extLst>
                </a:gridCol>
                <a:gridCol w="329184">
                  <a:extLst>
                    <a:ext uri="{9D8B030D-6E8A-4147-A177-3AD203B41FA5}">
                      <a16:colId xmlns:a16="http://schemas.microsoft.com/office/drawing/2014/main" val="3723097275"/>
                    </a:ext>
                  </a:extLst>
                </a:gridCol>
                <a:gridCol w="329184">
                  <a:extLst>
                    <a:ext uri="{9D8B030D-6E8A-4147-A177-3AD203B41FA5}">
                      <a16:colId xmlns:a16="http://schemas.microsoft.com/office/drawing/2014/main" val="1513655556"/>
                    </a:ext>
                  </a:extLst>
                </a:gridCol>
                <a:gridCol w="329184">
                  <a:extLst>
                    <a:ext uri="{9D8B030D-6E8A-4147-A177-3AD203B41FA5}">
                      <a16:colId xmlns:a16="http://schemas.microsoft.com/office/drawing/2014/main" val="1247297219"/>
                    </a:ext>
                  </a:extLst>
                </a:gridCol>
                <a:gridCol w="329184">
                  <a:extLst>
                    <a:ext uri="{9D8B030D-6E8A-4147-A177-3AD203B41FA5}">
                      <a16:colId xmlns:a16="http://schemas.microsoft.com/office/drawing/2014/main" val="3034084213"/>
                    </a:ext>
                  </a:extLst>
                </a:gridCol>
                <a:gridCol w="329184">
                  <a:extLst>
                    <a:ext uri="{9D8B030D-6E8A-4147-A177-3AD203B41FA5}">
                      <a16:colId xmlns:a16="http://schemas.microsoft.com/office/drawing/2014/main" val="2489228765"/>
                    </a:ext>
                  </a:extLst>
                </a:gridCol>
                <a:gridCol w="329184">
                  <a:extLst>
                    <a:ext uri="{9D8B030D-6E8A-4147-A177-3AD203B41FA5}">
                      <a16:colId xmlns:a16="http://schemas.microsoft.com/office/drawing/2014/main" val="2979440906"/>
                    </a:ext>
                  </a:extLst>
                </a:gridCol>
                <a:gridCol w="329184">
                  <a:extLst>
                    <a:ext uri="{9D8B030D-6E8A-4147-A177-3AD203B41FA5}">
                      <a16:colId xmlns:a16="http://schemas.microsoft.com/office/drawing/2014/main" val="1371068909"/>
                    </a:ext>
                  </a:extLst>
                </a:gridCol>
                <a:gridCol w="329184">
                  <a:extLst>
                    <a:ext uri="{9D8B030D-6E8A-4147-A177-3AD203B41FA5}">
                      <a16:colId xmlns:a16="http://schemas.microsoft.com/office/drawing/2014/main" val="3730891648"/>
                    </a:ext>
                  </a:extLst>
                </a:gridCol>
                <a:gridCol w="329184">
                  <a:extLst>
                    <a:ext uri="{9D8B030D-6E8A-4147-A177-3AD203B41FA5}">
                      <a16:colId xmlns:a16="http://schemas.microsoft.com/office/drawing/2014/main" val="1499149007"/>
                    </a:ext>
                  </a:extLst>
                </a:gridCol>
                <a:gridCol w="370332">
                  <a:extLst>
                    <a:ext uri="{9D8B030D-6E8A-4147-A177-3AD203B41FA5}">
                      <a16:colId xmlns:a16="http://schemas.microsoft.com/office/drawing/2014/main" val="3634364856"/>
                    </a:ext>
                  </a:extLst>
                </a:gridCol>
                <a:gridCol w="370332">
                  <a:extLst>
                    <a:ext uri="{9D8B030D-6E8A-4147-A177-3AD203B41FA5}">
                      <a16:colId xmlns:a16="http://schemas.microsoft.com/office/drawing/2014/main" val="669873335"/>
                    </a:ext>
                  </a:extLst>
                </a:gridCol>
                <a:gridCol w="329184">
                  <a:extLst>
                    <a:ext uri="{9D8B030D-6E8A-4147-A177-3AD203B41FA5}">
                      <a16:colId xmlns:a16="http://schemas.microsoft.com/office/drawing/2014/main" val="3124595427"/>
                    </a:ext>
                  </a:extLst>
                </a:gridCol>
                <a:gridCol w="329184">
                  <a:extLst>
                    <a:ext uri="{9D8B030D-6E8A-4147-A177-3AD203B41FA5}">
                      <a16:colId xmlns:a16="http://schemas.microsoft.com/office/drawing/2014/main" val="574237923"/>
                    </a:ext>
                  </a:extLst>
                </a:gridCol>
                <a:gridCol w="370332">
                  <a:extLst>
                    <a:ext uri="{9D8B030D-6E8A-4147-A177-3AD203B41FA5}">
                      <a16:colId xmlns:a16="http://schemas.microsoft.com/office/drawing/2014/main" val="955025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0933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- 2018-05-20 06:00:01 </a:t>
                      </a:r>
                      <a:r>
                        <a:rPr kumimoji="0" lang="en-US" sz="1000" b="0" i="0" u="none" strike="noStrike" kern="1200" cap="none" spc="0" normalizeH="0" baseline="0" noProof="0">
                          <a:ln>
                            <a:noFill/>
                          </a:ln>
                          <a:solidFill>
                            <a:prstClr val="black"/>
                          </a:solidFill>
                          <a:effectLst/>
                          <a:uLnTx/>
                          <a:uFillTx/>
                          <a:latin typeface="+mn-lt"/>
                          <a:ea typeface="+mn-ea"/>
                          <a:cs typeface="+mn-cs"/>
                        </a:rPr>
                        <a:t> 
 Dengvaxia Forum
Municipality of San Fernando, Cebu
March 27,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2244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- 2018-05-19 06:00:01 </a:t>
                      </a:r>
                      <a:r>
                        <a:rPr kumimoji="0" lang="en-US" sz="1000" b="0" i="0" u="none" strike="noStrike" kern="1200" cap="none" spc="0" normalizeH="0" baseline="0" noProof="0">
                          <a:ln>
                            <a:noFill/>
                          </a:ln>
                          <a:solidFill>
                            <a:prstClr val="black"/>
                          </a:solidFill>
                          <a:effectLst/>
                          <a:uLnTx/>
                          <a:uFillTx/>
                          <a:latin typeface="+mn-lt"/>
                          <a:ea typeface="+mn-ea"/>
                          <a:cs typeface="+mn-cs"/>
                        </a:rPr>
                        <a:t> 
 Dengvaxia Forum
Municipality of Minglanilla, Cebu
March 27,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8052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- 2018-05-19 02:58:07 </a:t>
                      </a:r>
                      <a:r>
                        <a:rPr kumimoji="0" lang="en-US" sz="1000" b="0" i="0" u="none" strike="noStrike" kern="1200" cap="none" spc="0" normalizeH="0" baseline="0" noProof="0">
                          <a:ln>
                            <a:noFill/>
                          </a:ln>
                          <a:solidFill>
                            <a:prstClr val="black"/>
                          </a:solidFill>
                          <a:effectLst/>
                          <a:uLnTx/>
                          <a:uFillTx/>
                          <a:latin typeface="+mn-lt"/>
                          <a:ea typeface="+mn-ea"/>
                          <a:cs typeface="+mn-cs"/>
                        </a:rPr>
                        <a:t> 
 ONE IN THREE FILIPINOS DIE PREMATURELY FROM NONCOMMUNICABLE DISEASES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2530222"/>
                  </a:ext>
                </a:extLst>
              </a:tr>
            </a:tbl>
          </a:graphicData>
        </a:graphic>
      </p:graphicFrame>
      <p:sp>
        <p:nvSpPr>
          <p:cNvPr id="4" name="Text Placeholder 3">
            <a:extLst>
              <a:ext uri="{FF2B5EF4-FFF2-40B4-BE49-F238E27FC236}">
                <a16:creationId xmlns:a16="http://schemas.microsoft.com/office/drawing/2014/main" id="{BD3D069D-1CB3-4145-9B98-9EF6CA72F15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99639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7CFDB-AFB0-4698-BFDB-BB060BD39842}"/>
              </a:ext>
            </a:extLst>
          </p:cNvPr>
          <p:cNvSpPr>
            <a:spLocks noGrp="1"/>
          </p:cNvSpPr>
          <p:nvPr>
            <p:ph type="title"/>
          </p:nvPr>
        </p:nvSpPr>
        <p:spPr/>
        <p:txBody>
          <a:bodyPr/>
          <a:lstStyle/>
          <a:p>
            <a:r>
              <a:rPr lang="en-US"/>
              <a:t>Facebook Own Posts Table  | Department of Health (Philippines) - 9 of 17</a:t>
            </a:r>
          </a:p>
        </p:txBody>
      </p:sp>
      <p:graphicFrame>
        <p:nvGraphicFramePr>
          <p:cNvPr id="5" name="Table Placeholder 4">
            <a:extLst>
              <a:ext uri="{FF2B5EF4-FFF2-40B4-BE49-F238E27FC236}">
                <a16:creationId xmlns:a16="http://schemas.microsoft.com/office/drawing/2014/main" id="{57332B91-9528-42FF-8F34-64F269946C6A}"/>
              </a:ext>
            </a:extLst>
          </p:cNvPr>
          <p:cNvGraphicFramePr>
            <a:graphicFrameLocks noGrp="1"/>
          </p:cNvGraphicFramePr>
          <p:nvPr>
            <p:ph type="tbl" sz="quarter" idx="13"/>
            <p:extLst>
              <p:ext uri="{D42A27DB-BD31-4B8C-83A1-F6EECF244321}">
                <p14:modId xmlns:p14="http://schemas.microsoft.com/office/powerpoint/2010/main" val="3409308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40667412"/>
                    </a:ext>
                  </a:extLst>
                </a:gridCol>
                <a:gridCol w="370332">
                  <a:extLst>
                    <a:ext uri="{9D8B030D-6E8A-4147-A177-3AD203B41FA5}">
                      <a16:colId xmlns:a16="http://schemas.microsoft.com/office/drawing/2014/main" val="3829723735"/>
                    </a:ext>
                  </a:extLst>
                </a:gridCol>
                <a:gridCol w="370332">
                  <a:extLst>
                    <a:ext uri="{9D8B030D-6E8A-4147-A177-3AD203B41FA5}">
                      <a16:colId xmlns:a16="http://schemas.microsoft.com/office/drawing/2014/main" val="2371265131"/>
                    </a:ext>
                  </a:extLst>
                </a:gridCol>
                <a:gridCol w="370332">
                  <a:extLst>
                    <a:ext uri="{9D8B030D-6E8A-4147-A177-3AD203B41FA5}">
                      <a16:colId xmlns:a16="http://schemas.microsoft.com/office/drawing/2014/main" val="3634649604"/>
                    </a:ext>
                  </a:extLst>
                </a:gridCol>
                <a:gridCol w="329184">
                  <a:extLst>
                    <a:ext uri="{9D8B030D-6E8A-4147-A177-3AD203B41FA5}">
                      <a16:colId xmlns:a16="http://schemas.microsoft.com/office/drawing/2014/main" val="1418515632"/>
                    </a:ext>
                  </a:extLst>
                </a:gridCol>
                <a:gridCol w="329184">
                  <a:extLst>
                    <a:ext uri="{9D8B030D-6E8A-4147-A177-3AD203B41FA5}">
                      <a16:colId xmlns:a16="http://schemas.microsoft.com/office/drawing/2014/main" val="2445190198"/>
                    </a:ext>
                  </a:extLst>
                </a:gridCol>
                <a:gridCol w="329184">
                  <a:extLst>
                    <a:ext uri="{9D8B030D-6E8A-4147-A177-3AD203B41FA5}">
                      <a16:colId xmlns:a16="http://schemas.microsoft.com/office/drawing/2014/main" val="2437223075"/>
                    </a:ext>
                  </a:extLst>
                </a:gridCol>
                <a:gridCol w="329184">
                  <a:extLst>
                    <a:ext uri="{9D8B030D-6E8A-4147-A177-3AD203B41FA5}">
                      <a16:colId xmlns:a16="http://schemas.microsoft.com/office/drawing/2014/main" val="1636720228"/>
                    </a:ext>
                  </a:extLst>
                </a:gridCol>
                <a:gridCol w="329184">
                  <a:extLst>
                    <a:ext uri="{9D8B030D-6E8A-4147-A177-3AD203B41FA5}">
                      <a16:colId xmlns:a16="http://schemas.microsoft.com/office/drawing/2014/main" val="3771947452"/>
                    </a:ext>
                  </a:extLst>
                </a:gridCol>
                <a:gridCol w="329184">
                  <a:extLst>
                    <a:ext uri="{9D8B030D-6E8A-4147-A177-3AD203B41FA5}">
                      <a16:colId xmlns:a16="http://schemas.microsoft.com/office/drawing/2014/main" val="3851817598"/>
                    </a:ext>
                  </a:extLst>
                </a:gridCol>
                <a:gridCol w="329184">
                  <a:extLst>
                    <a:ext uri="{9D8B030D-6E8A-4147-A177-3AD203B41FA5}">
                      <a16:colId xmlns:a16="http://schemas.microsoft.com/office/drawing/2014/main" val="98415140"/>
                    </a:ext>
                  </a:extLst>
                </a:gridCol>
                <a:gridCol w="329184">
                  <a:extLst>
                    <a:ext uri="{9D8B030D-6E8A-4147-A177-3AD203B41FA5}">
                      <a16:colId xmlns:a16="http://schemas.microsoft.com/office/drawing/2014/main" val="2595884408"/>
                    </a:ext>
                  </a:extLst>
                </a:gridCol>
                <a:gridCol w="329184">
                  <a:extLst>
                    <a:ext uri="{9D8B030D-6E8A-4147-A177-3AD203B41FA5}">
                      <a16:colId xmlns:a16="http://schemas.microsoft.com/office/drawing/2014/main" val="156398068"/>
                    </a:ext>
                  </a:extLst>
                </a:gridCol>
                <a:gridCol w="370332">
                  <a:extLst>
                    <a:ext uri="{9D8B030D-6E8A-4147-A177-3AD203B41FA5}">
                      <a16:colId xmlns:a16="http://schemas.microsoft.com/office/drawing/2014/main" val="2207115240"/>
                    </a:ext>
                  </a:extLst>
                </a:gridCol>
                <a:gridCol w="370332">
                  <a:extLst>
                    <a:ext uri="{9D8B030D-6E8A-4147-A177-3AD203B41FA5}">
                      <a16:colId xmlns:a16="http://schemas.microsoft.com/office/drawing/2014/main" val="4003762486"/>
                    </a:ext>
                  </a:extLst>
                </a:gridCol>
                <a:gridCol w="329184">
                  <a:extLst>
                    <a:ext uri="{9D8B030D-6E8A-4147-A177-3AD203B41FA5}">
                      <a16:colId xmlns:a16="http://schemas.microsoft.com/office/drawing/2014/main" val="2900980827"/>
                    </a:ext>
                  </a:extLst>
                </a:gridCol>
                <a:gridCol w="329184">
                  <a:extLst>
                    <a:ext uri="{9D8B030D-6E8A-4147-A177-3AD203B41FA5}">
                      <a16:colId xmlns:a16="http://schemas.microsoft.com/office/drawing/2014/main" val="250865749"/>
                    </a:ext>
                  </a:extLst>
                </a:gridCol>
                <a:gridCol w="370332">
                  <a:extLst>
                    <a:ext uri="{9D8B030D-6E8A-4147-A177-3AD203B41FA5}">
                      <a16:colId xmlns:a16="http://schemas.microsoft.com/office/drawing/2014/main" val="494169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9688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- 2018-05-18 14:00:01 </a:t>
                      </a:r>
                      <a:r>
                        <a:rPr kumimoji="0" lang="en-US" sz="1000" b="0" i="0" u="none" strike="noStrike" kern="1200" cap="none" spc="0" normalizeH="0" baseline="0" noProof="0">
                          <a:ln>
                            <a:noFill/>
                          </a:ln>
                          <a:solidFill>
                            <a:prstClr val="black"/>
                          </a:solidFill>
                          <a:effectLst/>
                          <a:uLnTx/>
                          <a:uFillTx/>
                          <a:latin typeface="+mn-lt"/>
                          <a:ea typeface="+mn-ea"/>
                          <a:cs typeface="+mn-cs"/>
                        </a:rPr>
                        <a:t> 
 Sa usaping pangkalusugan ng mga bata, ang ama ang katuwang dapat ng ina sa pagtangkilik sa mga libreng bakuna na ibinibigay ng DOH. Dapat tularan natin si Emry Mati, isang ama na sumusuporta sa routine immunization ng DOH.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5928053"/>
                  </a:ext>
                </a:extLst>
              </a:tr>
            </a:tbl>
          </a:graphicData>
        </a:graphic>
      </p:graphicFrame>
      <p:sp>
        <p:nvSpPr>
          <p:cNvPr id="4" name="Text Placeholder 3">
            <a:extLst>
              <a:ext uri="{FF2B5EF4-FFF2-40B4-BE49-F238E27FC236}">
                <a16:creationId xmlns:a16="http://schemas.microsoft.com/office/drawing/2014/main" id="{444D652B-C76D-4B25-AE07-7DC95821D22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006185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53C4B-20E7-4D36-8EB9-D73D398A67AB}"/>
              </a:ext>
            </a:extLst>
          </p:cNvPr>
          <p:cNvSpPr>
            <a:spLocks noGrp="1"/>
          </p:cNvSpPr>
          <p:nvPr>
            <p:ph type="title"/>
          </p:nvPr>
        </p:nvSpPr>
        <p:spPr/>
        <p:txBody>
          <a:bodyPr/>
          <a:lstStyle/>
          <a:p>
            <a:r>
              <a:rPr lang="en-US"/>
              <a:t>Facebook Own Posts Table  | Department of Health (Philippines) - 10 of 17</a:t>
            </a:r>
          </a:p>
        </p:txBody>
      </p:sp>
      <p:graphicFrame>
        <p:nvGraphicFramePr>
          <p:cNvPr id="5" name="Table Placeholder 4">
            <a:extLst>
              <a:ext uri="{FF2B5EF4-FFF2-40B4-BE49-F238E27FC236}">
                <a16:creationId xmlns:a16="http://schemas.microsoft.com/office/drawing/2014/main" id="{685114CA-4ED9-4139-9A9C-CD5A4BEF755E}"/>
              </a:ext>
            </a:extLst>
          </p:cNvPr>
          <p:cNvGraphicFramePr>
            <a:graphicFrameLocks noGrp="1"/>
          </p:cNvGraphicFramePr>
          <p:nvPr>
            <p:ph type="tbl" sz="quarter" idx="13"/>
            <p:extLst>
              <p:ext uri="{D42A27DB-BD31-4B8C-83A1-F6EECF244321}">
                <p14:modId xmlns:p14="http://schemas.microsoft.com/office/powerpoint/2010/main" val="3610325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40809984"/>
                    </a:ext>
                  </a:extLst>
                </a:gridCol>
                <a:gridCol w="370332">
                  <a:extLst>
                    <a:ext uri="{9D8B030D-6E8A-4147-A177-3AD203B41FA5}">
                      <a16:colId xmlns:a16="http://schemas.microsoft.com/office/drawing/2014/main" val="3800616098"/>
                    </a:ext>
                  </a:extLst>
                </a:gridCol>
                <a:gridCol w="370332">
                  <a:extLst>
                    <a:ext uri="{9D8B030D-6E8A-4147-A177-3AD203B41FA5}">
                      <a16:colId xmlns:a16="http://schemas.microsoft.com/office/drawing/2014/main" val="3445453873"/>
                    </a:ext>
                  </a:extLst>
                </a:gridCol>
                <a:gridCol w="370332">
                  <a:extLst>
                    <a:ext uri="{9D8B030D-6E8A-4147-A177-3AD203B41FA5}">
                      <a16:colId xmlns:a16="http://schemas.microsoft.com/office/drawing/2014/main" val="4221273181"/>
                    </a:ext>
                  </a:extLst>
                </a:gridCol>
                <a:gridCol w="329184">
                  <a:extLst>
                    <a:ext uri="{9D8B030D-6E8A-4147-A177-3AD203B41FA5}">
                      <a16:colId xmlns:a16="http://schemas.microsoft.com/office/drawing/2014/main" val="3992021152"/>
                    </a:ext>
                  </a:extLst>
                </a:gridCol>
                <a:gridCol w="329184">
                  <a:extLst>
                    <a:ext uri="{9D8B030D-6E8A-4147-A177-3AD203B41FA5}">
                      <a16:colId xmlns:a16="http://schemas.microsoft.com/office/drawing/2014/main" val="2789196756"/>
                    </a:ext>
                  </a:extLst>
                </a:gridCol>
                <a:gridCol w="329184">
                  <a:extLst>
                    <a:ext uri="{9D8B030D-6E8A-4147-A177-3AD203B41FA5}">
                      <a16:colId xmlns:a16="http://schemas.microsoft.com/office/drawing/2014/main" val="1913815341"/>
                    </a:ext>
                  </a:extLst>
                </a:gridCol>
                <a:gridCol w="329184">
                  <a:extLst>
                    <a:ext uri="{9D8B030D-6E8A-4147-A177-3AD203B41FA5}">
                      <a16:colId xmlns:a16="http://schemas.microsoft.com/office/drawing/2014/main" val="2522061071"/>
                    </a:ext>
                  </a:extLst>
                </a:gridCol>
                <a:gridCol w="329184">
                  <a:extLst>
                    <a:ext uri="{9D8B030D-6E8A-4147-A177-3AD203B41FA5}">
                      <a16:colId xmlns:a16="http://schemas.microsoft.com/office/drawing/2014/main" val="3889758835"/>
                    </a:ext>
                  </a:extLst>
                </a:gridCol>
                <a:gridCol w="329184">
                  <a:extLst>
                    <a:ext uri="{9D8B030D-6E8A-4147-A177-3AD203B41FA5}">
                      <a16:colId xmlns:a16="http://schemas.microsoft.com/office/drawing/2014/main" val="2392524621"/>
                    </a:ext>
                  </a:extLst>
                </a:gridCol>
                <a:gridCol w="329184">
                  <a:extLst>
                    <a:ext uri="{9D8B030D-6E8A-4147-A177-3AD203B41FA5}">
                      <a16:colId xmlns:a16="http://schemas.microsoft.com/office/drawing/2014/main" val="2214689729"/>
                    </a:ext>
                  </a:extLst>
                </a:gridCol>
                <a:gridCol w="329184">
                  <a:extLst>
                    <a:ext uri="{9D8B030D-6E8A-4147-A177-3AD203B41FA5}">
                      <a16:colId xmlns:a16="http://schemas.microsoft.com/office/drawing/2014/main" val="800963771"/>
                    </a:ext>
                  </a:extLst>
                </a:gridCol>
                <a:gridCol w="329184">
                  <a:extLst>
                    <a:ext uri="{9D8B030D-6E8A-4147-A177-3AD203B41FA5}">
                      <a16:colId xmlns:a16="http://schemas.microsoft.com/office/drawing/2014/main" val="1790310101"/>
                    </a:ext>
                  </a:extLst>
                </a:gridCol>
                <a:gridCol w="370332">
                  <a:extLst>
                    <a:ext uri="{9D8B030D-6E8A-4147-A177-3AD203B41FA5}">
                      <a16:colId xmlns:a16="http://schemas.microsoft.com/office/drawing/2014/main" val="3779273409"/>
                    </a:ext>
                  </a:extLst>
                </a:gridCol>
                <a:gridCol w="370332">
                  <a:extLst>
                    <a:ext uri="{9D8B030D-6E8A-4147-A177-3AD203B41FA5}">
                      <a16:colId xmlns:a16="http://schemas.microsoft.com/office/drawing/2014/main" val="1176371213"/>
                    </a:ext>
                  </a:extLst>
                </a:gridCol>
                <a:gridCol w="329184">
                  <a:extLst>
                    <a:ext uri="{9D8B030D-6E8A-4147-A177-3AD203B41FA5}">
                      <a16:colId xmlns:a16="http://schemas.microsoft.com/office/drawing/2014/main" val="1173641784"/>
                    </a:ext>
                  </a:extLst>
                </a:gridCol>
                <a:gridCol w="329184">
                  <a:extLst>
                    <a:ext uri="{9D8B030D-6E8A-4147-A177-3AD203B41FA5}">
                      <a16:colId xmlns:a16="http://schemas.microsoft.com/office/drawing/2014/main" val="1876542023"/>
                    </a:ext>
                  </a:extLst>
                </a:gridCol>
                <a:gridCol w="370332">
                  <a:extLst>
                    <a:ext uri="{9D8B030D-6E8A-4147-A177-3AD203B41FA5}">
                      <a16:colId xmlns:a16="http://schemas.microsoft.com/office/drawing/2014/main" val="3289408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3916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- 2018-05-18 10:55:03 </a:t>
                      </a:r>
                      <a:r>
                        <a:rPr kumimoji="0" lang="en-US" sz="1000" b="0" i="0" u="none" strike="noStrike" kern="1200" cap="none" spc="0" normalizeH="0" baseline="0" noProof="0">
                          <a:ln>
                            <a:noFill/>
                          </a:ln>
                          <a:solidFill>
                            <a:prstClr val="black"/>
                          </a:solidFill>
                          <a:effectLst/>
                          <a:uLnTx/>
                          <a:uFillTx/>
                          <a:latin typeface="+mn-lt"/>
                          <a:ea typeface="+mn-ea"/>
                          <a:cs typeface="+mn-cs"/>
                        </a:rPr>
                        <a:t> 
 DOH AND VACC  DISCUSS ONGOING EFFORTS FOR DENGCVAXIA VACCINEES
Secretary Francisco T. Duque III today meets with the newly designated Volunteers Against Crime and Corruption (VACC) President Cory Quirino. The health chief and the VACC President discussed updates on the ongoing efforts of the DOH with regard to Dengvaxia vaccinees. They were joined by Undersecretary Eric Domingo. Quirino vowed to support the DOH in its efforts to deliver best possible health outcomes for its stakeholders.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5780804"/>
                  </a:ext>
                </a:extLst>
              </a:tr>
            </a:tbl>
          </a:graphicData>
        </a:graphic>
      </p:graphicFrame>
      <p:sp>
        <p:nvSpPr>
          <p:cNvPr id="4" name="Text Placeholder 3">
            <a:extLst>
              <a:ext uri="{FF2B5EF4-FFF2-40B4-BE49-F238E27FC236}">
                <a16:creationId xmlns:a16="http://schemas.microsoft.com/office/drawing/2014/main" id="{D7A399F2-06B3-4EAC-A049-67C81A5499A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063068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A8E0C-E3A5-49AE-90B0-FCC4CA079465}"/>
              </a:ext>
            </a:extLst>
          </p:cNvPr>
          <p:cNvSpPr>
            <a:spLocks noGrp="1"/>
          </p:cNvSpPr>
          <p:nvPr>
            <p:ph type="title"/>
          </p:nvPr>
        </p:nvSpPr>
        <p:spPr/>
        <p:txBody>
          <a:bodyPr/>
          <a:lstStyle/>
          <a:p>
            <a:r>
              <a:rPr lang="en-US"/>
              <a:t>Facebook Own Posts Table  | Department of Health (Philippines) - 11 of 17</a:t>
            </a:r>
          </a:p>
        </p:txBody>
      </p:sp>
      <p:graphicFrame>
        <p:nvGraphicFramePr>
          <p:cNvPr id="5" name="Table Placeholder 4">
            <a:extLst>
              <a:ext uri="{FF2B5EF4-FFF2-40B4-BE49-F238E27FC236}">
                <a16:creationId xmlns:a16="http://schemas.microsoft.com/office/drawing/2014/main" id="{56ACF2E2-5D2B-4828-B463-941CC8AB6BD3}"/>
              </a:ext>
            </a:extLst>
          </p:cNvPr>
          <p:cNvGraphicFramePr>
            <a:graphicFrameLocks noGrp="1"/>
          </p:cNvGraphicFramePr>
          <p:nvPr>
            <p:ph type="tbl" sz="quarter" idx="13"/>
            <p:extLst>
              <p:ext uri="{D42A27DB-BD31-4B8C-83A1-F6EECF244321}">
                <p14:modId xmlns:p14="http://schemas.microsoft.com/office/powerpoint/2010/main" val="919063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76144591"/>
                    </a:ext>
                  </a:extLst>
                </a:gridCol>
                <a:gridCol w="370332">
                  <a:extLst>
                    <a:ext uri="{9D8B030D-6E8A-4147-A177-3AD203B41FA5}">
                      <a16:colId xmlns:a16="http://schemas.microsoft.com/office/drawing/2014/main" val="2031140691"/>
                    </a:ext>
                  </a:extLst>
                </a:gridCol>
                <a:gridCol w="370332">
                  <a:extLst>
                    <a:ext uri="{9D8B030D-6E8A-4147-A177-3AD203B41FA5}">
                      <a16:colId xmlns:a16="http://schemas.microsoft.com/office/drawing/2014/main" val="3078847501"/>
                    </a:ext>
                  </a:extLst>
                </a:gridCol>
                <a:gridCol w="370332">
                  <a:extLst>
                    <a:ext uri="{9D8B030D-6E8A-4147-A177-3AD203B41FA5}">
                      <a16:colId xmlns:a16="http://schemas.microsoft.com/office/drawing/2014/main" val="2466745088"/>
                    </a:ext>
                  </a:extLst>
                </a:gridCol>
                <a:gridCol w="329184">
                  <a:extLst>
                    <a:ext uri="{9D8B030D-6E8A-4147-A177-3AD203B41FA5}">
                      <a16:colId xmlns:a16="http://schemas.microsoft.com/office/drawing/2014/main" val="3875377734"/>
                    </a:ext>
                  </a:extLst>
                </a:gridCol>
                <a:gridCol w="329184">
                  <a:extLst>
                    <a:ext uri="{9D8B030D-6E8A-4147-A177-3AD203B41FA5}">
                      <a16:colId xmlns:a16="http://schemas.microsoft.com/office/drawing/2014/main" val="625008965"/>
                    </a:ext>
                  </a:extLst>
                </a:gridCol>
                <a:gridCol w="329184">
                  <a:extLst>
                    <a:ext uri="{9D8B030D-6E8A-4147-A177-3AD203B41FA5}">
                      <a16:colId xmlns:a16="http://schemas.microsoft.com/office/drawing/2014/main" val="2547713444"/>
                    </a:ext>
                  </a:extLst>
                </a:gridCol>
                <a:gridCol w="329184">
                  <a:extLst>
                    <a:ext uri="{9D8B030D-6E8A-4147-A177-3AD203B41FA5}">
                      <a16:colId xmlns:a16="http://schemas.microsoft.com/office/drawing/2014/main" val="3102394411"/>
                    </a:ext>
                  </a:extLst>
                </a:gridCol>
                <a:gridCol w="329184">
                  <a:extLst>
                    <a:ext uri="{9D8B030D-6E8A-4147-A177-3AD203B41FA5}">
                      <a16:colId xmlns:a16="http://schemas.microsoft.com/office/drawing/2014/main" val="3304837671"/>
                    </a:ext>
                  </a:extLst>
                </a:gridCol>
                <a:gridCol w="329184">
                  <a:extLst>
                    <a:ext uri="{9D8B030D-6E8A-4147-A177-3AD203B41FA5}">
                      <a16:colId xmlns:a16="http://schemas.microsoft.com/office/drawing/2014/main" val="4050238244"/>
                    </a:ext>
                  </a:extLst>
                </a:gridCol>
                <a:gridCol w="329184">
                  <a:extLst>
                    <a:ext uri="{9D8B030D-6E8A-4147-A177-3AD203B41FA5}">
                      <a16:colId xmlns:a16="http://schemas.microsoft.com/office/drawing/2014/main" val="2102501760"/>
                    </a:ext>
                  </a:extLst>
                </a:gridCol>
                <a:gridCol w="329184">
                  <a:extLst>
                    <a:ext uri="{9D8B030D-6E8A-4147-A177-3AD203B41FA5}">
                      <a16:colId xmlns:a16="http://schemas.microsoft.com/office/drawing/2014/main" val="1828938966"/>
                    </a:ext>
                  </a:extLst>
                </a:gridCol>
                <a:gridCol w="329184">
                  <a:extLst>
                    <a:ext uri="{9D8B030D-6E8A-4147-A177-3AD203B41FA5}">
                      <a16:colId xmlns:a16="http://schemas.microsoft.com/office/drawing/2014/main" val="3070262675"/>
                    </a:ext>
                  </a:extLst>
                </a:gridCol>
                <a:gridCol w="370332">
                  <a:extLst>
                    <a:ext uri="{9D8B030D-6E8A-4147-A177-3AD203B41FA5}">
                      <a16:colId xmlns:a16="http://schemas.microsoft.com/office/drawing/2014/main" val="858014044"/>
                    </a:ext>
                  </a:extLst>
                </a:gridCol>
                <a:gridCol w="370332">
                  <a:extLst>
                    <a:ext uri="{9D8B030D-6E8A-4147-A177-3AD203B41FA5}">
                      <a16:colId xmlns:a16="http://schemas.microsoft.com/office/drawing/2014/main" val="803218758"/>
                    </a:ext>
                  </a:extLst>
                </a:gridCol>
                <a:gridCol w="329184">
                  <a:extLst>
                    <a:ext uri="{9D8B030D-6E8A-4147-A177-3AD203B41FA5}">
                      <a16:colId xmlns:a16="http://schemas.microsoft.com/office/drawing/2014/main" val="490870624"/>
                    </a:ext>
                  </a:extLst>
                </a:gridCol>
                <a:gridCol w="329184">
                  <a:extLst>
                    <a:ext uri="{9D8B030D-6E8A-4147-A177-3AD203B41FA5}">
                      <a16:colId xmlns:a16="http://schemas.microsoft.com/office/drawing/2014/main" val="748677288"/>
                    </a:ext>
                  </a:extLst>
                </a:gridCol>
                <a:gridCol w="370332">
                  <a:extLst>
                    <a:ext uri="{9D8B030D-6E8A-4147-A177-3AD203B41FA5}">
                      <a16:colId xmlns:a16="http://schemas.microsoft.com/office/drawing/2014/main" val="1814469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2893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- 2018-05-18 04:37:36 </a:t>
                      </a:r>
                      <a:r>
                        <a:rPr kumimoji="0" lang="en-US" sz="1000" b="0" i="0" u="none" strike="noStrike" kern="1200" cap="none" spc="0" normalizeH="0" baseline="0" noProof="0">
                          <a:ln>
                            <a:noFill/>
                          </a:ln>
                          <a:solidFill>
                            <a:prstClr val="black"/>
                          </a:solidFill>
                          <a:effectLst/>
                          <a:uLnTx/>
                          <a:uFillTx/>
                          <a:latin typeface="+mn-lt"/>
                          <a:ea typeface="+mn-ea"/>
                          <a:cs typeface="+mn-cs"/>
                        </a:rPr>
                        <a:t> 
 Dengvaxia Forum
Municipality of Tuburan, Cebu
March 7,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1802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- 2018-05-17 07:51:38 </a:t>
                      </a:r>
                      <a:r>
                        <a:rPr kumimoji="0" lang="en-US" sz="1000" b="0" i="0" u="none" strike="noStrike" kern="1200" cap="none" spc="0" normalizeH="0" baseline="0" noProof="0">
                          <a:ln>
                            <a:noFill/>
                          </a:ln>
                          <a:solidFill>
                            <a:prstClr val="black"/>
                          </a:solidFill>
                          <a:effectLst/>
                          <a:uLnTx/>
                          <a:uFillTx/>
                          <a:latin typeface="+mn-lt"/>
                          <a:ea typeface="+mn-ea"/>
                          <a:cs typeface="+mn-cs"/>
                        </a:rPr>
                        <a:t> 
 Dengvaxia Forum
Municipality of Borbon, Cebu
February 13,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7953554"/>
                  </a:ext>
                </a:extLst>
              </a:tr>
            </a:tbl>
          </a:graphicData>
        </a:graphic>
      </p:graphicFrame>
      <p:sp>
        <p:nvSpPr>
          <p:cNvPr id="4" name="Text Placeholder 3">
            <a:extLst>
              <a:ext uri="{FF2B5EF4-FFF2-40B4-BE49-F238E27FC236}">
                <a16:creationId xmlns:a16="http://schemas.microsoft.com/office/drawing/2014/main" id="{EB62C19F-6319-4A77-82E4-BB48CDE43E7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3775490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DF8B1-C61C-4FFF-898A-310183D3A5D2}"/>
              </a:ext>
            </a:extLst>
          </p:cNvPr>
          <p:cNvSpPr>
            <a:spLocks noGrp="1"/>
          </p:cNvSpPr>
          <p:nvPr>
            <p:ph type="title"/>
          </p:nvPr>
        </p:nvSpPr>
        <p:spPr/>
        <p:txBody>
          <a:bodyPr/>
          <a:lstStyle/>
          <a:p>
            <a:r>
              <a:rPr lang="en-US"/>
              <a:t>Facebook Own Posts Table  | Department of Health (Philippines) - 12 of 17</a:t>
            </a:r>
          </a:p>
        </p:txBody>
      </p:sp>
      <p:graphicFrame>
        <p:nvGraphicFramePr>
          <p:cNvPr id="5" name="Table Placeholder 4">
            <a:extLst>
              <a:ext uri="{FF2B5EF4-FFF2-40B4-BE49-F238E27FC236}">
                <a16:creationId xmlns:a16="http://schemas.microsoft.com/office/drawing/2014/main" id="{5A44468A-6620-45E2-8385-25940D52FD99}"/>
              </a:ext>
            </a:extLst>
          </p:cNvPr>
          <p:cNvGraphicFramePr>
            <a:graphicFrameLocks noGrp="1"/>
          </p:cNvGraphicFramePr>
          <p:nvPr>
            <p:ph type="tbl" sz="quarter" idx="13"/>
            <p:extLst>
              <p:ext uri="{D42A27DB-BD31-4B8C-83A1-F6EECF244321}">
                <p14:modId xmlns:p14="http://schemas.microsoft.com/office/powerpoint/2010/main" val="3318980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54455134"/>
                    </a:ext>
                  </a:extLst>
                </a:gridCol>
                <a:gridCol w="370332">
                  <a:extLst>
                    <a:ext uri="{9D8B030D-6E8A-4147-A177-3AD203B41FA5}">
                      <a16:colId xmlns:a16="http://schemas.microsoft.com/office/drawing/2014/main" val="3347023428"/>
                    </a:ext>
                  </a:extLst>
                </a:gridCol>
                <a:gridCol w="370332">
                  <a:extLst>
                    <a:ext uri="{9D8B030D-6E8A-4147-A177-3AD203B41FA5}">
                      <a16:colId xmlns:a16="http://schemas.microsoft.com/office/drawing/2014/main" val="815058802"/>
                    </a:ext>
                  </a:extLst>
                </a:gridCol>
                <a:gridCol w="370332">
                  <a:extLst>
                    <a:ext uri="{9D8B030D-6E8A-4147-A177-3AD203B41FA5}">
                      <a16:colId xmlns:a16="http://schemas.microsoft.com/office/drawing/2014/main" val="215560185"/>
                    </a:ext>
                  </a:extLst>
                </a:gridCol>
                <a:gridCol w="329184">
                  <a:extLst>
                    <a:ext uri="{9D8B030D-6E8A-4147-A177-3AD203B41FA5}">
                      <a16:colId xmlns:a16="http://schemas.microsoft.com/office/drawing/2014/main" val="2717666838"/>
                    </a:ext>
                  </a:extLst>
                </a:gridCol>
                <a:gridCol w="329184">
                  <a:extLst>
                    <a:ext uri="{9D8B030D-6E8A-4147-A177-3AD203B41FA5}">
                      <a16:colId xmlns:a16="http://schemas.microsoft.com/office/drawing/2014/main" val="1494206785"/>
                    </a:ext>
                  </a:extLst>
                </a:gridCol>
                <a:gridCol w="329184">
                  <a:extLst>
                    <a:ext uri="{9D8B030D-6E8A-4147-A177-3AD203B41FA5}">
                      <a16:colId xmlns:a16="http://schemas.microsoft.com/office/drawing/2014/main" val="1487957694"/>
                    </a:ext>
                  </a:extLst>
                </a:gridCol>
                <a:gridCol w="329184">
                  <a:extLst>
                    <a:ext uri="{9D8B030D-6E8A-4147-A177-3AD203B41FA5}">
                      <a16:colId xmlns:a16="http://schemas.microsoft.com/office/drawing/2014/main" val="3598709937"/>
                    </a:ext>
                  </a:extLst>
                </a:gridCol>
                <a:gridCol w="329184">
                  <a:extLst>
                    <a:ext uri="{9D8B030D-6E8A-4147-A177-3AD203B41FA5}">
                      <a16:colId xmlns:a16="http://schemas.microsoft.com/office/drawing/2014/main" val="3699766946"/>
                    </a:ext>
                  </a:extLst>
                </a:gridCol>
                <a:gridCol w="329184">
                  <a:extLst>
                    <a:ext uri="{9D8B030D-6E8A-4147-A177-3AD203B41FA5}">
                      <a16:colId xmlns:a16="http://schemas.microsoft.com/office/drawing/2014/main" val="2257254235"/>
                    </a:ext>
                  </a:extLst>
                </a:gridCol>
                <a:gridCol w="329184">
                  <a:extLst>
                    <a:ext uri="{9D8B030D-6E8A-4147-A177-3AD203B41FA5}">
                      <a16:colId xmlns:a16="http://schemas.microsoft.com/office/drawing/2014/main" val="1606128804"/>
                    </a:ext>
                  </a:extLst>
                </a:gridCol>
                <a:gridCol w="329184">
                  <a:extLst>
                    <a:ext uri="{9D8B030D-6E8A-4147-A177-3AD203B41FA5}">
                      <a16:colId xmlns:a16="http://schemas.microsoft.com/office/drawing/2014/main" val="487135346"/>
                    </a:ext>
                  </a:extLst>
                </a:gridCol>
                <a:gridCol w="329184">
                  <a:extLst>
                    <a:ext uri="{9D8B030D-6E8A-4147-A177-3AD203B41FA5}">
                      <a16:colId xmlns:a16="http://schemas.microsoft.com/office/drawing/2014/main" val="1193891139"/>
                    </a:ext>
                  </a:extLst>
                </a:gridCol>
                <a:gridCol w="370332">
                  <a:extLst>
                    <a:ext uri="{9D8B030D-6E8A-4147-A177-3AD203B41FA5}">
                      <a16:colId xmlns:a16="http://schemas.microsoft.com/office/drawing/2014/main" val="3168749672"/>
                    </a:ext>
                  </a:extLst>
                </a:gridCol>
                <a:gridCol w="370332">
                  <a:extLst>
                    <a:ext uri="{9D8B030D-6E8A-4147-A177-3AD203B41FA5}">
                      <a16:colId xmlns:a16="http://schemas.microsoft.com/office/drawing/2014/main" val="1265356321"/>
                    </a:ext>
                  </a:extLst>
                </a:gridCol>
                <a:gridCol w="329184">
                  <a:extLst>
                    <a:ext uri="{9D8B030D-6E8A-4147-A177-3AD203B41FA5}">
                      <a16:colId xmlns:a16="http://schemas.microsoft.com/office/drawing/2014/main" val="791819351"/>
                    </a:ext>
                  </a:extLst>
                </a:gridCol>
                <a:gridCol w="329184">
                  <a:extLst>
                    <a:ext uri="{9D8B030D-6E8A-4147-A177-3AD203B41FA5}">
                      <a16:colId xmlns:a16="http://schemas.microsoft.com/office/drawing/2014/main" val="641230809"/>
                    </a:ext>
                  </a:extLst>
                </a:gridCol>
                <a:gridCol w="370332">
                  <a:extLst>
                    <a:ext uri="{9D8B030D-6E8A-4147-A177-3AD203B41FA5}">
                      <a16:colId xmlns:a16="http://schemas.microsoft.com/office/drawing/2014/main" val="3462552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9430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- 2018-05-17 04:31:08 </a:t>
                      </a:r>
                      <a:r>
                        <a:rPr kumimoji="0" lang="en-US" sz="1000" b="0" i="0" u="none" strike="noStrike" kern="1200" cap="none" spc="0" normalizeH="0" baseline="0" noProof="0">
                          <a:ln>
                            <a:noFill/>
                          </a:ln>
                          <a:solidFill>
                            <a:prstClr val="black"/>
                          </a:solidFill>
                          <a:effectLst/>
                          <a:uLnTx/>
                          <a:uFillTx/>
                          <a:latin typeface="+mn-lt"/>
                          <a:ea typeface="+mn-ea"/>
                          <a:cs typeface="+mn-cs"/>
                        </a:rPr>
                        <a:t> 
 Para sa malusog na komunidad, sama- sama nating pigilin ang paglaganap ng  nakakahawang sakit  tulad ng tigdas. Muling makipagtulungan sa immunization campaign ng DOH.  
Tulad ni News Anchor Audrey Garriceta na nakikipagtulungan sa paghayag ng magandang balita tungkol sa mabuting naidudulot ng bakuna sa ating mga anak.
#PagKumpletoProtektado! Come #BackToBAKuna, Back to your Health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3688535"/>
                  </a:ext>
                </a:extLst>
              </a:tr>
            </a:tbl>
          </a:graphicData>
        </a:graphic>
      </p:graphicFrame>
      <p:sp>
        <p:nvSpPr>
          <p:cNvPr id="4" name="Text Placeholder 3">
            <a:extLst>
              <a:ext uri="{FF2B5EF4-FFF2-40B4-BE49-F238E27FC236}">
                <a16:creationId xmlns:a16="http://schemas.microsoft.com/office/drawing/2014/main" id="{739ECE75-1C0C-4FE9-B928-E4FF3F72A16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524609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DEEE3-572A-4A65-B965-F84BEAB5D26C}"/>
              </a:ext>
            </a:extLst>
          </p:cNvPr>
          <p:cNvSpPr>
            <a:spLocks noGrp="1"/>
          </p:cNvSpPr>
          <p:nvPr>
            <p:ph type="title"/>
          </p:nvPr>
        </p:nvSpPr>
        <p:spPr/>
        <p:txBody>
          <a:bodyPr/>
          <a:lstStyle/>
          <a:p>
            <a:r>
              <a:rPr lang="en-US"/>
              <a:t>Facebook Own Posts Table  | Department of Health (Philippines) - 13 of 17</a:t>
            </a:r>
          </a:p>
        </p:txBody>
      </p:sp>
      <p:graphicFrame>
        <p:nvGraphicFramePr>
          <p:cNvPr id="5" name="Table Placeholder 4">
            <a:extLst>
              <a:ext uri="{FF2B5EF4-FFF2-40B4-BE49-F238E27FC236}">
                <a16:creationId xmlns:a16="http://schemas.microsoft.com/office/drawing/2014/main" id="{79423361-EDB0-4E1A-AF00-258C964485C1}"/>
              </a:ext>
            </a:extLst>
          </p:cNvPr>
          <p:cNvGraphicFramePr>
            <a:graphicFrameLocks noGrp="1"/>
          </p:cNvGraphicFramePr>
          <p:nvPr>
            <p:ph type="tbl" sz="quarter" idx="13"/>
            <p:extLst>
              <p:ext uri="{D42A27DB-BD31-4B8C-83A1-F6EECF244321}">
                <p14:modId xmlns:p14="http://schemas.microsoft.com/office/powerpoint/2010/main" val="3789439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63992023"/>
                    </a:ext>
                  </a:extLst>
                </a:gridCol>
                <a:gridCol w="370332">
                  <a:extLst>
                    <a:ext uri="{9D8B030D-6E8A-4147-A177-3AD203B41FA5}">
                      <a16:colId xmlns:a16="http://schemas.microsoft.com/office/drawing/2014/main" val="1087105856"/>
                    </a:ext>
                  </a:extLst>
                </a:gridCol>
                <a:gridCol w="370332">
                  <a:extLst>
                    <a:ext uri="{9D8B030D-6E8A-4147-A177-3AD203B41FA5}">
                      <a16:colId xmlns:a16="http://schemas.microsoft.com/office/drawing/2014/main" val="3001808506"/>
                    </a:ext>
                  </a:extLst>
                </a:gridCol>
                <a:gridCol w="370332">
                  <a:extLst>
                    <a:ext uri="{9D8B030D-6E8A-4147-A177-3AD203B41FA5}">
                      <a16:colId xmlns:a16="http://schemas.microsoft.com/office/drawing/2014/main" val="3602399965"/>
                    </a:ext>
                  </a:extLst>
                </a:gridCol>
                <a:gridCol w="329184">
                  <a:extLst>
                    <a:ext uri="{9D8B030D-6E8A-4147-A177-3AD203B41FA5}">
                      <a16:colId xmlns:a16="http://schemas.microsoft.com/office/drawing/2014/main" val="669208165"/>
                    </a:ext>
                  </a:extLst>
                </a:gridCol>
                <a:gridCol w="329184">
                  <a:extLst>
                    <a:ext uri="{9D8B030D-6E8A-4147-A177-3AD203B41FA5}">
                      <a16:colId xmlns:a16="http://schemas.microsoft.com/office/drawing/2014/main" val="3216583676"/>
                    </a:ext>
                  </a:extLst>
                </a:gridCol>
                <a:gridCol w="329184">
                  <a:extLst>
                    <a:ext uri="{9D8B030D-6E8A-4147-A177-3AD203B41FA5}">
                      <a16:colId xmlns:a16="http://schemas.microsoft.com/office/drawing/2014/main" val="1868546374"/>
                    </a:ext>
                  </a:extLst>
                </a:gridCol>
                <a:gridCol w="329184">
                  <a:extLst>
                    <a:ext uri="{9D8B030D-6E8A-4147-A177-3AD203B41FA5}">
                      <a16:colId xmlns:a16="http://schemas.microsoft.com/office/drawing/2014/main" val="800082935"/>
                    </a:ext>
                  </a:extLst>
                </a:gridCol>
                <a:gridCol w="329184">
                  <a:extLst>
                    <a:ext uri="{9D8B030D-6E8A-4147-A177-3AD203B41FA5}">
                      <a16:colId xmlns:a16="http://schemas.microsoft.com/office/drawing/2014/main" val="657701927"/>
                    </a:ext>
                  </a:extLst>
                </a:gridCol>
                <a:gridCol w="329184">
                  <a:extLst>
                    <a:ext uri="{9D8B030D-6E8A-4147-A177-3AD203B41FA5}">
                      <a16:colId xmlns:a16="http://schemas.microsoft.com/office/drawing/2014/main" val="2278930004"/>
                    </a:ext>
                  </a:extLst>
                </a:gridCol>
                <a:gridCol w="329184">
                  <a:extLst>
                    <a:ext uri="{9D8B030D-6E8A-4147-A177-3AD203B41FA5}">
                      <a16:colId xmlns:a16="http://schemas.microsoft.com/office/drawing/2014/main" val="3657914610"/>
                    </a:ext>
                  </a:extLst>
                </a:gridCol>
                <a:gridCol w="329184">
                  <a:extLst>
                    <a:ext uri="{9D8B030D-6E8A-4147-A177-3AD203B41FA5}">
                      <a16:colId xmlns:a16="http://schemas.microsoft.com/office/drawing/2014/main" val="682319117"/>
                    </a:ext>
                  </a:extLst>
                </a:gridCol>
                <a:gridCol w="329184">
                  <a:extLst>
                    <a:ext uri="{9D8B030D-6E8A-4147-A177-3AD203B41FA5}">
                      <a16:colId xmlns:a16="http://schemas.microsoft.com/office/drawing/2014/main" val="2198600355"/>
                    </a:ext>
                  </a:extLst>
                </a:gridCol>
                <a:gridCol w="370332">
                  <a:extLst>
                    <a:ext uri="{9D8B030D-6E8A-4147-A177-3AD203B41FA5}">
                      <a16:colId xmlns:a16="http://schemas.microsoft.com/office/drawing/2014/main" val="2956613195"/>
                    </a:ext>
                  </a:extLst>
                </a:gridCol>
                <a:gridCol w="370332">
                  <a:extLst>
                    <a:ext uri="{9D8B030D-6E8A-4147-A177-3AD203B41FA5}">
                      <a16:colId xmlns:a16="http://schemas.microsoft.com/office/drawing/2014/main" val="3331233871"/>
                    </a:ext>
                  </a:extLst>
                </a:gridCol>
                <a:gridCol w="329184">
                  <a:extLst>
                    <a:ext uri="{9D8B030D-6E8A-4147-A177-3AD203B41FA5}">
                      <a16:colId xmlns:a16="http://schemas.microsoft.com/office/drawing/2014/main" val="1129366148"/>
                    </a:ext>
                  </a:extLst>
                </a:gridCol>
                <a:gridCol w="329184">
                  <a:extLst>
                    <a:ext uri="{9D8B030D-6E8A-4147-A177-3AD203B41FA5}">
                      <a16:colId xmlns:a16="http://schemas.microsoft.com/office/drawing/2014/main" val="3910679587"/>
                    </a:ext>
                  </a:extLst>
                </a:gridCol>
                <a:gridCol w="370332">
                  <a:extLst>
                    <a:ext uri="{9D8B030D-6E8A-4147-A177-3AD203B41FA5}">
                      <a16:colId xmlns:a16="http://schemas.microsoft.com/office/drawing/2014/main" val="4250977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9862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- 2018-05-16 08:11:48 </a:t>
                      </a:r>
                      <a:r>
                        <a:rPr kumimoji="0" lang="en-US" sz="1000" b="0" i="0" u="none" strike="noStrike" kern="1200" cap="none" spc="0" normalizeH="0" baseline="0" noProof="0">
                          <a:ln>
                            <a:noFill/>
                          </a:ln>
                          <a:solidFill>
                            <a:prstClr val="black"/>
                          </a:solidFill>
                          <a:effectLst/>
                          <a:uLnTx/>
                          <a:uFillTx/>
                          <a:latin typeface="+mn-lt"/>
                          <a:ea typeface="+mn-ea"/>
                          <a:cs typeface="+mn-cs"/>
                        </a:rPr>
                        <a:t> 
 Pampubliko o pribadong doktor  ay naglalayong pigilin ang pagkalat ng tigdas sa ating bansa, tulad ni Dr. Mary Ann Tia isang pribadong pediatrician na hinihimok ang mga magulang na pabakunahan ang kanilang mga laban sa mga sakit tulad ng tigdas.
Mary Ann A. Tia, M.D., DPPS
“I encourage parents to have their kids vaccinated against measles because it does not only cause fever and rash. It can lead to severe pneumonia, encephalitis and death”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6636961"/>
                  </a:ext>
                </a:extLst>
              </a:tr>
            </a:tbl>
          </a:graphicData>
        </a:graphic>
      </p:graphicFrame>
      <p:sp>
        <p:nvSpPr>
          <p:cNvPr id="4" name="Text Placeholder 3">
            <a:extLst>
              <a:ext uri="{FF2B5EF4-FFF2-40B4-BE49-F238E27FC236}">
                <a16:creationId xmlns:a16="http://schemas.microsoft.com/office/drawing/2014/main" id="{2152C9B3-4289-46B9-9E84-BC0FE35F578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400965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9A39E-EC2D-4A00-9CF9-E197CEF86D3E}"/>
              </a:ext>
            </a:extLst>
          </p:cNvPr>
          <p:cNvSpPr>
            <a:spLocks noGrp="1"/>
          </p:cNvSpPr>
          <p:nvPr>
            <p:ph type="title"/>
          </p:nvPr>
        </p:nvSpPr>
        <p:spPr/>
        <p:txBody>
          <a:bodyPr/>
          <a:lstStyle/>
          <a:p>
            <a:r>
              <a:rPr lang="en-US"/>
              <a:t>Facebook Own Posts Table  | Department of Health (Philippines) - 14 of 17</a:t>
            </a:r>
          </a:p>
        </p:txBody>
      </p:sp>
      <p:graphicFrame>
        <p:nvGraphicFramePr>
          <p:cNvPr id="5" name="Table Placeholder 4">
            <a:extLst>
              <a:ext uri="{FF2B5EF4-FFF2-40B4-BE49-F238E27FC236}">
                <a16:creationId xmlns:a16="http://schemas.microsoft.com/office/drawing/2014/main" id="{4E896C3B-3C31-4D88-8A23-1A59E4CC847D}"/>
              </a:ext>
            </a:extLst>
          </p:cNvPr>
          <p:cNvGraphicFramePr>
            <a:graphicFrameLocks noGrp="1"/>
          </p:cNvGraphicFramePr>
          <p:nvPr>
            <p:ph type="tbl" sz="quarter" idx="13"/>
            <p:extLst>
              <p:ext uri="{D42A27DB-BD31-4B8C-83A1-F6EECF244321}">
                <p14:modId xmlns:p14="http://schemas.microsoft.com/office/powerpoint/2010/main" val="929540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75372502"/>
                    </a:ext>
                  </a:extLst>
                </a:gridCol>
                <a:gridCol w="370332">
                  <a:extLst>
                    <a:ext uri="{9D8B030D-6E8A-4147-A177-3AD203B41FA5}">
                      <a16:colId xmlns:a16="http://schemas.microsoft.com/office/drawing/2014/main" val="1073295028"/>
                    </a:ext>
                  </a:extLst>
                </a:gridCol>
                <a:gridCol w="370332">
                  <a:extLst>
                    <a:ext uri="{9D8B030D-6E8A-4147-A177-3AD203B41FA5}">
                      <a16:colId xmlns:a16="http://schemas.microsoft.com/office/drawing/2014/main" val="3315596607"/>
                    </a:ext>
                  </a:extLst>
                </a:gridCol>
                <a:gridCol w="370332">
                  <a:extLst>
                    <a:ext uri="{9D8B030D-6E8A-4147-A177-3AD203B41FA5}">
                      <a16:colId xmlns:a16="http://schemas.microsoft.com/office/drawing/2014/main" val="2664733745"/>
                    </a:ext>
                  </a:extLst>
                </a:gridCol>
                <a:gridCol w="329184">
                  <a:extLst>
                    <a:ext uri="{9D8B030D-6E8A-4147-A177-3AD203B41FA5}">
                      <a16:colId xmlns:a16="http://schemas.microsoft.com/office/drawing/2014/main" val="951565060"/>
                    </a:ext>
                  </a:extLst>
                </a:gridCol>
                <a:gridCol w="329184">
                  <a:extLst>
                    <a:ext uri="{9D8B030D-6E8A-4147-A177-3AD203B41FA5}">
                      <a16:colId xmlns:a16="http://schemas.microsoft.com/office/drawing/2014/main" val="713948953"/>
                    </a:ext>
                  </a:extLst>
                </a:gridCol>
                <a:gridCol w="329184">
                  <a:extLst>
                    <a:ext uri="{9D8B030D-6E8A-4147-A177-3AD203B41FA5}">
                      <a16:colId xmlns:a16="http://schemas.microsoft.com/office/drawing/2014/main" val="4118682663"/>
                    </a:ext>
                  </a:extLst>
                </a:gridCol>
                <a:gridCol w="329184">
                  <a:extLst>
                    <a:ext uri="{9D8B030D-6E8A-4147-A177-3AD203B41FA5}">
                      <a16:colId xmlns:a16="http://schemas.microsoft.com/office/drawing/2014/main" val="1637543911"/>
                    </a:ext>
                  </a:extLst>
                </a:gridCol>
                <a:gridCol w="329184">
                  <a:extLst>
                    <a:ext uri="{9D8B030D-6E8A-4147-A177-3AD203B41FA5}">
                      <a16:colId xmlns:a16="http://schemas.microsoft.com/office/drawing/2014/main" val="975375810"/>
                    </a:ext>
                  </a:extLst>
                </a:gridCol>
                <a:gridCol w="329184">
                  <a:extLst>
                    <a:ext uri="{9D8B030D-6E8A-4147-A177-3AD203B41FA5}">
                      <a16:colId xmlns:a16="http://schemas.microsoft.com/office/drawing/2014/main" val="3070563337"/>
                    </a:ext>
                  </a:extLst>
                </a:gridCol>
                <a:gridCol w="329184">
                  <a:extLst>
                    <a:ext uri="{9D8B030D-6E8A-4147-A177-3AD203B41FA5}">
                      <a16:colId xmlns:a16="http://schemas.microsoft.com/office/drawing/2014/main" val="4202515214"/>
                    </a:ext>
                  </a:extLst>
                </a:gridCol>
                <a:gridCol w="329184">
                  <a:extLst>
                    <a:ext uri="{9D8B030D-6E8A-4147-A177-3AD203B41FA5}">
                      <a16:colId xmlns:a16="http://schemas.microsoft.com/office/drawing/2014/main" val="2475357363"/>
                    </a:ext>
                  </a:extLst>
                </a:gridCol>
                <a:gridCol w="329184">
                  <a:extLst>
                    <a:ext uri="{9D8B030D-6E8A-4147-A177-3AD203B41FA5}">
                      <a16:colId xmlns:a16="http://schemas.microsoft.com/office/drawing/2014/main" val="1674067998"/>
                    </a:ext>
                  </a:extLst>
                </a:gridCol>
                <a:gridCol w="370332">
                  <a:extLst>
                    <a:ext uri="{9D8B030D-6E8A-4147-A177-3AD203B41FA5}">
                      <a16:colId xmlns:a16="http://schemas.microsoft.com/office/drawing/2014/main" val="1880891629"/>
                    </a:ext>
                  </a:extLst>
                </a:gridCol>
                <a:gridCol w="370332">
                  <a:extLst>
                    <a:ext uri="{9D8B030D-6E8A-4147-A177-3AD203B41FA5}">
                      <a16:colId xmlns:a16="http://schemas.microsoft.com/office/drawing/2014/main" val="2177094580"/>
                    </a:ext>
                  </a:extLst>
                </a:gridCol>
                <a:gridCol w="329184">
                  <a:extLst>
                    <a:ext uri="{9D8B030D-6E8A-4147-A177-3AD203B41FA5}">
                      <a16:colId xmlns:a16="http://schemas.microsoft.com/office/drawing/2014/main" val="3225693802"/>
                    </a:ext>
                  </a:extLst>
                </a:gridCol>
                <a:gridCol w="329184">
                  <a:extLst>
                    <a:ext uri="{9D8B030D-6E8A-4147-A177-3AD203B41FA5}">
                      <a16:colId xmlns:a16="http://schemas.microsoft.com/office/drawing/2014/main" val="2287785666"/>
                    </a:ext>
                  </a:extLst>
                </a:gridCol>
                <a:gridCol w="370332">
                  <a:extLst>
                    <a:ext uri="{9D8B030D-6E8A-4147-A177-3AD203B41FA5}">
                      <a16:colId xmlns:a16="http://schemas.microsoft.com/office/drawing/2014/main" val="1276325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53855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- 2018-05-15 04:33:33 </a:t>
                      </a:r>
                      <a:r>
                        <a:rPr kumimoji="0" lang="en-US" sz="1000" b="0" i="0" u="none" strike="noStrike" kern="1200" cap="none" spc="0" normalizeH="0" baseline="0" noProof="0">
                          <a:ln>
                            <a:noFill/>
                          </a:ln>
                          <a:solidFill>
                            <a:prstClr val="black"/>
                          </a:solidFill>
                          <a:effectLst/>
                          <a:uLnTx/>
                          <a:uFillTx/>
                          <a:latin typeface="+mn-lt"/>
                          <a:ea typeface="+mn-ea"/>
                          <a:cs typeface="+mn-cs"/>
                        </a:rPr>
                        <a:t> 
 Karapatan ng bawat bata ang lumaking malusog at  protektado laban sa mga  sakit tulad ng tigdas. Kaya mga magulang huwag ipagkait ang karapatan na ito sa inyong anak. Huwag ilagay sa alaganin ang kanilang kalusugan. Ika nga “Health is Wealth”. Dianne Medina isang young actress na sumusuporta sa kampanya ng DOH laban sa tigdas!
#PagKumpletoProtektado!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4639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- 2018-05-11 23:41:03 </a:t>
                      </a:r>
                      <a:r>
                        <a:rPr kumimoji="0" lang="en-US" sz="1000" b="0" i="0" u="none" strike="noStrike" kern="1200" cap="none" spc="0" normalizeH="0" baseline="0" noProof="0">
                          <a:ln>
                            <a:noFill/>
                          </a:ln>
                          <a:solidFill>
                            <a:prstClr val="black"/>
                          </a:solidFill>
                          <a:effectLst/>
                          <a:uLnTx/>
                          <a:uFillTx/>
                          <a:latin typeface="+mn-lt"/>
                          <a:ea typeface="+mn-ea"/>
                          <a:cs typeface="+mn-cs"/>
                        </a:rPr>
                        <a:t> 
 Please Watch THE DOCTOR IS IN: Made more fun! This Sunday, May 13, at 11 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9505067"/>
                  </a:ext>
                </a:extLst>
              </a:tr>
            </a:tbl>
          </a:graphicData>
        </a:graphic>
      </p:graphicFrame>
      <p:sp>
        <p:nvSpPr>
          <p:cNvPr id="4" name="Text Placeholder 3">
            <a:extLst>
              <a:ext uri="{FF2B5EF4-FFF2-40B4-BE49-F238E27FC236}">
                <a16:creationId xmlns:a16="http://schemas.microsoft.com/office/drawing/2014/main" id="{F0AE66DD-26C5-461E-BD41-D276264E7BB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91006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4124B-3D7A-48E9-8557-ED3CB80B0033}"/>
              </a:ext>
            </a:extLst>
          </p:cNvPr>
          <p:cNvSpPr>
            <a:spLocks noGrp="1"/>
          </p:cNvSpPr>
          <p:nvPr>
            <p:ph type="title"/>
          </p:nvPr>
        </p:nvSpPr>
        <p:spPr/>
        <p:txBody>
          <a:bodyPr/>
          <a:lstStyle/>
          <a:p>
            <a:r>
              <a:rPr lang="en-US"/>
              <a:t>Facebook Own Posts Table  | Department of Health (Philippines) - 15 of 17</a:t>
            </a:r>
          </a:p>
        </p:txBody>
      </p:sp>
      <p:graphicFrame>
        <p:nvGraphicFramePr>
          <p:cNvPr id="5" name="Table Placeholder 4">
            <a:extLst>
              <a:ext uri="{FF2B5EF4-FFF2-40B4-BE49-F238E27FC236}">
                <a16:creationId xmlns:a16="http://schemas.microsoft.com/office/drawing/2014/main" id="{23DBDAAF-33AC-4B44-A724-B7551E212554}"/>
              </a:ext>
            </a:extLst>
          </p:cNvPr>
          <p:cNvGraphicFramePr>
            <a:graphicFrameLocks noGrp="1"/>
          </p:cNvGraphicFramePr>
          <p:nvPr>
            <p:ph type="tbl" sz="quarter" idx="13"/>
            <p:extLst>
              <p:ext uri="{D42A27DB-BD31-4B8C-83A1-F6EECF244321}">
                <p14:modId xmlns:p14="http://schemas.microsoft.com/office/powerpoint/2010/main" val="4158584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05056379"/>
                    </a:ext>
                  </a:extLst>
                </a:gridCol>
                <a:gridCol w="370332">
                  <a:extLst>
                    <a:ext uri="{9D8B030D-6E8A-4147-A177-3AD203B41FA5}">
                      <a16:colId xmlns:a16="http://schemas.microsoft.com/office/drawing/2014/main" val="1478614240"/>
                    </a:ext>
                  </a:extLst>
                </a:gridCol>
                <a:gridCol w="370332">
                  <a:extLst>
                    <a:ext uri="{9D8B030D-6E8A-4147-A177-3AD203B41FA5}">
                      <a16:colId xmlns:a16="http://schemas.microsoft.com/office/drawing/2014/main" val="3465385173"/>
                    </a:ext>
                  </a:extLst>
                </a:gridCol>
                <a:gridCol w="370332">
                  <a:extLst>
                    <a:ext uri="{9D8B030D-6E8A-4147-A177-3AD203B41FA5}">
                      <a16:colId xmlns:a16="http://schemas.microsoft.com/office/drawing/2014/main" val="2723259707"/>
                    </a:ext>
                  </a:extLst>
                </a:gridCol>
                <a:gridCol w="329184">
                  <a:extLst>
                    <a:ext uri="{9D8B030D-6E8A-4147-A177-3AD203B41FA5}">
                      <a16:colId xmlns:a16="http://schemas.microsoft.com/office/drawing/2014/main" val="265270737"/>
                    </a:ext>
                  </a:extLst>
                </a:gridCol>
                <a:gridCol w="329184">
                  <a:extLst>
                    <a:ext uri="{9D8B030D-6E8A-4147-A177-3AD203B41FA5}">
                      <a16:colId xmlns:a16="http://schemas.microsoft.com/office/drawing/2014/main" val="1522009641"/>
                    </a:ext>
                  </a:extLst>
                </a:gridCol>
                <a:gridCol w="329184">
                  <a:extLst>
                    <a:ext uri="{9D8B030D-6E8A-4147-A177-3AD203B41FA5}">
                      <a16:colId xmlns:a16="http://schemas.microsoft.com/office/drawing/2014/main" val="2180713434"/>
                    </a:ext>
                  </a:extLst>
                </a:gridCol>
                <a:gridCol w="329184">
                  <a:extLst>
                    <a:ext uri="{9D8B030D-6E8A-4147-A177-3AD203B41FA5}">
                      <a16:colId xmlns:a16="http://schemas.microsoft.com/office/drawing/2014/main" val="3989341177"/>
                    </a:ext>
                  </a:extLst>
                </a:gridCol>
                <a:gridCol w="329184">
                  <a:extLst>
                    <a:ext uri="{9D8B030D-6E8A-4147-A177-3AD203B41FA5}">
                      <a16:colId xmlns:a16="http://schemas.microsoft.com/office/drawing/2014/main" val="3156925354"/>
                    </a:ext>
                  </a:extLst>
                </a:gridCol>
                <a:gridCol w="329184">
                  <a:extLst>
                    <a:ext uri="{9D8B030D-6E8A-4147-A177-3AD203B41FA5}">
                      <a16:colId xmlns:a16="http://schemas.microsoft.com/office/drawing/2014/main" val="1161351102"/>
                    </a:ext>
                  </a:extLst>
                </a:gridCol>
                <a:gridCol w="329184">
                  <a:extLst>
                    <a:ext uri="{9D8B030D-6E8A-4147-A177-3AD203B41FA5}">
                      <a16:colId xmlns:a16="http://schemas.microsoft.com/office/drawing/2014/main" val="334212163"/>
                    </a:ext>
                  </a:extLst>
                </a:gridCol>
                <a:gridCol w="329184">
                  <a:extLst>
                    <a:ext uri="{9D8B030D-6E8A-4147-A177-3AD203B41FA5}">
                      <a16:colId xmlns:a16="http://schemas.microsoft.com/office/drawing/2014/main" val="3901829647"/>
                    </a:ext>
                  </a:extLst>
                </a:gridCol>
                <a:gridCol w="329184">
                  <a:extLst>
                    <a:ext uri="{9D8B030D-6E8A-4147-A177-3AD203B41FA5}">
                      <a16:colId xmlns:a16="http://schemas.microsoft.com/office/drawing/2014/main" val="1241962493"/>
                    </a:ext>
                  </a:extLst>
                </a:gridCol>
                <a:gridCol w="370332">
                  <a:extLst>
                    <a:ext uri="{9D8B030D-6E8A-4147-A177-3AD203B41FA5}">
                      <a16:colId xmlns:a16="http://schemas.microsoft.com/office/drawing/2014/main" val="273959800"/>
                    </a:ext>
                  </a:extLst>
                </a:gridCol>
                <a:gridCol w="370332">
                  <a:extLst>
                    <a:ext uri="{9D8B030D-6E8A-4147-A177-3AD203B41FA5}">
                      <a16:colId xmlns:a16="http://schemas.microsoft.com/office/drawing/2014/main" val="2274226948"/>
                    </a:ext>
                  </a:extLst>
                </a:gridCol>
                <a:gridCol w="329184">
                  <a:extLst>
                    <a:ext uri="{9D8B030D-6E8A-4147-A177-3AD203B41FA5}">
                      <a16:colId xmlns:a16="http://schemas.microsoft.com/office/drawing/2014/main" val="208768614"/>
                    </a:ext>
                  </a:extLst>
                </a:gridCol>
                <a:gridCol w="329184">
                  <a:extLst>
                    <a:ext uri="{9D8B030D-6E8A-4147-A177-3AD203B41FA5}">
                      <a16:colId xmlns:a16="http://schemas.microsoft.com/office/drawing/2014/main" val="4071352546"/>
                    </a:ext>
                  </a:extLst>
                </a:gridCol>
                <a:gridCol w="370332">
                  <a:extLst>
                    <a:ext uri="{9D8B030D-6E8A-4147-A177-3AD203B41FA5}">
                      <a16:colId xmlns:a16="http://schemas.microsoft.com/office/drawing/2014/main" val="969061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50083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- 2018-05-11 10:39:41 </a:t>
                      </a:r>
                      <a:r>
                        <a:rPr kumimoji="0" lang="en-US" sz="1000" b="0" i="0" u="none" strike="noStrike" kern="1200" cap="none" spc="0" normalizeH="0" baseline="0" noProof="0">
                          <a:ln>
                            <a:noFill/>
                          </a:ln>
                          <a:solidFill>
                            <a:prstClr val="black"/>
                          </a:solidFill>
                          <a:effectLst/>
                          <a:uLnTx/>
                          <a:uFillTx/>
                          <a:latin typeface="+mn-lt"/>
                          <a:ea typeface="+mn-ea"/>
                          <a:cs typeface="+mn-cs"/>
                        </a:rPr>
                        <a:t> 
 DOH and WHO CONDUCT FREE HIV SCREENING IN THE WORKPLACE Press Release/ 11 May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7766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- 2018-05-11 05:50:07 </a:t>
                      </a:r>
                      <a:r>
                        <a:rPr kumimoji="0" lang="en-US" sz="1000" b="0" i="0" u="none" strike="noStrike" kern="1200" cap="none" spc="0" normalizeH="0" baseline="0" noProof="0">
                          <a:ln>
                            <a:noFill/>
                          </a:ln>
                          <a:solidFill>
                            <a:prstClr val="black"/>
                          </a:solidFill>
                          <a:effectLst/>
                          <a:uLnTx/>
                          <a:uFillTx/>
                          <a:latin typeface="+mn-lt"/>
                          <a:ea typeface="+mn-ea"/>
                          <a:cs typeface="+mn-cs"/>
                        </a:rPr>
                        <a:t> 
 Lupus can affect anybody
Lupus is a chronic disease that can have phases of worsening symptoms that alternate with periods of mild symptoms.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2166256"/>
                  </a:ext>
                </a:extLst>
              </a:tr>
            </a:tbl>
          </a:graphicData>
        </a:graphic>
      </p:graphicFrame>
      <p:sp>
        <p:nvSpPr>
          <p:cNvPr id="4" name="Text Placeholder 3">
            <a:extLst>
              <a:ext uri="{FF2B5EF4-FFF2-40B4-BE49-F238E27FC236}">
                <a16:creationId xmlns:a16="http://schemas.microsoft.com/office/drawing/2014/main" id="{D1DC3B9F-EF29-408E-B7E2-B4F7413A7D8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7665861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0DDD4-BFB1-4F47-9DC0-B29D6B51787C}"/>
              </a:ext>
            </a:extLst>
          </p:cNvPr>
          <p:cNvSpPr>
            <a:spLocks noGrp="1"/>
          </p:cNvSpPr>
          <p:nvPr>
            <p:ph type="title"/>
          </p:nvPr>
        </p:nvSpPr>
        <p:spPr/>
        <p:txBody>
          <a:bodyPr/>
          <a:lstStyle/>
          <a:p>
            <a:r>
              <a:rPr lang="en-US"/>
              <a:t>Facebook Own Posts Table  | Department of Health (Philippines) - 16 of 17</a:t>
            </a:r>
          </a:p>
        </p:txBody>
      </p:sp>
      <p:graphicFrame>
        <p:nvGraphicFramePr>
          <p:cNvPr id="5" name="Table Placeholder 4">
            <a:extLst>
              <a:ext uri="{FF2B5EF4-FFF2-40B4-BE49-F238E27FC236}">
                <a16:creationId xmlns:a16="http://schemas.microsoft.com/office/drawing/2014/main" id="{98AF55C8-C6A3-46B3-9CF8-A052CA9D77A9}"/>
              </a:ext>
            </a:extLst>
          </p:cNvPr>
          <p:cNvGraphicFramePr>
            <a:graphicFrameLocks noGrp="1"/>
          </p:cNvGraphicFramePr>
          <p:nvPr>
            <p:ph type="tbl" sz="quarter" idx="13"/>
            <p:extLst>
              <p:ext uri="{D42A27DB-BD31-4B8C-83A1-F6EECF244321}">
                <p14:modId xmlns:p14="http://schemas.microsoft.com/office/powerpoint/2010/main" val="3664904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00152460"/>
                    </a:ext>
                  </a:extLst>
                </a:gridCol>
                <a:gridCol w="370332">
                  <a:extLst>
                    <a:ext uri="{9D8B030D-6E8A-4147-A177-3AD203B41FA5}">
                      <a16:colId xmlns:a16="http://schemas.microsoft.com/office/drawing/2014/main" val="627919097"/>
                    </a:ext>
                  </a:extLst>
                </a:gridCol>
                <a:gridCol w="370332">
                  <a:extLst>
                    <a:ext uri="{9D8B030D-6E8A-4147-A177-3AD203B41FA5}">
                      <a16:colId xmlns:a16="http://schemas.microsoft.com/office/drawing/2014/main" val="1297647405"/>
                    </a:ext>
                  </a:extLst>
                </a:gridCol>
                <a:gridCol w="370332">
                  <a:extLst>
                    <a:ext uri="{9D8B030D-6E8A-4147-A177-3AD203B41FA5}">
                      <a16:colId xmlns:a16="http://schemas.microsoft.com/office/drawing/2014/main" val="769527476"/>
                    </a:ext>
                  </a:extLst>
                </a:gridCol>
                <a:gridCol w="329184">
                  <a:extLst>
                    <a:ext uri="{9D8B030D-6E8A-4147-A177-3AD203B41FA5}">
                      <a16:colId xmlns:a16="http://schemas.microsoft.com/office/drawing/2014/main" val="2169213091"/>
                    </a:ext>
                  </a:extLst>
                </a:gridCol>
                <a:gridCol w="329184">
                  <a:extLst>
                    <a:ext uri="{9D8B030D-6E8A-4147-A177-3AD203B41FA5}">
                      <a16:colId xmlns:a16="http://schemas.microsoft.com/office/drawing/2014/main" val="3494114639"/>
                    </a:ext>
                  </a:extLst>
                </a:gridCol>
                <a:gridCol w="329184">
                  <a:extLst>
                    <a:ext uri="{9D8B030D-6E8A-4147-A177-3AD203B41FA5}">
                      <a16:colId xmlns:a16="http://schemas.microsoft.com/office/drawing/2014/main" val="1380385157"/>
                    </a:ext>
                  </a:extLst>
                </a:gridCol>
                <a:gridCol w="329184">
                  <a:extLst>
                    <a:ext uri="{9D8B030D-6E8A-4147-A177-3AD203B41FA5}">
                      <a16:colId xmlns:a16="http://schemas.microsoft.com/office/drawing/2014/main" val="2872753585"/>
                    </a:ext>
                  </a:extLst>
                </a:gridCol>
                <a:gridCol w="329184">
                  <a:extLst>
                    <a:ext uri="{9D8B030D-6E8A-4147-A177-3AD203B41FA5}">
                      <a16:colId xmlns:a16="http://schemas.microsoft.com/office/drawing/2014/main" val="1341484670"/>
                    </a:ext>
                  </a:extLst>
                </a:gridCol>
                <a:gridCol w="329184">
                  <a:extLst>
                    <a:ext uri="{9D8B030D-6E8A-4147-A177-3AD203B41FA5}">
                      <a16:colId xmlns:a16="http://schemas.microsoft.com/office/drawing/2014/main" val="1823450751"/>
                    </a:ext>
                  </a:extLst>
                </a:gridCol>
                <a:gridCol w="329184">
                  <a:extLst>
                    <a:ext uri="{9D8B030D-6E8A-4147-A177-3AD203B41FA5}">
                      <a16:colId xmlns:a16="http://schemas.microsoft.com/office/drawing/2014/main" val="3942346097"/>
                    </a:ext>
                  </a:extLst>
                </a:gridCol>
                <a:gridCol w="329184">
                  <a:extLst>
                    <a:ext uri="{9D8B030D-6E8A-4147-A177-3AD203B41FA5}">
                      <a16:colId xmlns:a16="http://schemas.microsoft.com/office/drawing/2014/main" val="2955393214"/>
                    </a:ext>
                  </a:extLst>
                </a:gridCol>
                <a:gridCol w="329184">
                  <a:extLst>
                    <a:ext uri="{9D8B030D-6E8A-4147-A177-3AD203B41FA5}">
                      <a16:colId xmlns:a16="http://schemas.microsoft.com/office/drawing/2014/main" val="1680254592"/>
                    </a:ext>
                  </a:extLst>
                </a:gridCol>
                <a:gridCol w="370332">
                  <a:extLst>
                    <a:ext uri="{9D8B030D-6E8A-4147-A177-3AD203B41FA5}">
                      <a16:colId xmlns:a16="http://schemas.microsoft.com/office/drawing/2014/main" val="2661067266"/>
                    </a:ext>
                  </a:extLst>
                </a:gridCol>
                <a:gridCol w="370332">
                  <a:extLst>
                    <a:ext uri="{9D8B030D-6E8A-4147-A177-3AD203B41FA5}">
                      <a16:colId xmlns:a16="http://schemas.microsoft.com/office/drawing/2014/main" val="109697489"/>
                    </a:ext>
                  </a:extLst>
                </a:gridCol>
                <a:gridCol w="329184">
                  <a:extLst>
                    <a:ext uri="{9D8B030D-6E8A-4147-A177-3AD203B41FA5}">
                      <a16:colId xmlns:a16="http://schemas.microsoft.com/office/drawing/2014/main" val="969112612"/>
                    </a:ext>
                  </a:extLst>
                </a:gridCol>
                <a:gridCol w="329184">
                  <a:extLst>
                    <a:ext uri="{9D8B030D-6E8A-4147-A177-3AD203B41FA5}">
                      <a16:colId xmlns:a16="http://schemas.microsoft.com/office/drawing/2014/main" val="1969128534"/>
                    </a:ext>
                  </a:extLst>
                </a:gridCol>
                <a:gridCol w="370332">
                  <a:extLst>
                    <a:ext uri="{9D8B030D-6E8A-4147-A177-3AD203B41FA5}">
                      <a16:colId xmlns:a16="http://schemas.microsoft.com/office/drawing/2014/main" val="2564649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2391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- 2018-05-11 03:00:05 </a:t>
                      </a:r>
                      <a:r>
                        <a:rPr kumimoji="0" lang="en-US" sz="1000" b="0" i="0" u="none" strike="noStrike" kern="1200" cap="none" spc="0" normalizeH="0" baseline="0" noProof="0">
                          <a:ln>
                            <a:noFill/>
                          </a:ln>
                          <a:solidFill>
                            <a:prstClr val="black"/>
                          </a:solidFill>
                          <a:effectLst/>
                          <a:uLnTx/>
                          <a:uFillTx/>
                          <a:latin typeface="+mn-lt"/>
                          <a:ea typeface="+mn-ea"/>
                          <a:cs typeface="+mn-cs"/>
                        </a:rPr>
                        <a:t> 
 LIGTAS TIGDAS LAUNCHED IN GENERAL SANTOS
Health Secretary Francisco T. Duque III spearheaded the launching of the Mindanao-wide Ligtas Tigdas Supplemental Immunization Activity with the theme, “Bring Back the Golden Era of the DOH.” The month-long activity, which runs from 9 May up to 8 June 2018, aims to give free anti-measles vaccine to children aged 6 months to 5 years old. The launching was highlighted by the signing of Pledge of Commitment by mothers, local health officials and other stakeholders emphasizing on the core values of Integrity, Compassion and Excellence.
Also present during the event were Health Assistant Secretaries Dr. Rosette S. Vergeire and Dr. Abdullah B. Dumama, SOCCSKSARGEN Regional Director Aristedes C. Tan, Assistant Regional Director Dr. Francisco V. Mateo, World Health Organization Medical Officer Dr. Achyut Shrestha, other local DOH and LGU officials.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3383820"/>
                  </a:ext>
                </a:extLst>
              </a:tr>
            </a:tbl>
          </a:graphicData>
        </a:graphic>
      </p:graphicFrame>
      <p:sp>
        <p:nvSpPr>
          <p:cNvPr id="4" name="Text Placeholder 3">
            <a:extLst>
              <a:ext uri="{FF2B5EF4-FFF2-40B4-BE49-F238E27FC236}">
                <a16:creationId xmlns:a16="http://schemas.microsoft.com/office/drawing/2014/main" id="{01A4C6D5-B6A4-4EC7-B323-5FBD245C780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3084282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4DC9D-D532-485A-8E3C-57273C37BC0C}"/>
              </a:ext>
            </a:extLst>
          </p:cNvPr>
          <p:cNvSpPr>
            <a:spLocks noGrp="1"/>
          </p:cNvSpPr>
          <p:nvPr>
            <p:ph type="title"/>
          </p:nvPr>
        </p:nvSpPr>
        <p:spPr/>
        <p:txBody>
          <a:bodyPr/>
          <a:lstStyle/>
          <a:p>
            <a:r>
              <a:rPr lang="en-US"/>
              <a:t>Facebook Own Posts Table  | Department of Health (Philippines) - 17 of 17</a:t>
            </a:r>
          </a:p>
        </p:txBody>
      </p:sp>
      <p:graphicFrame>
        <p:nvGraphicFramePr>
          <p:cNvPr id="5" name="Table Placeholder 4">
            <a:extLst>
              <a:ext uri="{FF2B5EF4-FFF2-40B4-BE49-F238E27FC236}">
                <a16:creationId xmlns:a16="http://schemas.microsoft.com/office/drawing/2014/main" id="{AD70A619-C0B2-43B1-9721-1DEC55D4BA45}"/>
              </a:ext>
            </a:extLst>
          </p:cNvPr>
          <p:cNvGraphicFramePr>
            <a:graphicFrameLocks noGrp="1"/>
          </p:cNvGraphicFramePr>
          <p:nvPr>
            <p:ph type="tbl" sz="quarter" idx="13"/>
            <p:extLst>
              <p:ext uri="{D42A27DB-BD31-4B8C-83A1-F6EECF244321}">
                <p14:modId xmlns:p14="http://schemas.microsoft.com/office/powerpoint/2010/main" val="403806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14627285"/>
                    </a:ext>
                  </a:extLst>
                </a:gridCol>
                <a:gridCol w="370332">
                  <a:extLst>
                    <a:ext uri="{9D8B030D-6E8A-4147-A177-3AD203B41FA5}">
                      <a16:colId xmlns:a16="http://schemas.microsoft.com/office/drawing/2014/main" val="3007375614"/>
                    </a:ext>
                  </a:extLst>
                </a:gridCol>
                <a:gridCol w="370332">
                  <a:extLst>
                    <a:ext uri="{9D8B030D-6E8A-4147-A177-3AD203B41FA5}">
                      <a16:colId xmlns:a16="http://schemas.microsoft.com/office/drawing/2014/main" val="1715027318"/>
                    </a:ext>
                  </a:extLst>
                </a:gridCol>
                <a:gridCol w="370332">
                  <a:extLst>
                    <a:ext uri="{9D8B030D-6E8A-4147-A177-3AD203B41FA5}">
                      <a16:colId xmlns:a16="http://schemas.microsoft.com/office/drawing/2014/main" val="334507553"/>
                    </a:ext>
                  </a:extLst>
                </a:gridCol>
                <a:gridCol w="329184">
                  <a:extLst>
                    <a:ext uri="{9D8B030D-6E8A-4147-A177-3AD203B41FA5}">
                      <a16:colId xmlns:a16="http://schemas.microsoft.com/office/drawing/2014/main" val="1569698432"/>
                    </a:ext>
                  </a:extLst>
                </a:gridCol>
                <a:gridCol w="329184">
                  <a:extLst>
                    <a:ext uri="{9D8B030D-6E8A-4147-A177-3AD203B41FA5}">
                      <a16:colId xmlns:a16="http://schemas.microsoft.com/office/drawing/2014/main" val="956645964"/>
                    </a:ext>
                  </a:extLst>
                </a:gridCol>
                <a:gridCol w="329184">
                  <a:extLst>
                    <a:ext uri="{9D8B030D-6E8A-4147-A177-3AD203B41FA5}">
                      <a16:colId xmlns:a16="http://schemas.microsoft.com/office/drawing/2014/main" val="1312692971"/>
                    </a:ext>
                  </a:extLst>
                </a:gridCol>
                <a:gridCol w="329184">
                  <a:extLst>
                    <a:ext uri="{9D8B030D-6E8A-4147-A177-3AD203B41FA5}">
                      <a16:colId xmlns:a16="http://schemas.microsoft.com/office/drawing/2014/main" val="2634439795"/>
                    </a:ext>
                  </a:extLst>
                </a:gridCol>
                <a:gridCol w="329184">
                  <a:extLst>
                    <a:ext uri="{9D8B030D-6E8A-4147-A177-3AD203B41FA5}">
                      <a16:colId xmlns:a16="http://schemas.microsoft.com/office/drawing/2014/main" val="3418744692"/>
                    </a:ext>
                  </a:extLst>
                </a:gridCol>
                <a:gridCol w="329184">
                  <a:extLst>
                    <a:ext uri="{9D8B030D-6E8A-4147-A177-3AD203B41FA5}">
                      <a16:colId xmlns:a16="http://schemas.microsoft.com/office/drawing/2014/main" val="133214932"/>
                    </a:ext>
                  </a:extLst>
                </a:gridCol>
                <a:gridCol w="329184">
                  <a:extLst>
                    <a:ext uri="{9D8B030D-6E8A-4147-A177-3AD203B41FA5}">
                      <a16:colId xmlns:a16="http://schemas.microsoft.com/office/drawing/2014/main" val="2284512967"/>
                    </a:ext>
                  </a:extLst>
                </a:gridCol>
                <a:gridCol w="329184">
                  <a:extLst>
                    <a:ext uri="{9D8B030D-6E8A-4147-A177-3AD203B41FA5}">
                      <a16:colId xmlns:a16="http://schemas.microsoft.com/office/drawing/2014/main" val="1020107057"/>
                    </a:ext>
                  </a:extLst>
                </a:gridCol>
                <a:gridCol w="329184">
                  <a:extLst>
                    <a:ext uri="{9D8B030D-6E8A-4147-A177-3AD203B41FA5}">
                      <a16:colId xmlns:a16="http://schemas.microsoft.com/office/drawing/2014/main" val="783925615"/>
                    </a:ext>
                  </a:extLst>
                </a:gridCol>
                <a:gridCol w="370332">
                  <a:extLst>
                    <a:ext uri="{9D8B030D-6E8A-4147-A177-3AD203B41FA5}">
                      <a16:colId xmlns:a16="http://schemas.microsoft.com/office/drawing/2014/main" val="2237288396"/>
                    </a:ext>
                  </a:extLst>
                </a:gridCol>
                <a:gridCol w="370332">
                  <a:extLst>
                    <a:ext uri="{9D8B030D-6E8A-4147-A177-3AD203B41FA5}">
                      <a16:colId xmlns:a16="http://schemas.microsoft.com/office/drawing/2014/main" val="2976398086"/>
                    </a:ext>
                  </a:extLst>
                </a:gridCol>
                <a:gridCol w="329184">
                  <a:extLst>
                    <a:ext uri="{9D8B030D-6E8A-4147-A177-3AD203B41FA5}">
                      <a16:colId xmlns:a16="http://schemas.microsoft.com/office/drawing/2014/main" val="2620010030"/>
                    </a:ext>
                  </a:extLst>
                </a:gridCol>
                <a:gridCol w="329184">
                  <a:extLst>
                    <a:ext uri="{9D8B030D-6E8A-4147-A177-3AD203B41FA5}">
                      <a16:colId xmlns:a16="http://schemas.microsoft.com/office/drawing/2014/main" val="2455064605"/>
                    </a:ext>
                  </a:extLst>
                </a:gridCol>
                <a:gridCol w="370332">
                  <a:extLst>
                    <a:ext uri="{9D8B030D-6E8A-4147-A177-3AD203B41FA5}">
                      <a16:colId xmlns:a16="http://schemas.microsoft.com/office/drawing/2014/main" val="1192144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3370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- 2018-05-10 09:00:01 </a:t>
                      </a:r>
                      <a:r>
                        <a:rPr kumimoji="0" lang="en-US" sz="1000" b="0" i="0" u="none" strike="noStrike" kern="1200" cap="none" spc="0" normalizeH="0" baseline="0" noProof="0">
                          <a:ln>
                            <a:noFill/>
                          </a:ln>
                          <a:solidFill>
                            <a:prstClr val="black"/>
                          </a:solidFill>
                          <a:effectLst/>
                          <a:uLnTx/>
                          <a:uFillTx/>
                          <a:latin typeface="+mn-lt"/>
                          <a:ea typeface="+mn-ea"/>
                          <a:cs typeface="+mn-cs"/>
                        </a:rPr>
                        <a:t> 
 DOH Health Advisory
Para sa Barangay Halalan 2018
&gt;Bago bumoto, siguruhing nakakain at nakainom ng maintenance medicine.
&gt;Magdala ng inuming tubig, pagkain gaya ng biskwit, at candies, payong at pamaypay.
&gt;Magsuot ng kumportableng kasuotan.
&gt;Kung sumama ang pakiramdam, agad na kumonsulta sa pinakamalapit na health station.
May mga nakatalagang health station sa mga voting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6660539"/>
                  </a:ext>
                </a:extLst>
              </a:tr>
            </a:tbl>
          </a:graphicData>
        </a:graphic>
      </p:graphicFrame>
      <p:sp>
        <p:nvSpPr>
          <p:cNvPr id="4" name="Text Placeholder 3">
            <a:extLst>
              <a:ext uri="{FF2B5EF4-FFF2-40B4-BE49-F238E27FC236}">
                <a16:creationId xmlns:a16="http://schemas.microsoft.com/office/drawing/2014/main" id="{6808943F-993C-4F44-8A5A-1B5A0873F99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5403363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1673</Words>
  <Application>Microsoft Office PowerPoint</Application>
  <PresentationFormat>On-screen Show (4:3)</PresentationFormat>
  <Paragraphs>868</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Management Report</vt:lpstr>
      <vt:lpstr>Facebook Key Metrics Table | Department of Health (Philippines)</vt:lpstr>
      <vt:lpstr>Facebook Impressions | Department of Health (Philippines)</vt:lpstr>
      <vt:lpstr>Facebook Page Posts Virality | Department of Health (Philippines)</vt:lpstr>
      <vt:lpstr>Facebook Fans Total | Department of Health (Philippines)</vt:lpstr>
      <vt:lpstr>Facebook Fan Demographics | Department of Health (Philippines)</vt:lpstr>
      <vt:lpstr>Facebook Page Views | Department of Health (Philippines)</vt:lpstr>
      <vt:lpstr>Facebook Engagement Rate | Department of Health (Philippines)</vt:lpstr>
      <vt:lpstr>Facebook Interactions Distribution | Department of Health (Philippines)</vt:lpstr>
      <vt:lpstr>Facebook Interaction Rate By Post Type | Department of Health (Philippines)</vt:lpstr>
      <vt:lpstr>Facebook Own Posts Table  | Department of Health (Philippines) - 1 of 17</vt:lpstr>
      <vt:lpstr>Facebook Own Posts Table  | Department of Health (Philippines) - 2 of 17</vt:lpstr>
      <vt:lpstr>Facebook Own Posts Table  | Department of Health (Philippines) - 3 of 17</vt:lpstr>
      <vt:lpstr>Facebook Own Posts Table  | Department of Health (Philippines) - 4 of 17</vt:lpstr>
      <vt:lpstr>Facebook Own Posts Table  | Department of Health (Philippines) - 5 of 17</vt:lpstr>
      <vt:lpstr>Facebook Own Posts Table  | Department of Health (Philippines) - 6 of 17</vt:lpstr>
      <vt:lpstr>Facebook Own Posts Table  | Department of Health (Philippines) - 7 of 17</vt:lpstr>
      <vt:lpstr>Facebook Own Posts Table  | Department of Health (Philippines) - 8 of 17</vt:lpstr>
      <vt:lpstr>Facebook Own Posts Table  | Department of Health (Philippines) - 9 of 17</vt:lpstr>
      <vt:lpstr>Facebook Own Posts Table  | Department of Health (Philippines) - 10 of 17</vt:lpstr>
      <vt:lpstr>Facebook Own Posts Table  | Department of Health (Philippines) - 11 of 17</vt:lpstr>
      <vt:lpstr>Facebook Own Posts Table  | Department of Health (Philippines) - 12 of 17</vt:lpstr>
      <vt:lpstr>Facebook Own Posts Table  | Department of Health (Philippines) - 13 of 17</vt:lpstr>
      <vt:lpstr>Facebook Own Posts Table  | Department of Health (Philippines) - 14 of 17</vt:lpstr>
      <vt:lpstr>Facebook Own Posts Table  | Department of Health (Philippines) - 15 of 17</vt:lpstr>
      <vt:lpstr>Facebook Own Posts Table  | Department of Health (Philippines) - 16 of 17</vt:lpstr>
      <vt:lpstr>Facebook Own Posts Table  | Department of Health (Philippines)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Report</dc:title>
  <dc:creator>Administrator</dc:creator>
  <cp:lastModifiedBy>Administrator</cp:lastModifiedBy>
  <cp:revision>1</cp:revision>
  <dcterms:created xsi:type="dcterms:W3CDTF">2018-07-15T13:47:55Z</dcterms:created>
  <dcterms:modified xsi:type="dcterms:W3CDTF">2018-07-15T13:49:02Z</dcterms:modified>
</cp:coreProperties>
</file>