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Lst>
  <p:sldSz cx="9144000" cy="6858000" type="screen4x3"/>
  <p:notesSz cx="6858000" cy="9144000"/>
  <p:embeddedFontLst>
    <p:embeddedFont>
      <p:font typeface="Calibri" panose="020F0502020204030204" pitchFamily="34" charset="0"/>
      <p:regular r:id="rId26"/>
      <p:bold r:id="rId27"/>
      <p:italic r:id="rId28"/>
      <p:boldItalic r:id="rId29"/>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4.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3.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2.fntdata"/><Relationship Id="rId30"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55490</c:v>
                </c:pt>
                <c:pt idx="1">
                  <c:v>83066</c:v>
                </c:pt>
                <c:pt idx="2">
                  <c:v>106396</c:v>
                </c:pt>
                <c:pt idx="3">
                  <c:v>113481</c:v>
                </c:pt>
                <c:pt idx="4">
                  <c:v>176649</c:v>
                </c:pt>
                <c:pt idx="5">
                  <c:v>123102</c:v>
                </c:pt>
                <c:pt idx="6">
                  <c:v>64917</c:v>
                </c:pt>
                <c:pt idx="7">
                  <c:v>60988</c:v>
                </c:pt>
                <c:pt idx="8">
                  <c:v>40687</c:v>
                </c:pt>
                <c:pt idx="9">
                  <c:v>40115</c:v>
                </c:pt>
                <c:pt idx="10">
                  <c:v>46453</c:v>
                </c:pt>
                <c:pt idx="11">
                  <c:v>98197</c:v>
                </c:pt>
                <c:pt idx="12">
                  <c:v>885389</c:v>
                </c:pt>
                <c:pt idx="13">
                  <c:v>466423</c:v>
                </c:pt>
                <c:pt idx="14">
                  <c:v>123492</c:v>
                </c:pt>
                <c:pt idx="15">
                  <c:v>183625</c:v>
                </c:pt>
                <c:pt idx="16">
                  <c:v>343148</c:v>
                </c:pt>
                <c:pt idx="17">
                  <c:v>327267</c:v>
                </c:pt>
                <c:pt idx="18">
                  <c:v>141508</c:v>
                </c:pt>
                <c:pt idx="19">
                  <c:v>122100</c:v>
                </c:pt>
                <c:pt idx="20">
                  <c:v>111690</c:v>
                </c:pt>
                <c:pt idx="21">
                  <c:v>101768</c:v>
                </c:pt>
                <c:pt idx="22">
                  <c:v>107368</c:v>
                </c:pt>
                <c:pt idx="23">
                  <c:v>88495</c:v>
                </c:pt>
                <c:pt idx="24">
                  <c:v>506365</c:v>
                </c:pt>
                <c:pt idx="25">
                  <c:v>383878</c:v>
                </c:pt>
                <c:pt idx="26">
                  <c:v>140268</c:v>
                </c:pt>
                <c:pt idx="27">
                  <c:v>79890</c:v>
                </c:pt>
                <c:pt idx="28">
                  <c:v>77992</c:v>
                </c:pt>
                <c:pt idx="29">
                  <c:v>61899</c:v>
                </c:pt>
              </c:numCache>
            </c:numRef>
          </c:val>
          <c:smooth val="0"/>
          <c:extLst>
            <c:ext xmlns:c16="http://schemas.microsoft.com/office/drawing/2014/chart" uri="{C3380CC4-5D6E-409C-BE32-E72D297353CC}">
              <c16:uniqueId val="{00000000-F694-4FB3-BB56-7263D66524E2}"/>
            </c:ext>
          </c:extLst>
        </c:ser>
        <c:dLbls>
          <c:showLegendKey val="0"/>
          <c:showVal val="0"/>
          <c:showCatName val="0"/>
          <c:showSerName val="0"/>
          <c:showPercent val="0"/>
          <c:showBubbleSize val="0"/>
        </c:dLbls>
        <c:smooth val="0"/>
        <c:axId val="340772560"/>
        <c:axId val="340768296"/>
      </c:lineChart>
      <c:dateAx>
        <c:axId val="340772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8296"/>
        <c:crosses val="autoZero"/>
        <c:auto val="1"/>
        <c:lblOffset val="100"/>
        <c:baseTimeUnit val="days"/>
      </c:dateAx>
      <c:valAx>
        <c:axId val="3407682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72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Viral Impressions</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22146</c:v>
                </c:pt>
              </c:numCache>
            </c:numRef>
          </c:val>
          <c:extLst>
            <c:ext xmlns:c16="http://schemas.microsoft.com/office/drawing/2014/chart" uri="{C3380CC4-5D6E-409C-BE32-E72D297353CC}">
              <c16:uniqueId val="{00000000-4EA5-444B-A4B1-EA3415E53178}"/>
            </c:ext>
          </c:extLst>
        </c:ser>
        <c:ser>
          <c:idx val="1"/>
          <c:order val="1"/>
          <c:tx>
            <c:strRef>
              <c:f>Sheet1!$C$1</c:f>
              <c:strCache>
                <c:ptCount val="1"/>
                <c:pt idx="0">
                  <c:v>Non Viral Impressions</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24104</c:v>
                </c:pt>
              </c:numCache>
            </c:numRef>
          </c:val>
          <c:extLst>
            <c:ext xmlns:c16="http://schemas.microsoft.com/office/drawing/2014/chart" uri="{C3380CC4-5D6E-409C-BE32-E72D297353CC}">
              <c16:uniqueId val="{00000001-4EA5-444B-A4B1-EA3415E53178}"/>
            </c:ext>
          </c:extLst>
        </c:ser>
        <c:dLbls>
          <c:showLegendKey val="0"/>
          <c:showVal val="0"/>
          <c:showCatName val="0"/>
          <c:showSerName val="0"/>
          <c:showPercent val="0"/>
          <c:showBubbleSize val="0"/>
        </c:dLbls>
        <c:gapWidth val="150"/>
        <c:overlap val="100"/>
        <c:axId val="340766984"/>
        <c:axId val="332875880"/>
      </c:barChart>
      <c:catAx>
        <c:axId val="3407669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32875880"/>
        <c:crosses val="autoZero"/>
        <c:auto val="1"/>
        <c:lblAlgn val="ctr"/>
        <c:lblOffset val="100"/>
        <c:noMultiLvlLbl val="0"/>
      </c:catAx>
      <c:valAx>
        <c:axId val="3328758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07669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821948</c:v>
                </c:pt>
                <c:pt idx="1">
                  <c:v>822342</c:v>
                </c:pt>
                <c:pt idx="2">
                  <c:v>822483</c:v>
                </c:pt>
                <c:pt idx="3">
                  <c:v>822578</c:v>
                </c:pt>
                <c:pt idx="4">
                  <c:v>822716</c:v>
                </c:pt>
                <c:pt idx="5">
                  <c:v>822935</c:v>
                </c:pt>
                <c:pt idx="6">
                  <c:v>823120</c:v>
                </c:pt>
                <c:pt idx="7">
                  <c:v>823277</c:v>
                </c:pt>
                <c:pt idx="8">
                  <c:v>823450</c:v>
                </c:pt>
                <c:pt idx="9">
                  <c:v>823640</c:v>
                </c:pt>
                <c:pt idx="10">
                  <c:v>823885</c:v>
                </c:pt>
                <c:pt idx="11">
                  <c:v>824097</c:v>
                </c:pt>
                <c:pt idx="12">
                  <c:v>824363</c:v>
                </c:pt>
                <c:pt idx="13">
                  <c:v>824672</c:v>
                </c:pt>
                <c:pt idx="14">
                  <c:v>824888</c:v>
                </c:pt>
                <c:pt idx="15">
                  <c:v>825115</c:v>
                </c:pt>
                <c:pt idx="16">
                  <c:v>825413</c:v>
                </c:pt>
                <c:pt idx="17">
                  <c:v>825644</c:v>
                </c:pt>
                <c:pt idx="18">
                  <c:v>825865</c:v>
                </c:pt>
                <c:pt idx="19">
                  <c:v>826106</c:v>
                </c:pt>
                <c:pt idx="20">
                  <c:v>826318</c:v>
                </c:pt>
                <c:pt idx="21">
                  <c:v>826417</c:v>
                </c:pt>
                <c:pt idx="22">
                  <c:v>826584</c:v>
                </c:pt>
                <c:pt idx="23">
                  <c:v>826837</c:v>
                </c:pt>
                <c:pt idx="24">
                  <c:v>827135</c:v>
                </c:pt>
                <c:pt idx="25">
                  <c:v>827316</c:v>
                </c:pt>
                <c:pt idx="26">
                  <c:v>827503</c:v>
                </c:pt>
                <c:pt idx="27">
                  <c:v>827669</c:v>
                </c:pt>
                <c:pt idx="28">
                  <c:v>827788</c:v>
                </c:pt>
                <c:pt idx="29">
                  <c:v>827944</c:v>
                </c:pt>
              </c:numCache>
            </c:numRef>
          </c:val>
          <c:smooth val="0"/>
          <c:extLst>
            <c:ext xmlns:c16="http://schemas.microsoft.com/office/drawing/2014/chart" uri="{C3380CC4-5D6E-409C-BE32-E72D297353CC}">
              <c16:uniqueId val="{00000000-06D5-4389-A330-1A0689A28C30}"/>
            </c:ext>
          </c:extLst>
        </c:ser>
        <c:dLbls>
          <c:showLegendKey val="0"/>
          <c:showVal val="0"/>
          <c:showCatName val="0"/>
          <c:showSerName val="0"/>
          <c:showPercent val="0"/>
          <c:showBubbleSize val="0"/>
        </c:dLbls>
        <c:smooth val="0"/>
        <c:axId val="343626080"/>
        <c:axId val="343629032"/>
      </c:lineChart>
      <c:dateAx>
        <c:axId val="34362608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29032"/>
        <c:crosses val="autoZero"/>
        <c:auto val="1"/>
        <c:lblOffset val="100"/>
        <c:baseTimeUnit val="days"/>
      </c:dateAx>
      <c:valAx>
        <c:axId val="343629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260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Female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7550</c:v>
                </c:pt>
                <c:pt idx="1">
                  <c:v>109342</c:v>
                </c:pt>
                <c:pt idx="2">
                  <c:v>245715</c:v>
                </c:pt>
                <c:pt idx="3">
                  <c:v>127642</c:v>
                </c:pt>
                <c:pt idx="4">
                  <c:v>48081</c:v>
                </c:pt>
                <c:pt idx="5">
                  <c:v>17232</c:v>
                </c:pt>
                <c:pt idx="6">
                  <c:v>8805</c:v>
                </c:pt>
              </c:numCache>
            </c:numRef>
          </c:val>
          <c:extLst>
            <c:ext xmlns:c16="http://schemas.microsoft.com/office/drawing/2014/chart" uri="{C3380CC4-5D6E-409C-BE32-E72D297353CC}">
              <c16:uniqueId val="{00000000-6BDC-4CE1-AF1F-323678225963}"/>
            </c:ext>
          </c:extLst>
        </c:ser>
        <c:ser>
          <c:idx val="1"/>
          <c:order val="1"/>
          <c:tx>
            <c:strRef>
              <c:f>Sheet1!$C$1</c:f>
              <c:strCache>
                <c:ptCount val="1"/>
                <c:pt idx="0">
                  <c:v>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6301</c:v>
                </c:pt>
                <c:pt idx="1">
                  <c:v>62898</c:v>
                </c:pt>
                <c:pt idx="2">
                  <c:v>108040</c:v>
                </c:pt>
                <c:pt idx="3">
                  <c:v>52572</c:v>
                </c:pt>
                <c:pt idx="4">
                  <c:v>19644</c:v>
                </c:pt>
                <c:pt idx="5">
                  <c:v>7020</c:v>
                </c:pt>
                <c:pt idx="6">
                  <c:v>5253</c:v>
                </c:pt>
              </c:numCache>
            </c:numRef>
          </c:val>
          <c:extLst>
            <c:ext xmlns:c16="http://schemas.microsoft.com/office/drawing/2014/chart" uri="{C3380CC4-5D6E-409C-BE32-E72D297353CC}">
              <c16:uniqueId val="{00000001-6BDC-4CE1-AF1F-323678225963}"/>
            </c:ext>
          </c:extLst>
        </c:ser>
        <c:dLbls>
          <c:showLegendKey val="0"/>
          <c:showVal val="0"/>
          <c:showCatName val="0"/>
          <c:showSerName val="0"/>
          <c:showPercent val="0"/>
          <c:showBubbleSize val="0"/>
        </c:dLbls>
        <c:gapWidth val="219"/>
        <c:overlap val="-27"/>
        <c:axId val="343626736"/>
        <c:axId val="343627064"/>
      </c:barChart>
      <c:catAx>
        <c:axId val="3436267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27064"/>
        <c:crosses val="autoZero"/>
        <c:auto val="1"/>
        <c:lblAlgn val="ctr"/>
        <c:lblOffset val="100"/>
        <c:noMultiLvlLbl val="0"/>
      </c:catAx>
      <c:valAx>
        <c:axId val="3436270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26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919</c:v>
                </c:pt>
                <c:pt idx="1">
                  <c:v>1084</c:v>
                </c:pt>
                <c:pt idx="2">
                  <c:v>1032</c:v>
                </c:pt>
                <c:pt idx="3">
                  <c:v>844</c:v>
                </c:pt>
                <c:pt idx="4">
                  <c:v>1064</c:v>
                </c:pt>
                <c:pt idx="5">
                  <c:v>662</c:v>
                </c:pt>
                <c:pt idx="6">
                  <c:v>490</c:v>
                </c:pt>
                <c:pt idx="7">
                  <c:v>574</c:v>
                </c:pt>
                <c:pt idx="8">
                  <c:v>755</c:v>
                </c:pt>
                <c:pt idx="9">
                  <c:v>799</c:v>
                </c:pt>
                <c:pt idx="10">
                  <c:v>848</c:v>
                </c:pt>
                <c:pt idx="11">
                  <c:v>894</c:v>
                </c:pt>
                <c:pt idx="12">
                  <c:v>1046</c:v>
                </c:pt>
                <c:pt idx="13">
                  <c:v>629</c:v>
                </c:pt>
                <c:pt idx="14">
                  <c:v>760</c:v>
                </c:pt>
                <c:pt idx="15">
                  <c:v>1079</c:v>
                </c:pt>
                <c:pt idx="16">
                  <c:v>998</c:v>
                </c:pt>
                <c:pt idx="17">
                  <c:v>808</c:v>
                </c:pt>
                <c:pt idx="18">
                  <c:v>793</c:v>
                </c:pt>
                <c:pt idx="19">
                  <c:v>540</c:v>
                </c:pt>
                <c:pt idx="20">
                  <c:v>485</c:v>
                </c:pt>
                <c:pt idx="21">
                  <c:v>610</c:v>
                </c:pt>
                <c:pt idx="22">
                  <c:v>1675</c:v>
                </c:pt>
                <c:pt idx="23">
                  <c:v>1254</c:v>
                </c:pt>
                <c:pt idx="24">
                  <c:v>1208</c:v>
                </c:pt>
                <c:pt idx="25">
                  <c:v>978</c:v>
                </c:pt>
                <c:pt idx="26">
                  <c:v>603</c:v>
                </c:pt>
                <c:pt idx="27">
                  <c:v>468</c:v>
                </c:pt>
                <c:pt idx="28">
                  <c:v>593</c:v>
                </c:pt>
                <c:pt idx="29">
                  <c:v>535</c:v>
                </c:pt>
              </c:numCache>
            </c:numRef>
          </c:val>
          <c:smooth val="0"/>
          <c:extLst>
            <c:ext xmlns:c16="http://schemas.microsoft.com/office/drawing/2014/chart" uri="{C3380CC4-5D6E-409C-BE32-E72D297353CC}">
              <c16:uniqueId val="{00000000-7FDB-48F4-BBBF-921CEC84F062}"/>
            </c:ext>
          </c:extLst>
        </c:ser>
        <c:dLbls>
          <c:showLegendKey val="0"/>
          <c:showVal val="0"/>
          <c:showCatName val="0"/>
          <c:showSerName val="0"/>
          <c:showPercent val="0"/>
          <c:showBubbleSize val="0"/>
        </c:dLbls>
        <c:smooth val="0"/>
        <c:axId val="343637888"/>
        <c:axId val="343641168"/>
      </c:lineChart>
      <c:dateAx>
        <c:axId val="3436378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41168"/>
        <c:crosses val="autoZero"/>
        <c:auto val="1"/>
        <c:lblOffset val="100"/>
        <c:baseTimeUnit val="days"/>
      </c:dateAx>
      <c:valAx>
        <c:axId val="3436411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3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Department of Health (Philippines)</c:v>
                </c:pt>
              </c:strCache>
            </c:strRef>
          </c:tx>
          <c:spPr>
            <a:ln w="28575" cap="rnd">
              <a:solidFill>
                <a:schemeClr val="accent1"/>
              </a:solidFill>
              <a:round/>
            </a:ln>
            <a:effectLst/>
          </c:spPr>
          <c:marker>
            <c:symbol val="none"/>
          </c:marker>
          <c:cat>
            <c:numRef>
              <c:f>Sheet1!$A$2:$A$31</c:f>
              <c:numCache>
                <c:formatCode>m/d/yyyy</c:formatCode>
                <c:ptCount val="30"/>
                <c:pt idx="0">
                  <c:v>43191</c:v>
                </c:pt>
                <c:pt idx="1">
                  <c:v>43192</c:v>
                </c:pt>
                <c:pt idx="2">
                  <c:v>43193</c:v>
                </c:pt>
                <c:pt idx="3">
                  <c:v>43194</c:v>
                </c:pt>
                <c:pt idx="4">
                  <c:v>43195</c:v>
                </c:pt>
                <c:pt idx="5">
                  <c:v>43196</c:v>
                </c:pt>
                <c:pt idx="6">
                  <c:v>43197</c:v>
                </c:pt>
                <c:pt idx="7">
                  <c:v>43198</c:v>
                </c:pt>
                <c:pt idx="8">
                  <c:v>43199</c:v>
                </c:pt>
                <c:pt idx="9">
                  <c:v>43200</c:v>
                </c:pt>
                <c:pt idx="10">
                  <c:v>43201</c:v>
                </c:pt>
                <c:pt idx="11">
                  <c:v>43202</c:v>
                </c:pt>
                <c:pt idx="12">
                  <c:v>43203</c:v>
                </c:pt>
                <c:pt idx="13">
                  <c:v>43204</c:v>
                </c:pt>
                <c:pt idx="14">
                  <c:v>43205</c:v>
                </c:pt>
                <c:pt idx="15">
                  <c:v>43206</c:v>
                </c:pt>
                <c:pt idx="16">
                  <c:v>43207</c:v>
                </c:pt>
                <c:pt idx="17">
                  <c:v>43208</c:v>
                </c:pt>
                <c:pt idx="18">
                  <c:v>43209</c:v>
                </c:pt>
                <c:pt idx="19">
                  <c:v>43210</c:v>
                </c:pt>
                <c:pt idx="20">
                  <c:v>43211</c:v>
                </c:pt>
                <c:pt idx="21">
                  <c:v>43212</c:v>
                </c:pt>
                <c:pt idx="22">
                  <c:v>43213</c:v>
                </c:pt>
                <c:pt idx="23">
                  <c:v>43214</c:v>
                </c:pt>
                <c:pt idx="24">
                  <c:v>43215</c:v>
                </c:pt>
                <c:pt idx="25">
                  <c:v>43216</c:v>
                </c:pt>
                <c:pt idx="26">
                  <c:v>43217</c:v>
                </c:pt>
                <c:pt idx="27">
                  <c:v>43218</c:v>
                </c:pt>
                <c:pt idx="28">
                  <c:v>43219</c:v>
                </c:pt>
                <c:pt idx="29">
                  <c:v>43220</c:v>
                </c:pt>
              </c:numCache>
            </c:numRef>
          </c:cat>
          <c:val>
            <c:numRef>
              <c:f>Sheet1!$B$2:$B$31</c:f>
              <c:numCache>
                <c:formatCode>General</c:formatCode>
                <c:ptCount val="30"/>
                <c:pt idx="0">
                  <c:v>4.6540312876053003</c:v>
                </c:pt>
                <c:pt idx="1">
                  <c:v>6.7565016283570003</c:v>
                </c:pt>
                <c:pt idx="2">
                  <c:v>7.7737130911941001</c:v>
                </c:pt>
                <c:pt idx="3">
                  <c:v>5.0403040426640997</c:v>
                </c:pt>
                <c:pt idx="4">
                  <c:v>4.5918618503313002</c:v>
                </c:pt>
                <c:pt idx="5">
                  <c:v>4.9461210113130996</c:v>
                </c:pt>
                <c:pt idx="6">
                  <c:v>4.2027740911337998</c:v>
                </c:pt>
                <c:pt idx="7">
                  <c:v>4.3830600651536002</c:v>
                </c:pt>
                <c:pt idx="8">
                  <c:v>4.5562286015274998</c:v>
                </c:pt>
                <c:pt idx="9">
                  <c:v>5.9065557282618997</c:v>
                </c:pt>
                <c:pt idx="10">
                  <c:v>5.4304837237603003</c:v>
                </c:pt>
                <c:pt idx="11">
                  <c:v>5.0954882828788</c:v>
                </c:pt>
                <c:pt idx="12">
                  <c:v>10.101807634141</c:v>
                </c:pt>
                <c:pt idx="13">
                  <c:v>6.8306543927387002</c:v>
                </c:pt>
                <c:pt idx="14">
                  <c:v>6.2479378109781001</c:v>
                </c:pt>
                <c:pt idx="15">
                  <c:v>5.6370596350776001</c:v>
                </c:pt>
                <c:pt idx="16">
                  <c:v>4.7427336999214003</c:v>
                </c:pt>
                <c:pt idx="17">
                  <c:v>4.3720789201284003</c:v>
                </c:pt>
                <c:pt idx="18">
                  <c:v>4.4500123513428003</c:v>
                </c:pt>
                <c:pt idx="19">
                  <c:v>4.4495644034847999</c:v>
                </c:pt>
                <c:pt idx="20">
                  <c:v>4.2049913914783001</c:v>
                </c:pt>
                <c:pt idx="21">
                  <c:v>4.0701956640086996</c:v>
                </c:pt>
                <c:pt idx="22">
                  <c:v>4.6021883763128004</c:v>
                </c:pt>
                <c:pt idx="23">
                  <c:v>6.3904869859059001</c:v>
                </c:pt>
                <c:pt idx="24">
                  <c:v>6.4809766321350004</c:v>
                </c:pt>
                <c:pt idx="25">
                  <c:v>5.2149605231788998</c:v>
                </c:pt>
                <c:pt idx="26">
                  <c:v>5.1375807940904998</c:v>
                </c:pt>
                <c:pt idx="27">
                  <c:v>4.8673531721790999</c:v>
                </c:pt>
                <c:pt idx="28">
                  <c:v>4.0583358652718999</c:v>
                </c:pt>
                <c:pt idx="29">
                  <c:v>4.0022516183506998</c:v>
                </c:pt>
              </c:numCache>
            </c:numRef>
          </c:val>
          <c:smooth val="0"/>
          <c:extLst>
            <c:ext xmlns:c16="http://schemas.microsoft.com/office/drawing/2014/chart" uri="{C3380CC4-5D6E-409C-BE32-E72D297353CC}">
              <c16:uniqueId val="{00000000-AE3F-4626-B4B0-0331E6CBCA93}"/>
            </c:ext>
          </c:extLst>
        </c:ser>
        <c:dLbls>
          <c:showLegendKey val="0"/>
          <c:showVal val="0"/>
          <c:showCatName val="0"/>
          <c:showSerName val="0"/>
          <c:showPercent val="0"/>
          <c:showBubbleSize val="0"/>
        </c:dLbls>
        <c:smooth val="0"/>
        <c:axId val="276635712"/>
        <c:axId val="276636040"/>
      </c:lineChart>
      <c:dateAx>
        <c:axId val="2766357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6040"/>
        <c:crosses val="autoZero"/>
        <c:auto val="1"/>
        <c:lblOffset val="100"/>
        <c:baseTimeUnit val="days"/>
      </c:dateAx>
      <c:valAx>
        <c:axId val="27663604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766357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Department of Health (Philippines)</c:v>
                </c:pt>
              </c:strCache>
            </c:strRef>
          </c:cat>
          <c:val>
            <c:numRef>
              <c:f>Sheet1!$B$2</c:f>
              <c:numCache>
                <c:formatCode>General</c:formatCode>
                <c:ptCount val="1"/>
                <c:pt idx="0">
                  <c:v>7117</c:v>
                </c:pt>
              </c:numCache>
            </c:numRef>
          </c:val>
          <c:extLst>
            <c:ext xmlns:c16="http://schemas.microsoft.com/office/drawing/2014/chart" uri="{C3380CC4-5D6E-409C-BE32-E72D297353CC}">
              <c16:uniqueId val="{00000000-BDEE-4202-BCE9-92D0CFE45EC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Department of Health (Philippines)</c:v>
                </c:pt>
              </c:strCache>
            </c:strRef>
          </c:cat>
          <c:val>
            <c:numRef>
              <c:f>Sheet1!$C$2</c:f>
              <c:numCache>
                <c:formatCode>General</c:formatCode>
                <c:ptCount val="1"/>
                <c:pt idx="0">
                  <c:v>277</c:v>
                </c:pt>
              </c:numCache>
            </c:numRef>
          </c:val>
          <c:extLst>
            <c:ext xmlns:c16="http://schemas.microsoft.com/office/drawing/2014/chart" uri="{C3380CC4-5D6E-409C-BE32-E72D297353CC}">
              <c16:uniqueId val="{00000001-BDEE-4202-BCE9-92D0CFE45EC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Department of Health (Philippines)</c:v>
                </c:pt>
              </c:strCache>
            </c:strRef>
          </c:cat>
          <c:val>
            <c:numRef>
              <c:f>Sheet1!$D$2</c:f>
              <c:numCache>
                <c:formatCode>General</c:formatCode>
                <c:ptCount val="1"/>
                <c:pt idx="0">
                  <c:v>26</c:v>
                </c:pt>
              </c:numCache>
            </c:numRef>
          </c:val>
          <c:extLst>
            <c:ext xmlns:c16="http://schemas.microsoft.com/office/drawing/2014/chart" uri="{C3380CC4-5D6E-409C-BE32-E72D297353CC}">
              <c16:uniqueId val="{00000002-BDEE-4202-BCE9-92D0CFE45EC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Department of Health (Philippines)</c:v>
                </c:pt>
              </c:strCache>
            </c:strRef>
          </c:cat>
          <c:val>
            <c:numRef>
              <c:f>Sheet1!$E$2</c:f>
              <c:numCache>
                <c:formatCode>General</c:formatCode>
                <c:ptCount val="1"/>
                <c:pt idx="0">
                  <c:v>29</c:v>
                </c:pt>
              </c:numCache>
            </c:numRef>
          </c:val>
          <c:extLst>
            <c:ext xmlns:c16="http://schemas.microsoft.com/office/drawing/2014/chart" uri="{C3380CC4-5D6E-409C-BE32-E72D297353CC}">
              <c16:uniqueId val="{00000003-BDEE-4202-BCE9-92D0CFE45EC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Department of Health (Philippines)</c:v>
                </c:pt>
              </c:strCache>
            </c:strRef>
          </c:cat>
          <c:val>
            <c:numRef>
              <c:f>Sheet1!$F$2</c:f>
              <c:numCache>
                <c:formatCode>General</c:formatCode>
                <c:ptCount val="1"/>
                <c:pt idx="0">
                  <c:v>161</c:v>
                </c:pt>
              </c:numCache>
            </c:numRef>
          </c:val>
          <c:extLst>
            <c:ext xmlns:c16="http://schemas.microsoft.com/office/drawing/2014/chart" uri="{C3380CC4-5D6E-409C-BE32-E72D297353CC}">
              <c16:uniqueId val="{00000004-BDEE-4202-BCE9-92D0CFE45EC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Department of Health (Philippines)</c:v>
                </c:pt>
              </c:strCache>
            </c:strRef>
          </c:cat>
          <c:val>
            <c:numRef>
              <c:f>Sheet1!$G$2</c:f>
              <c:numCache>
                <c:formatCode>General</c:formatCode>
                <c:ptCount val="1"/>
                <c:pt idx="0">
                  <c:v>31</c:v>
                </c:pt>
              </c:numCache>
            </c:numRef>
          </c:val>
          <c:extLst>
            <c:ext xmlns:c16="http://schemas.microsoft.com/office/drawing/2014/chart" uri="{C3380CC4-5D6E-409C-BE32-E72D297353CC}">
              <c16:uniqueId val="{00000005-BDEE-4202-BCE9-92D0CFE45EC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Department of Health (Philippines)</c:v>
                </c:pt>
              </c:strCache>
            </c:strRef>
          </c:cat>
          <c:val>
            <c:numRef>
              <c:f>Sheet1!$H$2</c:f>
              <c:numCache>
                <c:formatCode>General</c:formatCode>
                <c:ptCount val="1"/>
                <c:pt idx="0">
                  <c:v>1790</c:v>
                </c:pt>
              </c:numCache>
            </c:numRef>
          </c:val>
          <c:extLst>
            <c:ext xmlns:c16="http://schemas.microsoft.com/office/drawing/2014/chart" uri="{C3380CC4-5D6E-409C-BE32-E72D297353CC}">
              <c16:uniqueId val="{00000006-BDEE-4202-BCE9-92D0CFE45EC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Department of Health (Philippines)</c:v>
                </c:pt>
              </c:strCache>
            </c:strRef>
          </c:cat>
          <c:val>
            <c:numRef>
              <c:f>Sheet1!$I$2</c:f>
              <c:numCache>
                <c:formatCode>General</c:formatCode>
                <c:ptCount val="1"/>
                <c:pt idx="0">
                  <c:v>6470</c:v>
                </c:pt>
              </c:numCache>
            </c:numRef>
          </c:val>
          <c:extLst>
            <c:ext xmlns:c16="http://schemas.microsoft.com/office/drawing/2014/chart" uri="{C3380CC4-5D6E-409C-BE32-E72D297353CC}">
              <c16:uniqueId val="{00000007-BDEE-4202-BCE9-92D0CFE45EC5}"/>
            </c:ext>
          </c:extLst>
        </c:ser>
        <c:dLbls>
          <c:showLegendKey val="0"/>
          <c:showVal val="0"/>
          <c:showCatName val="0"/>
          <c:showSerName val="0"/>
          <c:showPercent val="0"/>
          <c:showBubbleSize val="0"/>
        </c:dLbls>
        <c:gapWidth val="219"/>
        <c:overlap val="-27"/>
        <c:axId val="343652304"/>
        <c:axId val="343653944"/>
      </c:barChart>
      <c:catAx>
        <c:axId val="34365230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53944"/>
        <c:crosses val="autoZero"/>
        <c:auto val="1"/>
        <c:lblAlgn val="ctr"/>
        <c:lblOffset val="100"/>
        <c:noMultiLvlLbl val="0"/>
      </c:catAx>
      <c:valAx>
        <c:axId val="3436539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5230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Department of Health (Philippines)</c:v>
                </c:pt>
              </c:strCache>
            </c:strRef>
          </c:tx>
          <c:spPr>
            <a:solidFill>
              <a:schemeClr val="accent1"/>
            </a:solidFill>
            <a:ln>
              <a:noFill/>
            </a:ln>
            <a:effectLst/>
          </c:spPr>
          <c:invertIfNegative val="0"/>
          <c:cat>
            <c:strRef>
              <c:f>Sheet1!$A$2:$A$5</c:f>
              <c:strCache>
                <c:ptCount val="4"/>
                <c:pt idx="0">
                  <c:v>Live Video</c:v>
                </c:pt>
                <c:pt idx="1">
                  <c:v>Photo</c:v>
                </c:pt>
                <c:pt idx="2">
                  <c:v>Status</c:v>
                </c:pt>
                <c:pt idx="3">
                  <c:v>Video</c:v>
                </c:pt>
              </c:strCache>
            </c:strRef>
          </c:cat>
          <c:val>
            <c:numRef>
              <c:f>Sheet1!$B$2:$B$5</c:f>
              <c:numCache>
                <c:formatCode>General</c:formatCode>
                <c:ptCount val="4"/>
                <c:pt idx="0">
                  <c:v>7.9861147188005997E-3</c:v>
                </c:pt>
                <c:pt idx="1">
                  <c:v>4.8129866180661E-2</c:v>
                </c:pt>
                <c:pt idx="2">
                  <c:v>4.193542943689E-2</c:v>
                </c:pt>
                <c:pt idx="3">
                  <c:v>4.1328841074340997E-2</c:v>
                </c:pt>
              </c:numCache>
            </c:numRef>
          </c:val>
          <c:extLst>
            <c:ext xmlns:c16="http://schemas.microsoft.com/office/drawing/2014/chart" uri="{C3380CC4-5D6E-409C-BE32-E72D297353CC}">
              <c16:uniqueId val="{00000000-0DEE-4B64-89B7-58C1EC6AA80C}"/>
            </c:ext>
          </c:extLst>
        </c:ser>
        <c:dLbls>
          <c:showLegendKey val="0"/>
          <c:showVal val="0"/>
          <c:showCatName val="0"/>
          <c:showSerName val="0"/>
          <c:showPercent val="0"/>
          <c:showBubbleSize val="0"/>
        </c:dLbls>
        <c:gapWidth val="219"/>
        <c:overlap val="-27"/>
        <c:axId val="343656568"/>
        <c:axId val="343656896"/>
      </c:barChart>
      <c:catAx>
        <c:axId val="343656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56896"/>
        <c:crosses val="autoZero"/>
        <c:auto val="1"/>
        <c:lblAlgn val="ctr"/>
        <c:lblOffset val="100"/>
        <c:noMultiLvlLbl val="0"/>
      </c:catAx>
      <c:valAx>
        <c:axId val="3436568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3656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7/15/2018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72BB9-4C44-4E1C-8353-E16FDD2B59CE}"/>
              </a:ext>
            </a:extLst>
          </p:cNvPr>
          <p:cNvSpPr>
            <a:spLocks noGrp="1"/>
          </p:cNvSpPr>
          <p:nvPr>
            <p:ph type="ctrTitle"/>
          </p:nvPr>
        </p:nvSpPr>
        <p:spPr/>
        <p:txBody>
          <a:bodyPr/>
          <a:lstStyle/>
          <a:p>
            <a:r>
              <a:rPr lang="en-US"/>
              <a:t>Management Report</a:t>
            </a:r>
          </a:p>
        </p:txBody>
      </p:sp>
      <p:sp>
        <p:nvSpPr>
          <p:cNvPr id="3" name="Subtitle 2">
            <a:extLst>
              <a:ext uri="{FF2B5EF4-FFF2-40B4-BE49-F238E27FC236}">
                <a16:creationId xmlns:a16="http://schemas.microsoft.com/office/drawing/2014/main" id="{D78F535C-F938-4C4F-B1AC-D7E5CFFC7256}"/>
              </a:ext>
            </a:extLst>
          </p:cNvPr>
          <p:cNvSpPr>
            <a:spLocks noGrp="1"/>
          </p:cNvSpPr>
          <p:nvPr>
            <p:ph type="subTitle" idx="1"/>
          </p:nvPr>
        </p:nvSpPr>
        <p:spPr/>
        <p:txBody>
          <a:bodyPr/>
          <a:lstStyle/>
          <a:p>
            <a:r>
              <a:rPr lang="en-US"/>
              <a:t>Exhibits Asia</a:t>
            </a:r>
          </a:p>
        </p:txBody>
      </p:sp>
    </p:spTree>
    <p:extLst>
      <p:ext uri="{BB962C8B-B14F-4D97-AF65-F5344CB8AC3E}">
        <p14:creationId xmlns:p14="http://schemas.microsoft.com/office/powerpoint/2010/main" val="1055811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25473C-D7E1-42E4-8D4B-B04ABBC77C93}"/>
              </a:ext>
            </a:extLst>
          </p:cNvPr>
          <p:cNvSpPr>
            <a:spLocks noGrp="1"/>
          </p:cNvSpPr>
          <p:nvPr>
            <p:ph type="title"/>
          </p:nvPr>
        </p:nvSpPr>
        <p:spPr/>
        <p:txBody>
          <a:bodyPr/>
          <a:lstStyle/>
          <a:p>
            <a:r>
              <a:rPr lang="en-US"/>
              <a:t>Facebook Key Metrics Table | Department of Health (Philippines)</a:t>
            </a:r>
          </a:p>
        </p:txBody>
      </p:sp>
      <p:graphicFrame>
        <p:nvGraphicFramePr>
          <p:cNvPr id="5" name="Table Placeholder 4">
            <a:extLst>
              <a:ext uri="{FF2B5EF4-FFF2-40B4-BE49-F238E27FC236}">
                <a16:creationId xmlns:a16="http://schemas.microsoft.com/office/drawing/2014/main" id="{5D84A69E-F652-47E8-9489-C300EEAB7B5C}"/>
              </a:ext>
            </a:extLst>
          </p:cNvPr>
          <p:cNvGraphicFramePr>
            <a:graphicFrameLocks noGrp="1"/>
          </p:cNvGraphicFramePr>
          <p:nvPr>
            <p:ph type="tbl" sz="quarter" idx="13"/>
            <p:extLst>
              <p:ext uri="{D42A27DB-BD31-4B8C-83A1-F6EECF244321}">
                <p14:modId xmlns:p14="http://schemas.microsoft.com/office/powerpoint/2010/main" val="13279659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921715">
                  <a:extLst>
                    <a:ext uri="{9D8B030D-6E8A-4147-A177-3AD203B41FA5}">
                      <a16:colId xmlns:a16="http://schemas.microsoft.com/office/drawing/2014/main" val="771270697"/>
                    </a:ext>
                  </a:extLst>
                </a:gridCol>
                <a:gridCol w="304495">
                  <a:extLst>
                    <a:ext uri="{9D8B030D-6E8A-4147-A177-3AD203B41FA5}">
                      <a16:colId xmlns:a16="http://schemas.microsoft.com/office/drawing/2014/main" val="1753041794"/>
                    </a:ext>
                  </a:extLst>
                </a:gridCol>
                <a:gridCol w="304495">
                  <a:extLst>
                    <a:ext uri="{9D8B030D-6E8A-4147-A177-3AD203B41FA5}">
                      <a16:colId xmlns:a16="http://schemas.microsoft.com/office/drawing/2014/main" val="2409661954"/>
                    </a:ext>
                  </a:extLst>
                </a:gridCol>
                <a:gridCol w="304495">
                  <a:extLst>
                    <a:ext uri="{9D8B030D-6E8A-4147-A177-3AD203B41FA5}">
                      <a16:colId xmlns:a16="http://schemas.microsoft.com/office/drawing/2014/main" val="3354372195"/>
                    </a:ext>
                  </a:extLst>
                </a:gridCol>
                <a:gridCol w="304495">
                  <a:extLst>
                    <a:ext uri="{9D8B030D-6E8A-4147-A177-3AD203B41FA5}">
                      <a16:colId xmlns:a16="http://schemas.microsoft.com/office/drawing/2014/main" val="2437755371"/>
                    </a:ext>
                  </a:extLst>
                </a:gridCol>
                <a:gridCol w="304495">
                  <a:extLst>
                    <a:ext uri="{9D8B030D-6E8A-4147-A177-3AD203B41FA5}">
                      <a16:colId xmlns:a16="http://schemas.microsoft.com/office/drawing/2014/main" val="1003029196"/>
                    </a:ext>
                  </a:extLst>
                </a:gridCol>
                <a:gridCol w="304495">
                  <a:extLst>
                    <a:ext uri="{9D8B030D-6E8A-4147-A177-3AD203B41FA5}">
                      <a16:colId xmlns:a16="http://schemas.microsoft.com/office/drawing/2014/main" val="1523234031"/>
                    </a:ext>
                  </a:extLst>
                </a:gridCol>
                <a:gridCol w="304495">
                  <a:extLst>
                    <a:ext uri="{9D8B030D-6E8A-4147-A177-3AD203B41FA5}">
                      <a16:colId xmlns:a16="http://schemas.microsoft.com/office/drawing/2014/main" val="2207264367"/>
                    </a:ext>
                  </a:extLst>
                </a:gridCol>
                <a:gridCol w="304495">
                  <a:extLst>
                    <a:ext uri="{9D8B030D-6E8A-4147-A177-3AD203B41FA5}">
                      <a16:colId xmlns:a16="http://schemas.microsoft.com/office/drawing/2014/main" val="152744150"/>
                    </a:ext>
                  </a:extLst>
                </a:gridCol>
                <a:gridCol w="304495">
                  <a:extLst>
                    <a:ext uri="{9D8B030D-6E8A-4147-A177-3AD203B41FA5}">
                      <a16:colId xmlns:a16="http://schemas.microsoft.com/office/drawing/2014/main" val="3384066482"/>
                    </a:ext>
                  </a:extLst>
                </a:gridCol>
                <a:gridCol w="304495">
                  <a:extLst>
                    <a:ext uri="{9D8B030D-6E8A-4147-A177-3AD203B41FA5}">
                      <a16:colId xmlns:a16="http://schemas.microsoft.com/office/drawing/2014/main" val="3412980995"/>
                    </a:ext>
                  </a:extLst>
                </a:gridCol>
                <a:gridCol w="304495">
                  <a:extLst>
                    <a:ext uri="{9D8B030D-6E8A-4147-A177-3AD203B41FA5}">
                      <a16:colId xmlns:a16="http://schemas.microsoft.com/office/drawing/2014/main" val="1991652318"/>
                    </a:ext>
                  </a:extLst>
                </a:gridCol>
                <a:gridCol w="304495">
                  <a:extLst>
                    <a:ext uri="{9D8B030D-6E8A-4147-A177-3AD203B41FA5}">
                      <a16:colId xmlns:a16="http://schemas.microsoft.com/office/drawing/2014/main" val="3706228693"/>
                    </a:ext>
                  </a:extLst>
                </a:gridCol>
                <a:gridCol w="304495">
                  <a:extLst>
                    <a:ext uri="{9D8B030D-6E8A-4147-A177-3AD203B41FA5}">
                      <a16:colId xmlns:a16="http://schemas.microsoft.com/office/drawing/2014/main" val="1947870676"/>
                    </a:ext>
                  </a:extLst>
                </a:gridCol>
                <a:gridCol w="304495">
                  <a:extLst>
                    <a:ext uri="{9D8B030D-6E8A-4147-A177-3AD203B41FA5}">
                      <a16:colId xmlns:a16="http://schemas.microsoft.com/office/drawing/2014/main" val="153514180"/>
                    </a:ext>
                  </a:extLst>
                </a:gridCol>
                <a:gridCol w="304495">
                  <a:extLst>
                    <a:ext uri="{9D8B030D-6E8A-4147-A177-3AD203B41FA5}">
                      <a16:colId xmlns:a16="http://schemas.microsoft.com/office/drawing/2014/main" val="3746659980"/>
                    </a:ext>
                  </a:extLst>
                </a:gridCol>
                <a:gridCol w="304495">
                  <a:extLst>
                    <a:ext uri="{9D8B030D-6E8A-4147-A177-3AD203B41FA5}">
                      <a16:colId xmlns:a16="http://schemas.microsoft.com/office/drawing/2014/main" val="1775661414"/>
                    </a:ext>
                  </a:extLst>
                </a:gridCol>
                <a:gridCol w="304495">
                  <a:extLst>
                    <a:ext uri="{9D8B030D-6E8A-4147-A177-3AD203B41FA5}">
                      <a16:colId xmlns:a16="http://schemas.microsoft.com/office/drawing/2014/main" val="2641312087"/>
                    </a:ext>
                  </a:extLst>
                </a:gridCol>
                <a:gridCol w="304495">
                  <a:extLst>
                    <a:ext uri="{9D8B030D-6E8A-4147-A177-3AD203B41FA5}">
                      <a16:colId xmlns:a16="http://schemas.microsoft.com/office/drawing/2014/main" val="2178616550"/>
                    </a:ext>
                  </a:extLst>
                </a:gridCol>
                <a:gridCol w="304495">
                  <a:extLst>
                    <a:ext uri="{9D8B030D-6E8A-4147-A177-3AD203B41FA5}">
                      <a16:colId xmlns:a16="http://schemas.microsoft.com/office/drawing/2014/main" val="2614986313"/>
                    </a:ext>
                  </a:extLst>
                </a:gridCol>
                <a:gridCol w="304495">
                  <a:extLst>
                    <a:ext uri="{9D8B030D-6E8A-4147-A177-3AD203B41FA5}">
                      <a16:colId xmlns:a16="http://schemas.microsoft.com/office/drawing/2014/main" val="1070063076"/>
                    </a:ext>
                  </a:extLst>
                </a:gridCol>
                <a:gridCol w="304495">
                  <a:extLst>
                    <a:ext uri="{9D8B030D-6E8A-4147-A177-3AD203B41FA5}">
                      <a16:colId xmlns:a16="http://schemas.microsoft.com/office/drawing/2014/main" val="890167123"/>
                    </a:ext>
                  </a:extLst>
                </a:gridCol>
                <a:gridCol w="304495">
                  <a:extLst>
                    <a:ext uri="{9D8B030D-6E8A-4147-A177-3AD203B41FA5}">
                      <a16:colId xmlns:a16="http://schemas.microsoft.com/office/drawing/2014/main" val="2597527032"/>
                    </a:ext>
                  </a:extLst>
                </a:gridCol>
                <a:gridCol w="304495">
                  <a:extLst>
                    <a:ext uri="{9D8B030D-6E8A-4147-A177-3AD203B41FA5}">
                      <a16:colId xmlns:a16="http://schemas.microsoft.com/office/drawing/2014/main" val="2908470399"/>
                    </a:ext>
                  </a:extLst>
                </a:gridCol>
                <a:gridCol w="304495">
                  <a:extLst>
                    <a:ext uri="{9D8B030D-6E8A-4147-A177-3AD203B41FA5}">
                      <a16:colId xmlns:a16="http://schemas.microsoft.com/office/drawing/2014/main" val="1780547066"/>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Global Fans</a:t>
                      </a:r>
                    </a:p>
                  </a:txBody>
                  <a:tcPr/>
                </a:tc>
                <a:tc>
                  <a:txBody>
                    <a:bodyPr/>
                    <a:lstStyle/>
                    <a:p>
                      <a:r>
                        <a:rPr lang="en-US" sz="1000"/>
                        <a:t>+/-</a:t>
                      </a:r>
                    </a:p>
                  </a:txBody>
                  <a:tcPr/>
                </a:tc>
                <a:tc>
                  <a:txBody>
                    <a:bodyPr/>
                    <a:lstStyle/>
                    <a:p>
                      <a:r>
                        <a:rPr lang="en-US" sz="1000"/>
                        <a:t>Posts</a:t>
                      </a:r>
                    </a:p>
                  </a:txBody>
                  <a:tcPr/>
                </a:tc>
                <a:tc>
                  <a:txBody>
                    <a:bodyPr/>
                    <a:lstStyle/>
                    <a:p>
                      <a:r>
                        <a:rPr lang="en-US" sz="1000"/>
                        <a:t>Link Posts</a:t>
                      </a:r>
                    </a:p>
                  </a:txBody>
                  <a:tcPr/>
                </a:tc>
                <a:tc>
                  <a:txBody>
                    <a:bodyPr/>
                    <a:lstStyle/>
                    <a:p>
                      <a:r>
                        <a:rPr lang="en-US" sz="1000"/>
                        <a:t>Photo Posts</a:t>
                      </a:r>
                    </a:p>
                  </a:txBody>
                  <a:tcPr/>
                </a:tc>
                <a:tc>
                  <a:txBody>
                    <a:bodyPr/>
                    <a:lstStyle/>
                    <a:p>
                      <a:r>
                        <a:rPr lang="en-US" sz="1000"/>
                        <a:t>Status Posts</a:t>
                      </a:r>
                    </a:p>
                  </a:txBody>
                  <a:tcPr/>
                </a:tc>
                <a:tc>
                  <a:txBody>
                    <a:bodyPr/>
                    <a:lstStyle/>
                    <a:p>
                      <a:r>
                        <a:rPr lang="en-US" sz="1000"/>
                        <a:t>Video Posts</a:t>
                      </a:r>
                    </a:p>
                  </a:txBody>
                  <a:tcPr/>
                </a:tc>
                <a:tc>
                  <a:txBody>
                    <a:bodyPr/>
                    <a:lstStyle/>
                    <a:p>
                      <a:r>
                        <a:rPr lang="en-US" sz="1000"/>
                        <a:t>Reactions</a:t>
                      </a:r>
                    </a:p>
                  </a:txBody>
                  <a:tcPr/>
                </a:tc>
                <a:tc>
                  <a:txBody>
                    <a:bodyPr/>
                    <a:lstStyle/>
                    <a:p>
                      <a:r>
                        <a:rPr lang="en-US" sz="1000"/>
                        <a:t>Negative Reactions</a:t>
                      </a:r>
                    </a:p>
                  </a:txBody>
                  <a:tcPr/>
                </a:tc>
                <a:tc>
                  <a:txBody>
                    <a:bodyPr/>
                    <a:lstStyle/>
                    <a:p>
                      <a:r>
                        <a:rPr lang="en-US" sz="1000"/>
                        <a:t>Likes</a:t>
                      </a:r>
                    </a:p>
                  </a:txBody>
                  <a:tcPr/>
                </a:tc>
                <a:tc>
                  <a:txBody>
                    <a:bodyPr/>
                    <a:lstStyle/>
                    <a:p>
                      <a:r>
                        <a:rPr lang="en-US" sz="1000"/>
                        <a:t>Love</a:t>
                      </a:r>
                    </a:p>
                  </a:txBody>
                  <a:tcPr/>
                </a:tc>
                <a:tc>
                  <a:txBody>
                    <a:bodyPr/>
                    <a:lstStyle/>
                    <a:p>
                      <a:r>
                        <a:rPr lang="en-US" sz="1000"/>
                        <a:t>Haha</a:t>
                      </a:r>
                    </a:p>
                  </a:txBody>
                  <a:tcPr/>
                </a:tc>
                <a:tc>
                  <a:txBody>
                    <a:bodyPr/>
                    <a:lstStyle/>
                    <a:p>
                      <a:r>
                        <a:rPr lang="en-US" sz="1000"/>
                        <a:t>Wow</a:t>
                      </a:r>
                    </a:p>
                  </a:txBody>
                  <a:tcPr/>
                </a:tc>
                <a:tc>
                  <a:txBody>
                    <a:bodyPr/>
                    <a:lstStyle/>
                    <a:p>
                      <a:r>
                        <a:rPr lang="en-US" sz="1000"/>
                        <a:t>Sad</a:t>
                      </a:r>
                    </a:p>
                  </a:txBody>
                  <a:tcPr/>
                </a:tc>
                <a:tc>
                  <a:txBody>
                    <a:bodyPr/>
                    <a:lstStyle/>
                    <a:p>
                      <a:r>
                        <a:rPr lang="en-US" sz="1000"/>
                        <a:t>Angry</a:t>
                      </a:r>
                    </a:p>
                  </a:txBody>
                  <a:tcPr/>
                </a:tc>
                <a:tc>
                  <a:txBody>
                    <a:bodyPr/>
                    <a:lstStyle/>
                    <a:p>
                      <a:r>
                        <a:rPr lang="en-US" sz="1000"/>
                        <a:t>Comments</a:t>
                      </a:r>
                    </a:p>
                  </a:txBody>
                  <a:tcPr/>
                </a:tc>
                <a:tc>
                  <a:txBody>
                    <a:bodyPr/>
                    <a:lstStyle/>
                    <a:p>
                      <a:r>
                        <a:rPr lang="en-US" sz="1000"/>
                        <a:t>Shares</a:t>
                      </a:r>
                    </a:p>
                  </a:txBody>
                  <a:tcPr/>
                </a:tc>
                <a:tc>
                  <a:txBody>
                    <a:bodyPr/>
                    <a:lstStyle/>
                    <a:p>
                      <a:r>
                        <a:rPr lang="en-US" sz="1000"/>
                        <a:t>Total Interactions</a:t>
                      </a:r>
                    </a:p>
                  </a:txBody>
                  <a:tcPr/>
                </a:tc>
                <a:tc>
                  <a:txBody>
                    <a:bodyPr/>
                    <a:lstStyle/>
                    <a:p>
                      <a:r>
                        <a:rPr lang="en-US" sz="1000"/>
                        <a:t>User Posts</a:t>
                      </a:r>
                    </a:p>
                  </a:txBody>
                  <a:tcPr/>
                </a:tc>
                <a:tc>
                  <a:txBody>
                    <a:bodyPr/>
                    <a:lstStyle/>
                    <a:p>
                      <a:r>
                        <a:rPr lang="en-US" sz="1000"/>
                        <a:t>User Questions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1079177229"/>
                  </a:ext>
                </a:extLst>
              </a:tr>
              <a:tr h="370840">
                <a:tc>
                  <a:txBody>
                    <a:bodyPr/>
                    <a:lstStyle/>
                    <a:p>
                      <a:r>
                        <a:rPr lang="en-US" sz="1000"/>
                        <a:t>Department of Health (Philippines)</a:t>
                      </a:r>
                    </a:p>
                  </a:txBody>
                  <a:tcPr/>
                </a:tc>
                <a:tc>
                  <a:txBody>
                    <a:bodyPr/>
                    <a:lstStyle/>
                    <a:p>
                      <a:r>
                        <a:rPr lang="en-US" sz="1000"/>
                        <a:t>827944</a:t>
                      </a:r>
                    </a:p>
                  </a:txBody>
                  <a:tcPr/>
                </a:tc>
                <a:tc>
                  <a:txBody>
                    <a:bodyPr/>
                    <a:lstStyle/>
                    <a:p>
                      <a:r>
                        <a:rPr lang="en-US" sz="1000"/>
                        <a:t>6269</a:t>
                      </a:r>
                    </a:p>
                  </a:txBody>
                  <a:tcPr/>
                </a:tc>
                <a:tc>
                  <a:txBody>
                    <a:bodyPr/>
                    <a:lstStyle/>
                    <a:p>
                      <a:r>
                        <a:rPr lang="en-US" sz="1000"/>
                        <a:t>827944</a:t>
                      </a:r>
                    </a:p>
                  </a:txBody>
                  <a:tcPr/>
                </a:tc>
                <a:tc>
                  <a:txBody>
                    <a:bodyPr/>
                    <a:lstStyle/>
                    <a:p>
                      <a:r>
                        <a:rPr lang="en-US" sz="1000"/>
                        <a:t>6269</a:t>
                      </a:r>
                    </a:p>
                  </a:txBody>
                  <a:tcPr/>
                </a:tc>
                <a:tc>
                  <a:txBody>
                    <a:bodyPr/>
                    <a:lstStyle/>
                    <a:p>
                      <a:r>
                        <a:rPr lang="en-US" sz="1000"/>
                        <a:t>54</a:t>
                      </a:r>
                    </a:p>
                  </a:txBody>
                  <a:tcPr/>
                </a:tc>
                <a:tc>
                  <a:txBody>
                    <a:bodyPr/>
                    <a:lstStyle/>
                    <a:p>
                      <a:r>
                        <a:rPr lang="en-US" sz="1000"/>
                        <a:t>0</a:t>
                      </a:r>
                    </a:p>
                  </a:txBody>
                  <a:tcPr/>
                </a:tc>
                <a:tc>
                  <a:txBody>
                    <a:bodyPr/>
                    <a:lstStyle/>
                    <a:p>
                      <a:r>
                        <a:rPr lang="en-US" sz="1000"/>
                        <a:t>28</a:t>
                      </a:r>
                    </a:p>
                  </a:txBody>
                  <a:tcPr/>
                </a:tc>
                <a:tc>
                  <a:txBody>
                    <a:bodyPr/>
                    <a:lstStyle/>
                    <a:p>
                      <a:r>
                        <a:rPr lang="en-US" sz="1000"/>
                        <a:t>7</a:t>
                      </a:r>
                    </a:p>
                  </a:txBody>
                  <a:tcPr/>
                </a:tc>
                <a:tc>
                  <a:txBody>
                    <a:bodyPr/>
                    <a:lstStyle/>
                    <a:p>
                      <a:r>
                        <a:rPr lang="en-US" sz="1000"/>
                        <a:t>19</a:t>
                      </a:r>
                    </a:p>
                  </a:txBody>
                  <a:tcPr/>
                </a:tc>
                <a:tc>
                  <a:txBody>
                    <a:bodyPr/>
                    <a:lstStyle/>
                    <a:p>
                      <a:r>
                        <a:rPr lang="en-US" sz="1000"/>
                        <a:t>7641</a:t>
                      </a:r>
                    </a:p>
                  </a:txBody>
                  <a:tcPr/>
                </a:tc>
                <a:tc>
                  <a:txBody>
                    <a:bodyPr/>
                    <a:lstStyle/>
                    <a:p>
                      <a:r>
                        <a:rPr lang="en-US" sz="1000"/>
                        <a:t>31</a:t>
                      </a:r>
                    </a:p>
                  </a:txBody>
                  <a:tcPr/>
                </a:tc>
                <a:tc>
                  <a:txBody>
                    <a:bodyPr/>
                    <a:lstStyle/>
                    <a:p>
                      <a:r>
                        <a:rPr lang="en-US" sz="1000"/>
                        <a:t>7117</a:t>
                      </a:r>
                    </a:p>
                  </a:txBody>
                  <a:tcPr/>
                </a:tc>
                <a:tc>
                  <a:txBody>
                    <a:bodyPr/>
                    <a:lstStyle/>
                    <a:p>
                      <a:r>
                        <a:rPr lang="en-US" sz="1000"/>
                        <a:t>277</a:t>
                      </a:r>
                    </a:p>
                  </a:txBody>
                  <a:tcPr/>
                </a:tc>
                <a:tc>
                  <a:txBody>
                    <a:bodyPr/>
                    <a:lstStyle/>
                    <a:p>
                      <a:r>
                        <a:rPr lang="en-US" sz="1000"/>
                        <a:t>26</a:t>
                      </a:r>
                    </a:p>
                  </a:txBody>
                  <a:tcPr/>
                </a:tc>
                <a:tc>
                  <a:txBody>
                    <a:bodyPr/>
                    <a:lstStyle/>
                    <a:p>
                      <a:r>
                        <a:rPr lang="en-US" sz="1000"/>
                        <a:t>29</a:t>
                      </a:r>
                    </a:p>
                  </a:txBody>
                  <a:tcPr/>
                </a:tc>
                <a:tc>
                  <a:txBody>
                    <a:bodyPr/>
                    <a:lstStyle/>
                    <a:p>
                      <a:r>
                        <a:rPr lang="en-US" sz="1000"/>
                        <a:t>161</a:t>
                      </a:r>
                    </a:p>
                  </a:txBody>
                  <a:tcPr/>
                </a:tc>
                <a:tc>
                  <a:txBody>
                    <a:bodyPr/>
                    <a:lstStyle/>
                    <a:p>
                      <a:r>
                        <a:rPr lang="en-US" sz="1000"/>
                        <a:t>31</a:t>
                      </a:r>
                    </a:p>
                  </a:txBody>
                  <a:tcPr/>
                </a:tc>
                <a:tc>
                  <a:txBody>
                    <a:bodyPr/>
                    <a:lstStyle/>
                    <a:p>
                      <a:r>
                        <a:rPr lang="en-US" sz="1000"/>
                        <a:t>1790</a:t>
                      </a:r>
                    </a:p>
                  </a:txBody>
                  <a:tcPr/>
                </a:tc>
                <a:tc>
                  <a:txBody>
                    <a:bodyPr/>
                    <a:lstStyle/>
                    <a:p>
                      <a:r>
                        <a:rPr lang="en-US" sz="1000"/>
                        <a:t>6470</a:t>
                      </a:r>
                    </a:p>
                  </a:txBody>
                  <a:tcPr/>
                </a:tc>
                <a:tc>
                  <a:txBody>
                    <a:bodyPr/>
                    <a:lstStyle/>
                    <a:p>
                      <a:r>
                        <a:rPr lang="en-US" sz="1000"/>
                        <a:t>15901</a:t>
                      </a:r>
                    </a:p>
                  </a:txBody>
                  <a:tcPr/>
                </a:tc>
                <a:tc>
                  <a:txBody>
                    <a:bodyPr/>
                    <a:lstStyle/>
                    <a:p>
                      <a:r>
                        <a:rPr lang="en-US" sz="1000"/>
                        <a:t>0</a:t>
                      </a:r>
                    </a:p>
                  </a:txBody>
                  <a:tcPr/>
                </a:tc>
                <a:tc>
                  <a:txBody>
                    <a:bodyPr/>
                    <a:lstStyle/>
                    <a:p>
                      <a:r>
                        <a:rPr lang="en-US" sz="1000"/>
                        <a:t>0</a:t>
                      </a:r>
                    </a:p>
                  </a:txBody>
                  <a:tcPr/>
                </a:tc>
                <a:tc>
                  <a:txBody>
                    <a:bodyPr/>
                    <a:lstStyle/>
                    <a:p>
                      <a:r>
                        <a:rPr lang="en-US" sz="1000"/>
                        <a:t>0.0357 %</a:t>
                      </a:r>
                    </a:p>
                  </a:txBody>
                  <a:tcPr/>
                </a:tc>
                <a:tc>
                  <a:txBody>
                    <a:bodyPr/>
                    <a:lstStyle/>
                    <a:p>
                      <a:r>
                        <a:rPr lang="en-US" sz="1000"/>
                        <a:t>0.0 %</a:t>
                      </a:r>
                    </a:p>
                  </a:txBody>
                  <a:tcPr/>
                </a:tc>
                <a:extLst>
                  <a:ext uri="{0D108BD9-81ED-4DB2-BD59-A6C34878D82A}">
                    <a16:rowId xmlns:a16="http://schemas.microsoft.com/office/drawing/2014/main" val="3965580452"/>
                  </a:ext>
                </a:extLst>
              </a:tr>
            </a:tbl>
          </a:graphicData>
        </a:graphic>
      </p:graphicFrame>
      <p:sp>
        <p:nvSpPr>
          <p:cNvPr id="4" name="Text Placeholder 3">
            <a:extLst>
              <a:ext uri="{FF2B5EF4-FFF2-40B4-BE49-F238E27FC236}">
                <a16:creationId xmlns:a16="http://schemas.microsoft.com/office/drawing/2014/main" id="{800402D9-C4E9-4B05-921D-EC37425486F5}"/>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11661502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FA9A11-DB3E-4DF5-9BD5-A7FE23D4FD03}"/>
              </a:ext>
            </a:extLst>
          </p:cNvPr>
          <p:cNvSpPr>
            <a:spLocks noGrp="1"/>
          </p:cNvSpPr>
          <p:nvPr>
            <p:ph type="title"/>
          </p:nvPr>
        </p:nvSpPr>
        <p:spPr/>
        <p:txBody>
          <a:bodyPr/>
          <a:lstStyle/>
          <a:p>
            <a:r>
              <a:rPr lang="en-US"/>
              <a:t>Facebook Impressions | Department of Health (Philippines)</a:t>
            </a:r>
          </a:p>
        </p:txBody>
      </p:sp>
      <p:graphicFrame>
        <p:nvGraphicFramePr>
          <p:cNvPr id="6" name="Chart Placeholder 5">
            <a:extLst>
              <a:ext uri="{FF2B5EF4-FFF2-40B4-BE49-F238E27FC236}">
                <a16:creationId xmlns:a16="http://schemas.microsoft.com/office/drawing/2014/main" id="{FC3A8D88-2BF9-4CFB-A601-8B341DD63CD1}"/>
              </a:ext>
            </a:extLst>
          </p:cNvPr>
          <p:cNvGraphicFramePr>
            <a:graphicFrameLocks noGrp="1"/>
          </p:cNvGraphicFramePr>
          <p:nvPr>
            <p:ph type="chart" sz="quarter" idx="13"/>
            <p:extLst>
              <p:ext uri="{D42A27DB-BD31-4B8C-83A1-F6EECF244321}">
                <p14:modId xmlns:p14="http://schemas.microsoft.com/office/powerpoint/2010/main" val="19420901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C513852-B6AF-4B10-AD82-948DFA19B5ED}"/>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F4CBEFC4-EA1B-4B92-AFBC-B6598E6F30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078351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52FA6B-86E5-4E75-8165-7B87AB1B34ED}"/>
              </a:ext>
            </a:extLst>
          </p:cNvPr>
          <p:cNvSpPr>
            <a:spLocks noGrp="1"/>
          </p:cNvSpPr>
          <p:nvPr>
            <p:ph type="title"/>
          </p:nvPr>
        </p:nvSpPr>
        <p:spPr/>
        <p:txBody>
          <a:bodyPr/>
          <a:lstStyle/>
          <a:p>
            <a:r>
              <a:rPr lang="en-US"/>
              <a:t>Facebook Page Posts Virality | Department of Health (Philippines)</a:t>
            </a:r>
          </a:p>
        </p:txBody>
      </p:sp>
      <p:graphicFrame>
        <p:nvGraphicFramePr>
          <p:cNvPr id="6" name="Chart Placeholder 5">
            <a:extLst>
              <a:ext uri="{FF2B5EF4-FFF2-40B4-BE49-F238E27FC236}">
                <a16:creationId xmlns:a16="http://schemas.microsoft.com/office/drawing/2014/main" id="{C329648D-0209-4902-80C8-B4A6D1F63BE7}"/>
              </a:ext>
            </a:extLst>
          </p:cNvPr>
          <p:cNvGraphicFramePr>
            <a:graphicFrameLocks noGrp="1"/>
          </p:cNvGraphicFramePr>
          <p:nvPr>
            <p:ph type="chart" sz="quarter" idx="13"/>
            <p:extLst>
              <p:ext uri="{D42A27DB-BD31-4B8C-83A1-F6EECF244321}">
                <p14:modId xmlns:p14="http://schemas.microsoft.com/office/powerpoint/2010/main" val="185538032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02D2808-F3DE-47E1-85DE-730F8C5AEF8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E186007F-DE90-4AB7-A29F-0A755CE4FB0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1061807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778C12-6F2C-4729-8C77-D0A4028771A3}"/>
              </a:ext>
            </a:extLst>
          </p:cNvPr>
          <p:cNvSpPr>
            <a:spLocks noGrp="1"/>
          </p:cNvSpPr>
          <p:nvPr>
            <p:ph type="title"/>
          </p:nvPr>
        </p:nvSpPr>
        <p:spPr/>
        <p:txBody>
          <a:bodyPr/>
          <a:lstStyle/>
          <a:p>
            <a:r>
              <a:rPr lang="en-US"/>
              <a:t>Facebook Fans Total | Department of Health (Philippines)</a:t>
            </a:r>
          </a:p>
        </p:txBody>
      </p:sp>
      <p:graphicFrame>
        <p:nvGraphicFramePr>
          <p:cNvPr id="6" name="Chart Placeholder 5">
            <a:extLst>
              <a:ext uri="{FF2B5EF4-FFF2-40B4-BE49-F238E27FC236}">
                <a16:creationId xmlns:a16="http://schemas.microsoft.com/office/drawing/2014/main" id="{4EE345C6-F520-44E4-B30D-5F5C2900747E}"/>
              </a:ext>
            </a:extLst>
          </p:cNvPr>
          <p:cNvGraphicFramePr>
            <a:graphicFrameLocks noGrp="1"/>
          </p:cNvGraphicFramePr>
          <p:nvPr>
            <p:ph type="chart" sz="quarter" idx="13"/>
            <p:extLst>
              <p:ext uri="{D42A27DB-BD31-4B8C-83A1-F6EECF244321}">
                <p14:modId xmlns:p14="http://schemas.microsoft.com/office/powerpoint/2010/main" val="837516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4677A65-09F4-4542-B89C-41159AF677AF}"/>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174DD01-221B-444F-819C-3031DEF8F88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32271424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506C1B-2B8E-4795-8AD4-EF25C2BE4188}"/>
              </a:ext>
            </a:extLst>
          </p:cNvPr>
          <p:cNvSpPr>
            <a:spLocks noGrp="1"/>
          </p:cNvSpPr>
          <p:nvPr>
            <p:ph type="title"/>
          </p:nvPr>
        </p:nvSpPr>
        <p:spPr/>
        <p:txBody>
          <a:bodyPr/>
          <a:lstStyle/>
          <a:p>
            <a:r>
              <a:rPr lang="en-US"/>
              <a:t>Facebook Fan Demographics | Department of Health (Philippines)</a:t>
            </a:r>
          </a:p>
        </p:txBody>
      </p:sp>
      <p:graphicFrame>
        <p:nvGraphicFramePr>
          <p:cNvPr id="6" name="Chart Placeholder 5">
            <a:extLst>
              <a:ext uri="{FF2B5EF4-FFF2-40B4-BE49-F238E27FC236}">
                <a16:creationId xmlns:a16="http://schemas.microsoft.com/office/drawing/2014/main" id="{117168CF-3C4E-46C4-A716-7F0C7D66609E}"/>
              </a:ext>
            </a:extLst>
          </p:cNvPr>
          <p:cNvGraphicFramePr>
            <a:graphicFrameLocks noGrp="1"/>
          </p:cNvGraphicFramePr>
          <p:nvPr>
            <p:ph type="chart" sz="quarter" idx="13"/>
            <p:extLst>
              <p:ext uri="{D42A27DB-BD31-4B8C-83A1-F6EECF244321}">
                <p14:modId xmlns:p14="http://schemas.microsoft.com/office/powerpoint/2010/main" val="4100370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9A5D461-13D0-40D5-B8C9-FB94BE0D393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5C49D555-5F27-42CF-B1C1-ABE4FD461F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80957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8D6FEC-6D35-4441-B029-7792EE817CF3}"/>
              </a:ext>
            </a:extLst>
          </p:cNvPr>
          <p:cNvSpPr>
            <a:spLocks noGrp="1"/>
          </p:cNvSpPr>
          <p:nvPr>
            <p:ph type="title"/>
          </p:nvPr>
        </p:nvSpPr>
        <p:spPr/>
        <p:txBody>
          <a:bodyPr/>
          <a:lstStyle/>
          <a:p>
            <a:r>
              <a:rPr lang="en-US"/>
              <a:t>Facebook Page Views | Department of Health (Philippines)</a:t>
            </a:r>
          </a:p>
        </p:txBody>
      </p:sp>
      <p:graphicFrame>
        <p:nvGraphicFramePr>
          <p:cNvPr id="6" name="Chart Placeholder 5">
            <a:extLst>
              <a:ext uri="{FF2B5EF4-FFF2-40B4-BE49-F238E27FC236}">
                <a16:creationId xmlns:a16="http://schemas.microsoft.com/office/drawing/2014/main" id="{D68D36BC-68DC-4390-B37D-E47549D332C8}"/>
              </a:ext>
            </a:extLst>
          </p:cNvPr>
          <p:cNvGraphicFramePr>
            <a:graphicFrameLocks noGrp="1"/>
          </p:cNvGraphicFramePr>
          <p:nvPr>
            <p:ph type="chart" sz="quarter" idx="13"/>
            <p:extLst>
              <p:ext uri="{D42A27DB-BD31-4B8C-83A1-F6EECF244321}">
                <p14:modId xmlns:p14="http://schemas.microsoft.com/office/powerpoint/2010/main" val="7783964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99EDAD7-7864-434B-AB60-CB8A9E2CFCC7}"/>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B3AE1855-622F-4DD4-9644-8F519DBB5701}"/>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50981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DA8AEB-6F1E-47CB-802F-42668C4978A4}"/>
              </a:ext>
            </a:extLst>
          </p:cNvPr>
          <p:cNvSpPr>
            <a:spLocks noGrp="1"/>
          </p:cNvSpPr>
          <p:nvPr>
            <p:ph type="title"/>
          </p:nvPr>
        </p:nvSpPr>
        <p:spPr/>
        <p:txBody>
          <a:bodyPr/>
          <a:lstStyle/>
          <a:p>
            <a:r>
              <a:rPr lang="en-US"/>
              <a:t>Facebook Engagement Rate | Department of Health (Philippines)</a:t>
            </a:r>
          </a:p>
        </p:txBody>
      </p:sp>
      <p:graphicFrame>
        <p:nvGraphicFramePr>
          <p:cNvPr id="6" name="Chart Placeholder 5">
            <a:extLst>
              <a:ext uri="{FF2B5EF4-FFF2-40B4-BE49-F238E27FC236}">
                <a16:creationId xmlns:a16="http://schemas.microsoft.com/office/drawing/2014/main" id="{233FFFE7-A1C3-4D85-955D-F70F96B7B71E}"/>
              </a:ext>
            </a:extLst>
          </p:cNvPr>
          <p:cNvGraphicFramePr>
            <a:graphicFrameLocks noGrp="1"/>
          </p:cNvGraphicFramePr>
          <p:nvPr>
            <p:ph type="chart" sz="quarter" idx="13"/>
            <p:extLst>
              <p:ext uri="{D42A27DB-BD31-4B8C-83A1-F6EECF244321}">
                <p14:modId xmlns:p14="http://schemas.microsoft.com/office/powerpoint/2010/main" val="85786372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7F924C5-0DE6-4813-AB8E-5E81B58EA4A3}"/>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3BD44747-4BE9-45E5-9BAA-D6A0159641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86519828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58E74C-F23E-45A3-8725-03D750CF1B83}"/>
              </a:ext>
            </a:extLst>
          </p:cNvPr>
          <p:cNvSpPr>
            <a:spLocks noGrp="1"/>
          </p:cNvSpPr>
          <p:nvPr>
            <p:ph type="title"/>
          </p:nvPr>
        </p:nvSpPr>
        <p:spPr/>
        <p:txBody>
          <a:bodyPr/>
          <a:lstStyle/>
          <a:p>
            <a:r>
              <a:rPr lang="en-US"/>
              <a:t>Facebook Interactions Distribution | Department of Health (Philippines)</a:t>
            </a:r>
          </a:p>
        </p:txBody>
      </p:sp>
      <p:graphicFrame>
        <p:nvGraphicFramePr>
          <p:cNvPr id="6" name="Chart Placeholder 5">
            <a:extLst>
              <a:ext uri="{FF2B5EF4-FFF2-40B4-BE49-F238E27FC236}">
                <a16:creationId xmlns:a16="http://schemas.microsoft.com/office/drawing/2014/main" id="{D3A2F22B-318B-47C9-8306-1AB1A19D8688}"/>
              </a:ext>
            </a:extLst>
          </p:cNvPr>
          <p:cNvGraphicFramePr>
            <a:graphicFrameLocks noGrp="1"/>
          </p:cNvGraphicFramePr>
          <p:nvPr>
            <p:ph type="chart" sz="quarter" idx="13"/>
            <p:extLst>
              <p:ext uri="{D42A27DB-BD31-4B8C-83A1-F6EECF244321}">
                <p14:modId xmlns:p14="http://schemas.microsoft.com/office/powerpoint/2010/main" val="65075042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2AB0B60-A743-486B-9FE2-8DB9844B49F0}"/>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76267C96-EC09-4144-BC7D-5987FD7D12C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54212293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2141B1F-D572-4EC3-AAA5-BF2E830B21BC}"/>
              </a:ext>
            </a:extLst>
          </p:cNvPr>
          <p:cNvSpPr>
            <a:spLocks noGrp="1"/>
          </p:cNvSpPr>
          <p:nvPr>
            <p:ph type="title"/>
          </p:nvPr>
        </p:nvSpPr>
        <p:spPr/>
        <p:txBody>
          <a:bodyPr/>
          <a:lstStyle/>
          <a:p>
            <a:r>
              <a:rPr lang="en-US"/>
              <a:t>Facebook Interaction Rate By Post Type | Department of Health (Philippines)</a:t>
            </a:r>
          </a:p>
        </p:txBody>
      </p:sp>
      <p:graphicFrame>
        <p:nvGraphicFramePr>
          <p:cNvPr id="6" name="Chart Placeholder 5">
            <a:extLst>
              <a:ext uri="{FF2B5EF4-FFF2-40B4-BE49-F238E27FC236}">
                <a16:creationId xmlns:a16="http://schemas.microsoft.com/office/drawing/2014/main" id="{E14C32EE-291E-4D9F-B65C-4CC2A554A462}"/>
              </a:ext>
            </a:extLst>
          </p:cNvPr>
          <p:cNvGraphicFramePr>
            <a:graphicFrameLocks noGrp="1"/>
          </p:cNvGraphicFramePr>
          <p:nvPr>
            <p:ph type="chart" sz="quarter" idx="13"/>
            <p:extLst>
              <p:ext uri="{D42A27DB-BD31-4B8C-83A1-F6EECF244321}">
                <p14:modId xmlns:p14="http://schemas.microsoft.com/office/powerpoint/2010/main" val="29630826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A37EFC4F-2400-4A1F-91A6-CD6ACF10EB49}"/>
              </a:ext>
            </a:extLst>
          </p:cNvPr>
          <p:cNvSpPr>
            <a:spLocks noGrp="1"/>
          </p:cNvSpPr>
          <p:nvPr>
            <p:ph type="body" sz="quarter" idx="14"/>
          </p:nvPr>
        </p:nvSpPr>
        <p:spPr/>
        <p:txBody>
          <a:bodyPr/>
          <a:lstStyle/>
          <a:p>
            <a:r>
              <a:rPr lang="en-US"/>
              <a:t>04/01/2018 - 04/30/2018</a:t>
            </a:r>
          </a:p>
        </p:txBody>
      </p:sp>
      <p:sp>
        <p:nvSpPr>
          <p:cNvPr id="5" name="Footer Placeholder 4">
            <a:extLst>
              <a:ext uri="{FF2B5EF4-FFF2-40B4-BE49-F238E27FC236}">
                <a16:creationId xmlns:a16="http://schemas.microsoft.com/office/drawing/2014/main" id="{DD132947-E406-4156-B3AC-9CFB92B979F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555332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275588-7B89-4AD8-BB77-1B01F3A6250D}"/>
              </a:ext>
            </a:extLst>
          </p:cNvPr>
          <p:cNvSpPr>
            <a:spLocks noGrp="1"/>
          </p:cNvSpPr>
          <p:nvPr>
            <p:ph type="title"/>
          </p:nvPr>
        </p:nvSpPr>
        <p:spPr/>
        <p:txBody>
          <a:bodyPr/>
          <a:lstStyle/>
          <a:p>
            <a:r>
              <a:rPr lang="en-US"/>
              <a:t>Facebook Own Posts Table  | Department of Health (Philippines) - 1 of 14</a:t>
            </a:r>
          </a:p>
        </p:txBody>
      </p:sp>
      <p:graphicFrame>
        <p:nvGraphicFramePr>
          <p:cNvPr id="5" name="Table Placeholder 4">
            <a:extLst>
              <a:ext uri="{FF2B5EF4-FFF2-40B4-BE49-F238E27FC236}">
                <a16:creationId xmlns:a16="http://schemas.microsoft.com/office/drawing/2014/main" id="{EBFAD8EE-81F2-4C67-BF4C-C4642A0EA279}"/>
              </a:ext>
            </a:extLst>
          </p:cNvPr>
          <p:cNvGraphicFramePr>
            <a:graphicFrameLocks noGrp="1"/>
          </p:cNvGraphicFramePr>
          <p:nvPr>
            <p:ph type="tbl" sz="quarter" idx="13"/>
            <p:extLst>
              <p:ext uri="{D42A27DB-BD31-4B8C-83A1-F6EECF244321}">
                <p14:modId xmlns:p14="http://schemas.microsoft.com/office/powerpoint/2010/main" val="2713319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130637792"/>
                    </a:ext>
                  </a:extLst>
                </a:gridCol>
                <a:gridCol w="370332">
                  <a:extLst>
                    <a:ext uri="{9D8B030D-6E8A-4147-A177-3AD203B41FA5}">
                      <a16:colId xmlns:a16="http://schemas.microsoft.com/office/drawing/2014/main" val="45550487"/>
                    </a:ext>
                  </a:extLst>
                </a:gridCol>
                <a:gridCol w="370332">
                  <a:extLst>
                    <a:ext uri="{9D8B030D-6E8A-4147-A177-3AD203B41FA5}">
                      <a16:colId xmlns:a16="http://schemas.microsoft.com/office/drawing/2014/main" val="2699862487"/>
                    </a:ext>
                  </a:extLst>
                </a:gridCol>
                <a:gridCol w="370332">
                  <a:extLst>
                    <a:ext uri="{9D8B030D-6E8A-4147-A177-3AD203B41FA5}">
                      <a16:colId xmlns:a16="http://schemas.microsoft.com/office/drawing/2014/main" val="4072315787"/>
                    </a:ext>
                  </a:extLst>
                </a:gridCol>
                <a:gridCol w="329184">
                  <a:extLst>
                    <a:ext uri="{9D8B030D-6E8A-4147-A177-3AD203B41FA5}">
                      <a16:colId xmlns:a16="http://schemas.microsoft.com/office/drawing/2014/main" val="2016787641"/>
                    </a:ext>
                  </a:extLst>
                </a:gridCol>
                <a:gridCol w="329184">
                  <a:extLst>
                    <a:ext uri="{9D8B030D-6E8A-4147-A177-3AD203B41FA5}">
                      <a16:colId xmlns:a16="http://schemas.microsoft.com/office/drawing/2014/main" val="2830398832"/>
                    </a:ext>
                  </a:extLst>
                </a:gridCol>
                <a:gridCol w="329184">
                  <a:extLst>
                    <a:ext uri="{9D8B030D-6E8A-4147-A177-3AD203B41FA5}">
                      <a16:colId xmlns:a16="http://schemas.microsoft.com/office/drawing/2014/main" val="3741554061"/>
                    </a:ext>
                  </a:extLst>
                </a:gridCol>
                <a:gridCol w="329184">
                  <a:extLst>
                    <a:ext uri="{9D8B030D-6E8A-4147-A177-3AD203B41FA5}">
                      <a16:colId xmlns:a16="http://schemas.microsoft.com/office/drawing/2014/main" val="999485838"/>
                    </a:ext>
                  </a:extLst>
                </a:gridCol>
                <a:gridCol w="329184">
                  <a:extLst>
                    <a:ext uri="{9D8B030D-6E8A-4147-A177-3AD203B41FA5}">
                      <a16:colId xmlns:a16="http://schemas.microsoft.com/office/drawing/2014/main" val="172397457"/>
                    </a:ext>
                  </a:extLst>
                </a:gridCol>
                <a:gridCol w="329184">
                  <a:extLst>
                    <a:ext uri="{9D8B030D-6E8A-4147-A177-3AD203B41FA5}">
                      <a16:colId xmlns:a16="http://schemas.microsoft.com/office/drawing/2014/main" val="3205927503"/>
                    </a:ext>
                  </a:extLst>
                </a:gridCol>
                <a:gridCol w="329184">
                  <a:extLst>
                    <a:ext uri="{9D8B030D-6E8A-4147-A177-3AD203B41FA5}">
                      <a16:colId xmlns:a16="http://schemas.microsoft.com/office/drawing/2014/main" val="2657371419"/>
                    </a:ext>
                  </a:extLst>
                </a:gridCol>
                <a:gridCol w="329184">
                  <a:extLst>
                    <a:ext uri="{9D8B030D-6E8A-4147-A177-3AD203B41FA5}">
                      <a16:colId xmlns:a16="http://schemas.microsoft.com/office/drawing/2014/main" val="352699888"/>
                    </a:ext>
                  </a:extLst>
                </a:gridCol>
                <a:gridCol w="329184">
                  <a:extLst>
                    <a:ext uri="{9D8B030D-6E8A-4147-A177-3AD203B41FA5}">
                      <a16:colId xmlns:a16="http://schemas.microsoft.com/office/drawing/2014/main" val="688505636"/>
                    </a:ext>
                  </a:extLst>
                </a:gridCol>
                <a:gridCol w="370332">
                  <a:extLst>
                    <a:ext uri="{9D8B030D-6E8A-4147-A177-3AD203B41FA5}">
                      <a16:colId xmlns:a16="http://schemas.microsoft.com/office/drawing/2014/main" val="456549010"/>
                    </a:ext>
                  </a:extLst>
                </a:gridCol>
                <a:gridCol w="370332">
                  <a:extLst>
                    <a:ext uri="{9D8B030D-6E8A-4147-A177-3AD203B41FA5}">
                      <a16:colId xmlns:a16="http://schemas.microsoft.com/office/drawing/2014/main" val="3569239300"/>
                    </a:ext>
                  </a:extLst>
                </a:gridCol>
                <a:gridCol w="329184">
                  <a:extLst>
                    <a:ext uri="{9D8B030D-6E8A-4147-A177-3AD203B41FA5}">
                      <a16:colId xmlns:a16="http://schemas.microsoft.com/office/drawing/2014/main" val="667209074"/>
                    </a:ext>
                  </a:extLst>
                </a:gridCol>
                <a:gridCol w="329184">
                  <a:extLst>
                    <a:ext uri="{9D8B030D-6E8A-4147-A177-3AD203B41FA5}">
                      <a16:colId xmlns:a16="http://schemas.microsoft.com/office/drawing/2014/main" val="44796222"/>
                    </a:ext>
                  </a:extLst>
                </a:gridCol>
                <a:gridCol w="370332">
                  <a:extLst>
                    <a:ext uri="{9D8B030D-6E8A-4147-A177-3AD203B41FA5}">
                      <a16:colId xmlns:a16="http://schemas.microsoft.com/office/drawing/2014/main" val="290294217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06601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09:56:41 </a:t>
                      </a:r>
                      <a:r>
                        <a:rPr kumimoji="0" lang="en-US" sz="1000" b="0" i="0" u="none" strike="noStrike" kern="1200" cap="none" spc="0" normalizeH="0" baseline="0" noProof="0">
                          <a:ln>
                            <a:noFill/>
                          </a:ln>
                          <a:solidFill>
                            <a:prstClr val="black"/>
                          </a:solidFill>
                          <a:effectLst/>
                          <a:uLnTx/>
                          <a:uFillTx/>
                          <a:latin typeface="+mn-lt"/>
                          <a:ea typeface="+mn-ea"/>
                          <a:cs typeface="+mn-cs"/>
                        </a:rPr>
                        <a:t> 
 DOH DELIVERED ASSISTANCE TO STA. CRUZ FIRE VICTIMS Press Release/30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93007763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- 2018-04-30 04:14:01 </a:t>
                      </a:r>
                      <a:r>
                        <a:rPr kumimoji="0" lang="en-US" sz="1000" b="0" i="0" u="none" strike="noStrike" kern="1200" cap="none" spc="0" normalizeH="0" baseline="0" noProof="0">
                          <a:ln>
                            <a:noFill/>
                          </a:ln>
                          <a:solidFill>
                            <a:prstClr val="black"/>
                          </a:solidFill>
                          <a:effectLst/>
                          <a:uLnTx/>
                          <a:uFillTx/>
                          <a:latin typeface="+mn-lt"/>
                          <a:ea typeface="+mn-ea"/>
                          <a:cs typeface="+mn-cs"/>
                        </a:rPr>
                        <a:t> 
 April 25, 2018 is World Malaria Day!
Malaria is a serious and sometimes fatal disease caused by a parasite that commonly infects a certain type of mosquito which feeds on humans. Although deadly, this diseases can easily be prevented.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66944843"/>
                  </a:ext>
                </a:extLst>
              </a:tr>
            </a:tbl>
          </a:graphicData>
        </a:graphic>
      </p:graphicFrame>
      <p:sp>
        <p:nvSpPr>
          <p:cNvPr id="4" name="Text Placeholder 3">
            <a:extLst>
              <a:ext uri="{FF2B5EF4-FFF2-40B4-BE49-F238E27FC236}">
                <a16:creationId xmlns:a16="http://schemas.microsoft.com/office/drawing/2014/main" id="{1797D966-A979-4288-BF88-F854C9BDC14C}"/>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64220218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BE86D60-78EC-42C7-BABF-0D74444ACECA}"/>
              </a:ext>
            </a:extLst>
          </p:cNvPr>
          <p:cNvSpPr>
            <a:spLocks noGrp="1"/>
          </p:cNvSpPr>
          <p:nvPr>
            <p:ph type="title"/>
          </p:nvPr>
        </p:nvSpPr>
        <p:spPr/>
        <p:txBody>
          <a:bodyPr/>
          <a:lstStyle/>
          <a:p>
            <a:r>
              <a:rPr lang="en-US"/>
              <a:t>Facebook Own Posts Table  | Department of Health (Philippines) - 2 of 14</a:t>
            </a:r>
          </a:p>
        </p:txBody>
      </p:sp>
      <p:graphicFrame>
        <p:nvGraphicFramePr>
          <p:cNvPr id="5" name="Table Placeholder 4">
            <a:extLst>
              <a:ext uri="{FF2B5EF4-FFF2-40B4-BE49-F238E27FC236}">
                <a16:creationId xmlns:a16="http://schemas.microsoft.com/office/drawing/2014/main" id="{CCB45A3A-73F1-4A02-9F3D-320E232FE41E}"/>
              </a:ext>
            </a:extLst>
          </p:cNvPr>
          <p:cNvGraphicFramePr>
            <a:graphicFrameLocks noGrp="1"/>
          </p:cNvGraphicFramePr>
          <p:nvPr>
            <p:ph type="tbl" sz="quarter" idx="13"/>
            <p:extLst>
              <p:ext uri="{D42A27DB-BD31-4B8C-83A1-F6EECF244321}">
                <p14:modId xmlns:p14="http://schemas.microsoft.com/office/powerpoint/2010/main" val="42797105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819605285"/>
                    </a:ext>
                  </a:extLst>
                </a:gridCol>
                <a:gridCol w="370332">
                  <a:extLst>
                    <a:ext uri="{9D8B030D-6E8A-4147-A177-3AD203B41FA5}">
                      <a16:colId xmlns:a16="http://schemas.microsoft.com/office/drawing/2014/main" val="3196546058"/>
                    </a:ext>
                  </a:extLst>
                </a:gridCol>
                <a:gridCol w="370332">
                  <a:extLst>
                    <a:ext uri="{9D8B030D-6E8A-4147-A177-3AD203B41FA5}">
                      <a16:colId xmlns:a16="http://schemas.microsoft.com/office/drawing/2014/main" val="3219311767"/>
                    </a:ext>
                  </a:extLst>
                </a:gridCol>
                <a:gridCol w="370332">
                  <a:extLst>
                    <a:ext uri="{9D8B030D-6E8A-4147-A177-3AD203B41FA5}">
                      <a16:colId xmlns:a16="http://schemas.microsoft.com/office/drawing/2014/main" val="67658722"/>
                    </a:ext>
                  </a:extLst>
                </a:gridCol>
                <a:gridCol w="329184">
                  <a:extLst>
                    <a:ext uri="{9D8B030D-6E8A-4147-A177-3AD203B41FA5}">
                      <a16:colId xmlns:a16="http://schemas.microsoft.com/office/drawing/2014/main" val="3172500561"/>
                    </a:ext>
                  </a:extLst>
                </a:gridCol>
                <a:gridCol w="329184">
                  <a:extLst>
                    <a:ext uri="{9D8B030D-6E8A-4147-A177-3AD203B41FA5}">
                      <a16:colId xmlns:a16="http://schemas.microsoft.com/office/drawing/2014/main" val="2471077638"/>
                    </a:ext>
                  </a:extLst>
                </a:gridCol>
                <a:gridCol w="329184">
                  <a:extLst>
                    <a:ext uri="{9D8B030D-6E8A-4147-A177-3AD203B41FA5}">
                      <a16:colId xmlns:a16="http://schemas.microsoft.com/office/drawing/2014/main" val="3617360033"/>
                    </a:ext>
                  </a:extLst>
                </a:gridCol>
                <a:gridCol w="329184">
                  <a:extLst>
                    <a:ext uri="{9D8B030D-6E8A-4147-A177-3AD203B41FA5}">
                      <a16:colId xmlns:a16="http://schemas.microsoft.com/office/drawing/2014/main" val="1232240809"/>
                    </a:ext>
                  </a:extLst>
                </a:gridCol>
                <a:gridCol w="329184">
                  <a:extLst>
                    <a:ext uri="{9D8B030D-6E8A-4147-A177-3AD203B41FA5}">
                      <a16:colId xmlns:a16="http://schemas.microsoft.com/office/drawing/2014/main" val="1621535427"/>
                    </a:ext>
                  </a:extLst>
                </a:gridCol>
                <a:gridCol w="329184">
                  <a:extLst>
                    <a:ext uri="{9D8B030D-6E8A-4147-A177-3AD203B41FA5}">
                      <a16:colId xmlns:a16="http://schemas.microsoft.com/office/drawing/2014/main" val="3741258108"/>
                    </a:ext>
                  </a:extLst>
                </a:gridCol>
                <a:gridCol w="329184">
                  <a:extLst>
                    <a:ext uri="{9D8B030D-6E8A-4147-A177-3AD203B41FA5}">
                      <a16:colId xmlns:a16="http://schemas.microsoft.com/office/drawing/2014/main" val="3909170763"/>
                    </a:ext>
                  </a:extLst>
                </a:gridCol>
                <a:gridCol w="329184">
                  <a:extLst>
                    <a:ext uri="{9D8B030D-6E8A-4147-A177-3AD203B41FA5}">
                      <a16:colId xmlns:a16="http://schemas.microsoft.com/office/drawing/2014/main" val="2503633788"/>
                    </a:ext>
                  </a:extLst>
                </a:gridCol>
                <a:gridCol w="329184">
                  <a:extLst>
                    <a:ext uri="{9D8B030D-6E8A-4147-A177-3AD203B41FA5}">
                      <a16:colId xmlns:a16="http://schemas.microsoft.com/office/drawing/2014/main" val="3634598853"/>
                    </a:ext>
                  </a:extLst>
                </a:gridCol>
                <a:gridCol w="370332">
                  <a:extLst>
                    <a:ext uri="{9D8B030D-6E8A-4147-A177-3AD203B41FA5}">
                      <a16:colId xmlns:a16="http://schemas.microsoft.com/office/drawing/2014/main" val="1663411273"/>
                    </a:ext>
                  </a:extLst>
                </a:gridCol>
                <a:gridCol w="370332">
                  <a:extLst>
                    <a:ext uri="{9D8B030D-6E8A-4147-A177-3AD203B41FA5}">
                      <a16:colId xmlns:a16="http://schemas.microsoft.com/office/drawing/2014/main" val="2532119867"/>
                    </a:ext>
                  </a:extLst>
                </a:gridCol>
                <a:gridCol w="329184">
                  <a:extLst>
                    <a:ext uri="{9D8B030D-6E8A-4147-A177-3AD203B41FA5}">
                      <a16:colId xmlns:a16="http://schemas.microsoft.com/office/drawing/2014/main" val="3836716967"/>
                    </a:ext>
                  </a:extLst>
                </a:gridCol>
                <a:gridCol w="329184">
                  <a:extLst>
                    <a:ext uri="{9D8B030D-6E8A-4147-A177-3AD203B41FA5}">
                      <a16:colId xmlns:a16="http://schemas.microsoft.com/office/drawing/2014/main" val="1212021682"/>
                    </a:ext>
                  </a:extLst>
                </a:gridCol>
                <a:gridCol w="370332">
                  <a:extLst>
                    <a:ext uri="{9D8B030D-6E8A-4147-A177-3AD203B41FA5}">
                      <a16:colId xmlns:a16="http://schemas.microsoft.com/office/drawing/2014/main" val="420209397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44945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- 2018-04-29 17:15:12 </a:t>
                      </a:r>
                      <a:r>
                        <a:rPr kumimoji="0" lang="en-US" sz="1000" b="0" i="0" u="none" strike="noStrike" kern="1200" cap="none" spc="0" normalizeH="0" baseline="0" noProof="0">
                          <a:ln>
                            <a:noFill/>
                          </a:ln>
                          <a:solidFill>
                            <a:prstClr val="black"/>
                          </a:solidFill>
                          <a:effectLst/>
                          <a:uLnTx/>
                          <a:uFillTx/>
                          <a:latin typeface="+mn-lt"/>
                          <a:ea typeface="+mn-ea"/>
                          <a:cs typeface="+mn-cs"/>
                        </a:rPr>
                        <a:t> 
 Special Assistant to the President (SAP) Christopher “Bong” Go together with Health Secretary Francisco T. Duque III and DSWD OIC-Secretary Emmanuel Leyco on Sunday visited victims of last Friday’s fire that gutted homes of around 500 families in the nearby Dr. Jose Fabella Memorial Hospital in Sta. Cruz, Manila. They distributed medicines, hygiene kits, blankets, mats, grocery items. Meanwhile, Secretary Duque checked on the heath conditions of the victims especially against lung related illnesses.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46053654"/>
                  </a:ext>
                </a:extLst>
              </a:tr>
            </a:tbl>
          </a:graphicData>
        </a:graphic>
      </p:graphicFrame>
      <p:sp>
        <p:nvSpPr>
          <p:cNvPr id="4" name="Text Placeholder 3">
            <a:extLst>
              <a:ext uri="{FF2B5EF4-FFF2-40B4-BE49-F238E27FC236}">
                <a16:creationId xmlns:a16="http://schemas.microsoft.com/office/drawing/2014/main" id="{86FFAD05-3D98-4DEE-95D1-0DEF7946666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66173083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E6996C-724B-47B8-8C71-CEACCCAA32EB}"/>
              </a:ext>
            </a:extLst>
          </p:cNvPr>
          <p:cNvSpPr>
            <a:spLocks noGrp="1"/>
          </p:cNvSpPr>
          <p:nvPr>
            <p:ph type="title"/>
          </p:nvPr>
        </p:nvSpPr>
        <p:spPr/>
        <p:txBody>
          <a:bodyPr/>
          <a:lstStyle/>
          <a:p>
            <a:r>
              <a:rPr lang="en-US"/>
              <a:t>Facebook Own Posts Table  | Department of Health (Philippines) - 3 of 14</a:t>
            </a:r>
          </a:p>
        </p:txBody>
      </p:sp>
      <p:graphicFrame>
        <p:nvGraphicFramePr>
          <p:cNvPr id="5" name="Table Placeholder 4">
            <a:extLst>
              <a:ext uri="{FF2B5EF4-FFF2-40B4-BE49-F238E27FC236}">
                <a16:creationId xmlns:a16="http://schemas.microsoft.com/office/drawing/2014/main" id="{C2199AD7-96EE-4B39-ABED-28A31923159D}"/>
              </a:ext>
            </a:extLst>
          </p:cNvPr>
          <p:cNvGraphicFramePr>
            <a:graphicFrameLocks noGrp="1"/>
          </p:cNvGraphicFramePr>
          <p:nvPr>
            <p:ph type="tbl" sz="quarter" idx="13"/>
            <p:extLst>
              <p:ext uri="{D42A27DB-BD31-4B8C-83A1-F6EECF244321}">
                <p14:modId xmlns:p14="http://schemas.microsoft.com/office/powerpoint/2010/main" val="5123763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048586645"/>
                    </a:ext>
                  </a:extLst>
                </a:gridCol>
                <a:gridCol w="370332">
                  <a:extLst>
                    <a:ext uri="{9D8B030D-6E8A-4147-A177-3AD203B41FA5}">
                      <a16:colId xmlns:a16="http://schemas.microsoft.com/office/drawing/2014/main" val="27330239"/>
                    </a:ext>
                  </a:extLst>
                </a:gridCol>
                <a:gridCol w="370332">
                  <a:extLst>
                    <a:ext uri="{9D8B030D-6E8A-4147-A177-3AD203B41FA5}">
                      <a16:colId xmlns:a16="http://schemas.microsoft.com/office/drawing/2014/main" val="374162356"/>
                    </a:ext>
                  </a:extLst>
                </a:gridCol>
                <a:gridCol w="370332">
                  <a:extLst>
                    <a:ext uri="{9D8B030D-6E8A-4147-A177-3AD203B41FA5}">
                      <a16:colId xmlns:a16="http://schemas.microsoft.com/office/drawing/2014/main" val="1524534236"/>
                    </a:ext>
                  </a:extLst>
                </a:gridCol>
                <a:gridCol w="329184">
                  <a:extLst>
                    <a:ext uri="{9D8B030D-6E8A-4147-A177-3AD203B41FA5}">
                      <a16:colId xmlns:a16="http://schemas.microsoft.com/office/drawing/2014/main" val="2050401375"/>
                    </a:ext>
                  </a:extLst>
                </a:gridCol>
                <a:gridCol w="329184">
                  <a:extLst>
                    <a:ext uri="{9D8B030D-6E8A-4147-A177-3AD203B41FA5}">
                      <a16:colId xmlns:a16="http://schemas.microsoft.com/office/drawing/2014/main" val="2380789052"/>
                    </a:ext>
                  </a:extLst>
                </a:gridCol>
                <a:gridCol w="329184">
                  <a:extLst>
                    <a:ext uri="{9D8B030D-6E8A-4147-A177-3AD203B41FA5}">
                      <a16:colId xmlns:a16="http://schemas.microsoft.com/office/drawing/2014/main" val="3839302041"/>
                    </a:ext>
                  </a:extLst>
                </a:gridCol>
                <a:gridCol w="329184">
                  <a:extLst>
                    <a:ext uri="{9D8B030D-6E8A-4147-A177-3AD203B41FA5}">
                      <a16:colId xmlns:a16="http://schemas.microsoft.com/office/drawing/2014/main" val="2189333698"/>
                    </a:ext>
                  </a:extLst>
                </a:gridCol>
                <a:gridCol w="329184">
                  <a:extLst>
                    <a:ext uri="{9D8B030D-6E8A-4147-A177-3AD203B41FA5}">
                      <a16:colId xmlns:a16="http://schemas.microsoft.com/office/drawing/2014/main" val="1537268188"/>
                    </a:ext>
                  </a:extLst>
                </a:gridCol>
                <a:gridCol w="329184">
                  <a:extLst>
                    <a:ext uri="{9D8B030D-6E8A-4147-A177-3AD203B41FA5}">
                      <a16:colId xmlns:a16="http://schemas.microsoft.com/office/drawing/2014/main" val="4201886110"/>
                    </a:ext>
                  </a:extLst>
                </a:gridCol>
                <a:gridCol w="329184">
                  <a:extLst>
                    <a:ext uri="{9D8B030D-6E8A-4147-A177-3AD203B41FA5}">
                      <a16:colId xmlns:a16="http://schemas.microsoft.com/office/drawing/2014/main" val="3255282248"/>
                    </a:ext>
                  </a:extLst>
                </a:gridCol>
                <a:gridCol w="329184">
                  <a:extLst>
                    <a:ext uri="{9D8B030D-6E8A-4147-A177-3AD203B41FA5}">
                      <a16:colId xmlns:a16="http://schemas.microsoft.com/office/drawing/2014/main" val="2681547561"/>
                    </a:ext>
                  </a:extLst>
                </a:gridCol>
                <a:gridCol w="329184">
                  <a:extLst>
                    <a:ext uri="{9D8B030D-6E8A-4147-A177-3AD203B41FA5}">
                      <a16:colId xmlns:a16="http://schemas.microsoft.com/office/drawing/2014/main" val="2178147636"/>
                    </a:ext>
                  </a:extLst>
                </a:gridCol>
                <a:gridCol w="370332">
                  <a:extLst>
                    <a:ext uri="{9D8B030D-6E8A-4147-A177-3AD203B41FA5}">
                      <a16:colId xmlns:a16="http://schemas.microsoft.com/office/drawing/2014/main" val="3804793992"/>
                    </a:ext>
                  </a:extLst>
                </a:gridCol>
                <a:gridCol w="370332">
                  <a:extLst>
                    <a:ext uri="{9D8B030D-6E8A-4147-A177-3AD203B41FA5}">
                      <a16:colId xmlns:a16="http://schemas.microsoft.com/office/drawing/2014/main" val="1518919618"/>
                    </a:ext>
                  </a:extLst>
                </a:gridCol>
                <a:gridCol w="329184">
                  <a:extLst>
                    <a:ext uri="{9D8B030D-6E8A-4147-A177-3AD203B41FA5}">
                      <a16:colId xmlns:a16="http://schemas.microsoft.com/office/drawing/2014/main" val="977892137"/>
                    </a:ext>
                  </a:extLst>
                </a:gridCol>
                <a:gridCol w="329184">
                  <a:extLst>
                    <a:ext uri="{9D8B030D-6E8A-4147-A177-3AD203B41FA5}">
                      <a16:colId xmlns:a16="http://schemas.microsoft.com/office/drawing/2014/main" val="3000879200"/>
                    </a:ext>
                  </a:extLst>
                </a:gridCol>
                <a:gridCol w="370332">
                  <a:extLst>
                    <a:ext uri="{9D8B030D-6E8A-4147-A177-3AD203B41FA5}">
                      <a16:colId xmlns:a16="http://schemas.microsoft.com/office/drawing/2014/main" val="1281304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63739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- 2018-04-27 02:00:01 </a:t>
                      </a:r>
                      <a:r>
                        <a:rPr kumimoji="0" lang="en-US" sz="1000" b="0" i="0" u="none" strike="noStrike" kern="1200" cap="none" spc="0" normalizeH="0" baseline="0" noProof="0">
                          <a:ln>
                            <a:noFill/>
                          </a:ln>
                          <a:solidFill>
                            <a:prstClr val="black"/>
                          </a:solidFill>
                          <a:effectLst/>
                          <a:uLnTx/>
                          <a:uFillTx/>
                          <a:latin typeface="+mn-lt"/>
                          <a:ea typeface="+mn-ea"/>
                          <a:cs typeface="+mn-cs"/>
                        </a:rPr>
                        <a:t> 
 Pinalalakas ng bakuna ang immune system ng bata, para protektado siya laban sa sakit tulad ng tigdas. Ika nga Prevention is better than Cure.  Kaya tulad ni Direk Carby Salvador isang bagong ama, naniniwalang ang routine immunization ng DOH ay napaka-epektibong paraan upang lumaking malusog at protektado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66715758"/>
                  </a:ext>
                </a:extLst>
              </a:tr>
            </a:tbl>
          </a:graphicData>
        </a:graphic>
      </p:graphicFrame>
      <p:sp>
        <p:nvSpPr>
          <p:cNvPr id="4" name="Text Placeholder 3">
            <a:extLst>
              <a:ext uri="{FF2B5EF4-FFF2-40B4-BE49-F238E27FC236}">
                <a16:creationId xmlns:a16="http://schemas.microsoft.com/office/drawing/2014/main" id="{46556915-16A1-49C5-BE35-92340E263F99}"/>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8414109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8293A5-E0ED-416B-A4B8-DC84EEDA557C}"/>
              </a:ext>
            </a:extLst>
          </p:cNvPr>
          <p:cNvSpPr>
            <a:spLocks noGrp="1"/>
          </p:cNvSpPr>
          <p:nvPr>
            <p:ph type="title"/>
          </p:nvPr>
        </p:nvSpPr>
        <p:spPr/>
        <p:txBody>
          <a:bodyPr/>
          <a:lstStyle/>
          <a:p>
            <a:r>
              <a:rPr lang="en-US"/>
              <a:t>Facebook Own Posts Table  | Department of Health (Philippines) - 4 of 14</a:t>
            </a:r>
          </a:p>
        </p:txBody>
      </p:sp>
      <p:graphicFrame>
        <p:nvGraphicFramePr>
          <p:cNvPr id="5" name="Table Placeholder 4">
            <a:extLst>
              <a:ext uri="{FF2B5EF4-FFF2-40B4-BE49-F238E27FC236}">
                <a16:creationId xmlns:a16="http://schemas.microsoft.com/office/drawing/2014/main" id="{421DF357-1DF1-42C3-8ACF-60999FCD688C}"/>
              </a:ext>
            </a:extLst>
          </p:cNvPr>
          <p:cNvGraphicFramePr>
            <a:graphicFrameLocks noGrp="1"/>
          </p:cNvGraphicFramePr>
          <p:nvPr>
            <p:ph type="tbl" sz="quarter" idx="13"/>
            <p:extLst>
              <p:ext uri="{D42A27DB-BD31-4B8C-83A1-F6EECF244321}">
                <p14:modId xmlns:p14="http://schemas.microsoft.com/office/powerpoint/2010/main" val="4615016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8245500"/>
                    </a:ext>
                  </a:extLst>
                </a:gridCol>
                <a:gridCol w="370332">
                  <a:extLst>
                    <a:ext uri="{9D8B030D-6E8A-4147-A177-3AD203B41FA5}">
                      <a16:colId xmlns:a16="http://schemas.microsoft.com/office/drawing/2014/main" val="2248220241"/>
                    </a:ext>
                  </a:extLst>
                </a:gridCol>
                <a:gridCol w="370332">
                  <a:extLst>
                    <a:ext uri="{9D8B030D-6E8A-4147-A177-3AD203B41FA5}">
                      <a16:colId xmlns:a16="http://schemas.microsoft.com/office/drawing/2014/main" val="17502954"/>
                    </a:ext>
                  </a:extLst>
                </a:gridCol>
                <a:gridCol w="370332">
                  <a:extLst>
                    <a:ext uri="{9D8B030D-6E8A-4147-A177-3AD203B41FA5}">
                      <a16:colId xmlns:a16="http://schemas.microsoft.com/office/drawing/2014/main" val="3976385223"/>
                    </a:ext>
                  </a:extLst>
                </a:gridCol>
                <a:gridCol w="329184">
                  <a:extLst>
                    <a:ext uri="{9D8B030D-6E8A-4147-A177-3AD203B41FA5}">
                      <a16:colId xmlns:a16="http://schemas.microsoft.com/office/drawing/2014/main" val="773697133"/>
                    </a:ext>
                  </a:extLst>
                </a:gridCol>
                <a:gridCol w="329184">
                  <a:extLst>
                    <a:ext uri="{9D8B030D-6E8A-4147-A177-3AD203B41FA5}">
                      <a16:colId xmlns:a16="http://schemas.microsoft.com/office/drawing/2014/main" val="4138661517"/>
                    </a:ext>
                  </a:extLst>
                </a:gridCol>
                <a:gridCol w="329184">
                  <a:extLst>
                    <a:ext uri="{9D8B030D-6E8A-4147-A177-3AD203B41FA5}">
                      <a16:colId xmlns:a16="http://schemas.microsoft.com/office/drawing/2014/main" val="848226612"/>
                    </a:ext>
                  </a:extLst>
                </a:gridCol>
                <a:gridCol w="329184">
                  <a:extLst>
                    <a:ext uri="{9D8B030D-6E8A-4147-A177-3AD203B41FA5}">
                      <a16:colId xmlns:a16="http://schemas.microsoft.com/office/drawing/2014/main" val="2029772885"/>
                    </a:ext>
                  </a:extLst>
                </a:gridCol>
                <a:gridCol w="329184">
                  <a:extLst>
                    <a:ext uri="{9D8B030D-6E8A-4147-A177-3AD203B41FA5}">
                      <a16:colId xmlns:a16="http://schemas.microsoft.com/office/drawing/2014/main" val="3117603245"/>
                    </a:ext>
                  </a:extLst>
                </a:gridCol>
                <a:gridCol w="329184">
                  <a:extLst>
                    <a:ext uri="{9D8B030D-6E8A-4147-A177-3AD203B41FA5}">
                      <a16:colId xmlns:a16="http://schemas.microsoft.com/office/drawing/2014/main" val="1679077279"/>
                    </a:ext>
                  </a:extLst>
                </a:gridCol>
                <a:gridCol w="329184">
                  <a:extLst>
                    <a:ext uri="{9D8B030D-6E8A-4147-A177-3AD203B41FA5}">
                      <a16:colId xmlns:a16="http://schemas.microsoft.com/office/drawing/2014/main" val="2826612544"/>
                    </a:ext>
                  </a:extLst>
                </a:gridCol>
                <a:gridCol w="329184">
                  <a:extLst>
                    <a:ext uri="{9D8B030D-6E8A-4147-A177-3AD203B41FA5}">
                      <a16:colId xmlns:a16="http://schemas.microsoft.com/office/drawing/2014/main" val="109142528"/>
                    </a:ext>
                  </a:extLst>
                </a:gridCol>
                <a:gridCol w="329184">
                  <a:extLst>
                    <a:ext uri="{9D8B030D-6E8A-4147-A177-3AD203B41FA5}">
                      <a16:colId xmlns:a16="http://schemas.microsoft.com/office/drawing/2014/main" val="1250675422"/>
                    </a:ext>
                  </a:extLst>
                </a:gridCol>
                <a:gridCol w="370332">
                  <a:extLst>
                    <a:ext uri="{9D8B030D-6E8A-4147-A177-3AD203B41FA5}">
                      <a16:colId xmlns:a16="http://schemas.microsoft.com/office/drawing/2014/main" val="1647078881"/>
                    </a:ext>
                  </a:extLst>
                </a:gridCol>
                <a:gridCol w="370332">
                  <a:extLst>
                    <a:ext uri="{9D8B030D-6E8A-4147-A177-3AD203B41FA5}">
                      <a16:colId xmlns:a16="http://schemas.microsoft.com/office/drawing/2014/main" val="1117350481"/>
                    </a:ext>
                  </a:extLst>
                </a:gridCol>
                <a:gridCol w="329184">
                  <a:extLst>
                    <a:ext uri="{9D8B030D-6E8A-4147-A177-3AD203B41FA5}">
                      <a16:colId xmlns:a16="http://schemas.microsoft.com/office/drawing/2014/main" val="679427364"/>
                    </a:ext>
                  </a:extLst>
                </a:gridCol>
                <a:gridCol w="329184">
                  <a:extLst>
                    <a:ext uri="{9D8B030D-6E8A-4147-A177-3AD203B41FA5}">
                      <a16:colId xmlns:a16="http://schemas.microsoft.com/office/drawing/2014/main" val="1899390174"/>
                    </a:ext>
                  </a:extLst>
                </a:gridCol>
                <a:gridCol w="370332">
                  <a:extLst>
                    <a:ext uri="{9D8B030D-6E8A-4147-A177-3AD203B41FA5}">
                      <a16:colId xmlns:a16="http://schemas.microsoft.com/office/drawing/2014/main" val="10549909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7839830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- 2018-04-26 01:00:01 </a:t>
                      </a:r>
                      <a:r>
                        <a:rPr kumimoji="0" lang="en-US" sz="1000" b="0" i="0" u="none" strike="noStrike" kern="1200" cap="none" spc="0" normalizeH="0" baseline="0" noProof="0">
                          <a:ln>
                            <a:noFill/>
                          </a:ln>
                          <a:solidFill>
                            <a:prstClr val="black"/>
                          </a:solidFill>
                          <a:effectLst/>
                          <a:uLnTx/>
                          <a:uFillTx/>
                          <a:latin typeface="+mn-lt"/>
                          <a:ea typeface="+mn-ea"/>
                          <a:cs typeface="+mn-cs"/>
                        </a:rPr>
                        <a:t> 
 Napakahalaga ng pagbabakuna sa mga bata upang maproteksyonan ang kanilang kalusugan. Ito ay mabisang paraan upang makaiwas sa mga sakit. Dedikado ang ating mga Barangay Health Workers sa layuning maprotektahan ang lahat ng bata. Tulad ni Nora Ocampo ng Tala Health Center, sinisikap nilang mga BHW na mabakunahan ang mga bata  sa kanilang lugar.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52471520"/>
                  </a:ext>
                </a:extLst>
              </a:tr>
            </a:tbl>
          </a:graphicData>
        </a:graphic>
      </p:graphicFrame>
      <p:sp>
        <p:nvSpPr>
          <p:cNvPr id="4" name="Text Placeholder 3">
            <a:extLst>
              <a:ext uri="{FF2B5EF4-FFF2-40B4-BE49-F238E27FC236}">
                <a16:creationId xmlns:a16="http://schemas.microsoft.com/office/drawing/2014/main" id="{5055C78B-365D-4327-BC15-E352D4AAC16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06430995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092870-FF56-498D-9FCD-E1B74A11A8E4}"/>
              </a:ext>
            </a:extLst>
          </p:cNvPr>
          <p:cNvSpPr>
            <a:spLocks noGrp="1"/>
          </p:cNvSpPr>
          <p:nvPr>
            <p:ph type="title"/>
          </p:nvPr>
        </p:nvSpPr>
        <p:spPr/>
        <p:txBody>
          <a:bodyPr/>
          <a:lstStyle/>
          <a:p>
            <a:r>
              <a:rPr lang="en-US"/>
              <a:t>Facebook Own Posts Table  | Department of Health (Philippines) - 5 of 14</a:t>
            </a:r>
          </a:p>
        </p:txBody>
      </p:sp>
      <p:graphicFrame>
        <p:nvGraphicFramePr>
          <p:cNvPr id="5" name="Table Placeholder 4">
            <a:extLst>
              <a:ext uri="{FF2B5EF4-FFF2-40B4-BE49-F238E27FC236}">
                <a16:creationId xmlns:a16="http://schemas.microsoft.com/office/drawing/2014/main" id="{1B02D65F-C27E-4EE5-8B09-924587551324}"/>
              </a:ext>
            </a:extLst>
          </p:cNvPr>
          <p:cNvGraphicFramePr>
            <a:graphicFrameLocks noGrp="1"/>
          </p:cNvGraphicFramePr>
          <p:nvPr>
            <p:ph type="tbl" sz="quarter" idx="13"/>
            <p:extLst>
              <p:ext uri="{D42A27DB-BD31-4B8C-83A1-F6EECF244321}">
                <p14:modId xmlns:p14="http://schemas.microsoft.com/office/powerpoint/2010/main" val="32499134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5264540"/>
                    </a:ext>
                  </a:extLst>
                </a:gridCol>
                <a:gridCol w="370332">
                  <a:extLst>
                    <a:ext uri="{9D8B030D-6E8A-4147-A177-3AD203B41FA5}">
                      <a16:colId xmlns:a16="http://schemas.microsoft.com/office/drawing/2014/main" val="3279189158"/>
                    </a:ext>
                  </a:extLst>
                </a:gridCol>
                <a:gridCol w="370332">
                  <a:extLst>
                    <a:ext uri="{9D8B030D-6E8A-4147-A177-3AD203B41FA5}">
                      <a16:colId xmlns:a16="http://schemas.microsoft.com/office/drawing/2014/main" val="2627713766"/>
                    </a:ext>
                  </a:extLst>
                </a:gridCol>
                <a:gridCol w="370332">
                  <a:extLst>
                    <a:ext uri="{9D8B030D-6E8A-4147-A177-3AD203B41FA5}">
                      <a16:colId xmlns:a16="http://schemas.microsoft.com/office/drawing/2014/main" val="3799125414"/>
                    </a:ext>
                  </a:extLst>
                </a:gridCol>
                <a:gridCol w="329184">
                  <a:extLst>
                    <a:ext uri="{9D8B030D-6E8A-4147-A177-3AD203B41FA5}">
                      <a16:colId xmlns:a16="http://schemas.microsoft.com/office/drawing/2014/main" val="228899457"/>
                    </a:ext>
                  </a:extLst>
                </a:gridCol>
                <a:gridCol w="329184">
                  <a:extLst>
                    <a:ext uri="{9D8B030D-6E8A-4147-A177-3AD203B41FA5}">
                      <a16:colId xmlns:a16="http://schemas.microsoft.com/office/drawing/2014/main" val="1664423464"/>
                    </a:ext>
                  </a:extLst>
                </a:gridCol>
                <a:gridCol w="329184">
                  <a:extLst>
                    <a:ext uri="{9D8B030D-6E8A-4147-A177-3AD203B41FA5}">
                      <a16:colId xmlns:a16="http://schemas.microsoft.com/office/drawing/2014/main" val="390527704"/>
                    </a:ext>
                  </a:extLst>
                </a:gridCol>
                <a:gridCol w="329184">
                  <a:extLst>
                    <a:ext uri="{9D8B030D-6E8A-4147-A177-3AD203B41FA5}">
                      <a16:colId xmlns:a16="http://schemas.microsoft.com/office/drawing/2014/main" val="1467636408"/>
                    </a:ext>
                  </a:extLst>
                </a:gridCol>
                <a:gridCol w="329184">
                  <a:extLst>
                    <a:ext uri="{9D8B030D-6E8A-4147-A177-3AD203B41FA5}">
                      <a16:colId xmlns:a16="http://schemas.microsoft.com/office/drawing/2014/main" val="2575562106"/>
                    </a:ext>
                  </a:extLst>
                </a:gridCol>
                <a:gridCol w="329184">
                  <a:extLst>
                    <a:ext uri="{9D8B030D-6E8A-4147-A177-3AD203B41FA5}">
                      <a16:colId xmlns:a16="http://schemas.microsoft.com/office/drawing/2014/main" val="3531574097"/>
                    </a:ext>
                  </a:extLst>
                </a:gridCol>
                <a:gridCol w="329184">
                  <a:extLst>
                    <a:ext uri="{9D8B030D-6E8A-4147-A177-3AD203B41FA5}">
                      <a16:colId xmlns:a16="http://schemas.microsoft.com/office/drawing/2014/main" val="2806013315"/>
                    </a:ext>
                  </a:extLst>
                </a:gridCol>
                <a:gridCol w="329184">
                  <a:extLst>
                    <a:ext uri="{9D8B030D-6E8A-4147-A177-3AD203B41FA5}">
                      <a16:colId xmlns:a16="http://schemas.microsoft.com/office/drawing/2014/main" val="1575756393"/>
                    </a:ext>
                  </a:extLst>
                </a:gridCol>
                <a:gridCol w="329184">
                  <a:extLst>
                    <a:ext uri="{9D8B030D-6E8A-4147-A177-3AD203B41FA5}">
                      <a16:colId xmlns:a16="http://schemas.microsoft.com/office/drawing/2014/main" val="2304846299"/>
                    </a:ext>
                  </a:extLst>
                </a:gridCol>
                <a:gridCol w="370332">
                  <a:extLst>
                    <a:ext uri="{9D8B030D-6E8A-4147-A177-3AD203B41FA5}">
                      <a16:colId xmlns:a16="http://schemas.microsoft.com/office/drawing/2014/main" val="3958428840"/>
                    </a:ext>
                  </a:extLst>
                </a:gridCol>
                <a:gridCol w="370332">
                  <a:extLst>
                    <a:ext uri="{9D8B030D-6E8A-4147-A177-3AD203B41FA5}">
                      <a16:colId xmlns:a16="http://schemas.microsoft.com/office/drawing/2014/main" val="1584693670"/>
                    </a:ext>
                  </a:extLst>
                </a:gridCol>
                <a:gridCol w="329184">
                  <a:extLst>
                    <a:ext uri="{9D8B030D-6E8A-4147-A177-3AD203B41FA5}">
                      <a16:colId xmlns:a16="http://schemas.microsoft.com/office/drawing/2014/main" val="3988831100"/>
                    </a:ext>
                  </a:extLst>
                </a:gridCol>
                <a:gridCol w="329184">
                  <a:extLst>
                    <a:ext uri="{9D8B030D-6E8A-4147-A177-3AD203B41FA5}">
                      <a16:colId xmlns:a16="http://schemas.microsoft.com/office/drawing/2014/main" val="1734637280"/>
                    </a:ext>
                  </a:extLst>
                </a:gridCol>
                <a:gridCol w="370332">
                  <a:extLst>
                    <a:ext uri="{9D8B030D-6E8A-4147-A177-3AD203B41FA5}">
                      <a16:colId xmlns:a16="http://schemas.microsoft.com/office/drawing/2014/main" val="36934575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4628642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12:00:01 </a:t>
                      </a:r>
                      <a:r>
                        <a:rPr kumimoji="0" lang="en-US" sz="1000" b="0" i="0" u="none" strike="noStrike" kern="1200" cap="none" spc="0" normalizeH="0" baseline="0" noProof="0">
                          <a:ln>
                            <a:noFill/>
                          </a:ln>
                          <a:solidFill>
                            <a:prstClr val="black"/>
                          </a:solidFill>
                          <a:effectLst/>
                          <a:uLnTx/>
                          <a:uFillTx/>
                          <a:latin typeface="+mn-lt"/>
                          <a:ea typeface="+mn-ea"/>
                          <a:cs typeface="+mn-cs"/>
                        </a:rPr>
                        <a:t> 
 Kumpletuhin ang mga libreng bakuna para kay baby! Panglaban ang mga bakuna sa mga sakit tulad ng diphtheria, Hepatitis- B, tigdas at marami pang iba.  Kaya si Jaycee Lualhati na isang ina ay regular na nagtutungo sa Health Center upang pabakunahan ang kanyang baby!
 #PagKumpletoProtektado! #ComeBackToBAKuna, 
Back to your Health Center.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0.0826 %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601210406"/>
                  </a:ext>
                </a:extLst>
              </a:tr>
            </a:tbl>
          </a:graphicData>
        </a:graphic>
      </p:graphicFrame>
      <p:sp>
        <p:nvSpPr>
          <p:cNvPr id="4" name="Text Placeholder 3">
            <a:extLst>
              <a:ext uri="{FF2B5EF4-FFF2-40B4-BE49-F238E27FC236}">
                <a16:creationId xmlns:a16="http://schemas.microsoft.com/office/drawing/2014/main" id="{B5C6B371-D9DE-451F-9D75-069AA0D8695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3135659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9A9F78-C84B-42FC-8625-EADD16B9614E}"/>
              </a:ext>
            </a:extLst>
          </p:cNvPr>
          <p:cNvSpPr>
            <a:spLocks noGrp="1"/>
          </p:cNvSpPr>
          <p:nvPr>
            <p:ph type="title"/>
          </p:nvPr>
        </p:nvSpPr>
        <p:spPr/>
        <p:txBody>
          <a:bodyPr/>
          <a:lstStyle/>
          <a:p>
            <a:r>
              <a:rPr lang="en-US"/>
              <a:t>Facebook Own Posts Table  | Department of Health (Philippines) - 6 of 14</a:t>
            </a:r>
          </a:p>
        </p:txBody>
      </p:sp>
      <p:graphicFrame>
        <p:nvGraphicFramePr>
          <p:cNvPr id="5" name="Table Placeholder 4">
            <a:extLst>
              <a:ext uri="{FF2B5EF4-FFF2-40B4-BE49-F238E27FC236}">
                <a16:creationId xmlns:a16="http://schemas.microsoft.com/office/drawing/2014/main" id="{C4B4EB86-EF7E-40ED-A78E-14F015AFB924}"/>
              </a:ext>
            </a:extLst>
          </p:cNvPr>
          <p:cNvGraphicFramePr>
            <a:graphicFrameLocks noGrp="1"/>
          </p:cNvGraphicFramePr>
          <p:nvPr>
            <p:ph type="tbl" sz="quarter" idx="13"/>
            <p:extLst>
              <p:ext uri="{D42A27DB-BD31-4B8C-83A1-F6EECF244321}">
                <p14:modId xmlns:p14="http://schemas.microsoft.com/office/powerpoint/2010/main" val="26180466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128902429"/>
                    </a:ext>
                  </a:extLst>
                </a:gridCol>
                <a:gridCol w="370332">
                  <a:extLst>
                    <a:ext uri="{9D8B030D-6E8A-4147-A177-3AD203B41FA5}">
                      <a16:colId xmlns:a16="http://schemas.microsoft.com/office/drawing/2014/main" val="392773220"/>
                    </a:ext>
                  </a:extLst>
                </a:gridCol>
                <a:gridCol w="370332">
                  <a:extLst>
                    <a:ext uri="{9D8B030D-6E8A-4147-A177-3AD203B41FA5}">
                      <a16:colId xmlns:a16="http://schemas.microsoft.com/office/drawing/2014/main" val="601349573"/>
                    </a:ext>
                  </a:extLst>
                </a:gridCol>
                <a:gridCol w="370332">
                  <a:extLst>
                    <a:ext uri="{9D8B030D-6E8A-4147-A177-3AD203B41FA5}">
                      <a16:colId xmlns:a16="http://schemas.microsoft.com/office/drawing/2014/main" val="4144473647"/>
                    </a:ext>
                  </a:extLst>
                </a:gridCol>
                <a:gridCol w="329184">
                  <a:extLst>
                    <a:ext uri="{9D8B030D-6E8A-4147-A177-3AD203B41FA5}">
                      <a16:colId xmlns:a16="http://schemas.microsoft.com/office/drawing/2014/main" val="1960925386"/>
                    </a:ext>
                  </a:extLst>
                </a:gridCol>
                <a:gridCol w="329184">
                  <a:extLst>
                    <a:ext uri="{9D8B030D-6E8A-4147-A177-3AD203B41FA5}">
                      <a16:colId xmlns:a16="http://schemas.microsoft.com/office/drawing/2014/main" val="1932962508"/>
                    </a:ext>
                  </a:extLst>
                </a:gridCol>
                <a:gridCol w="329184">
                  <a:extLst>
                    <a:ext uri="{9D8B030D-6E8A-4147-A177-3AD203B41FA5}">
                      <a16:colId xmlns:a16="http://schemas.microsoft.com/office/drawing/2014/main" val="1692899910"/>
                    </a:ext>
                  </a:extLst>
                </a:gridCol>
                <a:gridCol w="329184">
                  <a:extLst>
                    <a:ext uri="{9D8B030D-6E8A-4147-A177-3AD203B41FA5}">
                      <a16:colId xmlns:a16="http://schemas.microsoft.com/office/drawing/2014/main" val="1653534267"/>
                    </a:ext>
                  </a:extLst>
                </a:gridCol>
                <a:gridCol w="329184">
                  <a:extLst>
                    <a:ext uri="{9D8B030D-6E8A-4147-A177-3AD203B41FA5}">
                      <a16:colId xmlns:a16="http://schemas.microsoft.com/office/drawing/2014/main" val="2757964941"/>
                    </a:ext>
                  </a:extLst>
                </a:gridCol>
                <a:gridCol w="329184">
                  <a:extLst>
                    <a:ext uri="{9D8B030D-6E8A-4147-A177-3AD203B41FA5}">
                      <a16:colId xmlns:a16="http://schemas.microsoft.com/office/drawing/2014/main" val="3450050872"/>
                    </a:ext>
                  </a:extLst>
                </a:gridCol>
                <a:gridCol w="329184">
                  <a:extLst>
                    <a:ext uri="{9D8B030D-6E8A-4147-A177-3AD203B41FA5}">
                      <a16:colId xmlns:a16="http://schemas.microsoft.com/office/drawing/2014/main" val="2798587167"/>
                    </a:ext>
                  </a:extLst>
                </a:gridCol>
                <a:gridCol w="329184">
                  <a:extLst>
                    <a:ext uri="{9D8B030D-6E8A-4147-A177-3AD203B41FA5}">
                      <a16:colId xmlns:a16="http://schemas.microsoft.com/office/drawing/2014/main" val="117676184"/>
                    </a:ext>
                  </a:extLst>
                </a:gridCol>
                <a:gridCol w="329184">
                  <a:extLst>
                    <a:ext uri="{9D8B030D-6E8A-4147-A177-3AD203B41FA5}">
                      <a16:colId xmlns:a16="http://schemas.microsoft.com/office/drawing/2014/main" val="557689008"/>
                    </a:ext>
                  </a:extLst>
                </a:gridCol>
                <a:gridCol w="370332">
                  <a:extLst>
                    <a:ext uri="{9D8B030D-6E8A-4147-A177-3AD203B41FA5}">
                      <a16:colId xmlns:a16="http://schemas.microsoft.com/office/drawing/2014/main" val="3706824854"/>
                    </a:ext>
                  </a:extLst>
                </a:gridCol>
                <a:gridCol w="370332">
                  <a:extLst>
                    <a:ext uri="{9D8B030D-6E8A-4147-A177-3AD203B41FA5}">
                      <a16:colId xmlns:a16="http://schemas.microsoft.com/office/drawing/2014/main" val="3758546048"/>
                    </a:ext>
                  </a:extLst>
                </a:gridCol>
                <a:gridCol w="329184">
                  <a:extLst>
                    <a:ext uri="{9D8B030D-6E8A-4147-A177-3AD203B41FA5}">
                      <a16:colId xmlns:a16="http://schemas.microsoft.com/office/drawing/2014/main" val="2064192384"/>
                    </a:ext>
                  </a:extLst>
                </a:gridCol>
                <a:gridCol w="329184">
                  <a:extLst>
                    <a:ext uri="{9D8B030D-6E8A-4147-A177-3AD203B41FA5}">
                      <a16:colId xmlns:a16="http://schemas.microsoft.com/office/drawing/2014/main" val="327933012"/>
                    </a:ext>
                  </a:extLst>
                </a:gridCol>
                <a:gridCol w="370332">
                  <a:extLst>
                    <a:ext uri="{9D8B030D-6E8A-4147-A177-3AD203B41FA5}">
                      <a16:colId xmlns:a16="http://schemas.microsoft.com/office/drawing/2014/main" val="15593312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55335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09:43:27 </a:t>
                      </a:r>
                      <a:r>
                        <a:rPr kumimoji="0" lang="en-US" sz="1000" b="0" i="0" u="none" strike="noStrike" kern="1200" cap="none" spc="0" normalizeH="0" baseline="0" noProof="0">
                          <a:ln>
                            <a:noFill/>
                          </a:ln>
                          <a:solidFill>
                            <a:prstClr val="black"/>
                          </a:solidFill>
                          <a:effectLst/>
                          <a:uLnTx/>
                          <a:uFillTx/>
                          <a:latin typeface="+mn-lt"/>
                          <a:ea typeface="+mn-ea"/>
                          <a:cs typeface="+mn-cs"/>
                        </a:rPr>
                        <a:t> 
 World Immunization Week 
April 24 to 30, 2018
'Pag Kumpleto, Protektado
Manigurado. Magpabakuna nang Kumpleto.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394657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- 2018-04-25 08:38:48 </a:t>
                      </a:r>
                      <a:r>
                        <a:rPr kumimoji="0" lang="en-US" sz="1000" b="0" i="0" u="none" strike="noStrike" kern="1200" cap="none" spc="0" normalizeH="0" baseline="0" noProof="0">
                          <a:ln>
                            <a:noFill/>
                          </a:ln>
                          <a:solidFill>
                            <a:prstClr val="black"/>
                          </a:solidFill>
                          <a:effectLst/>
                          <a:uLnTx/>
                          <a:uFillTx/>
                          <a:latin typeface="+mn-lt"/>
                          <a:ea typeface="+mn-ea"/>
                          <a:cs typeface="+mn-cs"/>
                        </a:rPr>
                        <a:t> 
 HEALTH CHIEF ANSWERS PAO ALLEGATIONS ON DENGVAXIA Press Release/25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480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0.2477 %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5191838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10:39:12 </a:t>
                      </a:r>
                      <a:r>
                        <a:rPr kumimoji="0" lang="en-US" sz="1000" b="0" i="0" u="none" strike="noStrike" kern="1200" cap="none" spc="0" normalizeH="0" baseline="0" noProof="0">
                          <a:ln>
                            <a:noFill/>
                          </a:ln>
                          <a:solidFill>
                            <a:prstClr val="black"/>
                          </a:solidFill>
                          <a:effectLst/>
                          <a:uLnTx/>
                          <a:uFillTx/>
                          <a:latin typeface="+mn-lt"/>
                          <a:ea typeface="+mn-ea"/>
                          <a:cs typeface="+mn-cs"/>
                        </a:rPr>
                        <a:t> 
 DOH LAUNCHES LIGTAS TIGDAS IN NCR  Press Release/ 24 April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42816731"/>
                  </a:ext>
                </a:extLst>
              </a:tr>
            </a:tbl>
          </a:graphicData>
        </a:graphic>
      </p:graphicFrame>
      <p:sp>
        <p:nvSpPr>
          <p:cNvPr id="4" name="Text Placeholder 3">
            <a:extLst>
              <a:ext uri="{FF2B5EF4-FFF2-40B4-BE49-F238E27FC236}">
                <a16:creationId xmlns:a16="http://schemas.microsoft.com/office/drawing/2014/main" id="{7335A6C1-B50F-4403-9FD1-BDB333312EE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4432376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865BBB-24DC-4EA3-A047-BF240402518B}"/>
              </a:ext>
            </a:extLst>
          </p:cNvPr>
          <p:cNvSpPr>
            <a:spLocks noGrp="1"/>
          </p:cNvSpPr>
          <p:nvPr>
            <p:ph type="title"/>
          </p:nvPr>
        </p:nvSpPr>
        <p:spPr/>
        <p:txBody>
          <a:bodyPr/>
          <a:lstStyle/>
          <a:p>
            <a:r>
              <a:rPr lang="en-US"/>
              <a:t>Facebook Own Posts Table  | Department of Health (Philippines) - 7 of 14</a:t>
            </a:r>
          </a:p>
        </p:txBody>
      </p:sp>
      <p:graphicFrame>
        <p:nvGraphicFramePr>
          <p:cNvPr id="5" name="Table Placeholder 4">
            <a:extLst>
              <a:ext uri="{FF2B5EF4-FFF2-40B4-BE49-F238E27FC236}">
                <a16:creationId xmlns:a16="http://schemas.microsoft.com/office/drawing/2014/main" id="{49515236-5747-4F12-990B-9E2D2DB8FB50}"/>
              </a:ext>
            </a:extLst>
          </p:cNvPr>
          <p:cNvGraphicFramePr>
            <a:graphicFrameLocks noGrp="1"/>
          </p:cNvGraphicFramePr>
          <p:nvPr>
            <p:ph type="tbl" sz="quarter" idx="13"/>
            <p:extLst>
              <p:ext uri="{D42A27DB-BD31-4B8C-83A1-F6EECF244321}">
                <p14:modId xmlns:p14="http://schemas.microsoft.com/office/powerpoint/2010/main" val="23064546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872346227"/>
                    </a:ext>
                  </a:extLst>
                </a:gridCol>
                <a:gridCol w="370332">
                  <a:extLst>
                    <a:ext uri="{9D8B030D-6E8A-4147-A177-3AD203B41FA5}">
                      <a16:colId xmlns:a16="http://schemas.microsoft.com/office/drawing/2014/main" val="2069492402"/>
                    </a:ext>
                  </a:extLst>
                </a:gridCol>
                <a:gridCol w="370332">
                  <a:extLst>
                    <a:ext uri="{9D8B030D-6E8A-4147-A177-3AD203B41FA5}">
                      <a16:colId xmlns:a16="http://schemas.microsoft.com/office/drawing/2014/main" val="2147310820"/>
                    </a:ext>
                  </a:extLst>
                </a:gridCol>
                <a:gridCol w="370332">
                  <a:extLst>
                    <a:ext uri="{9D8B030D-6E8A-4147-A177-3AD203B41FA5}">
                      <a16:colId xmlns:a16="http://schemas.microsoft.com/office/drawing/2014/main" val="1317593248"/>
                    </a:ext>
                  </a:extLst>
                </a:gridCol>
                <a:gridCol w="329184">
                  <a:extLst>
                    <a:ext uri="{9D8B030D-6E8A-4147-A177-3AD203B41FA5}">
                      <a16:colId xmlns:a16="http://schemas.microsoft.com/office/drawing/2014/main" val="4038381672"/>
                    </a:ext>
                  </a:extLst>
                </a:gridCol>
                <a:gridCol w="329184">
                  <a:extLst>
                    <a:ext uri="{9D8B030D-6E8A-4147-A177-3AD203B41FA5}">
                      <a16:colId xmlns:a16="http://schemas.microsoft.com/office/drawing/2014/main" val="139661796"/>
                    </a:ext>
                  </a:extLst>
                </a:gridCol>
                <a:gridCol w="329184">
                  <a:extLst>
                    <a:ext uri="{9D8B030D-6E8A-4147-A177-3AD203B41FA5}">
                      <a16:colId xmlns:a16="http://schemas.microsoft.com/office/drawing/2014/main" val="3622003185"/>
                    </a:ext>
                  </a:extLst>
                </a:gridCol>
                <a:gridCol w="329184">
                  <a:extLst>
                    <a:ext uri="{9D8B030D-6E8A-4147-A177-3AD203B41FA5}">
                      <a16:colId xmlns:a16="http://schemas.microsoft.com/office/drawing/2014/main" val="1608117424"/>
                    </a:ext>
                  </a:extLst>
                </a:gridCol>
                <a:gridCol w="329184">
                  <a:extLst>
                    <a:ext uri="{9D8B030D-6E8A-4147-A177-3AD203B41FA5}">
                      <a16:colId xmlns:a16="http://schemas.microsoft.com/office/drawing/2014/main" val="4210794640"/>
                    </a:ext>
                  </a:extLst>
                </a:gridCol>
                <a:gridCol w="329184">
                  <a:extLst>
                    <a:ext uri="{9D8B030D-6E8A-4147-A177-3AD203B41FA5}">
                      <a16:colId xmlns:a16="http://schemas.microsoft.com/office/drawing/2014/main" val="1471387502"/>
                    </a:ext>
                  </a:extLst>
                </a:gridCol>
                <a:gridCol w="329184">
                  <a:extLst>
                    <a:ext uri="{9D8B030D-6E8A-4147-A177-3AD203B41FA5}">
                      <a16:colId xmlns:a16="http://schemas.microsoft.com/office/drawing/2014/main" val="3228317770"/>
                    </a:ext>
                  </a:extLst>
                </a:gridCol>
                <a:gridCol w="329184">
                  <a:extLst>
                    <a:ext uri="{9D8B030D-6E8A-4147-A177-3AD203B41FA5}">
                      <a16:colId xmlns:a16="http://schemas.microsoft.com/office/drawing/2014/main" val="2569489059"/>
                    </a:ext>
                  </a:extLst>
                </a:gridCol>
                <a:gridCol w="329184">
                  <a:extLst>
                    <a:ext uri="{9D8B030D-6E8A-4147-A177-3AD203B41FA5}">
                      <a16:colId xmlns:a16="http://schemas.microsoft.com/office/drawing/2014/main" val="3792064181"/>
                    </a:ext>
                  </a:extLst>
                </a:gridCol>
                <a:gridCol w="370332">
                  <a:extLst>
                    <a:ext uri="{9D8B030D-6E8A-4147-A177-3AD203B41FA5}">
                      <a16:colId xmlns:a16="http://schemas.microsoft.com/office/drawing/2014/main" val="4111045888"/>
                    </a:ext>
                  </a:extLst>
                </a:gridCol>
                <a:gridCol w="370332">
                  <a:extLst>
                    <a:ext uri="{9D8B030D-6E8A-4147-A177-3AD203B41FA5}">
                      <a16:colId xmlns:a16="http://schemas.microsoft.com/office/drawing/2014/main" val="146030731"/>
                    </a:ext>
                  </a:extLst>
                </a:gridCol>
                <a:gridCol w="329184">
                  <a:extLst>
                    <a:ext uri="{9D8B030D-6E8A-4147-A177-3AD203B41FA5}">
                      <a16:colId xmlns:a16="http://schemas.microsoft.com/office/drawing/2014/main" val="1699583049"/>
                    </a:ext>
                  </a:extLst>
                </a:gridCol>
                <a:gridCol w="329184">
                  <a:extLst>
                    <a:ext uri="{9D8B030D-6E8A-4147-A177-3AD203B41FA5}">
                      <a16:colId xmlns:a16="http://schemas.microsoft.com/office/drawing/2014/main" val="1668910752"/>
                    </a:ext>
                  </a:extLst>
                </a:gridCol>
                <a:gridCol w="370332">
                  <a:extLst>
                    <a:ext uri="{9D8B030D-6E8A-4147-A177-3AD203B41FA5}">
                      <a16:colId xmlns:a16="http://schemas.microsoft.com/office/drawing/2014/main" val="42785908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9719413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04:39:18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72873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04:34:31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1608850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04:31:16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38433610"/>
                  </a:ext>
                </a:extLst>
              </a:tr>
            </a:tbl>
          </a:graphicData>
        </a:graphic>
      </p:graphicFrame>
      <p:sp>
        <p:nvSpPr>
          <p:cNvPr id="4" name="Text Placeholder 3">
            <a:extLst>
              <a:ext uri="{FF2B5EF4-FFF2-40B4-BE49-F238E27FC236}">
                <a16:creationId xmlns:a16="http://schemas.microsoft.com/office/drawing/2014/main" id="{330A7D67-00FC-40C3-AE67-AFA97925772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19009820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9DEF3CB-EA81-4E30-A9EB-D35D244663A4}"/>
              </a:ext>
            </a:extLst>
          </p:cNvPr>
          <p:cNvSpPr>
            <a:spLocks noGrp="1"/>
          </p:cNvSpPr>
          <p:nvPr>
            <p:ph type="title"/>
          </p:nvPr>
        </p:nvSpPr>
        <p:spPr/>
        <p:txBody>
          <a:bodyPr/>
          <a:lstStyle/>
          <a:p>
            <a:r>
              <a:rPr lang="en-US"/>
              <a:t>Facebook Own Posts Table  | Department of Health (Philippines) - 8 of 14</a:t>
            </a:r>
          </a:p>
        </p:txBody>
      </p:sp>
      <p:graphicFrame>
        <p:nvGraphicFramePr>
          <p:cNvPr id="5" name="Table Placeholder 4">
            <a:extLst>
              <a:ext uri="{FF2B5EF4-FFF2-40B4-BE49-F238E27FC236}">
                <a16:creationId xmlns:a16="http://schemas.microsoft.com/office/drawing/2014/main" id="{250C50AA-D380-463E-A352-BE1B86898CA2}"/>
              </a:ext>
            </a:extLst>
          </p:cNvPr>
          <p:cNvGraphicFramePr>
            <a:graphicFrameLocks noGrp="1"/>
          </p:cNvGraphicFramePr>
          <p:nvPr>
            <p:ph type="tbl" sz="quarter" idx="13"/>
            <p:extLst>
              <p:ext uri="{D42A27DB-BD31-4B8C-83A1-F6EECF244321}">
                <p14:modId xmlns:p14="http://schemas.microsoft.com/office/powerpoint/2010/main" val="2465786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4271301061"/>
                    </a:ext>
                  </a:extLst>
                </a:gridCol>
                <a:gridCol w="370332">
                  <a:extLst>
                    <a:ext uri="{9D8B030D-6E8A-4147-A177-3AD203B41FA5}">
                      <a16:colId xmlns:a16="http://schemas.microsoft.com/office/drawing/2014/main" val="47285828"/>
                    </a:ext>
                  </a:extLst>
                </a:gridCol>
                <a:gridCol w="370332">
                  <a:extLst>
                    <a:ext uri="{9D8B030D-6E8A-4147-A177-3AD203B41FA5}">
                      <a16:colId xmlns:a16="http://schemas.microsoft.com/office/drawing/2014/main" val="1147085169"/>
                    </a:ext>
                  </a:extLst>
                </a:gridCol>
                <a:gridCol w="370332">
                  <a:extLst>
                    <a:ext uri="{9D8B030D-6E8A-4147-A177-3AD203B41FA5}">
                      <a16:colId xmlns:a16="http://schemas.microsoft.com/office/drawing/2014/main" val="3078047061"/>
                    </a:ext>
                  </a:extLst>
                </a:gridCol>
                <a:gridCol w="329184">
                  <a:extLst>
                    <a:ext uri="{9D8B030D-6E8A-4147-A177-3AD203B41FA5}">
                      <a16:colId xmlns:a16="http://schemas.microsoft.com/office/drawing/2014/main" val="1190962755"/>
                    </a:ext>
                  </a:extLst>
                </a:gridCol>
                <a:gridCol w="329184">
                  <a:extLst>
                    <a:ext uri="{9D8B030D-6E8A-4147-A177-3AD203B41FA5}">
                      <a16:colId xmlns:a16="http://schemas.microsoft.com/office/drawing/2014/main" val="1518549725"/>
                    </a:ext>
                  </a:extLst>
                </a:gridCol>
                <a:gridCol w="329184">
                  <a:extLst>
                    <a:ext uri="{9D8B030D-6E8A-4147-A177-3AD203B41FA5}">
                      <a16:colId xmlns:a16="http://schemas.microsoft.com/office/drawing/2014/main" val="2086749527"/>
                    </a:ext>
                  </a:extLst>
                </a:gridCol>
                <a:gridCol w="329184">
                  <a:extLst>
                    <a:ext uri="{9D8B030D-6E8A-4147-A177-3AD203B41FA5}">
                      <a16:colId xmlns:a16="http://schemas.microsoft.com/office/drawing/2014/main" val="3288493813"/>
                    </a:ext>
                  </a:extLst>
                </a:gridCol>
                <a:gridCol w="329184">
                  <a:extLst>
                    <a:ext uri="{9D8B030D-6E8A-4147-A177-3AD203B41FA5}">
                      <a16:colId xmlns:a16="http://schemas.microsoft.com/office/drawing/2014/main" val="2382040218"/>
                    </a:ext>
                  </a:extLst>
                </a:gridCol>
                <a:gridCol w="329184">
                  <a:extLst>
                    <a:ext uri="{9D8B030D-6E8A-4147-A177-3AD203B41FA5}">
                      <a16:colId xmlns:a16="http://schemas.microsoft.com/office/drawing/2014/main" val="611549917"/>
                    </a:ext>
                  </a:extLst>
                </a:gridCol>
                <a:gridCol w="329184">
                  <a:extLst>
                    <a:ext uri="{9D8B030D-6E8A-4147-A177-3AD203B41FA5}">
                      <a16:colId xmlns:a16="http://schemas.microsoft.com/office/drawing/2014/main" val="680181269"/>
                    </a:ext>
                  </a:extLst>
                </a:gridCol>
                <a:gridCol w="329184">
                  <a:extLst>
                    <a:ext uri="{9D8B030D-6E8A-4147-A177-3AD203B41FA5}">
                      <a16:colId xmlns:a16="http://schemas.microsoft.com/office/drawing/2014/main" val="800839095"/>
                    </a:ext>
                  </a:extLst>
                </a:gridCol>
                <a:gridCol w="329184">
                  <a:extLst>
                    <a:ext uri="{9D8B030D-6E8A-4147-A177-3AD203B41FA5}">
                      <a16:colId xmlns:a16="http://schemas.microsoft.com/office/drawing/2014/main" val="845188038"/>
                    </a:ext>
                  </a:extLst>
                </a:gridCol>
                <a:gridCol w="370332">
                  <a:extLst>
                    <a:ext uri="{9D8B030D-6E8A-4147-A177-3AD203B41FA5}">
                      <a16:colId xmlns:a16="http://schemas.microsoft.com/office/drawing/2014/main" val="3867968875"/>
                    </a:ext>
                  </a:extLst>
                </a:gridCol>
                <a:gridCol w="370332">
                  <a:extLst>
                    <a:ext uri="{9D8B030D-6E8A-4147-A177-3AD203B41FA5}">
                      <a16:colId xmlns:a16="http://schemas.microsoft.com/office/drawing/2014/main" val="1102618886"/>
                    </a:ext>
                  </a:extLst>
                </a:gridCol>
                <a:gridCol w="329184">
                  <a:extLst>
                    <a:ext uri="{9D8B030D-6E8A-4147-A177-3AD203B41FA5}">
                      <a16:colId xmlns:a16="http://schemas.microsoft.com/office/drawing/2014/main" val="688270754"/>
                    </a:ext>
                  </a:extLst>
                </a:gridCol>
                <a:gridCol w="329184">
                  <a:extLst>
                    <a:ext uri="{9D8B030D-6E8A-4147-A177-3AD203B41FA5}">
                      <a16:colId xmlns:a16="http://schemas.microsoft.com/office/drawing/2014/main" val="3794701859"/>
                    </a:ext>
                  </a:extLst>
                </a:gridCol>
                <a:gridCol w="370332">
                  <a:extLst>
                    <a:ext uri="{9D8B030D-6E8A-4147-A177-3AD203B41FA5}">
                      <a16:colId xmlns:a16="http://schemas.microsoft.com/office/drawing/2014/main" val="394551268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38884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04:23:39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2388408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04:19:44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DOH launches Ligtas Tigdas in NCR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76120914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04:04:49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169213466"/>
                  </a:ext>
                </a:extLst>
              </a:tr>
            </a:tbl>
          </a:graphicData>
        </a:graphic>
      </p:graphicFrame>
      <p:sp>
        <p:nvSpPr>
          <p:cNvPr id="4" name="Text Placeholder 3">
            <a:extLst>
              <a:ext uri="{FF2B5EF4-FFF2-40B4-BE49-F238E27FC236}">
                <a16:creationId xmlns:a16="http://schemas.microsoft.com/office/drawing/2014/main" id="{E375BECC-6456-464C-A72B-FA3EBBD63CB2}"/>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2926020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790E96-66A0-4F60-989A-9D483FB7B05F}"/>
              </a:ext>
            </a:extLst>
          </p:cNvPr>
          <p:cNvSpPr>
            <a:spLocks noGrp="1"/>
          </p:cNvSpPr>
          <p:nvPr>
            <p:ph type="title"/>
          </p:nvPr>
        </p:nvSpPr>
        <p:spPr/>
        <p:txBody>
          <a:bodyPr/>
          <a:lstStyle/>
          <a:p>
            <a:r>
              <a:rPr lang="en-US"/>
              <a:t>Facebook Own Posts Table  | Department of Health (Philippines) - 9 of 14</a:t>
            </a:r>
          </a:p>
        </p:txBody>
      </p:sp>
      <p:graphicFrame>
        <p:nvGraphicFramePr>
          <p:cNvPr id="5" name="Table Placeholder 4">
            <a:extLst>
              <a:ext uri="{FF2B5EF4-FFF2-40B4-BE49-F238E27FC236}">
                <a16:creationId xmlns:a16="http://schemas.microsoft.com/office/drawing/2014/main" id="{A0686F9D-1613-4C23-B1E6-846E5E2FAE1F}"/>
              </a:ext>
            </a:extLst>
          </p:cNvPr>
          <p:cNvGraphicFramePr>
            <a:graphicFrameLocks noGrp="1"/>
          </p:cNvGraphicFramePr>
          <p:nvPr>
            <p:ph type="tbl" sz="quarter" idx="13"/>
            <p:extLst>
              <p:ext uri="{D42A27DB-BD31-4B8C-83A1-F6EECF244321}">
                <p14:modId xmlns:p14="http://schemas.microsoft.com/office/powerpoint/2010/main" val="36712996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29431868"/>
                    </a:ext>
                  </a:extLst>
                </a:gridCol>
                <a:gridCol w="370332">
                  <a:extLst>
                    <a:ext uri="{9D8B030D-6E8A-4147-A177-3AD203B41FA5}">
                      <a16:colId xmlns:a16="http://schemas.microsoft.com/office/drawing/2014/main" val="1882488875"/>
                    </a:ext>
                  </a:extLst>
                </a:gridCol>
                <a:gridCol w="370332">
                  <a:extLst>
                    <a:ext uri="{9D8B030D-6E8A-4147-A177-3AD203B41FA5}">
                      <a16:colId xmlns:a16="http://schemas.microsoft.com/office/drawing/2014/main" val="477829740"/>
                    </a:ext>
                  </a:extLst>
                </a:gridCol>
                <a:gridCol w="370332">
                  <a:extLst>
                    <a:ext uri="{9D8B030D-6E8A-4147-A177-3AD203B41FA5}">
                      <a16:colId xmlns:a16="http://schemas.microsoft.com/office/drawing/2014/main" val="4054815788"/>
                    </a:ext>
                  </a:extLst>
                </a:gridCol>
                <a:gridCol w="329184">
                  <a:extLst>
                    <a:ext uri="{9D8B030D-6E8A-4147-A177-3AD203B41FA5}">
                      <a16:colId xmlns:a16="http://schemas.microsoft.com/office/drawing/2014/main" val="2964298535"/>
                    </a:ext>
                  </a:extLst>
                </a:gridCol>
                <a:gridCol w="329184">
                  <a:extLst>
                    <a:ext uri="{9D8B030D-6E8A-4147-A177-3AD203B41FA5}">
                      <a16:colId xmlns:a16="http://schemas.microsoft.com/office/drawing/2014/main" val="2198178959"/>
                    </a:ext>
                  </a:extLst>
                </a:gridCol>
                <a:gridCol w="329184">
                  <a:extLst>
                    <a:ext uri="{9D8B030D-6E8A-4147-A177-3AD203B41FA5}">
                      <a16:colId xmlns:a16="http://schemas.microsoft.com/office/drawing/2014/main" val="3648243325"/>
                    </a:ext>
                  </a:extLst>
                </a:gridCol>
                <a:gridCol w="329184">
                  <a:extLst>
                    <a:ext uri="{9D8B030D-6E8A-4147-A177-3AD203B41FA5}">
                      <a16:colId xmlns:a16="http://schemas.microsoft.com/office/drawing/2014/main" val="1688684575"/>
                    </a:ext>
                  </a:extLst>
                </a:gridCol>
                <a:gridCol w="329184">
                  <a:extLst>
                    <a:ext uri="{9D8B030D-6E8A-4147-A177-3AD203B41FA5}">
                      <a16:colId xmlns:a16="http://schemas.microsoft.com/office/drawing/2014/main" val="1596586931"/>
                    </a:ext>
                  </a:extLst>
                </a:gridCol>
                <a:gridCol w="329184">
                  <a:extLst>
                    <a:ext uri="{9D8B030D-6E8A-4147-A177-3AD203B41FA5}">
                      <a16:colId xmlns:a16="http://schemas.microsoft.com/office/drawing/2014/main" val="2441398082"/>
                    </a:ext>
                  </a:extLst>
                </a:gridCol>
                <a:gridCol w="329184">
                  <a:extLst>
                    <a:ext uri="{9D8B030D-6E8A-4147-A177-3AD203B41FA5}">
                      <a16:colId xmlns:a16="http://schemas.microsoft.com/office/drawing/2014/main" val="1244996022"/>
                    </a:ext>
                  </a:extLst>
                </a:gridCol>
                <a:gridCol w="329184">
                  <a:extLst>
                    <a:ext uri="{9D8B030D-6E8A-4147-A177-3AD203B41FA5}">
                      <a16:colId xmlns:a16="http://schemas.microsoft.com/office/drawing/2014/main" val="3478178430"/>
                    </a:ext>
                  </a:extLst>
                </a:gridCol>
                <a:gridCol w="329184">
                  <a:extLst>
                    <a:ext uri="{9D8B030D-6E8A-4147-A177-3AD203B41FA5}">
                      <a16:colId xmlns:a16="http://schemas.microsoft.com/office/drawing/2014/main" val="3581370224"/>
                    </a:ext>
                  </a:extLst>
                </a:gridCol>
                <a:gridCol w="370332">
                  <a:extLst>
                    <a:ext uri="{9D8B030D-6E8A-4147-A177-3AD203B41FA5}">
                      <a16:colId xmlns:a16="http://schemas.microsoft.com/office/drawing/2014/main" val="695842029"/>
                    </a:ext>
                  </a:extLst>
                </a:gridCol>
                <a:gridCol w="370332">
                  <a:extLst>
                    <a:ext uri="{9D8B030D-6E8A-4147-A177-3AD203B41FA5}">
                      <a16:colId xmlns:a16="http://schemas.microsoft.com/office/drawing/2014/main" val="1207951428"/>
                    </a:ext>
                  </a:extLst>
                </a:gridCol>
                <a:gridCol w="329184">
                  <a:extLst>
                    <a:ext uri="{9D8B030D-6E8A-4147-A177-3AD203B41FA5}">
                      <a16:colId xmlns:a16="http://schemas.microsoft.com/office/drawing/2014/main" val="2666941029"/>
                    </a:ext>
                  </a:extLst>
                </a:gridCol>
                <a:gridCol w="329184">
                  <a:extLst>
                    <a:ext uri="{9D8B030D-6E8A-4147-A177-3AD203B41FA5}">
                      <a16:colId xmlns:a16="http://schemas.microsoft.com/office/drawing/2014/main" val="892422894"/>
                    </a:ext>
                  </a:extLst>
                </a:gridCol>
                <a:gridCol w="370332">
                  <a:extLst>
                    <a:ext uri="{9D8B030D-6E8A-4147-A177-3AD203B41FA5}">
                      <a16:colId xmlns:a16="http://schemas.microsoft.com/office/drawing/2014/main" val="198244716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369801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03:33:41 </a:t>
                      </a:r>
                      <a:r>
                        <a:rPr kumimoji="0" lang="en-US" sz="1000" b="0" i="0" u="none" strike="noStrike" kern="1200" cap="none" spc="0" normalizeH="0" baseline="0" noProof="0">
                          <a:ln>
                            <a:noFill/>
                          </a:ln>
                          <a:solidFill>
                            <a:prstClr val="black"/>
                          </a:solidFill>
                          <a:effectLst/>
                          <a:uLnTx/>
                          <a:uFillTx/>
                          <a:latin typeface="+mn-lt"/>
                          <a:ea typeface="+mn-ea"/>
                          <a:cs typeface="+mn-cs"/>
                        </a:rPr>
                        <a:t> 
 Launching of Measles Supplemental Immunization Activity in NCR with Secretary Francisco T. Duque III and Parañaque Mayor Edwin L. Olivarez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918747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- 2018-04-24 02:33:08 </a:t>
                      </a:r>
                      <a:r>
                        <a:rPr kumimoji="0" lang="en-US" sz="1000" b="0" i="0" u="none" strike="noStrike" kern="1200" cap="none" spc="0" normalizeH="0" baseline="0" noProof="0">
                          <a:ln>
                            <a:noFill/>
                          </a:ln>
                          <a:solidFill>
                            <a:prstClr val="black"/>
                          </a:solidFill>
                          <a:effectLst/>
                          <a:uLnTx/>
                          <a:uFillTx/>
                          <a:latin typeface="+mn-lt"/>
                          <a:ea typeface="+mn-ea"/>
                          <a:cs typeface="+mn-cs"/>
                        </a:rPr>
                        <a:t> 
 Ligtas Tigdas Door-to-door Immunization 
NCR: April 25 - May 24, 2018
Mindanao: May 9 - June 8, 2018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15232076"/>
                  </a:ext>
                </a:extLst>
              </a:tr>
            </a:tbl>
          </a:graphicData>
        </a:graphic>
      </p:graphicFrame>
      <p:sp>
        <p:nvSpPr>
          <p:cNvPr id="4" name="Text Placeholder 3">
            <a:extLst>
              <a:ext uri="{FF2B5EF4-FFF2-40B4-BE49-F238E27FC236}">
                <a16:creationId xmlns:a16="http://schemas.microsoft.com/office/drawing/2014/main" id="{59A7ABD4-9B43-43B0-8F45-D9BFCE9C19A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73267014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930182-2834-4FF1-8344-93E181BBA985}"/>
              </a:ext>
            </a:extLst>
          </p:cNvPr>
          <p:cNvSpPr>
            <a:spLocks noGrp="1"/>
          </p:cNvSpPr>
          <p:nvPr>
            <p:ph type="title"/>
          </p:nvPr>
        </p:nvSpPr>
        <p:spPr/>
        <p:txBody>
          <a:bodyPr/>
          <a:lstStyle/>
          <a:p>
            <a:r>
              <a:rPr lang="en-US"/>
              <a:t>Facebook Own Posts Table  | Department of Health (Philippines) - 10 of 14</a:t>
            </a:r>
          </a:p>
        </p:txBody>
      </p:sp>
      <p:graphicFrame>
        <p:nvGraphicFramePr>
          <p:cNvPr id="5" name="Table Placeholder 4">
            <a:extLst>
              <a:ext uri="{FF2B5EF4-FFF2-40B4-BE49-F238E27FC236}">
                <a16:creationId xmlns:a16="http://schemas.microsoft.com/office/drawing/2014/main" id="{A63A5DA2-FD77-4997-9754-4043D104A168}"/>
              </a:ext>
            </a:extLst>
          </p:cNvPr>
          <p:cNvGraphicFramePr>
            <a:graphicFrameLocks noGrp="1"/>
          </p:cNvGraphicFramePr>
          <p:nvPr>
            <p:ph type="tbl" sz="quarter" idx="13"/>
            <p:extLst>
              <p:ext uri="{D42A27DB-BD31-4B8C-83A1-F6EECF244321}">
                <p14:modId xmlns:p14="http://schemas.microsoft.com/office/powerpoint/2010/main" val="32914450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30821309"/>
                    </a:ext>
                  </a:extLst>
                </a:gridCol>
                <a:gridCol w="370332">
                  <a:extLst>
                    <a:ext uri="{9D8B030D-6E8A-4147-A177-3AD203B41FA5}">
                      <a16:colId xmlns:a16="http://schemas.microsoft.com/office/drawing/2014/main" val="3135232260"/>
                    </a:ext>
                  </a:extLst>
                </a:gridCol>
                <a:gridCol w="370332">
                  <a:extLst>
                    <a:ext uri="{9D8B030D-6E8A-4147-A177-3AD203B41FA5}">
                      <a16:colId xmlns:a16="http://schemas.microsoft.com/office/drawing/2014/main" val="2007480952"/>
                    </a:ext>
                  </a:extLst>
                </a:gridCol>
                <a:gridCol w="370332">
                  <a:extLst>
                    <a:ext uri="{9D8B030D-6E8A-4147-A177-3AD203B41FA5}">
                      <a16:colId xmlns:a16="http://schemas.microsoft.com/office/drawing/2014/main" val="1763231374"/>
                    </a:ext>
                  </a:extLst>
                </a:gridCol>
                <a:gridCol w="329184">
                  <a:extLst>
                    <a:ext uri="{9D8B030D-6E8A-4147-A177-3AD203B41FA5}">
                      <a16:colId xmlns:a16="http://schemas.microsoft.com/office/drawing/2014/main" val="1944578292"/>
                    </a:ext>
                  </a:extLst>
                </a:gridCol>
                <a:gridCol w="329184">
                  <a:extLst>
                    <a:ext uri="{9D8B030D-6E8A-4147-A177-3AD203B41FA5}">
                      <a16:colId xmlns:a16="http://schemas.microsoft.com/office/drawing/2014/main" val="2835382516"/>
                    </a:ext>
                  </a:extLst>
                </a:gridCol>
                <a:gridCol w="329184">
                  <a:extLst>
                    <a:ext uri="{9D8B030D-6E8A-4147-A177-3AD203B41FA5}">
                      <a16:colId xmlns:a16="http://schemas.microsoft.com/office/drawing/2014/main" val="2359743759"/>
                    </a:ext>
                  </a:extLst>
                </a:gridCol>
                <a:gridCol w="329184">
                  <a:extLst>
                    <a:ext uri="{9D8B030D-6E8A-4147-A177-3AD203B41FA5}">
                      <a16:colId xmlns:a16="http://schemas.microsoft.com/office/drawing/2014/main" val="500218874"/>
                    </a:ext>
                  </a:extLst>
                </a:gridCol>
                <a:gridCol w="329184">
                  <a:extLst>
                    <a:ext uri="{9D8B030D-6E8A-4147-A177-3AD203B41FA5}">
                      <a16:colId xmlns:a16="http://schemas.microsoft.com/office/drawing/2014/main" val="3895253290"/>
                    </a:ext>
                  </a:extLst>
                </a:gridCol>
                <a:gridCol w="329184">
                  <a:extLst>
                    <a:ext uri="{9D8B030D-6E8A-4147-A177-3AD203B41FA5}">
                      <a16:colId xmlns:a16="http://schemas.microsoft.com/office/drawing/2014/main" val="1231210714"/>
                    </a:ext>
                  </a:extLst>
                </a:gridCol>
                <a:gridCol w="329184">
                  <a:extLst>
                    <a:ext uri="{9D8B030D-6E8A-4147-A177-3AD203B41FA5}">
                      <a16:colId xmlns:a16="http://schemas.microsoft.com/office/drawing/2014/main" val="3341732026"/>
                    </a:ext>
                  </a:extLst>
                </a:gridCol>
                <a:gridCol w="329184">
                  <a:extLst>
                    <a:ext uri="{9D8B030D-6E8A-4147-A177-3AD203B41FA5}">
                      <a16:colId xmlns:a16="http://schemas.microsoft.com/office/drawing/2014/main" val="2888380951"/>
                    </a:ext>
                  </a:extLst>
                </a:gridCol>
                <a:gridCol w="329184">
                  <a:extLst>
                    <a:ext uri="{9D8B030D-6E8A-4147-A177-3AD203B41FA5}">
                      <a16:colId xmlns:a16="http://schemas.microsoft.com/office/drawing/2014/main" val="2371433488"/>
                    </a:ext>
                  </a:extLst>
                </a:gridCol>
                <a:gridCol w="370332">
                  <a:extLst>
                    <a:ext uri="{9D8B030D-6E8A-4147-A177-3AD203B41FA5}">
                      <a16:colId xmlns:a16="http://schemas.microsoft.com/office/drawing/2014/main" val="1682314353"/>
                    </a:ext>
                  </a:extLst>
                </a:gridCol>
                <a:gridCol w="370332">
                  <a:extLst>
                    <a:ext uri="{9D8B030D-6E8A-4147-A177-3AD203B41FA5}">
                      <a16:colId xmlns:a16="http://schemas.microsoft.com/office/drawing/2014/main" val="3219100337"/>
                    </a:ext>
                  </a:extLst>
                </a:gridCol>
                <a:gridCol w="329184">
                  <a:extLst>
                    <a:ext uri="{9D8B030D-6E8A-4147-A177-3AD203B41FA5}">
                      <a16:colId xmlns:a16="http://schemas.microsoft.com/office/drawing/2014/main" val="2057937690"/>
                    </a:ext>
                  </a:extLst>
                </a:gridCol>
                <a:gridCol w="329184">
                  <a:extLst>
                    <a:ext uri="{9D8B030D-6E8A-4147-A177-3AD203B41FA5}">
                      <a16:colId xmlns:a16="http://schemas.microsoft.com/office/drawing/2014/main" val="3420511660"/>
                    </a:ext>
                  </a:extLst>
                </a:gridCol>
                <a:gridCol w="370332">
                  <a:extLst>
                    <a:ext uri="{9D8B030D-6E8A-4147-A177-3AD203B41FA5}">
                      <a16:colId xmlns:a16="http://schemas.microsoft.com/office/drawing/2014/main" val="15636819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25769549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08:57:54 </a:t>
                      </a:r>
                      <a:r>
                        <a:rPr kumimoji="0" lang="en-US" sz="1000" b="0" i="0" u="none" strike="noStrike" kern="1200" cap="none" spc="0" normalizeH="0" baseline="0" noProof="0">
                          <a:ln>
                            <a:noFill/>
                          </a:ln>
                          <a:solidFill>
                            <a:prstClr val="black"/>
                          </a:solidFill>
                          <a:effectLst/>
                          <a:uLnTx/>
                          <a:uFillTx/>
                          <a:latin typeface="+mn-lt"/>
                          <a:ea typeface="+mn-ea"/>
                          <a:cs typeface="+mn-cs"/>
                        </a:rPr>
                        <a:t> 
 Huwag kalimutang magbaon ng proteksyon sa araw tulad ng sunblock, sunglasses, at sombrero. 
MAG-ENJOY NG LIGTAS NGAYONG TAG-INIT!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0.0223 %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4488551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07:28:08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836199879"/>
                  </a:ext>
                </a:extLst>
              </a:tr>
            </a:tbl>
          </a:graphicData>
        </a:graphic>
      </p:graphicFrame>
      <p:sp>
        <p:nvSpPr>
          <p:cNvPr id="4" name="Text Placeholder 3">
            <a:extLst>
              <a:ext uri="{FF2B5EF4-FFF2-40B4-BE49-F238E27FC236}">
                <a16:creationId xmlns:a16="http://schemas.microsoft.com/office/drawing/2014/main" id="{D158EE55-7EC4-4BF1-8334-D5C218D632D6}"/>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37117433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B791DC-788A-4B89-AD68-B16B034ECDA9}"/>
              </a:ext>
            </a:extLst>
          </p:cNvPr>
          <p:cNvSpPr>
            <a:spLocks noGrp="1"/>
          </p:cNvSpPr>
          <p:nvPr>
            <p:ph type="title"/>
          </p:nvPr>
        </p:nvSpPr>
        <p:spPr/>
        <p:txBody>
          <a:bodyPr/>
          <a:lstStyle/>
          <a:p>
            <a:r>
              <a:rPr lang="en-US"/>
              <a:t>Facebook Own Posts Table  | Department of Health (Philippines) - 11 of 14</a:t>
            </a:r>
          </a:p>
        </p:txBody>
      </p:sp>
      <p:graphicFrame>
        <p:nvGraphicFramePr>
          <p:cNvPr id="5" name="Table Placeholder 4">
            <a:extLst>
              <a:ext uri="{FF2B5EF4-FFF2-40B4-BE49-F238E27FC236}">
                <a16:creationId xmlns:a16="http://schemas.microsoft.com/office/drawing/2014/main" id="{BEB79619-E424-4114-9568-90A8BE006F12}"/>
              </a:ext>
            </a:extLst>
          </p:cNvPr>
          <p:cNvGraphicFramePr>
            <a:graphicFrameLocks noGrp="1"/>
          </p:cNvGraphicFramePr>
          <p:nvPr>
            <p:ph type="tbl" sz="quarter" idx="13"/>
            <p:extLst>
              <p:ext uri="{D42A27DB-BD31-4B8C-83A1-F6EECF244321}">
                <p14:modId xmlns:p14="http://schemas.microsoft.com/office/powerpoint/2010/main" val="2418481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816451811"/>
                    </a:ext>
                  </a:extLst>
                </a:gridCol>
                <a:gridCol w="370332">
                  <a:extLst>
                    <a:ext uri="{9D8B030D-6E8A-4147-A177-3AD203B41FA5}">
                      <a16:colId xmlns:a16="http://schemas.microsoft.com/office/drawing/2014/main" val="3417236260"/>
                    </a:ext>
                  </a:extLst>
                </a:gridCol>
                <a:gridCol w="370332">
                  <a:extLst>
                    <a:ext uri="{9D8B030D-6E8A-4147-A177-3AD203B41FA5}">
                      <a16:colId xmlns:a16="http://schemas.microsoft.com/office/drawing/2014/main" val="3323491935"/>
                    </a:ext>
                  </a:extLst>
                </a:gridCol>
                <a:gridCol w="370332">
                  <a:extLst>
                    <a:ext uri="{9D8B030D-6E8A-4147-A177-3AD203B41FA5}">
                      <a16:colId xmlns:a16="http://schemas.microsoft.com/office/drawing/2014/main" val="1398975386"/>
                    </a:ext>
                  </a:extLst>
                </a:gridCol>
                <a:gridCol w="329184">
                  <a:extLst>
                    <a:ext uri="{9D8B030D-6E8A-4147-A177-3AD203B41FA5}">
                      <a16:colId xmlns:a16="http://schemas.microsoft.com/office/drawing/2014/main" val="2491112680"/>
                    </a:ext>
                  </a:extLst>
                </a:gridCol>
                <a:gridCol w="329184">
                  <a:extLst>
                    <a:ext uri="{9D8B030D-6E8A-4147-A177-3AD203B41FA5}">
                      <a16:colId xmlns:a16="http://schemas.microsoft.com/office/drawing/2014/main" val="3077929265"/>
                    </a:ext>
                  </a:extLst>
                </a:gridCol>
                <a:gridCol w="329184">
                  <a:extLst>
                    <a:ext uri="{9D8B030D-6E8A-4147-A177-3AD203B41FA5}">
                      <a16:colId xmlns:a16="http://schemas.microsoft.com/office/drawing/2014/main" val="982873461"/>
                    </a:ext>
                  </a:extLst>
                </a:gridCol>
                <a:gridCol w="329184">
                  <a:extLst>
                    <a:ext uri="{9D8B030D-6E8A-4147-A177-3AD203B41FA5}">
                      <a16:colId xmlns:a16="http://schemas.microsoft.com/office/drawing/2014/main" val="3290869553"/>
                    </a:ext>
                  </a:extLst>
                </a:gridCol>
                <a:gridCol w="329184">
                  <a:extLst>
                    <a:ext uri="{9D8B030D-6E8A-4147-A177-3AD203B41FA5}">
                      <a16:colId xmlns:a16="http://schemas.microsoft.com/office/drawing/2014/main" val="4075647885"/>
                    </a:ext>
                  </a:extLst>
                </a:gridCol>
                <a:gridCol w="329184">
                  <a:extLst>
                    <a:ext uri="{9D8B030D-6E8A-4147-A177-3AD203B41FA5}">
                      <a16:colId xmlns:a16="http://schemas.microsoft.com/office/drawing/2014/main" val="816076826"/>
                    </a:ext>
                  </a:extLst>
                </a:gridCol>
                <a:gridCol w="329184">
                  <a:extLst>
                    <a:ext uri="{9D8B030D-6E8A-4147-A177-3AD203B41FA5}">
                      <a16:colId xmlns:a16="http://schemas.microsoft.com/office/drawing/2014/main" val="351561124"/>
                    </a:ext>
                  </a:extLst>
                </a:gridCol>
                <a:gridCol w="329184">
                  <a:extLst>
                    <a:ext uri="{9D8B030D-6E8A-4147-A177-3AD203B41FA5}">
                      <a16:colId xmlns:a16="http://schemas.microsoft.com/office/drawing/2014/main" val="1431027273"/>
                    </a:ext>
                  </a:extLst>
                </a:gridCol>
                <a:gridCol w="329184">
                  <a:extLst>
                    <a:ext uri="{9D8B030D-6E8A-4147-A177-3AD203B41FA5}">
                      <a16:colId xmlns:a16="http://schemas.microsoft.com/office/drawing/2014/main" val="3338104630"/>
                    </a:ext>
                  </a:extLst>
                </a:gridCol>
                <a:gridCol w="370332">
                  <a:extLst>
                    <a:ext uri="{9D8B030D-6E8A-4147-A177-3AD203B41FA5}">
                      <a16:colId xmlns:a16="http://schemas.microsoft.com/office/drawing/2014/main" val="1112964238"/>
                    </a:ext>
                  </a:extLst>
                </a:gridCol>
                <a:gridCol w="370332">
                  <a:extLst>
                    <a:ext uri="{9D8B030D-6E8A-4147-A177-3AD203B41FA5}">
                      <a16:colId xmlns:a16="http://schemas.microsoft.com/office/drawing/2014/main" val="2559636936"/>
                    </a:ext>
                  </a:extLst>
                </a:gridCol>
                <a:gridCol w="329184">
                  <a:extLst>
                    <a:ext uri="{9D8B030D-6E8A-4147-A177-3AD203B41FA5}">
                      <a16:colId xmlns:a16="http://schemas.microsoft.com/office/drawing/2014/main" val="682407163"/>
                    </a:ext>
                  </a:extLst>
                </a:gridCol>
                <a:gridCol w="329184">
                  <a:extLst>
                    <a:ext uri="{9D8B030D-6E8A-4147-A177-3AD203B41FA5}">
                      <a16:colId xmlns:a16="http://schemas.microsoft.com/office/drawing/2014/main" val="3426038267"/>
                    </a:ext>
                  </a:extLst>
                </a:gridCol>
                <a:gridCol w="370332">
                  <a:extLst>
                    <a:ext uri="{9D8B030D-6E8A-4147-A177-3AD203B41FA5}">
                      <a16:colId xmlns:a16="http://schemas.microsoft.com/office/drawing/2014/main" val="32493928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8048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- 2018-04-23 02:00:00 </a:t>
                      </a:r>
                      <a:r>
                        <a:rPr kumimoji="0" lang="en-US" sz="1000" b="0" i="0" u="none" strike="noStrike" kern="1200" cap="none" spc="0" normalizeH="0" baseline="0" noProof="0">
                          <a:ln>
                            <a:noFill/>
                          </a:ln>
                          <a:solidFill>
                            <a:prstClr val="black"/>
                          </a:solidFill>
                          <a:effectLst/>
                          <a:uLnTx/>
                          <a:uFillTx/>
                          <a:latin typeface="+mn-lt"/>
                          <a:ea typeface="+mn-ea"/>
                          <a:cs typeface="+mn-cs"/>
                        </a:rPr>
                        <a:t> 
 Naiintindihan namin na maaaring mayroon kayong pangamba sa pagbabakuna. Kung mayroon kayong katanungan, pumunta sa pinakamalapit na health center para sa tamang impormasyon.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0.0319 %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36321446"/>
                  </a:ext>
                </a:extLst>
              </a:tr>
            </a:tbl>
          </a:graphicData>
        </a:graphic>
      </p:graphicFrame>
      <p:sp>
        <p:nvSpPr>
          <p:cNvPr id="4" name="Text Placeholder 3">
            <a:extLst>
              <a:ext uri="{FF2B5EF4-FFF2-40B4-BE49-F238E27FC236}">
                <a16:creationId xmlns:a16="http://schemas.microsoft.com/office/drawing/2014/main" id="{A4056F28-488C-41E7-BE1C-9CAD3488751D}"/>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15985609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FB1B19-13E6-4D06-A46E-30184DE95820}"/>
              </a:ext>
            </a:extLst>
          </p:cNvPr>
          <p:cNvSpPr>
            <a:spLocks noGrp="1"/>
          </p:cNvSpPr>
          <p:nvPr>
            <p:ph type="title"/>
          </p:nvPr>
        </p:nvSpPr>
        <p:spPr/>
        <p:txBody>
          <a:bodyPr/>
          <a:lstStyle/>
          <a:p>
            <a:r>
              <a:rPr lang="en-US"/>
              <a:t>Facebook Own Posts Table  | Department of Health (Philippines) - 12 of 14</a:t>
            </a:r>
          </a:p>
        </p:txBody>
      </p:sp>
      <p:graphicFrame>
        <p:nvGraphicFramePr>
          <p:cNvPr id="5" name="Table Placeholder 4">
            <a:extLst>
              <a:ext uri="{FF2B5EF4-FFF2-40B4-BE49-F238E27FC236}">
                <a16:creationId xmlns:a16="http://schemas.microsoft.com/office/drawing/2014/main" id="{9011BFB6-C4B6-4222-B06C-EB847FC6B194}"/>
              </a:ext>
            </a:extLst>
          </p:cNvPr>
          <p:cNvGraphicFramePr>
            <a:graphicFrameLocks noGrp="1"/>
          </p:cNvGraphicFramePr>
          <p:nvPr>
            <p:ph type="tbl" sz="quarter" idx="13"/>
            <p:extLst>
              <p:ext uri="{D42A27DB-BD31-4B8C-83A1-F6EECF244321}">
                <p14:modId xmlns:p14="http://schemas.microsoft.com/office/powerpoint/2010/main" val="1876717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3761158154"/>
                    </a:ext>
                  </a:extLst>
                </a:gridCol>
                <a:gridCol w="370332">
                  <a:extLst>
                    <a:ext uri="{9D8B030D-6E8A-4147-A177-3AD203B41FA5}">
                      <a16:colId xmlns:a16="http://schemas.microsoft.com/office/drawing/2014/main" val="1293593028"/>
                    </a:ext>
                  </a:extLst>
                </a:gridCol>
                <a:gridCol w="370332">
                  <a:extLst>
                    <a:ext uri="{9D8B030D-6E8A-4147-A177-3AD203B41FA5}">
                      <a16:colId xmlns:a16="http://schemas.microsoft.com/office/drawing/2014/main" val="133099593"/>
                    </a:ext>
                  </a:extLst>
                </a:gridCol>
                <a:gridCol w="370332">
                  <a:extLst>
                    <a:ext uri="{9D8B030D-6E8A-4147-A177-3AD203B41FA5}">
                      <a16:colId xmlns:a16="http://schemas.microsoft.com/office/drawing/2014/main" val="567546840"/>
                    </a:ext>
                  </a:extLst>
                </a:gridCol>
                <a:gridCol w="329184">
                  <a:extLst>
                    <a:ext uri="{9D8B030D-6E8A-4147-A177-3AD203B41FA5}">
                      <a16:colId xmlns:a16="http://schemas.microsoft.com/office/drawing/2014/main" val="902697503"/>
                    </a:ext>
                  </a:extLst>
                </a:gridCol>
                <a:gridCol w="329184">
                  <a:extLst>
                    <a:ext uri="{9D8B030D-6E8A-4147-A177-3AD203B41FA5}">
                      <a16:colId xmlns:a16="http://schemas.microsoft.com/office/drawing/2014/main" val="100998278"/>
                    </a:ext>
                  </a:extLst>
                </a:gridCol>
                <a:gridCol w="329184">
                  <a:extLst>
                    <a:ext uri="{9D8B030D-6E8A-4147-A177-3AD203B41FA5}">
                      <a16:colId xmlns:a16="http://schemas.microsoft.com/office/drawing/2014/main" val="1105235023"/>
                    </a:ext>
                  </a:extLst>
                </a:gridCol>
                <a:gridCol w="329184">
                  <a:extLst>
                    <a:ext uri="{9D8B030D-6E8A-4147-A177-3AD203B41FA5}">
                      <a16:colId xmlns:a16="http://schemas.microsoft.com/office/drawing/2014/main" val="2616721723"/>
                    </a:ext>
                  </a:extLst>
                </a:gridCol>
                <a:gridCol w="329184">
                  <a:extLst>
                    <a:ext uri="{9D8B030D-6E8A-4147-A177-3AD203B41FA5}">
                      <a16:colId xmlns:a16="http://schemas.microsoft.com/office/drawing/2014/main" val="998176060"/>
                    </a:ext>
                  </a:extLst>
                </a:gridCol>
                <a:gridCol w="329184">
                  <a:extLst>
                    <a:ext uri="{9D8B030D-6E8A-4147-A177-3AD203B41FA5}">
                      <a16:colId xmlns:a16="http://schemas.microsoft.com/office/drawing/2014/main" val="2381040492"/>
                    </a:ext>
                  </a:extLst>
                </a:gridCol>
                <a:gridCol w="329184">
                  <a:extLst>
                    <a:ext uri="{9D8B030D-6E8A-4147-A177-3AD203B41FA5}">
                      <a16:colId xmlns:a16="http://schemas.microsoft.com/office/drawing/2014/main" val="3415273872"/>
                    </a:ext>
                  </a:extLst>
                </a:gridCol>
                <a:gridCol w="329184">
                  <a:extLst>
                    <a:ext uri="{9D8B030D-6E8A-4147-A177-3AD203B41FA5}">
                      <a16:colId xmlns:a16="http://schemas.microsoft.com/office/drawing/2014/main" val="3542845428"/>
                    </a:ext>
                  </a:extLst>
                </a:gridCol>
                <a:gridCol w="329184">
                  <a:extLst>
                    <a:ext uri="{9D8B030D-6E8A-4147-A177-3AD203B41FA5}">
                      <a16:colId xmlns:a16="http://schemas.microsoft.com/office/drawing/2014/main" val="4102836447"/>
                    </a:ext>
                  </a:extLst>
                </a:gridCol>
                <a:gridCol w="370332">
                  <a:extLst>
                    <a:ext uri="{9D8B030D-6E8A-4147-A177-3AD203B41FA5}">
                      <a16:colId xmlns:a16="http://schemas.microsoft.com/office/drawing/2014/main" val="2599147738"/>
                    </a:ext>
                  </a:extLst>
                </a:gridCol>
                <a:gridCol w="370332">
                  <a:extLst>
                    <a:ext uri="{9D8B030D-6E8A-4147-A177-3AD203B41FA5}">
                      <a16:colId xmlns:a16="http://schemas.microsoft.com/office/drawing/2014/main" val="3244868258"/>
                    </a:ext>
                  </a:extLst>
                </a:gridCol>
                <a:gridCol w="329184">
                  <a:extLst>
                    <a:ext uri="{9D8B030D-6E8A-4147-A177-3AD203B41FA5}">
                      <a16:colId xmlns:a16="http://schemas.microsoft.com/office/drawing/2014/main" val="805814082"/>
                    </a:ext>
                  </a:extLst>
                </a:gridCol>
                <a:gridCol w="329184">
                  <a:extLst>
                    <a:ext uri="{9D8B030D-6E8A-4147-A177-3AD203B41FA5}">
                      <a16:colId xmlns:a16="http://schemas.microsoft.com/office/drawing/2014/main" val="571726533"/>
                    </a:ext>
                  </a:extLst>
                </a:gridCol>
                <a:gridCol w="370332">
                  <a:extLst>
                    <a:ext uri="{9D8B030D-6E8A-4147-A177-3AD203B41FA5}">
                      <a16:colId xmlns:a16="http://schemas.microsoft.com/office/drawing/2014/main" val="23890089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7280462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- 2018-04-22 02:00:00 </a:t>
                      </a:r>
                      <a:r>
                        <a:rPr kumimoji="0" lang="en-US" sz="1000" b="0" i="0" u="none" strike="noStrike" kern="1200" cap="none" spc="0" normalizeH="0" baseline="0" noProof="0">
                          <a:ln>
                            <a:noFill/>
                          </a:ln>
                          <a:solidFill>
                            <a:prstClr val="black"/>
                          </a:solidFill>
                          <a:effectLst/>
                          <a:uLnTx/>
                          <a:uFillTx/>
                          <a:latin typeface="+mn-lt"/>
                          <a:ea typeface="+mn-ea"/>
                          <a:cs typeface="+mn-cs"/>
                        </a:rPr>
                        <a:t> 
 Ang pagtutulungan ng lahat na mabakunahan ang mga batang may edad 6-59 buwang gulang ang pinakamabisang paraan para mapigilan ang pagtaas ng kaso ng tigdas.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96854217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08:31:29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0.0087 %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Yes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81888288"/>
                  </a:ext>
                </a:extLst>
              </a:tr>
            </a:tbl>
          </a:graphicData>
        </a:graphic>
      </p:graphicFrame>
      <p:sp>
        <p:nvSpPr>
          <p:cNvPr id="4" name="Text Placeholder 3">
            <a:extLst>
              <a:ext uri="{FF2B5EF4-FFF2-40B4-BE49-F238E27FC236}">
                <a16:creationId xmlns:a16="http://schemas.microsoft.com/office/drawing/2014/main" id="{2B4A3C3A-666F-4AA8-ABB6-5BF9B216DFDA}"/>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298373210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D3C62F3-2508-455E-9758-6CBA209C3576}"/>
              </a:ext>
            </a:extLst>
          </p:cNvPr>
          <p:cNvSpPr>
            <a:spLocks noGrp="1"/>
          </p:cNvSpPr>
          <p:nvPr>
            <p:ph type="title"/>
          </p:nvPr>
        </p:nvSpPr>
        <p:spPr/>
        <p:txBody>
          <a:bodyPr/>
          <a:lstStyle/>
          <a:p>
            <a:r>
              <a:rPr lang="en-US"/>
              <a:t>Facebook Own Posts Table  | Department of Health (Philippines) - 13 of 14</a:t>
            </a:r>
          </a:p>
        </p:txBody>
      </p:sp>
      <p:graphicFrame>
        <p:nvGraphicFramePr>
          <p:cNvPr id="5" name="Table Placeholder 4">
            <a:extLst>
              <a:ext uri="{FF2B5EF4-FFF2-40B4-BE49-F238E27FC236}">
                <a16:creationId xmlns:a16="http://schemas.microsoft.com/office/drawing/2014/main" id="{773D2FEF-EF18-48BB-B923-F5C77AE02435}"/>
              </a:ext>
            </a:extLst>
          </p:cNvPr>
          <p:cNvGraphicFramePr>
            <a:graphicFrameLocks noGrp="1"/>
          </p:cNvGraphicFramePr>
          <p:nvPr>
            <p:ph type="tbl" sz="quarter" idx="13"/>
            <p:extLst>
              <p:ext uri="{D42A27DB-BD31-4B8C-83A1-F6EECF244321}">
                <p14:modId xmlns:p14="http://schemas.microsoft.com/office/powerpoint/2010/main" val="415477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2738773702"/>
                    </a:ext>
                  </a:extLst>
                </a:gridCol>
                <a:gridCol w="370332">
                  <a:extLst>
                    <a:ext uri="{9D8B030D-6E8A-4147-A177-3AD203B41FA5}">
                      <a16:colId xmlns:a16="http://schemas.microsoft.com/office/drawing/2014/main" val="512445487"/>
                    </a:ext>
                  </a:extLst>
                </a:gridCol>
                <a:gridCol w="370332">
                  <a:extLst>
                    <a:ext uri="{9D8B030D-6E8A-4147-A177-3AD203B41FA5}">
                      <a16:colId xmlns:a16="http://schemas.microsoft.com/office/drawing/2014/main" val="3002915898"/>
                    </a:ext>
                  </a:extLst>
                </a:gridCol>
                <a:gridCol w="370332">
                  <a:extLst>
                    <a:ext uri="{9D8B030D-6E8A-4147-A177-3AD203B41FA5}">
                      <a16:colId xmlns:a16="http://schemas.microsoft.com/office/drawing/2014/main" val="573081055"/>
                    </a:ext>
                  </a:extLst>
                </a:gridCol>
                <a:gridCol w="329184">
                  <a:extLst>
                    <a:ext uri="{9D8B030D-6E8A-4147-A177-3AD203B41FA5}">
                      <a16:colId xmlns:a16="http://schemas.microsoft.com/office/drawing/2014/main" val="4066032863"/>
                    </a:ext>
                  </a:extLst>
                </a:gridCol>
                <a:gridCol w="329184">
                  <a:extLst>
                    <a:ext uri="{9D8B030D-6E8A-4147-A177-3AD203B41FA5}">
                      <a16:colId xmlns:a16="http://schemas.microsoft.com/office/drawing/2014/main" val="3247276438"/>
                    </a:ext>
                  </a:extLst>
                </a:gridCol>
                <a:gridCol w="329184">
                  <a:extLst>
                    <a:ext uri="{9D8B030D-6E8A-4147-A177-3AD203B41FA5}">
                      <a16:colId xmlns:a16="http://schemas.microsoft.com/office/drawing/2014/main" val="1571823529"/>
                    </a:ext>
                  </a:extLst>
                </a:gridCol>
                <a:gridCol w="329184">
                  <a:extLst>
                    <a:ext uri="{9D8B030D-6E8A-4147-A177-3AD203B41FA5}">
                      <a16:colId xmlns:a16="http://schemas.microsoft.com/office/drawing/2014/main" val="1469598574"/>
                    </a:ext>
                  </a:extLst>
                </a:gridCol>
                <a:gridCol w="329184">
                  <a:extLst>
                    <a:ext uri="{9D8B030D-6E8A-4147-A177-3AD203B41FA5}">
                      <a16:colId xmlns:a16="http://schemas.microsoft.com/office/drawing/2014/main" val="3741267962"/>
                    </a:ext>
                  </a:extLst>
                </a:gridCol>
                <a:gridCol w="329184">
                  <a:extLst>
                    <a:ext uri="{9D8B030D-6E8A-4147-A177-3AD203B41FA5}">
                      <a16:colId xmlns:a16="http://schemas.microsoft.com/office/drawing/2014/main" val="2516412225"/>
                    </a:ext>
                  </a:extLst>
                </a:gridCol>
                <a:gridCol w="329184">
                  <a:extLst>
                    <a:ext uri="{9D8B030D-6E8A-4147-A177-3AD203B41FA5}">
                      <a16:colId xmlns:a16="http://schemas.microsoft.com/office/drawing/2014/main" val="476033320"/>
                    </a:ext>
                  </a:extLst>
                </a:gridCol>
                <a:gridCol w="329184">
                  <a:extLst>
                    <a:ext uri="{9D8B030D-6E8A-4147-A177-3AD203B41FA5}">
                      <a16:colId xmlns:a16="http://schemas.microsoft.com/office/drawing/2014/main" val="634503612"/>
                    </a:ext>
                  </a:extLst>
                </a:gridCol>
                <a:gridCol w="329184">
                  <a:extLst>
                    <a:ext uri="{9D8B030D-6E8A-4147-A177-3AD203B41FA5}">
                      <a16:colId xmlns:a16="http://schemas.microsoft.com/office/drawing/2014/main" val="2238172593"/>
                    </a:ext>
                  </a:extLst>
                </a:gridCol>
                <a:gridCol w="370332">
                  <a:extLst>
                    <a:ext uri="{9D8B030D-6E8A-4147-A177-3AD203B41FA5}">
                      <a16:colId xmlns:a16="http://schemas.microsoft.com/office/drawing/2014/main" val="275717972"/>
                    </a:ext>
                  </a:extLst>
                </a:gridCol>
                <a:gridCol w="370332">
                  <a:extLst>
                    <a:ext uri="{9D8B030D-6E8A-4147-A177-3AD203B41FA5}">
                      <a16:colId xmlns:a16="http://schemas.microsoft.com/office/drawing/2014/main" val="4019626639"/>
                    </a:ext>
                  </a:extLst>
                </a:gridCol>
                <a:gridCol w="329184">
                  <a:extLst>
                    <a:ext uri="{9D8B030D-6E8A-4147-A177-3AD203B41FA5}">
                      <a16:colId xmlns:a16="http://schemas.microsoft.com/office/drawing/2014/main" val="3990123876"/>
                    </a:ext>
                  </a:extLst>
                </a:gridCol>
                <a:gridCol w="329184">
                  <a:extLst>
                    <a:ext uri="{9D8B030D-6E8A-4147-A177-3AD203B41FA5}">
                      <a16:colId xmlns:a16="http://schemas.microsoft.com/office/drawing/2014/main" val="2896161983"/>
                    </a:ext>
                  </a:extLst>
                </a:gridCol>
                <a:gridCol w="370332">
                  <a:extLst>
                    <a:ext uri="{9D8B030D-6E8A-4147-A177-3AD203B41FA5}">
                      <a16:colId xmlns:a16="http://schemas.microsoft.com/office/drawing/2014/main" val="22502943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138398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- 2018-04-21 02:00:01 </a:t>
                      </a:r>
                      <a:r>
                        <a:rPr kumimoji="0" lang="en-US" sz="1000" b="0" i="0" u="none" strike="noStrike" kern="1200" cap="none" spc="0" normalizeH="0" baseline="0" noProof="0">
                          <a:ln>
                            <a:noFill/>
                          </a:ln>
                          <a:solidFill>
                            <a:prstClr val="black"/>
                          </a:solidFill>
                          <a:effectLst/>
                          <a:uLnTx/>
                          <a:uFillTx/>
                          <a:latin typeface="+mn-lt"/>
                          <a:ea typeface="+mn-ea"/>
                          <a:cs typeface="+mn-cs"/>
                        </a:rPr>
                        <a:t> 
 Ligtas ang bakuna laban sa tigdas. Mahigit tatlumpong taon na ang pagbabakuna laban sa tigdas sa ating bansa. KAtulad din ng ibang mga bakuna sa bata, ito ay dumaan sa pagsusuri upang matiyak na ito ay ligtas at mabisa. 
Pabakunahan ang mga batang may edad 6-59 buwang gulang laban sa tigdas. 
#LigtasTigdas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392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0.0474 %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1714227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08:56:10 </a:t>
                      </a:r>
                      <a:r>
                        <a:rPr kumimoji="0" lang="en-US" sz="1000" b="0" i="0" u="none" strike="noStrike" kern="1200" cap="none" spc="0" normalizeH="0" baseline="0" noProof="0">
                          <a:ln>
                            <a:noFill/>
                          </a:ln>
                          <a:solidFill>
                            <a:prstClr val="black"/>
                          </a:solidFill>
                          <a:effectLst/>
                          <a:uLnTx/>
                          <a:uFillTx/>
                          <a:latin typeface="+mn-lt"/>
                          <a:ea typeface="+mn-ea"/>
                          <a:cs typeface="+mn-cs"/>
                        </a:rPr>
                        <a:t>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Status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324210223"/>
                  </a:ext>
                </a:extLst>
              </a:tr>
            </a:tbl>
          </a:graphicData>
        </a:graphic>
      </p:graphicFrame>
      <p:sp>
        <p:nvSpPr>
          <p:cNvPr id="4" name="Text Placeholder 3">
            <a:extLst>
              <a:ext uri="{FF2B5EF4-FFF2-40B4-BE49-F238E27FC236}">
                <a16:creationId xmlns:a16="http://schemas.microsoft.com/office/drawing/2014/main" id="{6BF05749-C9BF-4C89-BA47-277A89E6194E}"/>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40051520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73F71-51D1-4D22-B6E4-118E3D7143B0}"/>
              </a:ext>
            </a:extLst>
          </p:cNvPr>
          <p:cNvSpPr>
            <a:spLocks noGrp="1"/>
          </p:cNvSpPr>
          <p:nvPr>
            <p:ph type="title"/>
          </p:nvPr>
        </p:nvSpPr>
        <p:spPr/>
        <p:txBody>
          <a:bodyPr/>
          <a:lstStyle/>
          <a:p>
            <a:r>
              <a:rPr lang="en-US"/>
              <a:t>Facebook Own Posts Table  | Department of Health (Philippines) - 14 of 14</a:t>
            </a:r>
          </a:p>
        </p:txBody>
      </p:sp>
      <p:graphicFrame>
        <p:nvGraphicFramePr>
          <p:cNvPr id="5" name="Table Placeholder 4">
            <a:extLst>
              <a:ext uri="{FF2B5EF4-FFF2-40B4-BE49-F238E27FC236}">
                <a16:creationId xmlns:a16="http://schemas.microsoft.com/office/drawing/2014/main" id="{D02B7D4C-D7F3-4924-9DB8-EB14E3057704}"/>
              </a:ext>
            </a:extLst>
          </p:cNvPr>
          <p:cNvGraphicFramePr>
            <a:graphicFrameLocks noGrp="1"/>
          </p:cNvGraphicFramePr>
          <p:nvPr>
            <p:ph type="tbl" sz="quarter" idx="13"/>
            <p:extLst>
              <p:ext uri="{D42A27DB-BD31-4B8C-83A1-F6EECF244321}">
                <p14:modId xmlns:p14="http://schemas.microsoft.com/office/powerpoint/2010/main" val="347033761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86584">
                  <a:extLst>
                    <a:ext uri="{9D8B030D-6E8A-4147-A177-3AD203B41FA5}">
                      <a16:colId xmlns:a16="http://schemas.microsoft.com/office/drawing/2014/main" val="1523254598"/>
                    </a:ext>
                  </a:extLst>
                </a:gridCol>
                <a:gridCol w="370332">
                  <a:extLst>
                    <a:ext uri="{9D8B030D-6E8A-4147-A177-3AD203B41FA5}">
                      <a16:colId xmlns:a16="http://schemas.microsoft.com/office/drawing/2014/main" val="220515163"/>
                    </a:ext>
                  </a:extLst>
                </a:gridCol>
                <a:gridCol w="370332">
                  <a:extLst>
                    <a:ext uri="{9D8B030D-6E8A-4147-A177-3AD203B41FA5}">
                      <a16:colId xmlns:a16="http://schemas.microsoft.com/office/drawing/2014/main" val="3727639134"/>
                    </a:ext>
                  </a:extLst>
                </a:gridCol>
                <a:gridCol w="370332">
                  <a:extLst>
                    <a:ext uri="{9D8B030D-6E8A-4147-A177-3AD203B41FA5}">
                      <a16:colId xmlns:a16="http://schemas.microsoft.com/office/drawing/2014/main" val="666614719"/>
                    </a:ext>
                  </a:extLst>
                </a:gridCol>
                <a:gridCol w="329184">
                  <a:extLst>
                    <a:ext uri="{9D8B030D-6E8A-4147-A177-3AD203B41FA5}">
                      <a16:colId xmlns:a16="http://schemas.microsoft.com/office/drawing/2014/main" val="3446312859"/>
                    </a:ext>
                  </a:extLst>
                </a:gridCol>
                <a:gridCol w="329184">
                  <a:extLst>
                    <a:ext uri="{9D8B030D-6E8A-4147-A177-3AD203B41FA5}">
                      <a16:colId xmlns:a16="http://schemas.microsoft.com/office/drawing/2014/main" val="1176779652"/>
                    </a:ext>
                  </a:extLst>
                </a:gridCol>
                <a:gridCol w="329184">
                  <a:extLst>
                    <a:ext uri="{9D8B030D-6E8A-4147-A177-3AD203B41FA5}">
                      <a16:colId xmlns:a16="http://schemas.microsoft.com/office/drawing/2014/main" val="3208696681"/>
                    </a:ext>
                  </a:extLst>
                </a:gridCol>
                <a:gridCol w="329184">
                  <a:extLst>
                    <a:ext uri="{9D8B030D-6E8A-4147-A177-3AD203B41FA5}">
                      <a16:colId xmlns:a16="http://schemas.microsoft.com/office/drawing/2014/main" val="3086776977"/>
                    </a:ext>
                  </a:extLst>
                </a:gridCol>
                <a:gridCol w="329184">
                  <a:extLst>
                    <a:ext uri="{9D8B030D-6E8A-4147-A177-3AD203B41FA5}">
                      <a16:colId xmlns:a16="http://schemas.microsoft.com/office/drawing/2014/main" val="1150257572"/>
                    </a:ext>
                  </a:extLst>
                </a:gridCol>
                <a:gridCol w="329184">
                  <a:extLst>
                    <a:ext uri="{9D8B030D-6E8A-4147-A177-3AD203B41FA5}">
                      <a16:colId xmlns:a16="http://schemas.microsoft.com/office/drawing/2014/main" val="1420314104"/>
                    </a:ext>
                  </a:extLst>
                </a:gridCol>
                <a:gridCol w="329184">
                  <a:extLst>
                    <a:ext uri="{9D8B030D-6E8A-4147-A177-3AD203B41FA5}">
                      <a16:colId xmlns:a16="http://schemas.microsoft.com/office/drawing/2014/main" val="695290782"/>
                    </a:ext>
                  </a:extLst>
                </a:gridCol>
                <a:gridCol w="329184">
                  <a:extLst>
                    <a:ext uri="{9D8B030D-6E8A-4147-A177-3AD203B41FA5}">
                      <a16:colId xmlns:a16="http://schemas.microsoft.com/office/drawing/2014/main" val="2914393174"/>
                    </a:ext>
                  </a:extLst>
                </a:gridCol>
                <a:gridCol w="329184">
                  <a:extLst>
                    <a:ext uri="{9D8B030D-6E8A-4147-A177-3AD203B41FA5}">
                      <a16:colId xmlns:a16="http://schemas.microsoft.com/office/drawing/2014/main" val="3529503592"/>
                    </a:ext>
                  </a:extLst>
                </a:gridCol>
                <a:gridCol w="370332">
                  <a:extLst>
                    <a:ext uri="{9D8B030D-6E8A-4147-A177-3AD203B41FA5}">
                      <a16:colId xmlns:a16="http://schemas.microsoft.com/office/drawing/2014/main" val="4087694727"/>
                    </a:ext>
                  </a:extLst>
                </a:gridCol>
                <a:gridCol w="370332">
                  <a:extLst>
                    <a:ext uri="{9D8B030D-6E8A-4147-A177-3AD203B41FA5}">
                      <a16:colId xmlns:a16="http://schemas.microsoft.com/office/drawing/2014/main" val="2366289325"/>
                    </a:ext>
                  </a:extLst>
                </a:gridCol>
                <a:gridCol w="329184">
                  <a:extLst>
                    <a:ext uri="{9D8B030D-6E8A-4147-A177-3AD203B41FA5}">
                      <a16:colId xmlns:a16="http://schemas.microsoft.com/office/drawing/2014/main" val="589460262"/>
                    </a:ext>
                  </a:extLst>
                </a:gridCol>
                <a:gridCol w="329184">
                  <a:extLst>
                    <a:ext uri="{9D8B030D-6E8A-4147-A177-3AD203B41FA5}">
                      <a16:colId xmlns:a16="http://schemas.microsoft.com/office/drawing/2014/main" val="1073430668"/>
                    </a:ext>
                  </a:extLst>
                </a:gridCol>
                <a:gridCol w="370332">
                  <a:extLst>
                    <a:ext uri="{9D8B030D-6E8A-4147-A177-3AD203B41FA5}">
                      <a16:colId xmlns:a16="http://schemas.microsoft.com/office/drawing/2014/main" val="129199063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Thankful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652999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Department of Health (Philippines) - 2018-04-20 05:06:31 </a:t>
                      </a:r>
                      <a:r>
                        <a:rPr kumimoji="0" lang="en-US" sz="1000" b="0" i="0" u="none" strike="noStrike" kern="1200" cap="none" spc="0" normalizeH="0" baseline="0" noProof="0">
                          <a:ln>
                            <a:noFill/>
                          </a:ln>
                          <a:solidFill>
                            <a:prstClr val="black"/>
                          </a:solidFill>
                          <a:effectLst/>
                          <a:uLnTx/>
                          <a:uFillTx/>
                          <a:latin typeface="+mn-lt"/>
                          <a:ea typeface="+mn-ea"/>
                          <a:cs typeface="+mn-cs"/>
                        </a:rPr>
                        <a:t> 
 Press Conference: Secretary Duque on charges filed by Acosta: 'Counterproductive, oppressive, vexatious'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Live 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819632"/>
                  </a:ext>
                </a:extLst>
              </a:tr>
            </a:tbl>
          </a:graphicData>
        </a:graphic>
      </p:graphicFrame>
      <p:sp>
        <p:nvSpPr>
          <p:cNvPr id="4" name="Text Placeholder 3">
            <a:extLst>
              <a:ext uri="{FF2B5EF4-FFF2-40B4-BE49-F238E27FC236}">
                <a16:creationId xmlns:a16="http://schemas.microsoft.com/office/drawing/2014/main" id="{E17127A6-FEFF-4B94-AE41-F26EBC546A70}"/>
              </a:ext>
            </a:extLst>
          </p:cNvPr>
          <p:cNvSpPr>
            <a:spLocks noGrp="1"/>
          </p:cNvSpPr>
          <p:nvPr>
            <p:ph type="body" sz="quarter" idx="14"/>
          </p:nvPr>
        </p:nvSpPr>
        <p:spPr/>
        <p:txBody>
          <a:bodyPr/>
          <a:lstStyle/>
          <a:p>
            <a:r>
              <a:rPr lang="en-US"/>
              <a:t>04/01/2018 - 04/30/2018</a:t>
            </a:r>
          </a:p>
        </p:txBody>
      </p:sp>
    </p:spTree>
    <p:extLst>
      <p:ext uri="{BB962C8B-B14F-4D97-AF65-F5344CB8AC3E}">
        <p14:creationId xmlns:p14="http://schemas.microsoft.com/office/powerpoint/2010/main" val="91741534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1552</Words>
  <Application>Microsoft Office PowerPoint</Application>
  <PresentationFormat>On-screen Show (4:3)</PresentationFormat>
  <Paragraphs>808</Paragraphs>
  <Slides>24</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24</vt:i4>
      </vt:variant>
    </vt:vector>
  </HeadingPairs>
  <TitlesOfParts>
    <vt:vector size="27" baseType="lpstr">
      <vt:lpstr>Calibri</vt:lpstr>
      <vt:lpstr>Arial</vt:lpstr>
      <vt:lpstr>quintly_template</vt:lpstr>
      <vt:lpstr>Management Report</vt:lpstr>
      <vt:lpstr>Facebook Key Metrics Table | Department of Health (Philippines)</vt:lpstr>
      <vt:lpstr>Facebook Impressions | Department of Health (Philippines)</vt:lpstr>
      <vt:lpstr>Facebook Page Posts Virality | Department of Health (Philippines)</vt:lpstr>
      <vt:lpstr>Facebook Fans Total | Department of Health (Philippines)</vt:lpstr>
      <vt:lpstr>Facebook Fan Demographics | Department of Health (Philippines)</vt:lpstr>
      <vt:lpstr>Facebook Page Views | Department of Health (Philippines)</vt:lpstr>
      <vt:lpstr>Facebook Engagement Rate | Department of Health (Philippines)</vt:lpstr>
      <vt:lpstr>Facebook Interactions Distribution | Department of Health (Philippines)</vt:lpstr>
      <vt:lpstr>Facebook Interaction Rate By Post Type | Department of Health (Philippines)</vt:lpstr>
      <vt:lpstr>Facebook Own Posts Table  | Department of Health (Philippines) - 1 of 14</vt:lpstr>
      <vt:lpstr>Facebook Own Posts Table  | Department of Health (Philippines) - 2 of 14</vt:lpstr>
      <vt:lpstr>Facebook Own Posts Table  | Department of Health (Philippines) - 3 of 14</vt:lpstr>
      <vt:lpstr>Facebook Own Posts Table  | Department of Health (Philippines) - 4 of 14</vt:lpstr>
      <vt:lpstr>Facebook Own Posts Table  | Department of Health (Philippines) - 5 of 14</vt:lpstr>
      <vt:lpstr>Facebook Own Posts Table  | Department of Health (Philippines) - 6 of 14</vt:lpstr>
      <vt:lpstr>Facebook Own Posts Table  | Department of Health (Philippines) - 7 of 14</vt:lpstr>
      <vt:lpstr>Facebook Own Posts Table  | Department of Health (Philippines) - 8 of 14</vt:lpstr>
      <vt:lpstr>Facebook Own Posts Table  | Department of Health (Philippines) - 9 of 14</vt:lpstr>
      <vt:lpstr>Facebook Own Posts Table  | Department of Health (Philippines) - 10 of 14</vt:lpstr>
      <vt:lpstr>Facebook Own Posts Table  | Department of Health (Philippines) - 11 of 14</vt:lpstr>
      <vt:lpstr>Facebook Own Posts Table  | Department of Health (Philippines) - 12 of 14</vt:lpstr>
      <vt:lpstr>Facebook Own Posts Table  | Department of Health (Philippines) - 13 of 14</vt:lpstr>
      <vt:lpstr>Facebook Own Posts Table  | Department of Health (Philippines) - 14 of 14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Management Report</dc:title>
  <dc:creator>Administrator</dc:creator>
  <cp:lastModifiedBy>Administrator</cp:lastModifiedBy>
  <cp:revision>1</cp:revision>
  <dcterms:created xsi:type="dcterms:W3CDTF">2018-07-15T13:07:19Z</dcterms:created>
  <dcterms:modified xsi:type="dcterms:W3CDTF">2018-07-15T13:08:23Z</dcterms:modified>
</cp:coreProperties>
</file>