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55490</c:v>
                </c:pt>
                <c:pt idx="1">
                  <c:v>83066</c:v>
                </c:pt>
                <c:pt idx="2">
                  <c:v>106396</c:v>
                </c:pt>
                <c:pt idx="3">
                  <c:v>113481</c:v>
                </c:pt>
                <c:pt idx="4">
                  <c:v>176649</c:v>
                </c:pt>
                <c:pt idx="5">
                  <c:v>123102</c:v>
                </c:pt>
                <c:pt idx="6">
                  <c:v>64917</c:v>
                </c:pt>
                <c:pt idx="7">
                  <c:v>60988</c:v>
                </c:pt>
                <c:pt idx="8">
                  <c:v>40687</c:v>
                </c:pt>
                <c:pt idx="9">
                  <c:v>40115</c:v>
                </c:pt>
                <c:pt idx="10">
                  <c:v>46453</c:v>
                </c:pt>
                <c:pt idx="11">
                  <c:v>98197</c:v>
                </c:pt>
                <c:pt idx="12">
                  <c:v>885389</c:v>
                </c:pt>
                <c:pt idx="13">
                  <c:v>466423</c:v>
                </c:pt>
                <c:pt idx="14">
                  <c:v>123492</c:v>
                </c:pt>
                <c:pt idx="15">
                  <c:v>183625</c:v>
                </c:pt>
                <c:pt idx="16">
                  <c:v>343148</c:v>
                </c:pt>
                <c:pt idx="17">
                  <c:v>327267</c:v>
                </c:pt>
                <c:pt idx="18">
                  <c:v>141508</c:v>
                </c:pt>
                <c:pt idx="19">
                  <c:v>122100</c:v>
                </c:pt>
                <c:pt idx="20">
                  <c:v>111690</c:v>
                </c:pt>
                <c:pt idx="21">
                  <c:v>101768</c:v>
                </c:pt>
                <c:pt idx="22">
                  <c:v>107368</c:v>
                </c:pt>
                <c:pt idx="23">
                  <c:v>88495</c:v>
                </c:pt>
                <c:pt idx="24">
                  <c:v>506365</c:v>
                </c:pt>
                <c:pt idx="25">
                  <c:v>383878</c:v>
                </c:pt>
                <c:pt idx="26">
                  <c:v>140268</c:v>
                </c:pt>
                <c:pt idx="27">
                  <c:v>79890</c:v>
                </c:pt>
                <c:pt idx="28">
                  <c:v>77992</c:v>
                </c:pt>
                <c:pt idx="29">
                  <c:v>61899</c:v>
                </c:pt>
              </c:numCache>
            </c:numRef>
          </c:val>
          <c:smooth val="0"/>
          <c:extLst>
            <c:ext xmlns:c16="http://schemas.microsoft.com/office/drawing/2014/chart" uri="{C3380CC4-5D6E-409C-BE32-E72D297353CC}">
              <c16:uniqueId val="{00000000-93BE-41F3-B452-F89BC0F121E3}"/>
            </c:ext>
          </c:extLst>
        </c:ser>
        <c:dLbls>
          <c:showLegendKey val="0"/>
          <c:showVal val="0"/>
          <c:showCatName val="0"/>
          <c:showSerName val="0"/>
          <c:showPercent val="0"/>
          <c:showBubbleSize val="0"/>
        </c:dLbls>
        <c:smooth val="0"/>
        <c:axId val="336247608"/>
        <c:axId val="336243672"/>
      </c:lineChart>
      <c:dateAx>
        <c:axId val="336247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43672"/>
        <c:crosses val="autoZero"/>
        <c:auto val="1"/>
        <c:lblOffset val="100"/>
        <c:baseTimeUnit val="days"/>
      </c:dateAx>
      <c:valAx>
        <c:axId val="33624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4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22146</c:v>
                </c:pt>
              </c:numCache>
            </c:numRef>
          </c:val>
          <c:extLst>
            <c:ext xmlns:c16="http://schemas.microsoft.com/office/drawing/2014/chart" uri="{C3380CC4-5D6E-409C-BE32-E72D297353CC}">
              <c16:uniqueId val="{00000000-186A-497D-A761-E36FBFA6C3BC}"/>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24104</c:v>
                </c:pt>
              </c:numCache>
            </c:numRef>
          </c:val>
          <c:extLst>
            <c:ext xmlns:c16="http://schemas.microsoft.com/office/drawing/2014/chart" uri="{C3380CC4-5D6E-409C-BE32-E72D297353CC}">
              <c16:uniqueId val="{00000001-186A-497D-A761-E36FBFA6C3BC}"/>
            </c:ext>
          </c:extLst>
        </c:ser>
        <c:dLbls>
          <c:showLegendKey val="0"/>
          <c:showVal val="0"/>
          <c:showCatName val="0"/>
          <c:showSerName val="0"/>
          <c:showPercent val="0"/>
          <c:showBubbleSize val="0"/>
        </c:dLbls>
        <c:gapWidth val="150"/>
        <c:overlap val="100"/>
        <c:axId val="344406712"/>
        <c:axId val="344412616"/>
      </c:barChart>
      <c:catAx>
        <c:axId val="344406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12616"/>
        <c:crosses val="autoZero"/>
        <c:auto val="1"/>
        <c:lblAlgn val="ctr"/>
        <c:lblOffset val="100"/>
        <c:noMultiLvlLbl val="0"/>
      </c:catAx>
      <c:valAx>
        <c:axId val="344412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0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821948</c:v>
                </c:pt>
                <c:pt idx="1">
                  <c:v>822342</c:v>
                </c:pt>
                <c:pt idx="2">
                  <c:v>822483</c:v>
                </c:pt>
                <c:pt idx="3">
                  <c:v>822578</c:v>
                </c:pt>
                <c:pt idx="4">
                  <c:v>822716</c:v>
                </c:pt>
                <c:pt idx="5">
                  <c:v>822935</c:v>
                </c:pt>
                <c:pt idx="6">
                  <c:v>823120</c:v>
                </c:pt>
                <c:pt idx="7">
                  <c:v>823277</c:v>
                </c:pt>
                <c:pt idx="8">
                  <c:v>823450</c:v>
                </c:pt>
                <c:pt idx="9">
                  <c:v>823640</c:v>
                </c:pt>
                <c:pt idx="10">
                  <c:v>823885</c:v>
                </c:pt>
                <c:pt idx="11">
                  <c:v>824097</c:v>
                </c:pt>
                <c:pt idx="12">
                  <c:v>824363</c:v>
                </c:pt>
                <c:pt idx="13">
                  <c:v>824672</c:v>
                </c:pt>
                <c:pt idx="14">
                  <c:v>824888</c:v>
                </c:pt>
                <c:pt idx="15">
                  <c:v>825115</c:v>
                </c:pt>
                <c:pt idx="16">
                  <c:v>825413</c:v>
                </c:pt>
                <c:pt idx="17">
                  <c:v>825644</c:v>
                </c:pt>
                <c:pt idx="18">
                  <c:v>825865</c:v>
                </c:pt>
                <c:pt idx="19">
                  <c:v>826106</c:v>
                </c:pt>
                <c:pt idx="20">
                  <c:v>826318</c:v>
                </c:pt>
                <c:pt idx="21">
                  <c:v>826417</c:v>
                </c:pt>
                <c:pt idx="22">
                  <c:v>826584</c:v>
                </c:pt>
                <c:pt idx="23">
                  <c:v>826837</c:v>
                </c:pt>
                <c:pt idx="24">
                  <c:v>827135</c:v>
                </c:pt>
                <c:pt idx="25">
                  <c:v>827316</c:v>
                </c:pt>
                <c:pt idx="26">
                  <c:v>827503</c:v>
                </c:pt>
                <c:pt idx="27">
                  <c:v>827669</c:v>
                </c:pt>
                <c:pt idx="28">
                  <c:v>827788</c:v>
                </c:pt>
                <c:pt idx="29">
                  <c:v>827944</c:v>
                </c:pt>
              </c:numCache>
            </c:numRef>
          </c:val>
          <c:smooth val="0"/>
          <c:extLst>
            <c:ext xmlns:c16="http://schemas.microsoft.com/office/drawing/2014/chart" uri="{C3380CC4-5D6E-409C-BE32-E72D297353CC}">
              <c16:uniqueId val="{00000000-59E4-4A00-8D14-6067EEE1F67A}"/>
            </c:ext>
          </c:extLst>
        </c:ser>
        <c:dLbls>
          <c:showLegendKey val="0"/>
          <c:showVal val="0"/>
          <c:showCatName val="0"/>
          <c:showSerName val="0"/>
          <c:showPercent val="0"/>
          <c:showBubbleSize val="0"/>
        </c:dLbls>
        <c:smooth val="0"/>
        <c:axId val="346416240"/>
        <c:axId val="346421488"/>
      </c:lineChart>
      <c:dateAx>
        <c:axId val="34641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21488"/>
        <c:crosses val="autoZero"/>
        <c:auto val="1"/>
        <c:lblOffset val="100"/>
        <c:baseTimeUnit val="days"/>
      </c:dateAx>
      <c:valAx>
        <c:axId val="34642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1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7550</c:v>
                </c:pt>
                <c:pt idx="1">
                  <c:v>109342</c:v>
                </c:pt>
                <c:pt idx="2">
                  <c:v>245715</c:v>
                </c:pt>
                <c:pt idx="3">
                  <c:v>127642</c:v>
                </c:pt>
                <c:pt idx="4">
                  <c:v>48081</c:v>
                </c:pt>
                <c:pt idx="5">
                  <c:v>17232</c:v>
                </c:pt>
                <c:pt idx="6">
                  <c:v>8805</c:v>
                </c:pt>
              </c:numCache>
            </c:numRef>
          </c:val>
          <c:extLst>
            <c:ext xmlns:c16="http://schemas.microsoft.com/office/drawing/2014/chart" uri="{C3380CC4-5D6E-409C-BE32-E72D297353CC}">
              <c16:uniqueId val="{00000000-0391-42B5-AABB-DA13CBE0F02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6301</c:v>
                </c:pt>
                <c:pt idx="1">
                  <c:v>62898</c:v>
                </c:pt>
                <c:pt idx="2">
                  <c:v>108040</c:v>
                </c:pt>
                <c:pt idx="3">
                  <c:v>52572</c:v>
                </c:pt>
                <c:pt idx="4">
                  <c:v>19644</c:v>
                </c:pt>
                <c:pt idx="5">
                  <c:v>7020</c:v>
                </c:pt>
                <c:pt idx="6">
                  <c:v>5253</c:v>
                </c:pt>
              </c:numCache>
            </c:numRef>
          </c:val>
          <c:extLst>
            <c:ext xmlns:c16="http://schemas.microsoft.com/office/drawing/2014/chart" uri="{C3380CC4-5D6E-409C-BE32-E72D297353CC}">
              <c16:uniqueId val="{00000001-0391-42B5-AABB-DA13CBE0F02C}"/>
            </c:ext>
          </c:extLst>
        </c:ser>
        <c:dLbls>
          <c:showLegendKey val="0"/>
          <c:showVal val="0"/>
          <c:showCatName val="0"/>
          <c:showSerName val="0"/>
          <c:showPercent val="0"/>
          <c:showBubbleSize val="0"/>
        </c:dLbls>
        <c:gapWidth val="219"/>
        <c:overlap val="-27"/>
        <c:axId val="344408680"/>
        <c:axId val="277495664"/>
      </c:barChart>
      <c:catAx>
        <c:axId val="344408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95664"/>
        <c:crosses val="autoZero"/>
        <c:auto val="1"/>
        <c:lblAlgn val="ctr"/>
        <c:lblOffset val="100"/>
        <c:noMultiLvlLbl val="0"/>
      </c:catAx>
      <c:valAx>
        <c:axId val="277495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08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919</c:v>
                </c:pt>
                <c:pt idx="1">
                  <c:v>1084</c:v>
                </c:pt>
                <c:pt idx="2">
                  <c:v>1032</c:v>
                </c:pt>
                <c:pt idx="3">
                  <c:v>844</c:v>
                </c:pt>
                <c:pt idx="4">
                  <c:v>1064</c:v>
                </c:pt>
                <c:pt idx="5">
                  <c:v>662</c:v>
                </c:pt>
                <c:pt idx="6">
                  <c:v>490</c:v>
                </c:pt>
                <c:pt idx="7">
                  <c:v>574</c:v>
                </c:pt>
                <c:pt idx="8">
                  <c:v>755</c:v>
                </c:pt>
                <c:pt idx="9">
                  <c:v>799</c:v>
                </c:pt>
                <c:pt idx="10">
                  <c:v>848</c:v>
                </c:pt>
                <c:pt idx="11">
                  <c:v>894</c:v>
                </c:pt>
                <c:pt idx="12">
                  <c:v>1046</c:v>
                </c:pt>
                <c:pt idx="13">
                  <c:v>629</c:v>
                </c:pt>
                <c:pt idx="14">
                  <c:v>760</c:v>
                </c:pt>
                <c:pt idx="15">
                  <c:v>1079</c:v>
                </c:pt>
                <c:pt idx="16">
                  <c:v>998</c:v>
                </c:pt>
                <c:pt idx="17">
                  <c:v>808</c:v>
                </c:pt>
                <c:pt idx="18">
                  <c:v>793</c:v>
                </c:pt>
                <c:pt idx="19">
                  <c:v>540</c:v>
                </c:pt>
                <c:pt idx="20">
                  <c:v>485</c:v>
                </c:pt>
                <c:pt idx="21">
                  <c:v>610</c:v>
                </c:pt>
                <c:pt idx="22">
                  <c:v>1675</c:v>
                </c:pt>
                <c:pt idx="23">
                  <c:v>1254</c:v>
                </c:pt>
                <c:pt idx="24">
                  <c:v>1208</c:v>
                </c:pt>
                <c:pt idx="25">
                  <c:v>978</c:v>
                </c:pt>
                <c:pt idx="26">
                  <c:v>603</c:v>
                </c:pt>
                <c:pt idx="27">
                  <c:v>468</c:v>
                </c:pt>
                <c:pt idx="28">
                  <c:v>593</c:v>
                </c:pt>
                <c:pt idx="29">
                  <c:v>535</c:v>
                </c:pt>
              </c:numCache>
            </c:numRef>
          </c:val>
          <c:smooth val="0"/>
          <c:extLst>
            <c:ext xmlns:c16="http://schemas.microsoft.com/office/drawing/2014/chart" uri="{C3380CC4-5D6E-409C-BE32-E72D297353CC}">
              <c16:uniqueId val="{00000000-788B-419E-A013-4BB767801F02}"/>
            </c:ext>
          </c:extLst>
        </c:ser>
        <c:dLbls>
          <c:showLegendKey val="0"/>
          <c:showVal val="0"/>
          <c:showCatName val="0"/>
          <c:showSerName val="0"/>
          <c:showPercent val="0"/>
          <c:showBubbleSize val="0"/>
        </c:dLbls>
        <c:smooth val="0"/>
        <c:axId val="350374576"/>
        <c:axId val="350379168"/>
      </c:lineChart>
      <c:dateAx>
        <c:axId val="350374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79168"/>
        <c:crosses val="autoZero"/>
        <c:auto val="1"/>
        <c:lblOffset val="100"/>
        <c:baseTimeUnit val="days"/>
      </c:dateAx>
      <c:valAx>
        <c:axId val="35037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7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4.6540312876053003</c:v>
                </c:pt>
                <c:pt idx="1">
                  <c:v>6.7565016283570003</c:v>
                </c:pt>
                <c:pt idx="2">
                  <c:v>7.7737130911941001</c:v>
                </c:pt>
                <c:pt idx="3">
                  <c:v>5.0403040426640997</c:v>
                </c:pt>
                <c:pt idx="4">
                  <c:v>4.5918618503313002</c:v>
                </c:pt>
                <c:pt idx="5">
                  <c:v>4.9461210113130996</c:v>
                </c:pt>
                <c:pt idx="6">
                  <c:v>4.2027740911337998</c:v>
                </c:pt>
                <c:pt idx="7">
                  <c:v>4.3830600651536002</c:v>
                </c:pt>
                <c:pt idx="8">
                  <c:v>4.5562286015274998</c:v>
                </c:pt>
                <c:pt idx="9">
                  <c:v>5.9065557282618997</c:v>
                </c:pt>
                <c:pt idx="10">
                  <c:v>5.4304837237603003</c:v>
                </c:pt>
                <c:pt idx="11">
                  <c:v>5.0954882828788</c:v>
                </c:pt>
                <c:pt idx="12">
                  <c:v>10.101807634141</c:v>
                </c:pt>
                <c:pt idx="13">
                  <c:v>6.8306543927387002</c:v>
                </c:pt>
                <c:pt idx="14">
                  <c:v>6.2479378109781001</c:v>
                </c:pt>
                <c:pt idx="15">
                  <c:v>5.6370596350776001</c:v>
                </c:pt>
                <c:pt idx="16">
                  <c:v>4.7427336999214003</c:v>
                </c:pt>
                <c:pt idx="17">
                  <c:v>4.3720789201284003</c:v>
                </c:pt>
                <c:pt idx="18">
                  <c:v>4.4500123513428003</c:v>
                </c:pt>
                <c:pt idx="19">
                  <c:v>4.4495644034847999</c:v>
                </c:pt>
                <c:pt idx="20">
                  <c:v>4.2049913914783001</c:v>
                </c:pt>
                <c:pt idx="21">
                  <c:v>4.0701956640086996</c:v>
                </c:pt>
                <c:pt idx="22">
                  <c:v>4.6021883763128004</c:v>
                </c:pt>
                <c:pt idx="23">
                  <c:v>6.3904869859059001</c:v>
                </c:pt>
                <c:pt idx="24">
                  <c:v>6.4809766321350004</c:v>
                </c:pt>
                <c:pt idx="25">
                  <c:v>5.2149605231788998</c:v>
                </c:pt>
                <c:pt idx="26">
                  <c:v>5.1375807940904998</c:v>
                </c:pt>
                <c:pt idx="27">
                  <c:v>4.8673531721790999</c:v>
                </c:pt>
                <c:pt idx="28">
                  <c:v>4.0583358652718999</c:v>
                </c:pt>
                <c:pt idx="29">
                  <c:v>4.0022516183506998</c:v>
                </c:pt>
              </c:numCache>
            </c:numRef>
          </c:val>
          <c:smooth val="0"/>
          <c:extLst>
            <c:ext xmlns:c16="http://schemas.microsoft.com/office/drawing/2014/chart" uri="{C3380CC4-5D6E-409C-BE32-E72D297353CC}">
              <c16:uniqueId val="{00000000-93DF-4D24-BAB6-CB47F8957082}"/>
            </c:ext>
          </c:extLst>
        </c:ser>
        <c:dLbls>
          <c:showLegendKey val="0"/>
          <c:showVal val="0"/>
          <c:showCatName val="0"/>
          <c:showSerName val="0"/>
          <c:showPercent val="0"/>
          <c:showBubbleSize val="0"/>
        </c:dLbls>
        <c:smooth val="0"/>
        <c:axId val="350380808"/>
        <c:axId val="350377200"/>
      </c:lineChart>
      <c:dateAx>
        <c:axId val="350380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77200"/>
        <c:crosses val="autoZero"/>
        <c:auto val="1"/>
        <c:lblOffset val="100"/>
        <c:baseTimeUnit val="days"/>
      </c:dateAx>
      <c:valAx>
        <c:axId val="350377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8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7117</c:v>
                </c:pt>
              </c:numCache>
            </c:numRef>
          </c:val>
          <c:extLst>
            <c:ext xmlns:c16="http://schemas.microsoft.com/office/drawing/2014/chart" uri="{C3380CC4-5D6E-409C-BE32-E72D297353CC}">
              <c16:uniqueId val="{00000000-D4A8-46AE-AC92-6F8A0DAE743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277</c:v>
                </c:pt>
              </c:numCache>
            </c:numRef>
          </c:val>
          <c:extLst>
            <c:ext xmlns:c16="http://schemas.microsoft.com/office/drawing/2014/chart" uri="{C3380CC4-5D6E-409C-BE32-E72D297353CC}">
              <c16:uniqueId val="{00000001-D4A8-46AE-AC92-6F8A0DAE743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26</c:v>
                </c:pt>
              </c:numCache>
            </c:numRef>
          </c:val>
          <c:extLst>
            <c:ext xmlns:c16="http://schemas.microsoft.com/office/drawing/2014/chart" uri="{C3380CC4-5D6E-409C-BE32-E72D297353CC}">
              <c16:uniqueId val="{00000002-D4A8-46AE-AC92-6F8A0DAE743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29</c:v>
                </c:pt>
              </c:numCache>
            </c:numRef>
          </c:val>
          <c:extLst>
            <c:ext xmlns:c16="http://schemas.microsoft.com/office/drawing/2014/chart" uri="{C3380CC4-5D6E-409C-BE32-E72D297353CC}">
              <c16:uniqueId val="{00000003-D4A8-46AE-AC92-6F8A0DAE743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161</c:v>
                </c:pt>
              </c:numCache>
            </c:numRef>
          </c:val>
          <c:extLst>
            <c:ext xmlns:c16="http://schemas.microsoft.com/office/drawing/2014/chart" uri="{C3380CC4-5D6E-409C-BE32-E72D297353CC}">
              <c16:uniqueId val="{00000004-D4A8-46AE-AC92-6F8A0DAE743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31</c:v>
                </c:pt>
              </c:numCache>
            </c:numRef>
          </c:val>
          <c:extLst>
            <c:ext xmlns:c16="http://schemas.microsoft.com/office/drawing/2014/chart" uri="{C3380CC4-5D6E-409C-BE32-E72D297353CC}">
              <c16:uniqueId val="{00000005-D4A8-46AE-AC92-6F8A0DAE743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1790</c:v>
                </c:pt>
              </c:numCache>
            </c:numRef>
          </c:val>
          <c:extLst>
            <c:ext xmlns:c16="http://schemas.microsoft.com/office/drawing/2014/chart" uri="{C3380CC4-5D6E-409C-BE32-E72D297353CC}">
              <c16:uniqueId val="{00000006-D4A8-46AE-AC92-6F8A0DAE743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6470</c:v>
                </c:pt>
              </c:numCache>
            </c:numRef>
          </c:val>
          <c:extLst>
            <c:ext xmlns:c16="http://schemas.microsoft.com/office/drawing/2014/chart" uri="{C3380CC4-5D6E-409C-BE32-E72D297353CC}">
              <c16:uniqueId val="{00000007-D4A8-46AE-AC92-6F8A0DAE7436}"/>
            </c:ext>
          </c:extLst>
        </c:ser>
        <c:dLbls>
          <c:showLegendKey val="0"/>
          <c:showVal val="0"/>
          <c:showCatName val="0"/>
          <c:showSerName val="0"/>
          <c:showPercent val="0"/>
          <c:showBubbleSize val="0"/>
        </c:dLbls>
        <c:gapWidth val="219"/>
        <c:overlap val="-27"/>
        <c:axId val="350388352"/>
        <c:axId val="350385072"/>
      </c:barChart>
      <c:catAx>
        <c:axId val="350388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85072"/>
        <c:crosses val="autoZero"/>
        <c:auto val="1"/>
        <c:lblAlgn val="ctr"/>
        <c:lblOffset val="100"/>
        <c:noMultiLvlLbl val="0"/>
      </c:catAx>
      <c:valAx>
        <c:axId val="35038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38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Sheet1!$A$2:$A$5</c:f>
              <c:strCache>
                <c:ptCount val="4"/>
                <c:pt idx="0">
                  <c:v>Live Video</c:v>
                </c:pt>
                <c:pt idx="1">
                  <c:v>Photo</c:v>
                </c:pt>
                <c:pt idx="2">
                  <c:v>Status</c:v>
                </c:pt>
                <c:pt idx="3">
                  <c:v>Video</c:v>
                </c:pt>
              </c:strCache>
            </c:strRef>
          </c:cat>
          <c:val>
            <c:numRef>
              <c:f>Sheet1!$B$2:$B$5</c:f>
              <c:numCache>
                <c:formatCode>General</c:formatCode>
                <c:ptCount val="4"/>
                <c:pt idx="0">
                  <c:v>7.9861147188005997E-3</c:v>
                </c:pt>
                <c:pt idx="1">
                  <c:v>4.8129866180661E-2</c:v>
                </c:pt>
                <c:pt idx="2">
                  <c:v>4.193542943689E-2</c:v>
                </c:pt>
                <c:pt idx="3">
                  <c:v>4.1328841074340997E-2</c:v>
                </c:pt>
              </c:numCache>
            </c:numRef>
          </c:val>
          <c:extLst>
            <c:ext xmlns:c16="http://schemas.microsoft.com/office/drawing/2014/chart" uri="{C3380CC4-5D6E-409C-BE32-E72D297353CC}">
              <c16:uniqueId val="{00000000-F443-446A-9D53-D7A0AD7852F6}"/>
            </c:ext>
          </c:extLst>
        </c:ser>
        <c:dLbls>
          <c:showLegendKey val="0"/>
          <c:showVal val="0"/>
          <c:showCatName val="0"/>
          <c:showSerName val="0"/>
          <c:showPercent val="0"/>
          <c:showBubbleSize val="0"/>
        </c:dLbls>
        <c:gapWidth val="219"/>
        <c:overlap val="-27"/>
        <c:axId val="279179256"/>
        <c:axId val="336245968"/>
      </c:barChart>
      <c:catAx>
        <c:axId val="279179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45968"/>
        <c:crosses val="autoZero"/>
        <c:auto val="1"/>
        <c:lblAlgn val="ctr"/>
        <c:lblOffset val="100"/>
        <c:noMultiLvlLbl val="0"/>
      </c:catAx>
      <c:valAx>
        <c:axId val="33624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79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F0B8-FA96-41E5-9DFE-D67D94850D18}"/>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421F4292-F672-4680-B8FF-CBA98500DB9E}"/>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2013747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3EA95-AF4A-429C-A17D-6984FD29BC72}"/>
              </a:ext>
            </a:extLst>
          </p:cNvPr>
          <p:cNvSpPr>
            <a:spLocks noGrp="1"/>
          </p:cNvSpPr>
          <p:nvPr>
            <p:ph type="title"/>
          </p:nvPr>
        </p:nvSpPr>
        <p:spPr/>
        <p:txBody>
          <a:bodyPr/>
          <a:lstStyle/>
          <a:p>
            <a:r>
              <a:rPr lang="en-US"/>
              <a:t>Facebook Key Metrics Table | Department of Health (Philippines)</a:t>
            </a:r>
          </a:p>
        </p:txBody>
      </p:sp>
      <p:graphicFrame>
        <p:nvGraphicFramePr>
          <p:cNvPr id="5" name="Table Placeholder 4">
            <a:extLst>
              <a:ext uri="{FF2B5EF4-FFF2-40B4-BE49-F238E27FC236}">
                <a16:creationId xmlns:a16="http://schemas.microsoft.com/office/drawing/2014/main" id="{589B9712-4006-4993-8A48-778821A0D1E6}"/>
              </a:ext>
            </a:extLst>
          </p:cNvPr>
          <p:cNvGraphicFramePr>
            <a:graphicFrameLocks noGrp="1"/>
          </p:cNvGraphicFramePr>
          <p:nvPr>
            <p:ph type="tbl" sz="quarter" idx="13"/>
            <p:extLst>
              <p:ext uri="{D42A27DB-BD31-4B8C-83A1-F6EECF244321}">
                <p14:modId xmlns:p14="http://schemas.microsoft.com/office/powerpoint/2010/main" val="1644204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607647440"/>
                    </a:ext>
                  </a:extLst>
                </a:gridCol>
                <a:gridCol w="304495">
                  <a:extLst>
                    <a:ext uri="{9D8B030D-6E8A-4147-A177-3AD203B41FA5}">
                      <a16:colId xmlns:a16="http://schemas.microsoft.com/office/drawing/2014/main" val="1004253007"/>
                    </a:ext>
                  </a:extLst>
                </a:gridCol>
                <a:gridCol w="304495">
                  <a:extLst>
                    <a:ext uri="{9D8B030D-6E8A-4147-A177-3AD203B41FA5}">
                      <a16:colId xmlns:a16="http://schemas.microsoft.com/office/drawing/2014/main" val="1072240088"/>
                    </a:ext>
                  </a:extLst>
                </a:gridCol>
                <a:gridCol w="304495">
                  <a:extLst>
                    <a:ext uri="{9D8B030D-6E8A-4147-A177-3AD203B41FA5}">
                      <a16:colId xmlns:a16="http://schemas.microsoft.com/office/drawing/2014/main" val="428936719"/>
                    </a:ext>
                  </a:extLst>
                </a:gridCol>
                <a:gridCol w="304495">
                  <a:extLst>
                    <a:ext uri="{9D8B030D-6E8A-4147-A177-3AD203B41FA5}">
                      <a16:colId xmlns:a16="http://schemas.microsoft.com/office/drawing/2014/main" val="37618237"/>
                    </a:ext>
                  </a:extLst>
                </a:gridCol>
                <a:gridCol w="304495">
                  <a:extLst>
                    <a:ext uri="{9D8B030D-6E8A-4147-A177-3AD203B41FA5}">
                      <a16:colId xmlns:a16="http://schemas.microsoft.com/office/drawing/2014/main" val="2061718688"/>
                    </a:ext>
                  </a:extLst>
                </a:gridCol>
                <a:gridCol w="304495">
                  <a:extLst>
                    <a:ext uri="{9D8B030D-6E8A-4147-A177-3AD203B41FA5}">
                      <a16:colId xmlns:a16="http://schemas.microsoft.com/office/drawing/2014/main" val="762227743"/>
                    </a:ext>
                  </a:extLst>
                </a:gridCol>
                <a:gridCol w="304495">
                  <a:extLst>
                    <a:ext uri="{9D8B030D-6E8A-4147-A177-3AD203B41FA5}">
                      <a16:colId xmlns:a16="http://schemas.microsoft.com/office/drawing/2014/main" val="1217629018"/>
                    </a:ext>
                  </a:extLst>
                </a:gridCol>
                <a:gridCol w="304495">
                  <a:extLst>
                    <a:ext uri="{9D8B030D-6E8A-4147-A177-3AD203B41FA5}">
                      <a16:colId xmlns:a16="http://schemas.microsoft.com/office/drawing/2014/main" val="1802816930"/>
                    </a:ext>
                  </a:extLst>
                </a:gridCol>
                <a:gridCol w="304495">
                  <a:extLst>
                    <a:ext uri="{9D8B030D-6E8A-4147-A177-3AD203B41FA5}">
                      <a16:colId xmlns:a16="http://schemas.microsoft.com/office/drawing/2014/main" val="2642829685"/>
                    </a:ext>
                  </a:extLst>
                </a:gridCol>
                <a:gridCol w="304495">
                  <a:extLst>
                    <a:ext uri="{9D8B030D-6E8A-4147-A177-3AD203B41FA5}">
                      <a16:colId xmlns:a16="http://schemas.microsoft.com/office/drawing/2014/main" val="888028171"/>
                    </a:ext>
                  </a:extLst>
                </a:gridCol>
                <a:gridCol w="304495">
                  <a:extLst>
                    <a:ext uri="{9D8B030D-6E8A-4147-A177-3AD203B41FA5}">
                      <a16:colId xmlns:a16="http://schemas.microsoft.com/office/drawing/2014/main" val="2356145333"/>
                    </a:ext>
                  </a:extLst>
                </a:gridCol>
                <a:gridCol w="304495">
                  <a:extLst>
                    <a:ext uri="{9D8B030D-6E8A-4147-A177-3AD203B41FA5}">
                      <a16:colId xmlns:a16="http://schemas.microsoft.com/office/drawing/2014/main" val="3030438562"/>
                    </a:ext>
                  </a:extLst>
                </a:gridCol>
                <a:gridCol w="304495">
                  <a:extLst>
                    <a:ext uri="{9D8B030D-6E8A-4147-A177-3AD203B41FA5}">
                      <a16:colId xmlns:a16="http://schemas.microsoft.com/office/drawing/2014/main" val="239488255"/>
                    </a:ext>
                  </a:extLst>
                </a:gridCol>
                <a:gridCol w="304495">
                  <a:extLst>
                    <a:ext uri="{9D8B030D-6E8A-4147-A177-3AD203B41FA5}">
                      <a16:colId xmlns:a16="http://schemas.microsoft.com/office/drawing/2014/main" val="2347139690"/>
                    </a:ext>
                  </a:extLst>
                </a:gridCol>
                <a:gridCol w="304495">
                  <a:extLst>
                    <a:ext uri="{9D8B030D-6E8A-4147-A177-3AD203B41FA5}">
                      <a16:colId xmlns:a16="http://schemas.microsoft.com/office/drawing/2014/main" val="450083311"/>
                    </a:ext>
                  </a:extLst>
                </a:gridCol>
                <a:gridCol w="304495">
                  <a:extLst>
                    <a:ext uri="{9D8B030D-6E8A-4147-A177-3AD203B41FA5}">
                      <a16:colId xmlns:a16="http://schemas.microsoft.com/office/drawing/2014/main" val="1716932827"/>
                    </a:ext>
                  </a:extLst>
                </a:gridCol>
                <a:gridCol w="304495">
                  <a:extLst>
                    <a:ext uri="{9D8B030D-6E8A-4147-A177-3AD203B41FA5}">
                      <a16:colId xmlns:a16="http://schemas.microsoft.com/office/drawing/2014/main" val="1075336464"/>
                    </a:ext>
                  </a:extLst>
                </a:gridCol>
                <a:gridCol w="304495">
                  <a:extLst>
                    <a:ext uri="{9D8B030D-6E8A-4147-A177-3AD203B41FA5}">
                      <a16:colId xmlns:a16="http://schemas.microsoft.com/office/drawing/2014/main" val="2747206251"/>
                    </a:ext>
                  </a:extLst>
                </a:gridCol>
                <a:gridCol w="304495">
                  <a:extLst>
                    <a:ext uri="{9D8B030D-6E8A-4147-A177-3AD203B41FA5}">
                      <a16:colId xmlns:a16="http://schemas.microsoft.com/office/drawing/2014/main" val="371080981"/>
                    </a:ext>
                  </a:extLst>
                </a:gridCol>
                <a:gridCol w="304495">
                  <a:extLst>
                    <a:ext uri="{9D8B030D-6E8A-4147-A177-3AD203B41FA5}">
                      <a16:colId xmlns:a16="http://schemas.microsoft.com/office/drawing/2014/main" val="3362602786"/>
                    </a:ext>
                  </a:extLst>
                </a:gridCol>
                <a:gridCol w="304495">
                  <a:extLst>
                    <a:ext uri="{9D8B030D-6E8A-4147-A177-3AD203B41FA5}">
                      <a16:colId xmlns:a16="http://schemas.microsoft.com/office/drawing/2014/main" val="1100048356"/>
                    </a:ext>
                  </a:extLst>
                </a:gridCol>
                <a:gridCol w="304495">
                  <a:extLst>
                    <a:ext uri="{9D8B030D-6E8A-4147-A177-3AD203B41FA5}">
                      <a16:colId xmlns:a16="http://schemas.microsoft.com/office/drawing/2014/main" val="2802698081"/>
                    </a:ext>
                  </a:extLst>
                </a:gridCol>
                <a:gridCol w="304495">
                  <a:extLst>
                    <a:ext uri="{9D8B030D-6E8A-4147-A177-3AD203B41FA5}">
                      <a16:colId xmlns:a16="http://schemas.microsoft.com/office/drawing/2014/main" val="1131961713"/>
                    </a:ext>
                  </a:extLst>
                </a:gridCol>
                <a:gridCol w="304495">
                  <a:extLst>
                    <a:ext uri="{9D8B030D-6E8A-4147-A177-3AD203B41FA5}">
                      <a16:colId xmlns:a16="http://schemas.microsoft.com/office/drawing/2014/main" val="11856775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60926878"/>
                  </a:ext>
                </a:extLst>
              </a:tr>
              <a:tr h="370840">
                <a:tc>
                  <a:txBody>
                    <a:bodyPr/>
                    <a:lstStyle/>
                    <a:p>
                      <a:r>
                        <a:rPr lang="en-US" sz="1000"/>
                        <a:t>Department of Health (Philippines)</a:t>
                      </a:r>
                    </a:p>
                  </a:txBody>
                  <a:tcPr/>
                </a:tc>
                <a:tc>
                  <a:txBody>
                    <a:bodyPr/>
                    <a:lstStyle/>
                    <a:p>
                      <a:r>
                        <a:rPr lang="en-US" sz="1000"/>
                        <a:t>827944</a:t>
                      </a:r>
                    </a:p>
                  </a:txBody>
                  <a:tcPr/>
                </a:tc>
                <a:tc>
                  <a:txBody>
                    <a:bodyPr/>
                    <a:lstStyle/>
                    <a:p>
                      <a:r>
                        <a:rPr lang="en-US" sz="1000"/>
                        <a:t>6269</a:t>
                      </a:r>
                    </a:p>
                  </a:txBody>
                  <a:tcPr/>
                </a:tc>
                <a:tc>
                  <a:txBody>
                    <a:bodyPr/>
                    <a:lstStyle/>
                    <a:p>
                      <a:r>
                        <a:rPr lang="en-US" sz="1000"/>
                        <a:t>827944</a:t>
                      </a:r>
                    </a:p>
                  </a:txBody>
                  <a:tcPr/>
                </a:tc>
                <a:tc>
                  <a:txBody>
                    <a:bodyPr/>
                    <a:lstStyle/>
                    <a:p>
                      <a:r>
                        <a:rPr lang="en-US" sz="1000"/>
                        <a:t>6269</a:t>
                      </a:r>
                    </a:p>
                  </a:txBody>
                  <a:tcPr/>
                </a:tc>
                <a:tc>
                  <a:txBody>
                    <a:bodyPr/>
                    <a:lstStyle/>
                    <a:p>
                      <a:r>
                        <a:rPr lang="en-US" sz="1000"/>
                        <a:t>54</a:t>
                      </a:r>
                    </a:p>
                  </a:txBody>
                  <a:tcPr/>
                </a:tc>
                <a:tc>
                  <a:txBody>
                    <a:bodyPr/>
                    <a:lstStyle/>
                    <a:p>
                      <a:r>
                        <a:rPr lang="en-US" sz="1000"/>
                        <a:t>0</a:t>
                      </a:r>
                    </a:p>
                  </a:txBody>
                  <a:tcPr/>
                </a:tc>
                <a:tc>
                  <a:txBody>
                    <a:bodyPr/>
                    <a:lstStyle/>
                    <a:p>
                      <a:r>
                        <a:rPr lang="en-US" sz="1000"/>
                        <a:t>28</a:t>
                      </a:r>
                    </a:p>
                  </a:txBody>
                  <a:tcPr/>
                </a:tc>
                <a:tc>
                  <a:txBody>
                    <a:bodyPr/>
                    <a:lstStyle/>
                    <a:p>
                      <a:r>
                        <a:rPr lang="en-US" sz="1000"/>
                        <a:t>7</a:t>
                      </a:r>
                    </a:p>
                  </a:txBody>
                  <a:tcPr/>
                </a:tc>
                <a:tc>
                  <a:txBody>
                    <a:bodyPr/>
                    <a:lstStyle/>
                    <a:p>
                      <a:r>
                        <a:rPr lang="en-US" sz="1000"/>
                        <a:t>19</a:t>
                      </a:r>
                    </a:p>
                  </a:txBody>
                  <a:tcPr/>
                </a:tc>
                <a:tc>
                  <a:txBody>
                    <a:bodyPr/>
                    <a:lstStyle/>
                    <a:p>
                      <a:r>
                        <a:rPr lang="en-US" sz="1000"/>
                        <a:t>7641</a:t>
                      </a:r>
                    </a:p>
                  </a:txBody>
                  <a:tcPr/>
                </a:tc>
                <a:tc>
                  <a:txBody>
                    <a:bodyPr/>
                    <a:lstStyle/>
                    <a:p>
                      <a:r>
                        <a:rPr lang="en-US" sz="1000"/>
                        <a:t>31</a:t>
                      </a:r>
                    </a:p>
                  </a:txBody>
                  <a:tcPr/>
                </a:tc>
                <a:tc>
                  <a:txBody>
                    <a:bodyPr/>
                    <a:lstStyle/>
                    <a:p>
                      <a:r>
                        <a:rPr lang="en-US" sz="1000"/>
                        <a:t>7117</a:t>
                      </a:r>
                    </a:p>
                  </a:txBody>
                  <a:tcPr/>
                </a:tc>
                <a:tc>
                  <a:txBody>
                    <a:bodyPr/>
                    <a:lstStyle/>
                    <a:p>
                      <a:r>
                        <a:rPr lang="en-US" sz="1000"/>
                        <a:t>277</a:t>
                      </a:r>
                    </a:p>
                  </a:txBody>
                  <a:tcPr/>
                </a:tc>
                <a:tc>
                  <a:txBody>
                    <a:bodyPr/>
                    <a:lstStyle/>
                    <a:p>
                      <a:r>
                        <a:rPr lang="en-US" sz="1000"/>
                        <a:t>26</a:t>
                      </a:r>
                    </a:p>
                  </a:txBody>
                  <a:tcPr/>
                </a:tc>
                <a:tc>
                  <a:txBody>
                    <a:bodyPr/>
                    <a:lstStyle/>
                    <a:p>
                      <a:r>
                        <a:rPr lang="en-US" sz="1000"/>
                        <a:t>29</a:t>
                      </a:r>
                    </a:p>
                  </a:txBody>
                  <a:tcPr/>
                </a:tc>
                <a:tc>
                  <a:txBody>
                    <a:bodyPr/>
                    <a:lstStyle/>
                    <a:p>
                      <a:r>
                        <a:rPr lang="en-US" sz="1000"/>
                        <a:t>161</a:t>
                      </a:r>
                    </a:p>
                  </a:txBody>
                  <a:tcPr/>
                </a:tc>
                <a:tc>
                  <a:txBody>
                    <a:bodyPr/>
                    <a:lstStyle/>
                    <a:p>
                      <a:r>
                        <a:rPr lang="en-US" sz="1000"/>
                        <a:t>31</a:t>
                      </a:r>
                    </a:p>
                  </a:txBody>
                  <a:tcPr/>
                </a:tc>
                <a:tc>
                  <a:txBody>
                    <a:bodyPr/>
                    <a:lstStyle/>
                    <a:p>
                      <a:r>
                        <a:rPr lang="en-US" sz="1000"/>
                        <a:t>1790</a:t>
                      </a:r>
                    </a:p>
                  </a:txBody>
                  <a:tcPr/>
                </a:tc>
                <a:tc>
                  <a:txBody>
                    <a:bodyPr/>
                    <a:lstStyle/>
                    <a:p>
                      <a:r>
                        <a:rPr lang="en-US" sz="1000"/>
                        <a:t>6470</a:t>
                      </a:r>
                    </a:p>
                  </a:txBody>
                  <a:tcPr/>
                </a:tc>
                <a:tc>
                  <a:txBody>
                    <a:bodyPr/>
                    <a:lstStyle/>
                    <a:p>
                      <a:r>
                        <a:rPr lang="en-US" sz="1000"/>
                        <a:t>15901</a:t>
                      </a:r>
                    </a:p>
                  </a:txBody>
                  <a:tcPr/>
                </a:tc>
                <a:tc>
                  <a:txBody>
                    <a:bodyPr/>
                    <a:lstStyle/>
                    <a:p>
                      <a:r>
                        <a:rPr lang="en-US" sz="1000"/>
                        <a:t>0</a:t>
                      </a:r>
                    </a:p>
                  </a:txBody>
                  <a:tcPr/>
                </a:tc>
                <a:tc>
                  <a:txBody>
                    <a:bodyPr/>
                    <a:lstStyle/>
                    <a:p>
                      <a:r>
                        <a:rPr lang="en-US" sz="1000"/>
                        <a:t>0</a:t>
                      </a:r>
                    </a:p>
                  </a:txBody>
                  <a:tcPr/>
                </a:tc>
                <a:tc>
                  <a:txBody>
                    <a:bodyPr/>
                    <a:lstStyle/>
                    <a:p>
                      <a:r>
                        <a:rPr lang="en-US" sz="1000"/>
                        <a:t>0.0357 %</a:t>
                      </a:r>
                    </a:p>
                  </a:txBody>
                  <a:tcPr/>
                </a:tc>
                <a:tc>
                  <a:txBody>
                    <a:bodyPr/>
                    <a:lstStyle/>
                    <a:p>
                      <a:r>
                        <a:rPr lang="en-US" sz="1000"/>
                        <a:t>0.0 %</a:t>
                      </a:r>
                    </a:p>
                  </a:txBody>
                  <a:tcPr/>
                </a:tc>
                <a:extLst>
                  <a:ext uri="{0D108BD9-81ED-4DB2-BD59-A6C34878D82A}">
                    <a16:rowId xmlns:a16="http://schemas.microsoft.com/office/drawing/2014/main" val="1949341975"/>
                  </a:ext>
                </a:extLst>
              </a:tr>
            </a:tbl>
          </a:graphicData>
        </a:graphic>
      </p:graphicFrame>
      <p:sp>
        <p:nvSpPr>
          <p:cNvPr id="4" name="Text Placeholder 3">
            <a:extLst>
              <a:ext uri="{FF2B5EF4-FFF2-40B4-BE49-F238E27FC236}">
                <a16:creationId xmlns:a16="http://schemas.microsoft.com/office/drawing/2014/main" id="{65EAD1CC-37A9-4B52-A6AF-787A0FD349D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24833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AC7D-5E87-4789-A70F-7B2A78C051E8}"/>
              </a:ext>
            </a:extLst>
          </p:cNvPr>
          <p:cNvSpPr>
            <a:spLocks noGrp="1"/>
          </p:cNvSpPr>
          <p:nvPr>
            <p:ph type="title"/>
          </p:nvPr>
        </p:nvSpPr>
        <p:spPr/>
        <p:txBody>
          <a:bodyPr/>
          <a:lstStyle/>
          <a:p>
            <a:r>
              <a:rPr lang="en-US"/>
              <a:t>Facebook Impressions | Department of Health (Philippines)</a:t>
            </a:r>
          </a:p>
        </p:txBody>
      </p:sp>
      <p:graphicFrame>
        <p:nvGraphicFramePr>
          <p:cNvPr id="6" name="Chart Placeholder 5">
            <a:extLst>
              <a:ext uri="{FF2B5EF4-FFF2-40B4-BE49-F238E27FC236}">
                <a16:creationId xmlns:a16="http://schemas.microsoft.com/office/drawing/2014/main" id="{26F01123-466A-48C5-B29C-B8F11A52EF06}"/>
              </a:ext>
            </a:extLst>
          </p:cNvPr>
          <p:cNvGraphicFramePr>
            <a:graphicFrameLocks noGrp="1"/>
          </p:cNvGraphicFramePr>
          <p:nvPr>
            <p:ph type="chart" sz="quarter" idx="13"/>
            <p:extLst>
              <p:ext uri="{D42A27DB-BD31-4B8C-83A1-F6EECF244321}">
                <p14:modId xmlns:p14="http://schemas.microsoft.com/office/powerpoint/2010/main" val="3426494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29B08A-4C94-48D6-AC59-C12BD4C4F1A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9870406-DDA2-44E5-9EA4-7E98FBE426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4145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F4D2B-37D3-4337-A86C-91AA7BA85C2A}"/>
              </a:ext>
            </a:extLst>
          </p:cNvPr>
          <p:cNvSpPr>
            <a:spLocks noGrp="1"/>
          </p:cNvSpPr>
          <p:nvPr>
            <p:ph type="title"/>
          </p:nvPr>
        </p:nvSpPr>
        <p:spPr/>
        <p:txBody>
          <a:bodyPr/>
          <a:lstStyle/>
          <a:p>
            <a:r>
              <a:rPr lang="en-US"/>
              <a:t>Facebook Page Posts Virality | Department of Health (Philippines)</a:t>
            </a:r>
          </a:p>
        </p:txBody>
      </p:sp>
      <p:graphicFrame>
        <p:nvGraphicFramePr>
          <p:cNvPr id="6" name="Chart Placeholder 5">
            <a:extLst>
              <a:ext uri="{FF2B5EF4-FFF2-40B4-BE49-F238E27FC236}">
                <a16:creationId xmlns:a16="http://schemas.microsoft.com/office/drawing/2014/main" id="{FEB11616-46FE-4963-AF8F-6C18B1A389DC}"/>
              </a:ext>
            </a:extLst>
          </p:cNvPr>
          <p:cNvGraphicFramePr>
            <a:graphicFrameLocks noGrp="1"/>
          </p:cNvGraphicFramePr>
          <p:nvPr>
            <p:ph type="chart" sz="quarter" idx="13"/>
            <p:extLst>
              <p:ext uri="{D42A27DB-BD31-4B8C-83A1-F6EECF244321}">
                <p14:modId xmlns:p14="http://schemas.microsoft.com/office/powerpoint/2010/main" val="367138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4761B6-50C6-49FF-AD12-5BDE33E3F21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3F7F2C2-EFD7-4717-A40E-B83661D4F0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2856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CA085-971D-4F47-9E1A-A70EE8594E96}"/>
              </a:ext>
            </a:extLst>
          </p:cNvPr>
          <p:cNvSpPr>
            <a:spLocks noGrp="1"/>
          </p:cNvSpPr>
          <p:nvPr>
            <p:ph type="title"/>
          </p:nvPr>
        </p:nvSpPr>
        <p:spPr/>
        <p:txBody>
          <a:bodyPr/>
          <a:lstStyle/>
          <a:p>
            <a:r>
              <a:rPr lang="en-US"/>
              <a:t>Facebook Fans Total | Department of Health (Philippines)</a:t>
            </a:r>
          </a:p>
        </p:txBody>
      </p:sp>
      <p:graphicFrame>
        <p:nvGraphicFramePr>
          <p:cNvPr id="6" name="Chart Placeholder 5">
            <a:extLst>
              <a:ext uri="{FF2B5EF4-FFF2-40B4-BE49-F238E27FC236}">
                <a16:creationId xmlns:a16="http://schemas.microsoft.com/office/drawing/2014/main" id="{C11795CC-67A8-4B86-BCED-F58E80D80FAB}"/>
              </a:ext>
            </a:extLst>
          </p:cNvPr>
          <p:cNvGraphicFramePr>
            <a:graphicFrameLocks noGrp="1"/>
          </p:cNvGraphicFramePr>
          <p:nvPr>
            <p:ph type="chart" sz="quarter" idx="13"/>
            <p:extLst>
              <p:ext uri="{D42A27DB-BD31-4B8C-83A1-F6EECF244321}">
                <p14:modId xmlns:p14="http://schemas.microsoft.com/office/powerpoint/2010/main" val="2108699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846643-790E-4478-B0B5-DDFC3E4D2C8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381224F-07B0-45B7-93EC-35F98E7FB4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0830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26508-FCEF-4B9F-A49F-9DC51001E382}"/>
              </a:ext>
            </a:extLst>
          </p:cNvPr>
          <p:cNvSpPr>
            <a:spLocks noGrp="1"/>
          </p:cNvSpPr>
          <p:nvPr>
            <p:ph type="title"/>
          </p:nvPr>
        </p:nvSpPr>
        <p:spPr/>
        <p:txBody>
          <a:bodyPr/>
          <a:lstStyle/>
          <a:p>
            <a:r>
              <a:rPr lang="en-US"/>
              <a:t>Facebook Fan Demographics | Department of Health (Philippines)</a:t>
            </a:r>
          </a:p>
        </p:txBody>
      </p:sp>
      <p:graphicFrame>
        <p:nvGraphicFramePr>
          <p:cNvPr id="6" name="Chart Placeholder 5">
            <a:extLst>
              <a:ext uri="{FF2B5EF4-FFF2-40B4-BE49-F238E27FC236}">
                <a16:creationId xmlns:a16="http://schemas.microsoft.com/office/drawing/2014/main" id="{8B88B6B0-60C3-445A-8539-80CBF6B165EE}"/>
              </a:ext>
            </a:extLst>
          </p:cNvPr>
          <p:cNvGraphicFramePr>
            <a:graphicFrameLocks noGrp="1"/>
          </p:cNvGraphicFramePr>
          <p:nvPr>
            <p:ph type="chart" sz="quarter" idx="13"/>
            <p:extLst>
              <p:ext uri="{D42A27DB-BD31-4B8C-83A1-F6EECF244321}">
                <p14:modId xmlns:p14="http://schemas.microsoft.com/office/powerpoint/2010/main" val="3883192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1A4B1F-8B04-4904-A01C-2E86E2A1D2C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6713869-1C89-468C-8E53-E99FBE9A17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5384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C8027-9ECF-4FE6-BFFF-667FE039B241}"/>
              </a:ext>
            </a:extLst>
          </p:cNvPr>
          <p:cNvSpPr>
            <a:spLocks noGrp="1"/>
          </p:cNvSpPr>
          <p:nvPr>
            <p:ph type="title"/>
          </p:nvPr>
        </p:nvSpPr>
        <p:spPr/>
        <p:txBody>
          <a:bodyPr/>
          <a:lstStyle/>
          <a:p>
            <a:r>
              <a:rPr lang="en-US"/>
              <a:t>Facebook Page Views | Department of Health (Philippines)</a:t>
            </a:r>
          </a:p>
        </p:txBody>
      </p:sp>
      <p:graphicFrame>
        <p:nvGraphicFramePr>
          <p:cNvPr id="6" name="Chart Placeholder 5">
            <a:extLst>
              <a:ext uri="{FF2B5EF4-FFF2-40B4-BE49-F238E27FC236}">
                <a16:creationId xmlns:a16="http://schemas.microsoft.com/office/drawing/2014/main" id="{967C328E-A79F-4C49-AB29-0CB218941F99}"/>
              </a:ext>
            </a:extLst>
          </p:cNvPr>
          <p:cNvGraphicFramePr>
            <a:graphicFrameLocks noGrp="1"/>
          </p:cNvGraphicFramePr>
          <p:nvPr>
            <p:ph type="chart" sz="quarter" idx="13"/>
            <p:extLst>
              <p:ext uri="{D42A27DB-BD31-4B8C-83A1-F6EECF244321}">
                <p14:modId xmlns:p14="http://schemas.microsoft.com/office/powerpoint/2010/main" val="252187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3A840E-ABF1-42E4-89C5-E3A2664BA7A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D746B24-E3F0-473D-A4B3-8B36479014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440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233A8-EAA7-4F33-9F9E-82446182279D}"/>
              </a:ext>
            </a:extLst>
          </p:cNvPr>
          <p:cNvSpPr>
            <a:spLocks noGrp="1"/>
          </p:cNvSpPr>
          <p:nvPr>
            <p:ph type="title"/>
          </p:nvPr>
        </p:nvSpPr>
        <p:spPr/>
        <p:txBody>
          <a:bodyPr/>
          <a:lstStyle/>
          <a:p>
            <a:r>
              <a:rPr lang="en-US"/>
              <a:t>Facebook Engagement Rate | Department of Health (Philippines)</a:t>
            </a:r>
          </a:p>
        </p:txBody>
      </p:sp>
      <p:graphicFrame>
        <p:nvGraphicFramePr>
          <p:cNvPr id="6" name="Chart Placeholder 5">
            <a:extLst>
              <a:ext uri="{FF2B5EF4-FFF2-40B4-BE49-F238E27FC236}">
                <a16:creationId xmlns:a16="http://schemas.microsoft.com/office/drawing/2014/main" id="{FABDF63E-0C5A-473A-80E5-DE357C07BCF5}"/>
              </a:ext>
            </a:extLst>
          </p:cNvPr>
          <p:cNvGraphicFramePr>
            <a:graphicFrameLocks noGrp="1"/>
          </p:cNvGraphicFramePr>
          <p:nvPr>
            <p:ph type="chart" sz="quarter" idx="13"/>
            <p:extLst>
              <p:ext uri="{D42A27DB-BD31-4B8C-83A1-F6EECF244321}">
                <p14:modId xmlns:p14="http://schemas.microsoft.com/office/powerpoint/2010/main" val="1980621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D9D989-0C81-4002-8B25-57D38F7F0D8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4DE1064-1F95-47D9-B245-8C4C0A251A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0831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49F5C-E8A9-40C7-B509-7C0122A17BCC}"/>
              </a:ext>
            </a:extLst>
          </p:cNvPr>
          <p:cNvSpPr>
            <a:spLocks noGrp="1"/>
          </p:cNvSpPr>
          <p:nvPr>
            <p:ph type="title"/>
          </p:nvPr>
        </p:nvSpPr>
        <p:spPr/>
        <p:txBody>
          <a:bodyPr/>
          <a:lstStyle/>
          <a:p>
            <a:r>
              <a:rPr lang="en-US"/>
              <a:t>Facebook Interactions Distribution | Department of Health (Philippines)</a:t>
            </a:r>
          </a:p>
        </p:txBody>
      </p:sp>
      <p:graphicFrame>
        <p:nvGraphicFramePr>
          <p:cNvPr id="6" name="Chart Placeholder 5">
            <a:extLst>
              <a:ext uri="{FF2B5EF4-FFF2-40B4-BE49-F238E27FC236}">
                <a16:creationId xmlns:a16="http://schemas.microsoft.com/office/drawing/2014/main" id="{C00F2042-D1F1-4372-BBB5-33C81B676503}"/>
              </a:ext>
            </a:extLst>
          </p:cNvPr>
          <p:cNvGraphicFramePr>
            <a:graphicFrameLocks noGrp="1"/>
          </p:cNvGraphicFramePr>
          <p:nvPr>
            <p:ph type="chart" sz="quarter" idx="13"/>
            <p:extLst>
              <p:ext uri="{D42A27DB-BD31-4B8C-83A1-F6EECF244321}">
                <p14:modId xmlns:p14="http://schemas.microsoft.com/office/powerpoint/2010/main" val="3406940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8B9791-19F1-4E64-BBBF-A80FF82CA6D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B678BB8-6EFD-4C40-AD7B-3E5D419C3E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2904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0BD4B-5E36-4CB7-A994-BF1B284AF910}"/>
              </a:ext>
            </a:extLst>
          </p:cNvPr>
          <p:cNvSpPr>
            <a:spLocks noGrp="1"/>
          </p:cNvSpPr>
          <p:nvPr>
            <p:ph type="title"/>
          </p:nvPr>
        </p:nvSpPr>
        <p:spPr/>
        <p:txBody>
          <a:bodyPr/>
          <a:lstStyle/>
          <a:p>
            <a:r>
              <a:rPr lang="en-US"/>
              <a:t>Facebook Interaction Rate By Post Type | Department of Health (Philippines)</a:t>
            </a:r>
          </a:p>
        </p:txBody>
      </p:sp>
      <p:graphicFrame>
        <p:nvGraphicFramePr>
          <p:cNvPr id="6" name="Chart Placeholder 5">
            <a:extLst>
              <a:ext uri="{FF2B5EF4-FFF2-40B4-BE49-F238E27FC236}">
                <a16:creationId xmlns:a16="http://schemas.microsoft.com/office/drawing/2014/main" id="{27A37359-998F-48AB-8E01-76F1D41BFAF3}"/>
              </a:ext>
            </a:extLst>
          </p:cNvPr>
          <p:cNvGraphicFramePr>
            <a:graphicFrameLocks noGrp="1"/>
          </p:cNvGraphicFramePr>
          <p:nvPr>
            <p:ph type="chart" sz="quarter" idx="13"/>
            <p:extLst>
              <p:ext uri="{D42A27DB-BD31-4B8C-83A1-F6EECF244321}">
                <p14:modId xmlns:p14="http://schemas.microsoft.com/office/powerpoint/2010/main" val="2490081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0367E3-5BB7-43FA-A2C8-6415E592538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94CDE8E-E4C0-447A-A566-FDEF4EA8F1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0443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FA0F6-7FBB-4D6F-B9BB-03EF3F308866}"/>
              </a:ext>
            </a:extLst>
          </p:cNvPr>
          <p:cNvSpPr>
            <a:spLocks noGrp="1"/>
          </p:cNvSpPr>
          <p:nvPr>
            <p:ph type="title"/>
          </p:nvPr>
        </p:nvSpPr>
        <p:spPr/>
        <p:txBody>
          <a:bodyPr/>
          <a:lstStyle/>
          <a:p>
            <a:r>
              <a:rPr lang="en-US"/>
              <a:t>Facebook Own Posts Table  | Department of Health (Philippines) - 1 of 14</a:t>
            </a:r>
          </a:p>
        </p:txBody>
      </p:sp>
      <p:graphicFrame>
        <p:nvGraphicFramePr>
          <p:cNvPr id="5" name="Table Placeholder 4">
            <a:extLst>
              <a:ext uri="{FF2B5EF4-FFF2-40B4-BE49-F238E27FC236}">
                <a16:creationId xmlns:a16="http://schemas.microsoft.com/office/drawing/2014/main" id="{822E5B35-C335-45B3-88A7-DFDAEC1B9FD4}"/>
              </a:ext>
            </a:extLst>
          </p:cNvPr>
          <p:cNvGraphicFramePr>
            <a:graphicFrameLocks noGrp="1"/>
          </p:cNvGraphicFramePr>
          <p:nvPr>
            <p:ph type="tbl" sz="quarter" idx="13"/>
            <p:extLst>
              <p:ext uri="{D42A27DB-BD31-4B8C-83A1-F6EECF244321}">
                <p14:modId xmlns:p14="http://schemas.microsoft.com/office/powerpoint/2010/main" val="3086060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62185884"/>
                    </a:ext>
                  </a:extLst>
                </a:gridCol>
                <a:gridCol w="370332">
                  <a:extLst>
                    <a:ext uri="{9D8B030D-6E8A-4147-A177-3AD203B41FA5}">
                      <a16:colId xmlns:a16="http://schemas.microsoft.com/office/drawing/2014/main" val="3332643001"/>
                    </a:ext>
                  </a:extLst>
                </a:gridCol>
                <a:gridCol w="370332">
                  <a:extLst>
                    <a:ext uri="{9D8B030D-6E8A-4147-A177-3AD203B41FA5}">
                      <a16:colId xmlns:a16="http://schemas.microsoft.com/office/drawing/2014/main" val="3394163086"/>
                    </a:ext>
                  </a:extLst>
                </a:gridCol>
                <a:gridCol w="370332">
                  <a:extLst>
                    <a:ext uri="{9D8B030D-6E8A-4147-A177-3AD203B41FA5}">
                      <a16:colId xmlns:a16="http://schemas.microsoft.com/office/drawing/2014/main" val="1915616430"/>
                    </a:ext>
                  </a:extLst>
                </a:gridCol>
                <a:gridCol w="329184">
                  <a:extLst>
                    <a:ext uri="{9D8B030D-6E8A-4147-A177-3AD203B41FA5}">
                      <a16:colId xmlns:a16="http://schemas.microsoft.com/office/drawing/2014/main" val="862547694"/>
                    </a:ext>
                  </a:extLst>
                </a:gridCol>
                <a:gridCol w="329184">
                  <a:extLst>
                    <a:ext uri="{9D8B030D-6E8A-4147-A177-3AD203B41FA5}">
                      <a16:colId xmlns:a16="http://schemas.microsoft.com/office/drawing/2014/main" val="714306326"/>
                    </a:ext>
                  </a:extLst>
                </a:gridCol>
                <a:gridCol w="329184">
                  <a:extLst>
                    <a:ext uri="{9D8B030D-6E8A-4147-A177-3AD203B41FA5}">
                      <a16:colId xmlns:a16="http://schemas.microsoft.com/office/drawing/2014/main" val="1856703710"/>
                    </a:ext>
                  </a:extLst>
                </a:gridCol>
                <a:gridCol w="329184">
                  <a:extLst>
                    <a:ext uri="{9D8B030D-6E8A-4147-A177-3AD203B41FA5}">
                      <a16:colId xmlns:a16="http://schemas.microsoft.com/office/drawing/2014/main" val="1535279798"/>
                    </a:ext>
                  </a:extLst>
                </a:gridCol>
                <a:gridCol w="329184">
                  <a:extLst>
                    <a:ext uri="{9D8B030D-6E8A-4147-A177-3AD203B41FA5}">
                      <a16:colId xmlns:a16="http://schemas.microsoft.com/office/drawing/2014/main" val="2111632748"/>
                    </a:ext>
                  </a:extLst>
                </a:gridCol>
                <a:gridCol w="329184">
                  <a:extLst>
                    <a:ext uri="{9D8B030D-6E8A-4147-A177-3AD203B41FA5}">
                      <a16:colId xmlns:a16="http://schemas.microsoft.com/office/drawing/2014/main" val="1896330717"/>
                    </a:ext>
                  </a:extLst>
                </a:gridCol>
                <a:gridCol w="329184">
                  <a:extLst>
                    <a:ext uri="{9D8B030D-6E8A-4147-A177-3AD203B41FA5}">
                      <a16:colId xmlns:a16="http://schemas.microsoft.com/office/drawing/2014/main" val="2465322028"/>
                    </a:ext>
                  </a:extLst>
                </a:gridCol>
                <a:gridCol w="329184">
                  <a:extLst>
                    <a:ext uri="{9D8B030D-6E8A-4147-A177-3AD203B41FA5}">
                      <a16:colId xmlns:a16="http://schemas.microsoft.com/office/drawing/2014/main" val="2118666531"/>
                    </a:ext>
                  </a:extLst>
                </a:gridCol>
                <a:gridCol w="329184">
                  <a:extLst>
                    <a:ext uri="{9D8B030D-6E8A-4147-A177-3AD203B41FA5}">
                      <a16:colId xmlns:a16="http://schemas.microsoft.com/office/drawing/2014/main" val="2698964616"/>
                    </a:ext>
                  </a:extLst>
                </a:gridCol>
                <a:gridCol w="370332">
                  <a:extLst>
                    <a:ext uri="{9D8B030D-6E8A-4147-A177-3AD203B41FA5}">
                      <a16:colId xmlns:a16="http://schemas.microsoft.com/office/drawing/2014/main" val="3773549150"/>
                    </a:ext>
                  </a:extLst>
                </a:gridCol>
                <a:gridCol w="370332">
                  <a:extLst>
                    <a:ext uri="{9D8B030D-6E8A-4147-A177-3AD203B41FA5}">
                      <a16:colId xmlns:a16="http://schemas.microsoft.com/office/drawing/2014/main" val="409862583"/>
                    </a:ext>
                  </a:extLst>
                </a:gridCol>
                <a:gridCol w="329184">
                  <a:extLst>
                    <a:ext uri="{9D8B030D-6E8A-4147-A177-3AD203B41FA5}">
                      <a16:colId xmlns:a16="http://schemas.microsoft.com/office/drawing/2014/main" val="897315656"/>
                    </a:ext>
                  </a:extLst>
                </a:gridCol>
                <a:gridCol w="329184">
                  <a:extLst>
                    <a:ext uri="{9D8B030D-6E8A-4147-A177-3AD203B41FA5}">
                      <a16:colId xmlns:a16="http://schemas.microsoft.com/office/drawing/2014/main" val="2782349939"/>
                    </a:ext>
                  </a:extLst>
                </a:gridCol>
                <a:gridCol w="370332">
                  <a:extLst>
                    <a:ext uri="{9D8B030D-6E8A-4147-A177-3AD203B41FA5}">
                      <a16:colId xmlns:a16="http://schemas.microsoft.com/office/drawing/2014/main" val="323109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331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09:56:41 </a:t>
                      </a:r>
                      <a:r>
                        <a:rPr kumimoji="0" lang="en-US" sz="1000" b="0" i="0" u="none" strike="noStrike" kern="1200" cap="none" spc="0" normalizeH="0" baseline="0" noProof="0">
                          <a:ln>
                            <a:noFill/>
                          </a:ln>
                          <a:solidFill>
                            <a:prstClr val="black"/>
                          </a:solidFill>
                          <a:effectLst/>
                          <a:uLnTx/>
                          <a:uFillTx/>
                          <a:latin typeface="+mn-lt"/>
                          <a:ea typeface="+mn-ea"/>
                          <a:cs typeface="+mn-cs"/>
                        </a:rPr>
                        <a:t> 
 DOH DELIVERED ASSISTANCE TO STA. CRUZ FIRE VICTIMS Press Release/30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6440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04:14:01 </a:t>
                      </a:r>
                      <a:r>
                        <a:rPr kumimoji="0" lang="en-US" sz="1000" b="0" i="0" u="none" strike="noStrike" kern="1200" cap="none" spc="0" normalizeH="0" baseline="0" noProof="0">
                          <a:ln>
                            <a:noFill/>
                          </a:ln>
                          <a:solidFill>
                            <a:prstClr val="black"/>
                          </a:solidFill>
                          <a:effectLst/>
                          <a:uLnTx/>
                          <a:uFillTx/>
                          <a:latin typeface="+mn-lt"/>
                          <a:ea typeface="+mn-ea"/>
                          <a:cs typeface="+mn-cs"/>
                        </a:rPr>
                        <a:t> 
 April 25, 2018 is World Malaria Day!
Malaria is a serious and sometimes fatal disease caused by a parasite that commonly infects a certain type of mosquito which feeds on humans. Although deadly, this diseases can easily be prevented.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3447948"/>
                  </a:ext>
                </a:extLst>
              </a:tr>
            </a:tbl>
          </a:graphicData>
        </a:graphic>
      </p:graphicFrame>
      <p:sp>
        <p:nvSpPr>
          <p:cNvPr id="4" name="Text Placeholder 3">
            <a:extLst>
              <a:ext uri="{FF2B5EF4-FFF2-40B4-BE49-F238E27FC236}">
                <a16:creationId xmlns:a16="http://schemas.microsoft.com/office/drawing/2014/main" id="{4181442E-C837-4D6D-ABA2-A317759015F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51557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76D9F-860F-40FD-8932-60C40B6F83C3}"/>
              </a:ext>
            </a:extLst>
          </p:cNvPr>
          <p:cNvSpPr>
            <a:spLocks noGrp="1"/>
          </p:cNvSpPr>
          <p:nvPr>
            <p:ph type="title"/>
          </p:nvPr>
        </p:nvSpPr>
        <p:spPr/>
        <p:txBody>
          <a:bodyPr/>
          <a:lstStyle/>
          <a:p>
            <a:r>
              <a:rPr lang="en-US"/>
              <a:t>Facebook Own Posts Table  | Department of Health (Philippines) - 2 of 14</a:t>
            </a:r>
          </a:p>
        </p:txBody>
      </p:sp>
      <p:graphicFrame>
        <p:nvGraphicFramePr>
          <p:cNvPr id="5" name="Table Placeholder 4">
            <a:extLst>
              <a:ext uri="{FF2B5EF4-FFF2-40B4-BE49-F238E27FC236}">
                <a16:creationId xmlns:a16="http://schemas.microsoft.com/office/drawing/2014/main" id="{17C5E59B-937F-451E-8D5A-D3197DC697EB}"/>
              </a:ext>
            </a:extLst>
          </p:cNvPr>
          <p:cNvGraphicFramePr>
            <a:graphicFrameLocks noGrp="1"/>
          </p:cNvGraphicFramePr>
          <p:nvPr>
            <p:ph type="tbl" sz="quarter" idx="13"/>
            <p:extLst>
              <p:ext uri="{D42A27DB-BD31-4B8C-83A1-F6EECF244321}">
                <p14:modId xmlns:p14="http://schemas.microsoft.com/office/powerpoint/2010/main" val="4119952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25358064"/>
                    </a:ext>
                  </a:extLst>
                </a:gridCol>
                <a:gridCol w="370332">
                  <a:extLst>
                    <a:ext uri="{9D8B030D-6E8A-4147-A177-3AD203B41FA5}">
                      <a16:colId xmlns:a16="http://schemas.microsoft.com/office/drawing/2014/main" val="1061854875"/>
                    </a:ext>
                  </a:extLst>
                </a:gridCol>
                <a:gridCol w="370332">
                  <a:extLst>
                    <a:ext uri="{9D8B030D-6E8A-4147-A177-3AD203B41FA5}">
                      <a16:colId xmlns:a16="http://schemas.microsoft.com/office/drawing/2014/main" val="1069947083"/>
                    </a:ext>
                  </a:extLst>
                </a:gridCol>
                <a:gridCol w="370332">
                  <a:extLst>
                    <a:ext uri="{9D8B030D-6E8A-4147-A177-3AD203B41FA5}">
                      <a16:colId xmlns:a16="http://schemas.microsoft.com/office/drawing/2014/main" val="1135740948"/>
                    </a:ext>
                  </a:extLst>
                </a:gridCol>
                <a:gridCol w="329184">
                  <a:extLst>
                    <a:ext uri="{9D8B030D-6E8A-4147-A177-3AD203B41FA5}">
                      <a16:colId xmlns:a16="http://schemas.microsoft.com/office/drawing/2014/main" val="1810832452"/>
                    </a:ext>
                  </a:extLst>
                </a:gridCol>
                <a:gridCol w="329184">
                  <a:extLst>
                    <a:ext uri="{9D8B030D-6E8A-4147-A177-3AD203B41FA5}">
                      <a16:colId xmlns:a16="http://schemas.microsoft.com/office/drawing/2014/main" val="1601816620"/>
                    </a:ext>
                  </a:extLst>
                </a:gridCol>
                <a:gridCol w="329184">
                  <a:extLst>
                    <a:ext uri="{9D8B030D-6E8A-4147-A177-3AD203B41FA5}">
                      <a16:colId xmlns:a16="http://schemas.microsoft.com/office/drawing/2014/main" val="2508136869"/>
                    </a:ext>
                  </a:extLst>
                </a:gridCol>
                <a:gridCol w="329184">
                  <a:extLst>
                    <a:ext uri="{9D8B030D-6E8A-4147-A177-3AD203B41FA5}">
                      <a16:colId xmlns:a16="http://schemas.microsoft.com/office/drawing/2014/main" val="1378363072"/>
                    </a:ext>
                  </a:extLst>
                </a:gridCol>
                <a:gridCol w="329184">
                  <a:extLst>
                    <a:ext uri="{9D8B030D-6E8A-4147-A177-3AD203B41FA5}">
                      <a16:colId xmlns:a16="http://schemas.microsoft.com/office/drawing/2014/main" val="3418307442"/>
                    </a:ext>
                  </a:extLst>
                </a:gridCol>
                <a:gridCol w="329184">
                  <a:extLst>
                    <a:ext uri="{9D8B030D-6E8A-4147-A177-3AD203B41FA5}">
                      <a16:colId xmlns:a16="http://schemas.microsoft.com/office/drawing/2014/main" val="712574246"/>
                    </a:ext>
                  </a:extLst>
                </a:gridCol>
                <a:gridCol w="329184">
                  <a:extLst>
                    <a:ext uri="{9D8B030D-6E8A-4147-A177-3AD203B41FA5}">
                      <a16:colId xmlns:a16="http://schemas.microsoft.com/office/drawing/2014/main" val="4231834546"/>
                    </a:ext>
                  </a:extLst>
                </a:gridCol>
                <a:gridCol w="329184">
                  <a:extLst>
                    <a:ext uri="{9D8B030D-6E8A-4147-A177-3AD203B41FA5}">
                      <a16:colId xmlns:a16="http://schemas.microsoft.com/office/drawing/2014/main" val="3118846279"/>
                    </a:ext>
                  </a:extLst>
                </a:gridCol>
                <a:gridCol w="329184">
                  <a:extLst>
                    <a:ext uri="{9D8B030D-6E8A-4147-A177-3AD203B41FA5}">
                      <a16:colId xmlns:a16="http://schemas.microsoft.com/office/drawing/2014/main" val="2207480018"/>
                    </a:ext>
                  </a:extLst>
                </a:gridCol>
                <a:gridCol w="370332">
                  <a:extLst>
                    <a:ext uri="{9D8B030D-6E8A-4147-A177-3AD203B41FA5}">
                      <a16:colId xmlns:a16="http://schemas.microsoft.com/office/drawing/2014/main" val="3735183001"/>
                    </a:ext>
                  </a:extLst>
                </a:gridCol>
                <a:gridCol w="370332">
                  <a:extLst>
                    <a:ext uri="{9D8B030D-6E8A-4147-A177-3AD203B41FA5}">
                      <a16:colId xmlns:a16="http://schemas.microsoft.com/office/drawing/2014/main" val="4042112624"/>
                    </a:ext>
                  </a:extLst>
                </a:gridCol>
                <a:gridCol w="329184">
                  <a:extLst>
                    <a:ext uri="{9D8B030D-6E8A-4147-A177-3AD203B41FA5}">
                      <a16:colId xmlns:a16="http://schemas.microsoft.com/office/drawing/2014/main" val="3253296524"/>
                    </a:ext>
                  </a:extLst>
                </a:gridCol>
                <a:gridCol w="329184">
                  <a:extLst>
                    <a:ext uri="{9D8B030D-6E8A-4147-A177-3AD203B41FA5}">
                      <a16:colId xmlns:a16="http://schemas.microsoft.com/office/drawing/2014/main" val="1597269333"/>
                    </a:ext>
                  </a:extLst>
                </a:gridCol>
                <a:gridCol w="370332">
                  <a:extLst>
                    <a:ext uri="{9D8B030D-6E8A-4147-A177-3AD203B41FA5}">
                      <a16:colId xmlns:a16="http://schemas.microsoft.com/office/drawing/2014/main" val="1628379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907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- 2018-04-29 17:15:12 </a:t>
                      </a:r>
                      <a:r>
                        <a:rPr kumimoji="0" lang="en-US" sz="1000" b="0" i="0" u="none" strike="noStrike" kern="1200" cap="none" spc="0" normalizeH="0" baseline="0" noProof="0">
                          <a:ln>
                            <a:noFill/>
                          </a:ln>
                          <a:solidFill>
                            <a:prstClr val="black"/>
                          </a:solidFill>
                          <a:effectLst/>
                          <a:uLnTx/>
                          <a:uFillTx/>
                          <a:latin typeface="+mn-lt"/>
                          <a:ea typeface="+mn-ea"/>
                          <a:cs typeface="+mn-cs"/>
                        </a:rPr>
                        <a:t> 
 Special Assistant to the President (SAP) Christopher “Bong” Go together with Health Secretary Francisco T. Duque III and DSWD OIC-Secretary Emmanuel Leyco on Sunday visited victims of last Friday’s fire that gutted homes of around 500 families in the nearby Dr. Jose Fabella Memorial Hospital in Sta. Cruz, Manila. They distributed medicines, hygiene kits, blankets, mats, grocery items. Meanwhile, Secretary Duque checked on the heath conditions of the victims especially against lung related illnesses.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2372407"/>
                  </a:ext>
                </a:extLst>
              </a:tr>
            </a:tbl>
          </a:graphicData>
        </a:graphic>
      </p:graphicFrame>
      <p:sp>
        <p:nvSpPr>
          <p:cNvPr id="4" name="Text Placeholder 3">
            <a:extLst>
              <a:ext uri="{FF2B5EF4-FFF2-40B4-BE49-F238E27FC236}">
                <a16:creationId xmlns:a16="http://schemas.microsoft.com/office/drawing/2014/main" id="{997B105D-ED5D-4118-B817-2DBA5C50822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41748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4EE20-6A85-4D0A-8093-3A1B0CE73AF3}"/>
              </a:ext>
            </a:extLst>
          </p:cNvPr>
          <p:cNvSpPr>
            <a:spLocks noGrp="1"/>
          </p:cNvSpPr>
          <p:nvPr>
            <p:ph type="title"/>
          </p:nvPr>
        </p:nvSpPr>
        <p:spPr/>
        <p:txBody>
          <a:bodyPr/>
          <a:lstStyle/>
          <a:p>
            <a:r>
              <a:rPr lang="en-US"/>
              <a:t>Facebook Own Posts Table  | Department of Health (Philippines) - 3 of 14</a:t>
            </a:r>
          </a:p>
        </p:txBody>
      </p:sp>
      <p:graphicFrame>
        <p:nvGraphicFramePr>
          <p:cNvPr id="5" name="Table Placeholder 4">
            <a:extLst>
              <a:ext uri="{FF2B5EF4-FFF2-40B4-BE49-F238E27FC236}">
                <a16:creationId xmlns:a16="http://schemas.microsoft.com/office/drawing/2014/main" id="{AF9CCE49-83CB-4522-819E-426EDBB410E1}"/>
              </a:ext>
            </a:extLst>
          </p:cNvPr>
          <p:cNvGraphicFramePr>
            <a:graphicFrameLocks noGrp="1"/>
          </p:cNvGraphicFramePr>
          <p:nvPr>
            <p:ph type="tbl" sz="quarter" idx="13"/>
            <p:extLst>
              <p:ext uri="{D42A27DB-BD31-4B8C-83A1-F6EECF244321}">
                <p14:modId xmlns:p14="http://schemas.microsoft.com/office/powerpoint/2010/main" val="2634331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15329053"/>
                    </a:ext>
                  </a:extLst>
                </a:gridCol>
                <a:gridCol w="370332">
                  <a:extLst>
                    <a:ext uri="{9D8B030D-6E8A-4147-A177-3AD203B41FA5}">
                      <a16:colId xmlns:a16="http://schemas.microsoft.com/office/drawing/2014/main" val="399802815"/>
                    </a:ext>
                  </a:extLst>
                </a:gridCol>
                <a:gridCol w="370332">
                  <a:extLst>
                    <a:ext uri="{9D8B030D-6E8A-4147-A177-3AD203B41FA5}">
                      <a16:colId xmlns:a16="http://schemas.microsoft.com/office/drawing/2014/main" val="3604321402"/>
                    </a:ext>
                  </a:extLst>
                </a:gridCol>
                <a:gridCol w="370332">
                  <a:extLst>
                    <a:ext uri="{9D8B030D-6E8A-4147-A177-3AD203B41FA5}">
                      <a16:colId xmlns:a16="http://schemas.microsoft.com/office/drawing/2014/main" val="1903897307"/>
                    </a:ext>
                  </a:extLst>
                </a:gridCol>
                <a:gridCol w="329184">
                  <a:extLst>
                    <a:ext uri="{9D8B030D-6E8A-4147-A177-3AD203B41FA5}">
                      <a16:colId xmlns:a16="http://schemas.microsoft.com/office/drawing/2014/main" val="499972289"/>
                    </a:ext>
                  </a:extLst>
                </a:gridCol>
                <a:gridCol w="329184">
                  <a:extLst>
                    <a:ext uri="{9D8B030D-6E8A-4147-A177-3AD203B41FA5}">
                      <a16:colId xmlns:a16="http://schemas.microsoft.com/office/drawing/2014/main" val="3950219016"/>
                    </a:ext>
                  </a:extLst>
                </a:gridCol>
                <a:gridCol w="329184">
                  <a:extLst>
                    <a:ext uri="{9D8B030D-6E8A-4147-A177-3AD203B41FA5}">
                      <a16:colId xmlns:a16="http://schemas.microsoft.com/office/drawing/2014/main" val="2334870404"/>
                    </a:ext>
                  </a:extLst>
                </a:gridCol>
                <a:gridCol w="329184">
                  <a:extLst>
                    <a:ext uri="{9D8B030D-6E8A-4147-A177-3AD203B41FA5}">
                      <a16:colId xmlns:a16="http://schemas.microsoft.com/office/drawing/2014/main" val="504588130"/>
                    </a:ext>
                  </a:extLst>
                </a:gridCol>
                <a:gridCol w="329184">
                  <a:extLst>
                    <a:ext uri="{9D8B030D-6E8A-4147-A177-3AD203B41FA5}">
                      <a16:colId xmlns:a16="http://schemas.microsoft.com/office/drawing/2014/main" val="3281506956"/>
                    </a:ext>
                  </a:extLst>
                </a:gridCol>
                <a:gridCol w="329184">
                  <a:extLst>
                    <a:ext uri="{9D8B030D-6E8A-4147-A177-3AD203B41FA5}">
                      <a16:colId xmlns:a16="http://schemas.microsoft.com/office/drawing/2014/main" val="3532940446"/>
                    </a:ext>
                  </a:extLst>
                </a:gridCol>
                <a:gridCol w="329184">
                  <a:extLst>
                    <a:ext uri="{9D8B030D-6E8A-4147-A177-3AD203B41FA5}">
                      <a16:colId xmlns:a16="http://schemas.microsoft.com/office/drawing/2014/main" val="3223605335"/>
                    </a:ext>
                  </a:extLst>
                </a:gridCol>
                <a:gridCol w="329184">
                  <a:extLst>
                    <a:ext uri="{9D8B030D-6E8A-4147-A177-3AD203B41FA5}">
                      <a16:colId xmlns:a16="http://schemas.microsoft.com/office/drawing/2014/main" val="3834657908"/>
                    </a:ext>
                  </a:extLst>
                </a:gridCol>
                <a:gridCol w="329184">
                  <a:extLst>
                    <a:ext uri="{9D8B030D-6E8A-4147-A177-3AD203B41FA5}">
                      <a16:colId xmlns:a16="http://schemas.microsoft.com/office/drawing/2014/main" val="935636785"/>
                    </a:ext>
                  </a:extLst>
                </a:gridCol>
                <a:gridCol w="370332">
                  <a:extLst>
                    <a:ext uri="{9D8B030D-6E8A-4147-A177-3AD203B41FA5}">
                      <a16:colId xmlns:a16="http://schemas.microsoft.com/office/drawing/2014/main" val="3862562541"/>
                    </a:ext>
                  </a:extLst>
                </a:gridCol>
                <a:gridCol w="370332">
                  <a:extLst>
                    <a:ext uri="{9D8B030D-6E8A-4147-A177-3AD203B41FA5}">
                      <a16:colId xmlns:a16="http://schemas.microsoft.com/office/drawing/2014/main" val="682049701"/>
                    </a:ext>
                  </a:extLst>
                </a:gridCol>
                <a:gridCol w="329184">
                  <a:extLst>
                    <a:ext uri="{9D8B030D-6E8A-4147-A177-3AD203B41FA5}">
                      <a16:colId xmlns:a16="http://schemas.microsoft.com/office/drawing/2014/main" val="349126079"/>
                    </a:ext>
                  </a:extLst>
                </a:gridCol>
                <a:gridCol w="329184">
                  <a:extLst>
                    <a:ext uri="{9D8B030D-6E8A-4147-A177-3AD203B41FA5}">
                      <a16:colId xmlns:a16="http://schemas.microsoft.com/office/drawing/2014/main" val="2087634946"/>
                    </a:ext>
                  </a:extLst>
                </a:gridCol>
                <a:gridCol w="370332">
                  <a:extLst>
                    <a:ext uri="{9D8B030D-6E8A-4147-A177-3AD203B41FA5}">
                      <a16:colId xmlns:a16="http://schemas.microsoft.com/office/drawing/2014/main" val="1560433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3397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- 2018-04-27 02:00:01 </a:t>
                      </a:r>
                      <a:r>
                        <a:rPr kumimoji="0" lang="en-US" sz="1000" b="0" i="0" u="none" strike="noStrike" kern="1200" cap="none" spc="0" normalizeH="0" baseline="0" noProof="0">
                          <a:ln>
                            <a:noFill/>
                          </a:ln>
                          <a:solidFill>
                            <a:prstClr val="black"/>
                          </a:solidFill>
                          <a:effectLst/>
                          <a:uLnTx/>
                          <a:uFillTx/>
                          <a:latin typeface="+mn-lt"/>
                          <a:ea typeface="+mn-ea"/>
                          <a:cs typeface="+mn-cs"/>
                        </a:rPr>
                        <a:t> 
 Pinalalakas ng bakuna ang immune system ng bata, para protektado siya laban sa sakit tulad ng tigdas. Ika nga Prevention is better than Cure.  Kaya tulad ni Direk Carby Salvador isang bagong ama, naniniwalang ang routine immunization ng DOH ay napaka-epektibong paraan upang lumaking malusog at protektado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3036299"/>
                  </a:ext>
                </a:extLst>
              </a:tr>
            </a:tbl>
          </a:graphicData>
        </a:graphic>
      </p:graphicFrame>
      <p:sp>
        <p:nvSpPr>
          <p:cNvPr id="4" name="Text Placeholder 3">
            <a:extLst>
              <a:ext uri="{FF2B5EF4-FFF2-40B4-BE49-F238E27FC236}">
                <a16:creationId xmlns:a16="http://schemas.microsoft.com/office/drawing/2014/main" id="{4306885C-F9E2-4188-8A9D-9AFA517C96E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06493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E66E1-D74D-4514-AA0C-4A76ED52CAB8}"/>
              </a:ext>
            </a:extLst>
          </p:cNvPr>
          <p:cNvSpPr>
            <a:spLocks noGrp="1"/>
          </p:cNvSpPr>
          <p:nvPr>
            <p:ph type="title"/>
          </p:nvPr>
        </p:nvSpPr>
        <p:spPr/>
        <p:txBody>
          <a:bodyPr/>
          <a:lstStyle/>
          <a:p>
            <a:r>
              <a:rPr lang="en-US"/>
              <a:t>Facebook Own Posts Table  | Department of Health (Philippines) - 4 of 14</a:t>
            </a:r>
          </a:p>
        </p:txBody>
      </p:sp>
      <p:graphicFrame>
        <p:nvGraphicFramePr>
          <p:cNvPr id="5" name="Table Placeholder 4">
            <a:extLst>
              <a:ext uri="{FF2B5EF4-FFF2-40B4-BE49-F238E27FC236}">
                <a16:creationId xmlns:a16="http://schemas.microsoft.com/office/drawing/2014/main" id="{3E9BBAC0-0EA4-47AF-A2EF-B22651537DA9}"/>
              </a:ext>
            </a:extLst>
          </p:cNvPr>
          <p:cNvGraphicFramePr>
            <a:graphicFrameLocks noGrp="1"/>
          </p:cNvGraphicFramePr>
          <p:nvPr>
            <p:ph type="tbl" sz="quarter" idx="13"/>
            <p:extLst>
              <p:ext uri="{D42A27DB-BD31-4B8C-83A1-F6EECF244321}">
                <p14:modId xmlns:p14="http://schemas.microsoft.com/office/powerpoint/2010/main" val="1045633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36667404"/>
                    </a:ext>
                  </a:extLst>
                </a:gridCol>
                <a:gridCol w="370332">
                  <a:extLst>
                    <a:ext uri="{9D8B030D-6E8A-4147-A177-3AD203B41FA5}">
                      <a16:colId xmlns:a16="http://schemas.microsoft.com/office/drawing/2014/main" val="2444805067"/>
                    </a:ext>
                  </a:extLst>
                </a:gridCol>
                <a:gridCol w="370332">
                  <a:extLst>
                    <a:ext uri="{9D8B030D-6E8A-4147-A177-3AD203B41FA5}">
                      <a16:colId xmlns:a16="http://schemas.microsoft.com/office/drawing/2014/main" val="4149067038"/>
                    </a:ext>
                  </a:extLst>
                </a:gridCol>
                <a:gridCol w="370332">
                  <a:extLst>
                    <a:ext uri="{9D8B030D-6E8A-4147-A177-3AD203B41FA5}">
                      <a16:colId xmlns:a16="http://schemas.microsoft.com/office/drawing/2014/main" val="2299106567"/>
                    </a:ext>
                  </a:extLst>
                </a:gridCol>
                <a:gridCol w="329184">
                  <a:extLst>
                    <a:ext uri="{9D8B030D-6E8A-4147-A177-3AD203B41FA5}">
                      <a16:colId xmlns:a16="http://schemas.microsoft.com/office/drawing/2014/main" val="1767183323"/>
                    </a:ext>
                  </a:extLst>
                </a:gridCol>
                <a:gridCol w="329184">
                  <a:extLst>
                    <a:ext uri="{9D8B030D-6E8A-4147-A177-3AD203B41FA5}">
                      <a16:colId xmlns:a16="http://schemas.microsoft.com/office/drawing/2014/main" val="3149930617"/>
                    </a:ext>
                  </a:extLst>
                </a:gridCol>
                <a:gridCol w="329184">
                  <a:extLst>
                    <a:ext uri="{9D8B030D-6E8A-4147-A177-3AD203B41FA5}">
                      <a16:colId xmlns:a16="http://schemas.microsoft.com/office/drawing/2014/main" val="1944752196"/>
                    </a:ext>
                  </a:extLst>
                </a:gridCol>
                <a:gridCol w="329184">
                  <a:extLst>
                    <a:ext uri="{9D8B030D-6E8A-4147-A177-3AD203B41FA5}">
                      <a16:colId xmlns:a16="http://schemas.microsoft.com/office/drawing/2014/main" val="1338256793"/>
                    </a:ext>
                  </a:extLst>
                </a:gridCol>
                <a:gridCol w="329184">
                  <a:extLst>
                    <a:ext uri="{9D8B030D-6E8A-4147-A177-3AD203B41FA5}">
                      <a16:colId xmlns:a16="http://schemas.microsoft.com/office/drawing/2014/main" val="2708149441"/>
                    </a:ext>
                  </a:extLst>
                </a:gridCol>
                <a:gridCol w="329184">
                  <a:extLst>
                    <a:ext uri="{9D8B030D-6E8A-4147-A177-3AD203B41FA5}">
                      <a16:colId xmlns:a16="http://schemas.microsoft.com/office/drawing/2014/main" val="4240465505"/>
                    </a:ext>
                  </a:extLst>
                </a:gridCol>
                <a:gridCol w="329184">
                  <a:extLst>
                    <a:ext uri="{9D8B030D-6E8A-4147-A177-3AD203B41FA5}">
                      <a16:colId xmlns:a16="http://schemas.microsoft.com/office/drawing/2014/main" val="3741969612"/>
                    </a:ext>
                  </a:extLst>
                </a:gridCol>
                <a:gridCol w="329184">
                  <a:extLst>
                    <a:ext uri="{9D8B030D-6E8A-4147-A177-3AD203B41FA5}">
                      <a16:colId xmlns:a16="http://schemas.microsoft.com/office/drawing/2014/main" val="1653295910"/>
                    </a:ext>
                  </a:extLst>
                </a:gridCol>
                <a:gridCol w="329184">
                  <a:extLst>
                    <a:ext uri="{9D8B030D-6E8A-4147-A177-3AD203B41FA5}">
                      <a16:colId xmlns:a16="http://schemas.microsoft.com/office/drawing/2014/main" val="4200189752"/>
                    </a:ext>
                  </a:extLst>
                </a:gridCol>
                <a:gridCol w="370332">
                  <a:extLst>
                    <a:ext uri="{9D8B030D-6E8A-4147-A177-3AD203B41FA5}">
                      <a16:colId xmlns:a16="http://schemas.microsoft.com/office/drawing/2014/main" val="257520710"/>
                    </a:ext>
                  </a:extLst>
                </a:gridCol>
                <a:gridCol w="370332">
                  <a:extLst>
                    <a:ext uri="{9D8B030D-6E8A-4147-A177-3AD203B41FA5}">
                      <a16:colId xmlns:a16="http://schemas.microsoft.com/office/drawing/2014/main" val="1218275197"/>
                    </a:ext>
                  </a:extLst>
                </a:gridCol>
                <a:gridCol w="329184">
                  <a:extLst>
                    <a:ext uri="{9D8B030D-6E8A-4147-A177-3AD203B41FA5}">
                      <a16:colId xmlns:a16="http://schemas.microsoft.com/office/drawing/2014/main" val="3500787381"/>
                    </a:ext>
                  </a:extLst>
                </a:gridCol>
                <a:gridCol w="329184">
                  <a:extLst>
                    <a:ext uri="{9D8B030D-6E8A-4147-A177-3AD203B41FA5}">
                      <a16:colId xmlns:a16="http://schemas.microsoft.com/office/drawing/2014/main" val="3217583340"/>
                    </a:ext>
                  </a:extLst>
                </a:gridCol>
                <a:gridCol w="370332">
                  <a:extLst>
                    <a:ext uri="{9D8B030D-6E8A-4147-A177-3AD203B41FA5}">
                      <a16:colId xmlns:a16="http://schemas.microsoft.com/office/drawing/2014/main" val="2700193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028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- 2018-04-26 01:00:01 </a:t>
                      </a:r>
                      <a:r>
                        <a:rPr kumimoji="0" lang="en-US" sz="1000" b="0" i="0" u="none" strike="noStrike" kern="1200" cap="none" spc="0" normalizeH="0" baseline="0" noProof="0">
                          <a:ln>
                            <a:noFill/>
                          </a:ln>
                          <a:solidFill>
                            <a:prstClr val="black"/>
                          </a:solidFill>
                          <a:effectLst/>
                          <a:uLnTx/>
                          <a:uFillTx/>
                          <a:latin typeface="+mn-lt"/>
                          <a:ea typeface="+mn-ea"/>
                          <a:cs typeface="+mn-cs"/>
                        </a:rPr>
                        <a:t> 
 Napakahalaga ng pagbabakuna sa mga bata upang maproteksyonan ang kanilang kalusugan. Ito ay mabisang paraan upang makaiwas sa mga sakit. Dedikado ang ating mga Barangay Health Workers sa layuning maprotektahan ang lahat ng bata. Tulad ni Nora Ocampo ng Tala Health Center, sinisikap nilang mga BHW na mabakunahan ang mga bata  sa kanilang lugar.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7650513"/>
                  </a:ext>
                </a:extLst>
              </a:tr>
            </a:tbl>
          </a:graphicData>
        </a:graphic>
      </p:graphicFrame>
      <p:sp>
        <p:nvSpPr>
          <p:cNvPr id="4" name="Text Placeholder 3">
            <a:extLst>
              <a:ext uri="{FF2B5EF4-FFF2-40B4-BE49-F238E27FC236}">
                <a16:creationId xmlns:a16="http://schemas.microsoft.com/office/drawing/2014/main" id="{E1F2E383-CEA5-4FEF-ABF4-FA20A057335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14853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47D72-BB3D-49BA-948C-497663B5226A}"/>
              </a:ext>
            </a:extLst>
          </p:cNvPr>
          <p:cNvSpPr>
            <a:spLocks noGrp="1"/>
          </p:cNvSpPr>
          <p:nvPr>
            <p:ph type="title"/>
          </p:nvPr>
        </p:nvSpPr>
        <p:spPr/>
        <p:txBody>
          <a:bodyPr/>
          <a:lstStyle/>
          <a:p>
            <a:r>
              <a:rPr lang="en-US"/>
              <a:t>Facebook Own Posts Table  | Department of Health (Philippines) - 5 of 14</a:t>
            </a:r>
          </a:p>
        </p:txBody>
      </p:sp>
      <p:graphicFrame>
        <p:nvGraphicFramePr>
          <p:cNvPr id="5" name="Table Placeholder 4">
            <a:extLst>
              <a:ext uri="{FF2B5EF4-FFF2-40B4-BE49-F238E27FC236}">
                <a16:creationId xmlns:a16="http://schemas.microsoft.com/office/drawing/2014/main" id="{FF4B49D2-AE0D-4F43-B40C-CF7A4837B37D}"/>
              </a:ext>
            </a:extLst>
          </p:cNvPr>
          <p:cNvGraphicFramePr>
            <a:graphicFrameLocks noGrp="1"/>
          </p:cNvGraphicFramePr>
          <p:nvPr>
            <p:ph type="tbl" sz="quarter" idx="13"/>
            <p:extLst>
              <p:ext uri="{D42A27DB-BD31-4B8C-83A1-F6EECF244321}">
                <p14:modId xmlns:p14="http://schemas.microsoft.com/office/powerpoint/2010/main" val="2146176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23298273"/>
                    </a:ext>
                  </a:extLst>
                </a:gridCol>
                <a:gridCol w="370332">
                  <a:extLst>
                    <a:ext uri="{9D8B030D-6E8A-4147-A177-3AD203B41FA5}">
                      <a16:colId xmlns:a16="http://schemas.microsoft.com/office/drawing/2014/main" val="3994478567"/>
                    </a:ext>
                  </a:extLst>
                </a:gridCol>
                <a:gridCol w="370332">
                  <a:extLst>
                    <a:ext uri="{9D8B030D-6E8A-4147-A177-3AD203B41FA5}">
                      <a16:colId xmlns:a16="http://schemas.microsoft.com/office/drawing/2014/main" val="480754084"/>
                    </a:ext>
                  </a:extLst>
                </a:gridCol>
                <a:gridCol w="370332">
                  <a:extLst>
                    <a:ext uri="{9D8B030D-6E8A-4147-A177-3AD203B41FA5}">
                      <a16:colId xmlns:a16="http://schemas.microsoft.com/office/drawing/2014/main" val="3273793303"/>
                    </a:ext>
                  </a:extLst>
                </a:gridCol>
                <a:gridCol w="329184">
                  <a:extLst>
                    <a:ext uri="{9D8B030D-6E8A-4147-A177-3AD203B41FA5}">
                      <a16:colId xmlns:a16="http://schemas.microsoft.com/office/drawing/2014/main" val="4231545850"/>
                    </a:ext>
                  </a:extLst>
                </a:gridCol>
                <a:gridCol w="329184">
                  <a:extLst>
                    <a:ext uri="{9D8B030D-6E8A-4147-A177-3AD203B41FA5}">
                      <a16:colId xmlns:a16="http://schemas.microsoft.com/office/drawing/2014/main" val="808678260"/>
                    </a:ext>
                  </a:extLst>
                </a:gridCol>
                <a:gridCol w="329184">
                  <a:extLst>
                    <a:ext uri="{9D8B030D-6E8A-4147-A177-3AD203B41FA5}">
                      <a16:colId xmlns:a16="http://schemas.microsoft.com/office/drawing/2014/main" val="796836336"/>
                    </a:ext>
                  </a:extLst>
                </a:gridCol>
                <a:gridCol w="329184">
                  <a:extLst>
                    <a:ext uri="{9D8B030D-6E8A-4147-A177-3AD203B41FA5}">
                      <a16:colId xmlns:a16="http://schemas.microsoft.com/office/drawing/2014/main" val="3538841758"/>
                    </a:ext>
                  </a:extLst>
                </a:gridCol>
                <a:gridCol w="329184">
                  <a:extLst>
                    <a:ext uri="{9D8B030D-6E8A-4147-A177-3AD203B41FA5}">
                      <a16:colId xmlns:a16="http://schemas.microsoft.com/office/drawing/2014/main" val="593859507"/>
                    </a:ext>
                  </a:extLst>
                </a:gridCol>
                <a:gridCol w="329184">
                  <a:extLst>
                    <a:ext uri="{9D8B030D-6E8A-4147-A177-3AD203B41FA5}">
                      <a16:colId xmlns:a16="http://schemas.microsoft.com/office/drawing/2014/main" val="3076754954"/>
                    </a:ext>
                  </a:extLst>
                </a:gridCol>
                <a:gridCol w="329184">
                  <a:extLst>
                    <a:ext uri="{9D8B030D-6E8A-4147-A177-3AD203B41FA5}">
                      <a16:colId xmlns:a16="http://schemas.microsoft.com/office/drawing/2014/main" val="2136554504"/>
                    </a:ext>
                  </a:extLst>
                </a:gridCol>
                <a:gridCol w="329184">
                  <a:extLst>
                    <a:ext uri="{9D8B030D-6E8A-4147-A177-3AD203B41FA5}">
                      <a16:colId xmlns:a16="http://schemas.microsoft.com/office/drawing/2014/main" val="1057575800"/>
                    </a:ext>
                  </a:extLst>
                </a:gridCol>
                <a:gridCol w="329184">
                  <a:extLst>
                    <a:ext uri="{9D8B030D-6E8A-4147-A177-3AD203B41FA5}">
                      <a16:colId xmlns:a16="http://schemas.microsoft.com/office/drawing/2014/main" val="427980421"/>
                    </a:ext>
                  </a:extLst>
                </a:gridCol>
                <a:gridCol w="370332">
                  <a:extLst>
                    <a:ext uri="{9D8B030D-6E8A-4147-A177-3AD203B41FA5}">
                      <a16:colId xmlns:a16="http://schemas.microsoft.com/office/drawing/2014/main" val="2220524102"/>
                    </a:ext>
                  </a:extLst>
                </a:gridCol>
                <a:gridCol w="370332">
                  <a:extLst>
                    <a:ext uri="{9D8B030D-6E8A-4147-A177-3AD203B41FA5}">
                      <a16:colId xmlns:a16="http://schemas.microsoft.com/office/drawing/2014/main" val="2040649599"/>
                    </a:ext>
                  </a:extLst>
                </a:gridCol>
                <a:gridCol w="329184">
                  <a:extLst>
                    <a:ext uri="{9D8B030D-6E8A-4147-A177-3AD203B41FA5}">
                      <a16:colId xmlns:a16="http://schemas.microsoft.com/office/drawing/2014/main" val="526442908"/>
                    </a:ext>
                  </a:extLst>
                </a:gridCol>
                <a:gridCol w="329184">
                  <a:extLst>
                    <a:ext uri="{9D8B030D-6E8A-4147-A177-3AD203B41FA5}">
                      <a16:colId xmlns:a16="http://schemas.microsoft.com/office/drawing/2014/main" val="2636185236"/>
                    </a:ext>
                  </a:extLst>
                </a:gridCol>
                <a:gridCol w="370332">
                  <a:extLst>
                    <a:ext uri="{9D8B030D-6E8A-4147-A177-3AD203B41FA5}">
                      <a16:colId xmlns:a16="http://schemas.microsoft.com/office/drawing/2014/main" val="196795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8946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12:00:01 </a:t>
                      </a:r>
                      <a:r>
                        <a:rPr kumimoji="0" lang="en-US" sz="1000" b="0" i="0" u="none" strike="noStrike" kern="1200" cap="none" spc="0" normalizeH="0" baseline="0" noProof="0">
                          <a:ln>
                            <a:noFill/>
                          </a:ln>
                          <a:solidFill>
                            <a:prstClr val="black"/>
                          </a:solidFill>
                          <a:effectLst/>
                          <a:uLnTx/>
                          <a:uFillTx/>
                          <a:latin typeface="+mn-lt"/>
                          <a:ea typeface="+mn-ea"/>
                          <a:cs typeface="+mn-cs"/>
                        </a:rPr>
                        <a:t> 
 Kumpletuhin ang mga libreng bakuna para kay baby! Panglaban ang mga bakuna sa mga sakit tulad ng diphtheria, Hepatitis- B, tigdas at marami pang iba.  Kaya si Jaycee Lualhati na isang ina ay regular na nagtutungo sa Health Center upang pabakunahan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3281510"/>
                  </a:ext>
                </a:extLst>
              </a:tr>
            </a:tbl>
          </a:graphicData>
        </a:graphic>
      </p:graphicFrame>
      <p:sp>
        <p:nvSpPr>
          <p:cNvPr id="4" name="Text Placeholder 3">
            <a:extLst>
              <a:ext uri="{FF2B5EF4-FFF2-40B4-BE49-F238E27FC236}">
                <a16:creationId xmlns:a16="http://schemas.microsoft.com/office/drawing/2014/main" id="{CEF0218E-F74F-4E2B-95D0-385B57C0D8E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20567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DD0D9-3667-46A2-84FA-41375F7AB3EB}"/>
              </a:ext>
            </a:extLst>
          </p:cNvPr>
          <p:cNvSpPr>
            <a:spLocks noGrp="1"/>
          </p:cNvSpPr>
          <p:nvPr>
            <p:ph type="title"/>
          </p:nvPr>
        </p:nvSpPr>
        <p:spPr/>
        <p:txBody>
          <a:bodyPr/>
          <a:lstStyle/>
          <a:p>
            <a:r>
              <a:rPr lang="en-US"/>
              <a:t>Facebook Own Posts Table  | Department of Health (Philippines) - 6 of 14</a:t>
            </a:r>
          </a:p>
        </p:txBody>
      </p:sp>
      <p:graphicFrame>
        <p:nvGraphicFramePr>
          <p:cNvPr id="5" name="Table Placeholder 4">
            <a:extLst>
              <a:ext uri="{FF2B5EF4-FFF2-40B4-BE49-F238E27FC236}">
                <a16:creationId xmlns:a16="http://schemas.microsoft.com/office/drawing/2014/main" id="{2C2DB5EE-9BF8-490C-8BFF-8B4952A7DEBD}"/>
              </a:ext>
            </a:extLst>
          </p:cNvPr>
          <p:cNvGraphicFramePr>
            <a:graphicFrameLocks noGrp="1"/>
          </p:cNvGraphicFramePr>
          <p:nvPr>
            <p:ph type="tbl" sz="quarter" idx="13"/>
            <p:extLst>
              <p:ext uri="{D42A27DB-BD31-4B8C-83A1-F6EECF244321}">
                <p14:modId xmlns:p14="http://schemas.microsoft.com/office/powerpoint/2010/main" val="2690472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7781439"/>
                    </a:ext>
                  </a:extLst>
                </a:gridCol>
                <a:gridCol w="370332">
                  <a:extLst>
                    <a:ext uri="{9D8B030D-6E8A-4147-A177-3AD203B41FA5}">
                      <a16:colId xmlns:a16="http://schemas.microsoft.com/office/drawing/2014/main" val="2225661587"/>
                    </a:ext>
                  </a:extLst>
                </a:gridCol>
                <a:gridCol w="370332">
                  <a:extLst>
                    <a:ext uri="{9D8B030D-6E8A-4147-A177-3AD203B41FA5}">
                      <a16:colId xmlns:a16="http://schemas.microsoft.com/office/drawing/2014/main" val="3138446797"/>
                    </a:ext>
                  </a:extLst>
                </a:gridCol>
                <a:gridCol w="370332">
                  <a:extLst>
                    <a:ext uri="{9D8B030D-6E8A-4147-A177-3AD203B41FA5}">
                      <a16:colId xmlns:a16="http://schemas.microsoft.com/office/drawing/2014/main" val="1193095830"/>
                    </a:ext>
                  </a:extLst>
                </a:gridCol>
                <a:gridCol w="329184">
                  <a:extLst>
                    <a:ext uri="{9D8B030D-6E8A-4147-A177-3AD203B41FA5}">
                      <a16:colId xmlns:a16="http://schemas.microsoft.com/office/drawing/2014/main" val="3960282229"/>
                    </a:ext>
                  </a:extLst>
                </a:gridCol>
                <a:gridCol w="329184">
                  <a:extLst>
                    <a:ext uri="{9D8B030D-6E8A-4147-A177-3AD203B41FA5}">
                      <a16:colId xmlns:a16="http://schemas.microsoft.com/office/drawing/2014/main" val="3526417982"/>
                    </a:ext>
                  </a:extLst>
                </a:gridCol>
                <a:gridCol w="329184">
                  <a:extLst>
                    <a:ext uri="{9D8B030D-6E8A-4147-A177-3AD203B41FA5}">
                      <a16:colId xmlns:a16="http://schemas.microsoft.com/office/drawing/2014/main" val="3652726906"/>
                    </a:ext>
                  </a:extLst>
                </a:gridCol>
                <a:gridCol w="329184">
                  <a:extLst>
                    <a:ext uri="{9D8B030D-6E8A-4147-A177-3AD203B41FA5}">
                      <a16:colId xmlns:a16="http://schemas.microsoft.com/office/drawing/2014/main" val="3236701315"/>
                    </a:ext>
                  </a:extLst>
                </a:gridCol>
                <a:gridCol w="329184">
                  <a:extLst>
                    <a:ext uri="{9D8B030D-6E8A-4147-A177-3AD203B41FA5}">
                      <a16:colId xmlns:a16="http://schemas.microsoft.com/office/drawing/2014/main" val="3977396751"/>
                    </a:ext>
                  </a:extLst>
                </a:gridCol>
                <a:gridCol w="329184">
                  <a:extLst>
                    <a:ext uri="{9D8B030D-6E8A-4147-A177-3AD203B41FA5}">
                      <a16:colId xmlns:a16="http://schemas.microsoft.com/office/drawing/2014/main" val="1342989836"/>
                    </a:ext>
                  </a:extLst>
                </a:gridCol>
                <a:gridCol w="329184">
                  <a:extLst>
                    <a:ext uri="{9D8B030D-6E8A-4147-A177-3AD203B41FA5}">
                      <a16:colId xmlns:a16="http://schemas.microsoft.com/office/drawing/2014/main" val="3111144529"/>
                    </a:ext>
                  </a:extLst>
                </a:gridCol>
                <a:gridCol w="329184">
                  <a:extLst>
                    <a:ext uri="{9D8B030D-6E8A-4147-A177-3AD203B41FA5}">
                      <a16:colId xmlns:a16="http://schemas.microsoft.com/office/drawing/2014/main" val="391528274"/>
                    </a:ext>
                  </a:extLst>
                </a:gridCol>
                <a:gridCol w="329184">
                  <a:extLst>
                    <a:ext uri="{9D8B030D-6E8A-4147-A177-3AD203B41FA5}">
                      <a16:colId xmlns:a16="http://schemas.microsoft.com/office/drawing/2014/main" val="2118128986"/>
                    </a:ext>
                  </a:extLst>
                </a:gridCol>
                <a:gridCol w="370332">
                  <a:extLst>
                    <a:ext uri="{9D8B030D-6E8A-4147-A177-3AD203B41FA5}">
                      <a16:colId xmlns:a16="http://schemas.microsoft.com/office/drawing/2014/main" val="2167656168"/>
                    </a:ext>
                  </a:extLst>
                </a:gridCol>
                <a:gridCol w="370332">
                  <a:extLst>
                    <a:ext uri="{9D8B030D-6E8A-4147-A177-3AD203B41FA5}">
                      <a16:colId xmlns:a16="http://schemas.microsoft.com/office/drawing/2014/main" val="510269999"/>
                    </a:ext>
                  </a:extLst>
                </a:gridCol>
                <a:gridCol w="329184">
                  <a:extLst>
                    <a:ext uri="{9D8B030D-6E8A-4147-A177-3AD203B41FA5}">
                      <a16:colId xmlns:a16="http://schemas.microsoft.com/office/drawing/2014/main" val="3969919170"/>
                    </a:ext>
                  </a:extLst>
                </a:gridCol>
                <a:gridCol w="329184">
                  <a:extLst>
                    <a:ext uri="{9D8B030D-6E8A-4147-A177-3AD203B41FA5}">
                      <a16:colId xmlns:a16="http://schemas.microsoft.com/office/drawing/2014/main" val="754824688"/>
                    </a:ext>
                  </a:extLst>
                </a:gridCol>
                <a:gridCol w="370332">
                  <a:extLst>
                    <a:ext uri="{9D8B030D-6E8A-4147-A177-3AD203B41FA5}">
                      <a16:colId xmlns:a16="http://schemas.microsoft.com/office/drawing/2014/main" val="1445125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299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09:43:27 </a:t>
                      </a:r>
                      <a:r>
                        <a:rPr kumimoji="0" lang="en-US" sz="1000" b="0" i="0" u="none" strike="noStrike" kern="1200" cap="none" spc="0" normalizeH="0" baseline="0" noProof="0">
                          <a:ln>
                            <a:noFill/>
                          </a:ln>
                          <a:solidFill>
                            <a:prstClr val="black"/>
                          </a:solidFill>
                          <a:effectLst/>
                          <a:uLnTx/>
                          <a:uFillTx/>
                          <a:latin typeface="+mn-lt"/>
                          <a:ea typeface="+mn-ea"/>
                          <a:cs typeface="+mn-cs"/>
                        </a:rPr>
                        <a:t> 
 World Immunization Week 
April 24 to 30, 2018
'Pag Kumpleto, Protektado
Manigurado. Magpabakuna nang Kumpleto.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3854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08:38:48 </a:t>
                      </a:r>
                      <a:r>
                        <a:rPr kumimoji="0" lang="en-US" sz="1000" b="0" i="0" u="none" strike="noStrike" kern="1200" cap="none" spc="0" normalizeH="0" baseline="0" noProof="0">
                          <a:ln>
                            <a:noFill/>
                          </a:ln>
                          <a:solidFill>
                            <a:prstClr val="black"/>
                          </a:solidFill>
                          <a:effectLst/>
                          <a:uLnTx/>
                          <a:uFillTx/>
                          <a:latin typeface="+mn-lt"/>
                          <a:ea typeface="+mn-ea"/>
                          <a:cs typeface="+mn-cs"/>
                        </a:rPr>
                        <a:t> 
 HEALTH CHIEF ANSWERS PAO ALLEGATIONS ON DENGVAXIA Press Release/25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6742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10:39:12 </a:t>
                      </a:r>
                      <a:r>
                        <a:rPr kumimoji="0" lang="en-US" sz="1000" b="0" i="0" u="none" strike="noStrike" kern="1200" cap="none" spc="0" normalizeH="0" baseline="0" noProof="0">
                          <a:ln>
                            <a:noFill/>
                          </a:ln>
                          <a:solidFill>
                            <a:prstClr val="black"/>
                          </a:solidFill>
                          <a:effectLst/>
                          <a:uLnTx/>
                          <a:uFillTx/>
                          <a:latin typeface="+mn-lt"/>
                          <a:ea typeface="+mn-ea"/>
                          <a:cs typeface="+mn-cs"/>
                        </a:rPr>
                        <a:t> 
 DOH LAUNCHES LIGTAS TIGDAS IN NCR  Press Release/ 24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7269701"/>
                  </a:ext>
                </a:extLst>
              </a:tr>
            </a:tbl>
          </a:graphicData>
        </a:graphic>
      </p:graphicFrame>
      <p:sp>
        <p:nvSpPr>
          <p:cNvPr id="4" name="Text Placeholder 3">
            <a:extLst>
              <a:ext uri="{FF2B5EF4-FFF2-40B4-BE49-F238E27FC236}">
                <a16:creationId xmlns:a16="http://schemas.microsoft.com/office/drawing/2014/main" id="{720CC8CD-A02B-4155-A71C-01351D2055C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8485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0D80B-9B8B-4C2B-9AEE-CB74748098FE}"/>
              </a:ext>
            </a:extLst>
          </p:cNvPr>
          <p:cNvSpPr>
            <a:spLocks noGrp="1"/>
          </p:cNvSpPr>
          <p:nvPr>
            <p:ph type="title"/>
          </p:nvPr>
        </p:nvSpPr>
        <p:spPr/>
        <p:txBody>
          <a:bodyPr/>
          <a:lstStyle/>
          <a:p>
            <a:r>
              <a:rPr lang="en-US"/>
              <a:t>Facebook Own Posts Table  | Department of Health (Philippines) - 7 of 14</a:t>
            </a:r>
          </a:p>
        </p:txBody>
      </p:sp>
      <p:graphicFrame>
        <p:nvGraphicFramePr>
          <p:cNvPr id="5" name="Table Placeholder 4">
            <a:extLst>
              <a:ext uri="{FF2B5EF4-FFF2-40B4-BE49-F238E27FC236}">
                <a16:creationId xmlns:a16="http://schemas.microsoft.com/office/drawing/2014/main" id="{2F2D6754-98C2-4779-B36D-E6300BA661D8}"/>
              </a:ext>
            </a:extLst>
          </p:cNvPr>
          <p:cNvGraphicFramePr>
            <a:graphicFrameLocks noGrp="1"/>
          </p:cNvGraphicFramePr>
          <p:nvPr>
            <p:ph type="tbl" sz="quarter" idx="13"/>
            <p:extLst>
              <p:ext uri="{D42A27DB-BD31-4B8C-83A1-F6EECF244321}">
                <p14:modId xmlns:p14="http://schemas.microsoft.com/office/powerpoint/2010/main" val="1582990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88008480"/>
                    </a:ext>
                  </a:extLst>
                </a:gridCol>
                <a:gridCol w="370332">
                  <a:extLst>
                    <a:ext uri="{9D8B030D-6E8A-4147-A177-3AD203B41FA5}">
                      <a16:colId xmlns:a16="http://schemas.microsoft.com/office/drawing/2014/main" val="1213396013"/>
                    </a:ext>
                  </a:extLst>
                </a:gridCol>
                <a:gridCol w="370332">
                  <a:extLst>
                    <a:ext uri="{9D8B030D-6E8A-4147-A177-3AD203B41FA5}">
                      <a16:colId xmlns:a16="http://schemas.microsoft.com/office/drawing/2014/main" val="920242385"/>
                    </a:ext>
                  </a:extLst>
                </a:gridCol>
                <a:gridCol w="370332">
                  <a:extLst>
                    <a:ext uri="{9D8B030D-6E8A-4147-A177-3AD203B41FA5}">
                      <a16:colId xmlns:a16="http://schemas.microsoft.com/office/drawing/2014/main" val="1569544353"/>
                    </a:ext>
                  </a:extLst>
                </a:gridCol>
                <a:gridCol w="329184">
                  <a:extLst>
                    <a:ext uri="{9D8B030D-6E8A-4147-A177-3AD203B41FA5}">
                      <a16:colId xmlns:a16="http://schemas.microsoft.com/office/drawing/2014/main" val="3580508779"/>
                    </a:ext>
                  </a:extLst>
                </a:gridCol>
                <a:gridCol w="329184">
                  <a:extLst>
                    <a:ext uri="{9D8B030D-6E8A-4147-A177-3AD203B41FA5}">
                      <a16:colId xmlns:a16="http://schemas.microsoft.com/office/drawing/2014/main" val="2310387320"/>
                    </a:ext>
                  </a:extLst>
                </a:gridCol>
                <a:gridCol w="329184">
                  <a:extLst>
                    <a:ext uri="{9D8B030D-6E8A-4147-A177-3AD203B41FA5}">
                      <a16:colId xmlns:a16="http://schemas.microsoft.com/office/drawing/2014/main" val="2195447994"/>
                    </a:ext>
                  </a:extLst>
                </a:gridCol>
                <a:gridCol w="329184">
                  <a:extLst>
                    <a:ext uri="{9D8B030D-6E8A-4147-A177-3AD203B41FA5}">
                      <a16:colId xmlns:a16="http://schemas.microsoft.com/office/drawing/2014/main" val="3710974982"/>
                    </a:ext>
                  </a:extLst>
                </a:gridCol>
                <a:gridCol w="329184">
                  <a:extLst>
                    <a:ext uri="{9D8B030D-6E8A-4147-A177-3AD203B41FA5}">
                      <a16:colId xmlns:a16="http://schemas.microsoft.com/office/drawing/2014/main" val="2572686998"/>
                    </a:ext>
                  </a:extLst>
                </a:gridCol>
                <a:gridCol w="329184">
                  <a:extLst>
                    <a:ext uri="{9D8B030D-6E8A-4147-A177-3AD203B41FA5}">
                      <a16:colId xmlns:a16="http://schemas.microsoft.com/office/drawing/2014/main" val="1449995413"/>
                    </a:ext>
                  </a:extLst>
                </a:gridCol>
                <a:gridCol w="329184">
                  <a:extLst>
                    <a:ext uri="{9D8B030D-6E8A-4147-A177-3AD203B41FA5}">
                      <a16:colId xmlns:a16="http://schemas.microsoft.com/office/drawing/2014/main" val="2076991669"/>
                    </a:ext>
                  </a:extLst>
                </a:gridCol>
                <a:gridCol w="329184">
                  <a:extLst>
                    <a:ext uri="{9D8B030D-6E8A-4147-A177-3AD203B41FA5}">
                      <a16:colId xmlns:a16="http://schemas.microsoft.com/office/drawing/2014/main" val="2551586503"/>
                    </a:ext>
                  </a:extLst>
                </a:gridCol>
                <a:gridCol w="329184">
                  <a:extLst>
                    <a:ext uri="{9D8B030D-6E8A-4147-A177-3AD203B41FA5}">
                      <a16:colId xmlns:a16="http://schemas.microsoft.com/office/drawing/2014/main" val="2098852636"/>
                    </a:ext>
                  </a:extLst>
                </a:gridCol>
                <a:gridCol w="370332">
                  <a:extLst>
                    <a:ext uri="{9D8B030D-6E8A-4147-A177-3AD203B41FA5}">
                      <a16:colId xmlns:a16="http://schemas.microsoft.com/office/drawing/2014/main" val="4235757879"/>
                    </a:ext>
                  </a:extLst>
                </a:gridCol>
                <a:gridCol w="370332">
                  <a:extLst>
                    <a:ext uri="{9D8B030D-6E8A-4147-A177-3AD203B41FA5}">
                      <a16:colId xmlns:a16="http://schemas.microsoft.com/office/drawing/2014/main" val="2028598028"/>
                    </a:ext>
                  </a:extLst>
                </a:gridCol>
                <a:gridCol w="329184">
                  <a:extLst>
                    <a:ext uri="{9D8B030D-6E8A-4147-A177-3AD203B41FA5}">
                      <a16:colId xmlns:a16="http://schemas.microsoft.com/office/drawing/2014/main" val="3557747053"/>
                    </a:ext>
                  </a:extLst>
                </a:gridCol>
                <a:gridCol w="329184">
                  <a:extLst>
                    <a:ext uri="{9D8B030D-6E8A-4147-A177-3AD203B41FA5}">
                      <a16:colId xmlns:a16="http://schemas.microsoft.com/office/drawing/2014/main" val="2513147948"/>
                    </a:ext>
                  </a:extLst>
                </a:gridCol>
                <a:gridCol w="370332">
                  <a:extLst>
                    <a:ext uri="{9D8B030D-6E8A-4147-A177-3AD203B41FA5}">
                      <a16:colId xmlns:a16="http://schemas.microsoft.com/office/drawing/2014/main" val="419863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296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04:39:18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7758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04:34:31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7094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04:31:16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460060"/>
                  </a:ext>
                </a:extLst>
              </a:tr>
            </a:tbl>
          </a:graphicData>
        </a:graphic>
      </p:graphicFrame>
      <p:sp>
        <p:nvSpPr>
          <p:cNvPr id="4" name="Text Placeholder 3">
            <a:extLst>
              <a:ext uri="{FF2B5EF4-FFF2-40B4-BE49-F238E27FC236}">
                <a16:creationId xmlns:a16="http://schemas.microsoft.com/office/drawing/2014/main" id="{1AFB0A52-51C1-40C0-947A-D6E0344E2DD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84270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7A240-ED49-41CB-AA94-9D638D2BD59C}"/>
              </a:ext>
            </a:extLst>
          </p:cNvPr>
          <p:cNvSpPr>
            <a:spLocks noGrp="1"/>
          </p:cNvSpPr>
          <p:nvPr>
            <p:ph type="title"/>
          </p:nvPr>
        </p:nvSpPr>
        <p:spPr/>
        <p:txBody>
          <a:bodyPr/>
          <a:lstStyle/>
          <a:p>
            <a:r>
              <a:rPr lang="en-US"/>
              <a:t>Facebook Own Posts Table  | Department of Health (Philippines) - 8 of 14</a:t>
            </a:r>
          </a:p>
        </p:txBody>
      </p:sp>
      <p:graphicFrame>
        <p:nvGraphicFramePr>
          <p:cNvPr id="5" name="Table Placeholder 4">
            <a:extLst>
              <a:ext uri="{FF2B5EF4-FFF2-40B4-BE49-F238E27FC236}">
                <a16:creationId xmlns:a16="http://schemas.microsoft.com/office/drawing/2014/main" id="{6653C747-0AD8-4C98-8859-1E719ECC2DF8}"/>
              </a:ext>
            </a:extLst>
          </p:cNvPr>
          <p:cNvGraphicFramePr>
            <a:graphicFrameLocks noGrp="1"/>
          </p:cNvGraphicFramePr>
          <p:nvPr>
            <p:ph type="tbl" sz="quarter" idx="13"/>
            <p:extLst>
              <p:ext uri="{D42A27DB-BD31-4B8C-83A1-F6EECF244321}">
                <p14:modId xmlns:p14="http://schemas.microsoft.com/office/powerpoint/2010/main" val="356876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96146495"/>
                    </a:ext>
                  </a:extLst>
                </a:gridCol>
                <a:gridCol w="370332">
                  <a:extLst>
                    <a:ext uri="{9D8B030D-6E8A-4147-A177-3AD203B41FA5}">
                      <a16:colId xmlns:a16="http://schemas.microsoft.com/office/drawing/2014/main" val="1738742041"/>
                    </a:ext>
                  </a:extLst>
                </a:gridCol>
                <a:gridCol w="370332">
                  <a:extLst>
                    <a:ext uri="{9D8B030D-6E8A-4147-A177-3AD203B41FA5}">
                      <a16:colId xmlns:a16="http://schemas.microsoft.com/office/drawing/2014/main" val="3111051514"/>
                    </a:ext>
                  </a:extLst>
                </a:gridCol>
                <a:gridCol w="370332">
                  <a:extLst>
                    <a:ext uri="{9D8B030D-6E8A-4147-A177-3AD203B41FA5}">
                      <a16:colId xmlns:a16="http://schemas.microsoft.com/office/drawing/2014/main" val="2687757893"/>
                    </a:ext>
                  </a:extLst>
                </a:gridCol>
                <a:gridCol w="329184">
                  <a:extLst>
                    <a:ext uri="{9D8B030D-6E8A-4147-A177-3AD203B41FA5}">
                      <a16:colId xmlns:a16="http://schemas.microsoft.com/office/drawing/2014/main" val="648168973"/>
                    </a:ext>
                  </a:extLst>
                </a:gridCol>
                <a:gridCol w="329184">
                  <a:extLst>
                    <a:ext uri="{9D8B030D-6E8A-4147-A177-3AD203B41FA5}">
                      <a16:colId xmlns:a16="http://schemas.microsoft.com/office/drawing/2014/main" val="374196434"/>
                    </a:ext>
                  </a:extLst>
                </a:gridCol>
                <a:gridCol w="329184">
                  <a:extLst>
                    <a:ext uri="{9D8B030D-6E8A-4147-A177-3AD203B41FA5}">
                      <a16:colId xmlns:a16="http://schemas.microsoft.com/office/drawing/2014/main" val="1360527967"/>
                    </a:ext>
                  </a:extLst>
                </a:gridCol>
                <a:gridCol w="329184">
                  <a:extLst>
                    <a:ext uri="{9D8B030D-6E8A-4147-A177-3AD203B41FA5}">
                      <a16:colId xmlns:a16="http://schemas.microsoft.com/office/drawing/2014/main" val="2523696705"/>
                    </a:ext>
                  </a:extLst>
                </a:gridCol>
                <a:gridCol w="329184">
                  <a:extLst>
                    <a:ext uri="{9D8B030D-6E8A-4147-A177-3AD203B41FA5}">
                      <a16:colId xmlns:a16="http://schemas.microsoft.com/office/drawing/2014/main" val="3799839759"/>
                    </a:ext>
                  </a:extLst>
                </a:gridCol>
                <a:gridCol w="329184">
                  <a:extLst>
                    <a:ext uri="{9D8B030D-6E8A-4147-A177-3AD203B41FA5}">
                      <a16:colId xmlns:a16="http://schemas.microsoft.com/office/drawing/2014/main" val="2504995331"/>
                    </a:ext>
                  </a:extLst>
                </a:gridCol>
                <a:gridCol w="329184">
                  <a:extLst>
                    <a:ext uri="{9D8B030D-6E8A-4147-A177-3AD203B41FA5}">
                      <a16:colId xmlns:a16="http://schemas.microsoft.com/office/drawing/2014/main" val="2251764334"/>
                    </a:ext>
                  </a:extLst>
                </a:gridCol>
                <a:gridCol w="329184">
                  <a:extLst>
                    <a:ext uri="{9D8B030D-6E8A-4147-A177-3AD203B41FA5}">
                      <a16:colId xmlns:a16="http://schemas.microsoft.com/office/drawing/2014/main" val="2077325241"/>
                    </a:ext>
                  </a:extLst>
                </a:gridCol>
                <a:gridCol w="329184">
                  <a:extLst>
                    <a:ext uri="{9D8B030D-6E8A-4147-A177-3AD203B41FA5}">
                      <a16:colId xmlns:a16="http://schemas.microsoft.com/office/drawing/2014/main" val="2695681172"/>
                    </a:ext>
                  </a:extLst>
                </a:gridCol>
                <a:gridCol w="370332">
                  <a:extLst>
                    <a:ext uri="{9D8B030D-6E8A-4147-A177-3AD203B41FA5}">
                      <a16:colId xmlns:a16="http://schemas.microsoft.com/office/drawing/2014/main" val="3128425947"/>
                    </a:ext>
                  </a:extLst>
                </a:gridCol>
                <a:gridCol w="370332">
                  <a:extLst>
                    <a:ext uri="{9D8B030D-6E8A-4147-A177-3AD203B41FA5}">
                      <a16:colId xmlns:a16="http://schemas.microsoft.com/office/drawing/2014/main" val="1692700369"/>
                    </a:ext>
                  </a:extLst>
                </a:gridCol>
                <a:gridCol w="329184">
                  <a:extLst>
                    <a:ext uri="{9D8B030D-6E8A-4147-A177-3AD203B41FA5}">
                      <a16:colId xmlns:a16="http://schemas.microsoft.com/office/drawing/2014/main" val="1630914044"/>
                    </a:ext>
                  </a:extLst>
                </a:gridCol>
                <a:gridCol w="329184">
                  <a:extLst>
                    <a:ext uri="{9D8B030D-6E8A-4147-A177-3AD203B41FA5}">
                      <a16:colId xmlns:a16="http://schemas.microsoft.com/office/drawing/2014/main" val="3824741190"/>
                    </a:ext>
                  </a:extLst>
                </a:gridCol>
                <a:gridCol w="370332">
                  <a:extLst>
                    <a:ext uri="{9D8B030D-6E8A-4147-A177-3AD203B41FA5}">
                      <a16:colId xmlns:a16="http://schemas.microsoft.com/office/drawing/2014/main" val="1966066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9434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04:23:39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168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04:19:44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1490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04:04:49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5926680"/>
                  </a:ext>
                </a:extLst>
              </a:tr>
            </a:tbl>
          </a:graphicData>
        </a:graphic>
      </p:graphicFrame>
      <p:sp>
        <p:nvSpPr>
          <p:cNvPr id="4" name="Text Placeholder 3">
            <a:extLst>
              <a:ext uri="{FF2B5EF4-FFF2-40B4-BE49-F238E27FC236}">
                <a16:creationId xmlns:a16="http://schemas.microsoft.com/office/drawing/2014/main" id="{B5CA5198-0DD4-4BE7-8EB5-5F7918339D7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07998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07C0A-66EA-4334-A81C-B27741552E16}"/>
              </a:ext>
            </a:extLst>
          </p:cNvPr>
          <p:cNvSpPr>
            <a:spLocks noGrp="1"/>
          </p:cNvSpPr>
          <p:nvPr>
            <p:ph type="title"/>
          </p:nvPr>
        </p:nvSpPr>
        <p:spPr/>
        <p:txBody>
          <a:bodyPr/>
          <a:lstStyle/>
          <a:p>
            <a:r>
              <a:rPr lang="en-US"/>
              <a:t>Facebook Own Posts Table  | Department of Health (Philippines) - 9 of 14</a:t>
            </a:r>
          </a:p>
        </p:txBody>
      </p:sp>
      <p:graphicFrame>
        <p:nvGraphicFramePr>
          <p:cNvPr id="5" name="Table Placeholder 4">
            <a:extLst>
              <a:ext uri="{FF2B5EF4-FFF2-40B4-BE49-F238E27FC236}">
                <a16:creationId xmlns:a16="http://schemas.microsoft.com/office/drawing/2014/main" id="{EFED59C9-0BF7-4A1A-AC05-64F644F94680}"/>
              </a:ext>
            </a:extLst>
          </p:cNvPr>
          <p:cNvGraphicFramePr>
            <a:graphicFrameLocks noGrp="1"/>
          </p:cNvGraphicFramePr>
          <p:nvPr>
            <p:ph type="tbl" sz="quarter" idx="13"/>
            <p:extLst>
              <p:ext uri="{D42A27DB-BD31-4B8C-83A1-F6EECF244321}">
                <p14:modId xmlns:p14="http://schemas.microsoft.com/office/powerpoint/2010/main" val="773015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70243315"/>
                    </a:ext>
                  </a:extLst>
                </a:gridCol>
                <a:gridCol w="370332">
                  <a:extLst>
                    <a:ext uri="{9D8B030D-6E8A-4147-A177-3AD203B41FA5}">
                      <a16:colId xmlns:a16="http://schemas.microsoft.com/office/drawing/2014/main" val="2423376843"/>
                    </a:ext>
                  </a:extLst>
                </a:gridCol>
                <a:gridCol w="370332">
                  <a:extLst>
                    <a:ext uri="{9D8B030D-6E8A-4147-A177-3AD203B41FA5}">
                      <a16:colId xmlns:a16="http://schemas.microsoft.com/office/drawing/2014/main" val="4258538492"/>
                    </a:ext>
                  </a:extLst>
                </a:gridCol>
                <a:gridCol w="370332">
                  <a:extLst>
                    <a:ext uri="{9D8B030D-6E8A-4147-A177-3AD203B41FA5}">
                      <a16:colId xmlns:a16="http://schemas.microsoft.com/office/drawing/2014/main" val="745324843"/>
                    </a:ext>
                  </a:extLst>
                </a:gridCol>
                <a:gridCol w="329184">
                  <a:extLst>
                    <a:ext uri="{9D8B030D-6E8A-4147-A177-3AD203B41FA5}">
                      <a16:colId xmlns:a16="http://schemas.microsoft.com/office/drawing/2014/main" val="1242634984"/>
                    </a:ext>
                  </a:extLst>
                </a:gridCol>
                <a:gridCol w="329184">
                  <a:extLst>
                    <a:ext uri="{9D8B030D-6E8A-4147-A177-3AD203B41FA5}">
                      <a16:colId xmlns:a16="http://schemas.microsoft.com/office/drawing/2014/main" val="2424676874"/>
                    </a:ext>
                  </a:extLst>
                </a:gridCol>
                <a:gridCol w="329184">
                  <a:extLst>
                    <a:ext uri="{9D8B030D-6E8A-4147-A177-3AD203B41FA5}">
                      <a16:colId xmlns:a16="http://schemas.microsoft.com/office/drawing/2014/main" val="3819166254"/>
                    </a:ext>
                  </a:extLst>
                </a:gridCol>
                <a:gridCol w="329184">
                  <a:extLst>
                    <a:ext uri="{9D8B030D-6E8A-4147-A177-3AD203B41FA5}">
                      <a16:colId xmlns:a16="http://schemas.microsoft.com/office/drawing/2014/main" val="2741749192"/>
                    </a:ext>
                  </a:extLst>
                </a:gridCol>
                <a:gridCol w="329184">
                  <a:extLst>
                    <a:ext uri="{9D8B030D-6E8A-4147-A177-3AD203B41FA5}">
                      <a16:colId xmlns:a16="http://schemas.microsoft.com/office/drawing/2014/main" val="4102284581"/>
                    </a:ext>
                  </a:extLst>
                </a:gridCol>
                <a:gridCol w="329184">
                  <a:extLst>
                    <a:ext uri="{9D8B030D-6E8A-4147-A177-3AD203B41FA5}">
                      <a16:colId xmlns:a16="http://schemas.microsoft.com/office/drawing/2014/main" val="2527675395"/>
                    </a:ext>
                  </a:extLst>
                </a:gridCol>
                <a:gridCol w="329184">
                  <a:extLst>
                    <a:ext uri="{9D8B030D-6E8A-4147-A177-3AD203B41FA5}">
                      <a16:colId xmlns:a16="http://schemas.microsoft.com/office/drawing/2014/main" val="620384933"/>
                    </a:ext>
                  </a:extLst>
                </a:gridCol>
                <a:gridCol w="329184">
                  <a:extLst>
                    <a:ext uri="{9D8B030D-6E8A-4147-A177-3AD203B41FA5}">
                      <a16:colId xmlns:a16="http://schemas.microsoft.com/office/drawing/2014/main" val="325945344"/>
                    </a:ext>
                  </a:extLst>
                </a:gridCol>
                <a:gridCol w="329184">
                  <a:extLst>
                    <a:ext uri="{9D8B030D-6E8A-4147-A177-3AD203B41FA5}">
                      <a16:colId xmlns:a16="http://schemas.microsoft.com/office/drawing/2014/main" val="1310174686"/>
                    </a:ext>
                  </a:extLst>
                </a:gridCol>
                <a:gridCol w="370332">
                  <a:extLst>
                    <a:ext uri="{9D8B030D-6E8A-4147-A177-3AD203B41FA5}">
                      <a16:colId xmlns:a16="http://schemas.microsoft.com/office/drawing/2014/main" val="1961507748"/>
                    </a:ext>
                  </a:extLst>
                </a:gridCol>
                <a:gridCol w="370332">
                  <a:extLst>
                    <a:ext uri="{9D8B030D-6E8A-4147-A177-3AD203B41FA5}">
                      <a16:colId xmlns:a16="http://schemas.microsoft.com/office/drawing/2014/main" val="2142353200"/>
                    </a:ext>
                  </a:extLst>
                </a:gridCol>
                <a:gridCol w="329184">
                  <a:extLst>
                    <a:ext uri="{9D8B030D-6E8A-4147-A177-3AD203B41FA5}">
                      <a16:colId xmlns:a16="http://schemas.microsoft.com/office/drawing/2014/main" val="1371717171"/>
                    </a:ext>
                  </a:extLst>
                </a:gridCol>
                <a:gridCol w="329184">
                  <a:extLst>
                    <a:ext uri="{9D8B030D-6E8A-4147-A177-3AD203B41FA5}">
                      <a16:colId xmlns:a16="http://schemas.microsoft.com/office/drawing/2014/main" val="1887936627"/>
                    </a:ext>
                  </a:extLst>
                </a:gridCol>
                <a:gridCol w="370332">
                  <a:extLst>
                    <a:ext uri="{9D8B030D-6E8A-4147-A177-3AD203B41FA5}">
                      <a16:colId xmlns:a16="http://schemas.microsoft.com/office/drawing/2014/main" val="3478665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514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03:33:41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232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02:33:08 </a:t>
                      </a:r>
                      <a:r>
                        <a:rPr kumimoji="0" lang="en-US" sz="1000" b="0" i="0" u="none" strike="noStrike" kern="1200" cap="none" spc="0" normalizeH="0" baseline="0" noProof="0">
                          <a:ln>
                            <a:noFill/>
                          </a:ln>
                          <a:solidFill>
                            <a:prstClr val="black"/>
                          </a:solidFill>
                          <a:effectLst/>
                          <a:uLnTx/>
                          <a:uFillTx/>
                          <a:latin typeface="+mn-lt"/>
                          <a:ea typeface="+mn-ea"/>
                          <a:cs typeface="+mn-cs"/>
                        </a:rPr>
                        <a:t> 
 Ligtas Tigdas Door-to-door Immunization 
NCR: April 25 - May 24, 2018
Mindanao: May 9 - June 8,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0668212"/>
                  </a:ext>
                </a:extLst>
              </a:tr>
            </a:tbl>
          </a:graphicData>
        </a:graphic>
      </p:graphicFrame>
      <p:sp>
        <p:nvSpPr>
          <p:cNvPr id="4" name="Text Placeholder 3">
            <a:extLst>
              <a:ext uri="{FF2B5EF4-FFF2-40B4-BE49-F238E27FC236}">
                <a16:creationId xmlns:a16="http://schemas.microsoft.com/office/drawing/2014/main" id="{D27E496F-33C6-4540-9E8E-613A9FADBDB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67551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78484-7EE8-4B7E-A580-971ABCFBA2D3}"/>
              </a:ext>
            </a:extLst>
          </p:cNvPr>
          <p:cNvSpPr>
            <a:spLocks noGrp="1"/>
          </p:cNvSpPr>
          <p:nvPr>
            <p:ph type="title"/>
          </p:nvPr>
        </p:nvSpPr>
        <p:spPr/>
        <p:txBody>
          <a:bodyPr/>
          <a:lstStyle/>
          <a:p>
            <a:r>
              <a:rPr lang="en-US"/>
              <a:t>Facebook Own Posts Table  | Department of Health (Philippines) - 10 of 14</a:t>
            </a:r>
          </a:p>
        </p:txBody>
      </p:sp>
      <p:graphicFrame>
        <p:nvGraphicFramePr>
          <p:cNvPr id="5" name="Table Placeholder 4">
            <a:extLst>
              <a:ext uri="{FF2B5EF4-FFF2-40B4-BE49-F238E27FC236}">
                <a16:creationId xmlns:a16="http://schemas.microsoft.com/office/drawing/2014/main" id="{70D40753-9645-4F61-BDAF-B7B7C74386D9}"/>
              </a:ext>
            </a:extLst>
          </p:cNvPr>
          <p:cNvGraphicFramePr>
            <a:graphicFrameLocks noGrp="1"/>
          </p:cNvGraphicFramePr>
          <p:nvPr>
            <p:ph type="tbl" sz="quarter" idx="13"/>
            <p:extLst>
              <p:ext uri="{D42A27DB-BD31-4B8C-83A1-F6EECF244321}">
                <p14:modId xmlns:p14="http://schemas.microsoft.com/office/powerpoint/2010/main" val="616149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53051938"/>
                    </a:ext>
                  </a:extLst>
                </a:gridCol>
                <a:gridCol w="370332">
                  <a:extLst>
                    <a:ext uri="{9D8B030D-6E8A-4147-A177-3AD203B41FA5}">
                      <a16:colId xmlns:a16="http://schemas.microsoft.com/office/drawing/2014/main" val="1945965869"/>
                    </a:ext>
                  </a:extLst>
                </a:gridCol>
                <a:gridCol w="370332">
                  <a:extLst>
                    <a:ext uri="{9D8B030D-6E8A-4147-A177-3AD203B41FA5}">
                      <a16:colId xmlns:a16="http://schemas.microsoft.com/office/drawing/2014/main" val="240055216"/>
                    </a:ext>
                  </a:extLst>
                </a:gridCol>
                <a:gridCol w="370332">
                  <a:extLst>
                    <a:ext uri="{9D8B030D-6E8A-4147-A177-3AD203B41FA5}">
                      <a16:colId xmlns:a16="http://schemas.microsoft.com/office/drawing/2014/main" val="4029052857"/>
                    </a:ext>
                  </a:extLst>
                </a:gridCol>
                <a:gridCol w="329184">
                  <a:extLst>
                    <a:ext uri="{9D8B030D-6E8A-4147-A177-3AD203B41FA5}">
                      <a16:colId xmlns:a16="http://schemas.microsoft.com/office/drawing/2014/main" val="2904824782"/>
                    </a:ext>
                  </a:extLst>
                </a:gridCol>
                <a:gridCol w="329184">
                  <a:extLst>
                    <a:ext uri="{9D8B030D-6E8A-4147-A177-3AD203B41FA5}">
                      <a16:colId xmlns:a16="http://schemas.microsoft.com/office/drawing/2014/main" val="3805221974"/>
                    </a:ext>
                  </a:extLst>
                </a:gridCol>
                <a:gridCol w="329184">
                  <a:extLst>
                    <a:ext uri="{9D8B030D-6E8A-4147-A177-3AD203B41FA5}">
                      <a16:colId xmlns:a16="http://schemas.microsoft.com/office/drawing/2014/main" val="3877759238"/>
                    </a:ext>
                  </a:extLst>
                </a:gridCol>
                <a:gridCol w="329184">
                  <a:extLst>
                    <a:ext uri="{9D8B030D-6E8A-4147-A177-3AD203B41FA5}">
                      <a16:colId xmlns:a16="http://schemas.microsoft.com/office/drawing/2014/main" val="2327570105"/>
                    </a:ext>
                  </a:extLst>
                </a:gridCol>
                <a:gridCol w="329184">
                  <a:extLst>
                    <a:ext uri="{9D8B030D-6E8A-4147-A177-3AD203B41FA5}">
                      <a16:colId xmlns:a16="http://schemas.microsoft.com/office/drawing/2014/main" val="27157467"/>
                    </a:ext>
                  </a:extLst>
                </a:gridCol>
                <a:gridCol w="329184">
                  <a:extLst>
                    <a:ext uri="{9D8B030D-6E8A-4147-A177-3AD203B41FA5}">
                      <a16:colId xmlns:a16="http://schemas.microsoft.com/office/drawing/2014/main" val="456793474"/>
                    </a:ext>
                  </a:extLst>
                </a:gridCol>
                <a:gridCol w="329184">
                  <a:extLst>
                    <a:ext uri="{9D8B030D-6E8A-4147-A177-3AD203B41FA5}">
                      <a16:colId xmlns:a16="http://schemas.microsoft.com/office/drawing/2014/main" val="1169268060"/>
                    </a:ext>
                  </a:extLst>
                </a:gridCol>
                <a:gridCol w="329184">
                  <a:extLst>
                    <a:ext uri="{9D8B030D-6E8A-4147-A177-3AD203B41FA5}">
                      <a16:colId xmlns:a16="http://schemas.microsoft.com/office/drawing/2014/main" val="415753987"/>
                    </a:ext>
                  </a:extLst>
                </a:gridCol>
                <a:gridCol w="329184">
                  <a:extLst>
                    <a:ext uri="{9D8B030D-6E8A-4147-A177-3AD203B41FA5}">
                      <a16:colId xmlns:a16="http://schemas.microsoft.com/office/drawing/2014/main" val="4158239082"/>
                    </a:ext>
                  </a:extLst>
                </a:gridCol>
                <a:gridCol w="370332">
                  <a:extLst>
                    <a:ext uri="{9D8B030D-6E8A-4147-A177-3AD203B41FA5}">
                      <a16:colId xmlns:a16="http://schemas.microsoft.com/office/drawing/2014/main" val="113661197"/>
                    </a:ext>
                  </a:extLst>
                </a:gridCol>
                <a:gridCol w="370332">
                  <a:extLst>
                    <a:ext uri="{9D8B030D-6E8A-4147-A177-3AD203B41FA5}">
                      <a16:colId xmlns:a16="http://schemas.microsoft.com/office/drawing/2014/main" val="3775273451"/>
                    </a:ext>
                  </a:extLst>
                </a:gridCol>
                <a:gridCol w="329184">
                  <a:extLst>
                    <a:ext uri="{9D8B030D-6E8A-4147-A177-3AD203B41FA5}">
                      <a16:colId xmlns:a16="http://schemas.microsoft.com/office/drawing/2014/main" val="3738075853"/>
                    </a:ext>
                  </a:extLst>
                </a:gridCol>
                <a:gridCol w="329184">
                  <a:extLst>
                    <a:ext uri="{9D8B030D-6E8A-4147-A177-3AD203B41FA5}">
                      <a16:colId xmlns:a16="http://schemas.microsoft.com/office/drawing/2014/main" val="2157776379"/>
                    </a:ext>
                  </a:extLst>
                </a:gridCol>
                <a:gridCol w="370332">
                  <a:extLst>
                    <a:ext uri="{9D8B030D-6E8A-4147-A177-3AD203B41FA5}">
                      <a16:colId xmlns:a16="http://schemas.microsoft.com/office/drawing/2014/main" val="1532875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881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08:57:54 </a:t>
                      </a:r>
                      <a:r>
                        <a:rPr kumimoji="0" lang="en-US" sz="1000" b="0" i="0" u="none" strike="noStrike" kern="1200" cap="none" spc="0" normalizeH="0" baseline="0" noProof="0">
                          <a:ln>
                            <a:noFill/>
                          </a:ln>
                          <a:solidFill>
                            <a:prstClr val="black"/>
                          </a:solidFill>
                          <a:effectLst/>
                          <a:uLnTx/>
                          <a:uFillTx/>
                          <a:latin typeface="+mn-lt"/>
                          <a:ea typeface="+mn-ea"/>
                          <a:cs typeface="+mn-cs"/>
                        </a:rPr>
                        <a:t> 
 Huwag kalimutang magbaon ng proteksyon sa araw tulad ng sunblock, sunglasses, at sombrero. 
MAG-ENJOY NG LIGTAS NGAYONG TAG-INIT!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229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07:28:08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0521994"/>
                  </a:ext>
                </a:extLst>
              </a:tr>
            </a:tbl>
          </a:graphicData>
        </a:graphic>
      </p:graphicFrame>
      <p:sp>
        <p:nvSpPr>
          <p:cNvPr id="4" name="Text Placeholder 3">
            <a:extLst>
              <a:ext uri="{FF2B5EF4-FFF2-40B4-BE49-F238E27FC236}">
                <a16:creationId xmlns:a16="http://schemas.microsoft.com/office/drawing/2014/main" id="{E15130F8-FE41-4803-83F0-447D672EC31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67299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A28E6-448D-4BD2-903D-E6CCACF9A2EE}"/>
              </a:ext>
            </a:extLst>
          </p:cNvPr>
          <p:cNvSpPr>
            <a:spLocks noGrp="1"/>
          </p:cNvSpPr>
          <p:nvPr>
            <p:ph type="title"/>
          </p:nvPr>
        </p:nvSpPr>
        <p:spPr/>
        <p:txBody>
          <a:bodyPr/>
          <a:lstStyle/>
          <a:p>
            <a:r>
              <a:rPr lang="en-US"/>
              <a:t>Facebook Own Posts Table  | Department of Health (Philippines) - 11 of 14</a:t>
            </a:r>
          </a:p>
        </p:txBody>
      </p:sp>
      <p:graphicFrame>
        <p:nvGraphicFramePr>
          <p:cNvPr id="5" name="Table Placeholder 4">
            <a:extLst>
              <a:ext uri="{FF2B5EF4-FFF2-40B4-BE49-F238E27FC236}">
                <a16:creationId xmlns:a16="http://schemas.microsoft.com/office/drawing/2014/main" id="{C6359566-773C-4FB4-9CCA-5B748B124BC8}"/>
              </a:ext>
            </a:extLst>
          </p:cNvPr>
          <p:cNvGraphicFramePr>
            <a:graphicFrameLocks noGrp="1"/>
          </p:cNvGraphicFramePr>
          <p:nvPr>
            <p:ph type="tbl" sz="quarter" idx="13"/>
            <p:extLst>
              <p:ext uri="{D42A27DB-BD31-4B8C-83A1-F6EECF244321}">
                <p14:modId xmlns:p14="http://schemas.microsoft.com/office/powerpoint/2010/main" val="1051252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59352827"/>
                    </a:ext>
                  </a:extLst>
                </a:gridCol>
                <a:gridCol w="370332">
                  <a:extLst>
                    <a:ext uri="{9D8B030D-6E8A-4147-A177-3AD203B41FA5}">
                      <a16:colId xmlns:a16="http://schemas.microsoft.com/office/drawing/2014/main" val="411108006"/>
                    </a:ext>
                  </a:extLst>
                </a:gridCol>
                <a:gridCol w="370332">
                  <a:extLst>
                    <a:ext uri="{9D8B030D-6E8A-4147-A177-3AD203B41FA5}">
                      <a16:colId xmlns:a16="http://schemas.microsoft.com/office/drawing/2014/main" val="1278754088"/>
                    </a:ext>
                  </a:extLst>
                </a:gridCol>
                <a:gridCol w="370332">
                  <a:extLst>
                    <a:ext uri="{9D8B030D-6E8A-4147-A177-3AD203B41FA5}">
                      <a16:colId xmlns:a16="http://schemas.microsoft.com/office/drawing/2014/main" val="3869706973"/>
                    </a:ext>
                  </a:extLst>
                </a:gridCol>
                <a:gridCol w="329184">
                  <a:extLst>
                    <a:ext uri="{9D8B030D-6E8A-4147-A177-3AD203B41FA5}">
                      <a16:colId xmlns:a16="http://schemas.microsoft.com/office/drawing/2014/main" val="2738889105"/>
                    </a:ext>
                  </a:extLst>
                </a:gridCol>
                <a:gridCol w="329184">
                  <a:extLst>
                    <a:ext uri="{9D8B030D-6E8A-4147-A177-3AD203B41FA5}">
                      <a16:colId xmlns:a16="http://schemas.microsoft.com/office/drawing/2014/main" val="1053626804"/>
                    </a:ext>
                  </a:extLst>
                </a:gridCol>
                <a:gridCol w="329184">
                  <a:extLst>
                    <a:ext uri="{9D8B030D-6E8A-4147-A177-3AD203B41FA5}">
                      <a16:colId xmlns:a16="http://schemas.microsoft.com/office/drawing/2014/main" val="2131917949"/>
                    </a:ext>
                  </a:extLst>
                </a:gridCol>
                <a:gridCol w="329184">
                  <a:extLst>
                    <a:ext uri="{9D8B030D-6E8A-4147-A177-3AD203B41FA5}">
                      <a16:colId xmlns:a16="http://schemas.microsoft.com/office/drawing/2014/main" val="3592424670"/>
                    </a:ext>
                  </a:extLst>
                </a:gridCol>
                <a:gridCol w="329184">
                  <a:extLst>
                    <a:ext uri="{9D8B030D-6E8A-4147-A177-3AD203B41FA5}">
                      <a16:colId xmlns:a16="http://schemas.microsoft.com/office/drawing/2014/main" val="1738407956"/>
                    </a:ext>
                  </a:extLst>
                </a:gridCol>
                <a:gridCol w="329184">
                  <a:extLst>
                    <a:ext uri="{9D8B030D-6E8A-4147-A177-3AD203B41FA5}">
                      <a16:colId xmlns:a16="http://schemas.microsoft.com/office/drawing/2014/main" val="2424374452"/>
                    </a:ext>
                  </a:extLst>
                </a:gridCol>
                <a:gridCol w="329184">
                  <a:extLst>
                    <a:ext uri="{9D8B030D-6E8A-4147-A177-3AD203B41FA5}">
                      <a16:colId xmlns:a16="http://schemas.microsoft.com/office/drawing/2014/main" val="4199030498"/>
                    </a:ext>
                  </a:extLst>
                </a:gridCol>
                <a:gridCol w="329184">
                  <a:extLst>
                    <a:ext uri="{9D8B030D-6E8A-4147-A177-3AD203B41FA5}">
                      <a16:colId xmlns:a16="http://schemas.microsoft.com/office/drawing/2014/main" val="310607272"/>
                    </a:ext>
                  </a:extLst>
                </a:gridCol>
                <a:gridCol w="329184">
                  <a:extLst>
                    <a:ext uri="{9D8B030D-6E8A-4147-A177-3AD203B41FA5}">
                      <a16:colId xmlns:a16="http://schemas.microsoft.com/office/drawing/2014/main" val="1037965733"/>
                    </a:ext>
                  </a:extLst>
                </a:gridCol>
                <a:gridCol w="370332">
                  <a:extLst>
                    <a:ext uri="{9D8B030D-6E8A-4147-A177-3AD203B41FA5}">
                      <a16:colId xmlns:a16="http://schemas.microsoft.com/office/drawing/2014/main" val="3856053602"/>
                    </a:ext>
                  </a:extLst>
                </a:gridCol>
                <a:gridCol w="370332">
                  <a:extLst>
                    <a:ext uri="{9D8B030D-6E8A-4147-A177-3AD203B41FA5}">
                      <a16:colId xmlns:a16="http://schemas.microsoft.com/office/drawing/2014/main" val="1099190583"/>
                    </a:ext>
                  </a:extLst>
                </a:gridCol>
                <a:gridCol w="329184">
                  <a:extLst>
                    <a:ext uri="{9D8B030D-6E8A-4147-A177-3AD203B41FA5}">
                      <a16:colId xmlns:a16="http://schemas.microsoft.com/office/drawing/2014/main" val="4145600008"/>
                    </a:ext>
                  </a:extLst>
                </a:gridCol>
                <a:gridCol w="329184">
                  <a:extLst>
                    <a:ext uri="{9D8B030D-6E8A-4147-A177-3AD203B41FA5}">
                      <a16:colId xmlns:a16="http://schemas.microsoft.com/office/drawing/2014/main" val="1404313174"/>
                    </a:ext>
                  </a:extLst>
                </a:gridCol>
                <a:gridCol w="370332">
                  <a:extLst>
                    <a:ext uri="{9D8B030D-6E8A-4147-A177-3AD203B41FA5}">
                      <a16:colId xmlns:a16="http://schemas.microsoft.com/office/drawing/2014/main" val="1314781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463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02:00:00 </a:t>
                      </a:r>
                      <a:r>
                        <a:rPr kumimoji="0" lang="en-US" sz="1000" b="0" i="0" u="none" strike="noStrike" kern="1200" cap="none" spc="0" normalizeH="0" baseline="0" noProof="0">
                          <a:ln>
                            <a:noFill/>
                          </a:ln>
                          <a:solidFill>
                            <a:prstClr val="black"/>
                          </a:solidFill>
                          <a:effectLst/>
                          <a:uLnTx/>
                          <a:uFillTx/>
                          <a:latin typeface="+mn-lt"/>
                          <a:ea typeface="+mn-ea"/>
                          <a:cs typeface="+mn-cs"/>
                        </a:rPr>
                        <a:t> 
 Naiintindihan namin na maaaring mayroon kayong pangamba sa pagbabakuna. Kung mayroon kayong katanungan, pumunta sa pinakamalapit na health center para sa tamang impormasyon.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4632530"/>
                  </a:ext>
                </a:extLst>
              </a:tr>
            </a:tbl>
          </a:graphicData>
        </a:graphic>
      </p:graphicFrame>
      <p:sp>
        <p:nvSpPr>
          <p:cNvPr id="4" name="Text Placeholder 3">
            <a:extLst>
              <a:ext uri="{FF2B5EF4-FFF2-40B4-BE49-F238E27FC236}">
                <a16:creationId xmlns:a16="http://schemas.microsoft.com/office/drawing/2014/main" id="{EA44ABAF-9BFE-45D7-A139-B6D0F1C5F84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02994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E0C52-C3EA-440A-A598-8C037310BEA7}"/>
              </a:ext>
            </a:extLst>
          </p:cNvPr>
          <p:cNvSpPr>
            <a:spLocks noGrp="1"/>
          </p:cNvSpPr>
          <p:nvPr>
            <p:ph type="title"/>
          </p:nvPr>
        </p:nvSpPr>
        <p:spPr/>
        <p:txBody>
          <a:bodyPr/>
          <a:lstStyle/>
          <a:p>
            <a:r>
              <a:rPr lang="en-US"/>
              <a:t>Facebook Own Posts Table  | Department of Health (Philippines) - 12 of 14</a:t>
            </a:r>
          </a:p>
        </p:txBody>
      </p:sp>
      <p:graphicFrame>
        <p:nvGraphicFramePr>
          <p:cNvPr id="5" name="Table Placeholder 4">
            <a:extLst>
              <a:ext uri="{FF2B5EF4-FFF2-40B4-BE49-F238E27FC236}">
                <a16:creationId xmlns:a16="http://schemas.microsoft.com/office/drawing/2014/main" id="{69D74F14-BA4A-4770-AE61-F36B253B66F8}"/>
              </a:ext>
            </a:extLst>
          </p:cNvPr>
          <p:cNvGraphicFramePr>
            <a:graphicFrameLocks noGrp="1"/>
          </p:cNvGraphicFramePr>
          <p:nvPr>
            <p:ph type="tbl" sz="quarter" idx="13"/>
            <p:extLst>
              <p:ext uri="{D42A27DB-BD31-4B8C-83A1-F6EECF244321}">
                <p14:modId xmlns:p14="http://schemas.microsoft.com/office/powerpoint/2010/main" val="2260937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09456948"/>
                    </a:ext>
                  </a:extLst>
                </a:gridCol>
                <a:gridCol w="370332">
                  <a:extLst>
                    <a:ext uri="{9D8B030D-6E8A-4147-A177-3AD203B41FA5}">
                      <a16:colId xmlns:a16="http://schemas.microsoft.com/office/drawing/2014/main" val="2058388439"/>
                    </a:ext>
                  </a:extLst>
                </a:gridCol>
                <a:gridCol w="370332">
                  <a:extLst>
                    <a:ext uri="{9D8B030D-6E8A-4147-A177-3AD203B41FA5}">
                      <a16:colId xmlns:a16="http://schemas.microsoft.com/office/drawing/2014/main" val="4138839590"/>
                    </a:ext>
                  </a:extLst>
                </a:gridCol>
                <a:gridCol w="370332">
                  <a:extLst>
                    <a:ext uri="{9D8B030D-6E8A-4147-A177-3AD203B41FA5}">
                      <a16:colId xmlns:a16="http://schemas.microsoft.com/office/drawing/2014/main" val="981813811"/>
                    </a:ext>
                  </a:extLst>
                </a:gridCol>
                <a:gridCol w="329184">
                  <a:extLst>
                    <a:ext uri="{9D8B030D-6E8A-4147-A177-3AD203B41FA5}">
                      <a16:colId xmlns:a16="http://schemas.microsoft.com/office/drawing/2014/main" val="2268031473"/>
                    </a:ext>
                  </a:extLst>
                </a:gridCol>
                <a:gridCol w="329184">
                  <a:extLst>
                    <a:ext uri="{9D8B030D-6E8A-4147-A177-3AD203B41FA5}">
                      <a16:colId xmlns:a16="http://schemas.microsoft.com/office/drawing/2014/main" val="2120889577"/>
                    </a:ext>
                  </a:extLst>
                </a:gridCol>
                <a:gridCol w="329184">
                  <a:extLst>
                    <a:ext uri="{9D8B030D-6E8A-4147-A177-3AD203B41FA5}">
                      <a16:colId xmlns:a16="http://schemas.microsoft.com/office/drawing/2014/main" val="1416144250"/>
                    </a:ext>
                  </a:extLst>
                </a:gridCol>
                <a:gridCol w="329184">
                  <a:extLst>
                    <a:ext uri="{9D8B030D-6E8A-4147-A177-3AD203B41FA5}">
                      <a16:colId xmlns:a16="http://schemas.microsoft.com/office/drawing/2014/main" val="1468312329"/>
                    </a:ext>
                  </a:extLst>
                </a:gridCol>
                <a:gridCol w="329184">
                  <a:extLst>
                    <a:ext uri="{9D8B030D-6E8A-4147-A177-3AD203B41FA5}">
                      <a16:colId xmlns:a16="http://schemas.microsoft.com/office/drawing/2014/main" val="4056171731"/>
                    </a:ext>
                  </a:extLst>
                </a:gridCol>
                <a:gridCol w="329184">
                  <a:extLst>
                    <a:ext uri="{9D8B030D-6E8A-4147-A177-3AD203B41FA5}">
                      <a16:colId xmlns:a16="http://schemas.microsoft.com/office/drawing/2014/main" val="4124723488"/>
                    </a:ext>
                  </a:extLst>
                </a:gridCol>
                <a:gridCol w="329184">
                  <a:extLst>
                    <a:ext uri="{9D8B030D-6E8A-4147-A177-3AD203B41FA5}">
                      <a16:colId xmlns:a16="http://schemas.microsoft.com/office/drawing/2014/main" val="1823442089"/>
                    </a:ext>
                  </a:extLst>
                </a:gridCol>
                <a:gridCol w="329184">
                  <a:extLst>
                    <a:ext uri="{9D8B030D-6E8A-4147-A177-3AD203B41FA5}">
                      <a16:colId xmlns:a16="http://schemas.microsoft.com/office/drawing/2014/main" val="999846607"/>
                    </a:ext>
                  </a:extLst>
                </a:gridCol>
                <a:gridCol w="329184">
                  <a:extLst>
                    <a:ext uri="{9D8B030D-6E8A-4147-A177-3AD203B41FA5}">
                      <a16:colId xmlns:a16="http://schemas.microsoft.com/office/drawing/2014/main" val="3428528411"/>
                    </a:ext>
                  </a:extLst>
                </a:gridCol>
                <a:gridCol w="370332">
                  <a:extLst>
                    <a:ext uri="{9D8B030D-6E8A-4147-A177-3AD203B41FA5}">
                      <a16:colId xmlns:a16="http://schemas.microsoft.com/office/drawing/2014/main" val="4196948513"/>
                    </a:ext>
                  </a:extLst>
                </a:gridCol>
                <a:gridCol w="370332">
                  <a:extLst>
                    <a:ext uri="{9D8B030D-6E8A-4147-A177-3AD203B41FA5}">
                      <a16:colId xmlns:a16="http://schemas.microsoft.com/office/drawing/2014/main" val="2612197920"/>
                    </a:ext>
                  </a:extLst>
                </a:gridCol>
                <a:gridCol w="329184">
                  <a:extLst>
                    <a:ext uri="{9D8B030D-6E8A-4147-A177-3AD203B41FA5}">
                      <a16:colId xmlns:a16="http://schemas.microsoft.com/office/drawing/2014/main" val="548447941"/>
                    </a:ext>
                  </a:extLst>
                </a:gridCol>
                <a:gridCol w="329184">
                  <a:extLst>
                    <a:ext uri="{9D8B030D-6E8A-4147-A177-3AD203B41FA5}">
                      <a16:colId xmlns:a16="http://schemas.microsoft.com/office/drawing/2014/main" val="4141396819"/>
                    </a:ext>
                  </a:extLst>
                </a:gridCol>
                <a:gridCol w="370332">
                  <a:extLst>
                    <a:ext uri="{9D8B030D-6E8A-4147-A177-3AD203B41FA5}">
                      <a16:colId xmlns:a16="http://schemas.microsoft.com/office/drawing/2014/main" val="1041265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357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- 2018-04-22 02:00:00 </a:t>
                      </a:r>
                      <a:r>
                        <a:rPr kumimoji="0" lang="en-US" sz="1000" b="0" i="0" u="none" strike="noStrike" kern="1200" cap="none" spc="0" normalizeH="0" baseline="0" noProof="0">
                          <a:ln>
                            <a:noFill/>
                          </a:ln>
                          <a:solidFill>
                            <a:prstClr val="black"/>
                          </a:solidFill>
                          <a:effectLst/>
                          <a:uLnTx/>
                          <a:uFillTx/>
                          <a:latin typeface="+mn-lt"/>
                          <a:ea typeface="+mn-ea"/>
                          <a:cs typeface="+mn-cs"/>
                        </a:rPr>
                        <a:t> 
 Ang pagtutulungan ng lahat na mabakunahan ang mga batang may edad 6-59 buwang gulang ang pinakamabisang paraan para mapigilan ang pagtaas ng kaso ng tigdas.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012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08:31:29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8787170"/>
                  </a:ext>
                </a:extLst>
              </a:tr>
            </a:tbl>
          </a:graphicData>
        </a:graphic>
      </p:graphicFrame>
      <p:sp>
        <p:nvSpPr>
          <p:cNvPr id="4" name="Text Placeholder 3">
            <a:extLst>
              <a:ext uri="{FF2B5EF4-FFF2-40B4-BE49-F238E27FC236}">
                <a16:creationId xmlns:a16="http://schemas.microsoft.com/office/drawing/2014/main" id="{34DB1D7D-E111-4CB7-B41E-C6FEA635F14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85851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4DB7B-9E34-4A19-9BA7-87A7D760D82D}"/>
              </a:ext>
            </a:extLst>
          </p:cNvPr>
          <p:cNvSpPr>
            <a:spLocks noGrp="1"/>
          </p:cNvSpPr>
          <p:nvPr>
            <p:ph type="title"/>
          </p:nvPr>
        </p:nvSpPr>
        <p:spPr/>
        <p:txBody>
          <a:bodyPr/>
          <a:lstStyle/>
          <a:p>
            <a:r>
              <a:rPr lang="en-US"/>
              <a:t>Facebook Own Posts Table  | Department of Health (Philippines) - 13 of 14</a:t>
            </a:r>
          </a:p>
        </p:txBody>
      </p:sp>
      <p:graphicFrame>
        <p:nvGraphicFramePr>
          <p:cNvPr id="5" name="Table Placeholder 4">
            <a:extLst>
              <a:ext uri="{FF2B5EF4-FFF2-40B4-BE49-F238E27FC236}">
                <a16:creationId xmlns:a16="http://schemas.microsoft.com/office/drawing/2014/main" id="{6FABE62F-AB01-4E50-A6E4-BCAF77D122B8}"/>
              </a:ext>
            </a:extLst>
          </p:cNvPr>
          <p:cNvGraphicFramePr>
            <a:graphicFrameLocks noGrp="1"/>
          </p:cNvGraphicFramePr>
          <p:nvPr>
            <p:ph type="tbl" sz="quarter" idx="13"/>
            <p:extLst>
              <p:ext uri="{D42A27DB-BD31-4B8C-83A1-F6EECF244321}">
                <p14:modId xmlns:p14="http://schemas.microsoft.com/office/powerpoint/2010/main" val="2304726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50861298"/>
                    </a:ext>
                  </a:extLst>
                </a:gridCol>
                <a:gridCol w="370332">
                  <a:extLst>
                    <a:ext uri="{9D8B030D-6E8A-4147-A177-3AD203B41FA5}">
                      <a16:colId xmlns:a16="http://schemas.microsoft.com/office/drawing/2014/main" val="2850343427"/>
                    </a:ext>
                  </a:extLst>
                </a:gridCol>
                <a:gridCol w="370332">
                  <a:extLst>
                    <a:ext uri="{9D8B030D-6E8A-4147-A177-3AD203B41FA5}">
                      <a16:colId xmlns:a16="http://schemas.microsoft.com/office/drawing/2014/main" val="1828846665"/>
                    </a:ext>
                  </a:extLst>
                </a:gridCol>
                <a:gridCol w="370332">
                  <a:extLst>
                    <a:ext uri="{9D8B030D-6E8A-4147-A177-3AD203B41FA5}">
                      <a16:colId xmlns:a16="http://schemas.microsoft.com/office/drawing/2014/main" val="843649791"/>
                    </a:ext>
                  </a:extLst>
                </a:gridCol>
                <a:gridCol w="329184">
                  <a:extLst>
                    <a:ext uri="{9D8B030D-6E8A-4147-A177-3AD203B41FA5}">
                      <a16:colId xmlns:a16="http://schemas.microsoft.com/office/drawing/2014/main" val="3769462833"/>
                    </a:ext>
                  </a:extLst>
                </a:gridCol>
                <a:gridCol w="329184">
                  <a:extLst>
                    <a:ext uri="{9D8B030D-6E8A-4147-A177-3AD203B41FA5}">
                      <a16:colId xmlns:a16="http://schemas.microsoft.com/office/drawing/2014/main" val="726718211"/>
                    </a:ext>
                  </a:extLst>
                </a:gridCol>
                <a:gridCol w="329184">
                  <a:extLst>
                    <a:ext uri="{9D8B030D-6E8A-4147-A177-3AD203B41FA5}">
                      <a16:colId xmlns:a16="http://schemas.microsoft.com/office/drawing/2014/main" val="177931924"/>
                    </a:ext>
                  </a:extLst>
                </a:gridCol>
                <a:gridCol w="329184">
                  <a:extLst>
                    <a:ext uri="{9D8B030D-6E8A-4147-A177-3AD203B41FA5}">
                      <a16:colId xmlns:a16="http://schemas.microsoft.com/office/drawing/2014/main" val="3515984871"/>
                    </a:ext>
                  </a:extLst>
                </a:gridCol>
                <a:gridCol w="329184">
                  <a:extLst>
                    <a:ext uri="{9D8B030D-6E8A-4147-A177-3AD203B41FA5}">
                      <a16:colId xmlns:a16="http://schemas.microsoft.com/office/drawing/2014/main" val="3333084075"/>
                    </a:ext>
                  </a:extLst>
                </a:gridCol>
                <a:gridCol w="329184">
                  <a:extLst>
                    <a:ext uri="{9D8B030D-6E8A-4147-A177-3AD203B41FA5}">
                      <a16:colId xmlns:a16="http://schemas.microsoft.com/office/drawing/2014/main" val="3736196120"/>
                    </a:ext>
                  </a:extLst>
                </a:gridCol>
                <a:gridCol w="329184">
                  <a:extLst>
                    <a:ext uri="{9D8B030D-6E8A-4147-A177-3AD203B41FA5}">
                      <a16:colId xmlns:a16="http://schemas.microsoft.com/office/drawing/2014/main" val="931759503"/>
                    </a:ext>
                  </a:extLst>
                </a:gridCol>
                <a:gridCol w="329184">
                  <a:extLst>
                    <a:ext uri="{9D8B030D-6E8A-4147-A177-3AD203B41FA5}">
                      <a16:colId xmlns:a16="http://schemas.microsoft.com/office/drawing/2014/main" val="2614598745"/>
                    </a:ext>
                  </a:extLst>
                </a:gridCol>
                <a:gridCol w="329184">
                  <a:extLst>
                    <a:ext uri="{9D8B030D-6E8A-4147-A177-3AD203B41FA5}">
                      <a16:colId xmlns:a16="http://schemas.microsoft.com/office/drawing/2014/main" val="1193774648"/>
                    </a:ext>
                  </a:extLst>
                </a:gridCol>
                <a:gridCol w="370332">
                  <a:extLst>
                    <a:ext uri="{9D8B030D-6E8A-4147-A177-3AD203B41FA5}">
                      <a16:colId xmlns:a16="http://schemas.microsoft.com/office/drawing/2014/main" val="3869014299"/>
                    </a:ext>
                  </a:extLst>
                </a:gridCol>
                <a:gridCol w="370332">
                  <a:extLst>
                    <a:ext uri="{9D8B030D-6E8A-4147-A177-3AD203B41FA5}">
                      <a16:colId xmlns:a16="http://schemas.microsoft.com/office/drawing/2014/main" val="3119392159"/>
                    </a:ext>
                  </a:extLst>
                </a:gridCol>
                <a:gridCol w="329184">
                  <a:extLst>
                    <a:ext uri="{9D8B030D-6E8A-4147-A177-3AD203B41FA5}">
                      <a16:colId xmlns:a16="http://schemas.microsoft.com/office/drawing/2014/main" val="522061058"/>
                    </a:ext>
                  </a:extLst>
                </a:gridCol>
                <a:gridCol w="329184">
                  <a:extLst>
                    <a:ext uri="{9D8B030D-6E8A-4147-A177-3AD203B41FA5}">
                      <a16:colId xmlns:a16="http://schemas.microsoft.com/office/drawing/2014/main" val="3309018873"/>
                    </a:ext>
                  </a:extLst>
                </a:gridCol>
                <a:gridCol w="370332">
                  <a:extLst>
                    <a:ext uri="{9D8B030D-6E8A-4147-A177-3AD203B41FA5}">
                      <a16:colId xmlns:a16="http://schemas.microsoft.com/office/drawing/2014/main" val="2382582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8829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02:00:01 </a:t>
                      </a:r>
                      <a:r>
                        <a:rPr kumimoji="0" lang="en-US" sz="1000" b="0" i="0" u="none" strike="noStrike" kern="1200" cap="none" spc="0" normalizeH="0" baseline="0" noProof="0">
                          <a:ln>
                            <a:noFill/>
                          </a:ln>
                          <a:solidFill>
                            <a:prstClr val="black"/>
                          </a:solidFill>
                          <a:effectLst/>
                          <a:uLnTx/>
                          <a:uFillTx/>
                          <a:latin typeface="+mn-lt"/>
                          <a:ea typeface="+mn-ea"/>
                          <a:cs typeface="+mn-cs"/>
                        </a:rPr>
                        <a:t> 
 Ligtas ang bakuna laban sa tigdas. Mahigit tatlumpong taon na ang pagbabakuna laban sa tigdas sa ating bansa. KAtulad din ng ibang mga bakuna sa bata, ito ay dumaan sa pagsusuri upang matiyak na ito ay ligtas at mabisa.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2905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08:56:10 </a:t>
                      </a:r>
                      <a:r>
                        <a:rPr kumimoji="0" lang="en-US" sz="1000" b="0" i="0" u="none" strike="noStrike" kern="1200" cap="none" spc="0" normalizeH="0" baseline="0" noProof="0">
                          <a:ln>
                            <a:noFill/>
                          </a:ln>
                          <a:solidFill>
                            <a:prstClr val="black"/>
                          </a:solidFill>
                          <a:effectLst/>
                          <a:uLnTx/>
                          <a:uFillTx/>
                          <a:latin typeface="+mn-lt"/>
                          <a:ea typeface="+mn-ea"/>
                          <a:cs typeface="+mn-cs"/>
                        </a:rPr>
                        <a:t>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152159"/>
                  </a:ext>
                </a:extLst>
              </a:tr>
            </a:tbl>
          </a:graphicData>
        </a:graphic>
      </p:graphicFrame>
      <p:sp>
        <p:nvSpPr>
          <p:cNvPr id="4" name="Text Placeholder 3">
            <a:extLst>
              <a:ext uri="{FF2B5EF4-FFF2-40B4-BE49-F238E27FC236}">
                <a16:creationId xmlns:a16="http://schemas.microsoft.com/office/drawing/2014/main" id="{BA8E6E70-7F62-4CA3-BE23-F0B7CC6BAAB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35769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E39EA-EB2C-4DB1-8DE6-B50546E13627}"/>
              </a:ext>
            </a:extLst>
          </p:cNvPr>
          <p:cNvSpPr>
            <a:spLocks noGrp="1"/>
          </p:cNvSpPr>
          <p:nvPr>
            <p:ph type="title"/>
          </p:nvPr>
        </p:nvSpPr>
        <p:spPr/>
        <p:txBody>
          <a:bodyPr/>
          <a:lstStyle/>
          <a:p>
            <a:r>
              <a:rPr lang="en-US"/>
              <a:t>Facebook Own Posts Table  | Department of Health (Philippines) - 14 of 14</a:t>
            </a:r>
          </a:p>
        </p:txBody>
      </p:sp>
      <p:graphicFrame>
        <p:nvGraphicFramePr>
          <p:cNvPr id="5" name="Table Placeholder 4">
            <a:extLst>
              <a:ext uri="{FF2B5EF4-FFF2-40B4-BE49-F238E27FC236}">
                <a16:creationId xmlns:a16="http://schemas.microsoft.com/office/drawing/2014/main" id="{253191F7-3E82-4D5A-B687-A6290041397E}"/>
              </a:ext>
            </a:extLst>
          </p:cNvPr>
          <p:cNvGraphicFramePr>
            <a:graphicFrameLocks noGrp="1"/>
          </p:cNvGraphicFramePr>
          <p:nvPr>
            <p:ph type="tbl" sz="quarter" idx="13"/>
            <p:extLst>
              <p:ext uri="{D42A27DB-BD31-4B8C-83A1-F6EECF244321}">
                <p14:modId xmlns:p14="http://schemas.microsoft.com/office/powerpoint/2010/main" val="3918072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98817086"/>
                    </a:ext>
                  </a:extLst>
                </a:gridCol>
                <a:gridCol w="370332">
                  <a:extLst>
                    <a:ext uri="{9D8B030D-6E8A-4147-A177-3AD203B41FA5}">
                      <a16:colId xmlns:a16="http://schemas.microsoft.com/office/drawing/2014/main" val="242787569"/>
                    </a:ext>
                  </a:extLst>
                </a:gridCol>
                <a:gridCol w="370332">
                  <a:extLst>
                    <a:ext uri="{9D8B030D-6E8A-4147-A177-3AD203B41FA5}">
                      <a16:colId xmlns:a16="http://schemas.microsoft.com/office/drawing/2014/main" val="2590176084"/>
                    </a:ext>
                  </a:extLst>
                </a:gridCol>
                <a:gridCol w="370332">
                  <a:extLst>
                    <a:ext uri="{9D8B030D-6E8A-4147-A177-3AD203B41FA5}">
                      <a16:colId xmlns:a16="http://schemas.microsoft.com/office/drawing/2014/main" val="2229691852"/>
                    </a:ext>
                  </a:extLst>
                </a:gridCol>
                <a:gridCol w="329184">
                  <a:extLst>
                    <a:ext uri="{9D8B030D-6E8A-4147-A177-3AD203B41FA5}">
                      <a16:colId xmlns:a16="http://schemas.microsoft.com/office/drawing/2014/main" val="3621822018"/>
                    </a:ext>
                  </a:extLst>
                </a:gridCol>
                <a:gridCol w="329184">
                  <a:extLst>
                    <a:ext uri="{9D8B030D-6E8A-4147-A177-3AD203B41FA5}">
                      <a16:colId xmlns:a16="http://schemas.microsoft.com/office/drawing/2014/main" val="3546706197"/>
                    </a:ext>
                  </a:extLst>
                </a:gridCol>
                <a:gridCol w="329184">
                  <a:extLst>
                    <a:ext uri="{9D8B030D-6E8A-4147-A177-3AD203B41FA5}">
                      <a16:colId xmlns:a16="http://schemas.microsoft.com/office/drawing/2014/main" val="275907212"/>
                    </a:ext>
                  </a:extLst>
                </a:gridCol>
                <a:gridCol w="329184">
                  <a:extLst>
                    <a:ext uri="{9D8B030D-6E8A-4147-A177-3AD203B41FA5}">
                      <a16:colId xmlns:a16="http://schemas.microsoft.com/office/drawing/2014/main" val="3874056543"/>
                    </a:ext>
                  </a:extLst>
                </a:gridCol>
                <a:gridCol w="329184">
                  <a:extLst>
                    <a:ext uri="{9D8B030D-6E8A-4147-A177-3AD203B41FA5}">
                      <a16:colId xmlns:a16="http://schemas.microsoft.com/office/drawing/2014/main" val="2362346338"/>
                    </a:ext>
                  </a:extLst>
                </a:gridCol>
                <a:gridCol w="329184">
                  <a:extLst>
                    <a:ext uri="{9D8B030D-6E8A-4147-A177-3AD203B41FA5}">
                      <a16:colId xmlns:a16="http://schemas.microsoft.com/office/drawing/2014/main" val="3332253580"/>
                    </a:ext>
                  </a:extLst>
                </a:gridCol>
                <a:gridCol w="329184">
                  <a:extLst>
                    <a:ext uri="{9D8B030D-6E8A-4147-A177-3AD203B41FA5}">
                      <a16:colId xmlns:a16="http://schemas.microsoft.com/office/drawing/2014/main" val="2393887819"/>
                    </a:ext>
                  </a:extLst>
                </a:gridCol>
                <a:gridCol w="329184">
                  <a:extLst>
                    <a:ext uri="{9D8B030D-6E8A-4147-A177-3AD203B41FA5}">
                      <a16:colId xmlns:a16="http://schemas.microsoft.com/office/drawing/2014/main" val="4200848386"/>
                    </a:ext>
                  </a:extLst>
                </a:gridCol>
                <a:gridCol w="329184">
                  <a:extLst>
                    <a:ext uri="{9D8B030D-6E8A-4147-A177-3AD203B41FA5}">
                      <a16:colId xmlns:a16="http://schemas.microsoft.com/office/drawing/2014/main" val="2015615673"/>
                    </a:ext>
                  </a:extLst>
                </a:gridCol>
                <a:gridCol w="370332">
                  <a:extLst>
                    <a:ext uri="{9D8B030D-6E8A-4147-A177-3AD203B41FA5}">
                      <a16:colId xmlns:a16="http://schemas.microsoft.com/office/drawing/2014/main" val="3359409503"/>
                    </a:ext>
                  </a:extLst>
                </a:gridCol>
                <a:gridCol w="370332">
                  <a:extLst>
                    <a:ext uri="{9D8B030D-6E8A-4147-A177-3AD203B41FA5}">
                      <a16:colId xmlns:a16="http://schemas.microsoft.com/office/drawing/2014/main" val="3707081826"/>
                    </a:ext>
                  </a:extLst>
                </a:gridCol>
                <a:gridCol w="329184">
                  <a:extLst>
                    <a:ext uri="{9D8B030D-6E8A-4147-A177-3AD203B41FA5}">
                      <a16:colId xmlns:a16="http://schemas.microsoft.com/office/drawing/2014/main" val="1839274486"/>
                    </a:ext>
                  </a:extLst>
                </a:gridCol>
                <a:gridCol w="329184">
                  <a:extLst>
                    <a:ext uri="{9D8B030D-6E8A-4147-A177-3AD203B41FA5}">
                      <a16:colId xmlns:a16="http://schemas.microsoft.com/office/drawing/2014/main" val="783023194"/>
                    </a:ext>
                  </a:extLst>
                </a:gridCol>
                <a:gridCol w="370332">
                  <a:extLst>
                    <a:ext uri="{9D8B030D-6E8A-4147-A177-3AD203B41FA5}">
                      <a16:colId xmlns:a16="http://schemas.microsoft.com/office/drawing/2014/main" val="2901795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3329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05:06:31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9736616"/>
                  </a:ext>
                </a:extLst>
              </a:tr>
            </a:tbl>
          </a:graphicData>
        </a:graphic>
      </p:graphicFrame>
      <p:sp>
        <p:nvSpPr>
          <p:cNvPr id="4" name="Text Placeholder 3">
            <a:extLst>
              <a:ext uri="{FF2B5EF4-FFF2-40B4-BE49-F238E27FC236}">
                <a16:creationId xmlns:a16="http://schemas.microsoft.com/office/drawing/2014/main" id="{039678D6-980B-41C5-82A4-BD245AF3FD4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37580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1552</Words>
  <Application>Microsoft Office PowerPoint</Application>
  <PresentationFormat>On-screen Show (4:3)</PresentationFormat>
  <Paragraphs>808</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Management Report</vt:lpstr>
      <vt:lpstr>Facebook Key Metrics Table | Department of Health (Philippines)</vt:lpstr>
      <vt:lpstr>Facebook Impressions | Department of Health (Philippines)</vt:lpstr>
      <vt:lpstr>Facebook Page Posts Virality | Department of Health (Philippines)</vt:lpstr>
      <vt:lpstr>Facebook Fans Total | Department of Health (Philippines)</vt:lpstr>
      <vt:lpstr>Facebook Fan Demographics | Department of Health (Philippines)</vt:lpstr>
      <vt:lpstr>Facebook Page Views | Department of Health (Philippines)</vt:lpstr>
      <vt:lpstr>Facebook Engagement Rate | Department of Health (Philippines)</vt:lpstr>
      <vt:lpstr>Facebook Interactions Distribution | Department of Health (Philippines)</vt:lpstr>
      <vt:lpstr>Facebook Interaction Rate By Post Type | Department of Health (Philippines)</vt:lpstr>
      <vt:lpstr>Facebook Own Posts Table  | Department of Health (Philippines) - 1 of 14</vt:lpstr>
      <vt:lpstr>Facebook Own Posts Table  | Department of Health (Philippines) - 2 of 14</vt:lpstr>
      <vt:lpstr>Facebook Own Posts Table  | Department of Health (Philippines) - 3 of 14</vt:lpstr>
      <vt:lpstr>Facebook Own Posts Table  | Department of Health (Philippines) - 4 of 14</vt:lpstr>
      <vt:lpstr>Facebook Own Posts Table  | Department of Health (Philippines) - 5 of 14</vt:lpstr>
      <vt:lpstr>Facebook Own Posts Table  | Department of Health (Philippines) - 6 of 14</vt:lpstr>
      <vt:lpstr>Facebook Own Posts Table  | Department of Health (Philippines) - 7 of 14</vt:lpstr>
      <vt:lpstr>Facebook Own Posts Table  | Department of Health (Philippines) - 8 of 14</vt:lpstr>
      <vt:lpstr>Facebook Own Posts Table  | Department of Health (Philippines) - 9 of 14</vt:lpstr>
      <vt:lpstr>Facebook Own Posts Table  | Department of Health (Philippines) - 10 of 14</vt:lpstr>
      <vt:lpstr>Facebook Own Posts Table  | Department of Health (Philippines) - 11 of 14</vt:lpstr>
      <vt:lpstr>Facebook Own Posts Table  | Department of Health (Philippines) - 12 of 14</vt:lpstr>
      <vt:lpstr>Facebook Own Posts Table  | Department of Health (Philippines) - 13 of 14</vt:lpstr>
      <vt:lpstr>Facebook Own Posts Table  | Department of Health (Philippines)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2018-07-15T12:59:48Z</dcterms:created>
  <dcterms:modified xsi:type="dcterms:W3CDTF">2018-07-15T13:00:53Z</dcterms:modified>
</cp:coreProperties>
</file>