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832585</c:v>
                </c:pt>
                <c:pt idx="1">
                  <c:v>832738</c:v>
                </c:pt>
                <c:pt idx="2">
                  <c:v>832857</c:v>
                </c:pt>
                <c:pt idx="3">
                  <c:v>832984</c:v>
                </c:pt>
                <c:pt idx="4">
                  <c:v>833042</c:v>
                </c:pt>
              </c:numCache>
            </c:numRef>
          </c:val>
          <c:smooth val="0"/>
          <c:extLst>
            <c:ext xmlns:c16="http://schemas.microsoft.com/office/drawing/2014/chart" uri="{C3380CC4-5D6E-409C-BE32-E72D297353CC}">
              <c16:uniqueId val="{00000000-9DC9-411B-9B40-0902B6CC1ABC}"/>
            </c:ext>
          </c:extLst>
        </c:ser>
        <c:dLbls>
          <c:showLegendKey val="0"/>
          <c:showVal val="0"/>
          <c:showCatName val="0"/>
          <c:showSerName val="0"/>
          <c:showPercent val="0"/>
          <c:showBubbleSize val="0"/>
        </c:dLbls>
        <c:smooth val="0"/>
        <c:axId val="355208368"/>
        <c:axId val="355208696"/>
      </c:lineChart>
      <c:dateAx>
        <c:axId val="35520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08696"/>
        <c:crosses val="autoZero"/>
        <c:auto val="1"/>
        <c:lblOffset val="100"/>
        <c:baseTimeUnit val="days"/>
      </c:dateAx>
      <c:valAx>
        <c:axId val="35520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0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1651</c:v>
                </c:pt>
              </c:numCache>
            </c:numRef>
          </c:val>
          <c:extLst>
            <c:ext xmlns:c16="http://schemas.microsoft.com/office/drawing/2014/chart" uri="{C3380CC4-5D6E-409C-BE32-E72D297353CC}">
              <c16:uniqueId val="{00000000-2AA5-4523-AD39-914BFBA7399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55</c:v>
                </c:pt>
              </c:numCache>
            </c:numRef>
          </c:val>
          <c:extLst>
            <c:ext xmlns:c16="http://schemas.microsoft.com/office/drawing/2014/chart" uri="{C3380CC4-5D6E-409C-BE32-E72D297353CC}">
              <c16:uniqueId val="{00000001-2AA5-4523-AD39-914BFBA7399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6</c:v>
                </c:pt>
              </c:numCache>
            </c:numRef>
          </c:val>
          <c:extLst>
            <c:ext xmlns:c16="http://schemas.microsoft.com/office/drawing/2014/chart" uri="{C3380CC4-5D6E-409C-BE32-E72D297353CC}">
              <c16:uniqueId val="{00000002-2AA5-4523-AD39-914BFBA7399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7</c:v>
                </c:pt>
              </c:numCache>
            </c:numRef>
          </c:val>
          <c:extLst>
            <c:ext xmlns:c16="http://schemas.microsoft.com/office/drawing/2014/chart" uri="{C3380CC4-5D6E-409C-BE32-E72D297353CC}">
              <c16:uniqueId val="{00000003-2AA5-4523-AD39-914BFBA7399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4</c:v>
                </c:pt>
              </c:numCache>
            </c:numRef>
          </c:val>
          <c:extLst>
            <c:ext xmlns:c16="http://schemas.microsoft.com/office/drawing/2014/chart" uri="{C3380CC4-5D6E-409C-BE32-E72D297353CC}">
              <c16:uniqueId val="{00000004-2AA5-4523-AD39-914BFBA7399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2AA5-4523-AD39-914BFBA7399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51</c:v>
                </c:pt>
              </c:numCache>
            </c:numRef>
          </c:val>
          <c:extLst>
            <c:ext xmlns:c16="http://schemas.microsoft.com/office/drawing/2014/chart" uri="{C3380CC4-5D6E-409C-BE32-E72D297353CC}">
              <c16:uniqueId val="{00000006-2AA5-4523-AD39-914BFBA7399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838</c:v>
                </c:pt>
              </c:numCache>
            </c:numRef>
          </c:val>
          <c:extLst>
            <c:ext xmlns:c16="http://schemas.microsoft.com/office/drawing/2014/chart" uri="{C3380CC4-5D6E-409C-BE32-E72D297353CC}">
              <c16:uniqueId val="{00000007-2AA5-4523-AD39-914BFBA7399E}"/>
            </c:ext>
          </c:extLst>
        </c:ser>
        <c:dLbls>
          <c:showLegendKey val="0"/>
          <c:showVal val="0"/>
          <c:showCatName val="0"/>
          <c:showSerName val="0"/>
          <c:showPercent val="0"/>
          <c:showBubbleSize val="0"/>
        </c:dLbls>
        <c:gapWidth val="219"/>
        <c:overlap val="-27"/>
        <c:axId val="356573848"/>
        <c:axId val="356574176"/>
      </c:barChart>
      <c:catAx>
        <c:axId val="35657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74176"/>
        <c:crosses val="autoZero"/>
        <c:auto val="1"/>
        <c:lblAlgn val="ctr"/>
        <c:lblOffset val="100"/>
        <c:noMultiLvlLbl val="0"/>
      </c:catAx>
      <c:valAx>
        <c:axId val="35657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7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7.0840415372880994E-2</c:v>
                </c:pt>
                <c:pt idx="1">
                  <c:v>9.4876546397634001E-3</c:v>
                </c:pt>
                <c:pt idx="2">
                  <c:v>9.0057961303894995E-3</c:v>
                </c:pt>
                <c:pt idx="3">
                  <c:v>4.3221437833164999E-3</c:v>
                </c:pt>
                <c:pt idx="4">
                  <c:v>3.2412459349373999E-3</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F39-4E96-9726-552F1B990FF3}"/>
            </c:ext>
          </c:extLst>
        </c:ser>
        <c:dLbls>
          <c:showLegendKey val="0"/>
          <c:showVal val="0"/>
          <c:showCatName val="0"/>
          <c:showSerName val="0"/>
          <c:showPercent val="0"/>
          <c:showBubbleSize val="0"/>
        </c:dLbls>
        <c:smooth val="0"/>
        <c:axId val="353201504"/>
        <c:axId val="353204784"/>
      </c:lineChart>
      <c:dateAx>
        <c:axId val="3532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4784"/>
        <c:crosses val="autoZero"/>
        <c:auto val="1"/>
        <c:lblOffset val="100"/>
        <c:baseTimeUnit val="days"/>
      </c:dateAx>
      <c:valAx>
        <c:axId val="35320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3.4856790613895003E-2</c:v>
                </c:pt>
              </c:numCache>
            </c:numRef>
          </c:val>
          <c:extLst>
            <c:ext xmlns:c16="http://schemas.microsoft.com/office/drawing/2014/chart" uri="{C3380CC4-5D6E-409C-BE32-E72D297353CC}">
              <c16:uniqueId val="{00000000-0E52-4C6F-917C-EE24DD7F8F16}"/>
            </c:ext>
          </c:extLst>
        </c:ser>
        <c:dLbls>
          <c:showLegendKey val="0"/>
          <c:showVal val="0"/>
          <c:showCatName val="0"/>
          <c:showSerName val="0"/>
          <c:showPercent val="0"/>
          <c:showBubbleSize val="0"/>
        </c:dLbls>
        <c:gapWidth val="219"/>
        <c:overlap val="-27"/>
        <c:axId val="353198552"/>
        <c:axId val="353205768"/>
      </c:barChart>
      <c:catAx>
        <c:axId val="35319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05768"/>
        <c:crosses val="autoZero"/>
        <c:auto val="1"/>
        <c:lblAlgn val="ctr"/>
        <c:lblOffset val="100"/>
        <c:noMultiLvlLbl val="0"/>
      </c:catAx>
      <c:valAx>
        <c:axId val="35320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BE8D-5A7C-41D6-AF58-D9904CE455E7}"/>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E5B5E573-8E4C-48CE-951C-E0A49BFA63CA}"/>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77210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D280-1D44-4FE1-B0B1-BD5720F2DADF}"/>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7C906461-5202-4AC6-8F33-B0BE9312D908}"/>
              </a:ext>
            </a:extLst>
          </p:cNvPr>
          <p:cNvGraphicFramePr>
            <a:graphicFrameLocks noGrp="1"/>
          </p:cNvGraphicFramePr>
          <p:nvPr>
            <p:ph type="tbl" sz="quarter" idx="13"/>
            <p:extLst>
              <p:ext uri="{D42A27DB-BD31-4B8C-83A1-F6EECF244321}">
                <p14:modId xmlns:p14="http://schemas.microsoft.com/office/powerpoint/2010/main" val="332253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3516352"/>
                    </a:ext>
                  </a:extLst>
                </a:gridCol>
                <a:gridCol w="822960">
                  <a:extLst>
                    <a:ext uri="{9D8B030D-6E8A-4147-A177-3AD203B41FA5}">
                      <a16:colId xmlns:a16="http://schemas.microsoft.com/office/drawing/2014/main" val="4180284354"/>
                    </a:ext>
                  </a:extLst>
                </a:gridCol>
                <a:gridCol w="822960">
                  <a:extLst>
                    <a:ext uri="{9D8B030D-6E8A-4147-A177-3AD203B41FA5}">
                      <a16:colId xmlns:a16="http://schemas.microsoft.com/office/drawing/2014/main" val="2450348458"/>
                    </a:ext>
                  </a:extLst>
                </a:gridCol>
                <a:gridCol w="822960">
                  <a:extLst>
                    <a:ext uri="{9D8B030D-6E8A-4147-A177-3AD203B41FA5}">
                      <a16:colId xmlns:a16="http://schemas.microsoft.com/office/drawing/2014/main" val="3942254519"/>
                    </a:ext>
                  </a:extLst>
                </a:gridCol>
                <a:gridCol w="822960">
                  <a:extLst>
                    <a:ext uri="{9D8B030D-6E8A-4147-A177-3AD203B41FA5}">
                      <a16:colId xmlns:a16="http://schemas.microsoft.com/office/drawing/2014/main" val="2811190061"/>
                    </a:ext>
                  </a:extLst>
                </a:gridCol>
                <a:gridCol w="822960">
                  <a:extLst>
                    <a:ext uri="{9D8B030D-6E8A-4147-A177-3AD203B41FA5}">
                      <a16:colId xmlns:a16="http://schemas.microsoft.com/office/drawing/2014/main" val="675581961"/>
                    </a:ext>
                  </a:extLst>
                </a:gridCol>
                <a:gridCol w="822960">
                  <a:extLst>
                    <a:ext uri="{9D8B030D-6E8A-4147-A177-3AD203B41FA5}">
                      <a16:colId xmlns:a16="http://schemas.microsoft.com/office/drawing/2014/main" val="222348166"/>
                    </a:ext>
                  </a:extLst>
                </a:gridCol>
                <a:gridCol w="822960">
                  <a:extLst>
                    <a:ext uri="{9D8B030D-6E8A-4147-A177-3AD203B41FA5}">
                      <a16:colId xmlns:a16="http://schemas.microsoft.com/office/drawing/2014/main" val="1193156907"/>
                    </a:ext>
                  </a:extLst>
                </a:gridCol>
                <a:gridCol w="822960">
                  <a:extLst>
                    <a:ext uri="{9D8B030D-6E8A-4147-A177-3AD203B41FA5}">
                      <a16:colId xmlns:a16="http://schemas.microsoft.com/office/drawing/2014/main" val="2451495908"/>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61714455"/>
                  </a:ext>
                </a:extLst>
              </a:tr>
              <a:tr h="370840">
                <a:tc>
                  <a:txBody>
                    <a:bodyPr/>
                    <a:lstStyle/>
                    <a:p>
                      <a:r>
                        <a:rPr lang="en-US" sz="1000"/>
                        <a:t>Facebook</a:t>
                      </a:r>
                    </a:p>
                  </a:txBody>
                  <a:tcPr/>
                </a:tc>
                <a:tc>
                  <a:txBody>
                    <a:bodyPr/>
                    <a:lstStyle/>
                    <a:p>
                      <a:r>
                        <a:rPr lang="en-US" sz="1000"/>
                        <a:t>617</a:t>
                      </a:r>
                    </a:p>
                  </a:txBody>
                  <a:tcPr/>
                </a:tc>
                <a:tc>
                  <a:txBody>
                    <a:bodyPr/>
                    <a:lstStyle/>
                    <a:p>
                      <a:r>
                        <a:rPr lang="en-US" sz="1000"/>
                        <a:t>617</a:t>
                      </a:r>
                    </a:p>
                  </a:txBody>
                  <a:tcPr/>
                </a:tc>
                <a:tc>
                  <a:txBody>
                    <a:bodyPr/>
                    <a:lstStyle/>
                    <a:p>
                      <a:r>
                        <a:rPr lang="en-US" sz="1000"/>
                        <a:t>9</a:t>
                      </a:r>
                    </a:p>
                  </a:txBody>
                  <a:tcPr/>
                </a:tc>
                <a:tc>
                  <a:txBody>
                    <a:bodyPr/>
                    <a:lstStyle/>
                    <a:p>
                      <a:r>
                        <a:rPr lang="en-US" sz="1000"/>
                        <a:t>9</a:t>
                      </a:r>
                    </a:p>
                  </a:txBody>
                  <a:tcPr/>
                </a:tc>
                <a:tc>
                  <a:txBody>
                    <a:bodyPr/>
                    <a:lstStyle/>
                    <a:p>
                      <a:r>
                        <a:rPr lang="en-US" sz="1000"/>
                        <a:t>2612</a:t>
                      </a:r>
                    </a:p>
                  </a:txBody>
                  <a:tcPr/>
                </a:tc>
                <a:tc>
                  <a:txBody>
                    <a:bodyPr/>
                    <a:lstStyle/>
                    <a:p>
                      <a:r>
                        <a:rPr lang="en-US" sz="1000"/>
                        <a:t>2612</a:t>
                      </a:r>
                    </a:p>
                  </a:txBody>
                  <a:tcPr/>
                </a:tc>
                <a:tc>
                  <a:txBody>
                    <a:bodyPr/>
                    <a:lstStyle/>
                    <a:p>
                      <a:r>
                        <a:rPr lang="en-US" sz="1000"/>
                        <a:t>290</a:t>
                      </a:r>
                    </a:p>
                  </a:txBody>
                  <a:tcPr/>
                </a:tc>
                <a:tc>
                  <a:txBody>
                    <a:bodyPr/>
                    <a:lstStyle/>
                    <a:p>
                      <a:r>
                        <a:rPr lang="en-US" sz="1000"/>
                        <a:t>0.0349 %</a:t>
                      </a:r>
                    </a:p>
                  </a:txBody>
                  <a:tcPr/>
                </a:tc>
                <a:extLst>
                  <a:ext uri="{0D108BD9-81ED-4DB2-BD59-A6C34878D82A}">
                    <a16:rowId xmlns:a16="http://schemas.microsoft.com/office/drawing/2014/main" val="1340498861"/>
                  </a:ext>
                </a:extLst>
              </a:tr>
            </a:tbl>
          </a:graphicData>
        </a:graphic>
      </p:graphicFrame>
      <p:sp>
        <p:nvSpPr>
          <p:cNvPr id="4" name="Text Placeholder 3">
            <a:extLst>
              <a:ext uri="{FF2B5EF4-FFF2-40B4-BE49-F238E27FC236}">
                <a16:creationId xmlns:a16="http://schemas.microsoft.com/office/drawing/2014/main" id="{4C1CADC3-3584-4406-B713-201A1AEAEEA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52692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E4622-02E3-47E6-9BA9-8CCCA3DFEDD2}"/>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C8A1EFD2-28B3-45F8-A12A-B9E5B5EC03E7}"/>
              </a:ext>
            </a:extLst>
          </p:cNvPr>
          <p:cNvGraphicFramePr>
            <a:graphicFrameLocks noGrp="1"/>
          </p:cNvGraphicFramePr>
          <p:nvPr>
            <p:ph type="tbl" sz="quarter" idx="13"/>
            <p:extLst>
              <p:ext uri="{D42A27DB-BD31-4B8C-83A1-F6EECF244321}">
                <p14:modId xmlns:p14="http://schemas.microsoft.com/office/powerpoint/2010/main" val="350819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964899338"/>
                    </a:ext>
                  </a:extLst>
                </a:gridCol>
                <a:gridCol w="1357884">
                  <a:extLst>
                    <a:ext uri="{9D8B030D-6E8A-4147-A177-3AD203B41FA5}">
                      <a16:colId xmlns:a16="http://schemas.microsoft.com/office/drawing/2014/main" val="1799965435"/>
                    </a:ext>
                  </a:extLst>
                </a:gridCol>
                <a:gridCol w="1357884">
                  <a:extLst>
                    <a:ext uri="{9D8B030D-6E8A-4147-A177-3AD203B41FA5}">
                      <a16:colId xmlns:a16="http://schemas.microsoft.com/office/drawing/2014/main" val="1384265461"/>
                    </a:ext>
                  </a:extLst>
                </a:gridCol>
                <a:gridCol w="1357884">
                  <a:extLst>
                    <a:ext uri="{9D8B030D-6E8A-4147-A177-3AD203B41FA5}">
                      <a16:colId xmlns:a16="http://schemas.microsoft.com/office/drawing/2014/main" val="3236274272"/>
                    </a:ext>
                  </a:extLst>
                </a:gridCol>
                <a:gridCol w="1357884">
                  <a:extLst>
                    <a:ext uri="{9D8B030D-6E8A-4147-A177-3AD203B41FA5}">
                      <a16:colId xmlns:a16="http://schemas.microsoft.com/office/drawing/2014/main" val="2765534195"/>
                    </a:ext>
                  </a:extLst>
                </a:gridCol>
                <a:gridCol w="1357884">
                  <a:extLst>
                    <a:ext uri="{9D8B030D-6E8A-4147-A177-3AD203B41FA5}">
                      <a16:colId xmlns:a16="http://schemas.microsoft.com/office/drawing/2014/main" val="907763588"/>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1305967343"/>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617</a:t>
                      </a:r>
                    </a:p>
                  </a:txBody>
                  <a:tcPr/>
                </a:tc>
                <a:tc>
                  <a:txBody>
                    <a:bodyPr/>
                    <a:lstStyle/>
                    <a:p>
                      <a:r>
                        <a:rPr lang="en-US" sz="1000"/>
                        <a:t>9</a:t>
                      </a:r>
                    </a:p>
                  </a:txBody>
                  <a:tcPr/>
                </a:tc>
                <a:tc>
                  <a:txBody>
                    <a:bodyPr/>
                    <a:lstStyle/>
                    <a:p>
                      <a:r>
                        <a:rPr lang="en-US" sz="1000"/>
                        <a:t>2612</a:t>
                      </a:r>
                    </a:p>
                  </a:txBody>
                  <a:tcPr/>
                </a:tc>
                <a:tc>
                  <a:txBody>
                    <a:bodyPr/>
                    <a:lstStyle/>
                    <a:p>
                      <a:r>
                        <a:rPr lang="en-US" sz="1000"/>
                        <a:t>290</a:t>
                      </a:r>
                    </a:p>
                  </a:txBody>
                  <a:tcPr/>
                </a:tc>
                <a:extLst>
                  <a:ext uri="{0D108BD9-81ED-4DB2-BD59-A6C34878D82A}">
                    <a16:rowId xmlns:a16="http://schemas.microsoft.com/office/drawing/2014/main" val="3852641539"/>
                  </a:ext>
                </a:extLst>
              </a:tr>
            </a:tbl>
          </a:graphicData>
        </a:graphic>
      </p:graphicFrame>
      <p:sp>
        <p:nvSpPr>
          <p:cNvPr id="4" name="Text Placeholder 3">
            <a:extLst>
              <a:ext uri="{FF2B5EF4-FFF2-40B4-BE49-F238E27FC236}">
                <a16:creationId xmlns:a16="http://schemas.microsoft.com/office/drawing/2014/main" id="{492FE549-E959-43A5-A11F-7F8E21E2D5A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87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6D92-386F-467D-9706-3469531014A0}"/>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F7EDD3B6-3C85-439D-97DD-C1ADB053858E}"/>
              </a:ext>
            </a:extLst>
          </p:cNvPr>
          <p:cNvGraphicFramePr>
            <a:graphicFrameLocks noGrp="1"/>
          </p:cNvGraphicFramePr>
          <p:nvPr>
            <p:ph type="chart" sz="quarter" idx="13"/>
            <p:extLst>
              <p:ext uri="{D42A27DB-BD31-4B8C-83A1-F6EECF244321}">
                <p14:modId xmlns:p14="http://schemas.microsoft.com/office/powerpoint/2010/main" val="2569979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4BDCC-FFAE-4B53-9992-5F1433D5B77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313F770-1FBD-4073-B177-1728E1C6B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2043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1E9E-6C0B-46AC-A3E3-DE609A6441DD}"/>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9DFBAC0E-23B6-440E-9546-56E328695A12}"/>
              </a:ext>
            </a:extLst>
          </p:cNvPr>
          <p:cNvGraphicFramePr>
            <a:graphicFrameLocks noGrp="1"/>
          </p:cNvGraphicFramePr>
          <p:nvPr>
            <p:ph type="chart" sz="quarter" idx="13"/>
            <p:extLst>
              <p:ext uri="{D42A27DB-BD31-4B8C-83A1-F6EECF244321}">
                <p14:modId xmlns:p14="http://schemas.microsoft.com/office/powerpoint/2010/main" val="1776283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66A029-F784-42B1-B0C2-A13ABDFE425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ED96FF1-51C2-4EA3-82A2-C8D08068B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75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2DA7-384D-4538-A4FD-5DD3FE9120D3}"/>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38D341C6-3C49-4CD0-BFF2-F36E9CCA51EC}"/>
              </a:ext>
            </a:extLst>
          </p:cNvPr>
          <p:cNvGraphicFramePr>
            <a:graphicFrameLocks noGrp="1"/>
          </p:cNvGraphicFramePr>
          <p:nvPr>
            <p:ph type="chart" sz="quarter" idx="13"/>
            <p:extLst>
              <p:ext uri="{D42A27DB-BD31-4B8C-83A1-F6EECF244321}">
                <p14:modId xmlns:p14="http://schemas.microsoft.com/office/powerpoint/2010/main" val="1073316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CC57E4-8F48-470D-B248-CD5FFD174A4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13039AF-3509-4600-BE00-D03E635EE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49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09B9D-C824-4AE4-A659-503248DF6C76}"/>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384669C4-6132-495D-B45A-843A4BFBC96A}"/>
              </a:ext>
            </a:extLst>
          </p:cNvPr>
          <p:cNvGraphicFramePr>
            <a:graphicFrameLocks noGrp="1"/>
          </p:cNvGraphicFramePr>
          <p:nvPr>
            <p:ph type="chart" sz="quarter" idx="13"/>
            <p:extLst>
              <p:ext uri="{D42A27DB-BD31-4B8C-83A1-F6EECF244321}">
                <p14:modId xmlns:p14="http://schemas.microsoft.com/office/powerpoint/2010/main" val="3998079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36AB1-B586-4416-8E2A-4667B8FED2B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06FBF06-7AC6-4A54-8F84-DE92FAE7A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505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8073-F4A5-46A5-AA04-25D00954DC57}"/>
              </a:ext>
            </a:extLst>
          </p:cNvPr>
          <p:cNvSpPr>
            <a:spLocks noGrp="1"/>
          </p:cNvSpPr>
          <p:nvPr>
            <p:ph type="title"/>
          </p:nvPr>
        </p:nvSpPr>
        <p:spPr/>
        <p:txBody>
          <a:bodyPr/>
          <a:lstStyle/>
          <a:p>
            <a:r>
              <a:rPr lang="en-US"/>
              <a:t>Facebook Own Posts Table  | All Pages - 1 of 7</a:t>
            </a:r>
          </a:p>
        </p:txBody>
      </p:sp>
      <p:graphicFrame>
        <p:nvGraphicFramePr>
          <p:cNvPr id="5" name="Table Placeholder 4">
            <a:extLst>
              <a:ext uri="{FF2B5EF4-FFF2-40B4-BE49-F238E27FC236}">
                <a16:creationId xmlns:a16="http://schemas.microsoft.com/office/drawing/2014/main" id="{7DF90465-B8F1-477A-AA8B-D0B8CE44E933}"/>
              </a:ext>
            </a:extLst>
          </p:cNvPr>
          <p:cNvGraphicFramePr>
            <a:graphicFrameLocks noGrp="1"/>
          </p:cNvGraphicFramePr>
          <p:nvPr>
            <p:ph type="tbl" sz="quarter" idx="13"/>
            <p:extLst>
              <p:ext uri="{D42A27DB-BD31-4B8C-83A1-F6EECF244321}">
                <p14:modId xmlns:p14="http://schemas.microsoft.com/office/powerpoint/2010/main" val="225254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1122999"/>
                    </a:ext>
                  </a:extLst>
                </a:gridCol>
                <a:gridCol w="370332">
                  <a:extLst>
                    <a:ext uri="{9D8B030D-6E8A-4147-A177-3AD203B41FA5}">
                      <a16:colId xmlns:a16="http://schemas.microsoft.com/office/drawing/2014/main" val="360004871"/>
                    </a:ext>
                  </a:extLst>
                </a:gridCol>
                <a:gridCol w="370332">
                  <a:extLst>
                    <a:ext uri="{9D8B030D-6E8A-4147-A177-3AD203B41FA5}">
                      <a16:colId xmlns:a16="http://schemas.microsoft.com/office/drawing/2014/main" val="1964201913"/>
                    </a:ext>
                  </a:extLst>
                </a:gridCol>
                <a:gridCol w="370332">
                  <a:extLst>
                    <a:ext uri="{9D8B030D-6E8A-4147-A177-3AD203B41FA5}">
                      <a16:colId xmlns:a16="http://schemas.microsoft.com/office/drawing/2014/main" val="1182485626"/>
                    </a:ext>
                  </a:extLst>
                </a:gridCol>
                <a:gridCol w="329184">
                  <a:extLst>
                    <a:ext uri="{9D8B030D-6E8A-4147-A177-3AD203B41FA5}">
                      <a16:colId xmlns:a16="http://schemas.microsoft.com/office/drawing/2014/main" val="873146362"/>
                    </a:ext>
                  </a:extLst>
                </a:gridCol>
                <a:gridCol w="329184">
                  <a:extLst>
                    <a:ext uri="{9D8B030D-6E8A-4147-A177-3AD203B41FA5}">
                      <a16:colId xmlns:a16="http://schemas.microsoft.com/office/drawing/2014/main" val="1151839165"/>
                    </a:ext>
                  </a:extLst>
                </a:gridCol>
                <a:gridCol w="329184">
                  <a:extLst>
                    <a:ext uri="{9D8B030D-6E8A-4147-A177-3AD203B41FA5}">
                      <a16:colId xmlns:a16="http://schemas.microsoft.com/office/drawing/2014/main" val="1525124212"/>
                    </a:ext>
                  </a:extLst>
                </a:gridCol>
                <a:gridCol w="329184">
                  <a:extLst>
                    <a:ext uri="{9D8B030D-6E8A-4147-A177-3AD203B41FA5}">
                      <a16:colId xmlns:a16="http://schemas.microsoft.com/office/drawing/2014/main" val="1097867865"/>
                    </a:ext>
                  </a:extLst>
                </a:gridCol>
                <a:gridCol w="329184">
                  <a:extLst>
                    <a:ext uri="{9D8B030D-6E8A-4147-A177-3AD203B41FA5}">
                      <a16:colId xmlns:a16="http://schemas.microsoft.com/office/drawing/2014/main" val="2078021248"/>
                    </a:ext>
                  </a:extLst>
                </a:gridCol>
                <a:gridCol w="329184">
                  <a:extLst>
                    <a:ext uri="{9D8B030D-6E8A-4147-A177-3AD203B41FA5}">
                      <a16:colId xmlns:a16="http://schemas.microsoft.com/office/drawing/2014/main" val="761842948"/>
                    </a:ext>
                  </a:extLst>
                </a:gridCol>
                <a:gridCol w="329184">
                  <a:extLst>
                    <a:ext uri="{9D8B030D-6E8A-4147-A177-3AD203B41FA5}">
                      <a16:colId xmlns:a16="http://schemas.microsoft.com/office/drawing/2014/main" val="3969562879"/>
                    </a:ext>
                  </a:extLst>
                </a:gridCol>
                <a:gridCol w="329184">
                  <a:extLst>
                    <a:ext uri="{9D8B030D-6E8A-4147-A177-3AD203B41FA5}">
                      <a16:colId xmlns:a16="http://schemas.microsoft.com/office/drawing/2014/main" val="3288546725"/>
                    </a:ext>
                  </a:extLst>
                </a:gridCol>
                <a:gridCol w="329184">
                  <a:extLst>
                    <a:ext uri="{9D8B030D-6E8A-4147-A177-3AD203B41FA5}">
                      <a16:colId xmlns:a16="http://schemas.microsoft.com/office/drawing/2014/main" val="194186347"/>
                    </a:ext>
                  </a:extLst>
                </a:gridCol>
                <a:gridCol w="370332">
                  <a:extLst>
                    <a:ext uri="{9D8B030D-6E8A-4147-A177-3AD203B41FA5}">
                      <a16:colId xmlns:a16="http://schemas.microsoft.com/office/drawing/2014/main" val="2200222359"/>
                    </a:ext>
                  </a:extLst>
                </a:gridCol>
                <a:gridCol w="370332">
                  <a:extLst>
                    <a:ext uri="{9D8B030D-6E8A-4147-A177-3AD203B41FA5}">
                      <a16:colId xmlns:a16="http://schemas.microsoft.com/office/drawing/2014/main" val="2215865564"/>
                    </a:ext>
                  </a:extLst>
                </a:gridCol>
                <a:gridCol w="329184">
                  <a:extLst>
                    <a:ext uri="{9D8B030D-6E8A-4147-A177-3AD203B41FA5}">
                      <a16:colId xmlns:a16="http://schemas.microsoft.com/office/drawing/2014/main" val="2573068123"/>
                    </a:ext>
                  </a:extLst>
                </a:gridCol>
                <a:gridCol w="329184">
                  <a:extLst>
                    <a:ext uri="{9D8B030D-6E8A-4147-A177-3AD203B41FA5}">
                      <a16:colId xmlns:a16="http://schemas.microsoft.com/office/drawing/2014/main" val="1918394394"/>
                    </a:ext>
                  </a:extLst>
                </a:gridCol>
                <a:gridCol w="370332">
                  <a:extLst>
                    <a:ext uri="{9D8B030D-6E8A-4147-A177-3AD203B41FA5}">
                      <a16:colId xmlns:a16="http://schemas.microsoft.com/office/drawing/2014/main" val="226766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125195"/>
                  </a:ext>
                </a:extLst>
              </a:tr>
            </a:tbl>
          </a:graphicData>
        </a:graphic>
      </p:graphicFrame>
      <p:sp>
        <p:nvSpPr>
          <p:cNvPr id="4" name="Text Placeholder 3">
            <a:extLst>
              <a:ext uri="{FF2B5EF4-FFF2-40B4-BE49-F238E27FC236}">
                <a16:creationId xmlns:a16="http://schemas.microsoft.com/office/drawing/2014/main" id="{4005A4E3-CD82-4B3A-8C8F-6757F6622F3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17435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246E-5F81-45C2-81ED-EA61FD603549}"/>
              </a:ext>
            </a:extLst>
          </p:cNvPr>
          <p:cNvSpPr>
            <a:spLocks noGrp="1"/>
          </p:cNvSpPr>
          <p:nvPr>
            <p:ph type="title"/>
          </p:nvPr>
        </p:nvSpPr>
        <p:spPr/>
        <p:txBody>
          <a:bodyPr/>
          <a:lstStyle/>
          <a:p>
            <a:r>
              <a:rPr lang="en-US"/>
              <a:t>Facebook Own Posts Table  | All Pages - 2 of 7</a:t>
            </a:r>
          </a:p>
        </p:txBody>
      </p:sp>
      <p:graphicFrame>
        <p:nvGraphicFramePr>
          <p:cNvPr id="5" name="Table Placeholder 4">
            <a:extLst>
              <a:ext uri="{FF2B5EF4-FFF2-40B4-BE49-F238E27FC236}">
                <a16:creationId xmlns:a16="http://schemas.microsoft.com/office/drawing/2014/main" id="{DAD29186-0472-43B2-AA5A-A7494A339A4F}"/>
              </a:ext>
            </a:extLst>
          </p:cNvPr>
          <p:cNvGraphicFramePr>
            <a:graphicFrameLocks noGrp="1"/>
          </p:cNvGraphicFramePr>
          <p:nvPr>
            <p:ph type="tbl" sz="quarter" idx="13"/>
            <p:extLst>
              <p:ext uri="{D42A27DB-BD31-4B8C-83A1-F6EECF244321}">
                <p14:modId xmlns:p14="http://schemas.microsoft.com/office/powerpoint/2010/main" val="1402037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1171231"/>
                    </a:ext>
                  </a:extLst>
                </a:gridCol>
                <a:gridCol w="370332">
                  <a:extLst>
                    <a:ext uri="{9D8B030D-6E8A-4147-A177-3AD203B41FA5}">
                      <a16:colId xmlns:a16="http://schemas.microsoft.com/office/drawing/2014/main" val="2227732666"/>
                    </a:ext>
                  </a:extLst>
                </a:gridCol>
                <a:gridCol w="370332">
                  <a:extLst>
                    <a:ext uri="{9D8B030D-6E8A-4147-A177-3AD203B41FA5}">
                      <a16:colId xmlns:a16="http://schemas.microsoft.com/office/drawing/2014/main" val="783871446"/>
                    </a:ext>
                  </a:extLst>
                </a:gridCol>
                <a:gridCol w="370332">
                  <a:extLst>
                    <a:ext uri="{9D8B030D-6E8A-4147-A177-3AD203B41FA5}">
                      <a16:colId xmlns:a16="http://schemas.microsoft.com/office/drawing/2014/main" val="3285016556"/>
                    </a:ext>
                  </a:extLst>
                </a:gridCol>
                <a:gridCol w="329184">
                  <a:extLst>
                    <a:ext uri="{9D8B030D-6E8A-4147-A177-3AD203B41FA5}">
                      <a16:colId xmlns:a16="http://schemas.microsoft.com/office/drawing/2014/main" val="3879490992"/>
                    </a:ext>
                  </a:extLst>
                </a:gridCol>
                <a:gridCol w="329184">
                  <a:extLst>
                    <a:ext uri="{9D8B030D-6E8A-4147-A177-3AD203B41FA5}">
                      <a16:colId xmlns:a16="http://schemas.microsoft.com/office/drawing/2014/main" val="824542585"/>
                    </a:ext>
                  </a:extLst>
                </a:gridCol>
                <a:gridCol w="329184">
                  <a:extLst>
                    <a:ext uri="{9D8B030D-6E8A-4147-A177-3AD203B41FA5}">
                      <a16:colId xmlns:a16="http://schemas.microsoft.com/office/drawing/2014/main" val="873934433"/>
                    </a:ext>
                  </a:extLst>
                </a:gridCol>
                <a:gridCol w="329184">
                  <a:extLst>
                    <a:ext uri="{9D8B030D-6E8A-4147-A177-3AD203B41FA5}">
                      <a16:colId xmlns:a16="http://schemas.microsoft.com/office/drawing/2014/main" val="262568310"/>
                    </a:ext>
                  </a:extLst>
                </a:gridCol>
                <a:gridCol w="329184">
                  <a:extLst>
                    <a:ext uri="{9D8B030D-6E8A-4147-A177-3AD203B41FA5}">
                      <a16:colId xmlns:a16="http://schemas.microsoft.com/office/drawing/2014/main" val="2127580063"/>
                    </a:ext>
                  </a:extLst>
                </a:gridCol>
                <a:gridCol w="329184">
                  <a:extLst>
                    <a:ext uri="{9D8B030D-6E8A-4147-A177-3AD203B41FA5}">
                      <a16:colId xmlns:a16="http://schemas.microsoft.com/office/drawing/2014/main" val="586455030"/>
                    </a:ext>
                  </a:extLst>
                </a:gridCol>
                <a:gridCol w="329184">
                  <a:extLst>
                    <a:ext uri="{9D8B030D-6E8A-4147-A177-3AD203B41FA5}">
                      <a16:colId xmlns:a16="http://schemas.microsoft.com/office/drawing/2014/main" val="2324011075"/>
                    </a:ext>
                  </a:extLst>
                </a:gridCol>
                <a:gridCol w="329184">
                  <a:extLst>
                    <a:ext uri="{9D8B030D-6E8A-4147-A177-3AD203B41FA5}">
                      <a16:colId xmlns:a16="http://schemas.microsoft.com/office/drawing/2014/main" val="682926615"/>
                    </a:ext>
                  </a:extLst>
                </a:gridCol>
                <a:gridCol w="329184">
                  <a:extLst>
                    <a:ext uri="{9D8B030D-6E8A-4147-A177-3AD203B41FA5}">
                      <a16:colId xmlns:a16="http://schemas.microsoft.com/office/drawing/2014/main" val="3472998282"/>
                    </a:ext>
                  </a:extLst>
                </a:gridCol>
                <a:gridCol w="370332">
                  <a:extLst>
                    <a:ext uri="{9D8B030D-6E8A-4147-A177-3AD203B41FA5}">
                      <a16:colId xmlns:a16="http://schemas.microsoft.com/office/drawing/2014/main" val="3104070395"/>
                    </a:ext>
                  </a:extLst>
                </a:gridCol>
                <a:gridCol w="370332">
                  <a:extLst>
                    <a:ext uri="{9D8B030D-6E8A-4147-A177-3AD203B41FA5}">
                      <a16:colId xmlns:a16="http://schemas.microsoft.com/office/drawing/2014/main" val="344953039"/>
                    </a:ext>
                  </a:extLst>
                </a:gridCol>
                <a:gridCol w="329184">
                  <a:extLst>
                    <a:ext uri="{9D8B030D-6E8A-4147-A177-3AD203B41FA5}">
                      <a16:colId xmlns:a16="http://schemas.microsoft.com/office/drawing/2014/main" val="3067345601"/>
                    </a:ext>
                  </a:extLst>
                </a:gridCol>
                <a:gridCol w="329184">
                  <a:extLst>
                    <a:ext uri="{9D8B030D-6E8A-4147-A177-3AD203B41FA5}">
                      <a16:colId xmlns:a16="http://schemas.microsoft.com/office/drawing/2014/main" val="3444120531"/>
                    </a:ext>
                  </a:extLst>
                </a:gridCol>
                <a:gridCol w="370332">
                  <a:extLst>
                    <a:ext uri="{9D8B030D-6E8A-4147-A177-3AD203B41FA5}">
                      <a16:colId xmlns:a16="http://schemas.microsoft.com/office/drawing/2014/main" val="4001665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851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- 2018-06-05 02:00:00 </a:t>
                      </a:r>
                      <a:r>
                        <a:rPr kumimoji="0" lang="en-US" sz="1000" b="0" i="0" u="none" strike="noStrike" kern="1200" cap="none" spc="0" normalizeH="0" baseline="0" noProof="0">
                          <a:ln>
                            <a:noFill/>
                          </a:ln>
                          <a:solidFill>
                            <a:prstClr val="black"/>
                          </a:solidFill>
                          <a:effectLst/>
                          <a:uLnTx/>
                          <a:uFillTx/>
                          <a:latin typeface="+mn-lt"/>
                          <a:ea typeface="+mn-ea"/>
                          <a:cs typeface="+mn-cs"/>
                        </a:rPr>
                        <a:t> 
 PhilHealth National Governors’ Forum
Health Secretary Francisco T. Duque III, during the recent PhilHealth Governors’ Forum, challenges governors and other local executives to provide quality health care services to geographically isolated and depressed areas in order to close the gap in the country’s bid for Universal Health Coverage. Duque noted that, during the recent World Health Assembly meeting in Geneva, many of the messages delivered focused on efforts of member countries in achieving Universal Health Coverage. Presently, the Philippines is close to achieving its goal of Universal Health Coverage with a 91%-93% PhilHealth coverage.
Duque also proposed that funding sources be unified under a single system - PhilHealth. He explained that multiple sourcing of funds can be a big problem as it poses a challenge in establishing fund accountability.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0068358"/>
                  </a:ext>
                </a:extLst>
              </a:tr>
            </a:tbl>
          </a:graphicData>
        </a:graphic>
      </p:graphicFrame>
      <p:sp>
        <p:nvSpPr>
          <p:cNvPr id="4" name="Text Placeholder 3">
            <a:extLst>
              <a:ext uri="{FF2B5EF4-FFF2-40B4-BE49-F238E27FC236}">
                <a16:creationId xmlns:a16="http://schemas.microsoft.com/office/drawing/2014/main" id="{B2EF2888-D51E-4260-A25E-FB2F40D94A5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04925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07C6-8026-4298-8068-15C535ECF531}"/>
              </a:ext>
            </a:extLst>
          </p:cNvPr>
          <p:cNvSpPr>
            <a:spLocks noGrp="1"/>
          </p:cNvSpPr>
          <p:nvPr>
            <p:ph type="title"/>
          </p:nvPr>
        </p:nvSpPr>
        <p:spPr/>
        <p:txBody>
          <a:bodyPr/>
          <a:lstStyle/>
          <a:p>
            <a:r>
              <a:rPr lang="en-US"/>
              <a:t>Facebook Own Posts Table  | All Pages - 3 of 7</a:t>
            </a:r>
          </a:p>
        </p:txBody>
      </p:sp>
      <p:graphicFrame>
        <p:nvGraphicFramePr>
          <p:cNvPr id="5" name="Table Placeholder 4">
            <a:extLst>
              <a:ext uri="{FF2B5EF4-FFF2-40B4-BE49-F238E27FC236}">
                <a16:creationId xmlns:a16="http://schemas.microsoft.com/office/drawing/2014/main" id="{301A2ED0-6114-43C4-A16F-280732C3BD9D}"/>
              </a:ext>
            </a:extLst>
          </p:cNvPr>
          <p:cNvGraphicFramePr>
            <a:graphicFrameLocks noGrp="1"/>
          </p:cNvGraphicFramePr>
          <p:nvPr>
            <p:ph type="tbl" sz="quarter" idx="13"/>
            <p:extLst>
              <p:ext uri="{D42A27DB-BD31-4B8C-83A1-F6EECF244321}">
                <p14:modId xmlns:p14="http://schemas.microsoft.com/office/powerpoint/2010/main" val="283214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4942479"/>
                    </a:ext>
                  </a:extLst>
                </a:gridCol>
                <a:gridCol w="370332">
                  <a:extLst>
                    <a:ext uri="{9D8B030D-6E8A-4147-A177-3AD203B41FA5}">
                      <a16:colId xmlns:a16="http://schemas.microsoft.com/office/drawing/2014/main" val="800648799"/>
                    </a:ext>
                  </a:extLst>
                </a:gridCol>
                <a:gridCol w="370332">
                  <a:extLst>
                    <a:ext uri="{9D8B030D-6E8A-4147-A177-3AD203B41FA5}">
                      <a16:colId xmlns:a16="http://schemas.microsoft.com/office/drawing/2014/main" val="305240372"/>
                    </a:ext>
                  </a:extLst>
                </a:gridCol>
                <a:gridCol w="370332">
                  <a:extLst>
                    <a:ext uri="{9D8B030D-6E8A-4147-A177-3AD203B41FA5}">
                      <a16:colId xmlns:a16="http://schemas.microsoft.com/office/drawing/2014/main" val="1919981458"/>
                    </a:ext>
                  </a:extLst>
                </a:gridCol>
                <a:gridCol w="329184">
                  <a:extLst>
                    <a:ext uri="{9D8B030D-6E8A-4147-A177-3AD203B41FA5}">
                      <a16:colId xmlns:a16="http://schemas.microsoft.com/office/drawing/2014/main" val="516737223"/>
                    </a:ext>
                  </a:extLst>
                </a:gridCol>
                <a:gridCol w="329184">
                  <a:extLst>
                    <a:ext uri="{9D8B030D-6E8A-4147-A177-3AD203B41FA5}">
                      <a16:colId xmlns:a16="http://schemas.microsoft.com/office/drawing/2014/main" val="3447071956"/>
                    </a:ext>
                  </a:extLst>
                </a:gridCol>
                <a:gridCol w="329184">
                  <a:extLst>
                    <a:ext uri="{9D8B030D-6E8A-4147-A177-3AD203B41FA5}">
                      <a16:colId xmlns:a16="http://schemas.microsoft.com/office/drawing/2014/main" val="2754897921"/>
                    </a:ext>
                  </a:extLst>
                </a:gridCol>
                <a:gridCol w="329184">
                  <a:extLst>
                    <a:ext uri="{9D8B030D-6E8A-4147-A177-3AD203B41FA5}">
                      <a16:colId xmlns:a16="http://schemas.microsoft.com/office/drawing/2014/main" val="2675329325"/>
                    </a:ext>
                  </a:extLst>
                </a:gridCol>
                <a:gridCol w="329184">
                  <a:extLst>
                    <a:ext uri="{9D8B030D-6E8A-4147-A177-3AD203B41FA5}">
                      <a16:colId xmlns:a16="http://schemas.microsoft.com/office/drawing/2014/main" val="1621929775"/>
                    </a:ext>
                  </a:extLst>
                </a:gridCol>
                <a:gridCol w="329184">
                  <a:extLst>
                    <a:ext uri="{9D8B030D-6E8A-4147-A177-3AD203B41FA5}">
                      <a16:colId xmlns:a16="http://schemas.microsoft.com/office/drawing/2014/main" val="99814354"/>
                    </a:ext>
                  </a:extLst>
                </a:gridCol>
                <a:gridCol w="329184">
                  <a:extLst>
                    <a:ext uri="{9D8B030D-6E8A-4147-A177-3AD203B41FA5}">
                      <a16:colId xmlns:a16="http://schemas.microsoft.com/office/drawing/2014/main" val="3869364619"/>
                    </a:ext>
                  </a:extLst>
                </a:gridCol>
                <a:gridCol w="329184">
                  <a:extLst>
                    <a:ext uri="{9D8B030D-6E8A-4147-A177-3AD203B41FA5}">
                      <a16:colId xmlns:a16="http://schemas.microsoft.com/office/drawing/2014/main" val="4041876336"/>
                    </a:ext>
                  </a:extLst>
                </a:gridCol>
                <a:gridCol w="329184">
                  <a:extLst>
                    <a:ext uri="{9D8B030D-6E8A-4147-A177-3AD203B41FA5}">
                      <a16:colId xmlns:a16="http://schemas.microsoft.com/office/drawing/2014/main" val="1298321363"/>
                    </a:ext>
                  </a:extLst>
                </a:gridCol>
                <a:gridCol w="370332">
                  <a:extLst>
                    <a:ext uri="{9D8B030D-6E8A-4147-A177-3AD203B41FA5}">
                      <a16:colId xmlns:a16="http://schemas.microsoft.com/office/drawing/2014/main" val="1766850622"/>
                    </a:ext>
                  </a:extLst>
                </a:gridCol>
                <a:gridCol w="370332">
                  <a:extLst>
                    <a:ext uri="{9D8B030D-6E8A-4147-A177-3AD203B41FA5}">
                      <a16:colId xmlns:a16="http://schemas.microsoft.com/office/drawing/2014/main" val="3184036114"/>
                    </a:ext>
                  </a:extLst>
                </a:gridCol>
                <a:gridCol w="329184">
                  <a:extLst>
                    <a:ext uri="{9D8B030D-6E8A-4147-A177-3AD203B41FA5}">
                      <a16:colId xmlns:a16="http://schemas.microsoft.com/office/drawing/2014/main" val="1782317742"/>
                    </a:ext>
                  </a:extLst>
                </a:gridCol>
                <a:gridCol w="329184">
                  <a:extLst>
                    <a:ext uri="{9D8B030D-6E8A-4147-A177-3AD203B41FA5}">
                      <a16:colId xmlns:a16="http://schemas.microsoft.com/office/drawing/2014/main" val="824406188"/>
                    </a:ext>
                  </a:extLst>
                </a:gridCol>
                <a:gridCol w="370332">
                  <a:extLst>
                    <a:ext uri="{9D8B030D-6E8A-4147-A177-3AD203B41FA5}">
                      <a16:colId xmlns:a16="http://schemas.microsoft.com/office/drawing/2014/main" val="5646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227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- 2018-06-04 05:32:02 </a:t>
                      </a:r>
                      <a:r>
                        <a:rPr kumimoji="0" lang="en-US" sz="1000" b="0" i="0" u="none" strike="noStrike" kern="1200" cap="none" spc="0" normalizeH="0" baseline="0" noProof="0">
                          <a:ln>
                            <a:noFill/>
                          </a:ln>
                          <a:solidFill>
                            <a:prstClr val="black"/>
                          </a:solidFill>
                          <a:effectLst/>
                          <a:uLnTx/>
                          <a:uFillTx/>
                          <a:latin typeface="+mn-lt"/>
                          <a:ea typeface="+mn-ea"/>
                          <a:cs typeface="+mn-cs"/>
                        </a:rPr>
                        <a:t> 
 1st National Summit of Philippine Society of Medical Laboratory Scientists
Health Secretary Francisco T. Duque III, during the 1st National Summit of Philippine Society of Medical Laboratory Scientists, challenges medical laboratory scientists to be sensitive of the plight of Filipinos in rural areas where laboratory services are not readily available because about 38% of these laboratories are located at the National Capital Region. Duque added that the lack of these laboratories and diagnostic services results in delays in the diagnosis and treatment of patients. He also noted that quality health care services are incomplete without quality assured or licensed laboratories and competent 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47706408"/>
                  </a:ext>
                </a:extLst>
              </a:tr>
            </a:tbl>
          </a:graphicData>
        </a:graphic>
      </p:graphicFrame>
      <p:sp>
        <p:nvSpPr>
          <p:cNvPr id="4" name="Text Placeholder 3">
            <a:extLst>
              <a:ext uri="{FF2B5EF4-FFF2-40B4-BE49-F238E27FC236}">
                <a16:creationId xmlns:a16="http://schemas.microsoft.com/office/drawing/2014/main" id="{7F67CCD1-E848-431B-B559-04DA4E6540D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6213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2AC1E-BBD9-49E4-927C-E56FC3244795}"/>
              </a:ext>
            </a:extLst>
          </p:cNvPr>
          <p:cNvSpPr>
            <a:spLocks noGrp="1"/>
          </p:cNvSpPr>
          <p:nvPr>
            <p:ph type="title"/>
          </p:nvPr>
        </p:nvSpPr>
        <p:spPr/>
        <p:txBody>
          <a:bodyPr/>
          <a:lstStyle/>
          <a:p>
            <a:r>
              <a:rPr lang="en-US"/>
              <a:t>Facebook Own Posts Table  | All Pages - 4 of 7</a:t>
            </a:r>
          </a:p>
        </p:txBody>
      </p:sp>
      <p:graphicFrame>
        <p:nvGraphicFramePr>
          <p:cNvPr id="5" name="Table Placeholder 4">
            <a:extLst>
              <a:ext uri="{FF2B5EF4-FFF2-40B4-BE49-F238E27FC236}">
                <a16:creationId xmlns:a16="http://schemas.microsoft.com/office/drawing/2014/main" id="{B5647BB0-25C1-449E-931D-38A1DA79F59C}"/>
              </a:ext>
            </a:extLst>
          </p:cNvPr>
          <p:cNvGraphicFramePr>
            <a:graphicFrameLocks noGrp="1"/>
          </p:cNvGraphicFramePr>
          <p:nvPr>
            <p:ph type="tbl" sz="quarter" idx="13"/>
            <p:extLst>
              <p:ext uri="{D42A27DB-BD31-4B8C-83A1-F6EECF244321}">
                <p14:modId xmlns:p14="http://schemas.microsoft.com/office/powerpoint/2010/main" val="341856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1234654"/>
                    </a:ext>
                  </a:extLst>
                </a:gridCol>
                <a:gridCol w="370332">
                  <a:extLst>
                    <a:ext uri="{9D8B030D-6E8A-4147-A177-3AD203B41FA5}">
                      <a16:colId xmlns:a16="http://schemas.microsoft.com/office/drawing/2014/main" val="1344912444"/>
                    </a:ext>
                  </a:extLst>
                </a:gridCol>
                <a:gridCol w="370332">
                  <a:extLst>
                    <a:ext uri="{9D8B030D-6E8A-4147-A177-3AD203B41FA5}">
                      <a16:colId xmlns:a16="http://schemas.microsoft.com/office/drawing/2014/main" val="2901307688"/>
                    </a:ext>
                  </a:extLst>
                </a:gridCol>
                <a:gridCol w="370332">
                  <a:extLst>
                    <a:ext uri="{9D8B030D-6E8A-4147-A177-3AD203B41FA5}">
                      <a16:colId xmlns:a16="http://schemas.microsoft.com/office/drawing/2014/main" val="2308572164"/>
                    </a:ext>
                  </a:extLst>
                </a:gridCol>
                <a:gridCol w="329184">
                  <a:extLst>
                    <a:ext uri="{9D8B030D-6E8A-4147-A177-3AD203B41FA5}">
                      <a16:colId xmlns:a16="http://schemas.microsoft.com/office/drawing/2014/main" val="3495019640"/>
                    </a:ext>
                  </a:extLst>
                </a:gridCol>
                <a:gridCol w="329184">
                  <a:extLst>
                    <a:ext uri="{9D8B030D-6E8A-4147-A177-3AD203B41FA5}">
                      <a16:colId xmlns:a16="http://schemas.microsoft.com/office/drawing/2014/main" val="3583569728"/>
                    </a:ext>
                  </a:extLst>
                </a:gridCol>
                <a:gridCol w="329184">
                  <a:extLst>
                    <a:ext uri="{9D8B030D-6E8A-4147-A177-3AD203B41FA5}">
                      <a16:colId xmlns:a16="http://schemas.microsoft.com/office/drawing/2014/main" val="1375875138"/>
                    </a:ext>
                  </a:extLst>
                </a:gridCol>
                <a:gridCol w="329184">
                  <a:extLst>
                    <a:ext uri="{9D8B030D-6E8A-4147-A177-3AD203B41FA5}">
                      <a16:colId xmlns:a16="http://schemas.microsoft.com/office/drawing/2014/main" val="3807265068"/>
                    </a:ext>
                  </a:extLst>
                </a:gridCol>
                <a:gridCol w="329184">
                  <a:extLst>
                    <a:ext uri="{9D8B030D-6E8A-4147-A177-3AD203B41FA5}">
                      <a16:colId xmlns:a16="http://schemas.microsoft.com/office/drawing/2014/main" val="1155779117"/>
                    </a:ext>
                  </a:extLst>
                </a:gridCol>
                <a:gridCol w="329184">
                  <a:extLst>
                    <a:ext uri="{9D8B030D-6E8A-4147-A177-3AD203B41FA5}">
                      <a16:colId xmlns:a16="http://schemas.microsoft.com/office/drawing/2014/main" val="2329624098"/>
                    </a:ext>
                  </a:extLst>
                </a:gridCol>
                <a:gridCol w="329184">
                  <a:extLst>
                    <a:ext uri="{9D8B030D-6E8A-4147-A177-3AD203B41FA5}">
                      <a16:colId xmlns:a16="http://schemas.microsoft.com/office/drawing/2014/main" val="2820026256"/>
                    </a:ext>
                  </a:extLst>
                </a:gridCol>
                <a:gridCol w="329184">
                  <a:extLst>
                    <a:ext uri="{9D8B030D-6E8A-4147-A177-3AD203B41FA5}">
                      <a16:colId xmlns:a16="http://schemas.microsoft.com/office/drawing/2014/main" val="2920177143"/>
                    </a:ext>
                  </a:extLst>
                </a:gridCol>
                <a:gridCol w="329184">
                  <a:extLst>
                    <a:ext uri="{9D8B030D-6E8A-4147-A177-3AD203B41FA5}">
                      <a16:colId xmlns:a16="http://schemas.microsoft.com/office/drawing/2014/main" val="259725081"/>
                    </a:ext>
                  </a:extLst>
                </a:gridCol>
                <a:gridCol w="370332">
                  <a:extLst>
                    <a:ext uri="{9D8B030D-6E8A-4147-A177-3AD203B41FA5}">
                      <a16:colId xmlns:a16="http://schemas.microsoft.com/office/drawing/2014/main" val="2450116225"/>
                    </a:ext>
                  </a:extLst>
                </a:gridCol>
                <a:gridCol w="370332">
                  <a:extLst>
                    <a:ext uri="{9D8B030D-6E8A-4147-A177-3AD203B41FA5}">
                      <a16:colId xmlns:a16="http://schemas.microsoft.com/office/drawing/2014/main" val="1595285134"/>
                    </a:ext>
                  </a:extLst>
                </a:gridCol>
                <a:gridCol w="329184">
                  <a:extLst>
                    <a:ext uri="{9D8B030D-6E8A-4147-A177-3AD203B41FA5}">
                      <a16:colId xmlns:a16="http://schemas.microsoft.com/office/drawing/2014/main" val="3100155546"/>
                    </a:ext>
                  </a:extLst>
                </a:gridCol>
                <a:gridCol w="329184">
                  <a:extLst>
                    <a:ext uri="{9D8B030D-6E8A-4147-A177-3AD203B41FA5}">
                      <a16:colId xmlns:a16="http://schemas.microsoft.com/office/drawing/2014/main" val="1085611043"/>
                    </a:ext>
                  </a:extLst>
                </a:gridCol>
                <a:gridCol w="370332">
                  <a:extLst>
                    <a:ext uri="{9D8B030D-6E8A-4147-A177-3AD203B41FA5}">
                      <a16:colId xmlns:a16="http://schemas.microsoft.com/office/drawing/2014/main" val="207770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518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- 2018-06-04 02:00:01 </a:t>
                      </a:r>
                      <a:r>
                        <a:rPr kumimoji="0" lang="en-US" sz="1000" b="0" i="0" u="none" strike="noStrike" kern="1200" cap="none" spc="0" normalizeH="0" baseline="0" noProof="0">
                          <a:ln>
                            <a:noFill/>
                          </a:ln>
                          <a:solidFill>
                            <a:prstClr val="black"/>
                          </a:solidFill>
                          <a:effectLst/>
                          <a:uLnTx/>
                          <a:uFillTx/>
                          <a:latin typeface="+mn-lt"/>
                          <a:ea typeface="+mn-ea"/>
                          <a:cs typeface="+mn-cs"/>
                        </a:rPr>
                        <a:t> 
 DOH Regional Office in Action (CALABARZON)
DOH-CALABARZON MAIP GETS SUPPORT FROM PRIVATE HOSPITALS IN LIPA, BATANGAS
Timog Avenue, Quezon City
May 23,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6864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- 2018-06-03 06:00:00 </a:t>
                      </a:r>
                      <a:r>
                        <a:rPr kumimoji="0" lang="en-US" sz="1000" b="0" i="0" u="none" strike="noStrike" kern="1200" cap="none" spc="0" normalizeH="0" baseline="0" noProof="0">
                          <a:ln>
                            <a:noFill/>
                          </a:ln>
                          <a:solidFill>
                            <a:prstClr val="black"/>
                          </a:solidFill>
                          <a:effectLst/>
                          <a:uLnTx/>
                          <a:uFillTx/>
                          <a:latin typeface="+mn-lt"/>
                          <a:ea typeface="+mn-ea"/>
                          <a:cs typeface="+mn-cs"/>
                        </a:rPr>
                        <a:t> 
 DOH Regional Office in Action (CALABARZON)
Psychosocial Training of Health Workers from Dengvaxia Affected Areas
Timog Avenue, Quezon City
May 9-11, 20218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34604551"/>
                  </a:ext>
                </a:extLst>
              </a:tr>
            </a:tbl>
          </a:graphicData>
        </a:graphic>
      </p:graphicFrame>
      <p:sp>
        <p:nvSpPr>
          <p:cNvPr id="4" name="Text Placeholder 3">
            <a:extLst>
              <a:ext uri="{FF2B5EF4-FFF2-40B4-BE49-F238E27FC236}">
                <a16:creationId xmlns:a16="http://schemas.microsoft.com/office/drawing/2014/main" id="{8144F483-0D83-4F6A-9F6E-D3B54D2ACA6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43396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92CF8-63E7-4018-BC70-6E3809930FB0}"/>
              </a:ext>
            </a:extLst>
          </p:cNvPr>
          <p:cNvSpPr>
            <a:spLocks noGrp="1"/>
          </p:cNvSpPr>
          <p:nvPr>
            <p:ph type="title"/>
          </p:nvPr>
        </p:nvSpPr>
        <p:spPr/>
        <p:txBody>
          <a:bodyPr/>
          <a:lstStyle/>
          <a:p>
            <a:r>
              <a:rPr lang="en-US"/>
              <a:t>Facebook Own Posts Table  | All Pages - 5 of 7</a:t>
            </a:r>
          </a:p>
        </p:txBody>
      </p:sp>
      <p:graphicFrame>
        <p:nvGraphicFramePr>
          <p:cNvPr id="5" name="Table Placeholder 4">
            <a:extLst>
              <a:ext uri="{FF2B5EF4-FFF2-40B4-BE49-F238E27FC236}">
                <a16:creationId xmlns:a16="http://schemas.microsoft.com/office/drawing/2014/main" id="{E4749DDF-0B25-4DB0-B06F-53E42D6D5972}"/>
              </a:ext>
            </a:extLst>
          </p:cNvPr>
          <p:cNvGraphicFramePr>
            <a:graphicFrameLocks noGrp="1"/>
          </p:cNvGraphicFramePr>
          <p:nvPr>
            <p:ph type="tbl" sz="quarter" idx="13"/>
            <p:extLst>
              <p:ext uri="{D42A27DB-BD31-4B8C-83A1-F6EECF244321}">
                <p14:modId xmlns:p14="http://schemas.microsoft.com/office/powerpoint/2010/main" val="240281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33300854"/>
                    </a:ext>
                  </a:extLst>
                </a:gridCol>
                <a:gridCol w="370332">
                  <a:extLst>
                    <a:ext uri="{9D8B030D-6E8A-4147-A177-3AD203B41FA5}">
                      <a16:colId xmlns:a16="http://schemas.microsoft.com/office/drawing/2014/main" val="2780417866"/>
                    </a:ext>
                  </a:extLst>
                </a:gridCol>
                <a:gridCol w="370332">
                  <a:extLst>
                    <a:ext uri="{9D8B030D-6E8A-4147-A177-3AD203B41FA5}">
                      <a16:colId xmlns:a16="http://schemas.microsoft.com/office/drawing/2014/main" val="288964511"/>
                    </a:ext>
                  </a:extLst>
                </a:gridCol>
                <a:gridCol w="370332">
                  <a:extLst>
                    <a:ext uri="{9D8B030D-6E8A-4147-A177-3AD203B41FA5}">
                      <a16:colId xmlns:a16="http://schemas.microsoft.com/office/drawing/2014/main" val="3934248535"/>
                    </a:ext>
                  </a:extLst>
                </a:gridCol>
                <a:gridCol w="329184">
                  <a:extLst>
                    <a:ext uri="{9D8B030D-6E8A-4147-A177-3AD203B41FA5}">
                      <a16:colId xmlns:a16="http://schemas.microsoft.com/office/drawing/2014/main" val="2139357186"/>
                    </a:ext>
                  </a:extLst>
                </a:gridCol>
                <a:gridCol w="329184">
                  <a:extLst>
                    <a:ext uri="{9D8B030D-6E8A-4147-A177-3AD203B41FA5}">
                      <a16:colId xmlns:a16="http://schemas.microsoft.com/office/drawing/2014/main" val="2051483765"/>
                    </a:ext>
                  </a:extLst>
                </a:gridCol>
                <a:gridCol w="329184">
                  <a:extLst>
                    <a:ext uri="{9D8B030D-6E8A-4147-A177-3AD203B41FA5}">
                      <a16:colId xmlns:a16="http://schemas.microsoft.com/office/drawing/2014/main" val="1868529599"/>
                    </a:ext>
                  </a:extLst>
                </a:gridCol>
                <a:gridCol w="329184">
                  <a:extLst>
                    <a:ext uri="{9D8B030D-6E8A-4147-A177-3AD203B41FA5}">
                      <a16:colId xmlns:a16="http://schemas.microsoft.com/office/drawing/2014/main" val="1824254856"/>
                    </a:ext>
                  </a:extLst>
                </a:gridCol>
                <a:gridCol w="329184">
                  <a:extLst>
                    <a:ext uri="{9D8B030D-6E8A-4147-A177-3AD203B41FA5}">
                      <a16:colId xmlns:a16="http://schemas.microsoft.com/office/drawing/2014/main" val="2913443682"/>
                    </a:ext>
                  </a:extLst>
                </a:gridCol>
                <a:gridCol w="329184">
                  <a:extLst>
                    <a:ext uri="{9D8B030D-6E8A-4147-A177-3AD203B41FA5}">
                      <a16:colId xmlns:a16="http://schemas.microsoft.com/office/drawing/2014/main" val="1383751365"/>
                    </a:ext>
                  </a:extLst>
                </a:gridCol>
                <a:gridCol w="329184">
                  <a:extLst>
                    <a:ext uri="{9D8B030D-6E8A-4147-A177-3AD203B41FA5}">
                      <a16:colId xmlns:a16="http://schemas.microsoft.com/office/drawing/2014/main" val="1798682038"/>
                    </a:ext>
                  </a:extLst>
                </a:gridCol>
                <a:gridCol w="329184">
                  <a:extLst>
                    <a:ext uri="{9D8B030D-6E8A-4147-A177-3AD203B41FA5}">
                      <a16:colId xmlns:a16="http://schemas.microsoft.com/office/drawing/2014/main" val="3313364614"/>
                    </a:ext>
                  </a:extLst>
                </a:gridCol>
                <a:gridCol w="329184">
                  <a:extLst>
                    <a:ext uri="{9D8B030D-6E8A-4147-A177-3AD203B41FA5}">
                      <a16:colId xmlns:a16="http://schemas.microsoft.com/office/drawing/2014/main" val="96124689"/>
                    </a:ext>
                  </a:extLst>
                </a:gridCol>
                <a:gridCol w="370332">
                  <a:extLst>
                    <a:ext uri="{9D8B030D-6E8A-4147-A177-3AD203B41FA5}">
                      <a16:colId xmlns:a16="http://schemas.microsoft.com/office/drawing/2014/main" val="884535035"/>
                    </a:ext>
                  </a:extLst>
                </a:gridCol>
                <a:gridCol w="370332">
                  <a:extLst>
                    <a:ext uri="{9D8B030D-6E8A-4147-A177-3AD203B41FA5}">
                      <a16:colId xmlns:a16="http://schemas.microsoft.com/office/drawing/2014/main" val="1560526938"/>
                    </a:ext>
                  </a:extLst>
                </a:gridCol>
                <a:gridCol w="329184">
                  <a:extLst>
                    <a:ext uri="{9D8B030D-6E8A-4147-A177-3AD203B41FA5}">
                      <a16:colId xmlns:a16="http://schemas.microsoft.com/office/drawing/2014/main" val="2777726798"/>
                    </a:ext>
                  </a:extLst>
                </a:gridCol>
                <a:gridCol w="329184">
                  <a:extLst>
                    <a:ext uri="{9D8B030D-6E8A-4147-A177-3AD203B41FA5}">
                      <a16:colId xmlns:a16="http://schemas.microsoft.com/office/drawing/2014/main" val="1457446007"/>
                    </a:ext>
                  </a:extLst>
                </a:gridCol>
                <a:gridCol w="370332">
                  <a:extLst>
                    <a:ext uri="{9D8B030D-6E8A-4147-A177-3AD203B41FA5}">
                      <a16:colId xmlns:a16="http://schemas.microsoft.com/office/drawing/2014/main" val="3780043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20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- 2018-06-02 08:52:56 </a:t>
                      </a:r>
                      <a:r>
                        <a:rPr kumimoji="0" lang="en-US" sz="1000" b="0" i="0" u="none" strike="noStrike" kern="1200" cap="none" spc="0" normalizeH="0" baseline="0" noProof="0">
                          <a:ln>
                            <a:noFill/>
                          </a:ln>
                          <a:solidFill>
                            <a:prstClr val="black"/>
                          </a:solidFill>
                          <a:effectLst/>
                          <a:uLnTx/>
                          <a:uFillTx/>
                          <a:latin typeface="+mn-lt"/>
                          <a:ea typeface="+mn-ea"/>
                          <a:cs typeface="+mn-cs"/>
                        </a:rPr>
                        <a:t> 
 DOH Regional Office in Action (CALABARZON)
Partnership meeting with Parent Leaders of Dengvaxia Vaccinated Individuals (DVIs)
Timog Avenue, Quezon City
April 18,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9584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- 2018-06-01 11:00:01 </a:t>
                      </a:r>
                      <a:r>
                        <a:rPr kumimoji="0" lang="en-US" sz="1000" b="0" i="0" u="none" strike="noStrike" kern="1200" cap="none" spc="0" normalizeH="0" baseline="0" noProof="0">
                          <a:ln>
                            <a:noFill/>
                          </a:ln>
                          <a:solidFill>
                            <a:prstClr val="black"/>
                          </a:solidFill>
                          <a:effectLst/>
                          <a:uLnTx/>
                          <a:uFillTx/>
                          <a:latin typeface="+mn-lt"/>
                          <a:ea typeface="+mn-ea"/>
                          <a:cs typeface="+mn-cs"/>
                        </a:rPr>
                        <a:t> 
 June is National NO Smoking Month
TOBACCO BREAKS HEARTS
Choose Health, Go Smoke-Free!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7702741"/>
                  </a:ext>
                </a:extLst>
              </a:tr>
            </a:tbl>
          </a:graphicData>
        </a:graphic>
      </p:graphicFrame>
      <p:sp>
        <p:nvSpPr>
          <p:cNvPr id="4" name="Text Placeholder 3">
            <a:extLst>
              <a:ext uri="{FF2B5EF4-FFF2-40B4-BE49-F238E27FC236}">
                <a16:creationId xmlns:a16="http://schemas.microsoft.com/office/drawing/2014/main" id="{33628310-867A-40ED-B0B6-27FF112B499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91658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08CF6-7125-4702-8FC5-1AC55EA1ED52}"/>
              </a:ext>
            </a:extLst>
          </p:cNvPr>
          <p:cNvSpPr>
            <a:spLocks noGrp="1"/>
          </p:cNvSpPr>
          <p:nvPr>
            <p:ph type="title"/>
          </p:nvPr>
        </p:nvSpPr>
        <p:spPr/>
        <p:txBody>
          <a:bodyPr/>
          <a:lstStyle/>
          <a:p>
            <a:r>
              <a:rPr lang="en-US"/>
              <a:t>Facebook Own Posts Table  | All Pages - 6 of 7</a:t>
            </a:r>
          </a:p>
        </p:txBody>
      </p:sp>
      <p:graphicFrame>
        <p:nvGraphicFramePr>
          <p:cNvPr id="5" name="Table Placeholder 4">
            <a:extLst>
              <a:ext uri="{FF2B5EF4-FFF2-40B4-BE49-F238E27FC236}">
                <a16:creationId xmlns:a16="http://schemas.microsoft.com/office/drawing/2014/main" id="{A45EBCD0-71F7-4F0A-AFA1-C96F854D6921}"/>
              </a:ext>
            </a:extLst>
          </p:cNvPr>
          <p:cNvGraphicFramePr>
            <a:graphicFrameLocks noGrp="1"/>
          </p:cNvGraphicFramePr>
          <p:nvPr>
            <p:ph type="tbl" sz="quarter" idx="13"/>
            <p:extLst>
              <p:ext uri="{D42A27DB-BD31-4B8C-83A1-F6EECF244321}">
                <p14:modId xmlns:p14="http://schemas.microsoft.com/office/powerpoint/2010/main" val="127479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1581462"/>
                    </a:ext>
                  </a:extLst>
                </a:gridCol>
                <a:gridCol w="370332">
                  <a:extLst>
                    <a:ext uri="{9D8B030D-6E8A-4147-A177-3AD203B41FA5}">
                      <a16:colId xmlns:a16="http://schemas.microsoft.com/office/drawing/2014/main" val="295695055"/>
                    </a:ext>
                  </a:extLst>
                </a:gridCol>
                <a:gridCol w="370332">
                  <a:extLst>
                    <a:ext uri="{9D8B030D-6E8A-4147-A177-3AD203B41FA5}">
                      <a16:colId xmlns:a16="http://schemas.microsoft.com/office/drawing/2014/main" val="2427539328"/>
                    </a:ext>
                  </a:extLst>
                </a:gridCol>
                <a:gridCol w="370332">
                  <a:extLst>
                    <a:ext uri="{9D8B030D-6E8A-4147-A177-3AD203B41FA5}">
                      <a16:colId xmlns:a16="http://schemas.microsoft.com/office/drawing/2014/main" val="1771345258"/>
                    </a:ext>
                  </a:extLst>
                </a:gridCol>
                <a:gridCol w="329184">
                  <a:extLst>
                    <a:ext uri="{9D8B030D-6E8A-4147-A177-3AD203B41FA5}">
                      <a16:colId xmlns:a16="http://schemas.microsoft.com/office/drawing/2014/main" val="3070652281"/>
                    </a:ext>
                  </a:extLst>
                </a:gridCol>
                <a:gridCol w="329184">
                  <a:extLst>
                    <a:ext uri="{9D8B030D-6E8A-4147-A177-3AD203B41FA5}">
                      <a16:colId xmlns:a16="http://schemas.microsoft.com/office/drawing/2014/main" val="765416995"/>
                    </a:ext>
                  </a:extLst>
                </a:gridCol>
                <a:gridCol w="329184">
                  <a:extLst>
                    <a:ext uri="{9D8B030D-6E8A-4147-A177-3AD203B41FA5}">
                      <a16:colId xmlns:a16="http://schemas.microsoft.com/office/drawing/2014/main" val="3499423959"/>
                    </a:ext>
                  </a:extLst>
                </a:gridCol>
                <a:gridCol w="329184">
                  <a:extLst>
                    <a:ext uri="{9D8B030D-6E8A-4147-A177-3AD203B41FA5}">
                      <a16:colId xmlns:a16="http://schemas.microsoft.com/office/drawing/2014/main" val="36518344"/>
                    </a:ext>
                  </a:extLst>
                </a:gridCol>
                <a:gridCol w="329184">
                  <a:extLst>
                    <a:ext uri="{9D8B030D-6E8A-4147-A177-3AD203B41FA5}">
                      <a16:colId xmlns:a16="http://schemas.microsoft.com/office/drawing/2014/main" val="3235461210"/>
                    </a:ext>
                  </a:extLst>
                </a:gridCol>
                <a:gridCol w="329184">
                  <a:extLst>
                    <a:ext uri="{9D8B030D-6E8A-4147-A177-3AD203B41FA5}">
                      <a16:colId xmlns:a16="http://schemas.microsoft.com/office/drawing/2014/main" val="1612965752"/>
                    </a:ext>
                  </a:extLst>
                </a:gridCol>
                <a:gridCol w="329184">
                  <a:extLst>
                    <a:ext uri="{9D8B030D-6E8A-4147-A177-3AD203B41FA5}">
                      <a16:colId xmlns:a16="http://schemas.microsoft.com/office/drawing/2014/main" val="3645421274"/>
                    </a:ext>
                  </a:extLst>
                </a:gridCol>
                <a:gridCol w="329184">
                  <a:extLst>
                    <a:ext uri="{9D8B030D-6E8A-4147-A177-3AD203B41FA5}">
                      <a16:colId xmlns:a16="http://schemas.microsoft.com/office/drawing/2014/main" val="2799316525"/>
                    </a:ext>
                  </a:extLst>
                </a:gridCol>
                <a:gridCol w="329184">
                  <a:extLst>
                    <a:ext uri="{9D8B030D-6E8A-4147-A177-3AD203B41FA5}">
                      <a16:colId xmlns:a16="http://schemas.microsoft.com/office/drawing/2014/main" val="1877018370"/>
                    </a:ext>
                  </a:extLst>
                </a:gridCol>
                <a:gridCol w="370332">
                  <a:extLst>
                    <a:ext uri="{9D8B030D-6E8A-4147-A177-3AD203B41FA5}">
                      <a16:colId xmlns:a16="http://schemas.microsoft.com/office/drawing/2014/main" val="3498513181"/>
                    </a:ext>
                  </a:extLst>
                </a:gridCol>
                <a:gridCol w="370332">
                  <a:extLst>
                    <a:ext uri="{9D8B030D-6E8A-4147-A177-3AD203B41FA5}">
                      <a16:colId xmlns:a16="http://schemas.microsoft.com/office/drawing/2014/main" val="2104233838"/>
                    </a:ext>
                  </a:extLst>
                </a:gridCol>
                <a:gridCol w="329184">
                  <a:extLst>
                    <a:ext uri="{9D8B030D-6E8A-4147-A177-3AD203B41FA5}">
                      <a16:colId xmlns:a16="http://schemas.microsoft.com/office/drawing/2014/main" val="2595672667"/>
                    </a:ext>
                  </a:extLst>
                </a:gridCol>
                <a:gridCol w="329184">
                  <a:extLst>
                    <a:ext uri="{9D8B030D-6E8A-4147-A177-3AD203B41FA5}">
                      <a16:colId xmlns:a16="http://schemas.microsoft.com/office/drawing/2014/main" val="526308817"/>
                    </a:ext>
                  </a:extLst>
                </a:gridCol>
                <a:gridCol w="370332">
                  <a:extLst>
                    <a:ext uri="{9D8B030D-6E8A-4147-A177-3AD203B41FA5}">
                      <a16:colId xmlns:a16="http://schemas.microsoft.com/office/drawing/2014/main" val="20437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23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- 2018-06-01 06:00:01 </a:t>
                      </a:r>
                      <a:r>
                        <a:rPr kumimoji="0" lang="en-US" sz="1000" b="0" i="0" u="none" strike="noStrike" kern="1200" cap="none" spc="0" normalizeH="0" baseline="0" noProof="0">
                          <a:ln>
                            <a:noFill/>
                          </a:ln>
                          <a:solidFill>
                            <a:prstClr val="black"/>
                          </a:solidFill>
                          <a:effectLst/>
                          <a:uLnTx/>
                          <a:uFillTx/>
                          <a:latin typeface="+mn-lt"/>
                          <a:ea typeface="+mn-ea"/>
                          <a:cs typeface="+mn-cs"/>
                        </a:rPr>
                        <a:t> 
 June is National NO Smoking Month
TOBACCO BREAKS HEARTS
Choose Health, Don't Start!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94671563"/>
                  </a:ext>
                </a:extLst>
              </a:tr>
            </a:tbl>
          </a:graphicData>
        </a:graphic>
      </p:graphicFrame>
      <p:sp>
        <p:nvSpPr>
          <p:cNvPr id="4" name="Text Placeholder 3">
            <a:extLst>
              <a:ext uri="{FF2B5EF4-FFF2-40B4-BE49-F238E27FC236}">
                <a16:creationId xmlns:a16="http://schemas.microsoft.com/office/drawing/2014/main" id="{CA2CB69C-649E-4640-B84B-B53047E9C96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489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11F4B-BE23-43F2-9ACE-6E02B810FC3D}"/>
              </a:ext>
            </a:extLst>
          </p:cNvPr>
          <p:cNvSpPr>
            <a:spLocks noGrp="1"/>
          </p:cNvSpPr>
          <p:nvPr>
            <p:ph type="title"/>
          </p:nvPr>
        </p:nvSpPr>
        <p:spPr/>
        <p:txBody>
          <a:bodyPr/>
          <a:lstStyle/>
          <a:p>
            <a:r>
              <a:rPr lang="en-US"/>
              <a:t>Facebook Own Posts Table  | All Pages - 7 of 7</a:t>
            </a:r>
          </a:p>
        </p:txBody>
      </p:sp>
      <p:graphicFrame>
        <p:nvGraphicFramePr>
          <p:cNvPr id="5" name="Table Placeholder 4">
            <a:extLst>
              <a:ext uri="{FF2B5EF4-FFF2-40B4-BE49-F238E27FC236}">
                <a16:creationId xmlns:a16="http://schemas.microsoft.com/office/drawing/2014/main" id="{D6A5395B-5813-4DEE-A491-76AD7A3957C3}"/>
              </a:ext>
            </a:extLst>
          </p:cNvPr>
          <p:cNvGraphicFramePr>
            <a:graphicFrameLocks noGrp="1"/>
          </p:cNvGraphicFramePr>
          <p:nvPr>
            <p:ph type="tbl" sz="quarter" idx="13"/>
            <p:extLst>
              <p:ext uri="{D42A27DB-BD31-4B8C-83A1-F6EECF244321}">
                <p14:modId xmlns:p14="http://schemas.microsoft.com/office/powerpoint/2010/main" val="262522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7853158"/>
                    </a:ext>
                  </a:extLst>
                </a:gridCol>
                <a:gridCol w="370332">
                  <a:extLst>
                    <a:ext uri="{9D8B030D-6E8A-4147-A177-3AD203B41FA5}">
                      <a16:colId xmlns:a16="http://schemas.microsoft.com/office/drawing/2014/main" val="275448046"/>
                    </a:ext>
                  </a:extLst>
                </a:gridCol>
                <a:gridCol w="370332">
                  <a:extLst>
                    <a:ext uri="{9D8B030D-6E8A-4147-A177-3AD203B41FA5}">
                      <a16:colId xmlns:a16="http://schemas.microsoft.com/office/drawing/2014/main" val="3101005266"/>
                    </a:ext>
                  </a:extLst>
                </a:gridCol>
                <a:gridCol w="370332">
                  <a:extLst>
                    <a:ext uri="{9D8B030D-6E8A-4147-A177-3AD203B41FA5}">
                      <a16:colId xmlns:a16="http://schemas.microsoft.com/office/drawing/2014/main" val="3227097744"/>
                    </a:ext>
                  </a:extLst>
                </a:gridCol>
                <a:gridCol w="329184">
                  <a:extLst>
                    <a:ext uri="{9D8B030D-6E8A-4147-A177-3AD203B41FA5}">
                      <a16:colId xmlns:a16="http://schemas.microsoft.com/office/drawing/2014/main" val="2544371457"/>
                    </a:ext>
                  </a:extLst>
                </a:gridCol>
                <a:gridCol w="329184">
                  <a:extLst>
                    <a:ext uri="{9D8B030D-6E8A-4147-A177-3AD203B41FA5}">
                      <a16:colId xmlns:a16="http://schemas.microsoft.com/office/drawing/2014/main" val="4129868705"/>
                    </a:ext>
                  </a:extLst>
                </a:gridCol>
                <a:gridCol w="329184">
                  <a:extLst>
                    <a:ext uri="{9D8B030D-6E8A-4147-A177-3AD203B41FA5}">
                      <a16:colId xmlns:a16="http://schemas.microsoft.com/office/drawing/2014/main" val="617128124"/>
                    </a:ext>
                  </a:extLst>
                </a:gridCol>
                <a:gridCol w="329184">
                  <a:extLst>
                    <a:ext uri="{9D8B030D-6E8A-4147-A177-3AD203B41FA5}">
                      <a16:colId xmlns:a16="http://schemas.microsoft.com/office/drawing/2014/main" val="313809311"/>
                    </a:ext>
                  </a:extLst>
                </a:gridCol>
                <a:gridCol w="329184">
                  <a:extLst>
                    <a:ext uri="{9D8B030D-6E8A-4147-A177-3AD203B41FA5}">
                      <a16:colId xmlns:a16="http://schemas.microsoft.com/office/drawing/2014/main" val="4212150508"/>
                    </a:ext>
                  </a:extLst>
                </a:gridCol>
                <a:gridCol w="329184">
                  <a:extLst>
                    <a:ext uri="{9D8B030D-6E8A-4147-A177-3AD203B41FA5}">
                      <a16:colId xmlns:a16="http://schemas.microsoft.com/office/drawing/2014/main" val="3043411929"/>
                    </a:ext>
                  </a:extLst>
                </a:gridCol>
                <a:gridCol w="329184">
                  <a:extLst>
                    <a:ext uri="{9D8B030D-6E8A-4147-A177-3AD203B41FA5}">
                      <a16:colId xmlns:a16="http://schemas.microsoft.com/office/drawing/2014/main" val="3742857018"/>
                    </a:ext>
                  </a:extLst>
                </a:gridCol>
                <a:gridCol w="329184">
                  <a:extLst>
                    <a:ext uri="{9D8B030D-6E8A-4147-A177-3AD203B41FA5}">
                      <a16:colId xmlns:a16="http://schemas.microsoft.com/office/drawing/2014/main" val="84401240"/>
                    </a:ext>
                  </a:extLst>
                </a:gridCol>
                <a:gridCol w="329184">
                  <a:extLst>
                    <a:ext uri="{9D8B030D-6E8A-4147-A177-3AD203B41FA5}">
                      <a16:colId xmlns:a16="http://schemas.microsoft.com/office/drawing/2014/main" val="2050892718"/>
                    </a:ext>
                  </a:extLst>
                </a:gridCol>
                <a:gridCol w="370332">
                  <a:extLst>
                    <a:ext uri="{9D8B030D-6E8A-4147-A177-3AD203B41FA5}">
                      <a16:colId xmlns:a16="http://schemas.microsoft.com/office/drawing/2014/main" val="2581317368"/>
                    </a:ext>
                  </a:extLst>
                </a:gridCol>
                <a:gridCol w="370332">
                  <a:extLst>
                    <a:ext uri="{9D8B030D-6E8A-4147-A177-3AD203B41FA5}">
                      <a16:colId xmlns:a16="http://schemas.microsoft.com/office/drawing/2014/main" val="826681854"/>
                    </a:ext>
                  </a:extLst>
                </a:gridCol>
                <a:gridCol w="329184">
                  <a:extLst>
                    <a:ext uri="{9D8B030D-6E8A-4147-A177-3AD203B41FA5}">
                      <a16:colId xmlns:a16="http://schemas.microsoft.com/office/drawing/2014/main" val="1609610103"/>
                    </a:ext>
                  </a:extLst>
                </a:gridCol>
                <a:gridCol w="329184">
                  <a:extLst>
                    <a:ext uri="{9D8B030D-6E8A-4147-A177-3AD203B41FA5}">
                      <a16:colId xmlns:a16="http://schemas.microsoft.com/office/drawing/2014/main" val="152858355"/>
                    </a:ext>
                  </a:extLst>
                </a:gridCol>
                <a:gridCol w="370332">
                  <a:extLst>
                    <a:ext uri="{9D8B030D-6E8A-4147-A177-3AD203B41FA5}">
                      <a16:colId xmlns:a16="http://schemas.microsoft.com/office/drawing/2014/main" val="379314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378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- 2018-06-01 04:16:08 </a:t>
                      </a:r>
                      <a:r>
                        <a:rPr kumimoji="0" lang="en-US" sz="1000" b="0" i="0" u="none" strike="noStrike" kern="1200" cap="none" spc="0" normalizeH="0" baseline="0" noProof="0">
                          <a:ln>
                            <a:noFill/>
                          </a:ln>
                          <a:solidFill>
                            <a:prstClr val="black"/>
                          </a:solidFill>
                          <a:effectLst/>
                          <a:uLnTx/>
                          <a:uFillTx/>
                          <a:latin typeface="+mn-lt"/>
                          <a:ea typeface="+mn-ea"/>
                          <a:cs typeface="+mn-cs"/>
                        </a:rPr>
                        <a:t> 
 June is National NO Smoking Month
TOBACCO BREAKS HEARTS
Choose Health, Quit Smoking!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185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- 2018-06-01 03:01:54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06820661"/>
                  </a:ext>
                </a:extLst>
              </a:tr>
            </a:tbl>
          </a:graphicData>
        </a:graphic>
      </p:graphicFrame>
      <p:sp>
        <p:nvSpPr>
          <p:cNvPr id="4" name="Text Placeholder 3">
            <a:extLst>
              <a:ext uri="{FF2B5EF4-FFF2-40B4-BE49-F238E27FC236}">
                <a16:creationId xmlns:a16="http://schemas.microsoft.com/office/drawing/2014/main" id="{A51BFA27-D509-47E6-A82F-430B1535AEE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32883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680</Words>
  <Application>Microsoft Office PowerPoint</Application>
  <PresentationFormat>On-screen Show (4:3)</PresentationFormat>
  <Paragraphs>350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Management Report</vt:lpstr>
      <vt:lpstr>Overall Network Key Metrics Table | All Pages</vt:lpstr>
      <vt:lpstr>Overall Overall Top Pages | All Pages</vt:lpstr>
      <vt:lpstr>Facebook Fans Total | All Pages</vt:lpstr>
      <vt:lpstr>Facebook Interactions Distribution | All Pages</vt:lpstr>
      <vt:lpstr>Facebook Interaction Rate | All Pages</vt:lpstr>
      <vt:lpstr>Facebook Interaction Rate By Post Type | All Pages</vt:lpstr>
      <vt:lpstr>Facebook Own Posts Table  | All Pages - 1 of 7</vt:lpstr>
      <vt:lpstr>Facebook Own Posts Table  | All Pages - 2 of 7</vt:lpstr>
      <vt:lpstr>Facebook Own Posts Table  | All Pages - 3 of 7</vt:lpstr>
      <vt:lpstr>Facebook Own Posts Table  | All Pages - 4 of 7</vt:lpstr>
      <vt:lpstr>Facebook Own Posts Table  | All Pages - 5 of 7</vt:lpstr>
      <vt:lpstr>Facebook Own Posts Table  | All Pages - 6 of 7</vt:lpstr>
      <vt:lpstr>Facebook Own Posts Table  | All Pages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2018-07-15T11:14:59Z</dcterms:created>
  <dcterms:modified xsi:type="dcterms:W3CDTF">2018-07-15T11:15:31Z</dcterms:modified>
</cp:coreProperties>
</file>