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828098</c:v>
                </c:pt>
                <c:pt idx="1">
                  <c:v>828223</c:v>
                </c:pt>
                <c:pt idx="2">
                  <c:v>828374</c:v>
                </c:pt>
                <c:pt idx="3">
                  <c:v>828518</c:v>
                </c:pt>
                <c:pt idx="4">
                  <c:v>828671</c:v>
                </c:pt>
                <c:pt idx="5">
                  <c:v>828770</c:v>
                </c:pt>
                <c:pt idx="6">
                  <c:v>828903</c:v>
                </c:pt>
                <c:pt idx="7">
                  <c:v>829067</c:v>
                </c:pt>
                <c:pt idx="8">
                  <c:v>829234</c:v>
                </c:pt>
                <c:pt idx="9">
                  <c:v>829433</c:v>
                </c:pt>
                <c:pt idx="10">
                  <c:v>829611</c:v>
                </c:pt>
                <c:pt idx="11">
                  <c:v>829758</c:v>
                </c:pt>
                <c:pt idx="12">
                  <c:v>829843</c:v>
                </c:pt>
                <c:pt idx="13">
                  <c:v>829966</c:v>
                </c:pt>
                <c:pt idx="14">
                  <c:v>830092</c:v>
                </c:pt>
                <c:pt idx="15">
                  <c:v>830317</c:v>
                </c:pt>
                <c:pt idx="16">
                  <c:v>830522</c:v>
                </c:pt>
                <c:pt idx="17">
                  <c:v>830696</c:v>
                </c:pt>
                <c:pt idx="18">
                  <c:v>830827</c:v>
                </c:pt>
                <c:pt idx="19">
                  <c:v>830964</c:v>
                </c:pt>
                <c:pt idx="20">
                  <c:v>831113</c:v>
                </c:pt>
                <c:pt idx="21">
                  <c:v>831299</c:v>
                </c:pt>
                <c:pt idx="22">
                  <c:v>831521</c:v>
                </c:pt>
                <c:pt idx="23">
                  <c:v>831710</c:v>
                </c:pt>
                <c:pt idx="24">
                  <c:v>831873</c:v>
                </c:pt>
                <c:pt idx="25">
                  <c:v>831985</c:v>
                </c:pt>
                <c:pt idx="26">
                  <c:v>832037</c:v>
                </c:pt>
                <c:pt idx="27">
                  <c:v>832104</c:v>
                </c:pt>
                <c:pt idx="28">
                  <c:v>832193</c:v>
                </c:pt>
                <c:pt idx="29">
                  <c:v>832242</c:v>
                </c:pt>
                <c:pt idx="30">
                  <c:v>832425</c:v>
                </c:pt>
              </c:numCache>
            </c:numRef>
          </c:val>
          <c:smooth val="0"/>
          <c:extLst>
            <c:ext xmlns:c16="http://schemas.microsoft.com/office/drawing/2014/chart" uri="{C3380CC4-5D6E-409C-BE32-E72D297353CC}">
              <c16:uniqueId val="{00000000-7CC6-4A00-AF29-B6527101FB10}"/>
            </c:ext>
          </c:extLst>
        </c:ser>
        <c:dLbls>
          <c:showLegendKey val="0"/>
          <c:showVal val="0"/>
          <c:showCatName val="0"/>
          <c:showSerName val="0"/>
          <c:showPercent val="0"/>
          <c:showBubbleSize val="0"/>
        </c:dLbls>
        <c:smooth val="0"/>
        <c:axId val="334935112"/>
        <c:axId val="334931176"/>
      </c:lineChart>
      <c:dateAx>
        <c:axId val="33493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31176"/>
        <c:crosses val="autoZero"/>
        <c:auto val="1"/>
        <c:lblOffset val="100"/>
        <c:baseTimeUnit val="days"/>
      </c:dateAx>
      <c:valAx>
        <c:axId val="33493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3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4446</c:v>
                </c:pt>
              </c:numCache>
            </c:numRef>
          </c:val>
          <c:extLst>
            <c:ext xmlns:c16="http://schemas.microsoft.com/office/drawing/2014/chart" uri="{C3380CC4-5D6E-409C-BE32-E72D297353CC}">
              <c16:uniqueId val="{00000000-23EF-491E-B2AA-E9950933219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106</c:v>
                </c:pt>
              </c:numCache>
            </c:numRef>
          </c:val>
          <c:extLst>
            <c:ext xmlns:c16="http://schemas.microsoft.com/office/drawing/2014/chart" uri="{C3380CC4-5D6E-409C-BE32-E72D297353CC}">
              <c16:uniqueId val="{00000001-23EF-491E-B2AA-E9950933219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4</c:v>
                </c:pt>
              </c:numCache>
            </c:numRef>
          </c:val>
          <c:extLst>
            <c:ext xmlns:c16="http://schemas.microsoft.com/office/drawing/2014/chart" uri="{C3380CC4-5D6E-409C-BE32-E72D297353CC}">
              <c16:uniqueId val="{00000002-23EF-491E-B2AA-E9950933219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13</c:v>
                </c:pt>
              </c:numCache>
            </c:numRef>
          </c:val>
          <c:extLst>
            <c:ext xmlns:c16="http://schemas.microsoft.com/office/drawing/2014/chart" uri="{C3380CC4-5D6E-409C-BE32-E72D297353CC}">
              <c16:uniqueId val="{00000003-23EF-491E-B2AA-E9950933219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13</c:v>
                </c:pt>
              </c:numCache>
            </c:numRef>
          </c:val>
          <c:extLst>
            <c:ext xmlns:c16="http://schemas.microsoft.com/office/drawing/2014/chart" uri="{C3380CC4-5D6E-409C-BE32-E72D297353CC}">
              <c16:uniqueId val="{00000004-23EF-491E-B2AA-E9950933219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c:v>
                </c:pt>
              </c:numCache>
            </c:numRef>
          </c:val>
          <c:extLst>
            <c:ext xmlns:c16="http://schemas.microsoft.com/office/drawing/2014/chart" uri="{C3380CC4-5D6E-409C-BE32-E72D297353CC}">
              <c16:uniqueId val="{00000005-23EF-491E-B2AA-E9950933219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167</c:v>
                </c:pt>
              </c:numCache>
            </c:numRef>
          </c:val>
          <c:extLst>
            <c:ext xmlns:c16="http://schemas.microsoft.com/office/drawing/2014/chart" uri="{C3380CC4-5D6E-409C-BE32-E72D297353CC}">
              <c16:uniqueId val="{00000006-23EF-491E-B2AA-E9950933219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4335</c:v>
                </c:pt>
              </c:numCache>
            </c:numRef>
          </c:val>
          <c:extLst>
            <c:ext xmlns:c16="http://schemas.microsoft.com/office/drawing/2014/chart" uri="{C3380CC4-5D6E-409C-BE32-E72D297353CC}">
              <c16:uniqueId val="{00000007-23EF-491E-B2AA-E99509332196}"/>
            </c:ext>
          </c:extLst>
        </c:ser>
        <c:dLbls>
          <c:showLegendKey val="0"/>
          <c:showVal val="0"/>
          <c:showCatName val="0"/>
          <c:showSerName val="0"/>
          <c:showPercent val="0"/>
          <c:showBubbleSize val="0"/>
        </c:dLbls>
        <c:gapWidth val="219"/>
        <c:overlap val="-27"/>
        <c:axId val="331180168"/>
        <c:axId val="331176560"/>
      </c:barChart>
      <c:catAx>
        <c:axId val="33118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76560"/>
        <c:crosses val="autoZero"/>
        <c:auto val="1"/>
        <c:lblAlgn val="ctr"/>
        <c:lblOffset val="100"/>
        <c:noMultiLvlLbl val="0"/>
      </c:catAx>
      <c:valAx>
        <c:axId val="33117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8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3.3815567479568999E-3</c:v>
                </c:pt>
                <c:pt idx="1">
                  <c:v>1.4972952086553E-2</c:v>
                </c:pt>
                <c:pt idx="2">
                  <c:v>0</c:v>
                </c:pt>
                <c:pt idx="3">
                  <c:v>0.15474756351048</c:v>
                </c:pt>
                <c:pt idx="4">
                  <c:v>5.6722592729370001E-3</c:v>
                </c:pt>
                <c:pt idx="5">
                  <c:v>2.5340283811179001E-3</c:v>
                </c:pt>
                <c:pt idx="6">
                  <c:v>3.7160548045693E-2</c:v>
                </c:pt>
                <c:pt idx="7">
                  <c:v>0</c:v>
                </c:pt>
                <c:pt idx="8">
                  <c:v>4.3417958149913E-3</c:v>
                </c:pt>
                <c:pt idx="9">
                  <c:v>0.26696152209064</c:v>
                </c:pt>
                <c:pt idx="10">
                  <c:v>2.6581573484489002E-2</c:v>
                </c:pt>
                <c:pt idx="11">
                  <c:v>0</c:v>
                </c:pt>
                <c:pt idx="12">
                  <c:v>0</c:v>
                </c:pt>
                <c:pt idx="13">
                  <c:v>0</c:v>
                </c:pt>
                <c:pt idx="14">
                  <c:v>6.9154210274581004E-2</c:v>
                </c:pt>
                <c:pt idx="15">
                  <c:v>7.9980342180957995E-2</c:v>
                </c:pt>
                <c:pt idx="16">
                  <c:v>2.2277910307929E-2</c:v>
                </c:pt>
                <c:pt idx="17">
                  <c:v>1.4848542856305999E-2</c:v>
                </c:pt>
                <c:pt idx="18">
                  <c:v>5.7176492396730002E-3</c:v>
                </c:pt>
                <c:pt idx="19">
                  <c:v>6.6193682715626001E-3</c:v>
                </c:pt>
                <c:pt idx="20">
                  <c:v>0</c:v>
                </c:pt>
                <c:pt idx="21">
                  <c:v>0</c:v>
                </c:pt>
                <c:pt idx="22">
                  <c:v>5.9737875015536002E-3</c:v>
                </c:pt>
                <c:pt idx="23">
                  <c:v>2.7536780842096001E-2</c:v>
                </c:pt>
                <c:pt idx="24">
                  <c:v>6.7324604377782E-3</c:v>
                </c:pt>
                <c:pt idx="25">
                  <c:v>0</c:v>
                </c:pt>
                <c:pt idx="26">
                  <c:v>0</c:v>
                </c:pt>
                <c:pt idx="27">
                  <c:v>1.9108969197303E-2</c:v>
                </c:pt>
                <c:pt idx="28">
                  <c:v>0</c:v>
                </c:pt>
                <c:pt idx="29">
                  <c:v>0</c:v>
                </c:pt>
                <c:pt idx="30">
                  <c:v>4.2771342719801E-2</c:v>
                </c:pt>
              </c:numCache>
            </c:numRef>
          </c:val>
          <c:smooth val="0"/>
          <c:extLst>
            <c:ext xmlns:c16="http://schemas.microsoft.com/office/drawing/2014/chart" uri="{C3380CC4-5D6E-409C-BE32-E72D297353CC}">
              <c16:uniqueId val="{00000000-5383-4F4B-AB91-49A18F93610C}"/>
            </c:ext>
          </c:extLst>
        </c:ser>
        <c:dLbls>
          <c:showLegendKey val="0"/>
          <c:showVal val="0"/>
          <c:showCatName val="0"/>
          <c:showSerName val="0"/>
          <c:showPercent val="0"/>
          <c:showBubbleSize val="0"/>
        </c:dLbls>
        <c:smooth val="0"/>
        <c:axId val="334251352"/>
        <c:axId val="334255288"/>
      </c:lineChart>
      <c:dateAx>
        <c:axId val="33425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55288"/>
        <c:crosses val="autoZero"/>
        <c:auto val="1"/>
        <c:lblOffset val="100"/>
        <c:baseTimeUnit val="days"/>
      </c:dateAx>
      <c:valAx>
        <c:axId val="33425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5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0">
                  <c:v>7.5764773228818002E-3</c:v>
                </c:pt>
                <c:pt idx="1">
                  <c:v>2.8135367533138E-3</c:v>
                </c:pt>
                <c:pt idx="2">
                  <c:v>5.1469830827534001E-2</c:v>
                </c:pt>
                <c:pt idx="3">
                  <c:v>6.2174012880458996E-3</c:v>
                </c:pt>
                <c:pt idx="4">
                  <c:v>5.9698650501711003E-3</c:v>
                </c:pt>
              </c:numCache>
            </c:numRef>
          </c:val>
          <c:extLst>
            <c:ext xmlns:c16="http://schemas.microsoft.com/office/drawing/2014/chart" uri="{C3380CC4-5D6E-409C-BE32-E72D297353CC}">
              <c16:uniqueId val="{00000000-F30A-490D-A872-D410D91BEAC5}"/>
            </c:ext>
          </c:extLst>
        </c:ser>
        <c:dLbls>
          <c:showLegendKey val="0"/>
          <c:showVal val="0"/>
          <c:showCatName val="0"/>
          <c:showSerName val="0"/>
          <c:showPercent val="0"/>
          <c:showBubbleSize val="0"/>
        </c:dLbls>
        <c:gapWidth val="219"/>
        <c:overlap val="-27"/>
        <c:axId val="331180496"/>
        <c:axId val="331178528"/>
      </c:barChart>
      <c:catAx>
        <c:axId val="33118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78528"/>
        <c:crosses val="autoZero"/>
        <c:auto val="1"/>
        <c:lblAlgn val="ctr"/>
        <c:lblOffset val="100"/>
        <c:noMultiLvlLbl val="0"/>
      </c:catAx>
      <c:valAx>
        <c:axId val="33117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8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6106E-A5F6-47E0-A04A-055618E5C167}"/>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ACD66ACC-24B3-46DA-B6C6-811E6269ABF9}"/>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1954581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531B6-6093-4044-809D-D5DEE9330423}"/>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2EB81A49-525D-4275-B1C4-BC1E490E7595}"/>
              </a:ext>
            </a:extLst>
          </p:cNvPr>
          <p:cNvGraphicFramePr>
            <a:graphicFrameLocks noGrp="1"/>
          </p:cNvGraphicFramePr>
          <p:nvPr>
            <p:ph type="tbl" sz="quarter" idx="13"/>
            <p:extLst>
              <p:ext uri="{D42A27DB-BD31-4B8C-83A1-F6EECF244321}">
                <p14:modId xmlns:p14="http://schemas.microsoft.com/office/powerpoint/2010/main" val="554767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2070724"/>
                    </a:ext>
                  </a:extLst>
                </a:gridCol>
                <a:gridCol w="822960">
                  <a:extLst>
                    <a:ext uri="{9D8B030D-6E8A-4147-A177-3AD203B41FA5}">
                      <a16:colId xmlns:a16="http://schemas.microsoft.com/office/drawing/2014/main" val="1590215594"/>
                    </a:ext>
                  </a:extLst>
                </a:gridCol>
                <a:gridCol w="822960">
                  <a:extLst>
                    <a:ext uri="{9D8B030D-6E8A-4147-A177-3AD203B41FA5}">
                      <a16:colId xmlns:a16="http://schemas.microsoft.com/office/drawing/2014/main" val="2988094948"/>
                    </a:ext>
                  </a:extLst>
                </a:gridCol>
                <a:gridCol w="822960">
                  <a:extLst>
                    <a:ext uri="{9D8B030D-6E8A-4147-A177-3AD203B41FA5}">
                      <a16:colId xmlns:a16="http://schemas.microsoft.com/office/drawing/2014/main" val="1243049268"/>
                    </a:ext>
                  </a:extLst>
                </a:gridCol>
                <a:gridCol w="822960">
                  <a:extLst>
                    <a:ext uri="{9D8B030D-6E8A-4147-A177-3AD203B41FA5}">
                      <a16:colId xmlns:a16="http://schemas.microsoft.com/office/drawing/2014/main" val="1301486135"/>
                    </a:ext>
                  </a:extLst>
                </a:gridCol>
                <a:gridCol w="822960">
                  <a:extLst>
                    <a:ext uri="{9D8B030D-6E8A-4147-A177-3AD203B41FA5}">
                      <a16:colId xmlns:a16="http://schemas.microsoft.com/office/drawing/2014/main" val="1045822258"/>
                    </a:ext>
                  </a:extLst>
                </a:gridCol>
                <a:gridCol w="822960">
                  <a:extLst>
                    <a:ext uri="{9D8B030D-6E8A-4147-A177-3AD203B41FA5}">
                      <a16:colId xmlns:a16="http://schemas.microsoft.com/office/drawing/2014/main" val="1038985145"/>
                    </a:ext>
                  </a:extLst>
                </a:gridCol>
                <a:gridCol w="822960">
                  <a:extLst>
                    <a:ext uri="{9D8B030D-6E8A-4147-A177-3AD203B41FA5}">
                      <a16:colId xmlns:a16="http://schemas.microsoft.com/office/drawing/2014/main" val="1185726938"/>
                    </a:ext>
                  </a:extLst>
                </a:gridCol>
                <a:gridCol w="822960">
                  <a:extLst>
                    <a:ext uri="{9D8B030D-6E8A-4147-A177-3AD203B41FA5}">
                      <a16:colId xmlns:a16="http://schemas.microsoft.com/office/drawing/2014/main" val="1326295252"/>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302598836"/>
                  </a:ext>
                </a:extLst>
              </a:tr>
              <a:tr h="370840">
                <a:tc>
                  <a:txBody>
                    <a:bodyPr/>
                    <a:lstStyle/>
                    <a:p>
                      <a:r>
                        <a:rPr lang="en-US" sz="1000"/>
                        <a:t>Facebook</a:t>
                      </a:r>
                    </a:p>
                  </a:txBody>
                  <a:tcPr/>
                </a:tc>
                <a:tc>
                  <a:txBody>
                    <a:bodyPr/>
                    <a:lstStyle/>
                    <a:p>
                      <a:r>
                        <a:rPr lang="en-US" sz="1000"/>
                        <a:t>4481</a:t>
                      </a:r>
                    </a:p>
                  </a:txBody>
                  <a:tcPr/>
                </a:tc>
                <a:tc>
                  <a:txBody>
                    <a:bodyPr/>
                    <a:lstStyle/>
                    <a:p>
                      <a:r>
                        <a:rPr lang="en-US" sz="1000"/>
                        <a:t>4481</a:t>
                      </a:r>
                    </a:p>
                  </a:txBody>
                  <a:tcPr/>
                </a:tc>
                <a:tc>
                  <a:txBody>
                    <a:bodyPr/>
                    <a:lstStyle/>
                    <a:p>
                      <a:r>
                        <a:rPr lang="en-US" sz="1000"/>
                        <a:t>32</a:t>
                      </a:r>
                    </a:p>
                  </a:txBody>
                  <a:tcPr/>
                </a:tc>
                <a:tc>
                  <a:txBody>
                    <a:bodyPr/>
                    <a:lstStyle/>
                    <a:p>
                      <a:r>
                        <a:rPr lang="en-US" sz="1000"/>
                        <a:t>32</a:t>
                      </a:r>
                    </a:p>
                  </a:txBody>
                  <a:tcPr/>
                </a:tc>
                <a:tc>
                  <a:txBody>
                    <a:bodyPr/>
                    <a:lstStyle/>
                    <a:p>
                      <a:r>
                        <a:rPr lang="en-US" sz="1000"/>
                        <a:t>9087</a:t>
                      </a:r>
                    </a:p>
                  </a:txBody>
                  <a:tcPr/>
                </a:tc>
                <a:tc>
                  <a:txBody>
                    <a:bodyPr/>
                    <a:lstStyle/>
                    <a:p>
                      <a:r>
                        <a:rPr lang="en-US" sz="1000"/>
                        <a:t>9087</a:t>
                      </a:r>
                    </a:p>
                  </a:txBody>
                  <a:tcPr/>
                </a:tc>
                <a:tc>
                  <a:txBody>
                    <a:bodyPr/>
                    <a:lstStyle/>
                    <a:p>
                      <a:r>
                        <a:rPr lang="en-US" sz="1000"/>
                        <a:t>284</a:t>
                      </a:r>
                    </a:p>
                  </a:txBody>
                  <a:tcPr/>
                </a:tc>
                <a:tc>
                  <a:txBody>
                    <a:bodyPr/>
                    <a:lstStyle/>
                    <a:p>
                      <a:r>
                        <a:rPr lang="en-US" sz="1000"/>
                        <a:t>0.0342 %</a:t>
                      </a:r>
                    </a:p>
                  </a:txBody>
                  <a:tcPr/>
                </a:tc>
                <a:extLst>
                  <a:ext uri="{0D108BD9-81ED-4DB2-BD59-A6C34878D82A}">
                    <a16:rowId xmlns:a16="http://schemas.microsoft.com/office/drawing/2014/main" val="3566217113"/>
                  </a:ext>
                </a:extLst>
              </a:tr>
            </a:tbl>
          </a:graphicData>
        </a:graphic>
      </p:graphicFrame>
      <p:sp>
        <p:nvSpPr>
          <p:cNvPr id="4" name="Text Placeholder 3">
            <a:extLst>
              <a:ext uri="{FF2B5EF4-FFF2-40B4-BE49-F238E27FC236}">
                <a16:creationId xmlns:a16="http://schemas.microsoft.com/office/drawing/2014/main" id="{45A8111A-D254-428A-A9D8-78771F55FC0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85660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8E2A0-4093-47EC-A9C0-B54E41D1FB9C}"/>
              </a:ext>
            </a:extLst>
          </p:cNvPr>
          <p:cNvSpPr>
            <a:spLocks noGrp="1"/>
          </p:cNvSpPr>
          <p:nvPr>
            <p:ph type="title"/>
          </p:nvPr>
        </p:nvSpPr>
        <p:spPr/>
        <p:txBody>
          <a:bodyPr/>
          <a:lstStyle/>
          <a:p>
            <a:r>
              <a:rPr lang="en-US"/>
              <a:t>Overall Overall Top Pages | All Pages</a:t>
            </a:r>
          </a:p>
        </p:txBody>
      </p:sp>
      <p:graphicFrame>
        <p:nvGraphicFramePr>
          <p:cNvPr id="5" name="Table Placeholder 4">
            <a:extLst>
              <a:ext uri="{FF2B5EF4-FFF2-40B4-BE49-F238E27FC236}">
                <a16:creationId xmlns:a16="http://schemas.microsoft.com/office/drawing/2014/main" id="{D5A8B1DC-11E5-4D83-A139-53F0B8DF1D5B}"/>
              </a:ext>
            </a:extLst>
          </p:cNvPr>
          <p:cNvGraphicFramePr>
            <a:graphicFrameLocks noGrp="1"/>
          </p:cNvGraphicFramePr>
          <p:nvPr>
            <p:ph type="tbl" sz="quarter" idx="13"/>
            <p:extLst>
              <p:ext uri="{D42A27DB-BD31-4B8C-83A1-F6EECF244321}">
                <p14:modId xmlns:p14="http://schemas.microsoft.com/office/powerpoint/2010/main" val="1272390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110408737"/>
                    </a:ext>
                  </a:extLst>
                </a:gridCol>
                <a:gridCol w="1357884">
                  <a:extLst>
                    <a:ext uri="{9D8B030D-6E8A-4147-A177-3AD203B41FA5}">
                      <a16:colId xmlns:a16="http://schemas.microsoft.com/office/drawing/2014/main" val="2115780151"/>
                    </a:ext>
                  </a:extLst>
                </a:gridCol>
                <a:gridCol w="1357884">
                  <a:extLst>
                    <a:ext uri="{9D8B030D-6E8A-4147-A177-3AD203B41FA5}">
                      <a16:colId xmlns:a16="http://schemas.microsoft.com/office/drawing/2014/main" val="2078143544"/>
                    </a:ext>
                  </a:extLst>
                </a:gridCol>
                <a:gridCol w="1357884">
                  <a:extLst>
                    <a:ext uri="{9D8B030D-6E8A-4147-A177-3AD203B41FA5}">
                      <a16:colId xmlns:a16="http://schemas.microsoft.com/office/drawing/2014/main" val="3141260082"/>
                    </a:ext>
                  </a:extLst>
                </a:gridCol>
                <a:gridCol w="1357884">
                  <a:extLst>
                    <a:ext uri="{9D8B030D-6E8A-4147-A177-3AD203B41FA5}">
                      <a16:colId xmlns:a16="http://schemas.microsoft.com/office/drawing/2014/main" val="1026791350"/>
                    </a:ext>
                  </a:extLst>
                </a:gridCol>
                <a:gridCol w="1357884">
                  <a:extLst>
                    <a:ext uri="{9D8B030D-6E8A-4147-A177-3AD203B41FA5}">
                      <a16:colId xmlns:a16="http://schemas.microsoft.com/office/drawing/2014/main" val="3646381450"/>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2195947654"/>
                  </a:ext>
                </a:extLst>
              </a:tr>
              <a:tr h="370840">
                <a:tc>
                  <a:txBody>
                    <a:bodyPr/>
                    <a:lstStyle/>
                    <a:p>
                      <a:r>
                        <a:rPr lang="en-US" sz="1000"/>
                        <a:t>Facebook</a:t>
                      </a:r>
                    </a:p>
                  </a:txBody>
                  <a:tcPr/>
                </a:tc>
                <a:tc>
                  <a:txBody>
                    <a:bodyPr/>
                    <a:lstStyle/>
                    <a:p>
                      <a:r>
                        <a:rPr lang="en-US" sz="1000"/>
                        <a:t>Department of Health (Philippines)</a:t>
                      </a:r>
                    </a:p>
                  </a:txBody>
                  <a:tcPr/>
                </a:tc>
                <a:tc>
                  <a:txBody>
                    <a:bodyPr/>
                    <a:lstStyle/>
                    <a:p>
                      <a:r>
                        <a:rPr lang="en-US" sz="1000"/>
                        <a:t>4481</a:t>
                      </a:r>
                    </a:p>
                  </a:txBody>
                  <a:tcPr/>
                </a:tc>
                <a:tc>
                  <a:txBody>
                    <a:bodyPr/>
                    <a:lstStyle/>
                    <a:p>
                      <a:r>
                        <a:rPr lang="en-US" sz="1000"/>
                        <a:t>32</a:t>
                      </a:r>
                    </a:p>
                  </a:txBody>
                  <a:tcPr/>
                </a:tc>
                <a:tc>
                  <a:txBody>
                    <a:bodyPr/>
                    <a:lstStyle/>
                    <a:p>
                      <a:r>
                        <a:rPr lang="en-US" sz="1000"/>
                        <a:t>9087</a:t>
                      </a:r>
                    </a:p>
                  </a:txBody>
                  <a:tcPr/>
                </a:tc>
                <a:tc>
                  <a:txBody>
                    <a:bodyPr/>
                    <a:lstStyle/>
                    <a:p>
                      <a:r>
                        <a:rPr lang="en-US" sz="1000"/>
                        <a:t>284</a:t>
                      </a:r>
                    </a:p>
                  </a:txBody>
                  <a:tcPr/>
                </a:tc>
                <a:extLst>
                  <a:ext uri="{0D108BD9-81ED-4DB2-BD59-A6C34878D82A}">
                    <a16:rowId xmlns:a16="http://schemas.microsoft.com/office/drawing/2014/main" val="1945904696"/>
                  </a:ext>
                </a:extLst>
              </a:tr>
            </a:tbl>
          </a:graphicData>
        </a:graphic>
      </p:graphicFrame>
      <p:sp>
        <p:nvSpPr>
          <p:cNvPr id="4" name="Text Placeholder 3">
            <a:extLst>
              <a:ext uri="{FF2B5EF4-FFF2-40B4-BE49-F238E27FC236}">
                <a16:creationId xmlns:a16="http://schemas.microsoft.com/office/drawing/2014/main" id="{172CC1C6-E401-47BD-8F83-3DA39C400D4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56750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AC613-D8AC-4566-AC11-27CAF3F2BA77}"/>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A40ED02C-0CFD-4653-8BCB-9B0C9AD71E27}"/>
              </a:ext>
            </a:extLst>
          </p:cNvPr>
          <p:cNvGraphicFramePr>
            <a:graphicFrameLocks noGrp="1"/>
          </p:cNvGraphicFramePr>
          <p:nvPr>
            <p:ph type="chart" sz="quarter" idx="13"/>
            <p:extLst>
              <p:ext uri="{D42A27DB-BD31-4B8C-83A1-F6EECF244321}">
                <p14:modId xmlns:p14="http://schemas.microsoft.com/office/powerpoint/2010/main" val="1025244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1492F5-C5FB-4C2B-B28C-58481D0C9A5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D6E0657-D141-4235-AD5E-D717BF34EE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219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40EB3-8C8D-49BD-8A88-E258CF2F683E}"/>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6F562A48-5B28-4136-BA8C-B7DE9C21F0D0}"/>
              </a:ext>
            </a:extLst>
          </p:cNvPr>
          <p:cNvGraphicFramePr>
            <a:graphicFrameLocks noGrp="1"/>
          </p:cNvGraphicFramePr>
          <p:nvPr>
            <p:ph type="chart" sz="quarter" idx="13"/>
            <p:extLst>
              <p:ext uri="{D42A27DB-BD31-4B8C-83A1-F6EECF244321}">
                <p14:modId xmlns:p14="http://schemas.microsoft.com/office/powerpoint/2010/main" val="1052496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CEA26B-17F8-4B92-8DD7-D3514EDB052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188C4AE-9EEE-4328-8EFA-01ACB6F77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244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16916-FC16-4BAE-B73C-7B8A06438A25}"/>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150CAC24-86C2-496F-A2BE-15F665E56AD8}"/>
              </a:ext>
            </a:extLst>
          </p:cNvPr>
          <p:cNvGraphicFramePr>
            <a:graphicFrameLocks noGrp="1"/>
          </p:cNvGraphicFramePr>
          <p:nvPr>
            <p:ph type="chart" sz="quarter" idx="13"/>
            <p:extLst>
              <p:ext uri="{D42A27DB-BD31-4B8C-83A1-F6EECF244321}">
                <p14:modId xmlns:p14="http://schemas.microsoft.com/office/powerpoint/2010/main" val="1528177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39C1E7-BCDD-4125-8DEC-6E9B060535C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A02E36B-F274-4064-9689-7C97C61D58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5384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E683C-5280-4A7F-B2BA-D6B8B6CE78F5}"/>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9D4CC055-843B-482E-BA1D-5E8CFAF6B351}"/>
              </a:ext>
            </a:extLst>
          </p:cNvPr>
          <p:cNvGraphicFramePr>
            <a:graphicFrameLocks noGrp="1"/>
          </p:cNvGraphicFramePr>
          <p:nvPr>
            <p:ph type="chart" sz="quarter" idx="13"/>
            <p:extLst>
              <p:ext uri="{D42A27DB-BD31-4B8C-83A1-F6EECF244321}">
                <p14:modId xmlns:p14="http://schemas.microsoft.com/office/powerpoint/2010/main" val="2464919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4497B0-6860-4CB1-99D0-D8F3AE548DE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4B88C39-F724-48F7-9183-BD745E56CC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9333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E97DD-7827-4EC4-B18C-1EFB0909FF93}"/>
              </a:ext>
            </a:extLst>
          </p:cNvPr>
          <p:cNvSpPr>
            <a:spLocks noGrp="1"/>
          </p:cNvSpPr>
          <p:nvPr>
            <p:ph type="title"/>
          </p:nvPr>
        </p:nvSpPr>
        <p:spPr/>
        <p:txBody>
          <a:bodyPr/>
          <a:lstStyle/>
          <a:p>
            <a:r>
              <a:rPr lang="en-US"/>
              <a:t>Facebook Own Posts Table  | All Pages - 1 of 17</a:t>
            </a:r>
          </a:p>
        </p:txBody>
      </p:sp>
      <p:graphicFrame>
        <p:nvGraphicFramePr>
          <p:cNvPr id="5" name="Table Placeholder 4">
            <a:extLst>
              <a:ext uri="{FF2B5EF4-FFF2-40B4-BE49-F238E27FC236}">
                <a16:creationId xmlns:a16="http://schemas.microsoft.com/office/drawing/2014/main" id="{0A0D1631-CB75-4084-9790-D5A120C67C54}"/>
              </a:ext>
            </a:extLst>
          </p:cNvPr>
          <p:cNvGraphicFramePr>
            <a:graphicFrameLocks noGrp="1"/>
          </p:cNvGraphicFramePr>
          <p:nvPr>
            <p:ph type="tbl" sz="quarter" idx="13"/>
            <p:extLst>
              <p:ext uri="{D42A27DB-BD31-4B8C-83A1-F6EECF244321}">
                <p14:modId xmlns:p14="http://schemas.microsoft.com/office/powerpoint/2010/main" val="197006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47193748"/>
                    </a:ext>
                  </a:extLst>
                </a:gridCol>
                <a:gridCol w="370332">
                  <a:extLst>
                    <a:ext uri="{9D8B030D-6E8A-4147-A177-3AD203B41FA5}">
                      <a16:colId xmlns:a16="http://schemas.microsoft.com/office/drawing/2014/main" val="3006341470"/>
                    </a:ext>
                  </a:extLst>
                </a:gridCol>
                <a:gridCol w="370332">
                  <a:extLst>
                    <a:ext uri="{9D8B030D-6E8A-4147-A177-3AD203B41FA5}">
                      <a16:colId xmlns:a16="http://schemas.microsoft.com/office/drawing/2014/main" val="1675563714"/>
                    </a:ext>
                  </a:extLst>
                </a:gridCol>
                <a:gridCol w="370332">
                  <a:extLst>
                    <a:ext uri="{9D8B030D-6E8A-4147-A177-3AD203B41FA5}">
                      <a16:colId xmlns:a16="http://schemas.microsoft.com/office/drawing/2014/main" val="2374362285"/>
                    </a:ext>
                  </a:extLst>
                </a:gridCol>
                <a:gridCol w="329184">
                  <a:extLst>
                    <a:ext uri="{9D8B030D-6E8A-4147-A177-3AD203B41FA5}">
                      <a16:colId xmlns:a16="http://schemas.microsoft.com/office/drawing/2014/main" val="819904768"/>
                    </a:ext>
                  </a:extLst>
                </a:gridCol>
                <a:gridCol w="329184">
                  <a:extLst>
                    <a:ext uri="{9D8B030D-6E8A-4147-A177-3AD203B41FA5}">
                      <a16:colId xmlns:a16="http://schemas.microsoft.com/office/drawing/2014/main" val="1672073645"/>
                    </a:ext>
                  </a:extLst>
                </a:gridCol>
                <a:gridCol w="329184">
                  <a:extLst>
                    <a:ext uri="{9D8B030D-6E8A-4147-A177-3AD203B41FA5}">
                      <a16:colId xmlns:a16="http://schemas.microsoft.com/office/drawing/2014/main" val="2803305444"/>
                    </a:ext>
                  </a:extLst>
                </a:gridCol>
                <a:gridCol w="329184">
                  <a:extLst>
                    <a:ext uri="{9D8B030D-6E8A-4147-A177-3AD203B41FA5}">
                      <a16:colId xmlns:a16="http://schemas.microsoft.com/office/drawing/2014/main" val="285209166"/>
                    </a:ext>
                  </a:extLst>
                </a:gridCol>
                <a:gridCol w="329184">
                  <a:extLst>
                    <a:ext uri="{9D8B030D-6E8A-4147-A177-3AD203B41FA5}">
                      <a16:colId xmlns:a16="http://schemas.microsoft.com/office/drawing/2014/main" val="829899267"/>
                    </a:ext>
                  </a:extLst>
                </a:gridCol>
                <a:gridCol w="329184">
                  <a:extLst>
                    <a:ext uri="{9D8B030D-6E8A-4147-A177-3AD203B41FA5}">
                      <a16:colId xmlns:a16="http://schemas.microsoft.com/office/drawing/2014/main" val="3685231239"/>
                    </a:ext>
                  </a:extLst>
                </a:gridCol>
                <a:gridCol w="329184">
                  <a:extLst>
                    <a:ext uri="{9D8B030D-6E8A-4147-A177-3AD203B41FA5}">
                      <a16:colId xmlns:a16="http://schemas.microsoft.com/office/drawing/2014/main" val="4000322155"/>
                    </a:ext>
                  </a:extLst>
                </a:gridCol>
                <a:gridCol w="329184">
                  <a:extLst>
                    <a:ext uri="{9D8B030D-6E8A-4147-A177-3AD203B41FA5}">
                      <a16:colId xmlns:a16="http://schemas.microsoft.com/office/drawing/2014/main" val="2057465597"/>
                    </a:ext>
                  </a:extLst>
                </a:gridCol>
                <a:gridCol w="329184">
                  <a:extLst>
                    <a:ext uri="{9D8B030D-6E8A-4147-A177-3AD203B41FA5}">
                      <a16:colId xmlns:a16="http://schemas.microsoft.com/office/drawing/2014/main" val="1293409028"/>
                    </a:ext>
                  </a:extLst>
                </a:gridCol>
                <a:gridCol w="370332">
                  <a:extLst>
                    <a:ext uri="{9D8B030D-6E8A-4147-A177-3AD203B41FA5}">
                      <a16:colId xmlns:a16="http://schemas.microsoft.com/office/drawing/2014/main" val="554726212"/>
                    </a:ext>
                  </a:extLst>
                </a:gridCol>
                <a:gridCol w="370332">
                  <a:extLst>
                    <a:ext uri="{9D8B030D-6E8A-4147-A177-3AD203B41FA5}">
                      <a16:colId xmlns:a16="http://schemas.microsoft.com/office/drawing/2014/main" val="1573695141"/>
                    </a:ext>
                  </a:extLst>
                </a:gridCol>
                <a:gridCol w="329184">
                  <a:extLst>
                    <a:ext uri="{9D8B030D-6E8A-4147-A177-3AD203B41FA5}">
                      <a16:colId xmlns:a16="http://schemas.microsoft.com/office/drawing/2014/main" val="1490817571"/>
                    </a:ext>
                  </a:extLst>
                </a:gridCol>
                <a:gridCol w="329184">
                  <a:extLst>
                    <a:ext uri="{9D8B030D-6E8A-4147-A177-3AD203B41FA5}">
                      <a16:colId xmlns:a16="http://schemas.microsoft.com/office/drawing/2014/main" val="3173589978"/>
                    </a:ext>
                  </a:extLst>
                </a:gridCol>
                <a:gridCol w="370332">
                  <a:extLst>
                    <a:ext uri="{9D8B030D-6E8A-4147-A177-3AD203B41FA5}">
                      <a16:colId xmlns:a16="http://schemas.microsoft.com/office/drawing/2014/main" val="1381339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170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09:00:03 </a:t>
                      </a:r>
                      <a:r>
                        <a:rPr kumimoji="0" lang="en-US" sz="1000" b="0" i="0" u="none" strike="noStrike" kern="1200" cap="none" spc="0" normalizeH="0" baseline="0" noProof="0">
                          <a:ln>
                            <a:noFill/>
                          </a:ln>
                          <a:solidFill>
                            <a:prstClr val="black"/>
                          </a:solidFill>
                          <a:effectLst/>
                          <a:uLnTx/>
                          <a:uFillTx/>
                          <a:latin typeface="+mn-lt"/>
                          <a:ea typeface="+mn-ea"/>
                          <a:cs typeface="+mn-cs"/>
                        </a:rPr>
                        <a:t> 
 FILIPINOS URGED TO CHOOSE HEALTH, STAMP TOBACCO OUT Press Release/ 31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0025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03:43:25 </a:t>
                      </a:r>
                      <a:r>
                        <a:rPr kumimoji="0" lang="en-US" sz="1000" b="0" i="0" u="none" strike="noStrike" kern="1200" cap="none" spc="0" normalizeH="0" baseline="0" noProof="0">
                          <a:ln>
                            <a:noFill/>
                          </a:ln>
                          <a:solidFill>
                            <a:prstClr val="black"/>
                          </a:solidFill>
                          <a:effectLst/>
                          <a:uLnTx/>
                          <a:uFillTx/>
                          <a:latin typeface="+mn-lt"/>
                          <a:ea typeface="+mn-ea"/>
                          <a:cs typeface="+mn-cs"/>
                        </a:rPr>
                        <a:t> 
 World NO Tobacco Day
May 31, 2018
TOBACCO BREAKS HEARTS
Choose Health, Don't Start!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97811694"/>
                  </a:ext>
                </a:extLst>
              </a:tr>
            </a:tbl>
          </a:graphicData>
        </a:graphic>
      </p:graphicFrame>
      <p:sp>
        <p:nvSpPr>
          <p:cNvPr id="4" name="Text Placeholder 3">
            <a:extLst>
              <a:ext uri="{FF2B5EF4-FFF2-40B4-BE49-F238E27FC236}">
                <a16:creationId xmlns:a16="http://schemas.microsoft.com/office/drawing/2014/main" id="{26E01EF2-2B5B-4844-8EE7-BEC92DC4442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23715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75A30-BE0C-4393-8C7B-7518CFC7DF79}"/>
              </a:ext>
            </a:extLst>
          </p:cNvPr>
          <p:cNvSpPr>
            <a:spLocks noGrp="1"/>
          </p:cNvSpPr>
          <p:nvPr>
            <p:ph type="title"/>
          </p:nvPr>
        </p:nvSpPr>
        <p:spPr/>
        <p:txBody>
          <a:bodyPr/>
          <a:lstStyle/>
          <a:p>
            <a:r>
              <a:rPr lang="en-US"/>
              <a:t>Facebook Own Posts Table  | All Pages - 2 of 17</a:t>
            </a:r>
          </a:p>
        </p:txBody>
      </p:sp>
      <p:graphicFrame>
        <p:nvGraphicFramePr>
          <p:cNvPr id="5" name="Table Placeholder 4">
            <a:extLst>
              <a:ext uri="{FF2B5EF4-FFF2-40B4-BE49-F238E27FC236}">
                <a16:creationId xmlns:a16="http://schemas.microsoft.com/office/drawing/2014/main" id="{4FF8F16C-3154-4C01-9FFF-CE7DAA2C7B0F}"/>
              </a:ext>
            </a:extLst>
          </p:cNvPr>
          <p:cNvGraphicFramePr>
            <a:graphicFrameLocks noGrp="1"/>
          </p:cNvGraphicFramePr>
          <p:nvPr>
            <p:ph type="tbl" sz="quarter" idx="13"/>
            <p:extLst>
              <p:ext uri="{D42A27DB-BD31-4B8C-83A1-F6EECF244321}">
                <p14:modId xmlns:p14="http://schemas.microsoft.com/office/powerpoint/2010/main" val="1580768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19265100"/>
                    </a:ext>
                  </a:extLst>
                </a:gridCol>
                <a:gridCol w="370332">
                  <a:extLst>
                    <a:ext uri="{9D8B030D-6E8A-4147-A177-3AD203B41FA5}">
                      <a16:colId xmlns:a16="http://schemas.microsoft.com/office/drawing/2014/main" val="25314109"/>
                    </a:ext>
                  </a:extLst>
                </a:gridCol>
                <a:gridCol w="370332">
                  <a:extLst>
                    <a:ext uri="{9D8B030D-6E8A-4147-A177-3AD203B41FA5}">
                      <a16:colId xmlns:a16="http://schemas.microsoft.com/office/drawing/2014/main" val="1031952949"/>
                    </a:ext>
                  </a:extLst>
                </a:gridCol>
                <a:gridCol w="370332">
                  <a:extLst>
                    <a:ext uri="{9D8B030D-6E8A-4147-A177-3AD203B41FA5}">
                      <a16:colId xmlns:a16="http://schemas.microsoft.com/office/drawing/2014/main" val="849358893"/>
                    </a:ext>
                  </a:extLst>
                </a:gridCol>
                <a:gridCol w="329184">
                  <a:extLst>
                    <a:ext uri="{9D8B030D-6E8A-4147-A177-3AD203B41FA5}">
                      <a16:colId xmlns:a16="http://schemas.microsoft.com/office/drawing/2014/main" val="2130706281"/>
                    </a:ext>
                  </a:extLst>
                </a:gridCol>
                <a:gridCol w="329184">
                  <a:extLst>
                    <a:ext uri="{9D8B030D-6E8A-4147-A177-3AD203B41FA5}">
                      <a16:colId xmlns:a16="http://schemas.microsoft.com/office/drawing/2014/main" val="3322065770"/>
                    </a:ext>
                  </a:extLst>
                </a:gridCol>
                <a:gridCol w="329184">
                  <a:extLst>
                    <a:ext uri="{9D8B030D-6E8A-4147-A177-3AD203B41FA5}">
                      <a16:colId xmlns:a16="http://schemas.microsoft.com/office/drawing/2014/main" val="3221711729"/>
                    </a:ext>
                  </a:extLst>
                </a:gridCol>
                <a:gridCol w="329184">
                  <a:extLst>
                    <a:ext uri="{9D8B030D-6E8A-4147-A177-3AD203B41FA5}">
                      <a16:colId xmlns:a16="http://schemas.microsoft.com/office/drawing/2014/main" val="2416066024"/>
                    </a:ext>
                  </a:extLst>
                </a:gridCol>
                <a:gridCol w="329184">
                  <a:extLst>
                    <a:ext uri="{9D8B030D-6E8A-4147-A177-3AD203B41FA5}">
                      <a16:colId xmlns:a16="http://schemas.microsoft.com/office/drawing/2014/main" val="2912556147"/>
                    </a:ext>
                  </a:extLst>
                </a:gridCol>
                <a:gridCol w="329184">
                  <a:extLst>
                    <a:ext uri="{9D8B030D-6E8A-4147-A177-3AD203B41FA5}">
                      <a16:colId xmlns:a16="http://schemas.microsoft.com/office/drawing/2014/main" val="1314407197"/>
                    </a:ext>
                  </a:extLst>
                </a:gridCol>
                <a:gridCol w="329184">
                  <a:extLst>
                    <a:ext uri="{9D8B030D-6E8A-4147-A177-3AD203B41FA5}">
                      <a16:colId xmlns:a16="http://schemas.microsoft.com/office/drawing/2014/main" val="3409751059"/>
                    </a:ext>
                  </a:extLst>
                </a:gridCol>
                <a:gridCol w="329184">
                  <a:extLst>
                    <a:ext uri="{9D8B030D-6E8A-4147-A177-3AD203B41FA5}">
                      <a16:colId xmlns:a16="http://schemas.microsoft.com/office/drawing/2014/main" val="2623204769"/>
                    </a:ext>
                  </a:extLst>
                </a:gridCol>
                <a:gridCol w="329184">
                  <a:extLst>
                    <a:ext uri="{9D8B030D-6E8A-4147-A177-3AD203B41FA5}">
                      <a16:colId xmlns:a16="http://schemas.microsoft.com/office/drawing/2014/main" val="2596689318"/>
                    </a:ext>
                  </a:extLst>
                </a:gridCol>
                <a:gridCol w="370332">
                  <a:extLst>
                    <a:ext uri="{9D8B030D-6E8A-4147-A177-3AD203B41FA5}">
                      <a16:colId xmlns:a16="http://schemas.microsoft.com/office/drawing/2014/main" val="943311059"/>
                    </a:ext>
                  </a:extLst>
                </a:gridCol>
                <a:gridCol w="370332">
                  <a:extLst>
                    <a:ext uri="{9D8B030D-6E8A-4147-A177-3AD203B41FA5}">
                      <a16:colId xmlns:a16="http://schemas.microsoft.com/office/drawing/2014/main" val="500873940"/>
                    </a:ext>
                  </a:extLst>
                </a:gridCol>
                <a:gridCol w="329184">
                  <a:extLst>
                    <a:ext uri="{9D8B030D-6E8A-4147-A177-3AD203B41FA5}">
                      <a16:colId xmlns:a16="http://schemas.microsoft.com/office/drawing/2014/main" val="1472587416"/>
                    </a:ext>
                  </a:extLst>
                </a:gridCol>
                <a:gridCol w="329184">
                  <a:extLst>
                    <a:ext uri="{9D8B030D-6E8A-4147-A177-3AD203B41FA5}">
                      <a16:colId xmlns:a16="http://schemas.microsoft.com/office/drawing/2014/main" val="1744881343"/>
                    </a:ext>
                  </a:extLst>
                </a:gridCol>
                <a:gridCol w="370332">
                  <a:extLst>
                    <a:ext uri="{9D8B030D-6E8A-4147-A177-3AD203B41FA5}">
                      <a16:colId xmlns:a16="http://schemas.microsoft.com/office/drawing/2014/main" val="374183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992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03:35:00 </a:t>
                      </a:r>
                      <a:r>
                        <a:rPr kumimoji="0" lang="en-US" sz="1000" b="0" i="0" u="none" strike="noStrike" kern="1200" cap="none" spc="0" normalizeH="0" baseline="0" noProof="0">
                          <a:ln>
                            <a:noFill/>
                          </a:ln>
                          <a:solidFill>
                            <a:prstClr val="black"/>
                          </a:solidFill>
                          <a:effectLst/>
                          <a:uLnTx/>
                          <a:uFillTx/>
                          <a:latin typeface="+mn-lt"/>
                          <a:ea typeface="+mn-ea"/>
                          <a:cs typeface="+mn-cs"/>
                        </a:rPr>
                        <a:t> 
 World NO Tobacco Day
May 31, 2018
TOBACCO BREAKS HEARTS
Choose Health, Quit Smoking!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38584155"/>
                  </a:ext>
                </a:extLst>
              </a:tr>
            </a:tbl>
          </a:graphicData>
        </a:graphic>
      </p:graphicFrame>
      <p:sp>
        <p:nvSpPr>
          <p:cNvPr id="4" name="Text Placeholder 3">
            <a:extLst>
              <a:ext uri="{FF2B5EF4-FFF2-40B4-BE49-F238E27FC236}">
                <a16:creationId xmlns:a16="http://schemas.microsoft.com/office/drawing/2014/main" id="{F1551A60-FB38-4F66-B40F-8AE2A0F24A5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73340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EEF6-3E4C-4054-ACE6-97D90F173EEE}"/>
              </a:ext>
            </a:extLst>
          </p:cNvPr>
          <p:cNvSpPr>
            <a:spLocks noGrp="1"/>
          </p:cNvSpPr>
          <p:nvPr>
            <p:ph type="title"/>
          </p:nvPr>
        </p:nvSpPr>
        <p:spPr/>
        <p:txBody>
          <a:bodyPr/>
          <a:lstStyle/>
          <a:p>
            <a:r>
              <a:rPr lang="en-US"/>
              <a:t>Facebook Own Posts Table  | All Pages - 3 of 17</a:t>
            </a:r>
          </a:p>
        </p:txBody>
      </p:sp>
      <p:graphicFrame>
        <p:nvGraphicFramePr>
          <p:cNvPr id="5" name="Table Placeholder 4">
            <a:extLst>
              <a:ext uri="{FF2B5EF4-FFF2-40B4-BE49-F238E27FC236}">
                <a16:creationId xmlns:a16="http://schemas.microsoft.com/office/drawing/2014/main" id="{884D6F9E-97BC-46AE-AD51-BE9F9B90BED3}"/>
              </a:ext>
            </a:extLst>
          </p:cNvPr>
          <p:cNvGraphicFramePr>
            <a:graphicFrameLocks noGrp="1"/>
          </p:cNvGraphicFramePr>
          <p:nvPr>
            <p:ph type="tbl" sz="quarter" idx="13"/>
            <p:extLst>
              <p:ext uri="{D42A27DB-BD31-4B8C-83A1-F6EECF244321}">
                <p14:modId xmlns:p14="http://schemas.microsoft.com/office/powerpoint/2010/main" val="89669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6011602"/>
                    </a:ext>
                  </a:extLst>
                </a:gridCol>
                <a:gridCol w="370332">
                  <a:extLst>
                    <a:ext uri="{9D8B030D-6E8A-4147-A177-3AD203B41FA5}">
                      <a16:colId xmlns:a16="http://schemas.microsoft.com/office/drawing/2014/main" val="1545493029"/>
                    </a:ext>
                  </a:extLst>
                </a:gridCol>
                <a:gridCol w="370332">
                  <a:extLst>
                    <a:ext uri="{9D8B030D-6E8A-4147-A177-3AD203B41FA5}">
                      <a16:colId xmlns:a16="http://schemas.microsoft.com/office/drawing/2014/main" val="1859102615"/>
                    </a:ext>
                  </a:extLst>
                </a:gridCol>
                <a:gridCol w="370332">
                  <a:extLst>
                    <a:ext uri="{9D8B030D-6E8A-4147-A177-3AD203B41FA5}">
                      <a16:colId xmlns:a16="http://schemas.microsoft.com/office/drawing/2014/main" val="4182287283"/>
                    </a:ext>
                  </a:extLst>
                </a:gridCol>
                <a:gridCol w="329184">
                  <a:extLst>
                    <a:ext uri="{9D8B030D-6E8A-4147-A177-3AD203B41FA5}">
                      <a16:colId xmlns:a16="http://schemas.microsoft.com/office/drawing/2014/main" val="419574544"/>
                    </a:ext>
                  </a:extLst>
                </a:gridCol>
                <a:gridCol w="329184">
                  <a:extLst>
                    <a:ext uri="{9D8B030D-6E8A-4147-A177-3AD203B41FA5}">
                      <a16:colId xmlns:a16="http://schemas.microsoft.com/office/drawing/2014/main" val="1770285396"/>
                    </a:ext>
                  </a:extLst>
                </a:gridCol>
                <a:gridCol w="329184">
                  <a:extLst>
                    <a:ext uri="{9D8B030D-6E8A-4147-A177-3AD203B41FA5}">
                      <a16:colId xmlns:a16="http://schemas.microsoft.com/office/drawing/2014/main" val="429326470"/>
                    </a:ext>
                  </a:extLst>
                </a:gridCol>
                <a:gridCol w="329184">
                  <a:extLst>
                    <a:ext uri="{9D8B030D-6E8A-4147-A177-3AD203B41FA5}">
                      <a16:colId xmlns:a16="http://schemas.microsoft.com/office/drawing/2014/main" val="2214131102"/>
                    </a:ext>
                  </a:extLst>
                </a:gridCol>
                <a:gridCol w="329184">
                  <a:extLst>
                    <a:ext uri="{9D8B030D-6E8A-4147-A177-3AD203B41FA5}">
                      <a16:colId xmlns:a16="http://schemas.microsoft.com/office/drawing/2014/main" val="2886011342"/>
                    </a:ext>
                  </a:extLst>
                </a:gridCol>
                <a:gridCol w="329184">
                  <a:extLst>
                    <a:ext uri="{9D8B030D-6E8A-4147-A177-3AD203B41FA5}">
                      <a16:colId xmlns:a16="http://schemas.microsoft.com/office/drawing/2014/main" val="1524109550"/>
                    </a:ext>
                  </a:extLst>
                </a:gridCol>
                <a:gridCol w="329184">
                  <a:extLst>
                    <a:ext uri="{9D8B030D-6E8A-4147-A177-3AD203B41FA5}">
                      <a16:colId xmlns:a16="http://schemas.microsoft.com/office/drawing/2014/main" val="1315899886"/>
                    </a:ext>
                  </a:extLst>
                </a:gridCol>
                <a:gridCol w="329184">
                  <a:extLst>
                    <a:ext uri="{9D8B030D-6E8A-4147-A177-3AD203B41FA5}">
                      <a16:colId xmlns:a16="http://schemas.microsoft.com/office/drawing/2014/main" val="2474481280"/>
                    </a:ext>
                  </a:extLst>
                </a:gridCol>
                <a:gridCol w="329184">
                  <a:extLst>
                    <a:ext uri="{9D8B030D-6E8A-4147-A177-3AD203B41FA5}">
                      <a16:colId xmlns:a16="http://schemas.microsoft.com/office/drawing/2014/main" val="1228824503"/>
                    </a:ext>
                  </a:extLst>
                </a:gridCol>
                <a:gridCol w="370332">
                  <a:extLst>
                    <a:ext uri="{9D8B030D-6E8A-4147-A177-3AD203B41FA5}">
                      <a16:colId xmlns:a16="http://schemas.microsoft.com/office/drawing/2014/main" val="1301025484"/>
                    </a:ext>
                  </a:extLst>
                </a:gridCol>
                <a:gridCol w="370332">
                  <a:extLst>
                    <a:ext uri="{9D8B030D-6E8A-4147-A177-3AD203B41FA5}">
                      <a16:colId xmlns:a16="http://schemas.microsoft.com/office/drawing/2014/main" val="1096559961"/>
                    </a:ext>
                  </a:extLst>
                </a:gridCol>
                <a:gridCol w="329184">
                  <a:extLst>
                    <a:ext uri="{9D8B030D-6E8A-4147-A177-3AD203B41FA5}">
                      <a16:colId xmlns:a16="http://schemas.microsoft.com/office/drawing/2014/main" val="1348402024"/>
                    </a:ext>
                  </a:extLst>
                </a:gridCol>
                <a:gridCol w="329184">
                  <a:extLst>
                    <a:ext uri="{9D8B030D-6E8A-4147-A177-3AD203B41FA5}">
                      <a16:colId xmlns:a16="http://schemas.microsoft.com/office/drawing/2014/main" val="2792390964"/>
                    </a:ext>
                  </a:extLst>
                </a:gridCol>
                <a:gridCol w="370332">
                  <a:extLst>
                    <a:ext uri="{9D8B030D-6E8A-4147-A177-3AD203B41FA5}">
                      <a16:colId xmlns:a16="http://schemas.microsoft.com/office/drawing/2014/main" val="510530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052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01:44:54 </a:t>
                      </a:r>
                      <a:r>
                        <a:rPr kumimoji="0" lang="en-US" sz="1000" b="0" i="0" u="none" strike="noStrike" kern="1200" cap="none" spc="0" normalizeH="0" baseline="0" noProof="0">
                          <a:ln>
                            <a:noFill/>
                          </a:ln>
                          <a:solidFill>
                            <a:prstClr val="black"/>
                          </a:solidFill>
                          <a:effectLst/>
                          <a:uLnTx/>
                          <a:uFillTx/>
                          <a:latin typeface="+mn-lt"/>
                          <a:ea typeface="+mn-ea"/>
                          <a:cs typeface="+mn-cs"/>
                        </a:rPr>
                        <a:t> 
 World No Tobacco Day
May 31, 2018
Tobacco Breaks HEARTS
Choose Health, Go Smoke-Free!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37337770"/>
                  </a:ext>
                </a:extLst>
              </a:tr>
            </a:tbl>
          </a:graphicData>
        </a:graphic>
      </p:graphicFrame>
      <p:sp>
        <p:nvSpPr>
          <p:cNvPr id="4" name="Text Placeholder 3">
            <a:extLst>
              <a:ext uri="{FF2B5EF4-FFF2-40B4-BE49-F238E27FC236}">
                <a16:creationId xmlns:a16="http://schemas.microsoft.com/office/drawing/2014/main" id="{7F0D0BEC-97CA-420C-8339-9AEFA20EC27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46418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EBA18-D5EE-458C-A797-01901778479F}"/>
              </a:ext>
            </a:extLst>
          </p:cNvPr>
          <p:cNvSpPr>
            <a:spLocks noGrp="1"/>
          </p:cNvSpPr>
          <p:nvPr>
            <p:ph type="title"/>
          </p:nvPr>
        </p:nvSpPr>
        <p:spPr/>
        <p:txBody>
          <a:bodyPr/>
          <a:lstStyle/>
          <a:p>
            <a:r>
              <a:rPr lang="en-US"/>
              <a:t>Facebook Own Posts Table  | All Pages - 4 of 17</a:t>
            </a:r>
          </a:p>
        </p:txBody>
      </p:sp>
      <p:graphicFrame>
        <p:nvGraphicFramePr>
          <p:cNvPr id="5" name="Table Placeholder 4">
            <a:extLst>
              <a:ext uri="{FF2B5EF4-FFF2-40B4-BE49-F238E27FC236}">
                <a16:creationId xmlns:a16="http://schemas.microsoft.com/office/drawing/2014/main" id="{FDE1CE06-F465-46C4-85FB-250F0BC89AC4}"/>
              </a:ext>
            </a:extLst>
          </p:cNvPr>
          <p:cNvGraphicFramePr>
            <a:graphicFrameLocks noGrp="1"/>
          </p:cNvGraphicFramePr>
          <p:nvPr>
            <p:ph type="tbl" sz="quarter" idx="13"/>
            <p:extLst>
              <p:ext uri="{D42A27DB-BD31-4B8C-83A1-F6EECF244321}">
                <p14:modId xmlns:p14="http://schemas.microsoft.com/office/powerpoint/2010/main" val="848274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47169772"/>
                    </a:ext>
                  </a:extLst>
                </a:gridCol>
                <a:gridCol w="370332">
                  <a:extLst>
                    <a:ext uri="{9D8B030D-6E8A-4147-A177-3AD203B41FA5}">
                      <a16:colId xmlns:a16="http://schemas.microsoft.com/office/drawing/2014/main" val="1236758494"/>
                    </a:ext>
                  </a:extLst>
                </a:gridCol>
                <a:gridCol w="370332">
                  <a:extLst>
                    <a:ext uri="{9D8B030D-6E8A-4147-A177-3AD203B41FA5}">
                      <a16:colId xmlns:a16="http://schemas.microsoft.com/office/drawing/2014/main" val="761357780"/>
                    </a:ext>
                  </a:extLst>
                </a:gridCol>
                <a:gridCol w="370332">
                  <a:extLst>
                    <a:ext uri="{9D8B030D-6E8A-4147-A177-3AD203B41FA5}">
                      <a16:colId xmlns:a16="http://schemas.microsoft.com/office/drawing/2014/main" val="3898003579"/>
                    </a:ext>
                  </a:extLst>
                </a:gridCol>
                <a:gridCol w="329184">
                  <a:extLst>
                    <a:ext uri="{9D8B030D-6E8A-4147-A177-3AD203B41FA5}">
                      <a16:colId xmlns:a16="http://schemas.microsoft.com/office/drawing/2014/main" val="664763412"/>
                    </a:ext>
                  </a:extLst>
                </a:gridCol>
                <a:gridCol w="329184">
                  <a:extLst>
                    <a:ext uri="{9D8B030D-6E8A-4147-A177-3AD203B41FA5}">
                      <a16:colId xmlns:a16="http://schemas.microsoft.com/office/drawing/2014/main" val="364032026"/>
                    </a:ext>
                  </a:extLst>
                </a:gridCol>
                <a:gridCol w="329184">
                  <a:extLst>
                    <a:ext uri="{9D8B030D-6E8A-4147-A177-3AD203B41FA5}">
                      <a16:colId xmlns:a16="http://schemas.microsoft.com/office/drawing/2014/main" val="640175096"/>
                    </a:ext>
                  </a:extLst>
                </a:gridCol>
                <a:gridCol w="329184">
                  <a:extLst>
                    <a:ext uri="{9D8B030D-6E8A-4147-A177-3AD203B41FA5}">
                      <a16:colId xmlns:a16="http://schemas.microsoft.com/office/drawing/2014/main" val="809561792"/>
                    </a:ext>
                  </a:extLst>
                </a:gridCol>
                <a:gridCol w="329184">
                  <a:extLst>
                    <a:ext uri="{9D8B030D-6E8A-4147-A177-3AD203B41FA5}">
                      <a16:colId xmlns:a16="http://schemas.microsoft.com/office/drawing/2014/main" val="2708879069"/>
                    </a:ext>
                  </a:extLst>
                </a:gridCol>
                <a:gridCol w="329184">
                  <a:extLst>
                    <a:ext uri="{9D8B030D-6E8A-4147-A177-3AD203B41FA5}">
                      <a16:colId xmlns:a16="http://schemas.microsoft.com/office/drawing/2014/main" val="1613712596"/>
                    </a:ext>
                  </a:extLst>
                </a:gridCol>
                <a:gridCol w="329184">
                  <a:extLst>
                    <a:ext uri="{9D8B030D-6E8A-4147-A177-3AD203B41FA5}">
                      <a16:colId xmlns:a16="http://schemas.microsoft.com/office/drawing/2014/main" val="1613971733"/>
                    </a:ext>
                  </a:extLst>
                </a:gridCol>
                <a:gridCol w="329184">
                  <a:extLst>
                    <a:ext uri="{9D8B030D-6E8A-4147-A177-3AD203B41FA5}">
                      <a16:colId xmlns:a16="http://schemas.microsoft.com/office/drawing/2014/main" val="3535847063"/>
                    </a:ext>
                  </a:extLst>
                </a:gridCol>
                <a:gridCol w="329184">
                  <a:extLst>
                    <a:ext uri="{9D8B030D-6E8A-4147-A177-3AD203B41FA5}">
                      <a16:colId xmlns:a16="http://schemas.microsoft.com/office/drawing/2014/main" val="3214862513"/>
                    </a:ext>
                  </a:extLst>
                </a:gridCol>
                <a:gridCol w="370332">
                  <a:extLst>
                    <a:ext uri="{9D8B030D-6E8A-4147-A177-3AD203B41FA5}">
                      <a16:colId xmlns:a16="http://schemas.microsoft.com/office/drawing/2014/main" val="3261140156"/>
                    </a:ext>
                  </a:extLst>
                </a:gridCol>
                <a:gridCol w="370332">
                  <a:extLst>
                    <a:ext uri="{9D8B030D-6E8A-4147-A177-3AD203B41FA5}">
                      <a16:colId xmlns:a16="http://schemas.microsoft.com/office/drawing/2014/main" val="1995988951"/>
                    </a:ext>
                  </a:extLst>
                </a:gridCol>
                <a:gridCol w="329184">
                  <a:extLst>
                    <a:ext uri="{9D8B030D-6E8A-4147-A177-3AD203B41FA5}">
                      <a16:colId xmlns:a16="http://schemas.microsoft.com/office/drawing/2014/main" val="2912653207"/>
                    </a:ext>
                  </a:extLst>
                </a:gridCol>
                <a:gridCol w="329184">
                  <a:extLst>
                    <a:ext uri="{9D8B030D-6E8A-4147-A177-3AD203B41FA5}">
                      <a16:colId xmlns:a16="http://schemas.microsoft.com/office/drawing/2014/main" val="1298716796"/>
                    </a:ext>
                  </a:extLst>
                </a:gridCol>
                <a:gridCol w="370332">
                  <a:extLst>
                    <a:ext uri="{9D8B030D-6E8A-4147-A177-3AD203B41FA5}">
                      <a16:colId xmlns:a16="http://schemas.microsoft.com/office/drawing/2014/main" val="2171488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7916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- 2018-05-28 07:37:14 </a:t>
                      </a:r>
                      <a:r>
                        <a:rPr kumimoji="0" lang="en-US" sz="1000" b="0" i="0" u="none" strike="noStrike" kern="1200" cap="none" spc="0" normalizeH="0" baseline="0" noProof="0">
                          <a:ln>
                            <a:noFill/>
                          </a:ln>
                          <a:solidFill>
                            <a:prstClr val="black"/>
                          </a:solidFill>
                          <a:effectLst/>
                          <a:uLnTx/>
                          <a:uFillTx/>
                          <a:latin typeface="+mn-lt"/>
                          <a:ea typeface="+mn-ea"/>
                          <a:cs typeface="+mn-cs"/>
                        </a:rPr>
                        <a:t> 
 DOH IN-FOCUS: Health Financing
 As the steward of health in the country, it is the mission of the DOH to lead the country in the development of a people-centered, resilient and equitable health system.
One of the strategic pillars of the Fourmula One Plus is HEALTH FINANCING.
 DOH will work to increase resources for health by mobilizing more resources, increasing premium rates, improving collection efficiency and harmonizing existing funds.
 In the National Health Sector Meeting attended by DOH officials, DOH regional directors, chiefs of DOH hospitals and development partners, Undersecretary Mario C. Villaverde presented the strategies the DOH will undertake in securing sustainable investments to improve health outcomes and ensure efficient and equitable use of health resources.
IN PHOTOS: Health Secretary Francisco T. Duque III, Undersecretary Mario C. Villaverde, Panel Reactors Dr. Celestina Ma. Jude Dela Serna, Interim PCEO of PhilHealth; Dr. Huberto L. Lapuz of the Philippine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1195591"/>
                  </a:ext>
                </a:extLst>
              </a:tr>
            </a:tbl>
          </a:graphicData>
        </a:graphic>
      </p:graphicFrame>
      <p:sp>
        <p:nvSpPr>
          <p:cNvPr id="4" name="Text Placeholder 3">
            <a:extLst>
              <a:ext uri="{FF2B5EF4-FFF2-40B4-BE49-F238E27FC236}">
                <a16:creationId xmlns:a16="http://schemas.microsoft.com/office/drawing/2014/main" id="{397E474C-508D-4331-8DFE-A3466822172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663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D203E-BF9D-4A47-9B43-42E164BDD185}"/>
              </a:ext>
            </a:extLst>
          </p:cNvPr>
          <p:cNvSpPr>
            <a:spLocks noGrp="1"/>
          </p:cNvSpPr>
          <p:nvPr>
            <p:ph type="title"/>
          </p:nvPr>
        </p:nvSpPr>
        <p:spPr/>
        <p:txBody>
          <a:bodyPr/>
          <a:lstStyle/>
          <a:p>
            <a:r>
              <a:rPr lang="en-US"/>
              <a:t>Facebook Own Posts Table  | All Pages - 5 of 17</a:t>
            </a:r>
          </a:p>
        </p:txBody>
      </p:sp>
      <p:graphicFrame>
        <p:nvGraphicFramePr>
          <p:cNvPr id="5" name="Table Placeholder 4">
            <a:extLst>
              <a:ext uri="{FF2B5EF4-FFF2-40B4-BE49-F238E27FC236}">
                <a16:creationId xmlns:a16="http://schemas.microsoft.com/office/drawing/2014/main" id="{55BE3ED2-9DC4-4FBD-98AB-DD8BD168E148}"/>
              </a:ext>
            </a:extLst>
          </p:cNvPr>
          <p:cNvGraphicFramePr>
            <a:graphicFrameLocks noGrp="1"/>
          </p:cNvGraphicFramePr>
          <p:nvPr>
            <p:ph type="tbl" sz="quarter" idx="13"/>
            <p:extLst>
              <p:ext uri="{D42A27DB-BD31-4B8C-83A1-F6EECF244321}">
                <p14:modId xmlns:p14="http://schemas.microsoft.com/office/powerpoint/2010/main" val="3592876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6426864"/>
                    </a:ext>
                  </a:extLst>
                </a:gridCol>
                <a:gridCol w="370332">
                  <a:extLst>
                    <a:ext uri="{9D8B030D-6E8A-4147-A177-3AD203B41FA5}">
                      <a16:colId xmlns:a16="http://schemas.microsoft.com/office/drawing/2014/main" val="3477651884"/>
                    </a:ext>
                  </a:extLst>
                </a:gridCol>
                <a:gridCol w="370332">
                  <a:extLst>
                    <a:ext uri="{9D8B030D-6E8A-4147-A177-3AD203B41FA5}">
                      <a16:colId xmlns:a16="http://schemas.microsoft.com/office/drawing/2014/main" val="2204589127"/>
                    </a:ext>
                  </a:extLst>
                </a:gridCol>
                <a:gridCol w="370332">
                  <a:extLst>
                    <a:ext uri="{9D8B030D-6E8A-4147-A177-3AD203B41FA5}">
                      <a16:colId xmlns:a16="http://schemas.microsoft.com/office/drawing/2014/main" val="3766664269"/>
                    </a:ext>
                  </a:extLst>
                </a:gridCol>
                <a:gridCol w="329184">
                  <a:extLst>
                    <a:ext uri="{9D8B030D-6E8A-4147-A177-3AD203B41FA5}">
                      <a16:colId xmlns:a16="http://schemas.microsoft.com/office/drawing/2014/main" val="3328940385"/>
                    </a:ext>
                  </a:extLst>
                </a:gridCol>
                <a:gridCol w="329184">
                  <a:extLst>
                    <a:ext uri="{9D8B030D-6E8A-4147-A177-3AD203B41FA5}">
                      <a16:colId xmlns:a16="http://schemas.microsoft.com/office/drawing/2014/main" val="2932217765"/>
                    </a:ext>
                  </a:extLst>
                </a:gridCol>
                <a:gridCol w="329184">
                  <a:extLst>
                    <a:ext uri="{9D8B030D-6E8A-4147-A177-3AD203B41FA5}">
                      <a16:colId xmlns:a16="http://schemas.microsoft.com/office/drawing/2014/main" val="1145367331"/>
                    </a:ext>
                  </a:extLst>
                </a:gridCol>
                <a:gridCol w="329184">
                  <a:extLst>
                    <a:ext uri="{9D8B030D-6E8A-4147-A177-3AD203B41FA5}">
                      <a16:colId xmlns:a16="http://schemas.microsoft.com/office/drawing/2014/main" val="2217778122"/>
                    </a:ext>
                  </a:extLst>
                </a:gridCol>
                <a:gridCol w="329184">
                  <a:extLst>
                    <a:ext uri="{9D8B030D-6E8A-4147-A177-3AD203B41FA5}">
                      <a16:colId xmlns:a16="http://schemas.microsoft.com/office/drawing/2014/main" val="1578443837"/>
                    </a:ext>
                  </a:extLst>
                </a:gridCol>
                <a:gridCol w="329184">
                  <a:extLst>
                    <a:ext uri="{9D8B030D-6E8A-4147-A177-3AD203B41FA5}">
                      <a16:colId xmlns:a16="http://schemas.microsoft.com/office/drawing/2014/main" val="2676304500"/>
                    </a:ext>
                  </a:extLst>
                </a:gridCol>
                <a:gridCol w="329184">
                  <a:extLst>
                    <a:ext uri="{9D8B030D-6E8A-4147-A177-3AD203B41FA5}">
                      <a16:colId xmlns:a16="http://schemas.microsoft.com/office/drawing/2014/main" val="1558704011"/>
                    </a:ext>
                  </a:extLst>
                </a:gridCol>
                <a:gridCol w="329184">
                  <a:extLst>
                    <a:ext uri="{9D8B030D-6E8A-4147-A177-3AD203B41FA5}">
                      <a16:colId xmlns:a16="http://schemas.microsoft.com/office/drawing/2014/main" val="63979972"/>
                    </a:ext>
                  </a:extLst>
                </a:gridCol>
                <a:gridCol w="329184">
                  <a:extLst>
                    <a:ext uri="{9D8B030D-6E8A-4147-A177-3AD203B41FA5}">
                      <a16:colId xmlns:a16="http://schemas.microsoft.com/office/drawing/2014/main" val="2587359137"/>
                    </a:ext>
                  </a:extLst>
                </a:gridCol>
                <a:gridCol w="370332">
                  <a:extLst>
                    <a:ext uri="{9D8B030D-6E8A-4147-A177-3AD203B41FA5}">
                      <a16:colId xmlns:a16="http://schemas.microsoft.com/office/drawing/2014/main" val="3697274385"/>
                    </a:ext>
                  </a:extLst>
                </a:gridCol>
                <a:gridCol w="370332">
                  <a:extLst>
                    <a:ext uri="{9D8B030D-6E8A-4147-A177-3AD203B41FA5}">
                      <a16:colId xmlns:a16="http://schemas.microsoft.com/office/drawing/2014/main" val="3101612356"/>
                    </a:ext>
                  </a:extLst>
                </a:gridCol>
                <a:gridCol w="329184">
                  <a:extLst>
                    <a:ext uri="{9D8B030D-6E8A-4147-A177-3AD203B41FA5}">
                      <a16:colId xmlns:a16="http://schemas.microsoft.com/office/drawing/2014/main" val="1362342338"/>
                    </a:ext>
                  </a:extLst>
                </a:gridCol>
                <a:gridCol w="329184">
                  <a:extLst>
                    <a:ext uri="{9D8B030D-6E8A-4147-A177-3AD203B41FA5}">
                      <a16:colId xmlns:a16="http://schemas.microsoft.com/office/drawing/2014/main" val="776939982"/>
                    </a:ext>
                  </a:extLst>
                </a:gridCol>
                <a:gridCol w="370332">
                  <a:extLst>
                    <a:ext uri="{9D8B030D-6E8A-4147-A177-3AD203B41FA5}">
                      <a16:colId xmlns:a16="http://schemas.microsoft.com/office/drawing/2014/main" val="2028492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252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- 2018-05-25 07:38:12 </a:t>
                      </a:r>
                      <a:r>
                        <a:rPr kumimoji="0" lang="en-US" sz="1000" b="0" i="0" u="none" strike="noStrike" kern="1200" cap="none" spc="0" normalizeH="0" baseline="0" noProof="0">
                          <a:ln>
                            <a:noFill/>
                          </a:ln>
                          <a:solidFill>
                            <a:prstClr val="black"/>
                          </a:solidFill>
                          <a:effectLst/>
                          <a:uLnTx/>
                          <a:uFillTx/>
                          <a:latin typeface="+mn-lt"/>
                          <a:ea typeface="+mn-ea"/>
                          <a:cs typeface="+mn-cs"/>
                        </a:rPr>
                        <a:t> 
 PHILIPPINES JOINS THE OBSERVANCE OF INTERNATIONAL THYROID AWARENESS WEEK 2018 Press Release/ 25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60901080"/>
                  </a:ext>
                </a:extLst>
              </a:tr>
            </a:tbl>
          </a:graphicData>
        </a:graphic>
      </p:graphicFrame>
      <p:sp>
        <p:nvSpPr>
          <p:cNvPr id="4" name="Text Placeholder 3">
            <a:extLst>
              <a:ext uri="{FF2B5EF4-FFF2-40B4-BE49-F238E27FC236}">
                <a16:creationId xmlns:a16="http://schemas.microsoft.com/office/drawing/2014/main" id="{CE99BC7C-9C3E-4D72-AE4E-05D25F12C79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71998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4F86-71B7-4489-A36B-B20BB9B7065C}"/>
              </a:ext>
            </a:extLst>
          </p:cNvPr>
          <p:cNvSpPr>
            <a:spLocks noGrp="1"/>
          </p:cNvSpPr>
          <p:nvPr>
            <p:ph type="title"/>
          </p:nvPr>
        </p:nvSpPr>
        <p:spPr/>
        <p:txBody>
          <a:bodyPr/>
          <a:lstStyle/>
          <a:p>
            <a:r>
              <a:rPr lang="en-US"/>
              <a:t>Facebook Own Posts Table  | All Pages - 6 of 17</a:t>
            </a:r>
          </a:p>
        </p:txBody>
      </p:sp>
      <p:graphicFrame>
        <p:nvGraphicFramePr>
          <p:cNvPr id="5" name="Table Placeholder 4">
            <a:extLst>
              <a:ext uri="{FF2B5EF4-FFF2-40B4-BE49-F238E27FC236}">
                <a16:creationId xmlns:a16="http://schemas.microsoft.com/office/drawing/2014/main" id="{21FAD0E9-7369-44F7-B040-A1ECBA55F999}"/>
              </a:ext>
            </a:extLst>
          </p:cNvPr>
          <p:cNvGraphicFramePr>
            <a:graphicFrameLocks noGrp="1"/>
          </p:cNvGraphicFramePr>
          <p:nvPr>
            <p:ph type="tbl" sz="quarter" idx="13"/>
            <p:extLst>
              <p:ext uri="{D42A27DB-BD31-4B8C-83A1-F6EECF244321}">
                <p14:modId xmlns:p14="http://schemas.microsoft.com/office/powerpoint/2010/main" val="255736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8626865"/>
                    </a:ext>
                  </a:extLst>
                </a:gridCol>
                <a:gridCol w="370332">
                  <a:extLst>
                    <a:ext uri="{9D8B030D-6E8A-4147-A177-3AD203B41FA5}">
                      <a16:colId xmlns:a16="http://schemas.microsoft.com/office/drawing/2014/main" val="4174545541"/>
                    </a:ext>
                  </a:extLst>
                </a:gridCol>
                <a:gridCol w="370332">
                  <a:extLst>
                    <a:ext uri="{9D8B030D-6E8A-4147-A177-3AD203B41FA5}">
                      <a16:colId xmlns:a16="http://schemas.microsoft.com/office/drawing/2014/main" val="3684585833"/>
                    </a:ext>
                  </a:extLst>
                </a:gridCol>
                <a:gridCol w="370332">
                  <a:extLst>
                    <a:ext uri="{9D8B030D-6E8A-4147-A177-3AD203B41FA5}">
                      <a16:colId xmlns:a16="http://schemas.microsoft.com/office/drawing/2014/main" val="67257233"/>
                    </a:ext>
                  </a:extLst>
                </a:gridCol>
                <a:gridCol w="329184">
                  <a:extLst>
                    <a:ext uri="{9D8B030D-6E8A-4147-A177-3AD203B41FA5}">
                      <a16:colId xmlns:a16="http://schemas.microsoft.com/office/drawing/2014/main" val="3276162898"/>
                    </a:ext>
                  </a:extLst>
                </a:gridCol>
                <a:gridCol w="329184">
                  <a:extLst>
                    <a:ext uri="{9D8B030D-6E8A-4147-A177-3AD203B41FA5}">
                      <a16:colId xmlns:a16="http://schemas.microsoft.com/office/drawing/2014/main" val="2667299663"/>
                    </a:ext>
                  </a:extLst>
                </a:gridCol>
                <a:gridCol w="329184">
                  <a:extLst>
                    <a:ext uri="{9D8B030D-6E8A-4147-A177-3AD203B41FA5}">
                      <a16:colId xmlns:a16="http://schemas.microsoft.com/office/drawing/2014/main" val="890588865"/>
                    </a:ext>
                  </a:extLst>
                </a:gridCol>
                <a:gridCol w="329184">
                  <a:extLst>
                    <a:ext uri="{9D8B030D-6E8A-4147-A177-3AD203B41FA5}">
                      <a16:colId xmlns:a16="http://schemas.microsoft.com/office/drawing/2014/main" val="4029989721"/>
                    </a:ext>
                  </a:extLst>
                </a:gridCol>
                <a:gridCol w="329184">
                  <a:extLst>
                    <a:ext uri="{9D8B030D-6E8A-4147-A177-3AD203B41FA5}">
                      <a16:colId xmlns:a16="http://schemas.microsoft.com/office/drawing/2014/main" val="4203746464"/>
                    </a:ext>
                  </a:extLst>
                </a:gridCol>
                <a:gridCol w="329184">
                  <a:extLst>
                    <a:ext uri="{9D8B030D-6E8A-4147-A177-3AD203B41FA5}">
                      <a16:colId xmlns:a16="http://schemas.microsoft.com/office/drawing/2014/main" val="1234355313"/>
                    </a:ext>
                  </a:extLst>
                </a:gridCol>
                <a:gridCol w="329184">
                  <a:extLst>
                    <a:ext uri="{9D8B030D-6E8A-4147-A177-3AD203B41FA5}">
                      <a16:colId xmlns:a16="http://schemas.microsoft.com/office/drawing/2014/main" val="961182358"/>
                    </a:ext>
                  </a:extLst>
                </a:gridCol>
                <a:gridCol w="329184">
                  <a:extLst>
                    <a:ext uri="{9D8B030D-6E8A-4147-A177-3AD203B41FA5}">
                      <a16:colId xmlns:a16="http://schemas.microsoft.com/office/drawing/2014/main" val="308657351"/>
                    </a:ext>
                  </a:extLst>
                </a:gridCol>
                <a:gridCol w="329184">
                  <a:extLst>
                    <a:ext uri="{9D8B030D-6E8A-4147-A177-3AD203B41FA5}">
                      <a16:colId xmlns:a16="http://schemas.microsoft.com/office/drawing/2014/main" val="2345494935"/>
                    </a:ext>
                  </a:extLst>
                </a:gridCol>
                <a:gridCol w="370332">
                  <a:extLst>
                    <a:ext uri="{9D8B030D-6E8A-4147-A177-3AD203B41FA5}">
                      <a16:colId xmlns:a16="http://schemas.microsoft.com/office/drawing/2014/main" val="279624989"/>
                    </a:ext>
                  </a:extLst>
                </a:gridCol>
                <a:gridCol w="370332">
                  <a:extLst>
                    <a:ext uri="{9D8B030D-6E8A-4147-A177-3AD203B41FA5}">
                      <a16:colId xmlns:a16="http://schemas.microsoft.com/office/drawing/2014/main" val="2380213647"/>
                    </a:ext>
                  </a:extLst>
                </a:gridCol>
                <a:gridCol w="329184">
                  <a:extLst>
                    <a:ext uri="{9D8B030D-6E8A-4147-A177-3AD203B41FA5}">
                      <a16:colId xmlns:a16="http://schemas.microsoft.com/office/drawing/2014/main" val="1567240239"/>
                    </a:ext>
                  </a:extLst>
                </a:gridCol>
                <a:gridCol w="329184">
                  <a:extLst>
                    <a:ext uri="{9D8B030D-6E8A-4147-A177-3AD203B41FA5}">
                      <a16:colId xmlns:a16="http://schemas.microsoft.com/office/drawing/2014/main" val="2425114108"/>
                    </a:ext>
                  </a:extLst>
                </a:gridCol>
                <a:gridCol w="370332">
                  <a:extLst>
                    <a:ext uri="{9D8B030D-6E8A-4147-A177-3AD203B41FA5}">
                      <a16:colId xmlns:a16="http://schemas.microsoft.com/office/drawing/2014/main" val="7018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4845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- 2018-05-24 03:10:01 </a:t>
                      </a:r>
                      <a:r>
                        <a:rPr kumimoji="0" lang="en-US" sz="1000" b="0" i="0" u="none" strike="noStrike" kern="1200" cap="none" spc="0" normalizeH="0" baseline="0" noProof="0">
                          <a:ln>
                            <a:noFill/>
                          </a:ln>
                          <a:solidFill>
                            <a:prstClr val="black"/>
                          </a:solidFill>
                          <a:effectLst/>
                          <a:uLnTx/>
                          <a:uFillTx/>
                          <a:latin typeface="+mn-lt"/>
                          <a:ea typeface="+mn-ea"/>
                          <a:cs typeface="+mn-cs"/>
                        </a:rPr>
                        <a:t> 
 Philippine Statement: “Health for all: Commit to Universal Health Coverage”
71ST SESSION OF THE WORLD HEALTH ASSEMBLY
HONOURABLE FRANCISCO T. DUQUE III
SECRETARY OF HEALTH OF THE REPUBLIC OF THE PHILIPPINES
May 21 - 26, 2018, Geneva, Switzerland
President of the World Health Assembly,  the Minister of Health of Zimbabwe 
Director General, Dr. Tedros Adhanom Ghebreyesus,
Fellow Ministers, honorable delegates
This year’s theme, “Universal Health Coverage: everyone, everywhere,” is timely and urgent. This vision is embodied in the Philippine Health Agenda of the Duterte Administration where our goal is to reach UHC by 2022.  We further envision our people to be the healthiest in Asia by 2040.
To make this happen we embark on the following actions:
1) National legislation that will enable a whole-of-society approach in 2018. This law will strengthen primary health care in the country fully aligned with the principles of the Alma Ata Declaration as the bedrock of health reform toward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25453574"/>
                  </a:ext>
                </a:extLst>
              </a:tr>
            </a:tbl>
          </a:graphicData>
        </a:graphic>
      </p:graphicFrame>
      <p:sp>
        <p:nvSpPr>
          <p:cNvPr id="4" name="Text Placeholder 3">
            <a:extLst>
              <a:ext uri="{FF2B5EF4-FFF2-40B4-BE49-F238E27FC236}">
                <a16:creationId xmlns:a16="http://schemas.microsoft.com/office/drawing/2014/main" id="{1908ABB1-C25E-43EC-924C-350C3CED3EA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81307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5896-9666-4AEB-9839-EFB943959786}"/>
              </a:ext>
            </a:extLst>
          </p:cNvPr>
          <p:cNvSpPr>
            <a:spLocks noGrp="1"/>
          </p:cNvSpPr>
          <p:nvPr>
            <p:ph type="title"/>
          </p:nvPr>
        </p:nvSpPr>
        <p:spPr/>
        <p:txBody>
          <a:bodyPr/>
          <a:lstStyle/>
          <a:p>
            <a:r>
              <a:rPr lang="en-US"/>
              <a:t>Facebook Own Posts Table  | All Pages - 7 of 17</a:t>
            </a:r>
          </a:p>
        </p:txBody>
      </p:sp>
      <p:graphicFrame>
        <p:nvGraphicFramePr>
          <p:cNvPr id="5" name="Table Placeholder 4">
            <a:extLst>
              <a:ext uri="{FF2B5EF4-FFF2-40B4-BE49-F238E27FC236}">
                <a16:creationId xmlns:a16="http://schemas.microsoft.com/office/drawing/2014/main" id="{5174EB1F-843C-4935-9DE5-41025DFCEC40}"/>
              </a:ext>
            </a:extLst>
          </p:cNvPr>
          <p:cNvGraphicFramePr>
            <a:graphicFrameLocks noGrp="1"/>
          </p:cNvGraphicFramePr>
          <p:nvPr>
            <p:ph type="tbl" sz="quarter" idx="13"/>
            <p:extLst>
              <p:ext uri="{D42A27DB-BD31-4B8C-83A1-F6EECF244321}">
                <p14:modId xmlns:p14="http://schemas.microsoft.com/office/powerpoint/2010/main" val="1071952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619722"/>
                    </a:ext>
                  </a:extLst>
                </a:gridCol>
                <a:gridCol w="370332">
                  <a:extLst>
                    <a:ext uri="{9D8B030D-6E8A-4147-A177-3AD203B41FA5}">
                      <a16:colId xmlns:a16="http://schemas.microsoft.com/office/drawing/2014/main" val="642702020"/>
                    </a:ext>
                  </a:extLst>
                </a:gridCol>
                <a:gridCol w="370332">
                  <a:extLst>
                    <a:ext uri="{9D8B030D-6E8A-4147-A177-3AD203B41FA5}">
                      <a16:colId xmlns:a16="http://schemas.microsoft.com/office/drawing/2014/main" val="3424742666"/>
                    </a:ext>
                  </a:extLst>
                </a:gridCol>
                <a:gridCol w="370332">
                  <a:extLst>
                    <a:ext uri="{9D8B030D-6E8A-4147-A177-3AD203B41FA5}">
                      <a16:colId xmlns:a16="http://schemas.microsoft.com/office/drawing/2014/main" val="2811483274"/>
                    </a:ext>
                  </a:extLst>
                </a:gridCol>
                <a:gridCol w="329184">
                  <a:extLst>
                    <a:ext uri="{9D8B030D-6E8A-4147-A177-3AD203B41FA5}">
                      <a16:colId xmlns:a16="http://schemas.microsoft.com/office/drawing/2014/main" val="1021580365"/>
                    </a:ext>
                  </a:extLst>
                </a:gridCol>
                <a:gridCol w="329184">
                  <a:extLst>
                    <a:ext uri="{9D8B030D-6E8A-4147-A177-3AD203B41FA5}">
                      <a16:colId xmlns:a16="http://schemas.microsoft.com/office/drawing/2014/main" val="2445666939"/>
                    </a:ext>
                  </a:extLst>
                </a:gridCol>
                <a:gridCol w="329184">
                  <a:extLst>
                    <a:ext uri="{9D8B030D-6E8A-4147-A177-3AD203B41FA5}">
                      <a16:colId xmlns:a16="http://schemas.microsoft.com/office/drawing/2014/main" val="2252974321"/>
                    </a:ext>
                  </a:extLst>
                </a:gridCol>
                <a:gridCol w="329184">
                  <a:extLst>
                    <a:ext uri="{9D8B030D-6E8A-4147-A177-3AD203B41FA5}">
                      <a16:colId xmlns:a16="http://schemas.microsoft.com/office/drawing/2014/main" val="284147010"/>
                    </a:ext>
                  </a:extLst>
                </a:gridCol>
                <a:gridCol w="329184">
                  <a:extLst>
                    <a:ext uri="{9D8B030D-6E8A-4147-A177-3AD203B41FA5}">
                      <a16:colId xmlns:a16="http://schemas.microsoft.com/office/drawing/2014/main" val="1763015157"/>
                    </a:ext>
                  </a:extLst>
                </a:gridCol>
                <a:gridCol w="329184">
                  <a:extLst>
                    <a:ext uri="{9D8B030D-6E8A-4147-A177-3AD203B41FA5}">
                      <a16:colId xmlns:a16="http://schemas.microsoft.com/office/drawing/2014/main" val="1965527278"/>
                    </a:ext>
                  </a:extLst>
                </a:gridCol>
                <a:gridCol w="329184">
                  <a:extLst>
                    <a:ext uri="{9D8B030D-6E8A-4147-A177-3AD203B41FA5}">
                      <a16:colId xmlns:a16="http://schemas.microsoft.com/office/drawing/2014/main" val="4230108685"/>
                    </a:ext>
                  </a:extLst>
                </a:gridCol>
                <a:gridCol w="329184">
                  <a:extLst>
                    <a:ext uri="{9D8B030D-6E8A-4147-A177-3AD203B41FA5}">
                      <a16:colId xmlns:a16="http://schemas.microsoft.com/office/drawing/2014/main" val="2682691794"/>
                    </a:ext>
                  </a:extLst>
                </a:gridCol>
                <a:gridCol w="329184">
                  <a:extLst>
                    <a:ext uri="{9D8B030D-6E8A-4147-A177-3AD203B41FA5}">
                      <a16:colId xmlns:a16="http://schemas.microsoft.com/office/drawing/2014/main" val="2545901166"/>
                    </a:ext>
                  </a:extLst>
                </a:gridCol>
                <a:gridCol w="370332">
                  <a:extLst>
                    <a:ext uri="{9D8B030D-6E8A-4147-A177-3AD203B41FA5}">
                      <a16:colId xmlns:a16="http://schemas.microsoft.com/office/drawing/2014/main" val="853327549"/>
                    </a:ext>
                  </a:extLst>
                </a:gridCol>
                <a:gridCol w="370332">
                  <a:extLst>
                    <a:ext uri="{9D8B030D-6E8A-4147-A177-3AD203B41FA5}">
                      <a16:colId xmlns:a16="http://schemas.microsoft.com/office/drawing/2014/main" val="2375729627"/>
                    </a:ext>
                  </a:extLst>
                </a:gridCol>
                <a:gridCol w="329184">
                  <a:extLst>
                    <a:ext uri="{9D8B030D-6E8A-4147-A177-3AD203B41FA5}">
                      <a16:colId xmlns:a16="http://schemas.microsoft.com/office/drawing/2014/main" val="2257681140"/>
                    </a:ext>
                  </a:extLst>
                </a:gridCol>
                <a:gridCol w="329184">
                  <a:extLst>
                    <a:ext uri="{9D8B030D-6E8A-4147-A177-3AD203B41FA5}">
                      <a16:colId xmlns:a16="http://schemas.microsoft.com/office/drawing/2014/main" val="4040209280"/>
                    </a:ext>
                  </a:extLst>
                </a:gridCol>
                <a:gridCol w="370332">
                  <a:extLst>
                    <a:ext uri="{9D8B030D-6E8A-4147-A177-3AD203B41FA5}">
                      <a16:colId xmlns:a16="http://schemas.microsoft.com/office/drawing/2014/main" val="2275336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097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- 2018-05-23 10:52:59 </a:t>
                      </a:r>
                      <a:r>
                        <a:rPr kumimoji="0" lang="en-US" sz="1000" b="0" i="0" u="none" strike="noStrike" kern="1200" cap="none" spc="0" normalizeH="0" baseline="0" noProof="0">
                          <a:ln>
                            <a:noFill/>
                          </a:ln>
                          <a:solidFill>
                            <a:prstClr val="black"/>
                          </a:solidFill>
                          <a:effectLst/>
                          <a:uLnTx/>
                          <a:uFillTx/>
                          <a:latin typeface="+mn-lt"/>
                          <a:ea typeface="+mn-ea"/>
                          <a:cs typeface="+mn-cs"/>
                        </a:rPr>
                        <a:t> 
 The Doctor is in 
Season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3429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- 2018-05-23 09:39:42 </a:t>
                      </a:r>
                      <a:r>
                        <a:rPr kumimoji="0" lang="en-US" sz="1000" b="0" i="0" u="none" strike="noStrike" kern="1200" cap="none" spc="0" normalizeH="0" baseline="0" noProof="0">
                          <a:ln>
                            <a:noFill/>
                          </a:ln>
                          <a:solidFill>
                            <a:prstClr val="black"/>
                          </a:solidFill>
                          <a:effectLst/>
                          <a:uLnTx/>
                          <a:uFillTx/>
                          <a:latin typeface="+mn-lt"/>
                          <a:ea typeface="+mn-ea"/>
                          <a:cs typeface="+mn-cs"/>
                        </a:rPr>
                        <a:t> 
 World Health +SocialGood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21333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- 2018-05-23 07:37:33 </a:t>
                      </a:r>
                      <a:r>
                        <a:rPr kumimoji="0" lang="en-US" sz="1000" b="0" i="0" u="none" strike="noStrike" kern="1200" cap="none" spc="0" normalizeH="0" baseline="0" noProof="0">
                          <a:ln>
                            <a:noFill/>
                          </a:ln>
                          <a:solidFill>
                            <a:prstClr val="black"/>
                          </a:solidFill>
                          <a:effectLst/>
                          <a:uLnTx/>
                          <a:uFillTx/>
                          <a:latin typeface="+mn-lt"/>
                          <a:ea typeface="+mn-ea"/>
                          <a:cs typeface="+mn-cs"/>
                        </a:rPr>
                        <a:t> 
 DOH LAUDS HOUSE PANEL’S APPROVAL OF P1.16-B DENGVAXIA FUNDS Press Release/23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184431"/>
                  </a:ext>
                </a:extLst>
              </a:tr>
            </a:tbl>
          </a:graphicData>
        </a:graphic>
      </p:graphicFrame>
      <p:sp>
        <p:nvSpPr>
          <p:cNvPr id="4" name="Text Placeholder 3">
            <a:extLst>
              <a:ext uri="{FF2B5EF4-FFF2-40B4-BE49-F238E27FC236}">
                <a16:creationId xmlns:a16="http://schemas.microsoft.com/office/drawing/2014/main" id="{1311B8C2-6B32-4E34-ACD0-DB3683D2483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15310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2F0FE-06C3-4A65-83C1-95A7E5E46123}"/>
              </a:ext>
            </a:extLst>
          </p:cNvPr>
          <p:cNvSpPr>
            <a:spLocks noGrp="1"/>
          </p:cNvSpPr>
          <p:nvPr>
            <p:ph type="title"/>
          </p:nvPr>
        </p:nvSpPr>
        <p:spPr/>
        <p:txBody>
          <a:bodyPr/>
          <a:lstStyle/>
          <a:p>
            <a:r>
              <a:rPr lang="en-US"/>
              <a:t>Facebook Own Posts Table  | All Pages - 8 of 17</a:t>
            </a:r>
          </a:p>
        </p:txBody>
      </p:sp>
      <p:graphicFrame>
        <p:nvGraphicFramePr>
          <p:cNvPr id="5" name="Table Placeholder 4">
            <a:extLst>
              <a:ext uri="{FF2B5EF4-FFF2-40B4-BE49-F238E27FC236}">
                <a16:creationId xmlns:a16="http://schemas.microsoft.com/office/drawing/2014/main" id="{5FAE8E52-5733-474E-849B-245700D8C1B9}"/>
              </a:ext>
            </a:extLst>
          </p:cNvPr>
          <p:cNvGraphicFramePr>
            <a:graphicFrameLocks noGrp="1"/>
          </p:cNvGraphicFramePr>
          <p:nvPr>
            <p:ph type="tbl" sz="quarter" idx="13"/>
            <p:extLst>
              <p:ext uri="{D42A27DB-BD31-4B8C-83A1-F6EECF244321}">
                <p14:modId xmlns:p14="http://schemas.microsoft.com/office/powerpoint/2010/main" val="2364685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6851525"/>
                    </a:ext>
                  </a:extLst>
                </a:gridCol>
                <a:gridCol w="370332">
                  <a:extLst>
                    <a:ext uri="{9D8B030D-6E8A-4147-A177-3AD203B41FA5}">
                      <a16:colId xmlns:a16="http://schemas.microsoft.com/office/drawing/2014/main" val="1655999909"/>
                    </a:ext>
                  </a:extLst>
                </a:gridCol>
                <a:gridCol w="370332">
                  <a:extLst>
                    <a:ext uri="{9D8B030D-6E8A-4147-A177-3AD203B41FA5}">
                      <a16:colId xmlns:a16="http://schemas.microsoft.com/office/drawing/2014/main" val="841333022"/>
                    </a:ext>
                  </a:extLst>
                </a:gridCol>
                <a:gridCol w="370332">
                  <a:extLst>
                    <a:ext uri="{9D8B030D-6E8A-4147-A177-3AD203B41FA5}">
                      <a16:colId xmlns:a16="http://schemas.microsoft.com/office/drawing/2014/main" val="206356048"/>
                    </a:ext>
                  </a:extLst>
                </a:gridCol>
                <a:gridCol w="329184">
                  <a:extLst>
                    <a:ext uri="{9D8B030D-6E8A-4147-A177-3AD203B41FA5}">
                      <a16:colId xmlns:a16="http://schemas.microsoft.com/office/drawing/2014/main" val="3688971404"/>
                    </a:ext>
                  </a:extLst>
                </a:gridCol>
                <a:gridCol w="329184">
                  <a:extLst>
                    <a:ext uri="{9D8B030D-6E8A-4147-A177-3AD203B41FA5}">
                      <a16:colId xmlns:a16="http://schemas.microsoft.com/office/drawing/2014/main" val="2505025352"/>
                    </a:ext>
                  </a:extLst>
                </a:gridCol>
                <a:gridCol w="329184">
                  <a:extLst>
                    <a:ext uri="{9D8B030D-6E8A-4147-A177-3AD203B41FA5}">
                      <a16:colId xmlns:a16="http://schemas.microsoft.com/office/drawing/2014/main" val="3262559842"/>
                    </a:ext>
                  </a:extLst>
                </a:gridCol>
                <a:gridCol w="329184">
                  <a:extLst>
                    <a:ext uri="{9D8B030D-6E8A-4147-A177-3AD203B41FA5}">
                      <a16:colId xmlns:a16="http://schemas.microsoft.com/office/drawing/2014/main" val="918457416"/>
                    </a:ext>
                  </a:extLst>
                </a:gridCol>
                <a:gridCol w="329184">
                  <a:extLst>
                    <a:ext uri="{9D8B030D-6E8A-4147-A177-3AD203B41FA5}">
                      <a16:colId xmlns:a16="http://schemas.microsoft.com/office/drawing/2014/main" val="753277091"/>
                    </a:ext>
                  </a:extLst>
                </a:gridCol>
                <a:gridCol w="329184">
                  <a:extLst>
                    <a:ext uri="{9D8B030D-6E8A-4147-A177-3AD203B41FA5}">
                      <a16:colId xmlns:a16="http://schemas.microsoft.com/office/drawing/2014/main" val="1137357173"/>
                    </a:ext>
                  </a:extLst>
                </a:gridCol>
                <a:gridCol w="329184">
                  <a:extLst>
                    <a:ext uri="{9D8B030D-6E8A-4147-A177-3AD203B41FA5}">
                      <a16:colId xmlns:a16="http://schemas.microsoft.com/office/drawing/2014/main" val="4021631418"/>
                    </a:ext>
                  </a:extLst>
                </a:gridCol>
                <a:gridCol w="329184">
                  <a:extLst>
                    <a:ext uri="{9D8B030D-6E8A-4147-A177-3AD203B41FA5}">
                      <a16:colId xmlns:a16="http://schemas.microsoft.com/office/drawing/2014/main" val="1584057236"/>
                    </a:ext>
                  </a:extLst>
                </a:gridCol>
                <a:gridCol w="329184">
                  <a:extLst>
                    <a:ext uri="{9D8B030D-6E8A-4147-A177-3AD203B41FA5}">
                      <a16:colId xmlns:a16="http://schemas.microsoft.com/office/drawing/2014/main" val="4177424135"/>
                    </a:ext>
                  </a:extLst>
                </a:gridCol>
                <a:gridCol w="370332">
                  <a:extLst>
                    <a:ext uri="{9D8B030D-6E8A-4147-A177-3AD203B41FA5}">
                      <a16:colId xmlns:a16="http://schemas.microsoft.com/office/drawing/2014/main" val="841666359"/>
                    </a:ext>
                  </a:extLst>
                </a:gridCol>
                <a:gridCol w="370332">
                  <a:extLst>
                    <a:ext uri="{9D8B030D-6E8A-4147-A177-3AD203B41FA5}">
                      <a16:colId xmlns:a16="http://schemas.microsoft.com/office/drawing/2014/main" val="812157344"/>
                    </a:ext>
                  </a:extLst>
                </a:gridCol>
                <a:gridCol w="329184">
                  <a:extLst>
                    <a:ext uri="{9D8B030D-6E8A-4147-A177-3AD203B41FA5}">
                      <a16:colId xmlns:a16="http://schemas.microsoft.com/office/drawing/2014/main" val="3107933012"/>
                    </a:ext>
                  </a:extLst>
                </a:gridCol>
                <a:gridCol w="329184">
                  <a:extLst>
                    <a:ext uri="{9D8B030D-6E8A-4147-A177-3AD203B41FA5}">
                      <a16:colId xmlns:a16="http://schemas.microsoft.com/office/drawing/2014/main" val="1868297356"/>
                    </a:ext>
                  </a:extLst>
                </a:gridCol>
                <a:gridCol w="370332">
                  <a:extLst>
                    <a:ext uri="{9D8B030D-6E8A-4147-A177-3AD203B41FA5}">
                      <a16:colId xmlns:a16="http://schemas.microsoft.com/office/drawing/2014/main" val="4168938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279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- 2018-05-20 06:00:01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San Fernando, Cebu
March 27,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9583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- 2018-05-19 06:00:01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Minglanilla, Cebu
March 27,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6898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- 2018-05-19 02:58:07 </a:t>
                      </a:r>
                      <a:r>
                        <a:rPr kumimoji="0" lang="en-US" sz="1000" b="0" i="0" u="none" strike="noStrike" kern="1200" cap="none" spc="0" normalizeH="0" baseline="0" noProof="0">
                          <a:ln>
                            <a:noFill/>
                          </a:ln>
                          <a:solidFill>
                            <a:prstClr val="black"/>
                          </a:solidFill>
                          <a:effectLst/>
                          <a:uLnTx/>
                          <a:uFillTx/>
                          <a:latin typeface="+mn-lt"/>
                          <a:ea typeface="+mn-ea"/>
                          <a:cs typeface="+mn-cs"/>
                        </a:rPr>
                        <a:t> 
 ONE IN THREE FILIPINOS DIE PREMATURELY FROM NONCOMMUNICABLE DISEASES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35100808"/>
                  </a:ext>
                </a:extLst>
              </a:tr>
            </a:tbl>
          </a:graphicData>
        </a:graphic>
      </p:graphicFrame>
      <p:sp>
        <p:nvSpPr>
          <p:cNvPr id="4" name="Text Placeholder 3">
            <a:extLst>
              <a:ext uri="{FF2B5EF4-FFF2-40B4-BE49-F238E27FC236}">
                <a16:creationId xmlns:a16="http://schemas.microsoft.com/office/drawing/2014/main" id="{E1BD346E-A0DB-4B90-BF82-51D499116D6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06881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A4EF-9BC4-4FFE-854A-A112646160AD}"/>
              </a:ext>
            </a:extLst>
          </p:cNvPr>
          <p:cNvSpPr>
            <a:spLocks noGrp="1"/>
          </p:cNvSpPr>
          <p:nvPr>
            <p:ph type="title"/>
          </p:nvPr>
        </p:nvSpPr>
        <p:spPr/>
        <p:txBody>
          <a:bodyPr/>
          <a:lstStyle/>
          <a:p>
            <a:r>
              <a:rPr lang="en-US"/>
              <a:t>Facebook Own Posts Table  | All Pages - 9 of 17</a:t>
            </a:r>
          </a:p>
        </p:txBody>
      </p:sp>
      <p:graphicFrame>
        <p:nvGraphicFramePr>
          <p:cNvPr id="5" name="Table Placeholder 4">
            <a:extLst>
              <a:ext uri="{FF2B5EF4-FFF2-40B4-BE49-F238E27FC236}">
                <a16:creationId xmlns:a16="http://schemas.microsoft.com/office/drawing/2014/main" id="{E4D7628F-AA84-4F19-8561-E788C14D047D}"/>
              </a:ext>
            </a:extLst>
          </p:cNvPr>
          <p:cNvGraphicFramePr>
            <a:graphicFrameLocks noGrp="1"/>
          </p:cNvGraphicFramePr>
          <p:nvPr>
            <p:ph type="tbl" sz="quarter" idx="13"/>
            <p:extLst>
              <p:ext uri="{D42A27DB-BD31-4B8C-83A1-F6EECF244321}">
                <p14:modId xmlns:p14="http://schemas.microsoft.com/office/powerpoint/2010/main" val="134939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35054669"/>
                    </a:ext>
                  </a:extLst>
                </a:gridCol>
                <a:gridCol w="370332">
                  <a:extLst>
                    <a:ext uri="{9D8B030D-6E8A-4147-A177-3AD203B41FA5}">
                      <a16:colId xmlns:a16="http://schemas.microsoft.com/office/drawing/2014/main" val="1249975315"/>
                    </a:ext>
                  </a:extLst>
                </a:gridCol>
                <a:gridCol w="370332">
                  <a:extLst>
                    <a:ext uri="{9D8B030D-6E8A-4147-A177-3AD203B41FA5}">
                      <a16:colId xmlns:a16="http://schemas.microsoft.com/office/drawing/2014/main" val="97424926"/>
                    </a:ext>
                  </a:extLst>
                </a:gridCol>
                <a:gridCol w="370332">
                  <a:extLst>
                    <a:ext uri="{9D8B030D-6E8A-4147-A177-3AD203B41FA5}">
                      <a16:colId xmlns:a16="http://schemas.microsoft.com/office/drawing/2014/main" val="3911200549"/>
                    </a:ext>
                  </a:extLst>
                </a:gridCol>
                <a:gridCol w="329184">
                  <a:extLst>
                    <a:ext uri="{9D8B030D-6E8A-4147-A177-3AD203B41FA5}">
                      <a16:colId xmlns:a16="http://schemas.microsoft.com/office/drawing/2014/main" val="3493866096"/>
                    </a:ext>
                  </a:extLst>
                </a:gridCol>
                <a:gridCol w="329184">
                  <a:extLst>
                    <a:ext uri="{9D8B030D-6E8A-4147-A177-3AD203B41FA5}">
                      <a16:colId xmlns:a16="http://schemas.microsoft.com/office/drawing/2014/main" val="3967432044"/>
                    </a:ext>
                  </a:extLst>
                </a:gridCol>
                <a:gridCol w="329184">
                  <a:extLst>
                    <a:ext uri="{9D8B030D-6E8A-4147-A177-3AD203B41FA5}">
                      <a16:colId xmlns:a16="http://schemas.microsoft.com/office/drawing/2014/main" val="2590698911"/>
                    </a:ext>
                  </a:extLst>
                </a:gridCol>
                <a:gridCol w="329184">
                  <a:extLst>
                    <a:ext uri="{9D8B030D-6E8A-4147-A177-3AD203B41FA5}">
                      <a16:colId xmlns:a16="http://schemas.microsoft.com/office/drawing/2014/main" val="3853402111"/>
                    </a:ext>
                  </a:extLst>
                </a:gridCol>
                <a:gridCol w="329184">
                  <a:extLst>
                    <a:ext uri="{9D8B030D-6E8A-4147-A177-3AD203B41FA5}">
                      <a16:colId xmlns:a16="http://schemas.microsoft.com/office/drawing/2014/main" val="758734710"/>
                    </a:ext>
                  </a:extLst>
                </a:gridCol>
                <a:gridCol w="329184">
                  <a:extLst>
                    <a:ext uri="{9D8B030D-6E8A-4147-A177-3AD203B41FA5}">
                      <a16:colId xmlns:a16="http://schemas.microsoft.com/office/drawing/2014/main" val="1289071142"/>
                    </a:ext>
                  </a:extLst>
                </a:gridCol>
                <a:gridCol w="329184">
                  <a:extLst>
                    <a:ext uri="{9D8B030D-6E8A-4147-A177-3AD203B41FA5}">
                      <a16:colId xmlns:a16="http://schemas.microsoft.com/office/drawing/2014/main" val="1319838643"/>
                    </a:ext>
                  </a:extLst>
                </a:gridCol>
                <a:gridCol w="329184">
                  <a:extLst>
                    <a:ext uri="{9D8B030D-6E8A-4147-A177-3AD203B41FA5}">
                      <a16:colId xmlns:a16="http://schemas.microsoft.com/office/drawing/2014/main" val="1594483241"/>
                    </a:ext>
                  </a:extLst>
                </a:gridCol>
                <a:gridCol w="329184">
                  <a:extLst>
                    <a:ext uri="{9D8B030D-6E8A-4147-A177-3AD203B41FA5}">
                      <a16:colId xmlns:a16="http://schemas.microsoft.com/office/drawing/2014/main" val="782232840"/>
                    </a:ext>
                  </a:extLst>
                </a:gridCol>
                <a:gridCol w="370332">
                  <a:extLst>
                    <a:ext uri="{9D8B030D-6E8A-4147-A177-3AD203B41FA5}">
                      <a16:colId xmlns:a16="http://schemas.microsoft.com/office/drawing/2014/main" val="645160453"/>
                    </a:ext>
                  </a:extLst>
                </a:gridCol>
                <a:gridCol w="370332">
                  <a:extLst>
                    <a:ext uri="{9D8B030D-6E8A-4147-A177-3AD203B41FA5}">
                      <a16:colId xmlns:a16="http://schemas.microsoft.com/office/drawing/2014/main" val="2647116072"/>
                    </a:ext>
                  </a:extLst>
                </a:gridCol>
                <a:gridCol w="329184">
                  <a:extLst>
                    <a:ext uri="{9D8B030D-6E8A-4147-A177-3AD203B41FA5}">
                      <a16:colId xmlns:a16="http://schemas.microsoft.com/office/drawing/2014/main" val="3139895304"/>
                    </a:ext>
                  </a:extLst>
                </a:gridCol>
                <a:gridCol w="329184">
                  <a:extLst>
                    <a:ext uri="{9D8B030D-6E8A-4147-A177-3AD203B41FA5}">
                      <a16:colId xmlns:a16="http://schemas.microsoft.com/office/drawing/2014/main" val="568331102"/>
                    </a:ext>
                  </a:extLst>
                </a:gridCol>
                <a:gridCol w="370332">
                  <a:extLst>
                    <a:ext uri="{9D8B030D-6E8A-4147-A177-3AD203B41FA5}">
                      <a16:colId xmlns:a16="http://schemas.microsoft.com/office/drawing/2014/main" val="3192719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091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- 2018-05-18 14:00:01 </a:t>
                      </a:r>
                      <a:r>
                        <a:rPr kumimoji="0" lang="en-US" sz="1000" b="0" i="0" u="none" strike="noStrike" kern="1200" cap="none" spc="0" normalizeH="0" baseline="0" noProof="0">
                          <a:ln>
                            <a:noFill/>
                          </a:ln>
                          <a:solidFill>
                            <a:prstClr val="black"/>
                          </a:solidFill>
                          <a:effectLst/>
                          <a:uLnTx/>
                          <a:uFillTx/>
                          <a:latin typeface="+mn-lt"/>
                          <a:ea typeface="+mn-ea"/>
                          <a:cs typeface="+mn-cs"/>
                        </a:rPr>
                        <a:t> 
 Sa usaping pangkalusugan ng mga bata, ang ama ang katuwang dapat ng ina sa pagtangkilik sa mga libreng bakuna na ibinibigay ng DOH. Dapat tularan natin si Emry Mati, isang ama na sumusuporta sa routine immunization ng DOH.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61523325"/>
                  </a:ext>
                </a:extLst>
              </a:tr>
            </a:tbl>
          </a:graphicData>
        </a:graphic>
      </p:graphicFrame>
      <p:sp>
        <p:nvSpPr>
          <p:cNvPr id="4" name="Text Placeholder 3">
            <a:extLst>
              <a:ext uri="{FF2B5EF4-FFF2-40B4-BE49-F238E27FC236}">
                <a16:creationId xmlns:a16="http://schemas.microsoft.com/office/drawing/2014/main" id="{BFFF3202-2D61-4A63-AC9D-F01C6D106B4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98757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9FC3-4817-4F3F-A4CC-66D46C2B9D44}"/>
              </a:ext>
            </a:extLst>
          </p:cNvPr>
          <p:cNvSpPr>
            <a:spLocks noGrp="1"/>
          </p:cNvSpPr>
          <p:nvPr>
            <p:ph type="title"/>
          </p:nvPr>
        </p:nvSpPr>
        <p:spPr/>
        <p:txBody>
          <a:bodyPr/>
          <a:lstStyle/>
          <a:p>
            <a:r>
              <a:rPr lang="en-US"/>
              <a:t>Facebook Own Posts Table  | All Pages - 10 of 17</a:t>
            </a:r>
          </a:p>
        </p:txBody>
      </p:sp>
      <p:graphicFrame>
        <p:nvGraphicFramePr>
          <p:cNvPr id="5" name="Table Placeholder 4">
            <a:extLst>
              <a:ext uri="{FF2B5EF4-FFF2-40B4-BE49-F238E27FC236}">
                <a16:creationId xmlns:a16="http://schemas.microsoft.com/office/drawing/2014/main" id="{085B66C8-A810-42E2-83C5-C70C8EF562C5}"/>
              </a:ext>
            </a:extLst>
          </p:cNvPr>
          <p:cNvGraphicFramePr>
            <a:graphicFrameLocks noGrp="1"/>
          </p:cNvGraphicFramePr>
          <p:nvPr>
            <p:ph type="tbl" sz="quarter" idx="13"/>
            <p:extLst>
              <p:ext uri="{D42A27DB-BD31-4B8C-83A1-F6EECF244321}">
                <p14:modId xmlns:p14="http://schemas.microsoft.com/office/powerpoint/2010/main" val="111766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8890458"/>
                    </a:ext>
                  </a:extLst>
                </a:gridCol>
                <a:gridCol w="370332">
                  <a:extLst>
                    <a:ext uri="{9D8B030D-6E8A-4147-A177-3AD203B41FA5}">
                      <a16:colId xmlns:a16="http://schemas.microsoft.com/office/drawing/2014/main" val="1966903713"/>
                    </a:ext>
                  </a:extLst>
                </a:gridCol>
                <a:gridCol w="370332">
                  <a:extLst>
                    <a:ext uri="{9D8B030D-6E8A-4147-A177-3AD203B41FA5}">
                      <a16:colId xmlns:a16="http://schemas.microsoft.com/office/drawing/2014/main" val="4100132628"/>
                    </a:ext>
                  </a:extLst>
                </a:gridCol>
                <a:gridCol w="370332">
                  <a:extLst>
                    <a:ext uri="{9D8B030D-6E8A-4147-A177-3AD203B41FA5}">
                      <a16:colId xmlns:a16="http://schemas.microsoft.com/office/drawing/2014/main" val="3268186147"/>
                    </a:ext>
                  </a:extLst>
                </a:gridCol>
                <a:gridCol w="329184">
                  <a:extLst>
                    <a:ext uri="{9D8B030D-6E8A-4147-A177-3AD203B41FA5}">
                      <a16:colId xmlns:a16="http://schemas.microsoft.com/office/drawing/2014/main" val="871935526"/>
                    </a:ext>
                  </a:extLst>
                </a:gridCol>
                <a:gridCol w="329184">
                  <a:extLst>
                    <a:ext uri="{9D8B030D-6E8A-4147-A177-3AD203B41FA5}">
                      <a16:colId xmlns:a16="http://schemas.microsoft.com/office/drawing/2014/main" val="3901486131"/>
                    </a:ext>
                  </a:extLst>
                </a:gridCol>
                <a:gridCol w="329184">
                  <a:extLst>
                    <a:ext uri="{9D8B030D-6E8A-4147-A177-3AD203B41FA5}">
                      <a16:colId xmlns:a16="http://schemas.microsoft.com/office/drawing/2014/main" val="3616683797"/>
                    </a:ext>
                  </a:extLst>
                </a:gridCol>
                <a:gridCol w="329184">
                  <a:extLst>
                    <a:ext uri="{9D8B030D-6E8A-4147-A177-3AD203B41FA5}">
                      <a16:colId xmlns:a16="http://schemas.microsoft.com/office/drawing/2014/main" val="3298828036"/>
                    </a:ext>
                  </a:extLst>
                </a:gridCol>
                <a:gridCol w="329184">
                  <a:extLst>
                    <a:ext uri="{9D8B030D-6E8A-4147-A177-3AD203B41FA5}">
                      <a16:colId xmlns:a16="http://schemas.microsoft.com/office/drawing/2014/main" val="1237713724"/>
                    </a:ext>
                  </a:extLst>
                </a:gridCol>
                <a:gridCol w="329184">
                  <a:extLst>
                    <a:ext uri="{9D8B030D-6E8A-4147-A177-3AD203B41FA5}">
                      <a16:colId xmlns:a16="http://schemas.microsoft.com/office/drawing/2014/main" val="1489406462"/>
                    </a:ext>
                  </a:extLst>
                </a:gridCol>
                <a:gridCol w="329184">
                  <a:extLst>
                    <a:ext uri="{9D8B030D-6E8A-4147-A177-3AD203B41FA5}">
                      <a16:colId xmlns:a16="http://schemas.microsoft.com/office/drawing/2014/main" val="3725463822"/>
                    </a:ext>
                  </a:extLst>
                </a:gridCol>
                <a:gridCol w="329184">
                  <a:extLst>
                    <a:ext uri="{9D8B030D-6E8A-4147-A177-3AD203B41FA5}">
                      <a16:colId xmlns:a16="http://schemas.microsoft.com/office/drawing/2014/main" val="4085774126"/>
                    </a:ext>
                  </a:extLst>
                </a:gridCol>
                <a:gridCol w="329184">
                  <a:extLst>
                    <a:ext uri="{9D8B030D-6E8A-4147-A177-3AD203B41FA5}">
                      <a16:colId xmlns:a16="http://schemas.microsoft.com/office/drawing/2014/main" val="1460122824"/>
                    </a:ext>
                  </a:extLst>
                </a:gridCol>
                <a:gridCol w="370332">
                  <a:extLst>
                    <a:ext uri="{9D8B030D-6E8A-4147-A177-3AD203B41FA5}">
                      <a16:colId xmlns:a16="http://schemas.microsoft.com/office/drawing/2014/main" val="3380255970"/>
                    </a:ext>
                  </a:extLst>
                </a:gridCol>
                <a:gridCol w="370332">
                  <a:extLst>
                    <a:ext uri="{9D8B030D-6E8A-4147-A177-3AD203B41FA5}">
                      <a16:colId xmlns:a16="http://schemas.microsoft.com/office/drawing/2014/main" val="1085609401"/>
                    </a:ext>
                  </a:extLst>
                </a:gridCol>
                <a:gridCol w="329184">
                  <a:extLst>
                    <a:ext uri="{9D8B030D-6E8A-4147-A177-3AD203B41FA5}">
                      <a16:colId xmlns:a16="http://schemas.microsoft.com/office/drawing/2014/main" val="3826553505"/>
                    </a:ext>
                  </a:extLst>
                </a:gridCol>
                <a:gridCol w="329184">
                  <a:extLst>
                    <a:ext uri="{9D8B030D-6E8A-4147-A177-3AD203B41FA5}">
                      <a16:colId xmlns:a16="http://schemas.microsoft.com/office/drawing/2014/main" val="4049436760"/>
                    </a:ext>
                  </a:extLst>
                </a:gridCol>
                <a:gridCol w="370332">
                  <a:extLst>
                    <a:ext uri="{9D8B030D-6E8A-4147-A177-3AD203B41FA5}">
                      <a16:colId xmlns:a16="http://schemas.microsoft.com/office/drawing/2014/main" val="311742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675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- 2018-05-18 10:55:03 </a:t>
                      </a:r>
                      <a:r>
                        <a:rPr kumimoji="0" lang="en-US" sz="1000" b="0" i="0" u="none" strike="noStrike" kern="1200" cap="none" spc="0" normalizeH="0" baseline="0" noProof="0">
                          <a:ln>
                            <a:noFill/>
                          </a:ln>
                          <a:solidFill>
                            <a:prstClr val="black"/>
                          </a:solidFill>
                          <a:effectLst/>
                          <a:uLnTx/>
                          <a:uFillTx/>
                          <a:latin typeface="+mn-lt"/>
                          <a:ea typeface="+mn-ea"/>
                          <a:cs typeface="+mn-cs"/>
                        </a:rPr>
                        <a:t> 
 DOH AND VACC  DISCUSS ONGOING EFFORTS FOR DENGCVAXIA VACCINEES
Secretary Francisco T. Duque III today meets with the newly designated Volunteers Against Crime and Corruption (VACC) President Cory Quirino. The health chief and the VACC President discussed updates on the ongoing efforts of the DOH with regard to Dengvaxia vaccinees. They were joined by Undersecretary Eric Domingo. Quirino vowed to support the DOH in its efforts to deliver best possible health outcomes for its stakeholders.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05335629"/>
                  </a:ext>
                </a:extLst>
              </a:tr>
            </a:tbl>
          </a:graphicData>
        </a:graphic>
      </p:graphicFrame>
      <p:sp>
        <p:nvSpPr>
          <p:cNvPr id="4" name="Text Placeholder 3">
            <a:extLst>
              <a:ext uri="{FF2B5EF4-FFF2-40B4-BE49-F238E27FC236}">
                <a16:creationId xmlns:a16="http://schemas.microsoft.com/office/drawing/2014/main" id="{6951829D-DCF4-47DC-8566-A56C897157B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68194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6DACF-F921-4696-9467-90BB7141C736}"/>
              </a:ext>
            </a:extLst>
          </p:cNvPr>
          <p:cNvSpPr>
            <a:spLocks noGrp="1"/>
          </p:cNvSpPr>
          <p:nvPr>
            <p:ph type="title"/>
          </p:nvPr>
        </p:nvSpPr>
        <p:spPr/>
        <p:txBody>
          <a:bodyPr/>
          <a:lstStyle/>
          <a:p>
            <a:r>
              <a:rPr lang="en-US"/>
              <a:t>Facebook Own Posts Table  | All Pages - 11 of 17</a:t>
            </a:r>
          </a:p>
        </p:txBody>
      </p:sp>
      <p:graphicFrame>
        <p:nvGraphicFramePr>
          <p:cNvPr id="5" name="Table Placeholder 4">
            <a:extLst>
              <a:ext uri="{FF2B5EF4-FFF2-40B4-BE49-F238E27FC236}">
                <a16:creationId xmlns:a16="http://schemas.microsoft.com/office/drawing/2014/main" id="{69B4EC4A-916E-4E4B-A933-489AEC5A6196}"/>
              </a:ext>
            </a:extLst>
          </p:cNvPr>
          <p:cNvGraphicFramePr>
            <a:graphicFrameLocks noGrp="1"/>
          </p:cNvGraphicFramePr>
          <p:nvPr>
            <p:ph type="tbl" sz="quarter" idx="13"/>
            <p:extLst>
              <p:ext uri="{D42A27DB-BD31-4B8C-83A1-F6EECF244321}">
                <p14:modId xmlns:p14="http://schemas.microsoft.com/office/powerpoint/2010/main" val="2938513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54615807"/>
                    </a:ext>
                  </a:extLst>
                </a:gridCol>
                <a:gridCol w="370332">
                  <a:extLst>
                    <a:ext uri="{9D8B030D-6E8A-4147-A177-3AD203B41FA5}">
                      <a16:colId xmlns:a16="http://schemas.microsoft.com/office/drawing/2014/main" val="2563499163"/>
                    </a:ext>
                  </a:extLst>
                </a:gridCol>
                <a:gridCol w="370332">
                  <a:extLst>
                    <a:ext uri="{9D8B030D-6E8A-4147-A177-3AD203B41FA5}">
                      <a16:colId xmlns:a16="http://schemas.microsoft.com/office/drawing/2014/main" val="4255179163"/>
                    </a:ext>
                  </a:extLst>
                </a:gridCol>
                <a:gridCol w="370332">
                  <a:extLst>
                    <a:ext uri="{9D8B030D-6E8A-4147-A177-3AD203B41FA5}">
                      <a16:colId xmlns:a16="http://schemas.microsoft.com/office/drawing/2014/main" val="3045851121"/>
                    </a:ext>
                  </a:extLst>
                </a:gridCol>
                <a:gridCol w="329184">
                  <a:extLst>
                    <a:ext uri="{9D8B030D-6E8A-4147-A177-3AD203B41FA5}">
                      <a16:colId xmlns:a16="http://schemas.microsoft.com/office/drawing/2014/main" val="3098803128"/>
                    </a:ext>
                  </a:extLst>
                </a:gridCol>
                <a:gridCol w="329184">
                  <a:extLst>
                    <a:ext uri="{9D8B030D-6E8A-4147-A177-3AD203B41FA5}">
                      <a16:colId xmlns:a16="http://schemas.microsoft.com/office/drawing/2014/main" val="651236945"/>
                    </a:ext>
                  </a:extLst>
                </a:gridCol>
                <a:gridCol w="329184">
                  <a:extLst>
                    <a:ext uri="{9D8B030D-6E8A-4147-A177-3AD203B41FA5}">
                      <a16:colId xmlns:a16="http://schemas.microsoft.com/office/drawing/2014/main" val="988665645"/>
                    </a:ext>
                  </a:extLst>
                </a:gridCol>
                <a:gridCol w="329184">
                  <a:extLst>
                    <a:ext uri="{9D8B030D-6E8A-4147-A177-3AD203B41FA5}">
                      <a16:colId xmlns:a16="http://schemas.microsoft.com/office/drawing/2014/main" val="1636413780"/>
                    </a:ext>
                  </a:extLst>
                </a:gridCol>
                <a:gridCol w="329184">
                  <a:extLst>
                    <a:ext uri="{9D8B030D-6E8A-4147-A177-3AD203B41FA5}">
                      <a16:colId xmlns:a16="http://schemas.microsoft.com/office/drawing/2014/main" val="3944391947"/>
                    </a:ext>
                  </a:extLst>
                </a:gridCol>
                <a:gridCol w="329184">
                  <a:extLst>
                    <a:ext uri="{9D8B030D-6E8A-4147-A177-3AD203B41FA5}">
                      <a16:colId xmlns:a16="http://schemas.microsoft.com/office/drawing/2014/main" val="357955907"/>
                    </a:ext>
                  </a:extLst>
                </a:gridCol>
                <a:gridCol w="329184">
                  <a:extLst>
                    <a:ext uri="{9D8B030D-6E8A-4147-A177-3AD203B41FA5}">
                      <a16:colId xmlns:a16="http://schemas.microsoft.com/office/drawing/2014/main" val="1399532002"/>
                    </a:ext>
                  </a:extLst>
                </a:gridCol>
                <a:gridCol w="329184">
                  <a:extLst>
                    <a:ext uri="{9D8B030D-6E8A-4147-A177-3AD203B41FA5}">
                      <a16:colId xmlns:a16="http://schemas.microsoft.com/office/drawing/2014/main" val="2775763711"/>
                    </a:ext>
                  </a:extLst>
                </a:gridCol>
                <a:gridCol w="329184">
                  <a:extLst>
                    <a:ext uri="{9D8B030D-6E8A-4147-A177-3AD203B41FA5}">
                      <a16:colId xmlns:a16="http://schemas.microsoft.com/office/drawing/2014/main" val="3710852587"/>
                    </a:ext>
                  </a:extLst>
                </a:gridCol>
                <a:gridCol w="370332">
                  <a:extLst>
                    <a:ext uri="{9D8B030D-6E8A-4147-A177-3AD203B41FA5}">
                      <a16:colId xmlns:a16="http://schemas.microsoft.com/office/drawing/2014/main" val="2220029095"/>
                    </a:ext>
                  </a:extLst>
                </a:gridCol>
                <a:gridCol w="370332">
                  <a:extLst>
                    <a:ext uri="{9D8B030D-6E8A-4147-A177-3AD203B41FA5}">
                      <a16:colId xmlns:a16="http://schemas.microsoft.com/office/drawing/2014/main" val="419124235"/>
                    </a:ext>
                  </a:extLst>
                </a:gridCol>
                <a:gridCol w="329184">
                  <a:extLst>
                    <a:ext uri="{9D8B030D-6E8A-4147-A177-3AD203B41FA5}">
                      <a16:colId xmlns:a16="http://schemas.microsoft.com/office/drawing/2014/main" val="3635607177"/>
                    </a:ext>
                  </a:extLst>
                </a:gridCol>
                <a:gridCol w="329184">
                  <a:extLst>
                    <a:ext uri="{9D8B030D-6E8A-4147-A177-3AD203B41FA5}">
                      <a16:colId xmlns:a16="http://schemas.microsoft.com/office/drawing/2014/main" val="3159972786"/>
                    </a:ext>
                  </a:extLst>
                </a:gridCol>
                <a:gridCol w="370332">
                  <a:extLst>
                    <a:ext uri="{9D8B030D-6E8A-4147-A177-3AD203B41FA5}">
                      <a16:colId xmlns:a16="http://schemas.microsoft.com/office/drawing/2014/main" val="373874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206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- 2018-05-18 04:37:36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Tuburan, Cebu
March 7,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60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- 2018-05-17 07:51:38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Borbon, Cebu
February 13,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53182960"/>
                  </a:ext>
                </a:extLst>
              </a:tr>
            </a:tbl>
          </a:graphicData>
        </a:graphic>
      </p:graphicFrame>
      <p:sp>
        <p:nvSpPr>
          <p:cNvPr id="4" name="Text Placeholder 3">
            <a:extLst>
              <a:ext uri="{FF2B5EF4-FFF2-40B4-BE49-F238E27FC236}">
                <a16:creationId xmlns:a16="http://schemas.microsoft.com/office/drawing/2014/main" id="{AD0909AD-1B5E-4C45-9AD9-62D3E825948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286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D1C25-FA20-48CE-BAE5-AD5C2839B258}"/>
              </a:ext>
            </a:extLst>
          </p:cNvPr>
          <p:cNvSpPr>
            <a:spLocks noGrp="1"/>
          </p:cNvSpPr>
          <p:nvPr>
            <p:ph type="title"/>
          </p:nvPr>
        </p:nvSpPr>
        <p:spPr/>
        <p:txBody>
          <a:bodyPr/>
          <a:lstStyle/>
          <a:p>
            <a:r>
              <a:rPr lang="en-US"/>
              <a:t>Facebook Own Posts Table  | All Pages - 12 of 17</a:t>
            </a:r>
          </a:p>
        </p:txBody>
      </p:sp>
      <p:graphicFrame>
        <p:nvGraphicFramePr>
          <p:cNvPr id="5" name="Table Placeholder 4">
            <a:extLst>
              <a:ext uri="{FF2B5EF4-FFF2-40B4-BE49-F238E27FC236}">
                <a16:creationId xmlns:a16="http://schemas.microsoft.com/office/drawing/2014/main" id="{81716D6B-354F-4A16-979F-326593AF972B}"/>
              </a:ext>
            </a:extLst>
          </p:cNvPr>
          <p:cNvGraphicFramePr>
            <a:graphicFrameLocks noGrp="1"/>
          </p:cNvGraphicFramePr>
          <p:nvPr>
            <p:ph type="tbl" sz="quarter" idx="13"/>
            <p:extLst>
              <p:ext uri="{D42A27DB-BD31-4B8C-83A1-F6EECF244321}">
                <p14:modId xmlns:p14="http://schemas.microsoft.com/office/powerpoint/2010/main" val="4275373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93388331"/>
                    </a:ext>
                  </a:extLst>
                </a:gridCol>
                <a:gridCol w="370332">
                  <a:extLst>
                    <a:ext uri="{9D8B030D-6E8A-4147-A177-3AD203B41FA5}">
                      <a16:colId xmlns:a16="http://schemas.microsoft.com/office/drawing/2014/main" val="3174771697"/>
                    </a:ext>
                  </a:extLst>
                </a:gridCol>
                <a:gridCol w="370332">
                  <a:extLst>
                    <a:ext uri="{9D8B030D-6E8A-4147-A177-3AD203B41FA5}">
                      <a16:colId xmlns:a16="http://schemas.microsoft.com/office/drawing/2014/main" val="2292136455"/>
                    </a:ext>
                  </a:extLst>
                </a:gridCol>
                <a:gridCol w="370332">
                  <a:extLst>
                    <a:ext uri="{9D8B030D-6E8A-4147-A177-3AD203B41FA5}">
                      <a16:colId xmlns:a16="http://schemas.microsoft.com/office/drawing/2014/main" val="32777888"/>
                    </a:ext>
                  </a:extLst>
                </a:gridCol>
                <a:gridCol w="329184">
                  <a:extLst>
                    <a:ext uri="{9D8B030D-6E8A-4147-A177-3AD203B41FA5}">
                      <a16:colId xmlns:a16="http://schemas.microsoft.com/office/drawing/2014/main" val="758054515"/>
                    </a:ext>
                  </a:extLst>
                </a:gridCol>
                <a:gridCol w="329184">
                  <a:extLst>
                    <a:ext uri="{9D8B030D-6E8A-4147-A177-3AD203B41FA5}">
                      <a16:colId xmlns:a16="http://schemas.microsoft.com/office/drawing/2014/main" val="2741231160"/>
                    </a:ext>
                  </a:extLst>
                </a:gridCol>
                <a:gridCol w="329184">
                  <a:extLst>
                    <a:ext uri="{9D8B030D-6E8A-4147-A177-3AD203B41FA5}">
                      <a16:colId xmlns:a16="http://schemas.microsoft.com/office/drawing/2014/main" val="904632476"/>
                    </a:ext>
                  </a:extLst>
                </a:gridCol>
                <a:gridCol w="329184">
                  <a:extLst>
                    <a:ext uri="{9D8B030D-6E8A-4147-A177-3AD203B41FA5}">
                      <a16:colId xmlns:a16="http://schemas.microsoft.com/office/drawing/2014/main" val="61132458"/>
                    </a:ext>
                  </a:extLst>
                </a:gridCol>
                <a:gridCol w="329184">
                  <a:extLst>
                    <a:ext uri="{9D8B030D-6E8A-4147-A177-3AD203B41FA5}">
                      <a16:colId xmlns:a16="http://schemas.microsoft.com/office/drawing/2014/main" val="1906495542"/>
                    </a:ext>
                  </a:extLst>
                </a:gridCol>
                <a:gridCol w="329184">
                  <a:extLst>
                    <a:ext uri="{9D8B030D-6E8A-4147-A177-3AD203B41FA5}">
                      <a16:colId xmlns:a16="http://schemas.microsoft.com/office/drawing/2014/main" val="3644698130"/>
                    </a:ext>
                  </a:extLst>
                </a:gridCol>
                <a:gridCol w="329184">
                  <a:extLst>
                    <a:ext uri="{9D8B030D-6E8A-4147-A177-3AD203B41FA5}">
                      <a16:colId xmlns:a16="http://schemas.microsoft.com/office/drawing/2014/main" val="3013542807"/>
                    </a:ext>
                  </a:extLst>
                </a:gridCol>
                <a:gridCol w="329184">
                  <a:extLst>
                    <a:ext uri="{9D8B030D-6E8A-4147-A177-3AD203B41FA5}">
                      <a16:colId xmlns:a16="http://schemas.microsoft.com/office/drawing/2014/main" val="1435072600"/>
                    </a:ext>
                  </a:extLst>
                </a:gridCol>
                <a:gridCol w="329184">
                  <a:extLst>
                    <a:ext uri="{9D8B030D-6E8A-4147-A177-3AD203B41FA5}">
                      <a16:colId xmlns:a16="http://schemas.microsoft.com/office/drawing/2014/main" val="1759409339"/>
                    </a:ext>
                  </a:extLst>
                </a:gridCol>
                <a:gridCol w="370332">
                  <a:extLst>
                    <a:ext uri="{9D8B030D-6E8A-4147-A177-3AD203B41FA5}">
                      <a16:colId xmlns:a16="http://schemas.microsoft.com/office/drawing/2014/main" val="937473187"/>
                    </a:ext>
                  </a:extLst>
                </a:gridCol>
                <a:gridCol w="370332">
                  <a:extLst>
                    <a:ext uri="{9D8B030D-6E8A-4147-A177-3AD203B41FA5}">
                      <a16:colId xmlns:a16="http://schemas.microsoft.com/office/drawing/2014/main" val="1814349556"/>
                    </a:ext>
                  </a:extLst>
                </a:gridCol>
                <a:gridCol w="329184">
                  <a:extLst>
                    <a:ext uri="{9D8B030D-6E8A-4147-A177-3AD203B41FA5}">
                      <a16:colId xmlns:a16="http://schemas.microsoft.com/office/drawing/2014/main" val="2143524496"/>
                    </a:ext>
                  </a:extLst>
                </a:gridCol>
                <a:gridCol w="329184">
                  <a:extLst>
                    <a:ext uri="{9D8B030D-6E8A-4147-A177-3AD203B41FA5}">
                      <a16:colId xmlns:a16="http://schemas.microsoft.com/office/drawing/2014/main" val="3508927072"/>
                    </a:ext>
                  </a:extLst>
                </a:gridCol>
                <a:gridCol w="370332">
                  <a:extLst>
                    <a:ext uri="{9D8B030D-6E8A-4147-A177-3AD203B41FA5}">
                      <a16:colId xmlns:a16="http://schemas.microsoft.com/office/drawing/2014/main" val="2879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201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- 2018-05-17 04:31:08 </a:t>
                      </a:r>
                      <a:r>
                        <a:rPr kumimoji="0" lang="en-US" sz="1000" b="0" i="0" u="none" strike="noStrike" kern="1200" cap="none" spc="0" normalizeH="0" baseline="0" noProof="0">
                          <a:ln>
                            <a:noFill/>
                          </a:ln>
                          <a:solidFill>
                            <a:prstClr val="black"/>
                          </a:solidFill>
                          <a:effectLst/>
                          <a:uLnTx/>
                          <a:uFillTx/>
                          <a:latin typeface="+mn-lt"/>
                          <a:ea typeface="+mn-ea"/>
                          <a:cs typeface="+mn-cs"/>
                        </a:rPr>
                        <a:t> 
 Para sa malusog na komunidad, sama- sama nating pigilin ang paglaganap ng  nakakahawang sakit  tulad ng tigdas. Muling makipagtulungan sa immunization campaign ng DOH.  
Tulad ni News Anchor Audrey Garriceta na nakikipagtulungan sa paghayag ng magandang balita tungkol sa mabuting naidudulot ng bakuna sa ating mga anak.
#PagKumpletoProtektado! Come #BackToBAKuna,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39653667"/>
                  </a:ext>
                </a:extLst>
              </a:tr>
            </a:tbl>
          </a:graphicData>
        </a:graphic>
      </p:graphicFrame>
      <p:sp>
        <p:nvSpPr>
          <p:cNvPr id="4" name="Text Placeholder 3">
            <a:extLst>
              <a:ext uri="{FF2B5EF4-FFF2-40B4-BE49-F238E27FC236}">
                <a16:creationId xmlns:a16="http://schemas.microsoft.com/office/drawing/2014/main" id="{5B47E9D2-7767-43F1-8D81-A02B2B79309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95588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259E3-027D-43C8-AF56-A8B4E5B5F272}"/>
              </a:ext>
            </a:extLst>
          </p:cNvPr>
          <p:cNvSpPr>
            <a:spLocks noGrp="1"/>
          </p:cNvSpPr>
          <p:nvPr>
            <p:ph type="title"/>
          </p:nvPr>
        </p:nvSpPr>
        <p:spPr/>
        <p:txBody>
          <a:bodyPr/>
          <a:lstStyle/>
          <a:p>
            <a:r>
              <a:rPr lang="en-US"/>
              <a:t>Facebook Own Posts Table  | All Pages - 13 of 17</a:t>
            </a:r>
          </a:p>
        </p:txBody>
      </p:sp>
      <p:graphicFrame>
        <p:nvGraphicFramePr>
          <p:cNvPr id="5" name="Table Placeholder 4">
            <a:extLst>
              <a:ext uri="{FF2B5EF4-FFF2-40B4-BE49-F238E27FC236}">
                <a16:creationId xmlns:a16="http://schemas.microsoft.com/office/drawing/2014/main" id="{ECE53176-2718-4FF2-86E9-D9D81C424E4E}"/>
              </a:ext>
            </a:extLst>
          </p:cNvPr>
          <p:cNvGraphicFramePr>
            <a:graphicFrameLocks noGrp="1"/>
          </p:cNvGraphicFramePr>
          <p:nvPr>
            <p:ph type="tbl" sz="quarter" idx="13"/>
            <p:extLst>
              <p:ext uri="{D42A27DB-BD31-4B8C-83A1-F6EECF244321}">
                <p14:modId xmlns:p14="http://schemas.microsoft.com/office/powerpoint/2010/main" val="363181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37215470"/>
                    </a:ext>
                  </a:extLst>
                </a:gridCol>
                <a:gridCol w="370332">
                  <a:extLst>
                    <a:ext uri="{9D8B030D-6E8A-4147-A177-3AD203B41FA5}">
                      <a16:colId xmlns:a16="http://schemas.microsoft.com/office/drawing/2014/main" val="2081326679"/>
                    </a:ext>
                  </a:extLst>
                </a:gridCol>
                <a:gridCol w="370332">
                  <a:extLst>
                    <a:ext uri="{9D8B030D-6E8A-4147-A177-3AD203B41FA5}">
                      <a16:colId xmlns:a16="http://schemas.microsoft.com/office/drawing/2014/main" val="4174338253"/>
                    </a:ext>
                  </a:extLst>
                </a:gridCol>
                <a:gridCol w="370332">
                  <a:extLst>
                    <a:ext uri="{9D8B030D-6E8A-4147-A177-3AD203B41FA5}">
                      <a16:colId xmlns:a16="http://schemas.microsoft.com/office/drawing/2014/main" val="2895782229"/>
                    </a:ext>
                  </a:extLst>
                </a:gridCol>
                <a:gridCol w="329184">
                  <a:extLst>
                    <a:ext uri="{9D8B030D-6E8A-4147-A177-3AD203B41FA5}">
                      <a16:colId xmlns:a16="http://schemas.microsoft.com/office/drawing/2014/main" val="1122173558"/>
                    </a:ext>
                  </a:extLst>
                </a:gridCol>
                <a:gridCol w="329184">
                  <a:extLst>
                    <a:ext uri="{9D8B030D-6E8A-4147-A177-3AD203B41FA5}">
                      <a16:colId xmlns:a16="http://schemas.microsoft.com/office/drawing/2014/main" val="2829483967"/>
                    </a:ext>
                  </a:extLst>
                </a:gridCol>
                <a:gridCol w="329184">
                  <a:extLst>
                    <a:ext uri="{9D8B030D-6E8A-4147-A177-3AD203B41FA5}">
                      <a16:colId xmlns:a16="http://schemas.microsoft.com/office/drawing/2014/main" val="1168857630"/>
                    </a:ext>
                  </a:extLst>
                </a:gridCol>
                <a:gridCol w="329184">
                  <a:extLst>
                    <a:ext uri="{9D8B030D-6E8A-4147-A177-3AD203B41FA5}">
                      <a16:colId xmlns:a16="http://schemas.microsoft.com/office/drawing/2014/main" val="1409040917"/>
                    </a:ext>
                  </a:extLst>
                </a:gridCol>
                <a:gridCol w="329184">
                  <a:extLst>
                    <a:ext uri="{9D8B030D-6E8A-4147-A177-3AD203B41FA5}">
                      <a16:colId xmlns:a16="http://schemas.microsoft.com/office/drawing/2014/main" val="322381004"/>
                    </a:ext>
                  </a:extLst>
                </a:gridCol>
                <a:gridCol w="329184">
                  <a:extLst>
                    <a:ext uri="{9D8B030D-6E8A-4147-A177-3AD203B41FA5}">
                      <a16:colId xmlns:a16="http://schemas.microsoft.com/office/drawing/2014/main" val="1365533296"/>
                    </a:ext>
                  </a:extLst>
                </a:gridCol>
                <a:gridCol w="329184">
                  <a:extLst>
                    <a:ext uri="{9D8B030D-6E8A-4147-A177-3AD203B41FA5}">
                      <a16:colId xmlns:a16="http://schemas.microsoft.com/office/drawing/2014/main" val="114281167"/>
                    </a:ext>
                  </a:extLst>
                </a:gridCol>
                <a:gridCol w="329184">
                  <a:extLst>
                    <a:ext uri="{9D8B030D-6E8A-4147-A177-3AD203B41FA5}">
                      <a16:colId xmlns:a16="http://schemas.microsoft.com/office/drawing/2014/main" val="3781132014"/>
                    </a:ext>
                  </a:extLst>
                </a:gridCol>
                <a:gridCol w="329184">
                  <a:extLst>
                    <a:ext uri="{9D8B030D-6E8A-4147-A177-3AD203B41FA5}">
                      <a16:colId xmlns:a16="http://schemas.microsoft.com/office/drawing/2014/main" val="511322914"/>
                    </a:ext>
                  </a:extLst>
                </a:gridCol>
                <a:gridCol w="370332">
                  <a:extLst>
                    <a:ext uri="{9D8B030D-6E8A-4147-A177-3AD203B41FA5}">
                      <a16:colId xmlns:a16="http://schemas.microsoft.com/office/drawing/2014/main" val="2552072912"/>
                    </a:ext>
                  </a:extLst>
                </a:gridCol>
                <a:gridCol w="370332">
                  <a:extLst>
                    <a:ext uri="{9D8B030D-6E8A-4147-A177-3AD203B41FA5}">
                      <a16:colId xmlns:a16="http://schemas.microsoft.com/office/drawing/2014/main" val="781421942"/>
                    </a:ext>
                  </a:extLst>
                </a:gridCol>
                <a:gridCol w="329184">
                  <a:extLst>
                    <a:ext uri="{9D8B030D-6E8A-4147-A177-3AD203B41FA5}">
                      <a16:colId xmlns:a16="http://schemas.microsoft.com/office/drawing/2014/main" val="2790840443"/>
                    </a:ext>
                  </a:extLst>
                </a:gridCol>
                <a:gridCol w="329184">
                  <a:extLst>
                    <a:ext uri="{9D8B030D-6E8A-4147-A177-3AD203B41FA5}">
                      <a16:colId xmlns:a16="http://schemas.microsoft.com/office/drawing/2014/main" val="2320679604"/>
                    </a:ext>
                  </a:extLst>
                </a:gridCol>
                <a:gridCol w="370332">
                  <a:extLst>
                    <a:ext uri="{9D8B030D-6E8A-4147-A177-3AD203B41FA5}">
                      <a16:colId xmlns:a16="http://schemas.microsoft.com/office/drawing/2014/main" val="50094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331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- 2018-05-16 08:11:48 </a:t>
                      </a:r>
                      <a:r>
                        <a:rPr kumimoji="0" lang="en-US" sz="1000" b="0" i="0" u="none" strike="noStrike" kern="1200" cap="none" spc="0" normalizeH="0" baseline="0" noProof="0">
                          <a:ln>
                            <a:noFill/>
                          </a:ln>
                          <a:solidFill>
                            <a:prstClr val="black"/>
                          </a:solidFill>
                          <a:effectLst/>
                          <a:uLnTx/>
                          <a:uFillTx/>
                          <a:latin typeface="+mn-lt"/>
                          <a:ea typeface="+mn-ea"/>
                          <a:cs typeface="+mn-cs"/>
                        </a:rPr>
                        <a:t> 
 Pampubliko o pribadong doktor  ay naglalayong pigilin ang pagkalat ng tigdas sa ating bansa, tulad ni Dr. Mary Ann Tia isang pribadong pediatrician na hinihimok ang mga magulang na pabakunahan ang kanilang mga laban sa mga sakit tulad ng tigdas.
Mary Ann A. Tia, M.D., DPPS
“I encourage parents to have their kids vaccinated against measles because it does not only cause fever and rash. It can lead to severe pneumonia, encephalitis and death”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40437532"/>
                  </a:ext>
                </a:extLst>
              </a:tr>
            </a:tbl>
          </a:graphicData>
        </a:graphic>
      </p:graphicFrame>
      <p:sp>
        <p:nvSpPr>
          <p:cNvPr id="4" name="Text Placeholder 3">
            <a:extLst>
              <a:ext uri="{FF2B5EF4-FFF2-40B4-BE49-F238E27FC236}">
                <a16:creationId xmlns:a16="http://schemas.microsoft.com/office/drawing/2014/main" id="{7DA08FBC-DB49-4E7C-A3B8-B94D4E230E9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30176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4DAD-2EA3-4032-BC71-976586A189E4}"/>
              </a:ext>
            </a:extLst>
          </p:cNvPr>
          <p:cNvSpPr>
            <a:spLocks noGrp="1"/>
          </p:cNvSpPr>
          <p:nvPr>
            <p:ph type="title"/>
          </p:nvPr>
        </p:nvSpPr>
        <p:spPr/>
        <p:txBody>
          <a:bodyPr/>
          <a:lstStyle/>
          <a:p>
            <a:r>
              <a:rPr lang="en-US"/>
              <a:t>Facebook Own Posts Table  | All Pages - 14 of 17</a:t>
            </a:r>
          </a:p>
        </p:txBody>
      </p:sp>
      <p:graphicFrame>
        <p:nvGraphicFramePr>
          <p:cNvPr id="5" name="Table Placeholder 4">
            <a:extLst>
              <a:ext uri="{FF2B5EF4-FFF2-40B4-BE49-F238E27FC236}">
                <a16:creationId xmlns:a16="http://schemas.microsoft.com/office/drawing/2014/main" id="{5A8C2638-E5FB-4D56-9E17-D900CA4AE483}"/>
              </a:ext>
            </a:extLst>
          </p:cNvPr>
          <p:cNvGraphicFramePr>
            <a:graphicFrameLocks noGrp="1"/>
          </p:cNvGraphicFramePr>
          <p:nvPr>
            <p:ph type="tbl" sz="quarter" idx="13"/>
            <p:extLst>
              <p:ext uri="{D42A27DB-BD31-4B8C-83A1-F6EECF244321}">
                <p14:modId xmlns:p14="http://schemas.microsoft.com/office/powerpoint/2010/main" val="3903209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69280986"/>
                    </a:ext>
                  </a:extLst>
                </a:gridCol>
                <a:gridCol w="370332">
                  <a:extLst>
                    <a:ext uri="{9D8B030D-6E8A-4147-A177-3AD203B41FA5}">
                      <a16:colId xmlns:a16="http://schemas.microsoft.com/office/drawing/2014/main" val="474688312"/>
                    </a:ext>
                  </a:extLst>
                </a:gridCol>
                <a:gridCol w="370332">
                  <a:extLst>
                    <a:ext uri="{9D8B030D-6E8A-4147-A177-3AD203B41FA5}">
                      <a16:colId xmlns:a16="http://schemas.microsoft.com/office/drawing/2014/main" val="2840334226"/>
                    </a:ext>
                  </a:extLst>
                </a:gridCol>
                <a:gridCol w="370332">
                  <a:extLst>
                    <a:ext uri="{9D8B030D-6E8A-4147-A177-3AD203B41FA5}">
                      <a16:colId xmlns:a16="http://schemas.microsoft.com/office/drawing/2014/main" val="617379563"/>
                    </a:ext>
                  </a:extLst>
                </a:gridCol>
                <a:gridCol w="329184">
                  <a:extLst>
                    <a:ext uri="{9D8B030D-6E8A-4147-A177-3AD203B41FA5}">
                      <a16:colId xmlns:a16="http://schemas.microsoft.com/office/drawing/2014/main" val="3609286691"/>
                    </a:ext>
                  </a:extLst>
                </a:gridCol>
                <a:gridCol w="329184">
                  <a:extLst>
                    <a:ext uri="{9D8B030D-6E8A-4147-A177-3AD203B41FA5}">
                      <a16:colId xmlns:a16="http://schemas.microsoft.com/office/drawing/2014/main" val="3200778180"/>
                    </a:ext>
                  </a:extLst>
                </a:gridCol>
                <a:gridCol w="329184">
                  <a:extLst>
                    <a:ext uri="{9D8B030D-6E8A-4147-A177-3AD203B41FA5}">
                      <a16:colId xmlns:a16="http://schemas.microsoft.com/office/drawing/2014/main" val="2598779515"/>
                    </a:ext>
                  </a:extLst>
                </a:gridCol>
                <a:gridCol w="329184">
                  <a:extLst>
                    <a:ext uri="{9D8B030D-6E8A-4147-A177-3AD203B41FA5}">
                      <a16:colId xmlns:a16="http://schemas.microsoft.com/office/drawing/2014/main" val="3800782382"/>
                    </a:ext>
                  </a:extLst>
                </a:gridCol>
                <a:gridCol w="329184">
                  <a:extLst>
                    <a:ext uri="{9D8B030D-6E8A-4147-A177-3AD203B41FA5}">
                      <a16:colId xmlns:a16="http://schemas.microsoft.com/office/drawing/2014/main" val="3202078863"/>
                    </a:ext>
                  </a:extLst>
                </a:gridCol>
                <a:gridCol w="329184">
                  <a:extLst>
                    <a:ext uri="{9D8B030D-6E8A-4147-A177-3AD203B41FA5}">
                      <a16:colId xmlns:a16="http://schemas.microsoft.com/office/drawing/2014/main" val="2919066702"/>
                    </a:ext>
                  </a:extLst>
                </a:gridCol>
                <a:gridCol w="329184">
                  <a:extLst>
                    <a:ext uri="{9D8B030D-6E8A-4147-A177-3AD203B41FA5}">
                      <a16:colId xmlns:a16="http://schemas.microsoft.com/office/drawing/2014/main" val="1634826051"/>
                    </a:ext>
                  </a:extLst>
                </a:gridCol>
                <a:gridCol w="329184">
                  <a:extLst>
                    <a:ext uri="{9D8B030D-6E8A-4147-A177-3AD203B41FA5}">
                      <a16:colId xmlns:a16="http://schemas.microsoft.com/office/drawing/2014/main" val="3146346694"/>
                    </a:ext>
                  </a:extLst>
                </a:gridCol>
                <a:gridCol w="329184">
                  <a:extLst>
                    <a:ext uri="{9D8B030D-6E8A-4147-A177-3AD203B41FA5}">
                      <a16:colId xmlns:a16="http://schemas.microsoft.com/office/drawing/2014/main" val="1271507581"/>
                    </a:ext>
                  </a:extLst>
                </a:gridCol>
                <a:gridCol w="370332">
                  <a:extLst>
                    <a:ext uri="{9D8B030D-6E8A-4147-A177-3AD203B41FA5}">
                      <a16:colId xmlns:a16="http://schemas.microsoft.com/office/drawing/2014/main" val="2681244695"/>
                    </a:ext>
                  </a:extLst>
                </a:gridCol>
                <a:gridCol w="370332">
                  <a:extLst>
                    <a:ext uri="{9D8B030D-6E8A-4147-A177-3AD203B41FA5}">
                      <a16:colId xmlns:a16="http://schemas.microsoft.com/office/drawing/2014/main" val="263517960"/>
                    </a:ext>
                  </a:extLst>
                </a:gridCol>
                <a:gridCol w="329184">
                  <a:extLst>
                    <a:ext uri="{9D8B030D-6E8A-4147-A177-3AD203B41FA5}">
                      <a16:colId xmlns:a16="http://schemas.microsoft.com/office/drawing/2014/main" val="1528107846"/>
                    </a:ext>
                  </a:extLst>
                </a:gridCol>
                <a:gridCol w="329184">
                  <a:extLst>
                    <a:ext uri="{9D8B030D-6E8A-4147-A177-3AD203B41FA5}">
                      <a16:colId xmlns:a16="http://schemas.microsoft.com/office/drawing/2014/main" val="2667913420"/>
                    </a:ext>
                  </a:extLst>
                </a:gridCol>
                <a:gridCol w="370332">
                  <a:extLst>
                    <a:ext uri="{9D8B030D-6E8A-4147-A177-3AD203B41FA5}">
                      <a16:colId xmlns:a16="http://schemas.microsoft.com/office/drawing/2014/main" val="2435150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735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- 2018-05-15 04:33:33 </a:t>
                      </a:r>
                      <a:r>
                        <a:rPr kumimoji="0" lang="en-US" sz="1000" b="0" i="0" u="none" strike="noStrike" kern="1200" cap="none" spc="0" normalizeH="0" baseline="0" noProof="0">
                          <a:ln>
                            <a:noFill/>
                          </a:ln>
                          <a:solidFill>
                            <a:prstClr val="black"/>
                          </a:solidFill>
                          <a:effectLst/>
                          <a:uLnTx/>
                          <a:uFillTx/>
                          <a:latin typeface="+mn-lt"/>
                          <a:ea typeface="+mn-ea"/>
                          <a:cs typeface="+mn-cs"/>
                        </a:rPr>
                        <a:t> 
 Karapatan ng bawat bata ang lumaking malusog at  protektado laban sa mga  sakit tulad ng tigdas. Kaya mga magulang huwag ipagkait ang karapatan na ito sa inyong anak. Huwag ilagay sa alaganin ang kanilang kalusugan. Ika nga “Health is Wealth”. Dianne Medina isang young actress na sumusuporta sa kampanya ng DOH laban sa tigdas!
#PagKumpletoProtektado!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5105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23:41:03 </a:t>
                      </a:r>
                      <a:r>
                        <a:rPr kumimoji="0" lang="en-US" sz="1000" b="0" i="0" u="none" strike="noStrike" kern="1200" cap="none" spc="0" normalizeH="0" baseline="0" noProof="0">
                          <a:ln>
                            <a:noFill/>
                          </a:ln>
                          <a:solidFill>
                            <a:prstClr val="black"/>
                          </a:solidFill>
                          <a:effectLst/>
                          <a:uLnTx/>
                          <a:uFillTx/>
                          <a:latin typeface="+mn-lt"/>
                          <a:ea typeface="+mn-ea"/>
                          <a:cs typeface="+mn-cs"/>
                        </a:rPr>
                        <a:t> 
 Please Watch THE DOCTOR IS IN: Made more fun! This Sunday, May 13, at 11 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80124246"/>
                  </a:ext>
                </a:extLst>
              </a:tr>
            </a:tbl>
          </a:graphicData>
        </a:graphic>
      </p:graphicFrame>
      <p:sp>
        <p:nvSpPr>
          <p:cNvPr id="4" name="Text Placeholder 3">
            <a:extLst>
              <a:ext uri="{FF2B5EF4-FFF2-40B4-BE49-F238E27FC236}">
                <a16:creationId xmlns:a16="http://schemas.microsoft.com/office/drawing/2014/main" id="{217C5B79-09AA-4CF5-821F-74055999041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34173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7C557-AA2D-4EBC-8E3B-9B6EA56B8DD4}"/>
              </a:ext>
            </a:extLst>
          </p:cNvPr>
          <p:cNvSpPr>
            <a:spLocks noGrp="1"/>
          </p:cNvSpPr>
          <p:nvPr>
            <p:ph type="title"/>
          </p:nvPr>
        </p:nvSpPr>
        <p:spPr/>
        <p:txBody>
          <a:bodyPr/>
          <a:lstStyle/>
          <a:p>
            <a:r>
              <a:rPr lang="en-US"/>
              <a:t>Facebook Own Posts Table  | All Pages - 15 of 17</a:t>
            </a:r>
          </a:p>
        </p:txBody>
      </p:sp>
      <p:graphicFrame>
        <p:nvGraphicFramePr>
          <p:cNvPr id="5" name="Table Placeholder 4">
            <a:extLst>
              <a:ext uri="{FF2B5EF4-FFF2-40B4-BE49-F238E27FC236}">
                <a16:creationId xmlns:a16="http://schemas.microsoft.com/office/drawing/2014/main" id="{20DBF5DC-E20A-47E9-9EC3-18E6F710D722}"/>
              </a:ext>
            </a:extLst>
          </p:cNvPr>
          <p:cNvGraphicFramePr>
            <a:graphicFrameLocks noGrp="1"/>
          </p:cNvGraphicFramePr>
          <p:nvPr>
            <p:ph type="tbl" sz="quarter" idx="13"/>
            <p:extLst>
              <p:ext uri="{D42A27DB-BD31-4B8C-83A1-F6EECF244321}">
                <p14:modId xmlns:p14="http://schemas.microsoft.com/office/powerpoint/2010/main" val="3032645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50038267"/>
                    </a:ext>
                  </a:extLst>
                </a:gridCol>
                <a:gridCol w="370332">
                  <a:extLst>
                    <a:ext uri="{9D8B030D-6E8A-4147-A177-3AD203B41FA5}">
                      <a16:colId xmlns:a16="http://schemas.microsoft.com/office/drawing/2014/main" val="3661947261"/>
                    </a:ext>
                  </a:extLst>
                </a:gridCol>
                <a:gridCol w="370332">
                  <a:extLst>
                    <a:ext uri="{9D8B030D-6E8A-4147-A177-3AD203B41FA5}">
                      <a16:colId xmlns:a16="http://schemas.microsoft.com/office/drawing/2014/main" val="983572042"/>
                    </a:ext>
                  </a:extLst>
                </a:gridCol>
                <a:gridCol w="370332">
                  <a:extLst>
                    <a:ext uri="{9D8B030D-6E8A-4147-A177-3AD203B41FA5}">
                      <a16:colId xmlns:a16="http://schemas.microsoft.com/office/drawing/2014/main" val="3069590610"/>
                    </a:ext>
                  </a:extLst>
                </a:gridCol>
                <a:gridCol w="329184">
                  <a:extLst>
                    <a:ext uri="{9D8B030D-6E8A-4147-A177-3AD203B41FA5}">
                      <a16:colId xmlns:a16="http://schemas.microsoft.com/office/drawing/2014/main" val="3553452710"/>
                    </a:ext>
                  </a:extLst>
                </a:gridCol>
                <a:gridCol w="329184">
                  <a:extLst>
                    <a:ext uri="{9D8B030D-6E8A-4147-A177-3AD203B41FA5}">
                      <a16:colId xmlns:a16="http://schemas.microsoft.com/office/drawing/2014/main" val="683792951"/>
                    </a:ext>
                  </a:extLst>
                </a:gridCol>
                <a:gridCol w="329184">
                  <a:extLst>
                    <a:ext uri="{9D8B030D-6E8A-4147-A177-3AD203B41FA5}">
                      <a16:colId xmlns:a16="http://schemas.microsoft.com/office/drawing/2014/main" val="416133482"/>
                    </a:ext>
                  </a:extLst>
                </a:gridCol>
                <a:gridCol w="329184">
                  <a:extLst>
                    <a:ext uri="{9D8B030D-6E8A-4147-A177-3AD203B41FA5}">
                      <a16:colId xmlns:a16="http://schemas.microsoft.com/office/drawing/2014/main" val="127432343"/>
                    </a:ext>
                  </a:extLst>
                </a:gridCol>
                <a:gridCol w="329184">
                  <a:extLst>
                    <a:ext uri="{9D8B030D-6E8A-4147-A177-3AD203B41FA5}">
                      <a16:colId xmlns:a16="http://schemas.microsoft.com/office/drawing/2014/main" val="2263100284"/>
                    </a:ext>
                  </a:extLst>
                </a:gridCol>
                <a:gridCol w="329184">
                  <a:extLst>
                    <a:ext uri="{9D8B030D-6E8A-4147-A177-3AD203B41FA5}">
                      <a16:colId xmlns:a16="http://schemas.microsoft.com/office/drawing/2014/main" val="109085439"/>
                    </a:ext>
                  </a:extLst>
                </a:gridCol>
                <a:gridCol w="329184">
                  <a:extLst>
                    <a:ext uri="{9D8B030D-6E8A-4147-A177-3AD203B41FA5}">
                      <a16:colId xmlns:a16="http://schemas.microsoft.com/office/drawing/2014/main" val="2264248768"/>
                    </a:ext>
                  </a:extLst>
                </a:gridCol>
                <a:gridCol w="329184">
                  <a:extLst>
                    <a:ext uri="{9D8B030D-6E8A-4147-A177-3AD203B41FA5}">
                      <a16:colId xmlns:a16="http://schemas.microsoft.com/office/drawing/2014/main" val="557908712"/>
                    </a:ext>
                  </a:extLst>
                </a:gridCol>
                <a:gridCol w="329184">
                  <a:extLst>
                    <a:ext uri="{9D8B030D-6E8A-4147-A177-3AD203B41FA5}">
                      <a16:colId xmlns:a16="http://schemas.microsoft.com/office/drawing/2014/main" val="1458482245"/>
                    </a:ext>
                  </a:extLst>
                </a:gridCol>
                <a:gridCol w="370332">
                  <a:extLst>
                    <a:ext uri="{9D8B030D-6E8A-4147-A177-3AD203B41FA5}">
                      <a16:colId xmlns:a16="http://schemas.microsoft.com/office/drawing/2014/main" val="4156526086"/>
                    </a:ext>
                  </a:extLst>
                </a:gridCol>
                <a:gridCol w="370332">
                  <a:extLst>
                    <a:ext uri="{9D8B030D-6E8A-4147-A177-3AD203B41FA5}">
                      <a16:colId xmlns:a16="http://schemas.microsoft.com/office/drawing/2014/main" val="404653486"/>
                    </a:ext>
                  </a:extLst>
                </a:gridCol>
                <a:gridCol w="329184">
                  <a:extLst>
                    <a:ext uri="{9D8B030D-6E8A-4147-A177-3AD203B41FA5}">
                      <a16:colId xmlns:a16="http://schemas.microsoft.com/office/drawing/2014/main" val="1567190414"/>
                    </a:ext>
                  </a:extLst>
                </a:gridCol>
                <a:gridCol w="329184">
                  <a:extLst>
                    <a:ext uri="{9D8B030D-6E8A-4147-A177-3AD203B41FA5}">
                      <a16:colId xmlns:a16="http://schemas.microsoft.com/office/drawing/2014/main" val="1622393825"/>
                    </a:ext>
                  </a:extLst>
                </a:gridCol>
                <a:gridCol w="370332">
                  <a:extLst>
                    <a:ext uri="{9D8B030D-6E8A-4147-A177-3AD203B41FA5}">
                      <a16:colId xmlns:a16="http://schemas.microsoft.com/office/drawing/2014/main" val="4285404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1922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10:39:41 </a:t>
                      </a:r>
                      <a:r>
                        <a:rPr kumimoji="0" lang="en-US" sz="1000" b="0" i="0" u="none" strike="noStrike" kern="1200" cap="none" spc="0" normalizeH="0" baseline="0" noProof="0">
                          <a:ln>
                            <a:noFill/>
                          </a:ln>
                          <a:solidFill>
                            <a:prstClr val="black"/>
                          </a:solidFill>
                          <a:effectLst/>
                          <a:uLnTx/>
                          <a:uFillTx/>
                          <a:latin typeface="+mn-lt"/>
                          <a:ea typeface="+mn-ea"/>
                          <a:cs typeface="+mn-cs"/>
                        </a:rPr>
                        <a:t> 
 DOH and WHO CONDUCT FREE HIV SCREENING IN THE WORKPLACE Press Release/ 11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2981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05:50:07 </a:t>
                      </a:r>
                      <a:r>
                        <a:rPr kumimoji="0" lang="en-US" sz="1000" b="0" i="0" u="none" strike="noStrike" kern="1200" cap="none" spc="0" normalizeH="0" baseline="0" noProof="0">
                          <a:ln>
                            <a:noFill/>
                          </a:ln>
                          <a:solidFill>
                            <a:prstClr val="black"/>
                          </a:solidFill>
                          <a:effectLst/>
                          <a:uLnTx/>
                          <a:uFillTx/>
                          <a:latin typeface="+mn-lt"/>
                          <a:ea typeface="+mn-ea"/>
                          <a:cs typeface="+mn-cs"/>
                        </a:rPr>
                        <a:t> 
 Lupus can affect anybody
Lupus is a chronic disease that can have phases of worsening symptoms that alternate with periods of mild symptoms.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55895456"/>
                  </a:ext>
                </a:extLst>
              </a:tr>
            </a:tbl>
          </a:graphicData>
        </a:graphic>
      </p:graphicFrame>
      <p:sp>
        <p:nvSpPr>
          <p:cNvPr id="4" name="Text Placeholder 3">
            <a:extLst>
              <a:ext uri="{FF2B5EF4-FFF2-40B4-BE49-F238E27FC236}">
                <a16:creationId xmlns:a16="http://schemas.microsoft.com/office/drawing/2014/main" id="{E9656914-1FFB-4B68-91DB-CCFE7D7EF37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03827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C13A7-F29A-4D8B-88D2-AA4869350771}"/>
              </a:ext>
            </a:extLst>
          </p:cNvPr>
          <p:cNvSpPr>
            <a:spLocks noGrp="1"/>
          </p:cNvSpPr>
          <p:nvPr>
            <p:ph type="title"/>
          </p:nvPr>
        </p:nvSpPr>
        <p:spPr/>
        <p:txBody>
          <a:bodyPr/>
          <a:lstStyle/>
          <a:p>
            <a:r>
              <a:rPr lang="en-US"/>
              <a:t>Facebook Own Posts Table  | All Pages - 16 of 17</a:t>
            </a:r>
          </a:p>
        </p:txBody>
      </p:sp>
      <p:graphicFrame>
        <p:nvGraphicFramePr>
          <p:cNvPr id="5" name="Table Placeholder 4">
            <a:extLst>
              <a:ext uri="{FF2B5EF4-FFF2-40B4-BE49-F238E27FC236}">
                <a16:creationId xmlns:a16="http://schemas.microsoft.com/office/drawing/2014/main" id="{BD74A3D1-641B-47DF-AA22-01B1F6C48C79}"/>
              </a:ext>
            </a:extLst>
          </p:cNvPr>
          <p:cNvGraphicFramePr>
            <a:graphicFrameLocks noGrp="1"/>
          </p:cNvGraphicFramePr>
          <p:nvPr>
            <p:ph type="tbl" sz="quarter" idx="13"/>
            <p:extLst>
              <p:ext uri="{D42A27DB-BD31-4B8C-83A1-F6EECF244321}">
                <p14:modId xmlns:p14="http://schemas.microsoft.com/office/powerpoint/2010/main" val="1802560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74782166"/>
                    </a:ext>
                  </a:extLst>
                </a:gridCol>
                <a:gridCol w="370332">
                  <a:extLst>
                    <a:ext uri="{9D8B030D-6E8A-4147-A177-3AD203B41FA5}">
                      <a16:colId xmlns:a16="http://schemas.microsoft.com/office/drawing/2014/main" val="1970531864"/>
                    </a:ext>
                  </a:extLst>
                </a:gridCol>
                <a:gridCol w="370332">
                  <a:extLst>
                    <a:ext uri="{9D8B030D-6E8A-4147-A177-3AD203B41FA5}">
                      <a16:colId xmlns:a16="http://schemas.microsoft.com/office/drawing/2014/main" val="2939557697"/>
                    </a:ext>
                  </a:extLst>
                </a:gridCol>
                <a:gridCol w="370332">
                  <a:extLst>
                    <a:ext uri="{9D8B030D-6E8A-4147-A177-3AD203B41FA5}">
                      <a16:colId xmlns:a16="http://schemas.microsoft.com/office/drawing/2014/main" val="2790880081"/>
                    </a:ext>
                  </a:extLst>
                </a:gridCol>
                <a:gridCol w="329184">
                  <a:extLst>
                    <a:ext uri="{9D8B030D-6E8A-4147-A177-3AD203B41FA5}">
                      <a16:colId xmlns:a16="http://schemas.microsoft.com/office/drawing/2014/main" val="1176631008"/>
                    </a:ext>
                  </a:extLst>
                </a:gridCol>
                <a:gridCol w="329184">
                  <a:extLst>
                    <a:ext uri="{9D8B030D-6E8A-4147-A177-3AD203B41FA5}">
                      <a16:colId xmlns:a16="http://schemas.microsoft.com/office/drawing/2014/main" val="667131279"/>
                    </a:ext>
                  </a:extLst>
                </a:gridCol>
                <a:gridCol w="329184">
                  <a:extLst>
                    <a:ext uri="{9D8B030D-6E8A-4147-A177-3AD203B41FA5}">
                      <a16:colId xmlns:a16="http://schemas.microsoft.com/office/drawing/2014/main" val="3023294273"/>
                    </a:ext>
                  </a:extLst>
                </a:gridCol>
                <a:gridCol w="329184">
                  <a:extLst>
                    <a:ext uri="{9D8B030D-6E8A-4147-A177-3AD203B41FA5}">
                      <a16:colId xmlns:a16="http://schemas.microsoft.com/office/drawing/2014/main" val="3016294532"/>
                    </a:ext>
                  </a:extLst>
                </a:gridCol>
                <a:gridCol w="329184">
                  <a:extLst>
                    <a:ext uri="{9D8B030D-6E8A-4147-A177-3AD203B41FA5}">
                      <a16:colId xmlns:a16="http://schemas.microsoft.com/office/drawing/2014/main" val="1089777243"/>
                    </a:ext>
                  </a:extLst>
                </a:gridCol>
                <a:gridCol w="329184">
                  <a:extLst>
                    <a:ext uri="{9D8B030D-6E8A-4147-A177-3AD203B41FA5}">
                      <a16:colId xmlns:a16="http://schemas.microsoft.com/office/drawing/2014/main" val="3256234094"/>
                    </a:ext>
                  </a:extLst>
                </a:gridCol>
                <a:gridCol w="329184">
                  <a:extLst>
                    <a:ext uri="{9D8B030D-6E8A-4147-A177-3AD203B41FA5}">
                      <a16:colId xmlns:a16="http://schemas.microsoft.com/office/drawing/2014/main" val="1983219743"/>
                    </a:ext>
                  </a:extLst>
                </a:gridCol>
                <a:gridCol w="329184">
                  <a:extLst>
                    <a:ext uri="{9D8B030D-6E8A-4147-A177-3AD203B41FA5}">
                      <a16:colId xmlns:a16="http://schemas.microsoft.com/office/drawing/2014/main" val="471055235"/>
                    </a:ext>
                  </a:extLst>
                </a:gridCol>
                <a:gridCol w="329184">
                  <a:extLst>
                    <a:ext uri="{9D8B030D-6E8A-4147-A177-3AD203B41FA5}">
                      <a16:colId xmlns:a16="http://schemas.microsoft.com/office/drawing/2014/main" val="3770729492"/>
                    </a:ext>
                  </a:extLst>
                </a:gridCol>
                <a:gridCol w="370332">
                  <a:extLst>
                    <a:ext uri="{9D8B030D-6E8A-4147-A177-3AD203B41FA5}">
                      <a16:colId xmlns:a16="http://schemas.microsoft.com/office/drawing/2014/main" val="3964453367"/>
                    </a:ext>
                  </a:extLst>
                </a:gridCol>
                <a:gridCol w="370332">
                  <a:extLst>
                    <a:ext uri="{9D8B030D-6E8A-4147-A177-3AD203B41FA5}">
                      <a16:colId xmlns:a16="http://schemas.microsoft.com/office/drawing/2014/main" val="1778225281"/>
                    </a:ext>
                  </a:extLst>
                </a:gridCol>
                <a:gridCol w="329184">
                  <a:extLst>
                    <a:ext uri="{9D8B030D-6E8A-4147-A177-3AD203B41FA5}">
                      <a16:colId xmlns:a16="http://schemas.microsoft.com/office/drawing/2014/main" val="1977730333"/>
                    </a:ext>
                  </a:extLst>
                </a:gridCol>
                <a:gridCol w="329184">
                  <a:extLst>
                    <a:ext uri="{9D8B030D-6E8A-4147-A177-3AD203B41FA5}">
                      <a16:colId xmlns:a16="http://schemas.microsoft.com/office/drawing/2014/main" val="3058539886"/>
                    </a:ext>
                  </a:extLst>
                </a:gridCol>
                <a:gridCol w="370332">
                  <a:extLst>
                    <a:ext uri="{9D8B030D-6E8A-4147-A177-3AD203B41FA5}">
                      <a16:colId xmlns:a16="http://schemas.microsoft.com/office/drawing/2014/main" val="404235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68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03:00:05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LAUNCHED IN GENERAL SANTOS
Health Secretary Francisco T. Duque III spearheaded the launching of the Mindanao-wide Ligtas Tigdas Supplemental Immunization Activity with the theme, “Bring Back the Golden Era of the DOH.” The month-long activity, which runs from 9 May up to 8 June 2018, aims to give free anti-measles vaccine to children aged 6 months to 5 years old. The launching was highlighted by the signing of Pledge of Commitment by mothers, local health officials and other stakeholders emphasizing on the core values of Integrity, Compassion and Excellence.
Also present during the event were Health Assistant Secretaries Dr. Rosette S. Vergeire and Dr. Abdullah B. Dumama, SOCCSKSARGEN Regional Director Aristedes C. Tan, Assistant Regional Director Dr. Francisco V. Mateo, World Health Organization Medical Officer Dr. Achyut Shrestha, other local DOH and LGU officials.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22476155"/>
                  </a:ext>
                </a:extLst>
              </a:tr>
            </a:tbl>
          </a:graphicData>
        </a:graphic>
      </p:graphicFrame>
      <p:sp>
        <p:nvSpPr>
          <p:cNvPr id="4" name="Text Placeholder 3">
            <a:extLst>
              <a:ext uri="{FF2B5EF4-FFF2-40B4-BE49-F238E27FC236}">
                <a16:creationId xmlns:a16="http://schemas.microsoft.com/office/drawing/2014/main" id="{5ABC6B23-967B-40D9-A76B-A51A39F2FEE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63602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9C186-375B-4120-97B9-224F644C0FA3}"/>
              </a:ext>
            </a:extLst>
          </p:cNvPr>
          <p:cNvSpPr>
            <a:spLocks noGrp="1"/>
          </p:cNvSpPr>
          <p:nvPr>
            <p:ph type="title"/>
          </p:nvPr>
        </p:nvSpPr>
        <p:spPr/>
        <p:txBody>
          <a:bodyPr/>
          <a:lstStyle/>
          <a:p>
            <a:r>
              <a:rPr lang="en-US"/>
              <a:t>Facebook Own Posts Table  | All Pages - 17 of 17</a:t>
            </a:r>
          </a:p>
        </p:txBody>
      </p:sp>
      <p:graphicFrame>
        <p:nvGraphicFramePr>
          <p:cNvPr id="5" name="Table Placeholder 4">
            <a:extLst>
              <a:ext uri="{FF2B5EF4-FFF2-40B4-BE49-F238E27FC236}">
                <a16:creationId xmlns:a16="http://schemas.microsoft.com/office/drawing/2014/main" id="{E4A3943A-53F4-4282-B61A-E187A3BC1A89}"/>
              </a:ext>
            </a:extLst>
          </p:cNvPr>
          <p:cNvGraphicFramePr>
            <a:graphicFrameLocks noGrp="1"/>
          </p:cNvGraphicFramePr>
          <p:nvPr>
            <p:ph type="tbl" sz="quarter" idx="13"/>
            <p:extLst>
              <p:ext uri="{D42A27DB-BD31-4B8C-83A1-F6EECF244321}">
                <p14:modId xmlns:p14="http://schemas.microsoft.com/office/powerpoint/2010/main" val="1161445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43285386"/>
                    </a:ext>
                  </a:extLst>
                </a:gridCol>
                <a:gridCol w="370332">
                  <a:extLst>
                    <a:ext uri="{9D8B030D-6E8A-4147-A177-3AD203B41FA5}">
                      <a16:colId xmlns:a16="http://schemas.microsoft.com/office/drawing/2014/main" val="1148601102"/>
                    </a:ext>
                  </a:extLst>
                </a:gridCol>
                <a:gridCol w="370332">
                  <a:extLst>
                    <a:ext uri="{9D8B030D-6E8A-4147-A177-3AD203B41FA5}">
                      <a16:colId xmlns:a16="http://schemas.microsoft.com/office/drawing/2014/main" val="2570078217"/>
                    </a:ext>
                  </a:extLst>
                </a:gridCol>
                <a:gridCol w="370332">
                  <a:extLst>
                    <a:ext uri="{9D8B030D-6E8A-4147-A177-3AD203B41FA5}">
                      <a16:colId xmlns:a16="http://schemas.microsoft.com/office/drawing/2014/main" val="3850554612"/>
                    </a:ext>
                  </a:extLst>
                </a:gridCol>
                <a:gridCol w="329184">
                  <a:extLst>
                    <a:ext uri="{9D8B030D-6E8A-4147-A177-3AD203B41FA5}">
                      <a16:colId xmlns:a16="http://schemas.microsoft.com/office/drawing/2014/main" val="4025358115"/>
                    </a:ext>
                  </a:extLst>
                </a:gridCol>
                <a:gridCol w="329184">
                  <a:extLst>
                    <a:ext uri="{9D8B030D-6E8A-4147-A177-3AD203B41FA5}">
                      <a16:colId xmlns:a16="http://schemas.microsoft.com/office/drawing/2014/main" val="3011615768"/>
                    </a:ext>
                  </a:extLst>
                </a:gridCol>
                <a:gridCol w="329184">
                  <a:extLst>
                    <a:ext uri="{9D8B030D-6E8A-4147-A177-3AD203B41FA5}">
                      <a16:colId xmlns:a16="http://schemas.microsoft.com/office/drawing/2014/main" val="3408385196"/>
                    </a:ext>
                  </a:extLst>
                </a:gridCol>
                <a:gridCol w="329184">
                  <a:extLst>
                    <a:ext uri="{9D8B030D-6E8A-4147-A177-3AD203B41FA5}">
                      <a16:colId xmlns:a16="http://schemas.microsoft.com/office/drawing/2014/main" val="3507085919"/>
                    </a:ext>
                  </a:extLst>
                </a:gridCol>
                <a:gridCol w="329184">
                  <a:extLst>
                    <a:ext uri="{9D8B030D-6E8A-4147-A177-3AD203B41FA5}">
                      <a16:colId xmlns:a16="http://schemas.microsoft.com/office/drawing/2014/main" val="1709978788"/>
                    </a:ext>
                  </a:extLst>
                </a:gridCol>
                <a:gridCol w="329184">
                  <a:extLst>
                    <a:ext uri="{9D8B030D-6E8A-4147-A177-3AD203B41FA5}">
                      <a16:colId xmlns:a16="http://schemas.microsoft.com/office/drawing/2014/main" val="2936129486"/>
                    </a:ext>
                  </a:extLst>
                </a:gridCol>
                <a:gridCol w="329184">
                  <a:extLst>
                    <a:ext uri="{9D8B030D-6E8A-4147-A177-3AD203B41FA5}">
                      <a16:colId xmlns:a16="http://schemas.microsoft.com/office/drawing/2014/main" val="255955307"/>
                    </a:ext>
                  </a:extLst>
                </a:gridCol>
                <a:gridCol w="329184">
                  <a:extLst>
                    <a:ext uri="{9D8B030D-6E8A-4147-A177-3AD203B41FA5}">
                      <a16:colId xmlns:a16="http://schemas.microsoft.com/office/drawing/2014/main" val="3510710251"/>
                    </a:ext>
                  </a:extLst>
                </a:gridCol>
                <a:gridCol w="329184">
                  <a:extLst>
                    <a:ext uri="{9D8B030D-6E8A-4147-A177-3AD203B41FA5}">
                      <a16:colId xmlns:a16="http://schemas.microsoft.com/office/drawing/2014/main" val="2014488844"/>
                    </a:ext>
                  </a:extLst>
                </a:gridCol>
                <a:gridCol w="370332">
                  <a:extLst>
                    <a:ext uri="{9D8B030D-6E8A-4147-A177-3AD203B41FA5}">
                      <a16:colId xmlns:a16="http://schemas.microsoft.com/office/drawing/2014/main" val="1409224507"/>
                    </a:ext>
                  </a:extLst>
                </a:gridCol>
                <a:gridCol w="370332">
                  <a:extLst>
                    <a:ext uri="{9D8B030D-6E8A-4147-A177-3AD203B41FA5}">
                      <a16:colId xmlns:a16="http://schemas.microsoft.com/office/drawing/2014/main" val="3227217033"/>
                    </a:ext>
                  </a:extLst>
                </a:gridCol>
                <a:gridCol w="329184">
                  <a:extLst>
                    <a:ext uri="{9D8B030D-6E8A-4147-A177-3AD203B41FA5}">
                      <a16:colId xmlns:a16="http://schemas.microsoft.com/office/drawing/2014/main" val="1109179463"/>
                    </a:ext>
                  </a:extLst>
                </a:gridCol>
                <a:gridCol w="329184">
                  <a:extLst>
                    <a:ext uri="{9D8B030D-6E8A-4147-A177-3AD203B41FA5}">
                      <a16:colId xmlns:a16="http://schemas.microsoft.com/office/drawing/2014/main" val="2287101710"/>
                    </a:ext>
                  </a:extLst>
                </a:gridCol>
                <a:gridCol w="370332">
                  <a:extLst>
                    <a:ext uri="{9D8B030D-6E8A-4147-A177-3AD203B41FA5}">
                      <a16:colId xmlns:a16="http://schemas.microsoft.com/office/drawing/2014/main" val="1834825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670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- 2018-05-10 09:00:01 </a:t>
                      </a:r>
                      <a:r>
                        <a:rPr kumimoji="0" lang="en-US" sz="1000" b="0" i="0" u="none" strike="noStrike" kern="1200" cap="none" spc="0" normalizeH="0" baseline="0" noProof="0">
                          <a:ln>
                            <a:noFill/>
                          </a:ln>
                          <a:solidFill>
                            <a:prstClr val="black"/>
                          </a:solidFill>
                          <a:effectLst/>
                          <a:uLnTx/>
                          <a:uFillTx/>
                          <a:latin typeface="+mn-lt"/>
                          <a:ea typeface="+mn-ea"/>
                          <a:cs typeface="+mn-cs"/>
                        </a:rPr>
                        <a:t> 
 DOH Health Advisory
Para sa Barangay Halalan 2018
&gt;Bago bumoto, siguruhing nakakain at nakainom ng maintenance medicine.
&gt;Magdala ng inuming tubig, pagkain gaya ng biskwit, at candies, payong at pamaypay.
&gt;Magsuot ng kumportableng kasuotan.
&gt;Kung sumama ang pakiramdam, agad na kumonsulta sa pinakamalapit na health station.
May mga nakatalagang health station sa mga voting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86453522"/>
                  </a:ext>
                </a:extLst>
              </a:tr>
            </a:tbl>
          </a:graphicData>
        </a:graphic>
      </p:graphicFrame>
      <p:sp>
        <p:nvSpPr>
          <p:cNvPr id="4" name="Text Placeholder 3">
            <a:extLst>
              <a:ext uri="{FF2B5EF4-FFF2-40B4-BE49-F238E27FC236}">
                <a16:creationId xmlns:a16="http://schemas.microsoft.com/office/drawing/2014/main" id="{9EC42DA7-C4B6-4631-ADFC-23B6C4F08E2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648328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1551</Words>
  <Application>Microsoft Office PowerPoint</Application>
  <PresentationFormat>On-screen Show (4:3)</PresentationFormat>
  <Paragraphs>838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Management Report</vt:lpstr>
      <vt:lpstr>Overall Network Key Metrics Table | All Pages</vt:lpstr>
      <vt:lpstr>Overall Overall Top Pages | All Pages</vt:lpstr>
      <vt:lpstr>Facebook Fans Total | All Pages</vt:lpstr>
      <vt:lpstr>Facebook Interactions Distribution | All Pages</vt:lpstr>
      <vt:lpstr>Facebook Interaction Rate | All Pages</vt:lpstr>
      <vt:lpstr>Facebook Interaction Rate By Post Type | All Pages</vt:lpstr>
      <vt:lpstr>Facebook Own Posts Table  | All Pages - 1 of 17</vt:lpstr>
      <vt:lpstr>Facebook Own Posts Table  | All Pages - 2 of 17</vt:lpstr>
      <vt:lpstr>Facebook Own Posts Table  | All Pages - 3 of 17</vt:lpstr>
      <vt:lpstr>Facebook Own Posts Table  | All Pages - 4 of 17</vt:lpstr>
      <vt:lpstr>Facebook Own Posts Table  | All Pages - 5 of 17</vt:lpstr>
      <vt:lpstr>Facebook Own Posts Table  | All Pages - 6 of 17</vt:lpstr>
      <vt:lpstr>Facebook Own Posts Table  | All Pages - 7 of 17</vt:lpstr>
      <vt:lpstr>Facebook Own Posts Table  | All Pages - 8 of 17</vt:lpstr>
      <vt:lpstr>Facebook Own Posts Table  | All Pages - 9 of 17</vt:lpstr>
      <vt:lpstr>Facebook Own Posts Table  | All Pages - 10 of 17</vt:lpstr>
      <vt:lpstr>Facebook Own Posts Table  | All Pages - 11 of 17</vt:lpstr>
      <vt:lpstr>Facebook Own Posts Table  | All Pages - 12 of 17</vt:lpstr>
      <vt:lpstr>Facebook Own Posts Table  | All Pages - 13 of 17</vt:lpstr>
      <vt:lpstr>Facebook Own Posts Table  | All Pages - 14 of 17</vt:lpstr>
      <vt:lpstr>Facebook Own Posts Table  | All Pages - 15 of 17</vt:lpstr>
      <vt:lpstr>Facebook Own Posts Table  | All Pages - 16 of 17</vt:lpstr>
      <vt:lpstr>Facebook Own Posts Table  | All Pages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2018-07-15T11:12:07Z</dcterms:created>
  <dcterms:modified xsi:type="dcterms:W3CDTF">2018-07-15T11:13:07Z</dcterms:modified>
</cp:coreProperties>
</file>