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37E04-BAF7-49F7-8812-D44FBF6CA9B7}"/>
              </a:ext>
            </a:extLst>
          </p:cNvPr>
          <p:cNvSpPr>
            <a:spLocks noGrp="1"/>
          </p:cNvSpPr>
          <p:nvPr>
            <p:ph type="title"/>
          </p:nvPr>
        </p:nvSpPr>
        <p:spPr/>
        <p:txBody>
          <a:bodyPr/>
          <a:lstStyle/>
          <a:p>
            <a:r>
              <a:rPr lang="en-US"/>
              <a:t>Facebook Own Posts Table | Betsy Price for Mayor - 1 of 25</a:t>
            </a:r>
          </a:p>
        </p:txBody>
      </p:sp>
      <p:graphicFrame>
        <p:nvGraphicFramePr>
          <p:cNvPr id="5" name="Table Placeholder 4">
            <a:extLst>
              <a:ext uri="{FF2B5EF4-FFF2-40B4-BE49-F238E27FC236}">
                <a16:creationId xmlns:a16="http://schemas.microsoft.com/office/drawing/2014/main" id="{21E1499F-F012-4DF1-81CF-FEDD4C8268EF}"/>
              </a:ext>
            </a:extLst>
          </p:cNvPr>
          <p:cNvGraphicFramePr>
            <a:graphicFrameLocks noGrp="1"/>
          </p:cNvGraphicFramePr>
          <p:nvPr>
            <p:ph type="tbl" sz="quarter" idx="13"/>
            <p:extLst>
              <p:ext uri="{D42A27DB-BD31-4B8C-83A1-F6EECF244321}">
                <p14:modId xmlns:p14="http://schemas.microsoft.com/office/powerpoint/2010/main" val="2056609544"/>
              </p:ext>
            </p:extLst>
          </p:nvPr>
        </p:nvGraphicFramePr>
        <p:xfrm>
          <a:off x="457200" y="1731963"/>
          <a:ext cx="8229600" cy="414528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95428088"/>
                    </a:ext>
                  </a:extLst>
                </a:gridCol>
                <a:gridCol w="905256">
                  <a:extLst>
                    <a:ext uri="{9D8B030D-6E8A-4147-A177-3AD203B41FA5}">
                      <a16:colId xmlns:a16="http://schemas.microsoft.com/office/drawing/2014/main" val="1464421081"/>
                    </a:ext>
                  </a:extLst>
                </a:gridCol>
                <a:gridCol w="658368">
                  <a:extLst>
                    <a:ext uri="{9D8B030D-6E8A-4147-A177-3AD203B41FA5}">
                      <a16:colId xmlns:a16="http://schemas.microsoft.com/office/drawing/2014/main" val="1335629368"/>
                    </a:ext>
                  </a:extLst>
                </a:gridCol>
                <a:gridCol w="329184">
                  <a:extLst>
                    <a:ext uri="{9D8B030D-6E8A-4147-A177-3AD203B41FA5}">
                      <a16:colId xmlns:a16="http://schemas.microsoft.com/office/drawing/2014/main" val="2958498910"/>
                    </a:ext>
                  </a:extLst>
                </a:gridCol>
                <a:gridCol w="329184">
                  <a:extLst>
                    <a:ext uri="{9D8B030D-6E8A-4147-A177-3AD203B41FA5}">
                      <a16:colId xmlns:a16="http://schemas.microsoft.com/office/drawing/2014/main" val="1017897525"/>
                    </a:ext>
                  </a:extLst>
                </a:gridCol>
                <a:gridCol w="329184">
                  <a:extLst>
                    <a:ext uri="{9D8B030D-6E8A-4147-A177-3AD203B41FA5}">
                      <a16:colId xmlns:a16="http://schemas.microsoft.com/office/drawing/2014/main" val="3609051184"/>
                    </a:ext>
                  </a:extLst>
                </a:gridCol>
                <a:gridCol w="329184">
                  <a:extLst>
                    <a:ext uri="{9D8B030D-6E8A-4147-A177-3AD203B41FA5}">
                      <a16:colId xmlns:a16="http://schemas.microsoft.com/office/drawing/2014/main" val="2567263460"/>
                    </a:ext>
                  </a:extLst>
                </a:gridCol>
                <a:gridCol w="329184">
                  <a:extLst>
                    <a:ext uri="{9D8B030D-6E8A-4147-A177-3AD203B41FA5}">
                      <a16:colId xmlns:a16="http://schemas.microsoft.com/office/drawing/2014/main" val="477402621"/>
                    </a:ext>
                  </a:extLst>
                </a:gridCol>
                <a:gridCol w="329184">
                  <a:extLst>
                    <a:ext uri="{9D8B030D-6E8A-4147-A177-3AD203B41FA5}">
                      <a16:colId xmlns:a16="http://schemas.microsoft.com/office/drawing/2014/main" val="423762086"/>
                    </a:ext>
                  </a:extLst>
                </a:gridCol>
                <a:gridCol w="329184">
                  <a:extLst>
                    <a:ext uri="{9D8B030D-6E8A-4147-A177-3AD203B41FA5}">
                      <a16:colId xmlns:a16="http://schemas.microsoft.com/office/drawing/2014/main" val="1862456544"/>
                    </a:ext>
                  </a:extLst>
                </a:gridCol>
                <a:gridCol w="329184">
                  <a:extLst>
                    <a:ext uri="{9D8B030D-6E8A-4147-A177-3AD203B41FA5}">
                      <a16:colId xmlns:a16="http://schemas.microsoft.com/office/drawing/2014/main" val="136706448"/>
                    </a:ext>
                  </a:extLst>
                </a:gridCol>
                <a:gridCol w="329184">
                  <a:extLst>
                    <a:ext uri="{9D8B030D-6E8A-4147-A177-3AD203B41FA5}">
                      <a16:colId xmlns:a16="http://schemas.microsoft.com/office/drawing/2014/main" val="1218284309"/>
                    </a:ext>
                  </a:extLst>
                </a:gridCol>
                <a:gridCol w="329184">
                  <a:extLst>
                    <a:ext uri="{9D8B030D-6E8A-4147-A177-3AD203B41FA5}">
                      <a16:colId xmlns:a16="http://schemas.microsoft.com/office/drawing/2014/main" val="3496182090"/>
                    </a:ext>
                  </a:extLst>
                </a:gridCol>
                <a:gridCol w="329184">
                  <a:extLst>
                    <a:ext uri="{9D8B030D-6E8A-4147-A177-3AD203B41FA5}">
                      <a16:colId xmlns:a16="http://schemas.microsoft.com/office/drawing/2014/main" val="4101676459"/>
                    </a:ext>
                  </a:extLst>
                </a:gridCol>
                <a:gridCol w="329184">
                  <a:extLst>
                    <a:ext uri="{9D8B030D-6E8A-4147-A177-3AD203B41FA5}">
                      <a16:colId xmlns:a16="http://schemas.microsoft.com/office/drawing/2014/main" val="1865188895"/>
                    </a:ext>
                  </a:extLst>
                </a:gridCol>
                <a:gridCol w="329184">
                  <a:extLst>
                    <a:ext uri="{9D8B030D-6E8A-4147-A177-3AD203B41FA5}">
                      <a16:colId xmlns:a16="http://schemas.microsoft.com/office/drawing/2014/main" val="1269855617"/>
                    </a:ext>
                  </a:extLst>
                </a:gridCol>
                <a:gridCol w="329184">
                  <a:extLst>
                    <a:ext uri="{9D8B030D-6E8A-4147-A177-3AD203B41FA5}">
                      <a16:colId xmlns:a16="http://schemas.microsoft.com/office/drawing/2014/main" val="1652833249"/>
                    </a:ext>
                  </a:extLst>
                </a:gridCol>
                <a:gridCol w="329184">
                  <a:extLst>
                    <a:ext uri="{9D8B030D-6E8A-4147-A177-3AD203B41FA5}">
                      <a16:colId xmlns:a16="http://schemas.microsoft.com/office/drawing/2014/main" val="3983651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7627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Betsy Price for Mayor - 2019-05-14 17:36:00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the city of Fort Worth Economic Development Department for their recognition in its inclusion of minority businesses. Keep up the great work!
http://fortworthtexas.gov/news/2019/05/EcoDev-BTTBU-Award/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https://external.xx.fbcdn.net/safe_image.php?d=AQCJn-GMh2xPRa4Z&amp;w=720&amp;h=720&amp;url=http%3A%2F%2Ffortworthtexas.gov%2Fimages%2Ffacebook-standard-v2.jpg&amp;cfs=1&amp;_nc_hash=AQAui6unC0cQdQE9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05/15/2019 10:42:56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68658072"/>
                  </a:ext>
                </a:extLst>
              </a:tr>
            </a:tbl>
          </a:graphicData>
        </a:graphic>
      </p:graphicFrame>
      <p:sp>
        <p:nvSpPr>
          <p:cNvPr id="4" name="Text Placeholder 3">
            <a:extLst>
              <a:ext uri="{FF2B5EF4-FFF2-40B4-BE49-F238E27FC236}">
                <a16:creationId xmlns:a16="http://schemas.microsoft.com/office/drawing/2014/main" id="{3C36545A-19E1-4CA6-AB5D-A378C9ED416A}"/>
              </a:ext>
            </a:extLst>
          </p:cNvPr>
          <p:cNvSpPr>
            <a:spLocks noGrp="1"/>
          </p:cNvSpPr>
          <p:nvPr>
            <p:ph type="body" sz="quarter" idx="14"/>
          </p:nvPr>
        </p:nvSpPr>
        <p:spPr/>
        <p:txBody>
          <a:bodyPr/>
          <a:lstStyle/>
          <a:p>
            <a:r>
              <a:rPr lang="en-US"/>
              <a:t>02/14/2019 - 05/15/2019</a:t>
            </a:r>
          </a:p>
        </p:txBody>
      </p:sp>
    </p:spTree>
    <p:extLst>
      <p:ext uri="{BB962C8B-B14F-4D97-AF65-F5344CB8AC3E}">
        <p14:creationId xmlns:p14="http://schemas.microsoft.com/office/powerpoint/2010/main" val="3976986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8E0DE-1C7F-4864-B654-533871034AFC}"/>
              </a:ext>
            </a:extLst>
          </p:cNvPr>
          <p:cNvSpPr>
            <a:spLocks noGrp="1"/>
          </p:cNvSpPr>
          <p:nvPr>
            <p:ph type="title"/>
          </p:nvPr>
        </p:nvSpPr>
        <p:spPr/>
        <p:txBody>
          <a:bodyPr/>
          <a:lstStyle/>
          <a:p>
            <a:r>
              <a:rPr lang="en-US"/>
              <a:t>Facebook Own Posts Table | Betsy Price for Mayor - 2 of 25</a:t>
            </a:r>
          </a:p>
        </p:txBody>
      </p:sp>
      <p:graphicFrame>
        <p:nvGraphicFramePr>
          <p:cNvPr id="5" name="Table Placeholder 4">
            <a:extLst>
              <a:ext uri="{FF2B5EF4-FFF2-40B4-BE49-F238E27FC236}">
                <a16:creationId xmlns:a16="http://schemas.microsoft.com/office/drawing/2014/main" id="{185C4B90-3A5F-404C-AC79-5A4B249EEF05}"/>
              </a:ext>
            </a:extLst>
          </p:cNvPr>
          <p:cNvGraphicFramePr>
            <a:graphicFrameLocks noGrp="1"/>
          </p:cNvGraphicFramePr>
          <p:nvPr>
            <p:ph type="tbl" sz="quarter" idx="13"/>
            <p:extLst>
              <p:ext uri="{D42A27DB-BD31-4B8C-83A1-F6EECF244321}">
                <p14:modId xmlns:p14="http://schemas.microsoft.com/office/powerpoint/2010/main" val="850343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09562711"/>
                    </a:ext>
                  </a:extLst>
                </a:gridCol>
                <a:gridCol w="905256">
                  <a:extLst>
                    <a:ext uri="{9D8B030D-6E8A-4147-A177-3AD203B41FA5}">
                      <a16:colId xmlns:a16="http://schemas.microsoft.com/office/drawing/2014/main" val="1924163422"/>
                    </a:ext>
                  </a:extLst>
                </a:gridCol>
                <a:gridCol w="658368">
                  <a:extLst>
                    <a:ext uri="{9D8B030D-6E8A-4147-A177-3AD203B41FA5}">
                      <a16:colId xmlns:a16="http://schemas.microsoft.com/office/drawing/2014/main" val="4167875834"/>
                    </a:ext>
                  </a:extLst>
                </a:gridCol>
                <a:gridCol w="329184">
                  <a:extLst>
                    <a:ext uri="{9D8B030D-6E8A-4147-A177-3AD203B41FA5}">
                      <a16:colId xmlns:a16="http://schemas.microsoft.com/office/drawing/2014/main" val="552231182"/>
                    </a:ext>
                  </a:extLst>
                </a:gridCol>
                <a:gridCol w="329184">
                  <a:extLst>
                    <a:ext uri="{9D8B030D-6E8A-4147-A177-3AD203B41FA5}">
                      <a16:colId xmlns:a16="http://schemas.microsoft.com/office/drawing/2014/main" val="2029597294"/>
                    </a:ext>
                  </a:extLst>
                </a:gridCol>
                <a:gridCol w="329184">
                  <a:extLst>
                    <a:ext uri="{9D8B030D-6E8A-4147-A177-3AD203B41FA5}">
                      <a16:colId xmlns:a16="http://schemas.microsoft.com/office/drawing/2014/main" val="4286532200"/>
                    </a:ext>
                  </a:extLst>
                </a:gridCol>
                <a:gridCol w="329184">
                  <a:extLst>
                    <a:ext uri="{9D8B030D-6E8A-4147-A177-3AD203B41FA5}">
                      <a16:colId xmlns:a16="http://schemas.microsoft.com/office/drawing/2014/main" val="2170647214"/>
                    </a:ext>
                  </a:extLst>
                </a:gridCol>
                <a:gridCol w="329184">
                  <a:extLst>
                    <a:ext uri="{9D8B030D-6E8A-4147-A177-3AD203B41FA5}">
                      <a16:colId xmlns:a16="http://schemas.microsoft.com/office/drawing/2014/main" val="3956944732"/>
                    </a:ext>
                  </a:extLst>
                </a:gridCol>
                <a:gridCol w="329184">
                  <a:extLst>
                    <a:ext uri="{9D8B030D-6E8A-4147-A177-3AD203B41FA5}">
                      <a16:colId xmlns:a16="http://schemas.microsoft.com/office/drawing/2014/main" val="1192416554"/>
                    </a:ext>
                  </a:extLst>
                </a:gridCol>
                <a:gridCol w="329184">
                  <a:extLst>
                    <a:ext uri="{9D8B030D-6E8A-4147-A177-3AD203B41FA5}">
                      <a16:colId xmlns:a16="http://schemas.microsoft.com/office/drawing/2014/main" val="3201998829"/>
                    </a:ext>
                  </a:extLst>
                </a:gridCol>
                <a:gridCol w="329184">
                  <a:extLst>
                    <a:ext uri="{9D8B030D-6E8A-4147-A177-3AD203B41FA5}">
                      <a16:colId xmlns:a16="http://schemas.microsoft.com/office/drawing/2014/main" val="4121680679"/>
                    </a:ext>
                  </a:extLst>
                </a:gridCol>
                <a:gridCol w="329184">
                  <a:extLst>
                    <a:ext uri="{9D8B030D-6E8A-4147-A177-3AD203B41FA5}">
                      <a16:colId xmlns:a16="http://schemas.microsoft.com/office/drawing/2014/main" val="108845163"/>
                    </a:ext>
                  </a:extLst>
                </a:gridCol>
                <a:gridCol w="329184">
                  <a:extLst>
                    <a:ext uri="{9D8B030D-6E8A-4147-A177-3AD203B41FA5}">
                      <a16:colId xmlns:a16="http://schemas.microsoft.com/office/drawing/2014/main" val="94092814"/>
                    </a:ext>
                  </a:extLst>
                </a:gridCol>
                <a:gridCol w="329184">
                  <a:extLst>
                    <a:ext uri="{9D8B030D-6E8A-4147-A177-3AD203B41FA5}">
                      <a16:colId xmlns:a16="http://schemas.microsoft.com/office/drawing/2014/main" val="3029620151"/>
                    </a:ext>
                  </a:extLst>
                </a:gridCol>
                <a:gridCol w="329184">
                  <a:extLst>
                    <a:ext uri="{9D8B030D-6E8A-4147-A177-3AD203B41FA5}">
                      <a16:colId xmlns:a16="http://schemas.microsoft.com/office/drawing/2014/main" val="2804628491"/>
                    </a:ext>
                  </a:extLst>
                </a:gridCol>
                <a:gridCol w="329184">
                  <a:extLst>
                    <a:ext uri="{9D8B030D-6E8A-4147-A177-3AD203B41FA5}">
                      <a16:colId xmlns:a16="http://schemas.microsoft.com/office/drawing/2014/main" val="2225764689"/>
                    </a:ext>
                  </a:extLst>
                </a:gridCol>
                <a:gridCol w="329184">
                  <a:extLst>
                    <a:ext uri="{9D8B030D-6E8A-4147-A177-3AD203B41FA5}">
                      <a16:colId xmlns:a16="http://schemas.microsoft.com/office/drawing/2014/main" val="3394401458"/>
                    </a:ext>
                  </a:extLst>
                </a:gridCol>
                <a:gridCol w="329184">
                  <a:extLst>
                    <a:ext uri="{9D8B030D-6E8A-4147-A177-3AD203B41FA5}">
                      <a16:colId xmlns:a16="http://schemas.microsoft.com/office/drawing/2014/main" val="191034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1790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Betsy Price for Mayor - 2019-05-12 15:32:19 </a:t>
                      </a:r>
                      <a:r>
                        <a:rPr kumimoji="0" lang="en-US" sz="1000" b="0" i="0" u="none" strike="noStrike" kern="1200" cap="none" spc="0" normalizeH="0" baseline="0" noProof="0">
                          <a:ln>
                            <a:noFill/>
                          </a:ln>
                          <a:solidFill>
                            <a:prstClr val="black"/>
                          </a:solidFill>
                          <a:effectLst/>
                          <a:uLnTx/>
                          <a:uFillTx/>
                          <a:latin typeface="+mn-lt"/>
                          <a:ea typeface="+mn-ea"/>
                          <a:cs typeface="+mn-cs"/>
                        </a:rPr>
                        <a:t> 
 Happy Mother's Day! My mother was a wonderful example for me and instilled in me the value of volunteering and a love of education. Here's Tom and me on our wedding day with her and my dad. They were married 54 years ... another great example she 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https://scontent.xx.fbcdn.net/v/t1.0-9/q87/s720x720/59960981_2457953780882363_5563960394860462080_n.jpg?_nc_cat=107&amp;_nc_ht=scontent.xx&amp;oh=88c1859bb7592906bf17fe3ffb0189c6&amp;oe=5D555C2B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05/15/2019 10:42:56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3862713"/>
                  </a:ext>
                </a:extLst>
              </a:tr>
            </a:tbl>
          </a:graphicData>
        </a:graphic>
      </p:graphicFrame>
      <p:sp>
        <p:nvSpPr>
          <p:cNvPr id="4" name="Text Placeholder 3">
            <a:extLst>
              <a:ext uri="{FF2B5EF4-FFF2-40B4-BE49-F238E27FC236}">
                <a16:creationId xmlns:a16="http://schemas.microsoft.com/office/drawing/2014/main" id="{17E66F2B-5FC9-4428-9798-DE0411E40F45}"/>
              </a:ext>
            </a:extLst>
          </p:cNvPr>
          <p:cNvSpPr>
            <a:spLocks noGrp="1"/>
          </p:cNvSpPr>
          <p:nvPr>
            <p:ph type="body" sz="quarter" idx="14"/>
          </p:nvPr>
        </p:nvSpPr>
        <p:spPr/>
        <p:txBody>
          <a:bodyPr/>
          <a:lstStyle/>
          <a:p>
            <a:r>
              <a:rPr lang="en-US"/>
              <a:t>02/14/2019 - 05/15/2019</a:t>
            </a:r>
          </a:p>
        </p:txBody>
      </p:sp>
    </p:spTree>
    <p:extLst>
      <p:ext uri="{BB962C8B-B14F-4D97-AF65-F5344CB8AC3E}">
        <p14:creationId xmlns:p14="http://schemas.microsoft.com/office/powerpoint/2010/main" val="486986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A51F5-D89B-4A05-8ACA-38A077C85BB9}"/>
              </a:ext>
            </a:extLst>
          </p:cNvPr>
          <p:cNvSpPr>
            <a:spLocks noGrp="1"/>
          </p:cNvSpPr>
          <p:nvPr>
            <p:ph type="title"/>
          </p:nvPr>
        </p:nvSpPr>
        <p:spPr/>
        <p:txBody>
          <a:bodyPr/>
          <a:lstStyle/>
          <a:p>
            <a:r>
              <a:rPr lang="en-US"/>
              <a:t>Facebook Own Posts Table | Betsy Price for Mayor - 3 of 25</a:t>
            </a:r>
          </a:p>
        </p:txBody>
      </p:sp>
      <p:graphicFrame>
        <p:nvGraphicFramePr>
          <p:cNvPr id="5" name="Table Placeholder 4">
            <a:extLst>
              <a:ext uri="{FF2B5EF4-FFF2-40B4-BE49-F238E27FC236}">
                <a16:creationId xmlns:a16="http://schemas.microsoft.com/office/drawing/2014/main" id="{34A7474D-FBA5-46FF-A354-9E120492D7F1}"/>
              </a:ext>
            </a:extLst>
          </p:cNvPr>
          <p:cNvGraphicFramePr>
            <a:graphicFrameLocks noGrp="1"/>
          </p:cNvGraphicFramePr>
          <p:nvPr>
            <p:ph type="tbl" sz="quarter" idx="13"/>
            <p:extLst>
              <p:ext uri="{D42A27DB-BD31-4B8C-83A1-F6EECF244321}">
                <p14:modId xmlns:p14="http://schemas.microsoft.com/office/powerpoint/2010/main" val="1842491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5082846"/>
                    </a:ext>
                  </a:extLst>
                </a:gridCol>
                <a:gridCol w="905256">
                  <a:extLst>
                    <a:ext uri="{9D8B030D-6E8A-4147-A177-3AD203B41FA5}">
                      <a16:colId xmlns:a16="http://schemas.microsoft.com/office/drawing/2014/main" val="4052480251"/>
                    </a:ext>
                  </a:extLst>
                </a:gridCol>
                <a:gridCol w="658368">
                  <a:extLst>
                    <a:ext uri="{9D8B030D-6E8A-4147-A177-3AD203B41FA5}">
                      <a16:colId xmlns:a16="http://schemas.microsoft.com/office/drawing/2014/main" val="2189215384"/>
                    </a:ext>
                  </a:extLst>
                </a:gridCol>
                <a:gridCol w="329184">
                  <a:extLst>
                    <a:ext uri="{9D8B030D-6E8A-4147-A177-3AD203B41FA5}">
                      <a16:colId xmlns:a16="http://schemas.microsoft.com/office/drawing/2014/main" val="45367596"/>
                    </a:ext>
                  </a:extLst>
                </a:gridCol>
                <a:gridCol w="329184">
                  <a:extLst>
                    <a:ext uri="{9D8B030D-6E8A-4147-A177-3AD203B41FA5}">
                      <a16:colId xmlns:a16="http://schemas.microsoft.com/office/drawing/2014/main" val="3306148356"/>
                    </a:ext>
                  </a:extLst>
                </a:gridCol>
                <a:gridCol w="329184">
                  <a:extLst>
                    <a:ext uri="{9D8B030D-6E8A-4147-A177-3AD203B41FA5}">
                      <a16:colId xmlns:a16="http://schemas.microsoft.com/office/drawing/2014/main" val="1431196285"/>
                    </a:ext>
                  </a:extLst>
                </a:gridCol>
                <a:gridCol w="329184">
                  <a:extLst>
                    <a:ext uri="{9D8B030D-6E8A-4147-A177-3AD203B41FA5}">
                      <a16:colId xmlns:a16="http://schemas.microsoft.com/office/drawing/2014/main" val="439973276"/>
                    </a:ext>
                  </a:extLst>
                </a:gridCol>
                <a:gridCol w="329184">
                  <a:extLst>
                    <a:ext uri="{9D8B030D-6E8A-4147-A177-3AD203B41FA5}">
                      <a16:colId xmlns:a16="http://schemas.microsoft.com/office/drawing/2014/main" val="3039065426"/>
                    </a:ext>
                  </a:extLst>
                </a:gridCol>
                <a:gridCol w="329184">
                  <a:extLst>
                    <a:ext uri="{9D8B030D-6E8A-4147-A177-3AD203B41FA5}">
                      <a16:colId xmlns:a16="http://schemas.microsoft.com/office/drawing/2014/main" val="11675443"/>
                    </a:ext>
                  </a:extLst>
                </a:gridCol>
                <a:gridCol w="329184">
                  <a:extLst>
                    <a:ext uri="{9D8B030D-6E8A-4147-A177-3AD203B41FA5}">
                      <a16:colId xmlns:a16="http://schemas.microsoft.com/office/drawing/2014/main" val="1714229923"/>
                    </a:ext>
                  </a:extLst>
                </a:gridCol>
                <a:gridCol w="329184">
                  <a:extLst>
                    <a:ext uri="{9D8B030D-6E8A-4147-A177-3AD203B41FA5}">
                      <a16:colId xmlns:a16="http://schemas.microsoft.com/office/drawing/2014/main" val="1606829875"/>
                    </a:ext>
                  </a:extLst>
                </a:gridCol>
                <a:gridCol w="329184">
                  <a:extLst>
                    <a:ext uri="{9D8B030D-6E8A-4147-A177-3AD203B41FA5}">
                      <a16:colId xmlns:a16="http://schemas.microsoft.com/office/drawing/2014/main" val="2210429330"/>
                    </a:ext>
                  </a:extLst>
                </a:gridCol>
                <a:gridCol w="329184">
                  <a:extLst>
                    <a:ext uri="{9D8B030D-6E8A-4147-A177-3AD203B41FA5}">
                      <a16:colId xmlns:a16="http://schemas.microsoft.com/office/drawing/2014/main" val="1057485458"/>
                    </a:ext>
                  </a:extLst>
                </a:gridCol>
                <a:gridCol w="329184">
                  <a:extLst>
                    <a:ext uri="{9D8B030D-6E8A-4147-A177-3AD203B41FA5}">
                      <a16:colId xmlns:a16="http://schemas.microsoft.com/office/drawing/2014/main" val="3284718456"/>
                    </a:ext>
                  </a:extLst>
                </a:gridCol>
                <a:gridCol w="329184">
                  <a:extLst>
                    <a:ext uri="{9D8B030D-6E8A-4147-A177-3AD203B41FA5}">
                      <a16:colId xmlns:a16="http://schemas.microsoft.com/office/drawing/2014/main" val="4294545740"/>
                    </a:ext>
                  </a:extLst>
                </a:gridCol>
                <a:gridCol w="329184">
                  <a:extLst>
                    <a:ext uri="{9D8B030D-6E8A-4147-A177-3AD203B41FA5}">
                      <a16:colId xmlns:a16="http://schemas.microsoft.com/office/drawing/2014/main" val="368404979"/>
                    </a:ext>
                  </a:extLst>
                </a:gridCol>
                <a:gridCol w="329184">
                  <a:extLst>
                    <a:ext uri="{9D8B030D-6E8A-4147-A177-3AD203B41FA5}">
                      <a16:colId xmlns:a16="http://schemas.microsoft.com/office/drawing/2014/main" val="1984410269"/>
                    </a:ext>
                  </a:extLst>
                </a:gridCol>
                <a:gridCol w="329184">
                  <a:extLst>
                    <a:ext uri="{9D8B030D-6E8A-4147-A177-3AD203B41FA5}">
                      <a16:colId xmlns:a16="http://schemas.microsoft.com/office/drawing/2014/main" val="3081074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7381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Betsy Price for Mayor - 2019-05-11 17:16:10 </a:t>
                      </a:r>
                      <a:r>
                        <a:rPr kumimoji="0" lang="en-US" sz="1000" b="0" i="0" u="none" strike="noStrike" kern="1200" cap="none" spc="0" normalizeH="0" baseline="0" noProof="0">
                          <a:ln>
                            <a:noFill/>
                          </a:ln>
                          <a:solidFill>
                            <a:prstClr val="black"/>
                          </a:solidFill>
                          <a:effectLst/>
                          <a:uLnTx/>
                          <a:uFillTx/>
                          <a:latin typeface="+mn-lt"/>
                          <a:ea typeface="+mn-ea"/>
                          <a:cs typeface="+mn-cs"/>
                        </a:rPr>
                        <a:t> 
 As our good partner Secretary Ben Carson said, these centers are an investment in people, offering resources and promoting self-sufficiency among HUD residents. This is another great stride in our neighborhood revitalization efforts in Stop Six.
Councilwoman Gyna M. Bivens U.S. Department of Housing and Urban 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https://external.xx.fbcdn.net/safe_image.php?d=AQB11h7PR3o-Udyn&amp;w=628&amp;h=628&amp;url=http%3A%2F%2Ffortworthtexas.gov%2Ffiles%2F113fc045-250a-46d7-862f-4b881b1f41e4.jpg&amp;cfs=1&amp;sx=328&amp;sy=0&amp;sw=628&amp;sh=628&amp;_nc_hash=AQC3jTC1hDza9GRX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05/15/2019 10:42:56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31867209"/>
                  </a:ext>
                </a:extLst>
              </a:tr>
            </a:tbl>
          </a:graphicData>
        </a:graphic>
      </p:graphicFrame>
      <p:sp>
        <p:nvSpPr>
          <p:cNvPr id="4" name="Text Placeholder 3">
            <a:extLst>
              <a:ext uri="{FF2B5EF4-FFF2-40B4-BE49-F238E27FC236}">
                <a16:creationId xmlns:a16="http://schemas.microsoft.com/office/drawing/2014/main" id="{D1AD9E49-A9C3-454A-888A-977CB9AB9FAF}"/>
              </a:ext>
            </a:extLst>
          </p:cNvPr>
          <p:cNvSpPr>
            <a:spLocks noGrp="1"/>
          </p:cNvSpPr>
          <p:nvPr>
            <p:ph type="body" sz="quarter" idx="14"/>
          </p:nvPr>
        </p:nvSpPr>
        <p:spPr/>
        <p:txBody>
          <a:bodyPr/>
          <a:lstStyle/>
          <a:p>
            <a:r>
              <a:rPr lang="en-US"/>
              <a:t>02/14/2019 - 05/15/2019</a:t>
            </a:r>
          </a:p>
        </p:txBody>
      </p:sp>
    </p:spTree>
    <p:extLst>
      <p:ext uri="{BB962C8B-B14F-4D97-AF65-F5344CB8AC3E}">
        <p14:creationId xmlns:p14="http://schemas.microsoft.com/office/powerpoint/2010/main" val="4064483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BAD60-6026-4F69-A096-96324AE3E1F8}"/>
              </a:ext>
            </a:extLst>
          </p:cNvPr>
          <p:cNvSpPr>
            <a:spLocks noGrp="1"/>
          </p:cNvSpPr>
          <p:nvPr>
            <p:ph type="title"/>
          </p:nvPr>
        </p:nvSpPr>
        <p:spPr/>
        <p:txBody>
          <a:bodyPr/>
          <a:lstStyle/>
          <a:p>
            <a:r>
              <a:rPr lang="en-US"/>
              <a:t>Facebook Own Posts Table | Betsy Price for Mayor - 4 of 25</a:t>
            </a:r>
          </a:p>
        </p:txBody>
      </p:sp>
      <p:graphicFrame>
        <p:nvGraphicFramePr>
          <p:cNvPr id="5" name="Table Placeholder 4">
            <a:extLst>
              <a:ext uri="{FF2B5EF4-FFF2-40B4-BE49-F238E27FC236}">
                <a16:creationId xmlns:a16="http://schemas.microsoft.com/office/drawing/2014/main" id="{1364D21E-1D04-4363-A8D1-995A726BD332}"/>
              </a:ext>
            </a:extLst>
          </p:cNvPr>
          <p:cNvGraphicFramePr>
            <a:graphicFrameLocks noGrp="1"/>
          </p:cNvGraphicFramePr>
          <p:nvPr>
            <p:ph type="tbl" sz="quarter" idx="13"/>
            <p:extLst>
              <p:ext uri="{D42A27DB-BD31-4B8C-83A1-F6EECF244321}">
                <p14:modId xmlns:p14="http://schemas.microsoft.com/office/powerpoint/2010/main" val="2945566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47852339"/>
                    </a:ext>
                  </a:extLst>
                </a:gridCol>
                <a:gridCol w="905256">
                  <a:extLst>
                    <a:ext uri="{9D8B030D-6E8A-4147-A177-3AD203B41FA5}">
                      <a16:colId xmlns:a16="http://schemas.microsoft.com/office/drawing/2014/main" val="3189431352"/>
                    </a:ext>
                  </a:extLst>
                </a:gridCol>
                <a:gridCol w="658368">
                  <a:extLst>
                    <a:ext uri="{9D8B030D-6E8A-4147-A177-3AD203B41FA5}">
                      <a16:colId xmlns:a16="http://schemas.microsoft.com/office/drawing/2014/main" val="3758342316"/>
                    </a:ext>
                  </a:extLst>
                </a:gridCol>
                <a:gridCol w="329184">
                  <a:extLst>
                    <a:ext uri="{9D8B030D-6E8A-4147-A177-3AD203B41FA5}">
                      <a16:colId xmlns:a16="http://schemas.microsoft.com/office/drawing/2014/main" val="1992632288"/>
                    </a:ext>
                  </a:extLst>
                </a:gridCol>
                <a:gridCol w="329184">
                  <a:extLst>
                    <a:ext uri="{9D8B030D-6E8A-4147-A177-3AD203B41FA5}">
                      <a16:colId xmlns:a16="http://schemas.microsoft.com/office/drawing/2014/main" val="2822787967"/>
                    </a:ext>
                  </a:extLst>
                </a:gridCol>
                <a:gridCol w="329184">
                  <a:extLst>
                    <a:ext uri="{9D8B030D-6E8A-4147-A177-3AD203B41FA5}">
                      <a16:colId xmlns:a16="http://schemas.microsoft.com/office/drawing/2014/main" val="465323939"/>
                    </a:ext>
                  </a:extLst>
                </a:gridCol>
                <a:gridCol w="329184">
                  <a:extLst>
                    <a:ext uri="{9D8B030D-6E8A-4147-A177-3AD203B41FA5}">
                      <a16:colId xmlns:a16="http://schemas.microsoft.com/office/drawing/2014/main" val="1132772968"/>
                    </a:ext>
                  </a:extLst>
                </a:gridCol>
                <a:gridCol w="329184">
                  <a:extLst>
                    <a:ext uri="{9D8B030D-6E8A-4147-A177-3AD203B41FA5}">
                      <a16:colId xmlns:a16="http://schemas.microsoft.com/office/drawing/2014/main" val="1360178871"/>
                    </a:ext>
                  </a:extLst>
                </a:gridCol>
                <a:gridCol w="329184">
                  <a:extLst>
                    <a:ext uri="{9D8B030D-6E8A-4147-A177-3AD203B41FA5}">
                      <a16:colId xmlns:a16="http://schemas.microsoft.com/office/drawing/2014/main" val="2729517267"/>
                    </a:ext>
                  </a:extLst>
                </a:gridCol>
                <a:gridCol w="329184">
                  <a:extLst>
                    <a:ext uri="{9D8B030D-6E8A-4147-A177-3AD203B41FA5}">
                      <a16:colId xmlns:a16="http://schemas.microsoft.com/office/drawing/2014/main" val="563901381"/>
                    </a:ext>
                  </a:extLst>
                </a:gridCol>
                <a:gridCol w="329184">
                  <a:extLst>
                    <a:ext uri="{9D8B030D-6E8A-4147-A177-3AD203B41FA5}">
                      <a16:colId xmlns:a16="http://schemas.microsoft.com/office/drawing/2014/main" val="1167908966"/>
                    </a:ext>
                  </a:extLst>
                </a:gridCol>
                <a:gridCol w="329184">
                  <a:extLst>
                    <a:ext uri="{9D8B030D-6E8A-4147-A177-3AD203B41FA5}">
                      <a16:colId xmlns:a16="http://schemas.microsoft.com/office/drawing/2014/main" val="3330344970"/>
                    </a:ext>
                  </a:extLst>
                </a:gridCol>
                <a:gridCol w="329184">
                  <a:extLst>
                    <a:ext uri="{9D8B030D-6E8A-4147-A177-3AD203B41FA5}">
                      <a16:colId xmlns:a16="http://schemas.microsoft.com/office/drawing/2014/main" val="1350365306"/>
                    </a:ext>
                  </a:extLst>
                </a:gridCol>
                <a:gridCol w="329184">
                  <a:extLst>
                    <a:ext uri="{9D8B030D-6E8A-4147-A177-3AD203B41FA5}">
                      <a16:colId xmlns:a16="http://schemas.microsoft.com/office/drawing/2014/main" val="1381091779"/>
                    </a:ext>
                  </a:extLst>
                </a:gridCol>
                <a:gridCol w="329184">
                  <a:extLst>
                    <a:ext uri="{9D8B030D-6E8A-4147-A177-3AD203B41FA5}">
                      <a16:colId xmlns:a16="http://schemas.microsoft.com/office/drawing/2014/main" val="3811490612"/>
                    </a:ext>
                  </a:extLst>
                </a:gridCol>
                <a:gridCol w="329184">
                  <a:extLst>
                    <a:ext uri="{9D8B030D-6E8A-4147-A177-3AD203B41FA5}">
                      <a16:colId xmlns:a16="http://schemas.microsoft.com/office/drawing/2014/main" val="3945446860"/>
                    </a:ext>
                  </a:extLst>
                </a:gridCol>
                <a:gridCol w="329184">
                  <a:extLst>
                    <a:ext uri="{9D8B030D-6E8A-4147-A177-3AD203B41FA5}">
                      <a16:colId xmlns:a16="http://schemas.microsoft.com/office/drawing/2014/main" val="4003227773"/>
                    </a:ext>
                  </a:extLst>
                </a:gridCol>
                <a:gridCol w="329184">
                  <a:extLst>
                    <a:ext uri="{9D8B030D-6E8A-4147-A177-3AD203B41FA5}">
                      <a16:colId xmlns:a16="http://schemas.microsoft.com/office/drawing/2014/main" val="770261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16077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Betsy Price for Mayor - 2019-05-05 16:45:36 </a:t>
                      </a:r>
                      <a:r>
                        <a:rPr kumimoji="0" lang="en-US" sz="1000" b="0" i="0" u="none" strike="noStrike" kern="1200" cap="none" spc="0" normalizeH="0" baseline="0" noProof="0">
                          <a:ln>
                            <a:noFill/>
                          </a:ln>
                          <a:solidFill>
                            <a:prstClr val="black"/>
                          </a:solidFill>
                          <a:effectLst/>
                          <a:uLnTx/>
                          <a:uFillTx/>
                          <a:latin typeface="+mn-lt"/>
                          <a:ea typeface="+mn-ea"/>
                          <a:cs typeface="+mn-cs"/>
                        </a:rPr>
                        <a:t> 
 My heart is full of gratitude this morning. Thank you to my family, my campaign team, friends, and the many volunteers, supporters and contributors. I appreciate all of your hard work and effort. I couldn't have done this without your support and dedication.  I look forward to working hard for our city over the next two years. Janet HahnTom PriceGloria StarlingBrian MayesBrian ByrdMichael D. CrainJulie Johncox Siglinger@chatherine carter Carolann Morris Barbara M. Williams Glen Hahn Tom Stallings @brinton payne Brooke Goggans Kelli Lamers Jason Lamers.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05/13/2019 10:41:49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864554"/>
                  </a:ext>
                </a:extLst>
              </a:tr>
            </a:tbl>
          </a:graphicData>
        </a:graphic>
      </p:graphicFrame>
      <p:sp>
        <p:nvSpPr>
          <p:cNvPr id="4" name="Text Placeholder 3">
            <a:extLst>
              <a:ext uri="{FF2B5EF4-FFF2-40B4-BE49-F238E27FC236}">
                <a16:creationId xmlns:a16="http://schemas.microsoft.com/office/drawing/2014/main" id="{D2740C10-BDFE-42E7-B05E-91A4ED953990}"/>
              </a:ext>
            </a:extLst>
          </p:cNvPr>
          <p:cNvSpPr>
            <a:spLocks noGrp="1"/>
          </p:cNvSpPr>
          <p:nvPr>
            <p:ph type="body" sz="quarter" idx="14"/>
          </p:nvPr>
        </p:nvSpPr>
        <p:spPr/>
        <p:txBody>
          <a:bodyPr/>
          <a:lstStyle/>
          <a:p>
            <a:r>
              <a:rPr lang="en-US"/>
              <a:t>02/14/2019 - 05/15/2019</a:t>
            </a:r>
          </a:p>
        </p:txBody>
      </p:sp>
    </p:spTree>
    <p:extLst>
      <p:ext uri="{BB962C8B-B14F-4D97-AF65-F5344CB8AC3E}">
        <p14:creationId xmlns:p14="http://schemas.microsoft.com/office/powerpoint/2010/main" val="2702623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676C7-9D8E-4D9F-B934-B527BDB470B8}"/>
              </a:ext>
            </a:extLst>
          </p:cNvPr>
          <p:cNvSpPr>
            <a:spLocks noGrp="1"/>
          </p:cNvSpPr>
          <p:nvPr>
            <p:ph type="title"/>
          </p:nvPr>
        </p:nvSpPr>
        <p:spPr/>
        <p:txBody>
          <a:bodyPr/>
          <a:lstStyle/>
          <a:p>
            <a:r>
              <a:rPr lang="en-US"/>
              <a:t>Facebook Own Posts Table | Betsy Price for Mayor - 5 of 25</a:t>
            </a:r>
          </a:p>
        </p:txBody>
      </p:sp>
      <p:graphicFrame>
        <p:nvGraphicFramePr>
          <p:cNvPr id="5" name="Table Placeholder 4">
            <a:extLst>
              <a:ext uri="{FF2B5EF4-FFF2-40B4-BE49-F238E27FC236}">
                <a16:creationId xmlns:a16="http://schemas.microsoft.com/office/drawing/2014/main" id="{894DE446-5EE0-4D02-A5DE-2AB6963E2D28}"/>
              </a:ext>
            </a:extLst>
          </p:cNvPr>
          <p:cNvGraphicFramePr>
            <a:graphicFrameLocks noGrp="1"/>
          </p:cNvGraphicFramePr>
          <p:nvPr>
            <p:ph type="tbl" sz="quarter" idx="13"/>
            <p:extLst>
              <p:ext uri="{D42A27DB-BD31-4B8C-83A1-F6EECF244321}">
                <p14:modId xmlns:p14="http://schemas.microsoft.com/office/powerpoint/2010/main" val="2676572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58013191"/>
                    </a:ext>
                  </a:extLst>
                </a:gridCol>
                <a:gridCol w="905256">
                  <a:extLst>
                    <a:ext uri="{9D8B030D-6E8A-4147-A177-3AD203B41FA5}">
                      <a16:colId xmlns:a16="http://schemas.microsoft.com/office/drawing/2014/main" val="3115615647"/>
                    </a:ext>
                  </a:extLst>
                </a:gridCol>
                <a:gridCol w="658368">
                  <a:extLst>
                    <a:ext uri="{9D8B030D-6E8A-4147-A177-3AD203B41FA5}">
                      <a16:colId xmlns:a16="http://schemas.microsoft.com/office/drawing/2014/main" val="3630861358"/>
                    </a:ext>
                  </a:extLst>
                </a:gridCol>
                <a:gridCol w="329184">
                  <a:extLst>
                    <a:ext uri="{9D8B030D-6E8A-4147-A177-3AD203B41FA5}">
                      <a16:colId xmlns:a16="http://schemas.microsoft.com/office/drawing/2014/main" val="2216412354"/>
                    </a:ext>
                  </a:extLst>
                </a:gridCol>
                <a:gridCol w="329184">
                  <a:extLst>
                    <a:ext uri="{9D8B030D-6E8A-4147-A177-3AD203B41FA5}">
                      <a16:colId xmlns:a16="http://schemas.microsoft.com/office/drawing/2014/main" val="3079163623"/>
                    </a:ext>
                  </a:extLst>
                </a:gridCol>
                <a:gridCol w="329184">
                  <a:extLst>
                    <a:ext uri="{9D8B030D-6E8A-4147-A177-3AD203B41FA5}">
                      <a16:colId xmlns:a16="http://schemas.microsoft.com/office/drawing/2014/main" val="2372317934"/>
                    </a:ext>
                  </a:extLst>
                </a:gridCol>
                <a:gridCol w="329184">
                  <a:extLst>
                    <a:ext uri="{9D8B030D-6E8A-4147-A177-3AD203B41FA5}">
                      <a16:colId xmlns:a16="http://schemas.microsoft.com/office/drawing/2014/main" val="3522070679"/>
                    </a:ext>
                  </a:extLst>
                </a:gridCol>
                <a:gridCol w="329184">
                  <a:extLst>
                    <a:ext uri="{9D8B030D-6E8A-4147-A177-3AD203B41FA5}">
                      <a16:colId xmlns:a16="http://schemas.microsoft.com/office/drawing/2014/main" val="3080333163"/>
                    </a:ext>
                  </a:extLst>
                </a:gridCol>
                <a:gridCol w="329184">
                  <a:extLst>
                    <a:ext uri="{9D8B030D-6E8A-4147-A177-3AD203B41FA5}">
                      <a16:colId xmlns:a16="http://schemas.microsoft.com/office/drawing/2014/main" val="32107368"/>
                    </a:ext>
                  </a:extLst>
                </a:gridCol>
                <a:gridCol w="329184">
                  <a:extLst>
                    <a:ext uri="{9D8B030D-6E8A-4147-A177-3AD203B41FA5}">
                      <a16:colId xmlns:a16="http://schemas.microsoft.com/office/drawing/2014/main" val="1963242302"/>
                    </a:ext>
                  </a:extLst>
                </a:gridCol>
                <a:gridCol w="329184">
                  <a:extLst>
                    <a:ext uri="{9D8B030D-6E8A-4147-A177-3AD203B41FA5}">
                      <a16:colId xmlns:a16="http://schemas.microsoft.com/office/drawing/2014/main" val="1515359973"/>
                    </a:ext>
                  </a:extLst>
                </a:gridCol>
                <a:gridCol w="329184">
                  <a:extLst>
                    <a:ext uri="{9D8B030D-6E8A-4147-A177-3AD203B41FA5}">
                      <a16:colId xmlns:a16="http://schemas.microsoft.com/office/drawing/2014/main" val="2886170762"/>
                    </a:ext>
                  </a:extLst>
                </a:gridCol>
                <a:gridCol w="329184">
                  <a:extLst>
                    <a:ext uri="{9D8B030D-6E8A-4147-A177-3AD203B41FA5}">
                      <a16:colId xmlns:a16="http://schemas.microsoft.com/office/drawing/2014/main" val="3134656218"/>
                    </a:ext>
                  </a:extLst>
                </a:gridCol>
                <a:gridCol w="329184">
                  <a:extLst>
                    <a:ext uri="{9D8B030D-6E8A-4147-A177-3AD203B41FA5}">
                      <a16:colId xmlns:a16="http://schemas.microsoft.com/office/drawing/2014/main" val="1048188230"/>
                    </a:ext>
                  </a:extLst>
                </a:gridCol>
                <a:gridCol w="329184">
                  <a:extLst>
                    <a:ext uri="{9D8B030D-6E8A-4147-A177-3AD203B41FA5}">
                      <a16:colId xmlns:a16="http://schemas.microsoft.com/office/drawing/2014/main" val="1265133024"/>
                    </a:ext>
                  </a:extLst>
                </a:gridCol>
                <a:gridCol w="329184">
                  <a:extLst>
                    <a:ext uri="{9D8B030D-6E8A-4147-A177-3AD203B41FA5}">
                      <a16:colId xmlns:a16="http://schemas.microsoft.com/office/drawing/2014/main" val="467550016"/>
                    </a:ext>
                  </a:extLst>
                </a:gridCol>
                <a:gridCol w="329184">
                  <a:extLst>
                    <a:ext uri="{9D8B030D-6E8A-4147-A177-3AD203B41FA5}">
                      <a16:colId xmlns:a16="http://schemas.microsoft.com/office/drawing/2014/main" val="596100040"/>
                    </a:ext>
                  </a:extLst>
                </a:gridCol>
                <a:gridCol w="329184">
                  <a:extLst>
                    <a:ext uri="{9D8B030D-6E8A-4147-A177-3AD203B41FA5}">
                      <a16:colId xmlns:a16="http://schemas.microsoft.com/office/drawing/2014/main" val="3097168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291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Betsy Price for Mayor - 2019-05-05 07:35:51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https://scontent.xx.fbcdn.net/v/t1.0-9/s720x720/59775954_2446412495369825_7548920113852841984_n.jpg?_nc_cat=111&amp;_nc_ht=scontent.xx&amp;oh=ff2b83b6d3df45f93ad75e17446400e0&amp;oe=5D75E42E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05/08/2019 10:43:47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31150700"/>
                  </a:ext>
                </a:extLst>
              </a:tr>
            </a:tbl>
          </a:graphicData>
        </a:graphic>
      </p:graphicFrame>
      <p:sp>
        <p:nvSpPr>
          <p:cNvPr id="4" name="Text Placeholder 3">
            <a:extLst>
              <a:ext uri="{FF2B5EF4-FFF2-40B4-BE49-F238E27FC236}">
                <a16:creationId xmlns:a16="http://schemas.microsoft.com/office/drawing/2014/main" id="{10CC1CD7-AA11-49AF-B6FE-8363FEE6B486}"/>
              </a:ext>
            </a:extLst>
          </p:cNvPr>
          <p:cNvSpPr>
            <a:spLocks noGrp="1"/>
          </p:cNvSpPr>
          <p:nvPr>
            <p:ph type="body" sz="quarter" idx="14"/>
          </p:nvPr>
        </p:nvSpPr>
        <p:spPr/>
        <p:txBody>
          <a:bodyPr/>
          <a:lstStyle/>
          <a:p>
            <a:r>
              <a:rPr lang="en-US"/>
              <a:t>02/14/2019 - 05/15/2019</a:t>
            </a:r>
          </a:p>
        </p:txBody>
      </p:sp>
    </p:spTree>
    <p:extLst>
      <p:ext uri="{BB962C8B-B14F-4D97-AF65-F5344CB8AC3E}">
        <p14:creationId xmlns:p14="http://schemas.microsoft.com/office/powerpoint/2010/main" val="2846884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62A46-94E9-45EA-891D-FA974AD01480}"/>
              </a:ext>
            </a:extLst>
          </p:cNvPr>
          <p:cNvSpPr>
            <a:spLocks noGrp="1"/>
          </p:cNvSpPr>
          <p:nvPr>
            <p:ph type="title"/>
          </p:nvPr>
        </p:nvSpPr>
        <p:spPr/>
        <p:txBody>
          <a:bodyPr/>
          <a:lstStyle/>
          <a:p>
            <a:r>
              <a:rPr lang="en-US"/>
              <a:t>Facebook Own Posts Table | Betsy Price for Mayor - 6 of 25</a:t>
            </a:r>
          </a:p>
        </p:txBody>
      </p:sp>
      <p:graphicFrame>
        <p:nvGraphicFramePr>
          <p:cNvPr id="5" name="Table Placeholder 4">
            <a:extLst>
              <a:ext uri="{FF2B5EF4-FFF2-40B4-BE49-F238E27FC236}">
                <a16:creationId xmlns:a16="http://schemas.microsoft.com/office/drawing/2014/main" id="{34634522-6D9C-4226-A527-7DE97775103D}"/>
              </a:ext>
            </a:extLst>
          </p:cNvPr>
          <p:cNvGraphicFramePr>
            <a:graphicFrameLocks noGrp="1"/>
          </p:cNvGraphicFramePr>
          <p:nvPr>
            <p:ph type="tbl" sz="quarter" idx="13"/>
            <p:extLst>
              <p:ext uri="{D42A27DB-BD31-4B8C-83A1-F6EECF244321}">
                <p14:modId xmlns:p14="http://schemas.microsoft.com/office/powerpoint/2010/main" val="456960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76530558"/>
                    </a:ext>
                  </a:extLst>
                </a:gridCol>
                <a:gridCol w="905256">
                  <a:extLst>
                    <a:ext uri="{9D8B030D-6E8A-4147-A177-3AD203B41FA5}">
                      <a16:colId xmlns:a16="http://schemas.microsoft.com/office/drawing/2014/main" val="3114389945"/>
                    </a:ext>
                  </a:extLst>
                </a:gridCol>
                <a:gridCol w="658368">
                  <a:extLst>
                    <a:ext uri="{9D8B030D-6E8A-4147-A177-3AD203B41FA5}">
                      <a16:colId xmlns:a16="http://schemas.microsoft.com/office/drawing/2014/main" val="991670710"/>
                    </a:ext>
                  </a:extLst>
                </a:gridCol>
                <a:gridCol w="329184">
                  <a:extLst>
                    <a:ext uri="{9D8B030D-6E8A-4147-A177-3AD203B41FA5}">
                      <a16:colId xmlns:a16="http://schemas.microsoft.com/office/drawing/2014/main" val="2407481701"/>
                    </a:ext>
                  </a:extLst>
                </a:gridCol>
                <a:gridCol w="329184">
                  <a:extLst>
                    <a:ext uri="{9D8B030D-6E8A-4147-A177-3AD203B41FA5}">
                      <a16:colId xmlns:a16="http://schemas.microsoft.com/office/drawing/2014/main" val="476705416"/>
                    </a:ext>
                  </a:extLst>
                </a:gridCol>
                <a:gridCol w="329184">
                  <a:extLst>
                    <a:ext uri="{9D8B030D-6E8A-4147-A177-3AD203B41FA5}">
                      <a16:colId xmlns:a16="http://schemas.microsoft.com/office/drawing/2014/main" val="694759836"/>
                    </a:ext>
                  </a:extLst>
                </a:gridCol>
                <a:gridCol w="329184">
                  <a:extLst>
                    <a:ext uri="{9D8B030D-6E8A-4147-A177-3AD203B41FA5}">
                      <a16:colId xmlns:a16="http://schemas.microsoft.com/office/drawing/2014/main" val="4283479304"/>
                    </a:ext>
                  </a:extLst>
                </a:gridCol>
                <a:gridCol w="329184">
                  <a:extLst>
                    <a:ext uri="{9D8B030D-6E8A-4147-A177-3AD203B41FA5}">
                      <a16:colId xmlns:a16="http://schemas.microsoft.com/office/drawing/2014/main" val="3121607143"/>
                    </a:ext>
                  </a:extLst>
                </a:gridCol>
                <a:gridCol w="329184">
                  <a:extLst>
                    <a:ext uri="{9D8B030D-6E8A-4147-A177-3AD203B41FA5}">
                      <a16:colId xmlns:a16="http://schemas.microsoft.com/office/drawing/2014/main" val="3244793941"/>
                    </a:ext>
                  </a:extLst>
                </a:gridCol>
                <a:gridCol w="329184">
                  <a:extLst>
                    <a:ext uri="{9D8B030D-6E8A-4147-A177-3AD203B41FA5}">
                      <a16:colId xmlns:a16="http://schemas.microsoft.com/office/drawing/2014/main" val="3293055513"/>
                    </a:ext>
                  </a:extLst>
                </a:gridCol>
                <a:gridCol w="329184">
                  <a:extLst>
                    <a:ext uri="{9D8B030D-6E8A-4147-A177-3AD203B41FA5}">
                      <a16:colId xmlns:a16="http://schemas.microsoft.com/office/drawing/2014/main" val="1065829933"/>
                    </a:ext>
                  </a:extLst>
                </a:gridCol>
                <a:gridCol w="329184">
                  <a:extLst>
                    <a:ext uri="{9D8B030D-6E8A-4147-A177-3AD203B41FA5}">
                      <a16:colId xmlns:a16="http://schemas.microsoft.com/office/drawing/2014/main" val="3054960461"/>
                    </a:ext>
                  </a:extLst>
                </a:gridCol>
                <a:gridCol w="329184">
                  <a:extLst>
                    <a:ext uri="{9D8B030D-6E8A-4147-A177-3AD203B41FA5}">
                      <a16:colId xmlns:a16="http://schemas.microsoft.com/office/drawing/2014/main" val="2733916853"/>
                    </a:ext>
                  </a:extLst>
                </a:gridCol>
                <a:gridCol w="329184">
                  <a:extLst>
                    <a:ext uri="{9D8B030D-6E8A-4147-A177-3AD203B41FA5}">
                      <a16:colId xmlns:a16="http://schemas.microsoft.com/office/drawing/2014/main" val="1268245747"/>
                    </a:ext>
                  </a:extLst>
                </a:gridCol>
                <a:gridCol w="329184">
                  <a:extLst>
                    <a:ext uri="{9D8B030D-6E8A-4147-A177-3AD203B41FA5}">
                      <a16:colId xmlns:a16="http://schemas.microsoft.com/office/drawing/2014/main" val="4192848937"/>
                    </a:ext>
                  </a:extLst>
                </a:gridCol>
                <a:gridCol w="329184">
                  <a:extLst>
                    <a:ext uri="{9D8B030D-6E8A-4147-A177-3AD203B41FA5}">
                      <a16:colId xmlns:a16="http://schemas.microsoft.com/office/drawing/2014/main" val="2433893730"/>
                    </a:ext>
                  </a:extLst>
                </a:gridCol>
                <a:gridCol w="329184">
                  <a:extLst>
                    <a:ext uri="{9D8B030D-6E8A-4147-A177-3AD203B41FA5}">
                      <a16:colId xmlns:a16="http://schemas.microsoft.com/office/drawing/2014/main" val="3542639398"/>
                    </a:ext>
                  </a:extLst>
                </a:gridCol>
                <a:gridCol w="329184">
                  <a:extLst>
                    <a:ext uri="{9D8B030D-6E8A-4147-A177-3AD203B41FA5}">
                      <a16:colId xmlns:a16="http://schemas.microsoft.com/office/drawing/2014/main" val="2009126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84511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Betsy Price for Mayor - 2019-05-05 00:23:59 </a:t>
                      </a:r>
                      <a:r>
                        <a:rPr kumimoji="0" lang="en-US" sz="1000" b="0" i="0" u="none" strike="noStrike" kern="1200" cap="none" spc="0" normalizeH="0" baseline="0" noProof="0">
                          <a:ln>
                            <a:noFill/>
                          </a:ln>
                          <a:solidFill>
                            <a:prstClr val="black"/>
                          </a:solidFill>
                          <a:effectLst/>
                          <a:uLnTx/>
                          <a:uFillTx/>
                          <a:latin typeface="+mn-lt"/>
                          <a:ea typeface="+mn-ea"/>
                          <a:cs typeface="+mn-cs"/>
                        </a:rPr>
                        <a:t> 
 We are continuing to work hard by visiting every corner of our great city on Election Day. If you haven’t voted you still have time! You have until 7:00pm to VOTE #BetsyPriceForMayor!!!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https://scontent.xx.fbcdn.net/v/t15.5256-10/s720x720/58603037_648716918901430_3006463324649947136_n.jpg?_nc_cat=109&amp;_nc_ht=scontent.xx&amp;oh=4ebedbeabe5c4910f112410cafe23766&amp;oe=5D607A54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05/06/2019 10:40:10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0265686"/>
                  </a:ext>
                </a:extLst>
              </a:tr>
            </a:tbl>
          </a:graphicData>
        </a:graphic>
      </p:graphicFrame>
      <p:sp>
        <p:nvSpPr>
          <p:cNvPr id="4" name="Text Placeholder 3">
            <a:extLst>
              <a:ext uri="{FF2B5EF4-FFF2-40B4-BE49-F238E27FC236}">
                <a16:creationId xmlns:a16="http://schemas.microsoft.com/office/drawing/2014/main" id="{BC21F1D1-D5EA-498B-90D1-DE9E6CEDEA9B}"/>
              </a:ext>
            </a:extLst>
          </p:cNvPr>
          <p:cNvSpPr>
            <a:spLocks noGrp="1"/>
          </p:cNvSpPr>
          <p:nvPr>
            <p:ph type="body" sz="quarter" idx="14"/>
          </p:nvPr>
        </p:nvSpPr>
        <p:spPr/>
        <p:txBody>
          <a:bodyPr/>
          <a:lstStyle/>
          <a:p>
            <a:r>
              <a:rPr lang="en-US"/>
              <a:t>02/14/2019 - 05/15/2019</a:t>
            </a:r>
          </a:p>
        </p:txBody>
      </p:sp>
    </p:spTree>
    <p:extLst>
      <p:ext uri="{BB962C8B-B14F-4D97-AF65-F5344CB8AC3E}">
        <p14:creationId xmlns:p14="http://schemas.microsoft.com/office/powerpoint/2010/main" val="3471324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21777-A5AF-432B-82C3-4418EE380F5A}"/>
              </a:ext>
            </a:extLst>
          </p:cNvPr>
          <p:cNvSpPr>
            <a:spLocks noGrp="1"/>
          </p:cNvSpPr>
          <p:nvPr>
            <p:ph type="title"/>
          </p:nvPr>
        </p:nvSpPr>
        <p:spPr/>
        <p:txBody>
          <a:bodyPr/>
          <a:lstStyle/>
          <a:p>
            <a:r>
              <a:rPr lang="en-US"/>
              <a:t>Facebook Own Posts Table | Betsy Price for Mayor - 7 of 25</a:t>
            </a:r>
          </a:p>
        </p:txBody>
      </p:sp>
      <p:graphicFrame>
        <p:nvGraphicFramePr>
          <p:cNvPr id="5" name="Table Placeholder 4">
            <a:extLst>
              <a:ext uri="{FF2B5EF4-FFF2-40B4-BE49-F238E27FC236}">
                <a16:creationId xmlns:a16="http://schemas.microsoft.com/office/drawing/2014/main" id="{4F14A20E-7B43-456F-BC8C-75B4B497BE13}"/>
              </a:ext>
            </a:extLst>
          </p:cNvPr>
          <p:cNvGraphicFramePr>
            <a:graphicFrameLocks noGrp="1"/>
          </p:cNvGraphicFramePr>
          <p:nvPr>
            <p:ph type="tbl" sz="quarter" idx="13"/>
            <p:extLst>
              <p:ext uri="{D42A27DB-BD31-4B8C-83A1-F6EECF244321}">
                <p14:modId xmlns:p14="http://schemas.microsoft.com/office/powerpoint/2010/main" val="2095425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52897825"/>
                    </a:ext>
                  </a:extLst>
                </a:gridCol>
                <a:gridCol w="905256">
                  <a:extLst>
                    <a:ext uri="{9D8B030D-6E8A-4147-A177-3AD203B41FA5}">
                      <a16:colId xmlns:a16="http://schemas.microsoft.com/office/drawing/2014/main" val="411631271"/>
                    </a:ext>
                  </a:extLst>
                </a:gridCol>
                <a:gridCol w="658368">
                  <a:extLst>
                    <a:ext uri="{9D8B030D-6E8A-4147-A177-3AD203B41FA5}">
                      <a16:colId xmlns:a16="http://schemas.microsoft.com/office/drawing/2014/main" val="1375040392"/>
                    </a:ext>
                  </a:extLst>
                </a:gridCol>
                <a:gridCol w="329184">
                  <a:extLst>
                    <a:ext uri="{9D8B030D-6E8A-4147-A177-3AD203B41FA5}">
                      <a16:colId xmlns:a16="http://schemas.microsoft.com/office/drawing/2014/main" val="381140916"/>
                    </a:ext>
                  </a:extLst>
                </a:gridCol>
                <a:gridCol w="329184">
                  <a:extLst>
                    <a:ext uri="{9D8B030D-6E8A-4147-A177-3AD203B41FA5}">
                      <a16:colId xmlns:a16="http://schemas.microsoft.com/office/drawing/2014/main" val="4252252652"/>
                    </a:ext>
                  </a:extLst>
                </a:gridCol>
                <a:gridCol w="329184">
                  <a:extLst>
                    <a:ext uri="{9D8B030D-6E8A-4147-A177-3AD203B41FA5}">
                      <a16:colId xmlns:a16="http://schemas.microsoft.com/office/drawing/2014/main" val="3620399317"/>
                    </a:ext>
                  </a:extLst>
                </a:gridCol>
                <a:gridCol w="329184">
                  <a:extLst>
                    <a:ext uri="{9D8B030D-6E8A-4147-A177-3AD203B41FA5}">
                      <a16:colId xmlns:a16="http://schemas.microsoft.com/office/drawing/2014/main" val="4196475040"/>
                    </a:ext>
                  </a:extLst>
                </a:gridCol>
                <a:gridCol w="329184">
                  <a:extLst>
                    <a:ext uri="{9D8B030D-6E8A-4147-A177-3AD203B41FA5}">
                      <a16:colId xmlns:a16="http://schemas.microsoft.com/office/drawing/2014/main" val="4281755251"/>
                    </a:ext>
                  </a:extLst>
                </a:gridCol>
                <a:gridCol w="329184">
                  <a:extLst>
                    <a:ext uri="{9D8B030D-6E8A-4147-A177-3AD203B41FA5}">
                      <a16:colId xmlns:a16="http://schemas.microsoft.com/office/drawing/2014/main" val="2257209504"/>
                    </a:ext>
                  </a:extLst>
                </a:gridCol>
                <a:gridCol w="329184">
                  <a:extLst>
                    <a:ext uri="{9D8B030D-6E8A-4147-A177-3AD203B41FA5}">
                      <a16:colId xmlns:a16="http://schemas.microsoft.com/office/drawing/2014/main" val="982359604"/>
                    </a:ext>
                  </a:extLst>
                </a:gridCol>
                <a:gridCol w="329184">
                  <a:extLst>
                    <a:ext uri="{9D8B030D-6E8A-4147-A177-3AD203B41FA5}">
                      <a16:colId xmlns:a16="http://schemas.microsoft.com/office/drawing/2014/main" val="535652019"/>
                    </a:ext>
                  </a:extLst>
                </a:gridCol>
                <a:gridCol w="329184">
                  <a:extLst>
                    <a:ext uri="{9D8B030D-6E8A-4147-A177-3AD203B41FA5}">
                      <a16:colId xmlns:a16="http://schemas.microsoft.com/office/drawing/2014/main" val="1977996923"/>
                    </a:ext>
                  </a:extLst>
                </a:gridCol>
                <a:gridCol w="329184">
                  <a:extLst>
                    <a:ext uri="{9D8B030D-6E8A-4147-A177-3AD203B41FA5}">
                      <a16:colId xmlns:a16="http://schemas.microsoft.com/office/drawing/2014/main" val="520967212"/>
                    </a:ext>
                  </a:extLst>
                </a:gridCol>
                <a:gridCol w="329184">
                  <a:extLst>
                    <a:ext uri="{9D8B030D-6E8A-4147-A177-3AD203B41FA5}">
                      <a16:colId xmlns:a16="http://schemas.microsoft.com/office/drawing/2014/main" val="2680118229"/>
                    </a:ext>
                  </a:extLst>
                </a:gridCol>
                <a:gridCol w="329184">
                  <a:extLst>
                    <a:ext uri="{9D8B030D-6E8A-4147-A177-3AD203B41FA5}">
                      <a16:colId xmlns:a16="http://schemas.microsoft.com/office/drawing/2014/main" val="1633263244"/>
                    </a:ext>
                  </a:extLst>
                </a:gridCol>
                <a:gridCol w="329184">
                  <a:extLst>
                    <a:ext uri="{9D8B030D-6E8A-4147-A177-3AD203B41FA5}">
                      <a16:colId xmlns:a16="http://schemas.microsoft.com/office/drawing/2014/main" val="2866976694"/>
                    </a:ext>
                  </a:extLst>
                </a:gridCol>
                <a:gridCol w="329184">
                  <a:extLst>
                    <a:ext uri="{9D8B030D-6E8A-4147-A177-3AD203B41FA5}">
                      <a16:colId xmlns:a16="http://schemas.microsoft.com/office/drawing/2014/main" val="1615792773"/>
                    </a:ext>
                  </a:extLst>
                </a:gridCol>
                <a:gridCol w="329184">
                  <a:extLst>
                    <a:ext uri="{9D8B030D-6E8A-4147-A177-3AD203B41FA5}">
                      <a16:colId xmlns:a16="http://schemas.microsoft.com/office/drawing/2014/main" val="385461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6797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Betsy Price for Mayor - 2019-05-04 23:04:19 </a:t>
                      </a:r>
                      <a:r>
                        <a:rPr kumimoji="0" lang="en-US" sz="1000" b="0" i="0" u="none" strike="noStrike" kern="1200" cap="none" spc="0" normalizeH="0" baseline="0" noProof="0">
                          <a:ln>
                            <a:noFill/>
                          </a:ln>
                          <a:solidFill>
                            <a:prstClr val="black"/>
                          </a:solidFill>
                          <a:effectLst/>
                          <a:uLnTx/>
                          <a:uFillTx/>
                          <a:latin typeface="+mn-lt"/>
                          <a:ea typeface="+mn-ea"/>
                          <a:cs typeface="+mn-cs"/>
                        </a:rPr>
                        <a:t> 
 We are greeting voters at Faith Lutheran Church. Come on out and VOTE #BetsyPriceForMayor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https://scontent.xx.fbcdn.net/v/t15.5256-10/s720x720/59791796_313245276260150_1073864548395515904_n.jpg?_nc_cat=109&amp;_nc_ht=scontent.xx&amp;oh=3ccc5d629cdeb96708b8d7c303b57889&amp;oe=5D2A15D0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05/08/2019 10:43:47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7943880"/>
                  </a:ext>
                </a:extLst>
              </a:tr>
            </a:tbl>
          </a:graphicData>
        </a:graphic>
      </p:graphicFrame>
      <p:sp>
        <p:nvSpPr>
          <p:cNvPr id="4" name="Text Placeholder 3">
            <a:extLst>
              <a:ext uri="{FF2B5EF4-FFF2-40B4-BE49-F238E27FC236}">
                <a16:creationId xmlns:a16="http://schemas.microsoft.com/office/drawing/2014/main" id="{F2275A45-2668-49EE-961E-E2B21070D2F1}"/>
              </a:ext>
            </a:extLst>
          </p:cNvPr>
          <p:cNvSpPr>
            <a:spLocks noGrp="1"/>
          </p:cNvSpPr>
          <p:nvPr>
            <p:ph type="body" sz="quarter" idx="14"/>
          </p:nvPr>
        </p:nvSpPr>
        <p:spPr/>
        <p:txBody>
          <a:bodyPr/>
          <a:lstStyle/>
          <a:p>
            <a:r>
              <a:rPr lang="en-US"/>
              <a:t>02/14/2019 - 05/15/2019</a:t>
            </a:r>
          </a:p>
        </p:txBody>
      </p:sp>
    </p:spTree>
    <p:extLst>
      <p:ext uri="{BB962C8B-B14F-4D97-AF65-F5344CB8AC3E}">
        <p14:creationId xmlns:p14="http://schemas.microsoft.com/office/powerpoint/2010/main" val="2149813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9D43F-6EC5-4EFA-A405-E5A588F0D1D6}"/>
              </a:ext>
            </a:extLst>
          </p:cNvPr>
          <p:cNvSpPr>
            <a:spLocks noGrp="1"/>
          </p:cNvSpPr>
          <p:nvPr>
            <p:ph type="title"/>
          </p:nvPr>
        </p:nvSpPr>
        <p:spPr/>
        <p:txBody>
          <a:bodyPr/>
          <a:lstStyle/>
          <a:p>
            <a:r>
              <a:rPr lang="en-US"/>
              <a:t>Facebook Own Posts Table | Betsy Price for Mayor - 8 of 25</a:t>
            </a:r>
          </a:p>
        </p:txBody>
      </p:sp>
      <p:graphicFrame>
        <p:nvGraphicFramePr>
          <p:cNvPr id="5" name="Table Placeholder 4">
            <a:extLst>
              <a:ext uri="{FF2B5EF4-FFF2-40B4-BE49-F238E27FC236}">
                <a16:creationId xmlns:a16="http://schemas.microsoft.com/office/drawing/2014/main" id="{5EDD4051-8639-4EB8-8E35-DEE68564C2E3}"/>
              </a:ext>
            </a:extLst>
          </p:cNvPr>
          <p:cNvGraphicFramePr>
            <a:graphicFrameLocks noGrp="1"/>
          </p:cNvGraphicFramePr>
          <p:nvPr>
            <p:ph type="tbl" sz="quarter" idx="13"/>
            <p:extLst>
              <p:ext uri="{D42A27DB-BD31-4B8C-83A1-F6EECF244321}">
                <p14:modId xmlns:p14="http://schemas.microsoft.com/office/powerpoint/2010/main" val="3851236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85999611"/>
                    </a:ext>
                  </a:extLst>
                </a:gridCol>
                <a:gridCol w="905256">
                  <a:extLst>
                    <a:ext uri="{9D8B030D-6E8A-4147-A177-3AD203B41FA5}">
                      <a16:colId xmlns:a16="http://schemas.microsoft.com/office/drawing/2014/main" val="2635854086"/>
                    </a:ext>
                  </a:extLst>
                </a:gridCol>
                <a:gridCol w="658368">
                  <a:extLst>
                    <a:ext uri="{9D8B030D-6E8A-4147-A177-3AD203B41FA5}">
                      <a16:colId xmlns:a16="http://schemas.microsoft.com/office/drawing/2014/main" val="327501315"/>
                    </a:ext>
                  </a:extLst>
                </a:gridCol>
                <a:gridCol w="329184">
                  <a:extLst>
                    <a:ext uri="{9D8B030D-6E8A-4147-A177-3AD203B41FA5}">
                      <a16:colId xmlns:a16="http://schemas.microsoft.com/office/drawing/2014/main" val="4235751087"/>
                    </a:ext>
                  </a:extLst>
                </a:gridCol>
                <a:gridCol w="329184">
                  <a:extLst>
                    <a:ext uri="{9D8B030D-6E8A-4147-A177-3AD203B41FA5}">
                      <a16:colId xmlns:a16="http://schemas.microsoft.com/office/drawing/2014/main" val="1970130646"/>
                    </a:ext>
                  </a:extLst>
                </a:gridCol>
                <a:gridCol w="329184">
                  <a:extLst>
                    <a:ext uri="{9D8B030D-6E8A-4147-A177-3AD203B41FA5}">
                      <a16:colId xmlns:a16="http://schemas.microsoft.com/office/drawing/2014/main" val="3229077165"/>
                    </a:ext>
                  </a:extLst>
                </a:gridCol>
                <a:gridCol w="329184">
                  <a:extLst>
                    <a:ext uri="{9D8B030D-6E8A-4147-A177-3AD203B41FA5}">
                      <a16:colId xmlns:a16="http://schemas.microsoft.com/office/drawing/2014/main" val="410534310"/>
                    </a:ext>
                  </a:extLst>
                </a:gridCol>
                <a:gridCol w="329184">
                  <a:extLst>
                    <a:ext uri="{9D8B030D-6E8A-4147-A177-3AD203B41FA5}">
                      <a16:colId xmlns:a16="http://schemas.microsoft.com/office/drawing/2014/main" val="3614519799"/>
                    </a:ext>
                  </a:extLst>
                </a:gridCol>
                <a:gridCol w="329184">
                  <a:extLst>
                    <a:ext uri="{9D8B030D-6E8A-4147-A177-3AD203B41FA5}">
                      <a16:colId xmlns:a16="http://schemas.microsoft.com/office/drawing/2014/main" val="3028114073"/>
                    </a:ext>
                  </a:extLst>
                </a:gridCol>
                <a:gridCol w="329184">
                  <a:extLst>
                    <a:ext uri="{9D8B030D-6E8A-4147-A177-3AD203B41FA5}">
                      <a16:colId xmlns:a16="http://schemas.microsoft.com/office/drawing/2014/main" val="1589540331"/>
                    </a:ext>
                  </a:extLst>
                </a:gridCol>
                <a:gridCol w="329184">
                  <a:extLst>
                    <a:ext uri="{9D8B030D-6E8A-4147-A177-3AD203B41FA5}">
                      <a16:colId xmlns:a16="http://schemas.microsoft.com/office/drawing/2014/main" val="3898634793"/>
                    </a:ext>
                  </a:extLst>
                </a:gridCol>
                <a:gridCol w="329184">
                  <a:extLst>
                    <a:ext uri="{9D8B030D-6E8A-4147-A177-3AD203B41FA5}">
                      <a16:colId xmlns:a16="http://schemas.microsoft.com/office/drawing/2014/main" val="1649875692"/>
                    </a:ext>
                  </a:extLst>
                </a:gridCol>
                <a:gridCol w="329184">
                  <a:extLst>
                    <a:ext uri="{9D8B030D-6E8A-4147-A177-3AD203B41FA5}">
                      <a16:colId xmlns:a16="http://schemas.microsoft.com/office/drawing/2014/main" val="2773796724"/>
                    </a:ext>
                  </a:extLst>
                </a:gridCol>
                <a:gridCol w="329184">
                  <a:extLst>
                    <a:ext uri="{9D8B030D-6E8A-4147-A177-3AD203B41FA5}">
                      <a16:colId xmlns:a16="http://schemas.microsoft.com/office/drawing/2014/main" val="1322795310"/>
                    </a:ext>
                  </a:extLst>
                </a:gridCol>
                <a:gridCol w="329184">
                  <a:extLst>
                    <a:ext uri="{9D8B030D-6E8A-4147-A177-3AD203B41FA5}">
                      <a16:colId xmlns:a16="http://schemas.microsoft.com/office/drawing/2014/main" val="1071589217"/>
                    </a:ext>
                  </a:extLst>
                </a:gridCol>
                <a:gridCol w="329184">
                  <a:extLst>
                    <a:ext uri="{9D8B030D-6E8A-4147-A177-3AD203B41FA5}">
                      <a16:colId xmlns:a16="http://schemas.microsoft.com/office/drawing/2014/main" val="2100873301"/>
                    </a:ext>
                  </a:extLst>
                </a:gridCol>
                <a:gridCol w="329184">
                  <a:extLst>
                    <a:ext uri="{9D8B030D-6E8A-4147-A177-3AD203B41FA5}">
                      <a16:colId xmlns:a16="http://schemas.microsoft.com/office/drawing/2014/main" val="3126128123"/>
                    </a:ext>
                  </a:extLst>
                </a:gridCol>
                <a:gridCol w="329184">
                  <a:extLst>
                    <a:ext uri="{9D8B030D-6E8A-4147-A177-3AD203B41FA5}">
                      <a16:colId xmlns:a16="http://schemas.microsoft.com/office/drawing/2014/main" val="1592594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4546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Betsy Price for Mayor - 2019-05-04 21:45:21 </a:t>
                      </a:r>
                      <a:r>
                        <a:rPr kumimoji="0" lang="en-US" sz="1000" b="0" i="0" u="none" strike="noStrike" kern="1200" cap="none" spc="0" normalizeH="0" baseline="0" noProof="0">
                          <a:ln>
                            <a:noFill/>
                          </a:ln>
                          <a:solidFill>
                            <a:prstClr val="black"/>
                          </a:solidFill>
                          <a:effectLst/>
                          <a:uLnTx/>
                          <a:uFillTx/>
                          <a:latin typeface="+mn-lt"/>
                          <a:ea typeface="+mn-ea"/>
                          <a:cs typeface="+mn-cs"/>
                        </a:rPr>
                        <a:t> 
 Southwest Community Center is seeing a great turnout. Please come by and see us and don’t forget to VOTE #BetsyPriceForMayor!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https://scontent.xx.fbcdn.net/v/t15.5256-10/s720x720/58708395_344945876157745_3348177609983787008_n.jpg?_nc_cat=109&amp;_nc_ht=scontent.xx&amp;oh=d0db8171c3a347aa9942d7093f59ae18&amp;oe=5D602A2A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05/06/2019 10:40:10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96947481"/>
                  </a:ext>
                </a:extLst>
              </a:tr>
            </a:tbl>
          </a:graphicData>
        </a:graphic>
      </p:graphicFrame>
      <p:sp>
        <p:nvSpPr>
          <p:cNvPr id="4" name="Text Placeholder 3">
            <a:extLst>
              <a:ext uri="{FF2B5EF4-FFF2-40B4-BE49-F238E27FC236}">
                <a16:creationId xmlns:a16="http://schemas.microsoft.com/office/drawing/2014/main" id="{53D9B201-D485-411F-AB1E-C160E80A2A30}"/>
              </a:ext>
            </a:extLst>
          </p:cNvPr>
          <p:cNvSpPr>
            <a:spLocks noGrp="1"/>
          </p:cNvSpPr>
          <p:nvPr>
            <p:ph type="body" sz="quarter" idx="14"/>
          </p:nvPr>
        </p:nvSpPr>
        <p:spPr/>
        <p:txBody>
          <a:bodyPr/>
          <a:lstStyle/>
          <a:p>
            <a:r>
              <a:rPr lang="en-US"/>
              <a:t>02/14/2019 - 05/15/2019</a:t>
            </a:r>
          </a:p>
        </p:txBody>
      </p:sp>
    </p:spTree>
    <p:extLst>
      <p:ext uri="{BB962C8B-B14F-4D97-AF65-F5344CB8AC3E}">
        <p14:creationId xmlns:p14="http://schemas.microsoft.com/office/powerpoint/2010/main" val="2249983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23DA9-4233-446E-9A14-42FF45BBAFAF}"/>
              </a:ext>
            </a:extLst>
          </p:cNvPr>
          <p:cNvSpPr>
            <a:spLocks noGrp="1"/>
          </p:cNvSpPr>
          <p:nvPr>
            <p:ph type="title"/>
          </p:nvPr>
        </p:nvSpPr>
        <p:spPr/>
        <p:txBody>
          <a:bodyPr/>
          <a:lstStyle/>
          <a:p>
            <a:r>
              <a:rPr lang="en-US"/>
              <a:t>Facebook Own Posts Table | Betsy Price for Mayor - 9 of 25</a:t>
            </a:r>
          </a:p>
        </p:txBody>
      </p:sp>
      <p:graphicFrame>
        <p:nvGraphicFramePr>
          <p:cNvPr id="5" name="Table Placeholder 4">
            <a:extLst>
              <a:ext uri="{FF2B5EF4-FFF2-40B4-BE49-F238E27FC236}">
                <a16:creationId xmlns:a16="http://schemas.microsoft.com/office/drawing/2014/main" id="{6956E7E6-6EDC-4D90-A90A-16AF8FF49B07}"/>
              </a:ext>
            </a:extLst>
          </p:cNvPr>
          <p:cNvGraphicFramePr>
            <a:graphicFrameLocks noGrp="1"/>
          </p:cNvGraphicFramePr>
          <p:nvPr>
            <p:ph type="tbl" sz="quarter" idx="13"/>
            <p:extLst>
              <p:ext uri="{D42A27DB-BD31-4B8C-83A1-F6EECF244321}">
                <p14:modId xmlns:p14="http://schemas.microsoft.com/office/powerpoint/2010/main" val="1863427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46426211"/>
                    </a:ext>
                  </a:extLst>
                </a:gridCol>
                <a:gridCol w="905256">
                  <a:extLst>
                    <a:ext uri="{9D8B030D-6E8A-4147-A177-3AD203B41FA5}">
                      <a16:colId xmlns:a16="http://schemas.microsoft.com/office/drawing/2014/main" val="367283029"/>
                    </a:ext>
                  </a:extLst>
                </a:gridCol>
                <a:gridCol w="658368">
                  <a:extLst>
                    <a:ext uri="{9D8B030D-6E8A-4147-A177-3AD203B41FA5}">
                      <a16:colId xmlns:a16="http://schemas.microsoft.com/office/drawing/2014/main" val="2670763843"/>
                    </a:ext>
                  </a:extLst>
                </a:gridCol>
                <a:gridCol w="329184">
                  <a:extLst>
                    <a:ext uri="{9D8B030D-6E8A-4147-A177-3AD203B41FA5}">
                      <a16:colId xmlns:a16="http://schemas.microsoft.com/office/drawing/2014/main" val="2530901911"/>
                    </a:ext>
                  </a:extLst>
                </a:gridCol>
                <a:gridCol w="329184">
                  <a:extLst>
                    <a:ext uri="{9D8B030D-6E8A-4147-A177-3AD203B41FA5}">
                      <a16:colId xmlns:a16="http://schemas.microsoft.com/office/drawing/2014/main" val="2648191488"/>
                    </a:ext>
                  </a:extLst>
                </a:gridCol>
                <a:gridCol w="329184">
                  <a:extLst>
                    <a:ext uri="{9D8B030D-6E8A-4147-A177-3AD203B41FA5}">
                      <a16:colId xmlns:a16="http://schemas.microsoft.com/office/drawing/2014/main" val="2780105743"/>
                    </a:ext>
                  </a:extLst>
                </a:gridCol>
                <a:gridCol w="329184">
                  <a:extLst>
                    <a:ext uri="{9D8B030D-6E8A-4147-A177-3AD203B41FA5}">
                      <a16:colId xmlns:a16="http://schemas.microsoft.com/office/drawing/2014/main" val="3242871581"/>
                    </a:ext>
                  </a:extLst>
                </a:gridCol>
                <a:gridCol w="329184">
                  <a:extLst>
                    <a:ext uri="{9D8B030D-6E8A-4147-A177-3AD203B41FA5}">
                      <a16:colId xmlns:a16="http://schemas.microsoft.com/office/drawing/2014/main" val="998119672"/>
                    </a:ext>
                  </a:extLst>
                </a:gridCol>
                <a:gridCol w="329184">
                  <a:extLst>
                    <a:ext uri="{9D8B030D-6E8A-4147-A177-3AD203B41FA5}">
                      <a16:colId xmlns:a16="http://schemas.microsoft.com/office/drawing/2014/main" val="3965641497"/>
                    </a:ext>
                  </a:extLst>
                </a:gridCol>
                <a:gridCol w="329184">
                  <a:extLst>
                    <a:ext uri="{9D8B030D-6E8A-4147-A177-3AD203B41FA5}">
                      <a16:colId xmlns:a16="http://schemas.microsoft.com/office/drawing/2014/main" val="751748874"/>
                    </a:ext>
                  </a:extLst>
                </a:gridCol>
                <a:gridCol w="329184">
                  <a:extLst>
                    <a:ext uri="{9D8B030D-6E8A-4147-A177-3AD203B41FA5}">
                      <a16:colId xmlns:a16="http://schemas.microsoft.com/office/drawing/2014/main" val="1011925365"/>
                    </a:ext>
                  </a:extLst>
                </a:gridCol>
                <a:gridCol w="329184">
                  <a:extLst>
                    <a:ext uri="{9D8B030D-6E8A-4147-A177-3AD203B41FA5}">
                      <a16:colId xmlns:a16="http://schemas.microsoft.com/office/drawing/2014/main" val="1067499782"/>
                    </a:ext>
                  </a:extLst>
                </a:gridCol>
                <a:gridCol w="329184">
                  <a:extLst>
                    <a:ext uri="{9D8B030D-6E8A-4147-A177-3AD203B41FA5}">
                      <a16:colId xmlns:a16="http://schemas.microsoft.com/office/drawing/2014/main" val="4236563953"/>
                    </a:ext>
                  </a:extLst>
                </a:gridCol>
                <a:gridCol w="329184">
                  <a:extLst>
                    <a:ext uri="{9D8B030D-6E8A-4147-A177-3AD203B41FA5}">
                      <a16:colId xmlns:a16="http://schemas.microsoft.com/office/drawing/2014/main" val="3789242086"/>
                    </a:ext>
                  </a:extLst>
                </a:gridCol>
                <a:gridCol w="329184">
                  <a:extLst>
                    <a:ext uri="{9D8B030D-6E8A-4147-A177-3AD203B41FA5}">
                      <a16:colId xmlns:a16="http://schemas.microsoft.com/office/drawing/2014/main" val="1946329139"/>
                    </a:ext>
                  </a:extLst>
                </a:gridCol>
                <a:gridCol w="329184">
                  <a:extLst>
                    <a:ext uri="{9D8B030D-6E8A-4147-A177-3AD203B41FA5}">
                      <a16:colId xmlns:a16="http://schemas.microsoft.com/office/drawing/2014/main" val="3695930395"/>
                    </a:ext>
                  </a:extLst>
                </a:gridCol>
                <a:gridCol w="329184">
                  <a:extLst>
                    <a:ext uri="{9D8B030D-6E8A-4147-A177-3AD203B41FA5}">
                      <a16:colId xmlns:a16="http://schemas.microsoft.com/office/drawing/2014/main" val="1996031471"/>
                    </a:ext>
                  </a:extLst>
                </a:gridCol>
                <a:gridCol w="329184">
                  <a:extLst>
                    <a:ext uri="{9D8B030D-6E8A-4147-A177-3AD203B41FA5}">
                      <a16:colId xmlns:a16="http://schemas.microsoft.com/office/drawing/2014/main" val="1726934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6634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Betsy Price for Mayor - 2019-05-04 21:09:18 </a:t>
                      </a:r>
                      <a:r>
                        <a:rPr kumimoji="0" lang="en-US" sz="1000" b="0" i="0" u="none" strike="noStrike" kern="1200" cap="none" spc="0" normalizeH="0" baseline="0" noProof="0">
                          <a:ln>
                            <a:noFill/>
                          </a:ln>
                          <a:solidFill>
                            <a:prstClr val="black"/>
                          </a:solidFill>
                          <a:effectLst/>
                          <a:uLnTx/>
                          <a:uFillTx/>
                          <a:latin typeface="+mn-lt"/>
                          <a:ea typeface="+mn-ea"/>
                          <a:cs typeface="+mn-cs"/>
                        </a:rPr>
                        <a:t> 
 Less than 5 hours left to VOTE #BetsyPriceForMayor. We’re at Arborlawn UMC visiting with voters!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https://scontent.xx.fbcdn.net/v/t15.5256-10/s720x720/59303555_424551518345103_9126386714623868928_n.jpg?_nc_cat=107&amp;_nc_ht=scontent.xx&amp;oh=a790e49e4b4624365de2e08086fb3ad9&amp;oe=5D64B618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05/08/2019 10:43:47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831642"/>
                  </a:ext>
                </a:extLst>
              </a:tr>
            </a:tbl>
          </a:graphicData>
        </a:graphic>
      </p:graphicFrame>
      <p:sp>
        <p:nvSpPr>
          <p:cNvPr id="4" name="Text Placeholder 3">
            <a:extLst>
              <a:ext uri="{FF2B5EF4-FFF2-40B4-BE49-F238E27FC236}">
                <a16:creationId xmlns:a16="http://schemas.microsoft.com/office/drawing/2014/main" id="{3854D48C-47EB-4B00-828B-689D6E0B8B1E}"/>
              </a:ext>
            </a:extLst>
          </p:cNvPr>
          <p:cNvSpPr>
            <a:spLocks noGrp="1"/>
          </p:cNvSpPr>
          <p:nvPr>
            <p:ph type="body" sz="quarter" idx="14"/>
          </p:nvPr>
        </p:nvSpPr>
        <p:spPr/>
        <p:txBody>
          <a:bodyPr/>
          <a:lstStyle/>
          <a:p>
            <a:r>
              <a:rPr lang="en-US"/>
              <a:t>02/14/2019 - 05/15/2019</a:t>
            </a:r>
          </a:p>
        </p:txBody>
      </p:sp>
    </p:spTree>
    <p:extLst>
      <p:ext uri="{BB962C8B-B14F-4D97-AF65-F5344CB8AC3E}">
        <p14:creationId xmlns:p14="http://schemas.microsoft.com/office/powerpoint/2010/main" val="1591924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ADFF0-20C5-4210-8D93-F877E7FBA233}"/>
              </a:ext>
            </a:extLst>
          </p:cNvPr>
          <p:cNvSpPr>
            <a:spLocks noGrp="1"/>
          </p:cNvSpPr>
          <p:nvPr>
            <p:ph type="title"/>
          </p:nvPr>
        </p:nvSpPr>
        <p:spPr/>
        <p:txBody>
          <a:bodyPr/>
          <a:lstStyle/>
          <a:p>
            <a:r>
              <a:rPr lang="en-US"/>
              <a:t>Facebook Own Posts Table | Betsy Price for Mayor - 10 of 25</a:t>
            </a:r>
          </a:p>
        </p:txBody>
      </p:sp>
      <p:graphicFrame>
        <p:nvGraphicFramePr>
          <p:cNvPr id="5" name="Table Placeholder 4">
            <a:extLst>
              <a:ext uri="{FF2B5EF4-FFF2-40B4-BE49-F238E27FC236}">
                <a16:creationId xmlns:a16="http://schemas.microsoft.com/office/drawing/2014/main" id="{45E1DB14-C668-4A31-BDB5-6B9C51AA7CCF}"/>
              </a:ext>
            </a:extLst>
          </p:cNvPr>
          <p:cNvGraphicFramePr>
            <a:graphicFrameLocks noGrp="1"/>
          </p:cNvGraphicFramePr>
          <p:nvPr>
            <p:ph type="tbl" sz="quarter" idx="13"/>
            <p:extLst>
              <p:ext uri="{D42A27DB-BD31-4B8C-83A1-F6EECF244321}">
                <p14:modId xmlns:p14="http://schemas.microsoft.com/office/powerpoint/2010/main" val="3903155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78035473"/>
                    </a:ext>
                  </a:extLst>
                </a:gridCol>
                <a:gridCol w="905256">
                  <a:extLst>
                    <a:ext uri="{9D8B030D-6E8A-4147-A177-3AD203B41FA5}">
                      <a16:colId xmlns:a16="http://schemas.microsoft.com/office/drawing/2014/main" val="3505125634"/>
                    </a:ext>
                  </a:extLst>
                </a:gridCol>
                <a:gridCol w="658368">
                  <a:extLst>
                    <a:ext uri="{9D8B030D-6E8A-4147-A177-3AD203B41FA5}">
                      <a16:colId xmlns:a16="http://schemas.microsoft.com/office/drawing/2014/main" val="2992834787"/>
                    </a:ext>
                  </a:extLst>
                </a:gridCol>
                <a:gridCol w="329184">
                  <a:extLst>
                    <a:ext uri="{9D8B030D-6E8A-4147-A177-3AD203B41FA5}">
                      <a16:colId xmlns:a16="http://schemas.microsoft.com/office/drawing/2014/main" val="3660948670"/>
                    </a:ext>
                  </a:extLst>
                </a:gridCol>
                <a:gridCol w="329184">
                  <a:extLst>
                    <a:ext uri="{9D8B030D-6E8A-4147-A177-3AD203B41FA5}">
                      <a16:colId xmlns:a16="http://schemas.microsoft.com/office/drawing/2014/main" val="3137198905"/>
                    </a:ext>
                  </a:extLst>
                </a:gridCol>
                <a:gridCol w="329184">
                  <a:extLst>
                    <a:ext uri="{9D8B030D-6E8A-4147-A177-3AD203B41FA5}">
                      <a16:colId xmlns:a16="http://schemas.microsoft.com/office/drawing/2014/main" val="1450932069"/>
                    </a:ext>
                  </a:extLst>
                </a:gridCol>
                <a:gridCol w="329184">
                  <a:extLst>
                    <a:ext uri="{9D8B030D-6E8A-4147-A177-3AD203B41FA5}">
                      <a16:colId xmlns:a16="http://schemas.microsoft.com/office/drawing/2014/main" val="2813898203"/>
                    </a:ext>
                  </a:extLst>
                </a:gridCol>
                <a:gridCol w="329184">
                  <a:extLst>
                    <a:ext uri="{9D8B030D-6E8A-4147-A177-3AD203B41FA5}">
                      <a16:colId xmlns:a16="http://schemas.microsoft.com/office/drawing/2014/main" val="2713059736"/>
                    </a:ext>
                  </a:extLst>
                </a:gridCol>
                <a:gridCol w="329184">
                  <a:extLst>
                    <a:ext uri="{9D8B030D-6E8A-4147-A177-3AD203B41FA5}">
                      <a16:colId xmlns:a16="http://schemas.microsoft.com/office/drawing/2014/main" val="1117345685"/>
                    </a:ext>
                  </a:extLst>
                </a:gridCol>
                <a:gridCol w="329184">
                  <a:extLst>
                    <a:ext uri="{9D8B030D-6E8A-4147-A177-3AD203B41FA5}">
                      <a16:colId xmlns:a16="http://schemas.microsoft.com/office/drawing/2014/main" val="1950502352"/>
                    </a:ext>
                  </a:extLst>
                </a:gridCol>
                <a:gridCol w="329184">
                  <a:extLst>
                    <a:ext uri="{9D8B030D-6E8A-4147-A177-3AD203B41FA5}">
                      <a16:colId xmlns:a16="http://schemas.microsoft.com/office/drawing/2014/main" val="766377211"/>
                    </a:ext>
                  </a:extLst>
                </a:gridCol>
                <a:gridCol w="329184">
                  <a:extLst>
                    <a:ext uri="{9D8B030D-6E8A-4147-A177-3AD203B41FA5}">
                      <a16:colId xmlns:a16="http://schemas.microsoft.com/office/drawing/2014/main" val="2647861902"/>
                    </a:ext>
                  </a:extLst>
                </a:gridCol>
                <a:gridCol w="329184">
                  <a:extLst>
                    <a:ext uri="{9D8B030D-6E8A-4147-A177-3AD203B41FA5}">
                      <a16:colId xmlns:a16="http://schemas.microsoft.com/office/drawing/2014/main" val="2720214215"/>
                    </a:ext>
                  </a:extLst>
                </a:gridCol>
                <a:gridCol w="329184">
                  <a:extLst>
                    <a:ext uri="{9D8B030D-6E8A-4147-A177-3AD203B41FA5}">
                      <a16:colId xmlns:a16="http://schemas.microsoft.com/office/drawing/2014/main" val="1994974302"/>
                    </a:ext>
                  </a:extLst>
                </a:gridCol>
                <a:gridCol w="329184">
                  <a:extLst>
                    <a:ext uri="{9D8B030D-6E8A-4147-A177-3AD203B41FA5}">
                      <a16:colId xmlns:a16="http://schemas.microsoft.com/office/drawing/2014/main" val="2604114778"/>
                    </a:ext>
                  </a:extLst>
                </a:gridCol>
                <a:gridCol w="329184">
                  <a:extLst>
                    <a:ext uri="{9D8B030D-6E8A-4147-A177-3AD203B41FA5}">
                      <a16:colId xmlns:a16="http://schemas.microsoft.com/office/drawing/2014/main" val="2070322725"/>
                    </a:ext>
                  </a:extLst>
                </a:gridCol>
                <a:gridCol w="329184">
                  <a:extLst>
                    <a:ext uri="{9D8B030D-6E8A-4147-A177-3AD203B41FA5}">
                      <a16:colId xmlns:a16="http://schemas.microsoft.com/office/drawing/2014/main" val="2495496221"/>
                    </a:ext>
                  </a:extLst>
                </a:gridCol>
                <a:gridCol w="329184">
                  <a:extLst>
                    <a:ext uri="{9D8B030D-6E8A-4147-A177-3AD203B41FA5}">
                      <a16:colId xmlns:a16="http://schemas.microsoft.com/office/drawing/2014/main" val="3105423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7991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Betsy Price for Mayor - 2019-05-04 19:57:40 </a:t>
                      </a:r>
                      <a:r>
                        <a:rPr kumimoji="0" lang="en-US" sz="1000" b="0" i="0" u="none" strike="noStrike" kern="1200" cap="none" spc="0" normalizeH="0" baseline="0" noProof="0">
                          <a:ln>
                            <a:noFill/>
                          </a:ln>
                          <a:solidFill>
                            <a:prstClr val="black"/>
                          </a:solidFill>
                          <a:effectLst/>
                          <a:uLnTx/>
                          <a:uFillTx/>
                          <a:latin typeface="+mn-lt"/>
                          <a:ea typeface="+mn-ea"/>
                          <a:cs typeface="+mn-cs"/>
                        </a:rPr>
                        <a:t> 
 "The 2,300 square-foot space is three years in the making. It was 2016 when an airport concessionaire first reached out to Turner about the potential opportunity. Turner says it was Mayor Betsy Price that pushed for more Fort Worth representation in the airport. 'FW is part of DFW,' Turner says." 
It sure is, Joey! Can't wait to try Brewed 2.0 on my next trip!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https://external.xx.fbcdn.net/safe_image.php?w=720&amp;h=720&amp;url=https%3A%2F%2Fwww.star-telegram.com%2Fliving%2Ffood-drink%2Fpv69r6%2Fpicture49015435%2Falternates%2FLANDSCAPE_1140%2Fdfw%2520cover%2520coffee%25201211%252011&amp;cfs=1&amp;_nc_hash=AQD-olrZuhqEudYr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05/08/2019 10:43:47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9888769"/>
                  </a:ext>
                </a:extLst>
              </a:tr>
            </a:tbl>
          </a:graphicData>
        </a:graphic>
      </p:graphicFrame>
      <p:sp>
        <p:nvSpPr>
          <p:cNvPr id="4" name="Text Placeholder 3">
            <a:extLst>
              <a:ext uri="{FF2B5EF4-FFF2-40B4-BE49-F238E27FC236}">
                <a16:creationId xmlns:a16="http://schemas.microsoft.com/office/drawing/2014/main" id="{84905FD8-6DD9-41BC-8496-B63E3FB1C9C0}"/>
              </a:ext>
            </a:extLst>
          </p:cNvPr>
          <p:cNvSpPr>
            <a:spLocks noGrp="1"/>
          </p:cNvSpPr>
          <p:nvPr>
            <p:ph type="body" sz="quarter" idx="14"/>
          </p:nvPr>
        </p:nvSpPr>
        <p:spPr/>
        <p:txBody>
          <a:bodyPr/>
          <a:lstStyle/>
          <a:p>
            <a:r>
              <a:rPr lang="en-US"/>
              <a:t>02/14/2019 - 05/15/2019</a:t>
            </a:r>
          </a:p>
        </p:txBody>
      </p:sp>
    </p:spTree>
    <p:extLst>
      <p:ext uri="{BB962C8B-B14F-4D97-AF65-F5344CB8AC3E}">
        <p14:creationId xmlns:p14="http://schemas.microsoft.com/office/powerpoint/2010/main" val="4025576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A0357-9FA2-4492-8E80-80F8235BA70F}"/>
              </a:ext>
            </a:extLst>
          </p:cNvPr>
          <p:cNvSpPr>
            <a:spLocks noGrp="1"/>
          </p:cNvSpPr>
          <p:nvPr>
            <p:ph type="title"/>
          </p:nvPr>
        </p:nvSpPr>
        <p:spPr/>
        <p:txBody>
          <a:bodyPr/>
          <a:lstStyle/>
          <a:p>
            <a:r>
              <a:rPr lang="en-US"/>
              <a:t>Facebook Own Posts Table | Betsy Price for Mayor - 11 of 25</a:t>
            </a:r>
          </a:p>
        </p:txBody>
      </p:sp>
      <p:graphicFrame>
        <p:nvGraphicFramePr>
          <p:cNvPr id="5" name="Table Placeholder 4">
            <a:extLst>
              <a:ext uri="{FF2B5EF4-FFF2-40B4-BE49-F238E27FC236}">
                <a16:creationId xmlns:a16="http://schemas.microsoft.com/office/drawing/2014/main" id="{2B7E07EE-D49E-4468-BEA9-AD7BBCFE47CC}"/>
              </a:ext>
            </a:extLst>
          </p:cNvPr>
          <p:cNvGraphicFramePr>
            <a:graphicFrameLocks noGrp="1"/>
          </p:cNvGraphicFramePr>
          <p:nvPr>
            <p:ph type="tbl" sz="quarter" idx="13"/>
            <p:extLst>
              <p:ext uri="{D42A27DB-BD31-4B8C-83A1-F6EECF244321}">
                <p14:modId xmlns:p14="http://schemas.microsoft.com/office/powerpoint/2010/main" val="3467783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83874001"/>
                    </a:ext>
                  </a:extLst>
                </a:gridCol>
                <a:gridCol w="905256">
                  <a:extLst>
                    <a:ext uri="{9D8B030D-6E8A-4147-A177-3AD203B41FA5}">
                      <a16:colId xmlns:a16="http://schemas.microsoft.com/office/drawing/2014/main" val="2726262768"/>
                    </a:ext>
                  </a:extLst>
                </a:gridCol>
                <a:gridCol w="658368">
                  <a:extLst>
                    <a:ext uri="{9D8B030D-6E8A-4147-A177-3AD203B41FA5}">
                      <a16:colId xmlns:a16="http://schemas.microsoft.com/office/drawing/2014/main" val="2625835503"/>
                    </a:ext>
                  </a:extLst>
                </a:gridCol>
                <a:gridCol w="329184">
                  <a:extLst>
                    <a:ext uri="{9D8B030D-6E8A-4147-A177-3AD203B41FA5}">
                      <a16:colId xmlns:a16="http://schemas.microsoft.com/office/drawing/2014/main" val="3295913810"/>
                    </a:ext>
                  </a:extLst>
                </a:gridCol>
                <a:gridCol w="329184">
                  <a:extLst>
                    <a:ext uri="{9D8B030D-6E8A-4147-A177-3AD203B41FA5}">
                      <a16:colId xmlns:a16="http://schemas.microsoft.com/office/drawing/2014/main" val="2288240710"/>
                    </a:ext>
                  </a:extLst>
                </a:gridCol>
                <a:gridCol w="329184">
                  <a:extLst>
                    <a:ext uri="{9D8B030D-6E8A-4147-A177-3AD203B41FA5}">
                      <a16:colId xmlns:a16="http://schemas.microsoft.com/office/drawing/2014/main" val="547284352"/>
                    </a:ext>
                  </a:extLst>
                </a:gridCol>
                <a:gridCol w="329184">
                  <a:extLst>
                    <a:ext uri="{9D8B030D-6E8A-4147-A177-3AD203B41FA5}">
                      <a16:colId xmlns:a16="http://schemas.microsoft.com/office/drawing/2014/main" val="1043982155"/>
                    </a:ext>
                  </a:extLst>
                </a:gridCol>
                <a:gridCol w="329184">
                  <a:extLst>
                    <a:ext uri="{9D8B030D-6E8A-4147-A177-3AD203B41FA5}">
                      <a16:colId xmlns:a16="http://schemas.microsoft.com/office/drawing/2014/main" val="3787700018"/>
                    </a:ext>
                  </a:extLst>
                </a:gridCol>
                <a:gridCol w="329184">
                  <a:extLst>
                    <a:ext uri="{9D8B030D-6E8A-4147-A177-3AD203B41FA5}">
                      <a16:colId xmlns:a16="http://schemas.microsoft.com/office/drawing/2014/main" val="3721605166"/>
                    </a:ext>
                  </a:extLst>
                </a:gridCol>
                <a:gridCol w="329184">
                  <a:extLst>
                    <a:ext uri="{9D8B030D-6E8A-4147-A177-3AD203B41FA5}">
                      <a16:colId xmlns:a16="http://schemas.microsoft.com/office/drawing/2014/main" val="993222925"/>
                    </a:ext>
                  </a:extLst>
                </a:gridCol>
                <a:gridCol w="329184">
                  <a:extLst>
                    <a:ext uri="{9D8B030D-6E8A-4147-A177-3AD203B41FA5}">
                      <a16:colId xmlns:a16="http://schemas.microsoft.com/office/drawing/2014/main" val="3220831451"/>
                    </a:ext>
                  </a:extLst>
                </a:gridCol>
                <a:gridCol w="329184">
                  <a:extLst>
                    <a:ext uri="{9D8B030D-6E8A-4147-A177-3AD203B41FA5}">
                      <a16:colId xmlns:a16="http://schemas.microsoft.com/office/drawing/2014/main" val="4285381149"/>
                    </a:ext>
                  </a:extLst>
                </a:gridCol>
                <a:gridCol w="329184">
                  <a:extLst>
                    <a:ext uri="{9D8B030D-6E8A-4147-A177-3AD203B41FA5}">
                      <a16:colId xmlns:a16="http://schemas.microsoft.com/office/drawing/2014/main" val="1745402426"/>
                    </a:ext>
                  </a:extLst>
                </a:gridCol>
                <a:gridCol w="329184">
                  <a:extLst>
                    <a:ext uri="{9D8B030D-6E8A-4147-A177-3AD203B41FA5}">
                      <a16:colId xmlns:a16="http://schemas.microsoft.com/office/drawing/2014/main" val="3700988183"/>
                    </a:ext>
                  </a:extLst>
                </a:gridCol>
                <a:gridCol w="329184">
                  <a:extLst>
                    <a:ext uri="{9D8B030D-6E8A-4147-A177-3AD203B41FA5}">
                      <a16:colId xmlns:a16="http://schemas.microsoft.com/office/drawing/2014/main" val="2667403059"/>
                    </a:ext>
                  </a:extLst>
                </a:gridCol>
                <a:gridCol w="329184">
                  <a:extLst>
                    <a:ext uri="{9D8B030D-6E8A-4147-A177-3AD203B41FA5}">
                      <a16:colId xmlns:a16="http://schemas.microsoft.com/office/drawing/2014/main" val="2359434574"/>
                    </a:ext>
                  </a:extLst>
                </a:gridCol>
                <a:gridCol w="329184">
                  <a:extLst>
                    <a:ext uri="{9D8B030D-6E8A-4147-A177-3AD203B41FA5}">
                      <a16:colId xmlns:a16="http://schemas.microsoft.com/office/drawing/2014/main" val="3831269601"/>
                    </a:ext>
                  </a:extLst>
                </a:gridCol>
                <a:gridCol w="329184">
                  <a:extLst>
                    <a:ext uri="{9D8B030D-6E8A-4147-A177-3AD203B41FA5}">
                      <a16:colId xmlns:a16="http://schemas.microsoft.com/office/drawing/2014/main" val="2682951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2686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Betsy Price for Mayor - 2019-05-04 19:53:29 </a:t>
                      </a:r>
                      <a:r>
                        <a:rPr kumimoji="0" lang="en-US" sz="1000" b="0" i="0" u="none" strike="noStrike" kern="1200" cap="none" spc="0" normalizeH="0" baseline="0" noProof="0">
                          <a:ln>
                            <a:noFill/>
                          </a:ln>
                          <a:solidFill>
                            <a:prstClr val="black"/>
                          </a:solidFill>
                          <a:effectLst/>
                          <a:uLnTx/>
                          <a:uFillTx/>
                          <a:latin typeface="+mn-lt"/>
                          <a:ea typeface="+mn-ea"/>
                          <a:cs typeface="+mn-cs"/>
                        </a:rPr>
                        <a:t> 
 The clock is ticking— only a few hours left. It’s a beautiful day to get out and VOTE #BetsyPriceForMayor.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https://scontent.xx.fbcdn.net/v/t15.5256-10/s720x720/58695780_635303140276852_1818949238613082112_n.jpg?_nc_cat=108&amp;_nc_ht=scontent.xx&amp;oh=0b68b811b10b57c14ff6c29843a7d754&amp;oe=5D619F6F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05/08/2019 10:43:47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1538071"/>
                  </a:ext>
                </a:extLst>
              </a:tr>
            </a:tbl>
          </a:graphicData>
        </a:graphic>
      </p:graphicFrame>
      <p:sp>
        <p:nvSpPr>
          <p:cNvPr id="4" name="Text Placeholder 3">
            <a:extLst>
              <a:ext uri="{FF2B5EF4-FFF2-40B4-BE49-F238E27FC236}">
                <a16:creationId xmlns:a16="http://schemas.microsoft.com/office/drawing/2014/main" id="{96B4CF2D-9236-440E-B008-8A7CDA67D31C}"/>
              </a:ext>
            </a:extLst>
          </p:cNvPr>
          <p:cNvSpPr>
            <a:spLocks noGrp="1"/>
          </p:cNvSpPr>
          <p:nvPr>
            <p:ph type="body" sz="quarter" idx="14"/>
          </p:nvPr>
        </p:nvSpPr>
        <p:spPr/>
        <p:txBody>
          <a:bodyPr/>
          <a:lstStyle/>
          <a:p>
            <a:r>
              <a:rPr lang="en-US"/>
              <a:t>02/14/2019 - 05/15/2019</a:t>
            </a:r>
          </a:p>
        </p:txBody>
      </p:sp>
    </p:spTree>
    <p:extLst>
      <p:ext uri="{BB962C8B-B14F-4D97-AF65-F5344CB8AC3E}">
        <p14:creationId xmlns:p14="http://schemas.microsoft.com/office/powerpoint/2010/main" val="2559545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3E916-A4C7-4911-AA91-D6FF89FF413E}"/>
              </a:ext>
            </a:extLst>
          </p:cNvPr>
          <p:cNvSpPr>
            <a:spLocks noGrp="1"/>
          </p:cNvSpPr>
          <p:nvPr>
            <p:ph type="title"/>
          </p:nvPr>
        </p:nvSpPr>
        <p:spPr/>
        <p:txBody>
          <a:bodyPr/>
          <a:lstStyle/>
          <a:p>
            <a:r>
              <a:rPr lang="en-US"/>
              <a:t>Facebook Own Posts Table | Betsy Price for Mayor - 12 of 25</a:t>
            </a:r>
          </a:p>
        </p:txBody>
      </p:sp>
      <p:graphicFrame>
        <p:nvGraphicFramePr>
          <p:cNvPr id="5" name="Table Placeholder 4">
            <a:extLst>
              <a:ext uri="{FF2B5EF4-FFF2-40B4-BE49-F238E27FC236}">
                <a16:creationId xmlns:a16="http://schemas.microsoft.com/office/drawing/2014/main" id="{6E6761F3-D9DE-4931-8D5E-64EF41A98349}"/>
              </a:ext>
            </a:extLst>
          </p:cNvPr>
          <p:cNvGraphicFramePr>
            <a:graphicFrameLocks noGrp="1"/>
          </p:cNvGraphicFramePr>
          <p:nvPr>
            <p:ph type="tbl" sz="quarter" idx="13"/>
            <p:extLst>
              <p:ext uri="{D42A27DB-BD31-4B8C-83A1-F6EECF244321}">
                <p14:modId xmlns:p14="http://schemas.microsoft.com/office/powerpoint/2010/main" val="2770525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88958919"/>
                    </a:ext>
                  </a:extLst>
                </a:gridCol>
                <a:gridCol w="905256">
                  <a:extLst>
                    <a:ext uri="{9D8B030D-6E8A-4147-A177-3AD203B41FA5}">
                      <a16:colId xmlns:a16="http://schemas.microsoft.com/office/drawing/2014/main" val="487666451"/>
                    </a:ext>
                  </a:extLst>
                </a:gridCol>
                <a:gridCol w="658368">
                  <a:extLst>
                    <a:ext uri="{9D8B030D-6E8A-4147-A177-3AD203B41FA5}">
                      <a16:colId xmlns:a16="http://schemas.microsoft.com/office/drawing/2014/main" val="973262239"/>
                    </a:ext>
                  </a:extLst>
                </a:gridCol>
                <a:gridCol w="329184">
                  <a:extLst>
                    <a:ext uri="{9D8B030D-6E8A-4147-A177-3AD203B41FA5}">
                      <a16:colId xmlns:a16="http://schemas.microsoft.com/office/drawing/2014/main" val="2624477311"/>
                    </a:ext>
                  </a:extLst>
                </a:gridCol>
                <a:gridCol w="329184">
                  <a:extLst>
                    <a:ext uri="{9D8B030D-6E8A-4147-A177-3AD203B41FA5}">
                      <a16:colId xmlns:a16="http://schemas.microsoft.com/office/drawing/2014/main" val="3384215399"/>
                    </a:ext>
                  </a:extLst>
                </a:gridCol>
                <a:gridCol w="329184">
                  <a:extLst>
                    <a:ext uri="{9D8B030D-6E8A-4147-A177-3AD203B41FA5}">
                      <a16:colId xmlns:a16="http://schemas.microsoft.com/office/drawing/2014/main" val="1174129025"/>
                    </a:ext>
                  </a:extLst>
                </a:gridCol>
                <a:gridCol w="329184">
                  <a:extLst>
                    <a:ext uri="{9D8B030D-6E8A-4147-A177-3AD203B41FA5}">
                      <a16:colId xmlns:a16="http://schemas.microsoft.com/office/drawing/2014/main" val="1769298330"/>
                    </a:ext>
                  </a:extLst>
                </a:gridCol>
                <a:gridCol w="329184">
                  <a:extLst>
                    <a:ext uri="{9D8B030D-6E8A-4147-A177-3AD203B41FA5}">
                      <a16:colId xmlns:a16="http://schemas.microsoft.com/office/drawing/2014/main" val="2398744173"/>
                    </a:ext>
                  </a:extLst>
                </a:gridCol>
                <a:gridCol w="329184">
                  <a:extLst>
                    <a:ext uri="{9D8B030D-6E8A-4147-A177-3AD203B41FA5}">
                      <a16:colId xmlns:a16="http://schemas.microsoft.com/office/drawing/2014/main" val="1813802954"/>
                    </a:ext>
                  </a:extLst>
                </a:gridCol>
                <a:gridCol w="329184">
                  <a:extLst>
                    <a:ext uri="{9D8B030D-6E8A-4147-A177-3AD203B41FA5}">
                      <a16:colId xmlns:a16="http://schemas.microsoft.com/office/drawing/2014/main" val="2045852817"/>
                    </a:ext>
                  </a:extLst>
                </a:gridCol>
                <a:gridCol w="329184">
                  <a:extLst>
                    <a:ext uri="{9D8B030D-6E8A-4147-A177-3AD203B41FA5}">
                      <a16:colId xmlns:a16="http://schemas.microsoft.com/office/drawing/2014/main" val="1566969096"/>
                    </a:ext>
                  </a:extLst>
                </a:gridCol>
                <a:gridCol w="329184">
                  <a:extLst>
                    <a:ext uri="{9D8B030D-6E8A-4147-A177-3AD203B41FA5}">
                      <a16:colId xmlns:a16="http://schemas.microsoft.com/office/drawing/2014/main" val="1680888948"/>
                    </a:ext>
                  </a:extLst>
                </a:gridCol>
                <a:gridCol w="329184">
                  <a:extLst>
                    <a:ext uri="{9D8B030D-6E8A-4147-A177-3AD203B41FA5}">
                      <a16:colId xmlns:a16="http://schemas.microsoft.com/office/drawing/2014/main" val="1788664655"/>
                    </a:ext>
                  </a:extLst>
                </a:gridCol>
                <a:gridCol w="329184">
                  <a:extLst>
                    <a:ext uri="{9D8B030D-6E8A-4147-A177-3AD203B41FA5}">
                      <a16:colId xmlns:a16="http://schemas.microsoft.com/office/drawing/2014/main" val="1230442841"/>
                    </a:ext>
                  </a:extLst>
                </a:gridCol>
                <a:gridCol w="329184">
                  <a:extLst>
                    <a:ext uri="{9D8B030D-6E8A-4147-A177-3AD203B41FA5}">
                      <a16:colId xmlns:a16="http://schemas.microsoft.com/office/drawing/2014/main" val="2128930168"/>
                    </a:ext>
                  </a:extLst>
                </a:gridCol>
                <a:gridCol w="329184">
                  <a:extLst>
                    <a:ext uri="{9D8B030D-6E8A-4147-A177-3AD203B41FA5}">
                      <a16:colId xmlns:a16="http://schemas.microsoft.com/office/drawing/2014/main" val="2084789086"/>
                    </a:ext>
                  </a:extLst>
                </a:gridCol>
                <a:gridCol w="329184">
                  <a:extLst>
                    <a:ext uri="{9D8B030D-6E8A-4147-A177-3AD203B41FA5}">
                      <a16:colId xmlns:a16="http://schemas.microsoft.com/office/drawing/2014/main" val="536696170"/>
                    </a:ext>
                  </a:extLst>
                </a:gridCol>
                <a:gridCol w="329184">
                  <a:extLst>
                    <a:ext uri="{9D8B030D-6E8A-4147-A177-3AD203B41FA5}">
                      <a16:colId xmlns:a16="http://schemas.microsoft.com/office/drawing/2014/main" val="3591186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15109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Betsy Price for Mayor - 2019-05-04 19:21:04 </a:t>
                      </a:r>
                      <a:r>
                        <a:rPr kumimoji="0" lang="en-US" sz="1000" b="0" i="0" u="none" strike="noStrike" kern="1200" cap="none" spc="0" normalizeH="0" baseline="0" noProof="0">
                          <a:ln>
                            <a:noFill/>
                          </a:ln>
                          <a:solidFill>
                            <a:prstClr val="black"/>
                          </a:solidFill>
                          <a:effectLst/>
                          <a:uLnTx/>
                          <a:uFillTx/>
                          <a:latin typeface="+mn-lt"/>
                          <a:ea typeface="+mn-ea"/>
                          <a:cs typeface="+mn-cs"/>
                        </a:rPr>
                        <a:t> 
 We are seeing lots of folks out today exercising their right to vote. Come see us at Lily B. Clayton Elementary School and vote #BetsyPriceForMayor!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https://scontent.xx.fbcdn.net/v/t15.5256-10/s720x720/57378623_2307196522862082_2615932814691926016_n.jpg?_nc_cat=111&amp;_nc_ht=scontent.xx&amp;oh=5c3c8ff3a99219c24f005b6435cdd1d1&amp;oe=5D75B13E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05/07/2019 10:44:24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33202077"/>
                  </a:ext>
                </a:extLst>
              </a:tr>
            </a:tbl>
          </a:graphicData>
        </a:graphic>
      </p:graphicFrame>
      <p:sp>
        <p:nvSpPr>
          <p:cNvPr id="4" name="Text Placeholder 3">
            <a:extLst>
              <a:ext uri="{FF2B5EF4-FFF2-40B4-BE49-F238E27FC236}">
                <a16:creationId xmlns:a16="http://schemas.microsoft.com/office/drawing/2014/main" id="{22A03CD1-BDE6-41DD-A7A2-8F04C2EF659F}"/>
              </a:ext>
            </a:extLst>
          </p:cNvPr>
          <p:cNvSpPr>
            <a:spLocks noGrp="1"/>
          </p:cNvSpPr>
          <p:nvPr>
            <p:ph type="body" sz="quarter" idx="14"/>
          </p:nvPr>
        </p:nvSpPr>
        <p:spPr/>
        <p:txBody>
          <a:bodyPr/>
          <a:lstStyle/>
          <a:p>
            <a:r>
              <a:rPr lang="en-US"/>
              <a:t>02/14/2019 - 05/15/2019</a:t>
            </a:r>
          </a:p>
        </p:txBody>
      </p:sp>
    </p:spTree>
    <p:extLst>
      <p:ext uri="{BB962C8B-B14F-4D97-AF65-F5344CB8AC3E}">
        <p14:creationId xmlns:p14="http://schemas.microsoft.com/office/powerpoint/2010/main" val="23960969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4DC5C-6357-42FF-A80E-43581481E6D7}"/>
              </a:ext>
            </a:extLst>
          </p:cNvPr>
          <p:cNvSpPr>
            <a:spLocks noGrp="1"/>
          </p:cNvSpPr>
          <p:nvPr>
            <p:ph type="title"/>
          </p:nvPr>
        </p:nvSpPr>
        <p:spPr/>
        <p:txBody>
          <a:bodyPr/>
          <a:lstStyle/>
          <a:p>
            <a:r>
              <a:rPr lang="en-US"/>
              <a:t>Facebook Own Posts Table | Betsy Price for Mayor - 13 of 25</a:t>
            </a:r>
          </a:p>
        </p:txBody>
      </p:sp>
      <p:graphicFrame>
        <p:nvGraphicFramePr>
          <p:cNvPr id="5" name="Table Placeholder 4">
            <a:extLst>
              <a:ext uri="{FF2B5EF4-FFF2-40B4-BE49-F238E27FC236}">
                <a16:creationId xmlns:a16="http://schemas.microsoft.com/office/drawing/2014/main" id="{E5F6635F-9147-487E-AADD-AED1B3955981}"/>
              </a:ext>
            </a:extLst>
          </p:cNvPr>
          <p:cNvGraphicFramePr>
            <a:graphicFrameLocks noGrp="1"/>
          </p:cNvGraphicFramePr>
          <p:nvPr>
            <p:ph type="tbl" sz="quarter" idx="13"/>
            <p:extLst>
              <p:ext uri="{D42A27DB-BD31-4B8C-83A1-F6EECF244321}">
                <p14:modId xmlns:p14="http://schemas.microsoft.com/office/powerpoint/2010/main" val="3346841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75547287"/>
                    </a:ext>
                  </a:extLst>
                </a:gridCol>
                <a:gridCol w="905256">
                  <a:extLst>
                    <a:ext uri="{9D8B030D-6E8A-4147-A177-3AD203B41FA5}">
                      <a16:colId xmlns:a16="http://schemas.microsoft.com/office/drawing/2014/main" val="2858025773"/>
                    </a:ext>
                  </a:extLst>
                </a:gridCol>
                <a:gridCol w="658368">
                  <a:extLst>
                    <a:ext uri="{9D8B030D-6E8A-4147-A177-3AD203B41FA5}">
                      <a16:colId xmlns:a16="http://schemas.microsoft.com/office/drawing/2014/main" val="1861879385"/>
                    </a:ext>
                  </a:extLst>
                </a:gridCol>
                <a:gridCol w="329184">
                  <a:extLst>
                    <a:ext uri="{9D8B030D-6E8A-4147-A177-3AD203B41FA5}">
                      <a16:colId xmlns:a16="http://schemas.microsoft.com/office/drawing/2014/main" val="1925429293"/>
                    </a:ext>
                  </a:extLst>
                </a:gridCol>
                <a:gridCol w="329184">
                  <a:extLst>
                    <a:ext uri="{9D8B030D-6E8A-4147-A177-3AD203B41FA5}">
                      <a16:colId xmlns:a16="http://schemas.microsoft.com/office/drawing/2014/main" val="381778491"/>
                    </a:ext>
                  </a:extLst>
                </a:gridCol>
                <a:gridCol w="329184">
                  <a:extLst>
                    <a:ext uri="{9D8B030D-6E8A-4147-A177-3AD203B41FA5}">
                      <a16:colId xmlns:a16="http://schemas.microsoft.com/office/drawing/2014/main" val="1223661177"/>
                    </a:ext>
                  </a:extLst>
                </a:gridCol>
                <a:gridCol w="329184">
                  <a:extLst>
                    <a:ext uri="{9D8B030D-6E8A-4147-A177-3AD203B41FA5}">
                      <a16:colId xmlns:a16="http://schemas.microsoft.com/office/drawing/2014/main" val="3009200828"/>
                    </a:ext>
                  </a:extLst>
                </a:gridCol>
                <a:gridCol w="329184">
                  <a:extLst>
                    <a:ext uri="{9D8B030D-6E8A-4147-A177-3AD203B41FA5}">
                      <a16:colId xmlns:a16="http://schemas.microsoft.com/office/drawing/2014/main" val="2509193726"/>
                    </a:ext>
                  </a:extLst>
                </a:gridCol>
                <a:gridCol w="329184">
                  <a:extLst>
                    <a:ext uri="{9D8B030D-6E8A-4147-A177-3AD203B41FA5}">
                      <a16:colId xmlns:a16="http://schemas.microsoft.com/office/drawing/2014/main" val="808144927"/>
                    </a:ext>
                  </a:extLst>
                </a:gridCol>
                <a:gridCol w="329184">
                  <a:extLst>
                    <a:ext uri="{9D8B030D-6E8A-4147-A177-3AD203B41FA5}">
                      <a16:colId xmlns:a16="http://schemas.microsoft.com/office/drawing/2014/main" val="1093684271"/>
                    </a:ext>
                  </a:extLst>
                </a:gridCol>
                <a:gridCol w="329184">
                  <a:extLst>
                    <a:ext uri="{9D8B030D-6E8A-4147-A177-3AD203B41FA5}">
                      <a16:colId xmlns:a16="http://schemas.microsoft.com/office/drawing/2014/main" val="4007628497"/>
                    </a:ext>
                  </a:extLst>
                </a:gridCol>
                <a:gridCol w="329184">
                  <a:extLst>
                    <a:ext uri="{9D8B030D-6E8A-4147-A177-3AD203B41FA5}">
                      <a16:colId xmlns:a16="http://schemas.microsoft.com/office/drawing/2014/main" val="425157931"/>
                    </a:ext>
                  </a:extLst>
                </a:gridCol>
                <a:gridCol w="329184">
                  <a:extLst>
                    <a:ext uri="{9D8B030D-6E8A-4147-A177-3AD203B41FA5}">
                      <a16:colId xmlns:a16="http://schemas.microsoft.com/office/drawing/2014/main" val="55579267"/>
                    </a:ext>
                  </a:extLst>
                </a:gridCol>
                <a:gridCol w="329184">
                  <a:extLst>
                    <a:ext uri="{9D8B030D-6E8A-4147-A177-3AD203B41FA5}">
                      <a16:colId xmlns:a16="http://schemas.microsoft.com/office/drawing/2014/main" val="2225168519"/>
                    </a:ext>
                  </a:extLst>
                </a:gridCol>
                <a:gridCol w="329184">
                  <a:extLst>
                    <a:ext uri="{9D8B030D-6E8A-4147-A177-3AD203B41FA5}">
                      <a16:colId xmlns:a16="http://schemas.microsoft.com/office/drawing/2014/main" val="2024638628"/>
                    </a:ext>
                  </a:extLst>
                </a:gridCol>
                <a:gridCol w="329184">
                  <a:extLst>
                    <a:ext uri="{9D8B030D-6E8A-4147-A177-3AD203B41FA5}">
                      <a16:colId xmlns:a16="http://schemas.microsoft.com/office/drawing/2014/main" val="1362372665"/>
                    </a:ext>
                  </a:extLst>
                </a:gridCol>
                <a:gridCol w="329184">
                  <a:extLst>
                    <a:ext uri="{9D8B030D-6E8A-4147-A177-3AD203B41FA5}">
                      <a16:colId xmlns:a16="http://schemas.microsoft.com/office/drawing/2014/main" val="1167641073"/>
                    </a:ext>
                  </a:extLst>
                </a:gridCol>
                <a:gridCol w="329184">
                  <a:extLst>
                    <a:ext uri="{9D8B030D-6E8A-4147-A177-3AD203B41FA5}">
                      <a16:colId xmlns:a16="http://schemas.microsoft.com/office/drawing/2014/main" val="855218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77301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Betsy Price for Mayor - 2019-05-04 18:02:02 </a:t>
                      </a:r>
                      <a:r>
                        <a:rPr kumimoji="0" lang="en-US" sz="1000" b="0" i="0" u="none" strike="noStrike" kern="1200" cap="none" spc="0" normalizeH="0" baseline="0" noProof="0">
                          <a:ln>
                            <a:noFill/>
                          </a:ln>
                          <a:solidFill>
                            <a:prstClr val="black"/>
                          </a:solidFill>
                          <a:effectLst/>
                          <a:uLnTx/>
                          <a:uFillTx/>
                          <a:latin typeface="+mn-lt"/>
                          <a:ea typeface="+mn-ea"/>
                          <a:cs typeface="+mn-cs"/>
                        </a:rPr>
                        <a:t> 
 Meeting lots of folks out at the polls this morning. Great turnout here at the East Regional Library! Get out and VOTE #BetsyPriceForMayor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https://scontent.xx.fbcdn.net/v/t15.5256-10/s720x720/58408587_394614224456701_8674513686448046080_n.jpg?_nc_cat=102&amp;_nc_ht=scontent.xx&amp;oh=baeadab77da504b7a3ec18401b99a6ec&amp;oe=5D6557D2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05/08/2019 10:43:47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5639797"/>
                  </a:ext>
                </a:extLst>
              </a:tr>
            </a:tbl>
          </a:graphicData>
        </a:graphic>
      </p:graphicFrame>
      <p:sp>
        <p:nvSpPr>
          <p:cNvPr id="4" name="Text Placeholder 3">
            <a:extLst>
              <a:ext uri="{FF2B5EF4-FFF2-40B4-BE49-F238E27FC236}">
                <a16:creationId xmlns:a16="http://schemas.microsoft.com/office/drawing/2014/main" id="{0DB36520-2FAE-4043-B079-F264697CF305}"/>
              </a:ext>
            </a:extLst>
          </p:cNvPr>
          <p:cNvSpPr>
            <a:spLocks noGrp="1"/>
          </p:cNvSpPr>
          <p:nvPr>
            <p:ph type="body" sz="quarter" idx="14"/>
          </p:nvPr>
        </p:nvSpPr>
        <p:spPr/>
        <p:txBody>
          <a:bodyPr/>
          <a:lstStyle/>
          <a:p>
            <a:r>
              <a:rPr lang="en-US"/>
              <a:t>02/14/2019 - 05/15/2019</a:t>
            </a:r>
          </a:p>
        </p:txBody>
      </p:sp>
    </p:spTree>
    <p:extLst>
      <p:ext uri="{BB962C8B-B14F-4D97-AF65-F5344CB8AC3E}">
        <p14:creationId xmlns:p14="http://schemas.microsoft.com/office/powerpoint/2010/main" val="3472543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EF7B8-7F7C-463A-AC6B-C080F5B47C9C}"/>
              </a:ext>
            </a:extLst>
          </p:cNvPr>
          <p:cNvSpPr>
            <a:spLocks noGrp="1"/>
          </p:cNvSpPr>
          <p:nvPr>
            <p:ph type="title"/>
          </p:nvPr>
        </p:nvSpPr>
        <p:spPr/>
        <p:txBody>
          <a:bodyPr/>
          <a:lstStyle/>
          <a:p>
            <a:r>
              <a:rPr lang="en-US"/>
              <a:t>Facebook Own Posts Table | Betsy Price for Mayor - 14 of 25</a:t>
            </a:r>
          </a:p>
        </p:txBody>
      </p:sp>
      <p:graphicFrame>
        <p:nvGraphicFramePr>
          <p:cNvPr id="5" name="Table Placeholder 4">
            <a:extLst>
              <a:ext uri="{FF2B5EF4-FFF2-40B4-BE49-F238E27FC236}">
                <a16:creationId xmlns:a16="http://schemas.microsoft.com/office/drawing/2014/main" id="{C5EAF8AA-3211-4BF4-96D7-30399607D04F}"/>
              </a:ext>
            </a:extLst>
          </p:cNvPr>
          <p:cNvGraphicFramePr>
            <a:graphicFrameLocks noGrp="1"/>
          </p:cNvGraphicFramePr>
          <p:nvPr>
            <p:ph type="tbl" sz="quarter" idx="13"/>
            <p:extLst>
              <p:ext uri="{D42A27DB-BD31-4B8C-83A1-F6EECF244321}">
                <p14:modId xmlns:p14="http://schemas.microsoft.com/office/powerpoint/2010/main" val="2071557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47794631"/>
                    </a:ext>
                  </a:extLst>
                </a:gridCol>
                <a:gridCol w="905256">
                  <a:extLst>
                    <a:ext uri="{9D8B030D-6E8A-4147-A177-3AD203B41FA5}">
                      <a16:colId xmlns:a16="http://schemas.microsoft.com/office/drawing/2014/main" val="402012207"/>
                    </a:ext>
                  </a:extLst>
                </a:gridCol>
                <a:gridCol w="658368">
                  <a:extLst>
                    <a:ext uri="{9D8B030D-6E8A-4147-A177-3AD203B41FA5}">
                      <a16:colId xmlns:a16="http://schemas.microsoft.com/office/drawing/2014/main" val="2336007060"/>
                    </a:ext>
                  </a:extLst>
                </a:gridCol>
                <a:gridCol w="329184">
                  <a:extLst>
                    <a:ext uri="{9D8B030D-6E8A-4147-A177-3AD203B41FA5}">
                      <a16:colId xmlns:a16="http://schemas.microsoft.com/office/drawing/2014/main" val="3551921300"/>
                    </a:ext>
                  </a:extLst>
                </a:gridCol>
                <a:gridCol w="329184">
                  <a:extLst>
                    <a:ext uri="{9D8B030D-6E8A-4147-A177-3AD203B41FA5}">
                      <a16:colId xmlns:a16="http://schemas.microsoft.com/office/drawing/2014/main" val="58344392"/>
                    </a:ext>
                  </a:extLst>
                </a:gridCol>
                <a:gridCol w="329184">
                  <a:extLst>
                    <a:ext uri="{9D8B030D-6E8A-4147-A177-3AD203B41FA5}">
                      <a16:colId xmlns:a16="http://schemas.microsoft.com/office/drawing/2014/main" val="2370957612"/>
                    </a:ext>
                  </a:extLst>
                </a:gridCol>
                <a:gridCol w="329184">
                  <a:extLst>
                    <a:ext uri="{9D8B030D-6E8A-4147-A177-3AD203B41FA5}">
                      <a16:colId xmlns:a16="http://schemas.microsoft.com/office/drawing/2014/main" val="34279479"/>
                    </a:ext>
                  </a:extLst>
                </a:gridCol>
                <a:gridCol w="329184">
                  <a:extLst>
                    <a:ext uri="{9D8B030D-6E8A-4147-A177-3AD203B41FA5}">
                      <a16:colId xmlns:a16="http://schemas.microsoft.com/office/drawing/2014/main" val="4292650652"/>
                    </a:ext>
                  </a:extLst>
                </a:gridCol>
                <a:gridCol w="329184">
                  <a:extLst>
                    <a:ext uri="{9D8B030D-6E8A-4147-A177-3AD203B41FA5}">
                      <a16:colId xmlns:a16="http://schemas.microsoft.com/office/drawing/2014/main" val="3336556581"/>
                    </a:ext>
                  </a:extLst>
                </a:gridCol>
                <a:gridCol w="329184">
                  <a:extLst>
                    <a:ext uri="{9D8B030D-6E8A-4147-A177-3AD203B41FA5}">
                      <a16:colId xmlns:a16="http://schemas.microsoft.com/office/drawing/2014/main" val="3288020010"/>
                    </a:ext>
                  </a:extLst>
                </a:gridCol>
                <a:gridCol w="329184">
                  <a:extLst>
                    <a:ext uri="{9D8B030D-6E8A-4147-A177-3AD203B41FA5}">
                      <a16:colId xmlns:a16="http://schemas.microsoft.com/office/drawing/2014/main" val="747456991"/>
                    </a:ext>
                  </a:extLst>
                </a:gridCol>
                <a:gridCol w="329184">
                  <a:extLst>
                    <a:ext uri="{9D8B030D-6E8A-4147-A177-3AD203B41FA5}">
                      <a16:colId xmlns:a16="http://schemas.microsoft.com/office/drawing/2014/main" val="4236458287"/>
                    </a:ext>
                  </a:extLst>
                </a:gridCol>
                <a:gridCol w="329184">
                  <a:extLst>
                    <a:ext uri="{9D8B030D-6E8A-4147-A177-3AD203B41FA5}">
                      <a16:colId xmlns:a16="http://schemas.microsoft.com/office/drawing/2014/main" val="4275934882"/>
                    </a:ext>
                  </a:extLst>
                </a:gridCol>
                <a:gridCol w="329184">
                  <a:extLst>
                    <a:ext uri="{9D8B030D-6E8A-4147-A177-3AD203B41FA5}">
                      <a16:colId xmlns:a16="http://schemas.microsoft.com/office/drawing/2014/main" val="2492396597"/>
                    </a:ext>
                  </a:extLst>
                </a:gridCol>
                <a:gridCol w="329184">
                  <a:extLst>
                    <a:ext uri="{9D8B030D-6E8A-4147-A177-3AD203B41FA5}">
                      <a16:colId xmlns:a16="http://schemas.microsoft.com/office/drawing/2014/main" val="3651582738"/>
                    </a:ext>
                  </a:extLst>
                </a:gridCol>
                <a:gridCol w="329184">
                  <a:extLst>
                    <a:ext uri="{9D8B030D-6E8A-4147-A177-3AD203B41FA5}">
                      <a16:colId xmlns:a16="http://schemas.microsoft.com/office/drawing/2014/main" val="1316338310"/>
                    </a:ext>
                  </a:extLst>
                </a:gridCol>
                <a:gridCol w="329184">
                  <a:extLst>
                    <a:ext uri="{9D8B030D-6E8A-4147-A177-3AD203B41FA5}">
                      <a16:colId xmlns:a16="http://schemas.microsoft.com/office/drawing/2014/main" val="2293014306"/>
                    </a:ext>
                  </a:extLst>
                </a:gridCol>
                <a:gridCol w="329184">
                  <a:extLst>
                    <a:ext uri="{9D8B030D-6E8A-4147-A177-3AD203B41FA5}">
                      <a16:colId xmlns:a16="http://schemas.microsoft.com/office/drawing/2014/main" val="4252445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8489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Betsy Price for Mayor - 2019-05-04 17:17:51 </a:t>
                      </a:r>
                      <a:r>
                        <a:rPr kumimoji="0" lang="en-US" sz="1000" b="0" i="0" u="none" strike="noStrike" kern="1200" cap="none" spc="0" normalizeH="0" baseline="0" noProof="0">
                          <a:ln>
                            <a:noFill/>
                          </a:ln>
                          <a:solidFill>
                            <a:prstClr val="black"/>
                          </a:solidFill>
                          <a:effectLst/>
                          <a:uLnTx/>
                          <a:uFillTx/>
                          <a:latin typeface="+mn-lt"/>
                          <a:ea typeface="+mn-ea"/>
                          <a:cs typeface="+mn-cs"/>
                        </a:rPr>
                        <a:t> 
 Today is Election Day and we’re out visiting with voters all of the City of Fort Worth! Come see us at Dunbar High 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https://scontent.xx.fbcdn.net/v/t15.5256-10/s720x720/57206063_2304679319775024_5134928037124505600_n.jpg?_nc_cat=109&amp;_nc_ht=scontent.xx&amp;oh=3be458ec8ca52806b4e19e4b3729cde2&amp;oe=5D585AD6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05/08/2019 10:43:47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2463386"/>
                  </a:ext>
                </a:extLst>
              </a:tr>
            </a:tbl>
          </a:graphicData>
        </a:graphic>
      </p:graphicFrame>
      <p:sp>
        <p:nvSpPr>
          <p:cNvPr id="4" name="Text Placeholder 3">
            <a:extLst>
              <a:ext uri="{FF2B5EF4-FFF2-40B4-BE49-F238E27FC236}">
                <a16:creationId xmlns:a16="http://schemas.microsoft.com/office/drawing/2014/main" id="{7120005D-52F8-4D9A-8CE1-01C3597F4385}"/>
              </a:ext>
            </a:extLst>
          </p:cNvPr>
          <p:cNvSpPr>
            <a:spLocks noGrp="1"/>
          </p:cNvSpPr>
          <p:nvPr>
            <p:ph type="body" sz="quarter" idx="14"/>
          </p:nvPr>
        </p:nvSpPr>
        <p:spPr/>
        <p:txBody>
          <a:bodyPr/>
          <a:lstStyle/>
          <a:p>
            <a:r>
              <a:rPr lang="en-US"/>
              <a:t>02/14/2019 - 05/15/2019</a:t>
            </a:r>
          </a:p>
        </p:txBody>
      </p:sp>
    </p:spTree>
    <p:extLst>
      <p:ext uri="{BB962C8B-B14F-4D97-AF65-F5344CB8AC3E}">
        <p14:creationId xmlns:p14="http://schemas.microsoft.com/office/powerpoint/2010/main" val="24863060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2FC8C-9004-4AD8-993D-E543A710A074}"/>
              </a:ext>
            </a:extLst>
          </p:cNvPr>
          <p:cNvSpPr>
            <a:spLocks noGrp="1"/>
          </p:cNvSpPr>
          <p:nvPr>
            <p:ph type="title"/>
          </p:nvPr>
        </p:nvSpPr>
        <p:spPr/>
        <p:txBody>
          <a:bodyPr/>
          <a:lstStyle/>
          <a:p>
            <a:r>
              <a:rPr lang="en-US"/>
              <a:t>Facebook Own Posts Table | Betsy Price for Mayor - 15 of 25</a:t>
            </a:r>
          </a:p>
        </p:txBody>
      </p:sp>
      <p:graphicFrame>
        <p:nvGraphicFramePr>
          <p:cNvPr id="5" name="Table Placeholder 4">
            <a:extLst>
              <a:ext uri="{FF2B5EF4-FFF2-40B4-BE49-F238E27FC236}">
                <a16:creationId xmlns:a16="http://schemas.microsoft.com/office/drawing/2014/main" id="{64D6E31A-73A2-4FEF-A1BF-F03EC6CF69E1}"/>
              </a:ext>
            </a:extLst>
          </p:cNvPr>
          <p:cNvGraphicFramePr>
            <a:graphicFrameLocks noGrp="1"/>
          </p:cNvGraphicFramePr>
          <p:nvPr>
            <p:ph type="tbl" sz="quarter" idx="13"/>
            <p:extLst>
              <p:ext uri="{D42A27DB-BD31-4B8C-83A1-F6EECF244321}">
                <p14:modId xmlns:p14="http://schemas.microsoft.com/office/powerpoint/2010/main" val="2374016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1283585"/>
                    </a:ext>
                  </a:extLst>
                </a:gridCol>
                <a:gridCol w="905256">
                  <a:extLst>
                    <a:ext uri="{9D8B030D-6E8A-4147-A177-3AD203B41FA5}">
                      <a16:colId xmlns:a16="http://schemas.microsoft.com/office/drawing/2014/main" val="335030598"/>
                    </a:ext>
                  </a:extLst>
                </a:gridCol>
                <a:gridCol w="658368">
                  <a:extLst>
                    <a:ext uri="{9D8B030D-6E8A-4147-A177-3AD203B41FA5}">
                      <a16:colId xmlns:a16="http://schemas.microsoft.com/office/drawing/2014/main" val="2495890112"/>
                    </a:ext>
                  </a:extLst>
                </a:gridCol>
                <a:gridCol w="329184">
                  <a:extLst>
                    <a:ext uri="{9D8B030D-6E8A-4147-A177-3AD203B41FA5}">
                      <a16:colId xmlns:a16="http://schemas.microsoft.com/office/drawing/2014/main" val="3592479462"/>
                    </a:ext>
                  </a:extLst>
                </a:gridCol>
                <a:gridCol w="329184">
                  <a:extLst>
                    <a:ext uri="{9D8B030D-6E8A-4147-A177-3AD203B41FA5}">
                      <a16:colId xmlns:a16="http://schemas.microsoft.com/office/drawing/2014/main" val="3805778983"/>
                    </a:ext>
                  </a:extLst>
                </a:gridCol>
                <a:gridCol w="329184">
                  <a:extLst>
                    <a:ext uri="{9D8B030D-6E8A-4147-A177-3AD203B41FA5}">
                      <a16:colId xmlns:a16="http://schemas.microsoft.com/office/drawing/2014/main" val="2717128657"/>
                    </a:ext>
                  </a:extLst>
                </a:gridCol>
                <a:gridCol w="329184">
                  <a:extLst>
                    <a:ext uri="{9D8B030D-6E8A-4147-A177-3AD203B41FA5}">
                      <a16:colId xmlns:a16="http://schemas.microsoft.com/office/drawing/2014/main" val="3878351087"/>
                    </a:ext>
                  </a:extLst>
                </a:gridCol>
                <a:gridCol w="329184">
                  <a:extLst>
                    <a:ext uri="{9D8B030D-6E8A-4147-A177-3AD203B41FA5}">
                      <a16:colId xmlns:a16="http://schemas.microsoft.com/office/drawing/2014/main" val="4017317835"/>
                    </a:ext>
                  </a:extLst>
                </a:gridCol>
                <a:gridCol w="329184">
                  <a:extLst>
                    <a:ext uri="{9D8B030D-6E8A-4147-A177-3AD203B41FA5}">
                      <a16:colId xmlns:a16="http://schemas.microsoft.com/office/drawing/2014/main" val="1193969068"/>
                    </a:ext>
                  </a:extLst>
                </a:gridCol>
                <a:gridCol w="329184">
                  <a:extLst>
                    <a:ext uri="{9D8B030D-6E8A-4147-A177-3AD203B41FA5}">
                      <a16:colId xmlns:a16="http://schemas.microsoft.com/office/drawing/2014/main" val="3255129890"/>
                    </a:ext>
                  </a:extLst>
                </a:gridCol>
                <a:gridCol w="329184">
                  <a:extLst>
                    <a:ext uri="{9D8B030D-6E8A-4147-A177-3AD203B41FA5}">
                      <a16:colId xmlns:a16="http://schemas.microsoft.com/office/drawing/2014/main" val="302947155"/>
                    </a:ext>
                  </a:extLst>
                </a:gridCol>
                <a:gridCol w="329184">
                  <a:extLst>
                    <a:ext uri="{9D8B030D-6E8A-4147-A177-3AD203B41FA5}">
                      <a16:colId xmlns:a16="http://schemas.microsoft.com/office/drawing/2014/main" val="323377997"/>
                    </a:ext>
                  </a:extLst>
                </a:gridCol>
                <a:gridCol w="329184">
                  <a:extLst>
                    <a:ext uri="{9D8B030D-6E8A-4147-A177-3AD203B41FA5}">
                      <a16:colId xmlns:a16="http://schemas.microsoft.com/office/drawing/2014/main" val="4268358400"/>
                    </a:ext>
                  </a:extLst>
                </a:gridCol>
                <a:gridCol w="329184">
                  <a:extLst>
                    <a:ext uri="{9D8B030D-6E8A-4147-A177-3AD203B41FA5}">
                      <a16:colId xmlns:a16="http://schemas.microsoft.com/office/drawing/2014/main" val="2769957344"/>
                    </a:ext>
                  </a:extLst>
                </a:gridCol>
                <a:gridCol w="329184">
                  <a:extLst>
                    <a:ext uri="{9D8B030D-6E8A-4147-A177-3AD203B41FA5}">
                      <a16:colId xmlns:a16="http://schemas.microsoft.com/office/drawing/2014/main" val="129429421"/>
                    </a:ext>
                  </a:extLst>
                </a:gridCol>
                <a:gridCol w="329184">
                  <a:extLst>
                    <a:ext uri="{9D8B030D-6E8A-4147-A177-3AD203B41FA5}">
                      <a16:colId xmlns:a16="http://schemas.microsoft.com/office/drawing/2014/main" val="2000097112"/>
                    </a:ext>
                  </a:extLst>
                </a:gridCol>
                <a:gridCol w="329184">
                  <a:extLst>
                    <a:ext uri="{9D8B030D-6E8A-4147-A177-3AD203B41FA5}">
                      <a16:colId xmlns:a16="http://schemas.microsoft.com/office/drawing/2014/main" val="3227861817"/>
                    </a:ext>
                  </a:extLst>
                </a:gridCol>
                <a:gridCol w="329184">
                  <a:extLst>
                    <a:ext uri="{9D8B030D-6E8A-4147-A177-3AD203B41FA5}">
                      <a16:colId xmlns:a16="http://schemas.microsoft.com/office/drawing/2014/main" val="1599939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94043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Betsy Price for Mayor - 2019-05-04 16:55:09 </a:t>
                      </a:r>
                      <a:r>
                        <a:rPr kumimoji="0" lang="en-US" sz="1000" b="0" i="0" u="none" strike="noStrike" kern="1200" cap="none" spc="0" normalizeH="0" baseline="0" noProof="0">
                          <a:ln>
                            <a:noFill/>
                          </a:ln>
                          <a:solidFill>
                            <a:prstClr val="black"/>
                          </a:solidFill>
                          <a:effectLst/>
                          <a:uLnTx/>
                          <a:uFillTx/>
                          <a:latin typeface="+mn-lt"/>
                          <a:ea typeface="+mn-ea"/>
                          <a:cs typeface="+mn-cs"/>
                        </a:rPr>
                        <a:t> 
 Come see us at Ebenezer Missionary Baptist Church and Brighter Outlook Inc! GO VOTE!
#BetsyPriceForMayor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https://scontent.xx.fbcdn.net/v/t15.5256-10/s720x720/58430533_291978941738276_1786168244323745792_n.jpg?_nc_cat=101&amp;_nc_ht=scontent.xx&amp;oh=4eab7c238cd21434f305f787876446f1&amp;oe=5D72A597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05/08/2019 10:43:47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56997061"/>
                  </a:ext>
                </a:extLst>
              </a:tr>
            </a:tbl>
          </a:graphicData>
        </a:graphic>
      </p:graphicFrame>
      <p:sp>
        <p:nvSpPr>
          <p:cNvPr id="4" name="Text Placeholder 3">
            <a:extLst>
              <a:ext uri="{FF2B5EF4-FFF2-40B4-BE49-F238E27FC236}">
                <a16:creationId xmlns:a16="http://schemas.microsoft.com/office/drawing/2014/main" id="{42B6107E-E682-481F-8E00-949F8BC50F39}"/>
              </a:ext>
            </a:extLst>
          </p:cNvPr>
          <p:cNvSpPr>
            <a:spLocks noGrp="1"/>
          </p:cNvSpPr>
          <p:nvPr>
            <p:ph type="body" sz="quarter" idx="14"/>
          </p:nvPr>
        </p:nvSpPr>
        <p:spPr/>
        <p:txBody>
          <a:bodyPr/>
          <a:lstStyle/>
          <a:p>
            <a:r>
              <a:rPr lang="en-US"/>
              <a:t>02/14/2019 - 05/15/2019</a:t>
            </a:r>
          </a:p>
        </p:txBody>
      </p:sp>
    </p:spTree>
    <p:extLst>
      <p:ext uri="{BB962C8B-B14F-4D97-AF65-F5344CB8AC3E}">
        <p14:creationId xmlns:p14="http://schemas.microsoft.com/office/powerpoint/2010/main" val="336129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490CA-5169-4315-943F-3560CFBF5EF9}"/>
              </a:ext>
            </a:extLst>
          </p:cNvPr>
          <p:cNvSpPr>
            <a:spLocks noGrp="1"/>
          </p:cNvSpPr>
          <p:nvPr>
            <p:ph type="title"/>
          </p:nvPr>
        </p:nvSpPr>
        <p:spPr/>
        <p:txBody>
          <a:bodyPr/>
          <a:lstStyle/>
          <a:p>
            <a:r>
              <a:rPr lang="en-US"/>
              <a:t>Facebook Own Posts Table | Betsy Price for Mayor - 16 of 25</a:t>
            </a:r>
          </a:p>
        </p:txBody>
      </p:sp>
      <p:graphicFrame>
        <p:nvGraphicFramePr>
          <p:cNvPr id="5" name="Table Placeholder 4">
            <a:extLst>
              <a:ext uri="{FF2B5EF4-FFF2-40B4-BE49-F238E27FC236}">
                <a16:creationId xmlns:a16="http://schemas.microsoft.com/office/drawing/2014/main" id="{AA41D677-BC04-4DEC-BA62-30538C61A27A}"/>
              </a:ext>
            </a:extLst>
          </p:cNvPr>
          <p:cNvGraphicFramePr>
            <a:graphicFrameLocks noGrp="1"/>
          </p:cNvGraphicFramePr>
          <p:nvPr>
            <p:ph type="tbl" sz="quarter" idx="13"/>
            <p:extLst>
              <p:ext uri="{D42A27DB-BD31-4B8C-83A1-F6EECF244321}">
                <p14:modId xmlns:p14="http://schemas.microsoft.com/office/powerpoint/2010/main" val="1411185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55801062"/>
                    </a:ext>
                  </a:extLst>
                </a:gridCol>
                <a:gridCol w="905256">
                  <a:extLst>
                    <a:ext uri="{9D8B030D-6E8A-4147-A177-3AD203B41FA5}">
                      <a16:colId xmlns:a16="http://schemas.microsoft.com/office/drawing/2014/main" val="2175423941"/>
                    </a:ext>
                  </a:extLst>
                </a:gridCol>
                <a:gridCol w="658368">
                  <a:extLst>
                    <a:ext uri="{9D8B030D-6E8A-4147-A177-3AD203B41FA5}">
                      <a16:colId xmlns:a16="http://schemas.microsoft.com/office/drawing/2014/main" val="2603046897"/>
                    </a:ext>
                  </a:extLst>
                </a:gridCol>
                <a:gridCol w="329184">
                  <a:extLst>
                    <a:ext uri="{9D8B030D-6E8A-4147-A177-3AD203B41FA5}">
                      <a16:colId xmlns:a16="http://schemas.microsoft.com/office/drawing/2014/main" val="1190888275"/>
                    </a:ext>
                  </a:extLst>
                </a:gridCol>
                <a:gridCol w="329184">
                  <a:extLst>
                    <a:ext uri="{9D8B030D-6E8A-4147-A177-3AD203B41FA5}">
                      <a16:colId xmlns:a16="http://schemas.microsoft.com/office/drawing/2014/main" val="2721410933"/>
                    </a:ext>
                  </a:extLst>
                </a:gridCol>
                <a:gridCol w="329184">
                  <a:extLst>
                    <a:ext uri="{9D8B030D-6E8A-4147-A177-3AD203B41FA5}">
                      <a16:colId xmlns:a16="http://schemas.microsoft.com/office/drawing/2014/main" val="40727810"/>
                    </a:ext>
                  </a:extLst>
                </a:gridCol>
                <a:gridCol w="329184">
                  <a:extLst>
                    <a:ext uri="{9D8B030D-6E8A-4147-A177-3AD203B41FA5}">
                      <a16:colId xmlns:a16="http://schemas.microsoft.com/office/drawing/2014/main" val="1160208985"/>
                    </a:ext>
                  </a:extLst>
                </a:gridCol>
                <a:gridCol w="329184">
                  <a:extLst>
                    <a:ext uri="{9D8B030D-6E8A-4147-A177-3AD203B41FA5}">
                      <a16:colId xmlns:a16="http://schemas.microsoft.com/office/drawing/2014/main" val="1823236498"/>
                    </a:ext>
                  </a:extLst>
                </a:gridCol>
                <a:gridCol w="329184">
                  <a:extLst>
                    <a:ext uri="{9D8B030D-6E8A-4147-A177-3AD203B41FA5}">
                      <a16:colId xmlns:a16="http://schemas.microsoft.com/office/drawing/2014/main" val="3661373281"/>
                    </a:ext>
                  </a:extLst>
                </a:gridCol>
                <a:gridCol w="329184">
                  <a:extLst>
                    <a:ext uri="{9D8B030D-6E8A-4147-A177-3AD203B41FA5}">
                      <a16:colId xmlns:a16="http://schemas.microsoft.com/office/drawing/2014/main" val="3694729090"/>
                    </a:ext>
                  </a:extLst>
                </a:gridCol>
                <a:gridCol w="329184">
                  <a:extLst>
                    <a:ext uri="{9D8B030D-6E8A-4147-A177-3AD203B41FA5}">
                      <a16:colId xmlns:a16="http://schemas.microsoft.com/office/drawing/2014/main" val="43342647"/>
                    </a:ext>
                  </a:extLst>
                </a:gridCol>
                <a:gridCol w="329184">
                  <a:extLst>
                    <a:ext uri="{9D8B030D-6E8A-4147-A177-3AD203B41FA5}">
                      <a16:colId xmlns:a16="http://schemas.microsoft.com/office/drawing/2014/main" val="2893353978"/>
                    </a:ext>
                  </a:extLst>
                </a:gridCol>
                <a:gridCol w="329184">
                  <a:extLst>
                    <a:ext uri="{9D8B030D-6E8A-4147-A177-3AD203B41FA5}">
                      <a16:colId xmlns:a16="http://schemas.microsoft.com/office/drawing/2014/main" val="3123611828"/>
                    </a:ext>
                  </a:extLst>
                </a:gridCol>
                <a:gridCol w="329184">
                  <a:extLst>
                    <a:ext uri="{9D8B030D-6E8A-4147-A177-3AD203B41FA5}">
                      <a16:colId xmlns:a16="http://schemas.microsoft.com/office/drawing/2014/main" val="2984764284"/>
                    </a:ext>
                  </a:extLst>
                </a:gridCol>
                <a:gridCol w="329184">
                  <a:extLst>
                    <a:ext uri="{9D8B030D-6E8A-4147-A177-3AD203B41FA5}">
                      <a16:colId xmlns:a16="http://schemas.microsoft.com/office/drawing/2014/main" val="4150768104"/>
                    </a:ext>
                  </a:extLst>
                </a:gridCol>
                <a:gridCol w="329184">
                  <a:extLst>
                    <a:ext uri="{9D8B030D-6E8A-4147-A177-3AD203B41FA5}">
                      <a16:colId xmlns:a16="http://schemas.microsoft.com/office/drawing/2014/main" val="1458624165"/>
                    </a:ext>
                  </a:extLst>
                </a:gridCol>
                <a:gridCol w="329184">
                  <a:extLst>
                    <a:ext uri="{9D8B030D-6E8A-4147-A177-3AD203B41FA5}">
                      <a16:colId xmlns:a16="http://schemas.microsoft.com/office/drawing/2014/main" val="3785982880"/>
                    </a:ext>
                  </a:extLst>
                </a:gridCol>
                <a:gridCol w="329184">
                  <a:extLst>
                    <a:ext uri="{9D8B030D-6E8A-4147-A177-3AD203B41FA5}">
                      <a16:colId xmlns:a16="http://schemas.microsoft.com/office/drawing/2014/main" val="733070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636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Betsy Price for Mayor - 2019-05-04 12:23:33 </a:t>
                      </a:r>
                      <a:r>
                        <a:rPr kumimoji="0" lang="en-US" sz="1000" b="0" i="0" u="none" strike="noStrike" kern="1200" cap="none" spc="0" normalizeH="0" baseline="0" noProof="0">
                          <a:ln>
                            <a:noFill/>
                          </a:ln>
                          <a:solidFill>
                            <a:prstClr val="black"/>
                          </a:solidFill>
                          <a:effectLst/>
                          <a:uLnTx/>
                          <a:uFillTx/>
                          <a:latin typeface="+mn-lt"/>
                          <a:ea typeface="+mn-ea"/>
                          <a:cs typeface="+mn-cs"/>
                        </a:rPr>
                        <a:t> 
 Today is the day!  It is Election Day—May 4th, 2019!
Thank you for all the support you have provided to me over the years of serving you...but today, I really need you to make sure our great city continues to head in the right direction.  We have accomplished many objectives and initiated some really great things that we can complete—together!
If you have not voted please do so today—THIS IS YOUR LAST CHANCE.  The polls will be open 7:00AM-7:00PM.  You may find your voting location by visiting the link below.  Take a friend, neighbor, family member or someone you care about to the polls with you. And remember to vote #BetsyPriceForMayor!!!
I will be making my way across this city to be at a lot of different voting locations today and look forward to visiting with you.
https://www.tarrantcounty.com/content/main/en/elections/Upcoming-Election-Information/Election-Day-Schedule-Locations-and-Map.html?linklocation=departmentcarousel&amp;linkname=Elections:Election%20Day%20Schedule,%20Locati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05/07/2019 10:44:24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45739894"/>
                  </a:ext>
                </a:extLst>
              </a:tr>
            </a:tbl>
          </a:graphicData>
        </a:graphic>
      </p:graphicFrame>
      <p:sp>
        <p:nvSpPr>
          <p:cNvPr id="4" name="Text Placeholder 3">
            <a:extLst>
              <a:ext uri="{FF2B5EF4-FFF2-40B4-BE49-F238E27FC236}">
                <a16:creationId xmlns:a16="http://schemas.microsoft.com/office/drawing/2014/main" id="{FA010C2B-EEB8-463B-B123-9A5420FE6366}"/>
              </a:ext>
            </a:extLst>
          </p:cNvPr>
          <p:cNvSpPr>
            <a:spLocks noGrp="1"/>
          </p:cNvSpPr>
          <p:nvPr>
            <p:ph type="body" sz="quarter" idx="14"/>
          </p:nvPr>
        </p:nvSpPr>
        <p:spPr/>
        <p:txBody>
          <a:bodyPr/>
          <a:lstStyle/>
          <a:p>
            <a:r>
              <a:rPr lang="en-US"/>
              <a:t>02/14/2019 - 05/15/2019</a:t>
            </a:r>
          </a:p>
        </p:txBody>
      </p:sp>
    </p:spTree>
    <p:extLst>
      <p:ext uri="{BB962C8B-B14F-4D97-AF65-F5344CB8AC3E}">
        <p14:creationId xmlns:p14="http://schemas.microsoft.com/office/powerpoint/2010/main" val="25274655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FD524-FD88-4E7B-A3C1-18998B15BC54}"/>
              </a:ext>
            </a:extLst>
          </p:cNvPr>
          <p:cNvSpPr>
            <a:spLocks noGrp="1"/>
          </p:cNvSpPr>
          <p:nvPr>
            <p:ph type="title"/>
          </p:nvPr>
        </p:nvSpPr>
        <p:spPr/>
        <p:txBody>
          <a:bodyPr/>
          <a:lstStyle/>
          <a:p>
            <a:r>
              <a:rPr lang="en-US"/>
              <a:t>Facebook Own Posts Table | Betsy Price for Mayor - 17 of 25</a:t>
            </a:r>
          </a:p>
        </p:txBody>
      </p:sp>
      <p:graphicFrame>
        <p:nvGraphicFramePr>
          <p:cNvPr id="5" name="Table Placeholder 4">
            <a:extLst>
              <a:ext uri="{FF2B5EF4-FFF2-40B4-BE49-F238E27FC236}">
                <a16:creationId xmlns:a16="http://schemas.microsoft.com/office/drawing/2014/main" id="{BFFB2162-A06B-40E4-BE92-0417971E3F36}"/>
              </a:ext>
            </a:extLst>
          </p:cNvPr>
          <p:cNvGraphicFramePr>
            <a:graphicFrameLocks noGrp="1"/>
          </p:cNvGraphicFramePr>
          <p:nvPr>
            <p:ph type="tbl" sz="quarter" idx="13"/>
            <p:extLst>
              <p:ext uri="{D42A27DB-BD31-4B8C-83A1-F6EECF244321}">
                <p14:modId xmlns:p14="http://schemas.microsoft.com/office/powerpoint/2010/main" val="82225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58591058"/>
                    </a:ext>
                  </a:extLst>
                </a:gridCol>
                <a:gridCol w="905256">
                  <a:extLst>
                    <a:ext uri="{9D8B030D-6E8A-4147-A177-3AD203B41FA5}">
                      <a16:colId xmlns:a16="http://schemas.microsoft.com/office/drawing/2014/main" val="1740999791"/>
                    </a:ext>
                  </a:extLst>
                </a:gridCol>
                <a:gridCol w="658368">
                  <a:extLst>
                    <a:ext uri="{9D8B030D-6E8A-4147-A177-3AD203B41FA5}">
                      <a16:colId xmlns:a16="http://schemas.microsoft.com/office/drawing/2014/main" val="2201583575"/>
                    </a:ext>
                  </a:extLst>
                </a:gridCol>
                <a:gridCol w="329184">
                  <a:extLst>
                    <a:ext uri="{9D8B030D-6E8A-4147-A177-3AD203B41FA5}">
                      <a16:colId xmlns:a16="http://schemas.microsoft.com/office/drawing/2014/main" val="3015715845"/>
                    </a:ext>
                  </a:extLst>
                </a:gridCol>
                <a:gridCol w="329184">
                  <a:extLst>
                    <a:ext uri="{9D8B030D-6E8A-4147-A177-3AD203B41FA5}">
                      <a16:colId xmlns:a16="http://schemas.microsoft.com/office/drawing/2014/main" val="1262552547"/>
                    </a:ext>
                  </a:extLst>
                </a:gridCol>
                <a:gridCol w="329184">
                  <a:extLst>
                    <a:ext uri="{9D8B030D-6E8A-4147-A177-3AD203B41FA5}">
                      <a16:colId xmlns:a16="http://schemas.microsoft.com/office/drawing/2014/main" val="706807321"/>
                    </a:ext>
                  </a:extLst>
                </a:gridCol>
                <a:gridCol w="329184">
                  <a:extLst>
                    <a:ext uri="{9D8B030D-6E8A-4147-A177-3AD203B41FA5}">
                      <a16:colId xmlns:a16="http://schemas.microsoft.com/office/drawing/2014/main" val="788798547"/>
                    </a:ext>
                  </a:extLst>
                </a:gridCol>
                <a:gridCol w="329184">
                  <a:extLst>
                    <a:ext uri="{9D8B030D-6E8A-4147-A177-3AD203B41FA5}">
                      <a16:colId xmlns:a16="http://schemas.microsoft.com/office/drawing/2014/main" val="4086878053"/>
                    </a:ext>
                  </a:extLst>
                </a:gridCol>
                <a:gridCol w="329184">
                  <a:extLst>
                    <a:ext uri="{9D8B030D-6E8A-4147-A177-3AD203B41FA5}">
                      <a16:colId xmlns:a16="http://schemas.microsoft.com/office/drawing/2014/main" val="2479513786"/>
                    </a:ext>
                  </a:extLst>
                </a:gridCol>
                <a:gridCol w="329184">
                  <a:extLst>
                    <a:ext uri="{9D8B030D-6E8A-4147-A177-3AD203B41FA5}">
                      <a16:colId xmlns:a16="http://schemas.microsoft.com/office/drawing/2014/main" val="3692969863"/>
                    </a:ext>
                  </a:extLst>
                </a:gridCol>
                <a:gridCol w="329184">
                  <a:extLst>
                    <a:ext uri="{9D8B030D-6E8A-4147-A177-3AD203B41FA5}">
                      <a16:colId xmlns:a16="http://schemas.microsoft.com/office/drawing/2014/main" val="1056685647"/>
                    </a:ext>
                  </a:extLst>
                </a:gridCol>
                <a:gridCol w="329184">
                  <a:extLst>
                    <a:ext uri="{9D8B030D-6E8A-4147-A177-3AD203B41FA5}">
                      <a16:colId xmlns:a16="http://schemas.microsoft.com/office/drawing/2014/main" val="3549644749"/>
                    </a:ext>
                  </a:extLst>
                </a:gridCol>
                <a:gridCol w="329184">
                  <a:extLst>
                    <a:ext uri="{9D8B030D-6E8A-4147-A177-3AD203B41FA5}">
                      <a16:colId xmlns:a16="http://schemas.microsoft.com/office/drawing/2014/main" val="3928106856"/>
                    </a:ext>
                  </a:extLst>
                </a:gridCol>
                <a:gridCol w="329184">
                  <a:extLst>
                    <a:ext uri="{9D8B030D-6E8A-4147-A177-3AD203B41FA5}">
                      <a16:colId xmlns:a16="http://schemas.microsoft.com/office/drawing/2014/main" val="1034699457"/>
                    </a:ext>
                  </a:extLst>
                </a:gridCol>
                <a:gridCol w="329184">
                  <a:extLst>
                    <a:ext uri="{9D8B030D-6E8A-4147-A177-3AD203B41FA5}">
                      <a16:colId xmlns:a16="http://schemas.microsoft.com/office/drawing/2014/main" val="2294895960"/>
                    </a:ext>
                  </a:extLst>
                </a:gridCol>
                <a:gridCol w="329184">
                  <a:extLst>
                    <a:ext uri="{9D8B030D-6E8A-4147-A177-3AD203B41FA5}">
                      <a16:colId xmlns:a16="http://schemas.microsoft.com/office/drawing/2014/main" val="3091479345"/>
                    </a:ext>
                  </a:extLst>
                </a:gridCol>
                <a:gridCol w="329184">
                  <a:extLst>
                    <a:ext uri="{9D8B030D-6E8A-4147-A177-3AD203B41FA5}">
                      <a16:colId xmlns:a16="http://schemas.microsoft.com/office/drawing/2014/main" val="4010521808"/>
                    </a:ext>
                  </a:extLst>
                </a:gridCol>
                <a:gridCol w="329184">
                  <a:extLst>
                    <a:ext uri="{9D8B030D-6E8A-4147-A177-3AD203B41FA5}">
                      <a16:colId xmlns:a16="http://schemas.microsoft.com/office/drawing/2014/main" val="2529948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0210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Betsy Price for Mayor - 2019-05-03 14:07:38 </a:t>
                      </a:r>
                      <a:r>
                        <a:rPr kumimoji="0" lang="en-US" sz="1000" b="0" i="0" u="none" strike="noStrike" kern="1200" cap="none" spc="0" normalizeH="0" baseline="0" noProof="0">
                          <a:ln>
                            <a:noFill/>
                          </a:ln>
                          <a:solidFill>
                            <a:prstClr val="black"/>
                          </a:solidFill>
                          <a:effectLst/>
                          <a:uLnTx/>
                          <a:uFillTx/>
                          <a:latin typeface="+mn-lt"/>
                          <a:ea typeface="+mn-ea"/>
                          <a:cs typeface="+mn-cs"/>
                        </a:rPr>
                        <a:t> 
 Friends, times have changed and the divisive political landscape in DC has spread all throughout our nation and, yes, made it all the way to Fort Worth.  For those of you who know me, you understand that I am not about negativity and lobbing personal insults.  My character was shaped growing up in a working class family right here in Fort Worth.  My parents taught me the lessons I adhere to every single day:  Be a uniter, a leader, a representative for all, a problem solver, a positive, boots on the ground, results oriented, can-do mayor!”
Together, we will continue to build a better, stronger Fort Worth for all!
We can't take this--or any--election for granted.  I need your help!  Tomorrow, Saturday, May 4th, is Election Day!  If you have voted--thank you!  If you haven't voted already please take just a few minutes to do so at YOUR polling location.  Please encourage your friends, family, neighbors and colleagues to exercise their right to cast their vote.
I will be out and about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05/07/2019 10:44:24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9735045"/>
                  </a:ext>
                </a:extLst>
              </a:tr>
            </a:tbl>
          </a:graphicData>
        </a:graphic>
      </p:graphicFrame>
      <p:sp>
        <p:nvSpPr>
          <p:cNvPr id="4" name="Text Placeholder 3">
            <a:extLst>
              <a:ext uri="{FF2B5EF4-FFF2-40B4-BE49-F238E27FC236}">
                <a16:creationId xmlns:a16="http://schemas.microsoft.com/office/drawing/2014/main" id="{B7BB71B7-7BD1-46BD-A4E6-5040BDA5D2AD}"/>
              </a:ext>
            </a:extLst>
          </p:cNvPr>
          <p:cNvSpPr>
            <a:spLocks noGrp="1"/>
          </p:cNvSpPr>
          <p:nvPr>
            <p:ph type="body" sz="quarter" idx="14"/>
          </p:nvPr>
        </p:nvSpPr>
        <p:spPr/>
        <p:txBody>
          <a:bodyPr/>
          <a:lstStyle/>
          <a:p>
            <a:r>
              <a:rPr lang="en-US"/>
              <a:t>02/14/2019 - 05/15/2019</a:t>
            </a:r>
          </a:p>
        </p:txBody>
      </p:sp>
    </p:spTree>
    <p:extLst>
      <p:ext uri="{BB962C8B-B14F-4D97-AF65-F5344CB8AC3E}">
        <p14:creationId xmlns:p14="http://schemas.microsoft.com/office/powerpoint/2010/main" val="1298537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5D7FC-B7D0-420B-90ED-B5B5B705A9F9}"/>
              </a:ext>
            </a:extLst>
          </p:cNvPr>
          <p:cNvSpPr>
            <a:spLocks noGrp="1"/>
          </p:cNvSpPr>
          <p:nvPr>
            <p:ph type="title"/>
          </p:nvPr>
        </p:nvSpPr>
        <p:spPr/>
        <p:txBody>
          <a:bodyPr/>
          <a:lstStyle/>
          <a:p>
            <a:r>
              <a:rPr lang="en-US"/>
              <a:t>Facebook Own Posts Table | Betsy Price for Mayor - 18 of 25</a:t>
            </a:r>
          </a:p>
        </p:txBody>
      </p:sp>
      <p:graphicFrame>
        <p:nvGraphicFramePr>
          <p:cNvPr id="5" name="Table Placeholder 4">
            <a:extLst>
              <a:ext uri="{FF2B5EF4-FFF2-40B4-BE49-F238E27FC236}">
                <a16:creationId xmlns:a16="http://schemas.microsoft.com/office/drawing/2014/main" id="{4DCAF81D-9E0A-4010-803E-B2BE8ACC5BC5}"/>
              </a:ext>
            </a:extLst>
          </p:cNvPr>
          <p:cNvGraphicFramePr>
            <a:graphicFrameLocks noGrp="1"/>
          </p:cNvGraphicFramePr>
          <p:nvPr>
            <p:ph type="tbl" sz="quarter" idx="13"/>
            <p:extLst>
              <p:ext uri="{D42A27DB-BD31-4B8C-83A1-F6EECF244321}">
                <p14:modId xmlns:p14="http://schemas.microsoft.com/office/powerpoint/2010/main" val="3995700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80428816"/>
                    </a:ext>
                  </a:extLst>
                </a:gridCol>
                <a:gridCol w="905256">
                  <a:extLst>
                    <a:ext uri="{9D8B030D-6E8A-4147-A177-3AD203B41FA5}">
                      <a16:colId xmlns:a16="http://schemas.microsoft.com/office/drawing/2014/main" val="959212870"/>
                    </a:ext>
                  </a:extLst>
                </a:gridCol>
                <a:gridCol w="658368">
                  <a:extLst>
                    <a:ext uri="{9D8B030D-6E8A-4147-A177-3AD203B41FA5}">
                      <a16:colId xmlns:a16="http://schemas.microsoft.com/office/drawing/2014/main" val="2342577532"/>
                    </a:ext>
                  </a:extLst>
                </a:gridCol>
                <a:gridCol w="329184">
                  <a:extLst>
                    <a:ext uri="{9D8B030D-6E8A-4147-A177-3AD203B41FA5}">
                      <a16:colId xmlns:a16="http://schemas.microsoft.com/office/drawing/2014/main" val="762736611"/>
                    </a:ext>
                  </a:extLst>
                </a:gridCol>
                <a:gridCol w="329184">
                  <a:extLst>
                    <a:ext uri="{9D8B030D-6E8A-4147-A177-3AD203B41FA5}">
                      <a16:colId xmlns:a16="http://schemas.microsoft.com/office/drawing/2014/main" val="2031923064"/>
                    </a:ext>
                  </a:extLst>
                </a:gridCol>
                <a:gridCol w="329184">
                  <a:extLst>
                    <a:ext uri="{9D8B030D-6E8A-4147-A177-3AD203B41FA5}">
                      <a16:colId xmlns:a16="http://schemas.microsoft.com/office/drawing/2014/main" val="3116039712"/>
                    </a:ext>
                  </a:extLst>
                </a:gridCol>
                <a:gridCol w="329184">
                  <a:extLst>
                    <a:ext uri="{9D8B030D-6E8A-4147-A177-3AD203B41FA5}">
                      <a16:colId xmlns:a16="http://schemas.microsoft.com/office/drawing/2014/main" val="4202471561"/>
                    </a:ext>
                  </a:extLst>
                </a:gridCol>
                <a:gridCol w="329184">
                  <a:extLst>
                    <a:ext uri="{9D8B030D-6E8A-4147-A177-3AD203B41FA5}">
                      <a16:colId xmlns:a16="http://schemas.microsoft.com/office/drawing/2014/main" val="279307029"/>
                    </a:ext>
                  </a:extLst>
                </a:gridCol>
                <a:gridCol w="329184">
                  <a:extLst>
                    <a:ext uri="{9D8B030D-6E8A-4147-A177-3AD203B41FA5}">
                      <a16:colId xmlns:a16="http://schemas.microsoft.com/office/drawing/2014/main" val="2825299845"/>
                    </a:ext>
                  </a:extLst>
                </a:gridCol>
                <a:gridCol w="329184">
                  <a:extLst>
                    <a:ext uri="{9D8B030D-6E8A-4147-A177-3AD203B41FA5}">
                      <a16:colId xmlns:a16="http://schemas.microsoft.com/office/drawing/2014/main" val="1093132319"/>
                    </a:ext>
                  </a:extLst>
                </a:gridCol>
                <a:gridCol w="329184">
                  <a:extLst>
                    <a:ext uri="{9D8B030D-6E8A-4147-A177-3AD203B41FA5}">
                      <a16:colId xmlns:a16="http://schemas.microsoft.com/office/drawing/2014/main" val="1509559791"/>
                    </a:ext>
                  </a:extLst>
                </a:gridCol>
                <a:gridCol w="329184">
                  <a:extLst>
                    <a:ext uri="{9D8B030D-6E8A-4147-A177-3AD203B41FA5}">
                      <a16:colId xmlns:a16="http://schemas.microsoft.com/office/drawing/2014/main" val="2566544356"/>
                    </a:ext>
                  </a:extLst>
                </a:gridCol>
                <a:gridCol w="329184">
                  <a:extLst>
                    <a:ext uri="{9D8B030D-6E8A-4147-A177-3AD203B41FA5}">
                      <a16:colId xmlns:a16="http://schemas.microsoft.com/office/drawing/2014/main" val="65831101"/>
                    </a:ext>
                  </a:extLst>
                </a:gridCol>
                <a:gridCol w="329184">
                  <a:extLst>
                    <a:ext uri="{9D8B030D-6E8A-4147-A177-3AD203B41FA5}">
                      <a16:colId xmlns:a16="http://schemas.microsoft.com/office/drawing/2014/main" val="208880508"/>
                    </a:ext>
                  </a:extLst>
                </a:gridCol>
                <a:gridCol w="329184">
                  <a:extLst>
                    <a:ext uri="{9D8B030D-6E8A-4147-A177-3AD203B41FA5}">
                      <a16:colId xmlns:a16="http://schemas.microsoft.com/office/drawing/2014/main" val="1259591491"/>
                    </a:ext>
                  </a:extLst>
                </a:gridCol>
                <a:gridCol w="329184">
                  <a:extLst>
                    <a:ext uri="{9D8B030D-6E8A-4147-A177-3AD203B41FA5}">
                      <a16:colId xmlns:a16="http://schemas.microsoft.com/office/drawing/2014/main" val="3987557162"/>
                    </a:ext>
                  </a:extLst>
                </a:gridCol>
                <a:gridCol w="329184">
                  <a:extLst>
                    <a:ext uri="{9D8B030D-6E8A-4147-A177-3AD203B41FA5}">
                      <a16:colId xmlns:a16="http://schemas.microsoft.com/office/drawing/2014/main" val="4115195393"/>
                    </a:ext>
                  </a:extLst>
                </a:gridCol>
                <a:gridCol w="329184">
                  <a:extLst>
                    <a:ext uri="{9D8B030D-6E8A-4147-A177-3AD203B41FA5}">
                      <a16:colId xmlns:a16="http://schemas.microsoft.com/office/drawing/2014/main" val="1914815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8422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Betsy Price for Mayor - 2019-05-02 15:08:21 </a:t>
                      </a:r>
                      <a:r>
                        <a:rPr kumimoji="0" lang="en-US" sz="1000" b="0" i="0" u="none" strike="noStrike" kern="1200" cap="none" spc="0" normalizeH="0" baseline="0" noProof="0">
                          <a:ln>
                            <a:noFill/>
                          </a:ln>
                          <a:solidFill>
                            <a:prstClr val="black"/>
                          </a:solidFill>
                          <a:effectLst/>
                          <a:uLnTx/>
                          <a:uFillTx/>
                          <a:latin typeface="+mn-lt"/>
                          <a:ea typeface="+mn-ea"/>
                          <a:cs typeface="+mn-cs"/>
                        </a:rPr>
                        <a:t> 
 We had a great time last night celebrating small business and entrepreneurship . Thanks to Lazy Moose and others for bringing us 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05/06/2019 10:40:10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9751690"/>
                  </a:ext>
                </a:extLst>
              </a:tr>
            </a:tbl>
          </a:graphicData>
        </a:graphic>
      </p:graphicFrame>
      <p:sp>
        <p:nvSpPr>
          <p:cNvPr id="4" name="Text Placeholder 3">
            <a:extLst>
              <a:ext uri="{FF2B5EF4-FFF2-40B4-BE49-F238E27FC236}">
                <a16:creationId xmlns:a16="http://schemas.microsoft.com/office/drawing/2014/main" id="{5432BF6B-71F6-40B6-B7D2-5A9770F7B71F}"/>
              </a:ext>
            </a:extLst>
          </p:cNvPr>
          <p:cNvSpPr>
            <a:spLocks noGrp="1"/>
          </p:cNvSpPr>
          <p:nvPr>
            <p:ph type="body" sz="quarter" idx="14"/>
          </p:nvPr>
        </p:nvSpPr>
        <p:spPr/>
        <p:txBody>
          <a:bodyPr/>
          <a:lstStyle/>
          <a:p>
            <a:r>
              <a:rPr lang="en-US"/>
              <a:t>02/14/2019 - 05/15/2019</a:t>
            </a:r>
          </a:p>
        </p:txBody>
      </p:sp>
    </p:spTree>
    <p:extLst>
      <p:ext uri="{BB962C8B-B14F-4D97-AF65-F5344CB8AC3E}">
        <p14:creationId xmlns:p14="http://schemas.microsoft.com/office/powerpoint/2010/main" val="28327939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242E2-5B40-45CF-8052-E42D95B0725C}"/>
              </a:ext>
            </a:extLst>
          </p:cNvPr>
          <p:cNvSpPr>
            <a:spLocks noGrp="1"/>
          </p:cNvSpPr>
          <p:nvPr>
            <p:ph type="title"/>
          </p:nvPr>
        </p:nvSpPr>
        <p:spPr/>
        <p:txBody>
          <a:bodyPr/>
          <a:lstStyle/>
          <a:p>
            <a:r>
              <a:rPr lang="en-US"/>
              <a:t>Facebook Own Posts Table | Betsy Price for Mayor - 19 of 25</a:t>
            </a:r>
          </a:p>
        </p:txBody>
      </p:sp>
      <p:graphicFrame>
        <p:nvGraphicFramePr>
          <p:cNvPr id="5" name="Table Placeholder 4">
            <a:extLst>
              <a:ext uri="{FF2B5EF4-FFF2-40B4-BE49-F238E27FC236}">
                <a16:creationId xmlns:a16="http://schemas.microsoft.com/office/drawing/2014/main" id="{5B7F90F5-69E4-423F-83F9-BE632687D34E}"/>
              </a:ext>
            </a:extLst>
          </p:cNvPr>
          <p:cNvGraphicFramePr>
            <a:graphicFrameLocks noGrp="1"/>
          </p:cNvGraphicFramePr>
          <p:nvPr>
            <p:ph type="tbl" sz="quarter" idx="13"/>
            <p:extLst>
              <p:ext uri="{D42A27DB-BD31-4B8C-83A1-F6EECF244321}">
                <p14:modId xmlns:p14="http://schemas.microsoft.com/office/powerpoint/2010/main" val="413199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51347598"/>
                    </a:ext>
                  </a:extLst>
                </a:gridCol>
                <a:gridCol w="905256">
                  <a:extLst>
                    <a:ext uri="{9D8B030D-6E8A-4147-A177-3AD203B41FA5}">
                      <a16:colId xmlns:a16="http://schemas.microsoft.com/office/drawing/2014/main" val="2067329912"/>
                    </a:ext>
                  </a:extLst>
                </a:gridCol>
                <a:gridCol w="658368">
                  <a:extLst>
                    <a:ext uri="{9D8B030D-6E8A-4147-A177-3AD203B41FA5}">
                      <a16:colId xmlns:a16="http://schemas.microsoft.com/office/drawing/2014/main" val="3729680850"/>
                    </a:ext>
                  </a:extLst>
                </a:gridCol>
                <a:gridCol w="329184">
                  <a:extLst>
                    <a:ext uri="{9D8B030D-6E8A-4147-A177-3AD203B41FA5}">
                      <a16:colId xmlns:a16="http://schemas.microsoft.com/office/drawing/2014/main" val="3505728321"/>
                    </a:ext>
                  </a:extLst>
                </a:gridCol>
                <a:gridCol w="329184">
                  <a:extLst>
                    <a:ext uri="{9D8B030D-6E8A-4147-A177-3AD203B41FA5}">
                      <a16:colId xmlns:a16="http://schemas.microsoft.com/office/drawing/2014/main" val="3458851205"/>
                    </a:ext>
                  </a:extLst>
                </a:gridCol>
                <a:gridCol w="329184">
                  <a:extLst>
                    <a:ext uri="{9D8B030D-6E8A-4147-A177-3AD203B41FA5}">
                      <a16:colId xmlns:a16="http://schemas.microsoft.com/office/drawing/2014/main" val="4047000812"/>
                    </a:ext>
                  </a:extLst>
                </a:gridCol>
                <a:gridCol w="329184">
                  <a:extLst>
                    <a:ext uri="{9D8B030D-6E8A-4147-A177-3AD203B41FA5}">
                      <a16:colId xmlns:a16="http://schemas.microsoft.com/office/drawing/2014/main" val="357587668"/>
                    </a:ext>
                  </a:extLst>
                </a:gridCol>
                <a:gridCol w="329184">
                  <a:extLst>
                    <a:ext uri="{9D8B030D-6E8A-4147-A177-3AD203B41FA5}">
                      <a16:colId xmlns:a16="http://schemas.microsoft.com/office/drawing/2014/main" val="941720718"/>
                    </a:ext>
                  </a:extLst>
                </a:gridCol>
                <a:gridCol w="329184">
                  <a:extLst>
                    <a:ext uri="{9D8B030D-6E8A-4147-A177-3AD203B41FA5}">
                      <a16:colId xmlns:a16="http://schemas.microsoft.com/office/drawing/2014/main" val="2926994531"/>
                    </a:ext>
                  </a:extLst>
                </a:gridCol>
                <a:gridCol w="329184">
                  <a:extLst>
                    <a:ext uri="{9D8B030D-6E8A-4147-A177-3AD203B41FA5}">
                      <a16:colId xmlns:a16="http://schemas.microsoft.com/office/drawing/2014/main" val="1232277587"/>
                    </a:ext>
                  </a:extLst>
                </a:gridCol>
                <a:gridCol w="329184">
                  <a:extLst>
                    <a:ext uri="{9D8B030D-6E8A-4147-A177-3AD203B41FA5}">
                      <a16:colId xmlns:a16="http://schemas.microsoft.com/office/drawing/2014/main" val="971720300"/>
                    </a:ext>
                  </a:extLst>
                </a:gridCol>
                <a:gridCol w="329184">
                  <a:extLst>
                    <a:ext uri="{9D8B030D-6E8A-4147-A177-3AD203B41FA5}">
                      <a16:colId xmlns:a16="http://schemas.microsoft.com/office/drawing/2014/main" val="959524604"/>
                    </a:ext>
                  </a:extLst>
                </a:gridCol>
                <a:gridCol w="329184">
                  <a:extLst>
                    <a:ext uri="{9D8B030D-6E8A-4147-A177-3AD203B41FA5}">
                      <a16:colId xmlns:a16="http://schemas.microsoft.com/office/drawing/2014/main" val="2216580797"/>
                    </a:ext>
                  </a:extLst>
                </a:gridCol>
                <a:gridCol w="329184">
                  <a:extLst>
                    <a:ext uri="{9D8B030D-6E8A-4147-A177-3AD203B41FA5}">
                      <a16:colId xmlns:a16="http://schemas.microsoft.com/office/drawing/2014/main" val="920114483"/>
                    </a:ext>
                  </a:extLst>
                </a:gridCol>
                <a:gridCol w="329184">
                  <a:extLst>
                    <a:ext uri="{9D8B030D-6E8A-4147-A177-3AD203B41FA5}">
                      <a16:colId xmlns:a16="http://schemas.microsoft.com/office/drawing/2014/main" val="1439468058"/>
                    </a:ext>
                  </a:extLst>
                </a:gridCol>
                <a:gridCol w="329184">
                  <a:extLst>
                    <a:ext uri="{9D8B030D-6E8A-4147-A177-3AD203B41FA5}">
                      <a16:colId xmlns:a16="http://schemas.microsoft.com/office/drawing/2014/main" val="2059079832"/>
                    </a:ext>
                  </a:extLst>
                </a:gridCol>
                <a:gridCol w="329184">
                  <a:extLst>
                    <a:ext uri="{9D8B030D-6E8A-4147-A177-3AD203B41FA5}">
                      <a16:colId xmlns:a16="http://schemas.microsoft.com/office/drawing/2014/main" val="3918368153"/>
                    </a:ext>
                  </a:extLst>
                </a:gridCol>
                <a:gridCol w="329184">
                  <a:extLst>
                    <a:ext uri="{9D8B030D-6E8A-4147-A177-3AD203B41FA5}">
                      <a16:colId xmlns:a16="http://schemas.microsoft.com/office/drawing/2014/main" val="3624775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31964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Betsy Price for Mayor - 2019-04-30 18:44:49 </a:t>
                      </a:r>
                      <a:r>
                        <a:rPr kumimoji="0" lang="en-US" sz="1000" b="0" i="0" u="none" strike="noStrike" kern="1200" cap="none" spc="0" normalizeH="0" baseline="0" noProof="0">
                          <a:ln>
                            <a:noFill/>
                          </a:ln>
                          <a:solidFill>
                            <a:prstClr val="black"/>
                          </a:solidFill>
                          <a:effectLst/>
                          <a:uLnTx/>
                          <a:uFillTx/>
                          <a:latin typeface="+mn-lt"/>
                          <a:ea typeface="+mn-ea"/>
                          <a:cs typeface="+mn-cs"/>
                        </a:rPr>
                        <a:t> 
 Friends, it is the last day of Early Voting and we need your support.  As of this morning, we barely had 3% voter turnout in all of Tarrant County.  Please encourage your family, neighbors, colleagues and FB friends to get out and vote.  These local elections are where we all have the ability to choose the representatives who are closest to the citizens...who have the ability to impact our quality of life.  There are some very important races on the ballot for Fort Worth City Council, Fort Worth ISD Board of Trustees, TRWD - Tarrant Regional Water District and, oh by the way, Mayor of the City of Fort Worth!  Please like and share this post with your social media network and encourage them to #VoteBetsyForMayor
Polls are open until 7:00pm tonight. 
http://access.tarrantcounty.com/en/elections/Upcoming-Election-Information/Early-Voting-Schedule-Locations-and-Maps.html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https://external.xx.fbcdn.net/safe_image.php?d=AQC1QX8qSWed0T1Z&amp;w=720&amp;h=720&amp;url=http%3A%2F%2Faccess.tarrantcounty.com%2Fcontent%2Fdam%2Fmain%2Felections%2F2019%2F0519%2FElection_Maps%2F05_04_19_EV_Polling_Locations.png&amp;cfs=1&amp;_nc_hash=AQBGn4v15iVYdLcr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05/09/2019 10:46:23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1764226"/>
                  </a:ext>
                </a:extLst>
              </a:tr>
            </a:tbl>
          </a:graphicData>
        </a:graphic>
      </p:graphicFrame>
      <p:sp>
        <p:nvSpPr>
          <p:cNvPr id="4" name="Text Placeholder 3">
            <a:extLst>
              <a:ext uri="{FF2B5EF4-FFF2-40B4-BE49-F238E27FC236}">
                <a16:creationId xmlns:a16="http://schemas.microsoft.com/office/drawing/2014/main" id="{1B2CAFDF-C0AF-4D4F-B020-8E662DC67BE9}"/>
              </a:ext>
            </a:extLst>
          </p:cNvPr>
          <p:cNvSpPr>
            <a:spLocks noGrp="1"/>
          </p:cNvSpPr>
          <p:nvPr>
            <p:ph type="body" sz="quarter" idx="14"/>
          </p:nvPr>
        </p:nvSpPr>
        <p:spPr/>
        <p:txBody>
          <a:bodyPr/>
          <a:lstStyle/>
          <a:p>
            <a:r>
              <a:rPr lang="en-US"/>
              <a:t>02/14/2019 - 05/15/2019</a:t>
            </a:r>
          </a:p>
        </p:txBody>
      </p:sp>
    </p:spTree>
    <p:extLst>
      <p:ext uri="{BB962C8B-B14F-4D97-AF65-F5344CB8AC3E}">
        <p14:creationId xmlns:p14="http://schemas.microsoft.com/office/powerpoint/2010/main" val="37542103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DFB83-EF46-4CE1-938E-5A2BCCB0AA51}"/>
              </a:ext>
            </a:extLst>
          </p:cNvPr>
          <p:cNvSpPr>
            <a:spLocks noGrp="1"/>
          </p:cNvSpPr>
          <p:nvPr>
            <p:ph type="title"/>
          </p:nvPr>
        </p:nvSpPr>
        <p:spPr/>
        <p:txBody>
          <a:bodyPr/>
          <a:lstStyle/>
          <a:p>
            <a:r>
              <a:rPr lang="en-US"/>
              <a:t>Facebook Own Posts Table | Betsy Price for Mayor - 20 of 25</a:t>
            </a:r>
          </a:p>
        </p:txBody>
      </p:sp>
      <p:graphicFrame>
        <p:nvGraphicFramePr>
          <p:cNvPr id="5" name="Table Placeholder 4">
            <a:extLst>
              <a:ext uri="{FF2B5EF4-FFF2-40B4-BE49-F238E27FC236}">
                <a16:creationId xmlns:a16="http://schemas.microsoft.com/office/drawing/2014/main" id="{FF1E5C22-0EBA-4166-8BFA-A5B61488441B}"/>
              </a:ext>
            </a:extLst>
          </p:cNvPr>
          <p:cNvGraphicFramePr>
            <a:graphicFrameLocks noGrp="1"/>
          </p:cNvGraphicFramePr>
          <p:nvPr>
            <p:ph type="tbl" sz="quarter" idx="13"/>
            <p:extLst>
              <p:ext uri="{D42A27DB-BD31-4B8C-83A1-F6EECF244321}">
                <p14:modId xmlns:p14="http://schemas.microsoft.com/office/powerpoint/2010/main" val="2979900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73586508"/>
                    </a:ext>
                  </a:extLst>
                </a:gridCol>
                <a:gridCol w="905256">
                  <a:extLst>
                    <a:ext uri="{9D8B030D-6E8A-4147-A177-3AD203B41FA5}">
                      <a16:colId xmlns:a16="http://schemas.microsoft.com/office/drawing/2014/main" val="3698469026"/>
                    </a:ext>
                  </a:extLst>
                </a:gridCol>
                <a:gridCol w="658368">
                  <a:extLst>
                    <a:ext uri="{9D8B030D-6E8A-4147-A177-3AD203B41FA5}">
                      <a16:colId xmlns:a16="http://schemas.microsoft.com/office/drawing/2014/main" val="3588034893"/>
                    </a:ext>
                  </a:extLst>
                </a:gridCol>
                <a:gridCol w="329184">
                  <a:extLst>
                    <a:ext uri="{9D8B030D-6E8A-4147-A177-3AD203B41FA5}">
                      <a16:colId xmlns:a16="http://schemas.microsoft.com/office/drawing/2014/main" val="447775346"/>
                    </a:ext>
                  </a:extLst>
                </a:gridCol>
                <a:gridCol w="329184">
                  <a:extLst>
                    <a:ext uri="{9D8B030D-6E8A-4147-A177-3AD203B41FA5}">
                      <a16:colId xmlns:a16="http://schemas.microsoft.com/office/drawing/2014/main" val="1414417874"/>
                    </a:ext>
                  </a:extLst>
                </a:gridCol>
                <a:gridCol w="329184">
                  <a:extLst>
                    <a:ext uri="{9D8B030D-6E8A-4147-A177-3AD203B41FA5}">
                      <a16:colId xmlns:a16="http://schemas.microsoft.com/office/drawing/2014/main" val="991646938"/>
                    </a:ext>
                  </a:extLst>
                </a:gridCol>
                <a:gridCol w="329184">
                  <a:extLst>
                    <a:ext uri="{9D8B030D-6E8A-4147-A177-3AD203B41FA5}">
                      <a16:colId xmlns:a16="http://schemas.microsoft.com/office/drawing/2014/main" val="4208993979"/>
                    </a:ext>
                  </a:extLst>
                </a:gridCol>
                <a:gridCol w="329184">
                  <a:extLst>
                    <a:ext uri="{9D8B030D-6E8A-4147-A177-3AD203B41FA5}">
                      <a16:colId xmlns:a16="http://schemas.microsoft.com/office/drawing/2014/main" val="683453910"/>
                    </a:ext>
                  </a:extLst>
                </a:gridCol>
                <a:gridCol w="329184">
                  <a:extLst>
                    <a:ext uri="{9D8B030D-6E8A-4147-A177-3AD203B41FA5}">
                      <a16:colId xmlns:a16="http://schemas.microsoft.com/office/drawing/2014/main" val="1373803081"/>
                    </a:ext>
                  </a:extLst>
                </a:gridCol>
                <a:gridCol w="329184">
                  <a:extLst>
                    <a:ext uri="{9D8B030D-6E8A-4147-A177-3AD203B41FA5}">
                      <a16:colId xmlns:a16="http://schemas.microsoft.com/office/drawing/2014/main" val="2084945203"/>
                    </a:ext>
                  </a:extLst>
                </a:gridCol>
                <a:gridCol w="329184">
                  <a:extLst>
                    <a:ext uri="{9D8B030D-6E8A-4147-A177-3AD203B41FA5}">
                      <a16:colId xmlns:a16="http://schemas.microsoft.com/office/drawing/2014/main" val="2984797233"/>
                    </a:ext>
                  </a:extLst>
                </a:gridCol>
                <a:gridCol w="329184">
                  <a:extLst>
                    <a:ext uri="{9D8B030D-6E8A-4147-A177-3AD203B41FA5}">
                      <a16:colId xmlns:a16="http://schemas.microsoft.com/office/drawing/2014/main" val="3173180248"/>
                    </a:ext>
                  </a:extLst>
                </a:gridCol>
                <a:gridCol w="329184">
                  <a:extLst>
                    <a:ext uri="{9D8B030D-6E8A-4147-A177-3AD203B41FA5}">
                      <a16:colId xmlns:a16="http://schemas.microsoft.com/office/drawing/2014/main" val="1847437251"/>
                    </a:ext>
                  </a:extLst>
                </a:gridCol>
                <a:gridCol w="329184">
                  <a:extLst>
                    <a:ext uri="{9D8B030D-6E8A-4147-A177-3AD203B41FA5}">
                      <a16:colId xmlns:a16="http://schemas.microsoft.com/office/drawing/2014/main" val="2536172766"/>
                    </a:ext>
                  </a:extLst>
                </a:gridCol>
                <a:gridCol w="329184">
                  <a:extLst>
                    <a:ext uri="{9D8B030D-6E8A-4147-A177-3AD203B41FA5}">
                      <a16:colId xmlns:a16="http://schemas.microsoft.com/office/drawing/2014/main" val="3930160266"/>
                    </a:ext>
                  </a:extLst>
                </a:gridCol>
                <a:gridCol w="329184">
                  <a:extLst>
                    <a:ext uri="{9D8B030D-6E8A-4147-A177-3AD203B41FA5}">
                      <a16:colId xmlns:a16="http://schemas.microsoft.com/office/drawing/2014/main" val="1533583290"/>
                    </a:ext>
                  </a:extLst>
                </a:gridCol>
                <a:gridCol w="329184">
                  <a:extLst>
                    <a:ext uri="{9D8B030D-6E8A-4147-A177-3AD203B41FA5}">
                      <a16:colId xmlns:a16="http://schemas.microsoft.com/office/drawing/2014/main" val="3909165296"/>
                    </a:ext>
                  </a:extLst>
                </a:gridCol>
                <a:gridCol w="329184">
                  <a:extLst>
                    <a:ext uri="{9D8B030D-6E8A-4147-A177-3AD203B41FA5}">
                      <a16:colId xmlns:a16="http://schemas.microsoft.com/office/drawing/2014/main" val="1476249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62017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Betsy Price for Mayor - 2019-04-30 18:37:56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https://scontent.xx.fbcdn.net/v/t15.13418-10/s720x720/57378633_348920312402712_5386872953306611712_n.jpg?_nc_cat=111&amp;_nc_ht=scontent.xx&amp;oh=aabc8b9dde1a58523ae4d0e5f81b82ff&amp;oe=5D759C9A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05/05/2019 10:43:58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4358379"/>
                  </a:ext>
                </a:extLst>
              </a:tr>
            </a:tbl>
          </a:graphicData>
        </a:graphic>
      </p:graphicFrame>
      <p:sp>
        <p:nvSpPr>
          <p:cNvPr id="4" name="Text Placeholder 3">
            <a:extLst>
              <a:ext uri="{FF2B5EF4-FFF2-40B4-BE49-F238E27FC236}">
                <a16:creationId xmlns:a16="http://schemas.microsoft.com/office/drawing/2014/main" id="{EC7E7E94-A117-4C72-A37F-A4D038F16E4F}"/>
              </a:ext>
            </a:extLst>
          </p:cNvPr>
          <p:cNvSpPr>
            <a:spLocks noGrp="1"/>
          </p:cNvSpPr>
          <p:nvPr>
            <p:ph type="body" sz="quarter" idx="14"/>
          </p:nvPr>
        </p:nvSpPr>
        <p:spPr/>
        <p:txBody>
          <a:bodyPr/>
          <a:lstStyle/>
          <a:p>
            <a:r>
              <a:rPr lang="en-US"/>
              <a:t>02/14/2019 - 05/15/2019</a:t>
            </a:r>
          </a:p>
        </p:txBody>
      </p:sp>
    </p:spTree>
    <p:extLst>
      <p:ext uri="{BB962C8B-B14F-4D97-AF65-F5344CB8AC3E}">
        <p14:creationId xmlns:p14="http://schemas.microsoft.com/office/powerpoint/2010/main" val="29821597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A569E-BCA7-4758-BBA7-AE7FC860FB26}"/>
              </a:ext>
            </a:extLst>
          </p:cNvPr>
          <p:cNvSpPr>
            <a:spLocks noGrp="1"/>
          </p:cNvSpPr>
          <p:nvPr>
            <p:ph type="title"/>
          </p:nvPr>
        </p:nvSpPr>
        <p:spPr/>
        <p:txBody>
          <a:bodyPr/>
          <a:lstStyle/>
          <a:p>
            <a:r>
              <a:rPr lang="en-US"/>
              <a:t>Facebook Own Posts Table | Betsy Price for Mayor - 21 of 25</a:t>
            </a:r>
          </a:p>
        </p:txBody>
      </p:sp>
      <p:graphicFrame>
        <p:nvGraphicFramePr>
          <p:cNvPr id="5" name="Table Placeholder 4">
            <a:extLst>
              <a:ext uri="{FF2B5EF4-FFF2-40B4-BE49-F238E27FC236}">
                <a16:creationId xmlns:a16="http://schemas.microsoft.com/office/drawing/2014/main" id="{64D28E49-41FB-476A-8E1B-EACCA7B48332}"/>
              </a:ext>
            </a:extLst>
          </p:cNvPr>
          <p:cNvGraphicFramePr>
            <a:graphicFrameLocks noGrp="1"/>
          </p:cNvGraphicFramePr>
          <p:nvPr>
            <p:ph type="tbl" sz="quarter" idx="13"/>
            <p:extLst>
              <p:ext uri="{D42A27DB-BD31-4B8C-83A1-F6EECF244321}">
                <p14:modId xmlns:p14="http://schemas.microsoft.com/office/powerpoint/2010/main" val="3343164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28445824"/>
                    </a:ext>
                  </a:extLst>
                </a:gridCol>
                <a:gridCol w="905256">
                  <a:extLst>
                    <a:ext uri="{9D8B030D-6E8A-4147-A177-3AD203B41FA5}">
                      <a16:colId xmlns:a16="http://schemas.microsoft.com/office/drawing/2014/main" val="2220347776"/>
                    </a:ext>
                  </a:extLst>
                </a:gridCol>
                <a:gridCol w="658368">
                  <a:extLst>
                    <a:ext uri="{9D8B030D-6E8A-4147-A177-3AD203B41FA5}">
                      <a16:colId xmlns:a16="http://schemas.microsoft.com/office/drawing/2014/main" val="849752577"/>
                    </a:ext>
                  </a:extLst>
                </a:gridCol>
                <a:gridCol w="329184">
                  <a:extLst>
                    <a:ext uri="{9D8B030D-6E8A-4147-A177-3AD203B41FA5}">
                      <a16:colId xmlns:a16="http://schemas.microsoft.com/office/drawing/2014/main" val="2961321925"/>
                    </a:ext>
                  </a:extLst>
                </a:gridCol>
                <a:gridCol w="329184">
                  <a:extLst>
                    <a:ext uri="{9D8B030D-6E8A-4147-A177-3AD203B41FA5}">
                      <a16:colId xmlns:a16="http://schemas.microsoft.com/office/drawing/2014/main" val="2121229661"/>
                    </a:ext>
                  </a:extLst>
                </a:gridCol>
                <a:gridCol w="329184">
                  <a:extLst>
                    <a:ext uri="{9D8B030D-6E8A-4147-A177-3AD203B41FA5}">
                      <a16:colId xmlns:a16="http://schemas.microsoft.com/office/drawing/2014/main" val="3774454994"/>
                    </a:ext>
                  </a:extLst>
                </a:gridCol>
                <a:gridCol w="329184">
                  <a:extLst>
                    <a:ext uri="{9D8B030D-6E8A-4147-A177-3AD203B41FA5}">
                      <a16:colId xmlns:a16="http://schemas.microsoft.com/office/drawing/2014/main" val="1187852044"/>
                    </a:ext>
                  </a:extLst>
                </a:gridCol>
                <a:gridCol w="329184">
                  <a:extLst>
                    <a:ext uri="{9D8B030D-6E8A-4147-A177-3AD203B41FA5}">
                      <a16:colId xmlns:a16="http://schemas.microsoft.com/office/drawing/2014/main" val="3229068147"/>
                    </a:ext>
                  </a:extLst>
                </a:gridCol>
                <a:gridCol w="329184">
                  <a:extLst>
                    <a:ext uri="{9D8B030D-6E8A-4147-A177-3AD203B41FA5}">
                      <a16:colId xmlns:a16="http://schemas.microsoft.com/office/drawing/2014/main" val="2656652848"/>
                    </a:ext>
                  </a:extLst>
                </a:gridCol>
                <a:gridCol w="329184">
                  <a:extLst>
                    <a:ext uri="{9D8B030D-6E8A-4147-A177-3AD203B41FA5}">
                      <a16:colId xmlns:a16="http://schemas.microsoft.com/office/drawing/2014/main" val="888316736"/>
                    </a:ext>
                  </a:extLst>
                </a:gridCol>
                <a:gridCol w="329184">
                  <a:extLst>
                    <a:ext uri="{9D8B030D-6E8A-4147-A177-3AD203B41FA5}">
                      <a16:colId xmlns:a16="http://schemas.microsoft.com/office/drawing/2014/main" val="391220876"/>
                    </a:ext>
                  </a:extLst>
                </a:gridCol>
                <a:gridCol w="329184">
                  <a:extLst>
                    <a:ext uri="{9D8B030D-6E8A-4147-A177-3AD203B41FA5}">
                      <a16:colId xmlns:a16="http://schemas.microsoft.com/office/drawing/2014/main" val="1462830714"/>
                    </a:ext>
                  </a:extLst>
                </a:gridCol>
                <a:gridCol w="329184">
                  <a:extLst>
                    <a:ext uri="{9D8B030D-6E8A-4147-A177-3AD203B41FA5}">
                      <a16:colId xmlns:a16="http://schemas.microsoft.com/office/drawing/2014/main" val="1584397296"/>
                    </a:ext>
                  </a:extLst>
                </a:gridCol>
                <a:gridCol w="329184">
                  <a:extLst>
                    <a:ext uri="{9D8B030D-6E8A-4147-A177-3AD203B41FA5}">
                      <a16:colId xmlns:a16="http://schemas.microsoft.com/office/drawing/2014/main" val="4276376090"/>
                    </a:ext>
                  </a:extLst>
                </a:gridCol>
                <a:gridCol w="329184">
                  <a:extLst>
                    <a:ext uri="{9D8B030D-6E8A-4147-A177-3AD203B41FA5}">
                      <a16:colId xmlns:a16="http://schemas.microsoft.com/office/drawing/2014/main" val="1597277880"/>
                    </a:ext>
                  </a:extLst>
                </a:gridCol>
                <a:gridCol w="329184">
                  <a:extLst>
                    <a:ext uri="{9D8B030D-6E8A-4147-A177-3AD203B41FA5}">
                      <a16:colId xmlns:a16="http://schemas.microsoft.com/office/drawing/2014/main" val="245180219"/>
                    </a:ext>
                  </a:extLst>
                </a:gridCol>
                <a:gridCol w="329184">
                  <a:extLst>
                    <a:ext uri="{9D8B030D-6E8A-4147-A177-3AD203B41FA5}">
                      <a16:colId xmlns:a16="http://schemas.microsoft.com/office/drawing/2014/main" val="2249956446"/>
                    </a:ext>
                  </a:extLst>
                </a:gridCol>
                <a:gridCol w="329184">
                  <a:extLst>
                    <a:ext uri="{9D8B030D-6E8A-4147-A177-3AD203B41FA5}">
                      <a16:colId xmlns:a16="http://schemas.microsoft.com/office/drawing/2014/main" val="2481512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8749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Betsy Price for Mayor - 2019-04-30 11:40:00 </a:t>
                      </a:r>
                      <a:r>
                        <a:rPr kumimoji="0" lang="en-US" sz="1000" b="0" i="0" u="none" strike="noStrike" kern="1200" cap="none" spc="0" normalizeH="0" baseline="0" noProof="0">
                          <a:ln>
                            <a:noFill/>
                          </a:ln>
                          <a:solidFill>
                            <a:prstClr val="black"/>
                          </a:solidFill>
                          <a:effectLst/>
                          <a:uLnTx/>
                          <a:uFillTx/>
                          <a:latin typeface="+mn-lt"/>
                          <a:ea typeface="+mn-ea"/>
                          <a:cs typeface="+mn-cs"/>
                        </a:rPr>
                        <a:t> 
 Today is the last day of Early Voting!  I hope you have already voted but if you haven't please take time to find a voting location close to you and exercise your right to vote!
#BetsyPriceForMayor
http://access.tarrantcounty.com/en/elections/Upcoming-Election-Information/Early-Voting-Schedule-Locations-and-Maps.html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https://scontent.xx.fbcdn.net/v/t1.0-1/p200x200/53926336_2360530713958004_2732192850635653120_n.jpg?_nc_cat=109&amp;_nc_ht=scontent.xx&amp;oh=521e17c4101c8ca990e8cc7b4ce71986&amp;oe=5D2BFB16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05/01/2019 10:42:47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9697629"/>
                  </a:ext>
                </a:extLst>
              </a:tr>
            </a:tbl>
          </a:graphicData>
        </a:graphic>
      </p:graphicFrame>
      <p:sp>
        <p:nvSpPr>
          <p:cNvPr id="4" name="Text Placeholder 3">
            <a:extLst>
              <a:ext uri="{FF2B5EF4-FFF2-40B4-BE49-F238E27FC236}">
                <a16:creationId xmlns:a16="http://schemas.microsoft.com/office/drawing/2014/main" id="{C23977E8-925B-4719-BB27-670786FF7490}"/>
              </a:ext>
            </a:extLst>
          </p:cNvPr>
          <p:cNvSpPr>
            <a:spLocks noGrp="1"/>
          </p:cNvSpPr>
          <p:nvPr>
            <p:ph type="body" sz="quarter" idx="14"/>
          </p:nvPr>
        </p:nvSpPr>
        <p:spPr/>
        <p:txBody>
          <a:bodyPr/>
          <a:lstStyle/>
          <a:p>
            <a:r>
              <a:rPr lang="en-US"/>
              <a:t>02/14/2019 - 05/15/2019</a:t>
            </a:r>
          </a:p>
        </p:txBody>
      </p:sp>
    </p:spTree>
    <p:extLst>
      <p:ext uri="{BB962C8B-B14F-4D97-AF65-F5344CB8AC3E}">
        <p14:creationId xmlns:p14="http://schemas.microsoft.com/office/powerpoint/2010/main" val="29468940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B8467-2645-421C-8315-FBE4A63BED8E}"/>
              </a:ext>
            </a:extLst>
          </p:cNvPr>
          <p:cNvSpPr>
            <a:spLocks noGrp="1"/>
          </p:cNvSpPr>
          <p:nvPr>
            <p:ph type="title"/>
          </p:nvPr>
        </p:nvSpPr>
        <p:spPr/>
        <p:txBody>
          <a:bodyPr/>
          <a:lstStyle/>
          <a:p>
            <a:r>
              <a:rPr lang="en-US"/>
              <a:t>Facebook Own Posts Table | Betsy Price for Mayor - 22 of 25</a:t>
            </a:r>
          </a:p>
        </p:txBody>
      </p:sp>
      <p:graphicFrame>
        <p:nvGraphicFramePr>
          <p:cNvPr id="5" name="Table Placeholder 4">
            <a:extLst>
              <a:ext uri="{FF2B5EF4-FFF2-40B4-BE49-F238E27FC236}">
                <a16:creationId xmlns:a16="http://schemas.microsoft.com/office/drawing/2014/main" id="{C224CBC1-DF0E-4534-950E-7EA51A2897B8}"/>
              </a:ext>
            </a:extLst>
          </p:cNvPr>
          <p:cNvGraphicFramePr>
            <a:graphicFrameLocks noGrp="1"/>
          </p:cNvGraphicFramePr>
          <p:nvPr>
            <p:ph type="tbl" sz="quarter" idx="13"/>
            <p:extLst>
              <p:ext uri="{D42A27DB-BD31-4B8C-83A1-F6EECF244321}">
                <p14:modId xmlns:p14="http://schemas.microsoft.com/office/powerpoint/2010/main" val="721956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96228758"/>
                    </a:ext>
                  </a:extLst>
                </a:gridCol>
                <a:gridCol w="905256">
                  <a:extLst>
                    <a:ext uri="{9D8B030D-6E8A-4147-A177-3AD203B41FA5}">
                      <a16:colId xmlns:a16="http://schemas.microsoft.com/office/drawing/2014/main" val="2320622273"/>
                    </a:ext>
                  </a:extLst>
                </a:gridCol>
                <a:gridCol w="658368">
                  <a:extLst>
                    <a:ext uri="{9D8B030D-6E8A-4147-A177-3AD203B41FA5}">
                      <a16:colId xmlns:a16="http://schemas.microsoft.com/office/drawing/2014/main" val="2405472583"/>
                    </a:ext>
                  </a:extLst>
                </a:gridCol>
                <a:gridCol w="329184">
                  <a:extLst>
                    <a:ext uri="{9D8B030D-6E8A-4147-A177-3AD203B41FA5}">
                      <a16:colId xmlns:a16="http://schemas.microsoft.com/office/drawing/2014/main" val="2390974131"/>
                    </a:ext>
                  </a:extLst>
                </a:gridCol>
                <a:gridCol w="329184">
                  <a:extLst>
                    <a:ext uri="{9D8B030D-6E8A-4147-A177-3AD203B41FA5}">
                      <a16:colId xmlns:a16="http://schemas.microsoft.com/office/drawing/2014/main" val="1945565459"/>
                    </a:ext>
                  </a:extLst>
                </a:gridCol>
                <a:gridCol w="329184">
                  <a:extLst>
                    <a:ext uri="{9D8B030D-6E8A-4147-A177-3AD203B41FA5}">
                      <a16:colId xmlns:a16="http://schemas.microsoft.com/office/drawing/2014/main" val="1303431642"/>
                    </a:ext>
                  </a:extLst>
                </a:gridCol>
                <a:gridCol w="329184">
                  <a:extLst>
                    <a:ext uri="{9D8B030D-6E8A-4147-A177-3AD203B41FA5}">
                      <a16:colId xmlns:a16="http://schemas.microsoft.com/office/drawing/2014/main" val="3223878527"/>
                    </a:ext>
                  </a:extLst>
                </a:gridCol>
                <a:gridCol w="329184">
                  <a:extLst>
                    <a:ext uri="{9D8B030D-6E8A-4147-A177-3AD203B41FA5}">
                      <a16:colId xmlns:a16="http://schemas.microsoft.com/office/drawing/2014/main" val="2380685742"/>
                    </a:ext>
                  </a:extLst>
                </a:gridCol>
                <a:gridCol w="329184">
                  <a:extLst>
                    <a:ext uri="{9D8B030D-6E8A-4147-A177-3AD203B41FA5}">
                      <a16:colId xmlns:a16="http://schemas.microsoft.com/office/drawing/2014/main" val="481618561"/>
                    </a:ext>
                  </a:extLst>
                </a:gridCol>
                <a:gridCol w="329184">
                  <a:extLst>
                    <a:ext uri="{9D8B030D-6E8A-4147-A177-3AD203B41FA5}">
                      <a16:colId xmlns:a16="http://schemas.microsoft.com/office/drawing/2014/main" val="1431185300"/>
                    </a:ext>
                  </a:extLst>
                </a:gridCol>
                <a:gridCol w="329184">
                  <a:extLst>
                    <a:ext uri="{9D8B030D-6E8A-4147-A177-3AD203B41FA5}">
                      <a16:colId xmlns:a16="http://schemas.microsoft.com/office/drawing/2014/main" val="3745174102"/>
                    </a:ext>
                  </a:extLst>
                </a:gridCol>
                <a:gridCol w="329184">
                  <a:extLst>
                    <a:ext uri="{9D8B030D-6E8A-4147-A177-3AD203B41FA5}">
                      <a16:colId xmlns:a16="http://schemas.microsoft.com/office/drawing/2014/main" val="1568263335"/>
                    </a:ext>
                  </a:extLst>
                </a:gridCol>
                <a:gridCol w="329184">
                  <a:extLst>
                    <a:ext uri="{9D8B030D-6E8A-4147-A177-3AD203B41FA5}">
                      <a16:colId xmlns:a16="http://schemas.microsoft.com/office/drawing/2014/main" val="3103998210"/>
                    </a:ext>
                  </a:extLst>
                </a:gridCol>
                <a:gridCol w="329184">
                  <a:extLst>
                    <a:ext uri="{9D8B030D-6E8A-4147-A177-3AD203B41FA5}">
                      <a16:colId xmlns:a16="http://schemas.microsoft.com/office/drawing/2014/main" val="199493627"/>
                    </a:ext>
                  </a:extLst>
                </a:gridCol>
                <a:gridCol w="329184">
                  <a:extLst>
                    <a:ext uri="{9D8B030D-6E8A-4147-A177-3AD203B41FA5}">
                      <a16:colId xmlns:a16="http://schemas.microsoft.com/office/drawing/2014/main" val="7805463"/>
                    </a:ext>
                  </a:extLst>
                </a:gridCol>
                <a:gridCol w="329184">
                  <a:extLst>
                    <a:ext uri="{9D8B030D-6E8A-4147-A177-3AD203B41FA5}">
                      <a16:colId xmlns:a16="http://schemas.microsoft.com/office/drawing/2014/main" val="3866656347"/>
                    </a:ext>
                  </a:extLst>
                </a:gridCol>
                <a:gridCol w="329184">
                  <a:extLst>
                    <a:ext uri="{9D8B030D-6E8A-4147-A177-3AD203B41FA5}">
                      <a16:colId xmlns:a16="http://schemas.microsoft.com/office/drawing/2014/main" val="1994952510"/>
                    </a:ext>
                  </a:extLst>
                </a:gridCol>
                <a:gridCol w="329184">
                  <a:extLst>
                    <a:ext uri="{9D8B030D-6E8A-4147-A177-3AD203B41FA5}">
                      <a16:colId xmlns:a16="http://schemas.microsoft.com/office/drawing/2014/main" val="1940199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93359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Betsy Price for Mayor - 2019-04-29 21:36:00 </a:t>
                      </a:r>
                      <a:r>
                        <a:rPr kumimoji="0" lang="en-US" sz="1000" b="0" i="0" u="none" strike="noStrike" kern="1200" cap="none" spc="0" normalizeH="0" baseline="0" noProof="0">
                          <a:ln>
                            <a:noFill/>
                          </a:ln>
                          <a:solidFill>
                            <a:prstClr val="black"/>
                          </a:solidFill>
                          <a:effectLst/>
                          <a:uLnTx/>
                          <a:uFillTx/>
                          <a:latin typeface="+mn-lt"/>
                          <a:ea typeface="+mn-ea"/>
                          <a:cs typeface="+mn-cs"/>
                        </a:rPr>
                        <a:t> 
 Tom and I have been married more than 40 years and I couldn’t do this without him!  Thank you, Tom, for being a true partner and supporting me in truly doing what I love--serving every citizen as Mayor of my hometown! 
@BestyPrice #BetsyPriceForMayor. #HeavensToBetsy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https://scontent.xx.fbcdn.net/v/t1.0-0/p180x540/58462856_2437749749569433_8250370337229766656_o.jpg?_nc_cat=104&amp;_nc_ht=scontent.xx&amp;oh=001db4df35d9a29ff43a6816389f6c43&amp;oe=5D6FA811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05/06/2019 10:40:10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0361813"/>
                  </a:ext>
                </a:extLst>
              </a:tr>
            </a:tbl>
          </a:graphicData>
        </a:graphic>
      </p:graphicFrame>
      <p:sp>
        <p:nvSpPr>
          <p:cNvPr id="4" name="Text Placeholder 3">
            <a:extLst>
              <a:ext uri="{FF2B5EF4-FFF2-40B4-BE49-F238E27FC236}">
                <a16:creationId xmlns:a16="http://schemas.microsoft.com/office/drawing/2014/main" id="{05FFCD5E-D0F7-4245-98A1-0F8A31A268EF}"/>
              </a:ext>
            </a:extLst>
          </p:cNvPr>
          <p:cNvSpPr>
            <a:spLocks noGrp="1"/>
          </p:cNvSpPr>
          <p:nvPr>
            <p:ph type="body" sz="quarter" idx="14"/>
          </p:nvPr>
        </p:nvSpPr>
        <p:spPr/>
        <p:txBody>
          <a:bodyPr/>
          <a:lstStyle/>
          <a:p>
            <a:r>
              <a:rPr lang="en-US"/>
              <a:t>02/14/2019 - 05/15/2019</a:t>
            </a:r>
          </a:p>
        </p:txBody>
      </p:sp>
    </p:spTree>
    <p:extLst>
      <p:ext uri="{BB962C8B-B14F-4D97-AF65-F5344CB8AC3E}">
        <p14:creationId xmlns:p14="http://schemas.microsoft.com/office/powerpoint/2010/main" val="9815003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FEE60-AB20-4D5C-8F98-D393BF329C94}"/>
              </a:ext>
            </a:extLst>
          </p:cNvPr>
          <p:cNvSpPr>
            <a:spLocks noGrp="1"/>
          </p:cNvSpPr>
          <p:nvPr>
            <p:ph type="title"/>
          </p:nvPr>
        </p:nvSpPr>
        <p:spPr/>
        <p:txBody>
          <a:bodyPr/>
          <a:lstStyle/>
          <a:p>
            <a:r>
              <a:rPr lang="en-US"/>
              <a:t>Facebook Own Posts Table | Betsy Price for Mayor - 23 of 25</a:t>
            </a:r>
          </a:p>
        </p:txBody>
      </p:sp>
      <p:graphicFrame>
        <p:nvGraphicFramePr>
          <p:cNvPr id="5" name="Table Placeholder 4">
            <a:extLst>
              <a:ext uri="{FF2B5EF4-FFF2-40B4-BE49-F238E27FC236}">
                <a16:creationId xmlns:a16="http://schemas.microsoft.com/office/drawing/2014/main" id="{595A305A-B059-439D-B1A6-D3E2EE5A8D59}"/>
              </a:ext>
            </a:extLst>
          </p:cNvPr>
          <p:cNvGraphicFramePr>
            <a:graphicFrameLocks noGrp="1"/>
          </p:cNvGraphicFramePr>
          <p:nvPr>
            <p:ph type="tbl" sz="quarter" idx="13"/>
            <p:extLst>
              <p:ext uri="{D42A27DB-BD31-4B8C-83A1-F6EECF244321}">
                <p14:modId xmlns:p14="http://schemas.microsoft.com/office/powerpoint/2010/main" val="3127997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53249365"/>
                    </a:ext>
                  </a:extLst>
                </a:gridCol>
                <a:gridCol w="905256">
                  <a:extLst>
                    <a:ext uri="{9D8B030D-6E8A-4147-A177-3AD203B41FA5}">
                      <a16:colId xmlns:a16="http://schemas.microsoft.com/office/drawing/2014/main" val="941747609"/>
                    </a:ext>
                  </a:extLst>
                </a:gridCol>
                <a:gridCol w="658368">
                  <a:extLst>
                    <a:ext uri="{9D8B030D-6E8A-4147-A177-3AD203B41FA5}">
                      <a16:colId xmlns:a16="http://schemas.microsoft.com/office/drawing/2014/main" val="3128096787"/>
                    </a:ext>
                  </a:extLst>
                </a:gridCol>
                <a:gridCol w="329184">
                  <a:extLst>
                    <a:ext uri="{9D8B030D-6E8A-4147-A177-3AD203B41FA5}">
                      <a16:colId xmlns:a16="http://schemas.microsoft.com/office/drawing/2014/main" val="1948164274"/>
                    </a:ext>
                  </a:extLst>
                </a:gridCol>
                <a:gridCol w="329184">
                  <a:extLst>
                    <a:ext uri="{9D8B030D-6E8A-4147-A177-3AD203B41FA5}">
                      <a16:colId xmlns:a16="http://schemas.microsoft.com/office/drawing/2014/main" val="3274067096"/>
                    </a:ext>
                  </a:extLst>
                </a:gridCol>
                <a:gridCol w="329184">
                  <a:extLst>
                    <a:ext uri="{9D8B030D-6E8A-4147-A177-3AD203B41FA5}">
                      <a16:colId xmlns:a16="http://schemas.microsoft.com/office/drawing/2014/main" val="3291484631"/>
                    </a:ext>
                  </a:extLst>
                </a:gridCol>
                <a:gridCol w="329184">
                  <a:extLst>
                    <a:ext uri="{9D8B030D-6E8A-4147-A177-3AD203B41FA5}">
                      <a16:colId xmlns:a16="http://schemas.microsoft.com/office/drawing/2014/main" val="92003000"/>
                    </a:ext>
                  </a:extLst>
                </a:gridCol>
                <a:gridCol w="329184">
                  <a:extLst>
                    <a:ext uri="{9D8B030D-6E8A-4147-A177-3AD203B41FA5}">
                      <a16:colId xmlns:a16="http://schemas.microsoft.com/office/drawing/2014/main" val="4158356112"/>
                    </a:ext>
                  </a:extLst>
                </a:gridCol>
                <a:gridCol w="329184">
                  <a:extLst>
                    <a:ext uri="{9D8B030D-6E8A-4147-A177-3AD203B41FA5}">
                      <a16:colId xmlns:a16="http://schemas.microsoft.com/office/drawing/2014/main" val="2871099317"/>
                    </a:ext>
                  </a:extLst>
                </a:gridCol>
                <a:gridCol w="329184">
                  <a:extLst>
                    <a:ext uri="{9D8B030D-6E8A-4147-A177-3AD203B41FA5}">
                      <a16:colId xmlns:a16="http://schemas.microsoft.com/office/drawing/2014/main" val="2737519496"/>
                    </a:ext>
                  </a:extLst>
                </a:gridCol>
                <a:gridCol w="329184">
                  <a:extLst>
                    <a:ext uri="{9D8B030D-6E8A-4147-A177-3AD203B41FA5}">
                      <a16:colId xmlns:a16="http://schemas.microsoft.com/office/drawing/2014/main" val="2302606861"/>
                    </a:ext>
                  </a:extLst>
                </a:gridCol>
                <a:gridCol w="329184">
                  <a:extLst>
                    <a:ext uri="{9D8B030D-6E8A-4147-A177-3AD203B41FA5}">
                      <a16:colId xmlns:a16="http://schemas.microsoft.com/office/drawing/2014/main" val="4240209184"/>
                    </a:ext>
                  </a:extLst>
                </a:gridCol>
                <a:gridCol w="329184">
                  <a:extLst>
                    <a:ext uri="{9D8B030D-6E8A-4147-A177-3AD203B41FA5}">
                      <a16:colId xmlns:a16="http://schemas.microsoft.com/office/drawing/2014/main" val="944282512"/>
                    </a:ext>
                  </a:extLst>
                </a:gridCol>
                <a:gridCol w="329184">
                  <a:extLst>
                    <a:ext uri="{9D8B030D-6E8A-4147-A177-3AD203B41FA5}">
                      <a16:colId xmlns:a16="http://schemas.microsoft.com/office/drawing/2014/main" val="979534542"/>
                    </a:ext>
                  </a:extLst>
                </a:gridCol>
                <a:gridCol w="329184">
                  <a:extLst>
                    <a:ext uri="{9D8B030D-6E8A-4147-A177-3AD203B41FA5}">
                      <a16:colId xmlns:a16="http://schemas.microsoft.com/office/drawing/2014/main" val="2371770368"/>
                    </a:ext>
                  </a:extLst>
                </a:gridCol>
                <a:gridCol w="329184">
                  <a:extLst>
                    <a:ext uri="{9D8B030D-6E8A-4147-A177-3AD203B41FA5}">
                      <a16:colId xmlns:a16="http://schemas.microsoft.com/office/drawing/2014/main" val="751713721"/>
                    </a:ext>
                  </a:extLst>
                </a:gridCol>
                <a:gridCol w="329184">
                  <a:extLst>
                    <a:ext uri="{9D8B030D-6E8A-4147-A177-3AD203B41FA5}">
                      <a16:colId xmlns:a16="http://schemas.microsoft.com/office/drawing/2014/main" val="1547586467"/>
                    </a:ext>
                  </a:extLst>
                </a:gridCol>
                <a:gridCol w="329184">
                  <a:extLst>
                    <a:ext uri="{9D8B030D-6E8A-4147-A177-3AD203B41FA5}">
                      <a16:colId xmlns:a16="http://schemas.microsoft.com/office/drawing/2014/main" val="4220393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9042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Betsy Price for Mayor - 2019-04-29 14:31:46 </a:t>
                      </a:r>
                      <a:r>
                        <a:rPr kumimoji="0" lang="en-US" sz="1000" b="0" i="0" u="none" strike="noStrike" kern="1200" cap="none" spc="0" normalizeH="0" baseline="0" noProof="0">
                          <a:ln>
                            <a:noFill/>
                          </a:ln>
                          <a:solidFill>
                            <a:prstClr val="black"/>
                          </a:solidFill>
                          <a:effectLst/>
                          <a:uLnTx/>
                          <a:uFillTx/>
                          <a:latin typeface="+mn-lt"/>
                          <a:ea typeface="+mn-ea"/>
                          <a:cs typeface="+mn-cs"/>
                        </a:rPr>
                        <a:t> 
 Only two days left in Early Voting!  If you have yet to do so, please find a polling location convenient for you and go vote.  Take a friend, family member, neighbor or colleague with you.  Let's all exercise our right afforded to us by the Constitution and cast a ballot. 
Polls are open Today until 7:00pm!
http://access.tarrantcounty.com/content/main/en/elections/Upcoming-Election-Information/Early-Voting-Schedule-Locations-and-Maps.html?linklocation=departmentcarousel&amp;linkname=Elections%3AEarly+Voting+Schedule%2C+Locations+and+Maps&amp;fbclid=IwAR1KDQi9l10P2f-_zN5EvgICX0zHp_PvfvRvnM83faeQsBOdGbhY_ez45J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https://scontent.xx.fbcdn.net/v/t39.2147-6/c902.0.720.720a/p720x720/59510297_394226014466860_8972742755054780416_n.jpg?_nc_cat=109&amp;_nc_ht=scontent.xx&amp;oh=4634b2418af5c181bd4209d3b05ebde3&amp;oe=5D6D5072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05/03/2019 10:42:55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97026319"/>
                  </a:ext>
                </a:extLst>
              </a:tr>
            </a:tbl>
          </a:graphicData>
        </a:graphic>
      </p:graphicFrame>
      <p:sp>
        <p:nvSpPr>
          <p:cNvPr id="4" name="Text Placeholder 3">
            <a:extLst>
              <a:ext uri="{FF2B5EF4-FFF2-40B4-BE49-F238E27FC236}">
                <a16:creationId xmlns:a16="http://schemas.microsoft.com/office/drawing/2014/main" id="{9BBD20D3-552D-4705-945C-CF45A71764E3}"/>
              </a:ext>
            </a:extLst>
          </p:cNvPr>
          <p:cNvSpPr>
            <a:spLocks noGrp="1"/>
          </p:cNvSpPr>
          <p:nvPr>
            <p:ph type="body" sz="quarter" idx="14"/>
          </p:nvPr>
        </p:nvSpPr>
        <p:spPr/>
        <p:txBody>
          <a:bodyPr/>
          <a:lstStyle/>
          <a:p>
            <a:r>
              <a:rPr lang="en-US"/>
              <a:t>02/14/2019 - 05/15/2019</a:t>
            </a:r>
          </a:p>
        </p:txBody>
      </p:sp>
    </p:spTree>
    <p:extLst>
      <p:ext uri="{BB962C8B-B14F-4D97-AF65-F5344CB8AC3E}">
        <p14:creationId xmlns:p14="http://schemas.microsoft.com/office/powerpoint/2010/main" val="38204815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4858D-1EF7-4FFA-BF50-EC287B436318}"/>
              </a:ext>
            </a:extLst>
          </p:cNvPr>
          <p:cNvSpPr>
            <a:spLocks noGrp="1"/>
          </p:cNvSpPr>
          <p:nvPr>
            <p:ph type="title"/>
          </p:nvPr>
        </p:nvSpPr>
        <p:spPr/>
        <p:txBody>
          <a:bodyPr/>
          <a:lstStyle/>
          <a:p>
            <a:r>
              <a:rPr lang="en-US"/>
              <a:t>Facebook Own Posts Table | Betsy Price for Mayor - 24 of 25</a:t>
            </a:r>
          </a:p>
        </p:txBody>
      </p:sp>
      <p:graphicFrame>
        <p:nvGraphicFramePr>
          <p:cNvPr id="5" name="Table Placeholder 4">
            <a:extLst>
              <a:ext uri="{FF2B5EF4-FFF2-40B4-BE49-F238E27FC236}">
                <a16:creationId xmlns:a16="http://schemas.microsoft.com/office/drawing/2014/main" id="{A7161F06-A8D7-4606-AA72-30031637EF44}"/>
              </a:ext>
            </a:extLst>
          </p:cNvPr>
          <p:cNvGraphicFramePr>
            <a:graphicFrameLocks noGrp="1"/>
          </p:cNvGraphicFramePr>
          <p:nvPr>
            <p:ph type="tbl" sz="quarter" idx="13"/>
            <p:extLst>
              <p:ext uri="{D42A27DB-BD31-4B8C-83A1-F6EECF244321}">
                <p14:modId xmlns:p14="http://schemas.microsoft.com/office/powerpoint/2010/main" val="1962359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84181844"/>
                    </a:ext>
                  </a:extLst>
                </a:gridCol>
                <a:gridCol w="905256">
                  <a:extLst>
                    <a:ext uri="{9D8B030D-6E8A-4147-A177-3AD203B41FA5}">
                      <a16:colId xmlns:a16="http://schemas.microsoft.com/office/drawing/2014/main" val="2341424759"/>
                    </a:ext>
                  </a:extLst>
                </a:gridCol>
                <a:gridCol w="658368">
                  <a:extLst>
                    <a:ext uri="{9D8B030D-6E8A-4147-A177-3AD203B41FA5}">
                      <a16:colId xmlns:a16="http://schemas.microsoft.com/office/drawing/2014/main" val="2905060097"/>
                    </a:ext>
                  </a:extLst>
                </a:gridCol>
                <a:gridCol w="329184">
                  <a:extLst>
                    <a:ext uri="{9D8B030D-6E8A-4147-A177-3AD203B41FA5}">
                      <a16:colId xmlns:a16="http://schemas.microsoft.com/office/drawing/2014/main" val="4109772582"/>
                    </a:ext>
                  </a:extLst>
                </a:gridCol>
                <a:gridCol w="329184">
                  <a:extLst>
                    <a:ext uri="{9D8B030D-6E8A-4147-A177-3AD203B41FA5}">
                      <a16:colId xmlns:a16="http://schemas.microsoft.com/office/drawing/2014/main" val="2904326464"/>
                    </a:ext>
                  </a:extLst>
                </a:gridCol>
                <a:gridCol w="329184">
                  <a:extLst>
                    <a:ext uri="{9D8B030D-6E8A-4147-A177-3AD203B41FA5}">
                      <a16:colId xmlns:a16="http://schemas.microsoft.com/office/drawing/2014/main" val="2747579275"/>
                    </a:ext>
                  </a:extLst>
                </a:gridCol>
                <a:gridCol w="329184">
                  <a:extLst>
                    <a:ext uri="{9D8B030D-6E8A-4147-A177-3AD203B41FA5}">
                      <a16:colId xmlns:a16="http://schemas.microsoft.com/office/drawing/2014/main" val="4087453204"/>
                    </a:ext>
                  </a:extLst>
                </a:gridCol>
                <a:gridCol w="329184">
                  <a:extLst>
                    <a:ext uri="{9D8B030D-6E8A-4147-A177-3AD203B41FA5}">
                      <a16:colId xmlns:a16="http://schemas.microsoft.com/office/drawing/2014/main" val="2895508674"/>
                    </a:ext>
                  </a:extLst>
                </a:gridCol>
                <a:gridCol w="329184">
                  <a:extLst>
                    <a:ext uri="{9D8B030D-6E8A-4147-A177-3AD203B41FA5}">
                      <a16:colId xmlns:a16="http://schemas.microsoft.com/office/drawing/2014/main" val="3525069005"/>
                    </a:ext>
                  </a:extLst>
                </a:gridCol>
                <a:gridCol w="329184">
                  <a:extLst>
                    <a:ext uri="{9D8B030D-6E8A-4147-A177-3AD203B41FA5}">
                      <a16:colId xmlns:a16="http://schemas.microsoft.com/office/drawing/2014/main" val="964534761"/>
                    </a:ext>
                  </a:extLst>
                </a:gridCol>
                <a:gridCol w="329184">
                  <a:extLst>
                    <a:ext uri="{9D8B030D-6E8A-4147-A177-3AD203B41FA5}">
                      <a16:colId xmlns:a16="http://schemas.microsoft.com/office/drawing/2014/main" val="3582694144"/>
                    </a:ext>
                  </a:extLst>
                </a:gridCol>
                <a:gridCol w="329184">
                  <a:extLst>
                    <a:ext uri="{9D8B030D-6E8A-4147-A177-3AD203B41FA5}">
                      <a16:colId xmlns:a16="http://schemas.microsoft.com/office/drawing/2014/main" val="1387625688"/>
                    </a:ext>
                  </a:extLst>
                </a:gridCol>
                <a:gridCol w="329184">
                  <a:extLst>
                    <a:ext uri="{9D8B030D-6E8A-4147-A177-3AD203B41FA5}">
                      <a16:colId xmlns:a16="http://schemas.microsoft.com/office/drawing/2014/main" val="4277348017"/>
                    </a:ext>
                  </a:extLst>
                </a:gridCol>
                <a:gridCol w="329184">
                  <a:extLst>
                    <a:ext uri="{9D8B030D-6E8A-4147-A177-3AD203B41FA5}">
                      <a16:colId xmlns:a16="http://schemas.microsoft.com/office/drawing/2014/main" val="3019475128"/>
                    </a:ext>
                  </a:extLst>
                </a:gridCol>
                <a:gridCol w="329184">
                  <a:extLst>
                    <a:ext uri="{9D8B030D-6E8A-4147-A177-3AD203B41FA5}">
                      <a16:colId xmlns:a16="http://schemas.microsoft.com/office/drawing/2014/main" val="836485156"/>
                    </a:ext>
                  </a:extLst>
                </a:gridCol>
                <a:gridCol w="329184">
                  <a:extLst>
                    <a:ext uri="{9D8B030D-6E8A-4147-A177-3AD203B41FA5}">
                      <a16:colId xmlns:a16="http://schemas.microsoft.com/office/drawing/2014/main" val="450081283"/>
                    </a:ext>
                  </a:extLst>
                </a:gridCol>
                <a:gridCol w="329184">
                  <a:extLst>
                    <a:ext uri="{9D8B030D-6E8A-4147-A177-3AD203B41FA5}">
                      <a16:colId xmlns:a16="http://schemas.microsoft.com/office/drawing/2014/main" val="2577300199"/>
                    </a:ext>
                  </a:extLst>
                </a:gridCol>
                <a:gridCol w="329184">
                  <a:extLst>
                    <a:ext uri="{9D8B030D-6E8A-4147-A177-3AD203B41FA5}">
                      <a16:colId xmlns:a16="http://schemas.microsoft.com/office/drawing/2014/main" val="2078609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0227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Betsy Price for Mayor - 2019-04-28 20:29:15 </a:t>
                      </a:r>
                      <a:r>
                        <a:rPr kumimoji="0" lang="en-US" sz="1000" b="0" i="0" u="none" strike="noStrike" kern="1200" cap="none" spc="0" normalizeH="0" baseline="0" noProof="0">
                          <a:ln>
                            <a:noFill/>
                          </a:ln>
                          <a:solidFill>
                            <a:prstClr val="black"/>
                          </a:solidFill>
                          <a:effectLst/>
                          <a:uLnTx/>
                          <a:uFillTx/>
                          <a:latin typeface="+mn-lt"/>
                          <a:ea typeface="+mn-ea"/>
                          <a:cs typeface="+mn-cs"/>
                        </a:rPr>
                        <a:t> 
 True leadership is about planting trees under whose shade we will never sit.  That’s what we are doing here in Fort Worth. While we are working hard for today, the real strategy and focal point is about our children and grandchildren—future generations who will selflessly do the same thing for their children and grandchildren. Every single day, when I wake up, my primary desire is to help future generations be the best they can be! 
#BetsyPriceForMayor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05/02/2019 10:44:39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1123508"/>
                  </a:ext>
                </a:extLst>
              </a:tr>
            </a:tbl>
          </a:graphicData>
        </a:graphic>
      </p:graphicFrame>
      <p:sp>
        <p:nvSpPr>
          <p:cNvPr id="4" name="Text Placeholder 3">
            <a:extLst>
              <a:ext uri="{FF2B5EF4-FFF2-40B4-BE49-F238E27FC236}">
                <a16:creationId xmlns:a16="http://schemas.microsoft.com/office/drawing/2014/main" id="{FD6487DF-0E55-40B7-B1D1-7D76C922DC14}"/>
              </a:ext>
            </a:extLst>
          </p:cNvPr>
          <p:cNvSpPr>
            <a:spLocks noGrp="1"/>
          </p:cNvSpPr>
          <p:nvPr>
            <p:ph type="body" sz="quarter" idx="14"/>
          </p:nvPr>
        </p:nvSpPr>
        <p:spPr/>
        <p:txBody>
          <a:bodyPr/>
          <a:lstStyle/>
          <a:p>
            <a:r>
              <a:rPr lang="en-US"/>
              <a:t>02/14/2019 - 05/15/2019</a:t>
            </a:r>
          </a:p>
        </p:txBody>
      </p:sp>
    </p:spTree>
    <p:extLst>
      <p:ext uri="{BB962C8B-B14F-4D97-AF65-F5344CB8AC3E}">
        <p14:creationId xmlns:p14="http://schemas.microsoft.com/office/powerpoint/2010/main" val="4238478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431D6-C9AB-4E17-A0F8-3FA110624815}"/>
              </a:ext>
            </a:extLst>
          </p:cNvPr>
          <p:cNvSpPr>
            <a:spLocks noGrp="1"/>
          </p:cNvSpPr>
          <p:nvPr>
            <p:ph type="title"/>
          </p:nvPr>
        </p:nvSpPr>
        <p:spPr/>
        <p:txBody>
          <a:bodyPr/>
          <a:lstStyle/>
          <a:p>
            <a:r>
              <a:rPr lang="en-US"/>
              <a:t>Facebook Own Posts Table | Betsy Price for Mayor - 25 of 25</a:t>
            </a:r>
          </a:p>
        </p:txBody>
      </p:sp>
      <p:graphicFrame>
        <p:nvGraphicFramePr>
          <p:cNvPr id="5" name="Table Placeholder 4">
            <a:extLst>
              <a:ext uri="{FF2B5EF4-FFF2-40B4-BE49-F238E27FC236}">
                <a16:creationId xmlns:a16="http://schemas.microsoft.com/office/drawing/2014/main" id="{FB30911B-DDC4-43D5-A912-543F8A0FBC66}"/>
              </a:ext>
            </a:extLst>
          </p:cNvPr>
          <p:cNvGraphicFramePr>
            <a:graphicFrameLocks noGrp="1"/>
          </p:cNvGraphicFramePr>
          <p:nvPr>
            <p:ph type="tbl" sz="quarter" idx="13"/>
            <p:extLst>
              <p:ext uri="{D42A27DB-BD31-4B8C-83A1-F6EECF244321}">
                <p14:modId xmlns:p14="http://schemas.microsoft.com/office/powerpoint/2010/main" val="3349637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94929438"/>
                    </a:ext>
                  </a:extLst>
                </a:gridCol>
                <a:gridCol w="905256">
                  <a:extLst>
                    <a:ext uri="{9D8B030D-6E8A-4147-A177-3AD203B41FA5}">
                      <a16:colId xmlns:a16="http://schemas.microsoft.com/office/drawing/2014/main" val="4040161371"/>
                    </a:ext>
                  </a:extLst>
                </a:gridCol>
                <a:gridCol w="658368">
                  <a:extLst>
                    <a:ext uri="{9D8B030D-6E8A-4147-A177-3AD203B41FA5}">
                      <a16:colId xmlns:a16="http://schemas.microsoft.com/office/drawing/2014/main" val="105508488"/>
                    </a:ext>
                  </a:extLst>
                </a:gridCol>
                <a:gridCol w="329184">
                  <a:extLst>
                    <a:ext uri="{9D8B030D-6E8A-4147-A177-3AD203B41FA5}">
                      <a16:colId xmlns:a16="http://schemas.microsoft.com/office/drawing/2014/main" val="1561479871"/>
                    </a:ext>
                  </a:extLst>
                </a:gridCol>
                <a:gridCol w="329184">
                  <a:extLst>
                    <a:ext uri="{9D8B030D-6E8A-4147-A177-3AD203B41FA5}">
                      <a16:colId xmlns:a16="http://schemas.microsoft.com/office/drawing/2014/main" val="814351420"/>
                    </a:ext>
                  </a:extLst>
                </a:gridCol>
                <a:gridCol w="329184">
                  <a:extLst>
                    <a:ext uri="{9D8B030D-6E8A-4147-A177-3AD203B41FA5}">
                      <a16:colId xmlns:a16="http://schemas.microsoft.com/office/drawing/2014/main" val="1632020099"/>
                    </a:ext>
                  </a:extLst>
                </a:gridCol>
                <a:gridCol w="329184">
                  <a:extLst>
                    <a:ext uri="{9D8B030D-6E8A-4147-A177-3AD203B41FA5}">
                      <a16:colId xmlns:a16="http://schemas.microsoft.com/office/drawing/2014/main" val="2386051208"/>
                    </a:ext>
                  </a:extLst>
                </a:gridCol>
                <a:gridCol w="329184">
                  <a:extLst>
                    <a:ext uri="{9D8B030D-6E8A-4147-A177-3AD203B41FA5}">
                      <a16:colId xmlns:a16="http://schemas.microsoft.com/office/drawing/2014/main" val="938348808"/>
                    </a:ext>
                  </a:extLst>
                </a:gridCol>
                <a:gridCol w="329184">
                  <a:extLst>
                    <a:ext uri="{9D8B030D-6E8A-4147-A177-3AD203B41FA5}">
                      <a16:colId xmlns:a16="http://schemas.microsoft.com/office/drawing/2014/main" val="1884348452"/>
                    </a:ext>
                  </a:extLst>
                </a:gridCol>
                <a:gridCol w="329184">
                  <a:extLst>
                    <a:ext uri="{9D8B030D-6E8A-4147-A177-3AD203B41FA5}">
                      <a16:colId xmlns:a16="http://schemas.microsoft.com/office/drawing/2014/main" val="3878793830"/>
                    </a:ext>
                  </a:extLst>
                </a:gridCol>
                <a:gridCol w="329184">
                  <a:extLst>
                    <a:ext uri="{9D8B030D-6E8A-4147-A177-3AD203B41FA5}">
                      <a16:colId xmlns:a16="http://schemas.microsoft.com/office/drawing/2014/main" val="1626067773"/>
                    </a:ext>
                  </a:extLst>
                </a:gridCol>
                <a:gridCol w="329184">
                  <a:extLst>
                    <a:ext uri="{9D8B030D-6E8A-4147-A177-3AD203B41FA5}">
                      <a16:colId xmlns:a16="http://schemas.microsoft.com/office/drawing/2014/main" val="2356298265"/>
                    </a:ext>
                  </a:extLst>
                </a:gridCol>
                <a:gridCol w="329184">
                  <a:extLst>
                    <a:ext uri="{9D8B030D-6E8A-4147-A177-3AD203B41FA5}">
                      <a16:colId xmlns:a16="http://schemas.microsoft.com/office/drawing/2014/main" val="1903132296"/>
                    </a:ext>
                  </a:extLst>
                </a:gridCol>
                <a:gridCol w="329184">
                  <a:extLst>
                    <a:ext uri="{9D8B030D-6E8A-4147-A177-3AD203B41FA5}">
                      <a16:colId xmlns:a16="http://schemas.microsoft.com/office/drawing/2014/main" val="1259352371"/>
                    </a:ext>
                  </a:extLst>
                </a:gridCol>
                <a:gridCol w="329184">
                  <a:extLst>
                    <a:ext uri="{9D8B030D-6E8A-4147-A177-3AD203B41FA5}">
                      <a16:colId xmlns:a16="http://schemas.microsoft.com/office/drawing/2014/main" val="156268103"/>
                    </a:ext>
                  </a:extLst>
                </a:gridCol>
                <a:gridCol w="329184">
                  <a:extLst>
                    <a:ext uri="{9D8B030D-6E8A-4147-A177-3AD203B41FA5}">
                      <a16:colId xmlns:a16="http://schemas.microsoft.com/office/drawing/2014/main" val="1219234318"/>
                    </a:ext>
                  </a:extLst>
                </a:gridCol>
                <a:gridCol w="329184">
                  <a:extLst>
                    <a:ext uri="{9D8B030D-6E8A-4147-A177-3AD203B41FA5}">
                      <a16:colId xmlns:a16="http://schemas.microsoft.com/office/drawing/2014/main" val="3876175671"/>
                    </a:ext>
                  </a:extLst>
                </a:gridCol>
                <a:gridCol w="329184">
                  <a:extLst>
                    <a:ext uri="{9D8B030D-6E8A-4147-A177-3AD203B41FA5}">
                      <a16:colId xmlns:a16="http://schemas.microsoft.com/office/drawing/2014/main" val="995143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1005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Betsy Price for Mayor - 2019-04-27 17:33:00 </a:t>
                      </a:r>
                      <a:r>
                        <a:rPr kumimoji="0" lang="en-US" sz="1000" b="0" i="0" u="none" strike="noStrike" kern="1200" cap="none" spc="0" normalizeH="0" baseline="0" noProof="0">
                          <a:ln>
                            <a:noFill/>
                          </a:ln>
                          <a:solidFill>
                            <a:prstClr val="black"/>
                          </a:solidFill>
                          <a:effectLst/>
                          <a:uLnTx/>
                          <a:uFillTx/>
                          <a:latin typeface="+mn-lt"/>
                          <a:ea typeface="+mn-ea"/>
                          <a:cs typeface="+mn-cs"/>
                        </a:rPr>
                        <a:t> 
 I’m asked sometimes how I ended up as mayor. I think it really started years ago serving on my kids’ PTA as well as volunteering for various boards and commission over the years throughout Fort Worth. But my first public office was as Tax Assessor in Tarrant County.  I am so pleased in that decade our team made the office one of the most efficient in the entire state of Texas--saving millions for our residents.  We are doing the same thing now at City Hall.  Finding savings--no matter how small--on behalf of you.  Government is not always the answer...but an effective and fiscally responsible one is the only way to lead.  #HeavensToBetsy @BestyPrice #BetsyPriceForMayor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05/02/2019 10:44:39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1144626"/>
                  </a:ext>
                </a:extLst>
              </a:tr>
            </a:tbl>
          </a:graphicData>
        </a:graphic>
      </p:graphicFrame>
      <p:sp>
        <p:nvSpPr>
          <p:cNvPr id="4" name="Text Placeholder 3">
            <a:extLst>
              <a:ext uri="{FF2B5EF4-FFF2-40B4-BE49-F238E27FC236}">
                <a16:creationId xmlns:a16="http://schemas.microsoft.com/office/drawing/2014/main" id="{E3998108-9D05-405A-B0EA-5B01E99C6A4F}"/>
              </a:ext>
            </a:extLst>
          </p:cNvPr>
          <p:cNvSpPr>
            <a:spLocks noGrp="1"/>
          </p:cNvSpPr>
          <p:nvPr>
            <p:ph type="body" sz="quarter" idx="14"/>
          </p:nvPr>
        </p:nvSpPr>
        <p:spPr/>
        <p:txBody>
          <a:bodyPr/>
          <a:lstStyle/>
          <a:p>
            <a:r>
              <a:rPr lang="en-US"/>
              <a:t>02/14/2019 - 05/15/2019</a:t>
            </a:r>
          </a:p>
        </p:txBody>
      </p:sp>
    </p:spTree>
    <p:extLst>
      <p:ext uri="{BB962C8B-B14F-4D97-AF65-F5344CB8AC3E}">
        <p14:creationId xmlns:p14="http://schemas.microsoft.com/office/powerpoint/2010/main" val="10407349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9</TotalTime>
  <Words>2575</Words>
  <Application>Microsoft Office PowerPoint</Application>
  <PresentationFormat>On-screen Show (4:3)</PresentationFormat>
  <Paragraphs>950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Facebook Own Posts Table | Betsy Price for Mayor - 1 of 25</vt:lpstr>
      <vt:lpstr>Facebook Own Posts Table | Betsy Price for Mayor - 2 of 25</vt:lpstr>
      <vt:lpstr>Facebook Own Posts Table | Betsy Price for Mayor - 3 of 25</vt:lpstr>
      <vt:lpstr>Facebook Own Posts Table | Betsy Price for Mayor - 4 of 25</vt:lpstr>
      <vt:lpstr>Facebook Own Posts Table | Betsy Price for Mayor - 5 of 25</vt:lpstr>
      <vt:lpstr>Facebook Own Posts Table | Betsy Price for Mayor - 6 of 25</vt:lpstr>
      <vt:lpstr>Facebook Own Posts Table | Betsy Price for Mayor - 7 of 25</vt:lpstr>
      <vt:lpstr>Facebook Own Posts Table | Betsy Price for Mayor - 8 of 25</vt:lpstr>
      <vt:lpstr>Facebook Own Posts Table | Betsy Price for Mayor - 9 of 25</vt:lpstr>
      <vt:lpstr>Facebook Own Posts Table | Betsy Price for Mayor - 10 of 25</vt:lpstr>
      <vt:lpstr>Facebook Own Posts Table | Betsy Price for Mayor - 11 of 25</vt:lpstr>
      <vt:lpstr>Facebook Own Posts Table | Betsy Price for Mayor - 12 of 25</vt:lpstr>
      <vt:lpstr>Facebook Own Posts Table | Betsy Price for Mayor - 13 of 25</vt:lpstr>
      <vt:lpstr>Facebook Own Posts Table | Betsy Price for Mayor - 14 of 25</vt:lpstr>
      <vt:lpstr>Facebook Own Posts Table | Betsy Price for Mayor - 15 of 25</vt:lpstr>
      <vt:lpstr>Facebook Own Posts Table | Betsy Price for Mayor - 16 of 25</vt:lpstr>
      <vt:lpstr>Facebook Own Posts Table | Betsy Price for Mayor - 17 of 25</vt:lpstr>
      <vt:lpstr>Facebook Own Posts Table | Betsy Price for Mayor - 18 of 25</vt:lpstr>
      <vt:lpstr>Facebook Own Posts Table | Betsy Price for Mayor - 19 of 25</vt:lpstr>
      <vt:lpstr>Facebook Own Posts Table | Betsy Price for Mayor - 20 of 25</vt:lpstr>
      <vt:lpstr>Facebook Own Posts Table | Betsy Price for Mayor - 21 of 25</vt:lpstr>
      <vt:lpstr>Facebook Own Posts Table | Betsy Price for Mayor - 22 of 25</vt:lpstr>
      <vt:lpstr>Facebook Own Posts Table | Betsy Price for Mayor - 23 of 25</vt:lpstr>
      <vt:lpstr>Facebook Own Posts Table | Betsy Price for Mayor - 24 of 25</vt:lpstr>
      <vt:lpstr>Facebook Own Posts Table | Betsy Price for Mayor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Betsy Price for Mayor - 1 of 25</dc:title>
  <dc:creator>Frederik Peiniger</dc:creator>
  <cp:lastModifiedBy>Frederik Peiniger</cp:lastModifiedBy>
  <cp:revision>1</cp:revision>
  <dcterms:created xsi:type="dcterms:W3CDTF">2019-05-15T20:48:25Z</dcterms:created>
  <dcterms:modified xsi:type="dcterms:W3CDTF">2019-05-15T20:57:35Z</dcterms:modified>
</cp:coreProperties>
</file>