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22579</c:v>
                </c:pt>
                <c:pt idx="1">
                  <c:v>22590</c:v>
                </c:pt>
                <c:pt idx="2">
                  <c:v>22599</c:v>
                </c:pt>
                <c:pt idx="3">
                  <c:v>22625</c:v>
                </c:pt>
                <c:pt idx="4">
                  <c:v>22643</c:v>
                </c:pt>
                <c:pt idx="5">
                  <c:v>22663</c:v>
                </c:pt>
                <c:pt idx="6">
                  <c:v>22680</c:v>
                </c:pt>
                <c:pt idx="7">
                  <c:v>22690</c:v>
                </c:pt>
                <c:pt idx="8">
                  <c:v>22705</c:v>
                </c:pt>
                <c:pt idx="9">
                  <c:v>22719</c:v>
                </c:pt>
                <c:pt idx="10">
                  <c:v>22731</c:v>
                </c:pt>
                <c:pt idx="11">
                  <c:v>22751</c:v>
                </c:pt>
                <c:pt idx="12">
                  <c:v>22776</c:v>
                </c:pt>
                <c:pt idx="13">
                  <c:v>22811</c:v>
                </c:pt>
                <c:pt idx="14">
                  <c:v>22853</c:v>
                </c:pt>
                <c:pt idx="15">
                  <c:v>22860</c:v>
                </c:pt>
                <c:pt idx="16">
                  <c:v>22881</c:v>
                </c:pt>
                <c:pt idx="17">
                  <c:v>22897</c:v>
                </c:pt>
                <c:pt idx="18">
                  <c:v>22916</c:v>
                </c:pt>
                <c:pt idx="19">
                  <c:v>22932</c:v>
                </c:pt>
                <c:pt idx="20">
                  <c:v>22959</c:v>
                </c:pt>
                <c:pt idx="21">
                  <c:v>22978</c:v>
                </c:pt>
                <c:pt idx="22">
                  <c:v>23029</c:v>
                </c:pt>
                <c:pt idx="23">
                  <c:v>23062</c:v>
                </c:pt>
                <c:pt idx="24">
                  <c:v>23077</c:v>
                </c:pt>
                <c:pt idx="25">
                  <c:v>23097</c:v>
                </c:pt>
                <c:pt idx="26">
                  <c:v>23110</c:v>
                </c:pt>
                <c:pt idx="27">
                  <c:v>23139</c:v>
                </c:pt>
                <c:pt idx="28">
                  <c:v>23161</c:v>
                </c:pt>
                <c:pt idx="29">
                  <c:v>23182</c:v>
                </c:pt>
                <c:pt idx="30">
                  <c:v>23210</c:v>
                </c:pt>
              </c:numCache>
            </c:numRef>
          </c:val>
          <c:smooth val="0"/>
          <c:extLst>
            <c:ext xmlns:c16="http://schemas.microsoft.com/office/drawing/2014/chart" uri="{C3380CC4-5D6E-409C-BE32-E72D297353CC}">
              <c16:uniqueId val="{00000000-9B6D-4562-90E6-AD8DE65E3CE6}"/>
            </c:ext>
          </c:extLst>
        </c:ser>
        <c:dLbls>
          <c:showLegendKey val="0"/>
          <c:showVal val="0"/>
          <c:showCatName val="0"/>
          <c:showSerName val="0"/>
          <c:showPercent val="0"/>
          <c:showBubbleSize val="0"/>
        </c:dLbls>
        <c:smooth val="0"/>
        <c:axId val="333622200"/>
        <c:axId val="333625152"/>
      </c:lineChart>
      <c:dateAx>
        <c:axId val="33362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5152"/>
        <c:crosses val="autoZero"/>
        <c:auto val="1"/>
        <c:lblOffset val="100"/>
        <c:baseTimeUnit val="days"/>
      </c:dateAx>
      <c:valAx>
        <c:axId val="33362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 Skin Malaysia</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33</c:v>
                </c:pt>
                <c:pt idx="1">
                  <c:v>13</c:v>
                </c:pt>
                <c:pt idx="2">
                  <c:v>11</c:v>
                </c:pt>
                <c:pt idx="3">
                  <c:v>10</c:v>
                </c:pt>
                <c:pt idx="4">
                  <c:v>29</c:v>
                </c:pt>
                <c:pt idx="5">
                  <c:v>18</c:v>
                </c:pt>
                <c:pt idx="6">
                  <c:v>19</c:v>
                </c:pt>
                <c:pt idx="7">
                  <c:v>17</c:v>
                </c:pt>
                <c:pt idx="8">
                  <c:v>6</c:v>
                </c:pt>
                <c:pt idx="9">
                  <c:v>25</c:v>
                </c:pt>
                <c:pt idx="10">
                  <c:v>6</c:v>
                </c:pt>
                <c:pt idx="11">
                  <c:v>16</c:v>
                </c:pt>
                <c:pt idx="12">
                  <c:v>20</c:v>
                </c:pt>
                <c:pt idx="13">
                  <c:v>39</c:v>
                </c:pt>
                <c:pt idx="14">
                  <c:v>42</c:v>
                </c:pt>
                <c:pt idx="15">
                  <c:v>13</c:v>
                </c:pt>
                <c:pt idx="16">
                  <c:v>18</c:v>
                </c:pt>
                <c:pt idx="17">
                  <c:v>18</c:v>
                </c:pt>
                <c:pt idx="18">
                  <c:v>15</c:v>
                </c:pt>
                <c:pt idx="19">
                  <c:v>18</c:v>
                </c:pt>
                <c:pt idx="20">
                  <c:v>26</c:v>
                </c:pt>
                <c:pt idx="21">
                  <c:v>22</c:v>
                </c:pt>
                <c:pt idx="22">
                  <c:v>39</c:v>
                </c:pt>
                <c:pt idx="23">
                  <c:v>47</c:v>
                </c:pt>
                <c:pt idx="24">
                  <c:v>15</c:v>
                </c:pt>
                <c:pt idx="25">
                  <c:v>13</c:v>
                </c:pt>
                <c:pt idx="26">
                  <c:v>20</c:v>
                </c:pt>
                <c:pt idx="27">
                  <c:v>24</c:v>
                </c:pt>
                <c:pt idx="28">
                  <c:v>29</c:v>
                </c:pt>
                <c:pt idx="29">
                  <c:v>19</c:v>
                </c:pt>
                <c:pt idx="30">
                  <c:v>22</c:v>
                </c:pt>
              </c:numCache>
            </c:numRef>
          </c:val>
          <c:extLst>
            <c:ext xmlns:c16="http://schemas.microsoft.com/office/drawing/2014/chart" uri="{C3380CC4-5D6E-409C-BE32-E72D297353CC}">
              <c16:uniqueId val="{00000000-B675-4CCB-84BC-17177C264CE0}"/>
            </c:ext>
          </c:extLst>
        </c:ser>
        <c:dLbls>
          <c:showLegendKey val="0"/>
          <c:showVal val="0"/>
          <c:showCatName val="0"/>
          <c:showSerName val="0"/>
          <c:showPercent val="0"/>
          <c:showBubbleSize val="0"/>
        </c:dLbls>
        <c:gapWidth val="219"/>
        <c:overlap val="-27"/>
        <c:axId val="333623184"/>
        <c:axId val="284876544"/>
      </c:barChart>
      <c:dateAx>
        <c:axId val="333623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76544"/>
        <c:crosses val="autoZero"/>
        <c:auto val="1"/>
        <c:lblOffset val="100"/>
        <c:baseTimeUnit val="days"/>
      </c:dateAx>
      <c:valAx>
        <c:axId val="28487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62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14819</c:v>
                </c:pt>
                <c:pt idx="1">
                  <c:v>8984</c:v>
                </c:pt>
                <c:pt idx="2">
                  <c:v>7079</c:v>
                </c:pt>
                <c:pt idx="3">
                  <c:v>13781</c:v>
                </c:pt>
                <c:pt idx="4">
                  <c:v>21371</c:v>
                </c:pt>
                <c:pt idx="5">
                  <c:v>8332</c:v>
                </c:pt>
                <c:pt idx="6">
                  <c:v>6703</c:v>
                </c:pt>
                <c:pt idx="7">
                  <c:v>12192</c:v>
                </c:pt>
                <c:pt idx="8">
                  <c:v>24109</c:v>
                </c:pt>
                <c:pt idx="9">
                  <c:v>30823</c:v>
                </c:pt>
                <c:pt idx="10">
                  <c:v>23479</c:v>
                </c:pt>
                <c:pt idx="11">
                  <c:v>22966</c:v>
                </c:pt>
                <c:pt idx="12">
                  <c:v>22727</c:v>
                </c:pt>
                <c:pt idx="13">
                  <c:v>31496</c:v>
                </c:pt>
                <c:pt idx="14">
                  <c:v>27376</c:v>
                </c:pt>
                <c:pt idx="15">
                  <c:v>16670</c:v>
                </c:pt>
                <c:pt idx="16">
                  <c:v>10913</c:v>
                </c:pt>
                <c:pt idx="17">
                  <c:v>10126</c:v>
                </c:pt>
                <c:pt idx="18">
                  <c:v>14518</c:v>
                </c:pt>
                <c:pt idx="19">
                  <c:v>12804</c:v>
                </c:pt>
                <c:pt idx="20">
                  <c:v>19055</c:v>
                </c:pt>
                <c:pt idx="21">
                  <c:v>12462</c:v>
                </c:pt>
                <c:pt idx="22">
                  <c:v>29895</c:v>
                </c:pt>
                <c:pt idx="23">
                  <c:v>15593</c:v>
                </c:pt>
                <c:pt idx="24">
                  <c:v>10836</c:v>
                </c:pt>
                <c:pt idx="25">
                  <c:v>15101</c:v>
                </c:pt>
                <c:pt idx="26">
                  <c:v>11985</c:v>
                </c:pt>
                <c:pt idx="27">
                  <c:v>19600</c:v>
                </c:pt>
                <c:pt idx="28">
                  <c:v>17288</c:v>
                </c:pt>
                <c:pt idx="29">
                  <c:v>35608</c:v>
                </c:pt>
                <c:pt idx="30">
                  <c:v>20857</c:v>
                </c:pt>
              </c:numCache>
            </c:numRef>
          </c:val>
          <c:smooth val="0"/>
          <c:extLst>
            <c:ext xmlns:c16="http://schemas.microsoft.com/office/drawing/2014/chart" uri="{C3380CC4-5D6E-409C-BE32-E72D297353CC}">
              <c16:uniqueId val="{00000000-0CEC-406F-9789-1BDFE60D1C2D}"/>
            </c:ext>
          </c:extLst>
        </c:ser>
        <c:dLbls>
          <c:showLegendKey val="0"/>
          <c:showVal val="0"/>
          <c:showCatName val="0"/>
          <c:showSerName val="0"/>
          <c:showPercent val="0"/>
          <c:showBubbleSize val="0"/>
        </c:dLbls>
        <c:smooth val="0"/>
        <c:axId val="282253216"/>
        <c:axId val="282251248"/>
      </c:lineChart>
      <c:dateAx>
        <c:axId val="28225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51248"/>
        <c:crosses val="autoZero"/>
        <c:auto val="1"/>
        <c:lblOffset val="100"/>
        <c:baseTimeUnit val="days"/>
      </c:dateAx>
      <c:valAx>
        <c:axId val="28225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5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 Skin Malaysia</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685</c:v>
                </c:pt>
                <c:pt idx="1">
                  <c:v>363</c:v>
                </c:pt>
                <c:pt idx="2">
                  <c:v>450</c:v>
                </c:pt>
                <c:pt idx="3">
                  <c:v>1446</c:v>
                </c:pt>
                <c:pt idx="4">
                  <c:v>2071</c:v>
                </c:pt>
                <c:pt idx="5">
                  <c:v>531</c:v>
                </c:pt>
                <c:pt idx="6">
                  <c:v>583</c:v>
                </c:pt>
                <c:pt idx="7">
                  <c:v>906</c:v>
                </c:pt>
                <c:pt idx="8">
                  <c:v>672</c:v>
                </c:pt>
                <c:pt idx="9">
                  <c:v>2307</c:v>
                </c:pt>
                <c:pt idx="10">
                  <c:v>726</c:v>
                </c:pt>
                <c:pt idx="11">
                  <c:v>721</c:v>
                </c:pt>
                <c:pt idx="12">
                  <c:v>685</c:v>
                </c:pt>
                <c:pt idx="13">
                  <c:v>1941</c:v>
                </c:pt>
                <c:pt idx="14">
                  <c:v>4324</c:v>
                </c:pt>
                <c:pt idx="15">
                  <c:v>3510</c:v>
                </c:pt>
                <c:pt idx="16">
                  <c:v>3471</c:v>
                </c:pt>
                <c:pt idx="17">
                  <c:v>3391</c:v>
                </c:pt>
                <c:pt idx="18">
                  <c:v>3108</c:v>
                </c:pt>
                <c:pt idx="19">
                  <c:v>3072</c:v>
                </c:pt>
                <c:pt idx="20">
                  <c:v>3900</c:v>
                </c:pt>
                <c:pt idx="21">
                  <c:v>3309</c:v>
                </c:pt>
                <c:pt idx="22">
                  <c:v>4283</c:v>
                </c:pt>
                <c:pt idx="23">
                  <c:v>2310</c:v>
                </c:pt>
                <c:pt idx="24">
                  <c:v>542</c:v>
                </c:pt>
                <c:pt idx="25">
                  <c:v>945</c:v>
                </c:pt>
                <c:pt idx="26">
                  <c:v>616</c:v>
                </c:pt>
                <c:pt idx="27">
                  <c:v>1267</c:v>
                </c:pt>
                <c:pt idx="28">
                  <c:v>958</c:v>
                </c:pt>
                <c:pt idx="29">
                  <c:v>1394</c:v>
                </c:pt>
                <c:pt idx="30">
                  <c:v>573</c:v>
                </c:pt>
              </c:numCache>
            </c:numRef>
          </c:val>
          <c:extLst>
            <c:ext xmlns:c16="http://schemas.microsoft.com/office/drawing/2014/chart" uri="{C3380CC4-5D6E-409C-BE32-E72D297353CC}">
              <c16:uniqueId val="{00000000-79EA-47A7-BC82-674651334840}"/>
            </c:ext>
          </c:extLst>
        </c:ser>
        <c:dLbls>
          <c:showLegendKey val="0"/>
          <c:showVal val="0"/>
          <c:showCatName val="0"/>
          <c:showSerName val="0"/>
          <c:showPercent val="0"/>
          <c:showBubbleSize val="0"/>
        </c:dLbls>
        <c:gapWidth val="219"/>
        <c:overlap val="-27"/>
        <c:axId val="282248624"/>
        <c:axId val="282247968"/>
      </c:barChart>
      <c:dateAx>
        <c:axId val="282248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47968"/>
        <c:crosses val="autoZero"/>
        <c:auto val="1"/>
        <c:lblOffset val="100"/>
        <c:baseTimeUnit val="days"/>
      </c:dateAx>
      <c:valAx>
        <c:axId val="28224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24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Nu Skin Malaysia</c:v>
                </c:pt>
              </c:strCache>
            </c:strRef>
          </c:cat>
          <c:val>
            <c:numRef>
              <c:f>Sheet1!$B$2</c:f>
              <c:numCache>
                <c:formatCode>General</c:formatCode>
                <c:ptCount val="1"/>
                <c:pt idx="0">
                  <c:v>3533</c:v>
                </c:pt>
              </c:numCache>
            </c:numRef>
          </c:val>
          <c:extLst>
            <c:ext xmlns:c16="http://schemas.microsoft.com/office/drawing/2014/chart" uri="{C3380CC4-5D6E-409C-BE32-E72D297353CC}">
              <c16:uniqueId val="{00000000-EE56-4EB7-B01A-828EAC97DF1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Nu Skin Malaysia</c:v>
                </c:pt>
              </c:strCache>
            </c:strRef>
          </c:cat>
          <c:val>
            <c:numRef>
              <c:f>Sheet1!$C$2</c:f>
              <c:numCache>
                <c:formatCode>General</c:formatCode>
                <c:ptCount val="1"/>
                <c:pt idx="0">
                  <c:v>220</c:v>
                </c:pt>
              </c:numCache>
            </c:numRef>
          </c:val>
          <c:extLst>
            <c:ext xmlns:c16="http://schemas.microsoft.com/office/drawing/2014/chart" uri="{C3380CC4-5D6E-409C-BE32-E72D297353CC}">
              <c16:uniqueId val="{00000001-EE56-4EB7-B01A-828EAC97DF1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Nu Skin Malaysia</c:v>
                </c:pt>
              </c:strCache>
            </c:strRef>
          </c:cat>
          <c:val>
            <c:numRef>
              <c:f>Sheet1!$D$2</c:f>
              <c:numCache>
                <c:formatCode>General</c:formatCode>
                <c:ptCount val="1"/>
                <c:pt idx="0">
                  <c:v>15</c:v>
                </c:pt>
              </c:numCache>
            </c:numRef>
          </c:val>
          <c:extLst>
            <c:ext xmlns:c16="http://schemas.microsoft.com/office/drawing/2014/chart" uri="{C3380CC4-5D6E-409C-BE32-E72D297353CC}">
              <c16:uniqueId val="{00000002-EE56-4EB7-B01A-828EAC97DF1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Nu Skin Malaysia</c:v>
                </c:pt>
              </c:strCache>
            </c:strRef>
          </c:cat>
          <c:val>
            <c:numRef>
              <c:f>Sheet1!$E$2</c:f>
              <c:numCache>
                <c:formatCode>General</c:formatCode>
                <c:ptCount val="1"/>
                <c:pt idx="0">
                  <c:v>56</c:v>
                </c:pt>
              </c:numCache>
            </c:numRef>
          </c:val>
          <c:extLst>
            <c:ext xmlns:c16="http://schemas.microsoft.com/office/drawing/2014/chart" uri="{C3380CC4-5D6E-409C-BE32-E72D297353CC}">
              <c16:uniqueId val="{00000003-EE56-4EB7-B01A-828EAC97DF1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Nu Skin Malaysia</c:v>
                </c:pt>
              </c:strCache>
            </c:strRef>
          </c:cat>
          <c:val>
            <c:numRef>
              <c:f>Sheet1!$F$2</c:f>
              <c:numCache>
                <c:formatCode>General</c:formatCode>
                <c:ptCount val="1"/>
                <c:pt idx="0">
                  <c:v>1</c:v>
                </c:pt>
              </c:numCache>
            </c:numRef>
          </c:val>
          <c:extLst>
            <c:ext xmlns:c16="http://schemas.microsoft.com/office/drawing/2014/chart" uri="{C3380CC4-5D6E-409C-BE32-E72D297353CC}">
              <c16:uniqueId val="{00000004-EE56-4EB7-B01A-828EAC97DF1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Nu Skin Malaysia</c:v>
                </c:pt>
              </c:strCache>
            </c:strRef>
          </c:cat>
          <c:val>
            <c:numRef>
              <c:f>Sheet1!$G$2</c:f>
              <c:numCache>
                <c:formatCode>General</c:formatCode>
                <c:ptCount val="1"/>
                <c:pt idx="0">
                  <c:v>3</c:v>
                </c:pt>
              </c:numCache>
            </c:numRef>
          </c:val>
          <c:extLst>
            <c:ext xmlns:c16="http://schemas.microsoft.com/office/drawing/2014/chart" uri="{C3380CC4-5D6E-409C-BE32-E72D297353CC}">
              <c16:uniqueId val="{00000005-EE56-4EB7-B01A-828EAC97DF1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Nu Skin Malaysia</c:v>
                </c:pt>
              </c:strCache>
            </c:strRef>
          </c:cat>
          <c:val>
            <c:numRef>
              <c:f>Sheet1!$H$2</c:f>
              <c:numCache>
                <c:formatCode>General</c:formatCode>
                <c:ptCount val="1"/>
                <c:pt idx="0">
                  <c:v>193</c:v>
                </c:pt>
              </c:numCache>
            </c:numRef>
          </c:val>
          <c:extLst>
            <c:ext xmlns:c16="http://schemas.microsoft.com/office/drawing/2014/chart" uri="{C3380CC4-5D6E-409C-BE32-E72D297353CC}">
              <c16:uniqueId val="{00000006-EE56-4EB7-B01A-828EAC97DF1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Nu Skin Malaysia</c:v>
                </c:pt>
              </c:strCache>
            </c:strRef>
          </c:cat>
          <c:val>
            <c:numRef>
              <c:f>Sheet1!$I$2</c:f>
              <c:numCache>
                <c:formatCode>General</c:formatCode>
                <c:ptCount val="1"/>
                <c:pt idx="0">
                  <c:v>3271</c:v>
                </c:pt>
              </c:numCache>
            </c:numRef>
          </c:val>
          <c:extLst>
            <c:ext xmlns:c16="http://schemas.microsoft.com/office/drawing/2014/chart" uri="{C3380CC4-5D6E-409C-BE32-E72D297353CC}">
              <c16:uniqueId val="{00000007-EE56-4EB7-B01A-828EAC97DF13}"/>
            </c:ext>
          </c:extLst>
        </c:ser>
        <c:dLbls>
          <c:showLegendKey val="0"/>
          <c:showVal val="0"/>
          <c:showCatName val="0"/>
          <c:showSerName val="0"/>
          <c:showPercent val="0"/>
          <c:showBubbleSize val="0"/>
        </c:dLbls>
        <c:gapWidth val="219"/>
        <c:overlap val="-27"/>
        <c:axId val="336417072"/>
        <c:axId val="336421336"/>
      </c:barChart>
      <c:catAx>
        <c:axId val="33641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21336"/>
        <c:crosses val="autoZero"/>
        <c:auto val="1"/>
        <c:lblAlgn val="ctr"/>
        <c:lblOffset val="100"/>
        <c:noMultiLvlLbl val="0"/>
      </c:catAx>
      <c:valAx>
        <c:axId val="33642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Nu Skin Malaysia</c:v>
                </c:pt>
              </c:strCache>
            </c:strRef>
          </c:cat>
          <c:val>
            <c:numRef>
              <c:f>Sheet1!$B$2</c:f>
              <c:numCache>
                <c:formatCode>General</c:formatCode>
                <c:ptCount val="1"/>
                <c:pt idx="0">
                  <c:v>7292</c:v>
                </c:pt>
              </c:numCache>
            </c:numRef>
          </c:val>
          <c:extLst>
            <c:ext xmlns:c16="http://schemas.microsoft.com/office/drawing/2014/chart" uri="{C3380CC4-5D6E-409C-BE32-E72D297353CC}">
              <c16:uniqueId val="{00000000-6BD7-42DD-B80F-BB9FE186762B}"/>
            </c:ext>
          </c:extLst>
        </c:ser>
        <c:dLbls>
          <c:showLegendKey val="0"/>
          <c:showVal val="0"/>
          <c:showCatName val="0"/>
          <c:showSerName val="0"/>
          <c:showPercent val="0"/>
          <c:showBubbleSize val="0"/>
        </c:dLbls>
        <c:gapWidth val="219"/>
        <c:overlap val="-27"/>
        <c:axId val="336419696"/>
        <c:axId val="336418712"/>
      </c:barChart>
      <c:catAx>
        <c:axId val="33641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8712"/>
        <c:crosses val="autoZero"/>
        <c:auto val="1"/>
        <c:lblAlgn val="ctr"/>
        <c:lblOffset val="100"/>
        <c:noMultiLvlLbl val="0"/>
      </c:catAx>
      <c:valAx>
        <c:axId val="33641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 Skin Malaysia</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pt idx="0">
                  <c:v>11.935792651498</c:v>
                </c:pt>
                <c:pt idx="1">
                  <c:v>4.6134133450919004</c:v>
                </c:pt>
                <c:pt idx="2">
                  <c:v>4.1230557262670002</c:v>
                </c:pt>
              </c:numCache>
            </c:numRef>
          </c:val>
          <c:extLst>
            <c:ext xmlns:c16="http://schemas.microsoft.com/office/drawing/2014/chart" uri="{C3380CC4-5D6E-409C-BE32-E72D297353CC}">
              <c16:uniqueId val="{00000000-CF45-49B6-AB93-6C81A2D7EA3C}"/>
            </c:ext>
          </c:extLst>
        </c:ser>
        <c:dLbls>
          <c:showLegendKey val="0"/>
          <c:showVal val="0"/>
          <c:showCatName val="0"/>
          <c:showSerName val="0"/>
          <c:showPercent val="0"/>
          <c:showBubbleSize val="0"/>
        </c:dLbls>
        <c:gapWidth val="219"/>
        <c:overlap val="-27"/>
        <c:axId val="337544168"/>
        <c:axId val="337548432"/>
      </c:barChart>
      <c:catAx>
        <c:axId val="33754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8432"/>
        <c:crosses val="autoZero"/>
        <c:auto val="1"/>
        <c:lblAlgn val="ctr"/>
        <c:lblOffset val="100"/>
        <c:noMultiLvlLbl val="0"/>
      </c:catAx>
      <c:valAx>
        <c:axId val="33754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54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Nu Skin Malaysia</c:v>
                </c:pt>
              </c:strCache>
            </c:strRef>
          </c:cat>
          <c:val>
            <c:numRef>
              <c:f>Sheet1!$B$2</c:f>
              <c:numCache>
                <c:formatCode>General</c:formatCode>
                <c:ptCount val="1"/>
                <c:pt idx="0">
                  <c:v>13581</c:v>
                </c:pt>
              </c:numCache>
            </c:numRef>
          </c:val>
          <c:extLst>
            <c:ext xmlns:c16="http://schemas.microsoft.com/office/drawing/2014/chart" uri="{C3380CC4-5D6E-409C-BE32-E72D297353CC}">
              <c16:uniqueId val="{00000000-53F3-42EA-8A36-25FE573B1AE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Nu Skin Malaysia</c:v>
                </c:pt>
              </c:strCache>
            </c:strRef>
          </c:cat>
          <c:val>
            <c:numRef>
              <c:f>Sheet1!$C$2</c:f>
              <c:numCache>
                <c:formatCode>General</c:formatCode>
                <c:ptCount val="1"/>
                <c:pt idx="0">
                  <c:v>5823</c:v>
                </c:pt>
              </c:numCache>
            </c:numRef>
          </c:val>
          <c:extLst>
            <c:ext xmlns:c16="http://schemas.microsoft.com/office/drawing/2014/chart" uri="{C3380CC4-5D6E-409C-BE32-E72D297353CC}">
              <c16:uniqueId val="{00000001-53F3-42EA-8A36-25FE573B1AE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Nu Skin Malaysia</c:v>
                </c:pt>
              </c:strCache>
            </c:strRef>
          </c:cat>
          <c:val>
            <c:numRef>
              <c:f>Sheet1!$D$2</c:f>
              <c:numCache>
                <c:formatCode>General</c:formatCode>
                <c:ptCount val="1"/>
                <c:pt idx="0">
                  <c:v>11660</c:v>
                </c:pt>
              </c:numCache>
            </c:numRef>
          </c:val>
          <c:extLst>
            <c:ext xmlns:c16="http://schemas.microsoft.com/office/drawing/2014/chart" uri="{C3380CC4-5D6E-409C-BE32-E72D297353CC}">
              <c16:uniqueId val="{00000002-53F3-42EA-8A36-25FE573B1AEB}"/>
            </c:ext>
          </c:extLst>
        </c:ser>
        <c:dLbls>
          <c:showLegendKey val="0"/>
          <c:showVal val="0"/>
          <c:showCatName val="0"/>
          <c:showSerName val="0"/>
          <c:showPercent val="0"/>
          <c:showBubbleSize val="0"/>
        </c:dLbls>
        <c:gapWidth val="219"/>
        <c:overlap val="-27"/>
        <c:axId val="286134160"/>
        <c:axId val="286134488"/>
      </c:barChart>
      <c:catAx>
        <c:axId val="286134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34488"/>
        <c:crosses val="autoZero"/>
        <c:auto val="1"/>
        <c:lblAlgn val="ctr"/>
        <c:lblOffset val="100"/>
        <c:noMultiLvlLbl val="0"/>
      </c:catAx>
      <c:valAx>
        <c:axId val="28613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3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Nu Skin Malaysia</c:v>
                </c:pt>
              </c:strCache>
            </c:strRef>
          </c:cat>
          <c:val>
            <c:numRef>
              <c:f>Sheet1!$B$2</c:f>
              <c:numCache>
                <c:formatCode>General</c:formatCode>
                <c:ptCount val="1"/>
                <c:pt idx="0">
                  <c:v>13581</c:v>
                </c:pt>
              </c:numCache>
            </c:numRef>
          </c:val>
          <c:extLst>
            <c:ext xmlns:c16="http://schemas.microsoft.com/office/drawing/2014/chart" uri="{C3380CC4-5D6E-409C-BE32-E72D297353CC}">
              <c16:uniqueId val="{00000000-7994-4D6A-AD92-E853491E88AD}"/>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Nu Skin Malaysia</c:v>
                </c:pt>
              </c:strCache>
            </c:strRef>
          </c:cat>
          <c:val>
            <c:numRef>
              <c:f>Sheet1!$C$2</c:f>
              <c:numCache>
                <c:formatCode>General</c:formatCode>
                <c:ptCount val="1"/>
                <c:pt idx="0">
                  <c:v>5823</c:v>
                </c:pt>
              </c:numCache>
            </c:numRef>
          </c:val>
          <c:extLst>
            <c:ext xmlns:c16="http://schemas.microsoft.com/office/drawing/2014/chart" uri="{C3380CC4-5D6E-409C-BE32-E72D297353CC}">
              <c16:uniqueId val="{00000001-7994-4D6A-AD92-E853491E88A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Nu Skin Malaysia</c:v>
                </c:pt>
              </c:strCache>
            </c:strRef>
          </c:cat>
          <c:val>
            <c:numRef>
              <c:f>Sheet1!$D$2</c:f>
              <c:numCache>
                <c:formatCode>General</c:formatCode>
                <c:ptCount val="1"/>
                <c:pt idx="0">
                  <c:v>11660</c:v>
                </c:pt>
              </c:numCache>
            </c:numRef>
          </c:val>
          <c:extLst>
            <c:ext xmlns:c16="http://schemas.microsoft.com/office/drawing/2014/chart" uri="{C3380CC4-5D6E-409C-BE32-E72D297353CC}">
              <c16:uniqueId val="{00000002-7994-4D6A-AD92-E853491E88AD}"/>
            </c:ext>
          </c:extLst>
        </c:ser>
        <c:dLbls>
          <c:showLegendKey val="0"/>
          <c:showVal val="0"/>
          <c:showCatName val="0"/>
          <c:showSerName val="0"/>
          <c:showPercent val="0"/>
          <c:showBubbleSize val="0"/>
        </c:dLbls>
        <c:gapWidth val="219"/>
        <c:overlap val="-27"/>
        <c:axId val="286137440"/>
        <c:axId val="286135472"/>
      </c:barChart>
      <c:catAx>
        <c:axId val="28613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35472"/>
        <c:crosses val="autoZero"/>
        <c:auto val="1"/>
        <c:lblAlgn val="ctr"/>
        <c:lblOffset val="100"/>
        <c:noMultiLvlLbl val="0"/>
      </c:catAx>
      <c:valAx>
        <c:axId val="28613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3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279</c:v>
                </c:pt>
                <c:pt idx="1">
                  <c:v>190</c:v>
                </c:pt>
                <c:pt idx="2">
                  <c:v>180</c:v>
                </c:pt>
                <c:pt idx="3">
                  <c:v>373</c:v>
                </c:pt>
                <c:pt idx="4">
                  <c:v>383</c:v>
                </c:pt>
                <c:pt idx="5">
                  <c:v>321</c:v>
                </c:pt>
                <c:pt idx="6">
                  <c:v>274</c:v>
                </c:pt>
                <c:pt idx="7">
                  <c:v>324</c:v>
                </c:pt>
                <c:pt idx="8">
                  <c:v>296</c:v>
                </c:pt>
                <c:pt idx="9">
                  <c:v>583</c:v>
                </c:pt>
                <c:pt idx="10">
                  <c:v>317</c:v>
                </c:pt>
                <c:pt idx="11">
                  <c:v>385</c:v>
                </c:pt>
                <c:pt idx="12">
                  <c:v>296</c:v>
                </c:pt>
                <c:pt idx="13">
                  <c:v>375</c:v>
                </c:pt>
                <c:pt idx="14">
                  <c:v>262</c:v>
                </c:pt>
                <c:pt idx="15">
                  <c:v>207</c:v>
                </c:pt>
                <c:pt idx="16">
                  <c:v>219</c:v>
                </c:pt>
                <c:pt idx="17">
                  <c:v>198</c:v>
                </c:pt>
                <c:pt idx="18">
                  <c:v>303</c:v>
                </c:pt>
                <c:pt idx="19">
                  <c:v>301</c:v>
                </c:pt>
                <c:pt idx="20">
                  <c:v>249</c:v>
                </c:pt>
                <c:pt idx="21">
                  <c:v>300</c:v>
                </c:pt>
                <c:pt idx="22">
                  <c:v>363</c:v>
                </c:pt>
                <c:pt idx="23">
                  <c:v>228</c:v>
                </c:pt>
                <c:pt idx="24">
                  <c:v>201</c:v>
                </c:pt>
                <c:pt idx="25">
                  <c:v>300</c:v>
                </c:pt>
                <c:pt idx="26">
                  <c:v>177</c:v>
                </c:pt>
                <c:pt idx="27">
                  <c:v>270</c:v>
                </c:pt>
                <c:pt idx="28">
                  <c:v>189</c:v>
                </c:pt>
                <c:pt idx="29">
                  <c:v>225</c:v>
                </c:pt>
                <c:pt idx="30">
                  <c:v>141</c:v>
                </c:pt>
              </c:numCache>
            </c:numRef>
          </c:val>
          <c:smooth val="0"/>
          <c:extLst>
            <c:ext xmlns:c16="http://schemas.microsoft.com/office/drawing/2014/chart" uri="{C3380CC4-5D6E-409C-BE32-E72D297353CC}">
              <c16:uniqueId val="{00000000-DF5B-4B2F-8080-05B089C1EE17}"/>
            </c:ext>
          </c:extLst>
        </c:ser>
        <c:dLbls>
          <c:showLegendKey val="0"/>
          <c:showVal val="0"/>
          <c:showCatName val="0"/>
          <c:showSerName val="0"/>
          <c:showPercent val="0"/>
          <c:showBubbleSize val="0"/>
        </c:dLbls>
        <c:smooth val="0"/>
        <c:axId val="286140392"/>
        <c:axId val="286140720"/>
      </c:lineChart>
      <c:dateAx>
        <c:axId val="286140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0720"/>
        <c:crosses val="autoZero"/>
        <c:auto val="1"/>
        <c:lblOffset val="100"/>
        <c:baseTimeUnit val="days"/>
      </c:dateAx>
      <c:valAx>
        <c:axId val="28614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3.9904229848364003E-2</c:v>
                </c:pt>
                <c:pt idx="1">
                  <c:v>3.5434291535634002E-2</c:v>
                </c:pt>
                <c:pt idx="2">
                  <c:v>0</c:v>
                </c:pt>
                <c:pt idx="3">
                  <c:v>0</c:v>
                </c:pt>
                <c:pt idx="4">
                  <c:v>1.4501083160174999</c:v>
                </c:pt>
                <c:pt idx="5">
                  <c:v>9.2743894360288001E-2</c:v>
                </c:pt>
                <c:pt idx="6">
                  <c:v>0</c:v>
                </c:pt>
                <c:pt idx="7">
                  <c:v>1.0891132765995</c:v>
                </c:pt>
                <c:pt idx="8">
                  <c:v>0.26001498391432998</c:v>
                </c:pt>
                <c:pt idx="9">
                  <c:v>0.94101412255203998</c:v>
                </c:pt>
                <c:pt idx="10">
                  <c:v>0</c:v>
                </c:pt>
                <c:pt idx="11">
                  <c:v>0.2749307174592</c:v>
                </c:pt>
                <c:pt idx="12">
                  <c:v>0</c:v>
                </c:pt>
                <c:pt idx="13">
                  <c:v>1.3067017851917</c:v>
                </c:pt>
                <c:pt idx="14">
                  <c:v>0.51706761316330996</c:v>
                </c:pt>
                <c:pt idx="15">
                  <c:v>0.15318627450979999</c:v>
                </c:pt>
                <c:pt idx="16">
                  <c:v>0</c:v>
                </c:pt>
                <c:pt idx="17">
                  <c:v>0</c:v>
                </c:pt>
                <c:pt idx="18">
                  <c:v>0.6179579002533</c:v>
                </c:pt>
                <c:pt idx="19">
                  <c:v>8.2915121099715994E-2</c:v>
                </c:pt>
                <c:pt idx="20">
                  <c:v>0.81418668526834004</c:v>
                </c:pt>
                <c:pt idx="21">
                  <c:v>0.21079221288271</c:v>
                </c:pt>
                <c:pt idx="22">
                  <c:v>1.5426326243602999</c:v>
                </c:pt>
                <c:pt idx="23">
                  <c:v>6.0779716940174998E-2</c:v>
                </c:pt>
                <c:pt idx="24">
                  <c:v>0</c:v>
                </c:pt>
                <c:pt idx="25">
                  <c:v>0.94458165431777996</c:v>
                </c:pt>
                <c:pt idx="26">
                  <c:v>0</c:v>
                </c:pt>
                <c:pt idx="27">
                  <c:v>0.58107679441704996</c:v>
                </c:pt>
                <c:pt idx="28">
                  <c:v>1.1709298306256</c:v>
                </c:pt>
                <c:pt idx="29">
                  <c:v>0.47479281767956</c:v>
                </c:pt>
                <c:pt idx="30">
                  <c:v>0</c:v>
                </c:pt>
              </c:numCache>
            </c:numRef>
          </c:val>
          <c:smooth val="0"/>
          <c:extLst>
            <c:ext xmlns:c16="http://schemas.microsoft.com/office/drawing/2014/chart" uri="{C3380CC4-5D6E-409C-BE32-E72D297353CC}">
              <c16:uniqueId val="{00000000-1AC3-4220-A003-EA10A7BAFE5C}"/>
            </c:ext>
          </c:extLst>
        </c:ser>
        <c:dLbls>
          <c:showLegendKey val="0"/>
          <c:showVal val="0"/>
          <c:showCatName val="0"/>
          <c:showSerName val="0"/>
          <c:showPercent val="0"/>
          <c:showBubbleSize val="0"/>
        </c:dLbls>
        <c:smooth val="0"/>
        <c:axId val="286144328"/>
        <c:axId val="286146624"/>
      </c:lineChart>
      <c:dateAx>
        <c:axId val="286144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6624"/>
        <c:crosses val="autoZero"/>
        <c:auto val="1"/>
        <c:lblOffset val="100"/>
        <c:baseTimeUnit val="days"/>
      </c:dateAx>
      <c:valAx>
        <c:axId val="28614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14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2624</c:v>
                </c:pt>
                <c:pt idx="1">
                  <c:v>1472</c:v>
                </c:pt>
                <c:pt idx="2">
                  <c:v>1144</c:v>
                </c:pt>
                <c:pt idx="3">
                  <c:v>796</c:v>
                </c:pt>
                <c:pt idx="4">
                  <c:v>695</c:v>
                </c:pt>
                <c:pt idx="5">
                  <c:v>951</c:v>
                </c:pt>
                <c:pt idx="6">
                  <c:v>1062</c:v>
                </c:pt>
                <c:pt idx="7">
                  <c:v>1940</c:v>
                </c:pt>
                <c:pt idx="8">
                  <c:v>4616</c:v>
                </c:pt>
                <c:pt idx="9">
                  <c:v>7835</c:v>
                </c:pt>
                <c:pt idx="10">
                  <c:v>5595</c:v>
                </c:pt>
                <c:pt idx="11">
                  <c:v>5358</c:v>
                </c:pt>
                <c:pt idx="12">
                  <c:v>5676</c:v>
                </c:pt>
                <c:pt idx="13">
                  <c:v>8230</c:v>
                </c:pt>
                <c:pt idx="14">
                  <c:v>10496</c:v>
                </c:pt>
                <c:pt idx="15">
                  <c:v>6088</c:v>
                </c:pt>
                <c:pt idx="16">
                  <c:v>4498</c:v>
                </c:pt>
                <c:pt idx="17">
                  <c:v>3889</c:v>
                </c:pt>
                <c:pt idx="18">
                  <c:v>3902</c:v>
                </c:pt>
                <c:pt idx="19">
                  <c:v>4592</c:v>
                </c:pt>
                <c:pt idx="20">
                  <c:v>7632</c:v>
                </c:pt>
                <c:pt idx="21">
                  <c:v>6968</c:v>
                </c:pt>
                <c:pt idx="22">
                  <c:v>9107</c:v>
                </c:pt>
                <c:pt idx="23">
                  <c:v>4461</c:v>
                </c:pt>
                <c:pt idx="24">
                  <c:v>1997</c:v>
                </c:pt>
                <c:pt idx="25">
                  <c:v>1748</c:v>
                </c:pt>
                <c:pt idx="26">
                  <c:v>1585</c:v>
                </c:pt>
                <c:pt idx="27">
                  <c:v>4134</c:v>
                </c:pt>
                <c:pt idx="28">
                  <c:v>3732</c:v>
                </c:pt>
                <c:pt idx="29">
                  <c:v>6830</c:v>
                </c:pt>
                <c:pt idx="30">
                  <c:v>3112</c:v>
                </c:pt>
              </c:numCache>
            </c:numRef>
          </c:val>
          <c:smooth val="0"/>
          <c:extLst>
            <c:ext xmlns:c16="http://schemas.microsoft.com/office/drawing/2014/chart" uri="{C3380CC4-5D6E-409C-BE32-E72D297353CC}">
              <c16:uniqueId val="{00000000-FFFD-4013-A5B4-53B58778E596}"/>
            </c:ext>
          </c:extLst>
        </c:ser>
        <c:dLbls>
          <c:showLegendKey val="0"/>
          <c:showVal val="0"/>
          <c:showCatName val="0"/>
          <c:showSerName val="0"/>
          <c:showPercent val="0"/>
          <c:showBubbleSize val="0"/>
        </c:dLbls>
        <c:smooth val="0"/>
        <c:axId val="529850840"/>
        <c:axId val="529861008"/>
      </c:lineChart>
      <c:dateAx>
        <c:axId val="52985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1008"/>
        <c:crosses val="autoZero"/>
        <c:auto val="1"/>
        <c:lblOffset val="100"/>
        <c:baseTimeUnit val="days"/>
      </c:dateAx>
      <c:valAx>
        <c:axId val="529861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5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2624</c:v>
                </c:pt>
                <c:pt idx="1">
                  <c:v>1472</c:v>
                </c:pt>
                <c:pt idx="2">
                  <c:v>1144</c:v>
                </c:pt>
                <c:pt idx="3">
                  <c:v>796</c:v>
                </c:pt>
                <c:pt idx="4">
                  <c:v>695</c:v>
                </c:pt>
                <c:pt idx="5">
                  <c:v>951</c:v>
                </c:pt>
                <c:pt idx="6">
                  <c:v>1062</c:v>
                </c:pt>
                <c:pt idx="7">
                  <c:v>1940</c:v>
                </c:pt>
                <c:pt idx="8">
                  <c:v>4616</c:v>
                </c:pt>
                <c:pt idx="9">
                  <c:v>7835</c:v>
                </c:pt>
                <c:pt idx="10">
                  <c:v>5595</c:v>
                </c:pt>
                <c:pt idx="11">
                  <c:v>5358</c:v>
                </c:pt>
                <c:pt idx="12">
                  <c:v>5676</c:v>
                </c:pt>
                <c:pt idx="13">
                  <c:v>8230</c:v>
                </c:pt>
                <c:pt idx="14">
                  <c:v>10496</c:v>
                </c:pt>
                <c:pt idx="15">
                  <c:v>6088</c:v>
                </c:pt>
                <c:pt idx="16">
                  <c:v>4498</c:v>
                </c:pt>
                <c:pt idx="17">
                  <c:v>3889</c:v>
                </c:pt>
                <c:pt idx="18">
                  <c:v>3902</c:v>
                </c:pt>
                <c:pt idx="19">
                  <c:v>4592</c:v>
                </c:pt>
                <c:pt idx="20">
                  <c:v>7632</c:v>
                </c:pt>
                <c:pt idx="21">
                  <c:v>6968</c:v>
                </c:pt>
                <c:pt idx="22">
                  <c:v>9107</c:v>
                </c:pt>
                <c:pt idx="23">
                  <c:v>4461</c:v>
                </c:pt>
                <c:pt idx="24">
                  <c:v>1997</c:v>
                </c:pt>
                <c:pt idx="25">
                  <c:v>1748</c:v>
                </c:pt>
                <c:pt idx="26">
                  <c:v>1585</c:v>
                </c:pt>
                <c:pt idx="27">
                  <c:v>4134</c:v>
                </c:pt>
                <c:pt idx="28">
                  <c:v>3732</c:v>
                </c:pt>
                <c:pt idx="29">
                  <c:v>6830</c:v>
                </c:pt>
                <c:pt idx="30">
                  <c:v>3112</c:v>
                </c:pt>
              </c:numCache>
            </c:numRef>
          </c:val>
          <c:smooth val="0"/>
          <c:extLst>
            <c:ext xmlns:c16="http://schemas.microsoft.com/office/drawing/2014/chart" uri="{C3380CC4-5D6E-409C-BE32-E72D297353CC}">
              <c16:uniqueId val="{00000000-8B9B-4835-B8D2-50B44B3FFF04}"/>
            </c:ext>
          </c:extLst>
        </c:ser>
        <c:dLbls>
          <c:showLegendKey val="0"/>
          <c:showVal val="0"/>
          <c:showCatName val="0"/>
          <c:showSerName val="0"/>
          <c:showPercent val="0"/>
          <c:showBubbleSize val="0"/>
        </c:dLbls>
        <c:smooth val="0"/>
        <c:axId val="529856088"/>
        <c:axId val="529855432"/>
      </c:lineChart>
      <c:dateAx>
        <c:axId val="52985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55432"/>
        <c:crosses val="autoZero"/>
        <c:auto val="1"/>
        <c:lblOffset val="100"/>
        <c:baseTimeUnit val="days"/>
      </c:dateAx>
      <c:valAx>
        <c:axId val="52985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5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Nu Skin Malaysia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25333</c:v>
                </c:pt>
                <c:pt idx="1">
                  <c:v>16013</c:v>
                </c:pt>
                <c:pt idx="2">
                  <c:v>14407</c:v>
                </c:pt>
                <c:pt idx="3">
                  <c:v>26766</c:v>
                </c:pt>
                <c:pt idx="4">
                  <c:v>38483</c:v>
                </c:pt>
                <c:pt idx="5">
                  <c:v>15997</c:v>
                </c:pt>
                <c:pt idx="6">
                  <c:v>13335</c:v>
                </c:pt>
                <c:pt idx="7">
                  <c:v>24438</c:v>
                </c:pt>
                <c:pt idx="8">
                  <c:v>35554</c:v>
                </c:pt>
                <c:pt idx="9">
                  <c:v>51080</c:v>
                </c:pt>
                <c:pt idx="10">
                  <c:v>35117</c:v>
                </c:pt>
                <c:pt idx="11">
                  <c:v>36642</c:v>
                </c:pt>
                <c:pt idx="12">
                  <c:v>35102</c:v>
                </c:pt>
                <c:pt idx="13">
                  <c:v>54144</c:v>
                </c:pt>
                <c:pt idx="14">
                  <c:v>42895</c:v>
                </c:pt>
                <c:pt idx="15">
                  <c:v>26551</c:v>
                </c:pt>
                <c:pt idx="16">
                  <c:v>19825</c:v>
                </c:pt>
                <c:pt idx="17">
                  <c:v>16530</c:v>
                </c:pt>
                <c:pt idx="18">
                  <c:v>26230</c:v>
                </c:pt>
                <c:pt idx="19">
                  <c:v>23241</c:v>
                </c:pt>
                <c:pt idx="20">
                  <c:v>36971</c:v>
                </c:pt>
                <c:pt idx="21">
                  <c:v>26294</c:v>
                </c:pt>
                <c:pt idx="22">
                  <c:v>55767</c:v>
                </c:pt>
                <c:pt idx="23">
                  <c:v>27600</c:v>
                </c:pt>
                <c:pt idx="24">
                  <c:v>20157</c:v>
                </c:pt>
                <c:pt idx="25">
                  <c:v>31615</c:v>
                </c:pt>
                <c:pt idx="26">
                  <c:v>21003</c:v>
                </c:pt>
                <c:pt idx="27">
                  <c:v>37381</c:v>
                </c:pt>
                <c:pt idx="28">
                  <c:v>31173</c:v>
                </c:pt>
                <c:pt idx="29">
                  <c:v>56945</c:v>
                </c:pt>
                <c:pt idx="30">
                  <c:v>30726</c:v>
                </c:pt>
              </c:numCache>
            </c:numRef>
          </c:val>
          <c:smooth val="0"/>
          <c:extLst>
            <c:ext xmlns:c16="http://schemas.microsoft.com/office/drawing/2014/chart" uri="{C3380CC4-5D6E-409C-BE32-E72D297353CC}">
              <c16:uniqueId val="{00000000-276A-4D04-9ED4-E4553D255A8E}"/>
            </c:ext>
          </c:extLst>
        </c:ser>
        <c:dLbls>
          <c:showLegendKey val="0"/>
          <c:showVal val="0"/>
          <c:showCatName val="0"/>
          <c:showSerName val="0"/>
          <c:showPercent val="0"/>
          <c:showBubbleSize val="0"/>
        </c:dLbls>
        <c:smooth val="0"/>
        <c:axId val="529862976"/>
        <c:axId val="529861992"/>
      </c:lineChart>
      <c:dateAx>
        <c:axId val="52986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1992"/>
        <c:crosses val="autoZero"/>
        <c:auto val="1"/>
        <c:lblOffset val="100"/>
        <c:baseTimeUnit val="days"/>
      </c:dateAx>
      <c:valAx>
        <c:axId val="52986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 Skin Malaysia</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2</c:v>
                </c:pt>
                <c:pt idx="2">
                  <c:v>0</c:v>
                </c:pt>
                <c:pt idx="3">
                  <c:v>0</c:v>
                </c:pt>
                <c:pt idx="4">
                  <c:v>1</c:v>
                </c:pt>
                <c:pt idx="5">
                  <c:v>1</c:v>
                </c:pt>
                <c:pt idx="6">
                  <c:v>0</c:v>
                </c:pt>
                <c:pt idx="7">
                  <c:v>3</c:v>
                </c:pt>
                <c:pt idx="8">
                  <c:v>2</c:v>
                </c:pt>
                <c:pt idx="9">
                  <c:v>3</c:v>
                </c:pt>
                <c:pt idx="10">
                  <c:v>0</c:v>
                </c:pt>
                <c:pt idx="11">
                  <c:v>2</c:v>
                </c:pt>
                <c:pt idx="12">
                  <c:v>0</c:v>
                </c:pt>
                <c:pt idx="13">
                  <c:v>3</c:v>
                </c:pt>
                <c:pt idx="14">
                  <c:v>1</c:v>
                </c:pt>
                <c:pt idx="15">
                  <c:v>1</c:v>
                </c:pt>
                <c:pt idx="16">
                  <c:v>0</c:v>
                </c:pt>
                <c:pt idx="17">
                  <c:v>0</c:v>
                </c:pt>
                <c:pt idx="18">
                  <c:v>2</c:v>
                </c:pt>
                <c:pt idx="19">
                  <c:v>1</c:v>
                </c:pt>
                <c:pt idx="20">
                  <c:v>4</c:v>
                </c:pt>
                <c:pt idx="21">
                  <c:v>5</c:v>
                </c:pt>
                <c:pt idx="22">
                  <c:v>3</c:v>
                </c:pt>
                <c:pt idx="23">
                  <c:v>1</c:v>
                </c:pt>
                <c:pt idx="24">
                  <c:v>0</c:v>
                </c:pt>
                <c:pt idx="25">
                  <c:v>3</c:v>
                </c:pt>
                <c:pt idx="26">
                  <c:v>0</c:v>
                </c:pt>
                <c:pt idx="27">
                  <c:v>3</c:v>
                </c:pt>
                <c:pt idx="28">
                  <c:v>1</c:v>
                </c:pt>
                <c:pt idx="29">
                  <c:v>5</c:v>
                </c:pt>
                <c:pt idx="30">
                  <c:v>0</c:v>
                </c:pt>
              </c:numCache>
            </c:numRef>
          </c:val>
          <c:extLst>
            <c:ext xmlns:c16="http://schemas.microsoft.com/office/drawing/2014/chart" uri="{C3380CC4-5D6E-409C-BE32-E72D297353CC}">
              <c16:uniqueId val="{00000000-ADBD-4E1E-B4FB-4C7632E0FC0E}"/>
            </c:ext>
          </c:extLst>
        </c:ser>
        <c:dLbls>
          <c:showLegendKey val="0"/>
          <c:showVal val="0"/>
          <c:showCatName val="0"/>
          <c:showSerName val="0"/>
          <c:showPercent val="0"/>
          <c:showBubbleSize val="0"/>
        </c:dLbls>
        <c:gapWidth val="219"/>
        <c:overlap val="-27"/>
        <c:axId val="529867568"/>
        <c:axId val="529866584"/>
      </c:barChart>
      <c:dateAx>
        <c:axId val="529867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6584"/>
        <c:crosses val="autoZero"/>
        <c:auto val="1"/>
        <c:lblOffset val="100"/>
        <c:baseTimeUnit val="days"/>
      </c:dateAx>
      <c:valAx>
        <c:axId val="52986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c:f>
              <c:strCache>
                <c:ptCount val="1"/>
                <c:pt idx="0">
                  <c:v>Nu Skin Malaysia</c:v>
                </c:pt>
              </c:strCache>
            </c:strRef>
          </c:cat>
          <c:val>
            <c:numRef>
              <c:f>Sheet1!$B$2</c:f>
              <c:numCache>
                <c:formatCode>General</c:formatCode>
                <c:ptCount val="1"/>
                <c:pt idx="0">
                  <c:v>40</c:v>
                </c:pt>
              </c:numCache>
            </c:numRef>
          </c:val>
          <c:extLst>
            <c:ext xmlns:c16="http://schemas.microsoft.com/office/drawing/2014/chart" uri="{C3380CC4-5D6E-409C-BE32-E72D297353CC}">
              <c16:uniqueId val="{00000000-7867-4A0F-8898-C4FD65337B3F}"/>
            </c:ext>
          </c:extLst>
        </c:ser>
        <c:ser>
          <c:idx val="1"/>
          <c:order val="1"/>
          <c:tx>
            <c:strRef>
              <c:f>Sheet1!$C$1</c:f>
              <c:strCache>
                <c:ptCount val="1"/>
                <c:pt idx="0">
                  <c:v>Sponsored Posts</c:v>
                </c:pt>
              </c:strCache>
            </c:strRef>
          </c:tx>
          <c:spPr>
            <a:solidFill>
              <a:schemeClr val="accent2"/>
            </a:solidFill>
            <a:ln>
              <a:noFill/>
            </a:ln>
            <a:effectLst/>
          </c:spPr>
          <c:invertIfNegative val="0"/>
          <c:cat>
            <c:strRef>
              <c:f>Sheet1!$A$2</c:f>
              <c:strCache>
                <c:ptCount val="1"/>
                <c:pt idx="0">
                  <c:v>Nu Skin Malaysia</c:v>
                </c:pt>
              </c:strCache>
            </c:strRef>
          </c:cat>
          <c:val>
            <c:numRef>
              <c:f>Sheet1!$C$2</c:f>
              <c:numCache>
                <c:formatCode>General</c:formatCode>
                <c:ptCount val="1"/>
                <c:pt idx="0">
                  <c:v>8</c:v>
                </c:pt>
              </c:numCache>
            </c:numRef>
          </c:val>
          <c:extLst>
            <c:ext xmlns:c16="http://schemas.microsoft.com/office/drawing/2014/chart" uri="{C3380CC4-5D6E-409C-BE32-E72D297353CC}">
              <c16:uniqueId val="{00000001-7867-4A0F-8898-C4FD65337B3F}"/>
            </c:ext>
          </c:extLst>
        </c:ser>
        <c:ser>
          <c:idx val="2"/>
          <c:order val="2"/>
          <c:tx>
            <c:strRef>
              <c:f>Sheet1!$D$1</c:f>
              <c:strCache>
                <c:ptCount val="1"/>
                <c:pt idx="0">
                  <c:v>Not yet tagged</c:v>
                </c:pt>
              </c:strCache>
            </c:strRef>
          </c:tx>
          <c:spPr>
            <a:solidFill>
              <a:schemeClr val="accent3"/>
            </a:solidFill>
            <a:ln>
              <a:noFill/>
            </a:ln>
            <a:effectLst/>
          </c:spPr>
          <c:invertIfNegative val="0"/>
          <c:cat>
            <c:strRef>
              <c:f>Sheet1!$A$2</c:f>
              <c:strCache>
                <c:ptCount val="1"/>
                <c:pt idx="0">
                  <c:v>Nu Skin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7867-4A0F-8898-C4FD65337B3F}"/>
            </c:ext>
          </c:extLst>
        </c:ser>
        <c:dLbls>
          <c:showLegendKey val="0"/>
          <c:showVal val="0"/>
          <c:showCatName val="0"/>
          <c:showSerName val="0"/>
          <c:showPercent val="0"/>
          <c:showBubbleSize val="0"/>
        </c:dLbls>
        <c:gapWidth val="150"/>
        <c:overlap val="100"/>
        <c:axId val="529864616"/>
        <c:axId val="529864944"/>
      </c:barChart>
      <c:catAx>
        <c:axId val="52986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4944"/>
        <c:crosses val="autoZero"/>
        <c:auto val="1"/>
        <c:lblAlgn val="ctr"/>
        <c:lblOffset val="100"/>
        <c:noMultiLvlLbl val="0"/>
      </c:catAx>
      <c:valAx>
        <c:axId val="529864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 Skin Malaysia</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3.9904229848364003E-2</c:v>
                </c:pt>
                <c:pt idx="1">
                  <c:v>3.5434291535634002E-2</c:v>
                </c:pt>
                <c:pt idx="2">
                  <c:v>0</c:v>
                </c:pt>
                <c:pt idx="3">
                  <c:v>0</c:v>
                </c:pt>
                <c:pt idx="4">
                  <c:v>1.4501083160174999</c:v>
                </c:pt>
                <c:pt idx="5">
                  <c:v>9.2743894360288001E-2</c:v>
                </c:pt>
                <c:pt idx="6">
                  <c:v>0</c:v>
                </c:pt>
                <c:pt idx="7">
                  <c:v>1.0891132765995</c:v>
                </c:pt>
                <c:pt idx="8">
                  <c:v>0.26001498391432998</c:v>
                </c:pt>
                <c:pt idx="9">
                  <c:v>0.94101412255203998</c:v>
                </c:pt>
                <c:pt idx="10">
                  <c:v>0</c:v>
                </c:pt>
                <c:pt idx="11">
                  <c:v>0.2749307174592</c:v>
                </c:pt>
                <c:pt idx="12">
                  <c:v>0</c:v>
                </c:pt>
                <c:pt idx="13">
                  <c:v>1.3067017851917</c:v>
                </c:pt>
                <c:pt idx="14">
                  <c:v>0.51706761316330996</c:v>
                </c:pt>
                <c:pt idx="15">
                  <c:v>0.15318627450979999</c:v>
                </c:pt>
                <c:pt idx="16">
                  <c:v>0</c:v>
                </c:pt>
                <c:pt idx="17">
                  <c:v>0</c:v>
                </c:pt>
                <c:pt idx="18">
                  <c:v>0.6179579002533</c:v>
                </c:pt>
                <c:pt idx="19">
                  <c:v>8.2915121099715994E-2</c:v>
                </c:pt>
                <c:pt idx="20">
                  <c:v>0.81418668526834004</c:v>
                </c:pt>
                <c:pt idx="21">
                  <c:v>0.21079221288271</c:v>
                </c:pt>
                <c:pt idx="22">
                  <c:v>1.5426326243602999</c:v>
                </c:pt>
                <c:pt idx="23">
                  <c:v>6.0779716940174998E-2</c:v>
                </c:pt>
                <c:pt idx="24">
                  <c:v>0</c:v>
                </c:pt>
                <c:pt idx="25">
                  <c:v>0.94458165431777996</c:v>
                </c:pt>
                <c:pt idx="26">
                  <c:v>0</c:v>
                </c:pt>
                <c:pt idx="27">
                  <c:v>0.58107679441704996</c:v>
                </c:pt>
                <c:pt idx="28">
                  <c:v>1.1709298306256</c:v>
                </c:pt>
                <c:pt idx="29">
                  <c:v>0.47479281767956</c:v>
                </c:pt>
                <c:pt idx="30">
                  <c:v>0</c:v>
                </c:pt>
              </c:numCache>
            </c:numRef>
          </c:val>
          <c:extLst>
            <c:ext xmlns:c16="http://schemas.microsoft.com/office/drawing/2014/chart" uri="{C3380CC4-5D6E-409C-BE32-E72D297353CC}">
              <c16:uniqueId val="{00000000-1463-4530-A163-AAC6DD6C006B}"/>
            </c:ext>
          </c:extLst>
        </c:ser>
        <c:dLbls>
          <c:showLegendKey val="0"/>
          <c:showVal val="0"/>
          <c:showCatName val="0"/>
          <c:showSerName val="0"/>
          <c:showPercent val="0"/>
          <c:showBubbleSize val="0"/>
        </c:dLbls>
        <c:gapWidth val="219"/>
        <c:overlap val="-27"/>
        <c:axId val="529865600"/>
        <c:axId val="529865928"/>
      </c:barChart>
      <c:dateAx>
        <c:axId val="52986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5928"/>
        <c:crosses val="autoZero"/>
        <c:auto val="1"/>
        <c:lblOffset val="100"/>
        <c:baseTimeUnit val="days"/>
      </c:dateAx>
      <c:valAx>
        <c:axId val="52986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86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32A65-1AA4-472A-8C08-EABE8C7D2DCC}"/>
              </a:ext>
            </a:extLst>
          </p:cNvPr>
          <p:cNvSpPr>
            <a:spLocks noGrp="1"/>
          </p:cNvSpPr>
          <p:nvPr>
            <p:ph type="ctrTitle"/>
          </p:nvPr>
        </p:nvSpPr>
        <p:spPr/>
        <p:txBody>
          <a:bodyPr/>
          <a:lstStyle/>
          <a:p>
            <a:r>
              <a:rPr lang="en-US"/>
              <a:t>Reporting Template - Facebook</a:t>
            </a:r>
          </a:p>
        </p:txBody>
      </p:sp>
      <p:sp>
        <p:nvSpPr>
          <p:cNvPr id="3" name="Subtitle 2">
            <a:extLst>
              <a:ext uri="{FF2B5EF4-FFF2-40B4-BE49-F238E27FC236}">
                <a16:creationId xmlns:a16="http://schemas.microsoft.com/office/drawing/2014/main" id="{6C8C7613-B46C-42B1-B8D4-6190FBF22B52}"/>
              </a:ext>
            </a:extLst>
          </p:cNvPr>
          <p:cNvSpPr>
            <a:spLocks noGrp="1"/>
          </p:cNvSpPr>
          <p:nvPr>
            <p:ph type="subTitle" idx="1"/>
          </p:nvPr>
        </p:nvSpPr>
        <p:spPr/>
        <p:txBody>
          <a:bodyPr/>
          <a:lstStyle/>
          <a:p>
            <a:r>
              <a:rPr lang="en-US"/>
              <a:t>Dex Ventures</a:t>
            </a:r>
          </a:p>
        </p:txBody>
      </p:sp>
    </p:spTree>
    <p:extLst>
      <p:ext uri="{BB962C8B-B14F-4D97-AF65-F5344CB8AC3E}">
        <p14:creationId xmlns:p14="http://schemas.microsoft.com/office/powerpoint/2010/main" val="2698069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89083-6AC7-4456-8886-E160E81106C8}"/>
              </a:ext>
            </a:extLst>
          </p:cNvPr>
          <p:cNvSpPr>
            <a:spLocks noGrp="1"/>
          </p:cNvSpPr>
          <p:nvPr>
            <p:ph type="title"/>
          </p:nvPr>
        </p:nvSpPr>
        <p:spPr/>
        <p:txBody>
          <a:bodyPr/>
          <a:lstStyle/>
          <a:p>
            <a:r>
              <a:rPr lang="sv-SE"/>
              <a:t>Total Fans | Nu Skin Malaysia</a:t>
            </a:r>
            <a:endParaRPr lang="en-US"/>
          </a:p>
        </p:txBody>
      </p:sp>
      <p:graphicFrame>
        <p:nvGraphicFramePr>
          <p:cNvPr id="6" name="Chart Placeholder 5">
            <a:extLst>
              <a:ext uri="{FF2B5EF4-FFF2-40B4-BE49-F238E27FC236}">
                <a16:creationId xmlns:a16="http://schemas.microsoft.com/office/drawing/2014/main" id="{76FCF513-AE98-4B87-92F0-4711B96D750A}"/>
              </a:ext>
            </a:extLst>
          </p:cNvPr>
          <p:cNvGraphicFramePr>
            <a:graphicFrameLocks noGrp="1"/>
          </p:cNvGraphicFramePr>
          <p:nvPr>
            <p:ph type="chart" sz="quarter" idx="13"/>
            <p:extLst>
              <p:ext uri="{D42A27DB-BD31-4B8C-83A1-F6EECF244321}">
                <p14:modId xmlns:p14="http://schemas.microsoft.com/office/powerpoint/2010/main" val="2356795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7146F4-AE72-4D92-B1A3-E951510C733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03875E1-0792-4DBC-BBC7-EECD62DDC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571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70F6E-4372-44AC-A0FE-51CE4785D111}"/>
              </a:ext>
            </a:extLst>
          </p:cNvPr>
          <p:cNvSpPr>
            <a:spLocks noGrp="1"/>
          </p:cNvSpPr>
          <p:nvPr>
            <p:ph type="title"/>
          </p:nvPr>
        </p:nvSpPr>
        <p:spPr/>
        <p:txBody>
          <a:bodyPr/>
          <a:lstStyle/>
          <a:p>
            <a:r>
              <a:rPr lang="sv-SE"/>
              <a:t>Fans Gained | Nu Skin Malaysia</a:t>
            </a:r>
            <a:endParaRPr lang="en-US"/>
          </a:p>
        </p:txBody>
      </p:sp>
      <p:graphicFrame>
        <p:nvGraphicFramePr>
          <p:cNvPr id="6" name="Chart Placeholder 5">
            <a:extLst>
              <a:ext uri="{FF2B5EF4-FFF2-40B4-BE49-F238E27FC236}">
                <a16:creationId xmlns:a16="http://schemas.microsoft.com/office/drawing/2014/main" id="{B563EB38-BDFA-4451-9C01-5A78889CEB9D}"/>
              </a:ext>
            </a:extLst>
          </p:cNvPr>
          <p:cNvGraphicFramePr>
            <a:graphicFrameLocks noGrp="1"/>
          </p:cNvGraphicFramePr>
          <p:nvPr>
            <p:ph type="chart" sz="quarter" idx="13"/>
            <p:extLst>
              <p:ext uri="{D42A27DB-BD31-4B8C-83A1-F6EECF244321}">
                <p14:modId xmlns:p14="http://schemas.microsoft.com/office/powerpoint/2010/main" val="3183107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41F209-E7CE-40ED-9817-0E1EF34CCEB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C26F690-553C-4E8C-856D-69015125B1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13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9855-4534-4CB1-AD67-D7A5D9AB0DA8}"/>
              </a:ext>
            </a:extLst>
          </p:cNvPr>
          <p:cNvSpPr>
            <a:spLocks noGrp="1"/>
          </p:cNvSpPr>
          <p:nvPr>
            <p:ph type="title"/>
          </p:nvPr>
        </p:nvSpPr>
        <p:spPr/>
        <p:txBody>
          <a:bodyPr/>
          <a:lstStyle/>
          <a:p>
            <a:r>
              <a:rPr lang="en-US"/>
              <a:t>Facebook Fans Table | Nu Skin Malaysia</a:t>
            </a:r>
          </a:p>
        </p:txBody>
      </p:sp>
      <p:graphicFrame>
        <p:nvGraphicFramePr>
          <p:cNvPr id="5" name="Table Placeholder 4">
            <a:extLst>
              <a:ext uri="{FF2B5EF4-FFF2-40B4-BE49-F238E27FC236}">
                <a16:creationId xmlns:a16="http://schemas.microsoft.com/office/drawing/2014/main" id="{C11F1DCD-FEE0-49EB-BEC5-3A5DA81C7EFC}"/>
              </a:ext>
            </a:extLst>
          </p:cNvPr>
          <p:cNvGraphicFramePr>
            <a:graphicFrameLocks noGrp="1"/>
          </p:cNvGraphicFramePr>
          <p:nvPr>
            <p:ph type="tbl" sz="quarter" idx="13"/>
            <p:extLst>
              <p:ext uri="{D42A27DB-BD31-4B8C-83A1-F6EECF244321}">
                <p14:modId xmlns:p14="http://schemas.microsoft.com/office/powerpoint/2010/main" val="2576907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4650970"/>
                    </a:ext>
                  </a:extLst>
                </a:gridCol>
                <a:gridCol w="1234440">
                  <a:extLst>
                    <a:ext uri="{9D8B030D-6E8A-4147-A177-3AD203B41FA5}">
                      <a16:colId xmlns:a16="http://schemas.microsoft.com/office/drawing/2014/main" val="437762344"/>
                    </a:ext>
                  </a:extLst>
                </a:gridCol>
                <a:gridCol w="822960">
                  <a:extLst>
                    <a:ext uri="{9D8B030D-6E8A-4147-A177-3AD203B41FA5}">
                      <a16:colId xmlns:a16="http://schemas.microsoft.com/office/drawing/2014/main" val="779852207"/>
                    </a:ext>
                  </a:extLst>
                </a:gridCol>
                <a:gridCol w="822960">
                  <a:extLst>
                    <a:ext uri="{9D8B030D-6E8A-4147-A177-3AD203B41FA5}">
                      <a16:colId xmlns:a16="http://schemas.microsoft.com/office/drawing/2014/main" val="1197096183"/>
                    </a:ext>
                  </a:extLst>
                </a:gridCol>
                <a:gridCol w="822960">
                  <a:extLst>
                    <a:ext uri="{9D8B030D-6E8A-4147-A177-3AD203B41FA5}">
                      <a16:colId xmlns:a16="http://schemas.microsoft.com/office/drawing/2014/main" val="1007116536"/>
                    </a:ext>
                  </a:extLst>
                </a:gridCol>
                <a:gridCol w="822960">
                  <a:extLst>
                    <a:ext uri="{9D8B030D-6E8A-4147-A177-3AD203B41FA5}">
                      <a16:colId xmlns:a16="http://schemas.microsoft.com/office/drawing/2014/main" val="3847108161"/>
                    </a:ext>
                  </a:extLst>
                </a:gridCol>
                <a:gridCol w="822960">
                  <a:extLst>
                    <a:ext uri="{9D8B030D-6E8A-4147-A177-3AD203B41FA5}">
                      <a16:colId xmlns:a16="http://schemas.microsoft.com/office/drawing/2014/main" val="1868156187"/>
                    </a:ext>
                  </a:extLst>
                </a:gridCol>
                <a:gridCol w="822960">
                  <a:extLst>
                    <a:ext uri="{9D8B030D-6E8A-4147-A177-3AD203B41FA5}">
                      <a16:colId xmlns:a16="http://schemas.microsoft.com/office/drawing/2014/main" val="30347066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43597877"/>
                  </a:ext>
                </a:extLst>
              </a:tr>
              <a:tr h="370840">
                <a:tc>
                  <a:txBody>
                    <a:bodyPr/>
                    <a:lstStyle/>
                    <a:p>
                      <a:r>
                        <a:rPr lang="en-US" sz="1000"/>
                        <a:t>Nu Skin Malaysia</a:t>
                      </a:r>
                    </a:p>
                  </a:txBody>
                  <a:tcPr/>
                </a:tc>
                <a:tc>
                  <a:txBody>
                    <a:bodyPr/>
                    <a:lstStyle/>
                    <a:p>
                      <a:r>
                        <a:rPr lang="en-US" sz="1000"/>
                        <a:t>23200</a:t>
                      </a:r>
                    </a:p>
                  </a:txBody>
                  <a:tcPr/>
                </a:tc>
                <a:tc>
                  <a:txBody>
                    <a:bodyPr/>
                    <a:lstStyle/>
                    <a:p>
                      <a:r>
                        <a:rPr lang="en-US" sz="1000"/>
                        <a:t>70</a:t>
                      </a:r>
                    </a:p>
                  </a:txBody>
                  <a:tcPr/>
                </a:tc>
                <a:tc>
                  <a:txBody>
                    <a:bodyPr/>
                    <a:lstStyle/>
                    <a:p>
                      <a:r>
                        <a:rPr lang="en-US" sz="1000"/>
                        <a:t>0.3 %</a:t>
                      </a:r>
                    </a:p>
                  </a:txBody>
                  <a:tcPr/>
                </a:tc>
                <a:tc>
                  <a:txBody>
                    <a:bodyPr/>
                    <a:lstStyle/>
                    <a:p>
                      <a:r>
                        <a:rPr lang="en-US" sz="1000"/>
                        <a:t>142</a:t>
                      </a:r>
                    </a:p>
                  </a:txBody>
                  <a:tcPr/>
                </a:tc>
                <a:tc>
                  <a:txBody>
                    <a:bodyPr/>
                    <a:lstStyle/>
                    <a:p>
                      <a:r>
                        <a:rPr lang="en-US" sz="1000"/>
                        <a:t>0.6 %</a:t>
                      </a:r>
                    </a:p>
                  </a:txBody>
                  <a:tcPr/>
                </a:tc>
                <a:tc>
                  <a:txBody>
                    <a:bodyPr/>
                    <a:lstStyle/>
                    <a:p>
                      <a:r>
                        <a:rPr lang="en-US" sz="1000"/>
                        <a:t>629</a:t>
                      </a:r>
                    </a:p>
                  </a:txBody>
                  <a:tcPr/>
                </a:tc>
                <a:tc>
                  <a:txBody>
                    <a:bodyPr/>
                    <a:lstStyle/>
                    <a:p>
                      <a:r>
                        <a:rPr lang="en-US" sz="1000"/>
                        <a:t>2.8 %</a:t>
                      </a:r>
                    </a:p>
                  </a:txBody>
                  <a:tcPr/>
                </a:tc>
                <a:extLst>
                  <a:ext uri="{0D108BD9-81ED-4DB2-BD59-A6C34878D82A}">
                    <a16:rowId xmlns:a16="http://schemas.microsoft.com/office/drawing/2014/main" val="1037715440"/>
                  </a:ext>
                </a:extLst>
              </a:tr>
            </a:tbl>
          </a:graphicData>
        </a:graphic>
      </p:graphicFrame>
      <p:sp>
        <p:nvSpPr>
          <p:cNvPr id="4" name="Text Placeholder 3">
            <a:extLst>
              <a:ext uri="{FF2B5EF4-FFF2-40B4-BE49-F238E27FC236}">
                <a16:creationId xmlns:a16="http://schemas.microsoft.com/office/drawing/2014/main" id="{0DFB21FC-F8D1-404D-B07B-1E763838704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98501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94FA-FE9C-42E9-9FBB-7967FFE84056}"/>
              </a:ext>
            </a:extLst>
          </p:cNvPr>
          <p:cNvSpPr>
            <a:spLocks noGrp="1"/>
          </p:cNvSpPr>
          <p:nvPr>
            <p:ph type="title"/>
          </p:nvPr>
        </p:nvSpPr>
        <p:spPr/>
        <p:txBody>
          <a:bodyPr/>
          <a:lstStyle/>
          <a:p>
            <a:r>
              <a:rPr lang="en-US"/>
              <a:t>Facebook Reach | Nu Skin Malaysia</a:t>
            </a:r>
          </a:p>
        </p:txBody>
      </p:sp>
      <p:graphicFrame>
        <p:nvGraphicFramePr>
          <p:cNvPr id="6" name="Chart Placeholder 5">
            <a:extLst>
              <a:ext uri="{FF2B5EF4-FFF2-40B4-BE49-F238E27FC236}">
                <a16:creationId xmlns:a16="http://schemas.microsoft.com/office/drawing/2014/main" id="{B56504DE-21C1-488F-ACAC-8D59F9935E59}"/>
              </a:ext>
            </a:extLst>
          </p:cNvPr>
          <p:cNvGraphicFramePr>
            <a:graphicFrameLocks noGrp="1"/>
          </p:cNvGraphicFramePr>
          <p:nvPr>
            <p:ph type="chart" sz="quarter" idx="13"/>
            <p:extLst>
              <p:ext uri="{D42A27DB-BD31-4B8C-83A1-F6EECF244321}">
                <p14:modId xmlns:p14="http://schemas.microsoft.com/office/powerpoint/2010/main" val="1664013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1C5C20-11A6-4346-A277-A3FDBF23132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6CB3854-8A1E-4EDA-838E-E01D5997E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108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4AE42-DBCB-45A8-9488-598131853304}"/>
              </a:ext>
            </a:extLst>
          </p:cNvPr>
          <p:cNvSpPr>
            <a:spLocks noGrp="1"/>
          </p:cNvSpPr>
          <p:nvPr>
            <p:ph type="title"/>
          </p:nvPr>
        </p:nvSpPr>
        <p:spPr/>
        <p:txBody>
          <a:bodyPr/>
          <a:lstStyle/>
          <a:p>
            <a:r>
              <a:rPr lang="en-US"/>
              <a:t>Facebook Engaged Users | Nu Skin Malaysia</a:t>
            </a:r>
          </a:p>
        </p:txBody>
      </p:sp>
      <p:graphicFrame>
        <p:nvGraphicFramePr>
          <p:cNvPr id="6" name="Chart Placeholder 5">
            <a:extLst>
              <a:ext uri="{FF2B5EF4-FFF2-40B4-BE49-F238E27FC236}">
                <a16:creationId xmlns:a16="http://schemas.microsoft.com/office/drawing/2014/main" id="{2416D262-8007-4796-89D7-856ADE32E623}"/>
              </a:ext>
            </a:extLst>
          </p:cNvPr>
          <p:cNvGraphicFramePr>
            <a:graphicFrameLocks noGrp="1"/>
          </p:cNvGraphicFramePr>
          <p:nvPr>
            <p:ph type="chart" sz="quarter" idx="13"/>
            <p:extLst>
              <p:ext uri="{D42A27DB-BD31-4B8C-83A1-F6EECF244321}">
                <p14:modId xmlns:p14="http://schemas.microsoft.com/office/powerpoint/2010/main" val="1543275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A6BE4D-DBAC-4EBB-A2CF-2DF3B2F90EA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303B7A-2CE6-4B49-8176-0C7EC70C6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300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9731-1F52-4948-BA79-6C71741724EF}"/>
              </a:ext>
            </a:extLst>
          </p:cNvPr>
          <p:cNvSpPr>
            <a:spLocks noGrp="1"/>
          </p:cNvSpPr>
          <p:nvPr>
            <p:ph type="title"/>
          </p:nvPr>
        </p:nvSpPr>
        <p:spPr/>
        <p:txBody>
          <a:bodyPr/>
          <a:lstStyle/>
          <a:p>
            <a:r>
              <a:rPr lang="en-US"/>
              <a:t>Distribution of Interactions | Nu Skin Malaysia</a:t>
            </a:r>
          </a:p>
        </p:txBody>
      </p:sp>
      <p:graphicFrame>
        <p:nvGraphicFramePr>
          <p:cNvPr id="6" name="Chart Placeholder 5">
            <a:extLst>
              <a:ext uri="{FF2B5EF4-FFF2-40B4-BE49-F238E27FC236}">
                <a16:creationId xmlns:a16="http://schemas.microsoft.com/office/drawing/2014/main" id="{A7CBC2F3-29FE-45C0-A196-4958D37F792A}"/>
              </a:ext>
            </a:extLst>
          </p:cNvPr>
          <p:cNvGraphicFramePr>
            <a:graphicFrameLocks noGrp="1"/>
          </p:cNvGraphicFramePr>
          <p:nvPr>
            <p:ph type="chart" sz="quarter" idx="13"/>
            <p:extLst>
              <p:ext uri="{D42A27DB-BD31-4B8C-83A1-F6EECF244321}">
                <p14:modId xmlns:p14="http://schemas.microsoft.com/office/powerpoint/2010/main" val="2009737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5D26E0-5865-4830-BC11-4C35B9911C7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F9A3A0C-5D0C-485A-B088-D75655CF56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729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FF2D7-0111-4AEA-95DE-0BA13450DB76}"/>
              </a:ext>
            </a:extLst>
          </p:cNvPr>
          <p:cNvSpPr>
            <a:spLocks noGrp="1"/>
          </p:cNvSpPr>
          <p:nvPr>
            <p:ph type="title"/>
          </p:nvPr>
        </p:nvSpPr>
        <p:spPr/>
        <p:txBody>
          <a:bodyPr/>
          <a:lstStyle/>
          <a:p>
            <a:r>
              <a:rPr lang="en-US"/>
              <a:t>Facebook Total Interactions | Nu Skin Malaysia</a:t>
            </a:r>
          </a:p>
        </p:txBody>
      </p:sp>
      <p:graphicFrame>
        <p:nvGraphicFramePr>
          <p:cNvPr id="6" name="Chart Placeholder 5">
            <a:extLst>
              <a:ext uri="{FF2B5EF4-FFF2-40B4-BE49-F238E27FC236}">
                <a16:creationId xmlns:a16="http://schemas.microsoft.com/office/drawing/2014/main" id="{ADC535AB-83CA-4981-A2D3-16EF1D6FC279}"/>
              </a:ext>
            </a:extLst>
          </p:cNvPr>
          <p:cNvGraphicFramePr>
            <a:graphicFrameLocks noGrp="1"/>
          </p:cNvGraphicFramePr>
          <p:nvPr>
            <p:ph type="chart" sz="quarter" idx="13"/>
            <p:extLst>
              <p:ext uri="{D42A27DB-BD31-4B8C-83A1-F6EECF244321}">
                <p14:modId xmlns:p14="http://schemas.microsoft.com/office/powerpoint/2010/main" val="3027517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13D43-BE47-40AF-A595-3401FB5418A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14C83D1-8D0D-4982-A7F9-78F5B772A7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0805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1AE9E-33C7-4659-B746-3B6F21783EA8}"/>
              </a:ext>
            </a:extLst>
          </p:cNvPr>
          <p:cNvSpPr>
            <a:spLocks noGrp="1"/>
          </p:cNvSpPr>
          <p:nvPr>
            <p:ph type="title"/>
          </p:nvPr>
        </p:nvSpPr>
        <p:spPr/>
        <p:txBody>
          <a:bodyPr/>
          <a:lstStyle/>
          <a:p>
            <a:r>
              <a:rPr lang="en-US"/>
              <a:t>Facebook Engagement Rate By Post Type | Nu Skin Malaysia</a:t>
            </a:r>
          </a:p>
        </p:txBody>
      </p:sp>
      <p:graphicFrame>
        <p:nvGraphicFramePr>
          <p:cNvPr id="6" name="Chart Placeholder 5">
            <a:extLst>
              <a:ext uri="{FF2B5EF4-FFF2-40B4-BE49-F238E27FC236}">
                <a16:creationId xmlns:a16="http://schemas.microsoft.com/office/drawing/2014/main" id="{B1B0756A-D533-49E7-9EE0-A771F3FEBEB1}"/>
              </a:ext>
            </a:extLst>
          </p:cNvPr>
          <p:cNvGraphicFramePr>
            <a:graphicFrameLocks noGrp="1"/>
          </p:cNvGraphicFramePr>
          <p:nvPr>
            <p:ph type="chart" sz="quarter" idx="13"/>
            <p:extLst>
              <p:ext uri="{D42A27DB-BD31-4B8C-83A1-F6EECF244321}">
                <p14:modId xmlns:p14="http://schemas.microsoft.com/office/powerpoint/2010/main" val="1294087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4E66B-7258-4D3F-B705-C6E2B87A08D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22291FE-359A-4003-A0DF-3FAC371977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73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F0FB-6374-4937-ACD7-6DB6B4B5726E}"/>
              </a:ext>
            </a:extLst>
          </p:cNvPr>
          <p:cNvSpPr>
            <a:spLocks noGrp="1"/>
          </p:cNvSpPr>
          <p:nvPr>
            <p:ph type="title"/>
          </p:nvPr>
        </p:nvSpPr>
        <p:spPr/>
        <p:txBody>
          <a:bodyPr/>
          <a:lstStyle/>
          <a:p>
            <a:r>
              <a:rPr lang="en-US"/>
              <a:t>Facebook Reach by Post Type  | Nu Skin Malaysia</a:t>
            </a:r>
          </a:p>
        </p:txBody>
      </p:sp>
      <p:graphicFrame>
        <p:nvGraphicFramePr>
          <p:cNvPr id="6" name="Chart Placeholder 5">
            <a:extLst>
              <a:ext uri="{FF2B5EF4-FFF2-40B4-BE49-F238E27FC236}">
                <a16:creationId xmlns:a16="http://schemas.microsoft.com/office/drawing/2014/main" id="{DD3E6D46-C977-4943-8905-9D53D5147410}"/>
              </a:ext>
            </a:extLst>
          </p:cNvPr>
          <p:cNvGraphicFramePr>
            <a:graphicFrameLocks noGrp="1"/>
          </p:cNvGraphicFramePr>
          <p:nvPr>
            <p:ph type="chart" sz="quarter" idx="13"/>
            <p:extLst>
              <p:ext uri="{D42A27DB-BD31-4B8C-83A1-F6EECF244321}">
                <p14:modId xmlns:p14="http://schemas.microsoft.com/office/powerpoint/2010/main" val="1984455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127C9-816A-47CA-89E3-110B1EF7174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8A4B72C-2217-4CB3-8CEB-7197CBDE67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6328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425E-78FC-4C58-B0E6-0CF0C8BAFBDE}"/>
              </a:ext>
            </a:extLst>
          </p:cNvPr>
          <p:cNvSpPr>
            <a:spLocks noGrp="1"/>
          </p:cNvSpPr>
          <p:nvPr>
            <p:ph type="title"/>
          </p:nvPr>
        </p:nvSpPr>
        <p:spPr/>
        <p:txBody>
          <a:bodyPr/>
          <a:lstStyle/>
          <a:p>
            <a:r>
              <a:rPr lang="en-US"/>
              <a:t>Facebook Reach by Post Type  | Nu Skin Malaysia</a:t>
            </a:r>
          </a:p>
        </p:txBody>
      </p:sp>
      <p:graphicFrame>
        <p:nvGraphicFramePr>
          <p:cNvPr id="6" name="Chart Placeholder 5">
            <a:extLst>
              <a:ext uri="{FF2B5EF4-FFF2-40B4-BE49-F238E27FC236}">
                <a16:creationId xmlns:a16="http://schemas.microsoft.com/office/drawing/2014/main" id="{886F173A-B91E-4E9C-8FAE-B4E738DD2166}"/>
              </a:ext>
            </a:extLst>
          </p:cNvPr>
          <p:cNvGraphicFramePr>
            <a:graphicFrameLocks noGrp="1"/>
          </p:cNvGraphicFramePr>
          <p:nvPr>
            <p:ph type="chart" sz="quarter" idx="13"/>
            <p:extLst>
              <p:ext uri="{D42A27DB-BD31-4B8C-83A1-F6EECF244321}">
                <p14:modId xmlns:p14="http://schemas.microsoft.com/office/powerpoint/2010/main" val="3699222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0EAA8F-DE7C-4268-B79B-DB33EDDD74E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824C7B4-1EEE-431D-82A9-9B5DB939C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172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C71B4-1A98-4BE1-B7C1-3C060B4E6778}"/>
              </a:ext>
            </a:extLst>
          </p:cNvPr>
          <p:cNvSpPr>
            <a:spLocks noGrp="1"/>
          </p:cNvSpPr>
          <p:nvPr>
            <p:ph type="title"/>
          </p:nvPr>
        </p:nvSpPr>
        <p:spPr/>
        <p:txBody>
          <a:bodyPr/>
          <a:lstStyle/>
          <a:p>
            <a:r>
              <a:rPr lang="en-US"/>
              <a:t>Facebook Page Views | Nu Skin Malaysia</a:t>
            </a:r>
          </a:p>
        </p:txBody>
      </p:sp>
      <p:graphicFrame>
        <p:nvGraphicFramePr>
          <p:cNvPr id="6" name="Chart Placeholder 5">
            <a:extLst>
              <a:ext uri="{FF2B5EF4-FFF2-40B4-BE49-F238E27FC236}">
                <a16:creationId xmlns:a16="http://schemas.microsoft.com/office/drawing/2014/main" id="{C954EE39-995E-4EA7-979A-1372CC428868}"/>
              </a:ext>
            </a:extLst>
          </p:cNvPr>
          <p:cNvGraphicFramePr>
            <a:graphicFrameLocks noGrp="1"/>
          </p:cNvGraphicFramePr>
          <p:nvPr>
            <p:ph type="chart" sz="quarter" idx="13"/>
            <p:extLst>
              <p:ext uri="{D42A27DB-BD31-4B8C-83A1-F6EECF244321}">
                <p14:modId xmlns:p14="http://schemas.microsoft.com/office/powerpoint/2010/main" val="787309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C92004-1662-4692-8271-2B607954529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94F16AE-6CC9-4A55-AC0D-1DDC85FDA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668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85F56-970D-44CD-B795-C79A9CDAE908}"/>
              </a:ext>
            </a:extLst>
          </p:cNvPr>
          <p:cNvSpPr>
            <a:spLocks noGrp="1"/>
          </p:cNvSpPr>
          <p:nvPr>
            <p:ph type="title"/>
          </p:nvPr>
        </p:nvSpPr>
        <p:spPr/>
        <p:txBody>
          <a:bodyPr/>
          <a:lstStyle/>
          <a:p>
            <a:r>
              <a:rPr lang="en-US"/>
              <a:t>Facebook Interaction Rate | Nu Skin Malaysia</a:t>
            </a:r>
          </a:p>
        </p:txBody>
      </p:sp>
      <p:graphicFrame>
        <p:nvGraphicFramePr>
          <p:cNvPr id="6" name="Chart Placeholder 5">
            <a:extLst>
              <a:ext uri="{FF2B5EF4-FFF2-40B4-BE49-F238E27FC236}">
                <a16:creationId xmlns:a16="http://schemas.microsoft.com/office/drawing/2014/main" id="{A18287EF-DC7C-4CAF-B36F-FC937BAA1508}"/>
              </a:ext>
            </a:extLst>
          </p:cNvPr>
          <p:cNvGraphicFramePr>
            <a:graphicFrameLocks noGrp="1"/>
          </p:cNvGraphicFramePr>
          <p:nvPr>
            <p:ph type="chart" sz="quarter" idx="13"/>
            <p:extLst>
              <p:ext uri="{D42A27DB-BD31-4B8C-83A1-F6EECF244321}">
                <p14:modId xmlns:p14="http://schemas.microsoft.com/office/powerpoint/2010/main" val="1542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9C32F-9AC9-4AD5-B558-0B3D475820E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D0775E9-AF1B-4727-901D-D08E436D5B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429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1DF9A-2A30-4A0C-B742-67B58516D773}"/>
              </a:ext>
            </a:extLst>
          </p:cNvPr>
          <p:cNvSpPr>
            <a:spLocks noGrp="1"/>
          </p:cNvSpPr>
          <p:nvPr>
            <p:ph type="title"/>
          </p:nvPr>
        </p:nvSpPr>
        <p:spPr/>
        <p:txBody>
          <a:bodyPr/>
          <a:lstStyle/>
          <a:p>
            <a:r>
              <a:rPr lang="en-US"/>
              <a:t>Facebook Own Posts Table | Nu Skin Malaysia - 1 of 26</a:t>
            </a:r>
          </a:p>
        </p:txBody>
      </p:sp>
      <p:graphicFrame>
        <p:nvGraphicFramePr>
          <p:cNvPr id="5" name="Table Placeholder 4">
            <a:extLst>
              <a:ext uri="{FF2B5EF4-FFF2-40B4-BE49-F238E27FC236}">
                <a16:creationId xmlns:a16="http://schemas.microsoft.com/office/drawing/2014/main" id="{6F6FACFA-3D00-43EA-B19F-BA0E549E429F}"/>
              </a:ext>
            </a:extLst>
          </p:cNvPr>
          <p:cNvGraphicFramePr>
            <a:graphicFrameLocks noGrp="1"/>
          </p:cNvGraphicFramePr>
          <p:nvPr>
            <p:ph type="tbl" sz="quarter" idx="13"/>
            <p:extLst>
              <p:ext uri="{D42A27DB-BD31-4B8C-83A1-F6EECF244321}">
                <p14:modId xmlns:p14="http://schemas.microsoft.com/office/powerpoint/2010/main" val="255696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3968328"/>
                    </a:ext>
                  </a:extLst>
                </a:gridCol>
                <a:gridCol w="246888">
                  <a:extLst>
                    <a:ext uri="{9D8B030D-6E8A-4147-A177-3AD203B41FA5}">
                      <a16:colId xmlns:a16="http://schemas.microsoft.com/office/drawing/2014/main" val="1880912525"/>
                    </a:ext>
                  </a:extLst>
                </a:gridCol>
                <a:gridCol w="246888">
                  <a:extLst>
                    <a:ext uri="{9D8B030D-6E8A-4147-A177-3AD203B41FA5}">
                      <a16:colId xmlns:a16="http://schemas.microsoft.com/office/drawing/2014/main" val="1571014551"/>
                    </a:ext>
                  </a:extLst>
                </a:gridCol>
                <a:gridCol w="246888">
                  <a:extLst>
                    <a:ext uri="{9D8B030D-6E8A-4147-A177-3AD203B41FA5}">
                      <a16:colId xmlns:a16="http://schemas.microsoft.com/office/drawing/2014/main" val="1964122986"/>
                    </a:ext>
                  </a:extLst>
                </a:gridCol>
                <a:gridCol w="246888">
                  <a:extLst>
                    <a:ext uri="{9D8B030D-6E8A-4147-A177-3AD203B41FA5}">
                      <a16:colId xmlns:a16="http://schemas.microsoft.com/office/drawing/2014/main" val="1394740795"/>
                    </a:ext>
                  </a:extLst>
                </a:gridCol>
                <a:gridCol w="246888">
                  <a:extLst>
                    <a:ext uri="{9D8B030D-6E8A-4147-A177-3AD203B41FA5}">
                      <a16:colId xmlns:a16="http://schemas.microsoft.com/office/drawing/2014/main" val="2268438149"/>
                    </a:ext>
                  </a:extLst>
                </a:gridCol>
                <a:gridCol w="246888">
                  <a:extLst>
                    <a:ext uri="{9D8B030D-6E8A-4147-A177-3AD203B41FA5}">
                      <a16:colId xmlns:a16="http://schemas.microsoft.com/office/drawing/2014/main" val="2196653068"/>
                    </a:ext>
                  </a:extLst>
                </a:gridCol>
                <a:gridCol w="246888">
                  <a:extLst>
                    <a:ext uri="{9D8B030D-6E8A-4147-A177-3AD203B41FA5}">
                      <a16:colId xmlns:a16="http://schemas.microsoft.com/office/drawing/2014/main" val="3185513481"/>
                    </a:ext>
                  </a:extLst>
                </a:gridCol>
                <a:gridCol w="246888">
                  <a:extLst>
                    <a:ext uri="{9D8B030D-6E8A-4147-A177-3AD203B41FA5}">
                      <a16:colId xmlns:a16="http://schemas.microsoft.com/office/drawing/2014/main" val="4008875585"/>
                    </a:ext>
                  </a:extLst>
                </a:gridCol>
                <a:gridCol w="246888">
                  <a:extLst>
                    <a:ext uri="{9D8B030D-6E8A-4147-A177-3AD203B41FA5}">
                      <a16:colId xmlns:a16="http://schemas.microsoft.com/office/drawing/2014/main" val="553756492"/>
                    </a:ext>
                  </a:extLst>
                </a:gridCol>
                <a:gridCol w="246888">
                  <a:extLst>
                    <a:ext uri="{9D8B030D-6E8A-4147-A177-3AD203B41FA5}">
                      <a16:colId xmlns:a16="http://schemas.microsoft.com/office/drawing/2014/main" val="3119497190"/>
                    </a:ext>
                  </a:extLst>
                </a:gridCol>
                <a:gridCol w="246888">
                  <a:extLst>
                    <a:ext uri="{9D8B030D-6E8A-4147-A177-3AD203B41FA5}">
                      <a16:colId xmlns:a16="http://schemas.microsoft.com/office/drawing/2014/main" val="2440751884"/>
                    </a:ext>
                  </a:extLst>
                </a:gridCol>
                <a:gridCol w="246888">
                  <a:extLst>
                    <a:ext uri="{9D8B030D-6E8A-4147-A177-3AD203B41FA5}">
                      <a16:colId xmlns:a16="http://schemas.microsoft.com/office/drawing/2014/main" val="38216982"/>
                    </a:ext>
                  </a:extLst>
                </a:gridCol>
                <a:gridCol w="246888">
                  <a:extLst>
                    <a:ext uri="{9D8B030D-6E8A-4147-A177-3AD203B41FA5}">
                      <a16:colId xmlns:a16="http://schemas.microsoft.com/office/drawing/2014/main" val="2051710958"/>
                    </a:ext>
                  </a:extLst>
                </a:gridCol>
                <a:gridCol w="246888">
                  <a:extLst>
                    <a:ext uri="{9D8B030D-6E8A-4147-A177-3AD203B41FA5}">
                      <a16:colId xmlns:a16="http://schemas.microsoft.com/office/drawing/2014/main" val="539232313"/>
                    </a:ext>
                  </a:extLst>
                </a:gridCol>
                <a:gridCol w="246888">
                  <a:extLst>
                    <a:ext uri="{9D8B030D-6E8A-4147-A177-3AD203B41FA5}">
                      <a16:colId xmlns:a16="http://schemas.microsoft.com/office/drawing/2014/main" val="3096770980"/>
                    </a:ext>
                  </a:extLst>
                </a:gridCol>
                <a:gridCol w="246888">
                  <a:extLst>
                    <a:ext uri="{9D8B030D-6E8A-4147-A177-3AD203B41FA5}">
                      <a16:colId xmlns:a16="http://schemas.microsoft.com/office/drawing/2014/main" val="2802162152"/>
                    </a:ext>
                  </a:extLst>
                </a:gridCol>
                <a:gridCol w="246888">
                  <a:extLst>
                    <a:ext uri="{9D8B030D-6E8A-4147-A177-3AD203B41FA5}">
                      <a16:colId xmlns:a16="http://schemas.microsoft.com/office/drawing/2014/main" val="261089232"/>
                    </a:ext>
                  </a:extLst>
                </a:gridCol>
                <a:gridCol w="246888">
                  <a:extLst>
                    <a:ext uri="{9D8B030D-6E8A-4147-A177-3AD203B41FA5}">
                      <a16:colId xmlns:a16="http://schemas.microsoft.com/office/drawing/2014/main" val="3970581598"/>
                    </a:ext>
                  </a:extLst>
                </a:gridCol>
                <a:gridCol w="246888">
                  <a:extLst>
                    <a:ext uri="{9D8B030D-6E8A-4147-A177-3AD203B41FA5}">
                      <a16:colId xmlns:a16="http://schemas.microsoft.com/office/drawing/2014/main" val="2683028237"/>
                    </a:ext>
                  </a:extLst>
                </a:gridCol>
                <a:gridCol w="246888">
                  <a:extLst>
                    <a:ext uri="{9D8B030D-6E8A-4147-A177-3AD203B41FA5}">
                      <a16:colId xmlns:a16="http://schemas.microsoft.com/office/drawing/2014/main" val="1206579946"/>
                    </a:ext>
                  </a:extLst>
                </a:gridCol>
                <a:gridCol w="246888">
                  <a:extLst>
                    <a:ext uri="{9D8B030D-6E8A-4147-A177-3AD203B41FA5}">
                      <a16:colId xmlns:a16="http://schemas.microsoft.com/office/drawing/2014/main" val="3810131653"/>
                    </a:ext>
                  </a:extLst>
                </a:gridCol>
                <a:gridCol w="246888">
                  <a:extLst>
                    <a:ext uri="{9D8B030D-6E8A-4147-A177-3AD203B41FA5}">
                      <a16:colId xmlns:a16="http://schemas.microsoft.com/office/drawing/2014/main" val="2654688899"/>
                    </a:ext>
                  </a:extLst>
                </a:gridCol>
                <a:gridCol w="246888">
                  <a:extLst>
                    <a:ext uri="{9D8B030D-6E8A-4147-A177-3AD203B41FA5}">
                      <a16:colId xmlns:a16="http://schemas.microsoft.com/office/drawing/2014/main" val="138046206"/>
                    </a:ext>
                  </a:extLst>
                </a:gridCol>
                <a:gridCol w="246888">
                  <a:extLst>
                    <a:ext uri="{9D8B030D-6E8A-4147-A177-3AD203B41FA5}">
                      <a16:colId xmlns:a16="http://schemas.microsoft.com/office/drawing/2014/main" val="2208183738"/>
                    </a:ext>
                  </a:extLst>
                </a:gridCol>
                <a:gridCol w="246888">
                  <a:extLst>
                    <a:ext uri="{9D8B030D-6E8A-4147-A177-3AD203B41FA5}">
                      <a16:colId xmlns:a16="http://schemas.microsoft.com/office/drawing/2014/main" val="2255436416"/>
                    </a:ext>
                  </a:extLst>
                </a:gridCol>
                <a:gridCol w="246888">
                  <a:extLst>
                    <a:ext uri="{9D8B030D-6E8A-4147-A177-3AD203B41FA5}">
                      <a16:colId xmlns:a16="http://schemas.microsoft.com/office/drawing/2014/main" val="1095490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8764316"/>
                  </a:ext>
                </a:extLst>
              </a:tr>
            </a:tbl>
          </a:graphicData>
        </a:graphic>
      </p:graphicFrame>
      <p:sp>
        <p:nvSpPr>
          <p:cNvPr id="4" name="Text Placeholder 3">
            <a:extLst>
              <a:ext uri="{FF2B5EF4-FFF2-40B4-BE49-F238E27FC236}">
                <a16:creationId xmlns:a16="http://schemas.microsoft.com/office/drawing/2014/main" id="{0BED4BC7-8342-49E4-B9DB-5D220F479F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34126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2193-AFF4-486A-9F7C-B440ABC00DA5}"/>
              </a:ext>
            </a:extLst>
          </p:cNvPr>
          <p:cNvSpPr>
            <a:spLocks noGrp="1"/>
          </p:cNvSpPr>
          <p:nvPr>
            <p:ph type="title"/>
          </p:nvPr>
        </p:nvSpPr>
        <p:spPr/>
        <p:txBody>
          <a:bodyPr/>
          <a:lstStyle/>
          <a:p>
            <a:r>
              <a:rPr lang="en-US"/>
              <a:t>Facebook Own Posts Table | Nu Skin Malaysia - 2 of 26</a:t>
            </a:r>
          </a:p>
        </p:txBody>
      </p:sp>
      <p:graphicFrame>
        <p:nvGraphicFramePr>
          <p:cNvPr id="5" name="Table Placeholder 4">
            <a:extLst>
              <a:ext uri="{FF2B5EF4-FFF2-40B4-BE49-F238E27FC236}">
                <a16:creationId xmlns:a16="http://schemas.microsoft.com/office/drawing/2014/main" id="{02C6F491-891E-43B2-B8DD-38BF26D3D472}"/>
              </a:ext>
            </a:extLst>
          </p:cNvPr>
          <p:cNvGraphicFramePr>
            <a:graphicFrameLocks noGrp="1"/>
          </p:cNvGraphicFramePr>
          <p:nvPr>
            <p:ph type="tbl" sz="quarter" idx="13"/>
            <p:extLst>
              <p:ext uri="{D42A27DB-BD31-4B8C-83A1-F6EECF244321}">
                <p14:modId xmlns:p14="http://schemas.microsoft.com/office/powerpoint/2010/main" val="1904750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41481268"/>
                    </a:ext>
                  </a:extLst>
                </a:gridCol>
                <a:gridCol w="246888">
                  <a:extLst>
                    <a:ext uri="{9D8B030D-6E8A-4147-A177-3AD203B41FA5}">
                      <a16:colId xmlns:a16="http://schemas.microsoft.com/office/drawing/2014/main" val="2909606100"/>
                    </a:ext>
                  </a:extLst>
                </a:gridCol>
                <a:gridCol w="246888">
                  <a:extLst>
                    <a:ext uri="{9D8B030D-6E8A-4147-A177-3AD203B41FA5}">
                      <a16:colId xmlns:a16="http://schemas.microsoft.com/office/drawing/2014/main" val="2620588754"/>
                    </a:ext>
                  </a:extLst>
                </a:gridCol>
                <a:gridCol w="246888">
                  <a:extLst>
                    <a:ext uri="{9D8B030D-6E8A-4147-A177-3AD203B41FA5}">
                      <a16:colId xmlns:a16="http://schemas.microsoft.com/office/drawing/2014/main" val="3373705533"/>
                    </a:ext>
                  </a:extLst>
                </a:gridCol>
                <a:gridCol w="246888">
                  <a:extLst>
                    <a:ext uri="{9D8B030D-6E8A-4147-A177-3AD203B41FA5}">
                      <a16:colId xmlns:a16="http://schemas.microsoft.com/office/drawing/2014/main" val="4036538083"/>
                    </a:ext>
                  </a:extLst>
                </a:gridCol>
                <a:gridCol w="246888">
                  <a:extLst>
                    <a:ext uri="{9D8B030D-6E8A-4147-A177-3AD203B41FA5}">
                      <a16:colId xmlns:a16="http://schemas.microsoft.com/office/drawing/2014/main" val="427887015"/>
                    </a:ext>
                  </a:extLst>
                </a:gridCol>
                <a:gridCol w="246888">
                  <a:extLst>
                    <a:ext uri="{9D8B030D-6E8A-4147-A177-3AD203B41FA5}">
                      <a16:colId xmlns:a16="http://schemas.microsoft.com/office/drawing/2014/main" val="4010336897"/>
                    </a:ext>
                  </a:extLst>
                </a:gridCol>
                <a:gridCol w="246888">
                  <a:extLst>
                    <a:ext uri="{9D8B030D-6E8A-4147-A177-3AD203B41FA5}">
                      <a16:colId xmlns:a16="http://schemas.microsoft.com/office/drawing/2014/main" val="2871372325"/>
                    </a:ext>
                  </a:extLst>
                </a:gridCol>
                <a:gridCol w="246888">
                  <a:extLst>
                    <a:ext uri="{9D8B030D-6E8A-4147-A177-3AD203B41FA5}">
                      <a16:colId xmlns:a16="http://schemas.microsoft.com/office/drawing/2014/main" val="3418229186"/>
                    </a:ext>
                  </a:extLst>
                </a:gridCol>
                <a:gridCol w="246888">
                  <a:extLst>
                    <a:ext uri="{9D8B030D-6E8A-4147-A177-3AD203B41FA5}">
                      <a16:colId xmlns:a16="http://schemas.microsoft.com/office/drawing/2014/main" val="3366640187"/>
                    </a:ext>
                  </a:extLst>
                </a:gridCol>
                <a:gridCol w="246888">
                  <a:extLst>
                    <a:ext uri="{9D8B030D-6E8A-4147-A177-3AD203B41FA5}">
                      <a16:colId xmlns:a16="http://schemas.microsoft.com/office/drawing/2014/main" val="3066609920"/>
                    </a:ext>
                  </a:extLst>
                </a:gridCol>
                <a:gridCol w="246888">
                  <a:extLst>
                    <a:ext uri="{9D8B030D-6E8A-4147-A177-3AD203B41FA5}">
                      <a16:colId xmlns:a16="http://schemas.microsoft.com/office/drawing/2014/main" val="3099581079"/>
                    </a:ext>
                  </a:extLst>
                </a:gridCol>
                <a:gridCol w="246888">
                  <a:extLst>
                    <a:ext uri="{9D8B030D-6E8A-4147-A177-3AD203B41FA5}">
                      <a16:colId xmlns:a16="http://schemas.microsoft.com/office/drawing/2014/main" val="3106040686"/>
                    </a:ext>
                  </a:extLst>
                </a:gridCol>
                <a:gridCol w="246888">
                  <a:extLst>
                    <a:ext uri="{9D8B030D-6E8A-4147-A177-3AD203B41FA5}">
                      <a16:colId xmlns:a16="http://schemas.microsoft.com/office/drawing/2014/main" val="2963557509"/>
                    </a:ext>
                  </a:extLst>
                </a:gridCol>
                <a:gridCol w="246888">
                  <a:extLst>
                    <a:ext uri="{9D8B030D-6E8A-4147-A177-3AD203B41FA5}">
                      <a16:colId xmlns:a16="http://schemas.microsoft.com/office/drawing/2014/main" val="1625197003"/>
                    </a:ext>
                  </a:extLst>
                </a:gridCol>
                <a:gridCol w="246888">
                  <a:extLst>
                    <a:ext uri="{9D8B030D-6E8A-4147-A177-3AD203B41FA5}">
                      <a16:colId xmlns:a16="http://schemas.microsoft.com/office/drawing/2014/main" val="3901030554"/>
                    </a:ext>
                  </a:extLst>
                </a:gridCol>
                <a:gridCol w="246888">
                  <a:extLst>
                    <a:ext uri="{9D8B030D-6E8A-4147-A177-3AD203B41FA5}">
                      <a16:colId xmlns:a16="http://schemas.microsoft.com/office/drawing/2014/main" val="1934671474"/>
                    </a:ext>
                  </a:extLst>
                </a:gridCol>
                <a:gridCol w="246888">
                  <a:extLst>
                    <a:ext uri="{9D8B030D-6E8A-4147-A177-3AD203B41FA5}">
                      <a16:colId xmlns:a16="http://schemas.microsoft.com/office/drawing/2014/main" val="2450160483"/>
                    </a:ext>
                  </a:extLst>
                </a:gridCol>
                <a:gridCol w="246888">
                  <a:extLst>
                    <a:ext uri="{9D8B030D-6E8A-4147-A177-3AD203B41FA5}">
                      <a16:colId xmlns:a16="http://schemas.microsoft.com/office/drawing/2014/main" val="2562640548"/>
                    </a:ext>
                  </a:extLst>
                </a:gridCol>
                <a:gridCol w="246888">
                  <a:extLst>
                    <a:ext uri="{9D8B030D-6E8A-4147-A177-3AD203B41FA5}">
                      <a16:colId xmlns:a16="http://schemas.microsoft.com/office/drawing/2014/main" val="3572030499"/>
                    </a:ext>
                  </a:extLst>
                </a:gridCol>
                <a:gridCol w="246888">
                  <a:extLst>
                    <a:ext uri="{9D8B030D-6E8A-4147-A177-3AD203B41FA5}">
                      <a16:colId xmlns:a16="http://schemas.microsoft.com/office/drawing/2014/main" val="25082556"/>
                    </a:ext>
                  </a:extLst>
                </a:gridCol>
                <a:gridCol w="246888">
                  <a:extLst>
                    <a:ext uri="{9D8B030D-6E8A-4147-A177-3AD203B41FA5}">
                      <a16:colId xmlns:a16="http://schemas.microsoft.com/office/drawing/2014/main" val="2120437303"/>
                    </a:ext>
                  </a:extLst>
                </a:gridCol>
                <a:gridCol w="246888">
                  <a:extLst>
                    <a:ext uri="{9D8B030D-6E8A-4147-A177-3AD203B41FA5}">
                      <a16:colId xmlns:a16="http://schemas.microsoft.com/office/drawing/2014/main" val="556715942"/>
                    </a:ext>
                  </a:extLst>
                </a:gridCol>
                <a:gridCol w="246888">
                  <a:extLst>
                    <a:ext uri="{9D8B030D-6E8A-4147-A177-3AD203B41FA5}">
                      <a16:colId xmlns:a16="http://schemas.microsoft.com/office/drawing/2014/main" val="2536848840"/>
                    </a:ext>
                  </a:extLst>
                </a:gridCol>
                <a:gridCol w="246888">
                  <a:extLst>
                    <a:ext uri="{9D8B030D-6E8A-4147-A177-3AD203B41FA5}">
                      <a16:colId xmlns:a16="http://schemas.microsoft.com/office/drawing/2014/main" val="3677326878"/>
                    </a:ext>
                  </a:extLst>
                </a:gridCol>
                <a:gridCol w="246888">
                  <a:extLst>
                    <a:ext uri="{9D8B030D-6E8A-4147-A177-3AD203B41FA5}">
                      <a16:colId xmlns:a16="http://schemas.microsoft.com/office/drawing/2014/main" val="2276198546"/>
                    </a:ext>
                  </a:extLst>
                </a:gridCol>
                <a:gridCol w="246888">
                  <a:extLst>
                    <a:ext uri="{9D8B030D-6E8A-4147-A177-3AD203B41FA5}">
                      <a16:colId xmlns:a16="http://schemas.microsoft.com/office/drawing/2014/main" val="56481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3721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- 2018-03-30 12:00:00 </a:t>
                      </a:r>
                      <a:r>
                        <a:rPr kumimoji="0" lang="en-US" sz="1000" b="0" i="0" u="none" strike="noStrike" kern="1200" cap="none" spc="0" normalizeH="0" baseline="0" noProof="0">
                          <a:ln>
                            <a:noFill/>
                          </a:ln>
                          <a:solidFill>
                            <a:prstClr val="black"/>
                          </a:solidFill>
                          <a:effectLst/>
                          <a:uLnTx/>
                          <a:uFillTx/>
                          <a:latin typeface="+mn-lt"/>
                          <a:ea typeface="+mn-ea"/>
                          <a:cs typeface="+mn-cs"/>
                        </a:rPr>
                        <a:t> 
 A fad diet is a popular diet that usually promises weight loss and does not follow healthy eating guidelines and exercise that support good health! Identify it and be aware! #ageLOCTR90AtoZ
For more ageLOC TR90 Tips (trilingual), please visit https://bit.ly/2FJ2X1M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92461810"/>
                  </a:ext>
                </a:extLst>
              </a:tr>
            </a:tbl>
          </a:graphicData>
        </a:graphic>
      </p:graphicFrame>
      <p:sp>
        <p:nvSpPr>
          <p:cNvPr id="4" name="Text Placeholder 3">
            <a:extLst>
              <a:ext uri="{FF2B5EF4-FFF2-40B4-BE49-F238E27FC236}">
                <a16:creationId xmlns:a16="http://schemas.microsoft.com/office/drawing/2014/main" id="{FF591BFF-23D4-4D08-B74D-55C18D7D409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50598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B7C2-86B9-4695-B51C-4AA5034198B6}"/>
              </a:ext>
            </a:extLst>
          </p:cNvPr>
          <p:cNvSpPr>
            <a:spLocks noGrp="1"/>
          </p:cNvSpPr>
          <p:nvPr>
            <p:ph type="title"/>
          </p:nvPr>
        </p:nvSpPr>
        <p:spPr/>
        <p:txBody>
          <a:bodyPr/>
          <a:lstStyle/>
          <a:p>
            <a:r>
              <a:rPr lang="en-US"/>
              <a:t>Facebook Own Posts Table | Nu Skin Malaysia - 3 of 26</a:t>
            </a:r>
          </a:p>
        </p:txBody>
      </p:sp>
      <p:graphicFrame>
        <p:nvGraphicFramePr>
          <p:cNvPr id="5" name="Table Placeholder 4">
            <a:extLst>
              <a:ext uri="{FF2B5EF4-FFF2-40B4-BE49-F238E27FC236}">
                <a16:creationId xmlns:a16="http://schemas.microsoft.com/office/drawing/2014/main" id="{E810FA76-96D5-413E-A7B9-164777236BC4}"/>
              </a:ext>
            </a:extLst>
          </p:cNvPr>
          <p:cNvGraphicFramePr>
            <a:graphicFrameLocks noGrp="1"/>
          </p:cNvGraphicFramePr>
          <p:nvPr>
            <p:ph type="tbl" sz="quarter" idx="13"/>
            <p:extLst>
              <p:ext uri="{D42A27DB-BD31-4B8C-83A1-F6EECF244321}">
                <p14:modId xmlns:p14="http://schemas.microsoft.com/office/powerpoint/2010/main" val="2045660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6713066"/>
                    </a:ext>
                  </a:extLst>
                </a:gridCol>
                <a:gridCol w="246888">
                  <a:extLst>
                    <a:ext uri="{9D8B030D-6E8A-4147-A177-3AD203B41FA5}">
                      <a16:colId xmlns:a16="http://schemas.microsoft.com/office/drawing/2014/main" val="961206213"/>
                    </a:ext>
                  </a:extLst>
                </a:gridCol>
                <a:gridCol w="246888">
                  <a:extLst>
                    <a:ext uri="{9D8B030D-6E8A-4147-A177-3AD203B41FA5}">
                      <a16:colId xmlns:a16="http://schemas.microsoft.com/office/drawing/2014/main" val="3912002104"/>
                    </a:ext>
                  </a:extLst>
                </a:gridCol>
                <a:gridCol w="246888">
                  <a:extLst>
                    <a:ext uri="{9D8B030D-6E8A-4147-A177-3AD203B41FA5}">
                      <a16:colId xmlns:a16="http://schemas.microsoft.com/office/drawing/2014/main" val="198165723"/>
                    </a:ext>
                  </a:extLst>
                </a:gridCol>
                <a:gridCol w="246888">
                  <a:extLst>
                    <a:ext uri="{9D8B030D-6E8A-4147-A177-3AD203B41FA5}">
                      <a16:colId xmlns:a16="http://schemas.microsoft.com/office/drawing/2014/main" val="362337041"/>
                    </a:ext>
                  </a:extLst>
                </a:gridCol>
                <a:gridCol w="246888">
                  <a:extLst>
                    <a:ext uri="{9D8B030D-6E8A-4147-A177-3AD203B41FA5}">
                      <a16:colId xmlns:a16="http://schemas.microsoft.com/office/drawing/2014/main" val="3799155682"/>
                    </a:ext>
                  </a:extLst>
                </a:gridCol>
                <a:gridCol w="246888">
                  <a:extLst>
                    <a:ext uri="{9D8B030D-6E8A-4147-A177-3AD203B41FA5}">
                      <a16:colId xmlns:a16="http://schemas.microsoft.com/office/drawing/2014/main" val="3644722222"/>
                    </a:ext>
                  </a:extLst>
                </a:gridCol>
                <a:gridCol w="246888">
                  <a:extLst>
                    <a:ext uri="{9D8B030D-6E8A-4147-A177-3AD203B41FA5}">
                      <a16:colId xmlns:a16="http://schemas.microsoft.com/office/drawing/2014/main" val="1773066131"/>
                    </a:ext>
                  </a:extLst>
                </a:gridCol>
                <a:gridCol w="246888">
                  <a:extLst>
                    <a:ext uri="{9D8B030D-6E8A-4147-A177-3AD203B41FA5}">
                      <a16:colId xmlns:a16="http://schemas.microsoft.com/office/drawing/2014/main" val="1268325517"/>
                    </a:ext>
                  </a:extLst>
                </a:gridCol>
                <a:gridCol w="246888">
                  <a:extLst>
                    <a:ext uri="{9D8B030D-6E8A-4147-A177-3AD203B41FA5}">
                      <a16:colId xmlns:a16="http://schemas.microsoft.com/office/drawing/2014/main" val="3810055067"/>
                    </a:ext>
                  </a:extLst>
                </a:gridCol>
                <a:gridCol w="246888">
                  <a:extLst>
                    <a:ext uri="{9D8B030D-6E8A-4147-A177-3AD203B41FA5}">
                      <a16:colId xmlns:a16="http://schemas.microsoft.com/office/drawing/2014/main" val="2590247082"/>
                    </a:ext>
                  </a:extLst>
                </a:gridCol>
                <a:gridCol w="246888">
                  <a:extLst>
                    <a:ext uri="{9D8B030D-6E8A-4147-A177-3AD203B41FA5}">
                      <a16:colId xmlns:a16="http://schemas.microsoft.com/office/drawing/2014/main" val="767513494"/>
                    </a:ext>
                  </a:extLst>
                </a:gridCol>
                <a:gridCol w="246888">
                  <a:extLst>
                    <a:ext uri="{9D8B030D-6E8A-4147-A177-3AD203B41FA5}">
                      <a16:colId xmlns:a16="http://schemas.microsoft.com/office/drawing/2014/main" val="3323576430"/>
                    </a:ext>
                  </a:extLst>
                </a:gridCol>
                <a:gridCol w="246888">
                  <a:extLst>
                    <a:ext uri="{9D8B030D-6E8A-4147-A177-3AD203B41FA5}">
                      <a16:colId xmlns:a16="http://schemas.microsoft.com/office/drawing/2014/main" val="3541902559"/>
                    </a:ext>
                  </a:extLst>
                </a:gridCol>
                <a:gridCol w="246888">
                  <a:extLst>
                    <a:ext uri="{9D8B030D-6E8A-4147-A177-3AD203B41FA5}">
                      <a16:colId xmlns:a16="http://schemas.microsoft.com/office/drawing/2014/main" val="3663230046"/>
                    </a:ext>
                  </a:extLst>
                </a:gridCol>
                <a:gridCol w="246888">
                  <a:extLst>
                    <a:ext uri="{9D8B030D-6E8A-4147-A177-3AD203B41FA5}">
                      <a16:colId xmlns:a16="http://schemas.microsoft.com/office/drawing/2014/main" val="160591902"/>
                    </a:ext>
                  </a:extLst>
                </a:gridCol>
                <a:gridCol w="246888">
                  <a:extLst>
                    <a:ext uri="{9D8B030D-6E8A-4147-A177-3AD203B41FA5}">
                      <a16:colId xmlns:a16="http://schemas.microsoft.com/office/drawing/2014/main" val="2171914737"/>
                    </a:ext>
                  </a:extLst>
                </a:gridCol>
                <a:gridCol w="246888">
                  <a:extLst>
                    <a:ext uri="{9D8B030D-6E8A-4147-A177-3AD203B41FA5}">
                      <a16:colId xmlns:a16="http://schemas.microsoft.com/office/drawing/2014/main" val="2704146842"/>
                    </a:ext>
                  </a:extLst>
                </a:gridCol>
                <a:gridCol w="246888">
                  <a:extLst>
                    <a:ext uri="{9D8B030D-6E8A-4147-A177-3AD203B41FA5}">
                      <a16:colId xmlns:a16="http://schemas.microsoft.com/office/drawing/2014/main" val="2729354660"/>
                    </a:ext>
                  </a:extLst>
                </a:gridCol>
                <a:gridCol w="246888">
                  <a:extLst>
                    <a:ext uri="{9D8B030D-6E8A-4147-A177-3AD203B41FA5}">
                      <a16:colId xmlns:a16="http://schemas.microsoft.com/office/drawing/2014/main" val="3934125162"/>
                    </a:ext>
                  </a:extLst>
                </a:gridCol>
                <a:gridCol w="246888">
                  <a:extLst>
                    <a:ext uri="{9D8B030D-6E8A-4147-A177-3AD203B41FA5}">
                      <a16:colId xmlns:a16="http://schemas.microsoft.com/office/drawing/2014/main" val="4289982417"/>
                    </a:ext>
                  </a:extLst>
                </a:gridCol>
                <a:gridCol w="246888">
                  <a:extLst>
                    <a:ext uri="{9D8B030D-6E8A-4147-A177-3AD203B41FA5}">
                      <a16:colId xmlns:a16="http://schemas.microsoft.com/office/drawing/2014/main" val="3676501243"/>
                    </a:ext>
                  </a:extLst>
                </a:gridCol>
                <a:gridCol w="246888">
                  <a:extLst>
                    <a:ext uri="{9D8B030D-6E8A-4147-A177-3AD203B41FA5}">
                      <a16:colId xmlns:a16="http://schemas.microsoft.com/office/drawing/2014/main" val="385096914"/>
                    </a:ext>
                  </a:extLst>
                </a:gridCol>
                <a:gridCol w="246888">
                  <a:extLst>
                    <a:ext uri="{9D8B030D-6E8A-4147-A177-3AD203B41FA5}">
                      <a16:colId xmlns:a16="http://schemas.microsoft.com/office/drawing/2014/main" val="2715272608"/>
                    </a:ext>
                  </a:extLst>
                </a:gridCol>
                <a:gridCol w="246888">
                  <a:extLst>
                    <a:ext uri="{9D8B030D-6E8A-4147-A177-3AD203B41FA5}">
                      <a16:colId xmlns:a16="http://schemas.microsoft.com/office/drawing/2014/main" val="1949976272"/>
                    </a:ext>
                  </a:extLst>
                </a:gridCol>
                <a:gridCol w="246888">
                  <a:extLst>
                    <a:ext uri="{9D8B030D-6E8A-4147-A177-3AD203B41FA5}">
                      <a16:colId xmlns:a16="http://schemas.microsoft.com/office/drawing/2014/main" val="1009688844"/>
                    </a:ext>
                  </a:extLst>
                </a:gridCol>
                <a:gridCol w="246888">
                  <a:extLst>
                    <a:ext uri="{9D8B030D-6E8A-4147-A177-3AD203B41FA5}">
                      <a16:colId xmlns:a16="http://schemas.microsoft.com/office/drawing/2014/main" val="123447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8464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- 2018-03-30 10:35:24 </a:t>
                      </a:r>
                      <a:r>
                        <a:rPr kumimoji="0" lang="en-US" sz="1000" b="0" i="0" u="none" strike="noStrike" kern="1200" cap="none" spc="0" normalizeH="0" baseline="0" noProof="0">
                          <a:ln>
                            <a:noFill/>
                          </a:ln>
                          <a:solidFill>
                            <a:prstClr val="black"/>
                          </a:solidFill>
                          <a:effectLst/>
                          <a:uLnTx/>
                          <a:uFillTx/>
                          <a:latin typeface="+mn-lt"/>
                          <a:ea typeface="+mn-ea"/>
                          <a:cs typeface="+mn-cs"/>
                        </a:rPr>
                        <a:t> 
 Nu Skin Malaysia carved a new milestone in celebrating our 10th year partnership with IJN Foundation at Institut Jantung Negara. In conjunction with it, we pledge a total fund of RM450,000 to give relief to 30 underprivileged children who require heart surgery treatments at IJN. Let’s continue to be a Force For Good to create smiles! #nuskinmalaysia #forceforgood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14676113"/>
                  </a:ext>
                </a:extLst>
              </a:tr>
            </a:tbl>
          </a:graphicData>
        </a:graphic>
      </p:graphicFrame>
      <p:sp>
        <p:nvSpPr>
          <p:cNvPr id="4" name="Text Placeholder 3">
            <a:extLst>
              <a:ext uri="{FF2B5EF4-FFF2-40B4-BE49-F238E27FC236}">
                <a16:creationId xmlns:a16="http://schemas.microsoft.com/office/drawing/2014/main" id="{5B0AA303-4199-407A-A48A-C253E2BD108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41574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1F7F6-5BB5-40C1-A5B3-87723D53BAF2}"/>
              </a:ext>
            </a:extLst>
          </p:cNvPr>
          <p:cNvSpPr>
            <a:spLocks noGrp="1"/>
          </p:cNvSpPr>
          <p:nvPr>
            <p:ph type="title"/>
          </p:nvPr>
        </p:nvSpPr>
        <p:spPr/>
        <p:txBody>
          <a:bodyPr/>
          <a:lstStyle/>
          <a:p>
            <a:r>
              <a:rPr lang="en-US"/>
              <a:t>Facebook Own Posts Table | Nu Skin Malaysia - 4 of 26</a:t>
            </a:r>
          </a:p>
        </p:txBody>
      </p:sp>
      <p:graphicFrame>
        <p:nvGraphicFramePr>
          <p:cNvPr id="5" name="Table Placeholder 4">
            <a:extLst>
              <a:ext uri="{FF2B5EF4-FFF2-40B4-BE49-F238E27FC236}">
                <a16:creationId xmlns:a16="http://schemas.microsoft.com/office/drawing/2014/main" id="{0C6B73C3-EE0B-4C8E-87FE-7513BBE3A394}"/>
              </a:ext>
            </a:extLst>
          </p:cNvPr>
          <p:cNvGraphicFramePr>
            <a:graphicFrameLocks noGrp="1"/>
          </p:cNvGraphicFramePr>
          <p:nvPr>
            <p:ph type="tbl" sz="quarter" idx="13"/>
            <p:extLst>
              <p:ext uri="{D42A27DB-BD31-4B8C-83A1-F6EECF244321}">
                <p14:modId xmlns:p14="http://schemas.microsoft.com/office/powerpoint/2010/main" val="201270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7566475"/>
                    </a:ext>
                  </a:extLst>
                </a:gridCol>
                <a:gridCol w="246888">
                  <a:extLst>
                    <a:ext uri="{9D8B030D-6E8A-4147-A177-3AD203B41FA5}">
                      <a16:colId xmlns:a16="http://schemas.microsoft.com/office/drawing/2014/main" val="4245596815"/>
                    </a:ext>
                  </a:extLst>
                </a:gridCol>
                <a:gridCol w="246888">
                  <a:extLst>
                    <a:ext uri="{9D8B030D-6E8A-4147-A177-3AD203B41FA5}">
                      <a16:colId xmlns:a16="http://schemas.microsoft.com/office/drawing/2014/main" val="205646040"/>
                    </a:ext>
                  </a:extLst>
                </a:gridCol>
                <a:gridCol w="246888">
                  <a:extLst>
                    <a:ext uri="{9D8B030D-6E8A-4147-A177-3AD203B41FA5}">
                      <a16:colId xmlns:a16="http://schemas.microsoft.com/office/drawing/2014/main" val="448541863"/>
                    </a:ext>
                  </a:extLst>
                </a:gridCol>
                <a:gridCol w="246888">
                  <a:extLst>
                    <a:ext uri="{9D8B030D-6E8A-4147-A177-3AD203B41FA5}">
                      <a16:colId xmlns:a16="http://schemas.microsoft.com/office/drawing/2014/main" val="2440765000"/>
                    </a:ext>
                  </a:extLst>
                </a:gridCol>
                <a:gridCol w="246888">
                  <a:extLst>
                    <a:ext uri="{9D8B030D-6E8A-4147-A177-3AD203B41FA5}">
                      <a16:colId xmlns:a16="http://schemas.microsoft.com/office/drawing/2014/main" val="753120137"/>
                    </a:ext>
                  </a:extLst>
                </a:gridCol>
                <a:gridCol w="246888">
                  <a:extLst>
                    <a:ext uri="{9D8B030D-6E8A-4147-A177-3AD203B41FA5}">
                      <a16:colId xmlns:a16="http://schemas.microsoft.com/office/drawing/2014/main" val="318806039"/>
                    </a:ext>
                  </a:extLst>
                </a:gridCol>
                <a:gridCol w="246888">
                  <a:extLst>
                    <a:ext uri="{9D8B030D-6E8A-4147-A177-3AD203B41FA5}">
                      <a16:colId xmlns:a16="http://schemas.microsoft.com/office/drawing/2014/main" val="1539712662"/>
                    </a:ext>
                  </a:extLst>
                </a:gridCol>
                <a:gridCol w="246888">
                  <a:extLst>
                    <a:ext uri="{9D8B030D-6E8A-4147-A177-3AD203B41FA5}">
                      <a16:colId xmlns:a16="http://schemas.microsoft.com/office/drawing/2014/main" val="592302475"/>
                    </a:ext>
                  </a:extLst>
                </a:gridCol>
                <a:gridCol w="246888">
                  <a:extLst>
                    <a:ext uri="{9D8B030D-6E8A-4147-A177-3AD203B41FA5}">
                      <a16:colId xmlns:a16="http://schemas.microsoft.com/office/drawing/2014/main" val="1290891742"/>
                    </a:ext>
                  </a:extLst>
                </a:gridCol>
                <a:gridCol w="246888">
                  <a:extLst>
                    <a:ext uri="{9D8B030D-6E8A-4147-A177-3AD203B41FA5}">
                      <a16:colId xmlns:a16="http://schemas.microsoft.com/office/drawing/2014/main" val="764622525"/>
                    </a:ext>
                  </a:extLst>
                </a:gridCol>
                <a:gridCol w="246888">
                  <a:extLst>
                    <a:ext uri="{9D8B030D-6E8A-4147-A177-3AD203B41FA5}">
                      <a16:colId xmlns:a16="http://schemas.microsoft.com/office/drawing/2014/main" val="3131748633"/>
                    </a:ext>
                  </a:extLst>
                </a:gridCol>
                <a:gridCol w="246888">
                  <a:extLst>
                    <a:ext uri="{9D8B030D-6E8A-4147-A177-3AD203B41FA5}">
                      <a16:colId xmlns:a16="http://schemas.microsoft.com/office/drawing/2014/main" val="3089397071"/>
                    </a:ext>
                  </a:extLst>
                </a:gridCol>
                <a:gridCol w="246888">
                  <a:extLst>
                    <a:ext uri="{9D8B030D-6E8A-4147-A177-3AD203B41FA5}">
                      <a16:colId xmlns:a16="http://schemas.microsoft.com/office/drawing/2014/main" val="3961550533"/>
                    </a:ext>
                  </a:extLst>
                </a:gridCol>
                <a:gridCol w="246888">
                  <a:extLst>
                    <a:ext uri="{9D8B030D-6E8A-4147-A177-3AD203B41FA5}">
                      <a16:colId xmlns:a16="http://schemas.microsoft.com/office/drawing/2014/main" val="1093019510"/>
                    </a:ext>
                  </a:extLst>
                </a:gridCol>
                <a:gridCol w="246888">
                  <a:extLst>
                    <a:ext uri="{9D8B030D-6E8A-4147-A177-3AD203B41FA5}">
                      <a16:colId xmlns:a16="http://schemas.microsoft.com/office/drawing/2014/main" val="2207301068"/>
                    </a:ext>
                  </a:extLst>
                </a:gridCol>
                <a:gridCol w="246888">
                  <a:extLst>
                    <a:ext uri="{9D8B030D-6E8A-4147-A177-3AD203B41FA5}">
                      <a16:colId xmlns:a16="http://schemas.microsoft.com/office/drawing/2014/main" val="3318687919"/>
                    </a:ext>
                  </a:extLst>
                </a:gridCol>
                <a:gridCol w="246888">
                  <a:extLst>
                    <a:ext uri="{9D8B030D-6E8A-4147-A177-3AD203B41FA5}">
                      <a16:colId xmlns:a16="http://schemas.microsoft.com/office/drawing/2014/main" val="2803437066"/>
                    </a:ext>
                  </a:extLst>
                </a:gridCol>
                <a:gridCol w="246888">
                  <a:extLst>
                    <a:ext uri="{9D8B030D-6E8A-4147-A177-3AD203B41FA5}">
                      <a16:colId xmlns:a16="http://schemas.microsoft.com/office/drawing/2014/main" val="3076188737"/>
                    </a:ext>
                  </a:extLst>
                </a:gridCol>
                <a:gridCol w="246888">
                  <a:extLst>
                    <a:ext uri="{9D8B030D-6E8A-4147-A177-3AD203B41FA5}">
                      <a16:colId xmlns:a16="http://schemas.microsoft.com/office/drawing/2014/main" val="2233850390"/>
                    </a:ext>
                  </a:extLst>
                </a:gridCol>
                <a:gridCol w="246888">
                  <a:extLst>
                    <a:ext uri="{9D8B030D-6E8A-4147-A177-3AD203B41FA5}">
                      <a16:colId xmlns:a16="http://schemas.microsoft.com/office/drawing/2014/main" val="3875024225"/>
                    </a:ext>
                  </a:extLst>
                </a:gridCol>
                <a:gridCol w="246888">
                  <a:extLst>
                    <a:ext uri="{9D8B030D-6E8A-4147-A177-3AD203B41FA5}">
                      <a16:colId xmlns:a16="http://schemas.microsoft.com/office/drawing/2014/main" val="518829715"/>
                    </a:ext>
                  </a:extLst>
                </a:gridCol>
                <a:gridCol w="246888">
                  <a:extLst>
                    <a:ext uri="{9D8B030D-6E8A-4147-A177-3AD203B41FA5}">
                      <a16:colId xmlns:a16="http://schemas.microsoft.com/office/drawing/2014/main" val="3581690101"/>
                    </a:ext>
                  </a:extLst>
                </a:gridCol>
                <a:gridCol w="246888">
                  <a:extLst>
                    <a:ext uri="{9D8B030D-6E8A-4147-A177-3AD203B41FA5}">
                      <a16:colId xmlns:a16="http://schemas.microsoft.com/office/drawing/2014/main" val="829891036"/>
                    </a:ext>
                  </a:extLst>
                </a:gridCol>
                <a:gridCol w="246888">
                  <a:extLst>
                    <a:ext uri="{9D8B030D-6E8A-4147-A177-3AD203B41FA5}">
                      <a16:colId xmlns:a16="http://schemas.microsoft.com/office/drawing/2014/main" val="3304939226"/>
                    </a:ext>
                  </a:extLst>
                </a:gridCol>
                <a:gridCol w="246888">
                  <a:extLst>
                    <a:ext uri="{9D8B030D-6E8A-4147-A177-3AD203B41FA5}">
                      <a16:colId xmlns:a16="http://schemas.microsoft.com/office/drawing/2014/main" val="1343333142"/>
                    </a:ext>
                  </a:extLst>
                </a:gridCol>
                <a:gridCol w="246888">
                  <a:extLst>
                    <a:ext uri="{9D8B030D-6E8A-4147-A177-3AD203B41FA5}">
                      <a16:colId xmlns:a16="http://schemas.microsoft.com/office/drawing/2014/main" val="3530118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010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- 2018-03-30 08:51:22 </a:t>
                      </a:r>
                      <a:r>
                        <a:rPr kumimoji="0" lang="en-US" sz="1000" b="0" i="0" u="none" strike="noStrike" kern="1200" cap="none" spc="0" normalizeH="0" baseline="0" noProof="0">
                          <a:ln>
                            <a:noFill/>
                          </a:ln>
                          <a:solidFill>
                            <a:prstClr val="black"/>
                          </a:solidFill>
                          <a:effectLst/>
                          <a:uLnTx/>
                          <a:uFillTx/>
                          <a:latin typeface="+mn-lt"/>
                          <a:ea typeface="+mn-ea"/>
                          <a:cs typeface="+mn-cs"/>
                        </a:rPr>
                        <a:t> 
 Water is the most basic element of life, and that goes without saying. So, the water we drink must be clean, and free of everyday contaminants. 
Here’s what media says about EcoSphere Water Purifier. It’s the Water Miracle you’ve been searching for. #DrinkHealthy #EcoSphereWaterPurifier
📰 Pamper.my @ 19 January 2018
Read More: https://goo.gl/CHMNv4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3180195"/>
                  </a:ext>
                </a:extLst>
              </a:tr>
            </a:tbl>
          </a:graphicData>
        </a:graphic>
      </p:graphicFrame>
      <p:sp>
        <p:nvSpPr>
          <p:cNvPr id="4" name="Text Placeholder 3">
            <a:extLst>
              <a:ext uri="{FF2B5EF4-FFF2-40B4-BE49-F238E27FC236}">
                <a16:creationId xmlns:a16="http://schemas.microsoft.com/office/drawing/2014/main" id="{9803797C-9C53-4E88-9472-DDB7104A50A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4116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B4D10-FC04-450D-AFEE-246C07124D5D}"/>
              </a:ext>
            </a:extLst>
          </p:cNvPr>
          <p:cNvSpPr>
            <a:spLocks noGrp="1"/>
          </p:cNvSpPr>
          <p:nvPr>
            <p:ph type="title"/>
          </p:nvPr>
        </p:nvSpPr>
        <p:spPr/>
        <p:txBody>
          <a:bodyPr/>
          <a:lstStyle/>
          <a:p>
            <a:r>
              <a:rPr lang="en-US"/>
              <a:t>Facebook Own Posts Table | Nu Skin Malaysia - 5 of 26</a:t>
            </a:r>
          </a:p>
        </p:txBody>
      </p:sp>
      <p:graphicFrame>
        <p:nvGraphicFramePr>
          <p:cNvPr id="5" name="Table Placeholder 4">
            <a:extLst>
              <a:ext uri="{FF2B5EF4-FFF2-40B4-BE49-F238E27FC236}">
                <a16:creationId xmlns:a16="http://schemas.microsoft.com/office/drawing/2014/main" id="{D61BF5B9-D5D4-4F7C-B6E4-5FC2EC2F14AC}"/>
              </a:ext>
            </a:extLst>
          </p:cNvPr>
          <p:cNvGraphicFramePr>
            <a:graphicFrameLocks noGrp="1"/>
          </p:cNvGraphicFramePr>
          <p:nvPr>
            <p:ph type="tbl" sz="quarter" idx="13"/>
            <p:extLst>
              <p:ext uri="{D42A27DB-BD31-4B8C-83A1-F6EECF244321}">
                <p14:modId xmlns:p14="http://schemas.microsoft.com/office/powerpoint/2010/main" val="71427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9711663"/>
                    </a:ext>
                  </a:extLst>
                </a:gridCol>
                <a:gridCol w="246888">
                  <a:extLst>
                    <a:ext uri="{9D8B030D-6E8A-4147-A177-3AD203B41FA5}">
                      <a16:colId xmlns:a16="http://schemas.microsoft.com/office/drawing/2014/main" val="3393947161"/>
                    </a:ext>
                  </a:extLst>
                </a:gridCol>
                <a:gridCol w="246888">
                  <a:extLst>
                    <a:ext uri="{9D8B030D-6E8A-4147-A177-3AD203B41FA5}">
                      <a16:colId xmlns:a16="http://schemas.microsoft.com/office/drawing/2014/main" val="544399362"/>
                    </a:ext>
                  </a:extLst>
                </a:gridCol>
                <a:gridCol w="246888">
                  <a:extLst>
                    <a:ext uri="{9D8B030D-6E8A-4147-A177-3AD203B41FA5}">
                      <a16:colId xmlns:a16="http://schemas.microsoft.com/office/drawing/2014/main" val="3508476644"/>
                    </a:ext>
                  </a:extLst>
                </a:gridCol>
                <a:gridCol w="246888">
                  <a:extLst>
                    <a:ext uri="{9D8B030D-6E8A-4147-A177-3AD203B41FA5}">
                      <a16:colId xmlns:a16="http://schemas.microsoft.com/office/drawing/2014/main" val="2440756869"/>
                    </a:ext>
                  </a:extLst>
                </a:gridCol>
                <a:gridCol w="246888">
                  <a:extLst>
                    <a:ext uri="{9D8B030D-6E8A-4147-A177-3AD203B41FA5}">
                      <a16:colId xmlns:a16="http://schemas.microsoft.com/office/drawing/2014/main" val="2327676342"/>
                    </a:ext>
                  </a:extLst>
                </a:gridCol>
                <a:gridCol w="246888">
                  <a:extLst>
                    <a:ext uri="{9D8B030D-6E8A-4147-A177-3AD203B41FA5}">
                      <a16:colId xmlns:a16="http://schemas.microsoft.com/office/drawing/2014/main" val="2565389694"/>
                    </a:ext>
                  </a:extLst>
                </a:gridCol>
                <a:gridCol w="246888">
                  <a:extLst>
                    <a:ext uri="{9D8B030D-6E8A-4147-A177-3AD203B41FA5}">
                      <a16:colId xmlns:a16="http://schemas.microsoft.com/office/drawing/2014/main" val="1495642383"/>
                    </a:ext>
                  </a:extLst>
                </a:gridCol>
                <a:gridCol w="246888">
                  <a:extLst>
                    <a:ext uri="{9D8B030D-6E8A-4147-A177-3AD203B41FA5}">
                      <a16:colId xmlns:a16="http://schemas.microsoft.com/office/drawing/2014/main" val="3814003777"/>
                    </a:ext>
                  </a:extLst>
                </a:gridCol>
                <a:gridCol w="246888">
                  <a:extLst>
                    <a:ext uri="{9D8B030D-6E8A-4147-A177-3AD203B41FA5}">
                      <a16:colId xmlns:a16="http://schemas.microsoft.com/office/drawing/2014/main" val="1060946166"/>
                    </a:ext>
                  </a:extLst>
                </a:gridCol>
                <a:gridCol w="246888">
                  <a:extLst>
                    <a:ext uri="{9D8B030D-6E8A-4147-A177-3AD203B41FA5}">
                      <a16:colId xmlns:a16="http://schemas.microsoft.com/office/drawing/2014/main" val="3414156803"/>
                    </a:ext>
                  </a:extLst>
                </a:gridCol>
                <a:gridCol w="246888">
                  <a:extLst>
                    <a:ext uri="{9D8B030D-6E8A-4147-A177-3AD203B41FA5}">
                      <a16:colId xmlns:a16="http://schemas.microsoft.com/office/drawing/2014/main" val="2749364161"/>
                    </a:ext>
                  </a:extLst>
                </a:gridCol>
                <a:gridCol w="246888">
                  <a:extLst>
                    <a:ext uri="{9D8B030D-6E8A-4147-A177-3AD203B41FA5}">
                      <a16:colId xmlns:a16="http://schemas.microsoft.com/office/drawing/2014/main" val="2504889400"/>
                    </a:ext>
                  </a:extLst>
                </a:gridCol>
                <a:gridCol w="246888">
                  <a:extLst>
                    <a:ext uri="{9D8B030D-6E8A-4147-A177-3AD203B41FA5}">
                      <a16:colId xmlns:a16="http://schemas.microsoft.com/office/drawing/2014/main" val="3529973873"/>
                    </a:ext>
                  </a:extLst>
                </a:gridCol>
                <a:gridCol w="246888">
                  <a:extLst>
                    <a:ext uri="{9D8B030D-6E8A-4147-A177-3AD203B41FA5}">
                      <a16:colId xmlns:a16="http://schemas.microsoft.com/office/drawing/2014/main" val="2234451328"/>
                    </a:ext>
                  </a:extLst>
                </a:gridCol>
                <a:gridCol w="246888">
                  <a:extLst>
                    <a:ext uri="{9D8B030D-6E8A-4147-A177-3AD203B41FA5}">
                      <a16:colId xmlns:a16="http://schemas.microsoft.com/office/drawing/2014/main" val="2554160704"/>
                    </a:ext>
                  </a:extLst>
                </a:gridCol>
                <a:gridCol w="246888">
                  <a:extLst>
                    <a:ext uri="{9D8B030D-6E8A-4147-A177-3AD203B41FA5}">
                      <a16:colId xmlns:a16="http://schemas.microsoft.com/office/drawing/2014/main" val="3693747301"/>
                    </a:ext>
                  </a:extLst>
                </a:gridCol>
                <a:gridCol w="246888">
                  <a:extLst>
                    <a:ext uri="{9D8B030D-6E8A-4147-A177-3AD203B41FA5}">
                      <a16:colId xmlns:a16="http://schemas.microsoft.com/office/drawing/2014/main" val="1835824869"/>
                    </a:ext>
                  </a:extLst>
                </a:gridCol>
                <a:gridCol w="246888">
                  <a:extLst>
                    <a:ext uri="{9D8B030D-6E8A-4147-A177-3AD203B41FA5}">
                      <a16:colId xmlns:a16="http://schemas.microsoft.com/office/drawing/2014/main" val="3894071162"/>
                    </a:ext>
                  </a:extLst>
                </a:gridCol>
                <a:gridCol w="246888">
                  <a:extLst>
                    <a:ext uri="{9D8B030D-6E8A-4147-A177-3AD203B41FA5}">
                      <a16:colId xmlns:a16="http://schemas.microsoft.com/office/drawing/2014/main" val="3452441634"/>
                    </a:ext>
                  </a:extLst>
                </a:gridCol>
                <a:gridCol w="246888">
                  <a:extLst>
                    <a:ext uri="{9D8B030D-6E8A-4147-A177-3AD203B41FA5}">
                      <a16:colId xmlns:a16="http://schemas.microsoft.com/office/drawing/2014/main" val="232754981"/>
                    </a:ext>
                  </a:extLst>
                </a:gridCol>
                <a:gridCol w="246888">
                  <a:extLst>
                    <a:ext uri="{9D8B030D-6E8A-4147-A177-3AD203B41FA5}">
                      <a16:colId xmlns:a16="http://schemas.microsoft.com/office/drawing/2014/main" val="508070506"/>
                    </a:ext>
                  </a:extLst>
                </a:gridCol>
                <a:gridCol w="246888">
                  <a:extLst>
                    <a:ext uri="{9D8B030D-6E8A-4147-A177-3AD203B41FA5}">
                      <a16:colId xmlns:a16="http://schemas.microsoft.com/office/drawing/2014/main" val="4168176529"/>
                    </a:ext>
                  </a:extLst>
                </a:gridCol>
                <a:gridCol w="246888">
                  <a:extLst>
                    <a:ext uri="{9D8B030D-6E8A-4147-A177-3AD203B41FA5}">
                      <a16:colId xmlns:a16="http://schemas.microsoft.com/office/drawing/2014/main" val="2491797116"/>
                    </a:ext>
                  </a:extLst>
                </a:gridCol>
                <a:gridCol w="246888">
                  <a:extLst>
                    <a:ext uri="{9D8B030D-6E8A-4147-A177-3AD203B41FA5}">
                      <a16:colId xmlns:a16="http://schemas.microsoft.com/office/drawing/2014/main" val="1697886040"/>
                    </a:ext>
                  </a:extLst>
                </a:gridCol>
                <a:gridCol w="246888">
                  <a:extLst>
                    <a:ext uri="{9D8B030D-6E8A-4147-A177-3AD203B41FA5}">
                      <a16:colId xmlns:a16="http://schemas.microsoft.com/office/drawing/2014/main" val="407322278"/>
                    </a:ext>
                  </a:extLst>
                </a:gridCol>
                <a:gridCol w="246888">
                  <a:extLst>
                    <a:ext uri="{9D8B030D-6E8A-4147-A177-3AD203B41FA5}">
                      <a16:colId xmlns:a16="http://schemas.microsoft.com/office/drawing/2014/main" val="263655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164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- 2018-03-30 05:00:00 </a:t>
                      </a:r>
                      <a:r>
                        <a:rPr kumimoji="0" lang="en-US" sz="1000" b="0" i="0" u="none" strike="noStrike" kern="1200" cap="none" spc="0" normalizeH="0" baseline="0" noProof="0">
                          <a:ln>
                            <a:noFill/>
                          </a:ln>
                          <a:solidFill>
                            <a:prstClr val="black"/>
                          </a:solidFill>
                          <a:effectLst/>
                          <a:uLnTx/>
                          <a:uFillTx/>
                          <a:latin typeface="+mn-lt"/>
                          <a:ea typeface="+mn-ea"/>
                          <a:cs typeface="+mn-cs"/>
                        </a:rPr>
                        <a:t> 
 Let's play a game! Can you catch the LumiSpa? Take a screenshot and share your victory with us in the comments section!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1218969"/>
                  </a:ext>
                </a:extLst>
              </a:tr>
            </a:tbl>
          </a:graphicData>
        </a:graphic>
      </p:graphicFrame>
      <p:sp>
        <p:nvSpPr>
          <p:cNvPr id="4" name="Text Placeholder 3">
            <a:extLst>
              <a:ext uri="{FF2B5EF4-FFF2-40B4-BE49-F238E27FC236}">
                <a16:creationId xmlns:a16="http://schemas.microsoft.com/office/drawing/2014/main" id="{77A45B97-5F27-4131-B6E7-C24F4CA26A2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33616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316E1-53CB-465D-A8D0-C8FBDFC64D7F}"/>
              </a:ext>
            </a:extLst>
          </p:cNvPr>
          <p:cNvSpPr>
            <a:spLocks noGrp="1"/>
          </p:cNvSpPr>
          <p:nvPr>
            <p:ph type="title"/>
          </p:nvPr>
        </p:nvSpPr>
        <p:spPr/>
        <p:txBody>
          <a:bodyPr/>
          <a:lstStyle/>
          <a:p>
            <a:r>
              <a:rPr lang="en-US"/>
              <a:t>Facebook Own Posts Table | Nu Skin Malaysia - 6 of 26</a:t>
            </a:r>
          </a:p>
        </p:txBody>
      </p:sp>
      <p:graphicFrame>
        <p:nvGraphicFramePr>
          <p:cNvPr id="5" name="Table Placeholder 4">
            <a:extLst>
              <a:ext uri="{FF2B5EF4-FFF2-40B4-BE49-F238E27FC236}">
                <a16:creationId xmlns:a16="http://schemas.microsoft.com/office/drawing/2014/main" id="{F114A3A6-DC4D-4903-8BBA-2320D1365C70}"/>
              </a:ext>
            </a:extLst>
          </p:cNvPr>
          <p:cNvGraphicFramePr>
            <a:graphicFrameLocks noGrp="1"/>
          </p:cNvGraphicFramePr>
          <p:nvPr>
            <p:ph type="tbl" sz="quarter" idx="13"/>
            <p:extLst>
              <p:ext uri="{D42A27DB-BD31-4B8C-83A1-F6EECF244321}">
                <p14:modId xmlns:p14="http://schemas.microsoft.com/office/powerpoint/2010/main" val="2341153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709037"/>
                    </a:ext>
                  </a:extLst>
                </a:gridCol>
                <a:gridCol w="246888">
                  <a:extLst>
                    <a:ext uri="{9D8B030D-6E8A-4147-A177-3AD203B41FA5}">
                      <a16:colId xmlns:a16="http://schemas.microsoft.com/office/drawing/2014/main" val="3781030817"/>
                    </a:ext>
                  </a:extLst>
                </a:gridCol>
                <a:gridCol w="246888">
                  <a:extLst>
                    <a:ext uri="{9D8B030D-6E8A-4147-A177-3AD203B41FA5}">
                      <a16:colId xmlns:a16="http://schemas.microsoft.com/office/drawing/2014/main" val="3767951031"/>
                    </a:ext>
                  </a:extLst>
                </a:gridCol>
                <a:gridCol w="246888">
                  <a:extLst>
                    <a:ext uri="{9D8B030D-6E8A-4147-A177-3AD203B41FA5}">
                      <a16:colId xmlns:a16="http://schemas.microsoft.com/office/drawing/2014/main" val="2579794570"/>
                    </a:ext>
                  </a:extLst>
                </a:gridCol>
                <a:gridCol w="246888">
                  <a:extLst>
                    <a:ext uri="{9D8B030D-6E8A-4147-A177-3AD203B41FA5}">
                      <a16:colId xmlns:a16="http://schemas.microsoft.com/office/drawing/2014/main" val="2654001720"/>
                    </a:ext>
                  </a:extLst>
                </a:gridCol>
                <a:gridCol w="246888">
                  <a:extLst>
                    <a:ext uri="{9D8B030D-6E8A-4147-A177-3AD203B41FA5}">
                      <a16:colId xmlns:a16="http://schemas.microsoft.com/office/drawing/2014/main" val="738537040"/>
                    </a:ext>
                  </a:extLst>
                </a:gridCol>
                <a:gridCol w="246888">
                  <a:extLst>
                    <a:ext uri="{9D8B030D-6E8A-4147-A177-3AD203B41FA5}">
                      <a16:colId xmlns:a16="http://schemas.microsoft.com/office/drawing/2014/main" val="3526733818"/>
                    </a:ext>
                  </a:extLst>
                </a:gridCol>
                <a:gridCol w="246888">
                  <a:extLst>
                    <a:ext uri="{9D8B030D-6E8A-4147-A177-3AD203B41FA5}">
                      <a16:colId xmlns:a16="http://schemas.microsoft.com/office/drawing/2014/main" val="1094187059"/>
                    </a:ext>
                  </a:extLst>
                </a:gridCol>
                <a:gridCol w="246888">
                  <a:extLst>
                    <a:ext uri="{9D8B030D-6E8A-4147-A177-3AD203B41FA5}">
                      <a16:colId xmlns:a16="http://schemas.microsoft.com/office/drawing/2014/main" val="3235752422"/>
                    </a:ext>
                  </a:extLst>
                </a:gridCol>
                <a:gridCol w="246888">
                  <a:extLst>
                    <a:ext uri="{9D8B030D-6E8A-4147-A177-3AD203B41FA5}">
                      <a16:colId xmlns:a16="http://schemas.microsoft.com/office/drawing/2014/main" val="1449018409"/>
                    </a:ext>
                  </a:extLst>
                </a:gridCol>
                <a:gridCol w="246888">
                  <a:extLst>
                    <a:ext uri="{9D8B030D-6E8A-4147-A177-3AD203B41FA5}">
                      <a16:colId xmlns:a16="http://schemas.microsoft.com/office/drawing/2014/main" val="2279333889"/>
                    </a:ext>
                  </a:extLst>
                </a:gridCol>
                <a:gridCol w="246888">
                  <a:extLst>
                    <a:ext uri="{9D8B030D-6E8A-4147-A177-3AD203B41FA5}">
                      <a16:colId xmlns:a16="http://schemas.microsoft.com/office/drawing/2014/main" val="1831288967"/>
                    </a:ext>
                  </a:extLst>
                </a:gridCol>
                <a:gridCol w="246888">
                  <a:extLst>
                    <a:ext uri="{9D8B030D-6E8A-4147-A177-3AD203B41FA5}">
                      <a16:colId xmlns:a16="http://schemas.microsoft.com/office/drawing/2014/main" val="3066135605"/>
                    </a:ext>
                  </a:extLst>
                </a:gridCol>
                <a:gridCol w="246888">
                  <a:extLst>
                    <a:ext uri="{9D8B030D-6E8A-4147-A177-3AD203B41FA5}">
                      <a16:colId xmlns:a16="http://schemas.microsoft.com/office/drawing/2014/main" val="3425564730"/>
                    </a:ext>
                  </a:extLst>
                </a:gridCol>
                <a:gridCol w="246888">
                  <a:extLst>
                    <a:ext uri="{9D8B030D-6E8A-4147-A177-3AD203B41FA5}">
                      <a16:colId xmlns:a16="http://schemas.microsoft.com/office/drawing/2014/main" val="2754663179"/>
                    </a:ext>
                  </a:extLst>
                </a:gridCol>
                <a:gridCol w="246888">
                  <a:extLst>
                    <a:ext uri="{9D8B030D-6E8A-4147-A177-3AD203B41FA5}">
                      <a16:colId xmlns:a16="http://schemas.microsoft.com/office/drawing/2014/main" val="301682013"/>
                    </a:ext>
                  </a:extLst>
                </a:gridCol>
                <a:gridCol w="246888">
                  <a:extLst>
                    <a:ext uri="{9D8B030D-6E8A-4147-A177-3AD203B41FA5}">
                      <a16:colId xmlns:a16="http://schemas.microsoft.com/office/drawing/2014/main" val="2657502271"/>
                    </a:ext>
                  </a:extLst>
                </a:gridCol>
                <a:gridCol w="246888">
                  <a:extLst>
                    <a:ext uri="{9D8B030D-6E8A-4147-A177-3AD203B41FA5}">
                      <a16:colId xmlns:a16="http://schemas.microsoft.com/office/drawing/2014/main" val="935257956"/>
                    </a:ext>
                  </a:extLst>
                </a:gridCol>
                <a:gridCol w="246888">
                  <a:extLst>
                    <a:ext uri="{9D8B030D-6E8A-4147-A177-3AD203B41FA5}">
                      <a16:colId xmlns:a16="http://schemas.microsoft.com/office/drawing/2014/main" val="1742659493"/>
                    </a:ext>
                  </a:extLst>
                </a:gridCol>
                <a:gridCol w="246888">
                  <a:extLst>
                    <a:ext uri="{9D8B030D-6E8A-4147-A177-3AD203B41FA5}">
                      <a16:colId xmlns:a16="http://schemas.microsoft.com/office/drawing/2014/main" val="1661522991"/>
                    </a:ext>
                  </a:extLst>
                </a:gridCol>
                <a:gridCol w="246888">
                  <a:extLst>
                    <a:ext uri="{9D8B030D-6E8A-4147-A177-3AD203B41FA5}">
                      <a16:colId xmlns:a16="http://schemas.microsoft.com/office/drawing/2014/main" val="2662324189"/>
                    </a:ext>
                  </a:extLst>
                </a:gridCol>
                <a:gridCol w="246888">
                  <a:extLst>
                    <a:ext uri="{9D8B030D-6E8A-4147-A177-3AD203B41FA5}">
                      <a16:colId xmlns:a16="http://schemas.microsoft.com/office/drawing/2014/main" val="3294672451"/>
                    </a:ext>
                  </a:extLst>
                </a:gridCol>
                <a:gridCol w="246888">
                  <a:extLst>
                    <a:ext uri="{9D8B030D-6E8A-4147-A177-3AD203B41FA5}">
                      <a16:colId xmlns:a16="http://schemas.microsoft.com/office/drawing/2014/main" val="1251395396"/>
                    </a:ext>
                  </a:extLst>
                </a:gridCol>
                <a:gridCol w="246888">
                  <a:extLst>
                    <a:ext uri="{9D8B030D-6E8A-4147-A177-3AD203B41FA5}">
                      <a16:colId xmlns:a16="http://schemas.microsoft.com/office/drawing/2014/main" val="1959896386"/>
                    </a:ext>
                  </a:extLst>
                </a:gridCol>
                <a:gridCol w="246888">
                  <a:extLst>
                    <a:ext uri="{9D8B030D-6E8A-4147-A177-3AD203B41FA5}">
                      <a16:colId xmlns:a16="http://schemas.microsoft.com/office/drawing/2014/main" val="2564838216"/>
                    </a:ext>
                  </a:extLst>
                </a:gridCol>
                <a:gridCol w="246888">
                  <a:extLst>
                    <a:ext uri="{9D8B030D-6E8A-4147-A177-3AD203B41FA5}">
                      <a16:colId xmlns:a16="http://schemas.microsoft.com/office/drawing/2014/main" val="2901996373"/>
                    </a:ext>
                  </a:extLst>
                </a:gridCol>
                <a:gridCol w="246888">
                  <a:extLst>
                    <a:ext uri="{9D8B030D-6E8A-4147-A177-3AD203B41FA5}">
                      <a16:colId xmlns:a16="http://schemas.microsoft.com/office/drawing/2014/main" val="9870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5697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- 2018-03-30 04:00:00 </a:t>
                      </a:r>
                      <a:r>
                        <a:rPr kumimoji="0" lang="en-US" sz="1000" b="0" i="0" u="none" strike="noStrike" kern="1200" cap="none" spc="0" normalizeH="0" baseline="0" noProof="0">
                          <a:ln>
                            <a:noFill/>
                          </a:ln>
                          <a:solidFill>
                            <a:prstClr val="black"/>
                          </a:solidFill>
                          <a:effectLst/>
                          <a:uLnTx/>
                          <a:uFillTx/>
                          <a:latin typeface="+mn-lt"/>
                          <a:ea typeface="+mn-ea"/>
                          <a:cs typeface="+mn-cs"/>
                        </a:rPr>
                        <a:t> 
 Nu Skin Malaysia carved a new milestone in celebrating our 10th year partnership with IJN Foundation at Institut Jantung Negara. In conjunction with it, we pledge a total fund of RM450,000 to give relief to 30 underprivileged children who require heart surgery treatments at IJN. Let’s continue to be a Force For Good to create smiles! #nuskinmalaysia #forceforgood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78409447"/>
                  </a:ext>
                </a:extLst>
              </a:tr>
            </a:tbl>
          </a:graphicData>
        </a:graphic>
      </p:graphicFrame>
      <p:sp>
        <p:nvSpPr>
          <p:cNvPr id="4" name="Text Placeholder 3">
            <a:extLst>
              <a:ext uri="{FF2B5EF4-FFF2-40B4-BE49-F238E27FC236}">
                <a16:creationId xmlns:a16="http://schemas.microsoft.com/office/drawing/2014/main" id="{20D40A61-47AF-4425-B95B-577FECB9E0E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03463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00620-0F05-4E8B-BFE9-777FD6BC06DC}"/>
              </a:ext>
            </a:extLst>
          </p:cNvPr>
          <p:cNvSpPr>
            <a:spLocks noGrp="1"/>
          </p:cNvSpPr>
          <p:nvPr>
            <p:ph type="title"/>
          </p:nvPr>
        </p:nvSpPr>
        <p:spPr/>
        <p:txBody>
          <a:bodyPr/>
          <a:lstStyle/>
          <a:p>
            <a:r>
              <a:rPr lang="en-US"/>
              <a:t>Facebook Own Posts Table | Nu Skin Malaysia - 7 of 26</a:t>
            </a:r>
          </a:p>
        </p:txBody>
      </p:sp>
      <p:graphicFrame>
        <p:nvGraphicFramePr>
          <p:cNvPr id="5" name="Table Placeholder 4">
            <a:extLst>
              <a:ext uri="{FF2B5EF4-FFF2-40B4-BE49-F238E27FC236}">
                <a16:creationId xmlns:a16="http://schemas.microsoft.com/office/drawing/2014/main" id="{E29EAEE1-FC10-4953-89CF-852FBC217309}"/>
              </a:ext>
            </a:extLst>
          </p:cNvPr>
          <p:cNvGraphicFramePr>
            <a:graphicFrameLocks noGrp="1"/>
          </p:cNvGraphicFramePr>
          <p:nvPr>
            <p:ph type="tbl" sz="quarter" idx="13"/>
            <p:extLst>
              <p:ext uri="{D42A27DB-BD31-4B8C-83A1-F6EECF244321}">
                <p14:modId xmlns:p14="http://schemas.microsoft.com/office/powerpoint/2010/main" val="300818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404479"/>
                    </a:ext>
                  </a:extLst>
                </a:gridCol>
                <a:gridCol w="246888">
                  <a:extLst>
                    <a:ext uri="{9D8B030D-6E8A-4147-A177-3AD203B41FA5}">
                      <a16:colId xmlns:a16="http://schemas.microsoft.com/office/drawing/2014/main" val="3098409922"/>
                    </a:ext>
                  </a:extLst>
                </a:gridCol>
                <a:gridCol w="246888">
                  <a:extLst>
                    <a:ext uri="{9D8B030D-6E8A-4147-A177-3AD203B41FA5}">
                      <a16:colId xmlns:a16="http://schemas.microsoft.com/office/drawing/2014/main" val="1800050512"/>
                    </a:ext>
                  </a:extLst>
                </a:gridCol>
                <a:gridCol w="246888">
                  <a:extLst>
                    <a:ext uri="{9D8B030D-6E8A-4147-A177-3AD203B41FA5}">
                      <a16:colId xmlns:a16="http://schemas.microsoft.com/office/drawing/2014/main" val="1925906744"/>
                    </a:ext>
                  </a:extLst>
                </a:gridCol>
                <a:gridCol w="246888">
                  <a:extLst>
                    <a:ext uri="{9D8B030D-6E8A-4147-A177-3AD203B41FA5}">
                      <a16:colId xmlns:a16="http://schemas.microsoft.com/office/drawing/2014/main" val="705331946"/>
                    </a:ext>
                  </a:extLst>
                </a:gridCol>
                <a:gridCol w="246888">
                  <a:extLst>
                    <a:ext uri="{9D8B030D-6E8A-4147-A177-3AD203B41FA5}">
                      <a16:colId xmlns:a16="http://schemas.microsoft.com/office/drawing/2014/main" val="2916315857"/>
                    </a:ext>
                  </a:extLst>
                </a:gridCol>
                <a:gridCol w="246888">
                  <a:extLst>
                    <a:ext uri="{9D8B030D-6E8A-4147-A177-3AD203B41FA5}">
                      <a16:colId xmlns:a16="http://schemas.microsoft.com/office/drawing/2014/main" val="2271997648"/>
                    </a:ext>
                  </a:extLst>
                </a:gridCol>
                <a:gridCol w="246888">
                  <a:extLst>
                    <a:ext uri="{9D8B030D-6E8A-4147-A177-3AD203B41FA5}">
                      <a16:colId xmlns:a16="http://schemas.microsoft.com/office/drawing/2014/main" val="3270495698"/>
                    </a:ext>
                  </a:extLst>
                </a:gridCol>
                <a:gridCol w="246888">
                  <a:extLst>
                    <a:ext uri="{9D8B030D-6E8A-4147-A177-3AD203B41FA5}">
                      <a16:colId xmlns:a16="http://schemas.microsoft.com/office/drawing/2014/main" val="1447958399"/>
                    </a:ext>
                  </a:extLst>
                </a:gridCol>
                <a:gridCol w="246888">
                  <a:extLst>
                    <a:ext uri="{9D8B030D-6E8A-4147-A177-3AD203B41FA5}">
                      <a16:colId xmlns:a16="http://schemas.microsoft.com/office/drawing/2014/main" val="478258950"/>
                    </a:ext>
                  </a:extLst>
                </a:gridCol>
                <a:gridCol w="246888">
                  <a:extLst>
                    <a:ext uri="{9D8B030D-6E8A-4147-A177-3AD203B41FA5}">
                      <a16:colId xmlns:a16="http://schemas.microsoft.com/office/drawing/2014/main" val="3235800044"/>
                    </a:ext>
                  </a:extLst>
                </a:gridCol>
                <a:gridCol w="246888">
                  <a:extLst>
                    <a:ext uri="{9D8B030D-6E8A-4147-A177-3AD203B41FA5}">
                      <a16:colId xmlns:a16="http://schemas.microsoft.com/office/drawing/2014/main" val="1588339293"/>
                    </a:ext>
                  </a:extLst>
                </a:gridCol>
                <a:gridCol w="246888">
                  <a:extLst>
                    <a:ext uri="{9D8B030D-6E8A-4147-A177-3AD203B41FA5}">
                      <a16:colId xmlns:a16="http://schemas.microsoft.com/office/drawing/2014/main" val="3739816009"/>
                    </a:ext>
                  </a:extLst>
                </a:gridCol>
                <a:gridCol w="246888">
                  <a:extLst>
                    <a:ext uri="{9D8B030D-6E8A-4147-A177-3AD203B41FA5}">
                      <a16:colId xmlns:a16="http://schemas.microsoft.com/office/drawing/2014/main" val="1028083456"/>
                    </a:ext>
                  </a:extLst>
                </a:gridCol>
                <a:gridCol w="246888">
                  <a:extLst>
                    <a:ext uri="{9D8B030D-6E8A-4147-A177-3AD203B41FA5}">
                      <a16:colId xmlns:a16="http://schemas.microsoft.com/office/drawing/2014/main" val="1588663055"/>
                    </a:ext>
                  </a:extLst>
                </a:gridCol>
                <a:gridCol w="246888">
                  <a:extLst>
                    <a:ext uri="{9D8B030D-6E8A-4147-A177-3AD203B41FA5}">
                      <a16:colId xmlns:a16="http://schemas.microsoft.com/office/drawing/2014/main" val="1249977288"/>
                    </a:ext>
                  </a:extLst>
                </a:gridCol>
                <a:gridCol w="246888">
                  <a:extLst>
                    <a:ext uri="{9D8B030D-6E8A-4147-A177-3AD203B41FA5}">
                      <a16:colId xmlns:a16="http://schemas.microsoft.com/office/drawing/2014/main" val="743158174"/>
                    </a:ext>
                  </a:extLst>
                </a:gridCol>
                <a:gridCol w="246888">
                  <a:extLst>
                    <a:ext uri="{9D8B030D-6E8A-4147-A177-3AD203B41FA5}">
                      <a16:colId xmlns:a16="http://schemas.microsoft.com/office/drawing/2014/main" val="4045665229"/>
                    </a:ext>
                  </a:extLst>
                </a:gridCol>
                <a:gridCol w="246888">
                  <a:extLst>
                    <a:ext uri="{9D8B030D-6E8A-4147-A177-3AD203B41FA5}">
                      <a16:colId xmlns:a16="http://schemas.microsoft.com/office/drawing/2014/main" val="2431843645"/>
                    </a:ext>
                  </a:extLst>
                </a:gridCol>
                <a:gridCol w="246888">
                  <a:extLst>
                    <a:ext uri="{9D8B030D-6E8A-4147-A177-3AD203B41FA5}">
                      <a16:colId xmlns:a16="http://schemas.microsoft.com/office/drawing/2014/main" val="466100235"/>
                    </a:ext>
                  </a:extLst>
                </a:gridCol>
                <a:gridCol w="246888">
                  <a:extLst>
                    <a:ext uri="{9D8B030D-6E8A-4147-A177-3AD203B41FA5}">
                      <a16:colId xmlns:a16="http://schemas.microsoft.com/office/drawing/2014/main" val="604702479"/>
                    </a:ext>
                  </a:extLst>
                </a:gridCol>
                <a:gridCol w="246888">
                  <a:extLst>
                    <a:ext uri="{9D8B030D-6E8A-4147-A177-3AD203B41FA5}">
                      <a16:colId xmlns:a16="http://schemas.microsoft.com/office/drawing/2014/main" val="3831650286"/>
                    </a:ext>
                  </a:extLst>
                </a:gridCol>
                <a:gridCol w="246888">
                  <a:extLst>
                    <a:ext uri="{9D8B030D-6E8A-4147-A177-3AD203B41FA5}">
                      <a16:colId xmlns:a16="http://schemas.microsoft.com/office/drawing/2014/main" val="596991112"/>
                    </a:ext>
                  </a:extLst>
                </a:gridCol>
                <a:gridCol w="246888">
                  <a:extLst>
                    <a:ext uri="{9D8B030D-6E8A-4147-A177-3AD203B41FA5}">
                      <a16:colId xmlns:a16="http://schemas.microsoft.com/office/drawing/2014/main" val="1120944071"/>
                    </a:ext>
                  </a:extLst>
                </a:gridCol>
                <a:gridCol w="246888">
                  <a:extLst>
                    <a:ext uri="{9D8B030D-6E8A-4147-A177-3AD203B41FA5}">
                      <a16:colId xmlns:a16="http://schemas.microsoft.com/office/drawing/2014/main" val="2862849023"/>
                    </a:ext>
                  </a:extLst>
                </a:gridCol>
                <a:gridCol w="246888">
                  <a:extLst>
                    <a:ext uri="{9D8B030D-6E8A-4147-A177-3AD203B41FA5}">
                      <a16:colId xmlns:a16="http://schemas.microsoft.com/office/drawing/2014/main" val="1759216546"/>
                    </a:ext>
                  </a:extLst>
                </a:gridCol>
                <a:gridCol w="246888">
                  <a:extLst>
                    <a:ext uri="{9D8B030D-6E8A-4147-A177-3AD203B41FA5}">
                      <a16:colId xmlns:a16="http://schemas.microsoft.com/office/drawing/2014/main" val="1352435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079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- 2018-03-29 04:39:40 </a:t>
                      </a:r>
                      <a:r>
                        <a:rPr kumimoji="0" lang="en-US" sz="1000" b="0" i="0" u="none" strike="noStrike" kern="1200" cap="none" spc="0" normalizeH="0" baseline="0" noProof="0">
                          <a:ln>
                            <a:noFill/>
                          </a:ln>
                          <a:solidFill>
                            <a:prstClr val="black"/>
                          </a:solidFill>
                          <a:effectLst/>
                          <a:uLnTx/>
                          <a:uFillTx/>
                          <a:latin typeface="+mn-lt"/>
                          <a:ea typeface="+mn-ea"/>
                          <a:cs typeface="+mn-cs"/>
                        </a:rPr>
                        <a:t> 
 Chlorine is used in water treatment facilities to keep water free of harmful organisms, but too much chlorine in the drinking water can be hazardous to your health. 
Tap into the power of the EcoSphere Water Purifier. Drink healthy with clean, safe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90642588"/>
                  </a:ext>
                </a:extLst>
              </a:tr>
            </a:tbl>
          </a:graphicData>
        </a:graphic>
      </p:graphicFrame>
      <p:sp>
        <p:nvSpPr>
          <p:cNvPr id="4" name="Text Placeholder 3">
            <a:extLst>
              <a:ext uri="{FF2B5EF4-FFF2-40B4-BE49-F238E27FC236}">
                <a16:creationId xmlns:a16="http://schemas.microsoft.com/office/drawing/2014/main" id="{F1FCB201-3E12-4717-B004-5D90518B1B0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08522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8AABA-0CE0-4C49-95AD-2AA2E5DB9441}"/>
              </a:ext>
            </a:extLst>
          </p:cNvPr>
          <p:cNvSpPr>
            <a:spLocks noGrp="1"/>
          </p:cNvSpPr>
          <p:nvPr>
            <p:ph type="title"/>
          </p:nvPr>
        </p:nvSpPr>
        <p:spPr/>
        <p:txBody>
          <a:bodyPr/>
          <a:lstStyle/>
          <a:p>
            <a:r>
              <a:rPr lang="en-US"/>
              <a:t>Facebook Own Posts Table | Nu Skin Malaysia - 8 of 26</a:t>
            </a:r>
          </a:p>
        </p:txBody>
      </p:sp>
      <p:graphicFrame>
        <p:nvGraphicFramePr>
          <p:cNvPr id="5" name="Table Placeholder 4">
            <a:extLst>
              <a:ext uri="{FF2B5EF4-FFF2-40B4-BE49-F238E27FC236}">
                <a16:creationId xmlns:a16="http://schemas.microsoft.com/office/drawing/2014/main" id="{FF2BC09B-C53C-4B48-961D-BB062885197F}"/>
              </a:ext>
            </a:extLst>
          </p:cNvPr>
          <p:cNvGraphicFramePr>
            <a:graphicFrameLocks noGrp="1"/>
          </p:cNvGraphicFramePr>
          <p:nvPr>
            <p:ph type="tbl" sz="quarter" idx="13"/>
            <p:extLst>
              <p:ext uri="{D42A27DB-BD31-4B8C-83A1-F6EECF244321}">
                <p14:modId xmlns:p14="http://schemas.microsoft.com/office/powerpoint/2010/main" val="2968704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574487"/>
                    </a:ext>
                  </a:extLst>
                </a:gridCol>
                <a:gridCol w="246888">
                  <a:extLst>
                    <a:ext uri="{9D8B030D-6E8A-4147-A177-3AD203B41FA5}">
                      <a16:colId xmlns:a16="http://schemas.microsoft.com/office/drawing/2014/main" val="1207882508"/>
                    </a:ext>
                  </a:extLst>
                </a:gridCol>
                <a:gridCol w="246888">
                  <a:extLst>
                    <a:ext uri="{9D8B030D-6E8A-4147-A177-3AD203B41FA5}">
                      <a16:colId xmlns:a16="http://schemas.microsoft.com/office/drawing/2014/main" val="2146345129"/>
                    </a:ext>
                  </a:extLst>
                </a:gridCol>
                <a:gridCol w="246888">
                  <a:extLst>
                    <a:ext uri="{9D8B030D-6E8A-4147-A177-3AD203B41FA5}">
                      <a16:colId xmlns:a16="http://schemas.microsoft.com/office/drawing/2014/main" val="2261149368"/>
                    </a:ext>
                  </a:extLst>
                </a:gridCol>
                <a:gridCol w="246888">
                  <a:extLst>
                    <a:ext uri="{9D8B030D-6E8A-4147-A177-3AD203B41FA5}">
                      <a16:colId xmlns:a16="http://schemas.microsoft.com/office/drawing/2014/main" val="1877144899"/>
                    </a:ext>
                  </a:extLst>
                </a:gridCol>
                <a:gridCol w="246888">
                  <a:extLst>
                    <a:ext uri="{9D8B030D-6E8A-4147-A177-3AD203B41FA5}">
                      <a16:colId xmlns:a16="http://schemas.microsoft.com/office/drawing/2014/main" val="3379018487"/>
                    </a:ext>
                  </a:extLst>
                </a:gridCol>
                <a:gridCol w="246888">
                  <a:extLst>
                    <a:ext uri="{9D8B030D-6E8A-4147-A177-3AD203B41FA5}">
                      <a16:colId xmlns:a16="http://schemas.microsoft.com/office/drawing/2014/main" val="2125655014"/>
                    </a:ext>
                  </a:extLst>
                </a:gridCol>
                <a:gridCol w="246888">
                  <a:extLst>
                    <a:ext uri="{9D8B030D-6E8A-4147-A177-3AD203B41FA5}">
                      <a16:colId xmlns:a16="http://schemas.microsoft.com/office/drawing/2014/main" val="840884676"/>
                    </a:ext>
                  </a:extLst>
                </a:gridCol>
                <a:gridCol w="246888">
                  <a:extLst>
                    <a:ext uri="{9D8B030D-6E8A-4147-A177-3AD203B41FA5}">
                      <a16:colId xmlns:a16="http://schemas.microsoft.com/office/drawing/2014/main" val="326617671"/>
                    </a:ext>
                  </a:extLst>
                </a:gridCol>
                <a:gridCol w="246888">
                  <a:extLst>
                    <a:ext uri="{9D8B030D-6E8A-4147-A177-3AD203B41FA5}">
                      <a16:colId xmlns:a16="http://schemas.microsoft.com/office/drawing/2014/main" val="2643774502"/>
                    </a:ext>
                  </a:extLst>
                </a:gridCol>
                <a:gridCol w="246888">
                  <a:extLst>
                    <a:ext uri="{9D8B030D-6E8A-4147-A177-3AD203B41FA5}">
                      <a16:colId xmlns:a16="http://schemas.microsoft.com/office/drawing/2014/main" val="1208358737"/>
                    </a:ext>
                  </a:extLst>
                </a:gridCol>
                <a:gridCol w="246888">
                  <a:extLst>
                    <a:ext uri="{9D8B030D-6E8A-4147-A177-3AD203B41FA5}">
                      <a16:colId xmlns:a16="http://schemas.microsoft.com/office/drawing/2014/main" val="4100179716"/>
                    </a:ext>
                  </a:extLst>
                </a:gridCol>
                <a:gridCol w="246888">
                  <a:extLst>
                    <a:ext uri="{9D8B030D-6E8A-4147-A177-3AD203B41FA5}">
                      <a16:colId xmlns:a16="http://schemas.microsoft.com/office/drawing/2014/main" val="2297226610"/>
                    </a:ext>
                  </a:extLst>
                </a:gridCol>
                <a:gridCol w="246888">
                  <a:extLst>
                    <a:ext uri="{9D8B030D-6E8A-4147-A177-3AD203B41FA5}">
                      <a16:colId xmlns:a16="http://schemas.microsoft.com/office/drawing/2014/main" val="1238664657"/>
                    </a:ext>
                  </a:extLst>
                </a:gridCol>
                <a:gridCol w="246888">
                  <a:extLst>
                    <a:ext uri="{9D8B030D-6E8A-4147-A177-3AD203B41FA5}">
                      <a16:colId xmlns:a16="http://schemas.microsoft.com/office/drawing/2014/main" val="228807744"/>
                    </a:ext>
                  </a:extLst>
                </a:gridCol>
                <a:gridCol w="246888">
                  <a:extLst>
                    <a:ext uri="{9D8B030D-6E8A-4147-A177-3AD203B41FA5}">
                      <a16:colId xmlns:a16="http://schemas.microsoft.com/office/drawing/2014/main" val="378322763"/>
                    </a:ext>
                  </a:extLst>
                </a:gridCol>
                <a:gridCol w="246888">
                  <a:extLst>
                    <a:ext uri="{9D8B030D-6E8A-4147-A177-3AD203B41FA5}">
                      <a16:colId xmlns:a16="http://schemas.microsoft.com/office/drawing/2014/main" val="1783588654"/>
                    </a:ext>
                  </a:extLst>
                </a:gridCol>
                <a:gridCol w="246888">
                  <a:extLst>
                    <a:ext uri="{9D8B030D-6E8A-4147-A177-3AD203B41FA5}">
                      <a16:colId xmlns:a16="http://schemas.microsoft.com/office/drawing/2014/main" val="1273461925"/>
                    </a:ext>
                  </a:extLst>
                </a:gridCol>
                <a:gridCol w="246888">
                  <a:extLst>
                    <a:ext uri="{9D8B030D-6E8A-4147-A177-3AD203B41FA5}">
                      <a16:colId xmlns:a16="http://schemas.microsoft.com/office/drawing/2014/main" val="25520635"/>
                    </a:ext>
                  </a:extLst>
                </a:gridCol>
                <a:gridCol w="246888">
                  <a:extLst>
                    <a:ext uri="{9D8B030D-6E8A-4147-A177-3AD203B41FA5}">
                      <a16:colId xmlns:a16="http://schemas.microsoft.com/office/drawing/2014/main" val="1826178879"/>
                    </a:ext>
                  </a:extLst>
                </a:gridCol>
                <a:gridCol w="246888">
                  <a:extLst>
                    <a:ext uri="{9D8B030D-6E8A-4147-A177-3AD203B41FA5}">
                      <a16:colId xmlns:a16="http://schemas.microsoft.com/office/drawing/2014/main" val="1445675353"/>
                    </a:ext>
                  </a:extLst>
                </a:gridCol>
                <a:gridCol w="246888">
                  <a:extLst>
                    <a:ext uri="{9D8B030D-6E8A-4147-A177-3AD203B41FA5}">
                      <a16:colId xmlns:a16="http://schemas.microsoft.com/office/drawing/2014/main" val="1014333578"/>
                    </a:ext>
                  </a:extLst>
                </a:gridCol>
                <a:gridCol w="246888">
                  <a:extLst>
                    <a:ext uri="{9D8B030D-6E8A-4147-A177-3AD203B41FA5}">
                      <a16:colId xmlns:a16="http://schemas.microsoft.com/office/drawing/2014/main" val="2835863734"/>
                    </a:ext>
                  </a:extLst>
                </a:gridCol>
                <a:gridCol w="246888">
                  <a:extLst>
                    <a:ext uri="{9D8B030D-6E8A-4147-A177-3AD203B41FA5}">
                      <a16:colId xmlns:a16="http://schemas.microsoft.com/office/drawing/2014/main" val="3385980588"/>
                    </a:ext>
                  </a:extLst>
                </a:gridCol>
                <a:gridCol w="246888">
                  <a:extLst>
                    <a:ext uri="{9D8B030D-6E8A-4147-A177-3AD203B41FA5}">
                      <a16:colId xmlns:a16="http://schemas.microsoft.com/office/drawing/2014/main" val="2092631242"/>
                    </a:ext>
                  </a:extLst>
                </a:gridCol>
                <a:gridCol w="246888">
                  <a:extLst>
                    <a:ext uri="{9D8B030D-6E8A-4147-A177-3AD203B41FA5}">
                      <a16:colId xmlns:a16="http://schemas.microsoft.com/office/drawing/2014/main" val="3983257078"/>
                    </a:ext>
                  </a:extLst>
                </a:gridCol>
                <a:gridCol w="246888">
                  <a:extLst>
                    <a:ext uri="{9D8B030D-6E8A-4147-A177-3AD203B41FA5}">
                      <a16:colId xmlns:a16="http://schemas.microsoft.com/office/drawing/2014/main" val="40103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3914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Nu Skin Malaysia - 2018-03-28 17:06:51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414233"/>
                  </a:ext>
                </a:extLst>
              </a:tr>
            </a:tbl>
          </a:graphicData>
        </a:graphic>
      </p:graphicFrame>
      <p:sp>
        <p:nvSpPr>
          <p:cNvPr id="4" name="Text Placeholder 3">
            <a:extLst>
              <a:ext uri="{FF2B5EF4-FFF2-40B4-BE49-F238E27FC236}">
                <a16:creationId xmlns:a16="http://schemas.microsoft.com/office/drawing/2014/main" id="{26FDC505-58A2-4CE9-B375-74789744C15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38304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C429C-B962-4A6B-8E1E-21C1F8EBC404}"/>
              </a:ext>
            </a:extLst>
          </p:cNvPr>
          <p:cNvSpPr>
            <a:spLocks noGrp="1"/>
          </p:cNvSpPr>
          <p:nvPr>
            <p:ph type="title"/>
          </p:nvPr>
        </p:nvSpPr>
        <p:spPr/>
        <p:txBody>
          <a:bodyPr/>
          <a:lstStyle/>
          <a:p>
            <a:r>
              <a:rPr lang="en-US"/>
              <a:t>Facebook Own Posts Table | Nu Skin Malaysia - 9 of 26</a:t>
            </a:r>
          </a:p>
        </p:txBody>
      </p:sp>
      <p:graphicFrame>
        <p:nvGraphicFramePr>
          <p:cNvPr id="5" name="Table Placeholder 4">
            <a:extLst>
              <a:ext uri="{FF2B5EF4-FFF2-40B4-BE49-F238E27FC236}">
                <a16:creationId xmlns:a16="http://schemas.microsoft.com/office/drawing/2014/main" id="{20E5EB54-D2A9-4F2F-BD4C-C51F43A9CFE3}"/>
              </a:ext>
            </a:extLst>
          </p:cNvPr>
          <p:cNvGraphicFramePr>
            <a:graphicFrameLocks noGrp="1"/>
          </p:cNvGraphicFramePr>
          <p:nvPr>
            <p:ph type="tbl" sz="quarter" idx="13"/>
            <p:extLst>
              <p:ext uri="{D42A27DB-BD31-4B8C-83A1-F6EECF244321}">
                <p14:modId xmlns:p14="http://schemas.microsoft.com/office/powerpoint/2010/main" val="3190560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99871198"/>
                    </a:ext>
                  </a:extLst>
                </a:gridCol>
                <a:gridCol w="246888">
                  <a:extLst>
                    <a:ext uri="{9D8B030D-6E8A-4147-A177-3AD203B41FA5}">
                      <a16:colId xmlns:a16="http://schemas.microsoft.com/office/drawing/2014/main" val="830832989"/>
                    </a:ext>
                  </a:extLst>
                </a:gridCol>
                <a:gridCol w="246888">
                  <a:extLst>
                    <a:ext uri="{9D8B030D-6E8A-4147-A177-3AD203B41FA5}">
                      <a16:colId xmlns:a16="http://schemas.microsoft.com/office/drawing/2014/main" val="418016335"/>
                    </a:ext>
                  </a:extLst>
                </a:gridCol>
                <a:gridCol w="246888">
                  <a:extLst>
                    <a:ext uri="{9D8B030D-6E8A-4147-A177-3AD203B41FA5}">
                      <a16:colId xmlns:a16="http://schemas.microsoft.com/office/drawing/2014/main" val="2802044935"/>
                    </a:ext>
                  </a:extLst>
                </a:gridCol>
                <a:gridCol w="246888">
                  <a:extLst>
                    <a:ext uri="{9D8B030D-6E8A-4147-A177-3AD203B41FA5}">
                      <a16:colId xmlns:a16="http://schemas.microsoft.com/office/drawing/2014/main" val="2646631295"/>
                    </a:ext>
                  </a:extLst>
                </a:gridCol>
                <a:gridCol w="246888">
                  <a:extLst>
                    <a:ext uri="{9D8B030D-6E8A-4147-A177-3AD203B41FA5}">
                      <a16:colId xmlns:a16="http://schemas.microsoft.com/office/drawing/2014/main" val="1837333557"/>
                    </a:ext>
                  </a:extLst>
                </a:gridCol>
                <a:gridCol w="246888">
                  <a:extLst>
                    <a:ext uri="{9D8B030D-6E8A-4147-A177-3AD203B41FA5}">
                      <a16:colId xmlns:a16="http://schemas.microsoft.com/office/drawing/2014/main" val="4079143783"/>
                    </a:ext>
                  </a:extLst>
                </a:gridCol>
                <a:gridCol w="246888">
                  <a:extLst>
                    <a:ext uri="{9D8B030D-6E8A-4147-A177-3AD203B41FA5}">
                      <a16:colId xmlns:a16="http://schemas.microsoft.com/office/drawing/2014/main" val="2911858005"/>
                    </a:ext>
                  </a:extLst>
                </a:gridCol>
                <a:gridCol w="246888">
                  <a:extLst>
                    <a:ext uri="{9D8B030D-6E8A-4147-A177-3AD203B41FA5}">
                      <a16:colId xmlns:a16="http://schemas.microsoft.com/office/drawing/2014/main" val="1287976661"/>
                    </a:ext>
                  </a:extLst>
                </a:gridCol>
                <a:gridCol w="246888">
                  <a:extLst>
                    <a:ext uri="{9D8B030D-6E8A-4147-A177-3AD203B41FA5}">
                      <a16:colId xmlns:a16="http://schemas.microsoft.com/office/drawing/2014/main" val="695599361"/>
                    </a:ext>
                  </a:extLst>
                </a:gridCol>
                <a:gridCol w="246888">
                  <a:extLst>
                    <a:ext uri="{9D8B030D-6E8A-4147-A177-3AD203B41FA5}">
                      <a16:colId xmlns:a16="http://schemas.microsoft.com/office/drawing/2014/main" val="2378156872"/>
                    </a:ext>
                  </a:extLst>
                </a:gridCol>
                <a:gridCol w="246888">
                  <a:extLst>
                    <a:ext uri="{9D8B030D-6E8A-4147-A177-3AD203B41FA5}">
                      <a16:colId xmlns:a16="http://schemas.microsoft.com/office/drawing/2014/main" val="1707462208"/>
                    </a:ext>
                  </a:extLst>
                </a:gridCol>
                <a:gridCol w="246888">
                  <a:extLst>
                    <a:ext uri="{9D8B030D-6E8A-4147-A177-3AD203B41FA5}">
                      <a16:colId xmlns:a16="http://schemas.microsoft.com/office/drawing/2014/main" val="3948968664"/>
                    </a:ext>
                  </a:extLst>
                </a:gridCol>
                <a:gridCol w="246888">
                  <a:extLst>
                    <a:ext uri="{9D8B030D-6E8A-4147-A177-3AD203B41FA5}">
                      <a16:colId xmlns:a16="http://schemas.microsoft.com/office/drawing/2014/main" val="473875261"/>
                    </a:ext>
                  </a:extLst>
                </a:gridCol>
                <a:gridCol w="246888">
                  <a:extLst>
                    <a:ext uri="{9D8B030D-6E8A-4147-A177-3AD203B41FA5}">
                      <a16:colId xmlns:a16="http://schemas.microsoft.com/office/drawing/2014/main" val="1321695306"/>
                    </a:ext>
                  </a:extLst>
                </a:gridCol>
                <a:gridCol w="246888">
                  <a:extLst>
                    <a:ext uri="{9D8B030D-6E8A-4147-A177-3AD203B41FA5}">
                      <a16:colId xmlns:a16="http://schemas.microsoft.com/office/drawing/2014/main" val="403141200"/>
                    </a:ext>
                  </a:extLst>
                </a:gridCol>
                <a:gridCol w="246888">
                  <a:extLst>
                    <a:ext uri="{9D8B030D-6E8A-4147-A177-3AD203B41FA5}">
                      <a16:colId xmlns:a16="http://schemas.microsoft.com/office/drawing/2014/main" val="2012203803"/>
                    </a:ext>
                  </a:extLst>
                </a:gridCol>
                <a:gridCol w="246888">
                  <a:extLst>
                    <a:ext uri="{9D8B030D-6E8A-4147-A177-3AD203B41FA5}">
                      <a16:colId xmlns:a16="http://schemas.microsoft.com/office/drawing/2014/main" val="4256704651"/>
                    </a:ext>
                  </a:extLst>
                </a:gridCol>
                <a:gridCol w="246888">
                  <a:extLst>
                    <a:ext uri="{9D8B030D-6E8A-4147-A177-3AD203B41FA5}">
                      <a16:colId xmlns:a16="http://schemas.microsoft.com/office/drawing/2014/main" val="3939957861"/>
                    </a:ext>
                  </a:extLst>
                </a:gridCol>
                <a:gridCol w="246888">
                  <a:extLst>
                    <a:ext uri="{9D8B030D-6E8A-4147-A177-3AD203B41FA5}">
                      <a16:colId xmlns:a16="http://schemas.microsoft.com/office/drawing/2014/main" val="12365973"/>
                    </a:ext>
                  </a:extLst>
                </a:gridCol>
                <a:gridCol w="246888">
                  <a:extLst>
                    <a:ext uri="{9D8B030D-6E8A-4147-A177-3AD203B41FA5}">
                      <a16:colId xmlns:a16="http://schemas.microsoft.com/office/drawing/2014/main" val="1964068951"/>
                    </a:ext>
                  </a:extLst>
                </a:gridCol>
                <a:gridCol w="246888">
                  <a:extLst>
                    <a:ext uri="{9D8B030D-6E8A-4147-A177-3AD203B41FA5}">
                      <a16:colId xmlns:a16="http://schemas.microsoft.com/office/drawing/2014/main" val="4261999946"/>
                    </a:ext>
                  </a:extLst>
                </a:gridCol>
                <a:gridCol w="246888">
                  <a:extLst>
                    <a:ext uri="{9D8B030D-6E8A-4147-A177-3AD203B41FA5}">
                      <a16:colId xmlns:a16="http://schemas.microsoft.com/office/drawing/2014/main" val="2713814925"/>
                    </a:ext>
                  </a:extLst>
                </a:gridCol>
                <a:gridCol w="246888">
                  <a:extLst>
                    <a:ext uri="{9D8B030D-6E8A-4147-A177-3AD203B41FA5}">
                      <a16:colId xmlns:a16="http://schemas.microsoft.com/office/drawing/2014/main" val="3861670287"/>
                    </a:ext>
                  </a:extLst>
                </a:gridCol>
                <a:gridCol w="246888">
                  <a:extLst>
                    <a:ext uri="{9D8B030D-6E8A-4147-A177-3AD203B41FA5}">
                      <a16:colId xmlns:a16="http://schemas.microsoft.com/office/drawing/2014/main" val="4008292931"/>
                    </a:ext>
                  </a:extLst>
                </a:gridCol>
                <a:gridCol w="246888">
                  <a:extLst>
                    <a:ext uri="{9D8B030D-6E8A-4147-A177-3AD203B41FA5}">
                      <a16:colId xmlns:a16="http://schemas.microsoft.com/office/drawing/2014/main" val="756946420"/>
                    </a:ext>
                  </a:extLst>
                </a:gridCol>
                <a:gridCol w="246888">
                  <a:extLst>
                    <a:ext uri="{9D8B030D-6E8A-4147-A177-3AD203B41FA5}">
                      <a16:colId xmlns:a16="http://schemas.microsoft.com/office/drawing/2014/main" val="264923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519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- 2018-03-28 07:00:03 </a:t>
                      </a:r>
                      <a:r>
                        <a:rPr kumimoji="0" lang="en-US" sz="1000" b="0" i="0" u="none" strike="noStrike" kern="1200" cap="none" spc="0" normalizeH="0" baseline="0" noProof="0">
                          <a:ln>
                            <a:noFill/>
                          </a:ln>
                          <a:solidFill>
                            <a:prstClr val="black"/>
                          </a:solidFill>
                          <a:effectLst/>
                          <a:uLnTx/>
                          <a:uFillTx/>
                          <a:latin typeface="+mn-lt"/>
                          <a:ea typeface="+mn-ea"/>
                          <a:cs typeface="+mn-cs"/>
                        </a:rPr>
                        <a:t> 
 Not your ordinary cleansing device, ageLOC LumiSpa cleanses away dirt, oil, makeup, and toxins through its Micropulse Oscillation technology, gently yet deeply.
Discover the cutting-edge technology behind ageLOC LumiSpa.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01110363"/>
                  </a:ext>
                </a:extLst>
              </a:tr>
            </a:tbl>
          </a:graphicData>
        </a:graphic>
      </p:graphicFrame>
      <p:sp>
        <p:nvSpPr>
          <p:cNvPr id="4" name="Text Placeholder 3">
            <a:extLst>
              <a:ext uri="{FF2B5EF4-FFF2-40B4-BE49-F238E27FC236}">
                <a16:creationId xmlns:a16="http://schemas.microsoft.com/office/drawing/2014/main" id="{3420FB66-A6BA-45AA-82AD-00A81932EAA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73596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56E8C-E174-4FE1-A4C2-96109C801AA3}"/>
              </a:ext>
            </a:extLst>
          </p:cNvPr>
          <p:cNvSpPr>
            <a:spLocks noGrp="1"/>
          </p:cNvSpPr>
          <p:nvPr>
            <p:ph type="title"/>
          </p:nvPr>
        </p:nvSpPr>
        <p:spPr/>
        <p:txBody>
          <a:bodyPr/>
          <a:lstStyle/>
          <a:p>
            <a:r>
              <a:rPr lang="en-US"/>
              <a:t>Facebook Own Posts Table | Nu Skin Malaysia - 10 of 26</a:t>
            </a:r>
          </a:p>
        </p:txBody>
      </p:sp>
      <p:graphicFrame>
        <p:nvGraphicFramePr>
          <p:cNvPr id="5" name="Table Placeholder 4">
            <a:extLst>
              <a:ext uri="{FF2B5EF4-FFF2-40B4-BE49-F238E27FC236}">
                <a16:creationId xmlns:a16="http://schemas.microsoft.com/office/drawing/2014/main" id="{1C83A72E-9E23-4F45-B83D-A3CEAA3073EE}"/>
              </a:ext>
            </a:extLst>
          </p:cNvPr>
          <p:cNvGraphicFramePr>
            <a:graphicFrameLocks noGrp="1"/>
          </p:cNvGraphicFramePr>
          <p:nvPr>
            <p:ph type="tbl" sz="quarter" idx="13"/>
            <p:extLst>
              <p:ext uri="{D42A27DB-BD31-4B8C-83A1-F6EECF244321}">
                <p14:modId xmlns:p14="http://schemas.microsoft.com/office/powerpoint/2010/main" val="973023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366627"/>
                    </a:ext>
                  </a:extLst>
                </a:gridCol>
                <a:gridCol w="246888">
                  <a:extLst>
                    <a:ext uri="{9D8B030D-6E8A-4147-A177-3AD203B41FA5}">
                      <a16:colId xmlns:a16="http://schemas.microsoft.com/office/drawing/2014/main" val="3012339372"/>
                    </a:ext>
                  </a:extLst>
                </a:gridCol>
                <a:gridCol w="246888">
                  <a:extLst>
                    <a:ext uri="{9D8B030D-6E8A-4147-A177-3AD203B41FA5}">
                      <a16:colId xmlns:a16="http://schemas.microsoft.com/office/drawing/2014/main" val="534335252"/>
                    </a:ext>
                  </a:extLst>
                </a:gridCol>
                <a:gridCol w="246888">
                  <a:extLst>
                    <a:ext uri="{9D8B030D-6E8A-4147-A177-3AD203B41FA5}">
                      <a16:colId xmlns:a16="http://schemas.microsoft.com/office/drawing/2014/main" val="4152569664"/>
                    </a:ext>
                  </a:extLst>
                </a:gridCol>
                <a:gridCol w="246888">
                  <a:extLst>
                    <a:ext uri="{9D8B030D-6E8A-4147-A177-3AD203B41FA5}">
                      <a16:colId xmlns:a16="http://schemas.microsoft.com/office/drawing/2014/main" val="3021585089"/>
                    </a:ext>
                  </a:extLst>
                </a:gridCol>
                <a:gridCol w="246888">
                  <a:extLst>
                    <a:ext uri="{9D8B030D-6E8A-4147-A177-3AD203B41FA5}">
                      <a16:colId xmlns:a16="http://schemas.microsoft.com/office/drawing/2014/main" val="787190926"/>
                    </a:ext>
                  </a:extLst>
                </a:gridCol>
                <a:gridCol w="246888">
                  <a:extLst>
                    <a:ext uri="{9D8B030D-6E8A-4147-A177-3AD203B41FA5}">
                      <a16:colId xmlns:a16="http://schemas.microsoft.com/office/drawing/2014/main" val="847373730"/>
                    </a:ext>
                  </a:extLst>
                </a:gridCol>
                <a:gridCol w="246888">
                  <a:extLst>
                    <a:ext uri="{9D8B030D-6E8A-4147-A177-3AD203B41FA5}">
                      <a16:colId xmlns:a16="http://schemas.microsoft.com/office/drawing/2014/main" val="3500493604"/>
                    </a:ext>
                  </a:extLst>
                </a:gridCol>
                <a:gridCol w="246888">
                  <a:extLst>
                    <a:ext uri="{9D8B030D-6E8A-4147-A177-3AD203B41FA5}">
                      <a16:colId xmlns:a16="http://schemas.microsoft.com/office/drawing/2014/main" val="3492265284"/>
                    </a:ext>
                  </a:extLst>
                </a:gridCol>
                <a:gridCol w="246888">
                  <a:extLst>
                    <a:ext uri="{9D8B030D-6E8A-4147-A177-3AD203B41FA5}">
                      <a16:colId xmlns:a16="http://schemas.microsoft.com/office/drawing/2014/main" val="855146890"/>
                    </a:ext>
                  </a:extLst>
                </a:gridCol>
                <a:gridCol w="246888">
                  <a:extLst>
                    <a:ext uri="{9D8B030D-6E8A-4147-A177-3AD203B41FA5}">
                      <a16:colId xmlns:a16="http://schemas.microsoft.com/office/drawing/2014/main" val="2033859113"/>
                    </a:ext>
                  </a:extLst>
                </a:gridCol>
                <a:gridCol w="246888">
                  <a:extLst>
                    <a:ext uri="{9D8B030D-6E8A-4147-A177-3AD203B41FA5}">
                      <a16:colId xmlns:a16="http://schemas.microsoft.com/office/drawing/2014/main" val="3206509073"/>
                    </a:ext>
                  </a:extLst>
                </a:gridCol>
                <a:gridCol w="246888">
                  <a:extLst>
                    <a:ext uri="{9D8B030D-6E8A-4147-A177-3AD203B41FA5}">
                      <a16:colId xmlns:a16="http://schemas.microsoft.com/office/drawing/2014/main" val="3572150369"/>
                    </a:ext>
                  </a:extLst>
                </a:gridCol>
                <a:gridCol w="246888">
                  <a:extLst>
                    <a:ext uri="{9D8B030D-6E8A-4147-A177-3AD203B41FA5}">
                      <a16:colId xmlns:a16="http://schemas.microsoft.com/office/drawing/2014/main" val="563993291"/>
                    </a:ext>
                  </a:extLst>
                </a:gridCol>
                <a:gridCol w="246888">
                  <a:extLst>
                    <a:ext uri="{9D8B030D-6E8A-4147-A177-3AD203B41FA5}">
                      <a16:colId xmlns:a16="http://schemas.microsoft.com/office/drawing/2014/main" val="869541333"/>
                    </a:ext>
                  </a:extLst>
                </a:gridCol>
                <a:gridCol w="246888">
                  <a:extLst>
                    <a:ext uri="{9D8B030D-6E8A-4147-A177-3AD203B41FA5}">
                      <a16:colId xmlns:a16="http://schemas.microsoft.com/office/drawing/2014/main" val="1113489644"/>
                    </a:ext>
                  </a:extLst>
                </a:gridCol>
                <a:gridCol w="246888">
                  <a:extLst>
                    <a:ext uri="{9D8B030D-6E8A-4147-A177-3AD203B41FA5}">
                      <a16:colId xmlns:a16="http://schemas.microsoft.com/office/drawing/2014/main" val="3194727556"/>
                    </a:ext>
                  </a:extLst>
                </a:gridCol>
                <a:gridCol w="246888">
                  <a:extLst>
                    <a:ext uri="{9D8B030D-6E8A-4147-A177-3AD203B41FA5}">
                      <a16:colId xmlns:a16="http://schemas.microsoft.com/office/drawing/2014/main" val="1036157566"/>
                    </a:ext>
                  </a:extLst>
                </a:gridCol>
                <a:gridCol w="246888">
                  <a:extLst>
                    <a:ext uri="{9D8B030D-6E8A-4147-A177-3AD203B41FA5}">
                      <a16:colId xmlns:a16="http://schemas.microsoft.com/office/drawing/2014/main" val="994825879"/>
                    </a:ext>
                  </a:extLst>
                </a:gridCol>
                <a:gridCol w="246888">
                  <a:extLst>
                    <a:ext uri="{9D8B030D-6E8A-4147-A177-3AD203B41FA5}">
                      <a16:colId xmlns:a16="http://schemas.microsoft.com/office/drawing/2014/main" val="1005787218"/>
                    </a:ext>
                  </a:extLst>
                </a:gridCol>
                <a:gridCol w="246888">
                  <a:extLst>
                    <a:ext uri="{9D8B030D-6E8A-4147-A177-3AD203B41FA5}">
                      <a16:colId xmlns:a16="http://schemas.microsoft.com/office/drawing/2014/main" val="3213447259"/>
                    </a:ext>
                  </a:extLst>
                </a:gridCol>
                <a:gridCol w="246888">
                  <a:extLst>
                    <a:ext uri="{9D8B030D-6E8A-4147-A177-3AD203B41FA5}">
                      <a16:colId xmlns:a16="http://schemas.microsoft.com/office/drawing/2014/main" val="2556992288"/>
                    </a:ext>
                  </a:extLst>
                </a:gridCol>
                <a:gridCol w="246888">
                  <a:extLst>
                    <a:ext uri="{9D8B030D-6E8A-4147-A177-3AD203B41FA5}">
                      <a16:colId xmlns:a16="http://schemas.microsoft.com/office/drawing/2014/main" val="4014952633"/>
                    </a:ext>
                  </a:extLst>
                </a:gridCol>
                <a:gridCol w="246888">
                  <a:extLst>
                    <a:ext uri="{9D8B030D-6E8A-4147-A177-3AD203B41FA5}">
                      <a16:colId xmlns:a16="http://schemas.microsoft.com/office/drawing/2014/main" val="248666999"/>
                    </a:ext>
                  </a:extLst>
                </a:gridCol>
                <a:gridCol w="246888">
                  <a:extLst>
                    <a:ext uri="{9D8B030D-6E8A-4147-A177-3AD203B41FA5}">
                      <a16:colId xmlns:a16="http://schemas.microsoft.com/office/drawing/2014/main" val="2752380001"/>
                    </a:ext>
                  </a:extLst>
                </a:gridCol>
                <a:gridCol w="246888">
                  <a:extLst>
                    <a:ext uri="{9D8B030D-6E8A-4147-A177-3AD203B41FA5}">
                      <a16:colId xmlns:a16="http://schemas.microsoft.com/office/drawing/2014/main" val="3747472747"/>
                    </a:ext>
                  </a:extLst>
                </a:gridCol>
                <a:gridCol w="246888">
                  <a:extLst>
                    <a:ext uri="{9D8B030D-6E8A-4147-A177-3AD203B41FA5}">
                      <a16:colId xmlns:a16="http://schemas.microsoft.com/office/drawing/2014/main" val="3486180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138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- 2018-03-28 04:00:00 </a:t>
                      </a:r>
                      <a:r>
                        <a:rPr kumimoji="0" lang="en-US" sz="1000" b="0" i="0" u="none" strike="noStrike" kern="1200" cap="none" spc="0" normalizeH="0" baseline="0" noProof="0">
                          <a:ln>
                            <a:noFill/>
                          </a:ln>
                          <a:solidFill>
                            <a:prstClr val="black"/>
                          </a:solidFill>
                          <a:effectLst/>
                          <a:uLnTx/>
                          <a:uFillTx/>
                          <a:latin typeface="+mn-lt"/>
                          <a:ea typeface="+mn-ea"/>
                          <a:cs typeface="+mn-cs"/>
                        </a:rPr>
                        <a:t> 
 Don’t miss the chance to meet our specially invited speaker, 2 Year Team Elite, Nam Phuong from Vietnam during Life Transforming Opportunity Seminar on 12 April 2018. 
Grab your ticket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17194938"/>
                  </a:ext>
                </a:extLst>
              </a:tr>
            </a:tbl>
          </a:graphicData>
        </a:graphic>
      </p:graphicFrame>
      <p:sp>
        <p:nvSpPr>
          <p:cNvPr id="4" name="Text Placeholder 3">
            <a:extLst>
              <a:ext uri="{FF2B5EF4-FFF2-40B4-BE49-F238E27FC236}">
                <a16:creationId xmlns:a16="http://schemas.microsoft.com/office/drawing/2014/main" id="{ECDA38EB-7EB1-419F-8268-CE61C17E4DB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75536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19888-5742-42D3-ADC4-59C5B655A2FF}"/>
              </a:ext>
            </a:extLst>
          </p:cNvPr>
          <p:cNvSpPr>
            <a:spLocks noGrp="1"/>
          </p:cNvSpPr>
          <p:nvPr>
            <p:ph type="title"/>
          </p:nvPr>
        </p:nvSpPr>
        <p:spPr/>
        <p:txBody>
          <a:bodyPr/>
          <a:lstStyle/>
          <a:p>
            <a:r>
              <a:rPr lang="en-US"/>
              <a:t>Facebook Own Posts Table | Nu Skin Malaysia - 11 of 26</a:t>
            </a:r>
          </a:p>
        </p:txBody>
      </p:sp>
      <p:graphicFrame>
        <p:nvGraphicFramePr>
          <p:cNvPr id="5" name="Table Placeholder 4">
            <a:extLst>
              <a:ext uri="{FF2B5EF4-FFF2-40B4-BE49-F238E27FC236}">
                <a16:creationId xmlns:a16="http://schemas.microsoft.com/office/drawing/2014/main" id="{5556345D-B1C9-40BA-8D4C-8F93B1FA0741}"/>
              </a:ext>
            </a:extLst>
          </p:cNvPr>
          <p:cNvGraphicFramePr>
            <a:graphicFrameLocks noGrp="1"/>
          </p:cNvGraphicFramePr>
          <p:nvPr>
            <p:ph type="tbl" sz="quarter" idx="13"/>
            <p:extLst>
              <p:ext uri="{D42A27DB-BD31-4B8C-83A1-F6EECF244321}">
                <p14:modId xmlns:p14="http://schemas.microsoft.com/office/powerpoint/2010/main" val="658785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3832351"/>
                    </a:ext>
                  </a:extLst>
                </a:gridCol>
                <a:gridCol w="246888">
                  <a:extLst>
                    <a:ext uri="{9D8B030D-6E8A-4147-A177-3AD203B41FA5}">
                      <a16:colId xmlns:a16="http://schemas.microsoft.com/office/drawing/2014/main" val="3539275936"/>
                    </a:ext>
                  </a:extLst>
                </a:gridCol>
                <a:gridCol w="246888">
                  <a:extLst>
                    <a:ext uri="{9D8B030D-6E8A-4147-A177-3AD203B41FA5}">
                      <a16:colId xmlns:a16="http://schemas.microsoft.com/office/drawing/2014/main" val="2800910340"/>
                    </a:ext>
                  </a:extLst>
                </a:gridCol>
                <a:gridCol w="246888">
                  <a:extLst>
                    <a:ext uri="{9D8B030D-6E8A-4147-A177-3AD203B41FA5}">
                      <a16:colId xmlns:a16="http://schemas.microsoft.com/office/drawing/2014/main" val="990762041"/>
                    </a:ext>
                  </a:extLst>
                </a:gridCol>
                <a:gridCol w="246888">
                  <a:extLst>
                    <a:ext uri="{9D8B030D-6E8A-4147-A177-3AD203B41FA5}">
                      <a16:colId xmlns:a16="http://schemas.microsoft.com/office/drawing/2014/main" val="1961779904"/>
                    </a:ext>
                  </a:extLst>
                </a:gridCol>
                <a:gridCol w="246888">
                  <a:extLst>
                    <a:ext uri="{9D8B030D-6E8A-4147-A177-3AD203B41FA5}">
                      <a16:colId xmlns:a16="http://schemas.microsoft.com/office/drawing/2014/main" val="4253660353"/>
                    </a:ext>
                  </a:extLst>
                </a:gridCol>
                <a:gridCol w="246888">
                  <a:extLst>
                    <a:ext uri="{9D8B030D-6E8A-4147-A177-3AD203B41FA5}">
                      <a16:colId xmlns:a16="http://schemas.microsoft.com/office/drawing/2014/main" val="4183209771"/>
                    </a:ext>
                  </a:extLst>
                </a:gridCol>
                <a:gridCol w="246888">
                  <a:extLst>
                    <a:ext uri="{9D8B030D-6E8A-4147-A177-3AD203B41FA5}">
                      <a16:colId xmlns:a16="http://schemas.microsoft.com/office/drawing/2014/main" val="4040005447"/>
                    </a:ext>
                  </a:extLst>
                </a:gridCol>
                <a:gridCol w="246888">
                  <a:extLst>
                    <a:ext uri="{9D8B030D-6E8A-4147-A177-3AD203B41FA5}">
                      <a16:colId xmlns:a16="http://schemas.microsoft.com/office/drawing/2014/main" val="57521482"/>
                    </a:ext>
                  </a:extLst>
                </a:gridCol>
                <a:gridCol w="246888">
                  <a:extLst>
                    <a:ext uri="{9D8B030D-6E8A-4147-A177-3AD203B41FA5}">
                      <a16:colId xmlns:a16="http://schemas.microsoft.com/office/drawing/2014/main" val="1323595711"/>
                    </a:ext>
                  </a:extLst>
                </a:gridCol>
                <a:gridCol w="246888">
                  <a:extLst>
                    <a:ext uri="{9D8B030D-6E8A-4147-A177-3AD203B41FA5}">
                      <a16:colId xmlns:a16="http://schemas.microsoft.com/office/drawing/2014/main" val="1055164440"/>
                    </a:ext>
                  </a:extLst>
                </a:gridCol>
                <a:gridCol w="246888">
                  <a:extLst>
                    <a:ext uri="{9D8B030D-6E8A-4147-A177-3AD203B41FA5}">
                      <a16:colId xmlns:a16="http://schemas.microsoft.com/office/drawing/2014/main" val="434888902"/>
                    </a:ext>
                  </a:extLst>
                </a:gridCol>
                <a:gridCol w="246888">
                  <a:extLst>
                    <a:ext uri="{9D8B030D-6E8A-4147-A177-3AD203B41FA5}">
                      <a16:colId xmlns:a16="http://schemas.microsoft.com/office/drawing/2014/main" val="2731015356"/>
                    </a:ext>
                  </a:extLst>
                </a:gridCol>
                <a:gridCol w="246888">
                  <a:extLst>
                    <a:ext uri="{9D8B030D-6E8A-4147-A177-3AD203B41FA5}">
                      <a16:colId xmlns:a16="http://schemas.microsoft.com/office/drawing/2014/main" val="4120383132"/>
                    </a:ext>
                  </a:extLst>
                </a:gridCol>
                <a:gridCol w="246888">
                  <a:extLst>
                    <a:ext uri="{9D8B030D-6E8A-4147-A177-3AD203B41FA5}">
                      <a16:colId xmlns:a16="http://schemas.microsoft.com/office/drawing/2014/main" val="4057711726"/>
                    </a:ext>
                  </a:extLst>
                </a:gridCol>
                <a:gridCol w="246888">
                  <a:extLst>
                    <a:ext uri="{9D8B030D-6E8A-4147-A177-3AD203B41FA5}">
                      <a16:colId xmlns:a16="http://schemas.microsoft.com/office/drawing/2014/main" val="2006675149"/>
                    </a:ext>
                  </a:extLst>
                </a:gridCol>
                <a:gridCol w="246888">
                  <a:extLst>
                    <a:ext uri="{9D8B030D-6E8A-4147-A177-3AD203B41FA5}">
                      <a16:colId xmlns:a16="http://schemas.microsoft.com/office/drawing/2014/main" val="2857960265"/>
                    </a:ext>
                  </a:extLst>
                </a:gridCol>
                <a:gridCol w="246888">
                  <a:extLst>
                    <a:ext uri="{9D8B030D-6E8A-4147-A177-3AD203B41FA5}">
                      <a16:colId xmlns:a16="http://schemas.microsoft.com/office/drawing/2014/main" val="3478065043"/>
                    </a:ext>
                  </a:extLst>
                </a:gridCol>
                <a:gridCol w="246888">
                  <a:extLst>
                    <a:ext uri="{9D8B030D-6E8A-4147-A177-3AD203B41FA5}">
                      <a16:colId xmlns:a16="http://schemas.microsoft.com/office/drawing/2014/main" val="1423223000"/>
                    </a:ext>
                  </a:extLst>
                </a:gridCol>
                <a:gridCol w="246888">
                  <a:extLst>
                    <a:ext uri="{9D8B030D-6E8A-4147-A177-3AD203B41FA5}">
                      <a16:colId xmlns:a16="http://schemas.microsoft.com/office/drawing/2014/main" val="3296121097"/>
                    </a:ext>
                  </a:extLst>
                </a:gridCol>
                <a:gridCol w="246888">
                  <a:extLst>
                    <a:ext uri="{9D8B030D-6E8A-4147-A177-3AD203B41FA5}">
                      <a16:colId xmlns:a16="http://schemas.microsoft.com/office/drawing/2014/main" val="1125435993"/>
                    </a:ext>
                  </a:extLst>
                </a:gridCol>
                <a:gridCol w="246888">
                  <a:extLst>
                    <a:ext uri="{9D8B030D-6E8A-4147-A177-3AD203B41FA5}">
                      <a16:colId xmlns:a16="http://schemas.microsoft.com/office/drawing/2014/main" val="4261679258"/>
                    </a:ext>
                  </a:extLst>
                </a:gridCol>
                <a:gridCol w="246888">
                  <a:extLst>
                    <a:ext uri="{9D8B030D-6E8A-4147-A177-3AD203B41FA5}">
                      <a16:colId xmlns:a16="http://schemas.microsoft.com/office/drawing/2014/main" val="176772719"/>
                    </a:ext>
                  </a:extLst>
                </a:gridCol>
                <a:gridCol w="246888">
                  <a:extLst>
                    <a:ext uri="{9D8B030D-6E8A-4147-A177-3AD203B41FA5}">
                      <a16:colId xmlns:a16="http://schemas.microsoft.com/office/drawing/2014/main" val="1149787982"/>
                    </a:ext>
                  </a:extLst>
                </a:gridCol>
                <a:gridCol w="246888">
                  <a:extLst>
                    <a:ext uri="{9D8B030D-6E8A-4147-A177-3AD203B41FA5}">
                      <a16:colId xmlns:a16="http://schemas.microsoft.com/office/drawing/2014/main" val="1267857356"/>
                    </a:ext>
                  </a:extLst>
                </a:gridCol>
                <a:gridCol w="246888">
                  <a:extLst>
                    <a:ext uri="{9D8B030D-6E8A-4147-A177-3AD203B41FA5}">
                      <a16:colId xmlns:a16="http://schemas.microsoft.com/office/drawing/2014/main" val="2957531308"/>
                    </a:ext>
                  </a:extLst>
                </a:gridCol>
                <a:gridCol w="246888">
                  <a:extLst>
                    <a:ext uri="{9D8B030D-6E8A-4147-A177-3AD203B41FA5}">
                      <a16:colId xmlns:a16="http://schemas.microsoft.com/office/drawing/2014/main" val="3848123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863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Nu Skin Malaysia - 2018-03-27 09:58:56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08564777"/>
                  </a:ext>
                </a:extLst>
              </a:tr>
            </a:tbl>
          </a:graphicData>
        </a:graphic>
      </p:graphicFrame>
      <p:sp>
        <p:nvSpPr>
          <p:cNvPr id="4" name="Text Placeholder 3">
            <a:extLst>
              <a:ext uri="{FF2B5EF4-FFF2-40B4-BE49-F238E27FC236}">
                <a16:creationId xmlns:a16="http://schemas.microsoft.com/office/drawing/2014/main" id="{DE987EB4-A2CA-4B97-842A-F0E19C69812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86733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709BC-E48A-45EF-80A8-B78EC37E58BC}"/>
              </a:ext>
            </a:extLst>
          </p:cNvPr>
          <p:cNvSpPr>
            <a:spLocks noGrp="1"/>
          </p:cNvSpPr>
          <p:nvPr>
            <p:ph type="title"/>
          </p:nvPr>
        </p:nvSpPr>
        <p:spPr/>
        <p:txBody>
          <a:bodyPr/>
          <a:lstStyle/>
          <a:p>
            <a:r>
              <a:rPr lang="en-US"/>
              <a:t>Facebook Own Posts Table | Nu Skin Malaysia - 12 of 26</a:t>
            </a:r>
          </a:p>
        </p:txBody>
      </p:sp>
      <p:graphicFrame>
        <p:nvGraphicFramePr>
          <p:cNvPr id="5" name="Table Placeholder 4">
            <a:extLst>
              <a:ext uri="{FF2B5EF4-FFF2-40B4-BE49-F238E27FC236}">
                <a16:creationId xmlns:a16="http://schemas.microsoft.com/office/drawing/2014/main" id="{43FA9236-1181-4DE6-AE99-696D3CAEB4B8}"/>
              </a:ext>
            </a:extLst>
          </p:cNvPr>
          <p:cNvGraphicFramePr>
            <a:graphicFrameLocks noGrp="1"/>
          </p:cNvGraphicFramePr>
          <p:nvPr>
            <p:ph type="tbl" sz="quarter" idx="13"/>
            <p:extLst>
              <p:ext uri="{D42A27DB-BD31-4B8C-83A1-F6EECF244321}">
                <p14:modId xmlns:p14="http://schemas.microsoft.com/office/powerpoint/2010/main" val="202609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5543346"/>
                    </a:ext>
                  </a:extLst>
                </a:gridCol>
                <a:gridCol w="246888">
                  <a:extLst>
                    <a:ext uri="{9D8B030D-6E8A-4147-A177-3AD203B41FA5}">
                      <a16:colId xmlns:a16="http://schemas.microsoft.com/office/drawing/2014/main" val="4006266201"/>
                    </a:ext>
                  </a:extLst>
                </a:gridCol>
                <a:gridCol w="246888">
                  <a:extLst>
                    <a:ext uri="{9D8B030D-6E8A-4147-A177-3AD203B41FA5}">
                      <a16:colId xmlns:a16="http://schemas.microsoft.com/office/drawing/2014/main" val="2351039491"/>
                    </a:ext>
                  </a:extLst>
                </a:gridCol>
                <a:gridCol w="246888">
                  <a:extLst>
                    <a:ext uri="{9D8B030D-6E8A-4147-A177-3AD203B41FA5}">
                      <a16:colId xmlns:a16="http://schemas.microsoft.com/office/drawing/2014/main" val="249553299"/>
                    </a:ext>
                  </a:extLst>
                </a:gridCol>
                <a:gridCol w="246888">
                  <a:extLst>
                    <a:ext uri="{9D8B030D-6E8A-4147-A177-3AD203B41FA5}">
                      <a16:colId xmlns:a16="http://schemas.microsoft.com/office/drawing/2014/main" val="1453361376"/>
                    </a:ext>
                  </a:extLst>
                </a:gridCol>
                <a:gridCol w="246888">
                  <a:extLst>
                    <a:ext uri="{9D8B030D-6E8A-4147-A177-3AD203B41FA5}">
                      <a16:colId xmlns:a16="http://schemas.microsoft.com/office/drawing/2014/main" val="2103137791"/>
                    </a:ext>
                  </a:extLst>
                </a:gridCol>
                <a:gridCol w="246888">
                  <a:extLst>
                    <a:ext uri="{9D8B030D-6E8A-4147-A177-3AD203B41FA5}">
                      <a16:colId xmlns:a16="http://schemas.microsoft.com/office/drawing/2014/main" val="1346913549"/>
                    </a:ext>
                  </a:extLst>
                </a:gridCol>
                <a:gridCol w="246888">
                  <a:extLst>
                    <a:ext uri="{9D8B030D-6E8A-4147-A177-3AD203B41FA5}">
                      <a16:colId xmlns:a16="http://schemas.microsoft.com/office/drawing/2014/main" val="4180160188"/>
                    </a:ext>
                  </a:extLst>
                </a:gridCol>
                <a:gridCol w="246888">
                  <a:extLst>
                    <a:ext uri="{9D8B030D-6E8A-4147-A177-3AD203B41FA5}">
                      <a16:colId xmlns:a16="http://schemas.microsoft.com/office/drawing/2014/main" val="3374128020"/>
                    </a:ext>
                  </a:extLst>
                </a:gridCol>
                <a:gridCol w="246888">
                  <a:extLst>
                    <a:ext uri="{9D8B030D-6E8A-4147-A177-3AD203B41FA5}">
                      <a16:colId xmlns:a16="http://schemas.microsoft.com/office/drawing/2014/main" val="713542839"/>
                    </a:ext>
                  </a:extLst>
                </a:gridCol>
                <a:gridCol w="246888">
                  <a:extLst>
                    <a:ext uri="{9D8B030D-6E8A-4147-A177-3AD203B41FA5}">
                      <a16:colId xmlns:a16="http://schemas.microsoft.com/office/drawing/2014/main" val="1155358835"/>
                    </a:ext>
                  </a:extLst>
                </a:gridCol>
                <a:gridCol w="246888">
                  <a:extLst>
                    <a:ext uri="{9D8B030D-6E8A-4147-A177-3AD203B41FA5}">
                      <a16:colId xmlns:a16="http://schemas.microsoft.com/office/drawing/2014/main" val="2352826879"/>
                    </a:ext>
                  </a:extLst>
                </a:gridCol>
                <a:gridCol w="246888">
                  <a:extLst>
                    <a:ext uri="{9D8B030D-6E8A-4147-A177-3AD203B41FA5}">
                      <a16:colId xmlns:a16="http://schemas.microsoft.com/office/drawing/2014/main" val="3362805791"/>
                    </a:ext>
                  </a:extLst>
                </a:gridCol>
                <a:gridCol w="246888">
                  <a:extLst>
                    <a:ext uri="{9D8B030D-6E8A-4147-A177-3AD203B41FA5}">
                      <a16:colId xmlns:a16="http://schemas.microsoft.com/office/drawing/2014/main" val="626244279"/>
                    </a:ext>
                  </a:extLst>
                </a:gridCol>
                <a:gridCol w="246888">
                  <a:extLst>
                    <a:ext uri="{9D8B030D-6E8A-4147-A177-3AD203B41FA5}">
                      <a16:colId xmlns:a16="http://schemas.microsoft.com/office/drawing/2014/main" val="4292650140"/>
                    </a:ext>
                  </a:extLst>
                </a:gridCol>
                <a:gridCol w="246888">
                  <a:extLst>
                    <a:ext uri="{9D8B030D-6E8A-4147-A177-3AD203B41FA5}">
                      <a16:colId xmlns:a16="http://schemas.microsoft.com/office/drawing/2014/main" val="1211628726"/>
                    </a:ext>
                  </a:extLst>
                </a:gridCol>
                <a:gridCol w="246888">
                  <a:extLst>
                    <a:ext uri="{9D8B030D-6E8A-4147-A177-3AD203B41FA5}">
                      <a16:colId xmlns:a16="http://schemas.microsoft.com/office/drawing/2014/main" val="699861659"/>
                    </a:ext>
                  </a:extLst>
                </a:gridCol>
                <a:gridCol w="246888">
                  <a:extLst>
                    <a:ext uri="{9D8B030D-6E8A-4147-A177-3AD203B41FA5}">
                      <a16:colId xmlns:a16="http://schemas.microsoft.com/office/drawing/2014/main" val="2047258317"/>
                    </a:ext>
                  </a:extLst>
                </a:gridCol>
                <a:gridCol w="246888">
                  <a:extLst>
                    <a:ext uri="{9D8B030D-6E8A-4147-A177-3AD203B41FA5}">
                      <a16:colId xmlns:a16="http://schemas.microsoft.com/office/drawing/2014/main" val="991179549"/>
                    </a:ext>
                  </a:extLst>
                </a:gridCol>
                <a:gridCol w="246888">
                  <a:extLst>
                    <a:ext uri="{9D8B030D-6E8A-4147-A177-3AD203B41FA5}">
                      <a16:colId xmlns:a16="http://schemas.microsoft.com/office/drawing/2014/main" val="580138897"/>
                    </a:ext>
                  </a:extLst>
                </a:gridCol>
                <a:gridCol w="246888">
                  <a:extLst>
                    <a:ext uri="{9D8B030D-6E8A-4147-A177-3AD203B41FA5}">
                      <a16:colId xmlns:a16="http://schemas.microsoft.com/office/drawing/2014/main" val="1388109331"/>
                    </a:ext>
                  </a:extLst>
                </a:gridCol>
                <a:gridCol w="246888">
                  <a:extLst>
                    <a:ext uri="{9D8B030D-6E8A-4147-A177-3AD203B41FA5}">
                      <a16:colId xmlns:a16="http://schemas.microsoft.com/office/drawing/2014/main" val="2010299295"/>
                    </a:ext>
                  </a:extLst>
                </a:gridCol>
                <a:gridCol w="246888">
                  <a:extLst>
                    <a:ext uri="{9D8B030D-6E8A-4147-A177-3AD203B41FA5}">
                      <a16:colId xmlns:a16="http://schemas.microsoft.com/office/drawing/2014/main" val="4179517394"/>
                    </a:ext>
                  </a:extLst>
                </a:gridCol>
                <a:gridCol w="246888">
                  <a:extLst>
                    <a:ext uri="{9D8B030D-6E8A-4147-A177-3AD203B41FA5}">
                      <a16:colId xmlns:a16="http://schemas.microsoft.com/office/drawing/2014/main" val="920836142"/>
                    </a:ext>
                  </a:extLst>
                </a:gridCol>
                <a:gridCol w="246888">
                  <a:extLst>
                    <a:ext uri="{9D8B030D-6E8A-4147-A177-3AD203B41FA5}">
                      <a16:colId xmlns:a16="http://schemas.microsoft.com/office/drawing/2014/main" val="1358579867"/>
                    </a:ext>
                  </a:extLst>
                </a:gridCol>
                <a:gridCol w="246888">
                  <a:extLst>
                    <a:ext uri="{9D8B030D-6E8A-4147-A177-3AD203B41FA5}">
                      <a16:colId xmlns:a16="http://schemas.microsoft.com/office/drawing/2014/main" val="361891852"/>
                    </a:ext>
                  </a:extLst>
                </a:gridCol>
                <a:gridCol w="246888">
                  <a:extLst>
                    <a:ext uri="{9D8B030D-6E8A-4147-A177-3AD203B41FA5}">
                      <a16:colId xmlns:a16="http://schemas.microsoft.com/office/drawing/2014/main" val="216524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850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Nu Skin Malaysia - 2018-03-27 09:58:02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9690875"/>
                  </a:ext>
                </a:extLst>
              </a:tr>
            </a:tbl>
          </a:graphicData>
        </a:graphic>
      </p:graphicFrame>
      <p:sp>
        <p:nvSpPr>
          <p:cNvPr id="4" name="Text Placeholder 3">
            <a:extLst>
              <a:ext uri="{FF2B5EF4-FFF2-40B4-BE49-F238E27FC236}">
                <a16:creationId xmlns:a16="http://schemas.microsoft.com/office/drawing/2014/main" id="{816D2E2E-F4C1-4FE0-9FF9-56E9F5A0175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53536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1CC5-9539-4C89-80C9-EB983FFFE4C1}"/>
              </a:ext>
            </a:extLst>
          </p:cNvPr>
          <p:cNvSpPr>
            <a:spLocks noGrp="1"/>
          </p:cNvSpPr>
          <p:nvPr>
            <p:ph type="title"/>
          </p:nvPr>
        </p:nvSpPr>
        <p:spPr/>
        <p:txBody>
          <a:bodyPr/>
          <a:lstStyle/>
          <a:p>
            <a:r>
              <a:rPr lang="en-US"/>
              <a:t>Facebook Own Posts Table | Nu Skin Malaysia - 13 of 26</a:t>
            </a:r>
          </a:p>
        </p:txBody>
      </p:sp>
      <p:graphicFrame>
        <p:nvGraphicFramePr>
          <p:cNvPr id="5" name="Table Placeholder 4">
            <a:extLst>
              <a:ext uri="{FF2B5EF4-FFF2-40B4-BE49-F238E27FC236}">
                <a16:creationId xmlns:a16="http://schemas.microsoft.com/office/drawing/2014/main" id="{CAE875E0-AFB5-47F8-B1C2-1F5B34EFB83E}"/>
              </a:ext>
            </a:extLst>
          </p:cNvPr>
          <p:cNvGraphicFramePr>
            <a:graphicFrameLocks noGrp="1"/>
          </p:cNvGraphicFramePr>
          <p:nvPr>
            <p:ph type="tbl" sz="quarter" idx="13"/>
            <p:extLst>
              <p:ext uri="{D42A27DB-BD31-4B8C-83A1-F6EECF244321}">
                <p14:modId xmlns:p14="http://schemas.microsoft.com/office/powerpoint/2010/main" val="342094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44236439"/>
                    </a:ext>
                  </a:extLst>
                </a:gridCol>
                <a:gridCol w="246888">
                  <a:extLst>
                    <a:ext uri="{9D8B030D-6E8A-4147-A177-3AD203B41FA5}">
                      <a16:colId xmlns:a16="http://schemas.microsoft.com/office/drawing/2014/main" val="4226186781"/>
                    </a:ext>
                  </a:extLst>
                </a:gridCol>
                <a:gridCol w="246888">
                  <a:extLst>
                    <a:ext uri="{9D8B030D-6E8A-4147-A177-3AD203B41FA5}">
                      <a16:colId xmlns:a16="http://schemas.microsoft.com/office/drawing/2014/main" val="4173814956"/>
                    </a:ext>
                  </a:extLst>
                </a:gridCol>
                <a:gridCol w="246888">
                  <a:extLst>
                    <a:ext uri="{9D8B030D-6E8A-4147-A177-3AD203B41FA5}">
                      <a16:colId xmlns:a16="http://schemas.microsoft.com/office/drawing/2014/main" val="3872488904"/>
                    </a:ext>
                  </a:extLst>
                </a:gridCol>
                <a:gridCol w="246888">
                  <a:extLst>
                    <a:ext uri="{9D8B030D-6E8A-4147-A177-3AD203B41FA5}">
                      <a16:colId xmlns:a16="http://schemas.microsoft.com/office/drawing/2014/main" val="3083404175"/>
                    </a:ext>
                  </a:extLst>
                </a:gridCol>
                <a:gridCol w="246888">
                  <a:extLst>
                    <a:ext uri="{9D8B030D-6E8A-4147-A177-3AD203B41FA5}">
                      <a16:colId xmlns:a16="http://schemas.microsoft.com/office/drawing/2014/main" val="1902746762"/>
                    </a:ext>
                  </a:extLst>
                </a:gridCol>
                <a:gridCol w="246888">
                  <a:extLst>
                    <a:ext uri="{9D8B030D-6E8A-4147-A177-3AD203B41FA5}">
                      <a16:colId xmlns:a16="http://schemas.microsoft.com/office/drawing/2014/main" val="3022388624"/>
                    </a:ext>
                  </a:extLst>
                </a:gridCol>
                <a:gridCol w="246888">
                  <a:extLst>
                    <a:ext uri="{9D8B030D-6E8A-4147-A177-3AD203B41FA5}">
                      <a16:colId xmlns:a16="http://schemas.microsoft.com/office/drawing/2014/main" val="381469193"/>
                    </a:ext>
                  </a:extLst>
                </a:gridCol>
                <a:gridCol w="246888">
                  <a:extLst>
                    <a:ext uri="{9D8B030D-6E8A-4147-A177-3AD203B41FA5}">
                      <a16:colId xmlns:a16="http://schemas.microsoft.com/office/drawing/2014/main" val="2966247642"/>
                    </a:ext>
                  </a:extLst>
                </a:gridCol>
                <a:gridCol w="246888">
                  <a:extLst>
                    <a:ext uri="{9D8B030D-6E8A-4147-A177-3AD203B41FA5}">
                      <a16:colId xmlns:a16="http://schemas.microsoft.com/office/drawing/2014/main" val="2709783030"/>
                    </a:ext>
                  </a:extLst>
                </a:gridCol>
                <a:gridCol w="246888">
                  <a:extLst>
                    <a:ext uri="{9D8B030D-6E8A-4147-A177-3AD203B41FA5}">
                      <a16:colId xmlns:a16="http://schemas.microsoft.com/office/drawing/2014/main" val="2994973405"/>
                    </a:ext>
                  </a:extLst>
                </a:gridCol>
                <a:gridCol w="246888">
                  <a:extLst>
                    <a:ext uri="{9D8B030D-6E8A-4147-A177-3AD203B41FA5}">
                      <a16:colId xmlns:a16="http://schemas.microsoft.com/office/drawing/2014/main" val="2040876338"/>
                    </a:ext>
                  </a:extLst>
                </a:gridCol>
                <a:gridCol w="246888">
                  <a:extLst>
                    <a:ext uri="{9D8B030D-6E8A-4147-A177-3AD203B41FA5}">
                      <a16:colId xmlns:a16="http://schemas.microsoft.com/office/drawing/2014/main" val="2040232882"/>
                    </a:ext>
                  </a:extLst>
                </a:gridCol>
                <a:gridCol w="246888">
                  <a:extLst>
                    <a:ext uri="{9D8B030D-6E8A-4147-A177-3AD203B41FA5}">
                      <a16:colId xmlns:a16="http://schemas.microsoft.com/office/drawing/2014/main" val="2609845753"/>
                    </a:ext>
                  </a:extLst>
                </a:gridCol>
                <a:gridCol w="246888">
                  <a:extLst>
                    <a:ext uri="{9D8B030D-6E8A-4147-A177-3AD203B41FA5}">
                      <a16:colId xmlns:a16="http://schemas.microsoft.com/office/drawing/2014/main" val="4045621618"/>
                    </a:ext>
                  </a:extLst>
                </a:gridCol>
                <a:gridCol w="246888">
                  <a:extLst>
                    <a:ext uri="{9D8B030D-6E8A-4147-A177-3AD203B41FA5}">
                      <a16:colId xmlns:a16="http://schemas.microsoft.com/office/drawing/2014/main" val="962183147"/>
                    </a:ext>
                  </a:extLst>
                </a:gridCol>
                <a:gridCol w="246888">
                  <a:extLst>
                    <a:ext uri="{9D8B030D-6E8A-4147-A177-3AD203B41FA5}">
                      <a16:colId xmlns:a16="http://schemas.microsoft.com/office/drawing/2014/main" val="2377500095"/>
                    </a:ext>
                  </a:extLst>
                </a:gridCol>
                <a:gridCol w="246888">
                  <a:extLst>
                    <a:ext uri="{9D8B030D-6E8A-4147-A177-3AD203B41FA5}">
                      <a16:colId xmlns:a16="http://schemas.microsoft.com/office/drawing/2014/main" val="23726646"/>
                    </a:ext>
                  </a:extLst>
                </a:gridCol>
                <a:gridCol w="246888">
                  <a:extLst>
                    <a:ext uri="{9D8B030D-6E8A-4147-A177-3AD203B41FA5}">
                      <a16:colId xmlns:a16="http://schemas.microsoft.com/office/drawing/2014/main" val="1841511951"/>
                    </a:ext>
                  </a:extLst>
                </a:gridCol>
                <a:gridCol w="246888">
                  <a:extLst>
                    <a:ext uri="{9D8B030D-6E8A-4147-A177-3AD203B41FA5}">
                      <a16:colId xmlns:a16="http://schemas.microsoft.com/office/drawing/2014/main" val="1449971713"/>
                    </a:ext>
                  </a:extLst>
                </a:gridCol>
                <a:gridCol w="246888">
                  <a:extLst>
                    <a:ext uri="{9D8B030D-6E8A-4147-A177-3AD203B41FA5}">
                      <a16:colId xmlns:a16="http://schemas.microsoft.com/office/drawing/2014/main" val="2666740598"/>
                    </a:ext>
                  </a:extLst>
                </a:gridCol>
                <a:gridCol w="246888">
                  <a:extLst>
                    <a:ext uri="{9D8B030D-6E8A-4147-A177-3AD203B41FA5}">
                      <a16:colId xmlns:a16="http://schemas.microsoft.com/office/drawing/2014/main" val="3724751838"/>
                    </a:ext>
                  </a:extLst>
                </a:gridCol>
                <a:gridCol w="246888">
                  <a:extLst>
                    <a:ext uri="{9D8B030D-6E8A-4147-A177-3AD203B41FA5}">
                      <a16:colId xmlns:a16="http://schemas.microsoft.com/office/drawing/2014/main" val="22851514"/>
                    </a:ext>
                  </a:extLst>
                </a:gridCol>
                <a:gridCol w="246888">
                  <a:extLst>
                    <a:ext uri="{9D8B030D-6E8A-4147-A177-3AD203B41FA5}">
                      <a16:colId xmlns:a16="http://schemas.microsoft.com/office/drawing/2014/main" val="2815901836"/>
                    </a:ext>
                  </a:extLst>
                </a:gridCol>
                <a:gridCol w="246888">
                  <a:extLst>
                    <a:ext uri="{9D8B030D-6E8A-4147-A177-3AD203B41FA5}">
                      <a16:colId xmlns:a16="http://schemas.microsoft.com/office/drawing/2014/main" val="3643006908"/>
                    </a:ext>
                  </a:extLst>
                </a:gridCol>
                <a:gridCol w="246888">
                  <a:extLst>
                    <a:ext uri="{9D8B030D-6E8A-4147-A177-3AD203B41FA5}">
                      <a16:colId xmlns:a16="http://schemas.microsoft.com/office/drawing/2014/main" val="1061610794"/>
                    </a:ext>
                  </a:extLst>
                </a:gridCol>
                <a:gridCol w="246888">
                  <a:extLst>
                    <a:ext uri="{9D8B030D-6E8A-4147-A177-3AD203B41FA5}">
                      <a16:colId xmlns:a16="http://schemas.microsoft.com/office/drawing/2014/main" val="41926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1158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Nu Skin Malaysia - 2018-03-27 09:51:52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09566693"/>
                  </a:ext>
                </a:extLst>
              </a:tr>
            </a:tbl>
          </a:graphicData>
        </a:graphic>
      </p:graphicFrame>
      <p:sp>
        <p:nvSpPr>
          <p:cNvPr id="4" name="Text Placeholder 3">
            <a:extLst>
              <a:ext uri="{FF2B5EF4-FFF2-40B4-BE49-F238E27FC236}">
                <a16:creationId xmlns:a16="http://schemas.microsoft.com/office/drawing/2014/main" id="{33CDDDCE-189C-491A-AA3C-1B3E32001CD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35624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4863-C36D-4CBF-8FC9-977BAA2D90CF}"/>
              </a:ext>
            </a:extLst>
          </p:cNvPr>
          <p:cNvSpPr>
            <a:spLocks noGrp="1"/>
          </p:cNvSpPr>
          <p:nvPr>
            <p:ph type="title"/>
          </p:nvPr>
        </p:nvSpPr>
        <p:spPr/>
        <p:txBody>
          <a:bodyPr/>
          <a:lstStyle/>
          <a:p>
            <a:r>
              <a:rPr lang="en-US"/>
              <a:t>Facebook Own Posts Table | Nu Skin Malaysia - 14 of 26</a:t>
            </a:r>
          </a:p>
        </p:txBody>
      </p:sp>
      <p:graphicFrame>
        <p:nvGraphicFramePr>
          <p:cNvPr id="5" name="Table Placeholder 4">
            <a:extLst>
              <a:ext uri="{FF2B5EF4-FFF2-40B4-BE49-F238E27FC236}">
                <a16:creationId xmlns:a16="http://schemas.microsoft.com/office/drawing/2014/main" id="{563D8D75-3109-404D-B445-414C53BFEA0F}"/>
              </a:ext>
            </a:extLst>
          </p:cNvPr>
          <p:cNvGraphicFramePr>
            <a:graphicFrameLocks noGrp="1"/>
          </p:cNvGraphicFramePr>
          <p:nvPr>
            <p:ph type="tbl" sz="quarter" idx="13"/>
            <p:extLst>
              <p:ext uri="{D42A27DB-BD31-4B8C-83A1-F6EECF244321}">
                <p14:modId xmlns:p14="http://schemas.microsoft.com/office/powerpoint/2010/main" val="283315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8999934"/>
                    </a:ext>
                  </a:extLst>
                </a:gridCol>
                <a:gridCol w="246888">
                  <a:extLst>
                    <a:ext uri="{9D8B030D-6E8A-4147-A177-3AD203B41FA5}">
                      <a16:colId xmlns:a16="http://schemas.microsoft.com/office/drawing/2014/main" val="2145489133"/>
                    </a:ext>
                  </a:extLst>
                </a:gridCol>
                <a:gridCol w="246888">
                  <a:extLst>
                    <a:ext uri="{9D8B030D-6E8A-4147-A177-3AD203B41FA5}">
                      <a16:colId xmlns:a16="http://schemas.microsoft.com/office/drawing/2014/main" val="786897279"/>
                    </a:ext>
                  </a:extLst>
                </a:gridCol>
                <a:gridCol w="246888">
                  <a:extLst>
                    <a:ext uri="{9D8B030D-6E8A-4147-A177-3AD203B41FA5}">
                      <a16:colId xmlns:a16="http://schemas.microsoft.com/office/drawing/2014/main" val="1604789544"/>
                    </a:ext>
                  </a:extLst>
                </a:gridCol>
                <a:gridCol w="246888">
                  <a:extLst>
                    <a:ext uri="{9D8B030D-6E8A-4147-A177-3AD203B41FA5}">
                      <a16:colId xmlns:a16="http://schemas.microsoft.com/office/drawing/2014/main" val="2092293312"/>
                    </a:ext>
                  </a:extLst>
                </a:gridCol>
                <a:gridCol w="246888">
                  <a:extLst>
                    <a:ext uri="{9D8B030D-6E8A-4147-A177-3AD203B41FA5}">
                      <a16:colId xmlns:a16="http://schemas.microsoft.com/office/drawing/2014/main" val="702308938"/>
                    </a:ext>
                  </a:extLst>
                </a:gridCol>
                <a:gridCol w="246888">
                  <a:extLst>
                    <a:ext uri="{9D8B030D-6E8A-4147-A177-3AD203B41FA5}">
                      <a16:colId xmlns:a16="http://schemas.microsoft.com/office/drawing/2014/main" val="1570950985"/>
                    </a:ext>
                  </a:extLst>
                </a:gridCol>
                <a:gridCol w="246888">
                  <a:extLst>
                    <a:ext uri="{9D8B030D-6E8A-4147-A177-3AD203B41FA5}">
                      <a16:colId xmlns:a16="http://schemas.microsoft.com/office/drawing/2014/main" val="2744614405"/>
                    </a:ext>
                  </a:extLst>
                </a:gridCol>
                <a:gridCol w="246888">
                  <a:extLst>
                    <a:ext uri="{9D8B030D-6E8A-4147-A177-3AD203B41FA5}">
                      <a16:colId xmlns:a16="http://schemas.microsoft.com/office/drawing/2014/main" val="2745089750"/>
                    </a:ext>
                  </a:extLst>
                </a:gridCol>
                <a:gridCol w="246888">
                  <a:extLst>
                    <a:ext uri="{9D8B030D-6E8A-4147-A177-3AD203B41FA5}">
                      <a16:colId xmlns:a16="http://schemas.microsoft.com/office/drawing/2014/main" val="3803916688"/>
                    </a:ext>
                  </a:extLst>
                </a:gridCol>
                <a:gridCol w="246888">
                  <a:extLst>
                    <a:ext uri="{9D8B030D-6E8A-4147-A177-3AD203B41FA5}">
                      <a16:colId xmlns:a16="http://schemas.microsoft.com/office/drawing/2014/main" val="3327790036"/>
                    </a:ext>
                  </a:extLst>
                </a:gridCol>
                <a:gridCol w="246888">
                  <a:extLst>
                    <a:ext uri="{9D8B030D-6E8A-4147-A177-3AD203B41FA5}">
                      <a16:colId xmlns:a16="http://schemas.microsoft.com/office/drawing/2014/main" val="1856712393"/>
                    </a:ext>
                  </a:extLst>
                </a:gridCol>
                <a:gridCol w="246888">
                  <a:extLst>
                    <a:ext uri="{9D8B030D-6E8A-4147-A177-3AD203B41FA5}">
                      <a16:colId xmlns:a16="http://schemas.microsoft.com/office/drawing/2014/main" val="4173271448"/>
                    </a:ext>
                  </a:extLst>
                </a:gridCol>
                <a:gridCol w="246888">
                  <a:extLst>
                    <a:ext uri="{9D8B030D-6E8A-4147-A177-3AD203B41FA5}">
                      <a16:colId xmlns:a16="http://schemas.microsoft.com/office/drawing/2014/main" val="1746788936"/>
                    </a:ext>
                  </a:extLst>
                </a:gridCol>
                <a:gridCol w="246888">
                  <a:extLst>
                    <a:ext uri="{9D8B030D-6E8A-4147-A177-3AD203B41FA5}">
                      <a16:colId xmlns:a16="http://schemas.microsoft.com/office/drawing/2014/main" val="1933165993"/>
                    </a:ext>
                  </a:extLst>
                </a:gridCol>
                <a:gridCol w="246888">
                  <a:extLst>
                    <a:ext uri="{9D8B030D-6E8A-4147-A177-3AD203B41FA5}">
                      <a16:colId xmlns:a16="http://schemas.microsoft.com/office/drawing/2014/main" val="3763036979"/>
                    </a:ext>
                  </a:extLst>
                </a:gridCol>
                <a:gridCol w="246888">
                  <a:extLst>
                    <a:ext uri="{9D8B030D-6E8A-4147-A177-3AD203B41FA5}">
                      <a16:colId xmlns:a16="http://schemas.microsoft.com/office/drawing/2014/main" val="3756045999"/>
                    </a:ext>
                  </a:extLst>
                </a:gridCol>
                <a:gridCol w="246888">
                  <a:extLst>
                    <a:ext uri="{9D8B030D-6E8A-4147-A177-3AD203B41FA5}">
                      <a16:colId xmlns:a16="http://schemas.microsoft.com/office/drawing/2014/main" val="2043687484"/>
                    </a:ext>
                  </a:extLst>
                </a:gridCol>
                <a:gridCol w="246888">
                  <a:extLst>
                    <a:ext uri="{9D8B030D-6E8A-4147-A177-3AD203B41FA5}">
                      <a16:colId xmlns:a16="http://schemas.microsoft.com/office/drawing/2014/main" val="1622544592"/>
                    </a:ext>
                  </a:extLst>
                </a:gridCol>
                <a:gridCol w="246888">
                  <a:extLst>
                    <a:ext uri="{9D8B030D-6E8A-4147-A177-3AD203B41FA5}">
                      <a16:colId xmlns:a16="http://schemas.microsoft.com/office/drawing/2014/main" val="1894514171"/>
                    </a:ext>
                  </a:extLst>
                </a:gridCol>
                <a:gridCol w="246888">
                  <a:extLst>
                    <a:ext uri="{9D8B030D-6E8A-4147-A177-3AD203B41FA5}">
                      <a16:colId xmlns:a16="http://schemas.microsoft.com/office/drawing/2014/main" val="4048407155"/>
                    </a:ext>
                  </a:extLst>
                </a:gridCol>
                <a:gridCol w="246888">
                  <a:extLst>
                    <a:ext uri="{9D8B030D-6E8A-4147-A177-3AD203B41FA5}">
                      <a16:colId xmlns:a16="http://schemas.microsoft.com/office/drawing/2014/main" val="3822556682"/>
                    </a:ext>
                  </a:extLst>
                </a:gridCol>
                <a:gridCol w="246888">
                  <a:extLst>
                    <a:ext uri="{9D8B030D-6E8A-4147-A177-3AD203B41FA5}">
                      <a16:colId xmlns:a16="http://schemas.microsoft.com/office/drawing/2014/main" val="3546379706"/>
                    </a:ext>
                  </a:extLst>
                </a:gridCol>
                <a:gridCol w="246888">
                  <a:extLst>
                    <a:ext uri="{9D8B030D-6E8A-4147-A177-3AD203B41FA5}">
                      <a16:colId xmlns:a16="http://schemas.microsoft.com/office/drawing/2014/main" val="2062790501"/>
                    </a:ext>
                  </a:extLst>
                </a:gridCol>
                <a:gridCol w="246888">
                  <a:extLst>
                    <a:ext uri="{9D8B030D-6E8A-4147-A177-3AD203B41FA5}">
                      <a16:colId xmlns:a16="http://schemas.microsoft.com/office/drawing/2014/main" val="1465652378"/>
                    </a:ext>
                  </a:extLst>
                </a:gridCol>
                <a:gridCol w="246888">
                  <a:extLst>
                    <a:ext uri="{9D8B030D-6E8A-4147-A177-3AD203B41FA5}">
                      <a16:colId xmlns:a16="http://schemas.microsoft.com/office/drawing/2014/main" val="3158862367"/>
                    </a:ext>
                  </a:extLst>
                </a:gridCol>
                <a:gridCol w="246888">
                  <a:extLst>
                    <a:ext uri="{9D8B030D-6E8A-4147-A177-3AD203B41FA5}">
                      <a16:colId xmlns:a16="http://schemas.microsoft.com/office/drawing/2014/main" val="3531748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7848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Nu Skin Malaysia - 2018-03-27 09:51:01 </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8949475"/>
                  </a:ext>
                </a:extLst>
              </a:tr>
            </a:tbl>
          </a:graphicData>
        </a:graphic>
      </p:graphicFrame>
      <p:sp>
        <p:nvSpPr>
          <p:cNvPr id="4" name="Text Placeholder 3">
            <a:extLst>
              <a:ext uri="{FF2B5EF4-FFF2-40B4-BE49-F238E27FC236}">
                <a16:creationId xmlns:a16="http://schemas.microsoft.com/office/drawing/2014/main" id="{0EF186E8-B6F6-4D31-9592-C0625DFA8DB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57964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682B-E23D-4E3C-BCEA-B184B9E3B476}"/>
              </a:ext>
            </a:extLst>
          </p:cNvPr>
          <p:cNvSpPr>
            <a:spLocks noGrp="1"/>
          </p:cNvSpPr>
          <p:nvPr>
            <p:ph type="title"/>
          </p:nvPr>
        </p:nvSpPr>
        <p:spPr/>
        <p:txBody>
          <a:bodyPr/>
          <a:lstStyle/>
          <a:p>
            <a:r>
              <a:rPr lang="en-US"/>
              <a:t>Facebook Own Posts Table | Nu Skin Malaysia - 15 of 26</a:t>
            </a:r>
          </a:p>
        </p:txBody>
      </p:sp>
      <p:graphicFrame>
        <p:nvGraphicFramePr>
          <p:cNvPr id="5" name="Table Placeholder 4">
            <a:extLst>
              <a:ext uri="{FF2B5EF4-FFF2-40B4-BE49-F238E27FC236}">
                <a16:creationId xmlns:a16="http://schemas.microsoft.com/office/drawing/2014/main" id="{EF3C1F8A-876D-4E2C-BF1F-DA5058DCB8D6}"/>
              </a:ext>
            </a:extLst>
          </p:cNvPr>
          <p:cNvGraphicFramePr>
            <a:graphicFrameLocks noGrp="1"/>
          </p:cNvGraphicFramePr>
          <p:nvPr>
            <p:ph type="tbl" sz="quarter" idx="13"/>
            <p:extLst>
              <p:ext uri="{D42A27DB-BD31-4B8C-83A1-F6EECF244321}">
                <p14:modId xmlns:p14="http://schemas.microsoft.com/office/powerpoint/2010/main" val="243000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9155590"/>
                    </a:ext>
                  </a:extLst>
                </a:gridCol>
                <a:gridCol w="246888">
                  <a:extLst>
                    <a:ext uri="{9D8B030D-6E8A-4147-A177-3AD203B41FA5}">
                      <a16:colId xmlns:a16="http://schemas.microsoft.com/office/drawing/2014/main" val="1732896409"/>
                    </a:ext>
                  </a:extLst>
                </a:gridCol>
                <a:gridCol w="246888">
                  <a:extLst>
                    <a:ext uri="{9D8B030D-6E8A-4147-A177-3AD203B41FA5}">
                      <a16:colId xmlns:a16="http://schemas.microsoft.com/office/drawing/2014/main" val="2664667387"/>
                    </a:ext>
                  </a:extLst>
                </a:gridCol>
                <a:gridCol w="246888">
                  <a:extLst>
                    <a:ext uri="{9D8B030D-6E8A-4147-A177-3AD203B41FA5}">
                      <a16:colId xmlns:a16="http://schemas.microsoft.com/office/drawing/2014/main" val="2032291271"/>
                    </a:ext>
                  </a:extLst>
                </a:gridCol>
                <a:gridCol w="246888">
                  <a:extLst>
                    <a:ext uri="{9D8B030D-6E8A-4147-A177-3AD203B41FA5}">
                      <a16:colId xmlns:a16="http://schemas.microsoft.com/office/drawing/2014/main" val="110381560"/>
                    </a:ext>
                  </a:extLst>
                </a:gridCol>
                <a:gridCol w="246888">
                  <a:extLst>
                    <a:ext uri="{9D8B030D-6E8A-4147-A177-3AD203B41FA5}">
                      <a16:colId xmlns:a16="http://schemas.microsoft.com/office/drawing/2014/main" val="3341743088"/>
                    </a:ext>
                  </a:extLst>
                </a:gridCol>
                <a:gridCol w="246888">
                  <a:extLst>
                    <a:ext uri="{9D8B030D-6E8A-4147-A177-3AD203B41FA5}">
                      <a16:colId xmlns:a16="http://schemas.microsoft.com/office/drawing/2014/main" val="1466561302"/>
                    </a:ext>
                  </a:extLst>
                </a:gridCol>
                <a:gridCol w="246888">
                  <a:extLst>
                    <a:ext uri="{9D8B030D-6E8A-4147-A177-3AD203B41FA5}">
                      <a16:colId xmlns:a16="http://schemas.microsoft.com/office/drawing/2014/main" val="2154224620"/>
                    </a:ext>
                  </a:extLst>
                </a:gridCol>
                <a:gridCol w="246888">
                  <a:extLst>
                    <a:ext uri="{9D8B030D-6E8A-4147-A177-3AD203B41FA5}">
                      <a16:colId xmlns:a16="http://schemas.microsoft.com/office/drawing/2014/main" val="1504433256"/>
                    </a:ext>
                  </a:extLst>
                </a:gridCol>
                <a:gridCol w="246888">
                  <a:extLst>
                    <a:ext uri="{9D8B030D-6E8A-4147-A177-3AD203B41FA5}">
                      <a16:colId xmlns:a16="http://schemas.microsoft.com/office/drawing/2014/main" val="3071211892"/>
                    </a:ext>
                  </a:extLst>
                </a:gridCol>
                <a:gridCol w="246888">
                  <a:extLst>
                    <a:ext uri="{9D8B030D-6E8A-4147-A177-3AD203B41FA5}">
                      <a16:colId xmlns:a16="http://schemas.microsoft.com/office/drawing/2014/main" val="1866846865"/>
                    </a:ext>
                  </a:extLst>
                </a:gridCol>
                <a:gridCol w="246888">
                  <a:extLst>
                    <a:ext uri="{9D8B030D-6E8A-4147-A177-3AD203B41FA5}">
                      <a16:colId xmlns:a16="http://schemas.microsoft.com/office/drawing/2014/main" val="180149609"/>
                    </a:ext>
                  </a:extLst>
                </a:gridCol>
                <a:gridCol w="246888">
                  <a:extLst>
                    <a:ext uri="{9D8B030D-6E8A-4147-A177-3AD203B41FA5}">
                      <a16:colId xmlns:a16="http://schemas.microsoft.com/office/drawing/2014/main" val="1714049497"/>
                    </a:ext>
                  </a:extLst>
                </a:gridCol>
                <a:gridCol w="246888">
                  <a:extLst>
                    <a:ext uri="{9D8B030D-6E8A-4147-A177-3AD203B41FA5}">
                      <a16:colId xmlns:a16="http://schemas.microsoft.com/office/drawing/2014/main" val="2597253727"/>
                    </a:ext>
                  </a:extLst>
                </a:gridCol>
                <a:gridCol w="246888">
                  <a:extLst>
                    <a:ext uri="{9D8B030D-6E8A-4147-A177-3AD203B41FA5}">
                      <a16:colId xmlns:a16="http://schemas.microsoft.com/office/drawing/2014/main" val="1662375074"/>
                    </a:ext>
                  </a:extLst>
                </a:gridCol>
                <a:gridCol w="246888">
                  <a:extLst>
                    <a:ext uri="{9D8B030D-6E8A-4147-A177-3AD203B41FA5}">
                      <a16:colId xmlns:a16="http://schemas.microsoft.com/office/drawing/2014/main" val="3530045754"/>
                    </a:ext>
                  </a:extLst>
                </a:gridCol>
                <a:gridCol w="246888">
                  <a:extLst>
                    <a:ext uri="{9D8B030D-6E8A-4147-A177-3AD203B41FA5}">
                      <a16:colId xmlns:a16="http://schemas.microsoft.com/office/drawing/2014/main" val="4256548882"/>
                    </a:ext>
                  </a:extLst>
                </a:gridCol>
                <a:gridCol w="246888">
                  <a:extLst>
                    <a:ext uri="{9D8B030D-6E8A-4147-A177-3AD203B41FA5}">
                      <a16:colId xmlns:a16="http://schemas.microsoft.com/office/drawing/2014/main" val="1098483209"/>
                    </a:ext>
                  </a:extLst>
                </a:gridCol>
                <a:gridCol w="246888">
                  <a:extLst>
                    <a:ext uri="{9D8B030D-6E8A-4147-A177-3AD203B41FA5}">
                      <a16:colId xmlns:a16="http://schemas.microsoft.com/office/drawing/2014/main" val="2936931365"/>
                    </a:ext>
                  </a:extLst>
                </a:gridCol>
                <a:gridCol w="246888">
                  <a:extLst>
                    <a:ext uri="{9D8B030D-6E8A-4147-A177-3AD203B41FA5}">
                      <a16:colId xmlns:a16="http://schemas.microsoft.com/office/drawing/2014/main" val="3851551249"/>
                    </a:ext>
                  </a:extLst>
                </a:gridCol>
                <a:gridCol w="246888">
                  <a:extLst>
                    <a:ext uri="{9D8B030D-6E8A-4147-A177-3AD203B41FA5}">
                      <a16:colId xmlns:a16="http://schemas.microsoft.com/office/drawing/2014/main" val="3073538579"/>
                    </a:ext>
                  </a:extLst>
                </a:gridCol>
                <a:gridCol w="246888">
                  <a:extLst>
                    <a:ext uri="{9D8B030D-6E8A-4147-A177-3AD203B41FA5}">
                      <a16:colId xmlns:a16="http://schemas.microsoft.com/office/drawing/2014/main" val="2725720056"/>
                    </a:ext>
                  </a:extLst>
                </a:gridCol>
                <a:gridCol w="246888">
                  <a:extLst>
                    <a:ext uri="{9D8B030D-6E8A-4147-A177-3AD203B41FA5}">
                      <a16:colId xmlns:a16="http://schemas.microsoft.com/office/drawing/2014/main" val="1677514901"/>
                    </a:ext>
                  </a:extLst>
                </a:gridCol>
                <a:gridCol w="246888">
                  <a:extLst>
                    <a:ext uri="{9D8B030D-6E8A-4147-A177-3AD203B41FA5}">
                      <a16:colId xmlns:a16="http://schemas.microsoft.com/office/drawing/2014/main" val="551405695"/>
                    </a:ext>
                  </a:extLst>
                </a:gridCol>
                <a:gridCol w="246888">
                  <a:extLst>
                    <a:ext uri="{9D8B030D-6E8A-4147-A177-3AD203B41FA5}">
                      <a16:colId xmlns:a16="http://schemas.microsoft.com/office/drawing/2014/main" val="1099228276"/>
                    </a:ext>
                  </a:extLst>
                </a:gridCol>
                <a:gridCol w="246888">
                  <a:extLst>
                    <a:ext uri="{9D8B030D-6E8A-4147-A177-3AD203B41FA5}">
                      <a16:colId xmlns:a16="http://schemas.microsoft.com/office/drawing/2014/main" val="2329060875"/>
                    </a:ext>
                  </a:extLst>
                </a:gridCol>
                <a:gridCol w="246888">
                  <a:extLst>
                    <a:ext uri="{9D8B030D-6E8A-4147-A177-3AD203B41FA5}">
                      <a16:colId xmlns:a16="http://schemas.microsoft.com/office/drawing/2014/main" val="169567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512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- 2018-03-26 08:00:00 </a:t>
                      </a:r>
                      <a:r>
                        <a:rPr kumimoji="0" lang="en-US" sz="1000" b="0" i="0" u="none" strike="noStrike" kern="1200" cap="none" spc="0" normalizeH="0" baseline="0" noProof="0">
                          <a:ln>
                            <a:noFill/>
                          </a:ln>
                          <a:solidFill>
                            <a:prstClr val="black"/>
                          </a:solidFill>
                          <a:effectLst/>
                          <a:uLnTx/>
                          <a:uFillTx/>
                          <a:latin typeface="+mn-lt"/>
                          <a:ea typeface="+mn-ea"/>
                          <a:cs typeface="+mn-cs"/>
                        </a:rPr>
                        <a:t> 
 Start your #drinkhealthy journey with your family today! Join our World Water Day Contest which ends on 31 March 2018. For more info, click here: https://bit.ly/2pDPxy6 
#NuSkinMalaysia #Ecospherewaterpurifier #drinkhealthy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58383107"/>
                  </a:ext>
                </a:extLst>
              </a:tr>
            </a:tbl>
          </a:graphicData>
        </a:graphic>
      </p:graphicFrame>
      <p:sp>
        <p:nvSpPr>
          <p:cNvPr id="4" name="Text Placeholder 3">
            <a:extLst>
              <a:ext uri="{FF2B5EF4-FFF2-40B4-BE49-F238E27FC236}">
                <a16:creationId xmlns:a16="http://schemas.microsoft.com/office/drawing/2014/main" id="{24EACC74-C523-4E75-AAEE-97EB5DF88C3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77130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7B9A4-1DC2-4F58-86A8-EE48D2BE2DBD}"/>
              </a:ext>
            </a:extLst>
          </p:cNvPr>
          <p:cNvSpPr>
            <a:spLocks noGrp="1"/>
          </p:cNvSpPr>
          <p:nvPr>
            <p:ph type="title"/>
          </p:nvPr>
        </p:nvSpPr>
        <p:spPr/>
        <p:txBody>
          <a:bodyPr/>
          <a:lstStyle/>
          <a:p>
            <a:r>
              <a:rPr lang="en-US"/>
              <a:t>Facebook Own Posts Table | Nu Skin Malaysia - 16 of 26</a:t>
            </a:r>
          </a:p>
        </p:txBody>
      </p:sp>
      <p:graphicFrame>
        <p:nvGraphicFramePr>
          <p:cNvPr id="5" name="Table Placeholder 4">
            <a:extLst>
              <a:ext uri="{FF2B5EF4-FFF2-40B4-BE49-F238E27FC236}">
                <a16:creationId xmlns:a16="http://schemas.microsoft.com/office/drawing/2014/main" id="{1664997F-D17A-4167-A838-F74C47538490}"/>
              </a:ext>
            </a:extLst>
          </p:cNvPr>
          <p:cNvGraphicFramePr>
            <a:graphicFrameLocks noGrp="1"/>
          </p:cNvGraphicFramePr>
          <p:nvPr>
            <p:ph type="tbl" sz="quarter" idx="13"/>
            <p:extLst>
              <p:ext uri="{D42A27DB-BD31-4B8C-83A1-F6EECF244321}">
                <p14:modId xmlns:p14="http://schemas.microsoft.com/office/powerpoint/2010/main" val="677830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2933776"/>
                    </a:ext>
                  </a:extLst>
                </a:gridCol>
                <a:gridCol w="246888">
                  <a:extLst>
                    <a:ext uri="{9D8B030D-6E8A-4147-A177-3AD203B41FA5}">
                      <a16:colId xmlns:a16="http://schemas.microsoft.com/office/drawing/2014/main" val="2033491002"/>
                    </a:ext>
                  </a:extLst>
                </a:gridCol>
                <a:gridCol w="246888">
                  <a:extLst>
                    <a:ext uri="{9D8B030D-6E8A-4147-A177-3AD203B41FA5}">
                      <a16:colId xmlns:a16="http://schemas.microsoft.com/office/drawing/2014/main" val="3117946974"/>
                    </a:ext>
                  </a:extLst>
                </a:gridCol>
                <a:gridCol w="246888">
                  <a:extLst>
                    <a:ext uri="{9D8B030D-6E8A-4147-A177-3AD203B41FA5}">
                      <a16:colId xmlns:a16="http://schemas.microsoft.com/office/drawing/2014/main" val="837644365"/>
                    </a:ext>
                  </a:extLst>
                </a:gridCol>
                <a:gridCol w="246888">
                  <a:extLst>
                    <a:ext uri="{9D8B030D-6E8A-4147-A177-3AD203B41FA5}">
                      <a16:colId xmlns:a16="http://schemas.microsoft.com/office/drawing/2014/main" val="2755866104"/>
                    </a:ext>
                  </a:extLst>
                </a:gridCol>
                <a:gridCol w="246888">
                  <a:extLst>
                    <a:ext uri="{9D8B030D-6E8A-4147-A177-3AD203B41FA5}">
                      <a16:colId xmlns:a16="http://schemas.microsoft.com/office/drawing/2014/main" val="2947526757"/>
                    </a:ext>
                  </a:extLst>
                </a:gridCol>
                <a:gridCol w="246888">
                  <a:extLst>
                    <a:ext uri="{9D8B030D-6E8A-4147-A177-3AD203B41FA5}">
                      <a16:colId xmlns:a16="http://schemas.microsoft.com/office/drawing/2014/main" val="239633647"/>
                    </a:ext>
                  </a:extLst>
                </a:gridCol>
                <a:gridCol w="246888">
                  <a:extLst>
                    <a:ext uri="{9D8B030D-6E8A-4147-A177-3AD203B41FA5}">
                      <a16:colId xmlns:a16="http://schemas.microsoft.com/office/drawing/2014/main" val="3817197767"/>
                    </a:ext>
                  </a:extLst>
                </a:gridCol>
                <a:gridCol w="246888">
                  <a:extLst>
                    <a:ext uri="{9D8B030D-6E8A-4147-A177-3AD203B41FA5}">
                      <a16:colId xmlns:a16="http://schemas.microsoft.com/office/drawing/2014/main" val="3901493660"/>
                    </a:ext>
                  </a:extLst>
                </a:gridCol>
                <a:gridCol w="246888">
                  <a:extLst>
                    <a:ext uri="{9D8B030D-6E8A-4147-A177-3AD203B41FA5}">
                      <a16:colId xmlns:a16="http://schemas.microsoft.com/office/drawing/2014/main" val="1282560782"/>
                    </a:ext>
                  </a:extLst>
                </a:gridCol>
                <a:gridCol w="246888">
                  <a:extLst>
                    <a:ext uri="{9D8B030D-6E8A-4147-A177-3AD203B41FA5}">
                      <a16:colId xmlns:a16="http://schemas.microsoft.com/office/drawing/2014/main" val="3304374380"/>
                    </a:ext>
                  </a:extLst>
                </a:gridCol>
                <a:gridCol w="246888">
                  <a:extLst>
                    <a:ext uri="{9D8B030D-6E8A-4147-A177-3AD203B41FA5}">
                      <a16:colId xmlns:a16="http://schemas.microsoft.com/office/drawing/2014/main" val="3704470878"/>
                    </a:ext>
                  </a:extLst>
                </a:gridCol>
                <a:gridCol w="246888">
                  <a:extLst>
                    <a:ext uri="{9D8B030D-6E8A-4147-A177-3AD203B41FA5}">
                      <a16:colId xmlns:a16="http://schemas.microsoft.com/office/drawing/2014/main" val="1892581925"/>
                    </a:ext>
                  </a:extLst>
                </a:gridCol>
                <a:gridCol w="246888">
                  <a:extLst>
                    <a:ext uri="{9D8B030D-6E8A-4147-A177-3AD203B41FA5}">
                      <a16:colId xmlns:a16="http://schemas.microsoft.com/office/drawing/2014/main" val="473454509"/>
                    </a:ext>
                  </a:extLst>
                </a:gridCol>
                <a:gridCol w="246888">
                  <a:extLst>
                    <a:ext uri="{9D8B030D-6E8A-4147-A177-3AD203B41FA5}">
                      <a16:colId xmlns:a16="http://schemas.microsoft.com/office/drawing/2014/main" val="2887674935"/>
                    </a:ext>
                  </a:extLst>
                </a:gridCol>
                <a:gridCol w="246888">
                  <a:extLst>
                    <a:ext uri="{9D8B030D-6E8A-4147-A177-3AD203B41FA5}">
                      <a16:colId xmlns:a16="http://schemas.microsoft.com/office/drawing/2014/main" val="2998138397"/>
                    </a:ext>
                  </a:extLst>
                </a:gridCol>
                <a:gridCol w="246888">
                  <a:extLst>
                    <a:ext uri="{9D8B030D-6E8A-4147-A177-3AD203B41FA5}">
                      <a16:colId xmlns:a16="http://schemas.microsoft.com/office/drawing/2014/main" val="2566212462"/>
                    </a:ext>
                  </a:extLst>
                </a:gridCol>
                <a:gridCol w="246888">
                  <a:extLst>
                    <a:ext uri="{9D8B030D-6E8A-4147-A177-3AD203B41FA5}">
                      <a16:colId xmlns:a16="http://schemas.microsoft.com/office/drawing/2014/main" val="1477126288"/>
                    </a:ext>
                  </a:extLst>
                </a:gridCol>
                <a:gridCol w="246888">
                  <a:extLst>
                    <a:ext uri="{9D8B030D-6E8A-4147-A177-3AD203B41FA5}">
                      <a16:colId xmlns:a16="http://schemas.microsoft.com/office/drawing/2014/main" val="2051474945"/>
                    </a:ext>
                  </a:extLst>
                </a:gridCol>
                <a:gridCol w="246888">
                  <a:extLst>
                    <a:ext uri="{9D8B030D-6E8A-4147-A177-3AD203B41FA5}">
                      <a16:colId xmlns:a16="http://schemas.microsoft.com/office/drawing/2014/main" val="1846251883"/>
                    </a:ext>
                  </a:extLst>
                </a:gridCol>
                <a:gridCol w="246888">
                  <a:extLst>
                    <a:ext uri="{9D8B030D-6E8A-4147-A177-3AD203B41FA5}">
                      <a16:colId xmlns:a16="http://schemas.microsoft.com/office/drawing/2014/main" val="1213031506"/>
                    </a:ext>
                  </a:extLst>
                </a:gridCol>
                <a:gridCol w="246888">
                  <a:extLst>
                    <a:ext uri="{9D8B030D-6E8A-4147-A177-3AD203B41FA5}">
                      <a16:colId xmlns:a16="http://schemas.microsoft.com/office/drawing/2014/main" val="55112435"/>
                    </a:ext>
                  </a:extLst>
                </a:gridCol>
                <a:gridCol w="246888">
                  <a:extLst>
                    <a:ext uri="{9D8B030D-6E8A-4147-A177-3AD203B41FA5}">
                      <a16:colId xmlns:a16="http://schemas.microsoft.com/office/drawing/2014/main" val="722176461"/>
                    </a:ext>
                  </a:extLst>
                </a:gridCol>
                <a:gridCol w="246888">
                  <a:extLst>
                    <a:ext uri="{9D8B030D-6E8A-4147-A177-3AD203B41FA5}">
                      <a16:colId xmlns:a16="http://schemas.microsoft.com/office/drawing/2014/main" val="3799672951"/>
                    </a:ext>
                  </a:extLst>
                </a:gridCol>
                <a:gridCol w="246888">
                  <a:extLst>
                    <a:ext uri="{9D8B030D-6E8A-4147-A177-3AD203B41FA5}">
                      <a16:colId xmlns:a16="http://schemas.microsoft.com/office/drawing/2014/main" val="461914103"/>
                    </a:ext>
                  </a:extLst>
                </a:gridCol>
                <a:gridCol w="246888">
                  <a:extLst>
                    <a:ext uri="{9D8B030D-6E8A-4147-A177-3AD203B41FA5}">
                      <a16:colId xmlns:a16="http://schemas.microsoft.com/office/drawing/2014/main" val="1007368984"/>
                    </a:ext>
                  </a:extLst>
                </a:gridCol>
                <a:gridCol w="246888">
                  <a:extLst>
                    <a:ext uri="{9D8B030D-6E8A-4147-A177-3AD203B41FA5}">
                      <a16:colId xmlns:a16="http://schemas.microsoft.com/office/drawing/2014/main" val="3686946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9390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- 2018-03-26 05:00:00 </a:t>
                      </a:r>
                      <a:r>
                        <a:rPr kumimoji="0" lang="en-US" sz="1000" b="0" i="0" u="none" strike="noStrike" kern="1200" cap="none" spc="0" normalizeH="0" baseline="0" noProof="0">
                          <a:ln>
                            <a:noFill/>
                          </a:ln>
                          <a:solidFill>
                            <a:prstClr val="black"/>
                          </a:solidFill>
                          <a:effectLst/>
                          <a:uLnTx/>
                          <a:uFillTx/>
                          <a:latin typeface="+mn-lt"/>
                          <a:ea typeface="+mn-ea"/>
                          <a:cs typeface="+mn-cs"/>
                        </a:rPr>
                        <a:t> 
 Discover AND be the best version of yourself by keeping yourself healthy with Nu Skin's Marine Omega. This supplement supports brain function and wellness, as well as joint function mobility and promotes cardiovascular health.
Get yours today at : http://bit.ly/NuSkin_MarineOmega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1005321"/>
                  </a:ext>
                </a:extLst>
              </a:tr>
            </a:tbl>
          </a:graphicData>
        </a:graphic>
      </p:graphicFrame>
      <p:sp>
        <p:nvSpPr>
          <p:cNvPr id="4" name="Text Placeholder 3">
            <a:extLst>
              <a:ext uri="{FF2B5EF4-FFF2-40B4-BE49-F238E27FC236}">
                <a16:creationId xmlns:a16="http://schemas.microsoft.com/office/drawing/2014/main" id="{5FB82EE8-AF30-471B-B841-FA20AAE70CD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82879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D5EA5-2FA6-4169-9FA0-1FE593913DC6}"/>
              </a:ext>
            </a:extLst>
          </p:cNvPr>
          <p:cNvSpPr>
            <a:spLocks noGrp="1"/>
          </p:cNvSpPr>
          <p:nvPr>
            <p:ph type="title"/>
          </p:nvPr>
        </p:nvSpPr>
        <p:spPr/>
        <p:txBody>
          <a:bodyPr/>
          <a:lstStyle/>
          <a:p>
            <a:r>
              <a:rPr lang="en-US"/>
              <a:t>Facebook Own Posts Table | Nu Skin Malaysia - 17 of 26</a:t>
            </a:r>
          </a:p>
        </p:txBody>
      </p:sp>
      <p:graphicFrame>
        <p:nvGraphicFramePr>
          <p:cNvPr id="5" name="Table Placeholder 4">
            <a:extLst>
              <a:ext uri="{FF2B5EF4-FFF2-40B4-BE49-F238E27FC236}">
                <a16:creationId xmlns:a16="http://schemas.microsoft.com/office/drawing/2014/main" id="{4CD79566-AD4F-4EEA-A5E6-372D2E8E1BA9}"/>
              </a:ext>
            </a:extLst>
          </p:cNvPr>
          <p:cNvGraphicFramePr>
            <a:graphicFrameLocks noGrp="1"/>
          </p:cNvGraphicFramePr>
          <p:nvPr>
            <p:ph type="tbl" sz="quarter" idx="13"/>
            <p:extLst>
              <p:ext uri="{D42A27DB-BD31-4B8C-83A1-F6EECF244321}">
                <p14:modId xmlns:p14="http://schemas.microsoft.com/office/powerpoint/2010/main" val="3668248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95731002"/>
                    </a:ext>
                  </a:extLst>
                </a:gridCol>
                <a:gridCol w="246888">
                  <a:extLst>
                    <a:ext uri="{9D8B030D-6E8A-4147-A177-3AD203B41FA5}">
                      <a16:colId xmlns:a16="http://schemas.microsoft.com/office/drawing/2014/main" val="4133277683"/>
                    </a:ext>
                  </a:extLst>
                </a:gridCol>
                <a:gridCol w="246888">
                  <a:extLst>
                    <a:ext uri="{9D8B030D-6E8A-4147-A177-3AD203B41FA5}">
                      <a16:colId xmlns:a16="http://schemas.microsoft.com/office/drawing/2014/main" val="3090257949"/>
                    </a:ext>
                  </a:extLst>
                </a:gridCol>
                <a:gridCol w="246888">
                  <a:extLst>
                    <a:ext uri="{9D8B030D-6E8A-4147-A177-3AD203B41FA5}">
                      <a16:colId xmlns:a16="http://schemas.microsoft.com/office/drawing/2014/main" val="3473443141"/>
                    </a:ext>
                  </a:extLst>
                </a:gridCol>
                <a:gridCol w="246888">
                  <a:extLst>
                    <a:ext uri="{9D8B030D-6E8A-4147-A177-3AD203B41FA5}">
                      <a16:colId xmlns:a16="http://schemas.microsoft.com/office/drawing/2014/main" val="2253997341"/>
                    </a:ext>
                  </a:extLst>
                </a:gridCol>
                <a:gridCol w="246888">
                  <a:extLst>
                    <a:ext uri="{9D8B030D-6E8A-4147-A177-3AD203B41FA5}">
                      <a16:colId xmlns:a16="http://schemas.microsoft.com/office/drawing/2014/main" val="1664835397"/>
                    </a:ext>
                  </a:extLst>
                </a:gridCol>
                <a:gridCol w="246888">
                  <a:extLst>
                    <a:ext uri="{9D8B030D-6E8A-4147-A177-3AD203B41FA5}">
                      <a16:colId xmlns:a16="http://schemas.microsoft.com/office/drawing/2014/main" val="1296221637"/>
                    </a:ext>
                  </a:extLst>
                </a:gridCol>
                <a:gridCol w="246888">
                  <a:extLst>
                    <a:ext uri="{9D8B030D-6E8A-4147-A177-3AD203B41FA5}">
                      <a16:colId xmlns:a16="http://schemas.microsoft.com/office/drawing/2014/main" val="1203284049"/>
                    </a:ext>
                  </a:extLst>
                </a:gridCol>
                <a:gridCol w="246888">
                  <a:extLst>
                    <a:ext uri="{9D8B030D-6E8A-4147-A177-3AD203B41FA5}">
                      <a16:colId xmlns:a16="http://schemas.microsoft.com/office/drawing/2014/main" val="1239823118"/>
                    </a:ext>
                  </a:extLst>
                </a:gridCol>
                <a:gridCol w="246888">
                  <a:extLst>
                    <a:ext uri="{9D8B030D-6E8A-4147-A177-3AD203B41FA5}">
                      <a16:colId xmlns:a16="http://schemas.microsoft.com/office/drawing/2014/main" val="2258216889"/>
                    </a:ext>
                  </a:extLst>
                </a:gridCol>
                <a:gridCol w="246888">
                  <a:extLst>
                    <a:ext uri="{9D8B030D-6E8A-4147-A177-3AD203B41FA5}">
                      <a16:colId xmlns:a16="http://schemas.microsoft.com/office/drawing/2014/main" val="570567139"/>
                    </a:ext>
                  </a:extLst>
                </a:gridCol>
                <a:gridCol w="246888">
                  <a:extLst>
                    <a:ext uri="{9D8B030D-6E8A-4147-A177-3AD203B41FA5}">
                      <a16:colId xmlns:a16="http://schemas.microsoft.com/office/drawing/2014/main" val="580476704"/>
                    </a:ext>
                  </a:extLst>
                </a:gridCol>
                <a:gridCol w="246888">
                  <a:extLst>
                    <a:ext uri="{9D8B030D-6E8A-4147-A177-3AD203B41FA5}">
                      <a16:colId xmlns:a16="http://schemas.microsoft.com/office/drawing/2014/main" val="1103809141"/>
                    </a:ext>
                  </a:extLst>
                </a:gridCol>
                <a:gridCol w="246888">
                  <a:extLst>
                    <a:ext uri="{9D8B030D-6E8A-4147-A177-3AD203B41FA5}">
                      <a16:colId xmlns:a16="http://schemas.microsoft.com/office/drawing/2014/main" val="3211476501"/>
                    </a:ext>
                  </a:extLst>
                </a:gridCol>
                <a:gridCol w="246888">
                  <a:extLst>
                    <a:ext uri="{9D8B030D-6E8A-4147-A177-3AD203B41FA5}">
                      <a16:colId xmlns:a16="http://schemas.microsoft.com/office/drawing/2014/main" val="3217588232"/>
                    </a:ext>
                  </a:extLst>
                </a:gridCol>
                <a:gridCol w="246888">
                  <a:extLst>
                    <a:ext uri="{9D8B030D-6E8A-4147-A177-3AD203B41FA5}">
                      <a16:colId xmlns:a16="http://schemas.microsoft.com/office/drawing/2014/main" val="4065487459"/>
                    </a:ext>
                  </a:extLst>
                </a:gridCol>
                <a:gridCol w="246888">
                  <a:extLst>
                    <a:ext uri="{9D8B030D-6E8A-4147-A177-3AD203B41FA5}">
                      <a16:colId xmlns:a16="http://schemas.microsoft.com/office/drawing/2014/main" val="2653683290"/>
                    </a:ext>
                  </a:extLst>
                </a:gridCol>
                <a:gridCol w="246888">
                  <a:extLst>
                    <a:ext uri="{9D8B030D-6E8A-4147-A177-3AD203B41FA5}">
                      <a16:colId xmlns:a16="http://schemas.microsoft.com/office/drawing/2014/main" val="1525330873"/>
                    </a:ext>
                  </a:extLst>
                </a:gridCol>
                <a:gridCol w="246888">
                  <a:extLst>
                    <a:ext uri="{9D8B030D-6E8A-4147-A177-3AD203B41FA5}">
                      <a16:colId xmlns:a16="http://schemas.microsoft.com/office/drawing/2014/main" val="4158162614"/>
                    </a:ext>
                  </a:extLst>
                </a:gridCol>
                <a:gridCol w="246888">
                  <a:extLst>
                    <a:ext uri="{9D8B030D-6E8A-4147-A177-3AD203B41FA5}">
                      <a16:colId xmlns:a16="http://schemas.microsoft.com/office/drawing/2014/main" val="974808563"/>
                    </a:ext>
                  </a:extLst>
                </a:gridCol>
                <a:gridCol w="246888">
                  <a:extLst>
                    <a:ext uri="{9D8B030D-6E8A-4147-A177-3AD203B41FA5}">
                      <a16:colId xmlns:a16="http://schemas.microsoft.com/office/drawing/2014/main" val="1049366073"/>
                    </a:ext>
                  </a:extLst>
                </a:gridCol>
                <a:gridCol w="246888">
                  <a:extLst>
                    <a:ext uri="{9D8B030D-6E8A-4147-A177-3AD203B41FA5}">
                      <a16:colId xmlns:a16="http://schemas.microsoft.com/office/drawing/2014/main" val="365851414"/>
                    </a:ext>
                  </a:extLst>
                </a:gridCol>
                <a:gridCol w="246888">
                  <a:extLst>
                    <a:ext uri="{9D8B030D-6E8A-4147-A177-3AD203B41FA5}">
                      <a16:colId xmlns:a16="http://schemas.microsoft.com/office/drawing/2014/main" val="2712421103"/>
                    </a:ext>
                  </a:extLst>
                </a:gridCol>
                <a:gridCol w="246888">
                  <a:extLst>
                    <a:ext uri="{9D8B030D-6E8A-4147-A177-3AD203B41FA5}">
                      <a16:colId xmlns:a16="http://schemas.microsoft.com/office/drawing/2014/main" val="240834280"/>
                    </a:ext>
                  </a:extLst>
                </a:gridCol>
                <a:gridCol w="246888">
                  <a:extLst>
                    <a:ext uri="{9D8B030D-6E8A-4147-A177-3AD203B41FA5}">
                      <a16:colId xmlns:a16="http://schemas.microsoft.com/office/drawing/2014/main" val="1774064440"/>
                    </a:ext>
                  </a:extLst>
                </a:gridCol>
                <a:gridCol w="246888">
                  <a:extLst>
                    <a:ext uri="{9D8B030D-6E8A-4147-A177-3AD203B41FA5}">
                      <a16:colId xmlns:a16="http://schemas.microsoft.com/office/drawing/2014/main" val="3489806203"/>
                    </a:ext>
                  </a:extLst>
                </a:gridCol>
                <a:gridCol w="246888">
                  <a:extLst>
                    <a:ext uri="{9D8B030D-6E8A-4147-A177-3AD203B41FA5}">
                      <a16:colId xmlns:a16="http://schemas.microsoft.com/office/drawing/2014/main" val="424446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995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- 2018-03-26 01:27:35 </a:t>
                      </a:r>
                      <a:r>
                        <a:rPr kumimoji="0" lang="en-US" sz="1000" b="0" i="0" u="none" strike="noStrike" kern="1200" cap="none" spc="0" normalizeH="0" baseline="0" noProof="0">
                          <a:ln>
                            <a:noFill/>
                          </a:ln>
                          <a:solidFill>
                            <a:prstClr val="black"/>
                          </a:solidFill>
                          <a:effectLst/>
                          <a:uLnTx/>
                          <a:uFillTx/>
                          <a:latin typeface="+mn-lt"/>
                          <a:ea typeface="+mn-ea"/>
                          <a:cs typeface="+mn-cs"/>
                        </a:rPr>
                        <a:t> 
 Plastic was identified in 93 per cent of the samples, which included major name brands such as Aqua, Aquafina, Dasani, Evian, Nestle Pure Life and San Pellegrino.
The plastic debris included nylon, polyethylene terephthalate (PET) and polypropylene, which is used to make bottle caps.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82714899"/>
                  </a:ext>
                </a:extLst>
              </a:tr>
            </a:tbl>
          </a:graphicData>
        </a:graphic>
      </p:graphicFrame>
      <p:sp>
        <p:nvSpPr>
          <p:cNvPr id="4" name="Text Placeholder 3">
            <a:extLst>
              <a:ext uri="{FF2B5EF4-FFF2-40B4-BE49-F238E27FC236}">
                <a16:creationId xmlns:a16="http://schemas.microsoft.com/office/drawing/2014/main" id="{99D66B5A-38F0-41D5-A2CD-392655D17E0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44015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E453-7193-449B-BCBF-0D1192684B8E}"/>
              </a:ext>
            </a:extLst>
          </p:cNvPr>
          <p:cNvSpPr>
            <a:spLocks noGrp="1"/>
          </p:cNvSpPr>
          <p:nvPr>
            <p:ph type="title"/>
          </p:nvPr>
        </p:nvSpPr>
        <p:spPr/>
        <p:txBody>
          <a:bodyPr/>
          <a:lstStyle/>
          <a:p>
            <a:r>
              <a:rPr lang="en-US"/>
              <a:t>Facebook Own Posts Table | Nu Skin Malaysia - 18 of 26</a:t>
            </a:r>
          </a:p>
        </p:txBody>
      </p:sp>
      <p:graphicFrame>
        <p:nvGraphicFramePr>
          <p:cNvPr id="5" name="Table Placeholder 4">
            <a:extLst>
              <a:ext uri="{FF2B5EF4-FFF2-40B4-BE49-F238E27FC236}">
                <a16:creationId xmlns:a16="http://schemas.microsoft.com/office/drawing/2014/main" id="{CF1ED773-0480-4A0A-A681-4584513D4705}"/>
              </a:ext>
            </a:extLst>
          </p:cNvPr>
          <p:cNvGraphicFramePr>
            <a:graphicFrameLocks noGrp="1"/>
          </p:cNvGraphicFramePr>
          <p:nvPr>
            <p:ph type="tbl" sz="quarter" idx="13"/>
            <p:extLst>
              <p:ext uri="{D42A27DB-BD31-4B8C-83A1-F6EECF244321}">
                <p14:modId xmlns:p14="http://schemas.microsoft.com/office/powerpoint/2010/main" val="1282147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4193143"/>
                    </a:ext>
                  </a:extLst>
                </a:gridCol>
                <a:gridCol w="246888">
                  <a:extLst>
                    <a:ext uri="{9D8B030D-6E8A-4147-A177-3AD203B41FA5}">
                      <a16:colId xmlns:a16="http://schemas.microsoft.com/office/drawing/2014/main" val="1703482663"/>
                    </a:ext>
                  </a:extLst>
                </a:gridCol>
                <a:gridCol w="246888">
                  <a:extLst>
                    <a:ext uri="{9D8B030D-6E8A-4147-A177-3AD203B41FA5}">
                      <a16:colId xmlns:a16="http://schemas.microsoft.com/office/drawing/2014/main" val="3837918962"/>
                    </a:ext>
                  </a:extLst>
                </a:gridCol>
                <a:gridCol w="246888">
                  <a:extLst>
                    <a:ext uri="{9D8B030D-6E8A-4147-A177-3AD203B41FA5}">
                      <a16:colId xmlns:a16="http://schemas.microsoft.com/office/drawing/2014/main" val="3718336176"/>
                    </a:ext>
                  </a:extLst>
                </a:gridCol>
                <a:gridCol w="246888">
                  <a:extLst>
                    <a:ext uri="{9D8B030D-6E8A-4147-A177-3AD203B41FA5}">
                      <a16:colId xmlns:a16="http://schemas.microsoft.com/office/drawing/2014/main" val="3163097588"/>
                    </a:ext>
                  </a:extLst>
                </a:gridCol>
                <a:gridCol w="246888">
                  <a:extLst>
                    <a:ext uri="{9D8B030D-6E8A-4147-A177-3AD203B41FA5}">
                      <a16:colId xmlns:a16="http://schemas.microsoft.com/office/drawing/2014/main" val="4223211354"/>
                    </a:ext>
                  </a:extLst>
                </a:gridCol>
                <a:gridCol w="246888">
                  <a:extLst>
                    <a:ext uri="{9D8B030D-6E8A-4147-A177-3AD203B41FA5}">
                      <a16:colId xmlns:a16="http://schemas.microsoft.com/office/drawing/2014/main" val="1944014698"/>
                    </a:ext>
                  </a:extLst>
                </a:gridCol>
                <a:gridCol w="246888">
                  <a:extLst>
                    <a:ext uri="{9D8B030D-6E8A-4147-A177-3AD203B41FA5}">
                      <a16:colId xmlns:a16="http://schemas.microsoft.com/office/drawing/2014/main" val="4104096579"/>
                    </a:ext>
                  </a:extLst>
                </a:gridCol>
                <a:gridCol w="246888">
                  <a:extLst>
                    <a:ext uri="{9D8B030D-6E8A-4147-A177-3AD203B41FA5}">
                      <a16:colId xmlns:a16="http://schemas.microsoft.com/office/drawing/2014/main" val="611828120"/>
                    </a:ext>
                  </a:extLst>
                </a:gridCol>
                <a:gridCol w="246888">
                  <a:extLst>
                    <a:ext uri="{9D8B030D-6E8A-4147-A177-3AD203B41FA5}">
                      <a16:colId xmlns:a16="http://schemas.microsoft.com/office/drawing/2014/main" val="23954287"/>
                    </a:ext>
                  </a:extLst>
                </a:gridCol>
                <a:gridCol w="246888">
                  <a:extLst>
                    <a:ext uri="{9D8B030D-6E8A-4147-A177-3AD203B41FA5}">
                      <a16:colId xmlns:a16="http://schemas.microsoft.com/office/drawing/2014/main" val="3160032822"/>
                    </a:ext>
                  </a:extLst>
                </a:gridCol>
                <a:gridCol w="246888">
                  <a:extLst>
                    <a:ext uri="{9D8B030D-6E8A-4147-A177-3AD203B41FA5}">
                      <a16:colId xmlns:a16="http://schemas.microsoft.com/office/drawing/2014/main" val="979240360"/>
                    </a:ext>
                  </a:extLst>
                </a:gridCol>
                <a:gridCol w="246888">
                  <a:extLst>
                    <a:ext uri="{9D8B030D-6E8A-4147-A177-3AD203B41FA5}">
                      <a16:colId xmlns:a16="http://schemas.microsoft.com/office/drawing/2014/main" val="2835900365"/>
                    </a:ext>
                  </a:extLst>
                </a:gridCol>
                <a:gridCol w="246888">
                  <a:extLst>
                    <a:ext uri="{9D8B030D-6E8A-4147-A177-3AD203B41FA5}">
                      <a16:colId xmlns:a16="http://schemas.microsoft.com/office/drawing/2014/main" val="871055226"/>
                    </a:ext>
                  </a:extLst>
                </a:gridCol>
                <a:gridCol w="246888">
                  <a:extLst>
                    <a:ext uri="{9D8B030D-6E8A-4147-A177-3AD203B41FA5}">
                      <a16:colId xmlns:a16="http://schemas.microsoft.com/office/drawing/2014/main" val="3613692673"/>
                    </a:ext>
                  </a:extLst>
                </a:gridCol>
                <a:gridCol w="246888">
                  <a:extLst>
                    <a:ext uri="{9D8B030D-6E8A-4147-A177-3AD203B41FA5}">
                      <a16:colId xmlns:a16="http://schemas.microsoft.com/office/drawing/2014/main" val="888487978"/>
                    </a:ext>
                  </a:extLst>
                </a:gridCol>
                <a:gridCol w="246888">
                  <a:extLst>
                    <a:ext uri="{9D8B030D-6E8A-4147-A177-3AD203B41FA5}">
                      <a16:colId xmlns:a16="http://schemas.microsoft.com/office/drawing/2014/main" val="3233112960"/>
                    </a:ext>
                  </a:extLst>
                </a:gridCol>
                <a:gridCol w="246888">
                  <a:extLst>
                    <a:ext uri="{9D8B030D-6E8A-4147-A177-3AD203B41FA5}">
                      <a16:colId xmlns:a16="http://schemas.microsoft.com/office/drawing/2014/main" val="3077378310"/>
                    </a:ext>
                  </a:extLst>
                </a:gridCol>
                <a:gridCol w="246888">
                  <a:extLst>
                    <a:ext uri="{9D8B030D-6E8A-4147-A177-3AD203B41FA5}">
                      <a16:colId xmlns:a16="http://schemas.microsoft.com/office/drawing/2014/main" val="4212908446"/>
                    </a:ext>
                  </a:extLst>
                </a:gridCol>
                <a:gridCol w="246888">
                  <a:extLst>
                    <a:ext uri="{9D8B030D-6E8A-4147-A177-3AD203B41FA5}">
                      <a16:colId xmlns:a16="http://schemas.microsoft.com/office/drawing/2014/main" val="1692719572"/>
                    </a:ext>
                  </a:extLst>
                </a:gridCol>
                <a:gridCol w="246888">
                  <a:extLst>
                    <a:ext uri="{9D8B030D-6E8A-4147-A177-3AD203B41FA5}">
                      <a16:colId xmlns:a16="http://schemas.microsoft.com/office/drawing/2014/main" val="3229833828"/>
                    </a:ext>
                  </a:extLst>
                </a:gridCol>
                <a:gridCol w="246888">
                  <a:extLst>
                    <a:ext uri="{9D8B030D-6E8A-4147-A177-3AD203B41FA5}">
                      <a16:colId xmlns:a16="http://schemas.microsoft.com/office/drawing/2014/main" val="660818999"/>
                    </a:ext>
                  </a:extLst>
                </a:gridCol>
                <a:gridCol w="246888">
                  <a:extLst>
                    <a:ext uri="{9D8B030D-6E8A-4147-A177-3AD203B41FA5}">
                      <a16:colId xmlns:a16="http://schemas.microsoft.com/office/drawing/2014/main" val="3913585402"/>
                    </a:ext>
                  </a:extLst>
                </a:gridCol>
                <a:gridCol w="246888">
                  <a:extLst>
                    <a:ext uri="{9D8B030D-6E8A-4147-A177-3AD203B41FA5}">
                      <a16:colId xmlns:a16="http://schemas.microsoft.com/office/drawing/2014/main" val="765036817"/>
                    </a:ext>
                  </a:extLst>
                </a:gridCol>
                <a:gridCol w="246888">
                  <a:extLst>
                    <a:ext uri="{9D8B030D-6E8A-4147-A177-3AD203B41FA5}">
                      <a16:colId xmlns:a16="http://schemas.microsoft.com/office/drawing/2014/main" val="600598270"/>
                    </a:ext>
                  </a:extLst>
                </a:gridCol>
                <a:gridCol w="246888">
                  <a:extLst>
                    <a:ext uri="{9D8B030D-6E8A-4147-A177-3AD203B41FA5}">
                      <a16:colId xmlns:a16="http://schemas.microsoft.com/office/drawing/2014/main" val="1279321752"/>
                    </a:ext>
                  </a:extLst>
                </a:gridCol>
                <a:gridCol w="246888">
                  <a:extLst>
                    <a:ext uri="{9D8B030D-6E8A-4147-A177-3AD203B41FA5}">
                      <a16:colId xmlns:a16="http://schemas.microsoft.com/office/drawing/2014/main" val="217116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2834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- 2018-03-24 04:00:00 </a:t>
                      </a:r>
                      <a:r>
                        <a:rPr kumimoji="0" lang="en-US" sz="1000" b="0" i="0" u="none" strike="noStrike" kern="1200" cap="none" spc="0" normalizeH="0" baseline="0" noProof="0">
                          <a:ln>
                            <a:noFill/>
                          </a:ln>
                          <a:solidFill>
                            <a:prstClr val="black"/>
                          </a:solidFill>
                          <a:effectLst/>
                          <a:uLnTx/>
                          <a:uFillTx/>
                          <a:latin typeface="+mn-lt"/>
                          <a:ea typeface="+mn-ea"/>
                          <a:cs typeface="+mn-cs"/>
                        </a:rPr>
                        <a:t> 
 Create your best memory with Fujifilm Instax Mini 9!
For more info, please click http://bit.ly/2pg0pRs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6182945"/>
                  </a:ext>
                </a:extLst>
              </a:tr>
            </a:tbl>
          </a:graphicData>
        </a:graphic>
      </p:graphicFrame>
      <p:sp>
        <p:nvSpPr>
          <p:cNvPr id="4" name="Text Placeholder 3">
            <a:extLst>
              <a:ext uri="{FF2B5EF4-FFF2-40B4-BE49-F238E27FC236}">
                <a16:creationId xmlns:a16="http://schemas.microsoft.com/office/drawing/2014/main" id="{C074B2B1-D3DF-422E-A2EB-35688BE3FC9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264923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8ADB-521B-4E7F-BCAB-4396BA372563}"/>
              </a:ext>
            </a:extLst>
          </p:cNvPr>
          <p:cNvSpPr>
            <a:spLocks noGrp="1"/>
          </p:cNvSpPr>
          <p:nvPr>
            <p:ph type="title"/>
          </p:nvPr>
        </p:nvSpPr>
        <p:spPr/>
        <p:txBody>
          <a:bodyPr/>
          <a:lstStyle/>
          <a:p>
            <a:r>
              <a:rPr lang="en-US"/>
              <a:t>Facebook Own Posts Table | Nu Skin Malaysia - 19 of 26</a:t>
            </a:r>
          </a:p>
        </p:txBody>
      </p:sp>
      <p:graphicFrame>
        <p:nvGraphicFramePr>
          <p:cNvPr id="5" name="Table Placeholder 4">
            <a:extLst>
              <a:ext uri="{FF2B5EF4-FFF2-40B4-BE49-F238E27FC236}">
                <a16:creationId xmlns:a16="http://schemas.microsoft.com/office/drawing/2014/main" id="{667419B2-3D7B-46A1-92DC-E401065783D6}"/>
              </a:ext>
            </a:extLst>
          </p:cNvPr>
          <p:cNvGraphicFramePr>
            <a:graphicFrameLocks noGrp="1"/>
          </p:cNvGraphicFramePr>
          <p:nvPr>
            <p:ph type="tbl" sz="quarter" idx="13"/>
            <p:extLst>
              <p:ext uri="{D42A27DB-BD31-4B8C-83A1-F6EECF244321}">
                <p14:modId xmlns:p14="http://schemas.microsoft.com/office/powerpoint/2010/main" val="1302184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34424782"/>
                    </a:ext>
                  </a:extLst>
                </a:gridCol>
                <a:gridCol w="246888">
                  <a:extLst>
                    <a:ext uri="{9D8B030D-6E8A-4147-A177-3AD203B41FA5}">
                      <a16:colId xmlns:a16="http://schemas.microsoft.com/office/drawing/2014/main" val="3761253810"/>
                    </a:ext>
                  </a:extLst>
                </a:gridCol>
                <a:gridCol w="246888">
                  <a:extLst>
                    <a:ext uri="{9D8B030D-6E8A-4147-A177-3AD203B41FA5}">
                      <a16:colId xmlns:a16="http://schemas.microsoft.com/office/drawing/2014/main" val="2463985399"/>
                    </a:ext>
                  </a:extLst>
                </a:gridCol>
                <a:gridCol w="246888">
                  <a:extLst>
                    <a:ext uri="{9D8B030D-6E8A-4147-A177-3AD203B41FA5}">
                      <a16:colId xmlns:a16="http://schemas.microsoft.com/office/drawing/2014/main" val="3760044660"/>
                    </a:ext>
                  </a:extLst>
                </a:gridCol>
                <a:gridCol w="246888">
                  <a:extLst>
                    <a:ext uri="{9D8B030D-6E8A-4147-A177-3AD203B41FA5}">
                      <a16:colId xmlns:a16="http://schemas.microsoft.com/office/drawing/2014/main" val="1025590107"/>
                    </a:ext>
                  </a:extLst>
                </a:gridCol>
                <a:gridCol w="246888">
                  <a:extLst>
                    <a:ext uri="{9D8B030D-6E8A-4147-A177-3AD203B41FA5}">
                      <a16:colId xmlns:a16="http://schemas.microsoft.com/office/drawing/2014/main" val="1777798202"/>
                    </a:ext>
                  </a:extLst>
                </a:gridCol>
                <a:gridCol w="246888">
                  <a:extLst>
                    <a:ext uri="{9D8B030D-6E8A-4147-A177-3AD203B41FA5}">
                      <a16:colId xmlns:a16="http://schemas.microsoft.com/office/drawing/2014/main" val="2593395949"/>
                    </a:ext>
                  </a:extLst>
                </a:gridCol>
                <a:gridCol w="246888">
                  <a:extLst>
                    <a:ext uri="{9D8B030D-6E8A-4147-A177-3AD203B41FA5}">
                      <a16:colId xmlns:a16="http://schemas.microsoft.com/office/drawing/2014/main" val="4154977762"/>
                    </a:ext>
                  </a:extLst>
                </a:gridCol>
                <a:gridCol w="246888">
                  <a:extLst>
                    <a:ext uri="{9D8B030D-6E8A-4147-A177-3AD203B41FA5}">
                      <a16:colId xmlns:a16="http://schemas.microsoft.com/office/drawing/2014/main" val="2354059036"/>
                    </a:ext>
                  </a:extLst>
                </a:gridCol>
                <a:gridCol w="246888">
                  <a:extLst>
                    <a:ext uri="{9D8B030D-6E8A-4147-A177-3AD203B41FA5}">
                      <a16:colId xmlns:a16="http://schemas.microsoft.com/office/drawing/2014/main" val="2665630475"/>
                    </a:ext>
                  </a:extLst>
                </a:gridCol>
                <a:gridCol w="246888">
                  <a:extLst>
                    <a:ext uri="{9D8B030D-6E8A-4147-A177-3AD203B41FA5}">
                      <a16:colId xmlns:a16="http://schemas.microsoft.com/office/drawing/2014/main" val="1339699589"/>
                    </a:ext>
                  </a:extLst>
                </a:gridCol>
                <a:gridCol w="246888">
                  <a:extLst>
                    <a:ext uri="{9D8B030D-6E8A-4147-A177-3AD203B41FA5}">
                      <a16:colId xmlns:a16="http://schemas.microsoft.com/office/drawing/2014/main" val="3521526048"/>
                    </a:ext>
                  </a:extLst>
                </a:gridCol>
                <a:gridCol w="246888">
                  <a:extLst>
                    <a:ext uri="{9D8B030D-6E8A-4147-A177-3AD203B41FA5}">
                      <a16:colId xmlns:a16="http://schemas.microsoft.com/office/drawing/2014/main" val="688803781"/>
                    </a:ext>
                  </a:extLst>
                </a:gridCol>
                <a:gridCol w="246888">
                  <a:extLst>
                    <a:ext uri="{9D8B030D-6E8A-4147-A177-3AD203B41FA5}">
                      <a16:colId xmlns:a16="http://schemas.microsoft.com/office/drawing/2014/main" val="3248519951"/>
                    </a:ext>
                  </a:extLst>
                </a:gridCol>
                <a:gridCol w="246888">
                  <a:extLst>
                    <a:ext uri="{9D8B030D-6E8A-4147-A177-3AD203B41FA5}">
                      <a16:colId xmlns:a16="http://schemas.microsoft.com/office/drawing/2014/main" val="1491442588"/>
                    </a:ext>
                  </a:extLst>
                </a:gridCol>
                <a:gridCol w="246888">
                  <a:extLst>
                    <a:ext uri="{9D8B030D-6E8A-4147-A177-3AD203B41FA5}">
                      <a16:colId xmlns:a16="http://schemas.microsoft.com/office/drawing/2014/main" val="3466208132"/>
                    </a:ext>
                  </a:extLst>
                </a:gridCol>
                <a:gridCol w="246888">
                  <a:extLst>
                    <a:ext uri="{9D8B030D-6E8A-4147-A177-3AD203B41FA5}">
                      <a16:colId xmlns:a16="http://schemas.microsoft.com/office/drawing/2014/main" val="1784102561"/>
                    </a:ext>
                  </a:extLst>
                </a:gridCol>
                <a:gridCol w="246888">
                  <a:extLst>
                    <a:ext uri="{9D8B030D-6E8A-4147-A177-3AD203B41FA5}">
                      <a16:colId xmlns:a16="http://schemas.microsoft.com/office/drawing/2014/main" val="3089975802"/>
                    </a:ext>
                  </a:extLst>
                </a:gridCol>
                <a:gridCol w="246888">
                  <a:extLst>
                    <a:ext uri="{9D8B030D-6E8A-4147-A177-3AD203B41FA5}">
                      <a16:colId xmlns:a16="http://schemas.microsoft.com/office/drawing/2014/main" val="41170391"/>
                    </a:ext>
                  </a:extLst>
                </a:gridCol>
                <a:gridCol w="246888">
                  <a:extLst>
                    <a:ext uri="{9D8B030D-6E8A-4147-A177-3AD203B41FA5}">
                      <a16:colId xmlns:a16="http://schemas.microsoft.com/office/drawing/2014/main" val="3844733008"/>
                    </a:ext>
                  </a:extLst>
                </a:gridCol>
                <a:gridCol w="246888">
                  <a:extLst>
                    <a:ext uri="{9D8B030D-6E8A-4147-A177-3AD203B41FA5}">
                      <a16:colId xmlns:a16="http://schemas.microsoft.com/office/drawing/2014/main" val="220466579"/>
                    </a:ext>
                  </a:extLst>
                </a:gridCol>
                <a:gridCol w="246888">
                  <a:extLst>
                    <a:ext uri="{9D8B030D-6E8A-4147-A177-3AD203B41FA5}">
                      <a16:colId xmlns:a16="http://schemas.microsoft.com/office/drawing/2014/main" val="691585891"/>
                    </a:ext>
                  </a:extLst>
                </a:gridCol>
                <a:gridCol w="246888">
                  <a:extLst>
                    <a:ext uri="{9D8B030D-6E8A-4147-A177-3AD203B41FA5}">
                      <a16:colId xmlns:a16="http://schemas.microsoft.com/office/drawing/2014/main" val="2842382653"/>
                    </a:ext>
                  </a:extLst>
                </a:gridCol>
                <a:gridCol w="246888">
                  <a:extLst>
                    <a:ext uri="{9D8B030D-6E8A-4147-A177-3AD203B41FA5}">
                      <a16:colId xmlns:a16="http://schemas.microsoft.com/office/drawing/2014/main" val="3652569317"/>
                    </a:ext>
                  </a:extLst>
                </a:gridCol>
                <a:gridCol w="246888">
                  <a:extLst>
                    <a:ext uri="{9D8B030D-6E8A-4147-A177-3AD203B41FA5}">
                      <a16:colId xmlns:a16="http://schemas.microsoft.com/office/drawing/2014/main" val="1152969751"/>
                    </a:ext>
                  </a:extLst>
                </a:gridCol>
                <a:gridCol w="246888">
                  <a:extLst>
                    <a:ext uri="{9D8B030D-6E8A-4147-A177-3AD203B41FA5}">
                      <a16:colId xmlns:a16="http://schemas.microsoft.com/office/drawing/2014/main" val="2681327008"/>
                    </a:ext>
                  </a:extLst>
                </a:gridCol>
                <a:gridCol w="246888">
                  <a:extLst>
                    <a:ext uri="{9D8B030D-6E8A-4147-A177-3AD203B41FA5}">
                      <a16:colId xmlns:a16="http://schemas.microsoft.com/office/drawing/2014/main" val="2158397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5765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- 2018-03-23 12:00:00 </a:t>
                      </a:r>
                      <a:r>
                        <a:rPr kumimoji="0" lang="en-US" sz="1000" b="0" i="0" u="none" strike="noStrike" kern="1200" cap="none" spc="0" normalizeH="0" baseline="0" noProof="0">
                          <a:ln>
                            <a:noFill/>
                          </a:ln>
                          <a:solidFill>
                            <a:prstClr val="black"/>
                          </a:solidFill>
                          <a:effectLst/>
                          <a:uLnTx/>
                          <a:uFillTx/>
                          <a:latin typeface="+mn-lt"/>
                          <a:ea typeface="+mn-ea"/>
                          <a:cs typeface="+mn-cs"/>
                        </a:rPr>
                        <a:t> 
 Forget about the complicated skin care regimen! With ageLOC Me, you can now have a simplified and customized skincare just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7344928"/>
                  </a:ext>
                </a:extLst>
              </a:tr>
            </a:tbl>
          </a:graphicData>
        </a:graphic>
      </p:graphicFrame>
      <p:sp>
        <p:nvSpPr>
          <p:cNvPr id="4" name="Text Placeholder 3">
            <a:extLst>
              <a:ext uri="{FF2B5EF4-FFF2-40B4-BE49-F238E27FC236}">
                <a16:creationId xmlns:a16="http://schemas.microsoft.com/office/drawing/2014/main" id="{FB8FED02-5B4F-418E-ABB7-5BAF86AF64B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70324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A7B6-CAC8-4BE5-A617-5850A58D0E91}"/>
              </a:ext>
            </a:extLst>
          </p:cNvPr>
          <p:cNvSpPr>
            <a:spLocks noGrp="1"/>
          </p:cNvSpPr>
          <p:nvPr>
            <p:ph type="title"/>
          </p:nvPr>
        </p:nvSpPr>
        <p:spPr/>
        <p:txBody>
          <a:bodyPr/>
          <a:lstStyle/>
          <a:p>
            <a:r>
              <a:rPr lang="en-US"/>
              <a:t>Facebook Own Posts Table | Nu Skin Malaysia - 20 of 26</a:t>
            </a:r>
          </a:p>
        </p:txBody>
      </p:sp>
      <p:graphicFrame>
        <p:nvGraphicFramePr>
          <p:cNvPr id="5" name="Table Placeholder 4">
            <a:extLst>
              <a:ext uri="{FF2B5EF4-FFF2-40B4-BE49-F238E27FC236}">
                <a16:creationId xmlns:a16="http://schemas.microsoft.com/office/drawing/2014/main" id="{ACDF0AC4-221D-42B3-A643-DB851717FE3A}"/>
              </a:ext>
            </a:extLst>
          </p:cNvPr>
          <p:cNvGraphicFramePr>
            <a:graphicFrameLocks noGrp="1"/>
          </p:cNvGraphicFramePr>
          <p:nvPr>
            <p:ph type="tbl" sz="quarter" idx="13"/>
            <p:extLst>
              <p:ext uri="{D42A27DB-BD31-4B8C-83A1-F6EECF244321}">
                <p14:modId xmlns:p14="http://schemas.microsoft.com/office/powerpoint/2010/main" val="2413734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2460731"/>
                    </a:ext>
                  </a:extLst>
                </a:gridCol>
                <a:gridCol w="246888">
                  <a:extLst>
                    <a:ext uri="{9D8B030D-6E8A-4147-A177-3AD203B41FA5}">
                      <a16:colId xmlns:a16="http://schemas.microsoft.com/office/drawing/2014/main" val="3122315509"/>
                    </a:ext>
                  </a:extLst>
                </a:gridCol>
                <a:gridCol w="246888">
                  <a:extLst>
                    <a:ext uri="{9D8B030D-6E8A-4147-A177-3AD203B41FA5}">
                      <a16:colId xmlns:a16="http://schemas.microsoft.com/office/drawing/2014/main" val="3564560742"/>
                    </a:ext>
                  </a:extLst>
                </a:gridCol>
                <a:gridCol w="246888">
                  <a:extLst>
                    <a:ext uri="{9D8B030D-6E8A-4147-A177-3AD203B41FA5}">
                      <a16:colId xmlns:a16="http://schemas.microsoft.com/office/drawing/2014/main" val="2315035919"/>
                    </a:ext>
                  </a:extLst>
                </a:gridCol>
                <a:gridCol w="246888">
                  <a:extLst>
                    <a:ext uri="{9D8B030D-6E8A-4147-A177-3AD203B41FA5}">
                      <a16:colId xmlns:a16="http://schemas.microsoft.com/office/drawing/2014/main" val="2313717263"/>
                    </a:ext>
                  </a:extLst>
                </a:gridCol>
                <a:gridCol w="246888">
                  <a:extLst>
                    <a:ext uri="{9D8B030D-6E8A-4147-A177-3AD203B41FA5}">
                      <a16:colId xmlns:a16="http://schemas.microsoft.com/office/drawing/2014/main" val="64343438"/>
                    </a:ext>
                  </a:extLst>
                </a:gridCol>
                <a:gridCol w="246888">
                  <a:extLst>
                    <a:ext uri="{9D8B030D-6E8A-4147-A177-3AD203B41FA5}">
                      <a16:colId xmlns:a16="http://schemas.microsoft.com/office/drawing/2014/main" val="1065239222"/>
                    </a:ext>
                  </a:extLst>
                </a:gridCol>
                <a:gridCol w="246888">
                  <a:extLst>
                    <a:ext uri="{9D8B030D-6E8A-4147-A177-3AD203B41FA5}">
                      <a16:colId xmlns:a16="http://schemas.microsoft.com/office/drawing/2014/main" val="921155010"/>
                    </a:ext>
                  </a:extLst>
                </a:gridCol>
                <a:gridCol w="246888">
                  <a:extLst>
                    <a:ext uri="{9D8B030D-6E8A-4147-A177-3AD203B41FA5}">
                      <a16:colId xmlns:a16="http://schemas.microsoft.com/office/drawing/2014/main" val="3111385720"/>
                    </a:ext>
                  </a:extLst>
                </a:gridCol>
                <a:gridCol w="246888">
                  <a:extLst>
                    <a:ext uri="{9D8B030D-6E8A-4147-A177-3AD203B41FA5}">
                      <a16:colId xmlns:a16="http://schemas.microsoft.com/office/drawing/2014/main" val="3860171532"/>
                    </a:ext>
                  </a:extLst>
                </a:gridCol>
                <a:gridCol w="246888">
                  <a:extLst>
                    <a:ext uri="{9D8B030D-6E8A-4147-A177-3AD203B41FA5}">
                      <a16:colId xmlns:a16="http://schemas.microsoft.com/office/drawing/2014/main" val="4121384313"/>
                    </a:ext>
                  </a:extLst>
                </a:gridCol>
                <a:gridCol w="246888">
                  <a:extLst>
                    <a:ext uri="{9D8B030D-6E8A-4147-A177-3AD203B41FA5}">
                      <a16:colId xmlns:a16="http://schemas.microsoft.com/office/drawing/2014/main" val="3895698532"/>
                    </a:ext>
                  </a:extLst>
                </a:gridCol>
                <a:gridCol w="246888">
                  <a:extLst>
                    <a:ext uri="{9D8B030D-6E8A-4147-A177-3AD203B41FA5}">
                      <a16:colId xmlns:a16="http://schemas.microsoft.com/office/drawing/2014/main" val="1476417129"/>
                    </a:ext>
                  </a:extLst>
                </a:gridCol>
                <a:gridCol w="246888">
                  <a:extLst>
                    <a:ext uri="{9D8B030D-6E8A-4147-A177-3AD203B41FA5}">
                      <a16:colId xmlns:a16="http://schemas.microsoft.com/office/drawing/2014/main" val="3687660257"/>
                    </a:ext>
                  </a:extLst>
                </a:gridCol>
                <a:gridCol w="246888">
                  <a:extLst>
                    <a:ext uri="{9D8B030D-6E8A-4147-A177-3AD203B41FA5}">
                      <a16:colId xmlns:a16="http://schemas.microsoft.com/office/drawing/2014/main" val="1062842277"/>
                    </a:ext>
                  </a:extLst>
                </a:gridCol>
                <a:gridCol w="246888">
                  <a:extLst>
                    <a:ext uri="{9D8B030D-6E8A-4147-A177-3AD203B41FA5}">
                      <a16:colId xmlns:a16="http://schemas.microsoft.com/office/drawing/2014/main" val="3372952331"/>
                    </a:ext>
                  </a:extLst>
                </a:gridCol>
                <a:gridCol w="246888">
                  <a:extLst>
                    <a:ext uri="{9D8B030D-6E8A-4147-A177-3AD203B41FA5}">
                      <a16:colId xmlns:a16="http://schemas.microsoft.com/office/drawing/2014/main" val="3766374457"/>
                    </a:ext>
                  </a:extLst>
                </a:gridCol>
                <a:gridCol w="246888">
                  <a:extLst>
                    <a:ext uri="{9D8B030D-6E8A-4147-A177-3AD203B41FA5}">
                      <a16:colId xmlns:a16="http://schemas.microsoft.com/office/drawing/2014/main" val="2136275267"/>
                    </a:ext>
                  </a:extLst>
                </a:gridCol>
                <a:gridCol w="246888">
                  <a:extLst>
                    <a:ext uri="{9D8B030D-6E8A-4147-A177-3AD203B41FA5}">
                      <a16:colId xmlns:a16="http://schemas.microsoft.com/office/drawing/2014/main" val="2723665866"/>
                    </a:ext>
                  </a:extLst>
                </a:gridCol>
                <a:gridCol w="246888">
                  <a:extLst>
                    <a:ext uri="{9D8B030D-6E8A-4147-A177-3AD203B41FA5}">
                      <a16:colId xmlns:a16="http://schemas.microsoft.com/office/drawing/2014/main" val="1494762570"/>
                    </a:ext>
                  </a:extLst>
                </a:gridCol>
                <a:gridCol w="246888">
                  <a:extLst>
                    <a:ext uri="{9D8B030D-6E8A-4147-A177-3AD203B41FA5}">
                      <a16:colId xmlns:a16="http://schemas.microsoft.com/office/drawing/2014/main" val="1252096244"/>
                    </a:ext>
                  </a:extLst>
                </a:gridCol>
                <a:gridCol w="246888">
                  <a:extLst>
                    <a:ext uri="{9D8B030D-6E8A-4147-A177-3AD203B41FA5}">
                      <a16:colId xmlns:a16="http://schemas.microsoft.com/office/drawing/2014/main" val="3194197159"/>
                    </a:ext>
                  </a:extLst>
                </a:gridCol>
                <a:gridCol w="246888">
                  <a:extLst>
                    <a:ext uri="{9D8B030D-6E8A-4147-A177-3AD203B41FA5}">
                      <a16:colId xmlns:a16="http://schemas.microsoft.com/office/drawing/2014/main" val="1630399891"/>
                    </a:ext>
                  </a:extLst>
                </a:gridCol>
                <a:gridCol w="246888">
                  <a:extLst>
                    <a:ext uri="{9D8B030D-6E8A-4147-A177-3AD203B41FA5}">
                      <a16:colId xmlns:a16="http://schemas.microsoft.com/office/drawing/2014/main" val="162592928"/>
                    </a:ext>
                  </a:extLst>
                </a:gridCol>
                <a:gridCol w="246888">
                  <a:extLst>
                    <a:ext uri="{9D8B030D-6E8A-4147-A177-3AD203B41FA5}">
                      <a16:colId xmlns:a16="http://schemas.microsoft.com/office/drawing/2014/main" val="4121132342"/>
                    </a:ext>
                  </a:extLst>
                </a:gridCol>
                <a:gridCol w="246888">
                  <a:extLst>
                    <a:ext uri="{9D8B030D-6E8A-4147-A177-3AD203B41FA5}">
                      <a16:colId xmlns:a16="http://schemas.microsoft.com/office/drawing/2014/main" val="4013673170"/>
                    </a:ext>
                  </a:extLst>
                </a:gridCol>
                <a:gridCol w="246888">
                  <a:extLst>
                    <a:ext uri="{9D8B030D-6E8A-4147-A177-3AD203B41FA5}">
                      <a16:colId xmlns:a16="http://schemas.microsoft.com/office/drawing/2014/main" val="3894411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627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- 2018-03-23 07:30:00 </a:t>
                      </a:r>
                      <a:r>
                        <a:rPr kumimoji="0" lang="en-US" sz="1000" b="0" i="0" u="none" strike="noStrike" kern="1200" cap="none" spc="0" normalizeH="0" baseline="0" noProof="0">
                          <a:ln>
                            <a:noFill/>
                          </a:ln>
                          <a:solidFill>
                            <a:prstClr val="black"/>
                          </a:solidFill>
                          <a:effectLst/>
                          <a:uLnTx/>
                          <a:uFillTx/>
                          <a:latin typeface="+mn-lt"/>
                          <a:ea typeface="+mn-ea"/>
                          <a:cs typeface="+mn-cs"/>
                        </a:rPr>
                        <a:t> 
 Your most loved ageLOC LumiSpa is in the news! This cleansing device helps revealing smoother, softer skin after just 1 use.
We’ve compiled the news that we have received from media. Check them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2623142"/>
                  </a:ext>
                </a:extLst>
              </a:tr>
            </a:tbl>
          </a:graphicData>
        </a:graphic>
      </p:graphicFrame>
      <p:sp>
        <p:nvSpPr>
          <p:cNvPr id="4" name="Text Placeholder 3">
            <a:extLst>
              <a:ext uri="{FF2B5EF4-FFF2-40B4-BE49-F238E27FC236}">
                <a16:creationId xmlns:a16="http://schemas.microsoft.com/office/drawing/2014/main" id="{748587C8-808E-4755-9CC5-05A75D70CA5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68001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4E079-5A59-436A-A3F9-1648728E74C2}"/>
              </a:ext>
            </a:extLst>
          </p:cNvPr>
          <p:cNvSpPr>
            <a:spLocks noGrp="1"/>
          </p:cNvSpPr>
          <p:nvPr>
            <p:ph type="title"/>
          </p:nvPr>
        </p:nvSpPr>
        <p:spPr/>
        <p:txBody>
          <a:bodyPr/>
          <a:lstStyle/>
          <a:p>
            <a:r>
              <a:rPr lang="en-US"/>
              <a:t>Facebook Own Posts Table | Nu Skin Malaysia - 21 of 26</a:t>
            </a:r>
          </a:p>
        </p:txBody>
      </p:sp>
      <p:graphicFrame>
        <p:nvGraphicFramePr>
          <p:cNvPr id="5" name="Table Placeholder 4">
            <a:extLst>
              <a:ext uri="{FF2B5EF4-FFF2-40B4-BE49-F238E27FC236}">
                <a16:creationId xmlns:a16="http://schemas.microsoft.com/office/drawing/2014/main" id="{931A320E-2DA6-44CB-8DEB-8A5EA81D7F83}"/>
              </a:ext>
            </a:extLst>
          </p:cNvPr>
          <p:cNvGraphicFramePr>
            <a:graphicFrameLocks noGrp="1"/>
          </p:cNvGraphicFramePr>
          <p:nvPr>
            <p:ph type="tbl" sz="quarter" idx="13"/>
            <p:extLst>
              <p:ext uri="{D42A27DB-BD31-4B8C-83A1-F6EECF244321}">
                <p14:modId xmlns:p14="http://schemas.microsoft.com/office/powerpoint/2010/main" val="1498257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3272984"/>
                    </a:ext>
                  </a:extLst>
                </a:gridCol>
                <a:gridCol w="246888">
                  <a:extLst>
                    <a:ext uri="{9D8B030D-6E8A-4147-A177-3AD203B41FA5}">
                      <a16:colId xmlns:a16="http://schemas.microsoft.com/office/drawing/2014/main" val="2865176516"/>
                    </a:ext>
                  </a:extLst>
                </a:gridCol>
                <a:gridCol w="246888">
                  <a:extLst>
                    <a:ext uri="{9D8B030D-6E8A-4147-A177-3AD203B41FA5}">
                      <a16:colId xmlns:a16="http://schemas.microsoft.com/office/drawing/2014/main" val="3841535211"/>
                    </a:ext>
                  </a:extLst>
                </a:gridCol>
                <a:gridCol w="246888">
                  <a:extLst>
                    <a:ext uri="{9D8B030D-6E8A-4147-A177-3AD203B41FA5}">
                      <a16:colId xmlns:a16="http://schemas.microsoft.com/office/drawing/2014/main" val="926404302"/>
                    </a:ext>
                  </a:extLst>
                </a:gridCol>
                <a:gridCol w="246888">
                  <a:extLst>
                    <a:ext uri="{9D8B030D-6E8A-4147-A177-3AD203B41FA5}">
                      <a16:colId xmlns:a16="http://schemas.microsoft.com/office/drawing/2014/main" val="808231378"/>
                    </a:ext>
                  </a:extLst>
                </a:gridCol>
                <a:gridCol w="246888">
                  <a:extLst>
                    <a:ext uri="{9D8B030D-6E8A-4147-A177-3AD203B41FA5}">
                      <a16:colId xmlns:a16="http://schemas.microsoft.com/office/drawing/2014/main" val="674533640"/>
                    </a:ext>
                  </a:extLst>
                </a:gridCol>
                <a:gridCol w="246888">
                  <a:extLst>
                    <a:ext uri="{9D8B030D-6E8A-4147-A177-3AD203B41FA5}">
                      <a16:colId xmlns:a16="http://schemas.microsoft.com/office/drawing/2014/main" val="2504882811"/>
                    </a:ext>
                  </a:extLst>
                </a:gridCol>
                <a:gridCol w="246888">
                  <a:extLst>
                    <a:ext uri="{9D8B030D-6E8A-4147-A177-3AD203B41FA5}">
                      <a16:colId xmlns:a16="http://schemas.microsoft.com/office/drawing/2014/main" val="3729649700"/>
                    </a:ext>
                  </a:extLst>
                </a:gridCol>
                <a:gridCol w="246888">
                  <a:extLst>
                    <a:ext uri="{9D8B030D-6E8A-4147-A177-3AD203B41FA5}">
                      <a16:colId xmlns:a16="http://schemas.microsoft.com/office/drawing/2014/main" val="471849460"/>
                    </a:ext>
                  </a:extLst>
                </a:gridCol>
                <a:gridCol w="246888">
                  <a:extLst>
                    <a:ext uri="{9D8B030D-6E8A-4147-A177-3AD203B41FA5}">
                      <a16:colId xmlns:a16="http://schemas.microsoft.com/office/drawing/2014/main" val="3843091065"/>
                    </a:ext>
                  </a:extLst>
                </a:gridCol>
                <a:gridCol w="246888">
                  <a:extLst>
                    <a:ext uri="{9D8B030D-6E8A-4147-A177-3AD203B41FA5}">
                      <a16:colId xmlns:a16="http://schemas.microsoft.com/office/drawing/2014/main" val="2488963853"/>
                    </a:ext>
                  </a:extLst>
                </a:gridCol>
                <a:gridCol w="246888">
                  <a:extLst>
                    <a:ext uri="{9D8B030D-6E8A-4147-A177-3AD203B41FA5}">
                      <a16:colId xmlns:a16="http://schemas.microsoft.com/office/drawing/2014/main" val="1085717918"/>
                    </a:ext>
                  </a:extLst>
                </a:gridCol>
                <a:gridCol w="246888">
                  <a:extLst>
                    <a:ext uri="{9D8B030D-6E8A-4147-A177-3AD203B41FA5}">
                      <a16:colId xmlns:a16="http://schemas.microsoft.com/office/drawing/2014/main" val="3401508040"/>
                    </a:ext>
                  </a:extLst>
                </a:gridCol>
                <a:gridCol w="246888">
                  <a:extLst>
                    <a:ext uri="{9D8B030D-6E8A-4147-A177-3AD203B41FA5}">
                      <a16:colId xmlns:a16="http://schemas.microsoft.com/office/drawing/2014/main" val="1479139212"/>
                    </a:ext>
                  </a:extLst>
                </a:gridCol>
                <a:gridCol w="246888">
                  <a:extLst>
                    <a:ext uri="{9D8B030D-6E8A-4147-A177-3AD203B41FA5}">
                      <a16:colId xmlns:a16="http://schemas.microsoft.com/office/drawing/2014/main" val="81821947"/>
                    </a:ext>
                  </a:extLst>
                </a:gridCol>
                <a:gridCol w="246888">
                  <a:extLst>
                    <a:ext uri="{9D8B030D-6E8A-4147-A177-3AD203B41FA5}">
                      <a16:colId xmlns:a16="http://schemas.microsoft.com/office/drawing/2014/main" val="787527275"/>
                    </a:ext>
                  </a:extLst>
                </a:gridCol>
                <a:gridCol w="246888">
                  <a:extLst>
                    <a:ext uri="{9D8B030D-6E8A-4147-A177-3AD203B41FA5}">
                      <a16:colId xmlns:a16="http://schemas.microsoft.com/office/drawing/2014/main" val="2058662079"/>
                    </a:ext>
                  </a:extLst>
                </a:gridCol>
                <a:gridCol w="246888">
                  <a:extLst>
                    <a:ext uri="{9D8B030D-6E8A-4147-A177-3AD203B41FA5}">
                      <a16:colId xmlns:a16="http://schemas.microsoft.com/office/drawing/2014/main" val="352800559"/>
                    </a:ext>
                  </a:extLst>
                </a:gridCol>
                <a:gridCol w="246888">
                  <a:extLst>
                    <a:ext uri="{9D8B030D-6E8A-4147-A177-3AD203B41FA5}">
                      <a16:colId xmlns:a16="http://schemas.microsoft.com/office/drawing/2014/main" val="1623019474"/>
                    </a:ext>
                  </a:extLst>
                </a:gridCol>
                <a:gridCol w="246888">
                  <a:extLst>
                    <a:ext uri="{9D8B030D-6E8A-4147-A177-3AD203B41FA5}">
                      <a16:colId xmlns:a16="http://schemas.microsoft.com/office/drawing/2014/main" val="3444507070"/>
                    </a:ext>
                  </a:extLst>
                </a:gridCol>
                <a:gridCol w="246888">
                  <a:extLst>
                    <a:ext uri="{9D8B030D-6E8A-4147-A177-3AD203B41FA5}">
                      <a16:colId xmlns:a16="http://schemas.microsoft.com/office/drawing/2014/main" val="2221325163"/>
                    </a:ext>
                  </a:extLst>
                </a:gridCol>
                <a:gridCol w="246888">
                  <a:extLst>
                    <a:ext uri="{9D8B030D-6E8A-4147-A177-3AD203B41FA5}">
                      <a16:colId xmlns:a16="http://schemas.microsoft.com/office/drawing/2014/main" val="1873883593"/>
                    </a:ext>
                  </a:extLst>
                </a:gridCol>
                <a:gridCol w="246888">
                  <a:extLst>
                    <a:ext uri="{9D8B030D-6E8A-4147-A177-3AD203B41FA5}">
                      <a16:colId xmlns:a16="http://schemas.microsoft.com/office/drawing/2014/main" val="1952093156"/>
                    </a:ext>
                  </a:extLst>
                </a:gridCol>
                <a:gridCol w="246888">
                  <a:extLst>
                    <a:ext uri="{9D8B030D-6E8A-4147-A177-3AD203B41FA5}">
                      <a16:colId xmlns:a16="http://schemas.microsoft.com/office/drawing/2014/main" val="1707685918"/>
                    </a:ext>
                  </a:extLst>
                </a:gridCol>
                <a:gridCol w="246888">
                  <a:extLst>
                    <a:ext uri="{9D8B030D-6E8A-4147-A177-3AD203B41FA5}">
                      <a16:colId xmlns:a16="http://schemas.microsoft.com/office/drawing/2014/main" val="477037636"/>
                    </a:ext>
                  </a:extLst>
                </a:gridCol>
                <a:gridCol w="246888">
                  <a:extLst>
                    <a:ext uri="{9D8B030D-6E8A-4147-A177-3AD203B41FA5}">
                      <a16:colId xmlns:a16="http://schemas.microsoft.com/office/drawing/2014/main" val="926175274"/>
                    </a:ext>
                  </a:extLst>
                </a:gridCol>
                <a:gridCol w="246888">
                  <a:extLst>
                    <a:ext uri="{9D8B030D-6E8A-4147-A177-3AD203B41FA5}">
                      <a16:colId xmlns:a16="http://schemas.microsoft.com/office/drawing/2014/main" val="2451767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222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- 2018-03-23 05:00:00 </a:t>
                      </a:r>
                      <a:r>
                        <a:rPr kumimoji="0" lang="en-US" sz="1000" b="0" i="0" u="none" strike="noStrike" kern="1200" cap="none" spc="0" normalizeH="0" baseline="0" noProof="0">
                          <a:ln>
                            <a:noFill/>
                          </a:ln>
                          <a:solidFill>
                            <a:prstClr val="black"/>
                          </a:solidFill>
                          <a:effectLst/>
                          <a:uLnTx/>
                          <a:uFillTx/>
                          <a:latin typeface="+mn-lt"/>
                          <a:ea typeface="+mn-ea"/>
                          <a:cs typeface="+mn-cs"/>
                        </a:rPr>
                        <a:t> 
 Do you have your own cleansing ritual that you strictly follow and live by? Share with us some of the secrets and tips of healthy and rejuvenating skin cleansing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50789948"/>
                  </a:ext>
                </a:extLst>
              </a:tr>
            </a:tbl>
          </a:graphicData>
        </a:graphic>
      </p:graphicFrame>
      <p:sp>
        <p:nvSpPr>
          <p:cNvPr id="4" name="Text Placeholder 3">
            <a:extLst>
              <a:ext uri="{FF2B5EF4-FFF2-40B4-BE49-F238E27FC236}">
                <a16:creationId xmlns:a16="http://schemas.microsoft.com/office/drawing/2014/main" id="{9374CC12-7811-4683-A732-10A7621EE03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84501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EED3-2475-4E2B-AD01-11FC720FCF38}"/>
              </a:ext>
            </a:extLst>
          </p:cNvPr>
          <p:cNvSpPr>
            <a:spLocks noGrp="1"/>
          </p:cNvSpPr>
          <p:nvPr>
            <p:ph type="title"/>
          </p:nvPr>
        </p:nvSpPr>
        <p:spPr/>
        <p:txBody>
          <a:bodyPr/>
          <a:lstStyle/>
          <a:p>
            <a:r>
              <a:rPr lang="en-US"/>
              <a:t>Facebook Own Posts Table | Nu Skin Malaysia - 22 of 26</a:t>
            </a:r>
          </a:p>
        </p:txBody>
      </p:sp>
      <p:graphicFrame>
        <p:nvGraphicFramePr>
          <p:cNvPr id="5" name="Table Placeholder 4">
            <a:extLst>
              <a:ext uri="{FF2B5EF4-FFF2-40B4-BE49-F238E27FC236}">
                <a16:creationId xmlns:a16="http://schemas.microsoft.com/office/drawing/2014/main" id="{CE935F7A-70B0-4AAA-81FF-5CB0BD2173A9}"/>
              </a:ext>
            </a:extLst>
          </p:cNvPr>
          <p:cNvGraphicFramePr>
            <a:graphicFrameLocks noGrp="1"/>
          </p:cNvGraphicFramePr>
          <p:nvPr>
            <p:ph type="tbl" sz="quarter" idx="13"/>
            <p:extLst>
              <p:ext uri="{D42A27DB-BD31-4B8C-83A1-F6EECF244321}">
                <p14:modId xmlns:p14="http://schemas.microsoft.com/office/powerpoint/2010/main" val="281427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237512"/>
                    </a:ext>
                  </a:extLst>
                </a:gridCol>
                <a:gridCol w="246888">
                  <a:extLst>
                    <a:ext uri="{9D8B030D-6E8A-4147-A177-3AD203B41FA5}">
                      <a16:colId xmlns:a16="http://schemas.microsoft.com/office/drawing/2014/main" val="2735965749"/>
                    </a:ext>
                  </a:extLst>
                </a:gridCol>
                <a:gridCol w="246888">
                  <a:extLst>
                    <a:ext uri="{9D8B030D-6E8A-4147-A177-3AD203B41FA5}">
                      <a16:colId xmlns:a16="http://schemas.microsoft.com/office/drawing/2014/main" val="227355588"/>
                    </a:ext>
                  </a:extLst>
                </a:gridCol>
                <a:gridCol w="246888">
                  <a:extLst>
                    <a:ext uri="{9D8B030D-6E8A-4147-A177-3AD203B41FA5}">
                      <a16:colId xmlns:a16="http://schemas.microsoft.com/office/drawing/2014/main" val="196185609"/>
                    </a:ext>
                  </a:extLst>
                </a:gridCol>
                <a:gridCol w="246888">
                  <a:extLst>
                    <a:ext uri="{9D8B030D-6E8A-4147-A177-3AD203B41FA5}">
                      <a16:colId xmlns:a16="http://schemas.microsoft.com/office/drawing/2014/main" val="500948472"/>
                    </a:ext>
                  </a:extLst>
                </a:gridCol>
                <a:gridCol w="246888">
                  <a:extLst>
                    <a:ext uri="{9D8B030D-6E8A-4147-A177-3AD203B41FA5}">
                      <a16:colId xmlns:a16="http://schemas.microsoft.com/office/drawing/2014/main" val="3345306899"/>
                    </a:ext>
                  </a:extLst>
                </a:gridCol>
                <a:gridCol w="246888">
                  <a:extLst>
                    <a:ext uri="{9D8B030D-6E8A-4147-A177-3AD203B41FA5}">
                      <a16:colId xmlns:a16="http://schemas.microsoft.com/office/drawing/2014/main" val="3954686105"/>
                    </a:ext>
                  </a:extLst>
                </a:gridCol>
                <a:gridCol w="246888">
                  <a:extLst>
                    <a:ext uri="{9D8B030D-6E8A-4147-A177-3AD203B41FA5}">
                      <a16:colId xmlns:a16="http://schemas.microsoft.com/office/drawing/2014/main" val="710542783"/>
                    </a:ext>
                  </a:extLst>
                </a:gridCol>
                <a:gridCol w="246888">
                  <a:extLst>
                    <a:ext uri="{9D8B030D-6E8A-4147-A177-3AD203B41FA5}">
                      <a16:colId xmlns:a16="http://schemas.microsoft.com/office/drawing/2014/main" val="3066706390"/>
                    </a:ext>
                  </a:extLst>
                </a:gridCol>
                <a:gridCol w="246888">
                  <a:extLst>
                    <a:ext uri="{9D8B030D-6E8A-4147-A177-3AD203B41FA5}">
                      <a16:colId xmlns:a16="http://schemas.microsoft.com/office/drawing/2014/main" val="64550651"/>
                    </a:ext>
                  </a:extLst>
                </a:gridCol>
                <a:gridCol w="246888">
                  <a:extLst>
                    <a:ext uri="{9D8B030D-6E8A-4147-A177-3AD203B41FA5}">
                      <a16:colId xmlns:a16="http://schemas.microsoft.com/office/drawing/2014/main" val="1595681090"/>
                    </a:ext>
                  </a:extLst>
                </a:gridCol>
                <a:gridCol w="246888">
                  <a:extLst>
                    <a:ext uri="{9D8B030D-6E8A-4147-A177-3AD203B41FA5}">
                      <a16:colId xmlns:a16="http://schemas.microsoft.com/office/drawing/2014/main" val="571463805"/>
                    </a:ext>
                  </a:extLst>
                </a:gridCol>
                <a:gridCol w="246888">
                  <a:extLst>
                    <a:ext uri="{9D8B030D-6E8A-4147-A177-3AD203B41FA5}">
                      <a16:colId xmlns:a16="http://schemas.microsoft.com/office/drawing/2014/main" val="1081684752"/>
                    </a:ext>
                  </a:extLst>
                </a:gridCol>
                <a:gridCol w="246888">
                  <a:extLst>
                    <a:ext uri="{9D8B030D-6E8A-4147-A177-3AD203B41FA5}">
                      <a16:colId xmlns:a16="http://schemas.microsoft.com/office/drawing/2014/main" val="304770229"/>
                    </a:ext>
                  </a:extLst>
                </a:gridCol>
                <a:gridCol w="246888">
                  <a:extLst>
                    <a:ext uri="{9D8B030D-6E8A-4147-A177-3AD203B41FA5}">
                      <a16:colId xmlns:a16="http://schemas.microsoft.com/office/drawing/2014/main" val="3804516978"/>
                    </a:ext>
                  </a:extLst>
                </a:gridCol>
                <a:gridCol w="246888">
                  <a:extLst>
                    <a:ext uri="{9D8B030D-6E8A-4147-A177-3AD203B41FA5}">
                      <a16:colId xmlns:a16="http://schemas.microsoft.com/office/drawing/2014/main" val="2680443855"/>
                    </a:ext>
                  </a:extLst>
                </a:gridCol>
                <a:gridCol w="246888">
                  <a:extLst>
                    <a:ext uri="{9D8B030D-6E8A-4147-A177-3AD203B41FA5}">
                      <a16:colId xmlns:a16="http://schemas.microsoft.com/office/drawing/2014/main" val="3635955281"/>
                    </a:ext>
                  </a:extLst>
                </a:gridCol>
                <a:gridCol w="246888">
                  <a:extLst>
                    <a:ext uri="{9D8B030D-6E8A-4147-A177-3AD203B41FA5}">
                      <a16:colId xmlns:a16="http://schemas.microsoft.com/office/drawing/2014/main" val="3276567871"/>
                    </a:ext>
                  </a:extLst>
                </a:gridCol>
                <a:gridCol w="246888">
                  <a:extLst>
                    <a:ext uri="{9D8B030D-6E8A-4147-A177-3AD203B41FA5}">
                      <a16:colId xmlns:a16="http://schemas.microsoft.com/office/drawing/2014/main" val="3743989918"/>
                    </a:ext>
                  </a:extLst>
                </a:gridCol>
                <a:gridCol w="246888">
                  <a:extLst>
                    <a:ext uri="{9D8B030D-6E8A-4147-A177-3AD203B41FA5}">
                      <a16:colId xmlns:a16="http://schemas.microsoft.com/office/drawing/2014/main" val="1664904020"/>
                    </a:ext>
                  </a:extLst>
                </a:gridCol>
                <a:gridCol w="246888">
                  <a:extLst>
                    <a:ext uri="{9D8B030D-6E8A-4147-A177-3AD203B41FA5}">
                      <a16:colId xmlns:a16="http://schemas.microsoft.com/office/drawing/2014/main" val="854585009"/>
                    </a:ext>
                  </a:extLst>
                </a:gridCol>
                <a:gridCol w="246888">
                  <a:extLst>
                    <a:ext uri="{9D8B030D-6E8A-4147-A177-3AD203B41FA5}">
                      <a16:colId xmlns:a16="http://schemas.microsoft.com/office/drawing/2014/main" val="2572206507"/>
                    </a:ext>
                  </a:extLst>
                </a:gridCol>
                <a:gridCol w="246888">
                  <a:extLst>
                    <a:ext uri="{9D8B030D-6E8A-4147-A177-3AD203B41FA5}">
                      <a16:colId xmlns:a16="http://schemas.microsoft.com/office/drawing/2014/main" val="3970089816"/>
                    </a:ext>
                  </a:extLst>
                </a:gridCol>
                <a:gridCol w="246888">
                  <a:extLst>
                    <a:ext uri="{9D8B030D-6E8A-4147-A177-3AD203B41FA5}">
                      <a16:colId xmlns:a16="http://schemas.microsoft.com/office/drawing/2014/main" val="2315135678"/>
                    </a:ext>
                  </a:extLst>
                </a:gridCol>
                <a:gridCol w="246888">
                  <a:extLst>
                    <a:ext uri="{9D8B030D-6E8A-4147-A177-3AD203B41FA5}">
                      <a16:colId xmlns:a16="http://schemas.microsoft.com/office/drawing/2014/main" val="3573251967"/>
                    </a:ext>
                  </a:extLst>
                </a:gridCol>
                <a:gridCol w="246888">
                  <a:extLst>
                    <a:ext uri="{9D8B030D-6E8A-4147-A177-3AD203B41FA5}">
                      <a16:colId xmlns:a16="http://schemas.microsoft.com/office/drawing/2014/main" val="3173908002"/>
                    </a:ext>
                  </a:extLst>
                </a:gridCol>
                <a:gridCol w="246888">
                  <a:extLst>
                    <a:ext uri="{9D8B030D-6E8A-4147-A177-3AD203B41FA5}">
                      <a16:colId xmlns:a16="http://schemas.microsoft.com/office/drawing/2014/main" val="190425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445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- 2018-03-22 12:00:01 </a:t>
                      </a:r>
                      <a:r>
                        <a:rPr kumimoji="0" lang="en-US" sz="1000" b="0" i="0" u="none" strike="noStrike" kern="1200" cap="none" spc="0" normalizeH="0" baseline="0" noProof="0">
                          <a:ln>
                            <a:noFill/>
                          </a:ln>
                          <a:solidFill>
                            <a:prstClr val="black"/>
                          </a:solidFill>
                          <a:effectLst/>
                          <a:uLnTx/>
                          <a:uFillTx/>
                          <a:latin typeface="+mn-lt"/>
                          <a:ea typeface="+mn-ea"/>
                          <a:cs typeface="+mn-cs"/>
                        </a:rPr>
                        <a:t> 
 Bring us home today!
For more info, please click http://bit.ly/2pg0pRs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8640683"/>
                  </a:ext>
                </a:extLst>
              </a:tr>
            </a:tbl>
          </a:graphicData>
        </a:graphic>
      </p:graphicFrame>
      <p:sp>
        <p:nvSpPr>
          <p:cNvPr id="4" name="Text Placeholder 3">
            <a:extLst>
              <a:ext uri="{FF2B5EF4-FFF2-40B4-BE49-F238E27FC236}">
                <a16:creationId xmlns:a16="http://schemas.microsoft.com/office/drawing/2014/main" id="{86403E7D-3E5A-45A8-ABC4-DF96ED023FD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157969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D3DEA-FF66-41C1-9549-CF55E8F3C228}"/>
              </a:ext>
            </a:extLst>
          </p:cNvPr>
          <p:cNvSpPr>
            <a:spLocks noGrp="1"/>
          </p:cNvSpPr>
          <p:nvPr>
            <p:ph type="title"/>
          </p:nvPr>
        </p:nvSpPr>
        <p:spPr/>
        <p:txBody>
          <a:bodyPr/>
          <a:lstStyle/>
          <a:p>
            <a:r>
              <a:rPr lang="en-US"/>
              <a:t>Facebook Own Posts Table | Nu Skin Malaysia - 23 of 26</a:t>
            </a:r>
          </a:p>
        </p:txBody>
      </p:sp>
      <p:graphicFrame>
        <p:nvGraphicFramePr>
          <p:cNvPr id="5" name="Table Placeholder 4">
            <a:extLst>
              <a:ext uri="{FF2B5EF4-FFF2-40B4-BE49-F238E27FC236}">
                <a16:creationId xmlns:a16="http://schemas.microsoft.com/office/drawing/2014/main" id="{DAA2304C-6C3C-405D-9185-C823346E22CF}"/>
              </a:ext>
            </a:extLst>
          </p:cNvPr>
          <p:cNvGraphicFramePr>
            <a:graphicFrameLocks noGrp="1"/>
          </p:cNvGraphicFramePr>
          <p:nvPr>
            <p:ph type="tbl" sz="quarter" idx="13"/>
            <p:extLst>
              <p:ext uri="{D42A27DB-BD31-4B8C-83A1-F6EECF244321}">
                <p14:modId xmlns:p14="http://schemas.microsoft.com/office/powerpoint/2010/main" val="2291699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2828841"/>
                    </a:ext>
                  </a:extLst>
                </a:gridCol>
                <a:gridCol w="246888">
                  <a:extLst>
                    <a:ext uri="{9D8B030D-6E8A-4147-A177-3AD203B41FA5}">
                      <a16:colId xmlns:a16="http://schemas.microsoft.com/office/drawing/2014/main" val="2622406035"/>
                    </a:ext>
                  </a:extLst>
                </a:gridCol>
                <a:gridCol w="246888">
                  <a:extLst>
                    <a:ext uri="{9D8B030D-6E8A-4147-A177-3AD203B41FA5}">
                      <a16:colId xmlns:a16="http://schemas.microsoft.com/office/drawing/2014/main" val="980394525"/>
                    </a:ext>
                  </a:extLst>
                </a:gridCol>
                <a:gridCol w="246888">
                  <a:extLst>
                    <a:ext uri="{9D8B030D-6E8A-4147-A177-3AD203B41FA5}">
                      <a16:colId xmlns:a16="http://schemas.microsoft.com/office/drawing/2014/main" val="4160365709"/>
                    </a:ext>
                  </a:extLst>
                </a:gridCol>
                <a:gridCol w="246888">
                  <a:extLst>
                    <a:ext uri="{9D8B030D-6E8A-4147-A177-3AD203B41FA5}">
                      <a16:colId xmlns:a16="http://schemas.microsoft.com/office/drawing/2014/main" val="2152163030"/>
                    </a:ext>
                  </a:extLst>
                </a:gridCol>
                <a:gridCol w="246888">
                  <a:extLst>
                    <a:ext uri="{9D8B030D-6E8A-4147-A177-3AD203B41FA5}">
                      <a16:colId xmlns:a16="http://schemas.microsoft.com/office/drawing/2014/main" val="1406962169"/>
                    </a:ext>
                  </a:extLst>
                </a:gridCol>
                <a:gridCol w="246888">
                  <a:extLst>
                    <a:ext uri="{9D8B030D-6E8A-4147-A177-3AD203B41FA5}">
                      <a16:colId xmlns:a16="http://schemas.microsoft.com/office/drawing/2014/main" val="411321771"/>
                    </a:ext>
                  </a:extLst>
                </a:gridCol>
                <a:gridCol w="246888">
                  <a:extLst>
                    <a:ext uri="{9D8B030D-6E8A-4147-A177-3AD203B41FA5}">
                      <a16:colId xmlns:a16="http://schemas.microsoft.com/office/drawing/2014/main" val="1243785998"/>
                    </a:ext>
                  </a:extLst>
                </a:gridCol>
                <a:gridCol w="246888">
                  <a:extLst>
                    <a:ext uri="{9D8B030D-6E8A-4147-A177-3AD203B41FA5}">
                      <a16:colId xmlns:a16="http://schemas.microsoft.com/office/drawing/2014/main" val="1960128745"/>
                    </a:ext>
                  </a:extLst>
                </a:gridCol>
                <a:gridCol w="246888">
                  <a:extLst>
                    <a:ext uri="{9D8B030D-6E8A-4147-A177-3AD203B41FA5}">
                      <a16:colId xmlns:a16="http://schemas.microsoft.com/office/drawing/2014/main" val="3337875494"/>
                    </a:ext>
                  </a:extLst>
                </a:gridCol>
                <a:gridCol w="246888">
                  <a:extLst>
                    <a:ext uri="{9D8B030D-6E8A-4147-A177-3AD203B41FA5}">
                      <a16:colId xmlns:a16="http://schemas.microsoft.com/office/drawing/2014/main" val="1446667705"/>
                    </a:ext>
                  </a:extLst>
                </a:gridCol>
                <a:gridCol w="246888">
                  <a:extLst>
                    <a:ext uri="{9D8B030D-6E8A-4147-A177-3AD203B41FA5}">
                      <a16:colId xmlns:a16="http://schemas.microsoft.com/office/drawing/2014/main" val="3636231104"/>
                    </a:ext>
                  </a:extLst>
                </a:gridCol>
                <a:gridCol w="246888">
                  <a:extLst>
                    <a:ext uri="{9D8B030D-6E8A-4147-A177-3AD203B41FA5}">
                      <a16:colId xmlns:a16="http://schemas.microsoft.com/office/drawing/2014/main" val="2356814137"/>
                    </a:ext>
                  </a:extLst>
                </a:gridCol>
                <a:gridCol w="246888">
                  <a:extLst>
                    <a:ext uri="{9D8B030D-6E8A-4147-A177-3AD203B41FA5}">
                      <a16:colId xmlns:a16="http://schemas.microsoft.com/office/drawing/2014/main" val="509650891"/>
                    </a:ext>
                  </a:extLst>
                </a:gridCol>
                <a:gridCol w="246888">
                  <a:extLst>
                    <a:ext uri="{9D8B030D-6E8A-4147-A177-3AD203B41FA5}">
                      <a16:colId xmlns:a16="http://schemas.microsoft.com/office/drawing/2014/main" val="626103338"/>
                    </a:ext>
                  </a:extLst>
                </a:gridCol>
                <a:gridCol w="246888">
                  <a:extLst>
                    <a:ext uri="{9D8B030D-6E8A-4147-A177-3AD203B41FA5}">
                      <a16:colId xmlns:a16="http://schemas.microsoft.com/office/drawing/2014/main" val="2624835413"/>
                    </a:ext>
                  </a:extLst>
                </a:gridCol>
                <a:gridCol w="246888">
                  <a:extLst>
                    <a:ext uri="{9D8B030D-6E8A-4147-A177-3AD203B41FA5}">
                      <a16:colId xmlns:a16="http://schemas.microsoft.com/office/drawing/2014/main" val="1061219140"/>
                    </a:ext>
                  </a:extLst>
                </a:gridCol>
                <a:gridCol w="246888">
                  <a:extLst>
                    <a:ext uri="{9D8B030D-6E8A-4147-A177-3AD203B41FA5}">
                      <a16:colId xmlns:a16="http://schemas.microsoft.com/office/drawing/2014/main" val="238591598"/>
                    </a:ext>
                  </a:extLst>
                </a:gridCol>
                <a:gridCol w="246888">
                  <a:extLst>
                    <a:ext uri="{9D8B030D-6E8A-4147-A177-3AD203B41FA5}">
                      <a16:colId xmlns:a16="http://schemas.microsoft.com/office/drawing/2014/main" val="944596258"/>
                    </a:ext>
                  </a:extLst>
                </a:gridCol>
                <a:gridCol w="246888">
                  <a:extLst>
                    <a:ext uri="{9D8B030D-6E8A-4147-A177-3AD203B41FA5}">
                      <a16:colId xmlns:a16="http://schemas.microsoft.com/office/drawing/2014/main" val="2197321717"/>
                    </a:ext>
                  </a:extLst>
                </a:gridCol>
                <a:gridCol w="246888">
                  <a:extLst>
                    <a:ext uri="{9D8B030D-6E8A-4147-A177-3AD203B41FA5}">
                      <a16:colId xmlns:a16="http://schemas.microsoft.com/office/drawing/2014/main" val="1456748919"/>
                    </a:ext>
                  </a:extLst>
                </a:gridCol>
                <a:gridCol w="246888">
                  <a:extLst>
                    <a:ext uri="{9D8B030D-6E8A-4147-A177-3AD203B41FA5}">
                      <a16:colId xmlns:a16="http://schemas.microsoft.com/office/drawing/2014/main" val="1447898820"/>
                    </a:ext>
                  </a:extLst>
                </a:gridCol>
                <a:gridCol w="246888">
                  <a:extLst>
                    <a:ext uri="{9D8B030D-6E8A-4147-A177-3AD203B41FA5}">
                      <a16:colId xmlns:a16="http://schemas.microsoft.com/office/drawing/2014/main" val="582472964"/>
                    </a:ext>
                  </a:extLst>
                </a:gridCol>
                <a:gridCol w="246888">
                  <a:extLst>
                    <a:ext uri="{9D8B030D-6E8A-4147-A177-3AD203B41FA5}">
                      <a16:colId xmlns:a16="http://schemas.microsoft.com/office/drawing/2014/main" val="1868650236"/>
                    </a:ext>
                  </a:extLst>
                </a:gridCol>
                <a:gridCol w="246888">
                  <a:extLst>
                    <a:ext uri="{9D8B030D-6E8A-4147-A177-3AD203B41FA5}">
                      <a16:colId xmlns:a16="http://schemas.microsoft.com/office/drawing/2014/main" val="1097395822"/>
                    </a:ext>
                  </a:extLst>
                </a:gridCol>
                <a:gridCol w="246888">
                  <a:extLst>
                    <a:ext uri="{9D8B030D-6E8A-4147-A177-3AD203B41FA5}">
                      <a16:colId xmlns:a16="http://schemas.microsoft.com/office/drawing/2014/main" val="4062860081"/>
                    </a:ext>
                  </a:extLst>
                </a:gridCol>
                <a:gridCol w="246888">
                  <a:extLst>
                    <a:ext uri="{9D8B030D-6E8A-4147-A177-3AD203B41FA5}">
                      <a16:colId xmlns:a16="http://schemas.microsoft.com/office/drawing/2014/main" val="297374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6143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- 2018-03-22 10:42:26 </a:t>
                      </a:r>
                      <a:r>
                        <a:rPr kumimoji="0" lang="en-US" sz="1000" b="0" i="0" u="none" strike="noStrike" kern="1200" cap="none" spc="0" normalizeH="0" baseline="0" noProof="0">
                          <a:ln>
                            <a:noFill/>
                          </a:ln>
                          <a:solidFill>
                            <a:prstClr val="black"/>
                          </a:solidFill>
                          <a:effectLst/>
                          <a:uLnTx/>
                          <a:uFillTx/>
                          <a:latin typeface="+mn-lt"/>
                          <a:ea typeface="+mn-ea"/>
                          <a:cs typeface="+mn-cs"/>
                        </a:rPr>
                        <a:t> 
 World Water Day, on 22 March every year, is about focusing attention on the importance of water. Drink healthy with our EcoSphere Water Purifier! #WorldWaterDay2018 #DrinkHealthy #EcoSphere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2664268"/>
                  </a:ext>
                </a:extLst>
              </a:tr>
            </a:tbl>
          </a:graphicData>
        </a:graphic>
      </p:graphicFrame>
      <p:sp>
        <p:nvSpPr>
          <p:cNvPr id="4" name="Text Placeholder 3">
            <a:extLst>
              <a:ext uri="{FF2B5EF4-FFF2-40B4-BE49-F238E27FC236}">
                <a16:creationId xmlns:a16="http://schemas.microsoft.com/office/drawing/2014/main" id="{7F782D0E-0868-486B-A21D-CDC41FD352C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070587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C163-5B40-4B8E-B816-E8D691048A19}"/>
              </a:ext>
            </a:extLst>
          </p:cNvPr>
          <p:cNvSpPr>
            <a:spLocks noGrp="1"/>
          </p:cNvSpPr>
          <p:nvPr>
            <p:ph type="title"/>
          </p:nvPr>
        </p:nvSpPr>
        <p:spPr/>
        <p:txBody>
          <a:bodyPr/>
          <a:lstStyle/>
          <a:p>
            <a:r>
              <a:rPr lang="en-US"/>
              <a:t>Facebook Own Posts Table | Nu Skin Malaysia - 24 of 26</a:t>
            </a:r>
          </a:p>
        </p:txBody>
      </p:sp>
      <p:graphicFrame>
        <p:nvGraphicFramePr>
          <p:cNvPr id="5" name="Table Placeholder 4">
            <a:extLst>
              <a:ext uri="{FF2B5EF4-FFF2-40B4-BE49-F238E27FC236}">
                <a16:creationId xmlns:a16="http://schemas.microsoft.com/office/drawing/2014/main" id="{99A3DD11-7EB2-457F-B1C6-101C485F58AB}"/>
              </a:ext>
            </a:extLst>
          </p:cNvPr>
          <p:cNvGraphicFramePr>
            <a:graphicFrameLocks noGrp="1"/>
          </p:cNvGraphicFramePr>
          <p:nvPr>
            <p:ph type="tbl" sz="quarter" idx="13"/>
            <p:extLst>
              <p:ext uri="{D42A27DB-BD31-4B8C-83A1-F6EECF244321}">
                <p14:modId xmlns:p14="http://schemas.microsoft.com/office/powerpoint/2010/main" val="682376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98068861"/>
                    </a:ext>
                  </a:extLst>
                </a:gridCol>
                <a:gridCol w="246888">
                  <a:extLst>
                    <a:ext uri="{9D8B030D-6E8A-4147-A177-3AD203B41FA5}">
                      <a16:colId xmlns:a16="http://schemas.microsoft.com/office/drawing/2014/main" val="2017268292"/>
                    </a:ext>
                  </a:extLst>
                </a:gridCol>
                <a:gridCol w="246888">
                  <a:extLst>
                    <a:ext uri="{9D8B030D-6E8A-4147-A177-3AD203B41FA5}">
                      <a16:colId xmlns:a16="http://schemas.microsoft.com/office/drawing/2014/main" val="135721524"/>
                    </a:ext>
                  </a:extLst>
                </a:gridCol>
                <a:gridCol w="246888">
                  <a:extLst>
                    <a:ext uri="{9D8B030D-6E8A-4147-A177-3AD203B41FA5}">
                      <a16:colId xmlns:a16="http://schemas.microsoft.com/office/drawing/2014/main" val="3401948710"/>
                    </a:ext>
                  </a:extLst>
                </a:gridCol>
                <a:gridCol w="246888">
                  <a:extLst>
                    <a:ext uri="{9D8B030D-6E8A-4147-A177-3AD203B41FA5}">
                      <a16:colId xmlns:a16="http://schemas.microsoft.com/office/drawing/2014/main" val="3404819742"/>
                    </a:ext>
                  </a:extLst>
                </a:gridCol>
                <a:gridCol w="246888">
                  <a:extLst>
                    <a:ext uri="{9D8B030D-6E8A-4147-A177-3AD203B41FA5}">
                      <a16:colId xmlns:a16="http://schemas.microsoft.com/office/drawing/2014/main" val="4157349116"/>
                    </a:ext>
                  </a:extLst>
                </a:gridCol>
                <a:gridCol w="246888">
                  <a:extLst>
                    <a:ext uri="{9D8B030D-6E8A-4147-A177-3AD203B41FA5}">
                      <a16:colId xmlns:a16="http://schemas.microsoft.com/office/drawing/2014/main" val="2098199109"/>
                    </a:ext>
                  </a:extLst>
                </a:gridCol>
                <a:gridCol w="246888">
                  <a:extLst>
                    <a:ext uri="{9D8B030D-6E8A-4147-A177-3AD203B41FA5}">
                      <a16:colId xmlns:a16="http://schemas.microsoft.com/office/drawing/2014/main" val="787112352"/>
                    </a:ext>
                  </a:extLst>
                </a:gridCol>
                <a:gridCol w="246888">
                  <a:extLst>
                    <a:ext uri="{9D8B030D-6E8A-4147-A177-3AD203B41FA5}">
                      <a16:colId xmlns:a16="http://schemas.microsoft.com/office/drawing/2014/main" val="578910693"/>
                    </a:ext>
                  </a:extLst>
                </a:gridCol>
                <a:gridCol w="246888">
                  <a:extLst>
                    <a:ext uri="{9D8B030D-6E8A-4147-A177-3AD203B41FA5}">
                      <a16:colId xmlns:a16="http://schemas.microsoft.com/office/drawing/2014/main" val="929975633"/>
                    </a:ext>
                  </a:extLst>
                </a:gridCol>
                <a:gridCol w="246888">
                  <a:extLst>
                    <a:ext uri="{9D8B030D-6E8A-4147-A177-3AD203B41FA5}">
                      <a16:colId xmlns:a16="http://schemas.microsoft.com/office/drawing/2014/main" val="4143696758"/>
                    </a:ext>
                  </a:extLst>
                </a:gridCol>
                <a:gridCol w="246888">
                  <a:extLst>
                    <a:ext uri="{9D8B030D-6E8A-4147-A177-3AD203B41FA5}">
                      <a16:colId xmlns:a16="http://schemas.microsoft.com/office/drawing/2014/main" val="1362951732"/>
                    </a:ext>
                  </a:extLst>
                </a:gridCol>
                <a:gridCol w="246888">
                  <a:extLst>
                    <a:ext uri="{9D8B030D-6E8A-4147-A177-3AD203B41FA5}">
                      <a16:colId xmlns:a16="http://schemas.microsoft.com/office/drawing/2014/main" val="956267253"/>
                    </a:ext>
                  </a:extLst>
                </a:gridCol>
                <a:gridCol w="246888">
                  <a:extLst>
                    <a:ext uri="{9D8B030D-6E8A-4147-A177-3AD203B41FA5}">
                      <a16:colId xmlns:a16="http://schemas.microsoft.com/office/drawing/2014/main" val="3685095959"/>
                    </a:ext>
                  </a:extLst>
                </a:gridCol>
                <a:gridCol w="246888">
                  <a:extLst>
                    <a:ext uri="{9D8B030D-6E8A-4147-A177-3AD203B41FA5}">
                      <a16:colId xmlns:a16="http://schemas.microsoft.com/office/drawing/2014/main" val="3548475093"/>
                    </a:ext>
                  </a:extLst>
                </a:gridCol>
                <a:gridCol w="246888">
                  <a:extLst>
                    <a:ext uri="{9D8B030D-6E8A-4147-A177-3AD203B41FA5}">
                      <a16:colId xmlns:a16="http://schemas.microsoft.com/office/drawing/2014/main" val="4040513557"/>
                    </a:ext>
                  </a:extLst>
                </a:gridCol>
                <a:gridCol w="246888">
                  <a:extLst>
                    <a:ext uri="{9D8B030D-6E8A-4147-A177-3AD203B41FA5}">
                      <a16:colId xmlns:a16="http://schemas.microsoft.com/office/drawing/2014/main" val="791620186"/>
                    </a:ext>
                  </a:extLst>
                </a:gridCol>
                <a:gridCol w="246888">
                  <a:extLst>
                    <a:ext uri="{9D8B030D-6E8A-4147-A177-3AD203B41FA5}">
                      <a16:colId xmlns:a16="http://schemas.microsoft.com/office/drawing/2014/main" val="3527819011"/>
                    </a:ext>
                  </a:extLst>
                </a:gridCol>
                <a:gridCol w="246888">
                  <a:extLst>
                    <a:ext uri="{9D8B030D-6E8A-4147-A177-3AD203B41FA5}">
                      <a16:colId xmlns:a16="http://schemas.microsoft.com/office/drawing/2014/main" val="3113228869"/>
                    </a:ext>
                  </a:extLst>
                </a:gridCol>
                <a:gridCol w="246888">
                  <a:extLst>
                    <a:ext uri="{9D8B030D-6E8A-4147-A177-3AD203B41FA5}">
                      <a16:colId xmlns:a16="http://schemas.microsoft.com/office/drawing/2014/main" val="2287363123"/>
                    </a:ext>
                  </a:extLst>
                </a:gridCol>
                <a:gridCol w="246888">
                  <a:extLst>
                    <a:ext uri="{9D8B030D-6E8A-4147-A177-3AD203B41FA5}">
                      <a16:colId xmlns:a16="http://schemas.microsoft.com/office/drawing/2014/main" val="2906294212"/>
                    </a:ext>
                  </a:extLst>
                </a:gridCol>
                <a:gridCol w="246888">
                  <a:extLst>
                    <a:ext uri="{9D8B030D-6E8A-4147-A177-3AD203B41FA5}">
                      <a16:colId xmlns:a16="http://schemas.microsoft.com/office/drawing/2014/main" val="1417722660"/>
                    </a:ext>
                  </a:extLst>
                </a:gridCol>
                <a:gridCol w="246888">
                  <a:extLst>
                    <a:ext uri="{9D8B030D-6E8A-4147-A177-3AD203B41FA5}">
                      <a16:colId xmlns:a16="http://schemas.microsoft.com/office/drawing/2014/main" val="351571445"/>
                    </a:ext>
                  </a:extLst>
                </a:gridCol>
                <a:gridCol w="246888">
                  <a:extLst>
                    <a:ext uri="{9D8B030D-6E8A-4147-A177-3AD203B41FA5}">
                      <a16:colId xmlns:a16="http://schemas.microsoft.com/office/drawing/2014/main" val="2764872916"/>
                    </a:ext>
                  </a:extLst>
                </a:gridCol>
                <a:gridCol w="246888">
                  <a:extLst>
                    <a:ext uri="{9D8B030D-6E8A-4147-A177-3AD203B41FA5}">
                      <a16:colId xmlns:a16="http://schemas.microsoft.com/office/drawing/2014/main" val="3328184938"/>
                    </a:ext>
                  </a:extLst>
                </a:gridCol>
                <a:gridCol w="246888">
                  <a:extLst>
                    <a:ext uri="{9D8B030D-6E8A-4147-A177-3AD203B41FA5}">
                      <a16:colId xmlns:a16="http://schemas.microsoft.com/office/drawing/2014/main" val="217983778"/>
                    </a:ext>
                  </a:extLst>
                </a:gridCol>
                <a:gridCol w="246888">
                  <a:extLst>
                    <a:ext uri="{9D8B030D-6E8A-4147-A177-3AD203B41FA5}">
                      <a16:colId xmlns:a16="http://schemas.microsoft.com/office/drawing/2014/main" val="928793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046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- 2018-03-22 09:04:20 </a:t>
                      </a:r>
                      <a:r>
                        <a:rPr kumimoji="0" lang="en-US" sz="1000" b="0" i="0" u="none" strike="noStrike" kern="1200" cap="none" spc="0" normalizeH="0" baseline="0" noProof="0">
                          <a:ln>
                            <a:noFill/>
                          </a:ln>
                          <a:solidFill>
                            <a:prstClr val="black"/>
                          </a:solidFill>
                          <a:effectLst/>
                          <a:uLnTx/>
                          <a:uFillTx/>
                          <a:latin typeface="+mn-lt"/>
                          <a:ea typeface="+mn-ea"/>
                          <a:cs typeface="+mn-cs"/>
                        </a:rPr>
                        <a:t> 
 Teik Ang's mother goes beyond her age by not only running to keep her fitness in check, but by also fulfilling her ultimate goal of completing a full marathon at 63 years old! 
#UltimateDuo #BeyondAge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57819145"/>
                  </a:ext>
                </a:extLst>
              </a:tr>
            </a:tbl>
          </a:graphicData>
        </a:graphic>
      </p:graphicFrame>
      <p:sp>
        <p:nvSpPr>
          <p:cNvPr id="4" name="Text Placeholder 3">
            <a:extLst>
              <a:ext uri="{FF2B5EF4-FFF2-40B4-BE49-F238E27FC236}">
                <a16:creationId xmlns:a16="http://schemas.microsoft.com/office/drawing/2014/main" id="{66691FDC-EFC2-490B-A618-7807FDB92FF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461090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D5AD-69E3-4328-BBBF-C3FDFA8C840E}"/>
              </a:ext>
            </a:extLst>
          </p:cNvPr>
          <p:cNvSpPr>
            <a:spLocks noGrp="1"/>
          </p:cNvSpPr>
          <p:nvPr>
            <p:ph type="title"/>
          </p:nvPr>
        </p:nvSpPr>
        <p:spPr/>
        <p:txBody>
          <a:bodyPr/>
          <a:lstStyle/>
          <a:p>
            <a:r>
              <a:rPr lang="en-US"/>
              <a:t>Facebook Own Posts Table | Nu Skin Malaysia - 25 of 26</a:t>
            </a:r>
          </a:p>
        </p:txBody>
      </p:sp>
      <p:graphicFrame>
        <p:nvGraphicFramePr>
          <p:cNvPr id="5" name="Table Placeholder 4">
            <a:extLst>
              <a:ext uri="{FF2B5EF4-FFF2-40B4-BE49-F238E27FC236}">
                <a16:creationId xmlns:a16="http://schemas.microsoft.com/office/drawing/2014/main" id="{CA5E060B-4298-4D42-88B5-58EC5DEFE8C8}"/>
              </a:ext>
            </a:extLst>
          </p:cNvPr>
          <p:cNvGraphicFramePr>
            <a:graphicFrameLocks noGrp="1"/>
          </p:cNvGraphicFramePr>
          <p:nvPr>
            <p:ph type="tbl" sz="quarter" idx="13"/>
            <p:extLst>
              <p:ext uri="{D42A27DB-BD31-4B8C-83A1-F6EECF244321}">
                <p14:modId xmlns:p14="http://schemas.microsoft.com/office/powerpoint/2010/main" val="242769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4918605"/>
                    </a:ext>
                  </a:extLst>
                </a:gridCol>
                <a:gridCol w="246888">
                  <a:extLst>
                    <a:ext uri="{9D8B030D-6E8A-4147-A177-3AD203B41FA5}">
                      <a16:colId xmlns:a16="http://schemas.microsoft.com/office/drawing/2014/main" val="1033123771"/>
                    </a:ext>
                  </a:extLst>
                </a:gridCol>
                <a:gridCol w="246888">
                  <a:extLst>
                    <a:ext uri="{9D8B030D-6E8A-4147-A177-3AD203B41FA5}">
                      <a16:colId xmlns:a16="http://schemas.microsoft.com/office/drawing/2014/main" val="3341526923"/>
                    </a:ext>
                  </a:extLst>
                </a:gridCol>
                <a:gridCol w="246888">
                  <a:extLst>
                    <a:ext uri="{9D8B030D-6E8A-4147-A177-3AD203B41FA5}">
                      <a16:colId xmlns:a16="http://schemas.microsoft.com/office/drawing/2014/main" val="3138059680"/>
                    </a:ext>
                  </a:extLst>
                </a:gridCol>
                <a:gridCol w="246888">
                  <a:extLst>
                    <a:ext uri="{9D8B030D-6E8A-4147-A177-3AD203B41FA5}">
                      <a16:colId xmlns:a16="http://schemas.microsoft.com/office/drawing/2014/main" val="3488771531"/>
                    </a:ext>
                  </a:extLst>
                </a:gridCol>
                <a:gridCol w="246888">
                  <a:extLst>
                    <a:ext uri="{9D8B030D-6E8A-4147-A177-3AD203B41FA5}">
                      <a16:colId xmlns:a16="http://schemas.microsoft.com/office/drawing/2014/main" val="3229300976"/>
                    </a:ext>
                  </a:extLst>
                </a:gridCol>
                <a:gridCol w="246888">
                  <a:extLst>
                    <a:ext uri="{9D8B030D-6E8A-4147-A177-3AD203B41FA5}">
                      <a16:colId xmlns:a16="http://schemas.microsoft.com/office/drawing/2014/main" val="2371968967"/>
                    </a:ext>
                  </a:extLst>
                </a:gridCol>
                <a:gridCol w="246888">
                  <a:extLst>
                    <a:ext uri="{9D8B030D-6E8A-4147-A177-3AD203B41FA5}">
                      <a16:colId xmlns:a16="http://schemas.microsoft.com/office/drawing/2014/main" val="1637168687"/>
                    </a:ext>
                  </a:extLst>
                </a:gridCol>
                <a:gridCol w="246888">
                  <a:extLst>
                    <a:ext uri="{9D8B030D-6E8A-4147-A177-3AD203B41FA5}">
                      <a16:colId xmlns:a16="http://schemas.microsoft.com/office/drawing/2014/main" val="3464597371"/>
                    </a:ext>
                  </a:extLst>
                </a:gridCol>
                <a:gridCol w="246888">
                  <a:extLst>
                    <a:ext uri="{9D8B030D-6E8A-4147-A177-3AD203B41FA5}">
                      <a16:colId xmlns:a16="http://schemas.microsoft.com/office/drawing/2014/main" val="210028933"/>
                    </a:ext>
                  </a:extLst>
                </a:gridCol>
                <a:gridCol w="246888">
                  <a:extLst>
                    <a:ext uri="{9D8B030D-6E8A-4147-A177-3AD203B41FA5}">
                      <a16:colId xmlns:a16="http://schemas.microsoft.com/office/drawing/2014/main" val="721508887"/>
                    </a:ext>
                  </a:extLst>
                </a:gridCol>
                <a:gridCol w="246888">
                  <a:extLst>
                    <a:ext uri="{9D8B030D-6E8A-4147-A177-3AD203B41FA5}">
                      <a16:colId xmlns:a16="http://schemas.microsoft.com/office/drawing/2014/main" val="2405874201"/>
                    </a:ext>
                  </a:extLst>
                </a:gridCol>
                <a:gridCol w="246888">
                  <a:extLst>
                    <a:ext uri="{9D8B030D-6E8A-4147-A177-3AD203B41FA5}">
                      <a16:colId xmlns:a16="http://schemas.microsoft.com/office/drawing/2014/main" val="425193999"/>
                    </a:ext>
                  </a:extLst>
                </a:gridCol>
                <a:gridCol w="246888">
                  <a:extLst>
                    <a:ext uri="{9D8B030D-6E8A-4147-A177-3AD203B41FA5}">
                      <a16:colId xmlns:a16="http://schemas.microsoft.com/office/drawing/2014/main" val="2829855793"/>
                    </a:ext>
                  </a:extLst>
                </a:gridCol>
                <a:gridCol w="246888">
                  <a:extLst>
                    <a:ext uri="{9D8B030D-6E8A-4147-A177-3AD203B41FA5}">
                      <a16:colId xmlns:a16="http://schemas.microsoft.com/office/drawing/2014/main" val="2383033403"/>
                    </a:ext>
                  </a:extLst>
                </a:gridCol>
                <a:gridCol w="246888">
                  <a:extLst>
                    <a:ext uri="{9D8B030D-6E8A-4147-A177-3AD203B41FA5}">
                      <a16:colId xmlns:a16="http://schemas.microsoft.com/office/drawing/2014/main" val="225288335"/>
                    </a:ext>
                  </a:extLst>
                </a:gridCol>
                <a:gridCol w="246888">
                  <a:extLst>
                    <a:ext uri="{9D8B030D-6E8A-4147-A177-3AD203B41FA5}">
                      <a16:colId xmlns:a16="http://schemas.microsoft.com/office/drawing/2014/main" val="1729825331"/>
                    </a:ext>
                  </a:extLst>
                </a:gridCol>
                <a:gridCol w="246888">
                  <a:extLst>
                    <a:ext uri="{9D8B030D-6E8A-4147-A177-3AD203B41FA5}">
                      <a16:colId xmlns:a16="http://schemas.microsoft.com/office/drawing/2014/main" val="3592441086"/>
                    </a:ext>
                  </a:extLst>
                </a:gridCol>
                <a:gridCol w="246888">
                  <a:extLst>
                    <a:ext uri="{9D8B030D-6E8A-4147-A177-3AD203B41FA5}">
                      <a16:colId xmlns:a16="http://schemas.microsoft.com/office/drawing/2014/main" val="3317055163"/>
                    </a:ext>
                  </a:extLst>
                </a:gridCol>
                <a:gridCol w="246888">
                  <a:extLst>
                    <a:ext uri="{9D8B030D-6E8A-4147-A177-3AD203B41FA5}">
                      <a16:colId xmlns:a16="http://schemas.microsoft.com/office/drawing/2014/main" val="1144985071"/>
                    </a:ext>
                  </a:extLst>
                </a:gridCol>
                <a:gridCol w="246888">
                  <a:extLst>
                    <a:ext uri="{9D8B030D-6E8A-4147-A177-3AD203B41FA5}">
                      <a16:colId xmlns:a16="http://schemas.microsoft.com/office/drawing/2014/main" val="500158552"/>
                    </a:ext>
                  </a:extLst>
                </a:gridCol>
                <a:gridCol w="246888">
                  <a:extLst>
                    <a:ext uri="{9D8B030D-6E8A-4147-A177-3AD203B41FA5}">
                      <a16:colId xmlns:a16="http://schemas.microsoft.com/office/drawing/2014/main" val="3520239809"/>
                    </a:ext>
                  </a:extLst>
                </a:gridCol>
                <a:gridCol w="246888">
                  <a:extLst>
                    <a:ext uri="{9D8B030D-6E8A-4147-A177-3AD203B41FA5}">
                      <a16:colId xmlns:a16="http://schemas.microsoft.com/office/drawing/2014/main" val="3911245379"/>
                    </a:ext>
                  </a:extLst>
                </a:gridCol>
                <a:gridCol w="246888">
                  <a:extLst>
                    <a:ext uri="{9D8B030D-6E8A-4147-A177-3AD203B41FA5}">
                      <a16:colId xmlns:a16="http://schemas.microsoft.com/office/drawing/2014/main" val="2342664071"/>
                    </a:ext>
                  </a:extLst>
                </a:gridCol>
                <a:gridCol w="246888">
                  <a:extLst>
                    <a:ext uri="{9D8B030D-6E8A-4147-A177-3AD203B41FA5}">
                      <a16:colId xmlns:a16="http://schemas.microsoft.com/office/drawing/2014/main" val="2659400720"/>
                    </a:ext>
                  </a:extLst>
                </a:gridCol>
                <a:gridCol w="246888">
                  <a:extLst>
                    <a:ext uri="{9D8B030D-6E8A-4147-A177-3AD203B41FA5}">
                      <a16:colId xmlns:a16="http://schemas.microsoft.com/office/drawing/2014/main" val="250986419"/>
                    </a:ext>
                  </a:extLst>
                </a:gridCol>
                <a:gridCol w="246888">
                  <a:extLst>
                    <a:ext uri="{9D8B030D-6E8A-4147-A177-3AD203B41FA5}">
                      <a16:colId xmlns:a16="http://schemas.microsoft.com/office/drawing/2014/main" val="515624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211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- 2018-03-22 05:00:00 </a:t>
                      </a:r>
                      <a:r>
                        <a:rPr kumimoji="0" lang="en-US" sz="1000" b="0" i="0" u="none" strike="noStrike" kern="1200" cap="none" spc="0" normalizeH="0" baseline="0" noProof="0">
                          <a:ln>
                            <a:noFill/>
                          </a:ln>
                          <a:solidFill>
                            <a:prstClr val="black"/>
                          </a:solidFill>
                          <a:effectLst/>
                          <a:uLnTx/>
                          <a:uFillTx/>
                          <a:latin typeface="+mn-lt"/>
                          <a:ea typeface="+mn-ea"/>
                          <a:cs typeface="+mn-cs"/>
                        </a:rPr>
                        <a:t> 
 [CONTEST] EcoSphere Water Purifier is designed especially for health enthusiasts who want to ensure clean and safe water consumption for their family's wellness.
In conjunction with World Water Day, join our Ecosphere Drink Healthy contest and stand a chance to win a mystery gift from Nu Skin! 
Here's what you need to do:
📸 Post a photo of you toasting a glass of water on Facebook with a caption about drinking healthy &amp; World Water Day. Make it creative!
👥Tag 3 friends in the caption
📱Include hashtags: #NuSkinMalaysia #Ecospherewaterpurifier #DrinkHealthy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94261086"/>
                  </a:ext>
                </a:extLst>
              </a:tr>
            </a:tbl>
          </a:graphicData>
        </a:graphic>
      </p:graphicFrame>
      <p:sp>
        <p:nvSpPr>
          <p:cNvPr id="4" name="Text Placeholder 3">
            <a:extLst>
              <a:ext uri="{FF2B5EF4-FFF2-40B4-BE49-F238E27FC236}">
                <a16:creationId xmlns:a16="http://schemas.microsoft.com/office/drawing/2014/main" id="{6A3EBFB9-8DA8-4EF2-8037-A8C0069EDC9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0011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6CF2-FBDE-498E-A7CC-4DA813028032}"/>
              </a:ext>
            </a:extLst>
          </p:cNvPr>
          <p:cNvSpPr>
            <a:spLocks noGrp="1"/>
          </p:cNvSpPr>
          <p:nvPr>
            <p:ph type="title"/>
          </p:nvPr>
        </p:nvSpPr>
        <p:spPr/>
        <p:txBody>
          <a:bodyPr/>
          <a:lstStyle/>
          <a:p>
            <a:r>
              <a:rPr lang="en-US"/>
              <a:t>Facebook Own Posts Table | Nu Skin Malaysia - 26 of 26</a:t>
            </a:r>
          </a:p>
        </p:txBody>
      </p:sp>
      <p:graphicFrame>
        <p:nvGraphicFramePr>
          <p:cNvPr id="5" name="Table Placeholder 4">
            <a:extLst>
              <a:ext uri="{FF2B5EF4-FFF2-40B4-BE49-F238E27FC236}">
                <a16:creationId xmlns:a16="http://schemas.microsoft.com/office/drawing/2014/main" id="{2A9580C6-5A15-4FE9-A964-329C0C12520B}"/>
              </a:ext>
            </a:extLst>
          </p:cNvPr>
          <p:cNvGraphicFramePr>
            <a:graphicFrameLocks noGrp="1"/>
          </p:cNvGraphicFramePr>
          <p:nvPr>
            <p:ph type="tbl" sz="quarter" idx="13"/>
            <p:extLst>
              <p:ext uri="{D42A27DB-BD31-4B8C-83A1-F6EECF244321}">
                <p14:modId xmlns:p14="http://schemas.microsoft.com/office/powerpoint/2010/main" val="198780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4070481"/>
                    </a:ext>
                  </a:extLst>
                </a:gridCol>
                <a:gridCol w="246888">
                  <a:extLst>
                    <a:ext uri="{9D8B030D-6E8A-4147-A177-3AD203B41FA5}">
                      <a16:colId xmlns:a16="http://schemas.microsoft.com/office/drawing/2014/main" val="736722181"/>
                    </a:ext>
                  </a:extLst>
                </a:gridCol>
                <a:gridCol w="246888">
                  <a:extLst>
                    <a:ext uri="{9D8B030D-6E8A-4147-A177-3AD203B41FA5}">
                      <a16:colId xmlns:a16="http://schemas.microsoft.com/office/drawing/2014/main" val="1374675538"/>
                    </a:ext>
                  </a:extLst>
                </a:gridCol>
                <a:gridCol w="246888">
                  <a:extLst>
                    <a:ext uri="{9D8B030D-6E8A-4147-A177-3AD203B41FA5}">
                      <a16:colId xmlns:a16="http://schemas.microsoft.com/office/drawing/2014/main" val="3452559525"/>
                    </a:ext>
                  </a:extLst>
                </a:gridCol>
                <a:gridCol w="246888">
                  <a:extLst>
                    <a:ext uri="{9D8B030D-6E8A-4147-A177-3AD203B41FA5}">
                      <a16:colId xmlns:a16="http://schemas.microsoft.com/office/drawing/2014/main" val="348364575"/>
                    </a:ext>
                  </a:extLst>
                </a:gridCol>
                <a:gridCol w="246888">
                  <a:extLst>
                    <a:ext uri="{9D8B030D-6E8A-4147-A177-3AD203B41FA5}">
                      <a16:colId xmlns:a16="http://schemas.microsoft.com/office/drawing/2014/main" val="3249002171"/>
                    </a:ext>
                  </a:extLst>
                </a:gridCol>
                <a:gridCol w="246888">
                  <a:extLst>
                    <a:ext uri="{9D8B030D-6E8A-4147-A177-3AD203B41FA5}">
                      <a16:colId xmlns:a16="http://schemas.microsoft.com/office/drawing/2014/main" val="1829464631"/>
                    </a:ext>
                  </a:extLst>
                </a:gridCol>
                <a:gridCol w="246888">
                  <a:extLst>
                    <a:ext uri="{9D8B030D-6E8A-4147-A177-3AD203B41FA5}">
                      <a16:colId xmlns:a16="http://schemas.microsoft.com/office/drawing/2014/main" val="698190631"/>
                    </a:ext>
                  </a:extLst>
                </a:gridCol>
                <a:gridCol w="246888">
                  <a:extLst>
                    <a:ext uri="{9D8B030D-6E8A-4147-A177-3AD203B41FA5}">
                      <a16:colId xmlns:a16="http://schemas.microsoft.com/office/drawing/2014/main" val="3713456782"/>
                    </a:ext>
                  </a:extLst>
                </a:gridCol>
                <a:gridCol w="246888">
                  <a:extLst>
                    <a:ext uri="{9D8B030D-6E8A-4147-A177-3AD203B41FA5}">
                      <a16:colId xmlns:a16="http://schemas.microsoft.com/office/drawing/2014/main" val="3595591715"/>
                    </a:ext>
                  </a:extLst>
                </a:gridCol>
                <a:gridCol w="246888">
                  <a:extLst>
                    <a:ext uri="{9D8B030D-6E8A-4147-A177-3AD203B41FA5}">
                      <a16:colId xmlns:a16="http://schemas.microsoft.com/office/drawing/2014/main" val="1760684194"/>
                    </a:ext>
                  </a:extLst>
                </a:gridCol>
                <a:gridCol w="246888">
                  <a:extLst>
                    <a:ext uri="{9D8B030D-6E8A-4147-A177-3AD203B41FA5}">
                      <a16:colId xmlns:a16="http://schemas.microsoft.com/office/drawing/2014/main" val="3246675068"/>
                    </a:ext>
                  </a:extLst>
                </a:gridCol>
                <a:gridCol w="246888">
                  <a:extLst>
                    <a:ext uri="{9D8B030D-6E8A-4147-A177-3AD203B41FA5}">
                      <a16:colId xmlns:a16="http://schemas.microsoft.com/office/drawing/2014/main" val="1648460413"/>
                    </a:ext>
                  </a:extLst>
                </a:gridCol>
                <a:gridCol w="246888">
                  <a:extLst>
                    <a:ext uri="{9D8B030D-6E8A-4147-A177-3AD203B41FA5}">
                      <a16:colId xmlns:a16="http://schemas.microsoft.com/office/drawing/2014/main" val="3884148637"/>
                    </a:ext>
                  </a:extLst>
                </a:gridCol>
                <a:gridCol w="246888">
                  <a:extLst>
                    <a:ext uri="{9D8B030D-6E8A-4147-A177-3AD203B41FA5}">
                      <a16:colId xmlns:a16="http://schemas.microsoft.com/office/drawing/2014/main" val="1742649971"/>
                    </a:ext>
                  </a:extLst>
                </a:gridCol>
                <a:gridCol w="246888">
                  <a:extLst>
                    <a:ext uri="{9D8B030D-6E8A-4147-A177-3AD203B41FA5}">
                      <a16:colId xmlns:a16="http://schemas.microsoft.com/office/drawing/2014/main" val="768787857"/>
                    </a:ext>
                  </a:extLst>
                </a:gridCol>
                <a:gridCol w="246888">
                  <a:extLst>
                    <a:ext uri="{9D8B030D-6E8A-4147-A177-3AD203B41FA5}">
                      <a16:colId xmlns:a16="http://schemas.microsoft.com/office/drawing/2014/main" val="956177505"/>
                    </a:ext>
                  </a:extLst>
                </a:gridCol>
                <a:gridCol w="246888">
                  <a:extLst>
                    <a:ext uri="{9D8B030D-6E8A-4147-A177-3AD203B41FA5}">
                      <a16:colId xmlns:a16="http://schemas.microsoft.com/office/drawing/2014/main" val="2308739856"/>
                    </a:ext>
                  </a:extLst>
                </a:gridCol>
                <a:gridCol w="246888">
                  <a:extLst>
                    <a:ext uri="{9D8B030D-6E8A-4147-A177-3AD203B41FA5}">
                      <a16:colId xmlns:a16="http://schemas.microsoft.com/office/drawing/2014/main" val="856278782"/>
                    </a:ext>
                  </a:extLst>
                </a:gridCol>
                <a:gridCol w="246888">
                  <a:extLst>
                    <a:ext uri="{9D8B030D-6E8A-4147-A177-3AD203B41FA5}">
                      <a16:colId xmlns:a16="http://schemas.microsoft.com/office/drawing/2014/main" val="3925209664"/>
                    </a:ext>
                  </a:extLst>
                </a:gridCol>
                <a:gridCol w="246888">
                  <a:extLst>
                    <a:ext uri="{9D8B030D-6E8A-4147-A177-3AD203B41FA5}">
                      <a16:colId xmlns:a16="http://schemas.microsoft.com/office/drawing/2014/main" val="563246826"/>
                    </a:ext>
                  </a:extLst>
                </a:gridCol>
                <a:gridCol w="246888">
                  <a:extLst>
                    <a:ext uri="{9D8B030D-6E8A-4147-A177-3AD203B41FA5}">
                      <a16:colId xmlns:a16="http://schemas.microsoft.com/office/drawing/2014/main" val="1760294298"/>
                    </a:ext>
                  </a:extLst>
                </a:gridCol>
                <a:gridCol w="246888">
                  <a:extLst>
                    <a:ext uri="{9D8B030D-6E8A-4147-A177-3AD203B41FA5}">
                      <a16:colId xmlns:a16="http://schemas.microsoft.com/office/drawing/2014/main" val="2300148809"/>
                    </a:ext>
                  </a:extLst>
                </a:gridCol>
                <a:gridCol w="246888">
                  <a:extLst>
                    <a:ext uri="{9D8B030D-6E8A-4147-A177-3AD203B41FA5}">
                      <a16:colId xmlns:a16="http://schemas.microsoft.com/office/drawing/2014/main" val="1957722739"/>
                    </a:ext>
                  </a:extLst>
                </a:gridCol>
                <a:gridCol w="246888">
                  <a:extLst>
                    <a:ext uri="{9D8B030D-6E8A-4147-A177-3AD203B41FA5}">
                      <a16:colId xmlns:a16="http://schemas.microsoft.com/office/drawing/2014/main" val="2851702460"/>
                    </a:ext>
                  </a:extLst>
                </a:gridCol>
                <a:gridCol w="246888">
                  <a:extLst>
                    <a:ext uri="{9D8B030D-6E8A-4147-A177-3AD203B41FA5}">
                      <a16:colId xmlns:a16="http://schemas.microsoft.com/office/drawing/2014/main" val="2118151452"/>
                    </a:ext>
                  </a:extLst>
                </a:gridCol>
                <a:gridCol w="246888">
                  <a:extLst>
                    <a:ext uri="{9D8B030D-6E8A-4147-A177-3AD203B41FA5}">
                      <a16:colId xmlns:a16="http://schemas.microsoft.com/office/drawing/2014/main" val="206373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43366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Nu Skin Malaysia - 2018-03-22 00:51:27 </a:t>
                      </a:r>
                      <a:r>
                        <a:rPr kumimoji="0" lang="en-US" sz="1000" b="0" i="0" u="none" strike="noStrike" kern="1200" cap="none" spc="0" normalizeH="0" baseline="0" noProof="0">
                          <a:ln>
                            <a:noFill/>
                          </a:ln>
                          <a:solidFill>
                            <a:prstClr val="black"/>
                          </a:solidFill>
                          <a:effectLst/>
                          <a:uLnTx/>
                          <a:uFillTx/>
                          <a:latin typeface="+mn-lt"/>
                          <a:ea typeface="+mn-ea"/>
                          <a:cs typeface="+mn-cs"/>
                        </a:rPr>
                        <a:t> 
 Ready to meet the inspirational legend- Nick Vujicic? View the video and grab your tickets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55245817"/>
                  </a:ext>
                </a:extLst>
              </a:tr>
            </a:tbl>
          </a:graphicData>
        </a:graphic>
      </p:graphicFrame>
      <p:sp>
        <p:nvSpPr>
          <p:cNvPr id="4" name="Text Placeholder 3">
            <a:extLst>
              <a:ext uri="{FF2B5EF4-FFF2-40B4-BE49-F238E27FC236}">
                <a16:creationId xmlns:a16="http://schemas.microsoft.com/office/drawing/2014/main" id="{6F519C49-63B1-4CC0-9634-72EC1B3B338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97224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DFB66-4AEE-49E7-8CEC-5B1BE61702BB}"/>
              </a:ext>
            </a:extLst>
          </p:cNvPr>
          <p:cNvSpPr>
            <a:spLocks noGrp="1"/>
          </p:cNvSpPr>
          <p:nvPr>
            <p:ph type="title"/>
          </p:nvPr>
        </p:nvSpPr>
        <p:spPr/>
        <p:txBody>
          <a:bodyPr/>
          <a:lstStyle/>
          <a:p>
            <a:r>
              <a:rPr lang="en-US"/>
              <a:t>Facebook Video Views | Nu Skin Malaysia</a:t>
            </a:r>
          </a:p>
        </p:txBody>
      </p:sp>
      <p:graphicFrame>
        <p:nvGraphicFramePr>
          <p:cNvPr id="6" name="Chart Placeholder 5">
            <a:extLst>
              <a:ext uri="{FF2B5EF4-FFF2-40B4-BE49-F238E27FC236}">
                <a16:creationId xmlns:a16="http://schemas.microsoft.com/office/drawing/2014/main" id="{69EF6004-4AF1-443B-89F4-2AA2D89907FC}"/>
              </a:ext>
            </a:extLst>
          </p:cNvPr>
          <p:cNvGraphicFramePr>
            <a:graphicFrameLocks noGrp="1"/>
          </p:cNvGraphicFramePr>
          <p:nvPr>
            <p:ph type="chart" sz="quarter" idx="13"/>
            <p:extLst>
              <p:ext uri="{D42A27DB-BD31-4B8C-83A1-F6EECF244321}">
                <p14:modId xmlns:p14="http://schemas.microsoft.com/office/powerpoint/2010/main" val="2446254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6581F-1321-4846-8FC5-5566C09A94A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33608FC-2742-4B3F-AC44-8E9137C54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785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E9A61-6D30-4266-8579-8B3A7DD6090A}"/>
              </a:ext>
            </a:extLst>
          </p:cNvPr>
          <p:cNvSpPr>
            <a:spLocks noGrp="1"/>
          </p:cNvSpPr>
          <p:nvPr>
            <p:ph type="title"/>
          </p:nvPr>
        </p:nvSpPr>
        <p:spPr/>
        <p:txBody>
          <a:bodyPr/>
          <a:lstStyle/>
          <a:p>
            <a:r>
              <a:rPr lang="en-US"/>
              <a:t>Facebook Video Views | Nu Skin Malaysia</a:t>
            </a:r>
          </a:p>
        </p:txBody>
      </p:sp>
      <p:graphicFrame>
        <p:nvGraphicFramePr>
          <p:cNvPr id="6" name="Chart Placeholder 5">
            <a:extLst>
              <a:ext uri="{FF2B5EF4-FFF2-40B4-BE49-F238E27FC236}">
                <a16:creationId xmlns:a16="http://schemas.microsoft.com/office/drawing/2014/main" id="{6156C5E2-AB81-4763-9132-B599C33EA1C5}"/>
              </a:ext>
            </a:extLst>
          </p:cNvPr>
          <p:cNvGraphicFramePr>
            <a:graphicFrameLocks noGrp="1"/>
          </p:cNvGraphicFramePr>
          <p:nvPr>
            <p:ph type="chart" sz="quarter" idx="13"/>
            <p:extLst>
              <p:ext uri="{D42A27DB-BD31-4B8C-83A1-F6EECF244321}">
                <p14:modId xmlns:p14="http://schemas.microsoft.com/office/powerpoint/2010/main" val="3278682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AAC494-C7B8-4022-81FC-F8A56AB8AB1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AB02905-D616-4019-9D5D-5962F72771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5580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BF93E-1E30-46DC-A799-32E621095129}"/>
              </a:ext>
            </a:extLst>
          </p:cNvPr>
          <p:cNvSpPr>
            <a:spLocks noGrp="1"/>
          </p:cNvSpPr>
          <p:nvPr>
            <p:ph type="title"/>
          </p:nvPr>
        </p:nvSpPr>
        <p:spPr/>
        <p:txBody>
          <a:bodyPr/>
          <a:lstStyle/>
          <a:p>
            <a:r>
              <a:rPr lang="en-US"/>
              <a:t>Facebook Impressions | Nu Skin Malaysia</a:t>
            </a:r>
          </a:p>
        </p:txBody>
      </p:sp>
      <p:graphicFrame>
        <p:nvGraphicFramePr>
          <p:cNvPr id="6" name="Chart Placeholder 5">
            <a:extLst>
              <a:ext uri="{FF2B5EF4-FFF2-40B4-BE49-F238E27FC236}">
                <a16:creationId xmlns:a16="http://schemas.microsoft.com/office/drawing/2014/main" id="{9150BE64-EF86-4B60-B2F4-BC6E7D4819F1}"/>
              </a:ext>
            </a:extLst>
          </p:cNvPr>
          <p:cNvGraphicFramePr>
            <a:graphicFrameLocks noGrp="1"/>
          </p:cNvGraphicFramePr>
          <p:nvPr>
            <p:ph type="chart" sz="quarter" idx="13"/>
            <p:extLst>
              <p:ext uri="{D42A27DB-BD31-4B8C-83A1-F6EECF244321}">
                <p14:modId xmlns:p14="http://schemas.microsoft.com/office/powerpoint/2010/main" val="3205550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3F647E-F128-4F3F-A1A2-69004C36E91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519A84C-A33B-4D0A-B3A1-4307A95D0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726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DEDDD-88F2-4C0E-ABBF-6E256C25AF76}"/>
              </a:ext>
            </a:extLst>
          </p:cNvPr>
          <p:cNvSpPr>
            <a:spLocks noGrp="1"/>
          </p:cNvSpPr>
          <p:nvPr>
            <p:ph type="title"/>
          </p:nvPr>
        </p:nvSpPr>
        <p:spPr/>
        <p:txBody>
          <a:bodyPr/>
          <a:lstStyle/>
          <a:p>
            <a:r>
              <a:rPr lang="en-US"/>
              <a:t>Facebook Own Posts | Nu Skin Malaysia</a:t>
            </a:r>
          </a:p>
        </p:txBody>
      </p:sp>
      <p:graphicFrame>
        <p:nvGraphicFramePr>
          <p:cNvPr id="6" name="Chart Placeholder 5">
            <a:extLst>
              <a:ext uri="{FF2B5EF4-FFF2-40B4-BE49-F238E27FC236}">
                <a16:creationId xmlns:a16="http://schemas.microsoft.com/office/drawing/2014/main" id="{9BB234AD-2B3F-4D30-810F-51246B904925}"/>
              </a:ext>
            </a:extLst>
          </p:cNvPr>
          <p:cNvGraphicFramePr>
            <a:graphicFrameLocks noGrp="1"/>
          </p:cNvGraphicFramePr>
          <p:nvPr>
            <p:ph type="chart" sz="quarter" idx="13"/>
            <p:extLst>
              <p:ext uri="{D42A27DB-BD31-4B8C-83A1-F6EECF244321}">
                <p14:modId xmlns:p14="http://schemas.microsoft.com/office/powerpoint/2010/main" val="1743673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849F8-ADBA-4D71-9C36-ABEA734C186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F78CCCE-1C08-4F3D-BFE9-932E8763A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75889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4383-7E51-4232-B49E-8537E011083D}"/>
              </a:ext>
            </a:extLst>
          </p:cNvPr>
          <p:cNvSpPr>
            <a:spLocks noGrp="1"/>
          </p:cNvSpPr>
          <p:nvPr>
            <p:ph type="title"/>
          </p:nvPr>
        </p:nvSpPr>
        <p:spPr/>
        <p:txBody>
          <a:bodyPr/>
          <a:lstStyle/>
          <a:p>
            <a:r>
              <a:rPr lang="en-US"/>
              <a:t>Facebook Sponsored Posts Distribution | Nu Skin Malaysia</a:t>
            </a:r>
          </a:p>
        </p:txBody>
      </p:sp>
      <p:graphicFrame>
        <p:nvGraphicFramePr>
          <p:cNvPr id="6" name="Chart Placeholder 5">
            <a:extLst>
              <a:ext uri="{FF2B5EF4-FFF2-40B4-BE49-F238E27FC236}">
                <a16:creationId xmlns:a16="http://schemas.microsoft.com/office/drawing/2014/main" id="{E2278DAB-0E92-421C-8F92-F83E154BE354}"/>
              </a:ext>
            </a:extLst>
          </p:cNvPr>
          <p:cNvGraphicFramePr>
            <a:graphicFrameLocks noGrp="1"/>
          </p:cNvGraphicFramePr>
          <p:nvPr>
            <p:ph type="chart" sz="quarter" idx="13"/>
            <p:extLst>
              <p:ext uri="{D42A27DB-BD31-4B8C-83A1-F6EECF244321}">
                <p14:modId xmlns:p14="http://schemas.microsoft.com/office/powerpoint/2010/main" val="3722510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F8D2A-8815-488F-80B0-F35CB76803D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E398A47-68F5-4C7C-A8C7-CBC1DB250D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72785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76A-24EA-401E-BF71-B57D82A95474}"/>
              </a:ext>
            </a:extLst>
          </p:cNvPr>
          <p:cNvSpPr>
            <a:spLocks noGrp="1"/>
          </p:cNvSpPr>
          <p:nvPr>
            <p:ph type="title"/>
          </p:nvPr>
        </p:nvSpPr>
        <p:spPr/>
        <p:txBody>
          <a:bodyPr/>
          <a:lstStyle/>
          <a:p>
            <a:r>
              <a:rPr lang="en-US"/>
              <a:t>Facebook Interaction Rate | Nu Skin Malaysia</a:t>
            </a:r>
          </a:p>
        </p:txBody>
      </p:sp>
      <p:graphicFrame>
        <p:nvGraphicFramePr>
          <p:cNvPr id="6" name="Chart Placeholder 5">
            <a:extLst>
              <a:ext uri="{FF2B5EF4-FFF2-40B4-BE49-F238E27FC236}">
                <a16:creationId xmlns:a16="http://schemas.microsoft.com/office/drawing/2014/main" id="{A27FDB5E-EA3C-4987-8C31-9A04BBB3AF12}"/>
              </a:ext>
            </a:extLst>
          </p:cNvPr>
          <p:cNvGraphicFramePr>
            <a:graphicFrameLocks noGrp="1"/>
          </p:cNvGraphicFramePr>
          <p:nvPr>
            <p:ph type="chart" sz="quarter" idx="13"/>
            <p:extLst>
              <p:ext uri="{D42A27DB-BD31-4B8C-83A1-F6EECF244321}">
                <p14:modId xmlns:p14="http://schemas.microsoft.com/office/powerpoint/2010/main" val="1478910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6CA04-B41E-4E3C-AB34-0B1002E974F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0588005-9257-443D-B403-E381C737A5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74926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2752</Words>
  <Application>Microsoft Office PowerPoint</Application>
  <PresentationFormat>On-screen Show (4:3)</PresentationFormat>
  <Paragraphs>1474</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Reporting Template - Facebook</vt:lpstr>
      <vt:lpstr>Total Fans | Nu Skin Malaysia</vt:lpstr>
      <vt:lpstr>Fans Gained | Nu Skin Malaysia</vt:lpstr>
      <vt:lpstr>Facebook Fans Table | Nu Skin Malaysia</vt:lpstr>
      <vt:lpstr>Facebook Reach | Nu Skin Malaysia</vt:lpstr>
      <vt:lpstr>Facebook Engaged Users | Nu Skin Malaysia</vt:lpstr>
      <vt:lpstr>Distribution of Interactions | Nu Skin Malaysia</vt:lpstr>
      <vt:lpstr>Facebook Total Interactions | Nu Skin Malaysia</vt:lpstr>
      <vt:lpstr>Facebook Engagement Rate By Post Type | Nu Skin Malaysia</vt:lpstr>
      <vt:lpstr>Facebook Reach by Post Type  | Nu Skin Malaysia</vt:lpstr>
      <vt:lpstr>Facebook Reach by Post Type  | Nu Skin Malaysia</vt:lpstr>
      <vt:lpstr>Facebook Page Views | Nu Skin Malaysia</vt:lpstr>
      <vt:lpstr>Facebook Interaction Rate | Nu Skin Malaysia</vt:lpstr>
      <vt:lpstr>Facebook Own Posts Table | Nu Skin Malaysia - 1 of 26</vt:lpstr>
      <vt:lpstr>Facebook Own Posts Table | Nu Skin Malaysia - 2 of 26</vt:lpstr>
      <vt:lpstr>Facebook Own Posts Table | Nu Skin Malaysia - 3 of 26</vt:lpstr>
      <vt:lpstr>Facebook Own Posts Table | Nu Skin Malaysia - 4 of 26</vt:lpstr>
      <vt:lpstr>Facebook Own Posts Table | Nu Skin Malaysia - 5 of 26</vt:lpstr>
      <vt:lpstr>Facebook Own Posts Table | Nu Skin Malaysia - 6 of 26</vt:lpstr>
      <vt:lpstr>Facebook Own Posts Table | Nu Skin Malaysia - 7 of 26</vt:lpstr>
      <vt:lpstr>Facebook Own Posts Table | Nu Skin Malaysia - 8 of 26</vt:lpstr>
      <vt:lpstr>Facebook Own Posts Table | Nu Skin Malaysia - 9 of 26</vt:lpstr>
      <vt:lpstr>Facebook Own Posts Table | Nu Skin Malaysia - 10 of 26</vt:lpstr>
      <vt:lpstr>Facebook Own Posts Table | Nu Skin Malaysia - 11 of 26</vt:lpstr>
      <vt:lpstr>Facebook Own Posts Table | Nu Skin Malaysia - 12 of 26</vt:lpstr>
      <vt:lpstr>Facebook Own Posts Table | Nu Skin Malaysia - 13 of 26</vt:lpstr>
      <vt:lpstr>Facebook Own Posts Table | Nu Skin Malaysia - 14 of 26</vt:lpstr>
      <vt:lpstr>Facebook Own Posts Table | Nu Skin Malaysia - 15 of 26</vt:lpstr>
      <vt:lpstr>Facebook Own Posts Table | Nu Skin Malaysia - 16 of 26</vt:lpstr>
      <vt:lpstr>Facebook Own Posts Table | Nu Skin Malaysia - 17 of 26</vt:lpstr>
      <vt:lpstr>Facebook Own Posts Table | Nu Skin Malaysia - 18 of 26</vt:lpstr>
      <vt:lpstr>Facebook Own Posts Table | Nu Skin Malaysia - 19 of 26</vt:lpstr>
      <vt:lpstr>Facebook Own Posts Table | Nu Skin Malaysia - 20 of 26</vt:lpstr>
      <vt:lpstr>Facebook Own Posts Table | Nu Skin Malaysia - 21 of 26</vt:lpstr>
      <vt:lpstr>Facebook Own Posts Table | Nu Skin Malaysia - 22 of 26</vt:lpstr>
      <vt:lpstr>Facebook Own Posts Table | Nu Skin Malaysia - 23 of 26</vt:lpstr>
      <vt:lpstr>Facebook Own Posts Table | Nu Skin Malaysia - 24 of 26</vt:lpstr>
      <vt:lpstr>Facebook Own Posts Table | Nu Skin Malaysia - 25 of 26</vt:lpstr>
      <vt:lpstr>Facebook Own Posts Table | Nu Skin Malaysia - 26 of 26</vt:lpstr>
      <vt:lpstr>Facebook Video Views | Nu Skin Malaysia</vt:lpstr>
      <vt:lpstr>Facebook Video Views | Nu Skin Malaysia</vt:lpstr>
      <vt:lpstr>Facebook Impressions | Nu Skin Malaysia</vt:lpstr>
      <vt:lpstr>Facebook Own Posts | Nu Skin Malaysia</vt:lpstr>
      <vt:lpstr>Facebook Sponsored Posts Distribution | Nu Skin Malaysia</vt:lpstr>
      <vt:lpstr>Facebook Interaction Rate | Nu Skin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Template - Facebook</dc:title>
  <dc:creator>Administrator</dc:creator>
  <cp:lastModifiedBy>Administrator</cp:lastModifiedBy>
  <cp:revision>1</cp:revision>
  <dcterms:created xsi:type="dcterms:W3CDTF">2018-04-23T08:40:53Z</dcterms:created>
  <dcterms:modified xsi:type="dcterms:W3CDTF">2018-04-23T08:42:51Z</dcterms:modified>
</cp:coreProperties>
</file>