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wranglerph (Wrangler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15272</c:v>
                </c:pt>
                <c:pt idx="1">
                  <c:v>15275</c:v>
                </c:pt>
                <c:pt idx="2">
                  <c:v>15280</c:v>
                </c:pt>
                <c:pt idx="3">
                  <c:v>15285</c:v>
                </c:pt>
                <c:pt idx="4">
                  <c:v>15289</c:v>
                </c:pt>
                <c:pt idx="5">
                  <c:v>15288</c:v>
                </c:pt>
                <c:pt idx="6">
                  <c:v>15295</c:v>
                </c:pt>
                <c:pt idx="7">
                  <c:v>15296</c:v>
                </c:pt>
                <c:pt idx="8">
                  <c:v>15298</c:v>
                </c:pt>
                <c:pt idx="9">
                  <c:v>15296</c:v>
                </c:pt>
                <c:pt idx="10">
                  <c:v>15295</c:v>
                </c:pt>
                <c:pt idx="11">
                  <c:v>15298</c:v>
                </c:pt>
                <c:pt idx="12">
                  <c:v>15300</c:v>
                </c:pt>
                <c:pt idx="13">
                  <c:v>15303</c:v>
                </c:pt>
                <c:pt idx="14">
                  <c:v>15312</c:v>
                </c:pt>
                <c:pt idx="15">
                  <c:v>15318</c:v>
                </c:pt>
                <c:pt idx="16">
                  <c:v>15328</c:v>
                </c:pt>
                <c:pt idx="17">
                  <c:v>15343</c:v>
                </c:pt>
                <c:pt idx="18">
                  <c:v>15357</c:v>
                </c:pt>
                <c:pt idx="19">
                  <c:v>15370</c:v>
                </c:pt>
                <c:pt idx="20">
                  <c:v>15393</c:v>
                </c:pt>
                <c:pt idx="21">
                  <c:v>15573</c:v>
                </c:pt>
                <c:pt idx="22">
                  <c:v>15703</c:v>
                </c:pt>
                <c:pt idx="23">
                  <c:v>15751</c:v>
                </c:pt>
                <c:pt idx="24">
                  <c:v>15789</c:v>
                </c:pt>
                <c:pt idx="25">
                  <c:v>15829</c:v>
                </c:pt>
                <c:pt idx="26">
                  <c:v>15854</c:v>
                </c:pt>
                <c:pt idx="27">
                  <c:v>15868</c:v>
                </c:pt>
              </c:numCache>
            </c:numRef>
          </c:val>
          <c:smooth val="0"/>
          <c:extLst>
            <c:ext xmlns:c16="http://schemas.microsoft.com/office/drawing/2014/chart" uri="{C3380CC4-5D6E-409C-BE32-E72D297353CC}">
              <c16:uniqueId val="{00000000-5514-45E3-92C0-6DEFB2E8605D}"/>
            </c:ext>
          </c:extLst>
        </c:ser>
        <c:ser>
          <c:idx val="1"/>
          <c:order val="1"/>
          <c:tx>
            <c:strRef>
              <c:f>Sheet1!$C$1</c:f>
              <c:strCache>
                <c:ptCount val="1"/>
                <c:pt idx="0">
                  <c:v>leejeansphils (Lee Jeans Philippines)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numCache>
            </c:numRef>
          </c:val>
          <c:smooth val="0"/>
          <c:extLst>
            <c:ext xmlns:c16="http://schemas.microsoft.com/office/drawing/2014/chart" uri="{C3380CC4-5D6E-409C-BE32-E72D297353CC}">
              <c16:uniqueId val="{00000001-5514-45E3-92C0-6DEFB2E8605D}"/>
            </c:ext>
          </c:extLst>
        </c:ser>
        <c:ser>
          <c:idx val="2"/>
          <c:order val="2"/>
          <c:tx>
            <c:strRef>
              <c:f>Sheet1!$D$1</c:f>
              <c:strCache>
                <c:ptCount val="1"/>
                <c:pt idx="0">
                  <c:v>levis_ph (Levi's_PH)</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numCache>
            </c:numRef>
          </c:val>
          <c:smooth val="0"/>
          <c:extLst>
            <c:ext xmlns:c16="http://schemas.microsoft.com/office/drawing/2014/chart" uri="{C3380CC4-5D6E-409C-BE32-E72D297353CC}">
              <c16:uniqueId val="{00000002-5514-45E3-92C0-6DEFB2E8605D}"/>
            </c:ext>
          </c:extLst>
        </c:ser>
        <c:dLbls>
          <c:showLegendKey val="0"/>
          <c:showVal val="0"/>
          <c:showCatName val="0"/>
          <c:showSerName val="0"/>
          <c:showPercent val="0"/>
          <c:showBubbleSize val="0"/>
        </c:dLbls>
        <c:smooth val="0"/>
        <c:axId val="381955160"/>
        <c:axId val="381955816"/>
      </c:lineChart>
      <c:dateAx>
        <c:axId val="381955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955816"/>
        <c:crosses val="autoZero"/>
        <c:auto val="1"/>
        <c:lblOffset val="100"/>
        <c:baseTimeUnit val="days"/>
      </c:dateAx>
      <c:valAx>
        <c:axId val="38195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95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wranglerph (Wrangler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0.31440000000000001</c:v>
                </c:pt>
                <c:pt idx="1">
                  <c:v>0.84460000000000002</c:v>
                </c:pt>
                <c:pt idx="2">
                  <c:v>0.2487</c:v>
                </c:pt>
                <c:pt idx="3">
                  <c:v>0.60199999999999998</c:v>
                </c:pt>
                <c:pt idx="4">
                  <c:v>0.83730000000000004</c:v>
                </c:pt>
                <c:pt idx="5">
                  <c:v>0.52980000000000005</c:v>
                </c:pt>
                <c:pt idx="6">
                  <c:v>0.57550000000000001</c:v>
                </c:pt>
                <c:pt idx="7">
                  <c:v>0</c:v>
                </c:pt>
                <c:pt idx="8">
                  <c:v>0.99370000000000003</c:v>
                </c:pt>
                <c:pt idx="9">
                  <c:v>0.4511</c:v>
                </c:pt>
                <c:pt idx="10">
                  <c:v>0.60150000000000003</c:v>
                </c:pt>
                <c:pt idx="11">
                  <c:v>0.49680000000000002</c:v>
                </c:pt>
                <c:pt idx="12">
                  <c:v>0.75819999999999999</c:v>
                </c:pt>
                <c:pt idx="13">
                  <c:v>0.48359999999999997</c:v>
                </c:pt>
                <c:pt idx="14">
                  <c:v>0.75780000000000003</c:v>
                </c:pt>
                <c:pt idx="15">
                  <c:v>0.89449999999999996</c:v>
                </c:pt>
                <c:pt idx="16">
                  <c:v>1.0213000000000001</c:v>
                </c:pt>
                <c:pt idx="17">
                  <c:v>0.78249999999999997</c:v>
                </c:pt>
                <c:pt idx="18">
                  <c:v>0.56030000000000002</c:v>
                </c:pt>
                <c:pt idx="19">
                  <c:v>0.66720000000000002</c:v>
                </c:pt>
                <c:pt idx="20">
                  <c:v>0.92969999999999997</c:v>
                </c:pt>
                <c:pt idx="21">
                  <c:v>0.98819999999999997</c:v>
                </c:pt>
                <c:pt idx="22">
                  <c:v>2.7048999999999999</c:v>
                </c:pt>
                <c:pt idx="23">
                  <c:v>1.5515000000000001</c:v>
                </c:pt>
                <c:pt idx="24">
                  <c:v>0.75460000000000005</c:v>
                </c:pt>
                <c:pt idx="25">
                  <c:v>1.0121</c:v>
                </c:pt>
                <c:pt idx="26">
                  <c:v>1.7738</c:v>
                </c:pt>
                <c:pt idx="27">
                  <c:v>0.98670000000000002</c:v>
                </c:pt>
              </c:numCache>
            </c:numRef>
          </c:val>
          <c:smooth val="0"/>
          <c:extLst>
            <c:ext xmlns:c16="http://schemas.microsoft.com/office/drawing/2014/chart" uri="{C3380CC4-5D6E-409C-BE32-E72D297353CC}">
              <c16:uniqueId val="{00000000-98B3-40A8-B67E-77A3F8544749}"/>
            </c:ext>
          </c:extLst>
        </c:ser>
        <c:ser>
          <c:idx val="1"/>
          <c:order val="1"/>
          <c:tx>
            <c:strRef>
              <c:f>Sheet1!$C$1</c:f>
              <c:strCache>
                <c:ptCount val="1"/>
                <c:pt idx="0">
                  <c:v>leejeansphils (Lee Jeans Philippines)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98B3-40A8-B67E-77A3F8544749}"/>
            </c:ext>
          </c:extLst>
        </c:ser>
        <c:ser>
          <c:idx val="2"/>
          <c:order val="2"/>
          <c:tx>
            <c:strRef>
              <c:f>Sheet1!$D$1</c:f>
              <c:strCache>
                <c:ptCount val="1"/>
                <c:pt idx="0">
                  <c:v>levis_ph (Levi's_PH)</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98B3-40A8-B67E-77A3F8544749}"/>
            </c:ext>
          </c:extLst>
        </c:ser>
        <c:dLbls>
          <c:showLegendKey val="0"/>
          <c:showVal val="0"/>
          <c:showCatName val="0"/>
          <c:showSerName val="0"/>
          <c:showPercent val="0"/>
          <c:showBubbleSize val="0"/>
        </c:dLbls>
        <c:smooth val="0"/>
        <c:axId val="385112984"/>
        <c:axId val="385117248"/>
      </c:lineChart>
      <c:dateAx>
        <c:axId val="385112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17248"/>
        <c:crosses val="autoZero"/>
        <c:auto val="1"/>
        <c:lblOffset val="100"/>
        <c:baseTimeUnit val="days"/>
      </c:dateAx>
      <c:valAx>
        <c:axId val="385117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1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wranglerph (Wrangler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48</c:v>
                </c:pt>
                <c:pt idx="1">
                  <c:v>129</c:v>
                </c:pt>
                <c:pt idx="2">
                  <c:v>38</c:v>
                </c:pt>
                <c:pt idx="3">
                  <c:v>92</c:v>
                </c:pt>
                <c:pt idx="4">
                  <c:v>128</c:v>
                </c:pt>
                <c:pt idx="5">
                  <c:v>81</c:v>
                </c:pt>
                <c:pt idx="6">
                  <c:v>88</c:v>
                </c:pt>
                <c:pt idx="7">
                  <c:v>0</c:v>
                </c:pt>
                <c:pt idx="8">
                  <c:v>152</c:v>
                </c:pt>
                <c:pt idx="9">
                  <c:v>69</c:v>
                </c:pt>
                <c:pt idx="10">
                  <c:v>92</c:v>
                </c:pt>
                <c:pt idx="11">
                  <c:v>76</c:v>
                </c:pt>
                <c:pt idx="12">
                  <c:v>116</c:v>
                </c:pt>
                <c:pt idx="13">
                  <c:v>74</c:v>
                </c:pt>
                <c:pt idx="14">
                  <c:v>116</c:v>
                </c:pt>
                <c:pt idx="15">
                  <c:v>137</c:v>
                </c:pt>
                <c:pt idx="16">
                  <c:v>156</c:v>
                </c:pt>
                <c:pt idx="17">
                  <c:v>120</c:v>
                </c:pt>
                <c:pt idx="18">
                  <c:v>86</c:v>
                </c:pt>
                <c:pt idx="19">
                  <c:v>102</c:v>
                </c:pt>
                <c:pt idx="20">
                  <c:v>143</c:v>
                </c:pt>
                <c:pt idx="21">
                  <c:v>153</c:v>
                </c:pt>
                <c:pt idx="22">
                  <c:v>423</c:v>
                </c:pt>
                <c:pt idx="23">
                  <c:v>244</c:v>
                </c:pt>
                <c:pt idx="24">
                  <c:v>119</c:v>
                </c:pt>
                <c:pt idx="25">
                  <c:v>160</c:v>
                </c:pt>
                <c:pt idx="26">
                  <c:v>281</c:v>
                </c:pt>
                <c:pt idx="27">
                  <c:v>156</c:v>
                </c:pt>
              </c:numCache>
            </c:numRef>
          </c:val>
          <c:smooth val="0"/>
          <c:extLst>
            <c:ext xmlns:c16="http://schemas.microsoft.com/office/drawing/2014/chart" uri="{C3380CC4-5D6E-409C-BE32-E72D297353CC}">
              <c16:uniqueId val="{00000000-6E5B-4350-A0DD-225667F82B41}"/>
            </c:ext>
          </c:extLst>
        </c:ser>
        <c:ser>
          <c:idx val="1"/>
          <c:order val="1"/>
          <c:tx>
            <c:strRef>
              <c:f>Sheet1!$C$1</c:f>
              <c:strCache>
                <c:ptCount val="1"/>
                <c:pt idx="0">
                  <c:v>leejeansphils (Lee Jeans Philippines)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0</c:v>
                </c:pt>
                <c:pt idx="1">
                  <c:v>0</c:v>
                </c:pt>
                <c:pt idx="2">
                  <c:v>0</c:v>
                </c:pt>
                <c:pt idx="3">
                  <c:v>0</c:v>
                </c:pt>
                <c:pt idx="4">
                  <c:v>0</c:v>
                </c:pt>
                <c:pt idx="5">
                  <c:v>0</c:v>
                </c:pt>
                <c:pt idx="6">
                  <c:v>0</c:v>
                </c:pt>
                <c:pt idx="7">
                  <c:v>0</c:v>
                </c:pt>
                <c:pt idx="8">
                  <c:v>22</c:v>
                </c:pt>
                <c:pt idx="9">
                  <c:v>0</c:v>
                </c:pt>
                <c:pt idx="10">
                  <c:v>34</c:v>
                </c:pt>
                <c:pt idx="11">
                  <c:v>60</c:v>
                </c:pt>
                <c:pt idx="12">
                  <c:v>0</c:v>
                </c:pt>
                <c:pt idx="13">
                  <c:v>35</c:v>
                </c:pt>
                <c:pt idx="14">
                  <c:v>0</c:v>
                </c:pt>
                <c:pt idx="15">
                  <c:v>59</c:v>
                </c:pt>
                <c:pt idx="16">
                  <c:v>0</c:v>
                </c:pt>
                <c:pt idx="17">
                  <c:v>52</c:v>
                </c:pt>
                <c:pt idx="18">
                  <c:v>37</c:v>
                </c:pt>
                <c:pt idx="19">
                  <c:v>0</c:v>
                </c:pt>
                <c:pt idx="20">
                  <c:v>0</c:v>
                </c:pt>
                <c:pt idx="21">
                  <c:v>0</c:v>
                </c:pt>
                <c:pt idx="22">
                  <c:v>14</c:v>
                </c:pt>
                <c:pt idx="23">
                  <c:v>0</c:v>
                </c:pt>
                <c:pt idx="24">
                  <c:v>54</c:v>
                </c:pt>
                <c:pt idx="25">
                  <c:v>0</c:v>
                </c:pt>
                <c:pt idx="26">
                  <c:v>0</c:v>
                </c:pt>
                <c:pt idx="27">
                  <c:v>0</c:v>
                </c:pt>
              </c:numCache>
            </c:numRef>
          </c:val>
          <c:smooth val="0"/>
          <c:extLst>
            <c:ext xmlns:c16="http://schemas.microsoft.com/office/drawing/2014/chart" uri="{C3380CC4-5D6E-409C-BE32-E72D297353CC}">
              <c16:uniqueId val="{00000001-6E5B-4350-A0DD-225667F82B41}"/>
            </c:ext>
          </c:extLst>
        </c:ser>
        <c:ser>
          <c:idx val="2"/>
          <c:order val="2"/>
          <c:tx>
            <c:strRef>
              <c:f>Sheet1!$D$1</c:f>
              <c:strCache>
                <c:ptCount val="1"/>
                <c:pt idx="0">
                  <c:v>levis_ph (Levi's_PH)</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187</c:v>
                </c:pt>
                <c:pt idx="27">
                  <c:v>0</c:v>
                </c:pt>
              </c:numCache>
            </c:numRef>
          </c:val>
          <c:smooth val="0"/>
          <c:extLst>
            <c:ext xmlns:c16="http://schemas.microsoft.com/office/drawing/2014/chart" uri="{C3380CC4-5D6E-409C-BE32-E72D297353CC}">
              <c16:uniqueId val="{00000002-6E5B-4350-A0DD-225667F82B41}"/>
            </c:ext>
          </c:extLst>
        </c:ser>
        <c:dLbls>
          <c:showLegendKey val="0"/>
          <c:showVal val="0"/>
          <c:showCatName val="0"/>
          <c:showSerName val="0"/>
          <c:showPercent val="0"/>
          <c:showBubbleSize val="0"/>
        </c:dLbls>
        <c:smooth val="0"/>
        <c:axId val="373101104"/>
        <c:axId val="373099136"/>
      </c:lineChart>
      <c:dateAx>
        <c:axId val="373101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099136"/>
        <c:crosses val="autoZero"/>
        <c:auto val="1"/>
        <c:lblOffset val="100"/>
        <c:baseTimeUnit val="days"/>
      </c:dateAx>
      <c:valAx>
        <c:axId val="373099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10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wranglerph (Wrangler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c:v>
                </c:pt>
                <c:pt idx="1">
                  <c:v>1</c:v>
                </c:pt>
                <c:pt idx="2">
                  <c:v>1</c:v>
                </c:pt>
                <c:pt idx="3">
                  <c:v>1</c:v>
                </c:pt>
                <c:pt idx="4">
                  <c:v>1</c:v>
                </c:pt>
                <c:pt idx="5">
                  <c:v>1</c:v>
                </c:pt>
                <c:pt idx="6">
                  <c:v>1</c:v>
                </c:pt>
                <c:pt idx="7">
                  <c:v>0</c:v>
                </c:pt>
                <c:pt idx="8">
                  <c:v>1</c:v>
                </c:pt>
                <c:pt idx="9">
                  <c:v>1</c:v>
                </c:pt>
                <c:pt idx="10">
                  <c:v>1</c:v>
                </c:pt>
                <c:pt idx="11">
                  <c:v>1</c:v>
                </c:pt>
                <c:pt idx="12">
                  <c:v>2</c:v>
                </c:pt>
                <c:pt idx="13">
                  <c:v>1</c:v>
                </c:pt>
                <c:pt idx="14">
                  <c:v>1</c:v>
                </c:pt>
                <c:pt idx="15">
                  <c:v>1</c:v>
                </c:pt>
                <c:pt idx="16">
                  <c:v>2</c:v>
                </c:pt>
                <c:pt idx="17">
                  <c:v>1</c:v>
                </c:pt>
                <c:pt idx="18">
                  <c:v>1</c:v>
                </c:pt>
                <c:pt idx="19">
                  <c:v>2</c:v>
                </c:pt>
                <c:pt idx="20">
                  <c:v>1</c:v>
                </c:pt>
                <c:pt idx="21">
                  <c:v>1</c:v>
                </c:pt>
                <c:pt idx="22">
                  <c:v>1</c:v>
                </c:pt>
                <c:pt idx="23">
                  <c:v>1</c:v>
                </c:pt>
                <c:pt idx="24">
                  <c:v>1</c:v>
                </c:pt>
                <c:pt idx="25">
                  <c:v>1</c:v>
                </c:pt>
                <c:pt idx="26">
                  <c:v>1</c:v>
                </c:pt>
                <c:pt idx="27">
                  <c:v>2</c:v>
                </c:pt>
              </c:numCache>
            </c:numRef>
          </c:val>
          <c:smooth val="0"/>
          <c:extLst>
            <c:ext xmlns:c16="http://schemas.microsoft.com/office/drawing/2014/chart" uri="{C3380CC4-5D6E-409C-BE32-E72D297353CC}">
              <c16:uniqueId val="{00000000-C97A-4982-8890-8AB5B4FBD0DC}"/>
            </c:ext>
          </c:extLst>
        </c:ser>
        <c:ser>
          <c:idx val="1"/>
          <c:order val="1"/>
          <c:tx>
            <c:strRef>
              <c:f>Sheet1!$C$1</c:f>
              <c:strCache>
                <c:ptCount val="1"/>
                <c:pt idx="0">
                  <c:v>leejeansphils (Lee Jeans Philippines)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0</c:v>
                </c:pt>
                <c:pt idx="1">
                  <c:v>0</c:v>
                </c:pt>
                <c:pt idx="2">
                  <c:v>0</c:v>
                </c:pt>
                <c:pt idx="3">
                  <c:v>0</c:v>
                </c:pt>
                <c:pt idx="4">
                  <c:v>0</c:v>
                </c:pt>
                <c:pt idx="5">
                  <c:v>0</c:v>
                </c:pt>
                <c:pt idx="6">
                  <c:v>0</c:v>
                </c:pt>
                <c:pt idx="7">
                  <c:v>0</c:v>
                </c:pt>
                <c:pt idx="8">
                  <c:v>1</c:v>
                </c:pt>
                <c:pt idx="9">
                  <c:v>0</c:v>
                </c:pt>
                <c:pt idx="10">
                  <c:v>1</c:v>
                </c:pt>
                <c:pt idx="11">
                  <c:v>1</c:v>
                </c:pt>
                <c:pt idx="12">
                  <c:v>0</c:v>
                </c:pt>
                <c:pt idx="13">
                  <c:v>1</c:v>
                </c:pt>
                <c:pt idx="14">
                  <c:v>0</c:v>
                </c:pt>
                <c:pt idx="15">
                  <c:v>1</c:v>
                </c:pt>
                <c:pt idx="16">
                  <c:v>0</c:v>
                </c:pt>
                <c:pt idx="17">
                  <c:v>1</c:v>
                </c:pt>
                <c:pt idx="18">
                  <c:v>1</c:v>
                </c:pt>
                <c:pt idx="19">
                  <c:v>0</c:v>
                </c:pt>
                <c:pt idx="20">
                  <c:v>0</c:v>
                </c:pt>
                <c:pt idx="21">
                  <c:v>0</c:v>
                </c:pt>
                <c:pt idx="22">
                  <c:v>1</c:v>
                </c:pt>
                <c:pt idx="23">
                  <c:v>0</c:v>
                </c:pt>
                <c:pt idx="24">
                  <c:v>1</c:v>
                </c:pt>
                <c:pt idx="25">
                  <c:v>0</c:v>
                </c:pt>
                <c:pt idx="26">
                  <c:v>0</c:v>
                </c:pt>
                <c:pt idx="27">
                  <c:v>0</c:v>
                </c:pt>
              </c:numCache>
            </c:numRef>
          </c:val>
          <c:smooth val="0"/>
          <c:extLst>
            <c:ext xmlns:c16="http://schemas.microsoft.com/office/drawing/2014/chart" uri="{C3380CC4-5D6E-409C-BE32-E72D297353CC}">
              <c16:uniqueId val="{00000001-C97A-4982-8890-8AB5B4FBD0DC}"/>
            </c:ext>
          </c:extLst>
        </c:ser>
        <c:ser>
          <c:idx val="2"/>
          <c:order val="2"/>
          <c:tx>
            <c:strRef>
              <c:f>Sheet1!$D$1</c:f>
              <c:strCache>
                <c:ptCount val="1"/>
                <c:pt idx="0">
                  <c:v>levis_ph (Levi's_PH)</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c:v>
                </c:pt>
                <c:pt idx="27">
                  <c:v>0</c:v>
                </c:pt>
              </c:numCache>
            </c:numRef>
          </c:val>
          <c:smooth val="0"/>
          <c:extLst>
            <c:ext xmlns:c16="http://schemas.microsoft.com/office/drawing/2014/chart" uri="{C3380CC4-5D6E-409C-BE32-E72D297353CC}">
              <c16:uniqueId val="{00000002-C97A-4982-8890-8AB5B4FBD0DC}"/>
            </c:ext>
          </c:extLst>
        </c:ser>
        <c:dLbls>
          <c:showLegendKey val="0"/>
          <c:showVal val="0"/>
          <c:showCatName val="0"/>
          <c:showSerName val="0"/>
          <c:showPercent val="0"/>
          <c:showBubbleSize val="0"/>
        </c:dLbls>
        <c:smooth val="0"/>
        <c:axId val="385093632"/>
        <c:axId val="385091664"/>
      </c:lineChart>
      <c:dateAx>
        <c:axId val="385093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91664"/>
        <c:crosses val="autoZero"/>
        <c:auto val="1"/>
        <c:lblOffset val="100"/>
        <c:baseTimeUnit val="days"/>
      </c:dateAx>
      <c:valAx>
        <c:axId val="38509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9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wranglerph (Wrangler Philippines)</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0.87535298653824001</c:v>
                </c:pt>
                <c:pt idx="1">
                  <c:v>0.57153186648974996</c:v>
                </c:pt>
                <c:pt idx="2">
                  <c:v>0</c:v>
                </c:pt>
              </c:numCache>
            </c:numRef>
          </c:val>
          <c:extLst>
            <c:ext xmlns:c16="http://schemas.microsoft.com/office/drawing/2014/chart" uri="{C3380CC4-5D6E-409C-BE32-E72D297353CC}">
              <c16:uniqueId val="{00000000-F537-4A82-9BB8-E9FD8D16191D}"/>
            </c:ext>
          </c:extLst>
        </c:ser>
        <c:ser>
          <c:idx val="1"/>
          <c:order val="1"/>
          <c:tx>
            <c:strRef>
              <c:f>Sheet1!$C$1</c:f>
              <c:strCache>
                <c:ptCount val="1"/>
                <c:pt idx="0">
                  <c:v>leejeansphils (Lee Jeans Philippines)</c:v>
                </c:pt>
              </c:strCache>
            </c:strRef>
          </c:tx>
          <c:spPr>
            <a:solidFill>
              <a:schemeClr val="accent2"/>
            </a:solidFill>
            <a:ln>
              <a:noFill/>
            </a:ln>
            <a:effectLst/>
          </c:spPr>
          <c:invertIfNegative val="0"/>
          <c:cat>
            <c:strRef>
              <c:f>Sheet1!$A$2:$A$4</c:f>
              <c:strCache>
                <c:ptCount val="3"/>
                <c:pt idx="0">
                  <c:v>Images</c:v>
                </c:pt>
                <c:pt idx="1">
                  <c:v>Videos</c:v>
                </c:pt>
                <c:pt idx="2">
                  <c:v>Carousels</c:v>
                </c:pt>
              </c:strCache>
            </c:strRef>
          </c:cat>
          <c:val>
            <c:numRef>
              <c:f>Sheet1!$C$2:$C$4</c:f>
              <c:numCache>
                <c:formatCode>General</c:formatCode>
                <c:ptCount val="3"/>
              </c:numCache>
            </c:numRef>
          </c:val>
          <c:extLst>
            <c:ext xmlns:c16="http://schemas.microsoft.com/office/drawing/2014/chart" uri="{C3380CC4-5D6E-409C-BE32-E72D297353CC}">
              <c16:uniqueId val="{00000001-F537-4A82-9BB8-E9FD8D16191D}"/>
            </c:ext>
          </c:extLst>
        </c:ser>
        <c:ser>
          <c:idx val="2"/>
          <c:order val="2"/>
          <c:tx>
            <c:strRef>
              <c:f>Sheet1!$D$1</c:f>
              <c:strCache>
                <c:ptCount val="1"/>
                <c:pt idx="0">
                  <c:v>levis_ph (Levi's_PH)</c:v>
                </c:pt>
              </c:strCache>
            </c:strRef>
          </c:tx>
          <c:spPr>
            <a:solidFill>
              <a:schemeClr val="accent3"/>
            </a:solidFill>
            <a:ln>
              <a:noFill/>
            </a:ln>
            <a:effectLst/>
          </c:spPr>
          <c:invertIfNegative val="0"/>
          <c:cat>
            <c:strRef>
              <c:f>Sheet1!$A$2:$A$4</c:f>
              <c:strCache>
                <c:ptCount val="3"/>
                <c:pt idx="0">
                  <c:v>Images</c:v>
                </c:pt>
                <c:pt idx="1">
                  <c:v>Videos</c:v>
                </c:pt>
                <c:pt idx="2">
                  <c:v>Carousels</c:v>
                </c:pt>
              </c:strCache>
            </c:strRef>
          </c:cat>
          <c:val>
            <c:numRef>
              <c:f>Sheet1!$D$2:$D$4</c:f>
              <c:numCache>
                <c:formatCode>General</c:formatCode>
                <c:ptCount val="3"/>
                <c:pt idx="1">
                  <c:v>0</c:v>
                </c:pt>
                <c:pt idx="2">
                  <c:v>0</c:v>
                </c:pt>
              </c:numCache>
            </c:numRef>
          </c:val>
          <c:extLst>
            <c:ext xmlns:c16="http://schemas.microsoft.com/office/drawing/2014/chart" uri="{C3380CC4-5D6E-409C-BE32-E72D297353CC}">
              <c16:uniqueId val="{00000002-F537-4A82-9BB8-E9FD8D16191D}"/>
            </c:ext>
          </c:extLst>
        </c:ser>
        <c:dLbls>
          <c:showLegendKey val="0"/>
          <c:showVal val="0"/>
          <c:showCatName val="0"/>
          <c:showSerName val="0"/>
          <c:showPercent val="0"/>
          <c:showBubbleSize val="0"/>
        </c:dLbls>
        <c:gapWidth val="219"/>
        <c:overlap val="-27"/>
        <c:axId val="385090352"/>
        <c:axId val="385091992"/>
      </c:barChart>
      <c:catAx>
        <c:axId val="38509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91992"/>
        <c:crosses val="autoZero"/>
        <c:auto val="1"/>
        <c:lblAlgn val="ctr"/>
        <c:lblOffset val="100"/>
        <c:noMultiLvlLbl val="0"/>
      </c:catAx>
      <c:valAx>
        <c:axId val="38509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9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wranglerph (Wrangler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3.2750376629331002E-2</c:v>
                </c:pt>
                <c:pt idx="1">
                  <c:v>1.9643792561551E-2</c:v>
                </c:pt>
                <c:pt idx="2">
                  <c:v>3.2733224222586003E-2</c:v>
                </c:pt>
                <c:pt idx="3">
                  <c:v>3.2722513089004999E-2</c:v>
                </c:pt>
                <c:pt idx="4">
                  <c:v>2.6169447170428999E-2</c:v>
                </c:pt>
                <c:pt idx="5">
                  <c:v>-6.5406501406239997E-3</c:v>
                </c:pt>
                <c:pt idx="6">
                  <c:v>4.5787545787546E-2</c:v>
                </c:pt>
                <c:pt idx="7">
                  <c:v>6.538084341288E-3</c:v>
                </c:pt>
                <c:pt idx="8">
                  <c:v>1.3075313807531E-2</c:v>
                </c:pt>
                <c:pt idx="9">
                  <c:v>-1.3073604392731E-2</c:v>
                </c:pt>
                <c:pt idx="10">
                  <c:v>-6.5376569037656996E-3</c:v>
                </c:pt>
                <c:pt idx="11">
                  <c:v>1.9614253023863999E-2</c:v>
                </c:pt>
                <c:pt idx="12">
                  <c:v>1.3073604392731E-2</c:v>
                </c:pt>
                <c:pt idx="13">
                  <c:v>1.9607843137254999E-2</c:v>
                </c:pt>
                <c:pt idx="14">
                  <c:v>5.8811997647520001E-2</c:v>
                </c:pt>
                <c:pt idx="15">
                  <c:v>3.9184952978055999E-2</c:v>
                </c:pt>
                <c:pt idx="16">
                  <c:v>6.5282673978326003E-2</c:v>
                </c:pt>
                <c:pt idx="17">
                  <c:v>9.7860125260959996E-2</c:v>
                </c:pt>
                <c:pt idx="18">
                  <c:v>9.1246822655283E-2</c:v>
                </c:pt>
                <c:pt idx="19">
                  <c:v>8.4651950250700006E-2</c:v>
                </c:pt>
                <c:pt idx="20">
                  <c:v>0.14964216005205</c:v>
                </c:pt>
                <c:pt idx="21">
                  <c:v>1.16936269733</c:v>
                </c:pt>
                <c:pt idx="22">
                  <c:v>0.83477814165542996</c:v>
                </c:pt>
                <c:pt idx="23">
                  <c:v>0.30567407501750998</c:v>
                </c:pt>
                <c:pt idx="24">
                  <c:v>0.24125452352231999</c:v>
                </c:pt>
                <c:pt idx="25">
                  <c:v>0.25334093356134002</c:v>
                </c:pt>
                <c:pt idx="26">
                  <c:v>0.15793796196854001</c:v>
                </c:pt>
                <c:pt idx="27">
                  <c:v>8.8305790336823994E-2</c:v>
                </c:pt>
              </c:numCache>
            </c:numRef>
          </c:val>
          <c:smooth val="0"/>
          <c:extLst>
            <c:ext xmlns:c16="http://schemas.microsoft.com/office/drawing/2014/chart" uri="{C3380CC4-5D6E-409C-BE32-E72D297353CC}">
              <c16:uniqueId val="{00000000-75EB-4AC7-892B-734BD90F4F0B}"/>
            </c:ext>
          </c:extLst>
        </c:ser>
        <c:ser>
          <c:idx val="1"/>
          <c:order val="1"/>
          <c:tx>
            <c:strRef>
              <c:f>Sheet1!$C$1</c:f>
              <c:strCache>
                <c:ptCount val="1"/>
                <c:pt idx="0">
                  <c:v>leejeansphils (Lee Jeans Philippines)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numCache>
            </c:numRef>
          </c:val>
          <c:smooth val="0"/>
          <c:extLst>
            <c:ext xmlns:c16="http://schemas.microsoft.com/office/drawing/2014/chart" uri="{C3380CC4-5D6E-409C-BE32-E72D297353CC}">
              <c16:uniqueId val="{00000001-75EB-4AC7-892B-734BD90F4F0B}"/>
            </c:ext>
          </c:extLst>
        </c:ser>
        <c:ser>
          <c:idx val="2"/>
          <c:order val="2"/>
          <c:tx>
            <c:strRef>
              <c:f>Sheet1!$D$1</c:f>
              <c:strCache>
                <c:ptCount val="1"/>
                <c:pt idx="0">
                  <c:v>levis_ph (Levi's_PH)</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numCache>
            </c:numRef>
          </c:val>
          <c:smooth val="0"/>
          <c:extLst>
            <c:ext xmlns:c16="http://schemas.microsoft.com/office/drawing/2014/chart" uri="{C3380CC4-5D6E-409C-BE32-E72D297353CC}">
              <c16:uniqueId val="{00000002-75EB-4AC7-892B-734BD90F4F0B}"/>
            </c:ext>
          </c:extLst>
        </c:ser>
        <c:dLbls>
          <c:showLegendKey val="0"/>
          <c:showVal val="0"/>
          <c:showCatName val="0"/>
          <c:showSerName val="0"/>
          <c:showPercent val="0"/>
          <c:showBubbleSize val="0"/>
        </c:dLbls>
        <c:smooth val="0"/>
        <c:axId val="385095928"/>
        <c:axId val="385099208"/>
      </c:lineChart>
      <c:dateAx>
        <c:axId val="385095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99208"/>
        <c:crosses val="autoZero"/>
        <c:auto val="1"/>
        <c:lblOffset val="100"/>
        <c:baseTimeUnit val="days"/>
      </c:dateAx>
      <c:valAx>
        <c:axId val="38509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95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wranglerph (Wrangler Philippines)</c:v>
                </c:pt>
                <c:pt idx="1">
                  <c:v>leejeansphils (Lee Jeans Philippines)</c:v>
                </c:pt>
                <c:pt idx="2">
                  <c:v>levis_ph (Levi's_PH)</c:v>
                </c:pt>
              </c:strCache>
            </c:strRef>
          </c:cat>
          <c:val>
            <c:numRef>
              <c:f>Sheet1!$B$2:$B$4</c:f>
              <c:numCache>
                <c:formatCode>General</c:formatCode>
                <c:ptCount val="3"/>
                <c:pt idx="0">
                  <c:v>4010</c:v>
                </c:pt>
                <c:pt idx="1">
                  <c:v>365</c:v>
                </c:pt>
                <c:pt idx="2">
                  <c:v>187</c:v>
                </c:pt>
              </c:numCache>
            </c:numRef>
          </c:val>
          <c:extLst>
            <c:ext xmlns:c16="http://schemas.microsoft.com/office/drawing/2014/chart" uri="{C3380CC4-5D6E-409C-BE32-E72D297353CC}">
              <c16:uniqueId val="{00000000-61D9-47DB-8D7F-D46854DF1261}"/>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wranglerph (Wrangler Philippines)</c:v>
                </c:pt>
                <c:pt idx="1">
                  <c:v>leejeansphils (Lee Jeans Philippines)</c:v>
                </c:pt>
                <c:pt idx="2">
                  <c:v>levis_ph (Levi's_PH)</c:v>
                </c:pt>
              </c:strCache>
            </c:strRef>
          </c:cat>
          <c:val>
            <c:numRef>
              <c:f>Sheet1!$C$2:$C$4</c:f>
              <c:numCache>
                <c:formatCode>General</c:formatCode>
                <c:ptCount val="3"/>
                <c:pt idx="0">
                  <c:v>102</c:v>
                </c:pt>
                <c:pt idx="1">
                  <c:v>2</c:v>
                </c:pt>
                <c:pt idx="2">
                  <c:v>0</c:v>
                </c:pt>
              </c:numCache>
            </c:numRef>
          </c:val>
          <c:extLst>
            <c:ext xmlns:c16="http://schemas.microsoft.com/office/drawing/2014/chart" uri="{C3380CC4-5D6E-409C-BE32-E72D297353CC}">
              <c16:uniqueId val="{00000001-61D9-47DB-8D7F-D46854DF1261}"/>
            </c:ext>
          </c:extLst>
        </c:ser>
        <c:dLbls>
          <c:showLegendKey val="0"/>
          <c:showVal val="0"/>
          <c:showCatName val="0"/>
          <c:showSerName val="0"/>
          <c:showPercent val="0"/>
          <c:showBubbleSize val="0"/>
        </c:dLbls>
        <c:gapWidth val="150"/>
        <c:overlap val="100"/>
        <c:axId val="368567568"/>
        <c:axId val="385113312"/>
      </c:barChart>
      <c:catAx>
        <c:axId val="368567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13312"/>
        <c:crosses val="autoZero"/>
        <c:auto val="1"/>
        <c:lblAlgn val="ctr"/>
        <c:lblOffset val="100"/>
        <c:noMultiLvlLbl val="0"/>
      </c:catAx>
      <c:valAx>
        <c:axId val="385113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6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Sheet1!$A$2:$A$4</c:f>
              <c:strCache>
                <c:ptCount val="3"/>
                <c:pt idx="0">
                  <c:v>wranglerph (Wrangler Philippines)</c:v>
                </c:pt>
                <c:pt idx="1">
                  <c:v>leejeansphils (Lee Jeans Philippines)</c:v>
                </c:pt>
                <c:pt idx="2">
                  <c:v>levis_ph (Levi's_PH)</c:v>
                </c:pt>
              </c:strCache>
            </c:strRef>
          </c:cat>
          <c:val>
            <c:numRef>
              <c:f>Sheet1!$B$2:$B$4</c:f>
              <c:numCache>
                <c:formatCode>General</c:formatCode>
                <c:ptCount val="3"/>
                <c:pt idx="0">
                  <c:v>29</c:v>
                </c:pt>
                <c:pt idx="1">
                  <c:v>6</c:v>
                </c:pt>
                <c:pt idx="2">
                  <c:v>1</c:v>
                </c:pt>
              </c:numCache>
            </c:numRef>
          </c:val>
          <c:extLst>
            <c:ext xmlns:c16="http://schemas.microsoft.com/office/drawing/2014/chart" uri="{C3380CC4-5D6E-409C-BE32-E72D297353CC}">
              <c16:uniqueId val="{00000000-FD7D-4602-87F5-A6FD104089FB}"/>
            </c:ext>
          </c:extLst>
        </c:ser>
        <c:ser>
          <c:idx val="1"/>
          <c:order val="1"/>
          <c:tx>
            <c:strRef>
              <c:f>Sheet1!$C$1</c:f>
              <c:strCache>
                <c:ptCount val="1"/>
                <c:pt idx="0">
                  <c:v>Videos</c:v>
                </c:pt>
              </c:strCache>
            </c:strRef>
          </c:tx>
          <c:spPr>
            <a:solidFill>
              <a:schemeClr val="accent2"/>
            </a:solidFill>
            <a:ln>
              <a:noFill/>
            </a:ln>
            <a:effectLst/>
          </c:spPr>
          <c:invertIfNegative val="0"/>
          <c:cat>
            <c:strRef>
              <c:f>Sheet1!$A$2:$A$4</c:f>
              <c:strCache>
                <c:ptCount val="3"/>
                <c:pt idx="0">
                  <c:v>wranglerph (Wrangler Philippines)</c:v>
                </c:pt>
                <c:pt idx="1">
                  <c:v>leejeansphils (Lee Jeans Philippines)</c:v>
                </c:pt>
                <c:pt idx="2">
                  <c:v>levis_ph (Levi's_PH)</c:v>
                </c:pt>
              </c:strCache>
            </c:strRef>
          </c:cat>
          <c:val>
            <c:numRef>
              <c:f>Sheet1!$C$2:$C$4</c:f>
              <c:numCache>
                <c:formatCode>General</c:formatCode>
                <c:ptCount val="3"/>
                <c:pt idx="0">
                  <c:v>2</c:v>
                </c:pt>
                <c:pt idx="1">
                  <c:v>2</c:v>
                </c:pt>
                <c:pt idx="2">
                  <c:v>0</c:v>
                </c:pt>
              </c:numCache>
            </c:numRef>
          </c:val>
          <c:extLst>
            <c:ext xmlns:c16="http://schemas.microsoft.com/office/drawing/2014/chart" uri="{C3380CC4-5D6E-409C-BE32-E72D297353CC}">
              <c16:uniqueId val="{00000001-FD7D-4602-87F5-A6FD104089FB}"/>
            </c:ext>
          </c:extLst>
        </c:ser>
        <c:ser>
          <c:idx val="2"/>
          <c:order val="2"/>
          <c:tx>
            <c:strRef>
              <c:f>Sheet1!$D$1</c:f>
              <c:strCache>
                <c:ptCount val="1"/>
                <c:pt idx="0">
                  <c:v>Carousels</c:v>
                </c:pt>
              </c:strCache>
            </c:strRef>
          </c:tx>
          <c:spPr>
            <a:solidFill>
              <a:schemeClr val="accent3"/>
            </a:solidFill>
            <a:ln>
              <a:noFill/>
            </a:ln>
            <a:effectLst/>
          </c:spPr>
          <c:invertIfNegative val="0"/>
          <c:cat>
            <c:strRef>
              <c:f>Sheet1!$A$2:$A$4</c:f>
              <c:strCache>
                <c:ptCount val="3"/>
                <c:pt idx="0">
                  <c:v>wranglerph (Wrangler Philippines)</c:v>
                </c:pt>
                <c:pt idx="1">
                  <c:v>leejeansphils (Lee Jeans Philippines)</c:v>
                </c:pt>
                <c:pt idx="2">
                  <c:v>levis_ph (Levi's_PH)</c:v>
                </c:pt>
              </c:strCache>
            </c:strRef>
          </c:cat>
          <c:val>
            <c:numRef>
              <c:f>Sheet1!$D$2:$D$4</c:f>
              <c:numCache>
                <c:formatCode>General</c:formatCode>
                <c:ptCount val="3"/>
                <c:pt idx="0">
                  <c:v>0</c:v>
                </c:pt>
                <c:pt idx="1">
                  <c:v>1</c:v>
                </c:pt>
                <c:pt idx="2">
                  <c:v>0</c:v>
                </c:pt>
              </c:numCache>
            </c:numRef>
          </c:val>
          <c:extLst>
            <c:ext xmlns:c16="http://schemas.microsoft.com/office/drawing/2014/chart" uri="{C3380CC4-5D6E-409C-BE32-E72D297353CC}">
              <c16:uniqueId val="{00000002-FD7D-4602-87F5-A6FD104089FB}"/>
            </c:ext>
          </c:extLst>
        </c:ser>
        <c:dLbls>
          <c:showLegendKey val="0"/>
          <c:showVal val="0"/>
          <c:showCatName val="0"/>
          <c:showSerName val="0"/>
          <c:showPercent val="0"/>
          <c:showBubbleSize val="0"/>
        </c:dLbls>
        <c:gapWidth val="150"/>
        <c:overlap val="100"/>
        <c:axId val="386276560"/>
        <c:axId val="386281152"/>
      </c:barChart>
      <c:catAx>
        <c:axId val="386276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81152"/>
        <c:crosses val="autoZero"/>
        <c:auto val="1"/>
        <c:lblAlgn val="ctr"/>
        <c:lblOffset val="100"/>
        <c:noMultiLvlLbl val="0"/>
      </c:catAx>
      <c:valAx>
        <c:axId val="386281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7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leejeansphils (Lee Jeans Philippines)</c:v>
                </c:pt>
              </c:strCache>
            </c:strRef>
          </c:cat>
          <c:val>
            <c:numRef>
              <c:f>Sheet1!$B$2</c:f>
              <c:numCache>
                <c:formatCode>General</c:formatCode>
                <c:ptCount val="1"/>
                <c:pt idx="0">
                  <c:v>690</c:v>
                </c:pt>
              </c:numCache>
            </c:numRef>
          </c:val>
          <c:extLst>
            <c:ext xmlns:c16="http://schemas.microsoft.com/office/drawing/2014/chart" uri="{C3380CC4-5D6E-409C-BE32-E72D297353CC}">
              <c16:uniqueId val="{00000000-A5DF-43D5-8346-8F721F98F34C}"/>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leejeansphils (Lee Jeans Philippines)</c:v>
                </c:pt>
              </c:strCache>
            </c:strRef>
          </c:cat>
          <c:val>
            <c:numRef>
              <c:f>Sheet1!$C$2</c:f>
              <c:numCache>
                <c:formatCode>General</c:formatCode>
                <c:ptCount val="1"/>
                <c:pt idx="0">
                  <c:v>683.16666666667004</c:v>
                </c:pt>
              </c:numCache>
            </c:numRef>
          </c:val>
          <c:extLst>
            <c:ext xmlns:c16="http://schemas.microsoft.com/office/drawing/2014/chart" uri="{C3380CC4-5D6E-409C-BE32-E72D297353CC}">
              <c16:uniqueId val="{00000001-A5DF-43D5-8346-8F721F98F34C}"/>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leejeansphils (Lee Jeans Philippines)</c:v>
                </c:pt>
              </c:strCache>
            </c:strRef>
          </c:cat>
          <c:val>
            <c:numRef>
              <c:f>Sheet1!$D$2</c:f>
              <c:numCache>
                <c:formatCode>General</c:formatCode>
                <c:ptCount val="1"/>
                <c:pt idx="0">
                  <c:v>431</c:v>
                </c:pt>
              </c:numCache>
            </c:numRef>
          </c:val>
          <c:extLst>
            <c:ext xmlns:c16="http://schemas.microsoft.com/office/drawing/2014/chart" uri="{C3380CC4-5D6E-409C-BE32-E72D297353CC}">
              <c16:uniqueId val="{00000002-A5DF-43D5-8346-8F721F98F34C}"/>
            </c:ext>
          </c:extLst>
        </c:ser>
        <c:dLbls>
          <c:showLegendKey val="0"/>
          <c:showVal val="0"/>
          <c:showCatName val="0"/>
          <c:showSerName val="0"/>
          <c:showPercent val="0"/>
          <c:showBubbleSize val="0"/>
        </c:dLbls>
        <c:gapWidth val="150"/>
        <c:overlap val="100"/>
        <c:axId val="386274920"/>
        <c:axId val="386278528"/>
      </c:barChart>
      <c:catAx>
        <c:axId val="386274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78528"/>
        <c:crosses val="autoZero"/>
        <c:auto val="1"/>
        <c:lblAlgn val="ctr"/>
        <c:lblOffset val="100"/>
        <c:noMultiLvlLbl val="0"/>
      </c:catAx>
      <c:valAx>
        <c:axId val="386278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74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wranglerph (Wrangler Philippines)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0</c:v>
                </c:pt>
                <c:pt idx="3">
                  <c:v>100</c:v>
                </c:pt>
                <c:pt idx="4">
                  <c:v>100</c:v>
                </c:pt>
                <c:pt idx="5">
                  <c:v>100</c:v>
                </c:pt>
                <c:pt idx="6">
                  <c:v>100</c:v>
                </c:pt>
                <c:pt idx="7">
                  <c:v>100</c:v>
                </c:pt>
              </c:numCache>
            </c:numRef>
          </c:val>
          <c:extLst>
            <c:ext xmlns:c16="http://schemas.microsoft.com/office/drawing/2014/chart" uri="{C3380CC4-5D6E-409C-BE32-E72D297353CC}">
              <c16:uniqueId val="{00000000-9BBD-417E-808E-91F4480B59DA}"/>
            </c:ext>
          </c:extLst>
        </c:ser>
        <c:ser>
          <c:idx val="1"/>
          <c:order val="1"/>
          <c:tx>
            <c:strRef>
              <c:f>Sheet1!$C$1</c:f>
              <c:strCache>
                <c:ptCount val="1"/>
                <c:pt idx="0">
                  <c:v>leejeansphils (Lee Jeans Philippines)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0</c:v>
                </c:pt>
                <c:pt idx="1">
                  <c:v>20.689699999999998</c:v>
                </c:pt>
                <c:pt idx="2">
                  <c:v>100</c:v>
                </c:pt>
                <c:pt idx="3">
                  <c:v>100</c:v>
                </c:pt>
                <c:pt idx="4">
                  <c:v>29.032299999999999</c:v>
                </c:pt>
                <c:pt idx="5">
                  <c:v>8.9251000000000005</c:v>
                </c:pt>
                <c:pt idx="6">
                  <c:v>0</c:v>
                </c:pt>
                <c:pt idx="7">
                  <c:v>0</c:v>
                </c:pt>
              </c:numCache>
            </c:numRef>
          </c:val>
          <c:extLst>
            <c:ext xmlns:c16="http://schemas.microsoft.com/office/drawing/2014/chart" uri="{C3380CC4-5D6E-409C-BE32-E72D297353CC}">
              <c16:uniqueId val="{00000001-9BBD-417E-808E-91F4480B59DA}"/>
            </c:ext>
          </c:extLst>
        </c:ser>
        <c:ser>
          <c:idx val="2"/>
          <c:order val="2"/>
          <c:tx>
            <c:strRef>
              <c:f>Sheet1!$D$1</c:f>
              <c:strCache>
                <c:ptCount val="1"/>
                <c:pt idx="0">
                  <c:v>levis_ph (Levi's_PH)</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0</c:v>
                </c:pt>
                <c:pt idx="1">
                  <c:v>3.4483000000000001</c:v>
                </c:pt>
                <c:pt idx="2">
                  <c:v>0</c:v>
                </c:pt>
                <c:pt idx="3">
                  <c:v>0</c:v>
                </c:pt>
                <c:pt idx="4">
                  <c:v>3.2258</c:v>
                </c:pt>
                <c:pt idx="5">
                  <c:v>4.5476999999999999</c:v>
                </c:pt>
                <c:pt idx="6">
                  <c:v>0</c:v>
                </c:pt>
                <c:pt idx="7">
                  <c:v>0</c:v>
                </c:pt>
              </c:numCache>
            </c:numRef>
          </c:val>
          <c:extLst>
            <c:ext xmlns:c16="http://schemas.microsoft.com/office/drawing/2014/chart" uri="{C3380CC4-5D6E-409C-BE32-E72D297353CC}">
              <c16:uniqueId val="{00000002-9BBD-417E-808E-91F4480B59DA}"/>
            </c:ext>
          </c:extLst>
        </c:ser>
        <c:dLbls>
          <c:showLegendKey val="0"/>
          <c:showVal val="0"/>
          <c:showCatName val="0"/>
          <c:showSerName val="0"/>
          <c:showPercent val="0"/>
          <c:showBubbleSize val="0"/>
        </c:dLbls>
        <c:axId val="386283120"/>
        <c:axId val="386277216"/>
      </c:radarChart>
      <c:catAx>
        <c:axId val="38628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77216"/>
        <c:crosses val="autoZero"/>
        <c:auto val="1"/>
        <c:lblAlgn val="ctr"/>
        <c:lblOffset val="100"/>
        <c:noMultiLvlLbl val="0"/>
      </c:catAx>
      <c:valAx>
        <c:axId val="38627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8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wranglerph (Wrangler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48</c:v>
                </c:pt>
                <c:pt idx="1">
                  <c:v>129</c:v>
                </c:pt>
                <c:pt idx="2">
                  <c:v>38</c:v>
                </c:pt>
                <c:pt idx="3">
                  <c:v>92</c:v>
                </c:pt>
                <c:pt idx="4">
                  <c:v>128</c:v>
                </c:pt>
                <c:pt idx="5">
                  <c:v>81</c:v>
                </c:pt>
                <c:pt idx="6">
                  <c:v>88</c:v>
                </c:pt>
                <c:pt idx="7">
                  <c:v>0</c:v>
                </c:pt>
                <c:pt idx="8">
                  <c:v>152</c:v>
                </c:pt>
                <c:pt idx="9">
                  <c:v>69</c:v>
                </c:pt>
                <c:pt idx="10">
                  <c:v>92</c:v>
                </c:pt>
                <c:pt idx="11">
                  <c:v>76</c:v>
                </c:pt>
                <c:pt idx="12">
                  <c:v>113</c:v>
                </c:pt>
                <c:pt idx="13">
                  <c:v>74</c:v>
                </c:pt>
                <c:pt idx="14">
                  <c:v>116</c:v>
                </c:pt>
                <c:pt idx="15">
                  <c:v>127</c:v>
                </c:pt>
                <c:pt idx="16">
                  <c:v>154</c:v>
                </c:pt>
                <c:pt idx="17">
                  <c:v>117</c:v>
                </c:pt>
                <c:pt idx="18">
                  <c:v>85</c:v>
                </c:pt>
                <c:pt idx="19">
                  <c:v>101</c:v>
                </c:pt>
                <c:pt idx="20">
                  <c:v>143</c:v>
                </c:pt>
                <c:pt idx="21">
                  <c:v>148</c:v>
                </c:pt>
                <c:pt idx="22">
                  <c:v>415</c:v>
                </c:pt>
                <c:pt idx="23">
                  <c:v>211</c:v>
                </c:pt>
                <c:pt idx="24">
                  <c:v>118</c:v>
                </c:pt>
                <c:pt idx="25">
                  <c:v>155</c:v>
                </c:pt>
                <c:pt idx="26">
                  <c:v>274</c:v>
                </c:pt>
                <c:pt idx="27">
                  <c:v>148</c:v>
                </c:pt>
              </c:numCache>
            </c:numRef>
          </c:val>
          <c:smooth val="0"/>
          <c:extLst>
            <c:ext xmlns:c16="http://schemas.microsoft.com/office/drawing/2014/chart" uri="{C3380CC4-5D6E-409C-BE32-E72D297353CC}">
              <c16:uniqueId val="{00000000-F70D-47E4-81F1-33F2C14FB7B6}"/>
            </c:ext>
          </c:extLst>
        </c:ser>
        <c:ser>
          <c:idx val="1"/>
          <c:order val="1"/>
          <c:tx>
            <c:strRef>
              <c:f>Sheet1!$C$1</c:f>
              <c:strCache>
                <c:ptCount val="1"/>
                <c:pt idx="0">
                  <c:v>leejeansphils (Lee Jeans Philippines)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0</c:v>
                </c:pt>
                <c:pt idx="1">
                  <c:v>0</c:v>
                </c:pt>
                <c:pt idx="2">
                  <c:v>0</c:v>
                </c:pt>
                <c:pt idx="3">
                  <c:v>0</c:v>
                </c:pt>
                <c:pt idx="4">
                  <c:v>0</c:v>
                </c:pt>
                <c:pt idx="5">
                  <c:v>0</c:v>
                </c:pt>
                <c:pt idx="6">
                  <c:v>0</c:v>
                </c:pt>
                <c:pt idx="7">
                  <c:v>0</c:v>
                </c:pt>
                <c:pt idx="8">
                  <c:v>21</c:v>
                </c:pt>
                <c:pt idx="9">
                  <c:v>0</c:v>
                </c:pt>
                <c:pt idx="10">
                  <c:v>34</c:v>
                </c:pt>
                <c:pt idx="11">
                  <c:v>59</c:v>
                </c:pt>
                <c:pt idx="12">
                  <c:v>0</c:v>
                </c:pt>
                <c:pt idx="13">
                  <c:v>35</c:v>
                </c:pt>
                <c:pt idx="14">
                  <c:v>0</c:v>
                </c:pt>
                <c:pt idx="15">
                  <c:v>59</c:v>
                </c:pt>
                <c:pt idx="16">
                  <c:v>0</c:v>
                </c:pt>
                <c:pt idx="17">
                  <c:v>0</c:v>
                </c:pt>
                <c:pt idx="18">
                  <c:v>37</c:v>
                </c:pt>
                <c:pt idx="19">
                  <c:v>0</c:v>
                </c:pt>
                <c:pt idx="20">
                  <c:v>0</c:v>
                </c:pt>
                <c:pt idx="21">
                  <c:v>0</c:v>
                </c:pt>
                <c:pt idx="22">
                  <c:v>14</c:v>
                </c:pt>
                <c:pt idx="23">
                  <c:v>0</c:v>
                </c:pt>
                <c:pt idx="24">
                  <c:v>54</c:v>
                </c:pt>
                <c:pt idx="25">
                  <c:v>0</c:v>
                </c:pt>
                <c:pt idx="26">
                  <c:v>0</c:v>
                </c:pt>
                <c:pt idx="27">
                  <c:v>0</c:v>
                </c:pt>
              </c:numCache>
            </c:numRef>
          </c:val>
          <c:smooth val="0"/>
          <c:extLst>
            <c:ext xmlns:c16="http://schemas.microsoft.com/office/drawing/2014/chart" uri="{C3380CC4-5D6E-409C-BE32-E72D297353CC}">
              <c16:uniqueId val="{00000001-F70D-47E4-81F1-33F2C14FB7B6}"/>
            </c:ext>
          </c:extLst>
        </c:ser>
        <c:ser>
          <c:idx val="2"/>
          <c:order val="2"/>
          <c:tx>
            <c:strRef>
              <c:f>Sheet1!$D$1</c:f>
              <c:strCache>
                <c:ptCount val="1"/>
                <c:pt idx="0">
                  <c:v>levis_ph (Levi's_PH)</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187</c:v>
                </c:pt>
                <c:pt idx="27">
                  <c:v>0</c:v>
                </c:pt>
              </c:numCache>
            </c:numRef>
          </c:val>
          <c:smooth val="0"/>
          <c:extLst>
            <c:ext xmlns:c16="http://schemas.microsoft.com/office/drawing/2014/chart" uri="{C3380CC4-5D6E-409C-BE32-E72D297353CC}">
              <c16:uniqueId val="{00000002-F70D-47E4-81F1-33F2C14FB7B6}"/>
            </c:ext>
          </c:extLst>
        </c:ser>
        <c:dLbls>
          <c:showLegendKey val="0"/>
          <c:showVal val="0"/>
          <c:showCatName val="0"/>
          <c:showSerName val="0"/>
          <c:showPercent val="0"/>
          <c:showBubbleSize val="0"/>
        </c:dLbls>
        <c:smooth val="0"/>
        <c:axId val="386286400"/>
        <c:axId val="386291320"/>
      </c:lineChart>
      <c:dateAx>
        <c:axId val="386286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91320"/>
        <c:crosses val="autoZero"/>
        <c:auto val="1"/>
        <c:lblOffset val="100"/>
        <c:baseTimeUnit val="days"/>
      </c:dateAx>
      <c:valAx>
        <c:axId val="386291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8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wranglerph (Wrangler Philippines)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c:v>
                </c:pt>
                <c:pt idx="1">
                  <c:v>10</c:v>
                </c:pt>
                <c:pt idx="2">
                  <c:v>12</c:v>
                </c:pt>
                <c:pt idx="3">
                  <c:v>49</c:v>
                </c:pt>
                <c:pt idx="4">
                  <c:v>35</c:v>
                </c:pt>
                <c:pt idx="5">
                  <c:v>15</c:v>
                </c:pt>
                <c:pt idx="6">
                  <c:v>14</c:v>
                </c:pt>
              </c:numCache>
            </c:numRef>
          </c:val>
          <c:extLst>
            <c:ext xmlns:c16="http://schemas.microsoft.com/office/drawing/2014/chart" uri="{C3380CC4-5D6E-409C-BE32-E72D297353CC}">
              <c16:uniqueId val="{00000000-ABD5-4E77-84B5-A35D227C0E5C}"/>
            </c:ext>
          </c:extLst>
        </c:ser>
        <c:ser>
          <c:idx val="1"/>
          <c:order val="1"/>
          <c:tx>
            <c:strRef>
              <c:f>Sheet1!$C$1</c:f>
              <c:strCache>
                <c:ptCount val="1"/>
                <c:pt idx="0">
                  <c:v>leejeansphils (Lee Jeans Philippines)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ABD5-4E77-84B5-A35D227C0E5C}"/>
            </c:ext>
          </c:extLst>
        </c:ser>
        <c:ser>
          <c:idx val="2"/>
          <c:order val="2"/>
          <c:tx>
            <c:strRef>
              <c:f>Sheet1!$D$1</c:f>
              <c:strCache>
                <c:ptCount val="1"/>
                <c:pt idx="0">
                  <c:v>levis_ph (Levi's_PH)</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ABD5-4E77-84B5-A35D227C0E5C}"/>
            </c:ext>
          </c:extLst>
        </c:ser>
        <c:dLbls>
          <c:showLegendKey val="0"/>
          <c:showVal val="0"/>
          <c:showCatName val="0"/>
          <c:showSerName val="0"/>
          <c:showPercent val="0"/>
          <c:showBubbleSize val="0"/>
        </c:dLbls>
        <c:gapWidth val="219"/>
        <c:overlap val="-27"/>
        <c:axId val="386292304"/>
        <c:axId val="386294600"/>
      </c:barChart>
      <c:catAx>
        <c:axId val="38629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94600"/>
        <c:crosses val="autoZero"/>
        <c:auto val="1"/>
        <c:lblAlgn val="ctr"/>
        <c:lblOffset val="100"/>
        <c:noMultiLvlLbl val="0"/>
      </c:catAx>
      <c:valAx>
        <c:axId val="38629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9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wranglerph (Wrangler Philippines)</c:v>
                </c:pt>
                <c:pt idx="1">
                  <c:v>leejeansphils (Lee Jeans Philippines)</c:v>
                </c:pt>
                <c:pt idx="2">
                  <c:v>levis_ph (Levi's_PH)</c:v>
                </c:pt>
              </c:strCache>
            </c:strRef>
          </c:cat>
          <c:val>
            <c:numRef>
              <c:f>Sheet1!$A$2:$C$2</c:f>
              <c:numCache>
                <c:formatCode>General</c:formatCode>
                <c:ptCount val="3"/>
                <c:pt idx="0">
                  <c:v>15868</c:v>
                </c:pt>
              </c:numCache>
            </c:numRef>
          </c:val>
          <c:extLst>
            <c:ext xmlns:c16="http://schemas.microsoft.com/office/drawing/2014/chart" uri="{C3380CC4-5D6E-409C-BE32-E72D297353CC}">
              <c16:uniqueId val="{00000000-5DF4-4818-8683-99D8C1876BC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wranglerph (Wrangler Philippines)</c:v>
                </c:pt>
                <c:pt idx="1">
                  <c:v>leejeansphils (Lee Jeans Philippines)</c:v>
                </c:pt>
                <c:pt idx="2">
                  <c:v>levis_ph (Levi's_PH)</c:v>
                </c:pt>
              </c:strCache>
            </c:strRef>
          </c:cat>
          <c:val>
            <c:numRef>
              <c:f>Sheet1!$B$2:$B$4</c:f>
              <c:numCache>
                <c:formatCode>General</c:formatCode>
                <c:ptCount val="3"/>
                <c:pt idx="0">
                  <c:v>4112</c:v>
                </c:pt>
                <c:pt idx="1">
                  <c:v>367</c:v>
                </c:pt>
                <c:pt idx="2">
                  <c:v>187</c:v>
                </c:pt>
              </c:numCache>
            </c:numRef>
          </c:val>
          <c:extLst>
            <c:ext xmlns:c16="http://schemas.microsoft.com/office/drawing/2014/chart" uri="{C3380CC4-5D6E-409C-BE32-E72D297353CC}">
              <c16:uniqueId val="{00000000-A790-4F1E-B68B-74F2C4A9F794}"/>
            </c:ext>
          </c:extLst>
        </c:ser>
        <c:dLbls>
          <c:showLegendKey val="0"/>
          <c:showVal val="0"/>
          <c:showCatName val="0"/>
          <c:showSerName val="0"/>
          <c:showPercent val="0"/>
          <c:showBubbleSize val="0"/>
        </c:dLbls>
        <c:gapWidth val="219"/>
        <c:overlap val="-27"/>
        <c:axId val="386304768"/>
        <c:axId val="386303128"/>
      </c:barChart>
      <c:catAx>
        <c:axId val="38630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03128"/>
        <c:crosses val="autoZero"/>
        <c:auto val="1"/>
        <c:lblAlgn val="ctr"/>
        <c:lblOffset val="100"/>
        <c:noMultiLvlLbl val="0"/>
      </c:catAx>
      <c:valAx>
        <c:axId val="38630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0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wranglerph (Wrangler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c:v>
                </c:pt>
                <c:pt idx="1">
                  <c:v>1</c:v>
                </c:pt>
                <c:pt idx="2">
                  <c:v>1</c:v>
                </c:pt>
                <c:pt idx="3">
                  <c:v>1</c:v>
                </c:pt>
                <c:pt idx="4">
                  <c:v>1</c:v>
                </c:pt>
                <c:pt idx="5">
                  <c:v>1</c:v>
                </c:pt>
                <c:pt idx="6">
                  <c:v>1</c:v>
                </c:pt>
                <c:pt idx="7">
                  <c:v>0</c:v>
                </c:pt>
                <c:pt idx="8">
                  <c:v>1</c:v>
                </c:pt>
                <c:pt idx="9">
                  <c:v>1</c:v>
                </c:pt>
                <c:pt idx="10">
                  <c:v>1</c:v>
                </c:pt>
                <c:pt idx="11">
                  <c:v>1</c:v>
                </c:pt>
                <c:pt idx="12">
                  <c:v>2</c:v>
                </c:pt>
                <c:pt idx="13">
                  <c:v>1</c:v>
                </c:pt>
                <c:pt idx="14">
                  <c:v>1</c:v>
                </c:pt>
                <c:pt idx="15">
                  <c:v>1</c:v>
                </c:pt>
                <c:pt idx="16">
                  <c:v>2</c:v>
                </c:pt>
                <c:pt idx="17">
                  <c:v>1</c:v>
                </c:pt>
                <c:pt idx="18">
                  <c:v>1</c:v>
                </c:pt>
                <c:pt idx="19">
                  <c:v>2</c:v>
                </c:pt>
                <c:pt idx="20">
                  <c:v>1</c:v>
                </c:pt>
                <c:pt idx="21">
                  <c:v>1</c:v>
                </c:pt>
                <c:pt idx="22">
                  <c:v>1</c:v>
                </c:pt>
                <c:pt idx="23">
                  <c:v>1</c:v>
                </c:pt>
                <c:pt idx="24">
                  <c:v>1</c:v>
                </c:pt>
                <c:pt idx="25">
                  <c:v>1</c:v>
                </c:pt>
                <c:pt idx="26">
                  <c:v>1</c:v>
                </c:pt>
                <c:pt idx="27">
                  <c:v>2</c:v>
                </c:pt>
              </c:numCache>
            </c:numRef>
          </c:val>
          <c:smooth val="0"/>
          <c:extLst>
            <c:ext xmlns:c16="http://schemas.microsoft.com/office/drawing/2014/chart" uri="{C3380CC4-5D6E-409C-BE32-E72D297353CC}">
              <c16:uniqueId val="{00000000-C95C-4695-B60F-08515428CC73}"/>
            </c:ext>
          </c:extLst>
        </c:ser>
        <c:ser>
          <c:idx val="1"/>
          <c:order val="1"/>
          <c:tx>
            <c:strRef>
              <c:f>Sheet1!$C$1</c:f>
              <c:strCache>
                <c:ptCount val="1"/>
                <c:pt idx="0">
                  <c:v>leejeansphils (Lee Jeans Philippines)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0</c:v>
                </c:pt>
                <c:pt idx="1">
                  <c:v>0</c:v>
                </c:pt>
                <c:pt idx="2">
                  <c:v>0</c:v>
                </c:pt>
                <c:pt idx="3">
                  <c:v>0</c:v>
                </c:pt>
                <c:pt idx="4">
                  <c:v>0</c:v>
                </c:pt>
                <c:pt idx="5">
                  <c:v>0</c:v>
                </c:pt>
                <c:pt idx="6">
                  <c:v>0</c:v>
                </c:pt>
                <c:pt idx="7">
                  <c:v>0</c:v>
                </c:pt>
                <c:pt idx="8">
                  <c:v>1</c:v>
                </c:pt>
                <c:pt idx="9">
                  <c:v>0</c:v>
                </c:pt>
                <c:pt idx="10">
                  <c:v>1</c:v>
                </c:pt>
                <c:pt idx="11">
                  <c:v>1</c:v>
                </c:pt>
                <c:pt idx="12">
                  <c:v>0</c:v>
                </c:pt>
                <c:pt idx="13">
                  <c:v>1</c:v>
                </c:pt>
                <c:pt idx="14">
                  <c:v>0</c:v>
                </c:pt>
                <c:pt idx="15">
                  <c:v>1</c:v>
                </c:pt>
                <c:pt idx="16">
                  <c:v>0</c:v>
                </c:pt>
                <c:pt idx="17">
                  <c:v>1</c:v>
                </c:pt>
                <c:pt idx="18">
                  <c:v>1</c:v>
                </c:pt>
                <c:pt idx="19">
                  <c:v>0</c:v>
                </c:pt>
                <c:pt idx="20">
                  <c:v>0</c:v>
                </c:pt>
                <c:pt idx="21">
                  <c:v>0</c:v>
                </c:pt>
                <c:pt idx="22">
                  <c:v>1</c:v>
                </c:pt>
                <c:pt idx="23">
                  <c:v>0</c:v>
                </c:pt>
                <c:pt idx="24">
                  <c:v>1</c:v>
                </c:pt>
                <c:pt idx="25">
                  <c:v>0</c:v>
                </c:pt>
                <c:pt idx="26">
                  <c:v>0</c:v>
                </c:pt>
                <c:pt idx="27">
                  <c:v>0</c:v>
                </c:pt>
              </c:numCache>
            </c:numRef>
          </c:val>
          <c:smooth val="0"/>
          <c:extLst>
            <c:ext xmlns:c16="http://schemas.microsoft.com/office/drawing/2014/chart" uri="{C3380CC4-5D6E-409C-BE32-E72D297353CC}">
              <c16:uniqueId val="{00000001-C95C-4695-B60F-08515428CC73}"/>
            </c:ext>
          </c:extLst>
        </c:ser>
        <c:ser>
          <c:idx val="2"/>
          <c:order val="2"/>
          <c:tx>
            <c:strRef>
              <c:f>Sheet1!$D$1</c:f>
              <c:strCache>
                <c:ptCount val="1"/>
                <c:pt idx="0">
                  <c:v>levis_ph (Levi's_PH)</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c:v>
                </c:pt>
                <c:pt idx="27">
                  <c:v>0</c:v>
                </c:pt>
              </c:numCache>
            </c:numRef>
          </c:val>
          <c:smooth val="0"/>
          <c:extLst>
            <c:ext xmlns:c16="http://schemas.microsoft.com/office/drawing/2014/chart" uri="{C3380CC4-5D6E-409C-BE32-E72D297353CC}">
              <c16:uniqueId val="{00000002-C95C-4695-B60F-08515428CC73}"/>
            </c:ext>
          </c:extLst>
        </c:ser>
        <c:dLbls>
          <c:showLegendKey val="0"/>
          <c:showVal val="0"/>
          <c:showCatName val="0"/>
          <c:showSerName val="0"/>
          <c:showPercent val="0"/>
          <c:showBubbleSize val="0"/>
        </c:dLbls>
        <c:smooth val="0"/>
        <c:axId val="267742664"/>
        <c:axId val="269944640"/>
      </c:lineChart>
      <c:dateAx>
        <c:axId val="267742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944640"/>
        <c:crosses val="autoZero"/>
        <c:auto val="1"/>
        <c:lblOffset val="100"/>
        <c:baseTimeUnit val="days"/>
      </c:dateAx>
      <c:valAx>
        <c:axId val="26994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74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Sheet1!$A$2:$A$4</c:f>
              <c:strCache>
                <c:ptCount val="3"/>
                <c:pt idx="0">
                  <c:v>wranglerph (Wrangler Philippines)</c:v>
                </c:pt>
                <c:pt idx="1">
                  <c:v>leejeansphils (Lee Jeans Philippines)</c:v>
                </c:pt>
                <c:pt idx="2">
                  <c:v>levis_ph (Levi's_PH)</c:v>
                </c:pt>
              </c:strCache>
            </c:strRef>
          </c:cat>
          <c:val>
            <c:numRef>
              <c:f>Sheet1!$B$2:$B$4</c:f>
              <c:numCache>
                <c:formatCode>General</c:formatCode>
                <c:ptCount val="3"/>
                <c:pt idx="0">
                  <c:v>29</c:v>
                </c:pt>
                <c:pt idx="1">
                  <c:v>6</c:v>
                </c:pt>
                <c:pt idx="2">
                  <c:v>1</c:v>
                </c:pt>
              </c:numCache>
            </c:numRef>
          </c:val>
          <c:extLst>
            <c:ext xmlns:c16="http://schemas.microsoft.com/office/drawing/2014/chart" uri="{C3380CC4-5D6E-409C-BE32-E72D297353CC}">
              <c16:uniqueId val="{00000000-2EB1-4CBC-80F8-4A701810BF3B}"/>
            </c:ext>
          </c:extLst>
        </c:ser>
        <c:ser>
          <c:idx val="1"/>
          <c:order val="1"/>
          <c:tx>
            <c:strRef>
              <c:f>Sheet1!$C$1</c:f>
              <c:strCache>
                <c:ptCount val="1"/>
                <c:pt idx="0">
                  <c:v>Videos</c:v>
                </c:pt>
              </c:strCache>
            </c:strRef>
          </c:tx>
          <c:spPr>
            <a:solidFill>
              <a:schemeClr val="accent2"/>
            </a:solidFill>
            <a:ln>
              <a:noFill/>
            </a:ln>
            <a:effectLst/>
          </c:spPr>
          <c:invertIfNegative val="0"/>
          <c:cat>
            <c:strRef>
              <c:f>Sheet1!$A$2:$A$4</c:f>
              <c:strCache>
                <c:ptCount val="3"/>
                <c:pt idx="0">
                  <c:v>wranglerph (Wrangler Philippines)</c:v>
                </c:pt>
                <c:pt idx="1">
                  <c:v>leejeansphils (Lee Jeans Philippines)</c:v>
                </c:pt>
                <c:pt idx="2">
                  <c:v>levis_ph (Levi's_PH)</c:v>
                </c:pt>
              </c:strCache>
            </c:strRef>
          </c:cat>
          <c:val>
            <c:numRef>
              <c:f>Sheet1!$C$2:$C$4</c:f>
              <c:numCache>
                <c:formatCode>General</c:formatCode>
                <c:ptCount val="3"/>
                <c:pt idx="0">
                  <c:v>2</c:v>
                </c:pt>
                <c:pt idx="1">
                  <c:v>2</c:v>
                </c:pt>
                <c:pt idx="2">
                  <c:v>0</c:v>
                </c:pt>
              </c:numCache>
            </c:numRef>
          </c:val>
          <c:extLst>
            <c:ext xmlns:c16="http://schemas.microsoft.com/office/drawing/2014/chart" uri="{C3380CC4-5D6E-409C-BE32-E72D297353CC}">
              <c16:uniqueId val="{00000001-2EB1-4CBC-80F8-4A701810BF3B}"/>
            </c:ext>
          </c:extLst>
        </c:ser>
        <c:ser>
          <c:idx val="2"/>
          <c:order val="2"/>
          <c:tx>
            <c:strRef>
              <c:f>Sheet1!$D$1</c:f>
              <c:strCache>
                <c:ptCount val="1"/>
                <c:pt idx="0">
                  <c:v>Carousels</c:v>
                </c:pt>
              </c:strCache>
            </c:strRef>
          </c:tx>
          <c:spPr>
            <a:solidFill>
              <a:schemeClr val="accent3"/>
            </a:solidFill>
            <a:ln>
              <a:noFill/>
            </a:ln>
            <a:effectLst/>
          </c:spPr>
          <c:invertIfNegative val="0"/>
          <c:cat>
            <c:strRef>
              <c:f>Sheet1!$A$2:$A$4</c:f>
              <c:strCache>
                <c:ptCount val="3"/>
                <c:pt idx="0">
                  <c:v>wranglerph (Wrangler Philippines)</c:v>
                </c:pt>
                <c:pt idx="1">
                  <c:v>leejeansphils (Lee Jeans Philippines)</c:v>
                </c:pt>
                <c:pt idx="2">
                  <c:v>levis_ph (Levi's_PH)</c:v>
                </c:pt>
              </c:strCache>
            </c:strRef>
          </c:cat>
          <c:val>
            <c:numRef>
              <c:f>Sheet1!$D$2:$D$4</c:f>
              <c:numCache>
                <c:formatCode>General</c:formatCode>
                <c:ptCount val="3"/>
                <c:pt idx="0">
                  <c:v>0</c:v>
                </c:pt>
                <c:pt idx="1">
                  <c:v>1</c:v>
                </c:pt>
                <c:pt idx="2">
                  <c:v>0</c:v>
                </c:pt>
              </c:numCache>
            </c:numRef>
          </c:val>
          <c:extLst>
            <c:ext xmlns:c16="http://schemas.microsoft.com/office/drawing/2014/chart" uri="{C3380CC4-5D6E-409C-BE32-E72D297353CC}">
              <c16:uniqueId val="{00000002-2EB1-4CBC-80F8-4A701810BF3B}"/>
            </c:ext>
          </c:extLst>
        </c:ser>
        <c:dLbls>
          <c:showLegendKey val="0"/>
          <c:showVal val="0"/>
          <c:showCatName val="0"/>
          <c:showSerName val="0"/>
          <c:showPercent val="0"/>
          <c:showBubbleSize val="0"/>
        </c:dLbls>
        <c:gapWidth val="150"/>
        <c:overlap val="100"/>
        <c:axId val="414965696"/>
        <c:axId val="414962744"/>
      </c:barChart>
      <c:catAx>
        <c:axId val="414965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62744"/>
        <c:crosses val="autoZero"/>
        <c:auto val="1"/>
        <c:lblAlgn val="ctr"/>
        <c:lblOffset val="100"/>
        <c:noMultiLvlLbl val="0"/>
      </c:catAx>
      <c:valAx>
        <c:axId val="414962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6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wranglerph (Wrangler Philippines)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6</c:v>
                </c:pt>
                <c:pt idx="2">
                  <c:v>5</c:v>
                </c:pt>
                <c:pt idx="3">
                  <c:v>3</c:v>
                </c:pt>
                <c:pt idx="4">
                  <c:v>4</c:v>
                </c:pt>
                <c:pt idx="5">
                  <c:v>5</c:v>
                </c:pt>
                <c:pt idx="6">
                  <c:v>4</c:v>
                </c:pt>
              </c:numCache>
            </c:numRef>
          </c:val>
          <c:extLst>
            <c:ext xmlns:c16="http://schemas.microsoft.com/office/drawing/2014/chart" uri="{C3380CC4-5D6E-409C-BE32-E72D297353CC}">
              <c16:uniqueId val="{00000000-9997-4B93-9BFC-6C5CAF95226B}"/>
            </c:ext>
          </c:extLst>
        </c:ser>
        <c:ser>
          <c:idx val="1"/>
          <c:order val="1"/>
          <c:tx>
            <c:strRef>
              <c:f>Sheet1!$C$1</c:f>
              <c:strCache>
                <c:ptCount val="1"/>
                <c:pt idx="0">
                  <c:v>leejeansphils (Lee Jeans Philippines)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0</c:v>
                </c:pt>
                <c:pt idx="2">
                  <c:v>1</c:v>
                </c:pt>
                <c:pt idx="3">
                  <c:v>0</c:v>
                </c:pt>
                <c:pt idx="4">
                  <c:v>3</c:v>
                </c:pt>
                <c:pt idx="5">
                  <c:v>0</c:v>
                </c:pt>
                <c:pt idx="6">
                  <c:v>3</c:v>
                </c:pt>
              </c:numCache>
            </c:numRef>
          </c:val>
          <c:extLst>
            <c:ext xmlns:c16="http://schemas.microsoft.com/office/drawing/2014/chart" uri="{C3380CC4-5D6E-409C-BE32-E72D297353CC}">
              <c16:uniqueId val="{00000001-9997-4B93-9BFC-6C5CAF95226B}"/>
            </c:ext>
          </c:extLst>
        </c:ser>
        <c:ser>
          <c:idx val="2"/>
          <c:order val="2"/>
          <c:tx>
            <c:strRef>
              <c:f>Sheet1!$D$1</c:f>
              <c:strCache>
                <c:ptCount val="1"/>
                <c:pt idx="0">
                  <c:v>levis_ph (Levi's_PH)</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0</c:v>
                </c:pt>
                <c:pt idx="3">
                  <c:v>0</c:v>
                </c:pt>
                <c:pt idx="4">
                  <c:v>0</c:v>
                </c:pt>
                <c:pt idx="5">
                  <c:v>0</c:v>
                </c:pt>
                <c:pt idx="6">
                  <c:v>0</c:v>
                </c:pt>
              </c:numCache>
            </c:numRef>
          </c:val>
          <c:extLst>
            <c:ext xmlns:c16="http://schemas.microsoft.com/office/drawing/2014/chart" uri="{C3380CC4-5D6E-409C-BE32-E72D297353CC}">
              <c16:uniqueId val="{00000002-9997-4B93-9BFC-6C5CAF95226B}"/>
            </c:ext>
          </c:extLst>
        </c:ser>
        <c:dLbls>
          <c:showLegendKey val="0"/>
          <c:showVal val="0"/>
          <c:showCatName val="0"/>
          <c:showSerName val="0"/>
          <c:showPercent val="0"/>
          <c:showBubbleSize val="0"/>
        </c:dLbls>
        <c:gapWidth val="219"/>
        <c:overlap val="-27"/>
        <c:axId val="414966024"/>
        <c:axId val="414958152"/>
      </c:barChart>
      <c:catAx>
        <c:axId val="414966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58152"/>
        <c:crosses val="autoZero"/>
        <c:auto val="1"/>
        <c:lblAlgn val="ctr"/>
        <c:lblOffset val="100"/>
        <c:noMultiLvlLbl val="0"/>
      </c:catAx>
      <c:valAx>
        <c:axId val="41495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66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wranglerph (Wrangler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15272</c:v>
                </c:pt>
                <c:pt idx="1">
                  <c:v>15275</c:v>
                </c:pt>
                <c:pt idx="2">
                  <c:v>15280</c:v>
                </c:pt>
                <c:pt idx="3">
                  <c:v>15285</c:v>
                </c:pt>
                <c:pt idx="4">
                  <c:v>15289</c:v>
                </c:pt>
                <c:pt idx="5">
                  <c:v>15288</c:v>
                </c:pt>
                <c:pt idx="6">
                  <c:v>15295</c:v>
                </c:pt>
                <c:pt idx="7">
                  <c:v>15296</c:v>
                </c:pt>
                <c:pt idx="8">
                  <c:v>15298</c:v>
                </c:pt>
                <c:pt idx="9">
                  <c:v>15296</c:v>
                </c:pt>
                <c:pt idx="10">
                  <c:v>15295</c:v>
                </c:pt>
                <c:pt idx="11">
                  <c:v>15298</c:v>
                </c:pt>
                <c:pt idx="12">
                  <c:v>15300</c:v>
                </c:pt>
                <c:pt idx="13">
                  <c:v>15303</c:v>
                </c:pt>
                <c:pt idx="14">
                  <c:v>15312</c:v>
                </c:pt>
                <c:pt idx="15">
                  <c:v>15318</c:v>
                </c:pt>
                <c:pt idx="16">
                  <c:v>15328</c:v>
                </c:pt>
                <c:pt idx="17">
                  <c:v>15343</c:v>
                </c:pt>
                <c:pt idx="18">
                  <c:v>15357</c:v>
                </c:pt>
                <c:pt idx="19">
                  <c:v>15370</c:v>
                </c:pt>
                <c:pt idx="20">
                  <c:v>15393</c:v>
                </c:pt>
                <c:pt idx="21">
                  <c:v>15573</c:v>
                </c:pt>
                <c:pt idx="22">
                  <c:v>15703</c:v>
                </c:pt>
                <c:pt idx="23">
                  <c:v>15751</c:v>
                </c:pt>
                <c:pt idx="24">
                  <c:v>15789</c:v>
                </c:pt>
                <c:pt idx="25">
                  <c:v>15829</c:v>
                </c:pt>
                <c:pt idx="26">
                  <c:v>15854</c:v>
                </c:pt>
                <c:pt idx="27">
                  <c:v>15868</c:v>
                </c:pt>
              </c:numCache>
            </c:numRef>
          </c:val>
          <c:smooth val="0"/>
          <c:extLst>
            <c:ext xmlns:c16="http://schemas.microsoft.com/office/drawing/2014/chart" uri="{C3380CC4-5D6E-409C-BE32-E72D297353CC}">
              <c16:uniqueId val="{00000000-4E1E-4583-92E9-0597223B1F54}"/>
            </c:ext>
          </c:extLst>
        </c:ser>
        <c:ser>
          <c:idx val="1"/>
          <c:order val="1"/>
          <c:tx>
            <c:strRef>
              <c:f>Sheet1!$C$1</c:f>
              <c:strCache>
                <c:ptCount val="1"/>
                <c:pt idx="0">
                  <c:v>leejeansphils (Lee Jeans Philippines)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numCache>
            </c:numRef>
          </c:val>
          <c:smooth val="0"/>
          <c:extLst>
            <c:ext xmlns:c16="http://schemas.microsoft.com/office/drawing/2014/chart" uri="{C3380CC4-5D6E-409C-BE32-E72D297353CC}">
              <c16:uniqueId val="{00000001-4E1E-4583-92E9-0597223B1F54}"/>
            </c:ext>
          </c:extLst>
        </c:ser>
        <c:ser>
          <c:idx val="2"/>
          <c:order val="2"/>
          <c:tx>
            <c:strRef>
              <c:f>Sheet1!$D$1</c:f>
              <c:strCache>
                <c:ptCount val="1"/>
                <c:pt idx="0">
                  <c:v>levis_ph (Levi's_PH)</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numCache>
            </c:numRef>
          </c:val>
          <c:smooth val="0"/>
          <c:extLst>
            <c:ext xmlns:c16="http://schemas.microsoft.com/office/drawing/2014/chart" uri="{C3380CC4-5D6E-409C-BE32-E72D297353CC}">
              <c16:uniqueId val="{00000002-4E1E-4583-92E9-0597223B1F54}"/>
            </c:ext>
          </c:extLst>
        </c:ser>
        <c:dLbls>
          <c:showLegendKey val="0"/>
          <c:showVal val="0"/>
          <c:showCatName val="0"/>
          <c:showSerName val="0"/>
          <c:showPercent val="0"/>
          <c:showBubbleSize val="0"/>
        </c:dLbls>
        <c:smooth val="0"/>
        <c:axId val="414972584"/>
        <c:axId val="414978160"/>
      </c:lineChart>
      <c:dateAx>
        <c:axId val="414972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78160"/>
        <c:crosses val="autoZero"/>
        <c:auto val="1"/>
        <c:lblOffset val="100"/>
        <c:baseTimeUnit val="days"/>
      </c:dateAx>
      <c:valAx>
        <c:axId val="414978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7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wranglerph (Wrangler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5</c:v>
                </c:pt>
                <c:pt idx="1">
                  <c:v>3</c:v>
                </c:pt>
                <c:pt idx="2">
                  <c:v>5</c:v>
                </c:pt>
                <c:pt idx="3">
                  <c:v>5</c:v>
                </c:pt>
                <c:pt idx="4">
                  <c:v>4</c:v>
                </c:pt>
                <c:pt idx="5">
                  <c:v>-1</c:v>
                </c:pt>
                <c:pt idx="6">
                  <c:v>7</c:v>
                </c:pt>
                <c:pt idx="7">
                  <c:v>1</c:v>
                </c:pt>
                <c:pt idx="8">
                  <c:v>2</c:v>
                </c:pt>
                <c:pt idx="9">
                  <c:v>-2</c:v>
                </c:pt>
                <c:pt idx="10">
                  <c:v>-1</c:v>
                </c:pt>
                <c:pt idx="11">
                  <c:v>3</c:v>
                </c:pt>
                <c:pt idx="12">
                  <c:v>2</c:v>
                </c:pt>
                <c:pt idx="13">
                  <c:v>3</c:v>
                </c:pt>
                <c:pt idx="14">
                  <c:v>9</c:v>
                </c:pt>
                <c:pt idx="15">
                  <c:v>6</c:v>
                </c:pt>
                <c:pt idx="16">
                  <c:v>10</c:v>
                </c:pt>
                <c:pt idx="17">
                  <c:v>15</c:v>
                </c:pt>
                <c:pt idx="18">
                  <c:v>14</c:v>
                </c:pt>
                <c:pt idx="19">
                  <c:v>13</c:v>
                </c:pt>
                <c:pt idx="20">
                  <c:v>23</c:v>
                </c:pt>
                <c:pt idx="21">
                  <c:v>180</c:v>
                </c:pt>
                <c:pt idx="22">
                  <c:v>130</c:v>
                </c:pt>
                <c:pt idx="23">
                  <c:v>48</c:v>
                </c:pt>
                <c:pt idx="24">
                  <c:v>38</c:v>
                </c:pt>
                <c:pt idx="25">
                  <c:v>40</c:v>
                </c:pt>
                <c:pt idx="26">
                  <c:v>25</c:v>
                </c:pt>
                <c:pt idx="27">
                  <c:v>14</c:v>
                </c:pt>
              </c:numCache>
            </c:numRef>
          </c:val>
          <c:smooth val="0"/>
          <c:extLst>
            <c:ext xmlns:c16="http://schemas.microsoft.com/office/drawing/2014/chart" uri="{C3380CC4-5D6E-409C-BE32-E72D297353CC}">
              <c16:uniqueId val="{00000000-3B1A-4D96-95BF-E303502D578E}"/>
            </c:ext>
          </c:extLst>
        </c:ser>
        <c:ser>
          <c:idx val="1"/>
          <c:order val="1"/>
          <c:tx>
            <c:strRef>
              <c:f>Sheet1!$C$1</c:f>
              <c:strCache>
                <c:ptCount val="1"/>
                <c:pt idx="0">
                  <c:v>leejeansphils (Lee Jeans Philippines)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numCache>
            </c:numRef>
          </c:val>
          <c:smooth val="0"/>
          <c:extLst>
            <c:ext xmlns:c16="http://schemas.microsoft.com/office/drawing/2014/chart" uri="{C3380CC4-5D6E-409C-BE32-E72D297353CC}">
              <c16:uniqueId val="{00000001-3B1A-4D96-95BF-E303502D578E}"/>
            </c:ext>
          </c:extLst>
        </c:ser>
        <c:ser>
          <c:idx val="2"/>
          <c:order val="2"/>
          <c:tx>
            <c:strRef>
              <c:f>Sheet1!$D$1</c:f>
              <c:strCache>
                <c:ptCount val="1"/>
                <c:pt idx="0">
                  <c:v>levis_ph (Levi's_PH)</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numCache>
            </c:numRef>
          </c:val>
          <c:smooth val="0"/>
          <c:extLst>
            <c:ext xmlns:c16="http://schemas.microsoft.com/office/drawing/2014/chart" uri="{C3380CC4-5D6E-409C-BE32-E72D297353CC}">
              <c16:uniqueId val="{00000002-3B1A-4D96-95BF-E303502D578E}"/>
            </c:ext>
          </c:extLst>
        </c:ser>
        <c:dLbls>
          <c:showLegendKey val="0"/>
          <c:showVal val="0"/>
          <c:showCatName val="0"/>
          <c:showSerName val="0"/>
          <c:showPercent val="0"/>
          <c:showBubbleSize val="0"/>
        </c:dLbls>
        <c:smooth val="0"/>
        <c:axId val="414973896"/>
        <c:axId val="414977176"/>
      </c:lineChart>
      <c:dateAx>
        <c:axId val="414973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77176"/>
        <c:crosses val="autoZero"/>
        <c:auto val="1"/>
        <c:lblOffset val="100"/>
        <c:baseTimeUnit val="days"/>
      </c:dateAx>
      <c:valAx>
        <c:axId val="414977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7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wranglerph (Wrangler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3.2750376629331002E-2</c:v>
                </c:pt>
                <c:pt idx="1">
                  <c:v>1.9643792561551E-2</c:v>
                </c:pt>
                <c:pt idx="2">
                  <c:v>3.2733224222586003E-2</c:v>
                </c:pt>
                <c:pt idx="3">
                  <c:v>3.2722513089004999E-2</c:v>
                </c:pt>
                <c:pt idx="4">
                  <c:v>2.6169447170428999E-2</c:v>
                </c:pt>
                <c:pt idx="5">
                  <c:v>-6.5406501406239997E-3</c:v>
                </c:pt>
                <c:pt idx="6">
                  <c:v>4.5787545787546E-2</c:v>
                </c:pt>
                <c:pt idx="7">
                  <c:v>6.538084341288E-3</c:v>
                </c:pt>
                <c:pt idx="8">
                  <c:v>1.3075313807531E-2</c:v>
                </c:pt>
                <c:pt idx="9">
                  <c:v>-1.3073604392731E-2</c:v>
                </c:pt>
                <c:pt idx="10">
                  <c:v>-6.5376569037656996E-3</c:v>
                </c:pt>
                <c:pt idx="11">
                  <c:v>1.9614253023863999E-2</c:v>
                </c:pt>
                <c:pt idx="12">
                  <c:v>1.3073604392731E-2</c:v>
                </c:pt>
                <c:pt idx="13">
                  <c:v>1.9607843137254999E-2</c:v>
                </c:pt>
                <c:pt idx="14">
                  <c:v>5.8811997647520001E-2</c:v>
                </c:pt>
                <c:pt idx="15">
                  <c:v>3.9184952978055999E-2</c:v>
                </c:pt>
                <c:pt idx="16">
                  <c:v>6.5282673978326003E-2</c:v>
                </c:pt>
                <c:pt idx="17">
                  <c:v>9.7860125260959996E-2</c:v>
                </c:pt>
                <c:pt idx="18">
                  <c:v>9.1246822655283E-2</c:v>
                </c:pt>
                <c:pt idx="19">
                  <c:v>8.4651950250700006E-2</c:v>
                </c:pt>
                <c:pt idx="20">
                  <c:v>0.14964216005205</c:v>
                </c:pt>
                <c:pt idx="21">
                  <c:v>1.16936269733</c:v>
                </c:pt>
                <c:pt idx="22">
                  <c:v>0.83477814165542996</c:v>
                </c:pt>
                <c:pt idx="23">
                  <c:v>0.30567407501750998</c:v>
                </c:pt>
                <c:pt idx="24">
                  <c:v>0.24125452352231999</c:v>
                </c:pt>
                <c:pt idx="25">
                  <c:v>0.25334093356134002</c:v>
                </c:pt>
                <c:pt idx="26">
                  <c:v>0.15793796196854001</c:v>
                </c:pt>
                <c:pt idx="27">
                  <c:v>8.8305790336823994E-2</c:v>
                </c:pt>
              </c:numCache>
            </c:numRef>
          </c:val>
          <c:smooth val="0"/>
          <c:extLst>
            <c:ext xmlns:c16="http://schemas.microsoft.com/office/drawing/2014/chart" uri="{C3380CC4-5D6E-409C-BE32-E72D297353CC}">
              <c16:uniqueId val="{00000000-6035-486B-867A-F03575236C96}"/>
            </c:ext>
          </c:extLst>
        </c:ser>
        <c:ser>
          <c:idx val="1"/>
          <c:order val="1"/>
          <c:tx>
            <c:strRef>
              <c:f>Sheet1!$C$1</c:f>
              <c:strCache>
                <c:ptCount val="1"/>
                <c:pt idx="0">
                  <c:v>leejeansphils (Lee Jeans Philippines)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numCache>
            </c:numRef>
          </c:val>
          <c:smooth val="0"/>
          <c:extLst>
            <c:ext xmlns:c16="http://schemas.microsoft.com/office/drawing/2014/chart" uri="{C3380CC4-5D6E-409C-BE32-E72D297353CC}">
              <c16:uniqueId val="{00000001-6035-486B-867A-F03575236C96}"/>
            </c:ext>
          </c:extLst>
        </c:ser>
        <c:ser>
          <c:idx val="2"/>
          <c:order val="2"/>
          <c:tx>
            <c:strRef>
              <c:f>Sheet1!$D$1</c:f>
              <c:strCache>
                <c:ptCount val="1"/>
                <c:pt idx="0">
                  <c:v>levis_ph (Levi's_PH)</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numCache>
            </c:numRef>
          </c:val>
          <c:smooth val="0"/>
          <c:extLst>
            <c:ext xmlns:c16="http://schemas.microsoft.com/office/drawing/2014/chart" uri="{C3380CC4-5D6E-409C-BE32-E72D297353CC}">
              <c16:uniqueId val="{00000002-6035-486B-867A-F03575236C96}"/>
            </c:ext>
          </c:extLst>
        </c:ser>
        <c:dLbls>
          <c:showLegendKey val="0"/>
          <c:showVal val="0"/>
          <c:showCatName val="0"/>
          <c:showSerName val="0"/>
          <c:showPercent val="0"/>
          <c:showBubbleSize val="0"/>
        </c:dLbls>
        <c:smooth val="0"/>
        <c:axId val="414970616"/>
        <c:axId val="414969632"/>
      </c:lineChart>
      <c:dateAx>
        <c:axId val="414970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69632"/>
        <c:crosses val="autoZero"/>
        <c:auto val="1"/>
        <c:lblOffset val="100"/>
        <c:baseTimeUnit val="days"/>
      </c:dateAx>
      <c:valAx>
        <c:axId val="41496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70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leejeansphils (Lee Jeans Philippines)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16</c:v>
                </c:pt>
                <c:pt idx="1">
                  <c:v>18</c:v>
                </c:pt>
                <c:pt idx="2">
                  <c:v>22</c:v>
                </c:pt>
                <c:pt idx="3">
                  <c:v>16</c:v>
                </c:pt>
                <c:pt idx="4">
                  <c:v>36</c:v>
                </c:pt>
                <c:pt idx="5">
                  <c:v>33</c:v>
                </c:pt>
                <c:pt idx="6">
                  <c:v>16</c:v>
                </c:pt>
                <c:pt idx="7">
                  <c:v>412</c:v>
                </c:pt>
                <c:pt idx="8">
                  <c:v>104</c:v>
                </c:pt>
                <c:pt idx="9">
                  <c:v>415</c:v>
                </c:pt>
                <c:pt idx="10">
                  <c:v>559</c:v>
                </c:pt>
                <c:pt idx="11">
                  <c:v>118</c:v>
                </c:pt>
                <c:pt idx="12">
                  <c:v>402</c:v>
                </c:pt>
                <c:pt idx="13">
                  <c:v>110</c:v>
                </c:pt>
                <c:pt idx="14">
                  <c:v>581</c:v>
                </c:pt>
                <c:pt idx="15">
                  <c:v>119</c:v>
                </c:pt>
                <c:pt idx="16">
                  <c:v>497</c:v>
                </c:pt>
                <c:pt idx="17">
                  <c:v>506</c:v>
                </c:pt>
                <c:pt idx="18">
                  <c:v>119</c:v>
                </c:pt>
                <c:pt idx="19">
                  <c:v>96</c:v>
                </c:pt>
                <c:pt idx="20">
                  <c:v>223</c:v>
                </c:pt>
                <c:pt idx="21">
                  <c:v>162</c:v>
                </c:pt>
                <c:pt idx="22">
                  <c:v>290</c:v>
                </c:pt>
                <c:pt idx="23">
                  <c:v>355</c:v>
                </c:pt>
                <c:pt idx="24">
                  <c:v>113</c:v>
                </c:pt>
                <c:pt idx="25">
                  <c:v>46</c:v>
                </c:pt>
                <c:pt idx="26">
                  <c:v>40</c:v>
                </c:pt>
              </c:numCache>
            </c:numRef>
          </c:val>
          <c:smooth val="0"/>
          <c:extLst>
            <c:ext xmlns:c16="http://schemas.microsoft.com/office/drawing/2014/chart" uri="{C3380CC4-5D6E-409C-BE32-E72D297353CC}">
              <c16:uniqueId val="{00000000-2008-4F62-996C-E511043FB920}"/>
            </c:ext>
          </c:extLst>
        </c:ser>
        <c:dLbls>
          <c:showLegendKey val="0"/>
          <c:showVal val="0"/>
          <c:showCatName val="0"/>
          <c:showSerName val="0"/>
          <c:showPercent val="0"/>
          <c:showBubbleSize val="0"/>
        </c:dLbls>
        <c:smooth val="0"/>
        <c:axId val="414972256"/>
        <c:axId val="414987344"/>
      </c:lineChart>
      <c:dateAx>
        <c:axId val="414972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87344"/>
        <c:crosses val="autoZero"/>
        <c:auto val="1"/>
        <c:lblOffset val="100"/>
        <c:baseTimeUnit val="days"/>
      </c:dateAx>
      <c:valAx>
        <c:axId val="41498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7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leejeansphils (Lee Jeans Philippines)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47</c:v>
                </c:pt>
                <c:pt idx="1">
                  <c:v>84</c:v>
                </c:pt>
                <c:pt idx="2">
                  <c:v>117</c:v>
                </c:pt>
                <c:pt idx="3">
                  <c:v>47</c:v>
                </c:pt>
                <c:pt idx="4">
                  <c:v>178</c:v>
                </c:pt>
                <c:pt idx="5">
                  <c:v>154</c:v>
                </c:pt>
                <c:pt idx="6">
                  <c:v>55</c:v>
                </c:pt>
                <c:pt idx="7">
                  <c:v>1026</c:v>
                </c:pt>
                <c:pt idx="8">
                  <c:v>134</c:v>
                </c:pt>
                <c:pt idx="9">
                  <c:v>673</c:v>
                </c:pt>
                <c:pt idx="10">
                  <c:v>854</c:v>
                </c:pt>
                <c:pt idx="11">
                  <c:v>196</c:v>
                </c:pt>
                <c:pt idx="12">
                  <c:v>753</c:v>
                </c:pt>
                <c:pt idx="13">
                  <c:v>181</c:v>
                </c:pt>
                <c:pt idx="14">
                  <c:v>1024</c:v>
                </c:pt>
                <c:pt idx="15">
                  <c:v>189</c:v>
                </c:pt>
                <c:pt idx="16">
                  <c:v>1002</c:v>
                </c:pt>
                <c:pt idx="17">
                  <c:v>814</c:v>
                </c:pt>
                <c:pt idx="18">
                  <c:v>245</c:v>
                </c:pt>
                <c:pt idx="19">
                  <c:v>170</c:v>
                </c:pt>
                <c:pt idx="20">
                  <c:v>366</c:v>
                </c:pt>
                <c:pt idx="21">
                  <c:v>267</c:v>
                </c:pt>
                <c:pt idx="22">
                  <c:v>445</c:v>
                </c:pt>
                <c:pt idx="23">
                  <c:v>530</c:v>
                </c:pt>
                <c:pt idx="24">
                  <c:v>174</c:v>
                </c:pt>
                <c:pt idx="25">
                  <c:v>143</c:v>
                </c:pt>
                <c:pt idx="26">
                  <c:v>149</c:v>
                </c:pt>
              </c:numCache>
            </c:numRef>
          </c:val>
          <c:smooth val="0"/>
          <c:extLst>
            <c:ext xmlns:c16="http://schemas.microsoft.com/office/drawing/2014/chart" uri="{C3380CC4-5D6E-409C-BE32-E72D297353CC}">
              <c16:uniqueId val="{00000000-FFE9-48D3-A6A5-69B484C520C3}"/>
            </c:ext>
          </c:extLst>
        </c:ser>
        <c:dLbls>
          <c:showLegendKey val="0"/>
          <c:showVal val="0"/>
          <c:showCatName val="0"/>
          <c:showSerName val="0"/>
          <c:showPercent val="0"/>
          <c:showBubbleSize val="0"/>
        </c:dLbls>
        <c:smooth val="0"/>
        <c:axId val="414983736"/>
        <c:axId val="414980784"/>
      </c:lineChart>
      <c:dateAx>
        <c:axId val="414983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80784"/>
        <c:crosses val="autoZero"/>
        <c:auto val="1"/>
        <c:lblOffset val="100"/>
        <c:baseTimeUnit val="days"/>
      </c:dateAx>
      <c:valAx>
        <c:axId val="41498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98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43FB9-CC38-42D9-B7DD-A2F657F9AC71}"/>
              </a:ext>
            </a:extLst>
          </p:cNvPr>
          <p:cNvSpPr>
            <a:spLocks noGrp="1"/>
          </p:cNvSpPr>
          <p:nvPr>
            <p:ph type="ctrTitle"/>
          </p:nvPr>
        </p:nvSpPr>
        <p:spPr/>
        <p:txBody>
          <a:bodyPr/>
          <a:lstStyle/>
          <a:p>
            <a:r>
              <a:rPr lang="en-US"/>
              <a:t>JEANS IG</a:t>
            </a:r>
          </a:p>
        </p:txBody>
      </p:sp>
      <p:sp>
        <p:nvSpPr>
          <p:cNvPr id="3" name="Subtitle 2">
            <a:extLst>
              <a:ext uri="{FF2B5EF4-FFF2-40B4-BE49-F238E27FC236}">
                <a16:creationId xmlns:a16="http://schemas.microsoft.com/office/drawing/2014/main" id="{2932BABD-80D4-49A5-90D2-D23B34082EDD}"/>
              </a:ext>
            </a:extLst>
          </p:cNvPr>
          <p:cNvSpPr>
            <a:spLocks noGrp="1"/>
          </p:cNvSpPr>
          <p:nvPr>
            <p:ph type="subTitle" idx="1"/>
          </p:nvPr>
        </p:nvSpPr>
        <p:spPr/>
        <p:txBody>
          <a:bodyPr/>
          <a:lstStyle/>
          <a:p>
            <a:r>
              <a:rPr lang="en-US"/>
              <a:t>Jump Digital Asia</a:t>
            </a:r>
          </a:p>
        </p:txBody>
      </p:sp>
    </p:spTree>
    <p:extLst>
      <p:ext uri="{BB962C8B-B14F-4D97-AF65-F5344CB8AC3E}">
        <p14:creationId xmlns:p14="http://schemas.microsoft.com/office/powerpoint/2010/main" val="3392509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A1BB-69FA-4F88-9C49-FFCCCD214A05}"/>
              </a:ext>
            </a:extLst>
          </p:cNvPr>
          <p:cNvSpPr>
            <a:spLocks noGrp="1"/>
          </p:cNvSpPr>
          <p:nvPr>
            <p:ph type="title"/>
          </p:nvPr>
        </p:nvSpPr>
        <p:spPr/>
        <p:txBody>
          <a:bodyPr/>
          <a:lstStyle/>
          <a:p>
            <a:r>
              <a:rPr lang="en-US"/>
              <a:t>Instagram Posts Table - 1 of 6</a:t>
            </a:r>
          </a:p>
        </p:txBody>
      </p:sp>
      <p:graphicFrame>
        <p:nvGraphicFramePr>
          <p:cNvPr id="5" name="Table Placeholder 4">
            <a:extLst>
              <a:ext uri="{FF2B5EF4-FFF2-40B4-BE49-F238E27FC236}">
                <a16:creationId xmlns:a16="http://schemas.microsoft.com/office/drawing/2014/main" id="{B95A2C89-778F-4E04-9055-C541BAC00CD4}"/>
              </a:ext>
            </a:extLst>
          </p:cNvPr>
          <p:cNvGraphicFramePr>
            <a:graphicFrameLocks noGrp="1"/>
          </p:cNvGraphicFramePr>
          <p:nvPr>
            <p:ph type="tbl" sz="quarter" idx="13"/>
            <p:extLst>
              <p:ext uri="{D42A27DB-BD31-4B8C-83A1-F6EECF244321}">
                <p14:modId xmlns:p14="http://schemas.microsoft.com/office/powerpoint/2010/main" val="2811239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56771446"/>
                    </a:ext>
                  </a:extLst>
                </a:gridCol>
                <a:gridCol w="987552">
                  <a:extLst>
                    <a:ext uri="{9D8B030D-6E8A-4147-A177-3AD203B41FA5}">
                      <a16:colId xmlns:a16="http://schemas.microsoft.com/office/drawing/2014/main" val="24856425"/>
                    </a:ext>
                  </a:extLst>
                </a:gridCol>
                <a:gridCol w="987552">
                  <a:extLst>
                    <a:ext uri="{9D8B030D-6E8A-4147-A177-3AD203B41FA5}">
                      <a16:colId xmlns:a16="http://schemas.microsoft.com/office/drawing/2014/main" val="2329988328"/>
                    </a:ext>
                  </a:extLst>
                </a:gridCol>
                <a:gridCol w="987552">
                  <a:extLst>
                    <a:ext uri="{9D8B030D-6E8A-4147-A177-3AD203B41FA5}">
                      <a16:colId xmlns:a16="http://schemas.microsoft.com/office/drawing/2014/main" val="3242788463"/>
                    </a:ext>
                  </a:extLst>
                </a:gridCol>
                <a:gridCol w="987552">
                  <a:extLst>
                    <a:ext uri="{9D8B030D-6E8A-4147-A177-3AD203B41FA5}">
                      <a16:colId xmlns:a16="http://schemas.microsoft.com/office/drawing/2014/main" val="4105673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0277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- 2018-02-28 11:35:52</a:t>
                      </a:r>
                      <a:r>
                        <a:rPr kumimoji="0" lang="en-US" sz="1000" b="0" i="0" u="none" strike="noStrike" kern="1200" cap="none" spc="0" normalizeH="0" baseline="0" noProof="0">
                          <a:ln>
                            <a:noFill/>
                          </a:ln>
                          <a:solidFill>
                            <a:prstClr val="black"/>
                          </a:solidFill>
                          <a:effectLst/>
                          <a:uLnTx/>
                          <a:uFillTx/>
                          <a:latin typeface="+mn-lt"/>
                          <a:ea typeface="+mn-ea"/>
                          <a:cs typeface="+mn-cs"/>
                        </a:rPr>
                        <a:t>
Want to stand a chance to win P500,000 worth of Wrangler gear, gadgets and an all-expense-paid trip? Here’s how: 
Just share your best travel photos and #Live2Wander stories on Facebook and Instagram!
Tag @wranglerph.
Then include #TrueWanderer, #Live2Wander and #WranglerPH in your caption – it’s that easy!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4108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- 2018-02-28 05:09:38</a:t>
                      </a:r>
                      <a:r>
                        <a:rPr kumimoji="0" lang="en-US" sz="1000" b="0" i="0" u="none" strike="noStrike" kern="1200" cap="none" spc="0" normalizeH="0" baseline="0" noProof="0">
                          <a:ln>
                            <a:noFill/>
                          </a:ln>
                          <a:solidFill>
                            <a:prstClr val="black"/>
                          </a:solidFill>
                          <a:effectLst/>
                          <a:uLnTx/>
                          <a:uFillTx/>
                          <a:latin typeface="+mn-lt"/>
                          <a:ea typeface="+mn-ea"/>
                          <a:cs typeface="+mn-cs"/>
                        </a:rPr>
                        <a:t>
Want some expert help to elevate your denim game? Watch out for clues on Deegee Razon’s Instagram (@dgrazon) for his upcoming style session at an unrevealed Wrangler boutique! Watch this space!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60911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- 2018-02-27 11:07:41</a:t>
                      </a:r>
                      <a:r>
                        <a:rPr kumimoji="0" lang="en-US" sz="1000" b="0" i="0" u="none" strike="noStrike" kern="1200" cap="none" spc="0" normalizeH="0" baseline="0" noProof="0">
                          <a:ln>
                            <a:noFill/>
                          </a:ln>
                          <a:solidFill>
                            <a:prstClr val="black"/>
                          </a:solidFill>
                          <a:effectLst/>
                          <a:uLnTx/>
                          <a:uFillTx/>
                          <a:latin typeface="+mn-lt"/>
                          <a:ea typeface="+mn-ea"/>
                          <a:cs typeface="+mn-cs"/>
                        </a:rPr>
                        <a:t>
Follow in the footsteps of our True Wanderers – hit the road and explore! Upload your best travel photos and share your #Live2Wander stories on Facebook or Instagram. Then tag @wranglerph and add the official hashtags 
#TrueWanderer, #Live2Wander and #WranglerPH to qualify!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31054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levis_ph (Levi's_PH) - 2018-02-27 05:37:55</a:t>
                      </a:r>
                      <a:r>
                        <a:rPr kumimoji="0" lang="en-US" sz="1000" b="0" i="0" u="none" strike="noStrike" kern="1200" cap="none" spc="0" normalizeH="0" baseline="0" noProof="0">
                          <a:ln>
                            <a:noFill/>
                          </a:ln>
                          <a:solidFill>
                            <a:prstClr val="black"/>
                          </a:solidFill>
                          <a:effectLst/>
                          <a:uLnTx/>
                          <a:uFillTx/>
                          <a:latin typeface="+mn-lt"/>
                          <a:ea typeface="+mn-ea"/>
                          <a:cs typeface="+mn-cs"/>
                        </a:rPr>
                        <a:t>
@Jappyagoncillo chose to #LiveInLevis with his new pair of tapered jeans! Watch out for his art on the streets! Oh, and our stores if you wanna get your own pair.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7913613"/>
                  </a:ext>
                </a:extLst>
              </a:tr>
            </a:tbl>
          </a:graphicData>
        </a:graphic>
      </p:graphicFrame>
      <p:sp>
        <p:nvSpPr>
          <p:cNvPr id="4" name="Text Placeholder 3">
            <a:extLst>
              <a:ext uri="{FF2B5EF4-FFF2-40B4-BE49-F238E27FC236}">
                <a16:creationId xmlns:a16="http://schemas.microsoft.com/office/drawing/2014/main" id="{1D4B38CA-5EBE-4E66-B9CE-42FABD70B92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24496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9F605-5CC3-47EE-94BB-411AC8E3446A}"/>
              </a:ext>
            </a:extLst>
          </p:cNvPr>
          <p:cNvSpPr>
            <a:spLocks noGrp="1"/>
          </p:cNvSpPr>
          <p:nvPr>
            <p:ph type="title"/>
          </p:nvPr>
        </p:nvSpPr>
        <p:spPr/>
        <p:txBody>
          <a:bodyPr/>
          <a:lstStyle/>
          <a:p>
            <a:r>
              <a:rPr lang="en-US"/>
              <a:t>Instagram Posts Table - 2 of 6</a:t>
            </a:r>
          </a:p>
        </p:txBody>
      </p:sp>
      <p:graphicFrame>
        <p:nvGraphicFramePr>
          <p:cNvPr id="5" name="Table Placeholder 4">
            <a:extLst>
              <a:ext uri="{FF2B5EF4-FFF2-40B4-BE49-F238E27FC236}">
                <a16:creationId xmlns:a16="http://schemas.microsoft.com/office/drawing/2014/main" id="{447CDA31-47C7-4FFA-9D41-72C096A6A1E5}"/>
              </a:ext>
            </a:extLst>
          </p:cNvPr>
          <p:cNvGraphicFramePr>
            <a:graphicFrameLocks noGrp="1"/>
          </p:cNvGraphicFramePr>
          <p:nvPr>
            <p:ph type="tbl" sz="quarter" idx="13"/>
            <p:extLst>
              <p:ext uri="{D42A27DB-BD31-4B8C-83A1-F6EECF244321}">
                <p14:modId xmlns:p14="http://schemas.microsoft.com/office/powerpoint/2010/main" val="2323597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25177968"/>
                    </a:ext>
                  </a:extLst>
                </a:gridCol>
                <a:gridCol w="987552">
                  <a:extLst>
                    <a:ext uri="{9D8B030D-6E8A-4147-A177-3AD203B41FA5}">
                      <a16:colId xmlns:a16="http://schemas.microsoft.com/office/drawing/2014/main" val="1092649857"/>
                    </a:ext>
                  </a:extLst>
                </a:gridCol>
                <a:gridCol w="987552">
                  <a:extLst>
                    <a:ext uri="{9D8B030D-6E8A-4147-A177-3AD203B41FA5}">
                      <a16:colId xmlns:a16="http://schemas.microsoft.com/office/drawing/2014/main" val="2218916646"/>
                    </a:ext>
                  </a:extLst>
                </a:gridCol>
                <a:gridCol w="987552">
                  <a:extLst>
                    <a:ext uri="{9D8B030D-6E8A-4147-A177-3AD203B41FA5}">
                      <a16:colId xmlns:a16="http://schemas.microsoft.com/office/drawing/2014/main" val="2651471207"/>
                    </a:ext>
                  </a:extLst>
                </a:gridCol>
                <a:gridCol w="987552">
                  <a:extLst>
                    <a:ext uri="{9D8B030D-6E8A-4147-A177-3AD203B41FA5}">
                      <a16:colId xmlns:a16="http://schemas.microsoft.com/office/drawing/2014/main" val="2270060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3257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- 2018-02-26 11:06:27</a:t>
                      </a:r>
                      <a:r>
                        <a:rPr kumimoji="0" lang="en-US" sz="1000" b="0" i="0" u="none" strike="noStrike" kern="1200" cap="none" spc="0" normalizeH="0" baseline="0" noProof="0">
                          <a:ln>
                            <a:noFill/>
                          </a:ln>
                          <a:solidFill>
                            <a:prstClr val="black"/>
                          </a:solidFill>
                          <a:effectLst/>
                          <a:uLnTx/>
                          <a:uFillTx/>
                          <a:latin typeface="+mn-lt"/>
                          <a:ea typeface="+mn-ea"/>
                          <a:cs typeface="+mn-cs"/>
                        </a:rPr>
                        <a:t>
Street style photographer and blogger Deegee Razon (@dgrazon) will be making an appearance at a Wrangler boutique near you! Can you guess where? Here’s a clue: Overlooking the beautiful Taal Lake, it’s one of Manila’s best road trip destinations because of it’s cool climate and chill cafes. 😎 So save the date, hope to see you there!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19961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- 2018-02-25 10:56:16</a:t>
                      </a:r>
                      <a:r>
                        <a:rPr kumimoji="0" lang="en-US" sz="1000" b="0" i="0" u="none" strike="noStrike" kern="1200" cap="none" spc="0" normalizeH="0" baseline="0" noProof="0">
                          <a:ln>
                            <a:noFill/>
                          </a:ln>
                          <a:solidFill>
                            <a:prstClr val="black"/>
                          </a:solidFill>
                          <a:effectLst/>
                          <a:uLnTx/>
                          <a:uFillTx/>
                          <a:latin typeface="+mn-lt"/>
                          <a:ea typeface="+mn-ea"/>
                          <a:cs typeface="+mn-cs"/>
                        </a:rPr>
                        <a:t>
Ruling the road since 1947. Ride along with the most iconic American denim brand today.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5638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leejeansphils (Lee Jeans Philippines) - 2018-02-25 05:04:50</a:t>
                      </a:r>
                      <a:r>
                        <a:rPr kumimoji="0" lang="en-US" sz="1000" b="0" i="0" u="none" strike="noStrike" kern="1200" cap="none" spc="0" normalizeH="0" baseline="0" noProof="0">
                          <a:ln>
                            <a:noFill/>
                          </a:ln>
                          <a:solidFill>
                            <a:prstClr val="black"/>
                          </a:solidFill>
                          <a:effectLst/>
                          <a:uLnTx/>
                          <a:uFillTx/>
                          <a:latin typeface="+mn-lt"/>
                          <a:ea typeface="+mn-ea"/>
                          <a:cs typeface="+mn-cs"/>
                        </a:rPr>
                        <a:t>
Nothing’s more attractive than an easy disposition. @iamstevensilva has mastered it. #LeeMens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63880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- 2018-02-24 09:56:41</a:t>
                      </a:r>
                      <a:r>
                        <a:rPr kumimoji="0" lang="en-US" sz="1000" b="0" i="0" u="none" strike="noStrike" kern="1200" cap="none" spc="0" normalizeH="0" baseline="0" noProof="0">
                          <a:ln>
                            <a:noFill/>
                          </a:ln>
                          <a:solidFill>
                            <a:prstClr val="black"/>
                          </a:solidFill>
                          <a:effectLst/>
                          <a:uLnTx/>
                          <a:uFillTx/>
                          <a:latin typeface="+mn-lt"/>
                          <a:ea typeface="+mn-ea"/>
                          <a:cs typeface="+mn-cs"/>
                        </a:rPr>
                        <a:t>
The search for Season 4’s #TrueWanderer is on! To join, just share your best #Live2Wander stories, tag @wranglerph and upload your best travel photos on Facebook and Instagram. Don’t forget to add the official hashtags – #TrueWanderer, #Live2Wander and #WranglerPH to qualify!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3732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- 2018-02-23 11:27:05</a:t>
                      </a:r>
                      <a:r>
                        <a:rPr kumimoji="0" lang="en-US" sz="1000" b="0" i="0" u="none" strike="noStrike" kern="1200" cap="none" spc="0" normalizeH="0" baseline="0" noProof="0">
                          <a:ln>
                            <a:noFill/>
                          </a:ln>
                          <a:solidFill>
                            <a:prstClr val="black"/>
                          </a:solidFill>
                          <a:effectLst/>
                          <a:uLnTx/>
                          <a:uFillTx/>
                          <a:latin typeface="+mn-lt"/>
                          <a:ea typeface="+mn-ea"/>
                          <a:cs typeface="+mn-cs"/>
                        </a:rPr>
                        <a:t>
You’re right Arci, the view from this mountaintop is stunning. 👌🏽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26442574"/>
                  </a:ext>
                </a:extLst>
              </a:tr>
            </a:tbl>
          </a:graphicData>
        </a:graphic>
      </p:graphicFrame>
      <p:sp>
        <p:nvSpPr>
          <p:cNvPr id="4" name="Text Placeholder 3">
            <a:extLst>
              <a:ext uri="{FF2B5EF4-FFF2-40B4-BE49-F238E27FC236}">
                <a16:creationId xmlns:a16="http://schemas.microsoft.com/office/drawing/2014/main" id="{39754A6C-9B25-4FA6-868B-DDB09B589AE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28759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9D108-1A18-4D2C-B57C-143F23B73229}"/>
              </a:ext>
            </a:extLst>
          </p:cNvPr>
          <p:cNvSpPr>
            <a:spLocks noGrp="1"/>
          </p:cNvSpPr>
          <p:nvPr>
            <p:ph type="title"/>
          </p:nvPr>
        </p:nvSpPr>
        <p:spPr/>
        <p:txBody>
          <a:bodyPr/>
          <a:lstStyle/>
          <a:p>
            <a:r>
              <a:rPr lang="en-US"/>
              <a:t>Instagram Posts Table - 3 of 6</a:t>
            </a:r>
          </a:p>
        </p:txBody>
      </p:sp>
      <p:graphicFrame>
        <p:nvGraphicFramePr>
          <p:cNvPr id="5" name="Table Placeholder 4">
            <a:extLst>
              <a:ext uri="{FF2B5EF4-FFF2-40B4-BE49-F238E27FC236}">
                <a16:creationId xmlns:a16="http://schemas.microsoft.com/office/drawing/2014/main" id="{702A8C55-0092-45C8-A756-5E1B2CF08F55}"/>
              </a:ext>
            </a:extLst>
          </p:cNvPr>
          <p:cNvGraphicFramePr>
            <a:graphicFrameLocks noGrp="1"/>
          </p:cNvGraphicFramePr>
          <p:nvPr>
            <p:ph type="tbl" sz="quarter" idx="13"/>
            <p:extLst>
              <p:ext uri="{D42A27DB-BD31-4B8C-83A1-F6EECF244321}">
                <p14:modId xmlns:p14="http://schemas.microsoft.com/office/powerpoint/2010/main" val="1350877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87181162"/>
                    </a:ext>
                  </a:extLst>
                </a:gridCol>
                <a:gridCol w="987552">
                  <a:extLst>
                    <a:ext uri="{9D8B030D-6E8A-4147-A177-3AD203B41FA5}">
                      <a16:colId xmlns:a16="http://schemas.microsoft.com/office/drawing/2014/main" val="2074742761"/>
                    </a:ext>
                  </a:extLst>
                </a:gridCol>
                <a:gridCol w="987552">
                  <a:extLst>
                    <a:ext uri="{9D8B030D-6E8A-4147-A177-3AD203B41FA5}">
                      <a16:colId xmlns:a16="http://schemas.microsoft.com/office/drawing/2014/main" val="3588030394"/>
                    </a:ext>
                  </a:extLst>
                </a:gridCol>
                <a:gridCol w="987552">
                  <a:extLst>
                    <a:ext uri="{9D8B030D-6E8A-4147-A177-3AD203B41FA5}">
                      <a16:colId xmlns:a16="http://schemas.microsoft.com/office/drawing/2014/main" val="460062928"/>
                    </a:ext>
                  </a:extLst>
                </a:gridCol>
                <a:gridCol w="987552">
                  <a:extLst>
                    <a:ext uri="{9D8B030D-6E8A-4147-A177-3AD203B41FA5}">
                      <a16:colId xmlns:a16="http://schemas.microsoft.com/office/drawing/2014/main" val="826188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6446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leejeansphils (Lee Jeans Philippines) - 2018-02-23 04:52:24</a:t>
                      </a:r>
                      <a:r>
                        <a:rPr kumimoji="0" lang="en-US" sz="1000" b="0" i="0" u="none" strike="noStrike" kern="1200" cap="none" spc="0" normalizeH="0" baseline="0" noProof="0">
                          <a:ln>
                            <a:noFill/>
                          </a:ln>
                          <a:solidFill>
                            <a:prstClr val="black"/>
                          </a:solidFill>
                          <a:effectLst/>
                          <a:uLnTx/>
                          <a:uFillTx/>
                          <a:latin typeface="+mn-lt"/>
                          <a:ea typeface="+mn-ea"/>
                          <a:cs typeface="+mn-cs"/>
                        </a:rPr>
                        <a:t>
Stay curious like @sanyasmith007, go on an adventure! What are you waiting for? #LeexSmiley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62096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- 2018-02-22 11:09:05</a:t>
                      </a:r>
                      <a:r>
                        <a:rPr kumimoji="0" lang="en-US" sz="1000" b="0" i="0" u="none" strike="noStrike" kern="1200" cap="none" spc="0" normalizeH="0" baseline="0" noProof="0">
                          <a:ln>
                            <a:noFill/>
                          </a:ln>
                          <a:solidFill>
                            <a:prstClr val="black"/>
                          </a:solidFill>
                          <a:effectLst/>
                          <a:uLnTx/>
                          <a:uFillTx/>
                          <a:latin typeface="+mn-lt"/>
                          <a:ea typeface="+mn-ea"/>
                          <a:cs typeface="+mn-cs"/>
                        </a:rPr>
                        <a:t>
You saw our announcements, and you heard the call – now it’s time for you to conquer the open road! Pack your bags and plan your route, will you be 2018’s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62776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- 2018-02-21 05:05:11</a:t>
                      </a:r>
                      <a:r>
                        <a:rPr kumimoji="0" lang="en-US" sz="1000" b="0" i="0" u="none" strike="noStrike" kern="1200" cap="none" spc="0" normalizeH="0" baseline="0" noProof="0">
                          <a:ln>
                            <a:noFill/>
                          </a:ln>
                          <a:solidFill>
                            <a:prstClr val="black"/>
                          </a:solidFill>
                          <a:effectLst/>
                          <a:uLnTx/>
                          <a:uFillTx/>
                          <a:latin typeface="+mn-lt"/>
                          <a:ea typeface="+mn-ea"/>
                          <a:cs typeface="+mn-cs"/>
                        </a:rPr>
                        <a:t>
Tune in to our Facebook Live broadcast later at 6pm to catch the #Live2Wander launch and the unveiling of our newest Wrangler ambassador! Don’t miss out!
#TrueWanderer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24537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- 2018-02-20 11:51:30</a:t>
                      </a:r>
                      <a:r>
                        <a:rPr kumimoji="0" lang="en-US" sz="1000" b="0" i="0" u="none" strike="noStrike" kern="1200" cap="none" spc="0" normalizeH="0" baseline="0" noProof="0">
                          <a:ln>
                            <a:noFill/>
                          </a:ln>
                          <a:solidFill>
                            <a:prstClr val="black"/>
                          </a:solidFill>
                          <a:effectLst/>
                          <a:uLnTx/>
                          <a:uFillTx/>
                          <a:latin typeface="+mn-lt"/>
                          <a:ea typeface="+mn-ea"/>
                          <a:cs typeface="+mn-cs"/>
                        </a:rPr>
                        <a:t>
Don’t miss all the fun. 😉 Stay tuned tomorrow for the biggest adventure of 2018.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76533598"/>
                  </a:ext>
                </a:extLst>
              </a:tr>
            </a:tbl>
          </a:graphicData>
        </a:graphic>
      </p:graphicFrame>
      <p:sp>
        <p:nvSpPr>
          <p:cNvPr id="4" name="Text Placeholder 3">
            <a:extLst>
              <a:ext uri="{FF2B5EF4-FFF2-40B4-BE49-F238E27FC236}">
                <a16:creationId xmlns:a16="http://schemas.microsoft.com/office/drawing/2014/main" id="{37AF2D4C-9BDA-42D2-8BE4-D1F43FF2F5F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83790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D53B6-77FC-48E5-90DD-D5ADB51BAB45}"/>
              </a:ext>
            </a:extLst>
          </p:cNvPr>
          <p:cNvSpPr>
            <a:spLocks noGrp="1"/>
          </p:cNvSpPr>
          <p:nvPr>
            <p:ph type="title"/>
          </p:nvPr>
        </p:nvSpPr>
        <p:spPr/>
        <p:txBody>
          <a:bodyPr/>
          <a:lstStyle/>
          <a:p>
            <a:r>
              <a:rPr lang="en-US"/>
              <a:t>Instagram Posts Table - 4 of 6</a:t>
            </a:r>
          </a:p>
        </p:txBody>
      </p:sp>
      <p:graphicFrame>
        <p:nvGraphicFramePr>
          <p:cNvPr id="5" name="Table Placeholder 4">
            <a:extLst>
              <a:ext uri="{FF2B5EF4-FFF2-40B4-BE49-F238E27FC236}">
                <a16:creationId xmlns:a16="http://schemas.microsoft.com/office/drawing/2014/main" id="{3CA1F002-9497-485E-8C01-5FE62A9DA405}"/>
              </a:ext>
            </a:extLst>
          </p:cNvPr>
          <p:cNvGraphicFramePr>
            <a:graphicFrameLocks noGrp="1"/>
          </p:cNvGraphicFramePr>
          <p:nvPr>
            <p:ph type="tbl" sz="quarter" idx="13"/>
            <p:extLst>
              <p:ext uri="{D42A27DB-BD31-4B8C-83A1-F6EECF244321}">
                <p14:modId xmlns:p14="http://schemas.microsoft.com/office/powerpoint/2010/main" val="1379198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18626231"/>
                    </a:ext>
                  </a:extLst>
                </a:gridCol>
                <a:gridCol w="987552">
                  <a:extLst>
                    <a:ext uri="{9D8B030D-6E8A-4147-A177-3AD203B41FA5}">
                      <a16:colId xmlns:a16="http://schemas.microsoft.com/office/drawing/2014/main" val="4078833362"/>
                    </a:ext>
                  </a:extLst>
                </a:gridCol>
                <a:gridCol w="987552">
                  <a:extLst>
                    <a:ext uri="{9D8B030D-6E8A-4147-A177-3AD203B41FA5}">
                      <a16:colId xmlns:a16="http://schemas.microsoft.com/office/drawing/2014/main" val="700132719"/>
                    </a:ext>
                  </a:extLst>
                </a:gridCol>
                <a:gridCol w="987552">
                  <a:extLst>
                    <a:ext uri="{9D8B030D-6E8A-4147-A177-3AD203B41FA5}">
                      <a16:colId xmlns:a16="http://schemas.microsoft.com/office/drawing/2014/main" val="520743611"/>
                    </a:ext>
                  </a:extLst>
                </a:gridCol>
                <a:gridCol w="987552">
                  <a:extLst>
                    <a:ext uri="{9D8B030D-6E8A-4147-A177-3AD203B41FA5}">
                      <a16:colId xmlns:a16="http://schemas.microsoft.com/office/drawing/2014/main" val="2409819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3456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- 2018-02-20 10:24:56</a:t>
                      </a:r>
                      <a:r>
                        <a:rPr kumimoji="0" lang="en-US" sz="1000" b="0" i="0" u="none" strike="noStrike" kern="1200" cap="none" spc="0" normalizeH="0" baseline="0" noProof="0">
                          <a:ln>
                            <a:noFill/>
                          </a:ln>
                          <a:solidFill>
                            <a:prstClr val="black"/>
                          </a:solidFill>
                          <a:effectLst/>
                          <a:uLnTx/>
                          <a:uFillTx/>
                          <a:latin typeface="+mn-lt"/>
                          <a:ea typeface="+mn-ea"/>
                          <a:cs typeface="+mn-cs"/>
                        </a:rPr>
                        <a:t>
“I want to become the storyteller who wandered, and not the person who forever wonders.”
- Vincent Jim Beam, #TrueWanderer 2017
Are you ready to start your next great adventure? 
#WranglerPH #Live2Wander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8170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- 2018-02-19 10:44:46</a:t>
                      </a:r>
                      <a:r>
                        <a:rPr kumimoji="0" lang="en-US" sz="1000" b="0" i="0" u="none" strike="noStrike" kern="1200" cap="none" spc="0" normalizeH="0" baseline="0" noProof="0">
                          <a:ln>
                            <a:noFill/>
                          </a:ln>
                          <a:solidFill>
                            <a:prstClr val="black"/>
                          </a:solidFill>
                          <a:effectLst/>
                          <a:uLnTx/>
                          <a:uFillTx/>
                          <a:latin typeface="+mn-lt"/>
                          <a:ea typeface="+mn-ea"/>
                          <a:cs typeface="+mn-cs"/>
                        </a:rPr>
                        <a:t>
Last year, we climbed mountain peaks and trekked across valleys. We conquered fears and challenges, and met people from all walks of life. We travelled all over the Philippines to find 2017’s #TrueWanderer, and now - we’re back to do it all over again. Are you the one we’re looking for? Do you have what it takes to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04283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leejeansphils (Lee Jeans Philippines) - 2018-02-19 09:40:28</a:t>
                      </a:r>
                      <a:r>
                        <a:rPr kumimoji="0" lang="en-US" sz="1000" b="0" i="0" u="none" strike="noStrike" kern="1200" cap="none" spc="0" normalizeH="0" baseline="0" noProof="0">
                          <a:ln>
                            <a:noFill/>
                          </a:ln>
                          <a:solidFill>
                            <a:prstClr val="black"/>
                          </a:solidFill>
                          <a:effectLst/>
                          <a:uLnTx/>
                          <a:uFillTx/>
                          <a:latin typeface="+mn-lt"/>
                          <a:ea typeface="+mn-ea"/>
                          <a:cs typeface="+mn-cs"/>
                        </a:rPr>
                        <a:t>
@mikylequizon showing the art of the tattered denim.  #LeeMens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7411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leejeansphils (Lee Jeans Philippines) - 2018-02-18 12:02:05</a:t>
                      </a:r>
                      <a:r>
                        <a:rPr kumimoji="0" lang="en-US" sz="1000" b="0" i="0" u="none" strike="noStrike" kern="1200" cap="none" spc="0" normalizeH="0" baseline="0" noProof="0">
                          <a:ln>
                            <a:noFill/>
                          </a:ln>
                          <a:solidFill>
                            <a:prstClr val="black"/>
                          </a:solidFill>
                          <a:effectLst/>
                          <a:uLnTx/>
                          <a:uFillTx/>
                          <a:latin typeface="+mn-lt"/>
                          <a:ea typeface="+mn-ea"/>
                          <a:cs typeface="+mn-cs"/>
                        </a:rPr>
                        <a:t>
When you’ve got it, you don’t have to say much. Just ask @sanyasmith007 #LeeWomens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86971552"/>
                  </a:ext>
                </a:extLst>
              </a:tr>
            </a:tbl>
          </a:graphicData>
        </a:graphic>
      </p:graphicFrame>
      <p:sp>
        <p:nvSpPr>
          <p:cNvPr id="4" name="Text Placeholder 3">
            <a:extLst>
              <a:ext uri="{FF2B5EF4-FFF2-40B4-BE49-F238E27FC236}">
                <a16:creationId xmlns:a16="http://schemas.microsoft.com/office/drawing/2014/main" id="{90D4AD4F-16A0-4629-B246-E1EB9761961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40459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85C03-5E31-4F15-874A-5ED3CACD8DDC}"/>
              </a:ext>
            </a:extLst>
          </p:cNvPr>
          <p:cNvSpPr>
            <a:spLocks noGrp="1"/>
          </p:cNvSpPr>
          <p:nvPr>
            <p:ph type="title"/>
          </p:nvPr>
        </p:nvSpPr>
        <p:spPr/>
        <p:txBody>
          <a:bodyPr/>
          <a:lstStyle/>
          <a:p>
            <a:r>
              <a:rPr lang="en-US"/>
              <a:t>Instagram Posts Table - 5 of 6</a:t>
            </a:r>
          </a:p>
        </p:txBody>
      </p:sp>
      <p:graphicFrame>
        <p:nvGraphicFramePr>
          <p:cNvPr id="5" name="Table Placeholder 4">
            <a:extLst>
              <a:ext uri="{FF2B5EF4-FFF2-40B4-BE49-F238E27FC236}">
                <a16:creationId xmlns:a16="http://schemas.microsoft.com/office/drawing/2014/main" id="{B582A70E-8FC3-4194-A3A6-8A8C3D70437F}"/>
              </a:ext>
            </a:extLst>
          </p:cNvPr>
          <p:cNvGraphicFramePr>
            <a:graphicFrameLocks noGrp="1"/>
          </p:cNvGraphicFramePr>
          <p:nvPr>
            <p:ph type="tbl" sz="quarter" idx="13"/>
            <p:extLst>
              <p:ext uri="{D42A27DB-BD31-4B8C-83A1-F6EECF244321}">
                <p14:modId xmlns:p14="http://schemas.microsoft.com/office/powerpoint/2010/main" val="3904218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9167201"/>
                    </a:ext>
                  </a:extLst>
                </a:gridCol>
                <a:gridCol w="987552">
                  <a:extLst>
                    <a:ext uri="{9D8B030D-6E8A-4147-A177-3AD203B41FA5}">
                      <a16:colId xmlns:a16="http://schemas.microsoft.com/office/drawing/2014/main" val="2338559673"/>
                    </a:ext>
                  </a:extLst>
                </a:gridCol>
                <a:gridCol w="987552">
                  <a:extLst>
                    <a:ext uri="{9D8B030D-6E8A-4147-A177-3AD203B41FA5}">
                      <a16:colId xmlns:a16="http://schemas.microsoft.com/office/drawing/2014/main" val="1143402312"/>
                    </a:ext>
                  </a:extLst>
                </a:gridCol>
                <a:gridCol w="987552">
                  <a:extLst>
                    <a:ext uri="{9D8B030D-6E8A-4147-A177-3AD203B41FA5}">
                      <a16:colId xmlns:a16="http://schemas.microsoft.com/office/drawing/2014/main" val="1892531858"/>
                    </a:ext>
                  </a:extLst>
                </a:gridCol>
                <a:gridCol w="987552">
                  <a:extLst>
                    <a:ext uri="{9D8B030D-6E8A-4147-A177-3AD203B41FA5}">
                      <a16:colId xmlns:a16="http://schemas.microsoft.com/office/drawing/2014/main" val="1986269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4610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- 2018-02-18 11:07:29</a:t>
                      </a:r>
                      <a:r>
                        <a:rPr kumimoji="0" lang="en-US" sz="1000" b="0" i="0" u="none" strike="noStrike" kern="1200" cap="none" spc="0" normalizeH="0" baseline="0" noProof="0">
                          <a:ln>
                            <a:noFill/>
                          </a:ln>
                          <a:solidFill>
                            <a:prstClr val="black"/>
                          </a:solidFill>
                          <a:effectLst/>
                          <a:uLnTx/>
                          <a:uFillTx/>
                          <a:latin typeface="+mn-lt"/>
                          <a:ea typeface="+mn-ea"/>
                          <a:cs typeface="+mn-cs"/>
                        </a:rPr>
                        <a:t>
Calling all True Wanderers! Pack your bags and ditch your office plans – it’s that time of the year again. Are you ready to go with the flow?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8096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- 2018-02-17 10:59:35</a:t>
                      </a:r>
                      <a:r>
                        <a:rPr kumimoji="0" lang="en-US" sz="1000" b="0" i="0" u="none" strike="noStrike" kern="1200" cap="none" spc="0" normalizeH="0" baseline="0" noProof="0">
                          <a:ln>
                            <a:noFill/>
                          </a:ln>
                          <a:solidFill>
                            <a:prstClr val="black"/>
                          </a:solidFill>
                          <a:effectLst/>
                          <a:uLnTx/>
                          <a:uFillTx/>
                          <a:latin typeface="+mn-lt"/>
                          <a:ea typeface="+mn-ea"/>
                          <a:cs typeface="+mn-cs"/>
                        </a:rPr>
                        <a:t>
The road’s about to get a little less lonely – and a lot more lovely – this 2018. Watch this space. 😉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4060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- 2018-02-17 05:06:18</a:t>
                      </a:r>
                      <a:r>
                        <a:rPr kumimoji="0" lang="en-US" sz="1000" b="0" i="0" u="none" strike="noStrike" kern="1200" cap="none" spc="0" normalizeH="0" baseline="0" noProof="0">
                          <a:ln>
                            <a:noFill/>
                          </a:ln>
                          <a:solidFill>
                            <a:prstClr val="black"/>
                          </a:solidFill>
                          <a:effectLst/>
                          <a:uLnTx/>
                          <a:uFillTx/>
                          <a:latin typeface="+mn-lt"/>
                          <a:ea typeface="+mn-ea"/>
                          <a:cs typeface="+mn-cs"/>
                        </a:rPr>
                        <a:t>
New year, new adventures. Are you game to hop along for the ride? We know someone who might be. 😉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88527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- 2018-02-16 11:07:05</a:t>
                      </a:r>
                      <a:r>
                        <a:rPr kumimoji="0" lang="en-US" sz="1000" b="0" i="0" u="none" strike="noStrike" kern="1200" cap="none" spc="0" normalizeH="0" baseline="0" noProof="0">
                          <a:ln>
                            <a:noFill/>
                          </a:ln>
                          <a:solidFill>
                            <a:prstClr val="black"/>
                          </a:solidFill>
                          <a:effectLst/>
                          <a:uLnTx/>
                          <a:uFillTx/>
                          <a:latin typeface="+mn-lt"/>
                          <a:ea typeface="+mn-ea"/>
                          <a:cs typeface="+mn-cs"/>
                        </a:rPr>
                        <a:t>
Aching for a new adventure? Daydreaming about your next destination? Want to wander off to places you’ve never been? This story is for you.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75870701"/>
                  </a:ext>
                </a:extLst>
              </a:tr>
            </a:tbl>
          </a:graphicData>
        </a:graphic>
      </p:graphicFrame>
      <p:sp>
        <p:nvSpPr>
          <p:cNvPr id="4" name="Text Placeholder 3">
            <a:extLst>
              <a:ext uri="{FF2B5EF4-FFF2-40B4-BE49-F238E27FC236}">
                <a16:creationId xmlns:a16="http://schemas.microsoft.com/office/drawing/2014/main" id="{C6D361D0-15A6-400E-80F1-75DCED13665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40290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EB52E-B5B7-464E-94A9-DB74487D3D75}"/>
              </a:ext>
            </a:extLst>
          </p:cNvPr>
          <p:cNvSpPr>
            <a:spLocks noGrp="1"/>
          </p:cNvSpPr>
          <p:nvPr>
            <p:ph type="title"/>
          </p:nvPr>
        </p:nvSpPr>
        <p:spPr/>
        <p:txBody>
          <a:bodyPr/>
          <a:lstStyle/>
          <a:p>
            <a:r>
              <a:rPr lang="en-US"/>
              <a:t>Instagram Posts Table - 6 of 6</a:t>
            </a:r>
          </a:p>
        </p:txBody>
      </p:sp>
      <p:graphicFrame>
        <p:nvGraphicFramePr>
          <p:cNvPr id="5" name="Table Placeholder 4">
            <a:extLst>
              <a:ext uri="{FF2B5EF4-FFF2-40B4-BE49-F238E27FC236}">
                <a16:creationId xmlns:a16="http://schemas.microsoft.com/office/drawing/2014/main" id="{C52377CD-A16A-4AA1-95B8-F692FAB094B6}"/>
              </a:ext>
            </a:extLst>
          </p:cNvPr>
          <p:cNvGraphicFramePr>
            <a:graphicFrameLocks noGrp="1"/>
          </p:cNvGraphicFramePr>
          <p:nvPr>
            <p:ph type="tbl" sz="quarter" idx="13"/>
            <p:extLst>
              <p:ext uri="{D42A27DB-BD31-4B8C-83A1-F6EECF244321}">
                <p14:modId xmlns:p14="http://schemas.microsoft.com/office/powerpoint/2010/main" val="387047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8287615"/>
                    </a:ext>
                  </a:extLst>
                </a:gridCol>
                <a:gridCol w="987552">
                  <a:extLst>
                    <a:ext uri="{9D8B030D-6E8A-4147-A177-3AD203B41FA5}">
                      <a16:colId xmlns:a16="http://schemas.microsoft.com/office/drawing/2014/main" val="1030857205"/>
                    </a:ext>
                  </a:extLst>
                </a:gridCol>
                <a:gridCol w="987552">
                  <a:extLst>
                    <a:ext uri="{9D8B030D-6E8A-4147-A177-3AD203B41FA5}">
                      <a16:colId xmlns:a16="http://schemas.microsoft.com/office/drawing/2014/main" val="2669376466"/>
                    </a:ext>
                  </a:extLst>
                </a:gridCol>
                <a:gridCol w="987552">
                  <a:extLst>
                    <a:ext uri="{9D8B030D-6E8A-4147-A177-3AD203B41FA5}">
                      <a16:colId xmlns:a16="http://schemas.microsoft.com/office/drawing/2014/main" val="4290396500"/>
                    </a:ext>
                  </a:extLst>
                </a:gridCol>
                <a:gridCol w="987552">
                  <a:extLst>
                    <a:ext uri="{9D8B030D-6E8A-4147-A177-3AD203B41FA5}">
                      <a16:colId xmlns:a16="http://schemas.microsoft.com/office/drawing/2014/main" val="2264930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3690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leejeansphils (Lee Jeans Philippines) - 2018-02-16 09:46:27</a:t>
                      </a:r>
                      <a:r>
                        <a:rPr kumimoji="0" lang="en-US" sz="1000" b="0" i="0" u="none" strike="noStrike" kern="1200" cap="none" spc="0" normalizeH="0" baseline="0" noProof="0">
                          <a:ln>
                            <a:noFill/>
                          </a:ln>
                          <a:solidFill>
                            <a:prstClr val="black"/>
                          </a:solidFill>
                          <a:effectLst/>
                          <a:uLnTx/>
                          <a:uFillTx/>
                          <a:latin typeface="+mn-lt"/>
                          <a:ea typeface="+mn-ea"/>
                          <a:cs typeface="+mn-cs"/>
                        </a:rPr>
                        <a:t>
The Smiley Woof Woof collection, Lee’s gift to you this Chinese New Year. Kung Hei Fat Choi!  #LeexSmiley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47815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- 2018-02-15 11:13:03</a:t>
                      </a:r>
                      <a:r>
                        <a:rPr kumimoji="0" lang="en-US" sz="1000" b="0" i="0" u="none" strike="noStrike" kern="1200" cap="none" spc="0" normalizeH="0" baseline="0" noProof="0">
                          <a:ln>
                            <a:noFill/>
                          </a:ln>
                          <a:solidFill>
                            <a:prstClr val="black"/>
                          </a:solidFill>
                          <a:effectLst/>
                          <a:uLnTx/>
                          <a:uFillTx/>
                          <a:latin typeface="+mn-lt"/>
                          <a:ea typeface="+mn-ea"/>
                          <a:cs typeface="+mn-cs"/>
                        </a:rPr>
                        <a:t>
Half stylish, half classic. Grab your undershirts at any Wrangler store today.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1692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- 2018-02-14 11:45:52</a:t>
                      </a:r>
                      <a:r>
                        <a:rPr kumimoji="0" lang="en-US" sz="1000" b="0" i="0" u="none" strike="noStrike" kern="1200" cap="none" spc="0" normalizeH="0" baseline="0" noProof="0">
                          <a:ln>
                            <a:noFill/>
                          </a:ln>
                          <a:solidFill>
                            <a:prstClr val="black"/>
                          </a:solidFill>
                          <a:effectLst/>
                          <a:uLnTx/>
                          <a:uFillTx/>
                          <a:latin typeface="+mn-lt"/>
                          <a:ea typeface="+mn-ea"/>
                          <a:cs typeface="+mn-cs"/>
                        </a:rPr>
                        <a:t>
With you and Wrangler, everyday, life is an adventure. Happy Valentine’s Day, y’all!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46275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leejeansphils (Lee Jeans Philippines) - 2018-02-14 09:51:39</a:t>
                      </a:r>
                      <a:r>
                        <a:rPr kumimoji="0" lang="en-US" sz="1000" b="0" i="0" u="none" strike="noStrike" kern="1200" cap="none" spc="0" normalizeH="0" baseline="0" noProof="0">
                          <a:ln>
                            <a:noFill/>
                          </a:ln>
                          <a:solidFill>
                            <a:prstClr val="black"/>
                          </a:solidFill>
                          <a:effectLst/>
                          <a:uLnTx/>
                          <a:uFillTx/>
                          <a:latin typeface="+mn-lt"/>
                          <a:ea typeface="+mn-ea"/>
                          <a:cs typeface="+mn-cs"/>
                        </a:rPr>
                        <a:t>
Valentine’s Day is about having fun. Let your hair down and enjoy it.  #LeeWomens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8382242"/>
                  </a:ext>
                </a:extLst>
              </a:tr>
            </a:tbl>
          </a:graphicData>
        </a:graphic>
      </p:graphicFrame>
      <p:sp>
        <p:nvSpPr>
          <p:cNvPr id="4" name="Text Placeholder 3">
            <a:extLst>
              <a:ext uri="{FF2B5EF4-FFF2-40B4-BE49-F238E27FC236}">
                <a16:creationId xmlns:a16="http://schemas.microsoft.com/office/drawing/2014/main" id="{A3EAECB3-D7AF-456A-95CE-E7E63C81FEE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51609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ADCEA-B483-48BA-A9DA-7AFBF43DD470}"/>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2BF37106-2A18-44C9-973A-478F353CCA9C}"/>
              </a:ext>
            </a:extLst>
          </p:cNvPr>
          <p:cNvGraphicFramePr>
            <a:graphicFrameLocks noGrp="1"/>
          </p:cNvGraphicFramePr>
          <p:nvPr>
            <p:ph type="tbl" sz="quarter" idx="13"/>
            <p:extLst>
              <p:ext uri="{D42A27DB-BD31-4B8C-83A1-F6EECF244321}">
                <p14:modId xmlns:p14="http://schemas.microsoft.com/office/powerpoint/2010/main" val="3515681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9302868"/>
                    </a:ext>
                  </a:extLst>
                </a:gridCol>
                <a:gridCol w="699516">
                  <a:extLst>
                    <a:ext uri="{9D8B030D-6E8A-4147-A177-3AD203B41FA5}">
                      <a16:colId xmlns:a16="http://schemas.microsoft.com/office/drawing/2014/main" val="700007174"/>
                    </a:ext>
                  </a:extLst>
                </a:gridCol>
                <a:gridCol w="699516">
                  <a:extLst>
                    <a:ext uri="{9D8B030D-6E8A-4147-A177-3AD203B41FA5}">
                      <a16:colId xmlns:a16="http://schemas.microsoft.com/office/drawing/2014/main" val="811363917"/>
                    </a:ext>
                  </a:extLst>
                </a:gridCol>
                <a:gridCol w="658368">
                  <a:extLst>
                    <a:ext uri="{9D8B030D-6E8A-4147-A177-3AD203B41FA5}">
                      <a16:colId xmlns:a16="http://schemas.microsoft.com/office/drawing/2014/main" val="281325742"/>
                    </a:ext>
                  </a:extLst>
                </a:gridCol>
                <a:gridCol w="658368">
                  <a:extLst>
                    <a:ext uri="{9D8B030D-6E8A-4147-A177-3AD203B41FA5}">
                      <a16:colId xmlns:a16="http://schemas.microsoft.com/office/drawing/2014/main" val="538046293"/>
                    </a:ext>
                  </a:extLst>
                </a:gridCol>
                <a:gridCol w="658368">
                  <a:extLst>
                    <a:ext uri="{9D8B030D-6E8A-4147-A177-3AD203B41FA5}">
                      <a16:colId xmlns:a16="http://schemas.microsoft.com/office/drawing/2014/main" val="1950004987"/>
                    </a:ext>
                  </a:extLst>
                </a:gridCol>
                <a:gridCol w="699516">
                  <a:extLst>
                    <a:ext uri="{9D8B030D-6E8A-4147-A177-3AD203B41FA5}">
                      <a16:colId xmlns:a16="http://schemas.microsoft.com/office/drawing/2014/main" val="865755049"/>
                    </a:ext>
                  </a:extLst>
                </a:gridCol>
                <a:gridCol w="699516">
                  <a:extLst>
                    <a:ext uri="{9D8B030D-6E8A-4147-A177-3AD203B41FA5}">
                      <a16:colId xmlns:a16="http://schemas.microsoft.com/office/drawing/2014/main" val="3303056055"/>
                    </a:ext>
                  </a:extLst>
                </a:gridCol>
                <a:gridCol w="699516">
                  <a:extLst>
                    <a:ext uri="{9D8B030D-6E8A-4147-A177-3AD203B41FA5}">
                      <a16:colId xmlns:a16="http://schemas.microsoft.com/office/drawing/2014/main" val="521979425"/>
                    </a:ext>
                  </a:extLst>
                </a:gridCol>
                <a:gridCol w="658368">
                  <a:extLst>
                    <a:ext uri="{9D8B030D-6E8A-4147-A177-3AD203B41FA5}">
                      <a16:colId xmlns:a16="http://schemas.microsoft.com/office/drawing/2014/main" val="107360533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44482681"/>
                  </a:ext>
                </a:extLst>
              </a:tr>
              <a:tr h="370840">
                <a:tc>
                  <a:txBody>
                    <a:bodyPr/>
                    <a:lstStyle/>
                    <a:p>
                      <a:r>
                        <a:rPr lang="en-US" sz="1000"/>
                        <a:t>wranglerph (Wrangler Philippines)</a:t>
                      </a:r>
                    </a:p>
                  </a:txBody>
                  <a:tcPr/>
                </a:tc>
                <a:tc>
                  <a:txBody>
                    <a:bodyPr/>
                    <a:lstStyle/>
                    <a:p>
                      <a:r>
                        <a:rPr lang="en-US" sz="1000"/>
                        <a:t>15868</a:t>
                      </a:r>
                    </a:p>
                  </a:txBody>
                  <a:tcPr/>
                </a:tc>
                <a:tc>
                  <a:txBody>
                    <a:bodyPr/>
                    <a:lstStyle/>
                    <a:p>
                      <a:r>
                        <a:rPr lang="en-US" sz="1000"/>
                        <a:t>601</a:t>
                      </a:r>
                    </a:p>
                  </a:txBody>
                  <a:tcPr/>
                </a:tc>
                <a:tc>
                  <a:txBody>
                    <a:bodyPr/>
                    <a:lstStyle/>
                    <a:p>
                      <a:r>
                        <a:rPr lang="en-US" sz="1000"/>
                        <a:t>29</a:t>
                      </a:r>
                    </a:p>
                  </a:txBody>
                  <a:tcPr/>
                </a:tc>
                <a:tc>
                  <a:txBody>
                    <a:bodyPr/>
                    <a:lstStyle/>
                    <a:p>
                      <a:r>
                        <a:rPr lang="en-US" sz="1000"/>
                        <a:t>0</a:t>
                      </a:r>
                    </a:p>
                  </a:txBody>
                  <a:tcPr/>
                </a:tc>
                <a:tc>
                  <a:txBody>
                    <a:bodyPr/>
                    <a:lstStyle/>
                    <a:p>
                      <a:r>
                        <a:rPr lang="en-US" sz="1000"/>
                        <a:t>2</a:t>
                      </a:r>
                    </a:p>
                  </a:txBody>
                  <a:tcPr/>
                </a:tc>
                <a:tc>
                  <a:txBody>
                    <a:bodyPr/>
                    <a:lstStyle/>
                    <a:p>
                      <a:r>
                        <a:rPr lang="en-US" sz="1000"/>
                        <a:t>31</a:t>
                      </a:r>
                    </a:p>
                  </a:txBody>
                  <a:tcPr/>
                </a:tc>
                <a:tc>
                  <a:txBody>
                    <a:bodyPr/>
                    <a:lstStyle/>
                    <a:p>
                      <a:r>
                        <a:rPr lang="en-US" sz="1000"/>
                        <a:t>4010</a:t>
                      </a:r>
                    </a:p>
                  </a:txBody>
                  <a:tcPr/>
                </a:tc>
                <a:tc>
                  <a:txBody>
                    <a:bodyPr/>
                    <a:lstStyle/>
                    <a:p>
                      <a:r>
                        <a:rPr lang="en-US" sz="1000"/>
                        <a:t>102</a:t>
                      </a:r>
                    </a:p>
                  </a:txBody>
                  <a:tcPr/>
                </a:tc>
                <a:tc>
                  <a:txBody>
                    <a:bodyPr/>
                    <a:lstStyle/>
                    <a:p>
                      <a:r>
                        <a:rPr lang="en-US" sz="1000"/>
                        <a:t>0.8521%</a:t>
                      </a:r>
                    </a:p>
                  </a:txBody>
                  <a:tcPr/>
                </a:tc>
                <a:extLst>
                  <a:ext uri="{0D108BD9-81ED-4DB2-BD59-A6C34878D82A}">
                    <a16:rowId xmlns:a16="http://schemas.microsoft.com/office/drawing/2014/main" val="2160169620"/>
                  </a:ext>
                </a:extLst>
              </a:tr>
              <a:tr h="370840">
                <a:tc>
                  <a:txBody>
                    <a:bodyPr/>
                    <a:lstStyle/>
                    <a:p>
                      <a:r>
                        <a:rPr lang="en-US" sz="1000"/>
                        <a:t>leejeansphils (Lee Jeans Philippines)</a:t>
                      </a:r>
                    </a:p>
                  </a:txBody>
                  <a:tcPr/>
                </a:tc>
                <a:tc>
                  <a:txBody>
                    <a:bodyPr/>
                    <a:lstStyle/>
                    <a:p>
                      <a:r>
                        <a:rPr lang="en-US" sz="1000"/>
                        <a:t>n/a</a:t>
                      </a:r>
                    </a:p>
                  </a:txBody>
                  <a:tcPr/>
                </a:tc>
                <a:tc>
                  <a:txBody>
                    <a:bodyPr/>
                    <a:lstStyle/>
                    <a:p>
                      <a:r>
                        <a:rPr lang="en-US" sz="1000"/>
                        <a:t>n/a</a:t>
                      </a:r>
                    </a:p>
                  </a:txBody>
                  <a:tcPr/>
                </a:tc>
                <a:tc>
                  <a:txBody>
                    <a:bodyPr/>
                    <a:lstStyle/>
                    <a:p>
                      <a:r>
                        <a:rPr lang="en-US" sz="1000"/>
                        <a:t>6</a:t>
                      </a:r>
                    </a:p>
                  </a:txBody>
                  <a:tcPr/>
                </a:tc>
                <a:tc>
                  <a:txBody>
                    <a:bodyPr/>
                    <a:lstStyle/>
                    <a:p>
                      <a:r>
                        <a:rPr lang="en-US" sz="1000"/>
                        <a:t>1</a:t>
                      </a:r>
                    </a:p>
                  </a:txBody>
                  <a:tcPr/>
                </a:tc>
                <a:tc>
                  <a:txBody>
                    <a:bodyPr/>
                    <a:lstStyle/>
                    <a:p>
                      <a:r>
                        <a:rPr lang="en-US" sz="1000"/>
                        <a:t>2</a:t>
                      </a:r>
                    </a:p>
                  </a:txBody>
                  <a:tcPr/>
                </a:tc>
                <a:tc>
                  <a:txBody>
                    <a:bodyPr/>
                    <a:lstStyle/>
                    <a:p>
                      <a:r>
                        <a:rPr lang="en-US" sz="1000"/>
                        <a:t>9</a:t>
                      </a:r>
                    </a:p>
                  </a:txBody>
                  <a:tcPr/>
                </a:tc>
                <a:tc>
                  <a:txBody>
                    <a:bodyPr/>
                    <a:lstStyle/>
                    <a:p>
                      <a:r>
                        <a:rPr lang="en-US" sz="1000"/>
                        <a:t>365</a:t>
                      </a:r>
                    </a:p>
                  </a:txBody>
                  <a:tcPr/>
                </a:tc>
                <a:tc>
                  <a:txBody>
                    <a:bodyPr/>
                    <a:lstStyle/>
                    <a:p>
                      <a:r>
                        <a:rPr lang="en-US" sz="1000"/>
                        <a:t>2</a:t>
                      </a:r>
                    </a:p>
                  </a:txBody>
                  <a:tcPr/>
                </a:tc>
                <a:tc>
                  <a:txBody>
                    <a:bodyPr/>
                    <a:lstStyle/>
                    <a:p>
                      <a:r>
                        <a:rPr lang="en-US" sz="1000"/>
                        <a:t>n/a</a:t>
                      </a:r>
                    </a:p>
                  </a:txBody>
                  <a:tcPr/>
                </a:tc>
                <a:extLst>
                  <a:ext uri="{0D108BD9-81ED-4DB2-BD59-A6C34878D82A}">
                    <a16:rowId xmlns:a16="http://schemas.microsoft.com/office/drawing/2014/main" val="908038572"/>
                  </a:ext>
                </a:extLst>
              </a:tr>
              <a:tr h="370840">
                <a:tc>
                  <a:txBody>
                    <a:bodyPr/>
                    <a:lstStyle/>
                    <a:p>
                      <a:r>
                        <a:rPr lang="en-US" sz="1000"/>
                        <a:t>levis_ph (Levi's_PH)</a:t>
                      </a:r>
                    </a:p>
                  </a:txBody>
                  <a:tcPr/>
                </a:tc>
                <a:tc>
                  <a:txBody>
                    <a:bodyPr/>
                    <a:lstStyle/>
                    <a:p>
                      <a:r>
                        <a:rPr lang="en-US" sz="1000"/>
                        <a:t>n/a</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187</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927570186"/>
                  </a:ext>
                </a:extLst>
              </a:tr>
            </a:tbl>
          </a:graphicData>
        </a:graphic>
      </p:graphicFrame>
      <p:sp>
        <p:nvSpPr>
          <p:cNvPr id="4" name="Text Placeholder 3">
            <a:extLst>
              <a:ext uri="{FF2B5EF4-FFF2-40B4-BE49-F238E27FC236}">
                <a16:creationId xmlns:a16="http://schemas.microsoft.com/office/drawing/2014/main" id="{DC4307A8-0B78-474A-9310-745B805EEDA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25561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252F5-4A2C-436B-9F88-3CD1C7884D81}"/>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D364625C-7D3A-4226-97FE-DE2AC150D69A}"/>
              </a:ext>
            </a:extLst>
          </p:cNvPr>
          <p:cNvGraphicFramePr>
            <a:graphicFrameLocks noGrp="1"/>
          </p:cNvGraphicFramePr>
          <p:nvPr>
            <p:ph type="chart" sz="quarter" idx="13"/>
            <p:extLst>
              <p:ext uri="{D42A27DB-BD31-4B8C-83A1-F6EECF244321}">
                <p14:modId xmlns:p14="http://schemas.microsoft.com/office/powerpoint/2010/main" val="1830184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D885FC-620E-4254-BA0D-110DAA8F996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F64C0A5-98F5-4360-96D4-DA016303C3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3581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173F8-2130-4B07-A842-E6E30A2FD194}"/>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5C254D5E-D492-461B-A390-467725FE81EC}"/>
              </a:ext>
            </a:extLst>
          </p:cNvPr>
          <p:cNvGraphicFramePr>
            <a:graphicFrameLocks noGrp="1"/>
          </p:cNvGraphicFramePr>
          <p:nvPr>
            <p:ph type="chart" sz="quarter" idx="13"/>
            <p:extLst>
              <p:ext uri="{D42A27DB-BD31-4B8C-83A1-F6EECF244321}">
                <p14:modId xmlns:p14="http://schemas.microsoft.com/office/powerpoint/2010/main" val="3298581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89B919-134E-432D-97B9-933F327019F1}"/>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ED959F14-924E-42F1-9536-EC0BF97B80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2033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E5CE5-2D48-49DC-A1D8-EF37AC6F8EF7}"/>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919FA63F-3F31-4913-9684-56011247B98F}"/>
              </a:ext>
            </a:extLst>
          </p:cNvPr>
          <p:cNvGraphicFramePr>
            <a:graphicFrameLocks noGrp="1"/>
          </p:cNvGraphicFramePr>
          <p:nvPr>
            <p:ph type="chart" sz="quarter" idx="13"/>
            <p:extLst>
              <p:ext uri="{D42A27DB-BD31-4B8C-83A1-F6EECF244321}">
                <p14:modId xmlns:p14="http://schemas.microsoft.com/office/powerpoint/2010/main" val="1888788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E2EDE9-4ADD-436F-B08A-B85BB6C4276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1C1FD38-B30B-4A8D-B68A-DE1CF9311E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1381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05F94-A802-4D59-9364-E23631B03FEB}"/>
              </a:ext>
            </a:extLst>
          </p:cNvPr>
          <p:cNvSpPr>
            <a:spLocks noGrp="1"/>
          </p:cNvSpPr>
          <p:nvPr>
            <p:ph type="title"/>
          </p:nvPr>
        </p:nvSpPr>
        <p:spPr/>
        <p:txBody>
          <a:bodyPr/>
          <a:lstStyle/>
          <a:p>
            <a:r>
              <a:rPr lang="en-US"/>
              <a:t>Instagram Posts</a:t>
            </a:r>
          </a:p>
        </p:txBody>
      </p:sp>
      <p:graphicFrame>
        <p:nvGraphicFramePr>
          <p:cNvPr id="6" name="Chart Placeholder 5">
            <a:extLst>
              <a:ext uri="{FF2B5EF4-FFF2-40B4-BE49-F238E27FC236}">
                <a16:creationId xmlns:a16="http://schemas.microsoft.com/office/drawing/2014/main" id="{66F91248-60B2-4473-9A4C-1E705F767248}"/>
              </a:ext>
            </a:extLst>
          </p:cNvPr>
          <p:cNvGraphicFramePr>
            <a:graphicFrameLocks noGrp="1"/>
          </p:cNvGraphicFramePr>
          <p:nvPr>
            <p:ph type="chart" sz="quarter" idx="13"/>
            <p:extLst>
              <p:ext uri="{D42A27DB-BD31-4B8C-83A1-F6EECF244321}">
                <p14:modId xmlns:p14="http://schemas.microsoft.com/office/powerpoint/2010/main" val="3965527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FF8E3F-DB76-43DE-B30E-142D5DB8A52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B15BE9E-E91D-4646-9799-41263816C5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4944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695CB-D416-48AB-AA66-1474644DF563}"/>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C29C397E-1436-4C91-B95E-D04E5342644A}"/>
              </a:ext>
            </a:extLst>
          </p:cNvPr>
          <p:cNvGraphicFramePr>
            <a:graphicFrameLocks noGrp="1"/>
          </p:cNvGraphicFramePr>
          <p:nvPr>
            <p:ph type="chart" sz="quarter" idx="13"/>
            <p:extLst>
              <p:ext uri="{D42A27DB-BD31-4B8C-83A1-F6EECF244321}">
                <p14:modId xmlns:p14="http://schemas.microsoft.com/office/powerpoint/2010/main" val="291768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546F64-4EE6-457E-9886-55C14AB18D5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F82CF29-664C-4275-9FAC-72FDEE2FF5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3139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9760C-F01A-4C9F-912D-C3816D29557D}"/>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BEE02F9F-67BE-48BB-8B2D-FC24C9020109}"/>
              </a:ext>
            </a:extLst>
          </p:cNvPr>
          <p:cNvGraphicFramePr>
            <a:graphicFrameLocks noGrp="1"/>
          </p:cNvGraphicFramePr>
          <p:nvPr>
            <p:ph type="chart" sz="quarter" idx="13"/>
            <p:extLst>
              <p:ext uri="{D42A27DB-BD31-4B8C-83A1-F6EECF244321}">
                <p14:modId xmlns:p14="http://schemas.microsoft.com/office/powerpoint/2010/main" val="236782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55721C-E154-432B-9928-7E526741C8B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3935EDE-B05A-41EA-93D5-2AECE80D51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0903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01AED-2129-4AB2-87EB-A5218F89CD8E}"/>
              </a:ext>
            </a:extLst>
          </p:cNvPr>
          <p:cNvSpPr>
            <a:spLocks noGrp="1"/>
          </p:cNvSpPr>
          <p:nvPr>
            <p:ph type="title"/>
          </p:nvPr>
        </p:nvSpPr>
        <p:spPr/>
        <p:txBody>
          <a:bodyPr/>
          <a:lstStyle/>
          <a:p>
            <a:r>
              <a:rPr lang="en-US"/>
              <a:t>Instagram Hashtag Detection</a:t>
            </a:r>
          </a:p>
        </p:txBody>
      </p:sp>
      <p:graphicFrame>
        <p:nvGraphicFramePr>
          <p:cNvPr id="5" name="Table Placeholder 4">
            <a:extLst>
              <a:ext uri="{FF2B5EF4-FFF2-40B4-BE49-F238E27FC236}">
                <a16:creationId xmlns:a16="http://schemas.microsoft.com/office/drawing/2014/main" id="{69DACEAB-D0DD-4E79-86E2-30CB051A9155}"/>
              </a:ext>
            </a:extLst>
          </p:cNvPr>
          <p:cNvGraphicFramePr>
            <a:graphicFrameLocks noGrp="1"/>
          </p:cNvGraphicFramePr>
          <p:nvPr>
            <p:ph type="tbl" sz="quarter" idx="13"/>
            <p:extLst>
              <p:ext uri="{D42A27DB-BD31-4B8C-83A1-F6EECF244321}">
                <p14:modId xmlns:p14="http://schemas.microsoft.com/office/powerpoint/2010/main" val="676479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0400651"/>
                    </a:ext>
                  </a:extLst>
                </a:gridCol>
                <a:gridCol w="1481328">
                  <a:extLst>
                    <a:ext uri="{9D8B030D-6E8A-4147-A177-3AD203B41FA5}">
                      <a16:colId xmlns:a16="http://schemas.microsoft.com/office/drawing/2014/main" val="1664753351"/>
                    </a:ext>
                  </a:extLst>
                </a:gridCol>
                <a:gridCol w="1481328">
                  <a:extLst>
                    <a:ext uri="{9D8B030D-6E8A-4147-A177-3AD203B41FA5}">
                      <a16:colId xmlns:a16="http://schemas.microsoft.com/office/drawing/2014/main" val="3921121881"/>
                    </a:ext>
                  </a:extLst>
                </a:gridCol>
                <a:gridCol w="1481328">
                  <a:extLst>
                    <a:ext uri="{9D8B030D-6E8A-4147-A177-3AD203B41FA5}">
                      <a16:colId xmlns:a16="http://schemas.microsoft.com/office/drawing/2014/main" val="2000833367"/>
                    </a:ext>
                  </a:extLst>
                </a:gridCol>
                <a:gridCol w="1481328">
                  <a:extLst>
                    <a:ext uri="{9D8B030D-6E8A-4147-A177-3AD203B41FA5}">
                      <a16:colId xmlns:a16="http://schemas.microsoft.com/office/drawing/2014/main" val="456266747"/>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Likes per Post</a:t>
                      </a:r>
                    </a:p>
                  </a:txBody>
                  <a:tcPr/>
                </a:tc>
                <a:tc>
                  <a:txBody>
                    <a:bodyPr/>
                    <a:lstStyle/>
                    <a:p>
                      <a:r>
                        <a:rPr lang="en-US" sz="1000"/>
                        <a:t>Comments per Post</a:t>
                      </a:r>
                    </a:p>
                  </a:txBody>
                  <a:tcPr/>
                </a:tc>
                <a:tc>
                  <a:txBody>
                    <a:bodyPr/>
                    <a:lstStyle/>
                    <a:p>
                      <a:r>
                        <a:rPr lang="en-US" sz="1000"/>
                        <a:t>Total Interactions per Post</a:t>
                      </a:r>
                    </a:p>
                  </a:txBody>
                  <a:tcPr/>
                </a:tc>
                <a:extLst>
                  <a:ext uri="{0D108BD9-81ED-4DB2-BD59-A6C34878D82A}">
                    <a16:rowId xmlns:a16="http://schemas.microsoft.com/office/drawing/2014/main" val="62004584"/>
                  </a:ext>
                </a:extLst>
              </a:tr>
              <a:tr h="370840">
                <a:tc>
                  <a:txBody>
                    <a:bodyPr/>
                    <a:lstStyle/>
                    <a:p>
                      <a:r>
                        <a:rPr lang="en-US" sz="1000"/>
                        <a:t>#WranglerPH</a:t>
                      </a:r>
                    </a:p>
                  </a:txBody>
                  <a:tcPr/>
                </a:tc>
                <a:tc>
                  <a:txBody>
                    <a:bodyPr/>
                    <a:lstStyle/>
                    <a:p>
                      <a:r>
                        <a:rPr lang="en-US" sz="1000"/>
                        <a:t>30</a:t>
                      </a:r>
                    </a:p>
                  </a:txBody>
                  <a:tcPr/>
                </a:tc>
                <a:tc>
                  <a:txBody>
                    <a:bodyPr/>
                    <a:lstStyle/>
                    <a:p>
                      <a:r>
                        <a:rPr lang="en-US" sz="1000"/>
                        <a:t>128.5</a:t>
                      </a:r>
                    </a:p>
                  </a:txBody>
                  <a:tcPr/>
                </a:tc>
                <a:tc>
                  <a:txBody>
                    <a:bodyPr/>
                    <a:lstStyle/>
                    <a:p>
                      <a:r>
                        <a:rPr lang="en-US" sz="1000"/>
                        <a:t>3.2333333333333</a:t>
                      </a:r>
                    </a:p>
                  </a:txBody>
                  <a:tcPr/>
                </a:tc>
                <a:tc>
                  <a:txBody>
                    <a:bodyPr/>
                    <a:lstStyle/>
                    <a:p>
                      <a:r>
                        <a:rPr lang="en-US" sz="1000"/>
                        <a:t>131.73333333333</a:t>
                      </a:r>
                    </a:p>
                  </a:txBody>
                  <a:tcPr/>
                </a:tc>
                <a:extLst>
                  <a:ext uri="{0D108BD9-81ED-4DB2-BD59-A6C34878D82A}">
                    <a16:rowId xmlns:a16="http://schemas.microsoft.com/office/drawing/2014/main" val="1342472339"/>
                  </a:ext>
                </a:extLst>
              </a:tr>
              <a:tr h="370840">
                <a:tc>
                  <a:txBody>
                    <a:bodyPr/>
                    <a:lstStyle/>
                    <a:p>
                      <a:r>
                        <a:rPr lang="en-US" sz="1000"/>
                        <a:t>#SS18</a:t>
                      </a:r>
                    </a:p>
                  </a:txBody>
                  <a:tcPr/>
                </a:tc>
                <a:tc>
                  <a:txBody>
                    <a:bodyPr/>
                    <a:lstStyle/>
                    <a:p>
                      <a:r>
                        <a:rPr lang="en-US" sz="1000"/>
                        <a:t>4</a:t>
                      </a:r>
                    </a:p>
                  </a:txBody>
                  <a:tcPr/>
                </a:tc>
                <a:tc>
                  <a:txBody>
                    <a:bodyPr/>
                    <a:lstStyle/>
                    <a:p>
                      <a:r>
                        <a:rPr lang="en-US" sz="1000"/>
                        <a:t>63</a:t>
                      </a:r>
                    </a:p>
                  </a:txBody>
                  <a:tcPr/>
                </a:tc>
                <a:tc>
                  <a:txBody>
                    <a:bodyPr/>
                    <a:lstStyle/>
                    <a:p>
                      <a:r>
                        <a:rPr lang="en-US" sz="1000"/>
                        <a:t>0</a:t>
                      </a:r>
                    </a:p>
                  </a:txBody>
                  <a:tcPr/>
                </a:tc>
                <a:tc>
                  <a:txBody>
                    <a:bodyPr/>
                    <a:lstStyle/>
                    <a:p>
                      <a:r>
                        <a:rPr lang="en-US" sz="1000"/>
                        <a:t>63</a:t>
                      </a:r>
                    </a:p>
                  </a:txBody>
                  <a:tcPr/>
                </a:tc>
                <a:extLst>
                  <a:ext uri="{0D108BD9-81ED-4DB2-BD59-A6C34878D82A}">
                    <a16:rowId xmlns:a16="http://schemas.microsoft.com/office/drawing/2014/main" val="2342189614"/>
                  </a:ext>
                </a:extLst>
              </a:tr>
              <a:tr h="370840">
                <a:tc>
                  <a:txBody>
                    <a:bodyPr/>
                    <a:lstStyle/>
                    <a:p>
                      <a:r>
                        <a:rPr lang="en-US" sz="1000"/>
                        <a:t>#WanderInStyle</a:t>
                      </a:r>
                    </a:p>
                  </a:txBody>
                  <a:tcPr/>
                </a:tc>
                <a:tc>
                  <a:txBody>
                    <a:bodyPr/>
                    <a:lstStyle/>
                    <a:p>
                      <a:r>
                        <a:rPr lang="en-US" sz="1000"/>
                        <a:t>4</a:t>
                      </a:r>
                    </a:p>
                  </a:txBody>
                  <a:tcPr/>
                </a:tc>
                <a:tc>
                  <a:txBody>
                    <a:bodyPr/>
                    <a:lstStyle/>
                    <a:p>
                      <a:r>
                        <a:rPr lang="en-US" sz="1000"/>
                        <a:t>63</a:t>
                      </a:r>
                    </a:p>
                  </a:txBody>
                  <a:tcPr/>
                </a:tc>
                <a:tc>
                  <a:txBody>
                    <a:bodyPr/>
                    <a:lstStyle/>
                    <a:p>
                      <a:r>
                        <a:rPr lang="en-US" sz="1000"/>
                        <a:t>0</a:t>
                      </a:r>
                    </a:p>
                  </a:txBody>
                  <a:tcPr/>
                </a:tc>
                <a:tc>
                  <a:txBody>
                    <a:bodyPr/>
                    <a:lstStyle/>
                    <a:p>
                      <a:r>
                        <a:rPr lang="en-US" sz="1000"/>
                        <a:t>63</a:t>
                      </a:r>
                    </a:p>
                  </a:txBody>
                  <a:tcPr/>
                </a:tc>
                <a:extLst>
                  <a:ext uri="{0D108BD9-81ED-4DB2-BD59-A6C34878D82A}">
                    <a16:rowId xmlns:a16="http://schemas.microsoft.com/office/drawing/2014/main" val="753833739"/>
                  </a:ext>
                </a:extLst>
              </a:tr>
              <a:tr h="370840">
                <a:tc>
                  <a:txBody>
                    <a:bodyPr/>
                    <a:lstStyle/>
                    <a:p>
                      <a:r>
                        <a:rPr lang="en-US" sz="1000"/>
                        <a:t>#RideReady</a:t>
                      </a:r>
                    </a:p>
                  </a:txBody>
                  <a:tcPr/>
                </a:tc>
                <a:tc>
                  <a:txBody>
                    <a:bodyPr/>
                    <a:lstStyle/>
                    <a:p>
                      <a:r>
                        <a:rPr lang="en-US" sz="1000"/>
                        <a:t>2</a:t>
                      </a:r>
                    </a:p>
                  </a:txBody>
                  <a:tcPr/>
                </a:tc>
                <a:tc>
                  <a:txBody>
                    <a:bodyPr/>
                    <a:lstStyle/>
                    <a:p>
                      <a:r>
                        <a:rPr lang="en-US" sz="1000"/>
                        <a:t>90</a:t>
                      </a:r>
                    </a:p>
                  </a:txBody>
                  <a:tcPr/>
                </a:tc>
                <a:tc>
                  <a:txBody>
                    <a:bodyPr/>
                    <a:lstStyle/>
                    <a:p>
                      <a:r>
                        <a:rPr lang="en-US" sz="1000"/>
                        <a:t>0</a:t>
                      </a:r>
                    </a:p>
                  </a:txBody>
                  <a:tcPr/>
                </a:tc>
                <a:tc>
                  <a:txBody>
                    <a:bodyPr/>
                    <a:lstStyle/>
                    <a:p>
                      <a:r>
                        <a:rPr lang="en-US" sz="1000"/>
                        <a:t>90</a:t>
                      </a:r>
                    </a:p>
                  </a:txBody>
                  <a:tcPr/>
                </a:tc>
                <a:extLst>
                  <a:ext uri="{0D108BD9-81ED-4DB2-BD59-A6C34878D82A}">
                    <a16:rowId xmlns:a16="http://schemas.microsoft.com/office/drawing/2014/main" val="696218885"/>
                  </a:ext>
                </a:extLst>
              </a:tr>
              <a:tr h="370840">
                <a:tc>
                  <a:txBody>
                    <a:bodyPr/>
                    <a:lstStyle/>
                    <a:p>
                      <a:r>
                        <a:rPr lang="en-US" sz="1000"/>
                        <a:t>#TrueWanderer</a:t>
                      </a:r>
                    </a:p>
                  </a:txBody>
                  <a:tcPr/>
                </a:tc>
                <a:tc>
                  <a:txBody>
                    <a:bodyPr/>
                    <a:lstStyle/>
                    <a:p>
                      <a:r>
                        <a:rPr lang="en-US" sz="1000"/>
                        <a:t>14</a:t>
                      </a:r>
                    </a:p>
                  </a:txBody>
                  <a:tcPr/>
                </a:tc>
                <a:tc>
                  <a:txBody>
                    <a:bodyPr/>
                    <a:lstStyle/>
                    <a:p>
                      <a:r>
                        <a:rPr lang="en-US" sz="1000"/>
                        <a:t>174.64285714286</a:t>
                      </a:r>
                    </a:p>
                  </a:txBody>
                  <a:tcPr/>
                </a:tc>
                <a:tc>
                  <a:txBody>
                    <a:bodyPr/>
                    <a:lstStyle/>
                    <a:p>
                      <a:r>
                        <a:rPr lang="en-US" sz="1000"/>
                        <a:t>8.7857142857143</a:t>
                      </a:r>
                    </a:p>
                  </a:txBody>
                  <a:tcPr/>
                </a:tc>
                <a:tc>
                  <a:txBody>
                    <a:bodyPr/>
                    <a:lstStyle/>
                    <a:p>
                      <a:r>
                        <a:rPr lang="en-US" sz="1000"/>
                        <a:t>183.42857142857</a:t>
                      </a:r>
                    </a:p>
                  </a:txBody>
                  <a:tcPr/>
                </a:tc>
                <a:extLst>
                  <a:ext uri="{0D108BD9-81ED-4DB2-BD59-A6C34878D82A}">
                    <a16:rowId xmlns:a16="http://schemas.microsoft.com/office/drawing/2014/main" val="435660524"/>
                  </a:ext>
                </a:extLst>
              </a:tr>
              <a:tr h="370840">
                <a:tc>
                  <a:txBody>
                    <a:bodyPr/>
                    <a:lstStyle/>
                    <a:p>
                      <a:r>
                        <a:rPr lang="en-US" sz="1000"/>
                        <a:t>#Live2Wander</a:t>
                      </a:r>
                    </a:p>
                  </a:txBody>
                  <a:tcPr/>
                </a:tc>
                <a:tc>
                  <a:txBody>
                    <a:bodyPr/>
                    <a:lstStyle/>
                    <a:p>
                      <a:r>
                        <a:rPr lang="en-US" sz="1000"/>
                        <a:t>16</a:t>
                      </a:r>
                    </a:p>
                  </a:txBody>
                  <a:tcPr/>
                </a:tc>
                <a:tc>
                  <a:txBody>
                    <a:bodyPr/>
                    <a:lstStyle/>
                    <a:p>
                      <a:r>
                        <a:rPr lang="en-US" sz="1000"/>
                        <a:t>182.625</a:t>
                      </a:r>
                    </a:p>
                  </a:txBody>
                  <a:tcPr/>
                </a:tc>
                <a:tc>
                  <a:txBody>
                    <a:bodyPr/>
                    <a:lstStyle/>
                    <a:p>
                      <a:r>
                        <a:rPr lang="en-US" sz="1000"/>
                        <a:t>9.125</a:t>
                      </a:r>
                    </a:p>
                  </a:txBody>
                  <a:tcPr/>
                </a:tc>
                <a:tc>
                  <a:txBody>
                    <a:bodyPr/>
                    <a:lstStyle/>
                    <a:p>
                      <a:r>
                        <a:rPr lang="en-US" sz="1000"/>
                        <a:t>191.75</a:t>
                      </a:r>
                    </a:p>
                  </a:txBody>
                  <a:tcPr/>
                </a:tc>
                <a:extLst>
                  <a:ext uri="{0D108BD9-81ED-4DB2-BD59-A6C34878D82A}">
                    <a16:rowId xmlns:a16="http://schemas.microsoft.com/office/drawing/2014/main" val="4136065770"/>
                  </a:ext>
                </a:extLst>
              </a:tr>
              <a:tr h="370840">
                <a:tc>
                  <a:txBody>
                    <a:bodyPr/>
                    <a:lstStyle/>
                    <a:p>
                      <a:r>
                        <a:rPr lang="en-US" sz="1000"/>
                        <a:t>#LiveInLevis</a:t>
                      </a:r>
                    </a:p>
                  </a:txBody>
                  <a:tcPr/>
                </a:tc>
                <a:tc>
                  <a:txBody>
                    <a:bodyPr/>
                    <a:lstStyle/>
                    <a:p>
                      <a:r>
                        <a:rPr lang="en-US" sz="1000"/>
                        <a:t>1</a:t>
                      </a:r>
                    </a:p>
                  </a:txBody>
                  <a:tcPr/>
                </a:tc>
                <a:tc>
                  <a:txBody>
                    <a:bodyPr/>
                    <a:lstStyle/>
                    <a:p>
                      <a:r>
                        <a:rPr lang="en-US" sz="1000"/>
                        <a:t>187</a:t>
                      </a:r>
                    </a:p>
                  </a:txBody>
                  <a:tcPr/>
                </a:tc>
                <a:tc>
                  <a:txBody>
                    <a:bodyPr/>
                    <a:lstStyle/>
                    <a:p>
                      <a:r>
                        <a:rPr lang="en-US" sz="1000"/>
                        <a:t>0</a:t>
                      </a:r>
                    </a:p>
                  </a:txBody>
                  <a:tcPr/>
                </a:tc>
                <a:tc>
                  <a:txBody>
                    <a:bodyPr/>
                    <a:lstStyle/>
                    <a:p>
                      <a:r>
                        <a:rPr lang="en-US" sz="1000"/>
                        <a:t>187</a:t>
                      </a:r>
                    </a:p>
                  </a:txBody>
                  <a:tcPr/>
                </a:tc>
                <a:extLst>
                  <a:ext uri="{0D108BD9-81ED-4DB2-BD59-A6C34878D82A}">
                    <a16:rowId xmlns:a16="http://schemas.microsoft.com/office/drawing/2014/main" val="3239780032"/>
                  </a:ext>
                </a:extLst>
              </a:tr>
              <a:tr h="370840">
                <a:tc>
                  <a:txBody>
                    <a:bodyPr/>
                    <a:lstStyle/>
                    <a:p>
                      <a:r>
                        <a:rPr lang="en-US" sz="1000"/>
                        <a:t>#LeeWomens</a:t>
                      </a:r>
                    </a:p>
                  </a:txBody>
                  <a:tcPr/>
                </a:tc>
                <a:tc>
                  <a:txBody>
                    <a:bodyPr/>
                    <a:lstStyle/>
                    <a:p>
                      <a:r>
                        <a:rPr lang="en-US" sz="1000"/>
                        <a:t>5</a:t>
                      </a:r>
                    </a:p>
                  </a:txBody>
                  <a:tcPr/>
                </a:tc>
                <a:tc>
                  <a:txBody>
                    <a:bodyPr/>
                    <a:lstStyle/>
                    <a:p>
                      <a:r>
                        <a:rPr lang="en-US" sz="1000"/>
                        <a:t>40.2</a:t>
                      </a:r>
                    </a:p>
                  </a:txBody>
                  <a:tcPr/>
                </a:tc>
                <a:tc>
                  <a:txBody>
                    <a:bodyPr/>
                    <a:lstStyle/>
                    <a:p>
                      <a:r>
                        <a:rPr lang="en-US" sz="1000"/>
                        <a:t>0.4</a:t>
                      </a:r>
                    </a:p>
                  </a:txBody>
                  <a:tcPr/>
                </a:tc>
                <a:tc>
                  <a:txBody>
                    <a:bodyPr/>
                    <a:lstStyle/>
                    <a:p>
                      <a:r>
                        <a:rPr lang="en-US" sz="1000"/>
                        <a:t>40.6</a:t>
                      </a:r>
                    </a:p>
                  </a:txBody>
                  <a:tcPr/>
                </a:tc>
                <a:extLst>
                  <a:ext uri="{0D108BD9-81ED-4DB2-BD59-A6C34878D82A}">
                    <a16:rowId xmlns:a16="http://schemas.microsoft.com/office/drawing/2014/main" val="3945864399"/>
                  </a:ext>
                </a:extLst>
              </a:tr>
              <a:tr h="370840">
                <a:tc>
                  <a:txBody>
                    <a:bodyPr/>
                    <a:lstStyle/>
                    <a:p>
                      <a:r>
                        <a:rPr lang="en-US" sz="1000"/>
                        <a:t>#LeeJeansPH</a:t>
                      </a:r>
                    </a:p>
                  </a:txBody>
                  <a:tcPr/>
                </a:tc>
                <a:tc>
                  <a:txBody>
                    <a:bodyPr/>
                    <a:lstStyle/>
                    <a:p>
                      <a:r>
                        <a:rPr lang="en-US" sz="1000"/>
                        <a:t>9</a:t>
                      </a:r>
                    </a:p>
                  </a:txBody>
                  <a:tcPr/>
                </a:tc>
                <a:tc>
                  <a:txBody>
                    <a:bodyPr/>
                    <a:lstStyle/>
                    <a:p>
                      <a:r>
                        <a:rPr lang="en-US" sz="1000"/>
                        <a:t>40.555555555556</a:t>
                      </a:r>
                    </a:p>
                  </a:txBody>
                  <a:tcPr/>
                </a:tc>
                <a:tc>
                  <a:txBody>
                    <a:bodyPr/>
                    <a:lstStyle/>
                    <a:p>
                      <a:r>
                        <a:rPr lang="en-US" sz="1000"/>
                        <a:t>0.22222222222222</a:t>
                      </a:r>
                    </a:p>
                  </a:txBody>
                  <a:tcPr/>
                </a:tc>
                <a:tc>
                  <a:txBody>
                    <a:bodyPr/>
                    <a:lstStyle/>
                    <a:p>
                      <a:r>
                        <a:rPr lang="en-US" sz="1000"/>
                        <a:t>40.777777777778</a:t>
                      </a:r>
                    </a:p>
                  </a:txBody>
                  <a:tcPr/>
                </a:tc>
                <a:extLst>
                  <a:ext uri="{0D108BD9-81ED-4DB2-BD59-A6C34878D82A}">
                    <a16:rowId xmlns:a16="http://schemas.microsoft.com/office/drawing/2014/main" val="1592706733"/>
                  </a:ext>
                </a:extLst>
              </a:tr>
              <a:tr h="370840">
                <a:tc>
                  <a:txBody>
                    <a:bodyPr/>
                    <a:lstStyle/>
                    <a:p>
                      <a:r>
                        <a:rPr lang="en-US" sz="1000"/>
                        <a:t>#LeexSmiley</a:t>
                      </a:r>
                    </a:p>
                  </a:txBody>
                  <a:tcPr/>
                </a:tc>
                <a:tc>
                  <a:txBody>
                    <a:bodyPr/>
                    <a:lstStyle/>
                    <a:p>
                      <a:r>
                        <a:rPr lang="en-US" sz="1000"/>
                        <a:t>3</a:t>
                      </a:r>
                    </a:p>
                  </a:txBody>
                  <a:tcPr/>
                </a:tc>
                <a:tc>
                  <a:txBody>
                    <a:bodyPr/>
                    <a:lstStyle/>
                    <a:p>
                      <a:r>
                        <a:rPr lang="en-US" sz="1000"/>
                        <a:t>35.666666666667</a:t>
                      </a:r>
                    </a:p>
                  </a:txBody>
                  <a:tcPr/>
                </a:tc>
                <a:tc>
                  <a:txBody>
                    <a:bodyPr/>
                    <a:lstStyle/>
                    <a:p>
                      <a:r>
                        <a:rPr lang="en-US" sz="1000"/>
                        <a:t>0</a:t>
                      </a:r>
                    </a:p>
                  </a:txBody>
                  <a:tcPr/>
                </a:tc>
                <a:tc>
                  <a:txBody>
                    <a:bodyPr/>
                    <a:lstStyle/>
                    <a:p>
                      <a:r>
                        <a:rPr lang="en-US" sz="1000"/>
                        <a:t>35.666666666667</a:t>
                      </a:r>
                    </a:p>
                  </a:txBody>
                  <a:tcPr/>
                </a:tc>
                <a:extLst>
                  <a:ext uri="{0D108BD9-81ED-4DB2-BD59-A6C34878D82A}">
                    <a16:rowId xmlns:a16="http://schemas.microsoft.com/office/drawing/2014/main" val="3079980756"/>
                  </a:ext>
                </a:extLst>
              </a:tr>
              <a:tr h="370840">
                <a:tc>
                  <a:txBody>
                    <a:bodyPr/>
                    <a:lstStyle/>
                    <a:p>
                      <a:r>
                        <a:rPr lang="en-US" sz="1000"/>
                        <a:t>#LeeMens</a:t>
                      </a:r>
                    </a:p>
                  </a:txBody>
                  <a:tcPr/>
                </a:tc>
                <a:tc>
                  <a:txBody>
                    <a:bodyPr/>
                    <a:lstStyle/>
                    <a:p>
                      <a:r>
                        <a:rPr lang="en-US" sz="1000"/>
                        <a:t>3</a:t>
                      </a:r>
                    </a:p>
                  </a:txBody>
                  <a:tcPr/>
                </a:tc>
                <a:tc>
                  <a:txBody>
                    <a:bodyPr/>
                    <a:lstStyle/>
                    <a:p>
                      <a:r>
                        <a:rPr lang="en-US" sz="1000"/>
                        <a:t>41.666666666667</a:t>
                      </a:r>
                    </a:p>
                  </a:txBody>
                  <a:tcPr/>
                </a:tc>
                <a:tc>
                  <a:txBody>
                    <a:bodyPr/>
                    <a:lstStyle/>
                    <a:p>
                      <a:r>
                        <a:rPr lang="en-US" sz="1000"/>
                        <a:t>0</a:t>
                      </a:r>
                    </a:p>
                  </a:txBody>
                  <a:tcPr/>
                </a:tc>
                <a:tc>
                  <a:txBody>
                    <a:bodyPr/>
                    <a:lstStyle/>
                    <a:p>
                      <a:r>
                        <a:rPr lang="en-US" sz="1000"/>
                        <a:t>41.666666666667</a:t>
                      </a:r>
                    </a:p>
                  </a:txBody>
                  <a:tcPr/>
                </a:tc>
                <a:extLst>
                  <a:ext uri="{0D108BD9-81ED-4DB2-BD59-A6C34878D82A}">
                    <a16:rowId xmlns:a16="http://schemas.microsoft.com/office/drawing/2014/main" val="4201148615"/>
                  </a:ext>
                </a:extLst>
              </a:tr>
            </a:tbl>
          </a:graphicData>
        </a:graphic>
      </p:graphicFrame>
      <p:sp>
        <p:nvSpPr>
          <p:cNvPr id="4" name="Text Placeholder 3">
            <a:extLst>
              <a:ext uri="{FF2B5EF4-FFF2-40B4-BE49-F238E27FC236}">
                <a16:creationId xmlns:a16="http://schemas.microsoft.com/office/drawing/2014/main" id="{39D0BCEB-35E0-4E1D-AB0A-413A1761025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11888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5CDB-DBBA-4E42-80C8-CFA081447B93}"/>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A1F6AF69-A5D1-4C3B-B3E2-F9E286142D70}"/>
              </a:ext>
            </a:extLst>
          </p:cNvPr>
          <p:cNvGraphicFramePr>
            <a:graphicFrameLocks noGrp="1"/>
          </p:cNvGraphicFramePr>
          <p:nvPr>
            <p:ph type="chart" sz="quarter" idx="13"/>
            <p:extLst>
              <p:ext uri="{D42A27DB-BD31-4B8C-83A1-F6EECF244321}">
                <p14:modId xmlns:p14="http://schemas.microsoft.com/office/powerpoint/2010/main" val="354272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FDFF6E-4420-4524-81EA-8853ADCCE32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BABFAAF-4FAA-4952-A822-55C6F6EEDA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7788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F5F97-4657-4F41-A054-C2853DC94E45}"/>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C47D9F3D-F2EA-4EA8-A1C0-F6ADB5DBC821}"/>
              </a:ext>
            </a:extLst>
          </p:cNvPr>
          <p:cNvGraphicFramePr>
            <a:graphicFrameLocks noGrp="1"/>
          </p:cNvGraphicFramePr>
          <p:nvPr>
            <p:ph type="chart" sz="quarter" idx="13"/>
            <p:extLst>
              <p:ext uri="{D42A27DB-BD31-4B8C-83A1-F6EECF244321}">
                <p14:modId xmlns:p14="http://schemas.microsoft.com/office/powerpoint/2010/main" val="575569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AEC274-7DA1-4FB8-9D5C-1C1D9B14180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241AD0D-8B77-47FE-A50C-4A0E95F329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2781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DA4A3-F9AB-4C5E-9FE6-FFFD5DF01605}"/>
              </a:ext>
            </a:extLst>
          </p:cNvPr>
          <p:cNvSpPr>
            <a:spLocks noGrp="1"/>
          </p:cNvSpPr>
          <p:nvPr>
            <p:ph type="title"/>
          </p:nvPr>
        </p:nvSpPr>
        <p:spPr/>
        <p:txBody>
          <a:bodyPr/>
          <a:lstStyle/>
          <a:p>
            <a:r>
              <a:rPr lang="en-US"/>
              <a:t>Instagram Reach by Post Type </a:t>
            </a:r>
          </a:p>
        </p:txBody>
      </p:sp>
      <p:graphicFrame>
        <p:nvGraphicFramePr>
          <p:cNvPr id="6" name="Chart Placeholder 5">
            <a:extLst>
              <a:ext uri="{FF2B5EF4-FFF2-40B4-BE49-F238E27FC236}">
                <a16:creationId xmlns:a16="http://schemas.microsoft.com/office/drawing/2014/main" id="{F1BA0947-DA38-4997-8F4F-5617A694D868}"/>
              </a:ext>
            </a:extLst>
          </p:cNvPr>
          <p:cNvGraphicFramePr>
            <a:graphicFrameLocks noGrp="1"/>
          </p:cNvGraphicFramePr>
          <p:nvPr>
            <p:ph type="chart" sz="quarter" idx="13"/>
            <p:extLst>
              <p:ext uri="{D42A27DB-BD31-4B8C-83A1-F6EECF244321}">
                <p14:modId xmlns:p14="http://schemas.microsoft.com/office/powerpoint/2010/main" val="1313230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4C7611-F5D1-48D6-AC19-DEF1CF7D898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121E78D-A976-41AD-A4BB-132071FD4F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7556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FB96-06E6-4EA5-BDFC-59AED5F7CE50}"/>
              </a:ext>
            </a:extLst>
          </p:cNvPr>
          <p:cNvSpPr>
            <a:spLocks noGrp="1"/>
          </p:cNvSpPr>
          <p:nvPr>
            <p:ph type="title"/>
          </p:nvPr>
        </p:nvSpPr>
        <p:spPr/>
        <p:txBody>
          <a:bodyPr/>
          <a:lstStyle/>
          <a:p>
            <a:r>
              <a:rPr lang="en-US"/>
              <a:t>Instagram Key Metrics Radar</a:t>
            </a:r>
          </a:p>
        </p:txBody>
      </p:sp>
      <p:graphicFrame>
        <p:nvGraphicFramePr>
          <p:cNvPr id="6" name="Chart Placeholder 5">
            <a:extLst>
              <a:ext uri="{FF2B5EF4-FFF2-40B4-BE49-F238E27FC236}">
                <a16:creationId xmlns:a16="http://schemas.microsoft.com/office/drawing/2014/main" id="{0BCFB9F6-30E5-4A7C-8C59-AC2AE5780D35}"/>
              </a:ext>
            </a:extLst>
          </p:cNvPr>
          <p:cNvGraphicFramePr>
            <a:graphicFrameLocks noGrp="1"/>
          </p:cNvGraphicFramePr>
          <p:nvPr>
            <p:ph type="chart" sz="quarter" idx="13"/>
            <p:extLst>
              <p:ext uri="{D42A27DB-BD31-4B8C-83A1-F6EECF244321}">
                <p14:modId xmlns:p14="http://schemas.microsoft.com/office/powerpoint/2010/main" val="2569857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C19899-FA79-400A-946D-AE2A46246EE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501FF3E-CC63-459C-BF54-0BB73D2CA1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12219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06F86-6145-49F6-B737-BD7147E2DB9E}"/>
              </a:ext>
            </a:extLst>
          </p:cNvPr>
          <p:cNvSpPr>
            <a:spLocks noGrp="1"/>
          </p:cNvSpPr>
          <p:nvPr>
            <p:ph type="title"/>
          </p:nvPr>
        </p:nvSpPr>
        <p:spPr/>
        <p:txBody>
          <a:bodyPr/>
          <a:lstStyle/>
          <a:p>
            <a:r>
              <a:rPr lang="en-US"/>
              <a:t>Instagram Average Likes Per Post</a:t>
            </a:r>
          </a:p>
        </p:txBody>
      </p:sp>
      <p:graphicFrame>
        <p:nvGraphicFramePr>
          <p:cNvPr id="6" name="Chart Placeholder 5">
            <a:extLst>
              <a:ext uri="{FF2B5EF4-FFF2-40B4-BE49-F238E27FC236}">
                <a16:creationId xmlns:a16="http://schemas.microsoft.com/office/drawing/2014/main" id="{ABF70600-4BFF-4992-AE0C-3711E15F36AC}"/>
              </a:ext>
            </a:extLst>
          </p:cNvPr>
          <p:cNvGraphicFramePr>
            <a:graphicFrameLocks noGrp="1"/>
          </p:cNvGraphicFramePr>
          <p:nvPr>
            <p:ph type="chart" sz="quarter" idx="13"/>
            <p:extLst>
              <p:ext uri="{D42A27DB-BD31-4B8C-83A1-F6EECF244321}">
                <p14:modId xmlns:p14="http://schemas.microsoft.com/office/powerpoint/2010/main" val="1153723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92D5DE-0509-41C0-8A2B-B139D2E48E0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40EB5BD-4CFC-420A-BAB5-CAE49CFB9D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039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42CAF-E0AE-4F45-A19E-8BAE7D00C8F5}"/>
              </a:ext>
            </a:extLst>
          </p:cNvPr>
          <p:cNvSpPr>
            <a:spLocks noGrp="1"/>
          </p:cNvSpPr>
          <p:nvPr>
            <p:ph type="title"/>
          </p:nvPr>
        </p:nvSpPr>
        <p:spPr/>
        <p:txBody>
          <a:bodyPr/>
          <a:lstStyle/>
          <a:p>
            <a:r>
              <a:rPr lang="en-US"/>
              <a:t>Instagram Followers Change Per Weekday</a:t>
            </a:r>
          </a:p>
        </p:txBody>
      </p:sp>
      <p:graphicFrame>
        <p:nvGraphicFramePr>
          <p:cNvPr id="6" name="Chart Placeholder 5">
            <a:extLst>
              <a:ext uri="{FF2B5EF4-FFF2-40B4-BE49-F238E27FC236}">
                <a16:creationId xmlns:a16="http://schemas.microsoft.com/office/drawing/2014/main" id="{98F76557-3B7D-4FCD-AD3C-1BBBADF585B3}"/>
              </a:ext>
            </a:extLst>
          </p:cNvPr>
          <p:cNvGraphicFramePr>
            <a:graphicFrameLocks noGrp="1"/>
          </p:cNvGraphicFramePr>
          <p:nvPr>
            <p:ph type="chart" sz="quarter" idx="13"/>
            <p:extLst>
              <p:ext uri="{D42A27DB-BD31-4B8C-83A1-F6EECF244321}">
                <p14:modId xmlns:p14="http://schemas.microsoft.com/office/powerpoint/2010/main" val="4209341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67EE80-9EE5-487B-9ECD-B4C3109ED22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C035E72-4A68-47CA-8976-10F8B345DA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4068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499CF-A35B-4DB9-B64D-6E97598446D1}"/>
              </a:ext>
            </a:extLst>
          </p:cNvPr>
          <p:cNvSpPr>
            <a:spLocks noGrp="1"/>
          </p:cNvSpPr>
          <p:nvPr>
            <p:ph type="title"/>
          </p:nvPr>
        </p:nvSpPr>
        <p:spPr/>
        <p:txBody>
          <a:bodyPr/>
          <a:lstStyle/>
          <a:p>
            <a:r>
              <a:rPr lang="en-US"/>
              <a:t>Instagram Follower Distribution</a:t>
            </a:r>
          </a:p>
        </p:txBody>
      </p:sp>
      <p:graphicFrame>
        <p:nvGraphicFramePr>
          <p:cNvPr id="6" name="Chart Placeholder 5">
            <a:extLst>
              <a:ext uri="{FF2B5EF4-FFF2-40B4-BE49-F238E27FC236}">
                <a16:creationId xmlns:a16="http://schemas.microsoft.com/office/drawing/2014/main" id="{AD6B841F-9ABD-4617-998A-B14E25E79684}"/>
              </a:ext>
            </a:extLst>
          </p:cNvPr>
          <p:cNvGraphicFramePr>
            <a:graphicFrameLocks noGrp="1"/>
          </p:cNvGraphicFramePr>
          <p:nvPr>
            <p:ph type="chart" sz="quarter" idx="13"/>
            <p:extLst>
              <p:ext uri="{D42A27DB-BD31-4B8C-83A1-F6EECF244321}">
                <p14:modId xmlns:p14="http://schemas.microsoft.com/office/powerpoint/2010/main" val="3822342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29F5C9-E576-4961-B159-63ABD587748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41842EF-0C73-4FCE-A739-F162AF8C82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96700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3010-1B0B-4AC9-80E5-0059E7C1FC2C}"/>
              </a:ext>
            </a:extLst>
          </p:cNvPr>
          <p:cNvSpPr>
            <a:spLocks noGrp="1"/>
          </p:cNvSpPr>
          <p:nvPr>
            <p:ph type="title"/>
          </p:nvPr>
        </p:nvSpPr>
        <p:spPr/>
        <p:txBody>
          <a:bodyPr/>
          <a:lstStyle/>
          <a:p>
            <a:r>
              <a:rPr lang="en-US"/>
              <a:t>Instagram Total Interactions</a:t>
            </a:r>
          </a:p>
        </p:txBody>
      </p:sp>
      <p:graphicFrame>
        <p:nvGraphicFramePr>
          <p:cNvPr id="6" name="Chart Placeholder 5">
            <a:extLst>
              <a:ext uri="{FF2B5EF4-FFF2-40B4-BE49-F238E27FC236}">
                <a16:creationId xmlns:a16="http://schemas.microsoft.com/office/drawing/2014/main" id="{031B587B-C830-493E-8533-CB5379437955}"/>
              </a:ext>
            </a:extLst>
          </p:cNvPr>
          <p:cNvGraphicFramePr>
            <a:graphicFrameLocks noGrp="1"/>
          </p:cNvGraphicFramePr>
          <p:nvPr>
            <p:ph type="chart" sz="quarter" idx="13"/>
            <p:extLst>
              <p:ext uri="{D42A27DB-BD31-4B8C-83A1-F6EECF244321}">
                <p14:modId xmlns:p14="http://schemas.microsoft.com/office/powerpoint/2010/main" val="3573167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8D37D1-1F7C-4B70-AEC5-3D9145C41D5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0A96483-3F21-4657-8D1E-878AA53A60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4921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FCBEC-3E7E-4136-A2B3-3A4598DAC15A}"/>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54BB4885-7D33-4D7D-BDA7-1020F076254F}"/>
              </a:ext>
            </a:extLst>
          </p:cNvPr>
          <p:cNvGraphicFramePr>
            <a:graphicFrameLocks noGrp="1"/>
          </p:cNvGraphicFramePr>
          <p:nvPr>
            <p:ph type="tbl" sz="quarter" idx="13"/>
            <p:extLst>
              <p:ext uri="{D42A27DB-BD31-4B8C-83A1-F6EECF244321}">
                <p14:modId xmlns:p14="http://schemas.microsoft.com/office/powerpoint/2010/main" val="3037829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91613053"/>
                    </a:ext>
                  </a:extLst>
                </a:gridCol>
                <a:gridCol w="699516">
                  <a:extLst>
                    <a:ext uri="{9D8B030D-6E8A-4147-A177-3AD203B41FA5}">
                      <a16:colId xmlns:a16="http://schemas.microsoft.com/office/drawing/2014/main" val="2483739268"/>
                    </a:ext>
                  </a:extLst>
                </a:gridCol>
                <a:gridCol w="699516">
                  <a:extLst>
                    <a:ext uri="{9D8B030D-6E8A-4147-A177-3AD203B41FA5}">
                      <a16:colId xmlns:a16="http://schemas.microsoft.com/office/drawing/2014/main" val="2264787167"/>
                    </a:ext>
                  </a:extLst>
                </a:gridCol>
                <a:gridCol w="658368">
                  <a:extLst>
                    <a:ext uri="{9D8B030D-6E8A-4147-A177-3AD203B41FA5}">
                      <a16:colId xmlns:a16="http://schemas.microsoft.com/office/drawing/2014/main" val="1702534970"/>
                    </a:ext>
                  </a:extLst>
                </a:gridCol>
                <a:gridCol w="658368">
                  <a:extLst>
                    <a:ext uri="{9D8B030D-6E8A-4147-A177-3AD203B41FA5}">
                      <a16:colId xmlns:a16="http://schemas.microsoft.com/office/drawing/2014/main" val="1122823449"/>
                    </a:ext>
                  </a:extLst>
                </a:gridCol>
                <a:gridCol w="658368">
                  <a:extLst>
                    <a:ext uri="{9D8B030D-6E8A-4147-A177-3AD203B41FA5}">
                      <a16:colId xmlns:a16="http://schemas.microsoft.com/office/drawing/2014/main" val="2875010026"/>
                    </a:ext>
                  </a:extLst>
                </a:gridCol>
                <a:gridCol w="699516">
                  <a:extLst>
                    <a:ext uri="{9D8B030D-6E8A-4147-A177-3AD203B41FA5}">
                      <a16:colId xmlns:a16="http://schemas.microsoft.com/office/drawing/2014/main" val="3419950699"/>
                    </a:ext>
                  </a:extLst>
                </a:gridCol>
                <a:gridCol w="699516">
                  <a:extLst>
                    <a:ext uri="{9D8B030D-6E8A-4147-A177-3AD203B41FA5}">
                      <a16:colId xmlns:a16="http://schemas.microsoft.com/office/drawing/2014/main" val="1362413896"/>
                    </a:ext>
                  </a:extLst>
                </a:gridCol>
                <a:gridCol w="699516">
                  <a:extLst>
                    <a:ext uri="{9D8B030D-6E8A-4147-A177-3AD203B41FA5}">
                      <a16:colId xmlns:a16="http://schemas.microsoft.com/office/drawing/2014/main" val="1148719813"/>
                    </a:ext>
                  </a:extLst>
                </a:gridCol>
                <a:gridCol w="658368">
                  <a:extLst>
                    <a:ext uri="{9D8B030D-6E8A-4147-A177-3AD203B41FA5}">
                      <a16:colId xmlns:a16="http://schemas.microsoft.com/office/drawing/2014/main" val="224367817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037980578"/>
                  </a:ext>
                </a:extLst>
              </a:tr>
              <a:tr h="370840">
                <a:tc>
                  <a:txBody>
                    <a:bodyPr/>
                    <a:lstStyle/>
                    <a:p>
                      <a:r>
                        <a:rPr lang="en-US" sz="1000"/>
                        <a:t>wranglerph (Wrangler Philippines)</a:t>
                      </a:r>
                    </a:p>
                  </a:txBody>
                  <a:tcPr/>
                </a:tc>
                <a:tc>
                  <a:txBody>
                    <a:bodyPr/>
                    <a:lstStyle/>
                    <a:p>
                      <a:r>
                        <a:rPr lang="en-US" sz="1000"/>
                        <a:t>15868</a:t>
                      </a:r>
                    </a:p>
                  </a:txBody>
                  <a:tcPr/>
                </a:tc>
                <a:tc>
                  <a:txBody>
                    <a:bodyPr/>
                    <a:lstStyle/>
                    <a:p>
                      <a:r>
                        <a:rPr lang="en-US" sz="1000"/>
                        <a:t>601</a:t>
                      </a:r>
                    </a:p>
                  </a:txBody>
                  <a:tcPr/>
                </a:tc>
                <a:tc>
                  <a:txBody>
                    <a:bodyPr/>
                    <a:lstStyle/>
                    <a:p>
                      <a:r>
                        <a:rPr lang="en-US" sz="1000"/>
                        <a:t>29</a:t>
                      </a:r>
                    </a:p>
                  </a:txBody>
                  <a:tcPr/>
                </a:tc>
                <a:tc>
                  <a:txBody>
                    <a:bodyPr/>
                    <a:lstStyle/>
                    <a:p>
                      <a:r>
                        <a:rPr lang="en-US" sz="1000"/>
                        <a:t>0</a:t>
                      </a:r>
                    </a:p>
                  </a:txBody>
                  <a:tcPr/>
                </a:tc>
                <a:tc>
                  <a:txBody>
                    <a:bodyPr/>
                    <a:lstStyle/>
                    <a:p>
                      <a:r>
                        <a:rPr lang="en-US" sz="1000"/>
                        <a:t>2</a:t>
                      </a:r>
                    </a:p>
                  </a:txBody>
                  <a:tcPr/>
                </a:tc>
                <a:tc>
                  <a:txBody>
                    <a:bodyPr/>
                    <a:lstStyle/>
                    <a:p>
                      <a:r>
                        <a:rPr lang="en-US" sz="1000"/>
                        <a:t>31</a:t>
                      </a:r>
                    </a:p>
                  </a:txBody>
                  <a:tcPr/>
                </a:tc>
                <a:tc>
                  <a:txBody>
                    <a:bodyPr/>
                    <a:lstStyle/>
                    <a:p>
                      <a:r>
                        <a:rPr lang="en-US" sz="1000"/>
                        <a:t>4010</a:t>
                      </a:r>
                    </a:p>
                  </a:txBody>
                  <a:tcPr/>
                </a:tc>
                <a:tc>
                  <a:txBody>
                    <a:bodyPr/>
                    <a:lstStyle/>
                    <a:p>
                      <a:r>
                        <a:rPr lang="en-US" sz="1000"/>
                        <a:t>102</a:t>
                      </a:r>
                    </a:p>
                  </a:txBody>
                  <a:tcPr/>
                </a:tc>
                <a:tc>
                  <a:txBody>
                    <a:bodyPr/>
                    <a:lstStyle/>
                    <a:p>
                      <a:r>
                        <a:rPr lang="en-US" sz="1000"/>
                        <a:t>0.8521%</a:t>
                      </a:r>
                    </a:p>
                  </a:txBody>
                  <a:tcPr/>
                </a:tc>
                <a:extLst>
                  <a:ext uri="{0D108BD9-81ED-4DB2-BD59-A6C34878D82A}">
                    <a16:rowId xmlns:a16="http://schemas.microsoft.com/office/drawing/2014/main" val="2339700291"/>
                  </a:ext>
                </a:extLst>
              </a:tr>
              <a:tr h="370840">
                <a:tc>
                  <a:txBody>
                    <a:bodyPr/>
                    <a:lstStyle/>
                    <a:p>
                      <a:r>
                        <a:rPr lang="en-US" sz="1000"/>
                        <a:t>leejeansphils (Lee Jeans Philippines)</a:t>
                      </a:r>
                    </a:p>
                  </a:txBody>
                  <a:tcPr/>
                </a:tc>
                <a:tc>
                  <a:txBody>
                    <a:bodyPr/>
                    <a:lstStyle/>
                    <a:p>
                      <a:r>
                        <a:rPr lang="en-US" sz="1000"/>
                        <a:t>n/a</a:t>
                      </a:r>
                    </a:p>
                  </a:txBody>
                  <a:tcPr/>
                </a:tc>
                <a:tc>
                  <a:txBody>
                    <a:bodyPr/>
                    <a:lstStyle/>
                    <a:p>
                      <a:r>
                        <a:rPr lang="en-US" sz="1000"/>
                        <a:t>n/a</a:t>
                      </a:r>
                    </a:p>
                  </a:txBody>
                  <a:tcPr/>
                </a:tc>
                <a:tc>
                  <a:txBody>
                    <a:bodyPr/>
                    <a:lstStyle/>
                    <a:p>
                      <a:r>
                        <a:rPr lang="en-US" sz="1000"/>
                        <a:t>6</a:t>
                      </a:r>
                    </a:p>
                  </a:txBody>
                  <a:tcPr/>
                </a:tc>
                <a:tc>
                  <a:txBody>
                    <a:bodyPr/>
                    <a:lstStyle/>
                    <a:p>
                      <a:r>
                        <a:rPr lang="en-US" sz="1000"/>
                        <a:t>1</a:t>
                      </a:r>
                    </a:p>
                  </a:txBody>
                  <a:tcPr/>
                </a:tc>
                <a:tc>
                  <a:txBody>
                    <a:bodyPr/>
                    <a:lstStyle/>
                    <a:p>
                      <a:r>
                        <a:rPr lang="en-US" sz="1000"/>
                        <a:t>2</a:t>
                      </a:r>
                    </a:p>
                  </a:txBody>
                  <a:tcPr/>
                </a:tc>
                <a:tc>
                  <a:txBody>
                    <a:bodyPr/>
                    <a:lstStyle/>
                    <a:p>
                      <a:r>
                        <a:rPr lang="en-US" sz="1000"/>
                        <a:t>9</a:t>
                      </a:r>
                    </a:p>
                  </a:txBody>
                  <a:tcPr/>
                </a:tc>
                <a:tc>
                  <a:txBody>
                    <a:bodyPr/>
                    <a:lstStyle/>
                    <a:p>
                      <a:r>
                        <a:rPr lang="en-US" sz="1000"/>
                        <a:t>365</a:t>
                      </a:r>
                    </a:p>
                  </a:txBody>
                  <a:tcPr/>
                </a:tc>
                <a:tc>
                  <a:txBody>
                    <a:bodyPr/>
                    <a:lstStyle/>
                    <a:p>
                      <a:r>
                        <a:rPr lang="en-US" sz="1000"/>
                        <a:t>2</a:t>
                      </a:r>
                    </a:p>
                  </a:txBody>
                  <a:tcPr/>
                </a:tc>
                <a:tc>
                  <a:txBody>
                    <a:bodyPr/>
                    <a:lstStyle/>
                    <a:p>
                      <a:r>
                        <a:rPr lang="en-US" sz="1000"/>
                        <a:t>n/a</a:t>
                      </a:r>
                    </a:p>
                  </a:txBody>
                  <a:tcPr/>
                </a:tc>
                <a:extLst>
                  <a:ext uri="{0D108BD9-81ED-4DB2-BD59-A6C34878D82A}">
                    <a16:rowId xmlns:a16="http://schemas.microsoft.com/office/drawing/2014/main" val="4056326927"/>
                  </a:ext>
                </a:extLst>
              </a:tr>
              <a:tr h="370840">
                <a:tc>
                  <a:txBody>
                    <a:bodyPr/>
                    <a:lstStyle/>
                    <a:p>
                      <a:r>
                        <a:rPr lang="en-US" sz="1000"/>
                        <a:t>levis_ph (Levi's_PH)</a:t>
                      </a:r>
                    </a:p>
                  </a:txBody>
                  <a:tcPr/>
                </a:tc>
                <a:tc>
                  <a:txBody>
                    <a:bodyPr/>
                    <a:lstStyle/>
                    <a:p>
                      <a:r>
                        <a:rPr lang="en-US" sz="1000"/>
                        <a:t>n/a</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187</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4202514909"/>
                  </a:ext>
                </a:extLst>
              </a:tr>
            </a:tbl>
          </a:graphicData>
        </a:graphic>
      </p:graphicFrame>
      <p:sp>
        <p:nvSpPr>
          <p:cNvPr id="4" name="Text Placeholder 3">
            <a:extLst>
              <a:ext uri="{FF2B5EF4-FFF2-40B4-BE49-F238E27FC236}">
                <a16:creationId xmlns:a16="http://schemas.microsoft.com/office/drawing/2014/main" id="{CA0B140B-9452-48BB-89EC-904DAB43582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26374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9CC91-FD07-4A92-AD41-7301F0EA308C}"/>
              </a:ext>
            </a:extLst>
          </p:cNvPr>
          <p:cNvSpPr>
            <a:spLocks noGrp="1"/>
          </p:cNvSpPr>
          <p:nvPr>
            <p:ph type="title"/>
          </p:nvPr>
        </p:nvSpPr>
        <p:spPr/>
        <p:txBody>
          <a:bodyPr/>
          <a:lstStyle/>
          <a:p>
            <a:r>
              <a:rPr lang="en-US"/>
              <a:t>Instagram Posts</a:t>
            </a:r>
          </a:p>
        </p:txBody>
      </p:sp>
      <p:graphicFrame>
        <p:nvGraphicFramePr>
          <p:cNvPr id="6" name="Chart Placeholder 5">
            <a:extLst>
              <a:ext uri="{FF2B5EF4-FFF2-40B4-BE49-F238E27FC236}">
                <a16:creationId xmlns:a16="http://schemas.microsoft.com/office/drawing/2014/main" id="{D2FCD0BA-4265-4441-BA85-947B90B62F83}"/>
              </a:ext>
            </a:extLst>
          </p:cNvPr>
          <p:cNvGraphicFramePr>
            <a:graphicFrameLocks noGrp="1"/>
          </p:cNvGraphicFramePr>
          <p:nvPr>
            <p:ph type="chart" sz="quarter" idx="13"/>
            <p:extLst>
              <p:ext uri="{D42A27DB-BD31-4B8C-83A1-F6EECF244321}">
                <p14:modId xmlns:p14="http://schemas.microsoft.com/office/powerpoint/2010/main" val="1322472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A095EF-4971-47DF-925A-AE09676E777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0167392-0A47-42EB-8110-F11EA45A48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90393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C6D02-4C75-4C05-8D02-5A32F7A23B99}"/>
              </a:ext>
            </a:extLst>
          </p:cNvPr>
          <p:cNvSpPr>
            <a:spLocks noGrp="1"/>
          </p:cNvSpPr>
          <p:nvPr>
            <p:ph type="title"/>
          </p:nvPr>
        </p:nvSpPr>
        <p:spPr/>
        <p:txBody>
          <a:bodyPr/>
          <a:lstStyle/>
          <a:p>
            <a:r>
              <a:rPr lang="en-US"/>
              <a:t>Instagram Posts Table - 1 of 6</a:t>
            </a:r>
          </a:p>
        </p:txBody>
      </p:sp>
      <p:graphicFrame>
        <p:nvGraphicFramePr>
          <p:cNvPr id="5" name="Table Placeholder 4">
            <a:extLst>
              <a:ext uri="{FF2B5EF4-FFF2-40B4-BE49-F238E27FC236}">
                <a16:creationId xmlns:a16="http://schemas.microsoft.com/office/drawing/2014/main" id="{C8407CE5-F67F-4AA3-9AB8-8830EA5DDAF6}"/>
              </a:ext>
            </a:extLst>
          </p:cNvPr>
          <p:cNvGraphicFramePr>
            <a:graphicFrameLocks noGrp="1"/>
          </p:cNvGraphicFramePr>
          <p:nvPr>
            <p:ph type="tbl" sz="quarter" idx="13"/>
            <p:extLst>
              <p:ext uri="{D42A27DB-BD31-4B8C-83A1-F6EECF244321}">
                <p14:modId xmlns:p14="http://schemas.microsoft.com/office/powerpoint/2010/main" val="2647571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5786594"/>
                    </a:ext>
                  </a:extLst>
                </a:gridCol>
                <a:gridCol w="987552">
                  <a:extLst>
                    <a:ext uri="{9D8B030D-6E8A-4147-A177-3AD203B41FA5}">
                      <a16:colId xmlns:a16="http://schemas.microsoft.com/office/drawing/2014/main" val="189070245"/>
                    </a:ext>
                  </a:extLst>
                </a:gridCol>
                <a:gridCol w="987552">
                  <a:extLst>
                    <a:ext uri="{9D8B030D-6E8A-4147-A177-3AD203B41FA5}">
                      <a16:colId xmlns:a16="http://schemas.microsoft.com/office/drawing/2014/main" val="2251321629"/>
                    </a:ext>
                  </a:extLst>
                </a:gridCol>
                <a:gridCol w="987552">
                  <a:extLst>
                    <a:ext uri="{9D8B030D-6E8A-4147-A177-3AD203B41FA5}">
                      <a16:colId xmlns:a16="http://schemas.microsoft.com/office/drawing/2014/main" val="2059282771"/>
                    </a:ext>
                  </a:extLst>
                </a:gridCol>
                <a:gridCol w="987552">
                  <a:extLst>
                    <a:ext uri="{9D8B030D-6E8A-4147-A177-3AD203B41FA5}">
                      <a16:colId xmlns:a16="http://schemas.microsoft.com/office/drawing/2014/main" val="1606978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5734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- 2018-02-28 11:35:52</a:t>
                      </a:r>
                      <a:r>
                        <a:rPr kumimoji="0" lang="en-US" sz="1000" b="0" i="0" u="none" strike="noStrike" kern="1200" cap="none" spc="0" normalizeH="0" baseline="0" noProof="0">
                          <a:ln>
                            <a:noFill/>
                          </a:ln>
                          <a:solidFill>
                            <a:prstClr val="black"/>
                          </a:solidFill>
                          <a:effectLst/>
                          <a:uLnTx/>
                          <a:uFillTx/>
                          <a:latin typeface="+mn-lt"/>
                          <a:ea typeface="+mn-ea"/>
                          <a:cs typeface="+mn-cs"/>
                        </a:rPr>
                        <a:t>
Want to stand a chance to win P500,000 worth of Wrangler gear, gadgets and an all-expense-paid trip? Here’s how: 
Just share your best travel photos and #Live2Wander stories on Facebook and Instagram!
Tag @wranglerph.
Then include #TrueWanderer, #Live2Wander and #WranglerPH in your caption – it’s that easy!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65295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- 2018-02-28 05:09:38</a:t>
                      </a:r>
                      <a:r>
                        <a:rPr kumimoji="0" lang="en-US" sz="1000" b="0" i="0" u="none" strike="noStrike" kern="1200" cap="none" spc="0" normalizeH="0" baseline="0" noProof="0">
                          <a:ln>
                            <a:noFill/>
                          </a:ln>
                          <a:solidFill>
                            <a:prstClr val="black"/>
                          </a:solidFill>
                          <a:effectLst/>
                          <a:uLnTx/>
                          <a:uFillTx/>
                          <a:latin typeface="+mn-lt"/>
                          <a:ea typeface="+mn-ea"/>
                          <a:cs typeface="+mn-cs"/>
                        </a:rPr>
                        <a:t>
Want some expert help to elevate your denim game? Watch out for clues on Deegee Razon’s Instagram (@dgrazon) for his upcoming style session at an unrevealed Wrangler boutique! Watch this space!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84322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- 2018-02-27 11:07:41</a:t>
                      </a:r>
                      <a:r>
                        <a:rPr kumimoji="0" lang="en-US" sz="1000" b="0" i="0" u="none" strike="noStrike" kern="1200" cap="none" spc="0" normalizeH="0" baseline="0" noProof="0">
                          <a:ln>
                            <a:noFill/>
                          </a:ln>
                          <a:solidFill>
                            <a:prstClr val="black"/>
                          </a:solidFill>
                          <a:effectLst/>
                          <a:uLnTx/>
                          <a:uFillTx/>
                          <a:latin typeface="+mn-lt"/>
                          <a:ea typeface="+mn-ea"/>
                          <a:cs typeface="+mn-cs"/>
                        </a:rPr>
                        <a:t>
Follow in the footsteps of our True Wanderers – hit the road and explore! Upload your best travel photos and share your #Live2Wander stories on Facebook or Instagram. Then tag @wranglerph and add the official hashtags 
#TrueWanderer, #Live2Wander and #WranglerPH to qualify!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66597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levis_ph (Levi's_PH) - 2018-02-27 05:37:55</a:t>
                      </a:r>
                      <a:r>
                        <a:rPr kumimoji="0" lang="en-US" sz="1000" b="0" i="0" u="none" strike="noStrike" kern="1200" cap="none" spc="0" normalizeH="0" baseline="0" noProof="0">
                          <a:ln>
                            <a:noFill/>
                          </a:ln>
                          <a:solidFill>
                            <a:prstClr val="black"/>
                          </a:solidFill>
                          <a:effectLst/>
                          <a:uLnTx/>
                          <a:uFillTx/>
                          <a:latin typeface="+mn-lt"/>
                          <a:ea typeface="+mn-ea"/>
                          <a:cs typeface="+mn-cs"/>
                        </a:rPr>
                        <a:t>
@Jappyagoncillo chose to #LiveInLevis with his new pair of tapered jeans! Watch out for his art on the streets! Oh, and our stores if you wanna get your own pair.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20748377"/>
                  </a:ext>
                </a:extLst>
              </a:tr>
            </a:tbl>
          </a:graphicData>
        </a:graphic>
      </p:graphicFrame>
      <p:sp>
        <p:nvSpPr>
          <p:cNvPr id="4" name="Text Placeholder 3">
            <a:extLst>
              <a:ext uri="{FF2B5EF4-FFF2-40B4-BE49-F238E27FC236}">
                <a16:creationId xmlns:a16="http://schemas.microsoft.com/office/drawing/2014/main" id="{EC78775E-FC51-415E-9E24-5196E93322F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87571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8E099-FC98-4C3F-BA5B-2B60D101FDE2}"/>
              </a:ext>
            </a:extLst>
          </p:cNvPr>
          <p:cNvSpPr>
            <a:spLocks noGrp="1"/>
          </p:cNvSpPr>
          <p:nvPr>
            <p:ph type="title"/>
          </p:nvPr>
        </p:nvSpPr>
        <p:spPr/>
        <p:txBody>
          <a:bodyPr/>
          <a:lstStyle/>
          <a:p>
            <a:r>
              <a:rPr lang="en-US"/>
              <a:t>Instagram Posts Table - 2 of 6</a:t>
            </a:r>
          </a:p>
        </p:txBody>
      </p:sp>
      <p:graphicFrame>
        <p:nvGraphicFramePr>
          <p:cNvPr id="5" name="Table Placeholder 4">
            <a:extLst>
              <a:ext uri="{FF2B5EF4-FFF2-40B4-BE49-F238E27FC236}">
                <a16:creationId xmlns:a16="http://schemas.microsoft.com/office/drawing/2014/main" id="{1A8B48FC-FEFA-4C08-BB34-C23C68FD637C}"/>
              </a:ext>
            </a:extLst>
          </p:cNvPr>
          <p:cNvGraphicFramePr>
            <a:graphicFrameLocks noGrp="1"/>
          </p:cNvGraphicFramePr>
          <p:nvPr>
            <p:ph type="tbl" sz="quarter" idx="13"/>
            <p:extLst>
              <p:ext uri="{D42A27DB-BD31-4B8C-83A1-F6EECF244321}">
                <p14:modId xmlns:p14="http://schemas.microsoft.com/office/powerpoint/2010/main" val="628393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50752292"/>
                    </a:ext>
                  </a:extLst>
                </a:gridCol>
                <a:gridCol w="987552">
                  <a:extLst>
                    <a:ext uri="{9D8B030D-6E8A-4147-A177-3AD203B41FA5}">
                      <a16:colId xmlns:a16="http://schemas.microsoft.com/office/drawing/2014/main" val="3066203643"/>
                    </a:ext>
                  </a:extLst>
                </a:gridCol>
                <a:gridCol w="987552">
                  <a:extLst>
                    <a:ext uri="{9D8B030D-6E8A-4147-A177-3AD203B41FA5}">
                      <a16:colId xmlns:a16="http://schemas.microsoft.com/office/drawing/2014/main" val="3659252773"/>
                    </a:ext>
                  </a:extLst>
                </a:gridCol>
                <a:gridCol w="987552">
                  <a:extLst>
                    <a:ext uri="{9D8B030D-6E8A-4147-A177-3AD203B41FA5}">
                      <a16:colId xmlns:a16="http://schemas.microsoft.com/office/drawing/2014/main" val="1606215439"/>
                    </a:ext>
                  </a:extLst>
                </a:gridCol>
                <a:gridCol w="987552">
                  <a:extLst>
                    <a:ext uri="{9D8B030D-6E8A-4147-A177-3AD203B41FA5}">
                      <a16:colId xmlns:a16="http://schemas.microsoft.com/office/drawing/2014/main" val="3196996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1060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- 2018-02-26 11:06:27</a:t>
                      </a:r>
                      <a:r>
                        <a:rPr kumimoji="0" lang="en-US" sz="1000" b="0" i="0" u="none" strike="noStrike" kern="1200" cap="none" spc="0" normalizeH="0" baseline="0" noProof="0">
                          <a:ln>
                            <a:noFill/>
                          </a:ln>
                          <a:solidFill>
                            <a:prstClr val="black"/>
                          </a:solidFill>
                          <a:effectLst/>
                          <a:uLnTx/>
                          <a:uFillTx/>
                          <a:latin typeface="+mn-lt"/>
                          <a:ea typeface="+mn-ea"/>
                          <a:cs typeface="+mn-cs"/>
                        </a:rPr>
                        <a:t>
Street style photographer and blogger Deegee Razon (@dgrazon) will be making an appearance at a Wrangler boutique near you! Can you guess where? Here’s a clue: Overlooking the beautiful Taal Lake, it’s one of Manila’s best road trip destinations because of it’s cool climate and chill cafes. 😎 So save the date, hope to see you there!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2463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- 2018-02-25 10:56:16</a:t>
                      </a:r>
                      <a:r>
                        <a:rPr kumimoji="0" lang="en-US" sz="1000" b="0" i="0" u="none" strike="noStrike" kern="1200" cap="none" spc="0" normalizeH="0" baseline="0" noProof="0">
                          <a:ln>
                            <a:noFill/>
                          </a:ln>
                          <a:solidFill>
                            <a:prstClr val="black"/>
                          </a:solidFill>
                          <a:effectLst/>
                          <a:uLnTx/>
                          <a:uFillTx/>
                          <a:latin typeface="+mn-lt"/>
                          <a:ea typeface="+mn-ea"/>
                          <a:cs typeface="+mn-cs"/>
                        </a:rPr>
                        <a:t>
Ruling the road since 1947. Ride along with the most iconic American denim brand today.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3862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leejeansphils (Lee Jeans Philippines) - 2018-02-25 05:04:50</a:t>
                      </a:r>
                      <a:r>
                        <a:rPr kumimoji="0" lang="en-US" sz="1000" b="0" i="0" u="none" strike="noStrike" kern="1200" cap="none" spc="0" normalizeH="0" baseline="0" noProof="0">
                          <a:ln>
                            <a:noFill/>
                          </a:ln>
                          <a:solidFill>
                            <a:prstClr val="black"/>
                          </a:solidFill>
                          <a:effectLst/>
                          <a:uLnTx/>
                          <a:uFillTx/>
                          <a:latin typeface="+mn-lt"/>
                          <a:ea typeface="+mn-ea"/>
                          <a:cs typeface="+mn-cs"/>
                        </a:rPr>
                        <a:t>
Nothing’s more attractive than an easy disposition. @iamstevensilva has mastered it. #LeeMens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63270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- 2018-02-24 09:56:41</a:t>
                      </a:r>
                      <a:r>
                        <a:rPr kumimoji="0" lang="en-US" sz="1000" b="0" i="0" u="none" strike="noStrike" kern="1200" cap="none" spc="0" normalizeH="0" baseline="0" noProof="0">
                          <a:ln>
                            <a:noFill/>
                          </a:ln>
                          <a:solidFill>
                            <a:prstClr val="black"/>
                          </a:solidFill>
                          <a:effectLst/>
                          <a:uLnTx/>
                          <a:uFillTx/>
                          <a:latin typeface="+mn-lt"/>
                          <a:ea typeface="+mn-ea"/>
                          <a:cs typeface="+mn-cs"/>
                        </a:rPr>
                        <a:t>
The search for Season 4’s #TrueWanderer is on! To join, just share your best #Live2Wander stories, tag @wranglerph and upload your best travel photos on Facebook and Instagram. Don’t forget to add the official hashtags – #TrueWanderer, #Live2Wander and #WranglerPH to qualify!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53252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- 2018-02-23 11:27:05</a:t>
                      </a:r>
                      <a:r>
                        <a:rPr kumimoji="0" lang="en-US" sz="1000" b="0" i="0" u="none" strike="noStrike" kern="1200" cap="none" spc="0" normalizeH="0" baseline="0" noProof="0">
                          <a:ln>
                            <a:noFill/>
                          </a:ln>
                          <a:solidFill>
                            <a:prstClr val="black"/>
                          </a:solidFill>
                          <a:effectLst/>
                          <a:uLnTx/>
                          <a:uFillTx/>
                          <a:latin typeface="+mn-lt"/>
                          <a:ea typeface="+mn-ea"/>
                          <a:cs typeface="+mn-cs"/>
                        </a:rPr>
                        <a:t>
You’re right Arci, the view from this mountaintop is stunning. 👌🏽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99612280"/>
                  </a:ext>
                </a:extLst>
              </a:tr>
            </a:tbl>
          </a:graphicData>
        </a:graphic>
      </p:graphicFrame>
      <p:sp>
        <p:nvSpPr>
          <p:cNvPr id="4" name="Text Placeholder 3">
            <a:extLst>
              <a:ext uri="{FF2B5EF4-FFF2-40B4-BE49-F238E27FC236}">
                <a16:creationId xmlns:a16="http://schemas.microsoft.com/office/drawing/2014/main" id="{62855B0F-F876-4105-8E2C-9D8FE409EF8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295803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C9ED-F057-4A9A-B2BD-C8003A02527C}"/>
              </a:ext>
            </a:extLst>
          </p:cNvPr>
          <p:cNvSpPr>
            <a:spLocks noGrp="1"/>
          </p:cNvSpPr>
          <p:nvPr>
            <p:ph type="title"/>
          </p:nvPr>
        </p:nvSpPr>
        <p:spPr/>
        <p:txBody>
          <a:bodyPr/>
          <a:lstStyle/>
          <a:p>
            <a:r>
              <a:rPr lang="en-US"/>
              <a:t>Instagram Posts Table - 3 of 6</a:t>
            </a:r>
          </a:p>
        </p:txBody>
      </p:sp>
      <p:graphicFrame>
        <p:nvGraphicFramePr>
          <p:cNvPr id="5" name="Table Placeholder 4">
            <a:extLst>
              <a:ext uri="{FF2B5EF4-FFF2-40B4-BE49-F238E27FC236}">
                <a16:creationId xmlns:a16="http://schemas.microsoft.com/office/drawing/2014/main" id="{9D24653A-1AE8-4AC0-AAE6-3563FF73AAF4}"/>
              </a:ext>
            </a:extLst>
          </p:cNvPr>
          <p:cNvGraphicFramePr>
            <a:graphicFrameLocks noGrp="1"/>
          </p:cNvGraphicFramePr>
          <p:nvPr>
            <p:ph type="tbl" sz="quarter" idx="13"/>
            <p:extLst>
              <p:ext uri="{D42A27DB-BD31-4B8C-83A1-F6EECF244321}">
                <p14:modId xmlns:p14="http://schemas.microsoft.com/office/powerpoint/2010/main" val="2274336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07918663"/>
                    </a:ext>
                  </a:extLst>
                </a:gridCol>
                <a:gridCol w="987552">
                  <a:extLst>
                    <a:ext uri="{9D8B030D-6E8A-4147-A177-3AD203B41FA5}">
                      <a16:colId xmlns:a16="http://schemas.microsoft.com/office/drawing/2014/main" val="967052347"/>
                    </a:ext>
                  </a:extLst>
                </a:gridCol>
                <a:gridCol w="987552">
                  <a:extLst>
                    <a:ext uri="{9D8B030D-6E8A-4147-A177-3AD203B41FA5}">
                      <a16:colId xmlns:a16="http://schemas.microsoft.com/office/drawing/2014/main" val="1541233426"/>
                    </a:ext>
                  </a:extLst>
                </a:gridCol>
                <a:gridCol w="987552">
                  <a:extLst>
                    <a:ext uri="{9D8B030D-6E8A-4147-A177-3AD203B41FA5}">
                      <a16:colId xmlns:a16="http://schemas.microsoft.com/office/drawing/2014/main" val="954675040"/>
                    </a:ext>
                  </a:extLst>
                </a:gridCol>
                <a:gridCol w="987552">
                  <a:extLst>
                    <a:ext uri="{9D8B030D-6E8A-4147-A177-3AD203B41FA5}">
                      <a16:colId xmlns:a16="http://schemas.microsoft.com/office/drawing/2014/main" val="3311868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0856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leejeansphils (Lee Jeans Philippines) - 2018-02-23 04:52:24</a:t>
                      </a:r>
                      <a:r>
                        <a:rPr kumimoji="0" lang="en-US" sz="1000" b="0" i="0" u="none" strike="noStrike" kern="1200" cap="none" spc="0" normalizeH="0" baseline="0" noProof="0">
                          <a:ln>
                            <a:noFill/>
                          </a:ln>
                          <a:solidFill>
                            <a:prstClr val="black"/>
                          </a:solidFill>
                          <a:effectLst/>
                          <a:uLnTx/>
                          <a:uFillTx/>
                          <a:latin typeface="+mn-lt"/>
                          <a:ea typeface="+mn-ea"/>
                          <a:cs typeface="+mn-cs"/>
                        </a:rPr>
                        <a:t>
Stay curious like @sanyasmith007, go on an adventure! What are you waiting for? #LeexSmiley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03110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- 2018-02-22 11:09:05</a:t>
                      </a:r>
                      <a:r>
                        <a:rPr kumimoji="0" lang="en-US" sz="1000" b="0" i="0" u="none" strike="noStrike" kern="1200" cap="none" spc="0" normalizeH="0" baseline="0" noProof="0">
                          <a:ln>
                            <a:noFill/>
                          </a:ln>
                          <a:solidFill>
                            <a:prstClr val="black"/>
                          </a:solidFill>
                          <a:effectLst/>
                          <a:uLnTx/>
                          <a:uFillTx/>
                          <a:latin typeface="+mn-lt"/>
                          <a:ea typeface="+mn-ea"/>
                          <a:cs typeface="+mn-cs"/>
                        </a:rPr>
                        <a:t>
You saw our announcements, and you heard the call – now it’s time for you to conquer the open road! Pack your bags and plan your route, will you be 2018’s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85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- 2018-02-21 05:05:11</a:t>
                      </a:r>
                      <a:r>
                        <a:rPr kumimoji="0" lang="en-US" sz="1000" b="0" i="0" u="none" strike="noStrike" kern="1200" cap="none" spc="0" normalizeH="0" baseline="0" noProof="0">
                          <a:ln>
                            <a:noFill/>
                          </a:ln>
                          <a:solidFill>
                            <a:prstClr val="black"/>
                          </a:solidFill>
                          <a:effectLst/>
                          <a:uLnTx/>
                          <a:uFillTx/>
                          <a:latin typeface="+mn-lt"/>
                          <a:ea typeface="+mn-ea"/>
                          <a:cs typeface="+mn-cs"/>
                        </a:rPr>
                        <a:t>
Tune in to our Facebook Live broadcast later at 6pm to catch the #Live2Wander launch and the unveiling of our newest Wrangler ambassador! Don’t miss out!
#TrueWanderer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0193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- 2018-02-20 11:51:30</a:t>
                      </a:r>
                      <a:r>
                        <a:rPr kumimoji="0" lang="en-US" sz="1000" b="0" i="0" u="none" strike="noStrike" kern="1200" cap="none" spc="0" normalizeH="0" baseline="0" noProof="0">
                          <a:ln>
                            <a:noFill/>
                          </a:ln>
                          <a:solidFill>
                            <a:prstClr val="black"/>
                          </a:solidFill>
                          <a:effectLst/>
                          <a:uLnTx/>
                          <a:uFillTx/>
                          <a:latin typeface="+mn-lt"/>
                          <a:ea typeface="+mn-ea"/>
                          <a:cs typeface="+mn-cs"/>
                        </a:rPr>
                        <a:t>
Don’t miss all the fun. 😉 Stay tuned tomorrow for the biggest adventure of 2018.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09642249"/>
                  </a:ext>
                </a:extLst>
              </a:tr>
            </a:tbl>
          </a:graphicData>
        </a:graphic>
      </p:graphicFrame>
      <p:sp>
        <p:nvSpPr>
          <p:cNvPr id="4" name="Text Placeholder 3">
            <a:extLst>
              <a:ext uri="{FF2B5EF4-FFF2-40B4-BE49-F238E27FC236}">
                <a16:creationId xmlns:a16="http://schemas.microsoft.com/office/drawing/2014/main" id="{DB787C68-C9D1-45BD-A17F-665BE965A62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89755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AA847-BAAC-4096-826B-8825EE7E16AB}"/>
              </a:ext>
            </a:extLst>
          </p:cNvPr>
          <p:cNvSpPr>
            <a:spLocks noGrp="1"/>
          </p:cNvSpPr>
          <p:nvPr>
            <p:ph type="title"/>
          </p:nvPr>
        </p:nvSpPr>
        <p:spPr/>
        <p:txBody>
          <a:bodyPr/>
          <a:lstStyle/>
          <a:p>
            <a:r>
              <a:rPr lang="en-US"/>
              <a:t>Instagram Posts Table - 4 of 6</a:t>
            </a:r>
          </a:p>
        </p:txBody>
      </p:sp>
      <p:graphicFrame>
        <p:nvGraphicFramePr>
          <p:cNvPr id="5" name="Table Placeholder 4">
            <a:extLst>
              <a:ext uri="{FF2B5EF4-FFF2-40B4-BE49-F238E27FC236}">
                <a16:creationId xmlns:a16="http://schemas.microsoft.com/office/drawing/2014/main" id="{0A41546C-8448-4A6F-99F7-71F41CFAF8B9}"/>
              </a:ext>
            </a:extLst>
          </p:cNvPr>
          <p:cNvGraphicFramePr>
            <a:graphicFrameLocks noGrp="1"/>
          </p:cNvGraphicFramePr>
          <p:nvPr>
            <p:ph type="tbl" sz="quarter" idx="13"/>
            <p:extLst>
              <p:ext uri="{D42A27DB-BD31-4B8C-83A1-F6EECF244321}">
                <p14:modId xmlns:p14="http://schemas.microsoft.com/office/powerpoint/2010/main" val="3051176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91048418"/>
                    </a:ext>
                  </a:extLst>
                </a:gridCol>
                <a:gridCol w="987552">
                  <a:extLst>
                    <a:ext uri="{9D8B030D-6E8A-4147-A177-3AD203B41FA5}">
                      <a16:colId xmlns:a16="http://schemas.microsoft.com/office/drawing/2014/main" val="2701086104"/>
                    </a:ext>
                  </a:extLst>
                </a:gridCol>
                <a:gridCol w="987552">
                  <a:extLst>
                    <a:ext uri="{9D8B030D-6E8A-4147-A177-3AD203B41FA5}">
                      <a16:colId xmlns:a16="http://schemas.microsoft.com/office/drawing/2014/main" val="1169346044"/>
                    </a:ext>
                  </a:extLst>
                </a:gridCol>
                <a:gridCol w="987552">
                  <a:extLst>
                    <a:ext uri="{9D8B030D-6E8A-4147-A177-3AD203B41FA5}">
                      <a16:colId xmlns:a16="http://schemas.microsoft.com/office/drawing/2014/main" val="2442073213"/>
                    </a:ext>
                  </a:extLst>
                </a:gridCol>
                <a:gridCol w="987552">
                  <a:extLst>
                    <a:ext uri="{9D8B030D-6E8A-4147-A177-3AD203B41FA5}">
                      <a16:colId xmlns:a16="http://schemas.microsoft.com/office/drawing/2014/main" val="2680189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7204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- 2018-02-20 10:24:56</a:t>
                      </a:r>
                      <a:r>
                        <a:rPr kumimoji="0" lang="en-US" sz="1000" b="0" i="0" u="none" strike="noStrike" kern="1200" cap="none" spc="0" normalizeH="0" baseline="0" noProof="0">
                          <a:ln>
                            <a:noFill/>
                          </a:ln>
                          <a:solidFill>
                            <a:prstClr val="black"/>
                          </a:solidFill>
                          <a:effectLst/>
                          <a:uLnTx/>
                          <a:uFillTx/>
                          <a:latin typeface="+mn-lt"/>
                          <a:ea typeface="+mn-ea"/>
                          <a:cs typeface="+mn-cs"/>
                        </a:rPr>
                        <a:t>
“I want to become the storyteller who wandered, and not the person who forever wonders.”
- Vincent Jim Beam, #TrueWanderer 2017
Are you ready to start your next great adventure? 
#WranglerPH #Live2Wander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8045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- 2018-02-19 10:44:46</a:t>
                      </a:r>
                      <a:r>
                        <a:rPr kumimoji="0" lang="en-US" sz="1000" b="0" i="0" u="none" strike="noStrike" kern="1200" cap="none" spc="0" normalizeH="0" baseline="0" noProof="0">
                          <a:ln>
                            <a:noFill/>
                          </a:ln>
                          <a:solidFill>
                            <a:prstClr val="black"/>
                          </a:solidFill>
                          <a:effectLst/>
                          <a:uLnTx/>
                          <a:uFillTx/>
                          <a:latin typeface="+mn-lt"/>
                          <a:ea typeface="+mn-ea"/>
                          <a:cs typeface="+mn-cs"/>
                        </a:rPr>
                        <a:t>
Last year, we climbed mountain peaks and trekked across valleys. We conquered fears and challenges, and met people from all walks of life. We travelled all over the Philippines to find 2017’s #TrueWanderer, and now - we’re back to do it all over again. Are you the one we’re looking for? Do you have what it takes to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97725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leejeansphils (Lee Jeans Philippines) - 2018-02-19 09:40:28</a:t>
                      </a:r>
                      <a:r>
                        <a:rPr kumimoji="0" lang="en-US" sz="1000" b="0" i="0" u="none" strike="noStrike" kern="1200" cap="none" spc="0" normalizeH="0" baseline="0" noProof="0">
                          <a:ln>
                            <a:noFill/>
                          </a:ln>
                          <a:solidFill>
                            <a:prstClr val="black"/>
                          </a:solidFill>
                          <a:effectLst/>
                          <a:uLnTx/>
                          <a:uFillTx/>
                          <a:latin typeface="+mn-lt"/>
                          <a:ea typeface="+mn-ea"/>
                          <a:cs typeface="+mn-cs"/>
                        </a:rPr>
                        <a:t>
@mikylequizon showing the art of the tattered denim.  #LeeMens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8335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leejeansphils (Lee Jeans Philippines) - 2018-02-18 12:02:05</a:t>
                      </a:r>
                      <a:r>
                        <a:rPr kumimoji="0" lang="en-US" sz="1000" b="0" i="0" u="none" strike="noStrike" kern="1200" cap="none" spc="0" normalizeH="0" baseline="0" noProof="0">
                          <a:ln>
                            <a:noFill/>
                          </a:ln>
                          <a:solidFill>
                            <a:prstClr val="black"/>
                          </a:solidFill>
                          <a:effectLst/>
                          <a:uLnTx/>
                          <a:uFillTx/>
                          <a:latin typeface="+mn-lt"/>
                          <a:ea typeface="+mn-ea"/>
                          <a:cs typeface="+mn-cs"/>
                        </a:rPr>
                        <a:t>
When you’ve got it, you don’t have to say much. Just ask @sanyasmith007 #LeeWomens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09665163"/>
                  </a:ext>
                </a:extLst>
              </a:tr>
            </a:tbl>
          </a:graphicData>
        </a:graphic>
      </p:graphicFrame>
      <p:sp>
        <p:nvSpPr>
          <p:cNvPr id="4" name="Text Placeholder 3">
            <a:extLst>
              <a:ext uri="{FF2B5EF4-FFF2-40B4-BE49-F238E27FC236}">
                <a16:creationId xmlns:a16="http://schemas.microsoft.com/office/drawing/2014/main" id="{CDEDF678-C5C6-4636-B9FC-61A92DE928A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40535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957C2-C4A7-4C82-8C33-8D0445067D95}"/>
              </a:ext>
            </a:extLst>
          </p:cNvPr>
          <p:cNvSpPr>
            <a:spLocks noGrp="1"/>
          </p:cNvSpPr>
          <p:nvPr>
            <p:ph type="title"/>
          </p:nvPr>
        </p:nvSpPr>
        <p:spPr/>
        <p:txBody>
          <a:bodyPr/>
          <a:lstStyle/>
          <a:p>
            <a:r>
              <a:rPr lang="en-US"/>
              <a:t>Instagram Posts Table - 5 of 6</a:t>
            </a:r>
          </a:p>
        </p:txBody>
      </p:sp>
      <p:graphicFrame>
        <p:nvGraphicFramePr>
          <p:cNvPr id="5" name="Table Placeholder 4">
            <a:extLst>
              <a:ext uri="{FF2B5EF4-FFF2-40B4-BE49-F238E27FC236}">
                <a16:creationId xmlns:a16="http://schemas.microsoft.com/office/drawing/2014/main" id="{ED3610FC-5995-4211-A3CD-77DF3B9E3F96}"/>
              </a:ext>
            </a:extLst>
          </p:cNvPr>
          <p:cNvGraphicFramePr>
            <a:graphicFrameLocks noGrp="1"/>
          </p:cNvGraphicFramePr>
          <p:nvPr>
            <p:ph type="tbl" sz="quarter" idx="13"/>
            <p:extLst>
              <p:ext uri="{D42A27DB-BD31-4B8C-83A1-F6EECF244321}">
                <p14:modId xmlns:p14="http://schemas.microsoft.com/office/powerpoint/2010/main" val="2730197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4461882"/>
                    </a:ext>
                  </a:extLst>
                </a:gridCol>
                <a:gridCol w="987552">
                  <a:extLst>
                    <a:ext uri="{9D8B030D-6E8A-4147-A177-3AD203B41FA5}">
                      <a16:colId xmlns:a16="http://schemas.microsoft.com/office/drawing/2014/main" val="1904967949"/>
                    </a:ext>
                  </a:extLst>
                </a:gridCol>
                <a:gridCol w="987552">
                  <a:extLst>
                    <a:ext uri="{9D8B030D-6E8A-4147-A177-3AD203B41FA5}">
                      <a16:colId xmlns:a16="http://schemas.microsoft.com/office/drawing/2014/main" val="3463030913"/>
                    </a:ext>
                  </a:extLst>
                </a:gridCol>
                <a:gridCol w="987552">
                  <a:extLst>
                    <a:ext uri="{9D8B030D-6E8A-4147-A177-3AD203B41FA5}">
                      <a16:colId xmlns:a16="http://schemas.microsoft.com/office/drawing/2014/main" val="2151755605"/>
                    </a:ext>
                  </a:extLst>
                </a:gridCol>
                <a:gridCol w="987552">
                  <a:extLst>
                    <a:ext uri="{9D8B030D-6E8A-4147-A177-3AD203B41FA5}">
                      <a16:colId xmlns:a16="http://schemas.microsoft.com/office/drawing/2014/main" val="856784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7685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- 2018-02-18 11:07:29</a:t>
                      </a:r>
                      <a:r>
                        <a:rPr kumimoji="0" lang="en-US" sz="1000" b="0" i="0" u="none" strike="noStrike" kern="1200" cap="none" spc="0" normalizeH="0" baseline="0" noProof="0">
                          <a:ln>
                            <a:noFill/>
                          </a:ln>
                          <a:solidFill>
                            <a:prstClr val="black"/>
                          </a:solidFill>
                          <a:effectLst/>
                          <a:uLnTx/>
                          <a:uFillTx/>
                          <a:latin typeface="+mn-lt"/>
                          <a:ea typeface="+mn-ea"/>
                          <a:cs typeface="+mn-cs"/>
                        </a:rPr>
                        <a:t>
Calling all True Wanderers! Pack your bags and ditch your office plans – it’s that time of the year again. Are you ready to go with the flow?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1356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- 2018-02-17 10:59:35</a:t>
                      </a:r>
                      <a:r>
                        <a:rPr kumimoji="0" lang="en-US" sz="1000" b="0" i="0" u="none" strike="noStrike" kern="1200" cap="none" spc="0" normalizeH="0" baseline="0" noProof="0">
                          <a:ln>
                            <a:noFill/>
                          </a:ln>
                          <a:solidFill>
                            <a:prstClr val="black"/>
                          </a:solidFill>
                          <a:effectLst/>
                          <a:uLnTx/>
                          <a:uFillTx/>
                          <a:latin typeface="+mn-lt"/>
                          <a:ea typeface="+mn-ea"/>
                          <a:cs typeface="+mn-cs"/>
                        </a:rPr>
                        <a:t>
The road’s about to get a little less lonely – and a lot more lovely – this 2018. Watch this space. 😉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1088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- 2018-02-17 05:06:18</a:t>
                      </a:r>
                      <a:r>
                        <a:rPr kumimoji="0" lang="en-US" sz="1000" b="0" i="0" u="none" strike="noStrike" kern="1200" cap="none" spc="0" normalizeH="0" baseline="0" noProof="0">
                          <a:ln>
                            <a:noFill/>
                          </a:ln>
                          <a:solidFill>
                            <a:prstClr val="black"/>
                          </a:solidFill>
                          <a:effectLst/>
                          <a:uLnTx/>
                          <a:uFillTx/>
                          <a:latin typeface="+mn-lt"/>
                          <a:ea typeface="+mn-ea"/>
                          <a:cs typeface="+mn-cs"/>
                        </a:rPr>
                        <a:t>
New year, new adventures. Are you game to hop along for the ride? We know someone who might be. 😉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51650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- 2018-02-16 11:07:05</a:t>
                      </a:r>
                      <a:r>
                        <a:rPr kumimoji="0" lang="en-US" sz="1000" b="0" i="0" u="none" strike="noStrike" kern="1200" cap="none" spc="0" normalizeH="0" baseline="0" noProof="0">
                          <a:ln>
                            <a:noFill/>
                          </a:ln>
                          <a:solidFill>
                            <a:prstClr val="black"/>
                          </a:solidFill>
                          <a:effectLst/>
                          <a:uLnTx/>
                          <a:uFillTx/>
                          <a:latin typeface="+mn-lt"/>
                          <a:ea typeface="+mn-ea"/>
                          <a:cs typeface="+mn-cs"/>
                        </a:rPr>
                        <a:t>
Aching for a new adventure? Daydreaming about your next destination? Want to wander off to places you’ve never been? This story is for you.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22480182"/>
                  </a:ext>
                </a:extLst>
              </a:tr>
            </a:tbl>
          </a:graphicData>
        </a:graphic>
      </p:graphicFrame>
      <p:sp>
        <p:nvSpPr>
          <p:cNvPr id="4" name="Text Placeholder 3">
            <a:extLst>
              <a:ext uri="{FF2B5EF4-FFF2-40B4-BE49-F238E27FC236}">
                <a16:creationId xmlns:a16="http://schemas.microsoft.com/office/drawing/2014/main" id="{94DC85C2-A190-47F0-A5B8-69E52BF4DE1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404051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8CCDB-09D5-48D7-B216-C1CA02D11DBD}"/>
              </a:ext>
            </a:extLst>
          </p:cNvPr>
          <p:cNvSpPr>
            <a:spLocks noGrp="1"/>
          </p:cNvSpPr>
          <p:nvPr>
            <p:ph type="title"/>
          </p:nvPr>
        </p:nvSpPr>
        <p:spPr/>
        <p:txBody>
          <a:bodyPr/>
          <a:lstStyle/>
          <a:p>
            <a:r>
              <a:rPr lang="en-US"/>
              <a:t>Instagram Posts Table - 6 of 6</a:t>
            </a:r>
          </a:p>
        </p:txBody>
      </p:sp>
      <p:graphicFrame>
        <p:nvGraphicFramePr>
          <p:cNvPr id="5" name="Table Placeholder 4">
            <a:extLst>
              <a:ext uri="{FF2B5EF4-FFF2-40B4-BE49-F238E27FC236}">
                <a16:creationId xmlns:a16="http://schemas.microsoft.com/office/drawing/2014/main" id="{B87D7EE0-667B-4D76-B13F-2221CF8D140E}"/>
              </a:ext>
            </a:extLst>
          </p:cNvPr>
          <p:cNvGraphicFramePr>
            <a:graphicFrameLocks noGrp="1"/>
          </p:cNvGraphicFramePr>
          <p:nvPr>
            <p:ph type="tbl" sz="quarter" idx="13"/>
            <p:extLst>
              <p:ext uri="{D42A27DB-BD31-4B8C-83A1-F6EECF244321}">
                <p14:modId xmlns:p14="http://schemas.microsoft.com/office/powerpoint/2010/main" val="300174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99625656"/>
                    </a:ext>
                  </a:extLst>
                </a:gridCol>
                <a:gridCol w="987552">
                  <a:extLst>
                    <a:ext uri="{9D8B030D-6E8A-4147-A177-3AD203B41FA5}">
                      <a16:colId xmlns:a16="http://schemas.microsoft.com/office/drawing/2014/main" val="3557753355"/>
                    </a:ext>
                  </a:extLst>
                </a:gridCol>
                <a:gridCol w="987552">
                  <a:extLst>
                    <a:ext uri="{9D8B030D-6E8A-4147-A177-3AD203B41FA5}">
                      <a16:colId xmlns:a16="http://schemas.microsoft.com/office/drawing/2014/main" val="3626903370"/>
                    </a:ext>
                  </a:extLst>
                </a:gridCol>
                <a:gridCol w="987552">
                  <a:extLst>
                    <a:ext uri="{9D8B030D-6E8A-4147-A177-3AD203B41FA5}">
                      <a16:colId xmlns:a16="http://schemas.microsoft.com/office/drawing/2014/main" val="1702182469"/>
                    </a:ext>
                  </a:extLst>
                </a:gridCol>
                <a:gridCol w="987552">
                  <a:extLst>
                    <a:ext uri="{9D8B030D-6E8A-4147-A177-3AD203B41FA5}">
                      <a16:colId xmlns:a16="http://schemas.microsoft.com/office/drawing/2014/main" val="1637341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9749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leejeansphils (Lee Jeans Philippines) - 2018-02-16 09:46:27</a:t>
                      </a:r>
                      <a:r>
                        <a:rPr kumimoji="0" lang="en-US" sz="1000" b="0" i="0" u="none" strike="noStrike" kern="1200" cap="none" spc="0" normalizeH="0" baseline="0" noProof="0">
                          <a:ln>
                            <a:noFill/>
                          </a:ln>
                          <a:solidFill>
                            <a:prstClr val="black"/>
                          </a:solidFill>
                          <a:effectLst/>
                          <a:uLnTx/>
                          <a:uFillTx/>
                          <a:latin typeface="+mn-lt"/>
                          <a:ea typeface="+mn-ea"/>
                          <a:cs typeface="+mn-cs"/>
                        </a:rPr>
                        <a:t>
The Smiley Woof Woof collection, Lee’s gift to you this Chinese New Year. Kung Hei Fat Choi!  #LeexSmiley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6718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- 2018-02-15 11:13:03</a:t>
                      </a:r>
                      <a:r>
                        <a:rPr kumimoji="0" lang="en-US" sz="1000" b="0" i="0" u="none" strike="noStrike" kern="1200" cap="none" spc="0" normalizeH="0" baseline="0" noProof="0">
                          <a:ln>
                            <a:noFill/>
                          </a:ln>
                          <a:solidFill>
                            <a:prstClr val="black"/>
                          </a:solidFill>
                          <a:effectLst/>
                          <a:uLnTx/>
                          <a:uFillTx/>
                          <a:latin typeface="+mn-lt"/>
                          <a:ea typeface="+mn-ea"/>
                          <a:cs typeface="+mn-cs"/>
                        </a:rPr>
                        <a:t>
Half stylish, half classic. Grab your undershirts at any Wrangler store today.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6677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wranglerph (Wrangler Philippines) - 2018-02-14 11:45:52</a:t>
                      </a:r>
                      <a:r>
                        <a:rPr kumimoji="0" lang="en-US" sz="1000" b="0" i="0" u="none" strike="noStrike" kern="1200" cap="none" spc="0" normalizeH="0" baseline="0" noProof="0">
                          <a:ln>
                            <a:noFill/>
                          </a:ln>
                          <a:solidFill>
                            <a:prstClr val="black"/>
                          </a:solidFill>
                          <a:effectLst/>
                          <a:uLnTx/>
                          <a:uFillTx/>
                          <a:latin typeface="+mn-lt"/>
                          <a:ea typeface="+mn-ea"/>
                          <a:cs typeface="+mn-cs"/>
                        </a:rPr>
                        <a:t>
With you and Wrangler, everyday, life is an adventure. Happy Valentine’s Day, y’all!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00438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leejeansphils (Lee Jeans Philippines) - 2018-02-14 09:51:39</a:t>
                      </a:r>
                      <a:r>
                        <a:rPr kumimoji="0" lang="en-US" sz="1000" b="0" i="0" u="none" strike="noStrike" kern="1200" cap="none" spc="0" normalizeH="0" baseline="0" noProof="0">
                          <a:ln>
                            <a:noFill/>
                          </a:ln>
                          <a:solidFill>
                            <a:prstClr val="black"/>
                          </a:solidFill>
                          <a:effectLst/>
                          <a:uLnTx/>
                          <a:uFillTx/>
                          <a:latin typeface="+mn-lt"/>
                          <a:ea typeface="+mn-ea"/>
                          <a:cs typeface="+mn-cs"/>
                        </a:rPr>
                        <a:t>
Valentine’s Day is about having fun. Let your hair down and enjoy it.  #LeeWomens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2484481"/>
                  </a:ext>
                </a:extLst>
              </a:tr>
            </a:tbl>
          </a:graphicData>
        </a:graphic>
      </p:graphicFrame>
      <p:sp>
        <p:nvSpPr>
          <p:cNvPr id="4" name="Text Placeholder 3">
            <a:extLst>
              <a:ext uri="{FF2B5EF4-FFF2-40B4-BE49-F238E27FC236}">
                <a16:creationId xmlns:a16="http://schemas.microsoft.com/office/drawing/2014/main" id="{AFD49EBF-4620-48F4-B6BB-7017793F2F6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059588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4B028-BB66-40B6-A9C8-7CC70E56143D}"/>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122151AC-581A-41D5-8C36-A110B21FADB5}"/>
              </a:ext>
            </a:extLst>
          </p:cNvPr>
          <p:cNvGraphicFramePr>
            <a:graphicFrameLocks noGrp="1"/>
          </p:cNvGraphicFramePr>
          <p:nvPr>
            <p:ph type="chart" sz="quarter" idx="13"/>
            <p:extLst>
              <p:ext uri="{D42A27DB-BD31-4B8C-83A1-F6EECF244321}">
                <p14:modId xmlns:p14="http://schemas.microsoft.com/office/powerpoint/2010/main" val="2404039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B1F18B-95D5-433C-A3F3-B2806CA0716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9FDEE65-27F3-42B6-ABBA-DBD4750D88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38930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822E6-08A9-432B-8DB8-0EB472E90BD3}"/>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559B062F-2C14-47C7-94B7-14F123616C9A}"/>
              </a:ext>
            </a:extLst>
          </p:cNvPr>
          <p:cNvGraphicFramePr>
            <a:graphicFrameLocks noGrp="1"/>
          </p:cNvGraphicFramePr>
          <p:nvPr>
            <p:ph type="chart" sz="quarter" idx="13"/>
            <p:extLst>
              <p:ext uri="{D42A27DB-BD31-4B8C-83A1-F6EECF244321}">
                <p14:modId xmlns:p14="http://schemas.microsoft.com/office/powerpoint/2010/main" val="250817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681245-5A59-4BAB-8AD9-3392232F357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59D5981-85BA-4673-949B-02A61E2D64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0273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7267-C1B1-4EB9-AE1A-63E302881569}"/>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A8E67433-8667-405C-8164-F90CFD4DB032}"/>
              </a:ext>
            </a:extLst>
          </p:cNvPr>
          <p:cNvGraphicFramePr>
            <a:graphicFrameLocks noGrp="1"/>
          </p:cNvGraphicFramePr>
          <p:nvPr>
            <p:ph type="chart" sz="quarter" idx="13"/>
            <p:extLst>
              <p:ext uri="{D42A27DB-BD31-4B8C-83A1-F6EECF244321}">
                <p14:modId xmlns:p14="http://schemas.microsoft.com/office/powerpoint/2010/main" val="3386496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AC6A8B-4280-4CB0-BBF1-6CEFFA3395D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58C66D5-C7AD-41E0-BFE9-BAAC229660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09650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11E1-6DAB-4CED-B9B6-FA458957DF12}"/>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107F348B-A917-4335-A46B-3ED3C9A67949}"/>
              </a:ext>
            </a:extLst>
          </p:cNvPr>
          <p:cNvGraphicFramePr>
            <a:graphicFrameLocks noGrp="1"/>
          </p:cNvGraphicFramePr>
          <p:nvPr>
            <p:ph type="chart" sz="quarter" idx="13"/>
            <p:extLst>
              <p:ext uri="{D42A27DB-BD31-4B8C-83A1-F6EECF244321}">
                <p14:modId xmlns:p14="http://schemas.microsoft.com/office/powerpoint/2010/main" val="1483602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988726-7AC2-4480-9782-52FBDDDD071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8B1D8BB-FFC9-4B1A-B3A3-1FBCF70898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04193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C7716-1D85-44C4-ACFB-50BA67FE5ADC}"/>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DF48C066-6165-47BC-8C01-50CF39E4E578}"/>
              </a:ext>
            </a:extLst>
          </p:cNvPr>
          <p:cNvGraphicFramePr>
            <a:graphicFrameLocks noGrp="1"/>
          </p:cNvGraphicFramePr>
          <p:nvPr>
            <p:ph type="chart" sz="quarter" idx="13"/>
            <p:extLst>
              <p:ext uri="{D42A27DB-BD31-4B8C-83A1-F6EECF244321}">
                <p14:modId xmlns:p14="http://schemas.microsoft.com/office/powerpoint/2010/main" val="446440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99F47B-CBC3-496E-A10E-45C7D4D89D0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07B14BA-2EBA-4379-8BF1-55F358B8D5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36340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74362-256E-457B-9C96-5950A7441EE7}"/>
              </a:ext>
            </a:extLst>
          </p:cNvPr>
          <p:cNvSpPr>
            <a:spLocks noGrp="1"/>
          </p:cNvSpPr>
          <p:nvPr>
            <p:ph type="title"/>
          </p:nvPr>
        </p:nvSpPr>
        <p:spPr/>
        <p:txBody>
          <a:bodyPr/>
          <a:lstStyle/>
          <a:p>
            <a:r>
              <a:rPr lang="en-US"/>
              <a:t>Reach </a:t>
            </a:r>
          </a:p>
        </p:txBody>
      </p:sp>
      <p:graphicFrame>
        <p:nvGraphicFramePr>
          <p:cNvPr id="6" name="Chart Placeholder 5">
            <a:extLst>
              <a:ext uri="{FF2B5EF4-FFF2-40B4-BE49-F238E27FC236}">
                <a16:creationId xmlns:a16="http://schemas.microsoft.com/office/drawing/2014/main" id="{4B945198-D4E9-4F45-825E-464A17576FE8}"/>
              </a:ext>
            </a:extLst>
          </p:cNvPr>
          <p:cNvGraphicFramePr>
            <a:graphicFrameLocks noGrp="1"/>
          </p:cNvGraphicFramePr>
          <p:nvPr>
            <p:ph type="chart" sz="quarter" idx="13"/>
            <p:extLst>
              <p:ext uri="{D42A27DB-BD31-4B8C-83A1-F6EECF244321}">
                <p14:modId xmlns:p14="http://schemas.microsoft.com/office/powerpoint/2010/main" val="2953460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DEB8FF-77AF-4C89-8D98-C84F7C17721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95A565D-6CCF-4C97-8035-36C3C42941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67629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5995E-D6A3-445D-981F-DBD34964BC94}"/>
              </a:ext>
            </a:extLst>
          </p:cNvPr>
          <p:cNvSpPr>
            <a:spLocks noGrp="1"/>
          </p:cNvSpPr>
          <p:nvPr>
            <p:ph type="title"/>
          </p:nvPr>
        </p:nvSpPr>
        <p:spPr/>
        <p:txBody>
          <a:bodyPr/>
          <a:lstStyle/>
          <a:p>
            <a:r>
              <a:rPr lang="en-US"/>
              <a:t>Impressions </a:t>
            </a:r>
          </a:p>
        </p:txBody>
      </p:sp>
      <p:graphicFrame>
        <p:nvGraphicFramePr>
          <p:cNvPr id="6" name="Chart Placeholder 5">
            <a:extLst>
              <a:ext uri="{FF2B5EF4-FFF2-40B4-BE49-F238E27FC236}">
                <a16:creationId xmlns:a16="http://schemas.microsoft.com/office/drawing/2014/main" id="{A3005C35-2E59-47F5-A772-8261145C1860}"/>
              </a:ext>
            </a:extLst>
          </p:cNvPr>
          <p:cNvGraphicFramePr>
            <a:graphicFrameLocks noGrp="1"/>
          </p:cNvGraphicFramePr>
          <p:nvPr>
            <p:ph type="chart" sz="quarter" idx="13"/>
            <p:extLst>
              <p:ext uri="{D42A27DB-BD31-4B8C-83A1-F6EECF244321}">
                <p14:modId xmlns:p14="http://schemas.microsoft.com/office/powerpoint/2010/main" val="3411164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2C23A2-9DF7-447B-B247-EBAEB825AE5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FE07C3B-C3C8-49C8-BE23-9D6B5CD2D3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7031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1312</Words>
  <Application>Microsoft Office PowerPoint</Application>
  <PresentationFormat>On-screen Show (4:3)</PresentationFormat>
  <Paragraphs>548</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Calibri</vt:lpstr>
      <vt:lpstr>Arial</vt:lpstr>
      <vt:lpstr>quintly_template</vt:lpstr>
      <vt:lpstr>JEANS IG</vt:lpstr>
      <vt:lpstr>Instagram Posts Table - 1 of 6</vt:lpstr>
      <vt:lpstr>Instagram Posts Table - 2 of 6</vt:lpstr>
      <vt:lpstr>Instagram Posts Table - 3 of 6</vt:lpstr>
      <vt:lpstr>Instagram Posts Table - 4 of 6</vt:lpstr>
      <vt:lpstr>Instagram Posts Table - 5 of 6</vt:lpstr>
      <vt:lpstr>Instagram Posts Table - 6 of 6</vt:lpstr>
      <vt:lpstr>Instagram Key Metrics Table</vt:lpstr>
      <vt:lpstr>Instagram Followers Total</vt:lpstr>
      <vt:lpstr>Instagram Interaction Rate</vt:lpstr>
      <vt:lpstr>Instagram Average Interactions Per Post</vt:lpstr>
      <vt:lpstr>Instagram Posts</vt:lpstr>
      <vt:lpstr>Instagram Interaction Rate By Post Type</vt:lpstr>
      <vt:lpstr>Instagram Followers Change Rate</vt:lpstr>
      <vt:lpstr>Instagram Hashtag Detection</vt:lpstr>
      <vt:lpstr>Instagram Interactions Distribution</vt:lpstr>
      <vt:lpstr>Instagram Posts Type Distribution</vt:lpstr>
      <vt:lpstr>Instagram Reach by Post Type </vt:lpstr>
      <vt:lpstr>Instagram Key Metrics Radar</vt:lpstr>
      <vt:lpstr>Instagram Average Likes Per Post</vt:lpstr>
      <vt:lpstr>Instagram Followers Change Per Weekday</vt:lpstr>
      <vt:lpstr>Instagram Follower Distribution</vt:lpstr>
      <vt:lpstr>Instagram Total Interactions</vt:lpstr>
      <vt:lpstr>Instagram Key Metrics Table</vt:lpstr>
      <vt:lpstr>Instagram Posts</vt:lpstr>
      <vt:lpstr>Instagram Posts Table - 1 of 6</vt:lpstr>
      <vt:lpstr>Instagram Posts Table - 2 of 6</vt:lpstr>
      <vt:lpstr>Instagram Posts Table - 3 of 6</vt:lpstr>
      <vt:lpstr>Instagram Posts Table - 4 of 6</vt:lpstr>
      <vt:lpstr>Instagram Posts Table - 5 of 6</vt:lpstr>
      <vt:lpstr>Instagram Posts Table - 6 of 6</vt:lpstr>
      <vt:lpstr>Instagram Posts Type Distribution</vt:lpstr>
      <vt:lpstr>Instagram Posts By Weekday</vt:lpstr>
      <vt:lpstr>Instagram Followers Total</vt:lpstr>
      <vt:lpstr>Instagram Followers Change</vt:lpstr>
      <vt:lpstr>Instagram Followers Change Rate</vt:lpstr>
      <vt:lpstr>Reach </vt:lpstr>
      <vt:lpstr>Impressions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JEANS IG</dc:title>
  <dc:creator>Administrator</dc:creator>
  <cp:lastModifiedBy>Administrator</cp:lastModifiedBy>
  <cp:revision>1</cp:revision>
  <dcterms:created xsi:type="dcterms:W3CDTF">2018-03-08T18:39:13Z</dcterms:created>
  <dcterms:modified xsi:type="dcterms:W3CDTF">2018-03-08T18:40:34Z</dcterms:modified>
</cp:coreProperties>
</file>