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92" autoAdjust="0"/>
  </p:normalViewPr>
  <p:slideViewPr>
    <p:cSldViewPr snapToGrid="0">
      <p:cViewPr varScale="1">
        <p:scale>
          <a:sx n="69" d="100"/>
          <a:sy n="69" d="100"/>
        </p:scale>
        <p:origin x="72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15188</c:v>
                </c:pt>
                <c:pt idx="1">
                  <c:v>15204</c:v>
                </c:pt>
                <c:pt idx="2">
                  <c:v>15240</c:v>
                </c:pt>
                <c:pt idx="3">
                  <c:v>15263</c:v>
                </c:pt>
                <c:pt idx="4">
                  <c:v>15285</c:v>
                </c:pt>
                <c:pt idx="5">
                  <c:v>15295</c:v>
                </c:pt>
                <c:pt idx="6">
                  <c:v>15343</c:v>
                </c:pt>
                <c:pt idx="7">
                  <c:v>15789</c:v>
                </c:pt>
                <c:pt idx="8">
                  <c:v>16012</c:v>
                </c:pt>
                <c:pt idx="9">
                  <c:v>16062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F4-4834-83D8-2F148AD27D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9">
                  <c:v>6735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F4-4834-83D8-2F148AD27D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9">
                  <c:v>21323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F4-4834-83D8-2F148AD27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19400"/>
        <c:axId val="376627600"/>
      </c:lineChart>
      <c:dateAx>
        <c:axId val="37661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27600"/>
        <c:crosses val="autoZero"/>
        <c:auto val="1"/>
        <c:lblOffset val="100"/>
        <c:baseTimeUnit val="days"/>
      </c:dateAx>
      <c:valAx>
        <c:axId val="37662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1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0.63800000000000001</c:v>
                </c:pt>
                <c:pt idx="1">
                  <c:v>0.69099999999999995</c:v>
                </c:pt>
                <c:pt idx="2">
                  <c:v>0.52010000000000001</c:v>
                </c:pt>
                <c:pt idx="3">
                  <c:v>0.46289999999999998</c:v>
                </c:pt>
                <c:pt idx="4">
                  <c:v>0.4965</c:v>
                </c:pt>
                <c:pt idx="5">
                  <c:v>0.66490000000000005</c:v>
                </c:pt>
                <c:pt idx="6">
                  <c:v>0.77390000000000003</c:v>
                </c:pt>
                <c:pt idx="7">
                  <c:v>1.1002000000000001</c:v>
                </c:pt>
                <c:pt idx="8">
                  <c:v>1.1268</c:v>
                </c:pt>
                <c:pt idx="9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9F-40CF-A1E2-BAB7F828A0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9F-40CF-A1E2-BAB7F828A0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9F-40CF-A1E2-BAB7F828A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25304"/>
        <c:axId val="376628584"/>
      </c:lineChart>
      <c:dateAx>
        <c:axId val="37662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28584"/>
        <c:crosses val="autoZero"/>
        <c:auto val="1"/>
        <c:lblOffset val="100"/>
        <c:baseTimeUnit val="days"/>
      </c:dateAx>
      <c:valAx>
        <c:axId val="37662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2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96</c:v>
                </c:pt>
                <c:pt idx="1">
                  <c:v>105</c:v>
                </c:pt>
                <c:pt idx="2">
                  <c:v>79</c:v>
                </c:pt>
                <c:pt idx="3">
                  <c:v>70</c:v>
                </c:pt>
                <c:pt idx="4">
                  <c:v>75</c:v>
                </c:pt>
                <c:pt idx="5">
                  <c:v>101</c:v>
                </c:pt>
                <c:pt idx="6">
                  <c:v>118</c:v>
                </c:pt>
                <c:pt idx="7">
                  <c:v>171</c:v>
                </c:pt>
                <c:pt idx="8">
                  <c:v>179</c:v>
                </c:pt>
                <c:pt idx="9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D-4CD9-A307-6B5818150A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72</c:v>
                </c:pt>
                <c:pt idx="1">
                  <c:v>87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28</c:v>
                </c:pt>
                <c:pt idx="6">
                  <c:v>51</c:v>
                </c:pt>
                <c:pt idx="7">
                  <c:v>35</c:v>
                </c:pt>
                <c:pt idx="8">
                  <c:v>61</c:v>
                </c:pt>
                <c:pt idx="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DD-4CD9-A307-6B5818150A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186</c:v>
                </c:pt>
                <c:pt idx="9">
                  <c:v>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DD-4CD9-A307-6B5818150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32520"/>
        <c:axId val="376632848"/>
      </c:lineChart>
      <c:dateAx>
        <c:axId val="37663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32848"/>
        <c:crosses val="autoZero"/>
        <c:auto val="1"/>
        <c:lblOffset val="100"/>
        <c:baseTimeUnit val="days"/>
      </c:dateAx>
      <c:valAx>
        <c:axId val="37663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3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9</c:v>
                </c:pt>
                <c:pt idx="7">
                  <c:v>8</c:v>
                </c:pt>
                <c:pt idx="8">
                  <c:v>12</c:v>
                </c:pt>
                <c:pt idx="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96-4C65-AD6C-8D0FD94454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96-4C65-AD6C-8D0FD94454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96-4C65-AD6C-8D0FD94454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37440"/>
        <c:axId val="376634488"/>
      </c:lineChart>
      <c:dateAx>
        <c:axId val="37663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34488"/>
        <c:crosses val="autoZero"/>
        <c:auto val="1"/>
        <c:lblOffset val="100"/>
        <c:baseTimeUnit val="days"/>
      </c:dateAx>
      <c:valAx>
        <c:axId val="37663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3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0.80304087487175002</c:v>
                </c:pt>
                <c:pt idx="1">
                  <c:v>0.43804253958716</c:v>
                </c:pt>
                <c:pt idx="2">
                  <c:v>0.76708474117025005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64-4FF5-9CA3-929145C6DE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0964-4FF5-9CA3-929145C6DE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1.1255451859495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64-4FF5-9CA3-929145C6D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647280"/>
        <c:axId val="376642360"/>
      </c:barChart>
      <c:catAx>
        <c:axId val="37664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2360"/>
        <c:crosses val="autoZero"/>
        <c:auto val="1"/>
        <c:lblAlgn val="ctr"/>
        <c:lblOffset val="100"/>
        <c:noMultiLvlLbl val="0"/>
      </c:catAx>
      <c:valAx>
        <c:axId val="37664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0.19130549508542999</c:v>
                </c:pt>
                <c:pt idx="1">
                  <c:v>0.10534632604688</c:v>
                </c:pt>
                <c:pt idx="2">
                  <c:v>0.23677979479083999</c:v>
                </c:pt>
                <c:pt idx="3">
                  <c:v>0.1509186351706</c:v>
                </c:pt>
                <c:pt idx="4">
                  <c:v>0.14413942213195</c:v>
                </c:pt>
                <c:pt idx="5">
                  <c:v>6.5423617926071001E-2</c:v>
                </c:pt>
                <c:pt idx="6">
                  <c:v>0.31382804838181999</c:v>
                </c:pt>
                <c:pt idx="7">
                  <c:v>2.9068630645896998</c:v>
                </c:pt>
                <c:pt idx="8">
                  <c:v>1.4123757046045</c:v>
                </c:pt>
                <c:pt idx="9">
                  <c:v>0.31226580064950998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10-49B8-8198-F688AB0AF7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10-49B8-8198-F688AB0AF7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10-49B8-8198-F688AB0AF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45312"/>
        <c:axId val="376648264"/>
      </c:lineChart>
      <c:dateAx>
        <c:axId val="37664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8264"/>
        <c:crosses val="autoZero"/>
        <c:auto val="1"/>
        <c:lblOffset val="100"/>
        <c:baseTimeUnit val="days"/>
      </c:dateAx>
      <c:valAx>
        <c:axId val="37664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4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7764</c:v>
                </c:pt>
                <c:pt idx="1">
                  <c:v>877</c:v>
                </c:pt>
                <c:pt idx="2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25-4456-9B63-4AFDFEEE1E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158</c:v>
                </c:pt>
                <c:pt idx="1">
                  <c:v>11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25-4456-9B63-4AFDFEEE1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463512"/>
        <c:axId val="350462200"/>
      </c:barChart>
      <c:catAx>
        <c:axId val="35046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62200"/>
        <c:crosses val="autoZero"/>
        <c:auto val="1"/>
        <c:lblAlgn val="ctr"/>
        <c:lblOffset val="100"/>
        <c:noMultiLvlLbl val="0"/>
      </c:catAx>
      <c:valAx>
        <c:axId val="35046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6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19-4A30-BAC8-F94C283387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59</c:v>
                </c:pt>
                <c:pt idx="1">
                  <c:v>14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19-4A30-BAC8-F94C283387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19-4A30-BAC8-F94C28338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471056"/>
        <c:axId val="350466792"/>
      </c:barChart>
      <c:catAx>
        <c:axId val="35047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66792"/>
        <c:crosses val="autoZero"/>
        <c:auto val="1"/>
        <c:lblAlgn val="ctr"/>
        <c:lblOffset val="100"/>
        <c:noMultiLvlLbl val="0"/>
      </c:catAx>
      <c:valAx>
        <c:axId val="35046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leejeansphils (Lee Jeans Philippines)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14-42CB-8CE5-007BA48256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leejeansphils (Lee Jeans Philippines)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801.35714285714005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14-42CB-8CE5-007BA48256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leejeansphils (Lee Jeans Philippines)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14-42CB-8CE5-007BA4825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467776"/>
        <c:axId val="350468432"/>
      </c:barChart>
      <c:catAx>
        <c:axId val="3504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68432"/>
        <c:crosses val="autoZero"/>
        <c:auto val="1"/>
        <c:lblAlgn val="ctr"/>
        <c:lblOffset val="100"/>
        <c:noMultiLvlLbl val="0"/>
      </c:catAx>
      <c:valAx>
        <c:axId val="35046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75.327100000000002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B5-4A78-8CE8-F25AD80A9A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31.585599999999999</c:v>
                </c:pt>
                <c:pt idx="1">
                  <c:v>23.7288</c:v>
                </c:pt>
                <c:pt idx="2">
                  <c:v>33.333300000000001</c:v>
                </c:pt>
                <c:pt idx="3">
                  <c:v>66.666700000000006</c:v>
                </c:pt>
                <c:pt idx="4">
                  <c:v>26.1538</c:v>
                </c:pt>
                <c:pt idx="5">
                  <c:v>11.209300000000001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B5-4A78-8CE8-F25AD80A9A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5.0846999999999998</c:v>
                </c:pt>
                <c:pt idx="2">
                  <c:v>0</c:v>
                </c:pt>
                <c:pt idx="3">
                  <c:v>0</c:v>
                </c:pt>
                <c:pt idx="4">
                  <c:v>4.6154000000000002</c:v>
                </c:pt>
                <c:pt idx="5">
                  <c:v>8.407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B5-4A78-8CE8-F25AD80A9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0473024"/>
        <c:axId val="350475648"/>
      </c:radarChart>
      <c:catAx>
        <c:axId val="35047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5648"/>
        <c:crosses val="autoZero"/>
        <c:auto val="1"/>
        <c:lblAlgn val="ctr"/>
        <c:lblOffset val="100"/>
        <c:noMultiLvlLbl val="0"/>
      </c:catAx>
      <c:valAx>
        <c:axId val="35047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96</c:v>
                </c:pt>
                <c:pt idx="1">
                  <c:v>105</c:v>
                </c:pt>
                <c:pt idx="2">
                  <c:v>73</c:v>
                </c:pt>
                <c:pt idx="3">
                  <c:v>70</c:v>
                </c:pt>
                <c:pt idx="4">
                  <c:v>75</c:v>
                </c:pt>
                <c:pt idx="5">
                  <c:v>101</c:v>
                </c:pt>
                <c:pt idx="6">
                  <c:v>116</c:v>
                </c:pt>
                <c:pt idx="7">
                  <c:v>164</c:v>
                </c:pt>
                <c:pt idx="8">
                  <c:v>174</c:v>
                </c:pt>
                <c:pt idx="9">
                  <c:v>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F3-4892-BD79-68DAC73DE0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70</c:v>
                </c:pt>
                <c:pt idx="1">
                  <c:v>87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27</c:v>
                </c:pt>
                <c:pt idx="6">
                  <c:v>51</c:v>
                </c:pt>
                <c:pt idx="7">
                  <c:v>35</c:v>
                </c:pt>
                <c:pt idx="8">
                  <c:v>60</c:v>
                </c:pt>
                <c:pt idx="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F3-4892-BD79-68DAC73DE0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186</c:v>
                </c:pt>
                <c:pt idx="9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F3-4892-BD79-68DAC73DE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77944"/>
        <c:axId val="350474664"/>
      </c:lineChart>
      <c:dateAx>
        <c:axId val="35047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4664"/>
        <c:crosses val="autoZero"/>
        <c:auto val="1"/>
        <c:lblOffset val="100"/>
        <c:baseTimeUnit val="days"/>
      </c:dateAx>
      <c:valAx>
        <c:axId val="35047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7</c:v>
                </c:pt>
                <c:pt idx="3">
                  <c:v>28</c:v>
                </c:pt>
                <c:pt idx="4">
                  <c:v>21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1-4ABF-ABE0-D723B7A2F6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0F31-4ABF-ABE0-D723B7A2F6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0F31-4ABF-ABE0-D723B7A2F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477288"/>
        <c:axId val="350478928"/>
      </c:barChart>
      <c:catAx>
        <c:axId val="35047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8928"/>
        <c:crosses val="autoZero"/>
        <c:auto val="1"/>
        <c:lblAlgn val="ctr"/>
        <c:lblOffset val="100"/>
        <c:noMultiLvlLbl val="0"/>
      </c:catAx>
      <c:valAx>
        <c:axId val="35047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16062</c:v>
                </c:pt>
                <c:pt idx="1">
                  <c:v>6735</c:v>
                </c:pt>
                <c:pt idx="2">
                  <c:v>21323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8-4032-BB9C-BED8E1504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7922</c:v>
                </c:pt>
                <c:pt idx="1">
                  <c:v>888</c:v>
                </c:pt>
                <c:pt idx="2">
                  <c:v>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EC-4B12-BD24-8D60FE232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236000"/>
        <c:axId val="373312784"/>
      </c:barChart>
      <c:catAx>
        <c:axId val="35123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12784"/>
        <c:crosses val="autoZero"/>
        <c:auto val="1"/>
        <c:lblAlgn val="ctr"/>
        <c:lblOffset val="100"/>
        <c:noMultiLvlLbl val="0"/>
      </c:catAx>
      <c:valAx>
        <c:axId val="37331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3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9</c:v>
                </c:pt>
                <c:pt idx="7">
                  <c:v>8</c:v>
                </c:pt>
                <c:pt idx="8">
                  <c:v>12</c:v>
                </c:pt>
                <c:pt idx="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B5-45FE-AF2E-2A59E383EC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B5-45FE-AF2E-2A59E383EC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B5-45FE-AF2E-2A59E383E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624320"/>
        <c:axId val="376624648"/>
      </c:lineChart>
      <c:dateAx>
        <c:axId val="37662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24648"/>
        <c:crosses val="autoZero"/>
        <c:auto val="1"/>
        <c:lblOffset val="100"/>
        <c:baseTimeUnit val="days"/>
      </c:dateAx>
      <c:valAx>
        <c:axId val="37662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62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B-4855-BC3B-EE94F47BDC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59</c:v>
                </c:pt>
                <c:pt idx="1">
                  <c:v>14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2B-4855-BC3B-EE94F47BDC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2B-4855-BC3B-EE94F47BD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6328616"/>
        <c:axId val="216324352"/>
      </c:barChart>
      <c:catAx>
        <c:axId val="21632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24352"/>
        <c:crosses val="autoZero"/>
        <c:auto val="1"/>
        <c:lblAlgn val="ctr"/>
        <c:lblOffset val="100"/>
        <c:noMultiLvlLbl val="0"/>
      </c:catAx>
      <c:valAx>
        <c:axId val="21632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2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13</c:v>
                </c:pt>
                <c:pt idx="2">
                  <c:v>6</c:v>
                </c:pt>
                <c:pt idx="3">
                  <c:v>9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22-4BBE-91B2-0FEA07A216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22-4BBE-91B2-0FEA07A216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22-4BBE-91B2-0FEA07A21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6325664"/>
        <c:axId val="216325008"/>
      </c:barChart>
      <c:catAx>
        <c:axId val="21632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25008"/>
        <c:crosses val="autoZero"/>
        <c:auto val="1"/>
        <c:lblAlgn val="ctr"/>
        <c:lblOffset val="100"/>
        <c:noMultiLvlLbl val="0"/>
      </c:catAx>
      <c:valAx>
        <c:axId val="21632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2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15188</c:v>
                </c:pt>
                <c:pt idx="1">
                  <c:v>15204</c:v>
                </c:pt>
                <c:pt idx="2">
                  <c:v>15240</c:v>
                </c:pt>
                <c:pt idx="3">
                  <c:v>15263</c:v>
                </c:pt>
                <c:pt idx="4">
                  <c:v>15285</c:v>
                </c:pt>
                <c:pt idx="5">
                  <c:v>15295</c:v>
                </c:pt>
                <c:pt idx="6">
                  <c:v>15343</c:v>
                </c:pt>
                <c:pt idx="7">
                  <c:v>15789</c:v>
                </c:pt>
                <c:pt idx="8">
                  <c:v>16012</c:v>
                </c:pt>
                <c:pt idx="9">
                  <c:v>16062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B2-4D1B-9548-E513CD4651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9">
                  <c:v>6735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B2-4D1B-9548-E513CD4651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9">
                  <c:v>21323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B2-4D1B-9548-E513CD465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327960"/>
        <c:axId val="216328288"/>
      </c:lineChart>
      <c:dateAx>
        <c:axId val="21632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28288"/>
        <c:crosses val="autoZero"/>
        <c:auto val="1"/>
        <c:lblOffset val="100"/>
        <c:baseTimeUnit val="days"/>
      </c:dateAx>
      <c:valAx>
        <c:axId val="21632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2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29</c:v>
                </c:pt>
                <c:pt idx="1">
                  <c:v>16</c:v>
                </c:pt>
                <c:pt idx="2">
                  <c:v>36</c:v>
                </c:pt>
                <c:pt idx="3">
                  <c:v>23</c:v>
                </c:pt>
                <c:pt idx="4">
                  <c:v>22</c:v>
                </c:pt>
                <c:pt idx="5">
                  <c:v>10</c:v>
                </c:pt>
                <c:pt idx="6">
                  <c:v>48</c:v>
                </c:pt>
                <c:pt idx="7">
                  <c:v>446</c:v>
                </c:pt>
                <c:pt idx="8">
                  <c:v>223</c:v>
                </c:pt>
                <c:pt idx="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F3-4780-9668-90A1FA74A7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F3-4780-9668-90A1FA74A7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F3-4780-9668-90A1FA74A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321728"/>
        <c:axId val="216331896"/>
      </c:lineChart>
      <c:dateAx>
        <c:axId val="21632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31896"/>
        <c:crosses val="autoZero"/>
        <c:auto val="1"/>
        <c:lblOffset val="100"/>
        <c:baseTimeUnit val="days"/>
      </c:dateAx>
      <c:valAx>
        <c:axId val="21633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32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0.19130549508542999</c:v>
                </c:pt>
                <c:pt idx="1">
                  <c:v>0.10534632604688</c:v>
                </c:pt>
                <c:pt idx="2">
                  <c:v>0.23677979479083999</c:v>
                </c:pt>
                <c:pt idx="3">
                  <c:v>0.1509186351706</c:v>
                </c:pt>
                <c:pt idx="4">
                  <c:v>0.14413942213195</c:v>
                </c:pt>
                <c:pt idx="5">
                  <c:v>6.5423617926071001E-2</c:v>
                </c:pt>
                <c:pt idx="6">
                  <c:v>0.31382804838181999</c:v>
                </c:pt>
                <c:pt idx="7">
                  <c:v>2.9068630645896998</c:v>
                </c:pt>
                <c:pt idx="8">
                  <c:v>1.4123757046045</c:v>
                </c:pt>
                <c:pt idx="9">
                  <c:v>0.31226580064950998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9C-4A96-A56F-004C449AA4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9C-4A96-A56F-004C449AA4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9C-4A96-A56F-004C449AA4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276792"/>
        <c:axId val="216274168"/>
      </c:lineChart>
      <c:dateAx>
        <c:axId val="216276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74168"/>
        <c:crosses val="autoZero"/>
        <c:auto val="1"/>
        <c:lblOffset val="100"/>
        <c:baseTimeUnit val="days"/>
      </c:dateAx>
      <c:valAx>
        <c:axId val="21627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7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43100</c:v>
                </c:pt>
                <c:pt idx="1">
                  <c:v>43107</c:v>
                </c:pt>
                <c:pt idx="2">
                  <c:v>43114</c:v>
                </c:pt>
                <c:pt idx="3">
                  <c:v>43121</c:v>
                </c:pt>
                <c:pt idx="4">
                  <c:v>43128</c:v>
                </c:pt>
                <c:pt idx="5">
                  <c:v>43135</c:v>
                </c:pt>
                <c:pt idx="6">
                  <c:v>43142</c:v>
                </c:pt>
                <c:pt idx="7">
                  <c:v>43149</c:v>
                </c:pt>
                <c:pt idx="8">
                  <c:v>43156</c:v>
                </c:pt>
                <c:pt idx="9">
                  <c:v>43163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1485</c:v>
                </c:pt>
                <c:pt idx="1">
                  <c:v>778</c:v>
                </c:pt>
                <c:pt idx="2">
                  <c:v>317</c:v>
                </c:pt>
                <c:pt idx="3">
                  <c:v>330</c:v>
                </c:pt>
                <c:pt idx="4">
                  <c:v>130</c:v>
                </c:pt>
                <c:pt idx="5">
                  <c:v>733</c:v>
                </c:pt>
                <c:pt idx="6">
                  <c:v>1076</c:v>
                </c:pt>
                <c:pt idx="7">
                  <c:v>1005</c:v>
                </c:pt>
                <c:pt idx="8">
                  <c:v>1223</c:v>
                </c:pt>
                <c:pt idx="9">
                  <c:v>1227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39-4450-BB84-D66D905F2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269904"/>
        <c:axId val="216274824"/>
      </c:lineChart>
      <c:dateAx>
        <c:axId val="21626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74824"/>
        <c:crosses val="autoZero"/>
        <c:auto val="1"/>
        <c:lblOffset val="100"/>
        <c:baseTimeUnit val="days"/>
      </c:dateAx>
      <c:valAx>
        <c:axId val="21627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6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43100</c:v>
                </c:pt>
                <c:pt idx="1">
                  <c:v>43107</c:v>
                </c:pt>
                <c:pt idx="2">
                  <c:v>43114</c:v>
                </c:pt>
                <c:pt idx="3">
                  <c:v>43121</c:v>
                </c:pt>
                <c:pt idx="4">
                  <c:v>43128</c:v>
                </c:pt>
                <c:pt idx="5">
                  <c:v>43135</c:v>
                </c:pt>
                <c:pt idx="6">
                  <c:v>43142</c:v>
                </c:pt>
                <c:pt idx="7">
                  <c:v>43149</c:v>
                </c:pt>
                <c:pt idx="8">
                  <c:v>43156</c:v>
                </c:pt>
                <c:pt idx="9">
                  <c:v>43163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5013</c:v>
                </c:pt>
                <c:pt idx="1">
                  <c:v>1638</c:v>
                </c:pt>
                <c:pt idx="2">
                  <c:v>1408</c:v>
                </c:pt>
                <c:pt idx="3">
                  <c:v>1075</c:v>
                </c:pt>
                <c:pt idx="4">
                  <c:v>623</c:v>
                </c:pt>
                <c:pt idx="5">
                  <c:v>2267</c:v>
                </c:pt>
                <c:pt idx="6">
                  <c:v>4198</c:v>
                </c:pt>
                <c:pt idx="7">
                  <c:v>2837</c:v>
                </c:pt>
                <c:pt idx="8">
                  <c:v>3043</c:v>
                </c:pt>
                <c:pt idx="9">
                  <c:v>3305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57-4ACD-926F-B01838D34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276464"/>
        <c:axId val="216272856"/>
      </c:lineChart>
      <c:dateAx>
        <c:axId val="21627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72856"/>
        <c:crosses val="autoZero"/>
        <c:auto val="1"/>
        <c:lblOffset val="100"/>
        <c:baseTimeUnit val="days"/>
      </c:dateAx>
      <c:valAx>
        <c:axId val="21627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27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A96A-6469-4EEE-8EDB-F45E1AFF25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JEANS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E04C97-63EE-4B29-9398-B2E64E670F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Jump Digital Asia</a:t>
            </a:r>
          </a:p>
        </p:txBody>
      </p:sp>
    </p:spTree>
    <p:extLst>
      <p:ext uri="{BB962C8B-B14F-4D97-AF65-F5344CB8AC3E}">
        <p14:creationId xmlns:p14="http://schemas.microsoft.com/office/powerpoint/2010/main" val="48249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EEBDF-66F4-4270-A6E8-FE5375A62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136D1-7E6F-4853-B311-18D1F1F3A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195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11512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0589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0107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235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9419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2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13:02:53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@keljoven chooses to #LiveInLevis by flaunting her Levi’s floral polo, perfect for the heat this summer time! As she said, it’s “Super presko material, too!” Check out a Levi’s store near you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0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11:23:06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 through the camera lens of @rayniyel and see how he chooses to #LiveInLevis with his Levi's Tapered Jeans and Trucker Jacket. Go to your nearest Levi’s stores to get yourself one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95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11:09:14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 sure how to join #TrueWanderer Season 4? Swipe right to learn more! An all-expense-paid trip to anywhere in the Philippines and P500,000 worth of Wrangler gear and gadgets could be all yours.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9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05:14:53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of Manila’s style mavens is set to take over Wrangler’s next #BloggerHunt. Stay tuned to Ida Anduyan’s (@idaandu) updates on Instagram throughout the week. Five (5) lucky fans who guess the correct Wrangler location will win a slot at her exclusive styling session! 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38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- 2018-03-05 10:48:22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Keeping you cool and comfy - wherever the road leads you. #Inficool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338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73A6C-9CC9-4DC1-BF4A-C52B0305A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183834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7A043-8A8C-4135-9E4C-821DA08C1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24F4FF-2D95-4294-9B05-DE2D0DAF8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037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5026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0616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5090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172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3490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6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- 2018-03-05 05:00:04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don’t have to sacrifice comfort for style when you’re donning a pair of 101+’s.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- 2018-03-04 05:19:54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Eye catcher. Score this look at your favorite Wrangler boutique.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0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- 2018-03-04 04:59:10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Fashion 101 from @iamstevensilva: Pairing some classic canvas sneakers with the 101+ will keep you looking like a million bucks.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75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10:32:20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Shout out to all our lucky winners for today’s Blogger Hunt at Fora, Tagaytay! Y’all are all #TrueWanderers.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94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09:14:57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here at the Fora Tagaytay with @dgrazon for the first leg of our Blogger Hunt! 
Are you in the area? 
Come wander off here and let’s hang!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94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E8A89-739F-44B8-AEF4-66D310674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500193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04473-F6BB-4A42-A9E1-0A1463743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DDDDBB-198E-4104-894F-2365DF506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080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67309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7411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6392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4123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2190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7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05:12:52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P500,000 worth of Wrangler gear, gadgets and an all-expense-paid trip of a lifetime when you join Season 4 of the search for the next #TrueWanderer!
All you have to do is upload your favorite travel photos and share your best #Live2Wander stories on Facebook and Instagram using #TrueWanderer, #Live2Wander and #WranglerPH. Don’t forget to tag @wranglerph in your photos!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9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11:29:47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Wheels up. Time to chase whatever’s waiting for you at the end of the horizon. 
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18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06:51:29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You’ve gotten all the clues, now follow the trail! Congratulations to the following winners of #BloggerHunt! See you tomorrow at Wrangler, Fora Mall Tagaytay for your exclusive styling session with @dgrazon!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- 2018-03-02 05:05:43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Cop the exclusive #LeexSmiley collection and look good for yourself.  #LeeMens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369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D13987-CA37-440A-B0B9-B6EEF3E2F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146901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FF5FA-06DC-464B-B471-EFA54940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0B033-5B56-46F7-930D-7F40EDA7A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256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33668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158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8108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4565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977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69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10:34:09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Quick dry fabrics that wick away sweat and moisture all day long. That’s the #Inficool difference.
Slip into a new pair at your nearest Wrangler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6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04:57:11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Purposeful, practical, and pretty. 👖 Which one would you slip into today?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11:35:52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to stand a chance to win P500,000 worth of Wrangler gear, gadgets and an all-expense-paid trip? Here’s how: 
Just share your best travel photos and #Live2Wander stories on Facebook and Instagram!
Tag @wranglerph.
Then include #TrueWanderer, #Live2Wander and #WranglerPH in your caption – it’s that easy!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46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05:09:38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some expert help to elevate your denim game? Watch out for clues on Deegee Razon’s Instagram (@dgrazon) for his upcoming style session at an unrevealed Wrangler boutique! Watch this space!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15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07BDE-5C0A-409D-8659-583F0C890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991695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BF267-DBE4-47E3-8B0A-4E0D58361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FC715A-3164-465E-9B12-4A4E32A2F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872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77833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3314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9213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0821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2365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63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- 2018-02-27 11:07:41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Follow in the footsteps of our True Wanderers – hit the road and explore! Upload your best travel photos and share your #Live2Wander stories on Facebook or Instagram. Then tag @wranglerph and add the official hashtags 
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7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- 2018-02-27 05:37:55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@Jappyagoncillo chose to #LiveInLevis with his new pair of tapered jeans! Watch out for his art on the streets! Oh, and our stores if you wanna get your own pair.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- 2018-02-26 11:06:27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Street style photographer and blogger Deegee Razon (@dgrazon) will be making an appearance at a Wrangler boutique near you! Can you guess where? Here’s a clue: Overlooking the beautiful Taal Lake, it’s one of Manila’s best road trip destinations because of it’s cool climate and chill cafes. 😎 So save the date, hope to see you there! 😉#WranglerPH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04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- 2018-02-25 10:56:16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Ruling the road since 1947. Ride along with the most iconic American denim brand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1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- 2018-02-25 05:04:50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Nothing’s more attractive than an easy disposition. @iamstevensilva has mastered it.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59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F90AC-4905-4572-8E64-CAF176BD5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901328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73597-BC7E-4E0E-83E9-185A9E156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4A9B1-D501-4398-A919-F8F213253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103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97394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113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3340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7659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4647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1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- 2018-02-24 09:56:41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search for Season 4’s #TrueWanderer is on! To join, just share your best #Live2Wander stories, tag @wranglerph and upload your best travel photos on Facebook and Instagram. Don’t forget to add the official hashtags – 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02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- 2018-02-23 11:27:05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You’re right Arci, the view from this mountaintop is stunning. 👌🏽 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579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C27B3-B088-4E9D-9C4D-58FE246D3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35602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49C12-2455-49EF-BA3A-9C3DAEA7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CAB7F-817D-411D-BB4B-BD1627EFA0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802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21287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850598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7019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7202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551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3278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00540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14653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46180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870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6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leejeansphils (Lee Jeans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03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wranglerph (Wrangler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14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levis_ph (Levi's_PH)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183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53F41-913F-40DF-B689-6F911D3A7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004092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81431-0E21-4C9C-A639-1E81737B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11B135-EE63-4691-8227-68767613CA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2240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C56B7-3FE8-422D-B002-8028800461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58D0A-7945-459A-9D3C-8965F5D66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7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BF567-8EC4-433C-A11D-FB55E44C0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02A7AF-6136-43A3-A101-FC16F0955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331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19802-3ECB-47DD-96C6-3A3A2A699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747CC-0B4C-4135-9EFF-4B57EF29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10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EBD67-3447-4A32-B357-A5A4EB03D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FDAE69-D2D8-4965-A715-A728D8ED32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4076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F4DD4-13FA-4732-9E2A-3C351412A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DA645-5C75-469D-AA76-A1E71F31B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667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FD1E-EFD5-41CF-92AB-7B4033B62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FAE9E9-E6CE-4401-8357-7F58202E5C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048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1BFC0-40B3-4A4D-B9D1-107AA566C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255D2-E695-4E8F-A884-B5DCF8F0E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162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FD669-05D3-4D68-BDBF-EACE0FD26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A4DB22-2C75-40F1-AF83-937124F31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3954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03E4B-7FBA-4EBD-A0AC-8E6E272DF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9ED61-FBE3-414A-9339-C8B528639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97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1B9E7-E276-43CC-9C48-7766D24C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D150EB-72D4-4476-BB12-E9696D92D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879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3953D-959C-4A1C-A1F0-4BB7FA5D8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5725D-7A38-4C59-9010-A45427DD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194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FDB4A-5A90-4FD7-B552-8680CECEE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56277-66A7-4AD8-A99A-A2979D7AD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73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642993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876481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926656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620133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30201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72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1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80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#Lee101plus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4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#LeeWomens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39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#LeexSmiley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8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40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35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#LiveInLevis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29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83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2.6315789473684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122.42105263158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866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C1C2C-77DC-4F8A-B673-8E1CAF91E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821660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A9070-4797-485D-A432-4ED8895BE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D4551B-F0E3-4C7C-8B6F-C05B57FC1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801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5023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116945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069764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878788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87980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76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#SS18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09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#WanderInStyle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56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3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#TrueWanderer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184.61111111111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1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#Live2Wander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1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46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#BloggerHunt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3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#TrueWanderers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15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#ShapeKeeper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97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D200B-0E4B-4CF6-AF16-D18D75173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47761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9C7F3-CA2A-45E0-A6AF-0889E5735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8B8FD8-8D4A-4188-8AC6-33A2D4C31B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64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BEF89-64F4-47F9-BD04-E3DAFF674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B3111-DA9B-4C5B-8896-FF651475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477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C3BCF-4454-426D-BF38-5DA988338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F980A3-6098-4161-8352-C8165AF0E9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801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77970-BF19-4F94-8942-850631FEB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38B82-4B54-4A60-868E-174DFE03C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5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C1F43-BEA7-4233-AB77-BC36B3A73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83DCB3-E4C1-4F50-B75B-3B2D8B5ADF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1081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3BA2C-81EB-4B61-9A48-7117856D9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96072-1E66-4B1D-9FF0-38F4B9B5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56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A2E23-EDA0-486B-B98E-C28681803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5D709B-9BE4-4A55-82B0-D3588F3591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9387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E05A8-DEB0-48EF-AA76-3108B6A3A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D6FE5-F4B5-4FC5-9C6C-0C1B48D7E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2605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EC30-8C51-4775-BE37-90927D7F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3F5253-8719-46F1-8BB1-90DAC9482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8397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18E06-5B86-4B07-A3ED-FA4CE7E7D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1B82D-9722-4871-ACBB-81C67022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895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7C9A-0B41-4DB6-BE4F-300D74B76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D9A75-C20B-452B-9D20-411E6E9C88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3079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8C10C-071C-4A05-9EB4-4EC27F772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30B44-FA36-4628-86E7-DBDAD9C25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927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73A1-AED5-4777-A053-24735C447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53623F-44A8-4857-955B-AB903AB59C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493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30CAFE-9870-49D8-BF4F-E8805FECF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D2A69-06FE-4579-9BE2-D728FB936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6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05D58-A606-4029-85BA-9245253A0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208AB-C517-4FD4-B03E-FA1AD36409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1431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0C025-F4E9-4380-A3F8-5006D154F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914A8-B3A7-4FA5-80F2-5A712CE42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661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AFD0F-0560-44D5-9626-183F1CC2E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954B7-9737-4AE6-97BE-27AC2FD93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109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7647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619049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8304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279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819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2761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556413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510188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3415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240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6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leejeansphils (Lee Jeans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13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wranglerph (Wrangler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22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levis_ph (Levi's_PH)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75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5226F-DBDB-40C8-8018-8DA152A76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860832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830EC-1611-48FF-8AC9-47E15F78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5B7342-8E1A-40AF-BE9B-8A0992C2C5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7395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E2057-2209-4D59-BFCB-C81A54DB1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B37F6-2FE1-4073-AE07-3CAEC4D9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72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E13E-2D55-491B-86C8-9C997FA07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7C17F8-7CD3-4442-9A18-E1E531098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675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583523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64300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74605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137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1601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48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13:02:53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@keljoven chooses to #LiveInLevis by flaunting her Levi’s floral polo, perfect for the heat this summer time! As she said, it’s “Super presko material, too!” Check out a Levi’s store near you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0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11:23:06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 through the camera lens of @rayniyel and see how he chooses to #LiveInLevis with his Levi's Tapered Jeans and Trucker Jacket. Go to your nearest Levi’s stores to get yourself one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11:09:14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 sure how to join #TrueWanderer Season 4? Swipe right to learn more! An all-expense-paid trip to anywhere in the Philippines and P500,000 worth of Wrangler gear and gadgets could be all yours.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45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05:14:53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of Manila’s style mavens is set to take over Wrangler’s next #BloggerHunt. Stay tuned to Ida Anduyan’s (@idaandu) updates on Instagram throughout the week. Five (5) lucky fans who guess the correct Wrangler location will win a slot at her exclusive styling session! 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86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- 2018-03-05 10:48:22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Keeping you cool and comfy - wherever the road leads you. #Inficool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780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77265-E163-4EA5-AF4E-03AC1724D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446962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EB996-BB02-4E1E-884C-0B6BA771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09B1A-7C23-4442-87ED-FF19CE50F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020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82731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8309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0474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73059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2416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4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- 2018-03-05 05:00:04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don’t have to sacrifice comfort for style when you’re donning a pair of 101+’s.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96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- 2018-03-04 05:19:54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Eye catcher. Score this look at your favorite Wrangler boutique.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1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- 2018-03-04 04:59:10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Fashion 101 from @iamstevensilva: Pairing some classic canvas sneakers with the 101+ will keep you looking like a million bucks.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7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10:32:20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Shout out to all our lucky winners for today’s Blogger Hunt at Fora, Tagaytay! Y’all are all #TrueWanderers.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58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09:14:57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here at the Fora Tagaytay with @dgrazon for the first leg of our Blogger Hunt! 
Are you in the area? 
Come wander off here and let’s hang!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406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56EAF-DD5A-40A5-9F6A-CEB60A447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842715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240BE-2676-4216-90BE-F493076C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BD6AA2-1EC2-4788-AEB6-F98021304B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52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56905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132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0624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409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5416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30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05:12:52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P500,000 worth of Wrangler gear, gadgets and an all-expense-paid trip of a lifetime when you join Season 4 of the search for the next #TrueWanderer!
All you have to do is upload your favorite travel photos and share your best #Live2Wander stories on Facebook and Instagram using #TrueWanderer, #Live2Wander and #WranglerPH. Don’t forget to tag @wranglerph in your photos!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3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11:29:47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Wheels up. Time to chase whatever’s waiting for you at the end of the horizon. 
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33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06:51:29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You’ve gotten all the clues, now follow the trail! Congratulations to the following winners of #BloggerHunt! See you tomorrow at Wrangler, Fora Mall Tagaytay for your exclusive styling session with @dgrazon!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94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- 2018-03-02 05:05:43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Cop the exclusive #LeexSmiley collection and look good for yourself.  #LeeMens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541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76FC4-BE3C-43A4-859D-D81D607F1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823274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D8249-AC03-4758-8C21-37E4B2CA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9B968-88B8-48A0-B119-48D8538597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951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71979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5653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4497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8838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5540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09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10:34:09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Quick dry fabrics that wick away sweat and moisture all day long. That’s the #Inficool difference.
Slip into a new pair at your nearest Wrangler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60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04:57:11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Purposeful, practical, and pretty. 👖 Which one would you slip into today?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11:35:52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to stand a chance to win P500,000 worth of Wrangler gear, gadgets and an all-expense-paid trip? Here’s how: 
Just share your best travel photos and #Live2Wander stories on Facebook and Instagram!
Tag @wranglerph.
Then include #TrueWanderer, #Live2Wander and #WranglerPH in your caption – it’s that easy!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9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05:09:38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some expert help to elevate your denim game? Watch out for clues on Deegee Razon’s Instagram (@dgrazon) for his upcoming style session at an unrevealed Wrangler boutique! Watch this space!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46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139FC-1870-444C-9163-FEFE34048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793849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CECE2-98C2-49EB-88D2-53E2D18F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3BD90-F97F-48D7-B0AF-82B0B3E9FB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582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6779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834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7022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7644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6937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79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- 2018-02-27 11:07:41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Follow in the footsteps of our True Wanderers – hit the road and explore! Upload your best travel photos and share your #Live2Wander stories on Facebook or Instagram. Then tag @wranglerph and add the official hashtags 
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8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- 2018-02-27 05:37:55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@Jappyagoncillo chose to #LiveInLevis with his new pair of tapered jeans! Watch out for his art on the streets! Oh, and our stores if you wanna get your own pair.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0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- 2018-02-26 11:06:27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Street style photographer and blogger Deegee Razon (@dgrazon) will be making an appearance at a Wrangler boutique near you! Can you guess where? Here’s a clue: Overlooking the beautiful Taal Lake, it’s one of Manila’s best road trip destinations because of it’s cool climate and chill cafes. 😎 So save the date, hope to see you there! 😉#WranglerPH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70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- 2018-02-25 10:56:16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Ruling the road since 1947. Ride along with the most iconic American denim brand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84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- 2018-02-25 05:04:50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Nothing’s more attractive than an easy disposition. @iamstevensilva has mastered it.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25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C27A8-C205-4A85-9273-343CC08D7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0417572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15C6-20DB-4CA0-BA1D-BA5F92F4C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09DC3-2C66-4478-9205-0D553195F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142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8514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2461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7682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6742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7842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4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- 2018-02-24 09:56:41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search for Season 4’s #TrueWanderer is on! To join, just share your best #Live2Wander stories, tag @wranglerph and upload your best travel photos on Facebook and Instagram. Don’t forget to add the official hashtags – 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69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- 2018-02-23 11:27:05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You’re right Arci, the view from this mountaintop is stunning. 👌🏽 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44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9EF7C-7BCD-47F5-91C1-F5E66C632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654068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91C3-BAC6-41B1-B478-0E14C9D3B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518A00-8C09-40AA-A611-F076954D7F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0350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5FA1F-471D-43F6-8284-4BC9C72AE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30EEC-5585-41D2-995C-C38F79AB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5765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221E2-79F0-4B5A-B6FC-2C79C76C5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84617F-19AD-43EC-B00F-34A80C3E5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493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80F9D-7086-4EB1-A26B-EE5E7D7A0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F6E06-EDE0-4ED7-A111-876D293B3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289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5AFD6-D1FA-41C9-AF09-BBF53A4F9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7B2271-48A2-4969-823C-16E583CF5C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127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A9024-D9FD-4D78-9A73-7B2E0DC19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C3DB7-E021-44E8-8BEB-121EFC412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56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7925A-58FF-4AB8-92F0-12F0354B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F39104-0C81-4EE4-BFEC-20E7D9B60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2480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A5287-18D1-4DBB-B579-8818A3713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84CF0-4B7F-4FE3-AA12-07F2528CB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019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2D6F-3043-409B-95FB-219387CB0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114A3-5498-4C23-A068-84B05B6806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211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ADEAF-8D19-445D-91D9-A072FBFCA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89A06-B332-4719-81AE-50B76B1EA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685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C6DB-EB46-4A96-871B-02944AFA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1A9C4E-6041-4772-937A-81B106DFB9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917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B5148-6E89-4266-86F0-45F9F4115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762BE-5DE8-4EF1-95B8-84B2F605A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8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CF5D6-E7EA-4732-B915-31B3F3929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BB8F3-3B31-45D0-9BD8-B06268EF13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263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0A17F-69F5-4612-99FE-AA2DF2FB2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91747-324C-4B14-8C82-C5A61942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497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1382</Words>
  <Application>Microsoft Office PowerPoint</Application>
  <PresentationFormat>On-screen Show (4:3)</PresentationFormat>
  <Paragraphs>595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Calibri</vt:lpstr>
      <vt:lpstr>Arial</vt:lpstr>
      <vt:lpstr>quintly_template</vt:lpstr>
      <vt:lpstr>JEANS IG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Key Metrics Table</vt:lpstr>
      <vt:lpstr>Instagram Followers Total</vt:lpstr>
      <vt:lpstr>Instagram Interaction Rate</vt:lpstr>
      <vt:lpstr>Instagram Average Interactions Per Post</vt:lpstr>
      <vt:lpstr>Instagram Posts</vt:lpstr>
      <vt:lpstr>Instagram Interaction Rate By Post Type</vt:lpstr>
      <vt:lpstr>Instagram Followers Change Rate</vt:lpstr>
      <vt:lpstr>Instagram Hashtag Detection - 1 of 2</vt:lpstr>
      <vt:lpstr>Instagram Hashtag Detection - 2 of 2</vt:lpstr>
      <vt:lpstr>Instagram Interactions Distribution</vt:lpstr>
      <vt:lpstr>Instagram Posts Type Distribution</vt:lpstr>
      <vt:lpstr>Instagram Reach by Post Type </vt:lpstr>
      <vt:lpstr>Instagram Key Metrics Radar</vt:lpstr>
      <vt:lpstr>Instagram Average Likes Per Post</vt:lpstr>
      <vt:lpstr>Instagram Followers Change Per Weekday</vt:lpstr>
      <vt:lpstr>Instagram Follower Distribution</vt:lpstr>
      <vt:lpstr>Instagram Total Interactions</vt:lpstr>
      <vt:lpstr>Instagram Key Metrics Table</vt:lpstr>
      <vt:lpstr>Instagram Posts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Posts Type Distribution</vt:lpstr>
      <vt:lpstr>Instagram Posts By Weekday</vt:lpstr>
      <vt:lpstr>Instagram Followers Total</vt:lpstr>
      <vt:lpstr>Instagram Followers Change</vt:lpstr>
      <vt:lpstr>Instagram Followers Change Rate</vt:lpstr>
      <vt:lpstr>Reach </vt:lpstr>
      <vt:lpstr>Impressions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JEANS IG</dc:title>
  <dc:creator>Administrator</dc:creator>
  <cp:lastModifiedBy>Administrator</cp:lastModifiedBy>
  <cp:revision>1</cp:revision>
  <dcterms:created xsi:type="dcterms:W3CDTF">2018-03-07T04:56:13Z</dcterms:created>
  <dcterms:modified xsi:type="dcterms:W3CDTF">2018-03-07T04:57:24Z</dcterms:modified>
</cp:coreProperties>
</file>