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21327-9590-477A-B520-AB1FADFBB183}"/>
              </a:ext>
            </a:extLst>
          </p:cNvPr>
          <p:cNvSpPr>
            <a:spLocks noGrp="1"/>
          </p:cNvSpPr>
          <p:nvPr>
            <p:ph type="title"/>
          </p:nvPr>
        </p:nvSpPr>
        <p:spPr/>
        <p:txBody>
          <a:bodyPr/>
          <a:lstStyle/>
          <a:p>
            <a:r>
              <a:rPr lang="en-US"/>
              <a:t>Instagram Posts Table | Accenture - 1 of 6</a:t>
            </a:r>
          </a:p>
        </p:txBody>
      </p:sp>
      <p:graphicFrame>
        <p:nvGraphicFramePr>
          <p:cNvPr id="5" name="Table Placeholder 4">
            <a:extLst>
              <a:ext uri="{FF2B5EF4-FFF2-40B4-BE49-F238E27FC236}">
                <a16:creationId xmlns:a16="http://schemas.microsoft.com/office/drawing/2014/main" id="{A4BCC75A-8A48-41DD-B545-4149094155D7}"/>
              </a:ext>
            </a:extLst>
          </p:cNvPr>
          <p:cNvGraphicFramePr>
            <a:graphicFrameLocks noGrp="1"/>
          </p:cNvGraphicFramePr>
          <p:nvPr>
            <p:ph type="tbl" sz="quarter" idx="13"/>
            <p:extLst>
              <p:ext uri="{D42A27DB-BD31-4B8C-83A1-F6EECF244321}">
                <p14:modId xmlns:p14="http://schemas.microsoft.com/office/powerpoint/2010/main" val="1941605434"/>
              </p:ext>
            </p:extLst>
          </p:nvPr>
        </p:nvGraphicFramePr>
        <p:xfrm>
          <a:off x="457200" y="1731963"/>
          <a:ext cx="8229600" cy="341376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0738660"/>
                    </a:ext>
                  </a:extLst>
                </a:gridCol>
                <a:gridCol w="1810512">
                  <a:extLst>
                    <a:ext uri="{9D8B030D-6E8A-4147-A177-3AD203B41FA5}">
                      <a16:colId xmlns:a16="http://schemas.microsoft.com/office/drawing/2014/main" val="4001244632"/>
                    </a:ext>
                  </a:extLst>
                </a:gridCol>
                <a:gridCol w="822960">
                  <a:extLst>
                    <a:ext uri="{9D8B030D-6E8A-4147-A177-3AD203B41FA5}">
                      <a16:colId xmlns:a16="http://schemas.microsoft.com/office/drawing/2014/main" val="3127569020"/>
                    </a:ext>
                  </a:extLst>
                </a:gridCol>
                <a:gridCol w="822960">
                  <a:extLst>
                    <a:ext uri="{9D8B030D-6E8A-4147-A177-3AD203B41FA5}">
                      <a16:colId xmlns:a16="http://schemas.microsoft.com/office/drawing/2014/main" val="1053911133"/>
                    </a:ext>
                  </a:extLst>
                </a:gridCol>
                <a:gridCol w="822960">
                  <a:extLst>
                    <a:ext uri="{9D8B030D-6E8A-4147-A177-3AD203B41FA5}">
                      <a16:colId xmlns:a16="http://schemas.microsoft.com/office/drawing/2014/main" val="3190094821"/>
                    </a:ext>
                  </a:extLst>
                </a:gridCol>
                <a:gridCol w="822960">
                  <a:extLst>
                    <a:ext uri="{9D8B030D-6E8A-4147-A177-3AD203B41FA5}">
                      <a16:colId xmlns:a16="http://schemas.microsoft.com/office/drawing/2014/main" val="4294052584"/>
                    </a:ext>
                  </a:extLst>
                </a:gridCol>
                <a:gridCol w="822960">
                  <a:extLst>
                    <a:ext uri="{9D8B030D-6E8A-4147-A177-3AD203B41FA5}">
                      <a16:colId xmlns:a16="http://schemas.microsoft.com/office/drawing/2014/main" val="4050144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8349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accenture_ar - 2019-10-16 12:59:01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https://www.instagram.com/p/B3r1pSZHv26/media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1639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- 2019-10-12 16:59:51</a:t>
                      </a:r>
                      <a:r>
                        <a:rPr kumimoji="0" lang="es-ES" sz="1000" b="0" i="0" u="none" strike="noStrike" kern="1200" cap="none" spc="0" normalizeH="0" baseline="0" noProof="0">
                          <a:ln>
                            <a:noFill/>
                          </a:ln>
                          <a:solidFill>
                            <a:prstClr val="black"/>
                          </a:solidFill>
                          <a:effectLst/>
                          <a:uLnTx/>
                          <a:uFillTx/>
                          <a:latin typeface="+mn-lt"/>
                          <a:ea typeface="+mn-ea"/>
                          <a:cs typeface="+mn-cs"/>
                        </a:rPr>
                        <a:t>
 La diversidad e inclusión están en el centro de todo lo que hacemos. Celebramos en este día poder contar con 54 nacionalidades diferentes trabajando en nuestras oficinas de Argentina. Mirá más fotos de nuestra última feria de las naciones #díadeladiversidadcultural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https://www.instagram.com/p/B3h-Bmzju16/media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2151153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- 2019-10-10 18:09:10</a:t>
                      </a:r>
                      <a:r>
                        <a:rPr kumimoji="0" lang="es-ES" sz="1000" b="0" i="0" u="none" strike="noStrike" kern="1200" cap="none" spc="0" normalizeH="0" baseline="0" noProof="0">
                          <a:ln>
                            <a:noFill/>
                          </a:ln>
                          <a:solidFill>
                            <a:prstClr val="black"/>
                          </a:solidFill>
                          <a:effectLst/>
                          <a:uLnTx/>
                          <a:uFillTx/>
                          <a:latin typeface="+mn-lt"/>
                          <a:ea typeface="+mn-ea"/>
                          <a:cs typeface="+mn-cs"/>
                        </a:rPr>
                        <a:t>
 Hoy recibimos alumnos universitarios de varias provincias del país gracias a techtrekar. Charlamos con ellos sobre las distintas carreras que podemos tener en Accenture. ¡Gracias por venir! Esperamos volver a verlos pronto 😄. #AccentureArgentina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https://www.instagram.com/p/B3c8XkfD6kh/media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2574053144"/>
                  </a:ext>
                </a:extLst>
              </a:tr>
            </a:tbl>
          </a:graphicData>
        </a:graphic>
      </p:graphicFrame>
      <p:sp>
        <p:nvSpPr>
          <p:cNvPr id="4" name="Text Placeholder 3">
            <a:extLst>
              <a:ext uri="{FF2B5EF4-FFF2-40B4-BE49-F238E27FC236}">
                <a16:creationId xmlns:a16="http://schemas.microsoft.com/office/drawing/2014/main" id="{D0FAFDB7-106E-4775-9126-49D3657F9394}"/>
              </a:ext>
            </a:extLst>
          </p:cNvPr>
          <p:cNvSpPr>
            <a:spLocks noGrp="1"/>
          </p:cNvSpPr>
          <p:nvPr>
            <p:ph type="body" sz="quarter" idx="14"/>
          </p:nvPr>
        </p:nvSpPr>
        <p:spPr/>
        <p:txBody>
          <a:bodyPr/>
          <a:lstStyle/>
          <a:p>
            <a:r>
              <a:rPr lang="en-US"/>
              <a:t>01.09.2019 - 16.10.2019</a:t>
            </a:r>
          </a:p>
        </p:txBody>
      </p:sp>
    </p:spTree>
    <p:extLst>
      <p:ext uri="{BB962C8B-B14F-4D97-AF65-F5344CB8AC3E}">
        <p14:creationId xmlns:p14="http://schemas.microsoft.com/office/powerpoint/2010/main" val="533671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8D00-5120-4E1C-8D10-2F4FAB5C02C0}"/>
              </a:ext>
            </a:extLst>
          </p:cNvPr>
          <p:cNvSpPr>
            <a:spLocks noGrp="1"/>
          </p:cNvSpPr>
          <p:nvPr>
            <p:ph type="title"/>
          </p:nvPr>
        </p:nvSpPr>
        <p:spPr/>
        <p:txBody>
          <a:bodyPr/>
          <a:lstStyle/>
          <a:p>
            <a:r>
              <a:rPr lang="en-US"/>
              <a:t>Instagram Posts Table | Accenture - 2 of 6</a:t>
            </a:r>
          </a:p>
        </p:txBody>
      </p:sp>
      <p:graphicFrame>
        <p:nvGraphicFramePr>
          <p:cNvPr id="5" name="Table Placeholder 4">
            <a:extLst>
              <a:ext uri="{FF2B5EF4-FFF2-40B4-BE49-F238E27FC236}">
                <a16:creationId xmlns:a16="http://schemas.microsoft.com/office/drawing/2014/main" id="{AE0D9943-073C-46CE-A7E9-7E7ACED309AE}"/>
              </a:ext>
            </a:extLst>
          </p:cNvPr>
          <p:cNvGraphicFramePr>
            <a:graphicFrameLocks noGrp="1"/>
          </p:cNvGraphicFramePr>
          <p:nvPr>
            <p:ph type="tbl" sz="quarter" idx="13"/>
            <p:extLst>
              <p:ext uri="{D42A27DB-BD31-4B8C-83A1-F6EECF244321}">
                <p14:modId xmlns:p14="http://schemas.microsoft.com/office/powerpoint/2010/main" val="2882075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17092916"/>
                    </a:ext>
                  </a:extLst>
                </a:gridCol>
                <a:gridCol w="1810512">
                  <a:extLst>
                    <a:ext uri="{9D8B030D-6E8A-4147-A177-3AD203B41FA5}">
                      <a16:colId xmlns:a16="http://schemas.microsoft.com/office/drawing/2014/main" val="1019213195"/>
                    </a:ext>
                  </a:extLst>
                </a:gridCol>
                <a:gridCol w="822960">
                  <a:extLst>
                    <a:ext uri="{9D8B030D-6E8A-4147-A177-3AD203B41FA5}">
                      <a16:colId xmlns:a16="http://schemas.microsoft.com/office/drawing/2014/main" val="211549976"/>
                    </a:ext>
                  </a:extLst>
                </a:gridCol>
                <a:gridCol w="822960">
                  <a:extLst>
                    <a:ext uri="{9D8B030D-6E8A-4147-A177-3AD203B41FA5}">
                      <a16:colId xmlns:a16="http://schemas.microsoft.com/office/drawing/2014/main" val="3024712824"/>
                    </a:ext>
                  </a:extLst>
                </a:gridCol>
                <a:gridCol w="822960">
                  <a:extLst>
                    <a:ext uri="{9D8B030D-6E8A-4147-A177-3AD203B41FA5}">
                      <a16:colId xmlns:a16="http://schemas.microsoft.com/office/drawing/2014/main" val="715601533"/>
                    </a:ext>
                  </a:extLst>
                </a:gridCol>
                <a:gridCol w="822960">
                  <a:extLst>
                    <a:ext uri="{9D8B030D-6E8A-4147-A177-3AD203B41FA5}">
                      <a16:colId xmlns:a16="http://schemas.microsoft.com/office/drawing/2014/main" val="2267486010"/>
                    </a:ext>
                  </a:extLst>
                </a:gridCol>
                <a:gridCol w="822960">
                  <a:extLst>
                    <a:ext uri="{9D8B030D-6E8A-4147-A177-3AD203B41FA5}">
                      <a16:colId xmlns:a16="http://schemas.microsoft.com/office/drawing/2014/main" val="229256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059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- 2019-10-07 17:52:43</a:t>
                      </a:r>
                      <a:r>
                        <a:rPr kumimoji="0" lang="es-ES" sz="1000" b="0" i="0" u="none" strike="noStrike" kern="1200" cap="none" spc="0" normalizeH="0" baseline="0" noProof="0">
                          <a:ln>
                            <a:noFill/>
                          </a:ln>
                          <a:solidFill>
                            <a:prstClr val="black"/>
                          </a:solidFill>
                          <a:effectLst/>
                          <a:uLnTx/>
                          <a:uFillTx/>
                          <a:latin typeface="+mn-lt"/>
                          <a:ea typeface="+mn-ea"/>
                          <a:cs typeface="+mn-cs"/>
                        </a:rPr>
                        <a:t>
 Le pusimos color y creatividad a nuestras oficinas de Parque Patricios con dobleo.art, melodiebold, laurabalestrini y cari.bay
#AccentureArgentina #AccentureMoments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https://www.instagram.com/p/B3VMDy9lTJh/media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5255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- 2019-10-05 18:31:16</a:t>
                      </a:r>
                      <a:r>
                        <a:rPr kumimoji="0" lang="es-ES" sz="1000" b="0" i="0" u="none" strike="noStrike" kern="1200" cap="none" spc="0" normalizeH="0" baseline="0" noProof="0">
                          <a:ln>
                            <a:noFill/>
                          </a:ln>
                          <a:solidFill>
                            <a:prstClr val="black"/>
                          </a:solidFill>
                          <a:effectLst/>
                          <a:uLnTx/>
                          <a:uFillTx/>
                          <a:latin typeface="+mn-lt"/>
                          <a:ea typeface="+mn-ea"/>
                          <a:cs typeface="+mn-cs"/>
                        </a:rPr>
                        <a:t>
 Orgullosos de acompañar en este gran año a SanIsidroClub ¡Felicitaciones campeones!🏆 #FinalURBAtop12 #AccentureArgentina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https://www.instagram.com/p/B3QGxt0jCQI/media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167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- 2019-10-03 18:12:47</a:t>
                      </a:r>
                      <a:r>
                        <a:rPr kumimoji="0" lang="es-ES" sz="1000" b="0" i="0" u="none" strike="noStrike" kern="1200" cap="none" spc="0" normalizeH="0" baseline="0" noProof="0">
                          <a:ln>
                            <a:noFill/>
                          </a:ln>
                          <a:solidFill>
                            <a:prstClr val="black"/>
                          </a:solidFill>
                          <a:effectLst/>
                          <a:uLnTx/>
                          <a:uFillTx/>
                          <a:latin typeface="+mn-lt"/>
                          <a:ea typeface="+mn-ea"/>
                          <a:cs typeface="+mn-cs"/>
                        </a:rPr>
                        <a:t>
 Recibimos orgullosos el certificado de "Espacio Libre de Discriminación" de nuestros siete edificios. ¡Sigamos rompiendo barreras! #AccentureArgentina #Inclusión #Diversidad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https://www.instagram.com/p/B3K7N-gFbXO/media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332917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- 2019-09-30 18:29:08</a:t>
                      </a:r>
                      <a:r>
                        <a:rPr kumimoji="0" lang="es-ES" sz="1000" b="0" i="0" u="none" strike="noStrike" kern="1200" cap="none" spc="0" normalizeH="0" baseline="0" noProof="0">
                          <a:ln>
                            <a:noFill/>
                          </a:ln>
                          <a:solidFill>
                            <a:prstClr val="black"/>
                          </a:solidFill>
                          <a:effectLst/>
                          <a:uLnTx/>
                          <a:uFillTx/>
                          <a:latin typeface="+mn-lt"/>
                          <a:ea typeface="+mn-ea"/>
                          <a:cs typeface="+mn-cs"/>
                        </a:rPr>
                        <a:t>
 ¡Felicitamos al SIC por haber llegado a la final! SanIsidroClub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https://www.instagram.com/p/B3DOtGNFKMS/media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1500829391"/>
                  </a:ext>
                </a:extLst>
              </a:tr>
            </a:tbl>
          </a:graphicData>
        </a:graphic>
      </p:graphicFrame>
      <p:sp>
        <p:nvSpPr>
          <p:cNvPr id="4" name="Text Placeholder 3">
            <a:extLst>
              <a:ext uri="{FF2B5EF4-FFF2-40B4-BE49-F238E27FC236}">
                <a16:creationId xmlns:a16="http://schemas.microsoft.com/office/drawing/2014/main" id="{241D9BED-B9DF-4419-80EE-09004B80207A}"/>
              </a:ext>
            </a:extLst>
          </p:cNvPr>
          <p:cNvSpPr>
            <a:spLocks noGrp="1"/>
          </p:cNvSpPr>
          <p:nvPr>
            <p:ph type="body" sz="quarter" idx="14"/>
          </p:nvPr>
        </p:nvSpPr>
        <p:spPr/>
        <p:txBody>
          <a:bodyPr/>
          <a:lstStyle/>
          <a:p>
            <a:r>
              <a:rPr lang="en-US"/>
              <a:t>01.09.2019 - 16.10.2019</a:t>
            </a:r>
          </a:p>
        </p:txBody>
      </p:sp>
    </p:spTree>
    <p:extLst>
      <p:ext uri="{BB962C8B-B14F-4D97-AF65-F5344CB8AC3E}">
        <p14:creationId xmlns:p14="http://schemas.microsoft.com/office/powerpoint/2010/main" val="2143244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8AD8D-6B22-44CD-ACC1-7226802A1F01}"/>
              </a:ext>
            </a:extLst>
          </p:cNvPr>
          <p:cNvSpPr>
            <a:spLocks noGrp="1"/>
          </p:cNvSpPr>
          <p:nvPr>
            <p:ph type="title"/>
          </p:nvPr>
        </p:nvSpPr>
        <p:spPr/>
        <p:txBody>
          <a:bodyPr/>
          <a:lstStyle/>
          <a:p>
            <a:r>
              <a:rPr lang="en-US"/>
              <a:t>Instagram Posts Table | Accenture - 3 of 6</a:t>
            </a:r>
          </a:p>
        </p:txBody>
      </p:sp>
      <p:graphicFrame>
        <p:nvGraphicFramePr>
          <p:cNvPr id="5" name="Table Placeholder 4">
            <a:extLst>
              <a:ext uri="{FF2B5EF4-FFF2-40B4-BE49-F238E27FC236}">
                <a16:creationId xmlns:a16="http://schemas.microsoft.com/office/drawing/2014/main" id="{BC72FAB0-90A7-453C-AAB1-CFB812D0DCCC}"/>
              </a:ext>
            </a:extLst>
          </p:cNvPr>
          <p:cNvGraphicFramePr>
            <a:graphicFrameLocks noGrp="1"/>
          </p:cNvGraphicFramePr>
          <p:nvPr>
            <p:ph type="tbl" sz="quarter" idx="13"/>
            <p:extLst>
              <p:ext uri="{D42A27DB-BD31-4B8C-83A1-F6EECF244321}">
                <p14:modId xmlns:p14="http://schemas.microsoft.com/office/powerpoint/2010/main" val="108999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72597837"/>
                    </a:ext>
                  </a:extLst>
                </a:gridCol>
                <a:gridCol w="1810512">
                  <a:extLst>
                    <a:ext uri="{9D8B030D-6E8A-4147-A177-3AD203B41FA5}">
                      <a16:colId xmlns:a16="http://schemas.microsoft.com/office/drawing/2014/main" val="2951593961"/>
                    </a:ext>
                  </a:extLst>
                </a:gridCol>
                <a:gridCol w="822960">
                  <a:extLst>
                    <a:ext uri="{9D8B030D-6E8A-4147-A177-3AD203B41FA5}">
                      <a16:colId xmlns:a16="http://schemas.microsoft.com/office/drawing/2014/main" val="1073436780"/>
                    </a:ext>
                  </a:extLst>
                </a:gridCol>
                <a:gridCol w="822960">
                  <a:extLst>
                    <a:ext uri="{9D8B030D-6E8A-4147-A177-3AD203B41FA5}">
                      <a16:colId xmlns:a16="http://schemas.microsoft.com/office/drawing/2014/main" val="3723188668"/>
                    </a:ext>
                  </a:extLst>
                </a:gridCol>
                <a:gridCol w="822960">
                  <a:extLst>
                    <a:ext uri="{9D8B030D-6E8A-4147-A177-3AD203B41FA5}">
                      <a16:colId xmlns:a16="http://schemas.microsoft.com/office/drawing/2014/main" val="2492324445"/>
                    </a:ext>
                  </a:extLst>
                </a:gridCol>
                <a:gridCol w="822960">
                  <a:extLst>
                    <a:ext uri="{9D8B030D-6E8A-4147-A177-3AD203B41FA5}">
                      <a16:colId xmlns:a16="http://schemas.microsoft.com/office/drawing/2014/main" val="1612019395"/>
                    </a:ext>
                  </a:extLst>
                </a:gridCol>
                <a:gridCol w="822960">
                  <a:extLst>
                    <a:ext uri="{9D8B030D-6E8A-4147-A177-3AD203B41FA5}">
                      <a16:colId xmlns:a16="http://schemas.microsoft.com/office/drawing/2014/main" val="972943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323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- 2019-09-27 15:08:43</a:t>
                      </a:r>
                      <a:r>
                        <a:rPr kumimoji="0" lang="es-ES" sz="1000" b="0" i="0" u="none" strike="noStrike" kern="1200" cap="none" spc="0" normalizeH="0" baseline="0" noProof="0">
                          <a:ln>
                            <a:noFill/>
                          </a:ln>
                          <a:solidFill>
                            <a:prstClr val="black"/>
                          </a:solidFill>
                          <a:effectLst/>
                          <a:uLnTx/>
                          <a:uFillTx/>
                          <a:latin typeface="+mn-lt"/>
                          <a:ea typeface="+mn-ea"/>
                          <a:cs typeface="+mn-cs"/>
                        </a:rPr>
                        <a:t>
 Disfruta de #ElMejorDíaDeLaSemana primaveral🌸🌷🌺 en #AccentureArgentina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https://www.instagram.com/p/B27JYl3D3iL/media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777415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- 2019-09-23 18:08:43</a:t>
                      </a:r>
                      <a:r>
                        <a:rPr kumimoji="0" lang="es-ES" sz="1000" b="0" i="0" u="none" strike="noStrike" kern="1200" cap="none" spc="0" normalizeH="0" baseline="0" noProof="0">
                          <a:ln>
                            <a:noFill/>
                          </a:ln>
                          <a:solidFill>
                            <a:prstClr val="black"/>
                          </a:solidFill>
                          <a:effectLst/>
                          <a:uLnTx/>
                          <a:uFillTx/>
                          <a:latin typeface="+mn-lt"/>
                          <a:ea typeface="+mn-ea"/>
                          <a:cs typeface="+mn-cs"/>
                        </a:rPr>
                        <a:t>
 Apoyamos a nuestros equipos en el Abierto Interempresarial de Futbol La_Corpo ⚽ #AccentureMoments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https://www.instagram.com/p/B2xKzcIlDiF/media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53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paradigma_consultora - 2019-09-23 17:38:40</a:t>
                      </a:r>
                      <a:r>
                        <a:rPr kumimoji="0" lang="es-ES" sz="1000" b="0" i="0" u="none" strike="noStrike" kern="1200" cap="none" spc="0" normalizeH="0" baseline="0" noProof="0">
                          <a:ln>
                            <a:noFill/>
                          </a:ln>
                          <a:solidFill>
                            <a:prstClr val="black"/>
                          </a:solidFill>
                          <a:effectLst/>
                          <a:uLnTx/>
                          <a:uFillTx/>
                          <a:latin typeface="+mn-lt"/>
                          <a:ea typeface="+mn-ea"/>
                          <a:cs typeface="+mn-cs"/>
                        </a:rPr>
                        <a:t>
 El pasado viernes realizamos nuestra Convention anual en Chile 🇨🇱 Esta jornada nos dio la oportunidad de seguir profundizando qué logramos, hacia dónde vamos y, como siempre, seguir construyendo nuestra identidad 🙋‍♀🙋‍♂ ¡Gracias a todos los que aportaron su experiencia y colaboraron en la realización de la jornada!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https://www.instagram.com/p/B2xHXV2F3Po/media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691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- 2019-09-20 17:24:07</a:t>
                      </a:r>
                      <a:r>
                        <a:rPr kumimoji="0" lang="es-ES" sz="1000" b="0" i="0" u="none" strike="noStrike" kern="1200" cap="none" spc="0" normalizeH="0" baseline="0" noProof="0">
                          <a:ln>
                            <a:noFill/>
                          </a:ln>
                          <a:solidFill>
                            <a:prstClr val="black"/>
                          </a:solidFill>
                          <a:effectLst/>
                          <a:uLnTx/>
                          <a:uFillTx/>
                          <a:latin typeface="+mn-lt"/>
                          <a:ea typeface="+mn-ea"/>
                          <a:cs typeface="+mn-cs"/>
                        </a:rPr>
                        <a:t>
 En #AccentureMDQ ya estamos listos para la llegada de la primavera🌸🌷🌺#AccentureArgentina #MarDelPlata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https://www.instagram.com/p/B2pXUFOFNd8/media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762815114"/>
                  </a:ext>
                </a:extLst>
              </a:tr>
            </a:tbl>
          </a:graphicData>
        </a:graphic>
      </p:graphicFrame>
      <p:sp>
        <p:nvSpPr>
          <p:cNvPr id="4" name="Text Placeholder 3">
            <a:extLst>
              <a:ext uri="{FF2B5EF4-FFF2-40B4-BE49-F238E27FC236}">
                <a16:creationId xmlns:a16="http://schemas.microsoft.com/office/drawing/2014/main" id="{1C810140-AE6A-4F75-9938-5C7A2D807051}"/>
              </a:ext>
            </a:extLst>
          </p:cNvPr>
          <p:cNvSpPr>
            <a:spLocks noGrp="1"/>
          </p:cNvSpPr>
          <p:nvPr>
            <p:ph type="body" sz="quarter" idx="14"/>
          </p:nvPr>
        </p:nvSpPr>
        <p:spPr/>
        <p:txBody>
          <a:bodyPr/>
          <a:lstStyle/>
          <a:p>
            <a:r>
              <a:rPr lang="en-US"/>
              <a:t>01.09.2019 - 16.10.2019</a:t>
            </a:r>
          </a:p>
        </p:txBody>
      </p:sp>
    </p:spTree>
    <p:extLst>
      <p:ext uri="{BB962C8B-B14F-4D97-AF65-F5344CB8AC3E}">
        <p14:creationId xmlns:p14="http://schemas.microsoft.com/office/powerpoint/2010/main" val="1762178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8DAAC-6FB2-4F96-A18A-A86876348205}"/>
              </a:ext>
            </a:extLst>
          </p:cNvPr>
          <p:cNvSpPr>
            <a:spLocks noGrp="1"/>
          </p:cNvSpPr>
          <p:nvPr>
            <p:ph type="title"/>
          </p:nvPr>
        </p:nvSpPr>
        <p:spPr/>
        <p:txBody>
          <a:bodyPr/>
          <a:lstStyle/>
          <a:p>
            <a:r>
              <a:rPr lang="en-US"/>
              <a:t>Instagram Posts Table | Accenture - 4 of 6</a:t>
            </a:r>
          </a:p>
        </p:txBody>
      </p:sp>
      <p:graphicFrame>
        <p:nvGraphicFramePr>
          <p:cNvPr id="5" name="Table Placeholder 4">
            <a:extLst>
              <a:ext uri="{FF2B5EF4-FFF2-40B4-BE49-F238E27FC236}">
                <a16:creationId xmlns:a16="http://schemas.microsoft.com/office/drawing/2014/main" id="{C90EE316-3453-4D78-81C6-DC430EFB22D4}"/>
              </a:ext>
            </a:extLst>
          </p:cNvPr>
          <p:cNvGraphicFramePr>
            <a:graphicFrameLocks noGrp="1"/>
          </p:cNvGraphicFramePr>
          <p:nvPr>
            <p:ph type="tbl" sz="quarter" idx="13"/>
            <p:extLst>
              <p:ext uri="{D42A27DB-BD31-4B8C-83A1-F6EECF244321}">
                <p14:modId xmlns:p14="http://schemas.microsoft.com/office/powerpoint/2010/main" val="1008977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72550951"/>
                    </a:ext>
                  </a:extLst>
                </a:gridCol>
                <a:gridCol w="1810512">
                  <a:extLst>
                    <a:ext uri="{9D8B030D-6E8A-4147-A177-3AD203B41FA5}">
                      <a16:colId xmlns:a16="http://schemas.microsoft.com/office/drawing/2014/main" val="3115595266"/>
                    </a:ext>
                  </a:extLst>
                </a:gridCol>
                <a:gridCol w="822960">
                  <a:extLst>
                    <a:ext uri="{9D8B030D-6E8A-4147-A177-3AD203B41FA5}">
                      <a16:colId xmlns:a16="http://schemas.microsoft.com/office/drawing/2014/main" val="202754177"/>
                    </a:ext>
                  </a:extLst>
                </a:gridCol>
                <a:gridCol w="822960">
                  <a:extLst>
                    <a:ext uri="{9D8B030D-6E8A-4147-A177-3AD203B41FA5}">
                      <a16:colId xmlns:a16="http://schemas.microsoft.com/office/drawing/2014/main" val="3241695915"/>
                    </a:ext>
                  </a:extLst>
                </a:gridCol>
                <a:gridCol w="822960">
                  <a:extLst>
                    <a:ext uri="{9D8B030D-6E8A-4147-A177-3AD203B41FA5}">
                      <a16:colId xmlns:a16="http://schemas.microsoft.com/office/drawing/2014/main" val="812162353"/>
                    </a:ext>
                  </a:extLst>
                </a:gridCol>
                <a:gridCol w="822960">
                  <a:extLst>
                    <a:ext uri="{9D8B030D-6E8A-4147-A177-3AD203B41FA5}">
                      <a16:colId xmlns:a16="http://schemas.microsoft.com/office/drawing/2014/main" val="3961305766"/>
                    </a:ext>
                  </a:extLst>
                </a:gridCol>
                <a:gridCol w="822960">
                  <a:extLst>
                    <a:ext uri="{9D8B030D-6E8A-4147-A177-3AD203B41FA5}">
                      <a16:colId xmlns:a16="http://schemas.microsoft.com/office/drawing/2014/main" val="3604997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673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paradigma_consultora - 2019-09-20 15:50:22</a:t>
                      </a:r>
                      <a:r>
                        <a:rPr kumimoji="0" lang="es-ES" sz="1000" b="0" i="0" u="none" strike="noStrike" kern="1200" cap="none" spc="0" normalizeH="0" baseline="0" noProof="0">
                          <a:ln>
                            <a:noFill/>
                          </a:ln>
                          <a:solidFill>
                            <a:prstClr val="black"/>
                          </a:solidFill>
                          <a:effectLst/>
                          <a:uLnTx/>
                          <a:uFillTx/>
                          <a:latin typeface="+mn-lt"/>
                          <a:ea typeface="+mn-ea"/>
                          <a:cs typeface="+mn-cs"/>
                        </a:rPr>
                        <a:t>
 Banco Macro, una Robotización exitosa desde el descubrimiento hasta el desarrollo de un centro de excelencia 💪🏦 http://bit.ly/2ks56t8 Conocé las 5 claves para la automatización y mirá el testimonio de la Gerente de Operaciones y Procesos de la entidad financiera.
#Robotización #Productividad #ReducciónDeRiesgos #ExperienciaDelCliente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https://www.instagram.com/p/B2pMlf7hiVu/media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147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- 2019-09-18 17:34:13</a:t>
                      </a:r>
                      <a:r>
                        <a:rPr kumimoji="0" lang="es-ES" sz="1000" b="0" i="0" u="none" strike="noStrike" kern="1200" cap="none" spc="0" normalizeH="0" baseline="0" noProof="0">
                          <a:ln>
                            <a:noFill/>
                          </a:ln>
                          <a:solidFill>
                            <a:prstClr val="black"/>
                          </a:solidFill>
                          <a:effectLst/>
                          <a:uLnTx/>
                          <a:uFillTx/>
                          <a:latin typeface="+mn-lt"/>
                          <a:ea typeface="+mn-ea"/>
                          <a:cs typeface="+mn-cs"/>
                        </a:rPr>
                        <a:t>
 Por segundo año consecutivo somos reconocidos como la empresa más diversa e inclusiva del mundo. Gracias Refinitiv por el reconocimiento. ❤️🧡💛💚💙💜#Diversidad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https://www.instagram.com/p/B2kO4WKF2tN/media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5128539"/>
                  </a:ext>
                </a:extLst>
              </a:tr>
            </a:tbl>
          </a:graphicData>
        </a:graphic>
      </p:graphicFrame>
      <p:sp>
        <p:nvSpPr>
          <p:cNvPr id="4" name="Text Placeholder 3">
            <a:extLst>
              <a:ext uri="{FF2B5EF4-FFF2-40B4-BE49-F238E27FC236}">
                <a16:creationId xmlns:a16="http://schemas.microsoft.com/office/drawing/2014/main" id="{3BA1F7BD-B010-456F-9C41-9BCE8A9C7685}"/>
              </a:ext>
            </a:extLst>
          </p:cNvPr>
          <p:cNvSpPr>
            <a:spLocks noGrp="1"/>
          </p:cNvSpPr>
          <p:nvPr>
            <p:ph type="body" sz="quarter" idx="14"/>
          </p:nvPr>
        </p:nvSpPr>
        <p:spPr/>
        <p:txBody>
          <a:bodyPr/>
          <a:lstStyle/>
          <a:p>
            <a:r>
              <a:rPr lang="en-US"/>
              <a:t>01.09.2019 - 16.10.2019</a:t>
            </a:r>
          </a:p>
        </p:txBody>
      </p:sp>
    </p:spTree>
    <p:extLst>
      <p:ext uri="{BB962C8B-B14F-4D97-AF65-F5344CB8AC3E}">
        <p14:creationId xmlns:p14="http://schemas.microsoft.com/office/powerpoint/2010/main" val="2995563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D1634-181B-4BFB-A642-CE4FB2AE4484}"/>
              </a:ext>
            </a:extLst>
          </p:cNvPr>
          <p:cNvSpPr>
            <a:spLocks noGrp="1"/>
          </p:cNvSpPr>
          <p:nvPr>
            <p:ph type="title"/>
          </p:nvPr>
        </p:nvSpPr>
        <p:spPr/>
        <p:txBody>
          <a:bodyPr/>
          <a:lstStyle/>
          <a:p>
            <a:r>
              <a:rPr lang="en-US"/>
              <a:t>Instagram Posts Table | Accenture - 5 of 6</a:t>
            </a:r>
          </a:p>
        </p:txBody>
      </p:sp>
      <p:graphicFrame>
        <p:nvGraphicFramePr>
          <p:cNvPr id="5" name="Table Placeholder 4">
            <a:extLst>
              <a:ext uri="{FF2B5EF4-FFF2-40B4-BE49-F238E27FC236}">
                <a16:creationId xmlns:a16="http://schemas.microsoft.com/office/drawing/2014/main" id="{AE713EDC-0455-4A73-BD09-A87E079FA316}"/>
              </a:ext>
            </a:extLst>
          </p:cNvPr>
          <p:cNvGraphicFramePr>
            <a:graphicFrameLocks noGrp="1"/>
          </p:cNvGraphicFramePr>
          <p:nvPr>
            <p:ph type="tbl" sz="quarter" idx="13"/>
            <p:extLst>
              <p:ext uri="{D42A27DB-BD31-4B8C-83A1-F6EECF244321}">
                <p14:modId xmlns:p14="http://schemas.microsoft.com/office/powerpoint/2010/main" val="411238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79588532"/>
                    </a:ext>
                  </a:extLst>
                </a:gridCol>
                <a:gridCol w="1810512">
                  <a:extLst>
                    <a:ext uri="{9D8B030D-6E8A-4147-A177-3AD203B41FA5}">
                      <a16:colId xmlns:a16="http://schemas.microsoft.com/office/drawing/2014/main" val="2301622626"/>
                    </a:ext>
                  </a:extLst>
                </a:gridCol>
                <a:gridCol w="822960">
                  <a:extLst>
                    <a:ext uri="{9D8B030D-6E8A-4147-A177-3AD203B41FA5}">
                      <a16:colId xmlns:a16="http://schemas.microsoft.com/office/drawing/2014/main" val="2231899652"/>
                    </a:ext>
                  </a:extLst>
                </a:gridCol>
                <a:gridCol w="822960">
                  <a:extLst>
                    <a:ext uri="{9D8B030D-6E8A-4147-A177-3AD203B41FA5}">
                      <a16:colId xmlns:a16="http://schemas.microsoft.com/office/drawing/2014/main" val="631925381"/>
                    </a:ext>
                  </a:extLst>
                </a:gridCol>
                <a:gridCol w="822960">
                  <a:extLst>
                    <a:ext uri="{9D8B030D-6E8A-4147-A177-3AD203B41FA5}">
                      <a16:colId xmlns:a16="http://schemas.microsoft.com/office/drawing/2014/main" val="1392586362"/>
                    </a:ext>
                  </a:extLst>
                </a:gridCol>
                <a:gridCol w="822960">
                  <a:extLst>
                    <a:ext uri="{9D8B030D-6E8A-4147-A177-3AD203B41FA5}">
                      <a16:colId xmlns:a16="http://schemas.microsoft.com/office/drawing/2014/main" val="3984707618"/>
                    </a:ext>
                  </a:extLst>
                </a:gridCol>
                <a:gridCol w="822960">
                  <a:extLst>
                    <a:ext uri="{9D8B030D-6E8A-4147-A177-3AD203B41FA5}">
                      <a16:colId xmlns:a16="http://schemas.microsoft.com/office/drawing/2014/main" val="2405678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3163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paradigma_consultora - 2019-09-13 17:04:29</a:t>
                      </a:r>
                      <a:r>
                        <a:rPr kumimoji="0" lang="es-ES" sz="1000" b="0" i="0" u="none" strike="noStrike" kern="1200" cap="none" spc="0" normalizeH="0" baseline="0" noProof="0">
                          <a:ln>
                            <a:noFill/>
                          </a:ln>
                          <a:solidFill>
                            <a:prstClr val="black"/>
                          </a:solidFill>
                          <a:effectLst/>
                          <a:uLnTx/>
                          <a:uFillTx/>
                          <a:latin typeface="+mn-lt"/>
                          <a:ea typeface="+mn-ea"/>
                          <a:cs typeface="+mn-cs"/>
                        </a:rPr>
                        <a:t>
 #Convention2019 Todos los años nos juntamos para compartir 💡 novedades sobre la compañía y tendencias de trabajo. Es la excusa perfecta para reencontrarnos en un espacio relajado y fomentar la integración. 👫 ¡Gracias a todos los que participaron! 👍 
#Integración  #TrabajoenEquipo #Tendencias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https://www.instagram.com/p/B2XTgOQFkNV/media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286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- 2019-09-13 16:02:43</a:t>
                      </a:r>
                      <a:r>
                        <a:rPr kumimoji="0" lang="es-ES" sz="1000" b="0" i="0" u="none" strike="noStrike" kern="1200" cap="none" spc="0" normalizeH="0" baseline="0" noProof="0">
                          <a:ln>
                            <a:noFill/>
                          </a:ln>
                          <a:solidFill>
                            <a:prstClr val="black"/>
                          </a:solidFill>
                          <a:effectLst/>
                          <a:uLnTx/>
                          <a:uFillTx/>
                          <a:latin typeface="+mn-lt"/>
                          <a:ea typeface="+mn-ea"/>
                          <a:cs typeface="+mn-cs"/>
                        </a:rPr>
                        <a:t>
 Para los que entienden 😎 Disfruten su día! #DíaDelProgramador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https://www.instagram.com/p/B2XMZAJAIQ9/media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5130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- 2019-09-12 17:32:41</a:t>
                      </a:r>
                      <a:r>
                        <a:rPr kumimoji="0" lang="es-ES" sz="1000" b="0" i="0" u="none" strike="noStrike" kern="1200" cap="none" spc="0" normalizeH="0" baseline="0" noProof="0">
                          <a:ln>
                            <a:noFill/>
                          </a:ln>
                          <a:solidFill>
                            <a:prstClr val="black"/>
                          </a:solidFill>
                          <a:effectLst/>
                          <a:uLnTx/>
                          <a:uFillTx/>
                          <a:latin typeface="+mn-lt"/>
                          <a:ea typeface="+mn-ea"/>
                          <a:cs typeface="+mn-cs"/>
                        </a:rPr>
                        <a:t>
 Imágenes del torneo de Ping Pong🏓. No te pierdas #ElMejorDíaDeLaSemana en #AccentureArgentina con diferentes juegos todas las semanas.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https://www.instagram.com/p/B2Ux78FlJle/media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7510376"/>
                  </a:ext>
                </a:extLst>
              </a:tr>
            </a:tbl>
          </a:graphicData>
        </a:graphic>
      </p:graphicFrame>
      <p:sp>
        <p:nvSpPr>
          <p:cNvPr id="4" name="Text Placeholder 3">
            <a:extLst>
              <a:ext uri="{FF2B5EF4-FFF2-40B4-BE49-F238E27FC236}">
                <a16:creationId xmlns:a16="http://schemas.microsoft.com/office/drawing/2014/main" id="{B56468C0-8DBC-4116-AF3E-EB242769E52B}"/>
              </a:ext>
            </a:extLst>
          </p:cNvPr>
          <p:cNvSpPr>
            <a:spLocks noGrp="1"/>
          </p:cNvSpPr>
          <p:nvPr>
            <p:ph type="body" sz="quarter" idx="14"/>
          </p:nvPr>
        </p:nvSpPr>
        <p:spPr/>
        <p:txBody>
          <a:bodyPr/>
          <a:lstStyle/>
          <a:p>
            <a:r>
              <a:rPr lang="en-US"/>
              <a:t>01.09.2019 - 16.10.2019</a:t>
            </a:r>
          </a:p>
        </p:txBody>
      </p:sp>
    </p:spTree>
    <p:extLst>
      <p:ext uri="{BB962C8B-B14F-4D97-AF65-F5344CB8AC3E}">
        <p14:creationId xmlns:p14="http://schemas.microsoft.com/office/powerpoint/2010/main" val="2449435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90659-9F2E-407D-8587-691C30FF1117}"/>
              </a:ext>
            </a:extLst>
          </p:cNvPr>
          <p:cNvSpPr>
            <a:spLocks noGrp="1"/>
          </p:cNvSpPr>
          <p:nvPr>
            <p:ph type="title"/>
          </p:nvPr>
        </p:nvSpPr>
        <p:spPr/>
        <p:txBody>
          <a:bodyPr/>
          <a:lstStyle/>
          <a:p>
            <a:r>
              <a:rPr lang="en-US"/>
              <a:t>Instagram Posts Table | Accenture - 6 of 6</a:t>
            </a:r>
          </a:p>
        </p:txBody>
      </p:sp>
      <p:graphicFrame>
        <p:nvGraphicFramePr>
          <p:cNvPr id="5" name="Table Placeholder 4">
            <a:extLst>
              <a:ext uri="{FF2B5EF4-FFF2-40B4-BE49-F238E27FC236}">
                <a16:creationId xmlns:a16="http://schemas.microsoft.com/office/drawing/2014/main" id="{77D72C91-2624-4B36-9C9A-11108A024396}"/>
              </a:ext>
            </a:extLst>
          </p:cNvPr>
          <p:cNvGraphicFramePr>
            <a:graphicFrameLocks noGrp="1"/>
          </p:cNvGraphicFramePr>
          <p:nvPr>
            <p:ph type="tbl" sz="quarter" idx="13"/>
            <p:extLst>
              <p:ext uri="{D42A27DB-BD31-4B8C-83A1-F6EECF244321}">
                <p14:modId xmlns:p14="http://schemas.microsoft.com/office/powerpoint/2010/main" val="3175636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5702735"/>
                    </a:ext>
                  </a:extLst>
                </a:gridCol>
                <a:gridCol w="1810512">
                  <a:extLst>
                    <a:ext uri="{9D8B030D-6E8A-4147-A177-3AD203B41FA5}">
                      <a16:colId xmlns:a16="http://schemas.microsoft.com/office/drawing/2014/main" val="3411428878"/>
                    </a:ext>
                  </a:extLst>
                </a:gridCol>
                <a:gridCol w="822960">
                  <a:extLst>
                    <a:ext uri="{9D8B030D-6E8A-4147-A177-3AD203B41FA5}">
                      <a16:colId xmlns:a16="http://schemas.microsoft.com/office/drawing/2014/main" val="2649811046"/>
                    </a:ext>
                  </a:extLst>
                </a:gridCol>
                <a:gridCol w="822960">
                  <a:extLst>
                    <a:ext uri="{9D8B030D-6E8A-4147-A177-3AD203B41FA5}">
                      <a16:colId xmlns:a16="http://schemas.microsoft.com/office/drawing/2014/main" val="1608297277"/>
                    </a:ext>
                  </a:extLst>
                </a:gridCol>
                <a:gridCol w="822960">
                  <a:extLst>
                    <a:ext uri="{9D8B030D-6E8A-4147-A177-3AD203B41FA5}">
                      <a16:colId xmlns:a16="http://schemas.microsoft.com/office/drawing/2014/main" val="2595863592"/>
                    </a:ext>
                  </a:extLst>
                </a:gridCol>
                <a:gridCol w="822960">
                  <a:extLst>
                    <a:ext uri="{9D8B030D-6E8A-4147-A177-3AD203B41FA5}">
                      <a16:colId xmlns:a16="http://schemas.microsoft.com/office/drawing/2014/main" val="4002873743"/>
                    </a:ext>
                  </a:extLst>
                </a:gridCol>
                <a:gridCol w="822960">
                  <a:extLst>
                    <a:ext uri="{9D8B030D-6E8A-4147-A177-3AD203B41FA5}">
                      <a16:colId xmlns:a16="http://schemas.microsoft.com/office/drawing/2014/main" val="1752670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613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accenture_ar - 2019-09-10 10:16:53</a:t>
                      </a:r>
                      <a:r>
                        <a:rPr kumimoji="0" lang="en-US" sz="1000" b="0" i="0" u="none" strike="noStrike" kern="1200" cap="none" spc="0" normalizeH="0" baseline="0" noProof="0">
                          <a:ln>
                            <a:noFill/>
                          </a:ln>
                          <a:solidFill>
                            <a:prstClr val="black"/>
                          </a:solidFill>
                          <a:effectLst/>
                          <a:uLnTx/>
                          <a:uFillTx/>
                          <a:latin typeface="+mn-lt"/>
                          <a:ea typeface="+mn-ea"/>
                          <a:cs typeface="+mn-cs"/>
                        </a:rPr>
                        <a:t>
 Los ganadores de hack-a-tron participaron de un Workshop de innovación junto al equipo de accenturebr en el Innovation Center de Recife 🇧🇷 #AccentureArgentina #Accenture #AccentureMoments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https://www.instagram.com/p/B2O2eSCD46U/media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38329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- 2019-09-05 12:10:24</a:t>
                      </a:r>
                      <a:r>
                        <a:rPr kumimoji="0" lang="es-ES" sz="1000" b="0" i="0" u="none" strike="noStrike" kern="1200" cap="none" spc="0" normalizeH="0" baseline="0" noProof="0">
                          <a:ln>
                            <a:noFill/>
                          </a:ln>
                          <a:solidFill>
                            <a:prstClr val="black"/>
                          </a:solidFill>
                          <a:effectLst/>
                          <a:uLnTx/>
                          <a:uFillTx/>
                          <a:latin typeface="+mn-lt"/>
                          <a:ea typeface="+mn-ea"/>
                          <a:cs typeface="+mn-cs"/>
                        </a:rPr>
                        <a:t>
 ¿Conocés este nuevo espacio de Accenture en Mar del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https://www.instagram.com/p/B2CLfRvDF-A/media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215721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accenture_ar - 2019-09-03 12:04:21</a:t>
                      </a:r>
                      <a:r>
                        <a:rPr kumimoji="0" lang="es-ES" sz="1000" b="0" i="0" u="none" strike="noStrike" kern="1200" cap="none" spc="0" normalizeH="0" baseline="0" noProof="0">
                          <a:ln>
                            <a:noFill/>
                          </a:ln>
                          <a:solidFill>
                            <a:prstClr val="black"/>
                          </a:solidFill>
                          <a:effectLst/>
                          <a:uLnTx/>
                          <a:uFillTx/>
                          <a:latin typeface="+mn-lt"/>
                          <a:ea typeface="+mn-ea"/>
                          <a:cs typeface="+mn-cs"/>
                        </a:rPr>
                        <a:t>
 “La accesibilidad es el resultado del trabajo en equipo entre developers, comunicadores, UX/UI y líderes.” La semana pasada tuvimos #Meetup con las chicas de wwcodebuenosaires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https://www.instagram.com/p/B19BNLBDgym/media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28.10.2019 01:05:58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Carousel_album</a:t>
                      </a:r>
                    </a:p>
                  </a:txBody>
                  <a:tcPr/>
                </a:tc>
                <a:extLst>
                  <a:ext uri="{0D108BD9-81ED-4DB2-BD59-A6C34878D82A}">
                    <a16:rowId xmlns:a16="http://schemas.microsoft.com/office/drawing/2014/main" val="1427869607"/>
                  </a:ext>
                </a:extLst>
              </a:tr>
            </a:tbl>
          </a:graphicData>
        </a:graphic>
      </p:graphicFrame>
      <p:sp>
        <p:nvSpPr>
          <p:cNvPr id="4" name="Text Placeholder 3">
            <a:extLst>
              <a:ext uri="{FF2B5EF4-FFF2-40B4-BE49-F238E27FC236}">
                <a16:creationId xmlns:a16="http://schemas.microsoft.com/office/drawing/2014/main" id="{03F6B994-45F4-4871-82D0-D19491FA455E}"/>
              </a:ext>
            </a:extLst>
          </p:cNvPr>
          <p:cNvSpPr>
            <a:spLocks noGrp="1"/>
          </p:cNvSpPr>
          <p:nvPr>
            <p:ph type="body" sz="quarter" idx="14"/>
          </p:nvPr>
        </p:nvSpPr>
        <p:spPr/>
        <p:txBody>
          <a:bodyPr/>
          <a:lstStyle/>
          <a:p>
            <a:r>
              <a:rPr lang="en-US"/>
              <a:t>01.09.2019 - 16.10.2019</a:t>
            </a:r>
          </a:p>
        </p:txBody>
      </p:sp>
    </p:spTree>
    <p:extLst>
      <p:ext uri="{BB962C8B-B14F-4D97-AF65-F5344CB8AC3E}">
        <p14:creationId xmlns:p14="http://schemas.microsoft.com/office/powerpoint/2010/main" val="28816206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640</Words>
  <Application>Microsoft Office PowerPoint</Application>
  <PresentationFormat>On-screen Show (4:3)</PresentationFormat>
  <Paragraphs>186</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Instagram Posts Table | Accenture - 1 of 6</vt:lpstr>
      <vt:lpstr>Instagram Posts Table | Accenture - 2 of 6</vt:lpstr>
      <vt:lpstr>Instagram Posts Table | Accenture - 3 of 6</vt:lpstr>
      <vt:lpstr>Instagram Posts Table | Accenture - 4 of 6</vt:lpstr>
      <vt:lpstr>Instagram Posts Table | Accenture - 5 of 6</vt:lpstr>
      <vt:lpstr>Instagram Posts Table | Accenture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Accenture - 1 of 6</dc:title>
  <dc:creator>Frederik Peiniger</dc:creator>
  <cp:lastModifiedBy>Frederik Peiniger</cp:lastModifiedBy>
  <cp:revision>1</cp:revision>
  <dcterms:created xsi:type="dcterms:W3CDTF">2019-10-28T22:57:39Z</dcterms:created>
  <dcterms:modified xsi:type="dcterms:W3CDTF">2019-10-28T22:58:53Z</dcterms:modified>
</cp:coreProperties>
</file>