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Lst>
  <p:sldSz cx="9144000" cy="6858000" type="screen4x3"/>
  <p:notesSz cx="6858000" cy="9144000"/>
  <p:embeddedFontLst>
    <p:embeddedFont>
      <p:font typeface="Calibri" panose="020F0502020204030204" pitchFamily="34" charset="0"/>
      <p:regular r:id="rId27"/>
      <p:bold r:id="rId28"/>
      <p:italic r:id="rId29"/>
      <p:boldItalic r:id="rId30"/>
    </p:embeddedFont>
    <p:embeddedFont>
      <p:font typeface="ＭＳ Ｐゴシック" panose="020B0600070205080204" pitchFamily="34" charset="-128"/>
      <p:regular r:id="rId3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48"/>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5.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1.fntdata"/><Relationship Id="rId30" Type="http://schemas.openxmlformats.org/officeDocument/2006/relationships/font" Target="fonts/font4.fntdata"/><Relationship Id="rId35"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TAP Air Portugal</c:v>
                </c:pt>
              </c:strCache>
            </c:strRef>
          </c:tx>
          <c:spPr>
            <a:ln w="28575" cap="rnd">
              <a:solidFill>
                <a:schemeClr val="accent1"/>
              </a:solidFill>
              <a:round/>
            </a:ln>
            <a:effectLst/>
          </c:spPr>
          <c:marker>
            <c:symbol val="none"/>
          </c:marker>
          <c:cat>
            <c:numRef>
              <c:f>Sheet1!$A$2:$A$16</c:f>
              <c:numCache>
                <c:formatCode>m/d/yyyy</c:formatCode>
                <c:ptCount val="15"/>
                <c:pt idx="0">
                  <c:v>43076</c:v>
                </c:pt>
                <c:pt idx="1">
                  <c:v>43077</c:v>
                </c:pt>
                <c:pt idx="2">
                  <c:v>43078</c:v>
                </c:pt>
                <c:pt idx="3">
                  <c:v>43079</c:v>
                </c:pt>
                <c:pt idx="4">
                  <c:v>43080</c:v>
                </c:pt>
                <c:pt idx="5">
                  <c:v>43081</c:v>
                </c:pt>
                <c:pt idx="6">
                  <c:v>43082</c:v>
                </c:pt>
                <c:pt idx="7">
                  <c:v>43083</c:v>
                </c:pt>
                <c:pt idx="8">
                  <c:v>43084</c:v>
                </c:pt>
                <c:pt idx="9">
                  <c:v>43085</c:v>
                </c:pt>
                <c:pt idx="10">
                  <c:v>43086</c:v>
                </c:pt>
                <c:pt idx="11">
                  <c:v>43087</c:v>
                </c:pt>
                <c:pt idx="12">
                  <c:v>43088</c:v>
                </c:pt>
                <c:pt idx="13">
                  <c:v>43089</c:v>
                </c:pt>
                <c:pt idx="14">
                  <c:v>43090</c:v>
                </c:pt>
              </c:numCache>
            </c:numRef>
          </c:cat>
          <c:val>
            <c:numRef>
              <c:f>Sheet1!$B$2:$B$16</c:f>
              <c:numCache>
                <c:formatCode>General</c:formatCode>
                <c:ptCount val="15"/>
                <c:pt idx="0">
                  <c:v>8</c:v>
                </c:pt>
                <c:pt idx="1">
                  <c:v>4</c:v>
                </c:pt>
                <c:pt idx="2">
                  <c:v>1</c:v>
                </c:pt>
                <c:pt idx="3">
                  <c:v>3</c:v>
                </c:pt>
                <c:pt idx="4">
                  <c:v>8</c:v>
                </c:pt>
                <c:pt idx="5">
                  <c:v>2</c:v>
                </c:pt>
                <c:pt idx="6">
                  <c:v>0</c:v>
                </c:pt>
                <c:pt idx="7">
                  <c:v>0</c:v>
                </c:pt>
                <c:pt idx="8">
                  <c:v>5</c:v>
                </c:pt>
                <c:pt idx="9">
                  <c:v>1</c:v>
                </c:pt>
                <c:pt idx="10">
                  <c:v>0</c:v>
                </c:pt>
                <c:pt idx="11">
                  <c:v>2</c:v>
                </c:pt>
                <c:pt idx="12">
                  <c:v>2</c:v>
                </c:pt>
                <c:pt idx="13">
                  <c:v>6</c:v>
                </c:pt>
                <c:pt idx="14">
                  <c:v>3</c:v>
                </c:pt>
              </c:numCache>
            </c:numRef>
          </c:val>
          <c:smooth val="0"/>
          <c:extLst>
            <c:ext xmlns:c16="http://schemas.microsoft.com/office/drawing/2014/chart" uri="{C3380CC4-5D6E-409C-BE32-E72D297353CC}">
              <c16:uniqueId val="{00000000-B42F-48FD-8E8F-3767BD3F51C8}"/>
            </c:ext>
          </c:extLst>
        </c:ser>
        <c:dLbls>
          <c:showLegendKey val="0"/>
          <c:showVal val="0"/>
          <c:showCatName val="0"/>
          <c:showSerName val="0"/>
          <c:showPercent val="0"/>
          <c:showBubbleSize val="0"/>
        </c:dLbls>
        <c:smooth val="0"/>
        <c:axId val="252725032"/>
        <c:axId val="252727656"/>
      </c:lineChart>
      <c:dateAx>
        <c:axId val="2527250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2727656"/>
        <c:crosses val="autoZero"/>
        <c:auto val="1"/>
        <c:lblOffset val="100"/>
        <c:baseTimeUnit val="days"/>
      </c:dateAx>
      <c:valAx>
        <c:axId val="2527276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27250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TAP Air Portugal</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10</c:v>
                </c:pt>
                <c:pt idx="1">
                  <c:v>4</c:v>
                </c:pt>
                <c:pt idx="2">
                  <c:v>6</c:v>
                </c:pt>
                <c:pt idx="3">
                  <c:v>11</c:v>
                </c:pt>
                <c:pt idx="4">
                  <c:v>9</c:v>
                </c:pt>
                <c:pt idx="5">
                  <c:v>2</c:v>
                </c:pt>
                <c:pt idx="6">
                  <c:v>3</c:v>
                </c:pt>
              </c:numCache>
            </c:numRef>
          </c:val>
          <c:extLst>
            <c:ext xmlns:c16="http://schemas.microsoft.com/office/drawing/2014/chart" uri="{C3380CC4-5D6E-409C-BE32-E72D297353CC}">
              <c16:uniqueId val="{00000000-ED19-4198-9BD0-B4929841685B}"/>
            </c:ext>
          </c:extLst>
        </c:ser>
        <c:dLbls>
          <c:showLegendKey val="0"/>
          <c:showVal val="0"/>
          <c:showCatName val="0"/>
          <c:showSerName val="0"/>
          <c:showPercent val="0"/>
          <c:showBubbleSize val="0"/>
        </c:dLbls>
        <c:gapWidth val="219"/>
        <c:overlap val="-27"/>
        <c:axId val="257651872"/>
        <c:axId val="257652528"/>
      </c:barChart>
      <c:catAx>
        <c:axId val="2576518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7652528"/>
        <c:crosses val="autoZero"/>
        <c:auto val="1"/>
        <c:lblAlgn val="ctr"/>
        <c:lblOffset val="100"/>
        <c:noMultiLvlLbl val="0"/>
      </c:catAx>
      <c:valAx>
        <c:axId val="2576525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76518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0h - 2h</c:v>
                </c:pt>
              </c:strCache>
            </c:strRef>
          </c:tx>
          <c:spPr>
            <a:solidFill>
              <a:schemeClr val="accent1"/>
            </a:solidFill>
            <a:ln>
              <a:noFill/>
            </a:ln>
            <a:effectLst/>
          </c:spPr>
          <c:invertIfNegative val="0"/>
          <c:cat>
            <c:strRef>
              <c:f>Sheet1!$A$2</c:f>
              <c:strCache>
                <c:ptCount val="1"/>
                <c:pt idx="0">
                  <c:v>TAP Air Portugal</c:v>
                </c:pt>
              </c:strCache>
            </c:strRef>
          </c:cat>
          <c:val>
            <c:numRef>
              <c:f>Sheet1!$B$2</c:f>
              <c:numCache>
                <c:formatCode>General</c:formatCode>
                <c:ptCount val="1"/>
                <c:pt idx="0">
                  <c:v>40</c:v>
                </c:pt>
              </c:numCache>
            </c:numRef>
          </c:val>
          <c:extLst>
            <c:ext xmlns:c16="http://schemas.microsoft.com/office/drawing/2014/chart" uri="{C3380CC4-5D6E-409C-BE32-E72D297353CC}">
              <c16:uniqueId val="{00000000-4E45-4E03-8DB2-328EED5C886D}"/>
            </c:ext>
          </c:extLst>
        </c:ser>
        <c:ser>
          <c:idx val="1"/>
          <c:order val="1"/>
          <c:tx>
            <c:strRef>
              <c:f>Sheet1!$C$1</c:f>
              <c:strCache>
                <c:ptCount val="1"/>
                <c:pt idx="0">
                  <c:v>2h - 8h</c:v>
                </c:pt>
              </c:strCache>
            </c:strRef>
          </c:tx>
          <c:spPr>
            <a:solidFill>
              <a:schemeClr val="accent2"/>
            </a:solidFill>
            <a:ln>
              <a:noFill/>
            </a:ln>
            <a:effectLst/>
          </c:spPr>
          <c:invertIfNegative val="0"/>
          <c:cat>
            <c:strRef>
              <c:f>Sheet1!$A$2</c:f>
              <c:strCache>
                <c:ptCount val="1"/>
                <c:pt idx="0">
                  <c:v>TAP Air Portugal</c:v>
                </c:pt>
              </c:strCache>
            </c:strRef>
          </c:cat>
          <c:val>
            <c:numRef>
              <c:f>Sheet1!$C$2</c:f>
              <c:numCache>
                <c:formatCode>General</c:formatCode>
                <c:ptCount val="1"/>
                <c:pt idx="0">
                  <c:v>1</c:v>
                </c:pt>
              </c:numCache>
            </c:numRef>
          </c:val>
          <c:extLst>
            <c:ext xmlns:c16="http://schemas.microsoft.com/office/drawing/2014/chart" uri="{C3380CC4-5D6E-409C-BE32-E72D297353CC}">
              <c16:uniqueId val="{00000001-4E45-4E03-8DB2-328EED5C886D}"/>
            </c:ext>
          </c:extLst>
        </c:ser>
        <c:ser>
          <c:idx val="2"/>
          <c:order val="2"/>
          <c:tx>
            <c:strRef>
              <c:f>Sheet1!$D$1</c:f>
              <c:strCache>
                <c:ptCount val="1"/>
                <c:pt idx="0">
                  <c:v>8h - 24h</c:v>
                </c:pt>
              </c:strCache>
            </c:strRef>
          </c:tx>
          <c:spPr>
            <a:solidFill>
              <a:schemeClr val="accent3"/>
            </a:solidFill>
            <a:ln>
              <a:noFill/>
            </a:ln>
            <a:effectLst/>
          </c:spPr>
          <c:invertIfNegative val="0"/>
          <c:cat>
            <c:strRef>
              <c:f>Sheet1!$A$2</c:f>
              <c:strCache>
                <c:ptCount val="1"/>
                <c:pt idx="0">
                  <c:v>TAP Air Portugal</c:v>
                </c:pt>
              </c:strCache>
            </c:strRef>
          </c:cat>
          <c:val>
            <c:numRef>
              <c:f>Sheet1!$D$2</c:f>
              <c:numCache>
                <c:formatCode>General</c:formatCode>
                <c:ptCount val="1"/>
                <c:pt idx="0">
                  <c:v>0</c:v>
                </c:pt>
              </c:numCache>
            </c:numRef>
          </c:val>
          <c:extLst>
            <c:ext xmlns:c16="http://schemas.microsoft.com/office/drawing/2014/chart" uri="{C3380CC4-5D6E-409C-BE32-E72D297353CC}">
              <c16:uniqueId val="{00000002-4E45-4E03-8DB2-328EED5C886D}"/>
            </c:ext>
          </c:extLst>
        </c:ser>
        <c:ser>
          <c:idx val="3"/>
          <c:order val="3"/>
          <c:tx>
            <c:strRef>
              <c:f>Sheet1!$E$1</c:f>
              <c:strCache>
                <c:ptCount val="1"/>
                <c:pt idx="0">
                  <c:v>24h+</c:v>
                </c:pt>
              </c:strCache>
            </c:strRef>
          </c:tx>
          <c:spPr>
            <a:solidFill>
              <a:schemeClr val="accent4"/>
            </a:solidFill>
            <a:ln>
              <a:noFill/>
            </a:ln>
            <a:effectLst/>
          </c:spPr>
          <c:invertIfNegative val="0"/>
          <c:cat>
            <c:strRef>
              <c:f>Sheet1!$A$2</c:f>
              <c:strCache>
                <c:ptCount val="1"/>
                <c:pt idx="0">
                  <c:v>TAP Air Portugal</c:v>
                </c:pt>
              </c:strCache>
            </c:strRef>
          </c:cat>
          <c:val>
            <c:numRef>
              <c:f>Sheet1!$E$2</c:f>
              <c:numCache>
                <c:formatCode>General</c:formatCode>
                <c:ptCount val="1"/>
                <c:pt idx="0">
                  <c:v>0</c:v>
                </c:pt>
              </c:numCache>
            </c:numRef>
          </c:val>
          <c:extLst>
            <c:ext xmlns:c16="http://schemas.microsoft.com/office/drawing/2014/chart" uri="{C3380CC4-5D6E-409C-BE32-E72D297353CC}">
              <c16:uniqueId val="{00000003-4E45-4E03-8DB2-328EED5C886D}"/>
            </c:ext>
          </c:extLst>
        </c:ser>
        <c:ser>
          <c:idx val="4"/>
          <c:order val="4"/>
          <c:tx>
            <c:strRef>
              <c:f>Sheet1!$F$1</c:f>
              <c:strCache>
                <c:ptCount val="1"/>
                <c:pt idx="0">
                  <c:v>Not responded</c:v>
                </c:pt>
              </c:strCache>
            </c:strRef>
          </c:tx>
          <c:spPr>
            <a:solidFill>
              <a:schemeClr val="accent5"/>
            </a:solidFill>
            <a:ln>
              <a:noFill/>
            </a:ln>
            <a:effectLst/>
          </c:spPr>
          <c:invertIfNegative val="0"/>
          <c:cat>
            <c:strRef>
              <c:f>Sheet1!$A$2</c:f>
              <c:strCache>
                <c:ptCount val="1"/>
                <c:pt idx="0">
                  <c:v>TAP Air Portugal</c:v>
                </c:pt>
              </c:strCache>
            </c:strRef>
          </c:cat>
          <c:val>
            <c:numRef>
              <c:f>Sheet1!$F$2</c:f>
              <c:numCache>
                <c:formatCode>General</c:formatCode>
                <c:ptCount val="1"/>
                <c:pt idx="0">
                  <c:v>4</c:v>
                </c:pt>
              </c:numCache>
            </c:numRef>
          </c:val>
          <c:extLst>
            <c:ext xmlns:c16="http://schemas.microsoft.com/office/drawing/2014/chart" uri="{C3380CC4-5D6E-409C-BE32-E72D297353CC}">
              <c16:uniqueId val="{00000004-4E45-4E03-8DB2-328EED5C886D}"/>
            </c:ext>
          </c:extLst>
        </c:ser>
        <c:dLbls>
          <c:showLegendKey val="0"/>
          <c:showVal val="0"/>
          <c:showCatName val="0"/>
          <c:showSerName val="0"/>
          <c:showPercent val="0"/>
          <c:showBubbleSize val="0"/>
        </c:dLbls>
        <c:gapWidth val="150"/>
        <c:overlap val="100"/>
        <c:axId val="257657448"/>
        <c:axId val="257651216"/>
      </c:barChart>
      <c:catAx>
        <c:axId val="2576574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7651216"/>
        <c:crosses val="autoZero"/>
        <c:auto val="1"/>
        <c:lblAlgn val="ctr"/>
        <c:lblOffset val="100"/>
        <c:noMultiLvlLbl val="0"/>
      </c:catAx>
      <c:valAx>
        <c:axId val="25765121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76574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User Questions</c:v>
                </c:pt>
              </c:strCache>
            </c:strRef>
          </c:tx>
          <c:spPr>
            <a:solidFill>
              <a:schemeClr val="accent1"/>
            </a:solidFill>
            <a:ln>
              <a:noFill/>
            </a:ln>
            <a:effectLst/>
          </c:spPr>
          <c:invertIfNegative val="0"/>
          <c:cat>
            <c:strRef>
              <c:f>Sheet1!$A$2</c:f>
              <c:strCache>
                <c:ptCount val="1"/>
                <c:pt idx="0">
                  <c:v>TAP Air Portugal</c:v>
                </c:pt>
              </c:strCache>
            </c:strRef>
          </c:cat>
          <c:val>
            <c:numRef>
              <c:f>Sheet1!$B$2</c:f>
              <c:numCache>
                <c:formatCode>General</c:formatCode>
                <c:ptCount val="1"/>
                <c:pt idx="0">
                  <c:v>1631</c:v>
                </c:pt>
              </c:numCache>
            </c:numRef>
          </c:val>
          <c:extLst>
            <c:ext xmlns:c16="http://schemas.microsoft.com/office/drawing/2014/chart" uri="{C3380CC4-5D6E-409C-BE32-E72D297353CC}">
              <c16:uniqueId val="{00000000-A890-4DD9-9355-F7AF9604422F}"/>
            </c:ext>
          </c:extLst>
        </c:ser>
        <c:dLbls>
          <c:showLegendKey val="0"/>
          <c:showVal val="0"/>
          <c:showCatName val="0"/>
          <c:showSerName val="0"/>
          <c:showPercent val="0"/>
          <c:showBubbleSize val="0"/>
        </c:dLbls>
        <c:gapWidth val="219"/>
        <c:overlap val="-27"/>
        <c:axId val="372419800"/>
        <c:axId val="372420456"/>
      </c:barChart>
      <c:catAx>
        <c:axId val="3724198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2420456"/>
        <c:crosses val="autoZero"/>
        <c:auto val="1"/>
        <c:lblAlgn val="ctr"/>
        <c:lblOffset val="100"/>
        <c:noMultiLvlLbl val="0"/>
      </c:catAx>
      <c:valAx>
        <c:axId val="3724204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24198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Negative Feedback</c:v>
                </c:pt>
              </c:strCache>
            </c:strRef>
          </c:tx>
          <c:spPr>
            <a:solidFill>
              <a:schemeClr val="accent1"/>
            </a:solidFill>
            <a:ln>
              <a:noFill/>
            </a:ln>
            <a:effectLst/>
          </c:spPr>
          <c:invertIfNegative val="0"/>
          <c:cat>
            <c:strRef>
              <c:f>Sheet1!$A$2</c:f>
              <c:strCache>
                <c:ptCount val="1"/>
                <c:pt idx="0">
                  <c:v>TAP Air Portugal</c:v>
                </c:pt>
              </c:strCache>
            </c:strRef>
          </c:cat>
          <c:val>
            <c:numRef>
              <c:f>Sheet1!$B$2</c:f>
              <c:numCache>
                <c:formatCode>General</c:formatCode>
                <c:ptCount val="1"/>
                <c:pt idx="0">
                  <c:v>22</c:v>
                </c:pt>
              </c:numCache>
            </c:numRef>
          </c:val>
          <c:extLst>
            <c:ext xmlns:c16="http://schemas.microsoft.com/office/drawing/2014/chart" uri="{C3380CC4-5D6E-409C-BE32-E72D297353CC}">
              <c16:uniqueId val="{00000000-3922-4E4F-9EFC-E2749E850FD0}"/>
            </c:ext>
          </c:extLst>
        </c:ser>
        <c:ser>
          <c:idx val="1"/>
          <c:order val="1"/>
          <c:tx>
            <c:strRef>
              <c:f>Sheet1!$C$1</c:f>
              <c:strCache>
                <c:ptCount val="1"/>
                <c:pt idx="0">
                  <c:v>Other Feedback</c:v>
                </c:pt>
              </c:strCache>
            </c:strRef>
          </c:tx>
          <c:spPr>
            <a:solidFill>
              <a:schemeClr val="accent2"/>
            </a:solidFill>
            <a:ln>
              <a:noFill/>
            </a:ln>
            <a:effectLst/>
          </c:spPr>
          <c:invertIfNegative val="0"/>
          <c:cat>
            <c:strRef>
              <c:f>Sheet1!$A$2</c:f>
              <c:strCache>
                <c:ptCount val="1"/>
                <c:pt idx="0">
                  <c:v>TAP Air Portugal</c:v>
                </c:pt>
              </c:strCache>
            </c:strRef>
          </c:cat>
          <c:val>
            <c:numRef>
              <c:f>Sheet1!$C$2</c:f>
              <c:numCache>
                <c:formatCode>General</c:formatCode>
                <c:ptCount val="1"/>
                <c:pt idx="0">
                  <c:v>179</c:v>
                </c:pt>
              </c:numCache>
            </c:numRef>
          </c:val>
          <c:extLst>
            <c:ext xmlns:c16="http://schemas.microsoft.com/office/drawing/2014/chart" uri="{C3380CC4-5D6E-409C-BE32-E72D297353CC}">
              <c16:uniqueId val="{00000001-3922-4E4F-9EFC-E2749E850FD0}"/>
            </c:ext>
          </c:extLst>
        </c:ser>
        <c:dLbls>
          <c:showLegendKey val="0"/>
          <c:showVal val="0"/>
          <c:showCatName val="0"/>
          <c:showSerName val="0"/>
          <c:showPercent val="0"/>
          <c:showBubbleSize val="0"/>
        </c:dLbls>
        <c:gapWidth val="150"/>
        <c:overlap val="100"/>
        <c:axId val="372423736"/>
        <c:axId val="372429312"/>
      </c:barChart>
      <c:catAx>
        <c:axId val="3724237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2429312"/>
        <c:crosses val="autoZero"/>
        <c:auto val="1"/>
        <c:lblAlgn val="ctr"/>
        <c:lblOffset val="100"/>
        <c:noMultiLvlLbl val="0"/>
      </c:catAx>
      <c:valAx>
        <c:axId val="37242931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24237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Questions with negative Feedback</c:v>
                </c:pt>
              </c:strCache>
            </c:strRef>
          </c:tx>
          <c:spPr>
            <a:solidFill>
              <a:schemeClr val="accent1"/>
            </a:solidFill>
            <a:ln>
              <a:noFill/>
            </a:ln>
            <a:effectLst/>
          </c:spPr>
          <c:invertIfNegative val="0"/>
          <c:cat>
            <c:strRef>
              <c:f>Sheet1!$A$2</c:f>
              <c:strCache>
                <c:ptCount val="1"/>
                <c:pt idx="0">
                  <c:v>TAP Air Portugal</c:v>
                </c:pt>
              </c:strCache>
            </c:strRef>
          </c:cat>
          <c:val>
            <c:numRef>
              <c:f>Sheet1!$B$2</c:f>
              <c:numCache>
                <c:formatCode>General</c:formatCode>
                <c:ptCount val="1"/>
                <c:pt idx="0">
                  <c:v>12</c:v>
                </c:pt>
              </c:numCache>
            </c:numRef>
          </c:val>
          <c:extLst>
            <c:ext xmlns:c16="http://schemas.microsoft.com/office/drawing/2014/chart" uri="{C3380CC4-5D6E-409C-BE32-E72D297353CC}">
              <c16:uniqueId val="{00000000-DE4E-4910-8F5F-A627E04339E5}"/>
            </c:ext>
          </c:extLst>
        </c:ser>
        <c:ser>
          <c:idx val="1"/>
          <c:order val="1"/>
          <c:tx>
            <c:strRef>
              <c:f>Sheet1!$C$1</c:f>
              <c:strCache>
                <c:ptCount val="1"/>
                <c:pt idx="0">
                  <c:v>Questions without negative Feedback</c:v>
                </c:pt>
              </c:strCache>
            </c:strRef>
          </c:tx>
          <c:spPr>
            <a:solidFill>
              <a:schemeClr val="accent2"/>
            </a:solidFill>
            <a:ln>
              <a:noFill/>
            </a:ln>
            <a:effectLst/>
          </c:spPr>
          <c:invertIfNegative val="0"/>
          <c:cat>
            <c:strRef>
              <c:f>Sheet1!$A$2</c:f>
              <c:strCache>
                <c:ptCount val="1"/>
                <c:pt idx="0">
                  <c:v>TAP Air Portugal</c:v>
                </c:pt>
              </c:strCache>
            </c:strRef>
          </c:cat>
          <c:val>
            <c:numRef>
              <c:f>Sheet1!$C$2</c:f>
              <c:numCache>
                <c:formatCode>General</c:formatCode>
                <c:ptCount val="1"/>
                <c:pt idx="0">
                  <c:v>33</c:v>
                </c:pt>
              </c:numCache>
            </c:numRef>
          </c:val>
          <c:extLst>
            <c:ext xmlns:c16="http://schemas.microsoft.com/office/drawing/2014/chart" uri="{C3380CC4-5D6E-409C-BE32-E72D297353CC}">
              <c16:uniqueId val="{00000001-DE4E-4910-8F5F-A627E04339E5}"/>
            </c:ext>
          </c:extLst>
        </c:ser>
        <c:dLbls>
          <c:showLegendKey val="0"/>
          <c:showVal val="0"/>
          <c:showCatName val="0"/>
          <c:showSerName val="0"/>
          <c:showPercent val="0"/>
          <c:showBubbleSize val="0"/>
        </c:dLbls>
        <c:gapWidth val="150"/>
        <c:overlap val="100"/>
        <c:axId val="372438824"/>
        <c:axId val="372434232"/>
      </c:barChart>
      <c:catAx>
        <c:axId val="3724388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2434232"/>
        <c:crosses val="autoZero"/>
        <c:auto val="1"/>
        <c:lblAlgn val="ctr"/>
        <c:lblOffset val="100"/>
        <c:noMultiLvlLbl val="0"/>
      </c:catAx>
      <c:valAx>
        <c:axId val="37243423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24388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2/19/2018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2/19/2018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2/19/2018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2/19/2018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2/19/2018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2/19/2018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2/19/2018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2/19/2018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2/19/2018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2/19/2018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8DF100-F108-43FE-8233-0669DC9FA416}"/>
              </a:ext>
            </a:extLst>
          </p:cNvPr>
          <p:cNvSpPr>
            <a:spLocks noGrp="1"/>
          </p:cNvSpPr>
          <p:nvPr>
            <p:ph type="ctrTitle"/>
          </p:nvPr>
        </p:nvSpPr>
        <p:spPr/>
        <p:txBody>
          <a:bodyPr/>
          <a:lstStyle/>
          <a:p>
            <a:r>
              <a:rPr lang="en-US"/>
              <a:t>Customer Care Benchmark</a:t>
            </a:r>
          </a:p>
        </p:txBody>
      </p:sp>
      <p:sp>
        <p:nvSpPr>
          <p:cNvPr id="3" name="Subtitle 2">
            <a:extLst>
              <a:ext uri="{FF2B5EF4-FFF2-40B4-BE49-F238E27FC236}">
                <a16:creationId xmlns:a16="http://schemas.microsoft.com/office/drawing/2014/main" id="{A441F4FE-0553-4970-B1D3-7E36EC45B5DB}"/>
              </a:ext>
            </a:extLst>
          </p:cNvPr>
          <p:cNvSpPr>
            <a:spLocks noGrp="1"/>
          </p:cNvSpPr>
          <p:nvPr>
            <p:ph type="subTitle" idx="1"/>
          </p:nvPr>
        </p:nvSpPr>
        <p:spPr/>
        <p:txBody>
          <a:bodyPr/>
          <a:lstStyle/>
          <a:p>
            <a:r>
              <a:rPr lang="en-US"/>
              <a:t>VC</a:t>
            </a:r>
          </a:p>
        </p:txBody>
      </p:sp>
    </p:spTree>
    <p:extLst>
      <p:ext uri="{BB962C8B-B14F-4D97-AF65-F5344CB8AC3E}">
        <p14:creationId xmlns:p14="http://schemas.microsoft.com/office/powerpoint/2010/main" val="5549408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3EAAB2-2A38-41DE-99C9-6FFD0B9F3711}"/>
              </a:ext>
            </a:extLst>
          </p:cNvPr>
          <p:cNvSpPr>
            <a:spLocks noGrp="1"/>
          </p:cNvSpPr>
          <p:nvPr>
            <p:ph type="title"/>
          </p:nvPr>
        </p:nvSpPr>
        <p:spPr/>
        <p:txBody>
          <a:bodyPr/>
          <a:lstStyle/>
          <a:p>
            <a:r>
              <a:rPr lang="en-US"/>
              <a:t>Facebook User Questions</a:t>
            </a:r>
          </a:p>
        </p:txBody>
      </p:sp>
      <p:graphicFrame>
        <p:nvGraphicFramePr>
          <p:cNvPr id="6" name="Chart Placeholder 5">
            <a:extLst>
              <a:ext uri="{FF2B5EF4-FFF2-40B4-BE49-F238E27FC236}">
                <a16:creationId xmlns:a16="http://schemas.microsoft.com/office/drawing/2014/main" id="{79048D78-2361-4FCA-8A51-0FC4DCDB710D}"/>
              </a:ext>
            </a:extLst>
          </p:cNvPr>
          <p:cNvGraphicFramePr>
            <a:graphicFrameLocks noGrp="1"/>
          </p:cNvGraphicFramePr>
          <p:nvPr>
            <p:ph type="chart" sz="quarter" idx="13"/>
            <p:extLst>
              <p:ext uri="{D42A27DB-BD31-4B8C-83A1-F6EECF244321}">
                <p14:modId xmlns:p14="http://schemas.microsoft.com/office/powerpoint/2010/main" val="64087719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1C5DC67-D2FF-47FC-B9E9-3292EB43170D}"/>
              </a:ext>
            </a:extLst>
          </p:cNvPr>
          <p:cNvSpPr>
            <a:spLocks noGrp="1"/>
          </p:cNvSpPr>
          <p:nvPr>
            <p:ph type="body" sz="quarter" idx="14"/>
          </p:nvPr>
        </p:nvSpPr>
        <p:spPr/>
        <p:txBody>
          <a:bodyPr/>
          <a:lstStyle/>
          <a:p>
            <a:r>
              <a:rPr lang="en-US"/>
              <a:t>12/07/2017 - 12/21/2017</a:t>
            </a:r>
          </a:p>
        </p:txBody>
      </p:sp>
      <p:sp>
        <p:nvSpPr>
          <p:cNvPr id="5" name="Footer Placeholder 4">
            <a:extLst>
              <a:ext uri="{FF2B5EF4-FFF2-40B4-BE49-F238E27FC236}">
                <a16:creationId xmlns:a16="http://schemas.microsoft.com/office/drawing/2014/main" id="{109943C5-72A3-429A-B7F1-705288B2399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582901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8BA24D-0863-4EF0-8AE4-A0E20FC2B57A}"/>
              </a:ext>
            </a:extLst>
          </p:cNvPr>
          <p:cNvSpPr>
            <a:spLocks noGrp="1"/>
          </p:cNvSpPr>
          <p:nvPr>
            <p:ph type="title"/>
          </p:nvPr>
        </p:nvSpPr>
        <p:spPr/>
        <p:txBody>
          <a:bodyPr/>
          <a:lstStyle/>
          <a:p>
            <a:r>
              <a:rPr lang="en-US"/>
              <a:t>Facebook User Questions By Weekday</a:t>
            </a:r>
          </a:p>
        </p:txBody>
      </p:sp>
      <p:graphicFrame>
        <p:nvGraphicFramePr>
          <p:cNvPr id="6" name="Chart Placeholder 5">
            <a:extLst>
              <a:ext uri="{FF2B5EF4-FFF2-40B4-BE49-F238E27FC236}">
                <a16:creationId xmlns:a16="http://schemas.microsoft.com/office/drawing/2014/main" id="{9FD0EB58-93B7-4C01-8466-1FE3E6B8CD43}"/>
              </a:ext>
            </a:extLst>
          </p:cNvPr>
          <p:cNvGraphicFramePr>
            <a:graphicFrameLocks noGrp="1"/>
          </p:cNvGraphicFramePr>
          <p:nvPr>
            <p:ph type="chart" sz="quarter" idx="13"/>
            <p:extLst>
              <p:ext uri="{D42A27DB-BD31-4B8C-83A1-F6EECF244321}">
                <p14:modId xmlns:p14="http://schemas.microsoft.com/office/powerpoint/2010/main" val="311907479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5E633A7-2FA0-4F92-B836-F62F735DCF80}"/>
              </a:ext>
            </a:extLst>
          </p:cNvPr>
          <p:cNvSpPr>
            <a:spLocks noGrp="1"/>
          </p:cNvSpPr>
          <p:nvPr>
            <p:ph type="body" sz="quarter" idx="14"/>
          </p:nvPr>
        </p:nvSpPr>
        <p:spPr/>
        <p:txBody>
          <a:bodyPr/>
          <a:lstStyle/>
          <a:p>
            <a:r>
              <a:rPr lang="en-US"/>
              <a:t>12/07/2017 - 12/21/2017</a:t>
            </a:r>
          </a:p>
        </p:txBody>
      </p:sp>
      <p:sp>
        <p:nvSpPr>
          <p:cNvPr id="5" name="Footer Placeholder 4">
            <a:extLst>
              <a:ext uri="{FF2B5EF4-FFF2-40B4-BE49-F238E27FC236}">
                <a16:creationId xmlns:a16="http://schemas.microsoft.com/office/drawing/2014/main" id="{B403CF60-45CF-48D2-91DB-75BBD404CE8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851383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6CEF57-CFBE-41EB-B1B1-80466C3F7D41}"/>
              </a:ext>
            </a:extLst>
          </p:cNvPr>
          <p:cNvSpPr>
            <a:spLocks noGrp="1"/>
          </p:cNvSpPr>
          <p:nvPr>
            <p:ph type="title"/>
          </p:nvPr>
        </p:nvSpPr>
        <p:spPr/>
        <p:txBody>
          <a:bodyPr/>
          <a:lstStyle/>
          <a:p>
            <a:r>
              <a:rPr lang="en-US"/>
              <a:t>Facebook User Questions Response Times Distribution</a:t>
            </a:r>
          </a:p>
        </p:txBody>
      </p:sp>
      <p:graphicFrame>
        <p:nvGraphicFramePr>
          <p:cNvPr id="6" name="Chart Placeholder 5">
            <a:extLst>
              <a:ext uri="{FF2B5EF4-FFF2-40B4-BE49-F238E27FC236}">
                <a16:creationId xmlns:a16="http://schemas.microsoft.com/office/drawing/2014/main" id="{291C1D2F-357B-468F-AD43-98831E8ED7AD}"/>
              </a:ext>
            </a:extLst>
          </p:cNvPr>
          <p:cNvGraphicFramePr>
            <a:graphicFrameLocks noGrp="1"/>
          </p:cNvGraphicFramePr>
          <p:nvPr>
            <p:ph type="chart" sz="quarter" idx="13"/>
            <p:extLst>
              <p:ext uri="{D42A27DB-BD31-4B8C-83A1-F6EECF244321}">
                <p14:modId xmlns:p14="http://schemas.microsoft.com/office/powerpoint/2010/main" val="331286289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B98D6F3-A3B4-4521-A045-C51BA0528881}"/>
              </a:ext>
            </a:extLst>
          </p:cNvPr>
          <p:cNvSpPr>
            <a:spLocks noGrp="1"/>
          </p:cNvSpPr>
          <p:nvPr>
            <p:ph type="body" sz="quarter" idx="14"/>
          </p:nvPr>
        </p:nvSpPr>
        <p:spPr/>
        <p:txBody>
          <a:bodyPr/>
          <a:lstStyle/>
          <a:p>
            <a:r>
              <a:rPr lang="en-US"/>
              <a:t>12/07/2017 - 12/21/2017</a:t>
            </a:r>
          </a:p>
        </p:txBody>
      </p:sp>
      <p:sp>
        <p:nvSpPr>
          <p:cNvPr id="5" name="Footer Placeholder 4">
            <a:extLst>
              <a:ext uri="{FF2B5EF4-FFF2-40B4-BE49-F238E27FC236}">
                <a16:creationId xmlns:a16="http://schemas.microsoft.com/office/drawing/2014/main" id="{14656E02-1305-4FBB-B09B-887FDDC23F3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746741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18BE8D-2479-4422-A82E-10E995C8362B}"/>
              </a:ext>
            </a:extLst>
          </p:cNvPr>
          <p:cNvSpPr>
            <a:spLocks noGrp="1"/>
          </p:cNvSpPr>
          <p:nvPr>
            <p:ph type="title"/>
          </p:nvPr>
        </p:nvSpPr>
        <p:spPr/>
        <p:txBody>
          <a:bodyPr/>
          <a:lstStyle/>
          <a:p>
            <a:r>
              <a:rPr lang="en-US"/>
              <a:t>Facebook User Questions Table - 1 of 18</a:t>
            </a:r>
          </a:p>
        </p:txBody>
      </p:sp>
      <p:graphicFrame>
        <p:nvGraphicFramePr>
          <p:cNvPr id="5" name="Table Placeholder 4">
            <a:extLst>
              <a:ext uri="{FF2B5EF4-FFF2-40B4-BE49-F238E27FC236}">
                <a16:creationId xmlns:a16="http://schemas.microsoft.com/office/drawing/2014/main" id="{920EF54E-A146-44FE-8D59-2BF27A8CA249}"/>
              </a:ext>
            </a:extLst>
          </p:cNvPr>
          <p:cNvGraphicFramePr>
            <a:graphicFrameLocks noGrp="1"/>
          </p:cNvGraphicFramePr>
          <p:nvPr>
            <p:ph type="tbl" sz="quarter" idx="13"/>
            <p:extLst>
              <p:ext uri="{D42A27DB-BD31-4B8C-83A1-F6EECF244321}">
                <p14:modId xmlns:p14="http://schemas.microsoft.com/office/powerpoint/2010/main" val="6439472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1566396604"/>
                    </a:ext>
                  </a:extLst>
                </a:gridCol>
                <a:gridCol w="822960">
                  <a:extLst>
                    <a:ext uri="{9D8B030D-6E8A-4147-A177-3AD203B41FA5}">
                      <a16:colId xmlns:a16="http://schemas.microsoft.com/office/drawing/2014/main" val="2136668593"/>
                    </a:ext>
                  </a:extLst>
                </a:gridCol>
                <a:gridCol w="822960">
                  <a:extLst>
                    <a:ext uri="{9D8B030D-6E8A-4147-A177-3AD203B41FA5}">
                      <a16:colId xmlns:a16="http://schemas.microsoft.com/office/drawing/2014/main" val="2985475003"/>
                    </a:ext>
                  </a:extLst>
                </a:gridCol>
                <a:gridCol w="822960">
                  <a:extLst>
                    <a:ext uri="{9D8B030D-6E8A-4147-A177-3AD203B41FA5}">
                      <a16:colId xmlns:a16="http://schemas.microsoft.com/office/drawing/2014/main" val="4262157071"/>
                    </a:ext>
                  </a:extLst>
                </a:gridCol>
                <a:gridCol w="822960">
                  <a:extLst>
                    <a:ext uri="{9D8B030D-6E8A-4147-A177-3AD203B41FA5}">
                      <a16:colId xmlns:a16="http://schemas.microsoft.com/office/drawing/2014/main" val="2993190726"/>
                    </a:ext>
                  </a:extLst>
                </a:gridCol>
                <a:gridCol w="822960">
                  <a:extLst>
                    <a:ext uri="{9D8B030D-6E8A-4147-A177-3AD203B41FA5}">
                      <a16:colId xmlns:a16="http://schemas.microsoft.com/office/drawing/2014/main" val="1293434240"/>
                    </a:ext>
                  </a:extLst>
                </a:gridCol>
                <a:gridCol w="658368">
                  <a:extLst>
                    <a:ext uri="{9D8B030D-6E8A-4147-A177-3AD203B41FA5}">
                      <a16:colId xmlns:a16="http://schemas.microsoft.com/office/drawing/2014/main" val="3290372598"/>
                    </a:ext>
                  </a:extLst>
                </a:gridCol>
                <a:gridCol w="822960">
                  <a:extLst>
                    <a:ext uri="{9D8B030D-6E8A-4147-A177-3AD203B41FA5}">
                      <a16:colId xmlns:a16="http://schemas.microsoft.com/office/drawing/2014/main" val="5718608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40236333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TAP Air Portugal</a:t>
                      </a:r>
                      <a:r>
                        <a:rPr kumimoji="0" lang="de-DE" sz="1000" b="0" i="0" u="none" strike="noStrike" kern="1200" cap="none" spc="0" normalizeH="0" baseline="0" noProof="0">
                          <a:ln>
                            <a:noFill/>
                          </a:ln>
                          <a:solidFill>
                            <a:prstClr val="black"/>
                          </a:solidFill>
                          <a:effectLst/>
                          <a:uLnTx/>
                          <a:uFillTx/>
                          <a:latin typeface="+mn-lt"/>
                          <a:ea typeface="+mn-ea"/>
                          <a:cs typeface="+mn-cs"/>
                        </a:rPr>
                        <a:t> was asked by </a:t>
                      </a:r>
                      <a:r>
                        <a:rPr kumimoji="0" lang="de-DE" sz="1000" b="1" i="0" u="none" strike="noStrike" kern="1200" cap="none" spc="0" normalizeH="0" baseline="0" noProof="0">
                          <a:ln>
                            <a:noFill/>
                          </a:ln>
                          <a:solidFill>
                            <a:prstClr val="black"/>
                          </a:solidFill>
                          <a:effectLst/>
                          <a:uLnTx/>
                          <a:uFillTx/>
                          <a:latin typeface="+mn-lt"/>
                          <a:ea typeface="+mn-ea"/>
                          <a:cs typeface="+mn-cs"/>
                        </a:rPr>
                        <a:t>Nicole Karsten - 2017-12-21 22:31:35</a:t>
                      </a:r>
                      <a:r>
                        <a:rPr kumimoji="0" lang="de-DE" sz="1000" b="0" i="0" u="none" strike="noStrike" kern="1200" cap="none" spc="0" normalizeH="0" baseline="0" noProof="0">
                          <a:ln>
                            <a:noFill/>
                          </a:ln>
                          <a:solidFill>
                            <a:prstClr val="black"/>
                          </a:solidFill>
                          <a:effectLst/>
                          <a:uLnTx/>
                          <a:uFillTx/>
                          <a:latin typeface="+mn-lt"/>
                          <a:ea typeface="+mn-ea"/>
                          <a:cs typeface="+mn-cs"/>
                        </a:rPr>
                        <a:t>
Mit 12 Stunden Verspätung am Ankunftsort angekommen.Warum kann ich nicht mal eine Beschwerde zu Ihrer Homepage senden?
Ist das Taktik?</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12/21/2017 23:05:14</a:t>
                      </a:r>
                    </a:p>
                  </a:txBody>
                  <a:tcPr/>
                </a:tc>
                <a:extLst>
                  <a:ext uri="{0D108BD9-81ED-4DB2-BD59-A6C34878D82A}">
                    <a16:rowId xmlns:a16="http://schemas.microsoft.com/office/drawing/2014/main" val="19217153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TAP Air Portugal</a:t>
                      </a:r>
                      <a:r>
                        <a:rPr kumimoji="0" lang="pt-BR" sz="1000" b="0" i="0" u="none" strike="noStrike" kern="1200" cap="none" spc="0" normalizeH="0" baseline="0" noProof="0">
                          <a:ln>
                            <a:noFill/>
                          </a:ln>
                          <a:solidFill>
                            <a:prstClr val="black"/>
                          </a:solidFill>
                          <a:effectLst/>
                          <a:uLnTx/>
                          <a:uFillTx/>
                          <a:latin typeface="+mn-lt"/>
                          <a:ea typeface="+mn-ea"/>
                          <a:cs typeface="+mn-cs"/>
                        </a:rPr>
                        <a:t> was asked by </a:t>
                      </a:r>
                      <a:r>
                        <a:rPr kumimoji="0" lang="pt-BR" sz="1000" b="1" i="0" u="none" strike="noStrike" kern="1200" cap="none" spc="0" normalizeH="0" baseline="0" noProof="0">
                          <a:ln>
                            <a:noFill/>
                          </a:ln>
                          <a:solidFill>
                            <a:prstClr val="black"/>
                          </a:solidFill>
                          <a:effectLst/>
                          <a:uLnTx/>
                          <a:uFillTx/>
                          <a:latin typeface="+mn-lt"/>
                          <a:ea typeface="+mn-ea"/>
                          <a:cs typeface="+mn-cs"/>
                        </a:rPr>
                        <a:t>Carlos Andrade Fortes - 2017-12-21 19:30:26</a:t>
                      </a:r>
                      <a:r>
                        <a:rPr kumimoji="0" lang="pt-BR" sz="1000" b="0" i="0" u="none" strike="noStrike" kern="1200" cap="none" spc="0" normalizeH="0" baseline="0" noProof="0">
                          <a:ln>
                            <a:noFill/>
                          </a:ln>
                          <a:solidFill>
                            <a:prstClr val="black"/>
                          </a:solidFill>
                          <a:effectLst/>
                          <a:uLnTx/>
                          <a:uFillTx/>
                          <a:latin typeface="+mn-lt"/>
                          <a:ea typeface="+mn-ea"/>
                          <a:cs typeface="+mn-cs"/>
                        </a:rPr>
                        <a:t>
Boa tarde.
Mandei um email ..48 horas atras e ainda não recebi uma resposta.
A tap sempre responde em menos de 24 horas.
Há algum problema?
Obrigado
Carlos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12/21/2017 19:36:15</a:t>
                      </a:r>
                    </a:p>
                  </a:txBody>
                  <a:tcPr/>
                </a:tc>
                <a:extLst>
                  <a:ext uri="{0D108BD9-81ED-4DB2-BD59-A6C34878D82A}">
                    <a16:rowId xmlns:a16="http://schemas.microsoft.com/office/drawing/2014/main" val="286242921"/>
                  </a:ext>
                </a:extLst>
              </a:tr>
            </a:tbl>
          </a:graphicData>
        </a:graphic>
      </p:graphicFrame>
      <p:sp>
        <p:nvSpPr>
          <p:cNvPr id="4" name="Text Placeholder 3">
            <a:extLst>
              <a:ext uri="{FF2B5EF4-FFF2-40B4-BE49-F238E27FC236}">
                <a16:creationId xmlns:a16="http://schemas.microsoft.com/office/drawing/2014/main" id="{916B43CD-0802-4881-8C0B-737E6A84A495}"/>
              </a:ext>
            </a:extLst>
          </p:cNvPr>
          <p:cNvSpPr>
            <a:spLocks noGrp="1"/>
          </p:cNvSpPr>
          <p:nvPr>
            <p:ph type="body" sz="quarter" idx="14"/>
          </p:nvPr>
        </p:nvSpPr>
        <p:spPr/>
        <p:txBody>
          <a:bodyPr/>
          <a:lstStyle/>
          <a:p>
            <a:r>
              <a:rPr lang="en-US"/>
              <a:t>12/07/2017 - 12/21/2017</a:t>
            </a:r>
          </a:p>
        </p:txBody>
      </p:sp>
    </p:spTree>
    <p:extLst>
      <p:ext uri="{BB962C8B-B14F-4D97-AF65-F5344CB8AC3E}">
        <p14:creationId xmlns:p14="http://schemas.microsoft.com/office/powerpoint/2010/main" val="30913289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58B9F6-B99E-4A02-870D-6C4445484AF7}"/>
              </a:ext>
            </a:extLst>
          </p:cNvPr>
          <p:cNvSpPr>
            <a:spLocks noGrp="1"/>
          </p:cNvSpPr>
          <p:nvPr>
            <p:ph type="title"/>
          </p:nvPr>
        </p:nvSpPr>
        <p:spPr/>
        <p:txBody>
          <a:bodyPr/>
          <a:lstStyle/>
          <a:p>
            <a:r>
              <a:rPr lang="en-US"/>
              <a:t>Facebook User Questions Table - 2 of 18</a:t>
            </a:r>
          </a:p>
        </p:txBody>
      </p:sp>
      <p:graphicFrame>
        <p:nvGraphicFramePr>
          <p:cNvPr id="5" name="Table Placeholder 4">
            <a:extLst>
              <a:ext uri="{FF2B5EF4-FFF2-40B4-BE49-F238E27FC236}">
                <a16:creationId xmlns:a16="http://schemas.microsoft.com/office/drawing/2014/main" id="{A9ED8F25-7CA8-4E26-A5DC-8D17A1CB5E37}"/>
              </a:ext>
            </a:extLst>
          </p:cNvPr>
          <p:cNvGraphicFramePr>
            <a:graphicFrameLocks noGrp="1"/>
          </p:cNvGraphicFramePr>
          <p:nvPr>
            <p:ph type="tbl" sz="quarter" idx="13"/>
            <p:extLst>
              <p:ext uri="{D42A27DB-BD31-4B8C-83A1-F6EECF244321}">
                <p14:modId xmlns:p14="http://schemas.microsoft.com/office/powerpoint/2010/main" val="13179442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2248718176"/>
                    </a:ext>
                  </a:extLst>
                </a:gridCol>
                <a:gridCol w="822960">
                  <a:extLst>
                    <a:ext uri="{9D8B030D-6E8A-4147-A177-3AD203B41FA5}">
                      <a16:colId xmlns:a16="http://schemas.microsoft.com/office/drawing/2014/main" val="2716273615"/>
                    </a:ext>
                  </a:extLst>
                </a:gridCol>
                <a:gridCol w="822960">
                  <a:extLst>
                    <a:ext uri="{9D8B030D-6E8A-4147-A177-3AD203B41FA5}">
                      <a16:colId xmlns:a16="http://schemas.microsoft.com/office/drawing/2014/main" val="2388448879"/>
                    </a:ext>
                  </a:extLst>
                </a:gridCol>
                <a:gridCol w="822960">
                  <a:extLst>
                    <a:ext uri="{9D8B030D-6E8A-4147-A177-3AD203B41FA5}">
                      <a16:colId xmlns:a16="http://schemas.microsoft.com/office/drawing/2014/main" val="2645278888"/>
                    </a:ext>
                  </a:extLst>
                </a:gridCol>
                <a:gridCol w="822960">
                  <a:extLst>
                    <a:ext uri="{9D8B030D-6E8A-4147-A177-3AD203B41FA5}">
                      <a16:colId xmlns:a16="http://schemas.microsoft.com/office/drawing/2014/main" val="4269715292"/>
                    </a:ext>
                  </a:extLst>
                </a:gridCol>
                <a:gridCol w="822960">
                  <a:extLst>
                    <a:ext uri="{9D8B030D-6E8A-4147-A177-3AD203B41FA5}">
                      <a16:colId xmlns:a16="http://schemas.microsoft.com/office/drawing/2014/main" val="2234921597"/>
                    </a:ext>
                  </a:extLst>
                </a:gridCol>
                <a:gridCol w="658368">
                  <a:extLst>
                    <a:ext uri="{9D8B030D-6E8A-4147-A177-3AD203B41FA5}">
                      <a16:colId xmlns:a16="http://schemas.microsoft.com/office/drawing/2014/main" val="497070086"/>
                    </a:ext>
                  </a:extLst>
                </a:gridCol>
                <a:gridCol w="822960">
                  <a:extLst>
                    <a:ext uri="{9D8B030D-6E8A-4147-A177-3AD203B41FA5}">
                      <a16:colId xmlns:a16="http://schemas.microsoft.com/office/drawing/2014/main" val="7278247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14426657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TAP Air Portugal</a:t>
                      </a:r>
                      <a:r>
                        <a:rPr kumimoji="0" lang="pt-BR" sz="1000" b="0" i="0" u="none" strike="noStrike" kern="1200" cap="none" spc="0" normalizeH="0" baseline="0" noProof="0">
                          <a:ln>
                            <a:noFill/>
                          </a:ln>
                          <a:solidFill>
                            <a:prstClr val="black"/>
                          </a:solidFill>
                          <a:effectLst/>
                          <a:uLnTx/>
                          <a:uFillTx/>
                          <a:latin typeface="+mn-lt"/>
                          <a:ea typeface="+mn-ea"/>
                          <a:cs typeface="+mn-cs"/>
                        </a:rPr>
                        <a:t> was asked by </a:t>
                      </a:r>
                      <a:r>
                        <a:rPr kumimoji="0" lang="pt-BR" sz="1000" b="1" i="0" u="none" strike="noStrike" kern="1200" cap="none" spc="0" normalizeH="0" baseline="0" noProof="0">
                          <a:ln>
                            <a:noFill/>
                          </a:ln>
                          <a:solidFill>
                            <a:prstClr val="black"/>
                          </a:solidFill>
                          <a:effectLst/>
                          <a:uLnTx/>
                          <a:uFillTx/>
                          <a:latin typeface="+mn-lt"/>
                          <a:ea typeface="+mn-ea"/>
                          <a:cs typeface="+mn-cs"/>
                        </a:rPr>
                        <a:t>Joana Silva - 2017-12-21 12:06:30</a:t>
                      </a:r>
                      <a:r>
                        <a:rPr kumimoji="0" lang="pt-BR" sz="1000" b="0" i="0" u="none" strike="noStrike" kern="1200" cap="none" spc="0" normalizeH="0" baseline="0" noProof="0">
                          <a:ln>
                            <a:noFill/>
                          </a:ln>
                          <a:solidFill>
                            <a:prstClr val="black"/>
                          </a:solidFill>
                          <a:effectLst/>
                          <a:uLnTx/>
                          <a:uFillTx/>
                          <a:latin typeface="+mn-lt"/>
                          <a:ea typeface="+mn-ea"/>
                          <a:cs typeface="+mn-cs"/>
                        </a:rPr>
                        <a:t>
A pior companhia em que viajei!
Para começar com um atraso injustificado de 3horas, avião sujo, e à chegada a Lisboa recebo a brilhante notícia que terei que viajar de autocarro até ao Porto, quando tinha passagem de AVIÃO!
Ainda dizem que as companhias lowcost são más!?! Cumprem as viagens! Pode haver atrasos, o que é normal, mas pelo menos não deixam as pessoas a meio caminho.
Receção no Apoio ao Cliente horrível, arrogantes!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12/21/2017 12:17:28</a:t>
                      </a:r>
                    </a:p>
                  </a:txBody>
                  <a:tcPr/>
                </a:tc>
                <a:extLst>
                  <a:ext uri="{0D108BD9-81ED-4DB2-BD59-A6C34878D82A}">
                    <a16:rowId xmlns:a16="http://schemas.microsoft.com/office/drawing/2014/main" val="1686210073"/>
                  </a:ext>
                </a:extLst>
              </a:tr>
            </a:tbl>
          </a:graphicData>
        </a:graphic>
      </p:graphicFrame>
      <p:sp>
        <p:nvSpPr>
          <p:cNvPr id="4" name="Text Placeholder 3">
            <a:extLst>
              <a:ext uri="{FF2B5EF4-FFF2-40B4-BE49-F238E27FC236}">
                <a16:creationId xmlns:a16="http://schemas.microsoft.com/office/drawing/2014/main" id="{038485F1-4CE1-474C-892D-BE15B4BED665}"/>
              </a:ext>
            </a:extLst>
          </p:cNvPr>
          <p:cNvSpPr>
            <a:spLocks noGrp="1"/>
          </p:cNvSpPr>
          <p:nvPr>
            <p:ph type="body" sz="quarter" idx="14"/>
          </p:nvPr>
        </p:nvSpPr>
        <p:spPr/>
        <p:txBody>
          <a:bodyPr/>
          <a:lstStyle/>
          <a:p>
            <a:r>
              <a:rPr lang="en-US"/>
              <a:t>12/07/2017 - 12/21/2017</a:t>
            </a:r>
          </a:p>
        </p:txBody>
      </p:sp>
    </p:spTree>
    <p:extLst>
      <p:ext uri="{BB962C8B-B14F-4D97-AF65-F5344CB8AC3E}">
        <p14:creationId xmlns:p14="http://schemas.microsoft.com/office/powerpoint/2010/main" val="28866501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F545CC-C00B-4C4F-A9FC-7103E002207C}"/>
              </a:ext>
            </a:extLst>
          </p:cNvPr>
          <p:cNvSpPr>
            <a:spLocks noGrp="1"/>
          </p:cNvSpPr>
          <p:nvPr>
            <p:ph type="title"/>
          </p:nvPr>
        </p:nvSpPr>
        <p:spPr/>
        <p:txBody>
          <a:bodyPr/>
          <a:lstStyle/>
          <a:p>
            <a:r>
              <a:rPr lang="en-US"/>
              <a:t>Facebook User Questions Table - 3 of 18</a:t>
            </a:r>
          </a:p>
        </p:txBody>
      </p:sp>
      <p:graphicFrame>
        <p:nvGraphicFramePr>
          <p:cNvPr id="5" name="Table Placeholder 4">
            <a:extLst>
              <a:ext uri="{FF2B5EF4-FFF2-40B4-BE49-F238E27FC236}">
                <a16:creationId xmlns:a16="http://schemas.microsoft.com/office/drawing/2014/main" id="{65DF7129-3142-4BF6-A87B-F92E80201230}"/>
              </a:ext>
            </a:extLst>
          </p:cNvPr>
          <p:cNvGraphicFramePr>
            <a:graphicFrameLocks noGrp="1"/>
          </p:cNvGraphicFramePr>
          <p:nvPr>
            <p:ph type="tbl" sz="quarter" idx="13"/>
            <p:extLst>
              <p:ext uri="{D42A27DB-BD31-4B8C-83A1-F6EECF244321}">
                <p14:modId xmlns:p14="http://schemas.microsoft.com/office/powerpoint/2010/main" val="13688892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424156507"/>
                    </a:ext>
                  </a:extLst>
                </a:gridCol>
                <a:gridCol w="822960">
                  <a:extLst>
                    <a:ext uri="{9D8B030D-6E8A-4147-A177-3AD203B41FA5}">
                      <a16:colId xmlns:a16="http://schemas.microsoft.com/office/drawing/2014/main" val="3979399586"/>
                    </a:ext>
                  </a:extLst>
                </a:gridCol>
                <a:gridCol w="822960">
                  <a:extLst>
                    <a:ext uri="{9D8B030D-6E8A-4147-A177-3AD203B41FA5}">
                      <a16:colId xmlns:a16="http://schemas.microsoft.com/office/drawing/2014/main" val="3326060646"/>
                    </a:ext>
                  </a:extLst>
                </a:gridCol>
                <a:gridCol w="822960">
                  <a:extLst>
                    <a:ext uri="{9D8B030D-6E8A-4147-A177-3AD203B41FA5}">
                      <a16:colId xmlns:a16="http://schemas.microsoft.com/office/drawing/2014/main" val="3832201211"/>
                    </a:ext>
                  </a:extLst>
                </a:gridCol>
                <a:gridCol w="822960">
                  <a:extLst>
                    <a:ext uri="{9D8B030D-6E8A-4147-A177-3AD203B41FA5}">
                      <a16:colId xmlns:a16="http://schemas.microsoft.com/office/drawing/2014/main" val="4254116394"/>
                    </a:ext>
                  </a:extLst>
                </a:gridCol>
                <a:gridCol w="822960">
                  <a:extLst>
                    <a:ext uri="{9D8B030D-6E8A-4147-A177-3AD203B41FA5}">
                      <a16:colId xmlns:a16="http://schemas.microsoft.com/office/drawing/2014/main" val="3357546484"/>
                    </a:ext>
                  </a:extLst>
                </a:gridCol>
                <a:gridCol w="658368">
                  <a:extLst>
                    <a:ext uri="{9D8B030D-6E8A-4147-A177-3AD203B41FA5}">
                      <a16:colId xmlns:a16="http://schemas.microsoft.com/office/drawing/2014/main" val="682895648"/>
                    </a:ext>
                  </a:extLst>
                </a:gridCol>
                <a:gridCol w="822960">
                  <a:extLst>
                    <a:ext uri="{9D8B030D-6E8A-4147-A177-3AD203B41FA5}">
                      <a16:colId xmlns:a16="http://schemas.microsoft.com/office/drawing/2014/main" val="6832278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2598162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TAP Air Portugal</a:t>
                      </a:r>
                      <a:r>
                        <a:rPr kumimoji="0" lang="pt-BR" sz="1000" b="0" i="0" u="none" strike="noStrike" kern="1200" cap="none" spc="0" normalizeH="0" baseline="0" noProof="0">
                          <a:ln>
                            <a:noFill/>
                          </a:ln>
                          <a:solidFill>
                            <a:prstClr val="black"/>
                          </a:solidFill>
                          <a:effectLst/>
                          <a:uLnTx/>
                          <a:uFillTx/>
                          <a:latin typeface="+mn-lt"/>
                          <a:ea typeface="+mn-ea"/>
                          <a:cs typeface="+mn-cs"/>
                        </a:rPr>
                        <a:t> was asked by </a:t>
                      </a:r>
                      <a:r>
                        <a:rPr kumimoji="0" lang="pt-BR" sz="1000" b="1" i="0" u="none" strike="noStrike" kern="1200" cap="none" spc="0" normalizeH="0" baseline="0" noProof="0">
                          <a:ln>
                            <a:noFill/>
                          </a:ln>
                          <a:solidFill>
                            <a:prstClr val="black"/>
                          </a:solidFill>
                          <a:effectLst/>
                          <a:uLnTx/>
                          <a:uFillTx/>
                          <a:latin typeface="+mn-lt"/>
                          <a:ea typeface="+mn-ea"/>
                          <a:cs typeface="+mn-cs"/>
                        </a:rPr>
                        <a:t>Dilmer Sousa - 2017-12-20 22:46:12</a:t>
                      </a:r>
                      <a:r>
                        <a:rPr kumimoji="0" lang="pt-BR" sz="1000" b="0" i="0" u="none" strike="noStrike" kern="1200" cap="none" spc="0" normalizeH="0" baseline="0" noProof="0">
                          <a:ln>
                            <a:noFill/>
                          </a:ln>
                          <a:solidFill>
                            <a:prstClr val="black"/>
                          </a:solidFill>
                          <a:effectLst/>
                          <a:uLnTx/>
                          <a:uFillTx/>
                          <a:latin typeface="+mn-lt"/>
                          <a:ea typeface="+mn-ea"/>
                          <a:cs typeface="+mn-cs"/>
                        </a:rPr>
                        <a:t>
Agora que cheguei a Madeira só tenho a dizer tap numca mais paguei tanto dinheiro por 4 bilhetes onde deixaram as minhas malas em Lisboa tão tão passado que vou ir até aos últimas consequências para ter o meu dinheiro de volta tratam as pessoas como bonecos mas não sou boneco e vão ver isso outra coisa é dentro o avião é uma nojo será que os  o que pagamos pelos bilhetes não tem alguém que faça limpeza aos mesmo ? E agora com 2 filhos eu e mulher depois tar quase um dia em viagem chegar a casa e não ter nada para poder vestir e ainda gozam com a cara das pessoas mtt lamentável como eu e outros clientes fomos tratados em Lisboa onde fiz escala eu a ver e onde falei na hora o porque das malas ter ficado ali ainda ameaça as pessoas como se voz tivessem razão tão mas é fdd cmg encontrarão um diabo que vai ir até onde for pressico mas o meu dinheiro vem aí isso vem amanhã meu banco na Suíça já vai ter a reclamação do pagamento feito com o cartão onde fui mtt mal servido pela compra que fiz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12/20/2017 23:19:05</a:t>
                      </a:r>
                    </a:p>
                  </a:txBody>
                  <a:tcPr/>
                </a:tc>
                <a:extLst>
                  <a:ext uri="{0D108BD9-81ED-4DB2-BD59-A6C34878D82A}">
                    <a16:rowId xmlns:a16="http://schemas.microsoft.com/office/drawing/2014/main" val="584179711"/>
                  </a:ext>
                </a:extLst>
              </a:tr>
            </a:tbl>
          </a:graphicData>
        </a:graphic>
      </p:graphicFrame>
      <p:sp>
        <p:nvSpPr>
          <p:cNvPr id="4" name="Text Placeholder 3">
            <a:extLst>
              <a:ext uri="{FF2B5EF4-FFF2-40B4-BE49-F238E27FC236}">
                <a16:creationId xmlns:a16="http://schemas.microsoft.com/office/drawing/2014/main" id="{6280EC89-ED66-4EB7-9A3D-A9F961FFAB30}"/>
              </a:ext>
            </a:extLst>
          </p:cNvPr>
          <p:cNvSpPr>
            <a:spLocks noGrp="1"/>
          </p:cNvSpPr>
          <p:nvPr>
            <p:ph type="body" sz="quarter" idx="14"/>
          </p:nvPr>
        </p:nvSpPr>
        <p:spPr/>
        <p:txBody>
          <a:bodyPr/>
          <a:lstStyle/>
          <a:p>
            <a:r>
              <a:rPr lang="en-US"/>
              <a:t>12/07/2017 - 12/21/2017</a:t>
            </a:r>
          </a:p>
        </p:txBody>
      </p:sp>
    </p:spTree>
    <p:extLst>
      <p:ext uri="{BB962C8B-B14F-4D97-AF65-F5344CB8AC3E}">
        <p14:creationId xmlns:p14="http://schemas.microsoft.com/office/powerpoint/2010/main" val="388239266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95C9CC-F09A-466A-A3AE-728376597F74}"/>
              </a:ext>
            </a:extLst>
          </p:cNvPr>
          <p:cNvSpPr>
            <a:spLocks noGrp="1"/>
          </p:cNvSpPr>
          <p:nvPr>
            <p:ph type="title"/>
          </p:nvPr>
        </p:nvSpPr>
        <p:spPr/>
        <p:txBody>
          <a:bodyPr/>
          <a:lstStyle/>
          <a:p>
            <a:r>
              <a:rPr lang="en-US"/>
              <a:t>Facebook User Questions Table - 4 of 18</a:t>
            </a:r>
          </a:p>
        </p:txBody>
      </p:sp>
      <p:graphicFrame>
        <p:nvGraphicFramePr>
          <p:cNvPr id="5" name="Table Placeholder 4">
            <a:extLst>
              <a:ext uri="{FF2B5EF4-FFF2-40B4-BE49-F238E27FC236}">
                <a16:creationId xmlns:a16="http://schemas.microsoft.com/office/drawing/2014/main" id="{70A377DB-1F2C-4827-BD65-896C8A72A33B}"/>
              </a:ext>
            </a:extLst>
          </p:cNvPr>
          <p:cNvGraphicFramePr>
            <a:graphicFrameLocks noGrp="1"/>
          </p:cNvGraphicFramePr>
          <p:nvPr>
            <p:ph type="tbl" sz="quarter" idx="13"/>
            <p:extLst>
              <p:ext uri="{D42A27DB-BD31-4B8C-83A1-F6EECF244321}">
                <p14:modId xmlns:p14="http://schemas.microsoft.com/office/powerpoint/2010/main" val="15273830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1086043820"/>
                    </a:ext>
                  </a:extLst>
                </a:gridCol>
                <a:gridCol w="822960">
                  <a:extLst>
                    <a:ext uri="{9D8B030D-6E8A-4147-A177-3AD203B41FA5}">
                      <a16:colId xmlns:a16="http://schemas.microsoft.com/office/drawing/2014/main" val="695008716"/>
                    </a:ext>
                  </a:extLst>
                </a:gridCol>
                <a:gridCol w="822960">
                  <a:extLst>
                    <a:ext uri="{9D8B030D-6E8A-4147-A177-3AD203B41FA5}">
                      <a16:colId xmlns:a16="http://schemas.microsoft.com/office/drawing/2014/main" val="230674824"/>
                    </a:ext>
                  </a:extLst>
                </a:gridCol>
                <a:gridCol w="822960">
                  <a:extLst>
                    <a:ext uri="{9D8B030D-6E8A-4147-A177-3AD203B41FA5}">
                      <a16:colId xmlns:a16="http://schemas.microsoft.com/office/drawing/2014/main" val="521488675"/>
                    </a:ext>
                  </a:extLst>
                </a:gridCol>
                <a:gridCol w="822960">
                  <a:extLst>
                    <a:ext uri="{9D8B030D-6E8A-4147-A177-3AD203B41FA5}">
                      <a16:colId xmlns:a16="http://schemas.microsoft.com/office/drawing/2014/main" val="317377888"/>
                    </a:ext>
                  </a:extLst>
                </a:gridCol>
                <a:gridCol w="822960">
                  <a:extLst>
                    <a:ext uri="{9D8B030D-6E8A-4147-A177-3AD203B41FA5}">
                      <a16:colId xmlns:a16="http://schemas.microsoft.com/office/drawing/2014/main" val="2824837538"/>
                    </a:ext>
                  </a:extLst>
                </a:gridCol>
                <a:gridCol w="658368">
                  <a:extLst>
                    <a:ext uri="{9D8B030D-6E8A-4147-A177-3AD203B41FA5}">
                      <a16:colId xmlns:a16="http://schemas.microsoft.com/office/drawing/2014/main" val="4228786398"/>
                    </a:ext>
                  </a:extLst>
                </a:gridCol>
                <a:gridCol w="822960">
                  <a:extLst>
                    <a:ext uri="{9D8B030D-6E8A-4147-A177-3AD203B41FA5}">
                      <a16:colId xmlns:a16="http://schemas.microsoft.com/office/drawing/2014/main" val="14312104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12792795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TAP Air Portugal</a:t>
                      </a:r>
                      <a:r>
                        <a:rPr kumimoji="0" lang="pt-BR" sz="1000" b="0" i="0" u="none" strike="noStrike" kern="1200" cap="none" spc="0" normalizeH="0" baseline="0" noProof="0">
                          <a:ln>
                            <a:noFill/>
                          </a:ln>
                          <a:solidFill>
                            <a:prstClr val="black"/>
                          </a:solidFill>
                          <a:effectLst/>
                          <a:uLnTx/>
                          <a:uFillTx/>
                          <a:latin typeface="+mn-lt"/>
                          <a:ea typeface="+mn-ea"/>
                          <a:cs typeface="+mn-cs"/>
                        </a:rPr>
                        <a:t> was asked by </a:t>
                      </a:r>
                      <a:r>
                        <a:rPr kumimoji="0" lang="pt-BR" sz="1000" b="1" i="0" u="none" strike="noStrike" kern="1200" cap="none" spc="0" normalizeH="0" baseline="0" noProof="0">
                          <a:ln>
                            <a:noFill/>
                          </a:ln>
                          <a:solidFill>
                            <a:prstClr val="black"/>
                          </a:solidFill>
                          <a:effectLst/>
                          <a:uLnTx/>
                          <a:uFillTx/>
                          <a:latin typeface="+mn-lt"/>
                          <a:ea typeface="+mn-ea"/>
                          <a:cs typeface="+mn-cs"/>
                        </a:rPr>
                        <a:t>Rafael Guerreiro - 2017-12-20 19:07:05</a:t>
                      </a:r>
                      <a:r>
                        <a:rPr kumimoji="0" lang="pt-BR" sz="1000" b="0" i="0" u="none" strike="noStrike" kern="1200" cap="none" spc="0" normalizeH="0" baseline="0" noProof="0">
                          <a:ln>
                            <a:noFill/>
                          </a:ln>
                          <a:solidFill>
                            <a:prstClr val="black"/>
                          </a:solidFill>
                          <a:effectLst/>
                          <a:uLnTx/>
                          <a:uFillTx/>
                          <a:latin typeface="+mn-lt"/>
                          <a:ea typeface="+mn-ea"/>
                          <a:cs typeface="+mn-cs"/>
                        </a:rPr>
                        <a:t>
Sou vosso passageiro do voo tap 553 de Munique para Lisboa. Era suposto partir dia 20 de dezembro as 19:35. Agora tem 2,5 horas de atraso e está overbooked. Em contacto por telefone convosco não me conseguem dar informação. Como e possível o aeroporto de Munique dar informação mais detalhada do que a vossa linha? De qualquer modo ainda não sei se tenho lugar no voo. Como posso resolver esta situação? Desta foi mesmo a última vez que voei convosco! Decepção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12/20/2017 19:17:39</a:t>
                      </a:r>
                    </a:p>
                  </a:txBody>
                  <a:tcPr/>
                </a:tc>
                <a:extLst>
                  <a:ext uri="{0D108BD9-81ED-4DB2-BD59-A6C34878D82A}">
                    <a16:rowId xmlns:a16="http://schemas.microsoft.com/office/drawing/2014/main" val="9162522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TAP Air Portugal</a:t>
                      </a:r>
                      <a:r>
                        <a:rPr kumimoji="0" lang="pt-BR" sz="1000" b="0" i="0" u="none" strike="noStrike" kern="1200" cap="none" spc="0" normalizeH="0" baseline="0" noProof="0">
                          <a:ln>
                            <a:noFill/>
                          </a:ln>
                          <a:solidFill>
                            <a:prstClr val="black"/>
                          </a:solidFill>
                          <a:effectLst/>
                          <a:uLnTx/>
                          <a:uFillTx/>
                          <a:latin typeface="+mn-lt"/>
                          <a:ea typeface="+mn-ea"/>
                          <a:cs typeface="+mn-cs"/>
                        </a:rPr>
                        <a:t> was asked by </a:t>
                      </a:r>
                      <a:r>
                        <a:rPr kumimoji="0" lang="pt-BR" sz="1000" b="1" i="0" u="none" strike="noStrike" kern="1200" cap="none" spc="0" normalizeH="0" baseline="0" noProof="0">
                          <a:ln>
                            <a:noFill/>
                          </a:ln>
                          <a:solidFill>
                            <a:prstClr val="black"/>
                          </a:solidFill>
                          <a:effectLst/>
                          <a:uLnTx/>
                          <a:uFillTx/>
                          <a:latin typeface="+mn-lt"/>
                          <a:ea typeface="+mn-ea"/>
                          <a:cs typeface="+mn-cs"/>
                        </a:rPr>
                        <a:t>Patricia Garnacha - 2017-12-20 17:57:57</a:t>
                      </a:r>
                      <a:r>
                        <a:rPr kumimoji="0" lang="pt-BR" sz="1000" b="0" i="0" u="none" strike="noStrike" kern="1200" cap="none" spc="0" normalizeH="0" baseline="0" noProof="0">
                          <a:ln>
                            <a:noFill/>
                          </a:ln>
                          <a:solidFill>
                            <a:prstClr val="black"/>
                          </a:solidFill>
                          <a:effectLst/>
                          <a:uLnTx/>
                          <a:uFillTx/>
                          <a:latin typeface="+mn-lt"/>
                          <a:ea typeface="+mn-ea"/>
                          <a:cs typeface="+mn-cs"/>
                        </a:rPr>
                        <a:t>
QUANTO CUSTA  BILHETE  PARA SUICA NO MES DE JANEIRO?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12/20/2017 18:04:46</a:t>
                      </a:r>
                    </a:p>
                  </a:txBody>
                  <a:tcPr/>
                </a:tc>
                <a:extLst>
                  <a:ext uri="{0D108BD9-81ED-4DB2-BD59-A6C34878D82A}">
                    <a16:rowId xmlns:a16="http://schemas.microsoft.com/office/drawing/2014/main" val="3784062602"/>
                  </a:ext>
                </a:extLst>
              </a:tr>
            </a:tbl>
          </a:graphicData>
        </a:graphic>
      </p:graphicFrame>
      <p:sp>
        <p:nvSpPr>
          <p:cNvPr id="4" name="Text Placeholder 3">
            <a:extLst>
              <a:ext uri="{FF2B5EF4-FFF2-40B4-BE49-F238E27FC236}">
                <a16:creationId xmlns:a16="http://schemas.microsoft.com/office/drawing/2014/main" id="{4915F4B8-460B-4B01-B16F-62DDA06E0A43}"/>
              </a:ext>
            </a:extLst>
          </p:cNvPr>
          <p:cNvSpPr>
            <a:spLocks noGrp="1"/>
          </p:cNvSpPr>
          <p:nvPr>
            <p:ph type="body" sz="quarter" idx="14"/>
          </p:nvPr>
        </p:nvSpPr>
        <p:spPr/>
        <p:txBody>
          <a:bodyPr/>
          <a:lstStyle/>
          <a:p>
            <a:r>
              <a:rPr lang="en-US"/>
              <a:t>12/07/2017 - 12/21/2017</a:t>
            </a:r>
          </a:p>
        </p:txBody>
      </p:sp>
    </p:spTree>
    <p:extLst>
      <p:ext uri="{BB962C8B-B14F-4D97-AF65-F5344CB8AC3E}">
        <p14:creationId xmlns:p14="http://schemas.microsoft.com/office/powerpoint/2010/main" val="130129027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4797F5-9F73-43DB-A719-821B50025E2C}"/>
              </a:ext>
            </a:extLst>
          </p:cNvPr>
          <p:cNvSpPr>
            <a:spLocks noGrp="1"/>
          </p:cNvSpPr>
          <p:nvPr>
            <p:ph type="title"/>
          </p:nvPr>
        </p:nvSpPr>
        <p:spPr/>
        <p:txBody>
          <a:bodyPr/>
          <a:lstStyle/>
          <a:p>
            <a:r>
              <a:rPr lang="en-US"/>
              <a:t>Facebook User Questions Table - 5 of 18</a:t>
            </a:r>
          </a:p>
        </p:txBody>
      </p:sp>
      <p:graphicFrame>
        <p:nvGraphicFramePr>
          <p:cNvPr id="5" name="Table Placeholder 4">
            <a:extLst>
              <a:ext uri="{FF2B5EF4-FFF2-40B4-BE49-F238E27FC236}">
                <a16:creationId xmlns:a16="http://schemas.microsoft.com/office/drawing/2014/main" id="{1876077A-88F2-488D-907E-855D990112C1}"/>
              </a:ext>
            </a:extLst>
          </p:cNvPr>
          <p:cNvGraphicFramePr>
            <a:graphicFrameLocks noGrp="1"/>
          </p:cNvGraphicFramePr>
          <p:nvPr>
            <p:ph type="tbl" sz="quarter" idx="13"/>
            <p:extLst>
              <p:ext uri="{D42A27DB-BD31-4B8C-83A1-F6EECF244321}">
                <p14:modId xmlns:p14="http://schemas.microsoft.com/office/powerpoint/2010/main" val="758442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520391708"/>
                    </a:ext>
                  </a:extLst>
                </a:gridCol>
                <a:gridCol w="822960">
                  <a:extLst>
                    <a:ext uri="{9D8B030D-6E8A-4147-A177-3AD203B41FA5}">
                      <a16:colId xmlns:a16="http://schemas.microsoft.com/office/drawing/2014/main" val="1426379513"/>
                    </a:ext>
                  </a:extLst>
                </a:gridCol>
                <a:gridCol w="822960">
                  <a:extLst>
                    <a:ext uri="{9D8B030D-6E8A-4147-A177-3AD203B41FA5}">
                      <a16:colId xmlns:a16="http://schemas.microsoft.com/office/drawing/2014/main" val="3440131693"/>
                    </a:ext>
                  </a:extLst>
                </a:gridCol>
                <a:gridCol w="822960">
                  <a:extLst>
                    <a:ext uri="{9D8B030D-6E8A-4147-A177-3AD203B41FA5}">
                      <a16:colId xmlns:a16="http://schemas.microsoft.com/office/drawing/2014/main" val="321458489"/>
                    </a:ext>
                  </a:extLst>
                </a:gridCol>
                <a:gridCol w="822960">
                  <a:extLst>
                    <a:ext uri="{9D8B030D-6E8A-4147-A177-3AD203B41FA5}">
                      <a16:colId xmlns:a16="http://schemas.microsoft.com/office/drawing/2014/main" val="4077816027"/>
                    </a:ext>
                  </a:extLst>
                </a:gridCol>
                <a:gridCol w="822960">
                  <a:extLst>
                    <a:ext uri="{9D8B030D-6E8A-4147-A177-3AD203B41FA5}">
                      <a16:colId xmlns:a16="http://schemas.microsoft.com/office/drawing/2014/main" val="1667655594"/>
                    </a:ext>
                  </a:extLst>
                </a:gridCol>
                <a:gridCol w="658368">
                  <a:extLst>
                    <a:ext uri="{9D8B030D-6E8A-4147-A177-3AD203B41FA5}">
                      <a16:colId xmlns:a16="http://schemas.microsoft.com/office/drawing/2014/main" val="3173462536"/>
                    </a:ext>
                  </a:extLst>
                </a:gridCol>
                <a:gridCol w="822960">
                  <a:extLst>
                    <a:ext uri="{9D8B030D-6E8A-4147-A177-3AD203B41FA5}">
                      <a16:colId xmlns:a16="http://schemas.microsoft.com/office/drawing/2014/main" val="3724542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22711720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TAP Air Portugal</a:t>
                      </a:r>
                      <a:r>
                        <a:rPr kumimoji="0" lang="en-US" sz="1000" b="0" i="0" u="none" strike="noStrike" kern="1200" cap="none" spc="0" normalizeH="0" baseline="0" noProof="0">
                          <a:ln>
                            <a:noFill/>
                          </a:ln>
                          <a:solidFill>
                            <a:prstClr val="black"/>
                          </a:solidFill>
                          <a:effectLst/>
                          <a:uLnTx/>
                          <a:uFillTx/>
                          <a:latin typeface="+mn-lt"/>
                          <a:ea typeface="+mn-ea"/>
                          <a:cs typeface="+mn-cs"/>
                        </a:rPr>
                        <a:t> was asked by </a:t>
                      </a:r>
                      <a:r>
                        <a:rPr kumimoji="0" lang="en-US" sz="1000" b="1" i="0" u="none" strike="noStrike" kern="1200" cap="none" spc="0" normalizeH="0" baseline="0" noProof="0">
                          <a:ln>
                            <a:noFill/>
                          </a:ln>
                          <a:solidFill>
                            <a:prstClr val="black"/>
                          </a:solidFill>
                          <a:effectLst/>
                          <a:uLnTx/>
                          <a:uFillTx/>
                          <a:latin typeface="+mn-lt"/>
                          <a:ea typeface="+mn-ea"/>
                          <a:cs typeface="+mn-cs"/>
                        </a:rPr>
                        <a:t>Yoshi Koller - 2017-12-20 13:12:04</a:t>
                      </a:r>
                      <a:r>
                        <a:rPr kumimoji="0" lang="en-US" sz="1000" b="0" i="0" u="none" strike="noStrike" kern="1200" cap="none" spc="0" normalizeH="0" baseline="0" noProof="0">
                          <a:ln>
                            <a:noFill/>
                          </a:ln>
                          <a:solidFill>
                            <a:prstClr val="black"/>
                          </a:solidFill>
                          <a:effectLst/>
                          <a:uLnTx/>
                          <a:uFillTx/>
                          <a:latin typeface="+mn-lt"/>
                          <a:ea typeface="+mn-ea"/>
                          <a:cs typeface="+mn-cs"/>
                        </a:rPr>
                        <a:t>
Dear TAP Team, my friend wrote you a claim on July 31st, 2017 for flight 1865 and the subsequent flight 1274. We booked business class on both flights but the crew refused to serve us food, as they were flying on minimal crew apparently. But we could smell food being cooked, probably for the pilots. Also they refused us to give us water, but after we asked them several times, they graciously served us water.
What is up with you refusing to serve food or water on business class and why are you taking so long to answer our claim? It is almost 6 months away since we sent you the claim.... No response whatsoever.
Please tell me what kind of information you need in order to send us an answer to our claim.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12/20/2017 13:28:51</a:t>
                      </a:r>
                    </a:p>
                  </a:txBody>
                  <a:tcPr/>
                </a:tc>
                <a:extLst>
                  <a:ext uri="{0D108BD9-81ED-4DB2-BD59-A6C34878D82A}">
                    <a16:rowId xmlns:a16="http://schemas.microsoft.com/office/drawing/2014/main" val="4147804443"/>
                  </a:ext>
                </a:extLst>
              </a:tr>
            </a:tbl>
          </a:graphicData>
        </a:graphic>
      </p:graphicFrame>
      <p:sp>
        <p:nvSpPr>
          <p:cNvPr id="4" name="Text Placeholder 3">
            <a:extLst>
              <a:ext uri="{FF2B5EF4-FFF2-40B4-BE49-F238E27FC236}">
                <a16:creationId xmlns:a16="http://schemas.microsoft.com/office/drawing/2014/main" id="{5F83BAEA-0FF2-417D-9733-9C6234AB3FCF}"/>
              </a:ext>
            </a:extLst>
          </p:cNvPr>
          <p:cNvSpPr>
            <a:spLocks noGrp="1"/>
          </p:cNvSpPr>
          <p:nvPr>
            <p:ph type="body" sz="quarter" idx="14"/>
          </p:nvPr>
        </p:nvSpPr>
        <p:spPr/>
        <p:txBody>
          <a:bodyPr/>
          <a:lstStyle/>
          <a:p>
            <a:r>
              <a:rPr lang="en-US"/>
              <a:t>12/07/2017 - 12/21/2017</a:t>
            </a:r>
          </a:p>
        </p:txBody>
      </p:sp>
    </p:spTree>
    <p:extLst>
      <p:ext uri="{BB962C8B-B14F-4D97-AF65-F5344CB8AC3E}">
        <p14:creationId xmlns:p14="http://schemas.microsoft.com/office/powerpoint/2010/main" val="280957904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B9DF92-7590-4357-9111-95405B204890}"/>
              </a:ext>
            </a:extLst>
          </p:cNvPr>
          <p:cNvSpPr>
            <a:spLocks noGrp="1"/>
          </p:cNvSpPr>
          <p:nvPr>
            <p:ph type="title"/>
          </p:nvPr>
        </p:nvSpPr>
        <p:spPr/>
        <p:txBody>
          <a:bodyPr/>
          <a:lstStyle/>
          <a:p>
            <a:r>
              <a:rPr lang="en-US"/>
              <a:t>Facebook User Questions Table - 6 of 18</a:t>
            </a:r>
          </a:p>
        </p:txBody>
      </p:sp>
      <p:graphicFrame>
        <p:nvGraphicFramePr>
          <p:cNvPr id="5" name="Table Placeholder 4">
            <a:extLst>
              <a:ext uri="{FF2B5EF4-FFF2-40B4-BE49-F238E27FC236}">
                <a16:creationId xmlns:a16="http://schemas.microsoft.com/office/drawing/2014/main" id="{A5024C42-86C0-49E6-AFBF-0085DE0A7FD5}"/>
              </a:ext>
            </a:extLst>
          </p:cNvPr>
          <p:cNvGraphicFramePr>
            <a:graphicFrameLocks noGrp="1"/>
          </p:cNvGraphicFramePr>
          <p:nvPr>
            <p:ph type="tbl" sz="quarter" idx="13"/>
            <p:extLst>
              <p:ext uri="{D42A27DB-BD31-4B8C-83A1-F6EECF244321}">
                <p14:modId xmlns:p14="http://schemas.microsoft.com/office/powerpoint/2010/main" val="36189721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110765356"/>
                    </a:ext>
                  </a:extLst>
                </a:gridCol>
                <a:gridCol w="822960">
                  <a:extLst>
                    <a:ext uri="{9D8B030D-6E8A-4147-A177-3AD203B41FA5}">
                      <a16:colId xmlns:a16="http://schemas.microsoft.com/office/drawing/2014/main" val="3642887502"/>
                    </a:ext>
                  </a:extLst>
                </a:gridCol>
                <a:gridCol w="822960">
                  <a:extLst>
                    <a:ext uri="{9D8B030D-6E8A-4147-A177-3AD203B41FA5}">
                      <a16:colId xmlns:a16="http://schemas.microsoft.com/office/drawing/2014/main" val="583864769"/>
                    </a:ext>
                  </a:extLst>
                </a:gridCol>
                <a:gridCol w="822960">
                  <a:extLst>
                    <a:ext uri="{9D8B030D-6E8A-4147-A177-3AD203B41FA5}">
                      <a16:colId xmlns:a16="http://schemas.microsoft.com/office/drawing/2014/main" val="3838737079"/>
                    </a:ext>
                  </a:extLst>
                </a:gridCol>
                <a:gridCol w="822960">
                  <a:extLst>
                    <a:ext uri="{9D8B030D-6E8A-4147-A177-3AD203B41FA5}">
                      <a16:colId xmlns:a16="http://schemas.microsoft.com/office/drawing/2014/main" val="2117954837"/>
                    </a:ext>
                  </a:extLst>
                </a:gridCol>
                <a:gridCol w="822960">
                  <a:extLst>
                    <a:ext uri="{9D8B030D-6E8A-4147-A177-3AD203B41FA5}">
                      <a16:colId xmlns:a16="http://schemas.microsoft.com/office/drawing/2014/main" val="3313203886"/>
                    </a:ext>
                  </a:extLst>
                </a:gridCol>
                <a:gridCol w="658368">
                  <a:extLst>
                    <a:ext uri="{9D8B030D-6E8A-4147-A177-3AD203B41FA5}">
                      <a16:colId xmlns:a16="http://schemas.microsoft.com/office/drawing/2014/main" val="2172551566"/>
                    </a:ext>
                  </a:extLst>
                </a:gridCol>
                <a:gridCol w="822960">
                  <a:extLst>
                    <a:ext uri="{9D8B030D-6E8A-4147-A177-3AD203B41FA5}">
                      <a16:colId xmlns:a16="http://schemas.microsoft.com/office/drawing/2014/main" val="33004212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12963284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TAP Air Portugal</a:t>
                      </a:r>
                      <a:r>
                        <a:rPr kumimoji="0" lang="en-US" sz="1000" b="0" i="0" u="none" strike="noStrike" kern="1200" cap="none" spc="0" normalizeH="0" baseline="0" noProof="0">
                          <a:ln>
                            <a:noFill/>
                          </a:ln>
                          <a:solidFill>
                            <a:prstClr val="black"/>
                          </a:solidFill>
                          <a:effectLst/>
                          <a:uLnTx/>
                          <a:uFillTx/>
                          <a:latin typeface="+mn-lt"/>
                          <a:ea typeface="+mn-ea"/>
                          <a:cs typeface="+mn-cs"/>
                        </a:rPr>
                        <a:t> was asked by </a:t>
                      </a:r>
                      <a:r>
                        <a:rPr kumimoji="0" lang="en-US" sz="1000" b="1" i="0" u="none" strike="noStrike" kern="1200" cap="none" spc="0" normalizeH="0" baseline="0" noProof="0">
                          <a:ln>
                            <a:noFill/>
                          </a:ln>
                          <a:solidFill>
                            <a:prstClr val="black"/>
                          </a:solidFill>
                          <a:effectLst/>
                          <a:uLnTx/>
                          <a:uFillTx/>
                          <a:latin typeface="+mn-lt"/>
                          <a:ea typeface="+mn-ea"/>
                          <a:cs typeface="+mn-cs"/>
                        </a:rPr>
                        <a:t>Bertil Rönnkvist - 2017-12-20 10:41:21</a:t>
                      </a:r>
                      <a:r>
                        <a:rPr kumimoji="0" lang="en-US" sz="1000" b="0" i="0" u="none" strike="noStrike" kern="1200" cap="none" spc="0" normalizeH="0" baseline="0" noProof="0">
                          <a:ln>
                            <a:noFill/>
                          </a:ln>
                          <a:solidFill>
                            <a:prstClr val="black"/>
                          </a:solidFill>
                          <a:effectLst/>
                          <a:uLnTx/>
                          <a:uFillTx/>
                          <a:latin typeface="+mn-lt"/>
                          <a:ea typeface="+mn-ea"/>
                          <a:cs typeface="+mn-cs"/>
                        </a:rPr>
                        <a:t>
As you are very aware of, I have a complaint matter running regarding a cancelled flight in September.
Last time I posted here you answered that you will come back as soon as possible.
When is that...?
I have also called customer service numerous times and I have e-mailed TAP in Scandinavia. (who supposedly have this on their desk)
Their replies are the same: they will come back as soon as possible.
When is that...?
Why don't you answer me and why don't you resolve this issue?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12/20/2017 11:06:02</a:t>
                      </a:r>
                    </a:p>
                  </a:txBody>
                  <a:tcPr/>
                </a:tc>
                <a:extLst>
                  <a:ext uri="{0D108BD9-81ED-4DB2-BD59-A6C34878D82A}">
                    <a16:rowId xmlns:a16="http://schemas.microsoft.com/office/drawing/2014/main" val="2426818979"/>
                  </a:ext>
                </a:extLst>
              </a:tr>
            </a:tbl>
          </a:graphicData>
        </a:graphic>
      </p:graphicFrame>
      <p:sp>
        <p:nvSpPr>
          <p:cNvPr id="4" name="Text Placeholder 3">
            <a:extLst>
              <a:ext uri="{FF2B5EF4-FFF2-40B4-BE49-F238E27FC236}">
                <a16:creationId xmlns:a16="http://schemas.microsoft.com/office/drawing/2014/main" id="{A52E13A3-64A6-49CA-B19C-5D57DD17F897}"/>
              </a:ext>
            </a:extLst>
          </p:cNvPr>
          <p:cNvSpPr>
            <a:spLocks noGrp="1"/>
          </p:cNvSpPr>
          <p:nvPr>
            <p:ph type="body" sz="quarter" idx="14"/>
          </p:nvPr>
        </p:nvSpPr>
        <p:spPr/>
        <p:txBody>
          <a:bodyPr/>
          <a:lstStyle/>
          <a:p>
            <a:r>
              <a:rPr lang="en-US"/>
              <a:t>12/07/2017 - 12/21/2017</a:t>
            </a:r>
          </a:p>
        </p:txBody>
      </p:sp>
    </p:spTree>
    <p:extLst>
      <p:ext uri="{BB962C8B-B14F-4D97-AF65-F5344CB8AC3E}">
        <p14:creationId xmlns:p14="http://schemas.microsoft.com/office/powerpoint/2010/main" val="99986317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37B464-1BD5-4A56-AEFE-C573822AE65D}"/>
              </a:ext>
            </a:extLst>
          </p:cNvPr>
          <p:cNvSpPr>
            <a:spLocks noGrp="1"/>
          </p:cNvSpPr>
          <p:nvPr>
            <p:ph type="title"/>
          </p:nvPr>
        </p:nvSpPr>
        <p:spPr/>
        <p:txBody>
          <a:bodyPr/>
          <a:lstStyle/>
          <a:p>
            <a:r>
              <a:rPr lang="en-US"/>
              <a:t>Facebook User Questions Table - 7 of 18</a:t>
            </a:r>
          </a:p>
        </p:txBody>
      </p:sp>
      <p:graphicFrame>
        <p:nvGraphicFramePr>
          <p:cNvPr id="5" name="Table Placeholder 4">
            <a:extLst>
              <a:ext uri="{FF2B5EF4-FFF2-40B4-BE49-F238E27FC236}">
                <a16:creationId xmlns:a16="http://schemas.microsoft.com/office/drawing/2014/main" id="{1318C448-A69A-4926-98F4-0178425EBB86}"/>
              </a:ext>
            </a:extLst>
          </p:cNvPr>
          <p:cNvGraphicFramePr>
            <a:graphicFrameLocks noGrp="1"/>
          </p:cNvGraphicFramePr>
          <p:nvPr>
            <p:ph type="tbl" sz="quarter" idx="13"/>
            <p:extLst>
              <p:ext uri="{D42A27DB-BD31-4B8C-83A1-F6EECF244321}">
                <p14:modId xmlns:p14="http://schemas.microsoft.com/office/powerpoint/2010/main" val="10988325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3938944894"/>
                    </a:ext>
                  </a:extLst>
                </a:gridCol>
                <a:gridCol w="822960">
                  <a:extLst>
                    <a:ext uri="{9D8B030D-6E8A-4147-A177-3AD203B41FA5}">
                      <a16:colId xmlns:a16="http://schemas.microsoft.com/office/drawing/2014/main" val="1149892526"/>
                    </a:ext>
                  </a:extLst>
                </a:gridCol>
                <a:gridCol w="822960">
                  <a:extLst>
                    <a:ext uri="{9D8B030D-6E8A-4147-A177-3AD203B41FA5}">
                      <a16:colId xmlns:a16="http://schemas.microsoft.com/office/drawing/2014/main" val="1156627133"/>
                    </a:ext>
                  </a:extLst>
                </a:gridCol>
                <a:gridCol w="822960">
                  <a:extLst>
                    <a:ext uri="{9D8B030D-6E8A-4147-A177-3AD203B41FA5}">
                      <a16:colId xmlns:a16="http://schemas.microsoft.com/office/drawing/2014/main" val="2817136566"/>
                    </a:ext>
                  </a:extLst>
                </a:gridCol>
                <a:gridCol w="822960">
                  <a:extLst>
                    <a:ext uri="{9D8B030D-6E8A-4147-A177-3AD203B41FA5}">
                      <a16:colId xmlns:a16="http://schemas.microsoft.com/office/drawing/2014/main" val="497896935"/>
                    </a:ext>
                  </a:extLst>
                </a:gridCol>
                <a:gridCol w="822960">
                  <a:extLst>
                    <a:ext uri="{9D8B030D-6E8A-4147-A177-3AD203B41FA5}">
                      <a16:colId xmlns:a16="http://schemas.microsoft.com/office/drawing/2014/main" val="3931611989"/>
                    </a:ext>
                  </a:extLst>
                </a:gridCol>
                <a:gridCol w="658368">
                  <a:extLst>
                    <a:ext uri="{9D8B030D-6E8A-4147-A177-3AD203B41FA5}">
                      <a16:colId xmlns:a16="http://schemas.microsoft.com/office/drawing/2014/main" val="2881958803"/>
                    </a:ext>
                  </a:extLst>
                </a:gridCol>
                <a:gridCol w="822960">
                  <a:extLst>
                    <a:ext uri="{9D8B030D-6E8A-4147-A177-3AD203B41FA5}">
                      <a16:colId xmlns:a16="http://schemas.microsoft.com/office/drawing/2014/main" val="6286746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17337880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TAP Air Portugal</a:t>
                      </a:r>
                      <a:r>
                        <a:rPr kumimoji="0" lang="fr-FR" sz="1000" b="0" i="0" u="none" strike="noStrike" kern="1200" cap="none" spc="0" normalizeH="0" baseline="0" noProof="0">
                          <a:ln>
                            <a:noFill/>
                          </a:ln>
                          <a:solidFill>
                            <a:prstClr val="black"/>
                          </a:solidFill>
                          <a:effectLst/>
                          <a:uLnTx/>
                          <a:uFillTx/>
                          <a:latin typeface="+mn-lt"/>
                          <a:ea typeface="+mn-ea"/>
                          <a:cs typeface="+mn-cs"/>
                        </a:rPr>
                        <a:t> was asked by </a:t>
                      </a:r>
                      <a:r>
                        <a:rPr kumimoji="0" lang="fr-FR" sz="1000" b="1" i="0" u="none" strike="noStrike" kern="1200" cap="none" spc="0" normalizeH="0" baseline="0" noProof="0">
                          <a:ln>
                            <a:noFill/>
                          </a:ln>
                          <a:solidFill>
                            <a:prstClr val="black"/>
                          </a:solidFill>
                          <a:effectLst/>
                          <a:uLnTx/>
                          <a:uFillTx/>
                          <a:latin typeface="+mn-lt"/>
                          <a:ea typeface="+mn-ea"/>
                          <a:cs typeface="+mn-cs"/>
                        </a:rPr>
                        <a:t>Jlo Lopes - 2017-12-20 09:38:19</a:t>
                      </a:r>
                      <a:r>
                        <a:rPr kumimoji="0" lang="fr-FR" sz="1000" b="0" i="0" u="none" strike="noStrike" kern="1200" cap="none" spc="0" normalizeH="0" baseline="0" noProof="0">
                          <a:ln>
                            <a:noFill/>
                          </a:ln>
                          <a:solidFill>
                            <a:prstClr val="black"/>
                          </a:solidFill>
                          <a:effectLst/>
                          <a:uLnTx/>
                          <a:uFillTx/>
                          <a:latin typeface="+mn-lt"/>
                          <a:ea typeface="+mn-ea"/>
                          <a:cs typeface="+mn-cs"/>
                        </a:rPr>
                        <a:t>
Comme ca fait longtemps que vous n avez pas eu de nouvelles de moi je reviens au galop.  je reitere ma demande pour la nième fois  car bien sûr  je n ai toujours pas de reponse à ma reclamation. ca fait 4 mois. avez vous ne serait ce qu un peu de considération pour vos clients ???? A quoi ca sert d envoyer la reclamation au service département responsable si il ne reponde pas au reclamation????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12/20/2017 10:01:56</a:t>
                      </a:r>
                    </a:p>
                  </a:txBody>
                  <a:tcPr/>
                </a:tc>
                <a:extLst>
                  <a:ext uri="{0D108BD9-81ED-4DB2-BD59-A6C34878D82A}">
                    <a16:rowId xmlns:a16="http://schemas.microsoft.com/office/drawing/2014/main" val="4184959630"/>
                  </a:ext>
                </a:extLst>
              </a:tr>
            </a:tbl>
          </a:graphicData>
        </a:graphic>
      </p:graphicFrame>
      <p:sp>
        <p:nvSpPr>
          <p:cNvPr id="4" name="Text Placeholder 3">
            <a:extLst>
              <a:ext uri="{FF2B5EF4-FFF2-40B4-BE49-F238E27FC236}">
                <a16:creationId xmlns:a16="http://schemas.microsoft.com/office/drawing/2014/main" id="{0CF8F8D7-5013-4B4E-955A-4001843E5C0F}"/>
              </a:ext>
            </a:extLst>
          </p:cNvPr>
          <p:cNvSpPr>
            <a:spLocks noGrp="1"/>
          </p:cNvSpPr>
          <p:nvPr>
            <p:ph type="body" sz="quarter" idx="14"/>
          </p:nvPr>
        </p:nvSpPr>
        <p:spPr/>
        <p:txBody>
          <a:bodyPr/>
          <a:lstStyle/>
          <a:p>
            <a:r>
              <a:rPr lang="en-US"/>
              <a:t>12/07/2017 - 12/21/2017</a:t>
            </a:r>
          </a:p>
        </p:txBody>
      </p:sp>
    </p:spTree>
    <p:extLst>
      <p:ext uri="{BB962C8B-B14F-4D97-AF65-F5344CB8AC3E}">
        <p14:creationId xmlns:p14="http://schemas.microsoft.com/office/powerpoint/2010/main" val="220035896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C6F0D2-F35A-4B8E-98F4-F53718751C45}"/>
              </a:ext>
            </a:extLst>
          </p:cNvPr>
          <p:cNvSpPr>
            <a:spLocks noGrp="1"/>
          </p:cNvSpPr>
          <p:nvPr>
            <p:ph type="title"/>
          </p:nvPr>
        </p:nvSpPr>
        <p:spPr/>
        <p:txBody>
          <a:bodyPr/>
          <a:lstStyle/>
          <a:p>
            <a:r>
              <a:rPr lang="en-US"/>
              <a:t>Facebook User Questions Table - 8 of 18</a:t>
            </a:r>
          </a:p>
        </p:txBody>
      </p:sp>
      <p:graphicFrame>
        <p:nvGraphicFramePr>
          <p:cNvPr id="5" name="Table Placeholder 4">
            <a:extLst>
              <a:ext uri="{FF2B5EF4-FFF2-40B4-BE49-F238E27FC236}">
                <a16:creationId xmlns:a16="http://schemas.microsoft.com/office/drawing/2014/main" id="{AFAFB0D7-F66A-4410-B0ED-12A657C91D98}"/>
              </a:ext>
            </a:extLst>
          </p:cNvPr>
          <p:cNvGraphicFramePr>
            <a:graphicFrameLocks noGrp="1"/>
          </p:cNvGraphicFramePr>
          <p:nvPr>
            <p:ph type="tbl" sz="quarter" idx="13"/>
            <p:extLst>
              <p:ext uri="{D42A27DB-BD31-4B8C-83A1-F6EECF244321}">
                <p14:modId xmlns:p14="http://schemas.microsoft.com/office/powerpoint/2010/main" val="24181446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3194166849"/>
                    </a:ext>
                  </a:extLst>
                </a:gridCol>
                <a:gridCol w="822960">
                  <a:extLst>
                    <a:ext uri="{9D8B030D-6E8A-4147-A177-3AD203B41FA5}">
                      <a16:colId xmlns:a16="http://schemas.microsoft.com/office/drawing/2014/main" val="854623116"/>
                    </a:ext>
                  </a:extLst>
                </a:gridCol>
                <a:gridCol w="822960">
                  <a:extLst>
                    <a:ext uri="{9D8B030D-6E8A-4147-A177-3AD203B41FA5}">
                      <a16:colId xmlns:a16="http://schemas.microsoft.com/office/drawing/2014/main" val="1885935294"/>
                    </a:ext>
                  </a:extLst>
                </a:gridCol>
                <a:gridCol w="822960">
                  <a:extLst>
                    <a:ext uri="{9D8B030D-6E8A-4147-A177-3AD203B41FA5}">
                      <a16:colId xmlns:a16="http://schemas.microsoft.com/office/drawing/2014/main" val="1378260026"/>
                    </a:ext>
                  </a:extLst>
                </a:gridCol>
                <a:gridCol w="822960">
                  <a:extLst>
                    <a:ext uri="{9D8B030D-6E8A-4147-A177-3AD203B41FA5}">
                      <a16:colId xmlns:a16="http://schemas.microsoft.com/office/drawing/2014/main" val="2549187057"/>
                    </a:ext>
                  </a:extLst>
                </a:gridCol>
                <a:gridCol w="822960">
                  <a:extLst>
                    <a:ext uri="{9D8B030D-6E8A-4147-A177-3AD203B41FA5}">
                      <a16:colId xmlns:a16="http://schemas.microsoft.com/office/drawing/2014/main" val="1990132507"/>
                    </a:ext>
                  </a:extLst>
                </a:gridCol>
                <a:gridCol w="658368">
                  <a:extLst>
                    <a:ext uri="{9D8B030D-6E8A-4147-A177-3AD203B41FA5}">
                      <a16:colId xmlns:a16="http://schemas.microsoft.com/office/drawing/2014/main" val="1067895557"/>
                    </a:ext>
                  </a:extLst>
                </a:gridCol>
                <a:gridCol w="822960">
                  <a:extLst>
                    <a:ext uri="{9D8B030D-6E8A-4147-A177-3AD203B41FA5}">
                      <a16:colId xmlns:a16="http://schemas.microsoft.com/office/drawing/2014/main" val="13289760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17160139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TAP Air Portugal</a:t>
                      </a:r>
                      <a:r>
                        <a:rPr kumimoji="0" lang="fr-FR" sz="1000" b="0" i="0" u="none" strike="noStrike" kern="1200" cap="none" spc="0" normalizeH="0" baseline="0" noProof="0">
                          <a:ln>
                            <a:noFill/>
                          </a:ln>
                          <a:solidFill>
                            <a:prstClr val="black"/>
                          </a:solidFill>
                          <a:effectLst/>
                          <a:uLnTx/>
                          <a:uFillTx/>
                          <a:latin typeface="+mn-lt"/>
                          <a:ea typeface="+mn-ea"/>
                          <a:cs typeface="+mn-cs"/>
                        </a:rPr>
                        <a:t> was asked by </a:t>
                      </a:r>
                      <a:r>
                        <a:rPr kumimoji="0" lang="fr-FR" sz="1000" b="1" i="0" u="none" strike="noStrike" kern="1200" cap="none" spc="0" normalizeH="0" baseline="0" noProof="0">
                          <a:ln>
                            <a:noFill/>
                          </a:ln>
                          <a:solidFill>
                            <a:prstClr val="black"/>
                          </a:solidFill>
                          <a:effectLst/>
                          <a:uLnTx/>
                          <a:uFillTx/>
                          <a:latin typeface="+mn-lt"/>
                          <a:ea typeface="+mn-ea"/>
                          <a:cs typeface="+mn-cs"/>
                        </a:rPr>
                        <a:t>Céline Camier - 2017-12-19 21:55:56</a:t>
                      </a:r>
                      <a:r>
                        <a:rPr kumimoji="0" lang="fr-FR" sz="1000" b="0" i="0" u="none" strike="noStrike" kern="1200" cap="none" spc="0" normalizeH="0" baseline="0" noProof="0">
                          <a:ln>
                            <a:noFill/>
                          </a:ln>
                          <a:solidFill>
                            <a:prstClr val="black"/>
                          </a:solidFill>
                          <a:effectLst/>
                          <a:uLnTx/>
                          <a:uFillTx/>
                          <a:latin typeface="+mn-lt"/>
                          <a:ea typeface="+mn-ea"/>
                          <a:cs typeface="+mn-cs"/>
                        </a:rPr>
                        <a:t>
Cher TAP, les fêtes approchent j avais des affaires dans ma valise dont j ai besoin...
Dites moi si je peux racheter des affaires tout en sachant que je vais être indemnisé par vois. Expliquez moi comment compter vous faire? Allez vous nous rembourser les frais que nous avons engagés( sous vêtements, produits de beauté...) en l'absence de notre valise  nous voulons une réponse. Nous trouvons que le manque de clarté de votre part depuis vendredi est inadmissible.
Répondez nous   Précisément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12/19/2017 22:25:02</a:t>
                      </a:r>
                    </a:p>
                  </a:txBody>
                  <a:tcPr/>
                </a:tc>
                <a:extLst>
                  <a:ext uri="{0D108BD9-81ED-4DB2-BD59-A6C34878D82A}">
                    <a16:rowId xmlns:a16="http://schemas.microsoft.com/office/drawing/2014/main" val="18611302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TAP Air Portugal</a:t>
                      </a:r>
                      <a:r>
                        <a:rPr kumimoji="0" lang="en-US" sz="1000" b="0" i="0" u="none" strike="noStrike" kern="1200" cap="none" spc="0" normalizeH="0" baseline="0" noProof="0">
                          <a:ln>
                            <a:noFill/>
                          </a:ln>
                          <a:solidFill>
                            <a:prstClr val="black"/>
                          </a:solidFill>
                          <a:effectLst/>
                          <a:uLnTx/>
                          <a:uFillTx/>
                          <a:latin typeface="+mn-lt"/>
                          <a:ea typeface="+mn-ea"/>
                          <a:cs typeface="+mn-cs"/>
                        </a:rPr>
                        <a:t> was asked by </a:t>
                      </a:r>
                      <a:r>
                        <a:rPr kumimoji="0" lang="en-US" sz="1000" b="1" i="0" u="none" strike="noStrike" kern="1200" cap="none" spc="0" normalizeH="0" baseline="0" noProof="0">
                          <a:ln>
                            <a:noFill/>
                          </a:ln>
                          <a:solidFill>
                            <a:prstClr val="black"/>
                          </a:solidFill>
                          <a:effectLst/>
                          <a:uLnTx/>
                          <a:uFillTx/>
                          <a:latin typeface="+mn-lt"/>
                          <a:ea typeface="+mn-ea"/>
                          <a:cs typeface="+mn-cs"/>
                        </a:rPr>
                        <a:t>Lea Louise Videt - 2017-12-19 16:46:50</a:t>
                      </a:r>
                      <a:r>
                        <a:rPr kumimoji="0" lang="en-US" sz="1000" b="0" i="0" u="none" strike="noStrike" kern="1200" cap="none" spc="0" normalizeH="0" baseline="0" noProof="0">
                          <a:ln>
                            <a:noFill/>
                          </a:ln>
                          <a:solidFill>
                            <a:prstClr val="black"/>
                          </a:solidFill>
                          <a:effectLst/>
                          <a:uLnTx/>
                          <a:uFillTx/>
                          <a:latin typeface="+mn-lt"/>
                          <a:ea typeface="+mn-ea"/>
                          <a:cs typeface="+mn-cs"/>
                        </a:rPr>
                        <a:t>
I'm trying to check in online for my flight tomorrow, but I can't proceed without having to pay for a seat, are you really serious about that? I don't want any specific seat, just any, but all available seats cost additional money.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12/19/2017 17:03:59</a:t>
                      </a:r>
                    </a:p>
                  </a:txBody>
                  <a:tcPr/>
                </a:tc>
                <a:extLst>
                  <a:ext uri="{0D108BD9-81ED-4DB2-BD59-A6C34878D82A}">
                    <a16:rowId xmlns:a16="http://schemas.microsoft.com/office/drawing/2014/main" val="2436233712"/>
                  </a:ext>
                </a:extLst>
              </a:tr>
            </a:tbl>
          </a:graphicData>
        </a:graphic>
      </p:graphicFrame>
      <p:sp>
        <p:nvSpPr>
          <p:cNvPr id="4" name="Text Placeholder 3">
            <a:extLst>
              <a:ext uri="{FF2B5EF4-FFF2-40B4-BE49-F238E27FC236}">
                <a16:creationId xmlns:a16="http://schemas.microsoft.com/office/drawing/2014/main" id="{341C9A1F-6F29-46CB-BEFC-067DD9783ABD}"/>
              </a:ext>
            </a:extLst>
          </p:cNvPr>
          <p:cNvSpPr>
            <a:spLocks noGrp="1"/>
          </p:cNvSpPr>
          <p:nvPr>
            <p:ph type="body" sz="quarter" idx="14"/>
          </p:nvPr>
        </p:nvSpPr>
        <p:spPr/>
        <p:txBody>
          <a:bodyPr/>
          <a:lstStyle/>
          <a:p>
            <a:r>
              <a:rPr lang="en-US"/>
              <a:t>12/07/2017 - 12/21/2017</a:t>
            </a:r>
          </a:p>
        </p:txBody>
      </p:sp>
    </p:spTree>
    <p:extLst>
      <p:ext uri="{BB962C8B-B14F-4D97-AF65-F5344CB8AC3E}">
        <p14:creationId xmlns:p14="http://schemas.microsoft.com/office/powerpoint/2010/main" val="429079027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29EE8C-78B6-46A7-A51B-1988AD2F1CFB}"/>
              </a:ext>
            </a:extLst>
          </p:cNvPr>
          <p:cNvSpPr>
            <a:spLocks noGrp="1"/>
          </p:cNvSpPr>
          <p:nvPr>
            <p:ph type="title"/>
          </p:nvPr>
        </p:nvSpPr>
        <p:spPr/>
        <p:txBody>
          <a:bodyPr/>
          <a:lstStyle/>
          <a:p>
            <a:r>
              <a:rPr lang="en-US"/>
              <a:t>Facebook User Questions Table - 9 of 18</a:t>
            </a:r>
          </a:p>
        </p:txBody>
      </p:sp>
      <p:graphicFrame>
        <p:nvGraphicFramePr>
          <p:cNvPr id="5" name="Table Placeholder 4">
            <a:extLst>
              <a:ext uri="{FF2B5EF4-FFF2-40B4-BE49-F238E27FC236}">
                <a16:creationId xmlns:a16="http://schemas.microsoft.com/office/drawing/2014/main" id="{F1C41973-D78A-4E9F-8540-F85ACD0CE119}"/>
              </a:ext>
            </a:extLst>
          </p:cNvPr>
          <p:cNvGraphicFramePr>
            <a:graphicFrameLocks noGrp="1"/>
          </p:cNvGraphicFramePr>
          <p:nvPr>
            <p:ph type="tbl" sz="quarter" idx="13"/>
            <p:extLst>
              <p:ext uri="{D42A27DB-BD31-4B8C-83A1-F6EECF244321}">
                <p14:modId xmlns:p14="http://schemas.microsoft.com/office/powerpoint/2010/main" val="12289134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1834463380"/>
                    </a:ext>
                  </a:extLst>
                </a:gridCol>
                <a:gridCol w="822960">
                  <a:extLst>
                    <a:ext uri="{9D8B030D-6E8A-4147-A177-3AD203B41FA5}">
                      <a16:colId xmlns:a16="http://schemas.microsoft.com/office/drawing/2014/main" val="672543667"/>
                    </a:ext>
                  </a:extLst>
                </a:gridCol>
                <a:gridCol w="822960">
                  <a:extLst>
                    <a:ext uri="{9D8B030D-6E8A-4147-A177-3AD203B41FA5}">
                      <a16:colId xmlns:a16="http://schemas.microsoft.com/office/drawing/2014/main" val="4017460894"/>
                    </a:ext>
                  </a:extLst>
                </a:gridCol>
                <a:gridCol w="822960">
                  <a:extLst>
                    <a:ext uri="{9D8B030D-6E8A-4147-A177-3AD203B41FA5}">
                      <a16:colId xmlns:a16="http://schemas.microsoft.com/office/drawing/2014/main" val="4201151689"/>
                    </a:ext>
                  </a:extLst>
                </a:gridCol>
                <a:gridCol w="822960">
                  <a:extLst>
                    <a:ext uri="{9D8B030D-6E8A-4147-A177-3AD203B41FA5}">
                      <a16:colId xmlns:a16="http://schemas.microsoft.com/office/drawing/2014/main" val="850329512"/>
                    </a:ext>
                  </a:extLst>
                </a:gridCol>
                <a:gridCol w="822960">
                  <a:extLst>
                    <a:ext uri="{9D8B030D-6E8A-4147-A177-3AD203B41FA5}">
                      <a16:colId xmlns:a16="http://schemas.microsoft.com/office/drawing/2014/main" val="3486989927"/>
                    </a:ext>
                  </a:extLst>
                </a:gridCol>
                <a:gridCol w="658368">
                  <a:extLst>
                    <a:ext uri="{9D8B030D-6E8A-4147-A177-3AD203B41FA5}">
                      <a16:colId xmlns:a16="http://schemas.microsoft.com/office/drawing/2014/main" val="90138101"/>
                    </a:ext>
                  </a:extLst>
                </a:gridCol>
                <a:gridCol w="822960">
                  <a:extLst>
                    <a:ext uri="{9D8B030D-6E8A-4147-A177-3AD203B41FA5}">
                      <a16:colId xmlns:a16="http://schemas.microsoft.com/office/drawing/2014/main" val="24089060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35488872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TAP Air Portugal</a:t>
                      </a:r>
                      <a:r>
                        <a:rPr kumimoji="0" lang="en-US" sz="1000" b="0" i="0" u="none" strike="noStrike" kern="1200" cap="none" spc="0" normalizeH="0" baseline="0" noProof="0">
                          <a:ln>
                            <a:noFill/>
                          </a:ln>
                          <a:solidFill>
                            <a:prstClr val="black"/>
                          </a:solidFill>
                          <a:effectLst/>
                          <a:uLnTx/>
                          <a:uFillTx/>
                          <a:latin typeface="+mn-lt"/>
                          <a:ea typeface="+mn-ea"/>
                          <a:cs typeface="+mn-cs"/>
                        </a:rPr>
                        <a:t> was asked by </a:t>
                      </a:r>
                      <a:r>
                        <a:rPr kumimoji="0" lang="en-US" sz="1000" b="1" i="0" u="none" strike="noStrike" kern="1200" cap="none" spc="0" normalizeH="0" baseline="0" noProof="0">
                          <a:ln>
                            <a:noFill/>
                          </a:ln>
                          <a:solidFill>
                            <a:prstClr val="black"/>
                          </a:solidFill>
                          <a:effectLst/>
                          <a:uLnTx/>
                          <a:uFillTx/>
                          <a:latin typeface="+mn-lt"/>
                          <a:ea typeface="+mn-ea"/>
                          <a:cs typeface="+mn-cs"/>
                        </a:rPr>
                        <a:t>Andreas Dubiella - 2017-12-18 17:42:26</a:t>
                      </a:r>
                      <a:r>
                        <a:rPr kumimoji="0" lang="en-US" sz="1000" b="0" i="0" u="none" strike="noStrike" kern="1200" cap="none" spc="0" normalizeH="0" baseline="0" noProof="0">
                          <a:ln>
                            <a:noFill/>
                          </a:ln>
                          <a:solidFill>
                            <a:prstClr val="black"/>
                          </a:solidFill>
                          <a:effectLst/>
                          <a:uLnTx/>
                          <a:uFillTx/>
                          <a:latin typeface="+mn-lt"/>
                          <a:ea typeface="+mn-ea"/>
                          <a:cs typeface="+mn-cs"/>
                        </a:rPr>
                        <a:t>
TAP your business class food and drink service is really a joke. 14December Rio to Lisbon, departure 22:45. If someone travel to the Airport around 19:00 in the evening than hes looking  for a nice dinner and wine on board as it is anounced at your website. After 1 hour in the air flight attendants came out with a food and drink cart  and served dinner economy class style. No drink round before dinner, no canapees, just one tablet without first course, the soup was uneatable cold and a small portion of main course. As desert two minimal slices melon and 3grapes. The promotioned  special green vine deu la deu was finished after one glas. Your gin choice for Business Class is Beefeater the cheapest supermarket selection. Connecting flight 15December Lisbon Cologne also after one hour in the air you served a minimal cold plate of two slim slices fish, no choice of food, if you dont like cold fish you get an economy sandwich. No drink round before the so called meal, no menus distributed.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12/18/2017 18:12:23</a:t>
                      </a:r>
                    </a:p>
                  </a:txBody>
                  <a:tcPr/>
                </a:tc>
                <a:extLst>
                  <a:ext uri="{0D108BD9-81ED-4DB2-BD59-A6C34878D82A}">
                    <a16:rowId xmlns:a16="http://schemas.microsoft.com/office/drawing/2014/main" val="2873321235"/>
                  </a:ext>
                </a:extLst>
              </a:tr>
            </a:tbl>
          </a:graphicData>
        </a:graphic>
      </p:graphicFrame>
      <p:sp>
        <p:nvSpPr>
          <p:cNvPr id="4" name="Text Placeholder 3">
            <a:extLst>
              <a:ext uri="{FF2B5EF4-FFF2-40B4-BE49-F238E27FC236}">
                <a16:creationId xmlns:a16="http://schemas.microsoft.com/office/drawing/2014/main" id="{C5C86D12-62C3-4446-ACAD-93E2C348E47F}"/>
              </a:ext>
            </a:extLst>
          </p:cNvPr>
          <p:cNvSpPr>
            <a:spLocks noGrp="1"/>
          </p:cNvSpPr>
          <p:nvPr>
            <p:ph type="body" sz="quarter" idx="14"/>
          </p:nvPr>
        </p:nvSpPr>
        <p:spPr/>
        <p:txBody>
          <a:bodyPr/>
          <a:lstStyle/>
          <a:p>
            <a:r>
              <a:rPr lang="en-US"/>
              <a:t>12/07/2017 - 12/21/2017</a:t>
            </a:r>
          </a:p>
        </p:txBody>
      </p:sp>
    </p:spTree>
    <p:extLst>
      <p:ext uri="{BB962C8B-B14F-4D97-AF65-F5344CB8AC3E}">
        <p14:creationId xmlns:p14="http://schemas.microsoft.com/office/powerpoint/2010/main" val="385827891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7B3D23-CD86-4486-902F-CDBCF14CFBAA}"/>
              </a:ext>
            </a:extLst>
          </p:cNvPr>
          <p:cNvSpPr>
            <a:spLocks noGrp="1"/>
          </p:cNvSpPr>
          <p:nvPr>
            <p:ph type="title"/>
          </p:nvPr>
        </p:nvSpPr>
        <p:spPr/>
        <p:txBody>
          <a:bodyPr/>
          <a:lstStyle/>
          <a:p>
            <a:r>
              <a:rPr lang="en-US"/>
              <a:t>Facebook User Questions Table - 10 of 18</a:t>
            </a:r>
          </a:p>
        </p:txBody>
      </p:sp>
      <p:graphicFrame>
        <p:nvGraphicFramePr>
          <p:cNvPr id="5" name="Table Placeholder 4">
            <a:extLst>
              <a:ext uri="{FF2B5EF4-FFF2-40B4-BE49-F238E27FC236}">
                <a16:creationId xmlns:a16="http://schemas.microsoft.com/office/drawing/2014/main" id="{5A6951F8-16D9-4869-BA09-59C4E5502AC4}"/>
              </a:ext>
            </a:extLst>
          </p:cNvPr>
          <p:cNvGraphicFramePr>
            <a:graphicFrameLocks noGrp="1"/>
          </p:cNvGraphicFramePr>
          <p:nvPr>
            <p:ph type="tbl" sz="quarter" idx="13"/>
            <p:extLst>
              <p:ext uri="{D42A27DB-BD31-4B8C-83A1-F6EECF244321}">
                <p14:modId xmlns:p14="http://schemas.microsoft.com/office/powerpoint/2010/main" val="12838307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2004587678"/>
                    </a:ext>
                  </a:extLst>
                </a:gridCol>
                <a:gridCol w="822960">
                  <a:extLst>
                    <a:ext uri="{9D8B030D-6E8A-4147-A177-3AD203B41FA5}">
                      <a16:colId xmlns:a16="http://schemas.microsoft.com/office/drawing/2014/main" val="2367470925"/>
                    </a:ext>
                  </a:extLst>
                </a:gridCol>
                <a:gridCol w="822960">
                  <a:extLst>
                    <a:ext uri="{9D8B030D-6E8A-4147-A177-3AD203B41FA5}">
                      <a16:colId xmlns:a16="http://schemas.microsoft.com/office/drawing/2014/main" val="1849789542"/>
                    </a:ext>
                  </a:extLst>
                </a:gridCol>
                <a:gridCol w="822960">
                  <a:extLst>
                    <a:ext uri="{9D8B030D-6E8A-4147-A177-3AD203B41FA5}">
                      <a16:colId xmlns:a16="http://schemas.microsoft.com/office/drawing/2014/main" val="3090081432"/>
                    </a:ext>
                  </a:extLst>
                </a:gridCol>
                <a:gridCol w="822960">
                  <a:extLst>
                    <a:ext uri="{9D8B030D-6E8A-4147-A177-3AD203B41FA5}">
                      <a16:colId xmlns:a16="http://schemas.microsoft.com/office/drawing/2014/main" val="657587006"/>
                    </a:ext>
                  </a:extLst>
                </a:gridCol>
                <a:gridCol w="822960">
                  <a:extLst>
                    <a:ext uri="{9D8B030D-6E8A-4147-A177-3AD203B41FA5}">
                      <a16:colId xmlns:a16="http://schemas.microsoft.com/office/drawing/2014/main" val="2339130257"/>
                    </a:ext>
                  </a:extLst>
                </a:gridCol>
                <a:gridCol w="658368">
                  <a:extLst>
                    <a:ext uri="{9D8B030D-6E8A-4147-A177-3AD203B41FA5}">
                      <a16:colId xmlns:a16="http://schemas.microsoft.com/office/drawing/2014/main" val="454060830"/>
                    </a:ext>
                  </a:extLst>
                </a:gridCol>
                <a:gridCol w="822960">
                  <a:extLst>
                    <a:ext uri="{9D8B030D-6E8A-4147-A177-3AD203B41FA5}">
                      <a16:colId xmlns:a16="http://schemas.microsoft.com/office/drawing/2014/main" val="1168779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16365759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TAP Air Portugal</a:t>
                      </a:r>
                      <a:r>
                        <a:rPr kumimoji="0" lang="pt-BR" sz="1000" b="0" i="0" u="none" strike="noStrike" kern="1200" cap="none" spc="0" normalizeH="0" baseline="0" noProof="0">
                          <a:ln>
                            <a:noFill/>
                          </a:ln>
                          <a:solidFill>
                            <a:prstClr val="black"/>
                          </a:solidFill>
                          <a:effectLst/>
                          <a:uLnTx/>
                          <a:uFillTx/>
                          <a:latin typeface="+mn-lt"/>
                          <a:ea typeface="+mn-ea"/>
                          <a:cs typeface="+mn-cs"/>
                        </a:rPr>
                        <a:t> was asked by </a:t>
                      </a:r>
                      <a:r>
                        <a:rPr kumimoji="0" lang="pt-BR" sz="1000" b="1" i="0" u="none" strike="noStrike" kern="1200" cap="none" spc="0" normalizeH="0" baseline="0" noProof="0">
                          <a:ln>
                            <a:noFill/>
                          </a:ln>
                          <a:solidFill>
                            <a:prstClr val="black"/>
                          </a:solidFill>
                          <a:effectLst/>
                          <a:uLnTx/>
                          <a:uFillTx/>
                          <a:latin typeface="+mn-lt"/>
                          <a:ea typeface="+mn-ea"/>
                          <a:cs typeface="+mn-cs"/>
                        </a:rPr>
                        <a:t>Denise Cagliani - 2017-12-18 08:52:06</a:t>
                      </a:r>
                      <a:r>
                        <a:rPr kumimoji="0" lang="pt-BR" sz="1000" b="0" i="0" u="none" strike="noStrike" kern="1200" cap="none" spc="0" normalizeH="0" baseline="0" noProof="0">
                          <a:ln>
                            <a:noFill/>
                          </a:ln>
                          <a:solidFill>
                            <a:prstClr val="black"/>
                          </a:solidFill>
                          <a:effectLst/>
                          <a:uLnTx/>
                          <a:uFillTx/>
                          <a:latin typeface="+mn-lt"/>
                          <a:ea typeface="+mn-ea"/>
                          <a:cs typeface="+mn-cs"/>
                        </a:rPr>
                        <a:t>
O ressarcimento das minhas taxas aeroportuárias que foi pedida no dia 29/08 com prazo de 15 dias....depois falaram 60.....e já estamos completando quase 120 dias e nada. O reembolso acontecerá dentro desse século ainda?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12/18/2017 09:19:17</a:t>
                      </a:r>
                    </a:p>
                  </a:txBody>
                  <a:tcPr/>
                </a:tc>
                <a:extLst>
                  <a:ext uri="{0D108BD9-81ED-4DB2-BD59-A6C34878D82A}">
                    <a16:rowId xmlns:a16="http://schemas.microsoft.com/office/drawing/2014/main" val="20835526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TAP Air Portugal</a:t>
                      </a:r>
                      <a:r>
                        <a:rPr kumimoji="0" lang="en-US" sz="1000" b="0" i="0" u="none" strike="noStrike" kern="1200" cap="none" spc="0" normalizeH="0" baseline="0" noProof="0">
                          <a:ln>
                            <a:noFill/>
                          </a:ln>
                          <a:solidFill>
                            <a:prstClr val="black"/>
                          </a:solidFill>
                          <a:effectLst/>
                          <a:uLnTx/>
                          <a:uFillTx/>
                          <a:latin typeface="+mn-lt"/>
                          <a:ea typeface="+mn-ea"/>
                          <a:cs typeface="+mn-cs"/>
                        </a:rPr>
                        <a:t> was asked by </a:t>
                      </a:r>
                      <a:r>
                        <a:rPr kumimoji="0" lang="en-US" sz="1000" b="1" i="0" u="none" strike="noStrike" kern="1200" cap="none" spc="0" normalizeH="0" baseline="0" noProof="0">
                          <a:ln>
                            <a:noFill/>
                          </a:ln>
                          <a:solidFill>
                            <a:prstClr val="black"/>
                          </a:solidFill>
                          <a:effectLst/>
                          <a:uLnTx/>
                          <a:uFillTx/>
                          <a:latin typeface="+mn-lt"/>
                          <a:ea typeface="+mn-ea"/>
                          <a:cs typeface="+mn-cs"/>
                        </a:rPr>
                        <a:t>Holger Humpty Vogel - 2017-12-16 20:59:56</a:t>
                      </a:r>
                      <a:r>
                        <a:rPr kumimoji="0" lang="en-US" sz="1000" b="0" i="0" u="none" strike="noStrike" kern="1200" cap="none" spc="0" normalizeH="0" baseline="0" noProof="0">
                          <a:ln>
                            <a:noFill/>
                          </a:ln>
                          <a:solidFill>
                            <a:prstClr val="black"/>
                          </a:solidFill>
                          <a:effectLst/>
                          <a:uLnTx/>
                          <a:uFillTx/>
                          <a:latin typeface="+mn-lt"/>
                          <a:ea typeface="+mn-ea"/>
                          <a:cs typeface="+mn-cs"/>
                        </a:rPr>
                        <a:t>
So I paid 40€ for a transatlantic flight seat reservation. And now I was moved to the middle of the plane and TAP is keeping the money. What kind of deception is that? I can‘t believe this is how ypu treat your passengers. This will have been my first and last flight with you to the US. #tap #tapairlines #flytap #deception #badexperience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12/16/2017 21:06:24</a:t>
                      </a:r>
                    </a:p>
                  </a:txBody>
                  <a:tcPr/>
                </a:tc>
                <a:extLst>
                  <a:ext uri="{0D108BD9-81ED-4DB2-BD59-A6C34878D82A}">
                    <a16:rowId xmlns:a16="http://schemas.microsoft.com/office/drawing/2014/main" val="311190890"/>
                  </a:ext>
                </a:extLst>
              </a:tr>
            </a:tbl>
          </a:graphicData>
        </a:graphic>
      </p:graphicFrame>
      <p:sp>
        <p:nvSpPr>
          <p:cNvPr id="4" name="Text Placeholder 3">
            <a:extLst>
              <a:ext uri="{FF2B5EF4-FFF2-40B4-BE49-F238E27FC236}">
                <a16:creationId xmlns:a16="http://schemas.microsoft.com/office/drawing/2014/main" id="{2A381DC3-91EA-4058-B083-F12F91B7D7E2}"/>
              </a:ext>
            </a:extLst>
          </p:cNvPr>
          <p:cNvSpPr>
            <a:spLocks noGrp="1"/>
          </p:cNvSpPr>
          <p:nvPr>
            <p:ph type="body" sz="quarter" idx="14"/>
          </p:nvPr>
        </p:nvSpPr>
        <p:spPr/>
        <p:txBody>
          <a:bodyPr/>
          <a:lstStyle/>
          <a:p>
            <a:r>
              <a:rPr lang="en-US"/>
              <a:t>12/07/2017 - 12/21/2017</a:t>
            </a:r>
          </a:p>
        </p:txBody>
      </p:sp>
    </p:spTree>
    <p:extLst>
      <p:ext uri="{BB962C8B-B14F-4D97-AF65-F5344CB8AC3E}">
        <p14:creationId xmlns:p14="http://schemas.microsoft.com/office/powerpoint/2010/main" val="189164990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DCF33A-50BB-406A-B603-858E3B3069D2}"/>
              </a:ext>
            </a:extLst>
          </p:cNvPr>
          <p:cNvSpPr>
            <a:spLocks noGrp="1"/>
          </p:cNvSpPr>
          <p:nvPr>
            <p:ph type="title"/>
          </p:nvPr>
        </p:nvSpPr>
        <p:spPr/>
        <p:txBody>
          <a:bodyPr/>
          <a:lstStyle/>
          <a:p>
            <a:r>
              <a:rPr lang="en-US"/>
              <a:t>Facebook User Questions Table - 11 of 18</a:t>
            </a:r>
          </a:p>
        </p:txBody>
      </p:sp>
      <p:graphicFrame>
        <p:nvGraphicFramePr>
          <p:cNvPr id="5" name="Table Placeholder 4">
            <a:extLst>
              <a:ext uri="{FF2B5EF4-FFF2-40B4-BE49-F238E27FC236}">
                <a16:creationId xmlns:a16="http://schemas.microsoft.com/office/drawing/2014/main" id="{5C1C6E8C-48F7-44E5-9A60-3F97389FFD42}"/>
              </a:ext>
            </a:extLst>
          </p:cNvPr>
          <p:cNvGraphicFramePr>
            <a:graphicFrameLocks noGrp="1"/>
          </p:cNvGraphicFramePr>
          <p:nvPr>
            <p:ph type="tbl" sz="quarter" idx="13"/>
            <p:extLst>
              <p:ext uri="{D42A27DB-BD31-4B8C-83A1-F6EECF244321}">
                <p14:modId xmlns:p14="http://schemas.microsoft.com/office/powerpoint/2010/main" val="15002536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3305380357"/>
                    </a:ext>
                  </a:extLst>
                </a:gridCol>
                <a:gridCol w="822960">
                  <a:extLst>
                    <a:ext uri="{9D8B030D-6E8A-4147-A177-3AD203B41FA5}">
                      <a16:colId xmlns:a16="http://schemas.microsoft.com/office/drawing/2014/main" val="1905539784"/>
                    </a:ext>
                  </a:extLst>
                </a:gridCol>
                <a:gridCol w="822960">
                  <a:extLst>
                    <a:ext uri="{9D8B030D-6E8A-4147-A177-3AD203B41FA5}">
                      <a16:colId xmlns:a16="http://schemas.microsoft.com/office/drawing/2014/main" val="2624589289"/>
                    </a:ext>
                  </a:extLst>
                </a:gridCol>
                <a:gridCol w="822960">
                  <a:extLst>
                    <a:ext uri="{9D8B030D-6E8A-4147-A177-3AD203B41FA5}">
                      <a16:colId xmlns:a16="http://schemas.microsoft.com/office/drawing/2014/main" val="1354621282"/>
                    </a:ext>
                  </a:extLst>
                </a:gridCol>
                <a:gridCol w="822960">
                  <a:extLst>
                    <a:ext uri="{9D8B030D-6E8A-4147-A177-3AD203B41FA5}">
                      <a16:colId xmlns:a16="http://schemas.microsoft.com/office/drawing/2014/main" val="867915028"/>
                    </a:ext>
                  </a:extLst>
                </a:gridCol>
                <a:gridCol w="822960">
                  <a:extLst>
                    <a:ext uri="{9D8B030D-6E8A-4147-A177-3AD203B41FA5}">
                      <a16:colId xmlns:a16="http://schemas.microsoft.com/office/drawing/2014/main" val="2013825951"/>
                    </a:ext>
                  </a:extLst>
                </a:gridCol>
                <a:gridCol w="658368">
                  <a:extLst>
                    <a:ext uri="{9D8B030D-6E8A-4147-A177-3AD203B41FA5}">
                      <a16:colId xmlns:a16="http://schemas.microsoft.com/office/drawing/2014/main" val="101523752"/>
                    </a:ext>
                  </a:extLst>
                </a:gridCol>
                <a:gridCol w="822960">
                  <a:extLst>
                    <a:ext uri="{9D8B030D-6E8A-4147-A177-3AD203B41FA5}">
                      <a16:colId xmlns:a16="http://schemas.microsoft.com/office/drawing/2014/main" val="25327619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36776574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TAP Air Portugal</a:t>
                      </a:r>
                      <a:r>
                        <a:rPr kumimoji="0" lang="en-US" sz="1000" b="0" i="0" u="none" strike="noStrike" kern="1200" cap="none" spc="0" normalizeH="0" baseline="0" noProof="0">
                          <a:ln>
                            <a:noFill/>
                          </a:ln>
                          <a:solidFill>
                            <a:prstClr val="black"/>
                          </a:solidFill>
                          <a:effectLst/>
                          <a:uLnTx/>
                          <a:uFillTx/>
                          <a:latin typeface="+mn-lt"/>
                          <a:ea typeface="+mn-ea"/>
                          <a:cs typeface="+mn-cs"/>
                        </a:rPr>
                        <a:t> was asked by </a:t>
                      </a:r>
                      <a:r>
                        <a:rPr kumimoji="0" lang="en-US" sz="1000" b="1" i="0" u="none" strike="noStrike" kern="1200" cap="none" spc="0" normalizeH="0" baseline="0" noProof="0">
                          <a:ln>
                            <a:noFill/>
                          </a:ln>
                          <a:solidFill>
                            <a:prstClr val="black"/>
                          </a:solidFill>
                          <a:effectLst/>
                          <a:uLnTx/>
                          <a:uFillTx/>
                          <a:latin typeface="+mn-lt"/>
                          <a:ea typeface="+mn-ea"/>
                          <a:cs typeface="+mn-cs"/>
                        </a:rPr>
                        <a:t>Bertil Rönnkvist - 2017-12-15 14:31:11</a:t>
                      </a:r>
                      <a:r>
                        <a:rPr kumimoji="0" lang="en-US" sz="1000" b="0" i="0" u="none" strike="noStrike" kern="1200" cap="none" spc="0" normalizeH="0" baseline="0" noProof="0">
                          <a:ln>
                            <a:noFill/>
                          </a:ln>
                          <a:solidFill>
                            <a:prstClr val="black"/>
                          </a:solidFill>
                          <a:effectLst/>
                          <a:uLnTx/>
                          <a:uFillTx/>
                          <a:latin typeface="+mn-lt"/>
                          <a:ea typeface="+mn-ea"/>
                          <a:cs typeface="+mn-cs"/>
                        </a:rPr>
                        <a:t>
I have a complaint matter running regarding a cancelled flight in September but you never answer. Why is that?
I have called customer service numerous times and I have e-mailed TAP in Scandinavia. (who supposedly have this on their desk) 
Why don't you answer me and why don't you solve this issue?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12/15/2017 14:51:48</a:t>
                      </a:r>
                    </a:p>
                  </a:txBody>
                  <a:tcPr/>
                </a:tc>
                <a:extLst>
                  <a:ext uri="{0D108BD9-81ED-4DB2-BD59-A6C34878D82A}">
                    <a16:rowId xmlns:a16="http://schemas.microsoft.com/office/drawing/2014/main" val="73232870"/>
                  </a:ext>
                </a:extLst>
              </a:tr>
            </a:tbl>
          </a:graphicData>
        </a:graphic>
      </p:graphicFrame>
      <p:sp>
        <p:nvSpPr>
          <p:cNvPr id="4" name="Text Placeholder 3">
            <a:extLst>
              <a:ext uri="{FF2B5EF4-FFF2-40B4-BE49-F238E27FC236}">
                <a16:creationId xmlns:a16="http://schemas.microsoft.com/office/drawing/2014/main" id="{D89EDE48-4688-45F9-BB2D-F9D19459271D}"/>
              </a:ext>
            </a:extLst>
          </p:cNvPr>
          <p:cNvSpPr>
            <a:spLocks noGrp="1"/>
          </p:cNvSpPr>
          <p:nvPr>
            <p:ph type="body" sz="quarter" idx="14"/>
          </p:nvPr>
        </p:nvSpPr>
        <p:spPr/>
        <p:txBody>
          <a:bodyPr/>
          <a:lstStyle/>
          <a:p>
            <a:r>
              <a:rPr lang="en-US"/>
              <a:t>12/07/2017 - 12/21/2017</a:t>
            </a:r>
          </a:p>
        </p:txBody>
      </p:sp>
    </p:spTree>
    <p:extLst>
      <p:ext uri="{BB962C8B-B14F-4D97-AF65-F5344CB8AC3E}">
        <p14:creationId xmlns:p14="http://schemas.microsoft.com/office/powerpoint/2010/main" val="143783762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949ADA-28CF-4EE6-A70F-97CA450E4A54}"/>
              </a:ext>
            </a:extLst>
          </p:cNvPr>
          <p:cNvSpPr>
            <a:spLocks noGrp="1"/>
          </p:cNvSpPr>
          <p:nvPr>
            <p:ph type="title"/>
          </p:nvPr>
        </p:nvSpPr>
        <p:spPr/>
        <p:txBody>
          <a:bodyPr/>
          <a:lstStyle/>
          <a:p>
            <a:r>
              <a:rPr lang="en-US"/>
              <a:t>Facebook User Questions Table - 12 of 18</a:t>
            </a:r>
          </a:p>
        </p:txBody>
      </p:sp>
      <p:graphicFrame>
        <p:nvGraphicFramePr>
          <p:cNvPr id="5" name="Table Placeholder 4">
            <a:extLst>
              <a:ext uri="{FF2B5EF4-FFF2-40B4-BE49-F238E27FC236}">
                <a16:creationId xmlns:a16="http://schemas.microsoft.com/office/drawing/2014/main" id="{0DA57CC0-5FCF-4466-A437-B262D59EBFE4}"/>
              </a:ext>
            </a:extLst>
          </p:cNvPr>
          <p:cNvGraphicFramePr>
            <a:graphicFrameLocks noGrp="1"/>
          </p:cNvGraphicFramePr>
          <p:nvPr>
            <p:ph type="tbl" sz="quarter" idx="13"/>
            <p:extLst>
              <p:ext uri="{D42A27DB-BD31-4B8C-83A1-F6EECF244321}">
                <p14:modId xmlns:p14="http://schemas.microsoft.com/office/powerpoint/2010/main" val="11110256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2557331712"/>
                    </a:ext>
                  </a:extLst>
                </a:gridCol>
                <a:gridCol w="822960">
                  <a:extLst>
                    <a:ext uri="{9D8B030D-6E8A-4147-A177-3AD203B41FA5}">
                      <a16:colId xmlns:a16="http://schemas.microsoft.com/office/drawing/2014/main" val="3535563307"/>
                    </a:ext>
                  </a:extLst>
                </a:gridCol>
                <a:gridCol w="822960">
                  <a:extLst>
                    <a:ext uri="{9D8B030D-6E8A-4147-A177-3AD203B41FA5}">
                      <a16:colId xmlns:a16="http://schemas.microsoft.com/office/drawing/2014/main" val="2987447805"/>
                    </a:ext>
                  </a:extLst>
                </a:gridCol>
                <a:gridCol w="822960">
                  <a:extLst>
                    <a:ext uri="{9D8B030D-6E8A-4147-A177-3AD203B41FA5}">
                      <a16:colId xmlns:a16="http://schemas.microsoft.com/office/drawing/2014/main" val="2879575737"/>
                    </a:ext>
                  </a:extLst>
                </a:gridCol>
                <a:gridCol w="822960">
                  <a:extLst>
                    <a:ext uri="{9D8B030D-6E8A-4147-A177-3AD203B41FA5}">
                      <a16:colId xmlns:a16="http://schemas.microsoft.com/office/drawing/2014/main" val="1437301281"/>
                    </a:ext>
                  </a:extLst>
                </a:gridCol>
                <a:gridCol w="822960">
                  <a:extLst>
                    <a:ext uri="{9D8B030D-6E8A-4147-A177-3AD203B41FA5}">
                      <a16:colId xmlns:a16="http://schemas.microsoft.com/office/drawing/2014/main" val="1291075857"/>
                    </a:ext>
                  </a:extLst>
                </a:gridCol>
                <a:gridCol w="658368">
                  <a:extLst>
                    <a:ext uri="{9D8B030D-6E8A-4147-A177-3AD203B41FA5}">
                      <a16:colId xmlns:a16="http://schemas.microsoft.com/office/drawing/2014/main" val="1987175911"/>
                    </a:ext>
                  </a:extLst>
                </a:gridCol>
                <a:gridCol w="822960">
                  <a:extLst>
                    <a:ext uri="{9D8B030D-6E8A-4147-A177-3AD203B41FA5}">
                      <a16:colId xmlns:a16="http://schemas.microsoft.com/office/drawing/2014/main" val="21606790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5966449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TAP Air Portugal</a:t>
                      </a:r>
                      <a:r>
                        <a:rPr kumimoji="0" lang="en-US" sz="1000" b="0" i="0" u="none" strike="noStrike" kern="1200" cap="none" spc="0" normalizeH="0" baseline="0" noProof="0">
                          <a:ln>
                            <a:noFill/>
                          </a:ln>
                          <a:solidFill>
                            <a:prstClr val="black"/>
                          </a:solidFill>
                          <a:effectLst/>
                          <a:uLnTx/>
                          <a:uFillTx/>
                          <a:latin typeface="+mn-lt"/>
                          <a:ea typeface="+mn-ea"/>
                          <a:cs typeface="+mn-cs"/>
                        </a:rPr>
                        <a:t> was asked by </a:t>
                      </a:r>
                      <a:r>
                        <a:rPr kumimoji="0" lang="en-US" sz="1000" b="1" i="0" u="none" strike="noStrike" kern="1200" cap="none" spc="0" normalizeH="0" baseline="0" noProof="0">
                          <a:ln>
                            <a:noFill/>
                          </a:ln>
                          <a:solidFill>
                            <a:prstClr val="black"/>
                          </a:solidFill>
                          <a:effectLst/>
                          <a:uLnTx/>
                          <a:uFillTx/>
                          <a:latin typeface="+mn-lt"/>
                          <a:ea typeface="+mn-ea"/>
                          <a:cs typeface="+mn-cs"/>
                        </a:rPr>
                        <a:t>Mitja Laurin - 2017-12-15 13:49:09</a:t>
                      </a:r>
                      <a:r>
                        <a:rPr kumimoji="0" lang="en-US" sz="1000" b="0" i="0" u="none" strike="noStrike" kern="1200" cap="none" spc="0" normalizeH="0" baseline="0" noProof="0">
                          <a:ln>
                            <a:noFill/>
                          </a:ln>
                          <a:solidFill>
                            <a:prstClr val="black"/>
                          </a:solidFill>
                          <a:effectLst/>
                          <a:uLnTx/>
                          <a:uFillTx/>
                          <a:latin typeface="+mn-lt"/>
                          <a:ea typeface="+mn-ea"/>
                          <a:cs typeface="+mn-cs"/>
                        </a:rPr>
                        <a:t>
Hi,
I am writing to you because I was not informed of any cancellations of flights from you. I'm now sitting at the airport in Dakar and have no information what is going to happen. 
what is it with tap, a star alliance member, that you can't inform your costumers about cancellations of flights, strikes have to be announced and you need to warn your costumers! How can it be that Brussels airlines warned a friend of mine and postponed his flight and I hear not a word from tap? Am I supposed to read on your senegalese Facebook page to know that I won't leave the country and make my other flight home?
I am disappointed in your way of working.
Thank you.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12/15/2017 14:05:13</a:t>
                      </a:r>
                    </a:p>
                  </a:txBody>
                  <a:tcPr/>
                </a:tc>
                <a:extLst>
                  <a:ext uri="{0D108BD9-81ED-4DB2-BD59-A6C34878D82A}">
                    <a16:rowId xmlns:a16="http://schemas.microsoft.com/office/drawing/2014/main" val="381578517"/>
                  </a:ext>
                </a:extLst>
              </a:tr>
            </a:tbl>
          </a:graphicData>
        </a:graphic>
      </p:graphicFrame>
      <p:sp>
        <p:nvSpPr>
          <p:cNvPr id="4" name="Text Placeholder 3">
            <a:extLst>
              <a:ext uri="{FF2B5EF4-FFF2-40B4-BE49-F238E27FC236}">
                <a16:creationId xmlns:a16="http://schemas.microsoft.com/office/drawing/2014/main" id="{63E1A121-9FCF-40B3-95AF-E209976D457C}"/>
              </a:ext>
            </a:extLst>
          </p:cNvPr>
          <p:cNvSpPr>
            <a:spLocks noGrp="1"/>
          </p:cNvSpPr>
          <p:nvPr>
            <p:ph type="body" sz="quarter" idx="14"/>
          </p:nvPr>
        </p:nvSpPr>
        <p:spPr/>
        <p:txBody>
          <a:bodyPr/>
          <a:lstStyle/>
          <a:p>
            <a:r>
              <a:rPr lang="en-US"/>
              <a:t>12/07/2017 - 12/21/2017</a:t>
            </a:r>
          </a:p>
        </p:txBody>
      </p:sp>
    </p:spTree>
    <p:extLst>
      <p:ext uri="{BB962C8B-B14F-4D97-AF65-F5344CB8AC3E}">
        <p14:creationId xmlns:p14="http://schemas.microsoft.com/office/powerpoint/2010/main" val="198846820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0EF590-3405-40AA-9539-74114D904632}"/>
              </a:ext>
            </a:extLst>
          </p:cNvPr>
          <p:cNvSpPr>
            <a:spLocks noGrp="1"/>
          </p:cNvSpPr>
          <p:nvPr>
            <p:ph type="title"/>
          </p:nvPr>
        </p:nvSpPr>
        <p:spPr/>
        <p:txBody>
          <a:bodyPr/>
          <a:lstStyle/>
          <a:p>
            <a:r>
              <a:rPr lang="en-US"/>
              <a:t>Facebook User Questions Table - 13 of 18</a:t>
            </a:r>
          </a:p>
        </p:txBody>
      </p:sp>
      <p:graphicFrame>
        <p:nvGraphicFramePr>
          <p:cNvPr id="5" name="Table Placeholder 4">
            <a:extLst>
              <a:ext uri="{FF2B5EF4-FFF2-40B4-BE49-F238E27FC236}">
                <a16:creationId xmlns:a16="http://schemas.microsoft.com/office/drawing/2014/main" id="{D0D5AB53-842F-4150-8D32-7EF1BECBBB58}"/>
              </a:ext>
            </a:extLst>
          </p:cNvPr>
          <p:cNvGraphicFramePr>
            <a:graphicFrameLocks noGrp="1"/>
          </p:cNvGraphicFramePr>
          <p:nvPr>
            <p:ph type="tbl" sz="quarter" idx="13"/>
            <p:extLst>
              <p:ext uri="{D42A27DB-BD31-4B8C-83A1-F6EECF244321}">
                <p14:modId xmlns:p14="http://schemas.microsoft.com/office/powerpoint/2010/main" val="3050856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1052556020"/>
                    </a:ext>
                  </a:extLst>
                </a:gridCol>
                <a:gridCol w="822960">
                  <a:extLst>
                    <a:ext uri="{9D8B030D-6E8A-4147-A177-3AD203B41FA5}">
                      <a16:colId xmlns:a16="http://schemas.microsoft.com/office/drawing/2014/main" val="2896956033"/>
                    </a:ext>
                  </a:extLst>
                </a:gridCol>
                <a:gridCol w="822960">
                  <a:extLst>
                    <a:ext uri="{9D8B030D-6E8A-4147-A177-3AD203B41FA5}">
                      <a16:colId xmlns:a16="http://schemas.microsoft.com/office/drawing/2014/main" val="1955898295"/>
                    </a:ext>
                  </a:extLst>
                </a:gridCol>
                <a:gridCol w="822960">
                  <a:extLst>
                    <a:ext uri="{9D8B030D-6E8A-4147-A177-3AD203B41FA5}">
                      <a16:colId xmlns:a16="http://schemas.microsoft.com/office/drawing/2014/main" val="3052793672"/>
                    </a:ext>
                  </a:extLst>
                </a:gridCol>
                <a:gridCol w="822960">
                  <a:extLst>
                    <a:ext uri="{9D8B030D-6E8A-4147-A177-3AD203B41FA5}">
                      <a16:colId xmlns:a16="http://schemas.microsoft.com/office/drawing/2014/main" val="2489367608"/>
                    </a:ext>
                  </a:extLst>
                </a:gridCol>
                <a:gridCol w="822960">
                  <a:extLst>
                    <a:ext uri="{9D8B030D-6E8A-4147-A177-3AD203B41FA5}">
                      <a16:colId xmlns:a16="http://schemas.microsoft.com/office/drawing/2014/main" val="239012730"/>
                    </a:ext>
                  </a:extLst>
                </a:gridCol>
                <a:gridCol w="658368">
                  <a:extLst>
                    <a:ext uri="{9D8B030D-6E8A-4147-A177-3AD203B41FA5}">
                      <a16:colId xmlns:a16="http://schemas.microsoft.com/office/drawing/2014/main" val="339452003"/>
                    </a:ext>
                  </a:extLst>
                </a:gridCol>
                <a:gridCol w="822960">
                  <a:extLst>
                    <a:ext uri="{9D8B030D-6E8A-4147-A177-3AD203B41FA5}">
                      <a16:colId xmlns:a16="http://schemas.microsoft.com/office/drawing/2014/main" val="25559160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20513532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TAP Air Portugal</a:t>
                      </a:r>
                      <a:r>
                        <a:rPr kumimoji="0" lang="pt-BR" sz="1000" b="0" i="0" u="none" strike="noStrike" kern="1200" cap="none" spc="0" normalizeH="0" baseline="0" noProof="0">
                          <a:ln>
                            <a:noFill/>
                          </a:ln>
                          <a:solidFill>
                            <a:prstClr val="black"/>
                          </a:solidFill>
                          <a:effectLst/>
                          <a:uLnTx/>
                          <a:uFillTx/>
                          <a:latin typeface="+mn-lt"/>
                          <a:ea typeface="+mn-ea"/>
                          <a:cs typeface="+mn-cs"/>
                        </a:rPr>
                        <a:t> was asked by </a:t>
                      </a:r>
                      <a:r>
                        <a:rPr kumimoji="0" lang="pt-BR" sz="1000" b="1" i="0" u="none" strike="noStrike" kern="1200" cap="none" spc="0" normalizeH="0" baseline="0" noProof="0">
                          <a:ln>
                            <a:noFill/>
                          </a:ln>
                          <a:solidFill>
                            <a:prstClr val="black"/>
                          </a:solidFill>
                          <a:effectLst/>
                          <a:uLnTx/>
                          <a:uFillTx/>
                          <a:latin typeface="+mn-lt"/>
                          <a:ea typeface="+mn-ea"/>
                          <a:cs typeface="+mn-cs"/>
                        </a:rPr>
                        <a:t>Maria Medeiros - 2017-12-15 11:34:19</a:t>
                      </a:r>
                      <a:r>
                        <a:rPr kumimoji="0" lang="pt-BR" sz="1000" b="0" i="0" u="none" strike="noStrike" kern="1200" cap="none" spc="0" normalizeH="0" baseline="0" noProof="0">
                          <a:ln>
                            <a:noFill/>
                          </a:ln>
                          <a:solidFill>
                            <a:prstClr val="black"/>
                          </a:solidFill>
                          <a:effectLst/>
                          <a:uLnTx/>
                          <a:uFillTx/>
                          <a:latin typeface="+mn-lt"/>
                          <a:ea typeface="+mn-ea"/>
                          <a:cs typeface="+mn-cs"/>
                        </a:rPr>
                        <a:t>
Hoje vou para casa, para são Miguel e mais uma vez não posso levar o meu menino comigo para passar o Natal. Sei que ele vai estar a ser bem tratadinho, mas o coração fica sempre apertado. O Natal deve ser passado em família, mas a tap não me deixa passar com o meu filhote :( quem puder aproveite bem o Natal passado ao lado dos vossos bebés! ❤😔 
A tap passou a deixar só levar o meu menino em carga, ou seja imaginem que viajo num fim de semana, ele tem que ficar num contentor a passar fome e sem água, imaginem um animal super frágil e sensível com menos de 2kg que não emite sons, nao tem cheiro, tem vacinas, está desparasitado, perfeitamente bem de saúde não poder vir comigo na cabine como qualquer cão e gato que fazem muito mais barulho e cheiram muito  pior. Partilhem, vamos tentar ser ouvidos, vamos tentar que deixem pelo menos voltar a levar os outros tipos de animal sem ser cão e gato no porão ou até cabine!
Ps: hoje parece que ele entendeu que eu o ia deixar uns dias, mal o despert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92530856"/>
                  </a:ext>
                </a:extLst>
              </a:tr>
            </a:tbl>
          </a:graphicData>
        </a:graphic>
      </p:graphicFrame>
      <p:sp>
        <p:nvSpPr>
          <p:cNvPr id="4" name="Text Placeholder 3">
            <a:extLst>
              <a:ext uri="{FF2B5EF4-FFF2-40B4-BE49-F238E27FC236}">
                <a16:creationId xmlns:a16="http://schemas.microsoft.com/office/drawing/2014/main" id="{F43B8AD2-F438-469D-8585-0B0796681049}"/>
              </a:ext>
            </a:extLst>
          </p:cNvPr>
          <p:cNvSpPr>
            <a:spLocks noGrp="1"/>
          </p:cNvSpPr>
          <p:nvPr>
            <p:ph type="body" sz="quarter" idx="14"/>
          </p:nvPr>
        </p:nvSpPr>
        <p:spPr/>
        <p:txBody>
          <a:bodyPr/>
          <a:lstStyle/>
          <a:p>
            <a:r>
              <a:rPr lang="en-US"/>
              <a:t>12/07/2017 - 12/21/2017</a:t>
            </a:r>
          </a:p>
        </p:txBody>
      </p:sp>
    </p:spTree>
    <p:extLst>
      <p:ext uri="{BB962C8B-B14F-4D97-AF65-F5344CB8AC3E}">
        <p14:creationId xmlns:p14="http://schemas.microsoft.com/office/powerpoint/2010/main" val="115318804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60BA0B-09ED-40E5-9749-A7BB62D0BD94}"/>
              </a:ext>
            </a:extLst>
          </p:cNvPr>
          <p:cNvSpPr>
            <a:spLocks noGrp="1"/>
          </p:cNvSpPr>
          <p:nvPr>
            <p:ph type="title"/>
          </p:nvPr>
        </p:nvSpPr>
        <p:spPr/>
        <p:txBody>
          <a:bodyPr/>
          <a:lstStyle/>
          <a:p>
            <a:r>
              <a:rPr lang="en-US"/>
              <a:t>Facebook User Questions Table - 14 of 18</a:t>
            </a:r>
          </a:p>
        </p:txBody>
      </p:sp>
      <p:graphicFrame>
        <p:nvGraphicFramePr>
          <p:cNvPr id="5" name="Table Placeholder 4">
            <a:extLst>
              <a:ext uri="{FF2B5EF4-FFF2-40B4-BE49-F238E27FC236}">
                <a16:creationId xmlns:a16="http://schemas.microsoft.com/office/drawing/2014/main" id="{DE09C255-FFAF-466C-A8D7-417E8B7B4072}"/>
              </a:ext>
            </a:extLst>
          </p:cNvPr>
          <p:cNvGraphicFramePr>
            <a:graphicFrameLocks noGrp="1"/>
          </p:cNvGraphicFramePr>
          <p:nvPr>
            <p:ph type="tbl" sz="quarter" idx="13"/>
            <p:extLst>
              <p:ext uri="{D42A27DB-BD31-4B8C-83A1-F6EECF244321}">
                <p14:modId xmlns:p14="http://schemas.microsoft.com/office/powerpoint/2010/main" val="37206692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2046227956"/>
                    </a:ext>
                  </a:extLst>
                </a:gridCol>
                <a:gridCol w="822960">
                  <a:extLst>
                    <a:ext uri="{9D8B030D-6E8A-4147-A177-3AD203B41FA5}">
                      <a16:colId xmlns:a16="http://schemas.microsoft.com/office/drawing/2014/main" val="2199684392"/>
                    </a:ext>
                  </a:extLst>
                </a:gridCol>
                <a:gridCol w="822960">
                  <a:extLst>
                    <a:ext uri="{9D8B030D-6E8A-4147-A177-3AD203B41FA5}">
                      <a16:colId xmlns:a16="http://schemas.microsoft.com/office/drawing/2014/main" val="3165699930"/>
                    </a:ext>
                  </a:extLst>
                </a:gridCol>
                <a:gridCol w="822960">
                  <a:extLst>
                    <a:ext uri="{9D8B030D-6E8A-4147-A177-3AD203B41FA5}">
                      <a16:colId xmlns:a16="http://schemas.microsoft.com/office/drawing/2014/main" val="2667647016"/>
                    </a:ext>
                  </a:extLst>
                </a:gridCol>
                <a:gridCol w="822960">
                  <a:extLst>
                    <a:ext uri="{9D8B030D-6E8A-4147-A177-3AD203B41FA5}">
                      <a16:colId xmlns:a16="http://schemas.microsoft.com/office/drawing/2014/main" val="2322622444"/>
                    </a:ext>
                  </a:extLst>
                </a:gridCol>
                <a:gridCol w="822960">
                  <a:extLst>
                    <a:ext uri="{9D8B030D-6E8A-4147-A177-3AD203B41FA5}">
                      <a16:colId xmlns:a16="http://schemas.microsoft.com/office/drawing/2014/main" val="2524461647"/>
                    </a:ext>
                  </a:extLst>
                </a:gridCol>
                <a:gridCol w="658368">
                  <a:extLst>
                    <a:ext uri="{9D8B030D-6E8A-4147-A177-3AD203B41FA5}">
                      <a16:colId xmlns:a16="http://schemas.microsoft.com/office/drawing/2014/main" val="3199564107"/>
                    </a:ext>
                  </a:extLst>
                </a:gridCol>
                <a:gridCol w="822960">
                  <a:extLst>
                    <a:ext uri="{9D8B030D-6E8A-4147-A177-3AD203B41FA5}">
                      <a16:colId xmlns:a16="http://schemas.microsoft.com/office/drawing/2014/main" val="1869091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12028354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TAP Air Portugal</a:t>
                      </a:r>
                      <a:r>
                        <a:rPr kumimoji="0" lang="en-US" sz="1000" b="0" i="0" u="none" strike="noStrike" kern="1200" cap="none" spc="0" normalizeH="0" baseline="0" noProof="0">
                          <a:ln>
                            <a:noFill/>
                          </a:ln>
                          <a:solidFill>
                            <a:prstClr val="black"/>
                          </a:solidFill>
                          <a:effectLst/>
                          <a:uLnTx/>
                          <a:uFillTx/>
                          <a:latin typeface="+mn-lt"/>
                          <a:ea typeface="+mn-ea"/>
                          <a:cs typeface="+mn-cs"/>
                        </a:rPr>
                        <a:t> was asked by </a:t>
                      </a:r>
                      <a:r>
                        <a:rPr kumimoji="0" lang="en-US" sz="1000" b="1" i="0" u="none" strike="noStrike" kern="1200" cap="none" spc="0" normalizeH="0" baseline="0" noProof="0">
                          <a:ln>
                            <a:noFill/>
                          </a:ln>
                          <a:solidFill>
                            <a:prstClr val="black"/>
                          </a:solidFill>
                          <a:effectLst/>
                          <a:uLnTx/>
                          <a:uFillTx/>
                          <a:latin typeface="+mn-lt"/>
                          <a:ea typeface="+mn-ea"/>
                          <a:cs typeface="+mn-cs"/>
                        </a:rPr>
                        <a:t>Daniela Schneider - 2017-12-15 05:16:25</a:t>
                      </a:r>
                      <a:r>
                        <a:rPr kumimoji="0" lang="en-US" sz="1000" b="0" i="0" u="none" strike="noStrike" kern="1200" cap="none" spc="0" normalizeH="0" baseline="0" noProof="0">
                          <a:ln>
                            <a:noFill/>
                          </a:ln>
                          <a:solidFill>
                            <a:prstClr val="black"/>
                          </a:solidFill>
                          <a:effectLst/>
                          <a:uLnTx/>
                          <a:uFillTx/>
                          <a:latin typeface="+mn-lt"/>
                          <a:ea typeface="+mn-ea"/>
                          <a:cs typeface="+mn-cs"/>
                        </a:rPr>
                        <a:t>
I am stranded at Munich Airport like more than 100 passengers because you delayed a TAP flight by 4 hrs without prior notification. This means I will miss my connection flight in Lisbon, and I have just been informed that you do not even support passengers by offering alternative flight options! What kind of customer service is this?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12/15/2017 05:35:32</a:t>
                      </a:r>
                    </a:p>
                  </a:txBody>
                  <a:tcPr/>
                </a:tc>
                <a:extLst>
                  <a:ext uri="{0D108BD9-81ED-4DB2-BD59-A6C34878D82A}">
                    <a16:rowId xmlns:a16="http://schemas.microsoft.com/office/drawing/2014/main" val="1152262166"/>
                  </a:ext>
                </a:extLst>
              </a:tr>
            </a:tbl>
          </a:graphicData>
        </a:graphic>
      </p:graphicFrame>
      <p:sp>
        <p:nvSpPr>
          <p:cNvPr id="4" name="Text Placeholder 3">
            <a:extLst>
              <a:ext uri="{FF2B5EF4-FFF2-40B4-BE49-F238E27FC236}">
                <a16:creationId xmlns:a16="http://schemas.microsoft.com/office/drawing/2014/main" id="{AD879E0B-15A4-440E-B6EB-C342DF6A1E8F}"/>
              </a:ext>
            </a:extLst>
          </p:cNvPr>
          <p:cNvSpPr>
            <a:spLocks noGrp="1"/>
          </p:cNvSpPr>
          <p:nvPr>
            <p:ph type="body" sz="quarter" idx="14"/>
          </p:nvPr>
        </p:nvSpPr>
        <p:spPr/>
        <p:txBody>
          <a:bodyPr/>
          <a:lstStyle/>
          <a:p>
            <a:r>
              <a:rPr lang="en-US"/>
              <a:t>12/07/2017 - 12/21/2017</a:t>
            </a:r>
          </a:p>
        </p:txBody>
      </p:sp>
    </p:spTree>
    <p:extLst>
      <p:ext uri="{BB962C8B-B14F-4D97-AF65-F5344CB8AC3E}">
        <p14:creationId xmlns:p14="http://schemas.microsoft.com/office/powerpoint/2010/main" val="80839900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461668-179F-41B6-90E2-F7D94053C0D0}"/>
              </a:ext>
            </a:extLst>
          </p:cNvPr>
          <p:cNvSpPr>
            <a:spLocks noGrp="1"/>
          </p:cNvSpPr>
          <p:nvPr>
            <p:ph type="title"/>
          </p:nvPr>
        </p:nvSpPr>
        <p:spPr/>
        <p:txBody>
          <a:bodyPr/>
          <a:lstStyle/>
          <a:p>
            <a:r>
              <a:rPr lang="en-US"/>
              <a:t>Facebook User Questions Table - 15 of 18</a:t>
            </a:r>
          </a:p>
        </p:txBody>
      </p:sp>
      <p:graphicFrame>
        <p:nvGraphicFramePr>
          <p:cNvPr id="5" name="Table Placeholder 4">
            <a:extLst>
              <a:ext uri="{FF2B5EF4-FFF2-40B4-BE49-F238E27FC236}">
                <a16:creationId xmlns:a16="http://schemas.microsoft.com/office/drawing/2014/main" id="{BC2EE272-1F9D-4B2D-86FE-03B1462F7C26}"/>
              </a:ext>
            </a:extLst>
          </p:cNvPr>
          <p:cNvGraphicFramePr>
            <a:graphicFrameLocks noGrp="1"/>
          </p:cNvGraphicFramePr>
          <p:nvPr>
            <p:ph type="tbl" sz="quarter" idx="13"/>
            <p:extLst>
              <p:ext uri="{D42A27DB-BD31-4B8C-83A1-F6EECF244321}">
                <p14:modId xmlns:p14="http://schemas.microsoft.com/office/powerpoint/2010/main" val="9057159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1355273742"/>
                    </a:ext>
                  </a:extLst>
                </a:gridCol>
                <a:gridCol w="822960">
                  <a:extLst>
                    <a:ext uri="{9D8B030D-6E8A-4147-A177-3AD203B41FA5}">
                      <a16:colId xmlns:a16="http://schemas.microsoft.com/office/drawing/2014/main" val="1811846457"/>
                    </a:ext>
                  </a:extLst>
                </a:gridCol>
                <a:gridCol w="822960">
                  <a:extLst>
                    <a:ext uri="{9D8B030D-6E8A-4147-A177-3AD203B41FA5}">
                      <a16:colId xmlns:a16="http://schemas.microsoft.com/office/drawing/2014/main" val="4142147087"/>
                    </a:ext>
                  </a:extLst>
                </a:gridCol>
                <a:gridCol w="822960">
                  <a:extLst>
                    <a:ext uri="{9D8B030D-6E8A-4147-A177-3AD203B41FA5}">
                      <a16:colId xmlns:a16="http://schemas.microsoft.com/office/drawing/2014/main" val="2029862373"/>
                    </a:ext>
                  </a:extLst>
                </a:gridCol>
                <a:gridCol w="822960">
                  <a:extLst>
                    <a:ext uri="{9D8B030D-6E8A-4147-A177-3AD203B41FA5}">
                      <a16:colId xmlns:a16="http://schemas.microsoft.com/office/drawing/2014/main" val="1404145708"/>
                    </a:ext>
                  </a:extLst>
                </a:gridCol>
                <a:gridCol w="822960">
                  <a:extLst>
                    <a:ext uri="{9D8B030D-6E8A-4147-A177-3AD203B41FA5}">
                      <a16:colId xmlns:a16="http://schemas.microsoft.com/office/drawing/2014/main" val="2982167268"/>
                    </a:ext>
                  </a:extLst>
                </a:gridCol>
                <a:gridCol w="658368">
                  <a:extLst>
                    <a:ext uri="{9D8B030D-6E8A-4147-A177-3AD203B41FA5}">
                      <a16:colId xmlns:a16="http://schemas.microsoft.com/office/drawing/2014/main" val="2322462986"/>
                    </a:ext>
                  </a:extLst>
                </a:gridCol>
                <a:gridCol w="822960">
                  <a:extLst>
                    <a:ext uri="{9D8B030D-6E8A-4147-A177-3AD203B41FA5}">
                      <a16:colId xmlns:a16="http://schemas.microsoft.com/office/drawing/2014/main" val="31126945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20289321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TAP Air Portugal</a:t>
                      </a:r>
                      <a:r>
                        <a:rPr kumimoji="0" lang="en-US" sz="1000" b="0" i="0" u="none" strike="noStrike" kern="1200" cap="none" spc="0" normalizeH="0" baseline="0" noProof="0">
                          <a:ln>
                            <a:noFill/>
                          </a:ln>
                          <a:solidFill>
                            <a:prstClr val="black"/>
                          </a:solidFill>
                          <a:effectLst/>
                          <a:uLnTx/>
                          <a:uFillTx/>
                          <a:latin typeface="+mn-lt"/>
                          <a:ea typeface="+mn-ea"/>
                          <a:cs typeface="+mn-cs"/>
                        </a:rPr>
                        <a:t> was asked by </a:t>
                      </a:r>
                      <a:r>
                        <a:rPr kumimoji="0" lang="en-US" sz="1000" b="1" i="0" u="none" strike="noStrike" kern="1200" cap="none" spc="0" normalizeH="0" baseline="0" noProof="0">
                          <a:ln>
                            <a:noFill/>
                          </a:ln>
                          <a:solidFill>
                            <a:prstClr val="black"/>
                          </a:solidFill>
                          <a:effectLst/>
                          <a:uLnTx/>
                          <a:uFillTx/>
                          <a:latin typeface="+mn-lt"/>
                          <a:ea typeface="+mn-ea"/>
                          <a:cs typeface="+mn-cs"/>
                        </a:rPr>
                        <a:t>Marcel Seiler - 2017-12-15 02:57:57</a:t>
                      </a:r>
                      <a:r>
                        <a:rPr kumimoji="0" lang="en-US" sz="1000" b="0" i="0" u="none" strike="noStrike" kern="1200" cap="none" spc="0" normalizeH="0" baseline="0" noProof="0">
                          <a:ln>
                            <a:noFill/>
                          </a:ln>
                          <a:solidFill>
                            <a:prstClr val="black"/>
                          </a:solidFill>
                          <a:effectLst/>
                          <a:uLnTx/>
                          <a:uFillTx/>
                          <a:latin typeface="+mn-lt"/>
                          <a:ea typeface="+mn-ea"/>
                          <a:cs typeface="+mn-cs"/>
                        </a:rPr>
                        <a:t>
hello 
we were at 12th of december on the flight tp927 from zurich to lisabon and then with te connecting flight tp13 from lisabon to recife. 
now is our kite bag missing (tp729634).
We live now at the pousada mi secreto,  rua das algas, 51, sao miguel do gostoso (rio grande do norte), 59585-000, brazil. That’s the adress we give at the lost and found corner to send the bag. They said the bag will come on 14th december. But it isn‘t.
Tomorrow morning (15th december 8am) we have to leave to the next destination.
We don‘t have any number or eMail adress.
What now?
please send our bag to this adress.
phone: 0041 79 318 40 11
jennifer bertschinger and marcel seiler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12/15/2017 03:10:05</a:t>
                      </a:r>
                    </a:p>
                  </a:txBody>
                  <a:tcPr/>
                </a:tc>
                <a:extLst>
                  <a:ext uri="{0D108BD9-81ED-4DB2-BD59-A6C34878D82A}">
                    <a16:rowId xmlns:a16="http://schemas.microsoft.com/office/drawing/2014/main" val="3235807771"/>
                  </a:ext>
                </a:extLst>
              </a:tr>
            </a:tbl>
          </a:graphicData>
        </a:graphic>
      </p:graphicFrame>
      <p:sp>
        <p:nvSpPr>
          <p:cNvPr id="4" name="Text Placeholder 3">
            <a:extLst>
              <a:ext uri="{FF2B5EF4-FFF2-40B4-BE49-F238E27FC236}">
                <a16:creationId xmlns:a16="http://schemas.microsoft.com/office/drawing/2014/main" id="{06A46B26-B547-4670-BD3C-43D0EABC8685}"/>
              </a:ext>
            </a:extLst>
          </p:cNvPr>
          <p:cNvSpPr>
            <a:spLocks noGrp="1"/>
          </p:cNvSpPr>
          <p:nvPr>
            <p:ph type="body" sz="quarter" idx="14"/>
          </p:nvPr>
        </p:nvSpPr>
        <p:spPr/>
        <p:txBody>
          <a:bodyPr/>
          <a:lstStyle/>
          <a:p>
            <a:r>
              <a:rPr lang="en-US"/>
              <a:t>12/07/2017 - 12/21/2017</a:t>
            </a:r>
          </a:p>
        </p:txBody>
      </p:sp>
    </p:spTree>
    <p:extLst>
      <p:ext uri="{BB962C8B-B14F-4D97-AF65-F5344CB8AC3E}">
        <p14:creationId xmlns:p14="http://schemas.microsoft.com/office/powerpoint/2010/main" val="373920921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586481-3A0D-44DF-904D-687120E569D2}"/>
              </a:ext>
            </a:extLst>
          </p:cNvPr>
          <p:cNvSpPr>
            <a:spLocks noGrp="1"/>
          </p:cNvSpPr>
          <p:nvPr>
            <p:ph type="title"/>
          </p:nvPr>
        </p:nvSpPr>
        <p:spPr/>
        <p:txBody>
          <a:bodyPr/>
          <a:lstStyle/>
          <a:p>
            <a:r>
              <a:rPr lang="en-US"/>
              <a:t>Facebook User Questions Table - 16 of 18</a:t>
            </a:r>
          </a:p>
        </p:txBody>
      </p:sp>
      <p:graphicFrame>
        <p:nvGraphicFramePr>
          <p:cNvPr id="5" name="Table Placeholder 4">
            <a:extLst>
              <a:ext uri="{FF2B5EF4-FFF2-40B4-BE49-F238E27FC236}">
                <a16:creationId xmlns:a16="http://schemas.microsoft.com/office/drawing/2014/main" id="{37E9FC65-F016-430D-BC3D-573465AD0917}"/>
              </a:ext>
            </a:extLst>
          </p:cNvPr>
          <p:cNvGraphicFramePr>
            <a:graphicFrameLocks noGrp="1"/>
          </p:cNvGraphicFramePr>
          <p:nvPr>
            <p:ph type="tbl" sz="quarter" idx="13"/>
            <p:extLst>
              <p:ext uri="{D42A27DB-BD31-4B8C-83A1-F6EECF244321}">
                <p14:modId xmlns:p14="http://schemas.microsoft.com/office/powerpoint/2010/main" val="30258147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2209748587"/>
                    </a:ext>
                  </a:extLst>
                </a:gridCol>
                <a:gridCol w="822960">
                  <a:extLst>
                    <a:ext uri="{9D8B030D-6E8A-4147-A177-3AD203B41FA5}">
                      <a16:colId xmlns:a16="http://schemas.microsoft.com/office/drawing/2014/main" val="3697013899"/>
                    </a:ext>
                  </a:extLst>
                </a:gridCol>
                <a:gridCol w="822960">
                  <a:extLst>
                    <a:ext uri="{9D8B030D-6E8A-4147-A177-3AD203B41FA5}">
                      <a16:colId xmlns:a16="http://schemas.microsoft.com/office/drawing/2014/main" val="3815479074"/>
                    </a:ext>
                  </a:extLst>
                </a:gridCol>
                <a:gridCol w="822960">
                  <a:extLst>
                    <a:ext uri="{9D8B030D-6E8A-4147-A177-3AD203B41FA5}">
                      <a16:colId xmlns:a16="http://schemas.microsoft.com/office/drawing/2014/main" val="1151941211"/>
                    </a:ext>
                  </a:extLst>
                </a:gridCol>
                <a:gridCol w="822960">
                  <a:extLst>
                    <a:ext uri="{9D8B030D-6E8A-4147-A177-3AD203B41FA5}">
                      <a16:colId xmlns:a16="http://schemas.microsoft.com/office/drawing/2014/main" val="1678336339"/>
                    </a:ext>
                  </a:extLst>
                </a:gridCol>
                <a:gridCol w="822960">
                  <a:extLst>
                    <a:ext uri="{9D8B030D-6E8A-4147-A177-3AD203B41FA5}">
                      <a16:colId xmlns:a16="http://schemas.microsoft.com/office/drawing/2014/main" val="2212954377"/>
                    </a:ext>
                  </a:extLst>
                </a:gridCol>
                <a:gridCol w="658368">
                  <a:extLst>
                    <a:ext uri="{9D8B030D-6E8A-4147-A177-3AD203B41FA5}">
                      <a16:colId xmlns:a16="http://schemas.microsoft.com/office/drawing/2014/main" val="1468955521"/>
                    </a:ext>
                  </a:extLst>
                </a:gridCol>
                <a:gridCol w="822960">
                  <a:extLst>
                    <a:ext uri="{9D8B030D-6E8A-4147-A177-3AD203B41FA5}">
                      <a16:colId xmlns:a16="http://schemas.microsoft.com/office/drawing/2014/main" val="5859866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1489917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TAP Air Portugal</a:t>
                      </a:r>
                      <a:r>
                        <a:rPr kumimoji="0" lang="en-US" sz="1000" b="0" i="0" u="none" strike="noStrike" kern="1200" cap="none" spc="0" normalizeH="0" baseline="0" noProof="0">
                          <a:ln>
                            <a:noFill/>
                          </a:ln>
                          <a:solidFill>
                            <a:prstClr val="black"/>
                          </a:solidFill>
                          <a:effectLst/>
                          <a:uLnTx/>
                          <a:uFillTx/>
                          <a:latin typeface="+mn-lt"/>
                          <a:ea typeface="+mn-ea"/>
                          <a:cs typeface="+mn-cs"/>
                        </a:rPr>
                        <a:t> was asked by </a:t>
                      </a:r>
                      <a:r>
                        <a:rPr kumimoji="0" lang="en-US" sz="1000" b="1" i="0" u="none" strike="noStrike" kern="1200" cap="none" spc="0" normalizeH="0" baseline="0" noProof="0">
                          <a:ln>
                            <a:noFill/>
                          </a:ln>
                          <a:solidFill>
                            <a:prstClr val="black"/>
                          </a:solidFill>
                          <a:effectLst/>
                          <a:uLnTx/>
                          <a:uFillTx/>
                          <a:latin typeface="+mn-lt"/>
                          <a:ea typeface="+mn-ea"/>
                          <a:cs typeface="+mn-cs"/>
                        </a:rPr>
                        <a:t>Sani Leinonen - 2017-12-12 22:03:00</a:t>
                      </a:r>
                      <a:r>
                        <a:rPr kumimoji="0" lang="en-US" sz="1000" b="0" i="0" u="none" strike="noStrike" kern="1200" cap="none" spc="0" normalizeH="0" baseline="0" noProof="0">
                          <a:ln>
                            <a:noFill/>
                          </a:ln>
                          <a:solidFill>
                            <a:prstClr val="black"/>
                          </a:solidFill>
                          <a:effectLst/>
                          <a:uLnTx/>
                          <a:uFillTx/>
                          <a:latin typeface="+mn-lt"/>
                          <a:ea typeface="+mn-ea"/>
                          <a:cs typeface="+mn-cs"/>
                        </a:rPr>
                        <a:t>
Hi, 
I have and errand but didn't hear anything since months. Can you check that everything is ok or you need more info? Errand nr 2017/187845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12/12/2017 22:12:42</a:t>
                      </a:r>
                    </a:p>
                  </a:txBody>
                  <a:tcPr/>
                </a:tc>
                <a:extLst>
                  <a:ext uri="{0D108BD9-81ED-4DB2-BD59-A6C34878D82A}">
                    <a16:rowId xmlns:a16="http://schemas.microsoft.com/office/drawing/2014/main" val="18457183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TAP Air Portugal</a:t>
                      </a:r>
                      <a:r>
                        <a:rPr kumimoji="0" lang="en-US" sz="1000" b="0" i="0" u="none" strike="noStrike" kern="1200" cap="none" spc="0" normalizeH="0" baseline="0" noProof="0">
                          <a:ln>
                            <a:noFill/>
                          </a:ln>
                          <a:solidFill>
                            <a:prstClr val="black"/>
                          </a:solidFill>
                          <a:effectLst/>
                          <a:uLnTx/>
                          <a:uFillTx/>
                          <a:latin typeface="+mn-lt"/>
                          <a:ea typeface="+mn-ea"/>
                          <a:cs typeface="+mn-cs"/>
                        </a:rPr>
                        <a:t> was asked by </a:t>
                      </a:r>
                      <a:r>
                        <a:rPr kumimoji="0" lang="en-US" sz="1000" b="1" i="0" u="none" strike="noStrike" kern="1200" cap="none" spc="0" normalizeH="0" baseline="0" noProof="0">
                          <a:ln>
                            <a:noFill/>
                          </a:ln>
                          <a:solidFill>
                            <a:prstClr val="black"/>
                          </a:solidFill>
                          <a:effectLst/>
                          <a:uLnTx/>
                          <a:uFillTx/>
                          <a:latin typeface="+mn-lt"/>
                          <a:ea typeface="+mn-ea"/>
                          <a:cs typeface="+mn-cs"/>
                        </a:rPr>
                        <a:t>Gennaro Auriemma - 2017-12-12 19:06:58</a:t>
                      </a:r>
                      <a:r>
                        <a:rPr kumimoji="0" lang="en-US" sz="1000" b="0" i="0" u="none" strike="noStrike" kern="1200" cap="none" spc="0" normalizeH="0" baseline="0" noProof="0">
                          <a:ln>
                            <a:noFill/>
                          </a:ln>
                          <a:solidFill>
                            <a:prstClr val="black"/>
                          </a:solidFill>
                          <a:effectLst/>
                          <a:uLnTx/>
                          <a:uFillTx/>
                          <a:latin typeface="+mn-lt"/>
                          <a:ea typeface="+mn-ea"/>
                          <a:cs typeface="+mn-cs"/>
                        </a:rPr>
                        <a:t>
Do you know the hand luggage measures for Atr 72 Tap Express operate by White Airways?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12/12/2017 19:33:52</a:t>
                      </a:r>
                    </a:p>
                  </a:txBody>
                  <a:tcPr/>
                </a:tc>
                <a:extLst>
                  <a:ext uri="{0D108BD9-81ED-4DB2-BD59-A6C34878D82A}">
                    <a16:rowId xmlns:a16="http://schemas.microsoft.com/office/drawing/2014/main" val="12395418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TAP Air Portugal</a:t>
                      </a:r>
                      <a:r>
                        <a:rPr kumimoji="0" lang="en-US" sz="1000" b="0" i="0" u="none" strike="noStrike" kern="1200" cap="none" spc="0" normalizeH="0" baseline="0" noProof="0">
                          <a:ln>
                            <a:noFill/>
                          </a:ln>
                          <a:solidFill>
                            <a:prstClr val="black"/>
                          </a:solidFill>
                          <a:effectLst/>
                          <a:uLnTx/>
                          <a:uFillTx/>
                          <a:latin typeface="+mn-lt"/>
                          <a:ea typeface="+mn-ea"/>
                          <a:cs typeface="+mn-cs"/>
                        </a:rPr>
                        <a:t> was asked by </a:t>
                      </a:r>
                      <a:r>
                        <a:rPr kumimoji="0" lang="ja-JP" altLang="en-US" sz="1000" b="1" i="0" u="none" strike="noStrike" kern="1200" cap="none" spc="0" normalizeH="0" baseline="0" noProof="0">
                          <a:ln>
                            <a:noFill/>
                          </a:ln>
                          <a:solidFill>
                            <a:prstClr val="black"/>
                          </a:solidFill>
                          <a:effectLst/>
                          <a:uLnTx/>
                          <a:uFillTx/>
                          <a:latin typeface="+mn-lt"/>
                          <a:ea typeface="+mn-ea"/>
                          <a:cs typeface="+mn-cs"/>
                        </a:rPr>
                        <a:t>钰 微 </a:t>
                      </a:r>
                      <a:r>
                        <a:rPr kumimoji="0" lang="en-US" altLang="ja-JP" sz="1000" b="1" i="0" u="none" strike="noStrike" kern="1200" cap="none" spc="0" normalizeH="0" baseline="0" noProof="0">
                          <a:ln>
                            <a:noFill/>
                          </a:ln>
                          <a:solidFill>
                            <a:prstClr val="black"/>
                          </a:solidFill>
                          <a:effectLst/>
                          <a:uLnTx/>
                          <a:uFillTx/>
                          <a:latin typeface="+mn-lt"/>
                          <a:ea typeface="+mn-ea"/>
                          <a:cs typeface="+mn-cs"/>
                        </a:rPr>
                        <a:t>- 2017-12-11 17:01:53</a:t>
                      </a:r>
                      <a:r>
                        <a:rPr kumimoji="0" lang="en-US" altLang="ja-JP" sz="1000" b="0" i="0" u="none" strike="noStrike" kern="1200" cap="none" spc="0" normalizeH="0" baseline="0" noProof="0">
                          <a:ln>
                            <a:noFill/>
                          </a:ln>
                          <a:solidFill>
                            <a:prstClr val="black"/>
                          </a:solidFill>
                          <a:effectLst/>
                          <a:uLnTx/>
                          <a:uFillTx/>
                          <a:latin typeface="+mn-lt"/>
                          <a:ea typeface="+mn-ea"/>
                          <a:cs typeface="+mn-cs"/>
                        </a:rPr>
                        <a:t>
</a:t>
                      </a:r>
                      <a:r>
                        <a:rPr kumimoji="0" lang="en-US" sz="1000" b="0" i="0" u="none" strike="noStrike" kern="1200" cap="none" spc="0" normalizeH="0" baseline="0" noProof="0">
                          <a:ln>
                            <a:noFill/>
                          </a:ln>
                          <a:solidFill>
                            <a:prstClr val="black"/>
                          </a:solidFill>
                          <a:effectLst/>
                          <a:uLnTx/>
                          <a:uFillTx/>
                          <a:latin typeface="+mn-lt"/>
                          <a:ea typeface="+mn-ea"/>
                          <a:cs typeface="+mn-cs"/>
                        </a:rPr>
                        <a:t>Flight to Portugal TAP 1105 just cancelled at last minute (not to mention the scheduled flight was delayed in the 1st place) &amp; Ground service took ages to process alternatives. ..
This is really really BAD...is this how customer service suppose to be for a star alliance member and national airline of a country?...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12/11/2017 19:29:42</a:t>
                      </a:r>
                    </a:p>
                  </a:txBody>
                  <a:tcPr/>
                </a:tc>
                <a:extLst>
                  <a:ext uri="{0D108BD9-81ED-4DB2-BD59-A6C34878D82A}">
                    <a16:rowId xmlns:a16="http://schemas.microsoft.com/office/drawing/2014/main" val="1316876088"/>
                  </a:ext>
                </a:extLst>
              </a:tr>
            </a:tbl>
          </a:graphicData>
        </a:graphic>
      </p:graphicFrame>
      <p:sp>
        <p:nvSpPr>
          <p:cNvPr id="4" name="Text Placeholder 3">
            <a:extLst>
              <a:ext uri="{FF2B5EF4-FFF2-40B4-BE49-F238E27FC236}">
                <a16:creationId xmlns:a16="http://schemas.microsoft.com/office/drawing/2014/main" id="{3DFB5259-EC15-4D53-A64E-6AC74061666A}"/>
              </a:ext>
            </a:extLst>
          </p:cNvPr>
          <p:cNvSpPr>
            <a:spLocks noGrp="1"/>
          </p:cNvSpPr>
          <p:nvPr>
            <p:ph type="body" sz="quarter" idx="14"/>
          </p:nvPr>
        </p:nvSpPr>
        <p:spPr/>
        <p:txBody>
          <a:bodyPr/>
          <a:lstStyle/>
          <a:p>
            <a:r>
              <a:rPr lang="en-US"/>
              <a:t>12/07/2017 - 12/21/2017</a:t>
            </a:r>
          </a:p>
        </p:txBody>
      </p:sp>
    </p:spTree>
    <p:extLst>
      <p:ext uri="{BB962C8B-B14F-4D97-AF65-F5344CB8AC3E}">
        <p14:creationId xmlns:p14="http://schemas.microsoft.com/office/powerpoint/2010/main" val="219021381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700F0A-DB08-446C-A642-470319769059}"/>
              </a:ext>
            </a:extLst>
          </p:cNvPr>
          <p:cNvSpPr>
            <a:spLocks noGrp="1"/>
          </p:cNvSpPr>
          <p:nvPr>
            <p:ph type="title"/>
          </p:nvPr>
        </p:nvSpPr>
        <p:spPr/>
        <p:txBody>
          <a:bodyPr/>
          <a:lstStyle/>
          <a:p>
            <a:r>
              <a:rPr lang="en-US"/>
              <a:t>Facebook User Questions Table - 17 of 18</a:t>
            </a:r>
          </a:p>
        </p:txBody>
      </p:sp>
      <p:graphicFrame>
        <p:nvGraphicFramePr>
          <p:cNvPr id="5" name="Table Placeholder 4">
            <a:extLst>
              <a:ext uri="{FF2B5EF4-FFF2-40B4-BE49-F238E27FC236}">
                <a16:creationId xmlns:a16="http://schemas.microsoft.com/office/drawing/2014/main" id="{F90D1576-B417-4491-ABDB-67602C8F60D9}"/>
              </a:ext>
            </a:extLst>
          </p:cNvPr>
          <p:cNvGraphicFramePr>
            <a:graphicFrameLocks noGrp="1"/>
          </p:cNvGraphicFramePr>
          <p:nvPr>
            <p:ph type="tbl" sz="quarter" idx="13"/>
            <p:extLst>
              <p:ext uri="{D42A27DB-BD31-4B8C-83A1-F6EECF244321}">
                <p14:modId xmlns:p14="http://schemas.microsoft.com/office/powerpoint/2010/main" val="29723296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1869307047"/>
                    </a:ext>
                  </a:extLst>
                </a:gridCol>
                <a:gridCol w="822960">
                  <a:extLst>
                    <a:ext uri="{9D8B030D-6E8A-4147-A177-3AD203B41FA5}">
                      <a16:colId xmlns:a16="http://schemas.microsoft.com/office/drawing/2014/main" val="378945867"/>
                    </a:ext>
                  </a:extLst>
                </a:gridCol>
                <a:gridCol w="822960">
                  <a:extLst>
                    <a:ext uri="{9D8B030D-6E8A-4147-A177-3AD203B41FA5}">
                      <a16:colId xmlns:a16="http://schemas.microsoft.com/office/drawing/2014/main" val="2087644157"/>
                    </a:ext>
                  </a:extLst>
                </a:gridCol>
                <a:gridCol w="822960">
                  <a:extLst>
                    <a:ext uri="{9D8B030D-6E8A-4147-A177-3AD203B41FA5}">
                      <a16:colId xmlns:a16="http://schemas.microsoft.com/office/drawing/2014/main" val="3953890400"/>
                    </a:ext>
                  </a:extLst>
                </a:gridCol>
                <a:gridCol w="822960">
                  <a:extLst>
                    <a:ext uri="{9D8B030D-6E8A-4147-A177-3AD203B41FA5}">
                      <a16:colId xmlns:a16="http://schemas.microsoft.com/office/drawing/2014/main" val="1058773428"/>
                    </a:ext>
                  </a:extLst>
                </a:gridCol>
                <a:gridCol w="822960">
                  <a:extLst>
                    <a:ext uri="{9D8B030D-6E8A-4147-A177-3AD203B41FA5}">
                      <a16:colId xmlns:a16="http://schemas.microsoft.com/office/drawing/2014/main" val="3873916407"/>
                    </a:ext>
                  </a:extLst>
                </a:gridCol>
                <a:gridCol w="658368">
                  <a:extLst>
                    <a:ext uri="{9D8B030D-6E8A-4147-A177-3AD203B41FA5}">
                      <a16:colId xmlns:a16="http://schemas.microsoft.com/office/drawing/2014/main" val="2845510759"/>
                    </a:ext>
                  </a:extLst>
                </a:gridCol>
                <a:gridCol w="822960">
                  <a:extLst>
                    <a:ext uri="{9D8B030D-6E8A-4147-A177-3AD203B41FA5}">
                      <a16:colId xmlns:a16="http://schemas.microsoft.com/office/drawing/2014/main" val="32133540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15889329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TAP Air Portugal</a:t>
                      </a:r>
                      <a:r>
                        <a:rPr kumimoji="0" lang="en-US" sz="1000" b="0" i="0" u="none" strike="noStrike" kern="1200" cap="none" spc="0" normalizeH="0" baseline="0" noProof="0">
                          <a:ln>
                            <a:noFill/>
                          </a:ln>
                          <a:solidFill>
                            <a:prstClr val="black"/>
                          </a:solidFill>
                          <a:effectLst/>
                          <a:uLnTx/>
                          <a:uFillTx/>
                          <a:latin typeface="+mn-lt"/>
                          <a:ea typeface="+mn-ea"/>
                          <a:cs typeface="+mn-cs"/>
                        </a:rPr>
                        <a:t> was asked by </a:t>
                      </a:r>
                      <a:r>
                        <a:rPr kumimoji="0" lang="en-US" sz="1000" b="1" i="0" u="none" strike="noStrike" kern="1200" cap="none" spc="0" normalizeH="0" baseline="0" noProof="0">
                          <a:ln>
                            <a:noFill/>
                          </a:ln>
                          <a:solidFill>
                            <a:prstClr val="black"/>
                          </a:solidFill>
                          <a:effectLst/>
                          <a:uLnTx/>
                          <a:uFillTx/>
                          <a:latin typeface="+mn-lt"/>
                          <a:ea typeface="+mn-ea"/>
                          <a:cs typeface="+mn-cs"/>
                        </a:rPr>
                        <a:t>Blanca LC - 2017-12-11 13:10:04</a:t>
                      </a:r>
                      <a:r>
                        <a:rPr kumimoji="0" lang="en-US" sz="1000" b="0" i="0" u="none" strike="noStrike" kern="1200" cap="none" spc="0" normalizeH="0" baseline="0" noProof="0">
                          <a:ln>
                            <a:noFill/>
                          </a:ln>
                          <a:solidFill>
                            <a:prstClr val="black"/>
                          </a:solidFill>
                          <a:effectLst/>
                          <a:uLnTx/>
                          <a:uFillTx/>
                          <a:latin typeface="+mn-lt"/>
                          <a:ea typeface="+mn-ea"/>
                          <a:cs typeface="+mn-cs"/>
                        </a:rPr>
                        <a:t>
Good morning,
I was supossed to fly from Porto yo Madrid yesterday 10-12-2017 in the flight TP 1004 to Madrid. We have still no news from you. We've called the contact center, no one answered the phone for More than 30 minutes. Could you please give us some information?
Additionally we do not understand why you have not booked two buses to bring us to Madrid if there is no room for us in the plane.
Waiting you understand our frustation,
Regards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12/11/2017 13:41:10</a:t>
                      </a:r>
                    </a:p>
                  </a:txBody>
                  <a:tcPr/>
                </a:tc>
                <a:extLst>
                  <a:ext uri="{0D108BD9-81ED-4DB2-BD59-A6C34878D82A}">
                    <a16:rowId xmlns:a16="http://schemas.microsoft.com/office/drawing/2014/main" val="4517852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TAP Air Portugal</a:t>
                      </a:r>
                      <a:r>
                        <a:rPr kumimoji="0" lang="pt-BR" sz="1000" b="0" i="0" u="none" strike="noStrike" kern="1200" cap="none" spc="0" normalizeH="0" baseline="0" noProof="0">
                          <a:ln>
                            <a:noFill/>
                          </a:ln>
                          <a:solidFill>
                            <a:prstClr val="black"/>
                          </a:solidFill>
                          <a:effectLst/>
                          <a:uLnTx/>
                          <a:uFillTx/>
                          <a:latin typeface="+mn-lt"/>
                          <a:ea typeface="+mn-ea"/>
                          <a:cs typeface="+mn-cs"/>
                        </a:rPr>
                        <a:t> was asked by </a:t>
                      </a:r>
                      <a:r>
                        <a:rPr kumimoji="0" lang="pt-BR" sz="1000" b="1" i="0" u="none" strike="noStrike" kern="1200" cap="none" spc="0" normalizeH="0" baseline="0" noProof="0">
                          <a:ln>
                            <a:noFill/>
                          </a:ln>
                          <a:solidFill>
                            <a:prstClr val="black"/>
                          </a:solidFill>
                          <a:effectLst/>
                          <a:uLnTx/>
                          <a:uFillTx/>
                          <a:latin typeface="+mn-lt"/>
                          <a:ea typeface="+mn-ea"/>
                          <a:cs typeface="+mn-cs"/>
                        </a:rPr>
                        <a:t>João de Oliveira - 2017-12-11 13:05:20</a:t>
                      </a:r>
                      <a:r>
                        <a:rPr kumimoji="0" lang="pt-BR" sz="1000" b="0" i="0" u="none" strike="noStrike" kern="1200" cap="none" spc="0" normalizeH="0" baseline="0" noProof="0">
                          <a:ln>
                            <a:noFill/>
                          </a:ln>
                          <a:solidFill>
                            <a:prstClr val="black"/>
                          </a:solidFill>
                          <a:effectLst/>
                          <a:uLnTx/>
                          <a:uFillTx/>
                          <a:latin typeface="+mn-lt"/>
                          <a:ea typeface="+mn-ea"/>
                          <a:cs typeface="+mn-cs"/>
                        </a:rPr>
                        <a:t>
Lounge em Lisboa está fechado e não há qualquer alternativa?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12/11/2017 13:19:39</a:t>
                      </a:r>
                    </a:p>
                  </a:txBody>
                  <a:tcPr/>
                </a:tc>
                <a:extLst>
                  <a:ext uri="{0D108BD9-81ED-4DB2-BD59-A6C34878D82A}">
                    <a16:rowId xmlns:a16="http://schemas.microsoft.com/office/drawing/2014/main" val="1486719931"/>
                  </a:ext>
                </a:extLst>
              </a:tr>
            </a:tbl>
          </a:graphicData>
        </a:graphic>
      </p:graphicFrame>
      <p:sp>
        <p:nvSpPr>
          <p:cNvPr id="4" name="Text Placeholder 3">
            <a:extLst>
              <a:ext uri="{FF2B5EF4-FFF2-40B4-BE49-F238E27FC236}">
                <a16:creationId xmlns:a16="http://schemas.microsoft.com/office/drawing/2014/main" id="{A7C9F96F-F578-47D2-BEE6-7C7682D05F21}"/>
              </a:ext>
            </a:extLst>
          </p:cNvPr>
          <p:cNvSpPr>
            <a:spLocks noGrp="1"/>
          </p:cNvSpPr>
          <p:nvPr>
            <p:ph type="body" sz="quarter" idx="14"/>
          </p:nvPr>
        </p:nvSpPr>
        <p:spPr/>
        <p:txBody>
          <a:bodyPr/>
          <a:lstStyle/>
          <a:p>
            <a:r>
              <a:rPr lang="en-US"/>
              <a:t>12/07/2017 - 12/21/2017</a:t>
            </a:r>
          </a:p>
        </p:txBody>
      </p:sp>
    </p:spTree>
    <p:extLst>
      <p:ext uri="{BB962C8B-B14F-4D97-AF65-F5344CB8AC3E}">
        <p14:creationId xmlns:p14="http://schemas.microsoft.com/office/powerpoint/2010/main" val="157119286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7A8E9C-75DB-49D3-B465-17202F2BCA80}"/>
              </a:ext>
            </a:extLst>
          </p:cNvPr>
          <p:cNvSpPr>
            <a:spLocks noGrp="1"/>
          </p:cNvSpPr>
          <p:nvPr>
            <p:ph type="title"/>
          </p:nvPr>
        </p:nvSpPr>
        <p:spPr/>
        <p:txBody>
          <a:bodyPr/>
          <a:lstStyle/>
          <a:p>
            <a:r>
              <a:rPr lang="en-US"/>
              <a:t>Facebook User Questions Table - 18 of 18</a:t>
            </a:r>
          </a:p>
        </p:txBody>
      </p:sp>
      <p:graphicFrame>
        <p:nvGraphicFramePr>
          <p:cNvPr id="5" name="Table Placeholder 4">
            <a:extLst>
              <a:ext uri="{FF2B5EF4-FFF2-40B4-BE49-F238E27FC236}">
                <a16:creationId xmlns:a16="http://schemas.microsoft.com/office/drawing/2014/main" id="{F7FA0E02-9D19-4843-AFB4-936E6A8D4068}"/>
              </a:ext>
            </a:extLst>
          </p:cNvPr>
          <p:cNvGraphicFramePr>
            <a:graphicFrameLocks noGrp="1"/>
          </p:cNvGraphicFramePr>
          <p:nvPr>
            <p:ph type="tbl" sz="quarter" idx="13"/>
            <p:extLst>
              <p:ext uri="{D42A27DB-BD31-4B8C-83A1-F6EECF244321}">
                <p14:modId xmlns:p14="http://schemas.microsoft.com/office/powerpoint/2010/main" val="673176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3524857154"/>
                    </a:ext>
                  </a:extLst>
                </a:gridCol>
                <a:gridCol w="822960">
                  <a:extLst>
                    <a:ext uri="{9D8B030D-6E8A-4147-A177-3AD203B41FA5}">
                      <a16:colId xmlns:a16="http://schemas.microsoft.com/office/drawing/2014/main" val="1575809412"/>
                    </a:ext>
                  </a:extLst>
                </a:gridCol>
                <a:gridCol w="822960">
                  <a:extLst>
                    <a:ext uri="{9D8B030D-6E8A-4147-A177-3AD203B41FA5}">
                      <a16:colId xmlns:a16="http://schemas.microsoft.com/office/drawing/2014/main" val="1583699633"/>
                    </a:ext>
                  </a:extLst>
                </a:gridCol>
                <a:gridCol w="822960">
                  <a:extLst>
                    <a:ext uri="{9D8B030D-6E8A-4147-A177-3AD203B41FA5}">
                      <a16:colId xmlns:a16="http://schemas.microsoft.com/office/drawing/2014/main" val="3594002353"/>
                    </a:ext>
                  </a:extLst>
                </a:gridCol>
                <a:gridCol w="822960">
                  <a:extLst>
                    <a:ext uri="{9D8B030D-6E8A-4147-A177-3AD203B41FA5}">
                      <a16:colId xmlns:a16="http://schemas.microsoft.com/office/drawing/2014/main" val="402860251"/>
                    </a:ext>
                  </a:extLst>
                </a:gridCol>
                <a:gridCol w="822960">
                  <a:extLst>
                    <a:ext uri="{9D8B030D-6E8A-4147-A177-3AD203B41FA5}">
                      <a16:colId xmlns:a16="http://schemas.microsoft.com/office/drawing/2014/main" val="1802545631"/>
                    </a:ext>
                  </a:extLst>
                </a:gridCol>
                <a:gridCol w="658368">
                  <a:extLst>
                    <a:ext uri="{9D8B030D-6E8A-4147-A177-3AD203B41FA5}">
                      <a16:colId xmlns:a16="http://schemas.microsoft.com/office/drawing/2014/main" val="1648876625"/>
                    </a:ext>
                  </a:extLst>
                </a:gridCol>
                <a:gridCol w="822960">
                  <a:extLst>
                    <a:ext uri="{9D8B030D-6E8A-4147-A177-3AD203B41FA5}">
                      <a16:colId xmlns:a16="http://schemas.microsoft.com/office/drawing/2014/main" val="4958408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25408330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TAP Air Portugal</a:t>
                      </a:r>
                      <a:r>
                        <a:rPr kumimoji="0" lang="en-US" sz="1000" b="0" i="0" u="none" strike="noStrike" kern="1200" cap="none" spc="0" normalizeH="0" baseline="0" noProof="0">
                          <a:ln>
                            <a:noFill/>
                          </a:ln>
                          <a:solidFill>
                            <a:prstClr val="black"/>
                          </a:solidFill>
                          <a:effectLst/>
                          <a:uLnTx/>
                          <a:uFillTx/>
                          <a:latin typeface="+mn-lt"/>
                          <a:ea typeface="+mn-ea"/>
                          <a:cs typeface="+mn-cs"/>
                        </a:rPr>
                        <a:t> was asked by </a:t>
                      </a:r>
                      <a:r>
                        <a:rPr kumimoji="0" lang="en-US" sz="1000" b="1" i="0" u="none" strike="noStrike" kern="1200" cap="none" spc="0" normalizeH="0" baseline="0" noProof="0">
                          <a:ln>
                            <a:noFill/>
                          </a:ln>
                          <a:solidFill>
                            <a:prstClr val="black"/>
                          </a:solidFill>
                          <a:effectLst/>
                          <a:uLnTx/>
                          <a:uFillTx/>
                          <a:latin typeface="+mn-lt"/>
                          <a:ea typeface="+mn-ea"/>
                          <a:cs typeface="+mn-cs"/>
                        </a:rPr>
                        <a:t>Pablo Leal Cantos - 2017-12-11 13:01:30</a:t>
                      </a:r>
                      <a:r>
                        <a:rPr kumimoji="0" lang="en-US" sz="1000" b="0" i="0" u="none" strike="noStrike" kern="1200" cap="none" spc="0" normalizeH="0" baseline="0" noProof="0">
                          <a:ln>
                            <a:noFill/>
                          </a:ln>
                          <a:solidFill>
                            <a:prstClr val="black"/>
                          </a:solidFill>
                          <a:effectLst/>
                          <a:uLnTx/>
                          <a:uFillTx/>
                          <a:latin typeface="+mn-lt"/>
                          <a:ea typeface="+mn-ea"/>
                          <a:cs typeface="+mn-cs"/>
                        </a:rPr>
                        <a:t>
Hi Tap,
I am one of the passengers from the flight TP 1004 to Madrid. We have still no news from you. Following your instructions I have called the contact center, no one answered the phone for More than 30 minutes. Could you please give us some information?
Additionally we do not understand why you have not booked two buses to bring us to Madrid if there is no room for us in the bus.
Waiting you understand our frustation,
Regards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12/11/2017 13:17:51</a:t>
                      </a:r>
                    </a:p>
                  </a:txBody>
                  <a:tcPr/>
                </a:tc>
                <a:extLst>
                  <a:ext uri="{0D108BD9-81ED-4DB2-BD59-A6C34878D82A}">
                    <a16:rowId xmlns:a16="http://schemas.microsoft.com/office/drawing/2014/main" val="1300208923"/>
                  </a:ext>
                </a:extLst>
              </a:tr>
            </a:tbl>
          </a:graphicData>
        </a:graphic>
      </p:graphicFrame>
      <p:sp>
        <p:nvSpPr>
          <p:cNvPr id="4" name="Text Placeholder 3">
            <a:extLst>
              <a:ext uri="{FF2B5EF4-FFF2-40B4-BE49-F238E27FC236}">
                <a16:creationId xmlns:a16="http://schemas.microsoft.com/office/drawing/2014/main" id="{268EB5AE-F579-4CF7-9478-B643A3747246}"/>
              </a:ext>
            </a:extLst>
          </p:cNvPr>
          <p:cNvSpPr>
            <a:spLocks noGrp="1"/>
          </p:cNvSpPr>
          <p:nvPr>
            <p:ph type="body" sz="quarter" idx="14"/>
          </p:nvPr>
        </p:nvSpPr>
        <p:spPr/>
        <p:txBody>
          <a:bodyPr/>
          <a:lstStyle/>
          <a:p>
            <a:r>
              <a:rPr lang="en-US"/>
              <a:t>12/07/2017 - 12/21/2017</a:t>
            </a:r>
          </a:p>
        </p:txBody>
      </p:sp>
    </p:spTree>
    <p:extLst>
      <p:ext uri="{BB962C8B-B14F-4D97-AF65-F5344CB8AC3E}">
        <p14:creationId xmlns:p14="http://schemas.microsoft.com/office/powerpoint/2010/main" val="356880411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D94642-59E0-4508-A64F-D4967685A42C}"/>
              </a:ext>
            </a:extLst>
          </p:cNvPr>
          <p:cNvSpPr>
            <a:spLocks noGrp="1"/>
          </p:cNvSpPr>
          <p:nvPr>
            <p:ph type="title"/>
          </p:nvPr>
        </p:nvSpPr>
        <p:spPr/>
        <p:txBody>
          <a:bodyPr/>
          <a:lstStyle/>
          <a:p>
            <a:r>
              <a:rPr lang="en-US"/>
              <a:t>Facebook Avg. Response Time of User Questions (in sec.)</a:t>
            </a:r>
          </a:p>
        </p:txBody>
      </p:sp>
      <p:graphicFrame>
        <p:nvGraphicFramePr>
          <p:cNvPr id="6" name="Chart Placeholder 5">
            <a:extLst>
              <a:ext uri="{FF2B5EF4-FFF2-40B4-BE49-F238E27FC236}">
                <a16:creationId xmlns:a16="http://schemas.microsoft.com/office/drawing/2014/main" id="{A59C7C23-1C97-4953-9E1C-DF48C4FAF9D3}"/>
              </a:ext>
            </a:extLst>
          </p:cNvPr>
          <p:cNvGraphicFramePr>
            <a:graphicFrameLocks noGrp="1"/>
          </p:cNvGraphicFramePr>
          <p:nvPr>
            <p:ph type="chart" sz="quarter" idx="13"/>
            <p:extLst>
              <p:ext uri="{D42A27DB-BD31-4B8C-83A1-F6EECF244321}">
                <p14:modId xmlns:p14="http://schemas.microsoft.com/office/powerpoint/2010/main" val="283780876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4AAEE43-4C5F-4E40-8861-B2BCD1AD7B11}"/>
              </a:ext>
            </a:extLst>
          </p:cNvPr>
          <p:cNvSpPr>
            <a:spLocks noGrp="1"/>
          </p:cNvSpPr>
          <p:nvPr>
            <p:ph type="body" sz="quarter" idx="14"/>
          </p:nvPr>
        </p:nvSpPr>
        <p:spPr/>
        <p:txBody>
          <a:bodyPr/>
          <a:lstStyle/>
          <a:p>
            <a:r>
              <a:rPr lang="en-US"/>
              <a:t>12/07/2017 - 12/21/2017</a:t>
            </a:r>
          </a:p>
        </p:txBody>
      </p:sp>
      <p:sp>
        <p:nvSpPr>
          <p:cNvPr id="5" name="Footer Placeholder 4">
            <a:extLst>
              <a:ext uri="{FF2B5EF4-FFF2-40B4-BE49-F238E27FC236}">
                <a16:creationId xmlns:a16="http://schemas.microsoft.com/office/drawing/2014/main" id="{792DBDB7-F674-45E7-A684-B923328FFB8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7646779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B4B547-232B-464B-A5D0-B43F50C9CF7F}"/>
              </a:ext>
            </a:extLst>
          </p:cNvPr>
          <p:cNvSpPr>
            <a:spLocks noGrp="1"/>
          </p:cNvSpPr>
          <p:nvPr>
            <p:ph type="title"/>
          </p:nvPr>
        </p:nvSpPr>
        <p:spPr/>
        <p:txBody>
          <a:bodyPr/>
          <a:lstStyle/>
          <a:p>
            <a:r>
              <a:rPr lang="en-US"/>
              <a:t>Facebook User Questions Feedback Distribution</a:t>
            </a:r>
          </a:p>
        </p:txBody>
      </p:sp>
      <p:graphicFrame>
        <p:nvGraphicFramePr>
          <p:cNvPr id="6" name="Chart Placeholder 5">
            <a:extLst>
              <a:ext uri="{FF2B5EF4-FFF2-40B4-BE49-F238E27FC236}">
                <a16:creationId xmlns:a16="http://schemas.microsoft.com/office/drawing/2014/main" id="{EA4593B1-089B-42A6-8407-905DDB933206}"/>
              </a:ext>
            </a:extLst>
          </p:cNvPr>
          <p:cNvGraphicFramePr>
            <a:graphicFrameLocks noGrp="1"/>
          </p:cNvGraphicFramePr>
          <p:nvPr>
            <p:ph type="chart" sz="quarter" idx="13"/>
            <p:extLst>
              <p:ext uri="{D42A27DB-BD31-4B8C-83A1-F6EECF244321}">
                <p14:modId xmlns:p14="http://schemas.microsoft.com/office/powerpoint/2010/main" val="197120027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AEA4748-FAA7-487C-B925-4008876E558C}"/>
              </a:ext>
            </a:extLst>
          </p:cNvPr>
          <p:cNvSpPr>
            <a:spLocks noGrp="1"/>
          </p:cNvSpPr>
          <p:nvPr>
            <p:ph type="body" sz="quarter" idx="14"/>
          </p:nvPr>
        </p:nvSpPr>
        <p:spPr/>
        <p:txBody>
          <a:bodyPr/>
          <a:lstStyle/>
          <a:p>
            <a:r>
              <a:rPr lang="en-US"/>
              <a:t>12/07/2017 - 12/21/2017</a:t>
            </a:r>
          </a:p>
        </p:txBody>
      </p:sp>
      <p:sp>
        <p:nvSpPr>
          <p:cNvPr id="5" name="Footer Placeholder 4">
            <a:extLst>
              <a:ext uri="{FF2B5EF4-FFF2-40B4-BE49-F238E27FC236}">
                <a16:creationId xmlns:a16="http://schemas.microsoft.com/office/drawing/2014/main" id="{CE2B4B0B-D2A8-4758-A9DB-5B6F35F3802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3473284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CD456C-CA03-4FAF-94A2-B9F1F393AEC3}"/>
              </a:ext>
            </a:extLst>
          </p:cNvPr>
          <p:cNvSpPr>
            <a:spLocks noGrp="1"/>
          </p:cNvSpPr>
          <p:nvPr>
            <p:ph type="title"/>
          </p:nvPr>
        </p:nvSpPr>
        <p:spPr/>
        <p:txBody>
          <a:bodyPr/>
          <a:lstStyle/>
          <a:p>
            <a:r>
              <a:rPr lang="en-US"/>
              <a:t>Facebook Share of User Questions with negative Feedback</a:t>
            </a:r>
          </a:p>
        </p:txBody>
      </p:sp>
      <p:graphicFrame>
        <p:nvGraphicFramePr>
          <p:cNvPr id="6" name="Chart Placeholder 5">
            <a:extLst>
              <a:ext uri="{FF2B5EF4-FFF2-40B4-BE49-F238E27FC236}">
                <a16:creationId xmlns:a16="http://schemas.microsoft.com/office/drawing/2014/main" id="{43CF1A0B-810D-4666-91DC-A6AE7B0FB34D}"/>
              </a:ext>
            </a:extLst>
          </p:cNvPr>
          <p:cNvGraphicFramePr>
            <a:graphicFrameLocks noGrp="1"/>
          </p:cNvGraphicFramePr>
          <p:nvPr>
            <p:ph type="chart" sz="quarter" idx="13"/>
            <p:extLst>
              <p:ext uri="{D42A27DB-BD31-4B8C-83A1-F6EECF244321}">
                <p14:modId xmlns:p14="http://schemas.microsoft.com/office/powerpoint/2010/main" val="397372978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4523C1F-727D-41F3-BB27-288B95DAAA4B}"/>
              </a:ext>
            </a:extLst>
          </p:cNvPr>
          <p:cNvSpPr>
            <a:spLocks noGrp="1"/>
          </p:cNvSpPr>
          <p:nvPr>
            <p:ph type="body" sz="quarter" idx="14"/>
          </p:nvPr>
        </p:nvSpPr>
        <p:spPr/>
        <p:txBody>
          <a:bodyPr/>
          <a:lstStyle/>
          <a:p>
            <a:r>
              <a:rPr lang="en-US"/>
              <a:t>12/07/2017 - 12/21/2017</a:t>
            </a:r>
          </a:p>
        </p:txBody>
      </p:sp>
      <p:sp>
        <p:nvSpPr>
          <p:cNvPr id="5" name="Footer Placeholder 4">
            <a:extLst>
              <a:ext uri="{FF2B5EF4-FFF2-40B4-BE49-F238E27FC236}">
                <a16:creationId xmlns:a16="http://schemas.microsoft.com/office/drawing/2014/main" id="{91622A21-9C48-4E09-B594-E865D7A090A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13673127"/>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1017</Words>
  <Application>Microsoft Office PowerPoint</Application>
  <PresentationFormat>On-screen Show (4:3)</PresentationFormat>
  <Paragraphs>400</Paragraphs>
  <Slides>25</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25</vt:i4>
      </vt:variant>
    </vt:vector>
  </HeadingPairs>
  <TitlesOfParts>
    <vt:vector size="29" baseType="lpstr">
      <vt:lpstr>Arial</vt:lpstr>
      <vt:lpstr>Calibri</vt:lpstr>
      <vt:lpstr>ＭＳ Ｐゴシック</vt:lpstr>
      <vt:lpstr>quintly_template</vt:lpstr>
      <vt:lpstr>Customer Care Benchmark</vt:lpstr>
      <vt:lpstr>Facebook User Questions</vt:lpstr>
      <vt:lpstr>Facebook User Questions By Weekday</vt:lpstr>
      <vt:lpstr>Facebook User Questions Response Times Distribution</vt:lpstr>
      <vt:lpstr>Facebook User Questions Table - 1 of 18</vt:lpstr>
      <vt:lpstr>Facebook User Questions Table - 2 of 18</vt:lpstr>
      <vt:lpstr>Facebook User Questions Table - 3 of 18</vt:lpstr>
      <vt:lpstr>Facebook User Questions Table - 4 of 18</vt:lpstr>
      <vt:lpstr>Facebook User Questions Table - 5 of 18</vt:lpstr>
      <vt:lpstr>Facebook User Questions Table - 6 of 18</vt:lpstr>
      <vt:lpstr>Facebook User Questions Table - 7 of 18</vt:lpstr>
      <vt:lpstr>Facebook User Questions Table - 8 of 18</vt:lpstr>
      <vt:lpstr>Facebook User Questions Table - 9 of 18</vt:lpstr>
      <vt:lpstr>Facebook User Questions Table - 10 of 18</vt:lpstr>
      <vt:lpstr>Facebook User Questions Table - 11 of 18</vt:lpstr>
      <vt:lpstr>Facebook User Questions Table - 12 of 18</vt:lpstr>
      <vt:lpstr>Facebook User Questions Table - 13 of 18</vt:lpstr>
      <vt:lpstr>Facebook User Questions Table - 14 of 18</vt:lpstr>
      <vt:lpstr>Facebook User Questions Table - 15 of 18</vt:lpstr>
      <vt:lpstr>Facebook User Questions Table - 16 of 18</vt:lpstr>
      <vt:lpstr>Facebook User Questions Table - 17 of 18</vt:lpstr>
      <vt:lpstr>Facebook User Questions Table - 18 of 18</vt:lpstr>
      <vt:lpstr>Facebook Avg. Response Time of User Questions (in sec.)</vt:lpstr>
      <vt:lpstr>Facebook User Questions Feedback Distribution</vt:lpstr>
      <vt:lpstr>Facebook Share of User Questions with negative Feedback</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Customer Care Benchmark</dc:title>
  <dc:creator>Administrator</dc:creator>
  <cp:lastModifiedBy>Administrator</cp:lastModifiedBy>
  <cp:revision>1</cp:revision>
  <dcterms:created xsi:type="dcterms:W3CDTF">2018-02-19T12:09:20Z</dcterms:created>
  <dcterms:modified xsi:type="dcterms:W3CDTF">2018-02-19T12:09:58Z</dcterms:modified>
</cp:coreProperties>
</file>