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6" r:id="rId10"/>
    <p:sldId id="267" r:id="rId11"/>
    <p:sldId id="268" r:id="rId12"/>
    <p:sldId id="269" r:id="rId13"/>
    <p:sldId id="270" r:id="rId14"/>
    <p:sldId id="272" r:id="rId15"/>
    <p:sldId id="273" r:id="rId16"/>
    <p:sldId id="274" r:id="rId17"/>
    <p:sldId id="275" r:id="rId18"/>
    <p:sldId id="276" r:id="rId19"/>
    <p:sldId id="277" r:id="rId20"/>
    <p:sldId id="278"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3" r:id="rId44"/>
    <p:sldId id="304" r:id="rId45"/>
    <p:sldId id="305" r:id="rId46"/>
    <p:sldId id="306" r:id="rId47"/>
    <p:sldId id="307" r:id="rId48"/>
    <p:sldId id="308" r:id="rId49"/>
    <p:sldId id="309" r:id="rId50"/>
    <p:sldId id="310" r:id="rId51"/>
    <p:sldId id="311" r:id="rId52"/>
    <p:sldId id="312"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30" r:id="rId69"/>
    <p:sldId id="331" r:id="rId70"/>
    <p:sldId id="332" r:id="rId71"/>
    <p:sldId id="333" r:id="rId72"/>
    <p:sldId id="334" r:id="rId73"/>
    <p:sldId id="335" r:id="rId74"/>
    <p:sldId id="337" r:id="rId75"/>
    <p:sldId id="338" r:id="rId76"/>
    <p:sldId id="339" r:id="rId77"/>
    <p:sldId id="340" r:id="rId78"/>
    <p:sldId id="341" r:id="rId79"/>
    <p:sldId id="342" r:id="rId80"/>
    <p:sldId id="343" r:id="rId81"/>
    <p:sldId id="344" r:id="rId82"/>
    <p:sldId id="346" r:id="rId83"/>
    <p:sldId id="347" r:id="rId84"/>
    <p:sldId id="348" r:id="rId85"/>
    <p:sldId id="349" r:id="rId86"/>
    <p:sldId id="350" r:id="rId87"/>
    <p:sldId id="351" r:id="rId88"/>
    <p:sldId id="352" r:id="rId89"/>
    <p:sldId id="353" r:id="rId90"/>
    <p:sldId id="354" r:id="rId91"/>
  </p:sldIdLst>
  <p:sldSz cx="9144000" cy="6858000" type="screen4x3"/>
  <p:notesSz cx="6858000" cy="9144000"/>
  <p:embeddedFontLst>
    <p:embeddedFont>
      <p:font typeface="Calibri" panose="020F0502020204030204" pitchFamily="34" charset="0"/>
      <p:regular r:id="rId92"/>
      <p:bold r:id="rId93"/>
      <p:italic r:id="rId94"/>
      <p:boldItalic r:id="rId9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2.fntdata"/><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3.fntdata"/><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@Fujitsu_DE</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0">
                  <c:v>1</c:v>
                </c:pt>
                <c:pt idx="1">
                  <c:v>2</c:v>
                </c:pt>
                <c:pt idx="2">
                  <c:v>4</c:v>
                </c:pt>
                <c:pt idx="3">
                  <c:v>7</c:v>
                </c:pt>
                <c:pt idx="4">
                  <c:v>5</c:v>
                </c:pt>
                <c:pt idx="5">
                  <c:v>9</c:v>
                </c:pt>
                <c:pt idx="6">
                  <c:v>6</c:v>
                </c:pt>
                <c:pt idx="7">
                  <c:v>3</c:v>
                </c:pt>
                <c:pt idx="8">
                  <c:v>23</c:v>
                </c:pt>
                <c:pt idx="9">
                  <c:v>8</c:v>
                </c:pt>
                <c:pt idx="10">
                  <c:v>5</c:v>
                </c:pt>
                <c:pt idx="11">
                  <c:v>4</c:v>
                </c:pt>
                <c:pt idx="12">
                  <c:v>4</c:v>
                </c:pt>
                <c:pt idx="13">
                  <c:v>4</c:v>
                </c:pt>
                <c:pt idx="14">
                  <c:v>0</c:v>
                </c:pt>
                <c:pt idx="15">
                  <c:v>4</c:v>
                </c:pt>
                <c:pt idx="16">
                  <c:v>5</c:v>
                </c:pt>
                <c:pt idx="17">
                  <c:v>7</c:v>
                </c:pt>
                <c:pt idx="18">
                  <c:v>14</c:v>
                </c:pt>
                <c:pt idx="19">
                  <c:v>10</c:v>
                </c:pt>
                <c:pt idx="20">
                  <c:v>3</c:v>
                </c:pt>
                <c:pt idx="21">
                  <c:v>23</c:v>
                </c:pt>
                <c:pt idx="22">
                  <c:v>37</c:v>
                </c:pt>
                <c:pt idx="23">
                  <c:v>45</c:v>
                </c:pt>
                <c:pt idx="24">
                  <c:v>15</c:v>
                </c:pt>
                <c:pt idx="25">
                  <c:v>11</c:v>
                </c:pt>
                <c:pt idx="26">
                  <c:v>8</c:v>
                </c:pt>
                <c:pt idx="27">
                  <c:v>2</c:v>
                </c:pt>
                <c:pt idx="28">
                  <c:v>1</c:v>
                </c:pt>
                <c:pt idx="29">
                  <c:v>7</c:v>
                </c:pt>
              </c:numCache>
            </c:numRef>
          </c:val>
          <c:smooth val="0"/>
          <c:extLst>
            <c:ext xmlns:c16="http://schemas.microsoft.com/office/drawing/2014/chart" uri="{C3380CC4-5D6E-409C-BE32-E72D297353CC}">
              <c16:uniqueId val="{00000000-202E-4D52-B023-727C91C5306E}"/>
            </c:ext>
          </c:extLst>
        </c:ser>
        <c:dLbls>
          <c:showLegendKey val="0"/>
          <c:showVal val="0"/>
          <c:showCatName val="0"/>
          <c:showSerName val="0"/>
          <c:showPercent val="0"/>
          <c:showBubbleSize val="0"/>
        </c:dLbls>
        <c:smooth val="0"/>
        <c:axId val="459748200"/>
        <c:axId val="459743936"/>
      </c:lineChart>
      <c:catAx>
        <c:axId val="45974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43936"/>
        <c:crosses val="autoZero"/>
        <c:auto val="1"/>
        <c:lblAlgn val="ctr"/>
        <c:lblOffset val="100"/>
        <c:noMultiLvlLbl val="0"/>
      </c:catAx>
      <c:valAx>
        <c:axId val="45974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4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@Fujitsu_DE</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0">
                  <c:v>0</c:v>
                </c:pt>
                <c:pt idx="1">
                  <c:v>0</c:v>
                </c:pt>
                <c:pt idx="2">
                  <c:v>0</c:v>
                </c:pt>
                <c:pt idx="3">
                  <c:v>2</c:v>
                </c:pt>
                <c:pt idx="4">
                  <c:v>0</c:v>
                </c:pt>
                <c:pt idx="5">
                  <c:v>1</c:v>
                </c:pt>
                <c:pt idx="6">
                  <c:v>0</c:v>
                </c:pt>
                <c:pt idx="7">
                  <c:v>0</c:v>
                </c:pt>
                <c:pt idx="8">
                  <c:v>19</c:v>
                </c:pt>
                <c:pt idx="9">
                  <c:v>7</c:v>
                </c:pt>
                <c:pt idx="10">
                  <c:v>4</c:v>
                </c:pt>
                <c:pt idx="11">
                  <c:v>3</c:v>
                </c:pt>
                <c:pt idx="12">
                  <c:v>2</c:v>
                </c:pt>
                <c:pt idx="13">
                  <c:v>0</c:v>
                </c:pt>
                <c:pt idx="14">
                  <c:v>0</c:v>
                </c:pt>
                <c:pt idx="15">
                  <c:v>3</c:v>
                </c:pt>
                <c:pt idx="16">
                  <c:v>0</c:v>
                </c:pt>
                <c:pt idx="17">
                  <c:v>3</c:v>
                </c:pt>
                <c:pt idx="18">
                  <c:v>4</c:v>
                </c:pt>
                <c:pt idx="19">
                  <c:v>1</c:v>
                </c:pt>
                <c:pt idx="20">
                  <c:v>0</c:v>
                </c:pt>
                <c:pt idx="21">
                  <c:v>11</c:v>
                </c:pt>
                <c:pt idx="22">
                  <c:v>13</c:v>
                </c:pt>
                <c:pt idx="23">
                  <c:v>12</c:v>
                </c:pt>
                <c:pt idx="24">
                  <c:v>2</c:v>
                </c:pt>
                <c:pt idx="25">
                  <c:v>4</c:v>
                </c:pt>
                <c:pt idx="26">
                  <c:v>1</c:v>
                </c:pt>
                <c:pt idx="27">
                  <c:v>0</c:v>
                </c:pt>
                <c:pt idx="28">
                  <c:v>0</c:v>
                </c:pt>
                <c:pt idx="29">
                  <c:v>3</c:v>
                </c:pt>
              </c:numCache>
            </c:numRef>
          </c:val>
          <c:smooth val="0"/>
          <c:extLst>
            <c:ext xmlns:c16="http://schemas.microsoft.com/office/drawing/2014/chart" uri="{C3380CC4-5D6E-409C-BE32-E72D297353CC}">
              <c16:uniqueId val="{00000000-95BC-4F5B-96E1-0C8A859A08F6}"/>
            </c:ext>
          </c:extLst>
        </c:ser>
        <c:dLbls>
          <c:showLegendKey val="0"/>
          <c:showVal val="0"/>
          <c:showCatName val="0"/>
          <c:showSerName val="0"/>
          <c:showPercent val="0"/>
          <c:showBubbleSize val="0"/>
        </c:dLbls>
        <c:smooth val="0"/>
        <c:axId val="285531928"/>
        <c:axId val="285532912"/>
      </c:lineChart>
      <c:catAx>
        <c:axId val="285531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32912"/>
        <c:crosses val="autoZero"/>
        <c:auto val="1"/>
        <c:lblAlgn val="ctr"/>
        <c:lblOffset val="100"/>
        <c:noMultiLvlLbl val="0"/>
      </c:catAx>
      <c:valAx>
        <c:axId val="28553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3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@Fujitsu_DE</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0">
                  <c:v>6083</c:v>
                </c:pt>
                <c:pt idx="1">
                  <c:v>6086</c:v>
                </c:pt>
                <c:pt idx="2">
                  <c:v>6091</c:v>
                </c:pt>
                <c:pt idx="3">
                  <c:v>6094</c:v>
                </c:pt>
                <c:pt idx="4">
                  <c:v>6095</c:v>
                </c:pt>
                <c:pt idx="5">
                  <c:v>6101</c:v>
                </c:pt>
                <c:pt idx="6">
                  <c:v>6099</c:v>
                </c:pt>
                <c:pt idx="7">
                  <c:v>6099</c:v>
                </c:pt>
                <c:pt idx="8">
                  <c:v>6103</c:v>
                </c:pt>
                <c:pt idx="9">
                  <c:v>6101</c:v>
                </c:pt>
                <c:pt idx="10">
                  <c:v>6111</c:v>
                </c:pt>
                <c:pt idx="11">
                  <c:v>6113</c:v>
                </c:pt>
                <c:pt idx="12">
                  <c:v>6118</c:v>
                </c:pt>
                <c:pt idx="13">
                  <c:v>6117</c:v>
                </c:pt>
                <c:pt idx="14">
                  <c:v>6120</c:v>
                </c:pt>
                <c:pt idx="15">
                  <c:v>6118</c:v>
                </c:pt>
                <c:pt idx="16">
                  <c:v>6129</c:v>
                </c:pt>
                <c:pt idx="17">
                  <c:v>6137</c:v>
                </c:pt>
                <c:pt idx="18">
                  <c:v>6142</c:v>
                </c:pt>
                <c:pt idx="19">
                  <c:v>6144</c:v>
                </c:pt>
                <c:pt idx="20">
                  <c:v>6144</c:v>
                </c:pt>
                <c:pt idx="21">
                  <c:v>6165</c:v>
                </c:pt>
                <c:pt idx="22">
                  <c:v>6203</c:v>
                </c:pt>
                <c:pt idx="23">
                  <c:v>6247</c:v>
                </c:pt>
                <c:pt idx="24">
                  <c:v>6273</c:v>
                </c:pt>
                <c:pt idx="25">
                  <c:v>6295</c:v>
                </c:pt>
                <c:pt idx="26">
                  <c:v>6341</c:v>
                </c:pt>
                <c:pt idx="27">
                  <c:v>6359</c:v>
                </c:pt>
                <c:pt idx="28">
                  <c:v>6364</c:v>
                </c:pt>
                <c:pt idx="29">
                  <c:v>6371</c:v>
                </c:pt>
              </c:numCache>
            </c:numRef>
          </c:val>
          <c:smooth val="0"/>
          <c:extLst>
            <c:ext xmlns:c16="http://schemas.microsoft.com/office/drawing/2014/chart" uri="{C3380CC4-5D6E-409C-BE32-E72D297353CC}">
              <c16:uniqueId val="{00000000-C6C1-4776-95E7-39444E3FE218}"/>
            </c:ext>
          </c:extLst>
        </c:ser>
        <c:dLbls>
          <c:showLegendKey val="0"/>
          <c:showVal val="0"/>
          <c:showCatName val="0"/>
          <c:showSerName val="0"/>
          <c:showPercent val="0"/>
          <c:showBubbleSize val="0"/>
        </c:dLbls>
        <c:smooth val="0"/>
        <c:axId val="467269184"/>
        <c:axId val="467269512"/>
      </c:lineChart>
      <c:catAx>
        <c:axId val="46726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269512"/>
        <c:crosses val="autoZero"/>
        <c:auto val="1"/>
        <c:lblAlgn val="ctr"/>
        <c:lblOffset val="100"/>
        <c:noMultiLvlLbl val="0"/>
      </c:catAx>
      <c:valAx>
        <c:axId val="467269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26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Fujitsu Central Europe</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0">
                  <c:v>47</c:v>
                </c:pt>
                <c:pt idx="1">
                  <c:v>29</c:v>
                </c:pt>
                <c:pt idx="2">
                  <c:v>539</c:v>
                </c:pt>
                <c:pt idx="3">
                  <c:v>847</c:v>
                </c:pt>
                <c:pt idx="4">
                  <c:v>68493</c:v>
                </c:pt>
                <c:pt idx="5">
                  <c:v>102358</c:v>
                </c:pt>
                <c:pt idx="6">
                  <c:v>109210</c:v>
                </c:pt>
                <c:pt idx="7">
                  <c:v>55701</c:v>
                </c:pt>
                <c:pt idx="8">
                  <c:v>144522</c:v>
                </c:pt>
                <c:pt idx="9">
                  <c:v>58175</c:v>
                </c:pt>
                <c:pt idx="10">
                  <c:v>1390</c:v>
                </c:pt>
                <c:pt idx="11">
                  <c:v>702</c:v>
                </c:pt>
                <c:pt idx="12">
                  <c:v>15842</c:v>
                </c:pt>
                <c:pt idx="13">
                  <c:v>14157</c:v>
                </c:pt>
                <c:pt idx="14">
                  <c:v>14880</c:v>
                </c:pt>
                <c:pt idx="15">
                  <c:v>11797</c:v>
                </c:pt>
                <c:pt idx="16">
                  <c:v>12974</c:v>
                </c:pt>
                <c:pt idx="17">
                  <c:v>12235</c:v>
                </c:pt>
                <c:pt idx="18">
                  <c:v>12401</c:v>
                </c:pt>
                <c:pt idx="19">
                  <c:v>1882</c:v>
                </c:pt>
                <c:pt idx="20">
                  <c:v>1637</c:v>
                </c:pt>
                <c:pt idx="21">
                  <c:v>2851</c:v>
                </c:pt>
                <c:pt idx="22">
                  <c:v>2258</c:v>
                </c:pt>
                <c:pt idx="23">
                  <c:v>78013</c:v>
                </c:pt>
                <c:pt idx="24">
                  <c:v>236549</c:v>
                </c:pt>
                <c:pt idx="25">
                  <c:v>228382</c:v>
                </c:pt>
                <c:pt idx="26">
                  <c:v>146190</c:v>
                </c:pt>
                <c:pt idx="27">
                  <c:v>951</c:v>
                </c:pt>
                <c:pt idx="28">
                  <c:v>555</c:v>
                </c:pt>
                <c:pt idx="29">
                  <c:v>1173</c:v>
                </c:pt>
              </c:numCache>
            </c:numRef>
          </c:val>
          <c:smooth val="0"/>
          <c:extLst>
            <c:ext xmlns:c16="http://schemas.microsoft.com/office/drawing/2014/chart" uri="{C3380CC4-5D6E-409C-BE32-E72D297353CC}">
              <c16:uniqueId val="{00000000-EE4D-4249-A118-CF1EA98A8B1D}"/>
            </c:ext>
          </c:extLst>
        </c:ser>
        <c:dLbls>
          <c:showLegendKey val="0"/>
          <c:showVal val="0"/>
          <c:showCatName val="0"/>
          <c:showSerName val="0"/>
          <c:showPercent val="0"/>
          <c:showBubbleSize val="0"/>
        </c:dLbls>
        <c:smooth val="0"/>
        <c:axId val="565313168"/>
        <c:axId val="565313496"/>
      </c:lineChart>
      <c:catAx>
        <c:axId val="56531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313496"/>
        <c:crosses val="autoZero"/>
        <c:auto val="1"/>
        <c:lblAlgn val="ctr"/>
        <c:lblOffset val="100"/>
        <c:noMultiLvlLbl val="0"/>
      </c:catAx>
      <c:valAx>
        <c:axId val="56531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31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Fujitsu Central Europe</c:v>
                </c:pt>
              </c:strCache>
            </c:strRef>
          </c:cat>
          <c:val>
            <c:numRef>
              <c:f>Sheet1!$B$2</c:f>
              <c:numCache>
                <c:formatCode>General</c:formatCode>
                <c:ptCount val="1"/>
                <c:pt idx="0">
                  <c:v>277</c:v>
                </c:pt>
              </c:numCache>
            </c:numRef>
          </c:val>
          <c:extLst>
            <c:ext xmlns:c16="http://schemas.microsoft.com/office/drawing/2014/chart" uri="{C3380CC4-5D6E-409C-BE32-E72D297353CC}">
              <c16:uniqueId val="{00000000-0A66-47D2-9C15-A278E68C1982}"/>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Fujitsu Central Europe</c:v>
                </c:pt>
              </c:strCache>
            </c:strRef>
          </c:cat>
          <c:val>
            <c:numRef>
              <c:f>Sheet1!$C$2</c:f>
              <c:numCache>
                <c:formatCode>General</c:formatCode>
                <c:ptCount val="1"/>
                <c:pt idx="0">
                  <c:v>6947</c:v>
                </c:pt>
              </c:numCache>
            </c:numRef>
          </c:val>
          <c:extLst>
            <c:ext xmlns:c16="http://schemas.microsoft.com/office/drawing/2014/chart" uri="{C3380CC4-5D6E-409C-BE32-E72D297353CC}">
              <c16:uniqueId val="{00000001-0A66-47D2-9C15-A278E68C1982}"/>
            </c:ext>
          </c:extLst>
        </c:ser>
        <c:dLbls>
          <c:showLegendKey val="0"/>
          <c:showVal val="0"/>
          <c:showCatName val="0"/>
          <c:showSerName val="0"/>
          <c:showPercent val="0"/>
          <c:showBubbleSize val="0"/>
        </c:dLbls>
        <c:gapWidth val="150"/>
        <c:overlap val="100"/>
        <c:axId val="565321696"/>
        <c:axId val="565323336"/>
      </c:barChart>
      <c:catAx>
        <c:axId val="56532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323336"/>
        <c:crosses val="autoZero"/>
        <c:auto val="1"/>
        <c:lblAlgn val="ctr"/>
        <c:lblOffset val="100"/>
        <c:noMultiLvlLbl val="0"/>
      </c:catAx>
      <c:valAx>
        <c:axId val="565323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32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Fujitsu Central Europe</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0">
                  <c:v>8737</c:v>
                </c:pt>
                <c:pt idx="1">
                  <c:v>8738</c:v>
                </c:pt>
                <c:pt idx="2">
                  <c:v>8738</c:v>
                </c:pt>
                <c:pt idx="3">
                  <c:v>8732</c:v>
                </c:pt>
                <c:pt idx="4">
                  <c:v>8729</c:v>
                </c:pt>
                <c:pt idx="5">
                  <c:v>8724</c:v>
                </c:pt>
                <c:pt idx="6">
                  <c:v>8725</c:v>
                </c:pt>
                <c:pt idx="7">
                  <c:v>8723</c:v>
                </c:pt>
                <c:pt idx="8">
                  <c:v>8724</c:v>
                </c:pt>
                <c:pt idx="9">
                  <c:v>8725</c:v>
                </c:pt>
                <c:pt idx="10">
                  <c:v>8723</c:v>
                </c:pt>
                <c:pt idx="11">
                  <c:v>8726</c:v>
                </c:pt>
                <c:pt idx="12">
                  <c:v>8729</c:v>
                </c:pt>
                <c:pt idx="13">
                  <c:v>8733</c:v>
                </c:pt>
                <c:pt idx="14">
                  <c:v>8734</c:v>
                </c:pt>
                <c:pt idx="15">
                  <c:v>8736</c:v>
                </c:pt>
                <c:pt idx="16">
                  <c:v>8731</c:v>
                </c:pt>
                <c:pt idx="17">
                  <c:v>8728</c:v>
                </c:pt>
                <c:pt idx="18">
                  <c:v>8733</c:v>
                </c:pt>
                <c:pt idx="19">
                  <c:v>8734</c:v>
                </c:pt>
                <c:pt idx="20">
                  <c:v>8732</c:v>
                </c:pt>
                <c:pt idx="21">
                  <c:v>8737</c:v>
                </c:pt>
                <c:pt idx="22">
                  <c:v>8737</c:v>
                </c:pt>
                <c:pt idx="23">
                  <c:v>8731</c:v>
                </c:pt>
                <c:pt idx="24">
                  <c:v>8735</c:v>
                </c:pt>
                <c:pt idx="25">
                  <c:v>8747</c:v>
                </c:pt>
                <c:pt idx="26">
                  <c:v>8752</c:v>
                </c:pt>
                <c:pt idx="27">
                  <c:v>8750</c:v>
                </c:pt>
                <c:pt idx="28">
                  <c:v>8750</c:v>
                </c:pt>
                <c:pt idx="29">
                  <c:v>8750</c:v>
                </c:pt>
              </c:numCache>
            </c:numRef>
          </c:val>
          <c:smooth val="0"/>
          <c:extLst>
            <c:ext xmlns:c16="http://schemas.microsoft.com/office/drawing/2014/chart" uri="{C3380CC4-5D6E-409C-BE32-E72D297353CC}">
              <c16:uniqueId val="{00000000-5B0F-4A1F-8B3F-35CD670A0C33}"/>
            </c:ext>
          </c:extLst>
        </c:ser>
        <c:dLbls>
          <c:showLegendKey val="0"/>
          <c:showVal val="0"/>
          <c:showCatName val="0"/>
          <c:showSerName val="0"/>
          <c:showPercent val="0"/>
          <c:showBubbleSize val="0"/>
        </c:dLbls>
        <c:smooth val="0"/>
        <c:axId val="552162248"/>
        <c:axId val="552157656"/>
      </c:lineChart>
      <c:catAx>
        <c:axId val="552162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2157656"/>
        <c:crosses val="autoZero"/>
        <c:auto val="1"/>
        <c:lblAlgn val="ctr"/>
        <c:lblOffset val="100"/>
        <c:noMultiLvlLbl val="0"/>
      </c:catAx>
      <c:valAx>
        <c:axId val="55215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216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c:v>
                </c:pt>
                <c:pt idx="1">
                  <c:v>292</c:v>
                </c:pt>
                <c:pt idx="2">
                  <c:v>580</c:v>
                </c:pt>
                <c:pt idx="3">
                  <c:v>454</c:v>
                </c:pt>
                <c:pt idx="4">
                  <c:v>417</c:v>
                </c:pt>
                <c:pt idx="5">
                  <c:v>328</c:v>
                </c:pt>
                <c:pt idx="6">
                  <c:v>203</c:v>
                </c:pt>
              </c:numCache>
            </c:numRef>
          </c:val>
          <c:extLst>
            <c:ext xmlns:c16="http://schemas.microsoft.com/office/drawing/2014/chart" uri="{C3380CC4-5D6E-409C-BE32-E72D297353CC}">
              <c16:uniqueId val="{00000000-8DC9-4703-9081-794AD385BC7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39</c:v>
                </c:pt>
                <c:pt idx="1">
                  <c:v>1317</c:v>
                </c:pt>
                <c:pt idx="2">
                  <c:v>1970</c:v>
                </c:pt>
                <c:pt idx="3">
                  <c:v>1325</c:v>
                </c:pt>
                <c:pt idx="4">
                  <c:v>1009</c:v>
                </c:pt>
                <c:pt idx="5">
                  <c:v>466</c:v>
                </c:pt>
                <c:pt idx="6">
                  <c:v>296</c:v>
                </c:pt>
              </c:numCache>
            </c:numRef>
          </c:val>
          <c:extLst>
            <c:ext xmlns:c16="http://schemas.microsoft.com/office/drawing/2014/chart" uri="{C3380CC4-5D6E-409C-BE32-E72D297353CC}">
              <c16:uniqueId val="{00000001-8DC9-4703-9081-794AD385BC76}"/>
            </c:ext>
          </c:extLst>
        </c:ser>
        <c:dLbls>
          <c:showLegendKey val="0"/>
          <c:showVal val="0"/>
          <c:showCatName val="0"/>
          <c:showSerName val="0"/>
          <c:showPercent val="0"/>
          <c:showBubbleSize val="0"/>
        </c:dLbls>
        <c:gapWidth val="219"/>
        <c:overlap val="-27"/>
        <c:axId val="552166840"/>
        <c:axId val="552157984"/>
      </c:barChart>
      <c:catAx>
        <c:axId val="552166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2157984"/>
        <c:crosses val="autoZero"/>
        <c:auto val="1"/>
        <c:lblAlgn val="ctr"/>
        <c:lblOffset val="100"/>
        <c:noMultiLvlLbl val="0"/>
      </c:catAx>
      <c:valAx>
        <c:axId val="55215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216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Fujitsu Central Europe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0.41952676692447999</c:v>
                </c:pt>
                <c:pt idx="1">
                  <c:v>0.25413238054708998</c:v>
                </c:pt>
                <c:pt idx="2">
                  <c:v>0.25506869204582999</c:v>
                </c:pt>
              </c:numCache>
            </c:numRef>
          </c:val>
          <c:extLst>
            <c:ext xmlns:c16="http://schemas.microsoft.com/office/drawing/2014/chart" uri="{C3380CC4-5D6E-409C-BE32-E72D297353CC}">
              <c16:uniqueId val="{00000000-8D1B-40F3-9E8C-190FB40B271B}"/>
            </c:ext>
          </c:extLst>
        </c:ser>
        <c:dLbls>
          <c:showLegendKey val="0"/>
          <c:showVal val="0"/>
          <c:showCatName val="0"/>
          <c:showSerName val="0"/>
          <c:showPercent val="0"/>
          <c:showBubbleSize val="0"/>
        </c:dLbls>
        <c:gapWidth val="219"/>
        <c:overlap val="-27"/>
        <c:axId val="353078160"/>
        <c:axId val="353075536"/>
      </c:barChart>
      <c:catAx>
        <c:axId val="35307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075536"/>
        <c:crosses val="autoZero"/>
        <c:auto val="1"/>
        <c:lblAlgn val="ctr"/>
        <c:lblOffset val="100"/>
        <c:noMultiLvlLbl val="0"/>
      </c:catAx>
      <c:valAx>
        <c:axId val="35307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07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fujitsude</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2">
                  <c:v>882</c:v>
                </c:pt>
                <c:pt idx="3">
                  <c:v>884</c:v>
                </c:pt>
                <c:pt idx="4">
                  <c:v>888</c:v>
                </c:pt>
                <c:pt idx="5">
                  <c:v>896</c:v>
                </c:pt>
                <c:pt idx="6">
                  <c:v>895</c:v>
                </c:pt>
                <c:pt idx="7">
                  <c:v>899</c:v>
                </c:pt>
                <c:pt idx="8">
                  <c:v>906</c:v>
                </c:pt>
                <c:pt idx="9">
                  <c:v>903</c:v>
                </c:pt>
                <c:pt idx="10">
                  <c:v>902</c:v>
                </c:pt>
                <c:pt idx="11">
                  <c:v>918</c:v>
                </c:pt>
                <c:pt idx="12">
                  <c:v>919</c:v>
                </c:pt>
                <c:pt idx="13">
                  <c:v>918</c:v>
                </c:pt>
                <c:pt idx="14">
                  <c:v>917</c:v>
                </c:pt>
                <c:pt idx="15">
                  <c:v>924</c:v>
                </c:pt>
                <c:pt idx="16">
                  <c:v>920</c:v>
                </c:pt>
                <c:pt idx="17">
                  <c:v>920</c:v>
                </c:pt>
                <c:pt idx="18">
                  <c:v>925</c:v>
                </c:pt>
                <c:pt idx="19">
                  <c:v>926</c:v>
                </c:pt>
                <c:pt idx="20">
                  <c:v>929</c:v>
                </c:pt>
                <c:pt idx="21">
                  <c:v>937</c:v>
                </c:pt>
                <c:pt idx="22">
                  <c:v>951</c:v>
                </c:pt>
                <c:pt idx="23">
                  <c:v>973</c:v>
                </c:pt>
                <c:pt idx="24">
                  <c:v>973</c:v>
                </c:pt>
                <c:pt idx="25">
                  <c:v>995</c:v>
                </c:pt>
                <c:pt idx="26">
                  <c:v>1008</c:v>
                </c:pt>
                <c:pt idx="27">
                  <c:v>1005</c:v>
                </c:pt>
                <c:pt idx="28">
                  <c:v>1009</c:v>
                </c:pt>
                <c:pt idx="29">
                  <c:v>1005</c:v>
                </c:pt>
              </c:numCache>
            </c:numRef>
          </c:val>
          <c:smooth val="0"/>
          <c:extLst>
            <c:ext xmlns:c16="http://schemas.microsoft.com/office/drawing/2014/chart" uri="{C3380CC4-5D6E-409C-BE32-E72D297353CC}">
              <c16:uniqueId val="{00000000-83D3-46D9-B86E-2F382B1B4754}"/>
            </c:ext>
          </c:extLst>
        </c:ser>
        <c:dLbls>
          <c:showLegendKey val="0"/>
          <c:showVal val="0"/>
          <c:showCatName val="0"/>
          <c:showSerName val="0"/>
          <c:showPercent val="0"/>
          <c:showBubbleSize val="0"/>
        </c:dLbls>
        <c:smooth val="0"/>
        <c:axId val="624537920"/>
        <c:axId val="624538576"/>
      </c:lineChart>
      <c:catAx>
        <c:axId val="62453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538576"/>
        <c:crosses val="autoZero"/>
        <c:auto val="1"/>
        <c:lblAlgn val="ctr"/>
        <c:lblOffset val="100"/>
        <c:noMultiLvlLbl val="0"/>
      </c:catAx>
      <c:valAx>
        <c:axId val="62453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53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fujitsude</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5.1933072121180999</c:v>
                </c:pt>
                <c:pt idx="1">
                  <c:v>4.4823906083244998</c:v>
                </c:pt>
                <c:pt idx="2">
                  <c:v>6.2015503875968996</c:v>
                </c:pt>
              </c:numCache>
            </c:numRef>
          </c:val>
          <c:extLst>
            <c:ext xmlns:c16="http://schemas.microsoft.com/office/drawing/2014/chart" uri="{C3380CC4-5D6E-409C-BE32-E72D297353CC}">
              <c16:uniqueId val="{00000000-BBF5-4950-9D35-47B721A3E3F0}"/>
            </c:ext>
          </c:extLst>
        </c:ser>
        <c:dLbls>
          <c:showLegendKey val="0"/>
          <c:showVal val="0"/>
          <c:showCatName val="0"/>
          <c:showSerName val="0"/>
          <c:showPercent val="0"/>
          <c:showBubbleSize val="0"/>
        </c:dLbls>
        <c:gapWidth val="219"/>
        <c:overlap val="-27"/>
        <c:axId val="624531032"/>
        <c:axId val="624535624"/>
      </c:barChart>
      <c:catAx>
        <c:axId val="62453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535624"/>
        <c:crosses val="autoZero"/>
        <c:auto val="1"/>
        <c:lblAlgn val="ctr"/>
        <c:lblOffset val="100"/>
        <c:noMultiLvlLbl val="0"/>
      </c:catAx>
      <c:valAx>
        <c:axId val="62453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53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fujitsude</c:v>
                </c:pt>
              </c:strCache>
            </c:strRef>
          </c:tx>
          <c:spPr>
            <a:ln w="28575" cap="rnd">
              <a:solidFill>
                <a:schemeClr val="accent1"/>
              </a:solidFill>
              <a:round/>
            </a:ln>
            <a:effectLst/>
          </c:spPr>
          <c:marker>
            <c:symbol val="none"/>
          </c:marker>
          <c:cat>
            <c:strRef>
              <c:f>Sheet1!$A$2:$A$33</c:f>
              <c:strCache>
                <c:ptCount val="32"/>
                <c:pt idx="0">
                  <c:v>31.03.2018</c:v>
                </c:pt>
                <c:pt idx="1">
                  <c:v>01.04.2018</c:v>
                </c:pt>
                <c:pt idx="2">
                  <c:v>02.04.2018</c:v>
                </c:pt>
                <c:pt idx="3">
                  <c:v>03.04.2018</c:v>
                </c:pt>
                <c:pt idx="4">
                  <c:v>04.04.2018</c:v>
                </c:pt>
                <c:pt idx="5">
                  <c:v>05.04.2018</c:v>
                </c:pt>
                <c:pt idx="6">
                  <c:v>06.04.2018</c:v>
                </c:pt>
                <c:pt idx="7">
                  <c:v>07.04.2018</c:v>
                </c:pt>
                <c:pt idx="8">
                  <c:v>08.04.2018</c:v>
                </c:pt>
                <c:pt idx="9">
                  <c:v>09.04.2018</c:v>
                </c:pt>
                <c:pt idx="10">
                  <c:v>10.04.2018</c:v>
                </c:pt>
                <c:pt idx="11">
                  <c:v>11.04.2018</c:v>
                </c:pt>
                <c:pt idx="12">
                  <c:v>12.04.2018</c:v>
                </c:pt>
                <c:pt idx="13">
                  <c:v>13.04.2018</c:v>
                </c:pt>
                <c:pt idx="14">
                  <c:v>14.04.2018</c:v>
                </c:pt>
                <c:pt idx="15">
                  <c:v>15.04.2018</c:v>
                </c:pt>
                <c:pt idx="16">
                  <c:v>16.04.2018</c:v>
                </c:pt>
                <c:pt idx="17">
                  <c:v>17.04.2018</c:v>
                </c:pt>
                <c:pt idx="18">
                  <c:v>18.04.2018</c:v>
                </c:pt>
                <c:pt idx="19">
                  <c:v>19.04.2018</c:v>
                </c:pt>
                <c:pt idx="20">
                  <c:v>20.04.2018</c:v>
                </c:pt>
                <c:pt idx="21">
                  <c:v>21.04.2018</c:v>
                </c:pt>
                <c:pt idx="22">
                  <c:v>22.04.2018</c:v>
                </c:pt>
                <c:pt idx="23">
                  <c:v>23.04.2018</c:v>
                </c:pt>
                <c:pt idx="24">
                  <c:v>24.04.2018</c:v>
                </c:pt>
                <c:pt idx="25">
                  <c:v>25.04.2018</c:v>
                </c:pt>
                <c:pt idx="26">
                  <c:v>26.04.2018</c:v>
                </c:pt>
                <c:pt idx="27">
                  <c:v>27.04.2018</c:v>
                </c:pt>
                <c:pt idx="28">
                  <c:v>28.04.2018</c:v>
                </c:pt>
                <c:pt idx="29">
                  <c:v>29.04.2018</c:v>
                </c:pt>
                <c:pt idx="30">
                  <c:v>30.04.2018</c:v>
                </c:pt>
                <c:pt idx="31">
                  <c:v>01.05.2018</c:v>
                </c:pt>
              </c:strCache>
            </c:strRef>
          </c:cat>
          <c:val>
            <c:numRef>
              <c:f>Sheet1!$B$2:$B$33</c:f>
              <c:numCache>
                <c:formatCode>General</c:formatCode>
                <c:ptCount val="32"/>
                <c:pt idx="0">
                  <c:v>80</c:v>
                </c:pt>
                <c:pt idx="1">
                  <c:v>49</c:v>
                </c:pt>
                <c:pt idx="2">
                  <c:v>52</c:v>
                </c:pt>
                <c:pt idx="3">
                  <c:v>76</c:v>
                </c:pt>
                <c:pt idx="4">
                  <c:v>1181</c:v>
                </c:pt>
                <c:pt idx="5">
                  <c:v>252</c:v>
                </c:pt>
                <c:pt idx="6">
                  <c:v>983</c:v>
                </c:pt>
                <c:pt idx="7">
                  <c:v>600</c:v>
                </c:pt>
                <c:pt idx="8">
                  <c:v>866</c:v>
                </c:pt>
                <c:pt idx="9">
                  <c:v>7697</c:v>
                </c:pt>
                <c:pt idx="10">
                  <c:v>2205</c:v>
                </c:pt>
                <c:pt idx="11">
                  <c:v>1063</c:v>
                </c:pt>
                <c:pt idx="12">
                  <c:v>1674</c:v>
                </c:pt>
                <c:pt idx="13">
                  <c:v>594</c:v>
                </c:pt>
                <c:pt idx="14">
                  <c:v>209</c:v>
                </c:pt>
                <c:pt idx="15">
                  <c:v>155</c:v>
                </c:pt>
                <c:pt idx="16">
                  <c:v>1389</c:v>
                </c:pt>
                <c:pt idx="17">
                  <c:v>1559</c:v>
                </c:pt>
                <c:pt idx="18">
                  <c:v>1901</c:v>
                </c:pt>
                <c:pt idx="19">
                  <c:v>2213</c:v>
                </c:pt>
                <c:pt idx="20">
                  <c:v>777</c:v>
                </c:pt>
                <c:pt idx="21">
                  <c:v>2400</c:v>
                </c:pt>
                <c:pt idx="22">
                  <c:v>8271</c:v>
                </c:pt>
                <c:pt idx="23">
                  <c:v>9568</c:v>
                </c:pt>
                <c:pt idx="24">
                  <c:v>9572</c:v>
                </c:pt>
                <c:pt idx="25">
                  <c:v>3703</c:v>
                </c:pt>
                <c:pt idx="26">
                  <c:v>5941</c:v>
                </c:pt>
                <c:pt idx="27">
                  <c:v>1585</c:v>
                </c:pt>
                <c:pt idx="28">
                  <c:v>311</c:v>
                </c:pt>
                <c:pt idx="29">
                  <c:v>103</c:v>
                </c:pt>
                <c:pt idx="30">
                  <c:v>176</c:v>
                </c:pt>
                <c:pt idx="31">
                  <c:v>196</c:v>
                </c:pt>
              </c:numCache>
            </c:numRef>
          </c:val>
          <c:smooth val="0"/>
          <c:extLst>
            <c:ext xmlns:c16="http://schemas.microsoft.com/office/drawing/2014/chart" uri="{C3380CC4-5D6E-409C-BE32-E72D297353CC}">
              <c16:uniqueId val="{00000000-BC09-4F11-B48E-93CF6D65EA6D}"/>
            </c:ext>
          </c:extLst>
        </c:ser>
        <c:dLbls>
          <c:showLegendKey val="0"/>
          <c:showVal val="0"/>
          <c:showCatName val="0"/>
          <c:showSerName val="0"/>
          <c:showPercent val="0"/>
          <c:showBubbleSize val="0"/>
        </c:dLbls>
        <c:smooth val="0"/>
        <c:axId val="478384344"/>
        <c:axId val="478383688"/>
      </c:lineChart>
      <c:catAx>
        <c:axId val="47838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383688"/>
        <c:crosses val="autoZero"/>
        <c:auto val="1"/>
        <c:lblAlgn val="ctr"/>
        <c:lblOffset val="100"/>
        <c:noMultiLvlLbl val="0"/>
      </c:catAx>
      <c:valAx>
        <c:axId val="47838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38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Fujitsu Central Europe (D-A-CH)</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0">
                  <c:v>190</c:v>
                </c:pt>
                <c:pt idx="1">
                  <c:v>190</c:v>
                </c:pt>
                <c:pt idx="2">
                  <c:v>190</c:v>
                </c:pt>
                <c:pt idx="3">
                  <c:v>191</c:v>
                </c:pt>
                <c:pt idx="4">
                  <c:v>192</c:v>
                </c:pt>
                <c:pt idx="5">
                  <c:v>192</c:v>
                </c:pt>
                <c:pt idx="6">
                  <c:v>193</c:v>
                </c:pt>
                <c:pt idx="7">
                  <c:v>193</c:v>
                </c:pt>
                <c:pt idx="8">
                  <c:v>194</c:v>
                </c:pt>
                <c:pt idx="9">
                  <c:v>195</c:v>
                </c:pt>
                <c:pt idx="10">
                  <c:v>195</c:v>
                </c:pt>
                <c:pt idx="11">
                  <c:v>197</c:v>
                </c:pt>
                <c:pt idx="12">
                  <c:v>198</c:v>
                </c:pt>
                <c:pt idx="13">
                  <c:v>198</c:v>
                </c:pt>
                <c:pt idx="14">
                  <c:v>198</c:v>
                </c:pt>
                <c:pt idx="15">
                  <c:v>199</c:v>
                </c:pt>
                <c:pt idx="16">
                  <c:v>201</c:v>
                </c:pt>
                <c:pt idx="17">
                  <c:v>202</c:v>
                </c:pt>
                <c:pt idx="18">
                  <c:v>204</c:v>
                </c:pt>
                <c:pt idx="19">
                  <c:v>205</c:v>
                </c:pt>
                <c:pt idx="20">
                  <c:v>205</c:v>
                </c:pt>
                <c:pt idx="21">
                  <c:v>206</c:v>
                </c:pt>
                <c:pt idx="22">
                  <c:v>209</c:v>
                </c:pt>
                <c:pt idx="23">
                  <c:v>215</c:v>
                </c:pt>
                <c:pt idx="24">
                  <c:v>222</c:v>
                </c:pt>
                <c:pt idx="25">
                  <c:v>223</c:v>
                </c:pt>
                <c:pt idx="26">
                  <c:v>224</c:v>
                </c:pt>
                <c:pt idx="27">
                  <c:v>224</c:v>
                </c:pt>
                <c:pt idx="28">
                  <c:v>225</c:v>
                </c:pt>
                <c:pt idx="29">
                  <c:v>227</c:v>
                </c:pt>
              </c:numCache>
            </c:numRef>
          </c:val>
          <c:smooth val="0"/>
          <c:extLst>
            <c:ext xmlns:c16="http://schemas.microsoft.com/office/drawing/2014/chart" uri="{C3380CC4-5D6E-409C-BE32-E72D297353CC}">
              <c16:uniqueId val="{00000000-768F-44E8-82B2-69DD16C87717}"/>
            </c:ext>
          </c:extLst>
        </c:ser>
        <c:dLbls>
          <c:showLegendKey val="0"/>
          <c:showVal val="0"/>
          <c:showCatName val="0"/>
          <c:showSerName val="0"/>
          <c:showPercent val="0"/>
          <c:showBubbleSize val="0"/>
        </c:dLbls>
        <c:smooth val="0"/>
        <c:axId val="642035824"/>
        <c:axId val="642039432"/>
      </c:lineChart>
      <c:catAx>
        <c:axId val="64203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039432"/>
        <c:crosses val="autoZero"/>
        <c:auto val="1"/>
        <c:lblAlgn val="ctr"/>
        <c:lblOffset val="100"/>
        <c:noMultiLvlLbl val="0"/>
      </c:catAx>
      <c:valAx>
        <c:axId val="64203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03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FUJITSUDE</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0">
                  <c:v>40169</c:v>
                </c:pt>
                <c:pt idx="1">
                  <c:v>40198</c:v>
                </c:pt>
                <c:pt idx="2">
                  <c:v>40283</c:v>
                </c:pt>
                <c:pt idx="3">
                  <c:v>40363</c:v>
                </c:pt>
                <c:pt idx="4">
                  <c:v>40445</c:v>
                </c:pt>
                <c:pt idx="5">
                  <c:v>40493</c:v>
                </c:pt>
                <c:pt idx="6">
                  <c:v>40521</c:v>
                </c:pt>
                <c:pt idx="7">
                  <c:v>40533</c:v>
                </c:pt>
                <c:pt idx="8">
                  <c:v>40564</c:v>
                </c:pt>
                <c:pt idx="9">
                  <c:v>40613</c:v>
                </c:pt>
                <c:pt idx="10">
                  <c:v>40718</c:v>
                </c:pt>
                <c:pt idx="11">
                  <c:v>39000</c:v>
                </c:pt>
                <c:pt idx="12">
                  <c:v>39089</c:v>
                </c:pt>
                <c:pt idx="13">
                  <c:v>39137</c:v>
                </c:pt>
                <c:pt idx="14">
                  <c:v>39113</c:v>
                </c:pt>
                <c:pt idx="15">
                  <c:v>39169</c:v>
                </c:pt>
                <c:pt idx="16">
                  <c:v>40113</c:v>
                </c:pt>
                <c:pt idx="17">
                  <c:v>40788</c:v>
                </c:pt>
                <c:pt idx="18">
                  <c:v>41285</c:v>
                </c:pt>
                <c:pt idx="19">
                  <c:v>41501</c:v>
                </c:pt>
                <c:pt idx="20">
                  <c:v>41738</c:v>
                </c:pt>
                <c:pt idx="21">
                  <c:v>41803</c:v>
                </c:pt>
                <c:pt idx="22">
                  <c:v>48797</c:v>
                </c:pt>
                <c:pt idx="23">
                  <c:v>57100</c:v>
                </c:pt>
                <c:pt idx="24">
                  <c:v>59079</c:v>
                </c:pt>
                <c:pt idx="25">
                  <c:v>61892</c:v>
                </c:pt>
                <c:pt idx="26">
                  <c:v>63336</c:v>
                </c:pt>
                <c:pt idx="27">
                  <c:v>64206</c:v>
                </c:pt>
                <c:pt idx="28">
                  <c:v>64591</c:v>
                </c:pt>
                <c:pt idx="29">
                  <c:v>64997</c:v>
                </c:pt>
              </c:numCache>
            </c:numRef>
          </c:val>
          <c:smooth val="0"/>
          <c:extLst>
            <c:ext xmlns:c16="http://schemas.microsoft.com/office/drawing/2014/chart" uri="{C3380CC4-5D6E-409C-BE32-E72D297353CC}">
              <c16:uniqueId val="{00000000-E5EA-411F-AB54-B29CC549008A}"/>
            </c:ext>
          </c:extLst>
        </c:ser>
        <c:dLbls>
          <c:showLegendKey val="0"/>
          <c:showVal val="0"/>
          <c:showCatName val="0"/>
          <c:showSerName val="0"/>
          <c:showPercent val="0"/>
          <c:showBubbleSize val="0"/>
        </c:dLbls>
        <c:smooth val="0"/>
        <c:axId val="626229112"/>
        <c:axId val="626224520"/>
      </c:lineChart>
      <c:catAx>
        <c:axId val="62622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6224520"/>
        <c:crosses val="autoZero"/>
        <c:auto val="1"/>
        <c:lblAlgn val="ctr"/>
        <c:lblOffset val="100"/>
        <c:noMultiLvlLbl val="0"/>
      </c:catAx>
      <c:valAx>
        <c:axId val="62622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622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FUJITSUDE</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0">
                  <c:v>336</c:v>
                </c:pt>
                <c:pt idx="1">
                  <c:v>336</c:v>
                </c:pt>
                <c:pt idx="2">
                  <c:v>337</c:v>
                </c:pt>
                <c:pt idx="3">
                  <c:v>336</c:v>
                </c:pt>
                <c:pt idx="4">
                  <c:v>337</c:v>
                </c:pt>
                <c:pt idx="5">
                  <c:v>337</c:v>
                </c:pt>
                <c:pt idx="6">
                  <c:v>337</c:v>
                </c:pt>
                <c:pt idx="7">
                  <c:v>336</c:v>
                </c:pt>
                <c:pt idx="8">
                  <c:v>335</c:v>
                </c:pt>
                <c:pt idx="9">
                  <c:v>335</c:v>
                </c:pt>
                <c:pt idx="10">
                  <c:v>335</c:v>
                </c:pt>
                <c:pt idx="11">
                  <c:v>335</c:v>
                </c:pt>
                <c:pt idx="12">
                  <c:v>335</c:v>
                </c:pt>
                <c:pt idx="13">
                  <c:v>335</c:v>
                </c:pt>
                <c:pt idx="14">
                  <c:v>335</c:v>
                </c:pt>
                <c:pt idx="15">
                  <c:v>335</c:v>
                </c:pt>
                <c:pt idx="16">
                  <c:v>340</c:v>
                </c:pt>
                <c:pt idx="17">
                  <c:v>342</c:v>
                </c:pt>
                <c:pt idx="18">
                  <c:v>342</c:v>
                </c:pt>
                <c:pt idx="19">
                  <c:v>342</c:v>
                </c:pt>
                <c:pt idx="20">
                  <c:v>342</c:v>
                </c:pt>
                <c:pt idx="21">
                  <c:v>343</c:v>
                </c:pt>
                <c:pt idx="22">
                  <c:v>364</c:v>
                </c:pt>
                <c:pt idx="23">
                  <c:v>374</c:v>
                </c:pt>
                <c:pt idx="24">
                  <c:v>382</c:v>
                </c:pt>
                <c:pt idx="25">
                  <c:v>385</c:v>
                </c:pt>
                <c:pt idx="26">
                  <c:v>387</c:v>
                </c:pt>
                <c:pt idx="27">
                  <c:v>388</c:v>
                </c:pt>
                <c:pt idx="28">
                  <c:v>388</c:v>
                </c:pt>
                <c:pt idx="29">
                  <c:v>389</c:v>
                </c:pt>
              </c:numCache>
            </c:numRef>
          </c:val>
          <c:smooth val="0"/>
          <c:extLst>
            <c:ext xmlns:c16="http://schemas.microsoft.com/office/drawing/2014/chart" uri="{C3380CC4-5D6E-409C-BE32-E72D297353CC}">
              <c16:uniqueId val="{00000000-2FA6-4EBE-BDF0-E9696D46DBE9}"/>
            </c:ext>
          </c:extLst>
        </c:ser>
        <c:dLbls>
          <c:showLegendKey val="0"/>
          <c:showVal val="0"/>
          <c:showCatName val="0"/>
          <c:showSerName val="0"/>
          <c:showPercent val="0"/>
          <c:showBubbleSize val="0"/>
        </c:dLbls>
        <c:smooth val="0"/>
        <c:axId val="699420296"/>
        <c:axId val="642146688"/>
      </c:lineChart>
      <c:catAx>
        <c:axId val="699420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146688"/>
        <c:crosses val="autoZero"/>
        <c:auto val="1"/>
        <c:lblAlgn val="ctr"/>
        <c:lblOffset val="100"/>
        <c:noMultiLvlLbl val="0"/>
      </c:catAx>
      <c:valAx>
        <c:axId val="64214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42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F35A-643C-4B5E-A07C-A929AC4D9776}"/>
              </a:ext>
            </a:extLst>
          </p:cNvPr>
          <p:cNvSpPr>
            <a:spLocks noGrp="1"/>
          </p:cNvSpPr>
          <p:nvPr>
            <p:ph type="ctrTitle"/>
          </p:nvPr>
        </p:nvSpPr>
        <p:spPr/>
        <p:txBody>
          <a:bodyPr/>
          <a:lstStyle/>
          <a:p>
            <a:r>
              <a:rPr lang="en-US"/>
              <a:t>Monthly Social Media Reports</a:t>
            </a:r>
          </a:p>
        </p:txBody>
      </p:sp>
      <p:sp>
        <p:nvSpPr>
          <p:cNvPr id="3" name="Subtitle 2">
            <a:extLst>
              <a:ext uri="{FF2B5EF4-FFF2-40B4-BE49-F238E27FC236}">
                <a16:creationId xmlns:a16="http://schemas.microsoft.com/office/drawing/2014/main" id="{FEC2502B-B9DC-480E-B1EC-062392F37A61}"/>
              </a:ext>
            </a:extLst>
          </p:cNvPr>
          <p:cNvSpPr>
            <a:spLocks noGrp="1"/>
          </p:cNvSpPr>
          <p:nvPr>
            <p:ph type="subTitle" idx="1"/>
          </p:nvPr>
        </p:nvSpPr>
        <p:spPr/>
        <p:txBody>
          <a:bodyPr/>
          <a:lstStyle/>
          <a:p>
            <a:r>
              <a:rPr lang="en-US"/>
              <a:t>Konzept4</a:t>
            </a:r>
          </a:p>
        </p:txBody>
      </p:sp>
    </p:spTree>
    <p:extLst>
      <p:ext uri="{BB962C8B-B14F-4D97-AF65-F5344CB8AC3E}">
        <p14:creationId xmlns:p14="http://schemas.microsoft.com/office/powerpoint/2010/main" val="3759941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C5EDE-DE88-41EA-90B4-F2FF7E00F1D3}"/>
              </a:ext>
            </a:extLst>
          </p:cNvPr>
          <p:cNvSpPr>
            <a:spLocks noGrp="1"/>
          </p:cNvSpPr>
          <p:nvPr>
            <p:ph type="title"/>
          </p:nvPr>
        </p:nvSpPr>
        <p:spPr/>
        <p:txBody>
          <a:bodyPr/>
          <a:lstStyle/>
          <a:p>
            <a:r>
              <a:rPr lang="en-US"/>
              <a:t>Overall Overall Top Pages | All Pages</a:t>
            </a:r>
          </a:p>
        </p:txBody>
      </p:sp>
      <p:graphicFrame>
        <p:nvGraphicFramePr>
          <p:cNvPr id="5" name="Table Placeholder 4">
            <a:extLst>
              <a:ext uri="{FF2B5EF4-FFF2-40B4-BE49-F238E27FC236}">
                <a16:creationId xmlns:a16="http://schemas.microsoft.com/office/drawing/2014/main" id="{292C2896-86A6-4B23-9747-61506449B039}"/>
              </a:ext>
            </a:extLst>
          </p:cNvPr>
          <p:cNvGraphicFramePr>
            <a:graphicFrameLocks noGrp="1"/>
          </p:cNvGraphicFramePr>
          <p:nvPr>
            <p:ph type="tbl" sz="quarter" idx="13"/>
            <p:extLst>
              <p:ext uri="{D42A27DB-BD31-4B8C-83A1-F6EECF244321}">
                <p14:modId xmlns:p14="http://schemas.microsoft.com/office/powerpoint/2010/main" val="4056555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3889031856"/>
                    </a:ext>
                  </a:extLst>
                </a:gridCol>
                <a:gridCol w="1357884">
                  <a:extLst>
                    <a:ext uri="{9D8B030D-6E8A-4147-A177-3AD203B41FA5}">
                      <a16:colId xmlns:a16="http://schemas.microsoft.com/office/drawing/2014/main" val="2427809157"/>
                    </a:ext>
                  </a:extLst>
                </a:gridCol>
                <a:gridCol w="1357884">
                  <a:extLst>
                    <a:ext uri="{9D8B030D-6E8A-4147-A177-3AD203B41FA5}">
                      <a16:colId xmlns:a16="http://schemas.microsoft.com/office/drawing/2014/main" val="3985105807"/>
                    </a:ext>
                  </a:extLst>
                </a:gridCol>
                <a:gridCol w="1357884">
                  <a:extLst>
                    <a:ext uri="{9D8B030D-6E8A-4147-A177-3AD203B41FA5}">
                      <a16:colId xmlns:a16="http://schemas.microsoft.com/office/drawing/2014/main" val="1861032493"/>
                    </a:ext>
                  </a:extLst>
                </a:gridCol>
                <a:gridCol w="1357884">
                  <a:extLst>
                    <a:ext uri="{9D8B030D-6E8A-4147-A177-3AD203B41FA5}">
                      <a16:colId xmlns:a16="http://schemas.microsoft.com/office/drawing/2014/main" val="208086174"/>
                    </a:ext>
                  </a:extLst>
                </a:gridCol>
                <a:gridCol w="1357884">
                  <a:extLst>
                    <a:ext uri="{9D8B030D-6E8A-4147-A177-3AD203B41FA5}">
                      <a16:colId xmlns:a16="http://schemas.microsoft.com/office/drawing/2014/main" val="3453711036"/>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1319726457"/>
                  </a:ext>
                </a:extLst>
              </a:tr>
              <a:tr h="370840">
                <a:tc>
                  <a:txBody>
                    <a:bodyPr/>
                    <a:lstStyle/>
                    <a:p>
                      <a:r>
                        <a:rPr lang="en-US" sz="1000"/>
                        <a:t>Twitter</a:t>
                      </a:r>
                    </a:p>
                  </a:txBody>
                  <a:tcPr/>
                </a:tc>
                <a:tc>
                  <a:txBody>
                    <a:bodyPr/>
                    <a:lstStyle/>
                    <a:p>
                      <a:r>
                        <a:rPr lang="en-US" sz="1000"/>
                        <a:t>@Fujitsu_DE</a:t>
                      </a:r>
                    </a:p>
                  </a:txBody>
                  <a:tcPr/>
                </a:tc>
                <a:tc>
                  <a:txBody>
                    <a:bodyPr/>
                    <a:lstStyle/>
                    <a:p>
                      <a:r>
                        <a:rPr lang="en-US" sz="1000"/>
                        <a:t>288</a:t>
                      </a:r>
                    </a:p>
                  </a:txBody>
                  <a:tcPr/>
                </a:tc>
                <a:tc>
                  <a:txBody>
                    <a:bodyPr/>
                    <a:lstStyle/>
                    <a:p>
                      <a:r>
                        <a:rPr lang="en-US" sz="1000"/>
                        <a:t>277</a:t>
                      </a:r>
                    </a:p>
                  </a:txBody>
                  <a:tcPr/>
                </a:tc>
                <a:tc>
                  <a:txBody>
                    <a:bodyPr/>
                    <a:lstStyle/>
                    <a:p>
                      <a:r>
                        <a:rPr lang="en-US" sz="1000"/>
                        <a:t>6685</a:t>
                      </a:r>
                    </a:p>
                  </a:txBody>
                  <a:tcPr/>
                </a:tc>
                <a:tc>
                  <a:txBody>
                    <a:bodyPr/>
                    <a:lstStyle/>
                    <a:p>
                      <a:r>
                        <a:rPr lang="en-US" sz="1000"/>
                        <a:t>24</a:t>
                      </a:r>
                    </a:p>
                  </a:txBody>
                  <a:tcPr/>
                </a:tc>
                <a:extLst>
                  <a:ext uri="{0D108BD9-81ED-4DB2-BD59-A6C34878D82A}">
                    <a16:rowId xmlns:a16="http://schemas.microsoft.com/office/drawing/2014/main" val="3886594716"/>
                  </a:ext>
                </a:extLst>
              </a:tr>
              <a:tr h="370840">
                <a:tc>
                  <a:txBody>
                    <a:bodyPr/>
                    <a:lstStyle/>
                    <a:p>
                      <a:r>
                        <a:rPr lang="en-US" sz="1000"/>
                        <a:t>Youtube</a:t>
                      </a:r>
                    </a:p>
                  </a:txBody>
                  <a:tcPr/>
                </a:tc>
                <a:tc>
                  <a:txBody>
                    <a:bodyPr/>
                    <a:lstStyle/>
                    <a:p>
                      <a:r>
                        <a:rPr lang="en-US" sz="1000"/>
                        <a:t>FUJITSUDE</a:t>
                      </a:r>
                    </a:p>
                  </a:txBody>
                  <a:tcPr/>
                </a:tc>
                <a:tc>
                  <a:txBody>
                    <a:bodyPr/>
                    <a:lstStyle/>
                    <a:p>
                      <a:r>
                        <a:rPr lang="en-US" sz="1000"/>
                        <a:t>55</a:t>
                      </a:r>
                    </a:p>
                  </a:txBody>
                  <a:tcPr/>
                </a:tc>
                <a:tc>
                  <a:txBody>
                    <a:bodyPr/>
                    <a:lstStyle/>
                    <a:p>
                      <a:r>
                        <a:rPr lang="en-US" sz="1000"/>
                        <a:t>23</a:t>
                      </a:r>
                    </a:p>
                  </a:txBody>
                  <a:tcPr/>
                </a:tc>
                <a:tc>
                  <a:txBody>
                    <a:bodyPr/>
                    <a:lstStyle/>
                    <a:p>
                      <a:r>
                        <a:rPr lang="en-US" sz="1000"/>
                        <a:t>963</a:t>
                      </a:r>
                    </a:p>
                  </a:txBody>
                  <a:tcPr/>
                </a:tc>
                <a:tc>
                  <a:txBody>
                    <a:bodyPr/>
                    <a:lstStyle/>
                    <a:p>
                      <a:r>
                        <a:rPr lang="en-US" sz="1000"/>
                        <a:t>42</a:t>
                      </a:r>
                    </a:p>
                  </a:txBody>
                  <a:tcPr/>
                </a:tc>
                <a:extLst>
                  <a:ext uri="{0D108BD9-81ED-4DB2-BD59-A6C34878D82A}">
                    <a16:rowId xmlns:a16="http://schemas.microsoft.com/office/drawing/2014/main" val="2931930397"/>
                  </a:ext>
                </a:extLst>
              </a:tr>
              <a:tr h="370840">
                <a:tc>
                  <a:txBody>
                    <a:bodyPr/>
                    <a:lstStyle/>
                    <a:p>
                      <a:r>
                        <a:rPr lang="en-US" sz="1000"/>
                        <a:t>Facebook</a:t>
                      </a:r>
                    </a:p>
                  </a:txBody>
                  <a:tcPr/>
                </a:tc>
                <a:tc>
                  <a:txBody>
                    <a:bodyPr/>
                    <a:lstStyle/>
                    <a:p>
                      <a:r>
                        <a:rPr lang="en-US" sz="1000"/>
                        <a:t>Fujitsu Central Europe</a:t>
                      </a:r>
                    </a:p>
                  </a:txBody>
                  <a:tcPr/>
                </a:tc>
                <a:tc>
                  <a:txBody>
                    <a:bodyPr/>
                    <a:lstStyle/>
                    <a:p>
                      <a:r>
                        <a:rPr lang="en-US" sz="1000"/>
                        <a:t>14</a:t>
                      </a:r>
                    </a:p>
                  </a:txBody>
                  <a:tcPr/>
                </a:tc>
                <a:tc>
                  <a:txBody>
                    <a:bodyPr/>
                    <a:lstStyle/>
                    <a:p>
                      <a:r>
                        <a:rPr lang="en-US" sz="1000"/>
                        <a:t>61</a:t>
                      </a:r>
                    </a:p>
                  </a:txBody>
                  <a:tcPr/>
                </a:tc>
                <a:tc>
                  <a:txBody>
                    <a:bodyPr/>
                    <a:lstStyle/>
                    <a:p>
                      <a:r>
                        <a:rPr lang="en-US" sz="1000"/>
                        <a:t>1471</a:t>
                      </a:r>
                    </a:p>
                  </a:txBody>
                  <a:tcPr/>
                </a:tc>
                <a:tc>
                  <a:txBody>
                    <a:bodyPr/>
                    <a:lstStyle/>
                    <a:p>
                      <a:r>
                        <a:rPr lang="en-US" sz="1000"/>
                        <a:t>24</a:t>
                      </a:r>
                    </a:p>
                  </a:txBody>
                  <a:tcPr/>
                </a:tc>
                <a:extLst>
                  <a:ext uri="{0D108BD9-81ED-4DB2-BD59-A6C34878D82A}">
                    <a16:rowId xmlns:a16="http://schemas.microsoft.com/office/drawing/2014/main" val="4194008011"/>
                  </a:ext>
                </a:extLst>
              </a:tr>
              <a:tr h="370840">
                <a:tc>
                  <a:txBody>
                    <a:bodyPr/>
                    <a:lstStyle/>
                    <a:p>
                      <a:r>
                        <a:rPr lang="en-US" sz="1000"/>
                        <a:t>linkedIn</a:t>
                      </a:r>
                    </a:p>
                  </a:txBody>
                  <a:tcPr/>
                </a:tc>
                <a:tc>
                  <a:txBody>
                    <a:bodyPr/>
                    <a:lstStyle/>
                    <a:p>
                      <a:r>
                        <a:rPr lang="en-US" sz="1000"/>
                        <a:t>Fujitsu Central Europe (D-A-CH)</a:t>
                      </a:r>
                    </a:p>
                  </a:txBody>
                  <a:tcPr/>
                </a:tc>
                <a:tc>
                  <a:txBody>
                    <a:bodyPr/>
                    <a:lstStyle/>
                    <a:p>
                      <a:r>
                        <a:rPr lang="en-US" sz="1000"/>
                        <a:t>37</a:t>
                      </a:r>
                    </a:p>
                  </a:txBody>
                  <a:tcPr/>
                </a:tc>
                <a:tc>
                  <a:txBody>
                    <a:bodyPr/>
                    <a:lstStyle/>
                    <a:p>
                      <a:r>
                        <a:rPr lang="en-US" sz="1000"/>
                        <a:t>40</a:t>
                      </a:r>
                    </a:p>
                  </a:txBody>
                  <a:tcPr/>
                </a:tc>
                <a:tc>
                  <a:txBody>
                    <a:bodyPr/>
                    <a:lstStyle/>
                    <a:p>
                      <a:r>
                        <a:rPr lang="en-US" sz="1000"/>
                        <a:t>62</a:t>
                      </a:r>
                    </a:p>
                  </a:txBody>
                  <a:tcPr/>
                </a:tc>
                <a:tc>
                  <a:txBody>
                    <a:bodyPr/>
                    <a:lstStyle/>
                    <a:p>
                      <a:r>
                        <a:rPr lang="en-US" sz="1000"/>
                        <a:t>2</a:t>
                      </a:r>
                    </a:p>
                  </a:txBody>
                  <a:tcPr/>
                </a:tc>
                <a:extLst>
                  <a:ext uri="{0D108BD9-81ED-4DB2-BD59-A6C34878D82A}">
                    <a16:rowId xmlns:a16="http://schemas.microsoft.com/office/drawing/2014/main" val="4245517788"/>
                  </a:ext>
                </a:extLst>
              </a:tr>
              <a:tr h="370840">
                <a:tc>
                  <a:txBody>
                    <a:bodyPr/>
                    <a:lstStyle/>
                    <a:p>
                      <a:r>
                        <a:rPr lang="en-US" sz="1000"/>
                        <a:t>Instagram</a:t>
                      </a:r>
                    </a:p>
                  </a:txBody>
                  <a:tcPr/>
                </a:tc>
                <a:tc>
                  <a:txBody>
                    <a:bodyPr/>
                    <a:lstStyle/>
                    <a:p>
                      <a:r>
                        <a:rPr lang="en-US" sz="1000"/>
                        <a:t>fujitsude</a:t>
                      </a:r>
                    </a:p>
                  </a:txBody>
                  <a:tcPr/>
                </a:tc>
                <a:tc>
                  <a:txBody>
                    <a:bodyPr/>
                    <a:lstStyle/>
                    <a:p>
                      <a:r>
                        <a:rPr lang="en-US" sz="1000"/>
                        <a:t>126</a:t>
                      </a:r>
                    </a:p>
                  </a:txBody>
                  <a:tcPr/>
                </a:tc>
                <a:tc>
                  <a:txBody>
                    <a:bodyPr/>
                    <a:lstStyle/>
                    <a:p>
                      <a:r>
                        <a:rPr lang="en-US" sz="1000"/>
                        <a:t>73</a:t>
                      </a:r>
                    </a:p>
                  </a:txBody>
                  <a:tcPr/>
                </a:tc>
                <a:tc>
                  <a:txBody>
                    <a:bodyPr/>
                    <a:lstStyle/>
                    <a:p>
                      <a:r>
                        <a:rPr lang="en-US" sz="1000"/>
                        <a:t>3544</a:t>
                      </a:r>
                    </a:p>
                  </a:txBody>
                  <a:tcPr/>
                </a:tc>
                <a:tc>
                  <a:txBody>
                    <a:bodyPr/>
                    <a:lstStyle/>
                    <a:p>
                      <a:r>
                        <a:rPr lang="en-US" sz="1000"/>
                        <a:t>49</a:t>
                      </a:r>
                    </a:p>
                  </a:txBody>
                  <a:tcPr/>
                </a:tc>
                <a:extLst>
                  <a:ext uri="{0D108BD9-81ED-4DB2-BD59-A6C34878D82A}">
                    <a16:rowId xmlns:a16="http://schemas.microsoft.com/office/drawing/2014/main" val="3660321253"/>
                  </a:ext>
                </a:extLst>
              </a:tr>
            </a:tbl>
          </a:graphicData>
        </a:graphic>
      </p:graphicFrame>
      <p:sp>
        <p:nvSpPr>
          <p:cNvPr id="4" name="Text Placeholder 3">
            <a:extLst>
              <a:ext uri="{FF2B5EF4-FFF2-40B4-BE49-F238E27FC236}">
                <a16:creationId xmlns:a16="http://schemas.microsoft.com/office/drawing/2014/main" id="{8EAD04F2-42DE-4C31-BF07-369F0C0410A3}"/>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30083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4CAF2-E41D-4403-86D4-9AFEEB97DDBD}"/>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102AC312-A405-46B9-A0C3-0E1E073ABE5F}"/>
              </a:ext>
            </a:extLst>
          </p:cNvPr>
          <p:cNvGraphicFramePr>
            <a:graphicFrameLocks noGrp="1"/>
          </p:cNvGraphicFramePr>
          <p:nvPr>
            <p:ph type="tbl" sz="quarter" idx="13"/>
            <p:extLst>
              <p:ext uri="{D42A27DB-BD31-4B8C-83A1-F6EECF244321}">
                <p14:modId xmlns:p14="http://schemas.microsoft.com/office/powerpoint/2010/main" val="85859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014684693"/>
                    </a:ext>
                  </a:extLst>
                </a:gridCol>
                <a:gridCol w="493776">
                  <a:extLst>
                    <a:ext uri="{9D8B030D-6E8A-4147-A177-3AD203B41FA5}">
                      <a16:colId xmlns:a16="http://schemas.microsoft.com/office/drawing/2014/main" val="588225071"/>
                    </a:ext>
                  </a:extLst>
                </a:gridCol>
                <a:gridCol w="493776">
                  <a:extLst>
                    <a:ext uri="{9D8B030D-6E8A-4147-A177-3AD203B41FA5}">
                      <a16:colId xmlns:a16="http://schemas.microsoft.com/office/drawing/2014/main" val="4209591520"/>
                    </a:ext>
                  </a:extLst>
                </a:gridCol>
                <a:gridCol w="493776">
                  <a:extLst>
                    <a:ext uri="{9D8B030D-6E8A-4147-A177-3AD203B41FA5}">
                      <a16:colId xmlns:a16="http://schemas.microsoft.com/office/drawing/2014/main" val="372080967"/>
                    </a:ext>
                  </a:extLst>
                </a:gridCol>
                <a:gridCol w="493776">
                  <a:extLst>
                    <a:ext uri="{9D8B030D-6E8A-4147-A177-3AD203B41FA5}">
                      <a16:colId xmlns:a16="http://schemas.microsoft.com/office/drawing/2014/main" val="2652494760"/>
                    </a:ext>
                  </a:extLst>
                </a:gridCol>
                <a:gridCol w="493776">
                  <a:extLst>
                    <a:ext uri="{9D8B030D-6E8A-4147-A177-3AD203B41FA5}">
                      <a16:colId xmlns:a16="http://schemas.microsoft.com/office/drawing/2014/main" val="3550983882"/>
                    </a:ext>
                  </a:extLst>
                </a:gridCol>
                <a:gridCol w="493776">
                  <a:extLst>
                    <a:ext uri="{9D8B030D-6E8A-4147-A177-3AD203B41FA5}">
                      <a16:colId xmlns:a16="http://schemas.microsoft.com/office/drawing/2014/main" val="1135135197"/>
                    </a:ext>
                  </a:extLst>
                </a:gridCol>
                <a:gridCol w="493776">
                  <a:extLst>
                    <a:ext uri="{9D8B030D-6E8A-4147-A177-3AD203B41FA5}">
                      <a16:colId xmlns:a16="http://schemas.microsoft.com/office/drawing/2014/main" val="1778209720"/>
                    </a:ext>
                  </a:extLst>
                </a:gridCol>
                <a:gridCol w="493776">
                  <a:extLst>
                    <a:ext uri="{9D8B030D-6E8A-4147-A177-3AD203B41FA5}">
                      <a16:colId xmlns:a16="http://schemas.microsoft.com/office/drawing/2014/main" val="3053749679"/>
                    </a:ext>
                  </a:extLst>
                </a:gridCol>
                <a:gridCol w="493776">
                  <a:extLst>
                    <a:ext uri="{9D8B030D-6E8A-4147-A177-3AD203B41FA5}">
                      <a16:colId xmlns:a16="http://schemas.microsoft.com/office/drawing/2014/main" val="285056270"/>
                    </a:ext>
                  </a:extLst>
                </a:gridCol>
                <a:gridCol w="493776">
                  <a:extLst>
                    <a:ext uri="{9D8B030D-6E8A-4147-A177-3AD203B41FA5}">
                      <a16:colId xmlns:a16="http://schemas.microsoft.com/office/drawing/2014/main" val="1048257184"/>
                    </a:ext>
                  </a:extLst>
                </a:gridCol>
                <a:gridCol w="493776">
                  <a:extLst>
                    <a:ext uri="{9D8B030D-6E8A-4147-A177-3AD203B41FA5}">
                      <a16:colId xmlns:a16="http://schemas.microsoft.com/office/drawing/2014/main" val="363620557"/>
                    </a:ext>
                  </a:extLst>
                </a:gridCol>
                <a:gridCol w="493776">
                  <a:extLst>
                    <a:ext uri="{9D8B030D-6E8A-4147-A177-3AD203B41FA5}">
                      <a16:colId xmlns:a16="http://schemas.microsoft.com/office/drawing/2014/main" val="1197528779"/>
                    </a:ext>
                  </a:extLst>
                </a:gridCol>
                <a:gridCol w="493776">
                  <a:extLst>
                    <a:ext uri="{9D8B030D-6E8A-4147-A177-3AD203B41FA5}">
                      <a16:colId xmlns:a16="http://schemas.microsoft.com/office/drawing/2014/main" val="39486913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79290227"/>
                  </a:ext>
                </a:extLst>
              </a:tr>
              <a:tr h="370840">
                <a:tc>
                  <a:txBody>
                    <a:bodyPr/>
                    <a:lstStyle/>
                    <a:p>
                      <a:r>
                        <a:rPr lang="en-US" sz="1000"/>
                        <a:t>@Fujitsu_DE</a:t>
                      </a:r>
                    </a:p>
                  </a:txBody>
                  <a:tcPr/>
                </a:tc>
                <a:tc>
                  <a:txBody>
                    <a:bodyPr/>
                    <a:lstStyle/>
                    <a:p>
                      <a:r>
                        <a:rPr lang="en-US" sz="1000"/>
                        <a:t>6371</a:t>
                      </a:r>
                    </a:p>
                  </a:txBody>
                  <a:tcPr/>
                </a:tc>
                <a:tc>
                  <a:txBody>
                    <a:bodyPr/>
                    <a:lstStyle/>
                    <a:p>
                      <a:r>
                        <a:rPr lang="en-US" sz="1000"/>
                        <a:t>288</a:t>
                      </a:r>
                    </a:p>
                  </a:txBody>
                  <a:tcPr/>
                </a:tc>
                <a:tc>
                  <a:txBody>
                    <a:bodyPr/>
                    <a:lstStyle/>
                    <a:p>
                      <a:r>
                        <a:rPr lang="en-US" sz="1000"/>
                        <a:t>384</a:t>
                      </a:r>
                    </a:p>
                  </a:txBody>
                  <a:tcPr/>
                </a:tc>
                <a:tc>
                  <a:txBody>
                    <a:bodyPr/>
                    <a:lstStyle/>
                    <a:p>
                      <a:r>
                        <a:rPr lang="en-US" sz="1000"/>
                        <a:t>277</a:t>
                      </a:r>
                    </a:p>
                  </a:txBody>
                  <a:tcPr/>
                </a:tc>
                <a:tc>
                  <a:txBody>
                    <a:bodyPr/>
                    <a:lstStyle/>
                    <a:p>
                      <a:r>
                        <a:rPr lang="en-US" sz="1000"/>
                        <a:t>95</a:t>
                      </a:r>
                    </a:p>
                  </a:txBody>
                  <a:tcPr/>
                </a:tc>
                <a:tc>
                  <a:txBody>
                    <a:bodyPr/>
                    <a:lstStyle/>
                    <a:p>
                      <a:r>
                        <a:rPr lang="en-US" sz="1000"/>
                        <a:t>12</a:t>
                      </a:r>
                    </a:p>
                  </a:txBody>
                  <a:tcPr/>
                </a:tc>
                <a:tc>
                  <a:txBody>
                    <a:bodyPr/>
                    <a:lstStyle/>
                    <a:p>
                      <a:r>
                        <a:rPr lang="en-US" sz="1000"/>
                        <a:t>1552</a:t>
                      </a:r>
                    </a:p>
                  </a:txBody>
                  <a:tcPr/>
                </a:tc>
                <a:tc>
                  <a:txBody>
                    <a:bodyPr/>
                    <a:lstStyle/>
                    <a:p>
                      <a:r>
                        <a:rPr lang="en-US" sz="1000"/>
                        <a:t>1530</a:t>
                      </a:r>
                    </a:p>
                  </a:txBody>
                  <a:tcPr/>
                </a:tc>
                <a:tc>
                  <a:txBody>
                    <a:bodyPr/>
                    <a:lstStyle/>
                    <a:p>
                      <a:r>
                        <a:rPr lang="en-US" sz="1000"/>
                        <a:t>5093</a:t>
                      </a:r>
                    </a:p>
                  </a:txBody>
                  <a:tcPr/>
                </a:tc>
                <a:tc>
                  <a:txBody>
                    <a:bodyPr/>
                    <a:lstStyle/>
                    <a:p>
                      <a:r>
                        <a:rPr lang="en-US" sz="1000"/>
                        <a:t>62</a:t>
                      </a:r>
                    </a:p>
                  </a:txBody>
                  <a:tcPr/>
                </a:tc>
                <a:tc>
                  <a:txBody>
                    <a:bodyPr/>
                    <a:lstStyle/>
                    <a:p>
                      <a:r>
                        <a:rPr lang="en-US" sz="1000"/>
                        <a:t>396</a:t>
                      </a:r>
                    </a:p>
                  </a:txBody>
                  <a:tcPr/>
                </a:tc>
                <a:tc>
                  <a:txBody>
                    <a:bodyPr/>
                    <a:lstStyle/>
                    <a:p>
                      <a:r>
                        <a:rPr lang="en-US" sz="1000"/>
                        <a:t>0.3876 %</a:t>
                      </a:r>
                    </a:p>
                  </a:txBody>
                  <a:tcPr/>
                </a:tc>
                <a:tc>
                  <a:txBody>
                    <a:bodyPr/>
                    <a:lstStyle/>
                    <a:p>
                      <a:r>
                        <a:rPr lang="en-US" sz="1000"/>
                        <a:t>33.3 %</a:t>
                      </a:r>
                    </a:p>
                  </a:txBody>
                  <a:tcPr/>
                </a:tc>
                <a:extLst>
                  <a:ext uri="{0D108BD9-81ED-4DB2-BD59-A6C34878D82A}">
                    <a16:rowId xmlns:a16="http://schemas.microsoft.com/office/drawing/2014/main" val="2924055470"/>
                  </a:ext>
                </a:extLst>
              </a:tr>
            </a:tbl>
          </a:graphicData>
        </a:graphic>
      </p:graphicFrame>
      <p:sp>
        <p:nvSpPr>
          <p:cNvPr id="4" name="Text Placeholder 3">
            <a:extLst>
              <a:ext uri="{FF2B5EF4-FFF2-40B4-BE49-F238E27FC236}">
                <a16:creationId xmlns:a16="http://schemas.microsoft.com/office/drawing/2014/main" id="{46B060F5-CDF7-433B-9380-391598DEFE2E}"/>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002219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064E9-1F41-42CA-9EA9-F77F86E526F2}"/>
              </a:ext>
            </a:extLst>
          </p:cNvPr>
          <p:cNvSpPr>
            <a:spLocks noGrp="1"/>
          </p:cNvSpPr>
          <p:nvPr>
            <p:ph type="title"/>
          </p:nvPr>
        </p:nvSpPr>
        <p:spPr/>
        <p:txBody>
          <a:bodyPr/>
          <a:lstStyle/>
          <a:p>
            <a:r>
              <a:rPr lang="en-US"/>
              <a:t>Twitter Own and Retweeted Tweets Table | All Pages - 1 of 5</a:t>
            </a:r>
          </a:p>
        </p:txBody>
      </p:sp>
      <p:graphicFrame>
        <p:nvGraphicFramePr>
          <p:cNvPr id="5" name="Table Placeholder 4">
            <a:extLst>
              <a:ext uri="{FF2B5EF4-FFF2-40B4-BE49-F238E27FC236}">
                <a16:creationId xmlns:a16="http://schemas.microsoft.com/office/drawing/2014/main" id="{65776E36-DF9B-4F84-BF65-A9A4082DB06C}"/>
              </a:ext>
            </a:extLst>
          </p:cNvPr>
          <p:cNvGraphicFramePr>
            <a:graphicFrameLocks noGrp="1"/>
          </p:cNvGraphicFramePr>
          <p:nvPr>
            <p:ph type="tbl" sz="quarter" idx="13"/>
            <p:extLst>
              <p:ext uri="{D42A27DB-BD31-4B8C-83A1-F6EECF244321}">
                <p14:modId xmlns:p14="http://schemas.microsoft.com/office/powerpoint/2010/main" val="3596666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97210882"/>
                    </a:ext>
                  </a:extLst>
                </a:gridCol>
                <a:gridCol w="822960">
                  <a:extLst>
                    <a:ext uri="{9D8B030D-6E8A-4147-A177-3AD203B41FA5}">
                      <a16:colId xmlns:a16="http://schemas.microsoft.com/office/drawing/2014/main" val="2404401264"/>
                    </a:ext>
                  </a:extLst>
                </a:gridCol>
                <a:gridCol w="822960">
                  <a:extLst>
                    <a:ext uri="{9D8B030D-6E8A-4147-A177-3AD203B41FA5}">
                      <a16:colId xmlns:a16="http://schemas.microsoft.com/office/drawing/2014/main" val="1482623737"/>
                    </a:ext>
                  </a:extLst>
                </a:gridCol>
                <a:gridCol w="822960">
                  <a:extLst>
                    <a:ext uri="{9D8B030D-6E8A-4147-A177-3AD203B41FA5}">
                      <a16:colId xmlns:a16="http://schemas.microsoft.com/office/drawing/2014/main" val="1459794419"/>
                    </a:ext>
                  </a:extLst>
                </a:gridCol>
                <a:gridCol w="822960">
                  <a:extLst>
                    <a:ext uri="{9D8B030D-6E8A-4147-A177-3AD203B41FA5}">
                      <a16:colId xmlns:a16="http://schemas.microsoft.com/office/drawing/2014/main" val="2384339083"/>
                    </a:ext>
                  </a:extLst>
                </a:gridCol>
                <a:gridCol w="822960">
                  <a:extLst>
                    <a:ext uri="{9D8B030D-6E8A-4147-A177-3AD203B41FA5}">
                      <a16:colId xmlns:a16="http://schemas.microsoft.com/office/drawing/2014/main" val="4192028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4067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20:20:03 </a:t>
                      </a:r>
                      <a:r>
                        <a:rPr kumimoji="0" lang="de-DE" sz="1000" b="0" i="0" u="none" strike="noStrike" kern="1200" cap="none" spc="0" normalizeH="0" baseline="0" noProof="0">
                          <a:ln>
                            <a:noFill/>
                          </a:ln>
                          <a:solidFill>
                            <a:prstClr val="black"/>
                          </a:solidFill>
                          <a:effectLst/>
                          <a:uLnTx/>
                          <a:uFillTx/>
                          <a:latin typeface="+mn-lt"/>
                          <a:ea typeface="+mn-ea"/>
                          <a:cs typeface="+mn-cs"/>
                        </a:rPr>
                        <a:t>
  #CoCreation in der #digitalenTransformation - das sagen unsere Experten über das #dtcFujitsu. https://t.co/AT5E4LBzGQ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0.0628 %</a:t>
                      </a:r>
                    </a:p>
                  </a:txBody>
                  <a:tcPr/>
                </a:tc>
                <a:extLst>
                  <a:ext uri="{0D108BD9-81ED-4DB2-BD59-A6C34878D82A}">
                    <a16:rowId xmlns:a16="http://schemas.microsoft.com/office/drawing/2014/main" val="4114081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17:10:03 </a:t>
                      </a:r>
                      <a:r>
                        <a:rPr kumimoji="0" lang="de-DE" sz="1000" b="0" i="0" u="none" strike="noStrike" kern="1200" cap="none" spc="0" normalizeH="0" baseline="0" noProof="0">
                          <a:ln>
                            <a:noFill/>
                          </a:ln>
                          <a:solidFill>
                            <a:prstClr val="black"/>
                          </a:solidFill>
                          <a:effectLst/>
                          <a:uLnTx/>
                          <a:uFillTx/>
                          <a:latin typeface="+mn-lt"/>
                          <a:ea typeface="+mn-ea"/>
                          <a:cs typeface="+mn-cs"/>
                        </a:rPr>
                        <a:t>
  Was kann #CoCreation und wie funktioniert sie im #dtcFujitsu? Unsere Experten geben Antwort. https://t.co/rO3Mxz8ofG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0.2354 %</a:t>
                      </a:r>
                    </a:p>
                  </a:txBody>
                  <a:tcPr/>
                </a:tc>
                <a:extLst>
                  <a:ext uri="{0D108BD9-81ED-4DB2-BD59-A6C34878D82A}">
                    <a16:rowId xmlns:a16="http://schemas.microsoft.com/office/drawing/2014/main" val="21733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13:52:04 </a:t>
                      </a:r>
                      <a:r>
                        <a:rPr kumimoji="0" lang="de-DE" sz="1000" b="0" i="0" u="none" strike="noStrike" kern="1200" cap="none" spc="0" normalizeH="0" baseline="0" noProof="0">
                          <a:ln>
                            <a:noFill/>
                          </a:ln>
                          <a:solidFill>
                            <a:prstClr val="black"/>
                          </a:solidFill>
                          <a:effectLst/>
                          <a:uLnTx/>
                          <a:uFillTx/>
                          <a:latin typeface="+mn-lt"/>
                          <a:ea typeface="+mn-ea"/>
                          <a:cs typeface="+mn-cs"/>
                        </a:rPr>
                        <a:t>
  Mastering #Enterprise Productivity - registrieren Sie sich für unser #Webinar im Mai und lernen Sie, wie Sie die Unternehmensleistung um 21% verbessern können. 
https://t.co/GcZXf4DAdW https://t.co/URCABHWA6h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0.1256 %</a:t>
                      </a:r>
                    </a:p>
                  </a:txBody>
                  <a:tcPr/>
                </a:tc>
                <a:extLst>
                  <a:ext uri="{0D108BD9-81ED-4DB2-BD59-A6C34878D82A}">
                    <a16:rowId xmlns:a16="http://schemas.microsoft.com/office/drawing/2014/main" val="5136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12:56:04 </a:t>
                      </a:r>
                      <a:r>
                        <a:rPr kumimoji="0" lang="de-DE" sz="1000" b="0" i="0" u="none" strike="noStrike" kern="1200" cap="none" spc="0" normalizeH="0" baseline="0" noProof="0">
                          <a:ln>
                            <a:noFill/>
                          </a:ln>
                          <a:solidFill>
                            <a:prstClr val="black"/>
                          </a:solidFill>
                          <a:effectLst/>
                          <a:uLnTx/>
                          <a:uFillTx/>
                          <a:latin typeface="+mn-lt"/>
                          <a:ea typeface="+mn-ea"/>
                          <a:cs typeface="+mn-cs"/>
                        </a:rPr>
                        <a:t>
  Containerorchestrierung mit #Kubernetes – die Challenge im Rechenzentrumsbetrieb? Finden Sie Antworten im gemeinsamen #Webcast von @SUSE_Dach und Fujitsu am 8. Mai 
-&amp;gt; https://t.co/S9FRAcFEDu https://t.co/oqm1IFERw2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0.0314 %</a:t>
                      </a:r>
                    </a:p>
                  </a:txBody>
                  <a:tcPr/>
                </a:tc>
                <a:extLst>
                  <a:ext uri="{0D108BD9-81ED-4DB2-BD59-A6C34878D82A}">
                    <a16:rowId xmlns:a16="http://schemas.microsoft.com/office/drawing/2014/main" val="186979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12:10:03 </a:t>
                      </a:r>
                      <a:r>
                        <a:rPr kumimoji="0" lang="de-DE" sz="1000" b="0" i="0" u="none" strike="noStrike" kern="1200" cap="none" spc="0" normalizeH="0" baseline="0" noProof="0">
                          <a:ln>
                            <a:noFill/>
                          </a:ln>
                          <a:solidFill>
                            <a:prstClr val="black"/>
                          </a:solidFill>
                          <a:effectLst/>
                          <a:uLnTx/>
                          <a:uFillTx/>
                          <a:latin typeface="+mn-lt"/>
                          <a:ea typeface="+mn-ea"/>
                          <a:cs typeface="+mn-cs"/>
                        </a:rPr>
                        <a:t>
  Erfahren Sie, mit welcher Methode Sie Ihre Daten in Echtzeit schützen können. 
https://t.co/aF5GASKJO0 #DisasterRecovery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extLst>
                  <a:ext uri="{0D108BD9-81ED-4DB2-BD59-A6C34878D82A}">
                    <a16:rowId xmlns:a16="http://schemas.microsoft.com/office/drawing/2014/main" val="2785111679"/>
                  </a:ext>
                </a:extLst>
              </a:tr>
            </a:tbl>
          </a:graphicData>
        </a:graphic>
      </p:graphicFrame>
      <p:sp>
        <p:nvSpPr>
          <p:cNvPr id="4" name="Text Placeholder 3">
            <a:extLst>
              <a:ext uri="{FF2B5EF4-FFF2-40B4-BE49-F238E27FC236}">
                <a16:creationId xmlns:a16="http://schemas.microsoft.com/office/drawing/2014/main" id="{EF3FA572-A9ED-4E3C-BD13-98F5EBAABED5}"/>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4188116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A26E4-5564-4FDF-B9F6-9F30CC67249F}"/>
              </a:ext>
            </a:extLst>
          </p:cNvPr>
          <p:cNvSpPr>
            <a:spLocks noGrp="1"/>
          </p:cNvSpPr>
          <p:nvPr>
            <p:ph type="title"/>
          </p:nvPr>
        </p:nvSpPr>
        <p:spPr/>
        <p:txBody>
          <a:bodyPr/>
          <a:lstStyle/>
          <a:p>
            <a:r>
              <a:rPr lang="en-US"/>
              <a:t>Twitter Own and Retweeted Tweets Table | All Pages - 2 of 5</a:t>
            </a:r>
          </a:p>
        </p:txBody>
      </p:sp>
      <p:graphicFrame>
        <p:nvGraphicFramePr>
          <p:cNvPr id="5" name="Table Placeholder 4">
            <a:extLst>
              <a:ext uri="{FF2B5EF4-FFF2-40B4-BE49-F238E27FC236}">
                <a16:creationId xmlns:a16="http://schemas.microsoft.com/office/drawing/2014/main" id="{870CB39E-147C-48FB-B2B9-B197D91ABC11}"/>
              </a:ext>
            </a:extLst>
          </p:cNvPr>
          <p:cNvGraphicFramePr>
            <a:graphicFrameLocks noGrp="1"/>
          </p:cNvGraphicFramePr>
          <p:nvPr>
            <p:ph type="tbl" sz="quarter" idx="13"/>
            <p:extLst>
              <p:ext uri="{D42A27DB-BD31-4B8C-83A1-F6EECF244321}">
                <p14:modId xmlns:p14="http://schemas.microsoft.com/office/powerpoint/2010/main" val="2290462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68038672"/>
                    </a:ext>
                  </a:extLst>
                </a:gridCol>
                <a:gridCol w="822960">
                  <a:extLst>
                    <a:ext uri="{9D8B030D-6E8A-4147-A177-3AD203B41FA5}">
                      <a16:colId xmlns:a16="http://schemas.microsoft.com/office/drawing/2014/main" val="1874030161"/>
                    </a:ext>
                  </a:extLst>
                </a:gridCol>
                <a:gridCol w="822960">
                  <a:extLst>
                    <a:ext uri="{9D8B030D-6E8A-4147-A177-3AD203B41FA5}">
                      <a16:colId xmlns:a16="http://schemas.microsoft.com/office/drawing/2014/main" val="198609095"/>
                    </a:ext>
                  </a:extLst>
                </a:gridCol>
                <a:gridCol w="822960">
                  <a:extLst>
                    <a:ext uri="{9D8B030D-6E8A-4147-A177-3AD203B41FA5}">
                      <a16:colId xmlns:a16="http://schemas.microsoft.com/office/drawing/2014/main" val="530227768"/>
                    </a:ext>
                  </a:extLst>
                </a:gridCol>
                <a:gridCol w="822960">
                  <a:extLst>
                    <a:ext uri="{9D8B030D-6E8A-4147-A177-3AD203B41FA5}">
                      <a16:colId xmlns:a16="http://schemas.microsoft.com/office/drawing/2014/main" val="852687443"/>
                    </a:ext>
                  </a:extLst>
                </a:gridCol>
                <a:gridCol w="822960">
                  <a:extLst>
                    <a:ext uri="{9D8B030D-6E8A-4147-A177-3AD203B41FA5}">
                      <a16:colId xmlns:a16="http://schemas.microsoft.com/office/drawing/2014/main" val="1351754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0359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11:46:29 </a:t>
                      </a:r>
                      <a:r>
                        <a:rPr kumimoji="0" lang="de-DE" sz="1000" b="0" i="0" u="none" strike="noStrike" kern="1200" cap="none" spc="0" normalizeH="0" baseline="0" noProof="0">
                          <a:ln>
                            <a:noFill/>
                          </a:ln>
                          <a:solidFill>
                            <a:prstClr val="black"/>
                          </a:solidFill>
                          <a:effectLst/>
                          <a:uLnTx/>
                          <a:uFillTx/>
                          <a:latin typeface="+mn-lt"/>
                          <a:ea typeface="+mn-ea"/>
                          <a:cs typeface="+mn-cs"/>
                        </a:rPr>
                        <a:t>
  Was ist das #IntelligentDashboard? Für wen ist es geeignet? Und welche Vorteile hat es? Manfred Braun beantwortete auf der #HM18 all diese Fragen. #HMFJ18 #Industrie40 https://t.co/vMOBrnkUP3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0.3610 %</a:t>
                      </a:r>
                    </a:p>
                  </a:txBody>
                  <a:tcPr/>
                </a:tc>
                <a:extLst>
                  <a:ext uri="{0D108BD9-81ED-4DB2-BD59-A6C34878D82A}">
                    <a16:rowId xmlns:a16="http://schemas.microsoft.com/office/drawing/2014/main" val="96737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10:02:41 </a:t>
                      </a:r>
                      <a:r>
                        <a:rPr kumimoji="0" lang="de-DE" sz="1000" b="0" i="0" u="none" strike="noStrike" kern="1200" cap="none" spc="0" normalizeH="0" baseline="0" noProof="0">
                          <a:ln>
                            <a:noFill/>
                          </a:ln>
                          <a:solidFill>
                            <a:prstClr val="black"/>
                          </a:solidFill>
                          <a:effectLst/>
                          <a:uLnTx/>
                          <a:uFillTx/>
                          <a:latin typeface="+mn-lt"/>
                          <a:ea typeface="+mn-ea"/>
                          <a:cs typeface="+mn-cs"/>
                        </a:rPr>
                        <a:t>
  RT @dpaas1: Ich freue mich sehr, dass @Fujitsu auf dem #IDC #Storage Event am 15. Mai in München mit dabei sein wird! Anmeldung: https://t.…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148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@Fujitsu_DE - 2018-04-30 10:01:12 </a:t>
                      </a:r>
                      <a:r>
                        <a:rPr kumimoji="0" lang="en-US" sz="1000" b="0" i="0" u="none" strike="noStrike" kern="1200" cap="none" spc="0" normalizeH="0" baseline="0" noProof="0">
                          <a:ln>
                            <a:noFill/>
                          </a:ln>
                          <a:solidFill>
                            <a:prstClr val="black"/>
                          </a:solidFill>
                          <a:effectLst/>
                          <a:uLnTx/>
                          <a:uFillTx/>
                          <a:latin typeface="+mn-lt"/>
                          <a:ea typeface="+mn-ea"/>
                          <a:cs typeface="+mn-cs"/>
                        </a:rPr>
                        <a:t>
  RT @r3ntro: Little impression from #Fujitsu booth at #HM18 - #IOTA showcase, live tangle visualization and talks with some #trinity beta 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4495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@Fujitsu_DE - 2018-04-30 09:54:08 </a:t>
                      </a:r>
                      <a:r>
                        <a:rPr kumimoji="0" lang="en-US" sz="1000" b="0" i="0" u="none" strike="noStrike" kern="1200" cap="none" spc="0" normalizeH="0" baseline="0" noProof="0">
                          <a:ln>
                            <a:noFill/>
                          </a:ln>
                          <a:solidFill>
                            <a:prstClr val="black"/>
                          </a:solidFill>
                          <a:effectLst/>
                          <a:uLnTx/>
                          <a:uFillTx/>
                          <a:latin typeface="+mn-lt"/>
                          <a:ea typeface="+mn-ea"/>
                          <a:cs typeface="+mn-cs"/>
                        </a:rPr>
                        <a:t>
  RT @BigLFJ: „Social Media sei aus demselben Grund „fast explodiert“ - Besuchermagnet @Fujitsu_DE 🔝😂😍 #HM18 #HMFJ18 https://t.co/jA6nHbRkJe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664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09:10:12 </a:t>
                      </a:r>
                      <a:r>
                        <a:rPr kumimoji="0" lang="de-DE" sz="1000" b="0" i="0" u="none" strike="noStrike" kern="1200" cap="none" spc="0" normalizeH="0" baseline="0" noProof="0">
                          <a:ln>
                            <a:noFill/>
                          </a:ln>
                          <a:solidFill>
                            <a:prstClr val="black"/>
                          </a:solidFill>
                          <a:effectLst/>
                          <a:uLnTx/>
                          <a:uFillTx/>
                          <a:latin typeface="+mn-lt"/>
                          <a:ea typeface="+mn-ea"/>
                          <a:cs typeface="+mn-cs"/>
                        </a:rPr>
                        <a:t>
  Erfahren Sie am 8. Mai in unserem #Webinar, wie optimiertes Daten-Management die Transport-#Logistik verändert. 
Jetzt anmelden: https://t.co/3P5arfbTfL https://t.co/ELr8lPvn8O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0.0314 %</a:t>
                      </a:r>
                    </a:p>
                  </a:txBody>
                  <a:tcPr/>
                </a:tc>
                <a:extLst>
                  <a:ext uri="{0D108BD9-81ED-4DB2-BD59-A6C34878D82A}">
                    <a16:rowId xmlns:a16="http://schemas.microsoft.com/office/drawing/2014/main" val="1009067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- 2018-04-29 15:35:10 </a:t>
                      </a:r>
                      <a:r>
                        <a:rPr kumimoji="0" lang="de-DE" sz="1000" b="0" i="0" u="none" strike="noStrike" kern="1200" cap="none" spc="0" normalizeH="0" baseline="0" noProof="0">
                          <a:ln>
                            <a:noFill/>
                          </a:ln>
                          <a:solidFill>
                            <a:prstClr val="black"/>
                          </a:solidFill>
                          <a:effectLst/>
                          <a:uLnTx/>
                          <a:uFillTx/>
                          <a:latin typeface="+mn-lt"/>
                          <a:ea typeface="+mn-ea"/>
                          <a:cs typeface="+mn-cs"/>
                        </a:rPr>
                        <a:t>
  Da sagen wir #Danke @B4BSCHWABEN für das 🔝Interview mit unserem Pressesprecher @mich_erhard zur #HM18 #HMFJ18 https://t.co/Zat7T4sJv2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0.1414 %</a:t>
                      </a:r>
                    </a:p>
                  </a:txBody>
                  <a:tcPr/>
                </a:tc>
                <a:extLst>
                  <a:ext uri="{0D108BD9-81ED-4DB2-BD59-A6C34878D82A}">
                    <a16:rowId xmlns:a16="http://schemas.microsoft.com/office/drawing/2014/main" val="672982196"/>
                  </a:ext>
                </a:extLst>
              </a:tr>
            </a:tbl>
          </a:graphicData>
        </a:graphic>
      </p:graphicFrame>
      <p:sp>
        <p:nvSpPr>
          <p:cNvPr id="4" name="Text Placeholder 3">
            <a:extLst>
              <a:ext uri="{FF2B5EF4-FFF2-40B4-BE49-F238E27FC236}">
                <a16:creationId xmlns:a16="http://schemas.microsoft.com/office/drawing/2014/main" id="{697EC60F-C016-4978-B097-FE732A9B297B}"/>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633397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AFDBE-50D5-4E0D-9587-B6A5DAAAE0CF}"/>
              </a:ext>
            </a:extLst>
          </p:cNvPr>
          <p:cNvSpPr>
            <a:spLocks noGrp="1"/>
          </p:cNvSpPr>
          <p:nvPr>
            <p:ph type="title"/>
          </p:nvPr>
        </p:nvSpPr>
        <p:spPr/>
        <p:txBody>
          <a:bodyPr/>
          <a:lstStyle/>
          <a:p>
            <a:r>
              <a:rPr lang="en-US"/>
              <a:t>Twitter Own and Retweeted Tweets Table | All Pages - 3 of 5</a:t>
            </a:r>
          </a:p>
        </p:txBody>
      </p:sp>
      <p:graphicFrame>
        <p:nvGraphicFramePr>
          <p:cNvPr id="5" name="Table Placeholder 4">
            <a:extLst>
              <a:ext uri="{FF2B5EF4-FFF2-40B4-BE49-F238E27FC236}">
                <a16:creationId xmlns:a16="http://schemas.microsoft.com/office/drawing/2014/main" id="{A0E12207-3F5B-4CA7-8C1F-DCD90E0D337A}"/>
              </a:ext>
            </a:extLst>
          </p:cNvPr>
          <p:cNvGraphicFramePr>
            <a:graphicFrameLocks noGrp="1"/>
          </p:cNvGraphicFramePr>
          <p:nvPr>
            <p:ph type="tbl" sz="quarter" idx="13"/>
            <p:extLst>
              <p:ext uri="{D42A27DB-BD31-4B8C-83A1-F6EECF244321}">
                <p14:modId xmlns:p14="http://schemas.microsoft.com/office/powerpoint/2010/main" val="3718596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93293857"/>
                    </a:ext>
                  </a:extLst>
                </a:gridCol>
                <a:gridCol w="822960">
                  <a:extLst>
                    <a:ext uri="{9D8B030D-6E8A-4147-A177-3AD203B41FA5}">
                      <a16:colId xmlns:a16="http://schemas.microsoft.com/office/drawing/2014/main" val="3773819602"/>
                    </a:ext>
                  </a:extLst>
                </a:gridCol>
                <a:gridCol w="822960">
                  <a:extLst>
                    <a:ext uri="{9D8B030D-6E8A-4147-A177-3AD203B41FA5}">
                      <a16:colId xmlns:a16="http://schemas.microsoft.com/office/drawing/2014/main" val="1365968155"/>
                    </a:ext>
                  </a:extLst>
                </a:gridCol>
                <a:gridCol w="822960">
                  <a:extLst>
                    <a:ext uri="{9D8B030D-6E8A-4147-A177-3AD203B41FA5}">
                      <a16:colId xmlns:a16="http://schemas.microsoft.com/office/drawing/2014/main" val="496483450"/>
                    </a:ext>
                  </a:extLst>
                </a:gridCol>
                <a:gridCol w="822960">
                  <a:extLst>
                    <a:ext uri="{9D8B030D-6E8A-4147-A177-3AD203B41FA5}">
                      <a16:colId xmlns:a16="http://schemas.microsoft.com/office/drawing/2014/main" val="565524246"/>
                    </a:ext>
                  </a:extLst>
                </a:gridCol>
                <a:gridCol w="822960">
                  <a:extLst>
                    <a:ext uri="{9D8B030D-6E8A-4147-A177-3AD203B41FA5}">
                      <a16:colId xmlns:a16="http://schemas.microsoft.com/office/drawing/2014/main" val="4087834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0361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- 2018-04-28 12:05:04 </a:t>
                      </a:r>
                      <a:r>
                        <a:rPr kumimoji="0" lang="de-DE" sz="1000" b="0" i="0" u="none" strike="noStrike" kern="1200" cap="none" spc="0" normalizeH="0" baseline="0" noProof="0">
                          <a:ln>
                            <a:noFill/>
                          </a:ln>
                          <a:solidFill>
                            <a:prstClr val="black"/>
                          </a:solidFill>
                          <a:effectLst/>
                          <a:uLnTx/>
                          <a:uFillTx/>
                          <a:latin typeface="+mn-lt"/>
                          <a:ea typeface="+mn-ea"/>
                          <a:cs typeface="+mn-cs"/>
                        </a:rPr>
                        <a:t>
  #Logistik und #Transport - Wie gut kennen Sie die Branche? Testen Sie sie sich selbst: https://t.co/rHKKGlZOIj #TransportLogistik https://t.co/kmkyFT7eDs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0.0472 %</a:t>
                      </a:r>
                    </a:p>
                  </a:txBody>
                  <a:tcPr/>
                </a:tc>
                <a:extLst>
                  <a:ext uri="{0D108BD9-81ED-4DB2-BD59-A6C34878D82A}">
                    <a16:rowId xmlns:a16="http://schemas.microsoft.com/office/drawing/2014/main" val="2535497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- 2018-04-28 08:30:02 </a:t>
                      </a:r>
                      <a:r>
                        <a:rPr kumimoji="0" lang="de-DE" sz="1000" b="0" i="0" u="none" strike="noStrike" kern="1200" cap="none" spc="0" normalizeH="0" baseline="0" noProof="0">
                          <a:ln>
                            <a:noFill/>
                          </a:ln>
                          <a:solidFill>
                            <a:prstClr val="black"/>
                          </a:solidFill>
                          <a:effectLst/>
                          <a:uLnTx/>
                          <a:uFillTx/>
                          <a:latin typeface="+mn-lt"/>
                          <a:ea typeface="+mn-ea"/>
                          <a:cs typeface="+mn-cs"/>
                        </a:rPr>
                        <a:t>
  Entdecken Sie die vielen Vorteile der konvergenten #NFLEX Infrastruktur: https://t.co/VYJkiGmm90 #HybridIT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extLst>
                  <a:ext uri="{0D108BD9-81ED-4DB2-BD59-A6C34878D82A}">
                    <a16:rowId xmlns:a16="http://schemas.microsoft.com/office/drawing/2014/main" val="412970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18:42:51 </a:t>
                      </a:r>
                      <a:r>
                        <a:rPr kumimoji="0" lang="de-DE" sz="1000" b="0" i="0" u="none" strike="noStrike" kern="1200" cap="none" spc="0" normalizeH="0" baseline="0" noProof="0">
                          <a:ln>
                            <a:noFill/>
                          </a:ln>
                          <a:solidFill>
                            <a:prstClr val="black"/>
                          </a:solidFill>
                          <a:effectLst/>
                          <a:uLnTx/>
                          <a:uFillTx/>
                          <a:latin typeface="+mn-lt"/>
                          <a:ea typeface="+mn-ea"/>
                          <a:cs typeface="+mn-cs"/>
                        </a:rPr>
                        <a:t>
  Beim #GirlsDayFujitsu durften wir über 50 "junge Damen" an den Standorten Neckarsulm, München und Augsburg begrüßen. 
Neben spannenden Vorträgen hatten sie die Gelegenheit die IT hautnah zu erleben. Wir freuen uns schon jetzt auf den #GirlsDay 2019 👍 https://t.co/BY5pu8HMgt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0.1892 %</a:t>
                      </a:r>
                    </a:p>
                  </a:txBody>
                  <a:tcPr/>
                </a:tc>
                <a:extLst>
                  <a:ext uri="{0D108BD9-81ED-4DB2-BD59-A6C34878D82A}">
                    <a16:rowId xmlns:a16="http://schemas.microsoft.com/office/drawing/2014/main" val="224886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@Fujitsu_DE - 2018-04-27 17:30:01 </a:t>
                      </a:r>
                      <a:r>
                        <a:rPr kumimoji="0" lang="en-US" sz="1000" b="0" i="0" u="none" strike="noStrike" kern="1200" cap="none" spc="0" normalizeH="0" baseline="0" noProof="0">
                          <a:ln>
                            <a:noFill/>
                          </a:ln>
                          <a:solidFill>
                            <a:prstClr val="black"/>
                          </a:solidFill>
                          <a:effectLst/>
                          <a:uLnTx/>
                          <a:uFillTx/>
                          <a:latin typeface="+mn-lt"/>
                          <a:ea typeface="+mn-ea"/>
                          <a:cs typeface="+mn-cs"/>
                        </a:rPr>
                        <a:t>
  Danke an alle Fujitsu DE und Fujitsu Global Kollegen und allen Besuchern, die diese Messe zu einem großartigen Event gemacht haben! #HMFJ18  #HM18 #IOTA #Robotics #Digitalisierung #IOT #Tangle #IntelligentDashboard https://t.co/pbEJ6YtXC0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0.4258 %</a:t>
                      </a:r>
                    </a:p>
                  </a:txBody>
                  <a:tcPr/>
                </a:tc>
                <a:extLst>
                  <a:ext uri="{0D108BD9-81ED-4DB2-BD59-A6C34878D82A}">
                    <a16:rowId xmlns:a16="http://schemas.microsoft.com/office/drawing/2014/main" val="2421521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14:12:05 </a:t>
                      </a:r>
                      <a:r>
                        <a:rPr kumimoji="0" lang="de-DE" sz="1000" b="0" i="0" u="none" strike="noStrike" kern="1200" cap="none" spc="0" normalizeH="0" baseline="0" noProof="0">
                          <a:ln>
                            <a:noFill/>
                          </a:ln>
                          <a:solidFill>
                            <a:prstClr val="black"/>
                          </a:solidFill>
                          <a:effectLst/>
                          <a:uLnTx/>
                          <a:uFillTx/>
                          <a:latin typeface="+mn-lt"/>
                          <a:ea typeface="+mn-ea"/>
                          <a:cs typeface="+mn-cs"/>
                        </a:rPr>
                        <a:t>
  Was verbirgt sich hinter OTA? Und warum müssen Sie sicher sein? Hugo Lerias gibt auf der HMI die Antworten. #HMFJ18 #OTA #HM18 #IoT #Automobile #security #Industry40 https://t.co/ukMnMGSwMK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0.1735 %</a:t>
                      </a:r>
                    </a:p>
                  </a:txBody>
                  <a:tcPr/>
                </a:tc>
                <a:extLst>
                  <a:ext uri="{0D108BD9-81ED-4DB2-BD59-A6C34878D82A}">
                    <a16:rowId xmlns:a16="http://schemas.microsoft.com/office/drawing/2014/main" val="3276400405"/>
                  </a:ext>
                </a:extLst>
              </a:tr>
            </a:tbl>
          </a:graphicData>
        </a:graphic>
      </p:graphicFrame>
      <p:sp>
        <p:nvSpPr>
          <p:cNvPr id="4" name="Text Placeholder 3">
            <a:extLst>
              <a:ext uri="{FF2B5EF4-FFF2-40B4-BE49-F238E27FC236}">
                <a16:creationId xmlns:a16="http://schemas.microsoft.com/office/drawing/2014/main" id="{4059BD5E-3D90-4733-8A69-B294DFC22653}"/>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37002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5CBD5-691C-44AC-AC84-A5A4149A1365}"/>
              </a:ext>
            </a:extLst>
          </p:cNvPr>
          <p:cNvSpPr>
            <a:spLocks noGrp="1"/>
          </p:cNvSpPr>
          <p:nvPr>
            <p:ph type="title"/>
          </p:nvPr>
        </p:nvSpPr>
        <p:spPr/>
        <p:txBody>
          <a:bodyPr/>
          <a:lstStyle/>
          <a:p>
            <a:r>
              <a:rPr lang="en-US"/>
              <a:t>Twitter Own and Retweeted Tweets Table | All Pages - 4 of 5</a:t>
            </a:r>
          </a:p>
        </p:txBody>
      </p:sp>
      <p:graphicFrame>
        <p:nvGraphicFramePr>
          <p:cNvPr id="5" name="Table Placeholder 4">
            <a:extLst>
              <a:ext uri="{FF2B5EF4-FFF2-40B4-BE49-F238E27FC236}">
                <a16:creationId xmlns:a16="http://schemas.microsoft.com/office/drawing/2014/main" id="{94BC30C3-1189-4080-B399-2E05DD7BCFFE}"/>
              </a:ext>
            </a:extLst>
          </p:cNvPr>
          <p:cNvGraphicFramePr>
            <a:graphicFrameLocks noGrp="1"/>
          </p:cNvGraphicFramePr>
          <p:nvPr>
            <p:ph type="tbl" sz="quarter" idx="13"/>
            <p:extLst>
              <p:ext uri="{D42A27DB-BD31-4B8C-83A1-F6EECF244321}">
                <p14:modId xmlns:p14="http://schemas.microsoft.com/office/powerpoint/2010/main" val="348814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72535222"/>
                    </a:ext>
                  </a:extLst>
                </a:gridCol>
                <a:gridCol w="822960">
                  <a:extLst>
                    <a:ext uri="{9D8B030D-6E8A-4147-A177-3AD203B41FA5}">
                      <a16:colId xmlns:a16="http://schemas.microsoft.com/office/drawing/2014/main" val="3439392493"/>
                    </a:ext>
                  </a:extLst>
                </a:gridCol>
                <a:gridCol w="822960">
                  <a:extLst>
                    <a:ext uri="{9D8B030D-6E8A-4147-A177-3AD203B41FA5}">
                      <a16:colId xmlns:a16="http://schemas.microsoft.com/office/drawing/2014/main" val="3362575027"/>
                    </a:ext>
                  </a:extLst>
                </a:gridCol>
                <a:gridCol w="822960">
                  <a:extLst>
                    <a:ext uri="{9D8B030D-6E8A-4147-A177-3AD203B41FA5}">
                      <a16:colId xmlns:a16="http://schemas.microsoft.com/office/drawing/2014/main" val="3805707790"/>
                    </a:ext>
                  </a:extLst>
                </a:gridCol>
                <a:gridCol w="822960">
                  <a:extLst>
                    <a:ext uri="{9D8B030D-6E8A-4147-A177-3AD203B41FA5}">
                      <a16:colId xmlns:a16="http://schemas.microsoft.com/office/drawing/2014/main" val="393805646"/>
                    </a:ext>
                  </a:extLst>
                </a:gridCol>
                <a:gridCol w="822960">
                  <a:extLst>
                    <a:ext uri="{9D8B030D-6E8A-4147-A177-3AD203B41FA5}">
                      <a16:colId xmlns:a16="http://schemas.microsoft.com/office/drawing/2014/main" val="58322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8482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11:30:21 </a:t>
                      </a:r>
                      <a:r>
                        <a:rPr kumimoji="0" lang="de-DE" sz="1000" b="0" i="0" u="none" strike="noStrike" kern="1200" cap="none" spc="0" normalizeH="0" baseline="0" noProof="0">
                          <a:ln>
                            <a:noFill/>
                          </a:ln>
                          <a:solidFill>
                            <a:prstClr val="black"/>
                          </a:solidFill>
                          <a:effectLst/>
                          <a:uLnTx/>
                          <a:uFillTx/>
                          <a:latin typeface="+mn-lt"/>
                          <a:ea typeface="+mn-ea"/>
                          <a:cs typeface="+mn-cs"/>
                        </a:rPr>
                        <a:t>
  #Cocreation für den #Erfolg. Was hat es mit dem „lernenden Unternehmen“ auf sich und wie sieht der Weg dorthin aus? https://t.co/OrQJrPy8rp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0.0631 %</a:t>
                      </a:r>
                    </a:p>
                  </a:txBody>
                  <a:tcPr/>
                </a:tc>
                <a:extLst>
                  <a:ext uri="{0D108BD9-81ED-4DB2-BD59-A6C34878D82A}">
                    <a16:rowId xmlns:a16="http://schemas.microsoft.com/office/drawing/2014/main" val="3860663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@Fujitsu_DE - 2018-04-27 11:09:08 </a:t>
                      </a:r>
                      <a:r>
                        <a:rPr kumimoji="0" lang="en-US" sz="1000" b="0" i="0" u="none" strike="noStrike" kern="1200" cap="none" spc="0" normalizeH="0" baseline="0" noProof="0">
                          <a:ln>
                            <a:noFill/>
                          </a:ln>
                          <a:solidFill>
                            <a:prstClr val="black"/>
                          </a:solidFill>
                          <a:effectLst/>
                          <a:uLnTx/>
                          <a:uFillTx/>
                          <a:latin typeface="+mn-lt"/>
                          <a:ea typeface="+mn-ea"/>
                          <a:cs typeface="+mn-cs"/>
                        </a:rPr>
                        <a:t>
  Always a pleasure. :) #HMFJ18 #IOTA #IoT #AI https://t.co/BcB85Pr9kr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6.7813 %</a:t>
                      </a:r>
                    </a:p>
                  </a:txBody>
                  <a:tcPr/>
                </a:tc>
                <a:extLst>
                  <a:ext uri="{0D108BD9-81ED-4DB2-BD59-A6C34878D82A}">
                    <a16:rowId xmlns:a16="http://schemas.microsoft.com/office/drawing/2014/main" val="71789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11:00:42 </a:t>
                      </a:r>
                      <a:r>
                        <a:rPr kumimoji="0" lang="de-DE" sz="1000" b="0" i="0" u="none" strike="noStrike" kern="1200" cap="none" spc="0" normalizeH="0" baseline="0" noProof="0">
                          <a:ln>
                            <a:noFill/>
                          </a:ln>
                          <a:solidFill>
                            <a:prstClr val="black"/>
                          </a:solidFill>
                          <a:effectLst/>
                          <a:uLnTx/>
                          <a:uFillTx/>
                          <a:latin typeface="+mn-lt"/>
                          <a:ea typeface="+mn-ea"/>
                          <a:cs typeface="+mn-cs"/>
                        </a:rPr>
                        <a:t>
  Video zur #HM18 verpasst? Kein Problem - hier ist unsere YouTube-Playlist. https://t.co/wYw3CYypSy #HMFJ18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0.1262 %</a:t>
                      </a:r>
                    </a:p>
                  </a:txBody>
                  <a:tcPr/>
                </a:tc>
                <a:extLst>
                  <a:ext uri="{0D108BD9-81ED-4DB2-BD59-A6C34878D82A}">
                    <a16:rowId xmlns:a16="http://schemas.microsoft.com/office/drawing/2014/main" val="1546287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09:20:06 </a:t>
                      </a:r>
                      <a:r>
                        <a:rPr kumimoji="0" lang="de-DE" sz="1000" b="0" i="0" u="none" strike="noStrike" kern="1200" cap="none" spc="0" normalizeH="0" baseline="0" noProof="0">
                          <a:ln>
                            <a:noFill/>
                          </a:ln>
                          <a:solidFill>
                            <a:prstClr val="black"/>
                          </a:solidFill>
                          <a:effectLst/>
                          <a:uLnTx/>
                          <a:uFillTx/>
                          <a:latin typeface="+mn-lt"/>
                          <a:ea typeface="+mn-ea"/>
                          <a:cs typeface="+mn-cs"/>
                        </a:rPr>
                        <a:t>
  Machen Sie Ihre Fabrik digital! Wie? Das erfahren Sie am Fujitsu Stand E16, Halle 7. #HMFJ18 #HM18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0.1577 %</a:t>
                      </a:r>
                    </a:p>
                  </a:txBody>
                  <a:tcPr/>
                </a:tc>
                <a:extLst>
                  <a:ext uri="{0D108BD9-81ED-4DB2-BD59-A6C34878D82A}">
                    <a16:rowId xmlns:a16="http://schemas.microsoft.com/office/drawing/2014/main" val="115167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07:57:03 </a:t>
                      </a:r>
                      <a:r>
                        <a:rPr kumimoji="0" lang="de-DE" sz="1000" b="0" i="0" u="none" strike="noStrike" kern="1200" cap="none" spc="0" normalizeH="0" baseline="0" noProof="0">
                          <a:ln>
                            <a:noFill/>
                          </a:ln>
                          <a:solidFill>
                            <a:prstClr val="black"/>
                          </a:solidFill>
                          <a:effectLst/>
                          <a:uLnTx/>
                          <a:uFillTx/>
                          <a:latin typeface="+mn-lt"/>
                          <a:ea typeface="+mn-ea"/>
                          <a:cs typeface="+mn-cs"/>
                        </a:rPr>
                        <a:t>
  RT @MeyerVera: @Fujitsu_DE @BR_Presse Wie wundervoll - unser Werk im Fernsehen 👍 https://t.co/gYarADZucQ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7864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07:56:46 </a:t>
                      </a:r>
                      <a:r>
                        <a:rPr kumimoji="0" lang="de-DE" sz="1000" b="0" i="0" u="none" strike="noStrike" kern="1200" cap="none" spc="0" normalizeH="0" baseline="0" noProof="0">
                          <a:ln>
                            <a:noFill/>
                          </a:ln>
                          <a:solidFill>
                            <a:prstClr val="black"/>
                          </a:solidFill>
                          <a:effectLst/>
                          <a:uLnTx/>
                          <a:uFillTx/>
                          <a:latin typeface="+mn-lt"/>
                          <a:ea typeface="+mn-ea"/>
                          <a:cs typeface="+mn-cs"/>
                        </a:rPr>
                        <a:t>
  Vielen Dank! Wir haben heute die 1.000er Follower-Marke auf #Instagram geknackt. 
Scheinbar haben die #HMFJ18 und #GirlsDayFujitsu #GirlsDay gefallen... 
➡️ https://t.co/W9BdPBtZe4 https://t.co/7A8z2W138i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0.2208 %</a:t>
                      </a:r>
                    </a:p>
                  </a:txBody>
                  <a:tcPr/>
                </a:tc>
                <a:extLst>
                  <a:ext uri="{0D108BD9-81ED-4DB2-BD59-A6C34878D82A}">
                    <a16:rowId xmlns:a16="http://schemas.microsoft.com/office/drawing/2014/main" val="3095318564"/>
                  </a:ext>
                </a:extLst>
              </a:tr>
            </a:tbl>
          </a:graphicData>
        </a:graphic>
      </p:graphicFrame>
      <p:sp>
        <p:nvSpPr>
          <p:cNvPr id="4" name="Text Placeholder 3">
            <a:extLst>
              <a:ext uri="{FF2B5EF4-FFF2-40B4-BE49-F238E27FC236}">
                <a16:creationId xmlns:a16="http://schemas.microsoft.com/office/drawing/2014/main" id="{1E08EA90-47E2-4A87-AA7B-93C1AD747BA6}"/>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607424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21F32-D55E-40D3-A047-795DB1FB0A01}"/>
              </a:ext>
            </a:extLst>
          </p:cNvPr>
          <p:cNvSpPr>
            <a:spLocks noGrp="1"/>
          </p:cNvSpPr>
          <p:nvPr>
            <p:ph type="title"/>
          </p:nvPr>
        </p:nvSpPr>
        <p:spPr/>
        <p:txBody>
          <a:bodyPr/>
          <a:lstStyle/>
          <a:p>
            <a:r>
              <a:rPr lang="en-US"/>
              <a:t>Twitter Own and Retweeted Tweets Table | All Pages - 5 of 5</a:t>
            </a:r>
          </a:p>
        </p:txBody>
      </p:sp>
      <p:graphicFrame>
        <p:nvGraphicFramePr>
          <p:cNvPr id="5" name="Table Placeholder 4">
            <a:extLst>
              <a:ext uri="{FF2B5EF4-FFF2-40B4-BE49-F238E27FC236}">
                <a16:creationId xmlns:a16="http://schemas.microsoft.com/office/drawing/2014/main" id="{476E4BEA-B79F-404F-94C8-5848ED8D5CBC}"/>
              </a:ext>
            </a:extLst>
          </p:cNvPr>
          <p:cNvGraphicFramePr>
            <a:graphicFrameLocks noGrp="1"/>
          </p:cNvGraphicFramePr>
          <p:nvPr>
            <p:ph type="tbl" sz="quarter" idx="13"/>
            <p:extLst>
              <p:ext uri="{D42A27DB-BD31-4B8C-83A1-F6EECF244321}">
                <p14:modId xmlns:p14="http://schemas.microsoft.com/office/powerpoint/2010/main" val="3134541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20637426"/>
                    </a:ext>
                  </a:extLst>
                </a:gridCol>
                <a:gridCol w="822960">
                  <a:extLst>
                    <a:ext uri="{9D8B030D-6E8A-4147-A177-3AD203B41FA5}">
                      <a16:colId xmlns:a16="http://schemas.microsoft.com/office/drawing/2014/main" val="1133393566"/>
                    </a:ext>
                  </a:extLst>
                </a:gridCol>
                <a:gridCol w="822960">
                  <a:extLst>
                    <a:ext uri="{9D8B030D-6E8A-4147-A177-3AD203B41FA5}">
                      <a16:colId xmlns:a16="http://schemas.microsoft.com/office/drawing/2014/main" val="2541298023"/>
                    </a:ext>
                  </a:extLst>
                </a:gridCol>
                <a:gridCol w="822960">
                  <a:extLst>
                    <a:ext uri="{9D8B030D-6E8A-4147-A177-3AD203B41FA5}">
                      <a16:colId xmlns:a16="http://schemas.microsoft.com/office/drawing/2014/main" val="2489336703"/>
                    </a:ext>
                  </a:extLst>
                </a:gridCol>
                <a:gridCol w="822960">
                  <a:extLst>
                    <a:ext uri="{9D8B030D-6E8A-4147-A177-3AD203B41FA5}">
                      <a16:colId xmlns:a16="http://schemas.microsoft.com/office/drawing/2014/main" val="2933893754"/>
                    </a:ext>
                  </a:extLst>
                </a:gridCol>
                <a:gridCol w="822960">
                  <a:extLst>
                    <a:ext uri="{9D8B030D-6E8A-4147-A177-3AD203B41FA5}">
                      <a16:colId xmlns:a16="http://schemas.microsoft.com/office/drawing/2014/main" val="993019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18264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- 2018-04-26 17:25:09 </a:t>
                      </a:r>
                      <a:r>
                        <a:rPr kumimoji="0" lang="de-DE" sz="1000" b="0" i="0" u="none" strike="noStrike" kern="1200" cap="none" spc="0" normalizeH="0" baseline="0" noProof="0">
                          <a:ln>
                            <a:noFill/>
                          </a:ln>
                          <a:solidFill>
                            <a:prstClr val="black"/>
                          </a:solidFill>
                          <a:effectLst/>
                          <a:uLnTx/>
                          <a:uFillTx/>
                          <a:latin typeface="+mn-lt"/>
                          <a:ea typeface="+mn-ea"/>
                          <a:cs typeface="+mn-cs"/>
                        </a:rPr>
                        <a:t>
  Endspurt in #Potsdam! 7 erfolgreiche #Partnertage und viele Gespräche liegen nun hinter uns. Die Schinkelhalle Potsdam war eine tolle Location für einen gebürtigen Abschluss der Veranstaltungsreihe.
https://t.co/RIG08Uyg0x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0.1112 %</a:t>
                      </a:r>
                    </a:p>
                  </a:txBody>
                  <a:tcPr/>
                </a:tc>
                <a:extLst>
                  <a:ext uri="{0D108BD9-81ED-4DB2-BD59-A6C34878D82A}">
                    <a16:rowId xmlns:a16="http://schemas.microsoft.com/office/drawing/2014/main" val="406941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- 2018-04-26 16:54:38 </a:t>
                      </a:r>
                      <a:r>
                        <a:rPr kumimoji="0" lang="de-DE" sz="1000" b="0" i="0" u="none" strike="noStrike" kern="1200" cap="none" spc="0" normalizeH="0" baseline="0" noProof="0">
                          <a:ln>
                            <a:noFill/>
                          </a:ln>
                          <a:solidFill>
                            <a:prstClr val="black"/>
                          </a:solidFill>
                          <a:effectLst/>
                          <a:uLnTx/>
                          <a:uFillTx/>
                          <a:latin typeface="+mn-lt"/>
                          <a:ea typeface="+mn-ea"/>
                          <a:cs typeface="+mn-cs"/>
                        </a:rPr>
                        <a:t>
  Keine Lust mehr auf Tetris im #Lagerverbund? Dann besuchen Sie unser #Webinar am 8. Mai. Jetzt anmelden: https://t.co/yYN6aO9Qe5 https://t.co/CHh9p7Kl48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extLst>
                  <a:ext uri="{0D108BD9-81ED-4DB2-BD59-A6C34878D82A}">
                    <a16:rowId xmlns:a16="http://schemas.microsoft.com/office/drawing/2014/main" val="2532737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- 2018-04-26 15:30:39 </a:t>
                      </a:r>
                      <a:r>
                        <a:rPr kumimoji="0" lang="de-DE" sz="1000" b="0" i="0" u="none" strike="noStrike" kern="1200" cap="none" spc="0" normalizeH="0" baseline="0" noProof="0">
                          <a:ln>
                            <a:noFill/>
                          </a:ln>
                          <a:solidFill>
                            <a:prstClr val="black"/>
                          </a:solidFill>
                          <a:effectLst/>
                          <a:uLnTx/>
                          <a:uFillTx/>
                          <a:latin typeface="+mn-lt"/>
                          <a:ea typeface="+mn-ea"/>
                          <a:cs typeface="+mn-cs"/>
                        </a:rPr>
                        <a:t>
  Das sollten Sie nicht verpassen! Intelligente Mobilität 2025 – nur eines der vielen Highlights, die wir Ihnen am Fujitsu Stand E16, Halle 7 präsentieren. #HMFJ18 #HM18 https://t.co/HagbmLPBMM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0.0953 %</a:t>
                      </a:r>
                    </a:p>
                  </a:txBody>
                  <a:tcPr/>
                </a:tc>
                <a:extLst>
                  <a:ext uri="{0D108BD9-81ED-4DB2-BD59-A6C34878D82A}">
                    <a16:rowId xmlns:a16="http://schemas.microsoft.com/office/drawing/2014/main" val="2423684926"/>
                  </a:ext>
                </a:extLst>
              </a:tr>
            </a:tbl>
          </a:graphicData>
        </a:graphic>
      </p:graphicFrame>
      <p:sp>
        <p:nvSpPr>
          <p:cNvPr id="4" name="Text Placeholder 3">
            <a:extLst>
              <a:ext uri="{FF2B5EF4-FFF2-40B4-BE49-F238E27FC236}">
                <a16:creationId xmlns:a16="http://schemas.microsoft.com/office/drawing/2014/main" id="{1EB622E1-0D26-43F3-8F48-6E2D411C3857}"/>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911369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5B157-0AEC-4016-856E-C9E9180CFEBB}"/>
              </a:ext>
            </a:extLst>
          </p:cNvPr>
          <p:cNvSpPr>
            <a:spLocks noGrp="1"/>
          </p:cNvSpPr>
          <p:nvPr>
            <p:ph type="title"/>
          </p:nvPr>
        </p:nvSpPr>
        <p:spPr/>
        <p:txBody>
          <a:bodyPr/>
          <a:lstStyle/>
          <a:p>
            <a:r>
              <a:rPr lang="en-US"/>
              <a:t>Twitter Own Tweets Table | All Pages - 1 of 5</a:t>
            </a:r>
          </a:p>
        </p:txBody>
      </p:sp>
      <p:graphicFrame>
        <p:nvGraphicFramePr>
          <p:cNvPr id="5" name="Table Placeholder 4">
            <a:extLst>
              <a:ext uri="{FF2B5EF4-FFF2-40B4-BE49-F238E27FC236}">
                <a16:creationId xmlns:a16="http://schemas.microsoft.com/office/drawing/2014/main" id="{38713780-7087-41FB-A7AA-22D90BAE9D64}"/>
              </a:ext>
            </a:extLst>
          </p:cNvPr>
          <p:cNvGraphicFramePr>
            <a:graphicFrameLocks noGrp="1"/>
          </p:cNvGraphicFramePr>
          <p:nvPr>
            <p:ph type="tbl" sz="quarter" idx="13"/>
            <p:extLst>
              <p:ext uri="{D42A27DB-BD31-4B8C-83A1-F6EECF244321}">
                <p14:modId xmlns:p14="http://schemas.microsoft.com/office/powerpoint/2010/main" val="4100403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4780597"/>
                    </a:ext>
                  </a:extLst>
                </a:gridCol>
                <a:gridCol w="822960">
                  <a:extLst>
                    <a:ext uri="{9D8B030D-6E8A-4147-A177-3AD203B41FA5}">
                      <a16:colId xmlns:a16="http://schemas.microsoft.com/office/drawing/2014/main" val="979025048"/>
                    </a:ext>
                  </a:extLst>
                </a:gridCol>
                <a:gridCol w="822960">
                  <a:extLst>
                    <a:ext uri="{9D8B030D-6E8A-4147-A177-3AD203B41FA5}">
                      <a16:colId xmlns:a16="http://schemas.microsoft.com/office/drawing/2014/main" val="1171596757"/>
                    </a:ext>
                  </a:extLst>
                </a:gridCol>
                <a:gridCol w="822960">
                  <a:extLst>
                    <a:ext uri="{9D8B030D-6E8A-4147-A177-3AD203B41FA5}">
                      <a16:colId xmlns:a16="http://schemas.microsoft.com/office/drawing/2014/main" val="1789504172"/>
                    </a:ext>
                  </a:extLst>
                </a:gridCol>
                <a:gridCol w="822960">
                  <a:extLst>
                    <a:ext uri="{9D8B030D-6E8A-4147-A177-3AD203B41FA5}">
                      <a16:colId xmlns:a16="http://schemas.microsoft.com/office/drawing/2014/main" val="2931318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7814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20:20:03 </a:t>
                      </a:r>
                      <a:r>
                        <a:rPr kumimoji="0" lang="de-DE" sz="1000" b="0" i="0" u="none" strike="noStrike" kern="1200" cap="none" spc="0" normalizeH="0" baseline="0" noProof="0">
                          <a:ln>
                            <a:noFill/>
                          </a:ln>
                          <a:solidFill>
                            <a:prstClr val="black"/>
                          </a:solidFill>
                          <a:effectLst/>
                          <a:uLnTx/>
                          <a:uFillTx/>
                          <a:latin typeface="+mn-lt"/>
                          <a:ea typeface="+mn-ea"/>
                          <a:cs typeface="+mn-cs"/>
                        </a:rPr>
                        <a:t>
  #CoCreation in der #digitalenTransformation - das sagen unsere Experten über das #dtcFujitsu. https://t.co/AT5E4LBzGQ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0.0628 %</a:t>
                      </a:r>
                    </a:p>
                  </a:txBody>
                  <a:tcPr/>
                </a:tc>
                <a:extLst>
                  <a:ext uri="{0D108BD9-81ED-4DB2-BD59-A6C34878D82A}">
                    <a16:rowId xmlns:a16="http://schemas.microsoft.com/office/drawing/2014/main" val="1156279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17:10:03 </a:t>
                      </a:r>
                      <a:r>
                        <a:rPr kumimoji="0" lang="de-DE" sz="1000" b="0" i="0" u="none" strike="noStrike" kern="1200" cap="none" spc="0" normalizeH="0" baseline="0" noProof="0">
                          <a:ln>
                            <a:noFill/>
                          </a:ln>
                          <a:solidFill>
                            <a:prstClr val="black"/>
                          </a:solidFill>
                          <a:effectLst/>
                          <a:uLnTx/>
                          <a:uFillTx/>
                          <a:latin typeface="+mn-lt"/>
                          <a:ea typeface="+mn-ea"/>
                          <a:cs typeface="+mn-cs"/>
                        </a:rPr>
                        <a:t>
  Was kann #CoCreation und wie funktioniert sie im #dtcFujitsu? Unsere Experten geben Antwort. https://t.co/rO3Mxz8ofG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0.2354 %</a:t>
                      </a:r>
                    </a:p>
                  </a:txBody>
                  <a:tcPr/>
                </a:tc>
                <a:extLst>
                  <a:ext uri="{0D108BD9-81ED-4DB2-BD59-A6C34878D82A}">
                    <a16:rowId xmlns:a16="http://schemas.microsoft.com/office/drawing/2014/main" val="4155196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13:52:04 </a:t>
                      </a:r>
                      <a:r>
                        <a:rPr kumimoji="0" lang="de-DE" sz="1000" b="0" i="0" u="none" strike="noStrike" kern="1200" cap="none" spc="0" normalizeH="0" baseline="0" noProof="0">
                          <a:ln>
                            <a:noFill/>
                          </a:ln>
                          <a:solidFill>
                            <a:prstClr val="black"/>
                          </a:solidFill>
                          <a:effectLst/>
                          <a:uLnTx/>
                          <a:uFillTx/>
                          <a:latin typeface="+mn-lt"/>
                          <a:ea typeface="+mn-ea"/>
                          <a:cs typeface="+mn-cs"/>
                        </a:rPr>
                        <a:t>
  Mastering #Enterprise Productivity - registrieren Sie sich für unser #Webinar im Mai und lernen Sie, wie Sie die Unternehmensleistung um 21% verbessern können. 
https://t.co/GcZXf4DAdW https://t.co/URCABHWA6h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0.1256 %</a:t>
                      </a:r>
                    </a:p>
                  </a:txBody>
                  <a:tcPr/>
                </a:tc>
                <a:extLst>
                  <a:ext uri="{0D108BD9-81ED-4DB2-BD59-A6C34878D82A}">
                    <a16:rowId xmlns:a16="http://schemas.microsoft.com/office/drawing/2014/main" val="1905333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12:56:04 </a:t>
                      </a:r>
                      <a:r>
                        <a:rPr kumimoji="0" lang="de-DE" sz="1000" b="0" i="0" u="none" strike="noStrike" kern="1200" cap="none" spc="0" normalizeH="0" baseline="0" noProof="0">
                          <a:ln>
                            <a:noFill/>
                          </a:ln>
                          <a:solidFill>
                            <a:prstClr val="black"/>
                          </a:solidFill>
                          <a:effectLst/>
                          <a:uLnTx/>
                          <a:uFillTx/>
                          <a:latin typeface="+mn-lt"/>
                          <a:ea typeface="+mn-ea"/>
                          <a:cs typeface="+mn-cs"/>
                        </a:rPr>
                        <a:t>
  Containerorchestrierung mit #Kubernetes – die Challenge im Rechenzentrumsbetrieb? Finden Sie Antworten im gemeinsamen #Webcast von @SUSE_Dach und Fujitsu am 8. Mai 
-&amp;gt; https://t.co/S9FRAcFEDu https://t.co/oqm1IFERw2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0.0314 %</a:t>
                      </a:r>
                    </a:p>
                  </a:txBody>
                  <a:tcPr/>
                </a:tc>
                <a:extLst>
                  <a:ext uri="{0D108BD9-81ED-4DB2-BD59-A6C34878D82A}">
                    <a16:rowId xmlns:a16="http://schemas.microsoft.com/office/drawing/2014/main" val="356847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12:10:03 </a:t>
                      </a:r>
                      <a:r>
                        <a:rPr kumimoji="0" lang="de-DE" sz="1000" b="0" i="0" u="none" strike="noStrike" kern="1200" cap="none" spc="0" normalizeH="0" baseline="0" noProof="0">
                          <a:ln>
                            <a:noFill/>
                          </a:ln>
                          <a:solidFill>
                            <a:prstClr val="black"/>
                          </a:solidFill>
                          <a:effectLst/>
                          <a:uLnTx/>
                          <a:uFillTx/>
                          <a:latin typeface="+mn-lt"/>
                          <a:ea typeface="+mn-ea"/>
                          <a:cs typeface="+mn-cs"/>
                        </a:rPr>
                        <a:t>
  Erfahren Sie, mit welcher Methode Sie Ihre Daten in Echtzeit schützen können. 
https://t.co/aF5GASKJO0 #DisasterRecovery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extLst>
                  <a:ext uri="{0D108BD9-81ED-4DB2-BD59-A6C34878D82A}">
                    <a16:rowId xmlns:a16="http://schemas.microsoft.com/office/drawing/2014/main" val="2399789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11:46:29 </a:t>
                      </a:r>
                      <a:r>
                        <a:rPr kumimoji="0" lang="de-DE" sz="1000" b="0" i="0" u="none" strike="noStrike" kern="1200" cap="none" spc="0" normalizeH="0" baseline="0" noProof="0">
                          <a:ln>
                            <a:noFill/>
                          </a:ln>
                          <a:solidFill>
                            <a:prstClr val="black"/>
                          </a:solidFill>
                          <a:effectLst/>
                          <a:uLnTx/>
                          <a:uFillTx/>
                          <a:latin typeface="+mn-lt"/>
                          <a:ea typeface="+mn-ea"/>
                          <a:cs typeface="+mn-cs"/>
                        </a:rPr>
                        <a:t>
  Was ist das #IntelligentDashboard? Für wen ist es geeignet? Und welche Vorteile hat es? Manfred Braun beantwortete auf der #HM18 all diese Fragen. #HMFJ18 #Industrie40 https://t.co/vMOBrnkUP3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0.3610 %</a:t>
                      </a:r>
                    </a:p>
                  </a:txBody>
                  <a:tcPr/>
                </a:tc>
                <a:extLst>
                  <a:ext uri="{0D108BD9-81ED-4DB2-BD59-A6C34878D82A}">
                    <a16:rowId xmlns:a16="http://schemas.microsoft.com/office/drawing/2014/main" val="1359040876"/>
                  </a:ext>
                </a:extLst>
              </a:tr>
            </a:tbl>
          </a:graphicData>
        </a:graphic>
      </p:graphicFrame>
      <p:sp>
        <p:nvSpPr>
          <p:cNvPr id="4" name="Text Placeholder 3">
            <a:extLst>
              <a:ext uri="{FF2B5EF4-FFF2-40B4-BE49-F238E27FC236}">
                <a16:creationId xmlns:a16="http://schemas.microsoft.com/office/drawing/2014/main" id="{BDDF86BE-50DA-4663-A828-27BF74FC308E}"/>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510082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7A930-925D-4F7C-8858-EE132C0FDF52}"/>
              </a:ext>
            </a:extLst>
          </p:cNvPr>
          <p:cNvSpPr>
            <a:spLocks noGrp="1"/>
          </p:cNvSpPr>
          <p:nvPr>
            <p:ph type="title"/>
          </p:nvPr>
        </p:nvSpPr>
        <p:spPr/>
        <p:txBody>
          <a:bodyPr/>
          <a:lstStyle/>
          <a:p>
            <a:r>
              <a:rPr lang="en-US"/>
              <a:t>Twitter Own Tweets Table | All Pages - 2 of 5</a:t>
            </a:r>
          </a:p>
        </p:txBody>
      </p:sp>
      <p:graphicFrame>
        <p:nvGraphicFramePr>
          <p:cNvPr id="5" name="Table Placeholder 4">
            <a:extLst>
              <a:ext uri="{FF2B5EF4-FFF2-40B4-BE49-F238E27FC236}">
                <a16:creationId xmlns:a16="http://schemas.microsoft.com/office/drawing/2014/main" id="{C606F9A1-F79D-4598-9B41-AEA02596A47F}"/>
              </a:ext>
            </a:extLst>
          </p:cNvPr>
          <p:cNvGraphicFramePr>
            <a:graphicFrameLocks noGrp="1"/>
          </p:cNvGraphicFramePr>
          <p:nvPr>
            <p:ph type="tbl" sz="quarter" idx="13"/>
            <p:extLst>
              <p:ext uri="{D42A27DB-BD31-4B8C-83A1-F6EECF244321}">
                <p14:modId xmlns:p14="http://schemas.microsoft.com/office/powerpoint/2010/main" val="3559143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19764764"/>
                    </a:ext>
                  </a:extLst>
                </a:gridCol>
                <a:gridCol w="822960">
                  <a:extLst>
                    <a:ext uri="{9D8B030D-6E8A-4147-A177-3AD203B41FA5}">
                      <a16:colId xmlns:a16="http://schemas.microsoft.com/office/drawing/2014/main" val="1651054251"/>
                    </a:ext>
                  </a:extLst>
                </a:gridCol>
                <a:gridCol w="822960">
                  <a:extLst>
                    <a:ext uri="{9D8B030D-6E8A-4147-A177-3AD203B41FA5}">
                      <a16:colId xmlns:a16="http://schemas.microsoft.com/office/drawing/2014/main" val="2622908963"/>
                    </a:ext>
                  </a:extLst>
                </a:gridCol>
                <a:gridCol w="822960">
                  <a:extLst>
                    <a:ext uri="{9D8B030D-6E8A-4147-A177-3AD203B41FA5}">
                      <a16:colId xmlns:a16="http://schemas.microsoft.com/office/drawing/2014/main" val="1194060984"/>
                    </a:ext>
                  </a:extLst>
                </a:gridCol>
                <a:gridCol w="822960">
                  <a:extLst>
                    <a:ext uri="{9D8B030D-6E8A-4147-A177-3AD203B41FA5}">
                      <a16:colId xmlns:a16="http://schemas.microsoft.com/office/drawing/2014/main" val="2291718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7389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- 2018-04-30 09:10:12 </a:t>
                      </a:r>
                      <a:r>
                        <a:rPr kumimoji="0" lang="de-DE" sz="1000" b="0" i="0" u="none" strike="noStrike" kern="1200" cap="none" spc="0" normalizeH="0" baseline="0" noProof="0">
                          <a:ln>
                            <a:noFill/>
                          </a:ln>
                          <a:solidFill>
                            <a:prstClr val="black"/>
                          </a:solidFill>
                          <a:effectLst/>
                          <a:uLnTx/>
                          <a:uFillTx/>
                          <a:latin typeface="+mn-lt"/>
                          <a:ea typeface="+mn-ea"/>
                          <a:cs typeface="+mn-cs"/>
                        </a:rPr>
                        <a:t>
  Erfahren Sie am 8. Mai in unserem #Webinar, wie optimiertes Daten-Management die Transport-#Logistik verändert. 
Jetzt anmelden: https://t.co/3P5arfbTfL https://t.co/ELr8lPvn8O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0.0314 %</a:t>
                      </a:r>
                    </a:p>
                  </a:txBody>
                  <a:tcPr/>
                </a:tc>
                <a:extLst>
                  <a:ext uri="{0D108BD9-81ED-4DB2-BD59-A6C34878D82A}">
                    <a16:rowId xmlns:a16="http://schemas.microsoft.com/office/drawing/2014/main" val="392942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- 2018-04-29 15:35:10 </a:t>
                      </a:r>
                      <a:r>
                        <a:rPr kumimoji="0" lang="de-DE" sz="1000" b="0" i="0" u="none" strike="noStrike" kern="1200" cap="none" spc="0" normalizeH="0" baseline="0" noProof="0">
                          <a:ln>
                            <a:noFill/>
                          </a:ln>
                          <a:solidFill>
                            <a:prstClr val="black"/>
                          </a:solidFill>
                          <a:effectLst/>
                          <a:uLnTx/>
                          <a:uFillTx/>
                          <a:latin typeface="+mn-lt"/>
                          <a:ea typeface="+mn-ea"/>
                          <a:cs typeface="+mn-cs"/>
                        </a:rPr>
                        <a:t>
  Da sagen wir #Danke @B4BSCHWABEN für das 🔝Interview mit unserem Pressesprecher @mich_erhard zur #HM18 #HMFJ18 https://t.co/Zat7T4sJv2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0.1414 %</a:t>
                      </a:r>
                    </a:p>
                  </a:txBody>
                  <a:tcPr/>
                </a:tc>
                <a:extLst>
                  <a:ext uri="{0D108BD9-81ED-4DB2-BD59-A6C34878D82A}">
                    <a16:rowId xmlns:a16="http://schemas.microsoft.com/office/drawing/2014/main" val="181680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- 2018-04-28 12:05:04 </a:t>
                      </a:r>
                      <a:r>
                        <a:rPr kumimoji="0" lang="de-DE" sz="1000" b="0" i="0" u="none" strike="noStrike" kern="1200" cap="none" spc="0" normalizeH="0" baseline="0" noProof="0">
                          <a:ln>
                            <a:noFill/>
                          </a:ln>
                          <a:solidFill>
                            <a:prstClr val="black"/>
                          </a:solidFill>
                          <a:effectLst/>
                          <a:uLnTx/>
                          <a:uFillTx/>
                          <a:latin typeface="+mn-lt"/>
                          <a:ea typeface="+mn-ea"/>
                          <a:cs typeface="+mn-cs"/>
                        </a:rPr>
                        <a:t>
  #Logistik und #Transport - Wie gut kennen Sie die Branche? Testen Sie sie sich selbst: https://t.co/rHKKGlZOIj #TransportLogistik https://t.co/kmkyFT7eDs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0.0472 %</a:t>
                      </a:r>
                    </a:p>
                  </a:txBody>
                  <a:tcPr/>
                </a:tc>
                <a:extLst>
                  <a:ext uri="{0D108BD9-81ED-4DB2-BD59-A6C34878D82A}">
                    <a16:rowId xmlns:a16="http://schemas.microsoft.com/office/drawing/2014/main" val="391104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- 2018-04-28 08:30:02 </a:t>
                      </a:r>
                      <a:r>
                        <a:rPr kumimoji="0" lang="de-DE" sz="1000" b="0" i="0" u="none" strike="noStrike" kern="1200" cap="none" spc="0" normalizeH="0" baseline="0" noProof="0">
                          <a:ln>
                            <a:noFill/>
                          </a:ln>
                          <a:solidFill>
                            <a:prstClr val="black"/>
                          </a:solidFill>
                          <a:effectLst/>
                          <a:uLnTx/>
                          <a:uFillTx/>
                          <a:latin typeface="+mn-lt"/>
                          <a:ea typeface="+mn-ea"/>
                          <a:cs typeface="+mn-cs"/>
                        </a:rPr>
                        <a:t>
  Entdecken Sie die vielen Vorteile der konvergenten #NFLEX Infrastruktur: https://t.co/VYJkiGmm90 #HybridIT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extLst>
                  <a:ext uri="{0D108BD9-81ED-4DB2-BD59-A6C34878D82A}">
                    <a16:rowId xmlns:a16="http://schemas.microsoft.com/office/drawing/2014/main" val="160403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18:42:51 </a:t>
                      </a:r>
                      <a:r>
                        <a:rPr kumimoji="0" lang="de-DE" sz="1000" b="0" i="0" u="none" strike="noStrike" kern="1200" cap="none" spc="0" normalizeH="0" baseline="0" noProof="0">
                          <a:ln>
                            <a:noFill/>
                          </a:ln>
                          <a:solidFill>
                            <a:prstClr val="black"/>
                          </a:solidFill>
                          <a:effectLst/>
                          <a:uLnTx/>
                          <a:uFillTx/>
                          <a:latin typeface="+mn-lt"/>
                          <a:ea typeface="+mn-ea"/>
                          <a:cs typeface="+mn-cs"/>
                        </a:rPr>
                        <a:t>
  Beim #GirlsDayFujitsu durften wir über 50 "junge Damen" an den Standorten Neckarsulm, München und Augsburg begrüßen. 
Neben spannenden Vorträgen hatten sie die Gelegenheit die IT hautnah zu erleben. Wir freuen uns schon jetzt auf den #GirlsDay 2019 👍 https://t.co/BY5pu8HMgt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0.1892 %</a:t>
                      </a:r>
                    </a:p>
                  </a:txBody>
                  <a:tcPr/>
                </a:tc>
                <a:extLst>
                  <a:ext uri="{0D108BD9-81ED-4DB2-BD59-A6C34878D82A}">
                    <a16:rowId xmlns:a16="http://schemas.microsoft.com/office/drawing/2014/main" val="1223961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@Fujitsu_DE - 2018-04-27 17:30:01 </a:t>
                      </a:r>
                      <a:r>
                        <a:rPr kumimoji="0" lang="en-US" sz="1000" b="0" i="0" u="none" strike="noStrike" kern="1200" cap="none" spc="0" normalizeH="0" baseline="0" noProof="0">
                          <a:ln>
                            <a:noFill/>
                          </a:ln>
                          <a:solidFill>
                            <a:prstClr val="black"/>
                          </a:solidFill>
                          <a:effectLst/>
                          <a:uLnTx/>
                          <a:uFillTx/>
                          <a:latin typeface="+mn-lt"/>
                          <a:ea typeface="+mn-ea"/>
                          <a:cs typeface="+mn-cs"/>
                        </a:rPr>
                        <a:t>
  Danke an alle Fujitsu DE und Fujitsu Global Kollegen und allen Besuchern, die diese Messe zu einem großartigen Event gemacht haben! #HMFJ18  #HM18 #IOTA #Robotics #Digitalisierung #IOT #Tangle #IntelligentDashboard https://t.co/pbEJ6YtXC0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0.4258 %</a:t>
                      </a:r>
                    </a:p>
                  </a:txBody>
                  <a:tcPr/>
                </a:tc>
                <a:extLst>
                  <a:ext uri="{0D108BD9-81ED-4DB2-BD59-A6C34878D82A}">
                    <a16:rowId xmlns:a16="http://schemas.microsoft.com/office/drawing/2014/main" val="298435169"/>
                  </a:ext>
                </a:extLst>
              </a:tr>
            </a:tbl>
          </a:graphicData>
        </a:graphic>
      </p:graphicFrame>
      <p:sp>
        <p:nvSpPr>
          <p:cNvPr id="4" name="Text Placeholder 3">
            <a:extLst>
              <a:ext uri="{FF2B5EF4-FFF2-40B4-BE49-F238E27FC236}">
                <a16:creationId xmlns:a16="http://schemas.microsoft.com/office/drawing/2014/main" id="{B8D2FA43-66AD-4F98-BB5E-D46A2B5DB849}"/>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083985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69237-AE1C-48D0-B256-9874479874A4}"/>
              </a:ext>
            </a:extLst>
          </p:cNvPr>
          <p:cNvSpPr>
            <a:spLocks noGrp="1"/>
          </p:cNvSpPr>
          <p:nvPr>
            <p:ph type="title"/>
          </p:nvPr>
        </p:nvSpPr>
        <p:spPr/>
        <p:txBody>
          <a:bodyPr/>
          <a:lstStyle/>
          <a:p>
            <a:r>
              <a:rPr lang="en-US"/>
              <a:t>Twitter Own Tweets Table | All Pages - 3 of 5</a:t>
            </a:r>
          </a:p>
        </p:txBody>
      </p:sp>
      <p:graphicFrame>
        <p:nvGraphicFramePr>
          <p:cNvPr id="5" name="Table Placeholder 4">
            <a:extLst>
              <a:ext uri="{FF2B5EF4-FFF2-40B4-BE49-F238E27FC236}">
                <a16:creationId xmlns:a16="http://schemas.microsoft.com/office/drawing/2014/main" id="{C5B6BA57-D5FD-4256-91F9-5874A0063380}"/>
              </a:ext>
            </a:extLst>
          </p:cNvPr>
          <p:cNvGraphicFramePr>
            <a:graphicFrameLocks noGrp="1"/>
          </p:cNvGraphicFramePr>
          <p:nvPr>
            <p:ph type="tbl" sz="quarter" idx="13"/>
            <p:extLst>
              <p:ext uri="{D42A27DB-BD31-4B8C-83A1-F6EECF244321}">
                <p14:modId xmlns:p14="http://schemas.microsoft.com/office/powerpoint/2010/main" val="2823393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96104389"/>
                    </a:ext>
                  </a:extLst>
                </a:gridCol>
                <a:gridCol w="822960">
                  <a:extLst>
                    <a:ext uri="{9D8B030D-6E8A-4147-A177-3AD203B41FA5}">
                      <a16:colId xmlns:a16="http://schemas.microsoft.com/office/drawing/2014/main" val="3418599694"/>
                    </a:ext>
                  </a:extLst>
                </a:gridCol>
                <a:gridCol w="822960">
                  <a:extLst>
                    <a:ext uri="{9D8B030D-6E8A-4147-A177-3AD203B41FA5}">
                      <a16:colId xmlns:a16="http://schemas.microsoft.com/office/drawing/2014/main" val="1207015744"/>
                    </a:ext>
                  </a:extLst>
                </a:gridCol>
                <a:gridCol w="822960">
                  <a:extLst>
                    <a:ext uri="{9D8B030D-6E8A-4147-A177-3AD203B41FA5}">
                      <a16:colId xmlns:a16="http://schemas.microsoft.com/office/drawing/2014/main" val="2480985363"/>
                    </a:ext>
                  </a:extLst>
                </a:gridCol>
                <a:gridCol w="822960">
                  <a:extLst>
                    <a:ext uri="{9D8B030D-6E8A-4147-A177-3AD203B41FA5}">
                      <a16:colId xmlns:a16="http://schemas.microsoft.com/office/drawing/2014/main" val="1351933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6417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14:12:05 </a:t>
                      </a:r>
                      <a:r>
                        <a:rPr kumimoji="0" lang="de-DE" sz="1000" b="0" i="0" u="none" strike="noStrike" kern="1200" cap="none" spc="0" normalizeH="0" baseline="0" noProof="0">
                          <a:ln>
                            <a:noFill/>
                          </a:ln>
                          <a:solidFill>
                            <a:prstClr val="black"/>
                          </a:solidFill>
                          <a:effectLst/>
                          <a:uLnTx/>
                          <a:uFillTx/>
                          <a:latin typeface="+mn-lt"/>
                          <a:ea typeface="+mn-ea"/>
                          <a:cs typeface="+mn-cs"/>
                        </a:rPr>
                        <a:t>
  Was verbirgt sich hinter OTA? Und warum müssen Sie sicher sein? Hugo Lerias gibt auf der HMI die Antworten. #HMFJ18 #OTA #HM18 #IoT #Automobile #security #Industry40 https://t.co/ukMnMGSwMK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0.1735 %</a:t>
                      </a:r>
                    </a:p>
                  </a:txBody>
                  <a:tcPr/>
                </a:tc>
                <a:extLst>
                  <a:ext uri="{0D108BD9-81ED-4DB2-BD59-A6C34878D82A}">
                    <a16:rowId xmlns:a16="http://schemas.microsoft.com/office/drawing/2014/main" val="368663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11:30:21 </a:t>
                      </a:r>
                      <a:r>
                        <a:rPr kumimoji="0" lang="de-DE" sz="1000" b="0" i="0" u="none" strike="noStrike" kern="1200" cap="none" spc="0" normalizeH="0" baseline="0" noProof="0">
                          <a:ln>
                            <a:noFill/>
                          </a:ln>
                          <a:solidFill>
                            <a:prstClr val="black"/>
                          </a:solidFill>
                          <a:effectLst/>
                          <a:uLnTx/>
                          <a:uFillTx/>
                          <a:latin typeface="+mn-lt"/>
                          <a:ea typeface="+mn-ea"/>
                          <a:cs typeface="+mn-cs"/>
                        </a:rPr>
                        <a:t>
  #Cocreation für den #Erfolg. Was hat es mit dem „lernenden Unternehmen“ auf sich und wie sieht der Weg dorthin aus? https://t.co/OrQJrPy8rp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0.0631 %</a:t>
                      </a:r>
                    </a:p>
                  </a:txBody>
                  <a:tcPr/>
                </a:tc>
                <a:extLst>
                  <a:ext uri="{0D108BD9-81ED-4DB2-BD59-A6C34878D82A}">
                    <a16:rowId xmlns:a16="http://schemas.microsoft.com/office/drawing/2014/main" val="713668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@Fujitsu_DE - 2018-04-27 11:09:08 </a:t>
                      </a:r>
                      <a:r>
                        <a:rPr kumimoji="0" lang="en-US" sz="1000" b="0" i="0" u="none" strike="noStrike" kern="1200" cap="none" spc="0" normalizeH="0" baseline="0" noProof="0">
                          <a:ln>
                            <a:noFill/>
                          </a:ln>
                          <a:solidFill>
                            <a:prstClr val="black"/>
                          </a:solidFill>
                          <a:effectLst/>
                          <a:uLnTx/>
                          <a:uFillTx/>
                          <a:latin typeface="+mn-lt"/>
                          <a:ea typeface="+mn-ea"/>
                          <a:cs typeface="+mn-cs"/>
                        </a:rPr>
                        <a:t>
  Always a pleasure. :) #HMFJ18 #IOTA #IoT #AI https://t.co/BcB85Pr9kr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6.7813 %</a:t>
                      </a:r>
                    </a:p>
                  </a:txBody>
                  <a:tcPr/>
                </a:tc>
                <a:extLst>
                  <a:ext uri="{0D108BD9-81ED-4DB2-BD59-A6C34878D82A}">
                    <a16:rowId xmlns:a16="http://schemas.microsoft.com/office/drawing/2014/main" val="337010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11:00:42 </a:t>
                      </a:r>
                      <a:r>
                        <a:rPr kumimoji="0" lang="de-DE" sz="1000" b="0" i="0" u="none" strike="noStrike" kern="1200" cap="none" spc="0" normalizeH="0" baseline="0" noProof="0">
                          <a:ln>
                            <a:noFill/>
                          </a:ln>
                          <a:solidFill>
                            <a:prstClr val="black"/>
                          </a:solidFill>
                          <a:effectLst/>
                          <a:uLnTx/>
                          <a:uFillTx/>
                          <a:latin typeface="+mn-lt"/>
                          <a:ea typeface="+mn-ea"/>
                          <a:cs typeface="+mn-cs"/>
                        </a:rPr>
                        <a:t>
  Video zur #HM18 verpasst? Kein Problem - hier ist unsere YouTube-Playlist. https://t.co/wYw3CYypSy #HMFJ18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0.1262 %</a:t>
                      </a:r>
                    </a:p>
                  </a:txBody>
                  <a:tcPr/>
                </a:tc>
                <a:extLst>
                  <a:ext uri="{0D108BD9-81ED-4DB2-BD59-A6C34878D82A}">
                    <a16:rowId xmlns:a16="http://schemas.microsoft.com/office/drawing/2014/main" val="303543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09:20:06 </a:t>
                      </a:r>
                      <a:r>
                        <a:rPr kumimoji="0" lang="de-DE" sz="1000" b="0" i="0" u="none" strike="noStrike" kern="1200" cap="none" spc="0" normalizeH="0" baseline="0" noProof="0">
                          <a:ln>
                            <a:noFill/>
                          </a:ln>
                          <a:solidFill>
                            <a:prstClr val="black"/>
                          </a:solidFill>
                          <a:effectLst/>
                          <a:uLnTx/>
                          <a:uFillTx/>
                          <a:latin typeface="+mn-lt"/>
                          <a:ea typeface="+mn-ea"/>
                          <a:cs typeface="+mn-cs"/>
                        </a:rPr>
                        <a:t>
  Machen Sie Ihre Fabrik digital! Wie? Das erfahren Sie am Fujitsu Stand E16, Halle 7. #HMFJ18 #HM18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0.1577 %</a:t>
                      </a:r>
                    </a:p>
                  </a:txBody>
                  <a:tcPr/>
                </a:tc>
                <a:extLst>
                  <a:ext uri="{0D108BD9-81ED-4DB2-BD59-A6C34878D82A}">
                    <a16:rowId xmlns:a16="http://schemas.microsoft.com/office/drawing/2014/main" val="378981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- 2018-04-27 07:56:46 </a:t>
                      </a:r>
                      <a:r>
                        <a:rPr kumimoji="0" lang="de-DE" sz="1000" b="0" i="0" u="none" strike="noStrike" kern="1200" cap="none" spc="0" normalizeH="0" baseline="0" noProof="0">
                          <a:ln>
                            <a:noFill/>
                          </a:ln>
                          <a:solidFill>
                            <a:prstClr val="black"/>
                          </a:solidFill>
                          <a:effectLst/>
                          <a:uLnTx/>
                          <a:uFillTx/>
                          <a:latin typeface="+mn-lt"/>
                          <a:ea typeface="+mn-ea"/>
                          <a:cs typeface="+mn-cs"/>
                        </a:rPr>
                        <a:t>
  Vielen Dank! Wir haben heute die 1.000er Follower-Marke auf #Instagram geknackt. 
Scheinbar haben die #HMFJ18 und #GirlsDayFujitsu #GirlsDay gefallen... 
➡️ https://t.co/W9BdPBtZe4 https://t.co/7A8z2W138i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0.2208 %</a:t>
                      </a:r>
                    </a:p>
                  </a:txBody>
                  <a:tcPr/>
                </a:tc>
                <a:extLst>
                  <a:ext uri="{0D108BD9-81ED-4DB2-BD59-A6C34878D82A}">
                    <a16:rowId xmlns:a16="http://schemas.microsoft.com/office/drawing/2014/main" val="1594946114"/>
                  </a:ext>
                </a:extLst>
              </a:tr>
            </a:tbl>
          </a:graphicData>
        </a:graphic>
      </p:graphicFrame>
      <p:sp>
        <p:nvSpPr>
          <p:cNvPr id="4" name="Text Placeholder 3">
            <a:extLst>
              <a:ext uri="{FF2B5EF4-FFF2-40B4-BE49-F238E27FC236}">
                <a16:creationId xmlns:a16="http://schemas.microsoft.com/office/drawing/2014/main" id="{47889745-6A7B-4FFE-BF39-FD780BA3264E}"/>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170541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DBC3-CF3C-4361-BAF9-028E658A3C7E}"/>
              </a:ext>
            </a:extLst>
          </p:cNvPr>
          <p:cNvSpPr>
            <a:spLocks noGrp="1"/>
          </p:cNvSpPr>
          <p:nvPr>
            <p:ph type="title"/>
          </p:nvPr>
        </p:nvSpPr>
        <p:spPr/>
        <p:txBody>
          <a:bodyPr/>
          <a:lstStyle/>
          <a:p>
            <a:r>
              <a:rPr lang="en-US"/>
              <a:t>Twitter Own Tweets Table | All Pages - 4 of 5</a:t>
            </a:r>
          </a:p>
        </p:txBody>
      </p:sp>
      <p:graphicFrame>
        <p:nvGraphicFramePr>
          <p:cNvPr id="5" name="Table Placeholder 4">
            <a:extLst>
              <a:ext uri="{FF2B5EF4-FFF2-40B4-BE49-F238E27FC236}">
                <a16:creationId xmlns:a16="http://schemas.microsoft.com/office/drawing/2014/main" id="{B0E1B514-8259-4CAE-A6C9-F9694CEF536F}"/>
              </a:ext>
            </a:extLst>
          </p:cNvPr>
          <p:cNvGraphicFramePr>
            <a:graphicFrameLocks noGrp="1"/>
          </p:cNvGraphicFramePr>
          <p:nvPr>
            <p:ph type="tbl" sz="quarter" idx="13"/>
            <p:extLst>
              <p:ext uri="{D42A27DB-BD31-4B8C-83A1-F6EECF244321}">
                <p14:modId xmlns:p14="http://schemas.microsoft.com/office/powerpoint/2010/main" val="3240186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42641378"/>
                    </a:ext>
                  </a:extLst>
                </a:gridCol>
                <a:gridCol w="822960">
                  <a:extLst>
                    <a:ext uri="{9D8B030D-6E8A-4147-A177-3AD203B41FA5}">
                      <a16:colId xmlns:a16="http://schemas.microsoft.com/office/drawing/2014/main" val="2936467811"/>
                    </a:ext>
                  </a:extLst>
                </a:gridCol>
                <a:gridCol w="822960">
                  <a:extLst>
                    <a:ext uri="{9D8B030D-6E8A-4147-A177-3AD203B41FA5}">
                      <a16:colId xmlns:a16="http://schemas.microsoft.com/office/drawing/2014/main" val="1199092625"/>
                    </a:ext>
                  </a:extLst>
                </a:gridCol>
                <a:gridCol w="822960">
                  <a:extLst>
                    <a:ext uri="{9D8B030D-6E8A-4147-A177-3AD203B41FA5}">
                      <a16:colId xmlns:a16="http://schemas.microsoft.com/office/drawing/2014/main" val="2031056498"/>
                    </a:ext>
                  </a:extLst>
                </a:gridCol>
                <a:gridCol w="822960">
                  <a:extLst>
                    <a:ext uri="{9D8B030D-6E8A-4147-A177-3AD203B41FA5}">
                      <a16:colId xmlns:a16="http://schemas.microsoft.com/office/drawing/2014/main" val="4204777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008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- 2018-04-26 17:25:09 </a:t>
                      </a:r>
                      <a:r>
                        <a:rPr kumimoji="0" lang="de-DE" sz="1000" b="0" i="0" u="none" strike="noStrike" kern="1200" cap="none" spc="0" normalizeH="0" baseline="0" noProof="0">
                          <a:ln>
                            <a:noFill/>
                          </a:ln>
                          <a:solidFill>
                            <a:prstClr val="black"/>
                          </a:solidFill>
                          <a:effectLst/>
                          <a:uLnTx/>
                          <a:uFillTx/>
                          <a:latin typeface="+mn-lt"/>
                          <a:ea typeface="+mn-ea"/>
                          <a:cs typeface="+mn-cs"/>
                        </a:rPr>
                        <a:t>
  Endspurt in #Potsdam! 7 erfolgreiche #Partnertage und viele Gespräche liegen nun hinter uns. Die Schinkelhalle Potsdam war eine tolle Location für einen gebürtigen Abschluss der Veranstaltungsreihe.
https://t.co/RIG08Uyg0x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0.1112 %</a:t>
                      </a:r>
                    </a:p>
                  </a:txBody>
                  <a:tcPr/>
                </a:tc>
                <a:extLst>
                  <a:ext uri="{0D108BD9-81ED-4DB2-BD59-A6C34878D82A}">
                    <a16:rowId xmlns:a16="http://schemas.microsoft.com/office/drawing/2014/main" val="2472749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- 2018-04-26 16:54:38 </a:t>
                      </a:r>
                      <a:r>
                        <a:rPr kumimoji="0" lang="de-DE" sz="1000" b="0" i="0" u="none" strike="noStrike" kern="1200" cap="none" spc="0" normalizeH="0" baseline="0" noProof="0">
                          <a:ln>
                            <a:noFill/>
                          </a:ln>
                          <a:solidFill>
                            <a:prstClr val="black"/>
                          </a:solidFill>
                          <a:effectLst/>
                          <a:uLnTx/>
                          <a:uFillTx/>
                          <a:latin typeface="+mn-lt"/>
                          <a:ea typeface="+mn-ea"/>
                          <a:cs typeface="+mn-cs"/>
                        </a:rPr>
                        <a:t>
  Keine Lust mehr auf Tetris im #Lagerverbund? Dann besuchen Sie unser #Webinar am 8. Mai. Jetzt anmelden: https://t.co/yYN6aO9Qe5 https://t.co/CHh9p7Kl48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extLst>
                  <a:ext uri="{0D108BD9-81ED-4DB2-BD59-A6C34878D82A}">
                    <a16:rowId xmlns:a16="http://schemas.microsoft.com/office/drawing/2014/main" val="409354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- 2018-04-26 15:30:39 </a:t>
                      </a:r>
                      <a:r>
                        <a:rPr kumimoji="0" lang="de-DE" sz="1000" b="0" i="0" u="none" strike="noStrike" kern="1200" cap="none" spc="0" normalizeH="0" baseline="0" noProof="0">
                          <a:ln>
                            <a:noFill/>
                          </a:ln>
                          <a:solidFill>
                            <a:prstClr val="black"/>
                          </a:solidFill>
                          <a:effectLst/>
                          <a:uLnTx/>
                          <a:uFillTx/>
                          <a:latin typeface="+mn-lt"/>
                          <a:ea typeface="+mn-ea"/>
                          <a:cs typeface="+mn-cs"/>
                        </a:rPr>
                        <a:t>
  Das sollten Sie nicht verpassen! Intelligente Mobilität 2025 – nur eines der vielen Highlights, die wir Ihnen am Fujitsu Stand E16, Halle 7 präsentieren. #HMFJ18 #HM18 https://t.co/HagbmLPBMM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0.0953 %</a:t>
                      </a:r>
                    </a:p>
                  </a:txBody>
                  <a:tcPr/>
                </a:tc>
                <a:extLst>
                  <a:ext uri="{0D108BD9-81ED-4DB2-BD59-A6C34878D82A}">
                    <a16:rowId xmlns:a16="http://schemas.microsoft.com/office/drawing/2014/main" val="365415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- 2018-04-26 15:19:51 </a:t>
                      </a:r>
                      <a:r>
                        <a:rPr kumimoji="0" lang="de-DE" sz="1000" b="0" i="0" u="none" strike="noStrike" kern="1200" cap="none" spc="0" normalizeH="0" baseline="0" noProof="0">
                          <a:ln>
                            <a:noFill/>
                          </a:ln>
                          <a:solidFill>
                            <a:prstClr val="black"/>
                          </a:solidFill>
                          <a:effectLst/>
                          <a:uLnTx/>
                          <a:uFillTx/>
                          <a:latin typeface="+mn-lt"/>
                          <a:ea typeface="+mn-ea"/>
                          <a:cs typeface="+mn-cs"/>
                        </a:rPr>
                        <a:t>
  Besuch des @BR_Presse in unserem Werk in Augsburg – die Begeisterung auf der #HM18 Pressetour am Sonntag war so groß, dass für den Montag direkt ein Termin vereinbart wurde. #HMFJ18 #Industrie40 #Robotics 
https://t.co/rZYzK9lmtm https://t.co/nakEeFQoZA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0.0953 %</a:t>
                      </a:r>
                    </a:p>
                  </a:txBody>
                  <a:tcPr/>
                </a:tc>
                <a:extLst>
                  <a:ext uri="{0D108BD9-81ED-4DB2-BD59-A6C34878D82A}">
                    <a16:rowId xmlns:a16="http://schemas.microsoft.com/office/drawing/2014/main" val="3215134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- 2018-04-26 13:50:10 </a:t>
                      </a:r>
                      <a:r>
                        <a:rPr kumimoji="0" lang="de-DE" sz="1000" b="0" i="0" u="none" strike="noStrike" kern="1200" cap="none" spc="0" normalizeH="0" baseline="0" noProof="0">
                          <a:ln>
                            <a:noFill/>
                          </a:ln>
                          <a:solidFill>
                            <a:prstClr val="black"/>
                          </a:solidFill>
                          <a:effectLst/>
                          <a:uLnTx/>
                          <a:uFillTx/>
                          <a:latin typeface="+mn-lt"/>
                          <a:ea typeface="+mn-ea"/>
                          <a:cs typeface="+mn-cs"/>
                        </a:rPr>
                        <a:t>
  Besuchen Sie uns am Stand E16, Halle 7 und erleben Sie Industrie 4.0, die digitale Fabrik, das IoT und Digitale Co-creation! #HM18 #HMFJ18 https://t.co/cHHcBc9Bvq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0.0794 %</a:t>
                      </a:r>
                    </a:p>
                  </a:txBody>
                  <a:tcPr/>
                </a:tc>
                <a:extLst>
                  <a:ext uri="{0D108BD9-81ED-4DB2-BD59-A6C34878D82A}">
                    <a16:rowId xmlns:a16="http://schemas.microsoft.com/office/drawing/2014/main" val="2872582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- 2018-04-26 12:00:52 </a:t>
                      </a:r>
                      <a:r>
                        <a:rPr kumimoji="0" lang="de-DE" sz="1000" b="0" i="0" u="none" strike="noStrike" kern="1200" cap="none" spc="0" normalizeH="0" baseline="0" noProof="0">
                          <a:ln>
                            <a:noFill/>
                          </a:ln>
                          <a:solidFill>
                            <a:prstClr val="black"/>
                          </a:solidFill>
                          <a:effectLst/>
                          <a:uLnTx/>
                          <a:uFillTx/>
                          <a:latin typeface="+mn-lt"/>
                          <a:ea typeface="+mn-ea"/>
                          <a:cs typeface="+mn-cs"/>
                        </a:rPr>
                        <a:t>
  Kennen Sie das Gefühl, wenn Sie glauben all Ihre Daten verloren zu haben? https://t.co/PeFb8ELItD #DataCenter #Rechenzentrum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extLst>
                  <a:ext uri="{0D108BD9-81ED-4DB2-BD59-A6C34878D82A}">
                    <a16:rowId xmlns:a16="http://schemas.microsoft.com/office/drawing/2014/main" val="1724976269"/>
                  </a:ext>
                </a:extLst>
              </a:tr>
            </a:tbl>
          </a:graphicData>
        </a:graphic>
      </p:graphicFrame>
      <p:sp>
        <p:nvSpPr>
          <p:cNvPr id="4" name="Text Placeholder 3">
            <a:extLst>
              <a:ext uri="{FF2B5EF4-FFF2-40B4-BE49-F238E27FC236}">
                <a16:creationId xmlns:a16="http://schemas.microsoft.com/office/drawing/2014/main" id="{9A063F75-C554-4459-993C-CE0D1561E580}"/>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040090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F2AA6-6F7B-41F6-9908-20ABB7298520}"/>
              </a:ext>
            </a:extLst>
          </p:cNvPr>
          <p:cNvSpPr>
            <a:spLocks noGrp="1"/>
          </p:cNvSpPr>
          <p:nvPr>
            <p:ph type="title"/>
          </p:nvPr>
        </p:nvSpPr>
        <p:spPr/>
        <p:txBody>
          <a:bodyPr/>
          <a:lstStyle/>
          <a:p>
            <a:r>
              <a:rPr lang="en-US"/>
              <a:t>Twitter Own Tweets Table | All Pages - 5 of 5</a:t>
            </a:r>
          </a:p>
        </p:txBody>
      </p:sp>
      <p:graphicFrame>
        <p:nvGraphicFramePr>
          <p:cNvPr id="5" name="Table Placeholder 4">
            <a:extLst>
              <a:ext uri="{FF2B5EF4-FFF2-40B4-BE49-F238E27FC236}">
                <a16:creationId xmlns:a16="http://schemas.microsoft.com/office/drawing/2014/main" id="{51121BAA-8D9D-4E85-A5FE-746ACA0EDD2B}"/>
              </a:ext>
            </a:extLst>
          </p:cNvPr>
          <p:cNvGraphicFramePr>
            <a:graphicFrameLocks noGrp="1"/>
          </p:cNvGraphicFramePr>
          <p:nvPr>
            <p:ph type="tbl" sz="quarter" idx="13"/>
            <p:extLst>
              <p:ext uri="{D42A27DB-BD31-4B8C-83A1-F6EECF244321}">
                <p14:modId xmlns:p14="http://schemas.microsoft.com/office/powerpoint/2010/main" val="2730358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02763385"/>
                    </a:ext>
                  </a:extLst>
                </a:gridCol>
                <a:gridCol w="822960">
                  <a:extLst>
                    <a:ext uri="{9D8B030D-6E8A-4147-A177-3AD203B41FA5}">
                      <a16:colId xmlns:a16="http://schemas.microsoft.com/office/drawing/2014/main" val="3119087074"/>
                    </a:ext>
                  </a:extLst>
                </a:gridCol>
                <a:gridCol w="822960">
                  <a:extLst>
                    <a:ext uri="{9D8B030D-6E8A-4147-A177-3AD203B41FA5}">
                      <a16:colId xmlns:a16="http://schemas.microsoft.com/office/drawing/2014/main" val="2879208959"/>
                    </a:ext>
                  </a:extLst>
                </a:gridCol>
                <a:gridCol w="822960">
                  <a:extLst>
                    <a:ext uri="{9D8B030D-6E8A-4147-A177-3AD203B41FA5}">
                      <a16:colId xmlns:a16="http://schemas.microsoft.com/office/drawing/2014/main" val="844631192"/>
                    </a:ext>
                  </a:extLst>
                </a:gridCol>
                <a:gridCol w="822960">
                  <a:extLst>
                    <a:ext uri="{9D8B030D-6E8A-4147-A177-3AD203B41FA5}">
                      <a16:colId xmlns:a16="http://schemas.microsoft.com/office/drawing/2014/main" val="3519879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2638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@Fujitsu_DE - 2018-04-26 11:49:12 </a:t>
                      </a:r>
                      <a:r>
                        <a:rPr kumimoji="0" lang="de-DE" sz="1000" b="0" i="0" u="none" strike="noStrike" kern="1200" cap="none" spc="0" normalizeH="0" baseline="0" noProof="0">
                          <a:ln>
                            <a:noFill/>
                          </a:ln>
                          <a:solidFill>
                            <a:prstClr val="black"/>
                          </a:solidFill>
                          <a:effectLst/>
                          <a:uLnTx/>
                          <a:uFillTx/>
                          <a:latin typeface="+mn-lt"/>
                          <a:ea typeface="+mn-ea"/>
                          <a:cs typeface="+mn-cs"/>
                        </a:rPr>
                        <a:t>
  Die Anforderungen an AI sind hoch – doch Fritz Schinkel zeigt auf der #HM18, dass Fujitsu auch dafür Lösungen zu bieten hat. #HMFJ18 #Industrie40 https://t.co/CfwbC6VcWS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0.1589 %</a:t>
                      </a:r>
                    </a:p>
                  </a:txBody>
                  <a:tcPr/>
                </a:tc>
                <a:extLst>
                  <a:ext uri="{0D108BD9-81ED-4DB2-BD59-A6C34878D82A}">
                    <a16:rowId xmlns:a16="http://schemas.microsoft.com/office/drawing/2014/main" val="87091093"/>
                  </a:ext>
                </a:extLst>
              </a:tr>
            </a:tbl>
          </a:graphicData>
        </a:graphic>
      </p:graphicFrame>
      <p:sp>
        <p:nvSpPr>
          <p:cNvPr id="4" name="Text Placeholder 3">
            <a:extLst>
              <a:ext uri="{FF2B5EF4-FFF2-40B4-BE49-F238E27FC236}">
                <a16:creationId xmlns:a16="http://schemas.microsoft.com/office/drawing/2014/main" id="{4EB0159E-0FB8-4977-BD4F-AF1CD8D9DFF5}"/>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714387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2B5F4-7275-4FD7-AAD1-31074A9E38EC}"/>
              </a:ext>
            </a:extLst>
          </p:cNvPr>
          <p:cNvSpPr>
            <a:spLocks noGrp="1"/>
          </p:cNvSpPr>
          <p:nvPr>
            <p:ph type="title"/>
          </p:nvPr>
        </p:nvSpPr>
        <p:spPr/>
        <p:txBody>
          <a:bodyPr/>
          <a:lstStyle/>
          <a:p>
            <a:r>
              <a:rPr lang="en-US"/>
              <a:t>Twitter Hashtag Detection | All Pages - 1 of 3</a:t>
            </a:r>
          </a:p>
        </p:txBody>
      </p:sp>
      <p:graphicFrame>
        <p:nvGraphicFramePr>
          <p:cNvPr id="5" name="Table Placeholder 4">
            <a:extLst>
              <a:ext uri="{FF2B5EF4-FFF2-40B4-BE49-F238E27FC236}">
                <a16:creationId xmlns:a16="http://schemas.microsoft.com/office/drawing/2014/main" id="{E342E87A-C147-4E01-BACC-58DB0CA66128}"/>
              </a:ext>
            </a:extLst>
          </p:cNvPr>
          <p:cNvGraphicFramePr>
            <a:graphicFrameLocks noGrp="1"/>
          </p:cNvGraphicFramePr>
          <p:nvPr>
            <p:ph type="tbl" sz="quarter" idx="13"/>
            <p:extLst>
              <p:ext uri="{D42A27DB-BD31-4B8C-83A1-F6EECF244321}">
                <p14:modId xmlns:p14="http://schemas.microsoft.com/office/powerpoint/2010/main" val="2865061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1768653"/>
                    </a:ext>
                  </a:extLst>
                </a:gridCol>
                <a:gridCol w="1234440">
                  <a:extLst>
                    <a:ext uri="{9D8B030D-6E8A-4147-A177-3AD203B41FA5}">
                      <a16:colId xmlns:a16="http://schemas.microsoft.com/office/drawing/2014/main" val="3225040916"/>
                    </a:ext>
                  </a:extLst>
                </a:gridCol>
                <a:gridCol w="1234440">
                  <a:extLst>
                    <a:ext uri="{9D8B030D-6E8A-4147-A177-3AD203B41FA5}">
                      <a16:colId xmlns:a16="http://schemas.microsoft.com/office/drawing/2014/main" val="3345046531"/>
                    </a:ext>
                  </a:extLst>
                </a:gridCol>
                <a:gridCol w="1234440">
                  <a:extLst>
                    <a:ext uri="{9D8B030D-6E8A-4147-A177-3AD203B41FA5}">
                      <a16:colId xmlns:a16="http://schemas.microsoft.com/office/drawing/2014/main" val="504817449"/>
                    </a:ext>
                  </a:extLst>
                </a:gridCol>
                <a:gridCol w="1234440">
                  <a:extLst>
                    <a:ext uri="{9D8B030D-6E8A-4147-A177-3AD203B41FA5}">
                      <a16:colId xmlns:a16="http://schemas.microsoft.com/office/drawing/2014/main" val="3543601686"/>
                    </a:ext>
                  </a:extLst>
                </a:gridCol>
                <a:gridCol w="1234440">
                  <a:extLst>
                    <a:ext uri="{9D8B030D-6E8A-4147-A177-3AD203B41FA5}">
                      <a16:colId xmlns:a16="http://schemas.microsoft.com/office/drawing/2014/main" val="3576646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1508775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#HM18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23.930817610063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6.7358490566038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0.25786163522013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30.924528301887</a:t>
                      </a:r>
                    </a:p>
                  </a:txBody>
                  <a:tcPr/>
                </a:tc>
                <a:extLst>
                  <a:ext uri="{0D108BD9-81ED-4DB2-BD59-A6C34878D82A}">
                    <a16:rowId xmlns:a16="http://schemas.microsoft.com/office/drawing/2014/main" val="1545294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#HMFJ18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24.234567901235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7.2345679012346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0.29012345679012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31.759259259259</a:t>
                      </a:r>
                    </a:p>
                  </a:txBody>
                  <a:tcPr/>
                </a:tc>
                <a:extLst>
                  <a:ext uri="{0D108BD9-81ED-4DB2-BD59-A6C34878D82A}">
                    <a16:rowId xmlns:a16="http://schemas.microsoft.com/office/drawing/2014/main" val="2712871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80.333333333333</a:t>
                      </a:r>
                    </a:p>
                  </a:txBody>
                  <a:tcPr/>
                </a:tc>
                <a:extLst>
                  <a:ext uri="{0D108BD9-81ED-4DB2-BD59-A6C34878D82A}">
                    <a16:rowId xmlns:a16="http://schemas.microsoft.com/office/drawing/2014/main" val="240346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#SmartCity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950430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#Handelsblatt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extLst>
                  <a:ext uri="{0D108BD9-81ED-4DB2-BD59-A6C34878D82A}">
                    <a16:rowId xmlns:a16="http://schemas.microsoft.com/office/drawing/2014/main" val="178828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#DigitaleVorreiter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83568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#D21DG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587621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#GameOfExperts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18694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#SELECTExpertPartner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46615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#FitfürdieZukunft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5004525"/>
                  </a:ext>
                </a:extLst>
              </a:tr>
            </a:tbl>
          </a:graphicData>
        </a:graphic>
      </p:graphicFrame>
      <p:sp>
        <p:nvSpPr>
          <p:cNvPr id="4" name="Text Placeholder 3">
            <a:extLst>
              <a:ext uri="{FF2B5EF4-FFF2-40B4-BE49-F238E27FC236}">
                <a16:creationId xmlns:a16="http://schemas.microsoft.com/office/drawing/2014/main" id="{128E727E-EF24-4219-AA5E-4DBB0A3B03CC}"/>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97102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D4B1A-C97C-4EE5-8EB4-8768CC7662EE}"/>
              </a:ext>
            </a:extLst>
          </p:cNvPr>
          <p:cNvSpPr>
            <a:spLocks noGrp="1"/>
          </p:cNvSpPr>
          <p:nvPr>
            <p:ph type="title"/>
          </p:nvPr>
        </p:nvSpPr>
        <p:spPr/>
        <p:txBody>
          <a:bodyPr/>
          <a:lstStyle/>
          <a:p>
            <a:r>
              <a:rPr lang="en-US"/>
              <a:t>Twitter Hashtag Detection | All Pages - 2 of 3</a:t>
            </a:r>
          </a:p>
        </p:txBody>
      </p:sp>
      <p:graphicFrame>
        <p:nvGraphicFramePr>
          <p:cNvPr id="5" name="Table Placeholder 4">
            <a:extLst>
              <a:ext uri="{FF2B5EF4-FFF2-40B4-BE49-F238E27FC236}">
                <a16:creationId xmlns:a16="http://schemas.microsoft.com/office/drawing/2014/main" id="{B5921B60-F73A-4C03-AB11-8D81FB3DB0C3}"/>
              </a:ext>
            </a:extLst>
          </p:cNvPr>
          <p:cNvGraphicFramePr>
            <a:graphicFrameLocks noGrp="1"/>
          </p:cNvGraphicFramePr>
          <p:nvPr>
            <p:ph type="tbl" sz="quarter" idx="13"/>
            <p:extLst>
              <p:ext uri="{D42A27DB-BD31-4B8C-83A1-F6EECF244321}">
                <p14:modId xmlns:p14="http://schemas.microsoft.com/office/powerpoint/2010/main" val="1747043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0651360"/>
                    </a:ext>
                  </a:extLst>
                </a:gridCol>
                <a:gridCol w="1234440">
                  <a:extLst>
                    <a:ext uri="{9D8B030D-6E8A-4147-A177-3AD203B41FA5}">
                      <a16:colId xmlns:a16="http://schemas.microsoft.com/office/drawing/2014/main" val="2562939378"/>
                    </a:ext>
                  </a:extLst>
                </a:gridCol>
                <a:gridCol w="1234440">
                  <a:extLst>
                    <a:ext uri="{9D8B030D-6E8A-4147-A177-3AD203B41FA5}">
                      <a16:colId xmlns:a16="http://schemas.microsoft.com/office/drawing/2014/main" val="3344998440"/>
                    </a:ext>
                  </a:extLst>
                </a:gridCol>
                <a:gridCol w="1234440">
                  <a:extLst>
                    <a:ext uri="{9D8B030D-6E8A-4147-A177-3AD203B41FA5}">
                      <a16:colId xmlns:a16="http://schemas.microsoft.com/office/drawing/2014/main" val="4013237609"/>
                    </a:ext>
                  </a:extLst>
                </a:gridCol>
                <a:gridCol w="1234440">
                  <a:extLst>
                    <a:ext uri="{9D8B030D-6E8A-4147-A177-3AD203B41FA5}">
                      <a16:colId xmlns:a16="http://schemas.microsoft.com/office/drawing/2014/main" val="823679420"/>
                    </a:ext>
                  </a:extLst>
                </a:gridCol>
                <a:gridCol w="1234440">
                  <a:extLst>
                    <a:ext uri="{9D8B030D-6E8A-4147-A177-3AD203B41FA5}">
                      <a16:colId xmlns:a16="http://schemas.microsoft.com/office/drawing/2014/main" val="2920559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76652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extLst>
                  <a:ext uri="{0D108BD9-81ED-4DB2-BD59-A6C34878D82A}">
                    <a16:rowId xmlns:a16="http://schemas.microsoft.com/office/drawing/2014/main" val="222918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#ExpertTalk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880131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#Digitalisierung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78.857142857143</a:t>
                      </a:r>
                    </a:p>
                  </a:txBody>
                  <a:tcPr/>
                </a:tc>
                <a:extLst>
                  <a:ext uri="{0D108BD9-81ED-4DB2-BD59-A6C34878D82A}">
                    <a16:rowId xmlns:a16="http://schemas.microsoft.com/office/drawing/2014/main" val="1612401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#Zusammenarbeit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8884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#SmartCities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extLst>
                  <a:ext uri="{0D108BD9-81ED-4DB2-BD59-A6C34878D82A}">
                    <a16:rowId xmlns:a16="http://schemas.microsoft.com/office/drawing/2014/main" val="402873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57213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86902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#dtcFujitsu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13.083333333333</a:t>
                      </a:r>
                    </a:p>
                  </a:txBody>
                  <a:tcPr/>
                </a:tc>
                <a:extLst>
                  <a:ext uri="{0D108BD9-81ED-4DB2-BD59-A6C34878D82A}">
                    <a16:rowId xmlns:a16="http://schemas.microsoft.com/office/drawing/2014/main" val="2991372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#DigitalCoCreation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10.206896551724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3.2413793103448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0.20689655172414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13.655172413793</a:t>
                      </a:r>
                    </a:p>
                  </a:txBody>
                  <a:tcPr/>
                </a:tc>
                <a:extLst>
                  <a:ext uri="{0D108BD9-81ED-4DB2-BD59-A6C34878D82A}">
                    <a16:rowId xmlns:a16="http://schemas.microsoft.com/office/drawing/2014/main" val="70030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#HumanCentricInnovation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02290647"/>
                  </a:ext>
                </a:extLst>
              </a:tr>
            </a:tbl>
          </a:graphicData>
        </a:graphic>
      </p:graphicFrame>
      <p:sp>
        <p:nvSpPr>
          <p:cNvPr id="4" name="Text Placeholder 3">
            <a:extLst>
              <a:ext uri="{FF2B5EF4-FFF2-40B4-BE49-F238E27FC236}">
                <a16:creationId xmlns:a16="http://schemas.microsoft.com/office/drawing/2014/main" id="{8A4E0FCF-CC3B-4E90-A7FC-214A03CFD34E}"/>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153830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F41C-B0C4-4816-ACE9-685C160A1160}"/>
              </a:ext>
            </a:extLst>
          </p:cNvPr>
          <p:cNvSpPr>
            <a:spLocks noGrp="1"/>
          </p:cNvSpPr>
          <p:nvPr>
            <p:ph type="title"/>
          </p:nvPr>
        </p:nvSpPr>
        <p:spPr/>
        <p:txBody>
          <a:bodyPr/>
          <a:lstStyle/>
          <a:p>
            <a:r>
              <a:rPr lang="en-US"/>
              <a:t>Twitter Hashtag Detection | All Pages - 3 of 3</a:t>
            </a:r>
          </a:p>
        </p:txBody>
      </p:sp>
      <p:graphicFrame>
        <p:nvGraphicFramePr>
          <p:cNvPr id="5" name="Table Placeholder 4">
            <a:extLst>
              <a:ext uri="{FF2B5EF4-FFF2-40B4-BE49-F238E27FC236}">
                <a16:creationId xmlns:a16="http://schemas.microsoft.com/office/drawing/2014/main" id="{6FF041D3-06B5-4C70-89FD-38416199BFDA}"/>
              </a:ext>
            </a:extLst>
          </p:cNvPr>
          <p:cNvGraphicFramePr>
            <a:graphicFrameLocks noGrp="1"/>
          </p:cNvGraphicFramePr>
          <p:nvPr>
            <p:ph type="tbl" sz="quarter" idx="13"/>
            <p:extLst>
              <p:ext uri="{D42A27DB-BD31-4B8C-83A1-F6EECF244321}">
                <p14:modId xmlns:p14="http://schemas.microsoft.com/office/powerpoint/2010/main" val="3338779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1666497"/>
                    </a:ext>
                  </a:extLst>
                </a:gridCol>
                <a:gridCol w="1234440">
                  <a:extLst>
                    <a:ext uri="{9D8B030D-6E8A-4147-A177-3AD203B41FA5}">
                      <a16:colId xmlns:a16="http://schemas.microsoft.com/office/drawing/2014/main" val="690459447"/>
                    </a:ext>
                  </a:extLst>
                </a:gridCol>
                <a:gridCol w="1234440">
                  <a:extLst>
                    <a:ext uri="{9D8B030D-6E8A-4147-A177-3AD203B41FA5}">
                      <a16:colId xmlns:a16="http://schemas.microsoft.com/office/drawing/2014/main" val="1123918934"/>
                    </a:ext>
                  </a:extLst>
                </a:gridCol>
                <a:gridCol w="1234440">
                  <a:extLst>
                    <a:ext uri="{9D8B030D-6E8A-4147-A177-3AD203B41FA5}">
                      <a16:colId xmlns:a16="http://schemas.microsoft.com/office/drawing/2014/main" val="4159928610"/>
                    </a:ext>
                  </a:extLst>
                </a:gridCol>
                <a:gridCol w="1234440">
                  <a:extLst>
                    <a:ext uri="{9D8B030D-6E8A-4147-A177-3AD203B41FA5}">
                      <a16:colId xmlns:a16="http://schemas.microsoft.com/office/drawing/2014/main" val="1124422286"/>
                    </a:ext>
                  </a:extLst>
                </a:gridCol>
                <a:gridCol w="1234440">
                  <a:extLst>
                    <a:ext uri="{9D8B030D-6E8A-4147-A177-3AD203B41FA5}">
                      <a16:colId xmlns:a16="http://schemas.microsoft.com/office/drawing/2014/main" val="2716943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2764965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extLst>
                  <a:ext uri="{0D108BD9-81ED-4DB2-BD59-A6C34878D82A}">
                    <a16:rowId xmlns:a16="http://schemas.microsoft.com/office/drawing/2014/main" val="3746851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#Rechenzentrum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3288735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35461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2939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#FujitsuKaffeetasse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58778925"/>
                  </a:ext>
                </a:extLst>
              </a:tr>
            </a:tbl>
          </a:graphicData>
        </a:graphic>
      </p:graphicFrame>
      <p:sp>
        <p:nvSpPr>
          <p:cNvPr id="4" name="Text Placeholder 3">
            <a:extLst>
              <a:ext uri="{FF2B5EF4-FFF2-40B4-BE49-F238E27FC236}">
                <a16:creationId xmlns:a16="http://schemas.microsoft.com/office/drawing/2014/main" id="{AB0BC39F-888D-41D8-87C0-5A6D2AA9A66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024344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4A307-E5DC-42FC-9AEE-D6D7ED50E9E8}"/>
              </a:ext>
            </a:extLst>
          </p:cNvPr>
          <p:cNvSpPr>
            <a:spLocks noGrp="1"/>
          </p:cNvSpPr>
          <p:nvPr>
            <p:ph type="title"/>
          </p:nvPr>
        </p:nvSpPr>
        <p:spPr/>
        <p:txBody>
          <a:bodyPr/>
          <a:lstStyle/>
          <a:p>
            <a:r>
              <a:rPr lang="en-US"/>
              <a:t>Twitter Own Tweets | All Pages</a:t>
            </a:r>
          </a:p>
        </p:txBody>
      </p:sp>
      <p:graphicFrame>
        <p:nvGraphicFramePr>
          <p:cNvPr id="6" name="Chart Placeholder 5">
            <a:extLst>
              <a:ext uri="{FF2B5EF4-FFF2-40B4-BE49-F238E27FC236}">
                <a16:creationId xmlns:a16="http://schemas.microsoft.com/office/drawing/2014/main" id="{AAF92AD2-1D27-48A8-985D-A173396BF9DF}"/>
              </a:ext>
            </a:extLst>
          </p:cNvPr>
          <p:cNvGraphicFramePr>
            <a:graphicFrameLocks noGrp="1"/>
          </p:cNvGraphicFramePr>
          <p:nvPr>
            <p:ph type="chart" sz="quarter" idx="13"/>
            <p:extLst>
              <p:ext uri="{D42A27DB-BD31-4B8C-83A1-F6EECF244321}">
                <p14:modId xmlns:p14="http://schemas.microsoft.com/office/powerpoint/2010/main" val="388191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7BAF1B-7AEE-4F5F-8C51-7695174CD8DD}"/>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D8B5F1E5-EB15-4E51-B9B4-1E30F5B4DE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1824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00444-F531-4998-82A9-7FCC36B95DEA}"/>
              </a:ext>
            </a:extLst>
          </p:cNvPr>
          <p:cNvSpPr>
            <a:spLocks noGrp="1"/>
          </p:cNvSpPr>
          <p:nvPr>
            <p:ph type="title"/>
          </p:nvPr>
        </p:nvSpPr>
        <p:spPr/>
        <p:txBody>
          <a:bodyPr/>
          <a:lstStyle/>
          <a:p>
            <a:r>
              <a:rPr lang="en-US"/>
              <a:t>Twitter Retweeted Tweets | All Pages</a:t>
            </a:r>
          </a:p>
        </p:txBody>
      </p:sp>
      <p:graphicFrame>
        <p:nvGraphicFramePr>
          <p:cNvPr id="6" name="Chart Placeholder 5">
            <a:extLst>
              <a:ext uri="{FF2B5EF4-FFF2-40B4-BE49-F238E27FC236}">
                <a16:creationId xmlns:a16="http://schemas.microsoft.com/office/drawing/2014/main" id="{DD31C3F9-55F1-47B3-A71E-D4533FCDF8EC}"/>
              </a:ext>
            </a:extLst>
          </p:cNvPr>
          <p:cNvGraphicFramePr>
            <a:graphicFrameLocks noGrp="1"/>
          </p:cNvGraphicFramePr>
          <p:nvPr>
            <p:ph type="chart" sz="quarter" idx="13"/>
            <p:extLst>
              <p:ext uri="{D42A27DB-BD31-4B8C-83A1-F6EECF244321}">
                <p14:modId xmlns:p14="http://schemas.microsoft.com/office/powerpoint/2010/main" val="3279964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7274D4-6B86-498F-A073-DA08802ED92C}"/>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2416252C-9126-47FA-AAED-F226D3A57B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9702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9FCE4-9A79-4726-80AF-670972AAA7FC}"/>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FBF8D7BB-6C6F-4906-B8B2-C0277B46E9A6}"/>
              </a:ext>
            </a:extLst>
          </p:cNvPr>
          <p:cNvGraphicFramePr>
            <a:graphicFrameLocks noGrp="1"/>
          </p:cNvGraphicFramePr>
          <p:nvPr>
            <p:ph type="chart" sz="quarter" idx="13"/>
            <p:extLst>
              <p:ext uri="{D42A27DB-BD31-4B8C-83A1-F6EECF244321}">
                <p14:modId xmlns:p14="http://schemas.microsoft.com/office/powerpoint/2010/main" val="1220441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04CA94-AD58-4491-BCD5-BBE51BD52D45}"/>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4B08694A-F548-42FC-A438-7CCAA6EFDE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2069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6950E-4BB5-4DEA-BB59-F975303A0CA4}"/>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661C4440-19EC-4661-9612-AE2CFA9D1157}"/>
              </a:ext>
            </a:extLst>
          </p:cNvPr>
          <p:cNvGraphicFramePr>
            <a:graphicFrameLocks noGrp="1"/>
          </p:cNvGraphicFramePr>
          <p:nvPr>
            <p:ph type="tbl" sz="quarter" idx="13"/>
            <p:extLst>
              <p:ext uri="{D42A27DB-BD31-4B8C-83A1-F6EECF244321}">
                <p14:modId xmlns:p14="http://schemas.microsoft.com/office/powerpoint/2010/main" val="310665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975972543"/>
                    </a:ext>
                  </a:extLst>
                </a:gridCol>
                <a:gridCol w="304495">
                  <a:extLst>
                    <a:ext uri="{9D8B030D-6E8A-4147-A177-3AD203B41FA5}">
                      <a16:colId xmlns:a16="http://schemas.microsoft.com/office/drawing/2014/main" val="86376398"/>
                    </a:ext>
                  </a:extLst>
                </a:gridCol>
                <a:gridCol w="304495">
                  <a:extLst>
                    <a:ext uri="{9D8B030D-6E8A-4147-A177-3AD203B41FA5}">
                      <a16:colId xmlns:a16="http://schemas.microsoft.com/office/drawing/2014/main" val="1343422871"/>
                    </a:ext>
                  </a:extLst>
                </a:gridCol>
                <a:gridCol w="304495">
                  <a:extLst>
                    <a:ext uri="{9D8B030D-6E8A-4147-A177-3AD203B41FA5}">
                      <a16:colId xmlns:a16="http://schemas.microsoft.com/office/drawing/2014/main" val="1518181151"/>
                    </a:ext>
                  </a:extLst>
                </a:gridCol>
                <a:gridCol w="304495">
                  <a:extLst>
                    <a:ext uri="{9D8B030D-6E8A-4147-A177-3AD203B41FA5}">
                      <a16:colId xmlns:a16="http://schemas.microsoft.com/office/drawing/2014/main" val="1891331186"/>
                    </a:ext>
                  </a:extLst>
                </a:gridCol>
                <a:gridCol w="304495">
                  <a:extLst>
                    <a:ext uri="{9D8B030D-6E8A-4147-A177-3AD203B41FA5}">
                      <a16:colId xmlns:a16="http://schemas.microsoft.com/office/drawing/2014/main" val="3156236182"/>
                    </a:ext>
                  </a:extLst>
                </a:gridCol>
                <a:gridCol w="304495">
                  <a:extLst>
                    <a:ext uri="{9D8B030D-6E8A-4147-A177-3AD203B41FA5}">
                      <a16:colId xmlns:a16="http://schemas.microsoft.com/office/drawing/2014/main" val="4060915690"/>
                    </a:ext>
                  </a:extLst>
                </a:gridCol>
                <a:gridCol w="304495">
                  <a:extLst>
                    <a:ext uri="{9D8B030D-6E8A-4147-A177-3AD203B41FA5}">
                      <a16:colId xmlns:a16="http://schemas.microsoft.com/office/drawing/2014/main" val="3752413239"/>
                    </a:ext>
                  </a:extLst>
                </a:gridCol>
                <a:gridCol w="304495">
                  <a:extLst>
                    <a:ext uri="{9D8B030D-6E8A-4147-A177-3AD203B41FA5}">
                      <a16:colId xmlns:a16="http://schemas.microsoft.com/office/drawing/2014/main" val="129505144"/>
                    </a:ext>
                  </a:extLst>
                </a:gridCol>
                <a:gridCol w="304495">
                  <a:extLst>
                    <a:ext uri="{9D8B030D-6E8A-4147-A177-3AD203B41FA5}">
                      <a16:colId xmlns:a16="http://schemas.microsoft.com/office/drawing/2014/main" val="1264898021"/>
                    </a:ext>
                  </a:extLst>
                </a:gridCol>
                <a:gridCol w="304495">
                  <a:extLst>
                    <a:ext uri="{9D8B030D-6E8A-4147-A177-3AD203B41FA5}">
                      <a16:colId xmlns:a16="http://schemas.microsoft.com/office/drawing/2014/main" val="3782180929"/>
                    </a:ext>
                  </a:extLst>
                </a:gridCol>
                <a:gridCol w="304495">
                  <a:extLst>
                    <a:ext uri="{9D8B030D-6E8A-4147-A177-3AD203B41FA5}">
                      <a16:colId xmlns:a16="http://schemas.microsoft.com/office/drawing/2014/main" val="4205662388"/>
                    </a:ext>
                  </a:extLst>
                </a:gridCol>
                <a:gridCol w="304495">
                  <a:extLst>
                    <a:ext uri="{9D8B030D-6E8A-4147-A177-3AD203B41FA5}">
                      <a16:colId xmlns:a16="http://schemas.microsoft.com/office/drawing/2014/main" val="122361065"/>
                    </a:ext>
                  </a:extLst>
                </a:gridCol>
                <a:gridCol w="304495">
                  <a:extLst>
                    <a:ext uri="{9D8B030D-6E8A-4147-A177-3AD203B41FA5}">
                      <a16:colId xmlns:a16="http://schemas.microsoft.com/office/drawing/2014/main" val="163697087"/>
                    </a:ext>
                  </a:extLst>
                </a:gridCol>
                <a:gridCol w="304495">
                  <a:extLst>
                    <a:ext uri="{9D8B030D-6E8A-4147-A177-3AD203B41FA5}">
                      <a16:colId xmlns:a16="http://schemas.microsoft.com/office/drawing/2014/main" val="3206440505"/>
                    </a:ext>
                  </a:extLst>
                </a:gridCol>
                <a:gridCol w="304495">
                  <a:extLst>
                    <a:ext uri="{9D8B030D-6E8A-4147-A177-3AD203B41FA5}">
                      <a16:colId xmlns:a16="http://schemas.microsoft.com/office/drawing/2014/main" val="307547900"/>
                    </a:ext>
                  </a:extLst>
                </a:gridCol>
                <a:gridCol w="304495">
                  <a:extLst>
                    <a:ext uri="{9D8B030D-6E8A-4147-A177-3AD203B41FA5}">
                      <a16:colId xmlns:a16="http://schemas.microsoft.com/office/drawing/2014/main" val="3764277827"/>
                    </a:ext>
                  </a:extLst>
                </a:gridCol>
                <a:gridCol w="304495">
                  <a:extLst>
                    <a:ext uri="{9D8B030D-6E8A-4147-A177-3AD203B41FA5}">
                      <a16:colId xmlns:a16="http://schemas.microsoft.com/office/drawing/2014/main" val="3665751124"/>
                    </a:ext>
                  </a:extLst>
                </a:gridCol>
                <a:gridCol w="304495">
                  <a:extLst>
                    <a:ext uri="{9D8B030D-6E8A-4147-A177-3AD203B41FA5}">
                      <a16:colId xmlns:a16="http://schemas.microsoft.com/office/drawing/2014/main" val="1231528271"/>
                    </a:ext>
                  </a:extLst>
                </a:gridCol>
                <a:gridCol w="304495">
                  <a:extLst>
                    <a:ext uri="{9D8B030D-6E8A-4147-A177-3AD203B41FA5}">
                      <a16:colId xmlns:a16="http://schemas.microsoft.com/office/drawing/2014/main" val="3918471626"/>
                    </a:ext>
                  </a:extLst>
                </a:gridCol>
                <a:gridCol w="304495">
                  <a:extLst>
                    <a:ext uri="{9D8B030D-6E8A-4147-A177-3AD203B41FA5}">
                      <a16:colId xmlns:a16="http://schemas.microsoft.com/office/drawing/2014/main" val="1773578669"/>
                    </a:ext>
                  </a:extLst>
                </a:gridCol>
                <a:gridCol w="304495">
                  <a:extLst>
                    <a:ext uri="{9D8B030D-6E8A-4147-A177-3AD203B41FA5}">
                      <a16:colId xmlns:a16="http://schemas.microsoft.com/office/drawing/2014/main" val="116192004"/>
                    </a:ext>
                  </a:extLst>
                </a:gridCol>
                <a:gridCol w="304495">
                  <a:extLst>
                    <a:ext uri="{9D8B030D-6E8A-4147-A177-3AD203B41FA5}">
                      <a16:colId xmlns:a16="http://schemas.microsoft.com/office/drawing/2014/main" val="3870876816"/>
                    </a:ext>
                  </a:extLst>
                </a:gridCol>
                <a:gridCol w="304495">
                  <a:extLst>
                    <a:ext uri="{9D8B030D-6E8A-4147-A177-3AD203B41FA5}">
                      <a16:colId xmlns:a16="http://schemas.microsoft.com/office/drawing/2014/main" val="1608231"/>
                    </a:ext>
                  </a:extLst>
                </a:gridCol>
                <a:gridCol w="304495">
                  <a:extLst>
                    <a:ext uri="{9D8B030D-6E8A-4147-A177-3AD203B41FA5}">
                      <a16:colId xmlns:a16="http://schemas.microsoft.com/office/drawing/2014/main" val="236756979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5851281"/>
                  </a:ext>
                </a:extLst>
              </a:tr>
              <a:tr h="370840">
                <a:tc>
                  <a:txBody>
                    <a:bodyPr/>
                    <a:lstStyle/>
                    <a:p>
                      <a:r>
                        <a:rPr lang="en-US" sz="1000"/>
                        <a:t>Fujitsu Central Europe</a:t>
                      </a:r>
                    </a:p>
                  </a:txBody>
                  <a:tcPr/>
                </a:tc>
                <a:tc>
                  <a:txBody>
                    <a:bodyPr/>
                    <a:lstStyle/>
                    <a:p>
                      <a:r>
                        <a:rPr lang="en-US" sz="1000"/>
                        <a:t>8750</a:t>
                      </a:r>
                    </a:p>
                  </a:txBody>
                  <a:tcPr/>
                </a:tc>
                <a:tc>
                  <a:txBody>
                    <a:bodyPr/>
                    <a:lstStyle/>
                    <a:p>
                      <a:r>
                        <a:rPr lang="en-US" sz="1000"/>
                        <a:t>14</a:t>
                      </a:r>
                    </a:p>
                  </a:txBody>
                  <a:tcPr/>
                </a:tc>
                <a:tc>
                  <a:txBody>
                    <a:bodyPr/>
                    <a:lstStyle/>
                    <a:p>
                      <a:r>
                        <a:rPr lang="en-US" sz="1000"/>
                        <a:t>8750</a:t>
                      </a:r>
                    </a:p>
                  </a:txBody>
                  <a:tcPr/>
                </a:tc>
                <a:tc>
                  <a:txBody>
                    <a:bodyPr/>
                    <a:lstStyle/>
                    <a:p>
                      <a:r>
                        <a:rPr lang="en-US" sz="1000"/>
                        <a:t>14</a:t>
                      </a:r>
                    </a:p>
                  </a:txBody>
                  <a:tcPr/>
                </a:tc>
                <a:tc>
                  <a:txBody>
                    <a:bodyPr/>
                    <a:lstStyle/>
                    <a:p>
                      <a:r>
                        <a:rPr lang="en-US" sz="1000"/>
                        <a:t>61</a:t>
                      </a:r>
                    </a:p>
                  </a:txBody>
                  <a:tcPr/>
                </a:tc>
                <a:tc>
                  <a:txBody>
                    <a:bodyPr/>
                    <a:lstStyle/>
                    <a:p>
                      <a:r>
                        <a:rPr lang="en-US" sz="1000"/>
                        <a:t>8</a:t>
                      </a:r>
                    </a:p>
                  </a:txBody>
                  <a:tcPr/>
                </a:tc>
                <a:tc>
                  <a:txBody>
                    <a:bodyPr/>
                    <a:lstStyle/>
                    <a:p>
                      <a:r>
                        <a:rPr lang="en-US" sz="1000"/>
                        <a:t>32</a:t>
                      </a:r>
                    </a:p>
                  </a:txBody>
                  <a:tcPr/>
                </a:tc>
                <a:tc>
                  <a:txBody>
                    <a:bodyPr/>
                    <a:lstStyle/>
                    <a:p>
                      <a:r>
                        <a:rPr lang="en-US" sz="1000"/>
                        <a:t>0</a:t>
                      </a:r>
                    </a:p>
                  </a:txBody>
                  <a:tcPr/>
                </a:tc>
                <a:tc>
                  <a:txBody>
                    <a:bodyPr/>
                    <a:lstStyle/>
                    <a:p>
                      <a:r>
                        <a:rPr lang="en-US" sz="1000"/>
                        <a:t>21</a:t>
                      </a:r>
                    </a:p>
                  </a:txBody>
                  <a:tcPr/>
                </a:tc>
                <a:tc>
                  <a:txBody>
                    <a:bodyPr/>
                    <a:lstStyle/>
                    <a:p>
                      <a:r>
                        <a:rPr lang="en-US" sz="1000"/>
                        <a:t>1255</a:t>
                      </a:r>
                    </a:p>
                  </a:txBody>
                  <a:tcPr/>
                </a:tc>
                <a:tc>
                  <a:txBody>
                    <a:bodyPr/>
                    <a:lstStyle/>
                    <a:p>
                      <a:r>
                        <a:rPr lang="en-US" sz="1000"/>
                        <a:t>0</a:t>
                      </a:r>
                    </a:p>
                  </a:txBody>
                  <a:tcPr/>
                </a:tc>
                <a:tc>
                  <a:txBody>
                    <a:bodyPr/>
                    <a:lstStyle/>
                    <a:p>
                      <a:r>
                        <a:rPr lang="en-US" sz="1000"/>
                        <a:t>1196</a:t>
                      </a:r>
                    </a:p>
                  </a:txBody>
                  <a:tcPr/>
                </a:tc>
                <a:tc>
                  <a:txBody>
                    <a:bodyPr/>
                    <a:lstStyle/>
                    <a:p>
                      <a:r>
                        <a:rPr lang="en-US" sz="1000"/>
                        <a:t>45</a:t>
                      </a:r>
                    </a:p>
                  </a:txBody>
                  <a:tcPr/>
                </a:tc>
                <a:tc>
                  <a:txBody>
                    <a:bodyPr/>
                    <a:lstStyle/>
                    <a:p>
                      <a:r>
                        <a:rPr lang="en-US" sz="1000"/>
                        <a:t>9</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17</a:t>
                      </a:r>
                    </a:p>
                  </a:txBody>
                  <a:tcPr/>
                </a:tc>
                <a:tc>
                  <a:txBody>
                    <a:bodyPr/>
                    <a:lstStyle/>
                    <a:p>
                      <a:r>
                        <a:rPr lang="en-US" sz="1000"/>
                        <a:t>199</a:t>
                      </a:r>
                    </a:p>
                  </a:txBody>
                  <a:tcPr/>
                </a:tc>
                <a:tc>
                  <a:txBody>
                    <a:bodyPr/>
                    <a:lstStyle/>
                    <a:p>
                      <a:r>
                        <a:rPr lang="en-US" sz="1000"/>
                        <a:t>1471</a:t>
                      </a:r>
                    </a:p>
                  </a:txBody>
                  <a:tcPr/>
                </a:tc>
                <a:tc>
                  <a:txBody>
                    <a:bodyPr/>
                    <a:lstStyle/>
                    <a:p>
                      <a:r>
                        <a:rPr lang="en-US" sz="1000"/>
                        <a:t>1</a:t>
                      </a:r>
                    </a:p>
                  </a:txBody>
                  <a:tcPr/>
                </a:tc>
                <a:tc>
                  <a:txBody>
                    <a:bodyPr/>
                    <a:lstStyle/>
                    <a:p>
                      <a:r>
                        <a:rPr lang="en-US" sz="1000"/>
                        <a:t>0</a:t>
                      </a:r>
                    </a:p>
                  </a:txBody>
                  <a:tcPr/>
                </a:tc>
                <a:tc>
                  <a:txBody>
                    <a:bodyPr/>
                    <a:lstStyle/>
                    <a:p>
                      <a:r>
                        <a:rPr lang="en-US" sz="1000"/>
                        <a:t>0.2758 %</a:t>
                      </a:r>
                    </a:p>
                  </a:txBody>
                  <a:tcPr/>
                </a:tc>
                <a:tc>
                  <a:txBody>
                    <a:bodyPr/>
                    <a:lstStyle/>
                    <a:p>
                      <a:r>
                        <a:rPr lang="en-US" sz="1000"/>
                        <a:t>0.0 %</a:t>
                      </a:r>
                    </a:p>
                  </a:txBody>
                  <a:tcPr/>
                </a:tc>
                <a:extLst>
                  <a:ext uri="{0D108BD9-81ED-4DB2-BD59-A6C34878D82A}">
                    <a16:rowId xmlns:a16="http://schemas.microsoft.com/office/drawing/2014/main" val="1711994328"/>
                  </a:ext>
                </a:extLst>
              </a:tr>
            </a:tbl>
          </a:graphicData>
        </a:graphic>
      </p:graphicFrame>
      <p:sp>
        <p:nvSpPr>
          <p:cNvPr id="4" name="Text Placeholder 3">
            <a:extLst>
              <a:ext uri="{FF2B5EF4-FFF2-40B4-BE49-F238E27FC236}">
                <a16:creationId xmlns:a16="http://schemas.microsoft.com/office/drawing/2014/main" id="{E1369E3A-D417-4B1F-A881-D3DC91820CE1}"/>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447548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D0C65-4DE0-49AC-8AAC-438866D02994}"/>
              </a:ext>
            </a:extLst>
          </p:cNvPr>
          <p:cNvSpPr>
            <a:spLocks noGrp="1"/>
          </p:cNvSpPr>
          <p:nvPr>
            <p:ph type="title"/>
          </p:nvPr>
        </p:nvSpPr>
        <p:spPr/>
        <p:txBody>
          <a:bodyPr/>
          <a:lstStyle/>
          <a:p>
            <a:r>
              <a:rPr lang="en-US"/>
              <a:t>Facebook Own Posts Table | All Pages - 1 of 15</a:t>
            </a:r>
          </a:p>
        </p:txBody>
      </p:sp>
      <p:graphicFrame>
        <p:nvGraphicFramePr>
          <p:cNvPr id="5" name="Table Placeholder 4">
            <a:extLst>
              <a:ext uri="{FF2B5EF4-FFF2-40B4-BE49-F238E27FC236}">
                <a16:creationId xmlns:a16="http://schemas.microsoft.com/office/drawing/2014/main" id="{163DAB44-BA36-425A-A70F-01E8923DF21C}"/>
              </a:ext>
            </a:extLst>
          </p:cNvPr>
          <p:cNvGraphicFramePr>
            <a:graphicFrameLocks noGrp="1"/>
          </p:cNvGraphicFramePr>
          <p:nvPr>
            <p:ph type="tbl" sz="quarter" idx="13"/>
            <p:extLst>
              <p:ext uri="{D42A27DB-BD31-4B8C-83A1-F6EECF244321}">
                <p14:modId xmlns:p14="http://schemas.microsoft.com/office/powerpoint/2010/main" val="2156167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77931864"/>
                    </a:ext>
                  </a:extLst>
                </a:gridCol>
                <a:gridCol w="370332">
                  <a:extLst>
                    <a:ext uri="{9D8B030D-6E8A-4147-A177-3AD203B41FA5}">
                      <a16:colId xmlns:a16="http://schemas.microsoft.com/office/drawing/2014/main" val="2699088385"/>
                    </a:ext>
                  </a:extLst>
                </a:gridCol>
                <a:gridCol w="370332">
                  <a:extLst>
                    <a:ext uri="{9D8B030D-6E8A-4147-A177-3AD203B41FA5}">
                      <a16:colId xmlns:a16="http://schemas.microsoft.com/office/drawing/2014/main" val="1640701940"/>
                    </a:ext>
                  </a:extLst>
                </a:gridCol>
                <a:gridCol w="370332">
                  <a:extLst>
                    <a:ext uri="{9D8B030D-6E8A-4147-A177-3AD203B41FA5}">
                      <a16:colId xmlns:a16="http://schemas.microsoft.com/office/drawing/2014/main" val="1405848759"/>
                    </a:ext>
                  </a:extLst>
                </a:gridCol>
                <a:gridCol w="329184">
                  <a:extLst>
                    <a:ext uri="{9D8B030D-6E8A-4147-A177-3AD203B41FA5}">
                      <a16:colId xmlns:a16="http://schemas.microsoft.com/office/drawing/2014/main" val="1720906907"/>
                    </a:ext>
                  </a:extLst>
                </a:gridCol>
                <a:gridCol w="329184">
                  <a:extLst>
                    <a:ext uri="{9D8B030D-6E8A-4147-A177-3AD203B41FA5}">
                      <a16:colId xmlns:a16="http://schemas.microsoft.com/office/drawing/2014/main" val="2372522979"/>
                    </a:ext>
                  </a:extLst>
                </a:gridCol>
                <a:gridCol w="329184">
                  <a:extLst>
                    <a:ext uri="{9D8B030D-6E8A-4147-A177-3AD203B41FA5}">
                      <a16:colId xmlns:a16="http://schemas.microsoft.com/office/drawing/2014/main" val="3124656138"/>
                    </a:ext>
                  </a:extLst>
                </a:gridCol>
                <a:gridCol w="329184">
                  <a:extLst>
                    <a:ext uri="{9D8B030D-6E8A-4147-A177-3AD203B41FA5}">
                      <a16:colId xmlns:a16="http://schemas.microsoft.com/office/drawing/2014/main" val="926759287"/>
                    </a:ext>
                  </a:extLst>
                </a:gridCol>
                <a:gridCol w="329184">
                  <a:extLst>
                    <a:ext uri="{9D8B030D-6E8A-4147-A177-3AD203B41FA5}">
                      <a16:colId xmlns:a16="http://schemas.microsoft.com/office/drawing/2014/main" val="3055363904"/>
                    </a:ext>
                  </a:extLst>
                </a:gridCol>
                <a:gridCol w="329184">
                  <a:extLst>
                    <a:ext uri="{9D8B030D-6E8A-4147-A177-3AD203B41FA5}">
                      <a16:colId xmlns:a16="http://schemas.microsoft.com/office/drawing/2014/main" val="2725904081"/>
                    </a:ext>
                  </a:extLst>
                </a:gridCol>
                <a:gridCol w="329184">
                  <a:extLst>
                    <a:ext uri="{9D8B030D-6E8A-4147-A177-3AD203B41FA5}">
                      <a16:colId xmlns:a16="http://schemas.microsoft.com/office/drawing/2014/main" val="2348941375"/>
                    </a:ext>
                  </a:extLst>
                </a:gridCol>
                <a:gridCol w="329184">
                  <a:extLst>
                    <a:ext uri="{9D8B030D-6E8A-4147-A177-3AD203B41FA5}">
                      <a16:colId xmlns:a16="http://schemas.microsoft.com/office/drawing/2014/main" val="3364012940"/>
                    </a:ext>
                  </a:extLst>
                </a:gridCol>
                <a:gridCol w="329184">
                  <a:extLst>
                    <a:ext uri="{9D8B030D-6E8A-4147-A177-3AD203B41FA5}">
                      <a16:colId xmlns:a16="http://schemas.microsoft.com/office/drawing/2014/main" val="3573283484"/>
                    </a:ext>
                  </a:extLst>
                </a:gridCol>
                <a:gridCol w="370332">
                  <a:extLst>
                    <a:ext uri="{9D8B030D-6E8A-4147-A177-3AD203B41FA5}">
                      <a16:colId xmlns:a16="http://schemas.microsoft.com/office/drawing/2014/main" val="1913774920"/>
                    </a:ext>
                  </a:extLst>
                </a:gridCol>
                <a:gridCol w="370332">
                  <a:extLst>
                    <a:ext uri="{9D8B030D-6E8A-4147-A177-3AD203B41FA5}">
                      <a16:colId xmlns:a16="http://schemas.microsoft.com/office/drawing/2014/main" val="2345324707"/>
                    </a:ext>
                  </a:extLst>
                </a:gridCol>
                <a:gridCol w="329184">
                  <a:extLst>
                    <a:ext uri="{9D8B030D-6E8A-4147-A177-3AD203B41FA5}">
                      <a16:colId xmlns:a16="http://schemas.microsoft.com/office/drawing/2014/main" val="3197339550"/>
                    </a:ext>
                  </a:extLst>
                </a:gridCol>
                <a:gridCol w="329184">
                  <a:extLst>
                    <a:ext uri="{9D8B030D-6E8A-4147-A177-3AD203B41FA5}">
                      <a16:colId xmlns:a16="http://schemas.microsoft.com/office/drawing/2014/main" val="1766056059"/>
                    </a:ext>
                  </a:extLst>
                </a:gridCol>
                <a:gridCol w="370332">
                  <a:extLst>
                    <a:ext uri="{9D8B030D-6E8A-4147-A177-3AD203B41FA5}">
                      <a16:colId xmlns:a16="http://schemas.microsoft.com/office/drawing/2014/main" val="2510963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926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- 2018-04-30 11:47:07 </a:t>
                      </a:r>
                      <a:r>
                        <a:rPr kumimoji="0" lang="de-DE" sz="1000" b="0" i="0" u="none" strike="noStrike" kern="1200" cap="none" spc="0" normalizeH="0" baseline="0" noProof="0">
                          <a:ln>
                            <a:noFill/>
                          </a:ln>
                          <a:solidFill>
                            <a:prstClr val="black"/>
                          </a:solidFill>
                          <a:effectLst/>
                          <a:uLnTx/>
                          <a:uFillTx/>
                          <a:latin typeface="+mn-lt"/>
                          <a:ea typeface="+mn-ea"/>
                          <a:cs typeface="+mn-cs"/>
                        </a:rPr>
                        <a:t> 
 Was ist das Intelligent Dashboard? Für wen ist es geeignet? Und welche Vorteile hat es? Manfred Braun, Principal IT Consultant bei Fujitsu, beantwortete auf der HMI all diese Fragen.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156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- 2018-04-27 18:41:59 </a:t>
                      </a:r>
                      <a:r>
                        <a:rPr kumimoji="0" lang="de-DE" sz="1000" b="0" i="0" u="none" strike="noStrike" kern="1200" cap="none" spc="0" normalizeH="0" baseline="0" noProof="0">
                          <a:ln>
                            <a:noFill/>
                          </a:ln>
                          <a:solidFill>
                            <a:prstClr val="black"/>
                          </a:solidFill>
                          <a:effectLst/>
                          <a:uLnTx/>
                          <a:uFillTx/>
                          <a:latin typeface="+mn-lt"/>
                          <a:ea typeface="+mn-ea"/>
                          <a:cs typeface="+mn-cs"/>
                        </a:rPr>
                        <a:t> 
 Beim #GirlsDayFujitsu durften wir über 50 "junge Damen" an den Standorten Neckarsulm, München und Augsburg begrüßen. 
Neben spannenden Vorträgen hatten sie die Gelegenheit die IT hautnah zu erleben. Wir freuen uns schon jetzt auf den #GirlsDay 2019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1678927"/>
                  </a:ext>
                </a:extLst>
              </a:tr>
            </a:tbl>
          </a:graphicData>
        </a:graphic>
      </p:graphicFrame>
      <p:sp>
        <p:nvSpPr>
          <p:cNvPr id="4" name="Text Placeholder 3">
            <a:extLst>
              <a:ext uri="{FF2B5EF4-FFF2-40B4-BE49-F238E27FC236}">
                <a16:creationId xmlns:a16="http://schemas.microsoft.com/office/drawing/2014/main" id="{D0DDA8BB-139E-4942-A56A-8A9E00C89396}"/>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4105424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D663-7273-4BCB-A7C4-8098CAB93AD7}"/>
              </a:ext>
            </a:extLst>
          </p:cNvPr>
          <p:cNvSpPr>
            <a:spLocks noGrp="1"/>
          </p:cNvSpPr>
          <p:nvPr>
            <p:ph type="title"/>
          </p:nvPr>
        </p:nvSpPr>
        <p:spPr/>
        <p:txBody>
          <a:bodyPr/>
          <a:lstStyle/>
          <a:p>
            <a:r>
              <a:rPr lang="en-US"/>
              <a:t>Facebook Own Posts Table | All Pages - 2 of 15</a:t>
            </a:r>
          </a:p>
        </p:txBody>
      </p:sp>
      <p:graphicFrame>
        <p:nvGraphicFramePr>
          <p:cNvPr id="5" name="Table Placeholder 4">
            <a:extLst>
              <a:ext uri="{FF2B5EF4-FFF2-40B4-BE49-F238E27FC236}">
                <a16:creationId xmlns:a16="http://schemas.microsoft.com/office/drawing/2014/main" id="{1D2C2E27-8299-4DE4-99E4-671FD6487D59}"/>
              </a:ext>
            </a:extLst>
          </p:cNvPr>
          <p:cNvGraphicFramePr>
            <a:graphicFrameLocks noGrp="1"/>
          </p:cNvGraphicFramePr>
          <p:nvPr>
            <p:ph type="tbl" sz="quarter" idx="13"/>
            <p:extLst>
              <p:ext uri="{D42A27DB-BD31-4B8C-83A1-F6EECF244321}">
                <p14:modId xmlns:p14="http://schemas.microsoft.com/office/powerpoint/2010/main" val="3525334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23767585"/>
                    </a:ext>
                  </a:extLst>
                </a:gridCol>
                <a:gridCol w="370332">
                  <a:extLst>
                    <a:ext uri="{9D8B030D-6E8A-4147-A177-3AD203B41FA5}">
                      <a16:colId xmlns:a16="http://schemas.microsoft.com/office/drawing/2014/main" val="94281782"/>
                    </a:ext>
                  </a:extLst>
                </a:gridCol>
                <a:gridCol w="370332">
                  <a:extLst>
                    <a:ext uri="{9D8B030D-6E8A-4147-A177-3AD203B41FA5}">
                      <a16:colId xmlns:a16="http://schemas.microsoft.com/office/drawing/2014/main" val="1882393271"/>
                    </a:ext>
                  </a:extLst>
                </a:gridCol>
                <a:gridCol w="370332">
                  <a:extLst>
                    <a:ext uri="{9D8B030D-6E8A-4147-A177-3AD203B41FA5}">
                      <a16:colId xmlns:a16="http://schemas.microsoft.com/office/drawing/2014/main" val="2610410453"/>
                    </a:ext>
                  </a:extLst>
                </a:gridCol>
                <a:gridCol w="329184">
                  <a:extLst>
                    <a:ext uri="{9D8B030D-6E8A-4147-A177-3AD203B41FA5}">
                      <a16:colId xmlns:a16="http://schemas.microsoft.com/office/drawing/2014/main" val="3180869596"/>
                    </a:ext>
                  </a:extLst>
                </a:gridCol>
                <a:gridCol w="329184">
                  <a:extLst>
                    <a:ext uri="{9D8B030D-6E8A-4147-A177-3AD203B41FA5}">
                      <a16:colId xmlns:a16="http://schemas.microsoft.com/office/drawing/2014/main" val="3796207660"/>
                    </a:ext>
                  </a:extLst>
                </a:gridCol>
                <a:gridCol w="329184">
                  <a:extLst>
                    <a:ext uri="{9D8B030D-6E8A-4147-A177-3AD203B41FA5}">
                      <a16:colId xmlns:a16="http://schemas.microsoft.com/office/drawing/2014/main" val="2179601423"/>
                    </a:ext>
                  </a:extLst>
                </a:gridCol>
                <a:gridCol w="329184">
                  <a:extLst>
                    <a:ext uri="{9D8B030D-6E8A-4147-A177-3AD203B41FA5}">
                      <a16:colId xmlns:a16="http://schemas.microsoft.com/office/drawing/2014/main" val="1916497550"/>
                    </a:ext>
                  </a:extLst>
                </a:gridCol>
                <a:gridCol w="329184">
                  <a:extLst>
                    <a:ext uri="{9D8B030D-6E8A-4147-A177-3AD203B41FA5}">
                      <a16:colId xmlns:a16="http://schemas.microsoft.com/office/drawing/2014/main" val="2103105316"/>
                    </a:ext>
                  </a:extLst>
                </a:gridCol>
                <a:gridCol w="329184">
                  <a:extLst>
                    <a:ext uri="{9D8B030D-6E8A-4147-A177-3AD203B41FA5}">
                      <a16:colId xmlns:a16="http://schemas.microsoft.com/office/drawing/2014/main" val="2906525704"/>
                    </a:ext>
                  </a:extLst>
                </a:gridCol>
                <a:gridCol w="329184">
                  <a:extLst>
                    <a:ext uri="{9D8B030D-6E8A-4147-A177-3AD203B41FA5}">
                      <a16:colId xmlns:a16="http://schemas.microsoft.com/office/drawing/2014/main" val="1241363558"/>
                    </a:ext>
                  </a:extLst>
                </a:gridCol>
                <a:gridCol w="329184">
                  <a:extLst>
                    <a:ext uri="{9D8B030D-6E8A-4147-A177-3AD203B41FA5}">
                      <a16:colId xmlns:a16="http://schemas.microsoft.com/office/drawing/2014/main" val="2244965087"/>
                    </a:ext>
                  </a:extLst>
                </a:gridCol>
                <a:gridCol w="329184">
                  <a:extLst>
                    <a:ext uri="{9D8B030D-6E8A-4147-A177-3AD203B41FA5}">
                      <a16:colId xmlns:a16="http://schemas.microsoft.com/office/drawing/2014/main" val="1814455005"/>
                    </a:ext>
                  </a:extLst>
                </a:gridCol>
                <a:gridCol w="370332">
                  <a:extLst>
                    <a:ext uri="{9D8B030D-6E8A-4147-A177-3AD203B41FA5}">
                      <a16:colId xmlns:a16="http://schemas.microsoft.com/office/drawing/2014/main" val="862122791"/>
                    </a:ext>
                  </a:extLst>
                </a:gridCol>
                <a:gridCol w="370332">
                  <a:extLst>
                    <a:ext uri="{9D8B030D-6E8A-4147-A177-3AD203B41FA5}">
                      <a16:colId xmlns:a16="http://schemas.microsoft.com/office/drawing/2014/main" val="1284705110"/>
                    </a:ext>
                  </a:extLst>
                </a:gridCol>
                <a:gridCol w="329184">
                  <a:extLst>
                    <a:ext uri="{9D8B030D-6E8A-4147-A177-3AD203B41FA5}">
                      <a16:colId xmlns:a16="http://schemas.microsoft.com/office/drawing/2014/main" val="2567138352"/>
                    </a:ext>
                  </a:extLst>
                </a:gridCol>
                <a:gridCol w="329184">
                  <a:extLst>
                    <a:ext uri="{9D8B030D-6E8A-4147-A177-3AD203B41FA5}">
                      <a16:colId xmlns:a16="http://schemas.microsoft.com/office/drawing/2014/main" val="1748999708"/>
                    </a:ext>
                  </a:extLst>
                </a:gridCol>
                <a:gridCol w="370332">
                  <a:extLst>
                    <a:ext uri="{9D8B030D-6E8A-4147-A177-3AD203B41FA5}">
                      <a16:colId xmlns:a16="http://schemas.microsoft.com/office/drawing/2014/main" val="2547782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191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- 2018-04-27 17:30:00 </a:t>
                      </a:r>
                      <a:r>
                        <a:rPr kumimoji="0" lang="en-US" sz="1000" b="0" i="0" u="none" strike="noStrike" kern="1200" cap="none" spc="0" normalizeH="0" baseline="0" noProof="0">
                          <a:ln>
                            <a:noFill/>
                          </a:ln>
                          <a:solidFill>
                            <a:prstClr val="black"/>
                          </a:solidFill>
                          <a:effectLst/>
                          <a:uLnTx/>
                          <a:uFillTx/>
                          <a:latin typeface="+mn-lt"/>
                          <a:ea typeface="+mn-ea"/>
                          <a:cs typeface="+mn-cs"/>
                        </a:rPr>
                        <a:t> 
 Danke an alle Fujitsu DE und Fujitsu Global Kollegen und allen Besuchern, die diese Messe zu einem großartigen Event gemacht haben!  #HMFJ18  #HM18 #IOTA #Robotics #Digitalisierung #IOT #Tangle #IntelligentDashboard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3606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- 2018-04-27 14:18:16 </a:t>
                      </a:r>
                      <a:r>
                        <a:rPr kumimoji="0" lang="de-DE" sz="1000" b="0" i="0" u="none" strike="noStrike" kern="1200" cap="none" spc="0" normalizeH="0" baseline="0" noProof="0">
                          <a:ln>
                            <a:noFill/>
                          </a:ln>
                          <a:solidFill>
                            <a:prstClr val="black"/>
                          </a:solidFill>
                          <a:effectLst/>
                          <a:uLnTx/>
                          <a:uFillTx/>
                          <a:latin typeface="+mn-lt"/>
                          <a:ea typeface="+mn-ea"/>
                          <a:cs typeface="+mn-cs"/>
                        </a:rPr>
                        <a:t> 
 Was verbirgt sich hinter OTA? Und warum müssen Sie sicher sein? Hugo Lerias gibt auf der HMI die Antworten.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0670034"/>
                  </a:ext>
                </a:extLst>
              </a:tr>
            </a:tbl>
          </a:graphicData>
        </a:graphic>
      </p:graphicFrame>
      <p:sp>
        <p:nvSpPr>
          <p:cNvPr id="4" name="Text Placeholder 3">
            <a:extLst>
              <a:ext uri="{FF2B5EF4-FFF2-40B4-BE49-F238E27FC236}">
                <a16:creationId xmlns:a16="http://schemas.microsoft.com/office/drawing/2014/main" id="{D13A593F-AE1F-4E2C-8B1C-ADCDA9ECF21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100800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4C20B-C036-4FC1-8503-601A6F6D736C}"/>
              </a:ext>
            </a:extLst>
          </p:cNvPr>
          <p:cNvSpPr>
            <a:spLocks noGrp="1"/>
          </p:cNvSpPr>
          <p:nvPr>
            <p:ph type="title"/>
          </p:nvPr>
        </p:nvSpPr>
        <p:spPr/>
        <p:txBody>
          <a:bodyPr/>
          <a:lstStyle/>
          <a:p>
            <a:r>
              <a:rPr lang="en-US"/>
              <a:t>Facebook Own Posts Table | All Pages - 3 of 15</a:t>
            </a:r>
          </a:p>
        </p:txBody>
      </p:sp>
      <p:graphicFrame>
        <p:nvGraphicFramePr>
          <p:cNvPr id="5" name="Table Placeholder 4">
            <a:extLst>
              <a:ext uri="{FF2B5EF4-FFF2-40B4-BE49-F238E27FC236}">
                <a16:creationId xmlns:a16="http://schemas.microsoft.com/office/drawing/2014/main" id="{C460ADB0-DA49-411A-8952-3421DE38E941}"/>
              </a:ext>
            </a:extLst>
          </p:cNvPr>
          <p:cNvGraphicFramePr>
            <a:graphicFrameLocks noGrp="1"/>
          </p:cNvGraphicFramePr>
          <p:nvPr>
            <p:ph type="tbl" sz="quarter" idx="13"/>
            <p:extLst>
              <p:ext uri="{D42A27DB-BD31-4B8C-83A1-F6EECF244321}">
                <p14:modId xmlns:p14="http://schemas.microsoft.com/office/powerpoint/2010/main" val="948436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78893601"/>
                    </a:ext>
                  </a:extLst>
                </a:gridCol>
                <a:gridCol w="370332">
                  <a:extLst>
                    <a:ext uri="{9D8B030D-6E8A-4147-A177-3AD203B41FA5}">
                      <a16:colId xmlns:a16="http://schemas.microsoft.com/office/drawing/2014/main" val="2168782710"/>
                    </a:ext>
                  </a:extLst>
                </a:gridCol>
                <a:gridCol w="370332">
                  <a:extLst>
                    <a:ext uri="{9D8B030D-6E8A-4147-A177-3AD203B41FA5}">
                      <a16:colId xmlns:a16="http://schemas.microsoft.com/office/drawing/2014/main" val="2976454121"/>
                    </a:ext>
                  </a:extLst>
                </a:gridCol>
                <a:gridCol w="370332">
                  <a:extLst>
                    <a:ext uri="{9D8B030D-6E8A-4147-A177-3AD203B41FA5}">
                      <a16:colId xmlns:a16="http://schemas.microsoft.com/office/drawing/2014/main" val="4045232269"/>
                    </a:ext>
                  </a:extLst>
                </a:gridCol>
                <a:gridCol w="329184">
                  <a:extLst>
                    <a:ext uri="{9D8B030D-6E8A-4147-A177-3AD203B41FA5}">
                      <a16:colId xmlns:a16="http://schemas.microsoft.com/office/drawing/2014/main" val="3145933729"/>
                    </a:ext>
                  </a:extLst>
                </a:gridCol>
                <a:gridCol w="329184">
                  <a:extLst>
                    <a:ext uri="{9D8B030D-6E8A-4147-A177-3AD203B41FA5}">
                      <a16:colId xmlns:a16="http://schemas.microsoft.com/office/drawing/2014/main" val="4221533344"/>
                    </a:ext>
                  </a:extLst>
                </a:gridCol>
                <a:gridCol w="329184">
                  <a:extLst>
                    <a:ext uri="{9D8B030D-6E8A-4147-A177-3AD203B41FA5}">
                      <a16:colId xmlns:a16="http://schemas.microsoft.com/office/drawing/2014/main" val="3035045244"/>
                    </a:ext>
                  </a:extLst>
                </a:gridCol>
                <a:gridCol w="329184">
                  <a:extLst>
                    <a:ext uri="{9D8B030D-6E8A-4147-A177-3AD203B41FA5}">
                      <a16:colId xmlns:a16="http://schemas.microsoft.com/office/drawing/2014/main" val="1539603511"/>
                    </a:ext>
                  </a:extLst>
                </a:gridCol>
                <a:gridCol w="329184">
                  <a:extLst>
                    <a:ext uri="{9D8B030D-6E8A-4147-A177-3AD203B41FA5}">
                      <a16:colId xmlns:a16="http://schemas.microsoft.com/office/drawing/2014/main" val="3765970877"/>
                    </a:ext>
                  </a:extLst>
                </a:gridCol>
                <a:gridCol w="329184">
                  <a:extLst>
                    <a:ext uri="{9D8B030D-6E8A-4147-A177-3AD203B41FA5}">
                      <a16:colId xmlns:a16="http://schemas.microsoft.com/office/drawing/2014/main" val="2888398501"/>
                    </a:ext>
                  </a:extLst>
                </a:gridCol>
                <a:gridCol w="329184">
                  <a:extLst>
                    <a:ext uri="{9D8B030D-6E8A-4147-A177-3AD203B41FA5}">
                      <a16:colId xmlns:a16="http://schemas.microsoft.com/office/drawing/2014/main" val="2802203896"/>
                    </a:ext>
                  </a:extLst>
                </a:gridCol>
                <a:gridCol w="329184">
                  <a:extLst>
                    <a:ext uri="{9D8B030D-6E8A-4147-A177-3AD203B41FA5}">
                      <a16:colId xmlns:a16="http://schemas.microsoft.com/office/drawing/2014/main" val="268157640"/>
                    </a:ext>
                  </a:extLst>
                </a:gridCol>
                <a:gridCol w="329184">
                  <a:extLst>
                    <a:ext uri="{9D8B030D-6E8A-4147-A177-3AD203B41FA5}">
                      <a16:colId xmlns:a16="http://schemas.microsoft.com/office/drawing/2014/main" val="2757519499"/>
                    </a:ext>
                  </a:extLst>
                </a:gridCol>
                <a:gridCol w="370332">
                  <a:extLst>
                    <a:ext uri="{9D8B030D-6E8A-4147-A177-3AD203B41FA5}">
                      <a16:colId xmlns:a16="http://schemas.microsoft.com/office/drawing/2014/main" val="3284504097"/>
                    </a:ext>
                  </a:extLst>
                </a:gridCol>
                <a:gridCol w="370332">
                  <a:extLst>
                    <a:ext uri="{9D8B030D-6E8A-4147-A177-3AD203B41FA5}">
                      <a16:colId xmlns:a16="http://schemas.microsoft.com/office/drawing/2014/main" val="2862145188"/>
                    </a:ext>
                  </a:extLst>
                </a:gridCol>
                <a:gridCol w="329184">
                  <a:extLst>
                    <a:ext uri="{9D8B030D-6E8A-4147-A177-3AD203B41FA5}">
                      <a16:colId xmlns:a16="http://schemas.microsoft.com/office/drawing/2014/main" val="684519109"/>
                    </a:ext>
                  </a:extLst>
                </a:gridCol>
                <a:gridCol w="329184">
                  <a:extLst>
                    <a:ext uri="{9D8B030D-6E8A-4147-A177-3AD203B41FA5}">
                      <a16:colId xmlns:a16="http://schemas.microsoft.com/office/drawing/2014/main" val="101416296"/>
                    </a:ext>
                  </a:extLst>
                </a:gridCol>
                <a:gridCol w="370332">
                  <a:extLst>
                    <a:ext uri="{9D8B030D-6E8A-4147-A177-3AD203B41FA5}">
                      <a16:colId xmlns:a16="http://schemas.microsoft.com/office/drawing/2014/main" val="2036032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279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- 2018-04-26 16:10:10 </a:t>
                      </a:r>
                      <a:r>
                        <a:rPr kumimoji="0" lang="de-DE" sz="1000" b="0" i="0" u="none" strike="noStrike" kern="1200" cap="none" spc="0" normalizeH="0" baseline="0" noProof="0">
                          <a:ln>
                            <a:noFill/>
                          </a:ln>
                          <a:solidFill>
                            <a:prstClr val="black"/>
                          </a:solidFill>
                          <a:effectLst/>
                          <a:uLnTx/>
                          <a:uFillTx/>
                          <a:latin typeface="+mn-lt"/>
                          <a:ea typeface="+mn-ea"/>
                          <a:cs typeface="+mn-cs"/>
                        </a:rPr>
                        <a:t> 
 Endspurt in Potsdam! 7 erfolgreiche Partnertage und viele Gespräche liegen nun fast hinter uns. Die Schinkelhalle Potsdam ist eine tolle Location für einen gebürtigen Abschluss der Veranstaltungsreihe.
Mehr Informationen findet ihr hier: https://www.fujitsu.com/de/microsite/partnertage-2018/index.html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4349384"/>
                  </a:ext>
                </a:extLst>
              </a:tr>
            </a:tbl>
          </a:graphicData>
        </a:graphic>
      </p:graphicFrame>
      <p:sp>
        <p:nvSpPr>
          <p:cNvPr id="4" name="Text Placeholder 3">
            <a:extLst>
              <a:ext uri="{FF2B5EF4-FFF2-40B4-BE49-F238E27FC236}">
                <a16:creationId xmlns:a16="http://schemas.microsoft.com/office/drawing/2014/main" id="{BB9F2A49-F509-4975-B088-68D0DD37A422}"/>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4092121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BBB18-A681-4497-8EBE-F918CA936FA0}"/>
              </a:ext>
            </a:extLst>
          </p:cNvPr>
          <p:cNvSpPr>
            <a:spLocks noGrp="1"/>
          </p:cNvSpPr>
          <p:nvPr>
            <p:ph type="title"/>
          </p:nvPr>
        </p:nvSpPr>
        <p:spPr/>
        <p:txBody>
          <a:bodyPr/>
          <a:lstStyle/>
          <a:p>
            <a:r>
              <a:rPr lang="en-US"/>
              <a:t>Facebook Own Posts Table | All Pages - 4 of 15</a:t>
            </a:r>
          </a:p>
        </p:txBody>
      </p:sp>
      <p:graphicFrame>
        <p:nvGraphicFramePr>
          <p:cNvPr id="5" name="Table Placeholder 4">
            <a:extLst>
              <a:ext uri="{FF2B5EF4-FFF2-40B4-BE49-F238E27FC236}">
                <a16:creationId xmlns:a16="http://schemas.microsoft.com/office/drawing/2014/main" id="{24F71E75-9FAF-41D8-A9C6-16320C4ACE0C}"/>
              </a:ext>
            </a:extLst>
          </p:cNvPr>
          <p:cNvGraphicFramePr>
            <a:graphicFrameLocks noGrp="1"/>
          </p:cNvGraphicFramePr>
          <p:nvPr>
            <p:ph type="tbl" sz="quarter" idx="13"/>
            <p:extLst>
              <p:ext uri="{D42A27DB-BD31-4B8C-83A1-F6EECF244321}">
                <p14:modId xmlns:p14="http://schemas.microsoft.com/office/powerpoint/2010/main" val="4034690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97237299"/>
                    </a:ext>
                  </a:extLst>
                </a:gridCol>
                <a:gridCol w="370332">
                  <a:extLst>
                    <a:ext uri="{9D8B030D-6E8A-4147-A177-3AD203B41FA5}">
                      <a16:colId xmlns:a16="http://schemas.microsoft.com/office/drawing/2014/main" val="1385457373"/>
                    </a:ext>
                  </a:extLst>
                </a:gridCol>
                <a:gridCol w="370332">
                  <a:extLst>
                    <a:ext uri="{9D8B030D-6E8A-4147-A177-3AD203B41FA5}">
                      <a16:colId xmlns:a16="http://schemas.microsoft.com/office/drawing/2014/main" val="2555176063"/>
                    </a:ext>
                  </a:extLst>
                </a:gridCol>
                <a:gridCol w="370332">
                  <a:extLst>
                    <a:ext uri="{9D8B030D-6E8A-4147-A177-3AD203B41FA5}">
                      <a16:colId xmlns:a16="http://schemas.microsoft.com/office/drawing/2014/main" val="2120915217"/>
                    </a:ext>
                  </a:extLst>
                </a:gridCol>
                <a:gridCol w="329184">
                  <a:extLst>
                    <a:ext uri="{9D8B030D-6E8A-4147-A177-3AD203B41FA5}">
                      <a16:colId xmlns:a16="http://schemas.microsoft.com/office/drawing/2014/main" val="2619853829"/>
                    </a:ext>
                  </a:extLst>
                </a:gridCol>
                <a:gridCol w="329184">
                  <a:extLst>
                    <a:ext uri="{9D8B030D-6E8A-4147-A177-3AD203B41FA5}">
                      <a16:colId xmlns:a16="http://schemas.microsoft.com/office/drawing/2014/main" val="2013309212"/>
                    </a:ext>
                  </a:extLst>
                </a:gridCol>
                <a:gridCol w="329184">
                  <a:extLst>
                    <a:ext uri="{9D8B030D-6E8A-4147-A177-3AD203B41FA5}">
                      <a16:colId xmlns:a16="http://schemas.microsoft.com/office/drawing/2014/main" val="3445929304"/>
                    </a:ext>
                  </a:extLst>
                </a:gridCol>
                <a:gridCol w="329184">
                  <a:extLst>
                    <a:ext uri="{9D8B030D-6E8A-4147-A177-3AD203B41FA5}">
                      <a16:colId xmlns:a16="http://schemas.microsoft.com/office/drawing/2014/main" val="2723115114"/>
                    </a:ext>
                  </a:extLst>
                </a:gridCol>
                <a:gridCol w="329184">
                  <a:extLst>
                    <a:ext uri="{9D8B030D-6E8A-4147-A177-3AD203B41FA5}">
                      <a16:colId xmlns:a16="http://schemas.microsoft.com/office/drawing/2014/main" val="1985675887"/>
                    </a:ext>
                  </a:extLst>
                </a:gridCol>
                <a:gridCol w="329184">
                  <a:extLst>
                    <a:ext uri="{9D8B030D-6E8A-4147-A177-3AD203B41FA5}">
                      <a16:colId xmlns:a16="http://schemas.microsoft.com/office/drawing/2014/main" val="1315853793"/>
                    </a:ext>
                  </a:extLst>
                </a:gridCol>
                <a:gridCol w="329184">
                  <a:extLst>
                    <a:ext uri="{9D8B030D-6E8A-4147-A177-3AD203B41FA5}">
                      <a16:colId xmlns:a16="http://schemas.microsoft.com/office/drawing/2014/main" val="2762070461"/>
                    </a:ext>
                  </a:extLst>
                </a:gridCol>
                <a:gridCol w="329184">
                  <a:extLst>
                    <a:ext uri="{9D8B030D-6E8A-4147-A177-3AD203B41FA5}">
                      <a16:colId xmlns:a16="http://schemas.microsoft.com/office/drawing/2014/main" val="953562173"/>
                    </a:ext>
                  </a:extLst>
                </a:gridCol>
                <a:gridCol w="329184">
                  <a:extLst>
                    <a:ext uri="{9D8B030D-6E8A-4147-A177-3AD203B41FA5}">
                      <a16:colId xmlns:a16="http://schemas.microsoft.com/office/drawing/2014/main" val="133915375"/>
                    </a:ext>
                  </a:extLst>
                </a:gridCol>
                <a:gridCol w="370332">
                  <a:extLst>
                    <a:ext uri="{9D8B030D-6E8A-4147-A177-3AD203B41FA5}">
                      <a16:colId xmlns:a16="http://schemas.microsoft.com/office/drawing/2014/main" val="990220190"/>
                    </a:ext>
                  </a:extLst>
                </a:gridCol>
                <a:gridCol w="370332">
                  <a:extLst>
                    <a:ext uri="{9D8B030D-6E8A-4147-A177-3AD203B41FA5}">
                      <a16:colId xmlns:a16="http://schemas.microsoft.com/office/drawing/2014/main" val="1835445465"/>
                    </a:ext>
                  </a:extLst>
                </a:gridCol>
                <a:gridCol w="329184">
                  <a:extLst>
                    <a:ext uri="{9D8B030D-6E8A-4147-A177-3AD203B41FA5}">
                      <a16:colId xmlns:a16="http://schemas.microsoft.com/office/drawing/2014/main" val="1465232162"/>
                    </a:ext>
                  </a:extLst>
                </a:gridCol>
                <a:gridCol w="329184">
                  <a:extLst>
                    <a:ext uri="{9D8B030D-6E8A-4147-A177-3AD203B41FA5}">
                      <a16:colId xmlns:a16="http://schemas.microsoft.com/office/drawing/2014/main" val="682901132"/>
                    </a:ext>
                  </a:extLst>
                </a:gridCol>
                <a:gridCol w="370332">
                  <a:extLst>
                    <a:ext uri="{9D8B030D-6E8A-4147-A177-3AD203B41FA5}">
                      <a16:colId xmlns:a16="http://schemas.microsoft.com/office/drawing/2014/main" val="380430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4819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- 2018-04-26 16:09:35 </a:t>
                      </a:r>
                      <a:r>
                        <a:rPr kumimoji="0" lang="de-DE" sz="1000" b="0" i="0" u="none" strike="noStrike" kern="1200" cap="none" spc="0" normalizeH="0" baseline="0" noProof="0">
                          <a:ln>
                            <a:noFill/>
                          </a:ln>
                          <a:solidFill>
                            <a:prstClr val="black"/>
                          </a:solidFill>
                          <a:effectLst/>
                          <a:uLnTx/>
                          <a:uFillTx/>
                          <a:latin typeface="+mn-lt"/>
                          <a:ea typeface="+mn-ea"/>
                          <a:cs typeface="+mn-cs"/>
                        </a:rPr>
                        <a:t> 
 Endspurt in Potsdam! 7 erfolgreiche Partnertage und viele Gespräche liegen nun fast hinter uns. Die Schinkelhalle Potsdam ist eine tolle Location für einen gebürtigen Abschluss der Veranstaltungsreihe.
Mehr Informationen findet ihr hier: https://www.fujitsu.com/de/microsite/partnertage-2018/index.html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7689358"/>
                  </a:ext>
                </a:extLst>
              </a:tr>
            </a:tbl>
          </a:graphicData>
        </a:graphic>
      </p:graphicFrame>
      <p:sp>
        <p:nvSpPr>
          <p:cNvPr id="4" name="Text Placeholder 3">
            <a:extLst>
              <a:ext uri="{FF2B5EF4-FFF2-40B4-BE49-F238E27FC236}">
                <a16:creationId xmlns:a16="http://schemas.microsoft.com/office/drawing/2014/main" id="{C30C119E-7AF4-491F-A8E5-515389515224}"/>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517906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80EF1-FB68-4920-9AEB-96E91EBC9FAE}"/>
              </a:ext>
            </a:extLst>
          </p:cNvPr>
          <p:cNvSpPr>
            <a:spLocks noGrp="1"/>
          </p:cNvSpPr>
          <p:nvPr>
            <p:ph type="title"/>
          </p:nvPr>
        </p:nvSpPr>
        <p:spPr/>
        <p:txBody>
          <a:bodyPr/>
          <a:lstStyle/>
          <a:p>
            <a:r>
              <a:rPr lang="en-US"/>
              <a:t>Facebook Own Posts Table | All Pages - 5 of 15</a:t>
            </a:r>
          </a:p>
        </p:txBody>
      </p:sp>
      <p:graphicFrame>
        <p:nvGraphicFramePr>
          <p:cNvPr id="5" name="Table Placeholder 4">
            <a:extLst>
              <a:ext uri="{FF2B5EF4-FFF2-40B4-BE49-F238E27FC236}">
                <a16:creationId xmlns:a16="http://schemas.microsoft.com/office/drawing/2014/main" id="{99B412E3-6DC8-4AEF-BB0F-8301E3BC893F}"/>
              </a:ext>
            </a:extLst>
          </p:cNvPr>
          <p:cNvGraphicFramePr>
            <a:graphicFrameLocks noGrp="1"/>
          </p:cNvGraphicFramePr>
          <p:nvPr>
            <p:ph type="tbl" sz="quarter" idx="13"/>
            <p:extLst>
              <p:ext uri="{D42A27DB-BD31-4B8C-83A1-F6EECF244321}">
                <p14:modId xmlns:p14="http://schemas.microsoft.com/office/powerpoint/2010/main" val="3653122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20943236"/>
                    </a:ext>
                  </a:extLst>
                </a:gridCol>
                <a:gridCol w="370332">
                  <a:extLst>
                    <a:ext uri="{9D8B030D-6E8A-4147-A177-3AD203B41FA5}">
                      <a16:colId xmlns:a16="http://schemas.microsoft.com/office/drawing/2014/main" val="50060659"/>
                    </a:ext>
                  </a:extLst>
                </a:gridCol>
                <a:gridCol w="370332">
                  <a:extLst>
                    <a:ext uri="{9D8B030D-6E8A-4147-A177-3AD203B41FA5}">
                      <a16:colId xmlns:a16="http://schemas.microsoft.com/office/drawing/2014/main" val="2205523655"/>
                    </a:ext>
                  </a:extLst>
                </a:gridCol>
                <a:gridCol w="370332">
                  <a:extLst>
                    <a:ext uri="{9D8B030D-6E8A-4147-A177-3AD203B41FA5}">
                      <a16:colId xmlns:a16="http://schemas.microsoft.com/office/drawing/2014/main" val="1153673062"/>
                    </a:ext>
                  </a:extLst>
                </a:gridCol>
                <a:gridCol w="329184">
                  <a:extLst>
                    <a:ext uri="{9D8B030D-6E8A-4147-A177-3AD203B41FA5}">
                      <a16:colId xmlns:a16="http://schemas.microsoft.com/office/drawing/2014/main" val="372177324"/>
                    </a:ext>
                  </a:extLst>
                </a:gridCol>
                <a:gridCol w="329184">
                  <a:extLst>
                    <a:ext uri="{9D8B030D-6E8A-4147-A177-3AD203B41FA5}">
                      <a16:colId xmlns:a16="http://schemas.microsoft.com/office/drawing/2014/main" val="148952075"/>
                    </a:ext>
                  </a:extLst>
                </a:gridCol>
                <a:gridCol w="329184">
                  <a:extLst>
                    <a:ext uri="{9D8B030D-6E8A-4147-A177-3AD203B41FA5}">
                      <a16:colId xmlns:a16="http://schemas.microsoft.com/office/drawing/2014/main" val="118559523"/>
                    </a:ext>
                  </a:extLst>
                </a:gridCol>
                <a:gridCol w="329184">
                  <a:extLst>
                    <a:ext uri="{9D8B030D-6E8A-4147-A177-3AD203B41FA5}">
                      <a16:colId xmlns:a16="http://schemas.microsoft.com/office/drawing/2014/main" val="3468731089"/>
                    </a:ext>
                  </a:extLst>
                </a:gridCol>
                <a:gridCol w="329184">
                  <a:extLst>
                    <a:ext uri="{9D8B030D-6E8A-4147-A177-3AD203B41FA5}">
                      <a16:colId xmlns:a16="http://schemas.microsoft.com/office/drawing/2014/main" val="2611978242"/>
                    </a:ext>
                  </a:extLst>
                </a:gridCol>
                <a:gridCol w="329184">
                  <a:extLst>
                    <a:ext uri="{9D8B030D-6E8A-4147-A177-3AD203B41FA5}">
                      <a16:colId xmlns:a16="http://schemas.microsoft.com/office/drawing/2014/main" val="1965314215"/>
                    </a:ext>
                  </a:extLst>
                </a:gridCol>
                <a:gridCol w="329184">
                  <a:extLst>
                    <a:ext uri="{9D8B030D-6E8A-4147-A177-3AD203B41FA5}">
                      <a16:colId xmlns:a16="http://schemas.microsoft.com/office/drawing/2014/main" val="281837995"/>
                    </a:ext>
                  </a:extLst>
                </a:gridCol>
                <a:gridCol w="329184">
                  <a:extLst>
                    <a:ext uri="{9D8B030D-6E8A-4147-A177-3AD203B41FA5}">
                      <a16:colId xmlns:a16="http://schemas.microsoft.com/office/drawing/2014/main" val="183838132"/>
                    </a:ext>
                  </a:extLst>
                </a:gridCol>
                <a:gridCol w="329184">
                  <a:extLst>
                    <a:ext uri="{9D8B030D-6E8A-4147-A177-3AD203B41FA5}">
                      <a16:colId xmlns:a16="http://schemas.microsoft.com/office/drawing/2014/main" val="2341103434"/>
                    </a:ext>
                  </a:extLst>
                </a:gridCol>
                <a:gridCol w="370332">
                  <a:extLst>
                    <a:ext uri="{9D8B030D-6E8A-4147-A177-3AD203B41FA5}">
                      <a16:colId xmlns:a16="http://schemas.microsoft.com/office/drawing/2014/main" val="3708095116"/>
                    </a:ext>
                  </a:extLst>
                </a:gridCol>
                <a:gridCol w="370332">
                  <a:extLst>
                    <a:ext uri="{9D8B030D-6E8A-4147-A177-3AD203B41FA5}">
                      <a16:colId xmlns:a16="http://schemas.microsoft.com/office/drawing/2014/main" val="2723480830"/>
                    </a:ext>
                  </a:extLst>
                </a:gridCol>
                <a:gridCol w="329184">
                  <a:extLst>
                    <a:ext uri="{9D8B030D-6E8A-4147-A177-3AD203B41FA5}">
                      <a16:colId xmlns:a16="http://schemas.microsoft.com/office/drawing/2014/main" val="57761544"/>
                    </a:ext>
                  </a:extLst>
                </a:gridCol>
                <a:gridCol w="329184">
                  <a:extLst>
                    <a:ext uri="{9D8B030D-6E8A-4147-A177-3AD203B41FA5}">
                      <a16:colId xmlns:a16="http://schemas.microsoft.com/office/drawing/2014/main" val="3700979936"/>
                    </a:ext>
                  </a:extLst>
                </a:gridCol>
                <a:gridCol w="370332">
                  <a:extLst>
                    <a:ext uri="{9D8B030D-6E8A-4147-A177-3AD203B41FA5}">
                      <a16:colId xmlns:a16="http://schemas.microsoft.com/office/drawing/2014/main" val="251566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0659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- 2018-04-26 14:51:35 </a:t>
                      </a:r>
                      <a:r>
                        <a:rPr kumimoji="0" lang="de-DE" sz="1000" b="0" i="0" u="none" strike="noStrike" kern="1200" cap="none" spc="0" normalizeH="0" baseline="0" noProof="0">
                          <a:ln>
                            <a:noFill/>
                          </a:ln>
                          <a:solidFill>
                            <a:prstClr val="black"/>
                          </a:solidFill>
                          <a:effectLst/>
                          <a:uLnTx/>
                          <a:uFillTx/>
                          <a:latin typeface="+mn-lt"/>
                          <a:ea typeface="+mn-ea"/>
                          <a:cs typeface="+mn-cs"/>
                        </a:rPr>
                        <a:t> 
 Die Hannover Messe spielt eine immer größere Rolle, gerade für die herstellende Industrie. Das findet auch Angela Tassinger, PR Manager Corporate Communications bei Fujitsu, und erzählte uns, warum sie persönlich so gerne auf der HMI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416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- 2018-04-26 11:49:55 </a:t>
                      </a:r>
                      <a:r>
                        <a:rPr kumimoji="0" lang="en-US" sz="1000" b="0" i="0" u="none" strike="noStrike" kern="1200" cap="none" spc="0" normalizeH="0" baseline="0" noProof="0">
                          <a:ln>
                            <a:noFill/>
                          </a:ln>
                          <a:solidFill>
                            <a:prstClr val="black"/>
                          </a:solidFill>
                          <a:effectLst/>
                          <a:uLnTx/>
                          <a:uFillTx/>
                          <a:latin typeface="+mn-lt"/>
                          <a:ea typeface="+mn-ea"/>
                          <a:cs typeface="+mn-cs"/>
                        </a:rPr>
                        <a:t> 
 Die Anforderungen an AI sind hoch – doch Fritz Schinkel, Fujitsu Distinguished Engineer – Presales Industrial Analytics Central Europe, zeigt auf der Hannover Messe, dass Fujitsu auch dafür Lösungen zu bieten 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2811589"/>
                  </a:ext>
                </a:extLst>
              </a:tr>
            </a:tbl>
          </a:graphicData>
        </a:graphic>
      </p:graphicFrame>
      <p:sp>
        <p:nvSpPr>
          <p:cNvPr id="4" name="Text Placeholder 3">
            <a:extLst>
              <a:ext uri="{FF2B5EF4-FFF2-40B4-BE49-F238E27FC236}">
                <a16:creationId xmlns:a16="http://schemas.microsoft.com/office/drawing/2014/main" id="{462AC56A-FD9A-4DFB-AAC5-3642180C164C}"/>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181596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06CC2-6762-47A6-BE28-00904103C4E4}"/>
              </a:ext>
            </a:extLst>
          </p:cNvPr>
          <p:cNvSpPr>
            <a:spLocks noGrp="1"/>
          </p:cNvSpPr>
          <p:nvPr>
            <p:ph type="title"/>
          </p:nvPr>
        </p:nvSpPr>
        <p:spPr/>
        <p:txBody>
          <a:bodyPr/>
          <a:lstStyle/>
          <a:p>
            <a:r>
              <a:rPr lang="en-US"/>
              <a:t>Facebook Own Posts Table | All Pages - 6 of 15</a:t>
            </a:r>
          </a:p>
        </p:txBody>
      </p:sp>
      <p:graphicFrame>
        <p:nvGraphicFramePr>
          <p:cNvPr id="5" name="Table Placeholder 4">
            <a:extLst>
              <a:ext uri="{FF2B5EF4-FFF2-40B4-BE49-F238E27FC236}">
                <a16:creationId xmlns:a16="http://schemas.microsoft.com/office/drawing/2014/main" id="{7EBC1CD3-7D2E-4179-92D0-0E25D37B3F72}"/>
              </a:ext>
            </a:extLst>
          </p:cNvPr>
          <p:cNvGraphicFramePr>
            <a:graphicFrameLocks noGrp="1"/>
          </p:cNvGraphicFramePr>
          <p:nvPr>
            <p:ph type="tbl" sz="quarter" idx="13"/>
            <p:extLst>
              <p:ext uri="{D42A27DB-BD31-4B8C-83A1-F6EECF244321}">
                <p14:modId xmlns:p14="http://schemas.microsoft.com/office/powerpoint/2010/main" val="2462840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14379911"/>
                    </a:ext>
                  </a:extLst>
                </a:gridCol>
                <a:gridCol w="370332">
                  <a:extLst>
                    <a:ext uri="{9D8B030D-6E8A-4147-A177-3AD203B41FA5}">
                      <a16:colId xmlns:a16="http://schemas.microsoft.com/office/drawing/2014/main" val="3344789455"/>
                    </a:ext>
                  </a:extLst>
                </a:gridCol>
                <a:gridCol w="370332">
                  <a:extLst>
                    <a:ext uri="{9D8B030D-6E8A-4147-A177-3AD203B41FA5}">
                      <a16:colId xmlns:a16="http://schemas.microsoft.com/office/drawing/2014/main" val="1431899662"/>
                    </a:ext>
                  </a:extLst>
                </a:gridCol>
                <a:gridCol w="370332">
                  <a:extLst>
                    <a:ext uri="{9D8B030D-6E8A-4147-A177-3AD203B41FA5}">
                      <a16:colId xmlns:a16="http://schemas.microsoft.com/office/drawing/2014/main" val="2961647804"/>
                    </a:ext>
                  </a:extLst>
                </a:gridCol>
                <a:gridCol w="329184">
                  <a:extLst>
                    <a:ext uri="{9D8B030D-6E8A-4147-A177-3AD203B41FA5}">
                      <a16:colId xmlns:a16="http://schemas.microsoft.com/office/drawing/2014/main" val="1054690685"/>
                    </a:ext>
                  </a:extLst>
                </a:gridCol>
                <a:gridCol w="329184">
                  <a:extLst>
                    <a:ext uri="{9D8B030D-6E8A-4147-A177-3AD203B41FA5}">
                      <a16:colId xmlns:a16="http://schemas.microsoft.com/office/drawing/2014/main" val="1770076141"/>
                    </a:ext>
                  </a:extLst>
                </a:gridCol>
                <a:gridCol w="329184">
                  <a:extLst>
                    <a:ext uri="{9D8B030D-6E8A-4147-A177-3AD203B41FA5}">
                      <a16:colId xmlns:a16="http://schemas.microsoft.com/office/drawing/2014/main" val="2107527191"/>
                    </a:ext>
                  </a:extLst>
                </a:gridCol>
                <a:gridCol w="329184">
                  <a:extLst>
                    <a:ext uri="{9D8B030D-6E8A-4147-A177-3AD203B41FA5}">
                      <a16:colId xmlns:a16="http://schemas.microsoft.com/office/drawing/2014/main" val="2067058860"/>
                    </a:ext>
                  </a:extLst>
                </a:gridCol>
                <a:gridCol w="329184">
                  <a:extLst>
                    <a:ext uri="{9D8B030D-6E8A-4147-A177-3AD203B41FA5}">
                      <a16:colId xmlns:a16="http://schemas.microsoft.com/office/drawing/2014/main" val="3161186881"/>
                    </a:ext>
                  </a:extLst>
                </a:gridCol>
                <a:gridCol w="329184">
                  <a:extLst>
                    <a:ext uri="{9D8B030D-6E8A-4147-A177-3AD203B41FA5}">
                      <a16:colId xmlns:a16="http://schemas.microsoft.com/office/drawing/2014/main" val="961576416"/>
                    </a:ext>
                  </a:extLst>
                </a:gridCol>
                <a:gridCol w="329184">
                  <a:extLst>
                    <a:ext uri="{9D8B030D-6E8A-4147-A177-3AD203B41FA5}">
                      <a16:colId xmlns:a16="http://schemas.microsoft.com/office/drawing/2014/main" val="687585806"/>
                    </a:ext>
                  </a:extLst>
                </a:gridCol>
                <a:gridCol w="329184">
                  <a:extLst>
                    <a:ext uri="{9D8B030D-6E8A-4147-A177-3AD203B41FA5}">
                      <a16:colId xmlns:a16="http://schemas.microsoft.com/office/drawing/2014/main" val="976585796"/>
                    </a:ext>
                  </a:extLst>
                </a:gridCol>
                <a:gridCol w="329184">
                  <a:extLst>
                    <a:ext uri="{9D8B030D-6E8A-4147-A177-3AD203B41FA5}">
                      <a16:colId xmlns:a16="http://schemas.microsoft.com/office/drawing/2014/main" val="2301448713"/>
                    </a:ext>
                  </a:extLst>
                </a:gridCol>
                <a:gridCol w="370332">
                  <a:extLst>
                    <a:ext uri="{9D8B030D-6E8A-4147-A177-3AD203B41FA5}">
                      <a16:colId xmlns:a16="http://schemas.microsoft.com/office/drawing/2014/main" val="665885400"/>
                    </a:ext>
                  </a:extLst>
                </a:gridCol>
                <a:gridCol w="370332">
                  <a:extLst>
                    <a:ext uri="{9D8B030D-6E8A-4147-A177-3AD203B41FA5}">
                      <a16:colId xmlns:a16="http://schemas.microsoft.com/office/drawing/2014/main" val="360618130"/>
                    </a:ext>
                  </a:extLst>
                </a:gridCol>
                <a:gridCol w="329184">
                  <a:extLst>
                    <a:ext uri="{9D8B030D-6E8A-4147-A177-3AD203B41FA5}">
                      <a16:colId xmlns:a16="http://schemas.microsoft.com/office/drawing/2014/main" val="1341453124"/>
                    </a:ext>
                  </a:extLst>
                </a:gridCol>
                <a:gridCol w="329184">
                  <a:extLst>
                    <a:ext uri="{9D8B030D-6E8A-4147-A177-3AD203B41FA5}">
                      <a16:colId xmlns:a16="http://schemas.microsoft.com/office/drawing/2014/main" val="1593635947"/>
                    </a:ext>
                  </a:extLst>
                </a:gridCol>
                <a:gridCol w="370332">
                  <a:extLst>
                    <a:ext uri="{9D8B030D-6E8A-4147-A177-3AD203B41FA5}">
                      <a16:colId xmlns:a16="http://schemas.microsoft.com/office/drawing/2014/main" val="2737066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360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- 2018-04-26 09:11:43 </a:t>
                      </a:r>
                      <a:r>
                        <a:rPr kumimoji="0" lang="en-US" sz="1000" b="0" i="0" u="none" strike="noStrike" kern="1200" cap="none" spc="0" normalizeH="0" baseline="0" noProof="0">
                          <a:ln>
                            <a:noFill/>
                          </a:ln>
                          <a:solidFill>
                            <a:prstClr val="black"/>
                          </a:solidFill>
                          <a:effectLst/>
                          <a:uLnTx/>
                          <a:uFillTx/>
                          <a:latin typeface="+mn-lt"/>
                          <a:ea typeface="+mn-ea"/>
                          <a:cs typeface="+mn-cs"/>
                        </a:rPr>
                        <a:t> 
 Wie präsentiert man das Unternehmen und seine innovativen Produkte &amp; Services in verschiedenen Ländern? Hiroyuki Yokokawa, Senior Director Promotion Planning Division bei Fujitsu in Japan, besuchte unseren Stand auf der Hannover Messe 2018 und zieht sein Resümee für zukünftige Events weltweit.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056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- 2018-04-25 19:20:00 </a:t>
                      </a:r>
                      <a:r>
                        <a:rPr kumimoji="0" lang="de-DE" sz="1000" b="0" i="0" u="none" strike="noStrike" kern="1200" cap="none" spc="0" normalizeH="0" baseline="0" noProof="0">
                          <a:ln>
                            <a:noFill/>
                          </a:ln>
                          <a:solidFill>
                            <a:prstClr val="black"/>
                          </a:solidFill>
                          <a:effectLst/>
                          <a:uLnTx/>
                          <a:uFillTx/>
                          <a:latin typeface="+mn-lt"/>
                          <a:ea typeface="+mn-ea"/>
                          <a:cs typeface="+mn-cs"/>
                        </a:rPr>
                        <a:t> 
 Dr. Joseph Reger, CTO Fujitsu EMEIA, hat mit uns auf der Hannover Messe 2018 darüber gesprochen, wie Digital Co-creation den Wandel der (Fertigungs-)Industrie vorantreiben kann - und auch vor Geschäftsmodellen nicht Halt 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248062"/>
                  </a:ext>
                </a:extLst>
              </a:tr>
            </a:tbl>
          </a:graphicData>
        </a:graphic>
      </p:graphicFrame>
      <p:sp>
        <p:nvSpPr>
          <p:cNvPr id="4" name="Text Placeholder 3">
            <a:extLst>
              <a:ext uri="{FF2B5EF4-FFF2-40B4-BE49-F238E27FC236}">
                <a16:creationId xmlns:a16="http://schemas.microsoft.com/office/drawing/2014/main" id="{C75BBAAA-A65D-4EFF-B5C2-AD95415D6F5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390543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F641-C87E-4E57-A850-BE135114472E}"/>
              </a:ext>
            </a:extLst>
          </p:cNvPr>
          <p:cNvSpPr>
            <a:spLocks noGrp="1"/>
          </p:cNvSpPr>
          <p:nvPr>
            <p:ph type="title"/>
          </p:nvPr>
        </p:nvSpPr>
        <p:spPr/>
        <p:txBody>
          <a:bodyPr/>
          <a:lstStyle/>
          <a:p>
            <a:r>
              <a:rPr lang="en-US"/>
              <a:t>Facebook Own Posts Table | All Pages - 7 of 15</a:t>
            </a:r>
          </a:p>
        </p:txBody>
      </p:sp>
      <p:graphicFrame>
        <p:nvGraphicFramePr>
          <p:cNvPr id="5" name="Table Placeholder 4">
            <a:extLst>
              <a:ext uri="{FF2B5EF4-FFF2-40B4-BE49-F238E27FC236}">
                <a16:creationId xmlns:a16="http://schemas.microsoft.com/office/drawing/2014/main" id="{14731AC8-1643-4467-AF3C-C5E8759B3AFF}"/>
              </a:ext>
            </a:extLst>
          </p:cNvPr>
          <p:cNvGraphicFramePr>
            <a:graphicFrameLocks noGrp="1"/>
          </p:cNvGraphicFramePr>
          <p:nvPr>
            <p:ph type="tbl" sz="quarter" idx="13"/>
            <p:extLst>
              <p:ext uri="{D42A27DB-BD31-4B8C-83A1-F6EECF244321}">
                <p14:modId xmlns:p14="http://schemas.microsoft.com/office/powerpoint/2010/main" val="162390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44486334"/>
                    </a:ext>
                  </a:extLst>
                </a:gridCol>
                <a:gridCol w="370332">
                  <a:extLst>
                    <a:ext uri="{9D8B030D-6E8A-4147-A177-3AD203B41FA5}">
                      <a16:colId xmlns:a16="http://schemas.microsoft.com/office/drawing/2014/main" val="2482341994"/>
                    </a:ext>
                  </a:extLst>
                </a:gridCol>
                <a:gridCol w="370332">
                  <a:extLst>
                    <a:ext uri="{9D8B030D-6E8A-4147-A177-3AD203B41FA5}">
                      <a16:colId xmlns:a16="http://schemas.microsoft.com/office/drawing/2014/main" val="3211878641"/>
                    </a:ext>
                  </a:extLst>
                </a:gridCol>
                <a:gridCol w="370332">
                  <a:extLst>
                    <a:ext uri="{9D8B030D-6E8A-4147-A177-3AD203B41FA5}">
                      <a16:colId xmlns:a16="http://schemas.microsoft.com/office/drawing/2014/main" val="1940869685"/>
                    </a:ext>
                  </a:extLst>
                </a:gridCol>
                <a:gridCol w="329184">
                  <a:extLst>
                    <a:ext uri="{9D8B030D-6E8A-4147-A177-3AD203B41FA5}">
                      <a16:colId xmlns:a16="http://schemas.microsoft.com/office/drawing/2014/main" val="3192865390"/>
                    </a:ext>
                  </a:extLst>
                </a:gridCol>
                <a:gridCol w="329184">
                  <a:extLst>
                    <a:ext uri="{9D8B030D-6E8A-4147-A177-3AD203B41FA5}">
                      <a16:colId xmlns:a16="http://schemas.microsoft.com/office/drawing/2014/main" val="3804203704"/>
                    </a:ext>
                  </a:extLst>
                </a:gridCol>
                <a:gridCol w="329184">
                  <a:extLst>
                    <a:ext uri="{9D8B030D-6E8A-4147-A177-3AD203B41FA5}">
                      <a16:colId xmlns:a16="http://schemas.microsoft.com/office/drawing/2014/main" val="2897758982"/>
                    </a:ext>
                  </a:extLst>
                </a:gridCol>
                <a:gridCol w="329184">
                  <a:extLst>
                    <a:ext uri="{9D8B030D-6E8A-4147-A177-3AD203B41FA5}">
                      <a16:colId xmlns:a16="http://schemas.microsoft.com/office/drawing/2014/main" val="1303452951"/>
                    </a:ext>
                  </a:extLst>
                </a:gridCol>
                <a:gridCol w="329184">
                  <a:extLst>
                    <a:ext uri="{9D8B030D-6E8A-4147-A177-3AD203B41FA5}">
                      <a16:colId xmlns:a16="http://schemas.microsoft.com/office/drawing/2014/main" val="1797313916"/>
                    </a:ext>
                  </a:extLst>
                </a:gridCol>
                <a:gridCol w="329184">
                  <a:extLst>
                    <a:ext uri="{9D8B030D-6E8A-4147-A177-3AD203B41FA5}">
                      <a16:colId xmlns:a16="http://schemas.microsoft.com/office/drawing/2014/main" val="2088306697"/>
                    </a:ext>
                  </a:extLst>
                </a:gridCol>
                <a:gridCol w="329184">
                  <a:extLst>
                    <a:ext uri="{9D8B030D-6E8A-4147-A177-3AD203B41FA5}">
                      <a16:colId xmlns:a16="http://schemas.microsoft.com/office/drawing/2014/main" val="1857829230"/>
                    </a:ext>
                  </a:extLst>
                </a:gridCol>
                <a:gridCol w="329184">
                  <a:extLst>
                    <a:ext uri="{9D8B030D-6E8A-4147-A177-3AD203B41FA5}">
                      <a16:colId xmlns:a16="http://schemas.microsoft.com/office/drawing/2014/main" val="1086629316"/>
                    </a:ext>
                  </a:extLst>
                </a:gridCol>
                <a:gridCol w="329184">
                  <a:extLst>
                    <a:ext uri="{9D8B030D-6E8A-4147-A177-3AD203B41FA5}">
                      <a16:colId xmlns:a16="http://schemas.microsoft.com/office/drawing/2014/main" val="3256874232"/>
                    </a:ext>
                  </a:extLst>
                </a:gridCol>
                <a:gridCol w="370332">
                  <a:extLst>
                    <a:ext uri="{9D8B030D-6E8A-4147-A177-3AD203B41FA5}">
                      <a16:colId xmlns:a16="http://schemas.microsoft.com/office/drawing/2014/main" val="1061201801"/>
                    </a:ext>
                  </a:extLst>
                </a:gridCol>
                <a:gridCol w="370332">
                  <a:extLst>
                    <a:ext uri="{9D8B030D-6E8A-4147-A177-3AD203B41FA5}">
                      <a16:colId xmlns:a16="http://schemas.microsoft.com/office/drawing/2014/main" val="2117384781"/>
                    </a:ext>
                  </a:extLst>
                </a:gridCol>
                <a:gridCol w="329184">
                  <a:extLst>
                    <a:ext uri="{9D8B030D-6E8A-4147-A177-3AD203B41FA5}">
                      <a16:colId xmlns:a16="http://schemas.microsoft.com/office/drawing/2014/main" val="1608639300"/>
                    </a:ext>
                  </a:extLst>
                </a:gridCol>
                <a:gridCol w="329184">
                  <a:extLst>
                    <a:ext uri="{9D8B030D-6E8A-4147-A177-3AD203B41FA5}">
                      <a16:colId xmlns:a16="http://schemas.microsoft.com/office/drawing/2014/main" val="4200747896"/>
                    </a:ext>
                  </a:extLst>
                </a:gridCol>
                <a:gridCol w="370332">
                  <a:extLst>
                    <a:ext uri="{9D8B030D-6E8A-4147-A177-3AD203B41FA5}">
                      <a16:colId xmlns:a16="http://schemas.microsoft.com/office/drawing/2014/main" val="1219851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999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- 2018-04-25 16:55:37 </a:t>
                      </a:r>
                      <a:r>
                        <a:rPr kumimoji="0" lang="en-US" sz="1000" b="0" i="0" u="none" strike="noStrike" kern="1200" cap="none" spc="0" normalizeH="0" baseline="0" noProof="0">
                          <a:ln>
                            <a:noFill/>
                          </a:ln>
                          <a:solidFill>
                            <a:prstClr val="black"/>
                          </a:solidFill>
                          <a:effectLst/>
                          <a:uLnTx/>
                          <a:uFillTx/>
                          <a:latin typeface="+mn-lt"/>
                          <a:ea typeface="+mn-ea"/>
                          <a:cs typeface="+mn-cs"/>
                        </a:rPr>
                        <a:t> 
 Walter Graf, Industrie 4.0 Evangelist &amp; Fujitsu Distinguished Engineer, verriet uns auf der Hannover Messe sein Industrie 4.0 Highlight und warum man nicht nur den reinen Fertigungsprozess im Blick haben sollte.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338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- 2018-04-25 14:46:39 </a:t>
                      </a:r>
                      <a:r>
                        <a:rPr kumimoji="0" lang="de-DE" sz="1000" b="0" i="0" u="none" strike="noStrike" kern="1200" cap="none" spc="0" normalizeH="0" baseline="0" noProof="0">
                          <a:ln>
                            <a:noFill/>
                          </a:ln>
                          <a:solidFill>
                            <a:prstClr val="black"/>
                          </a:solidFill>
                          <a:effectLst/>
                          <a:uLnTx/>
                          <a:uFillTx/>
                          <a:latin typeface="+mn-lt"/>
                          <a:ea typeface="+mn-ea"/>
                          <a:cs typeface="+mn-cs"/>
                        </a:rPr>
                        <a:t> 
 Frank Blaimberger, Leiter Fachbereich Services &amp; Tools bei Fujitsu, erklärt auf der Hannover Messe den Zusammenhang zwischen Industrie 4.0 und Smart Factories – und verrät, warum das Fujitsu Werk in Augsburg Vorreiter auf dem Weg zu einer solchen Smart Factory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1864443"/>
                  </a:ext>
                </a:extLst>
              </a:tr>
            </a:tbl>
          </a:graphicData>
        </a:graphic>
      </p:graphicFrame>
      <p:sp>
        <p:nvSpPr>
          <p:cNvPr id="4" name="Text Placeholder 3">
            <a:extLst>
              <a:ext uri="{FF2B5EF4-FFF2-40B4-BE49-F238E27FC236}">
                <a16:creationId xmlns:a16="http://schemas.microsoft.com/office/drawing/2014/main" id="{C72BE1D4-F422-4469-96DA-E891AB669CA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9791896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2BF82-AD90-4C15-954E-01F6D53FF775}"/>
              </a:ext>
            </a:extLst>
          </p:cNvPr>
          <p:cNvSpPr>
            <a:spLocks noGrp="1"/>
          </p:cNvSpPr>
          <p:nvPr>
            <p:ph type="title"/>
          </p:nvPr>
        </p:nvSpPr>
        <p:spPr/>
        <p:txBody>
          <a:bodyPr/>
          <a:lstStyle/>
          <a:p>
            <a:r>
              <a:rPr lang="en-US"/>
              <a:t>Facebook Own Posts Table | All Pages - 8 of 15</a:t>
            </a:r>
          </a:p>
        </p:txBody>
      </p:sp>
      <p:graphicFrame>
        <p:nvGraphicFramePr>
          <p:cNvPr id="5" name="Table Placeholder 4">
            <a:extLst>
              <a:ext uri="{FF2B5EF4-FFF2-40B4-BE49-F238E27FC236}">
                <a16:creationId xmlns:a16="http://schemas.microsoft.com/office/drawing/2014/main" id="{34ECB494-FE36-4099-957F-91EA05BA84DA}"/>
              </a:ext>
            </a:extLst>
          </p:cNvPr>
          <p:cNvGraphicFramePr>
            <a:graphicFrameLocks noGrp="1"/>
          </p:cNvGraphicFramePr>
          <p:nvPr>
            <p:ph type="tbl" sz="quarter" idx="13"/>
            <p:extLst>
              <p:ext uri="{D42A27DB-BD31-4B8C-83A1-F6EECF244321}">
                <p14:modId xmlns:p14="http://schemas.microsoft.com/office/powerpoint/2010/main" val="1871011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66333711"/>
                    </a:ext>
                  </a:extLst>
                </a:gridCol>
                <a:gridCol w="370332">
                  <a:extLst>
                    <a:ext uri="{9D8B030D-6E8A-4147-A177-3AD203B41FA5}">
                      <a16:colId xmlns:a16="http://schemas.microsoft.com/office/drawing/2014/main" val="1135643427"/>
                    </a:ext>
                  </a:extLst>
                </a:gridCol>
                <a:gridCol w="370332">
                  <a:extLst>
                    <a:ext uri="{9D8B030D-6E8A-4147-A177-3AD203B41FA5}">
                      <a16:colId xmlns:a16="http://schemas.microsoft.com/office/drawing/2014/main" val="3943948649"/>
                    </a:ext>
                  </a:extLst>
                </a:gridCol>
                <a:gridCol w="370332">
                  <a:extLst>
                    <a:ext uri="{9D8B030D-6E8A-4147-A177-3AD203B41FA5}">
                      <a16:colId xmlns:a16="http://schemas.microsoft.com/office/drawing/2014/main" val="364105194"/>
                    </a:ext>
                  </a:extLst>
                </a:gridCol>
                <a:gridCol w="329184">
                  <a:extLst>
                    <a:ext uri="{9D8B030D-6E8A-4147-A177-3AD203B41FA5}">
                      <a16:colId xmlns:a16="http://schemas.microsoft.com/office/drawing/2014/main" val="1897651243"/>
                    </a:ext>
                  </a:extLst>
                </a:gridCol>
                <a:gridCol w="329184">
                  <a:extLst>
                    <a:ext uri="{9D8B030D-6E8A-4147-A177-3AD203B41FA5}">
                      <a16:colId xmlns:a16="http://schemas.microsoft.com/office/drawing/2014/main" val="2691029794"/>
                    </a:ext>
                  </a:extLst>
                </a:gridCol>
                <a:gridCol w="329184">
                  <a:extLst>
                    <a:ext uri="{9D8B030D-6E8A-4147-A177-3AD203B41FA5}">
                      <a16:colId xmlns:a16="http://schemas.microsoft.com/office/drawing/2014/main" val="3487287414"/>
                    </a:ext>
                  </a:extLst>
                </a:gridCol>
                <a:gridCol w="329184">
                  <a:extLst>
                    <a:ext uri="{9D8B030D-6E8A-4147-A177-3AD203B41FA5}">
                      <a16:colId xmlns:a16="http://schemas.microsoft.com/office/drawing/2014/main" val="3804933786"/>
                    </a:ext>
                  </a:extLst>
                </a:gridCol>
                <a:gridCol w="329184">
                  <a:extLst>
                    <a:ext uri="{9D8B030D-6E8A-4147-A177-3AD203B41FA5}">
                      <a16:colId xmlns:a16="http://schemas.microsoft.com/office/drawing/2014/main" val="3465660334"/>
                    </a:ext>
                  </a:extLst>
                </a:gridCol>
                <a:gridCol w="329184">
                  <a:extLst>
                    <a:ext uri="{9D8B030D-6E8A-4147-A177-3AD203B41FA5}">
                      <a16:colId xmlns:a16="http://schemas.microsoft.com/office/drawing/2014/main" val="3427584936"/>
                    </a:ext>
                  </a:extLst>
                </a:gridCol>
                <a:gridCol w="329184">
                  <a:extLst>
                    <a:ext uri="{9D8B030D-6E8A-4147-A177-3AD203B41FA5}">
                      <a16:colId xmlns:a16="http://schemas.microsoft.com/office/drawing/2014/main" val="2041385198"/>
                    </a:ext>
                  </a:extLst>
                </a:gridCol>
                <a:gridCol w="329184">
                  <a:extLst>
                    <a:ext uri="{9D8B030D-6E8A-4147-A177-3AD203B41FA5}">
                      <a16:colId xmlns:a16="http://schemas.microsoft.com/office/drawing/2014/main" val="1518080195"/>
                    </a:ext>
                  </a:extLst>
                </a:gridCol>
                <a:gridCol w="329184">
                  <a:extLst>
                    <a:ext uri="{9D8B030D-6E8A-4147-A177-3AD203B41FA5}">
                      <a16:colId xmlns:a16="http://schemas.microsoft.com/office/drawing/2014/main" val="2447125432"/>
                    </a:ext>
                  </a:extLst>
                </a:gridCol>
                <a:gridCol w="370332">
                  <a:extLst>
                    <a:ext uri="{9D8B030D-6E8A-4147-A177-3AD203B41FA5}">
                      <a16:colId xmlns:a16="http://schemas.microsoft.com/office/drawing/2014/main" val="1362651912"/>
                    </a:ext>
                  </a:extLst>
                </a:gridCol>
                <a:gridCol w="370332">
                  <a:extLst>
                    <a:ext uri="{9D8B030D-6E8A-4147-A177-3AD203B41FA5}">
                      <a16:colId xmlns:a16="http://schemas.microsoft.com/office/drawing/2014/main" val="3643016236"/>
                    </a:ext>
                  </a:extLst>
                </a:gridCol>
                <a:gridCol w="329184">
                  <a:extLst>
                    <a:ext uri="{9D8B030D-6E8A-4147-A177-3AD203B41FA5}">
                      <a16:colId xmlns:a16="http://schemas.microsoft.com/office/drawing/2014/main" val="1305941315"/>
                    </a:ext>
                  </a:extLst>
                </a:gridCol>
                <a:gridCol w="329184">
                  <a:extLst>
                    <a:ext uri="{9D8B030D-6E8A-4147-A177-3AD203B41FA5}">
                      <a16:colId xmlns:a16="http://schemas.microsoft.com/office/drawing/2014/main" val="308032633"/>
                    </a:ext>
                  </a:extLst>
                </a:gridCol>
                <a:gridCol w="370332">
                  <a:extLst>
                    <a:ext uri="{9D8B030D-6E8A-4147-A177-3AD203B41FA5}">
                      <a16:colId xmlns:a16="http://schemas.microsoft.com/office/drawing/2014/main" val="2678922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9721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- 2018-04-25 13:09:32 </a:t>
                      </a:r>
                      <a:r>
                        <a:rPr kumimoji="0" lang="en-US" sz="1000" b="0" i="0" u="none" strike="noStrike" kern="1200" cap="none" spc="0" normalizeH="0" baseline="0" noProof="0">
                          <a:ln>
                            <a:noFill/>
                          </a:ln>
                          <a:solidFill>
                            <a:prstClr val="black"/>
                          </a:solidFill>
                          <a:effectLst/>
                          <a:uLnTx/>
                          <a:uFillTx/>
                          <a:latin typeface="+mn-lt"/>
                          <a:ea typeface="+mn-ea"/>
                          <a:cs typeface="+mn-cs"/>
                        </a:rPr>
                        <a:t> 
 Blockchain kann mehr als nur Kryptowährungen: Dr. Rolf Werner, Head of Central Europe bei Fujitsu, zeigt auf der Hannover Messe Einsatzszenarien auf und geht auf die Sicherheitsaspekte der Technologie 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4280571"/>
                  </a:ext>
                </a:extLst>
              </a:tr>
            </a:tbl>
          </a:graphicData>
        </a:graphic>
      </p:graphicFrame>
      <p:sp>
        <p:nvSpPr>
          <p:cNvPr id="4" name="Text Placeholder 3">
            <a:extLst>
              <a:ext uri="{FF2B5EF4-FFF2-40B4-BE49-F238E27FC236}">
                <a16:creationId xmlns:a16="http://schemas.microsoft.com/office/drawing/2014/main" id="{8E68D61A-5BE3-4B3E-B87A-FBDE41D4BC5F}"/>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02595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81E1-40D6-42B0-B1FA-A7988F9099E6}"/>
              </a:ext>
            </a:extLst>
          </p:cNvPr>
          <p:cNvSpPr>
            <a:spLocks noGrp="1"/>
          </p:cNvSpPr>
          <p:nvPr>
            <p:ph type="title"/>
          </p:nvPr>
        </p:nvSpPr>
        <p:spPr/>
        <p:txBody>
          <a:bodyPr/>
          <a:lstStyle/>
          <a:p>
            <a:r>
              <a:rPr lang="en-US"/>
              <a:t>Facebook Own Posts Table | All Pages - 9 of 15</a:t>
            </a:r>
          </a:p>
        </p:txBody>
      </p:sp>
      <p:graphicFrame>
        <p:nvGraphicFramePr>
          <p:cNvPr id="5" name="Table Placeholder 4">
            <a:extLst>
              <a:ext uri="{FF2B5EF4-FFF2-40B4-BE49-F238E27FC236}">
                <a16:creationId xmlns:a16="http://schemas.microsoft.com/office/drawing/2014/main" id="{CCB601A5-52CF-4314-A32C-BE21CB228DFC}"/>
              </a:ext>
            </a:extLst>
          </p:cNvPr>
          <p:cNvGraphicFramePr>
            <a:graphicFrameLocks noGrp="1"/>
          </p:cNvGraphicFramePr>
          <p:nvPr>
            <p:ph type="tbl" sz="quarter" idx="13"/>
            <p:extLst>
              <p:ext uri="{D42A27DB-BD31-4B8C-83A1-F6EECF244321}">
                <p14:modId xmlns:p14="http://schemas.microsoft.com/office/powerpoint/2010/main" val="1908694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7328987"/>
                    </a:ext>
                  </a:extLst>
                </a:gridCol>
                <a:gridCol w="370332">
                  <a:extLst>
                    <a:ext uri="{9D8B030D-6E8A-4147-A177-3AD203B41FA5}">
                      <a16:colId xmlns:a16="http://schemas.microsoft.com/office/drawing/2014/main" val="1721138509"/>
                    </a:ext>
                  </a:extLst>
                </a:gridCol>
                <a:gridCol w="370332">
                  <a:extLst>
                    <a:ext uri="{9D8B030D-6E8A-4147-A177-3AD203B41FA5}">
                      <a16:colId xmlns:a16="http://schemas.microsoft.com/office/drawing/2014/main" val="809577979"/>
                    </a:ext>
                  </a:extLst>
                </a:gridCol>
                <a:gridCol w="370332">
                  <a:extLst>
                    <a:ext uri="{9D8B030D-6E8A-4147-A177-3AD203B41FA5}">
                      <a16:colId xmlns:a16="http://schemas.microsoft.com/office/drawing/2014/main" val="572228208"/>
                    </a:ext>
                  </a:extLst>
                </a:gridCol>
                <a:gridCol w="329184">
                  <a:extLst>
                    <a:ext uri="{9D8B030D-6E8A-4147-A177-3AD203B41FA5}">
                      <a16:colId xmlns:a16="http://schemas.microsoft.com/office/drawing/2014/main" val="2784163197"/>
                    </a:ext>
                  </a:extLst>
                </a:gridCol>
                <a:gridCol w="329184">
                  <a:extLst>
                    <a:ext uri="{9D8B030D-6E8A-4147-A177-3AD203B41FA5}">
                      <a16:colId xmlns:a16="http://schemas.microsoft.com/office/drawing/2014/main" val="3352321557"/>
                    </a:ext>
                  </a:extLst>
                </a:gridCol>
                <a:gridCol w="329184">
                  <a:extLst>
                    <a:ext uri="{9D8B030D-6E8A-4147-A177-3AD203B41FA5}">
                      <a16:colId xmlns:a16="http://schemas.microsoft.com/office/drawing/2014/main" val="3431173573"/>
                    </a:ext>
                  </a:extLst>
                </a:gridCol>
                <a:gridCol w="329184">
                  <a:extLst>
                    <a:ext uri="{9D8B030D-6E8A-4147-A177-3AD203B41FA5}">
                      <a16:colId xmlns:a16="http://schemas.microsoft.com/office/drawing/2014/main" val="2558708651"/>
                    </a:ext>
                  </a:extLst>
                </a:gridCol>
                <a:gridCol w="329184">
                  <a:extLst>
                    <a:ext uri="{9D8B030D-6E8A-4147-A177-3AD203B41FA5}">
                      <a16:colId xmlns:a16="http://schemas.microsoft.com/office/drawing/2014/main" val="3161560530"/>
                    </a:ext>
                  </a:extLst>
                </a:gridCol>
                <a:gridCol w="329184">
                  <a:extLst>
                    <a:ext uri="{9D8B030D-6E8A-4147-A177-3AD203B41FA5}">
                      <a16:colId xmlns:a16="http://schemas.microsoft.com/office/drawing/2014/main" val="3214851700"/>
                    </a:ext>
                  </a:extLst>
                </a:gridCol>
                <a:gridCol w="329184">
                  <a:extLst>
                    <a:ext uri="{9D8B030D-6E8A-4147-A177-3AD203B41FA5}">
                      <a16:colId xmlns:a16="http://schemas.microsoft.com/office/drawing/2014/main" val="3481173186"/>
                    </a:ext>
                  </a:extLst>
                </a:gridCol>
                <a:gridCol w="329184">
                  <a:extLst>
                    <a:ext uri="{9D8B030D-6E8A-4147-A177-3AD203B41FA5}">
                      <a16:colId xmlns:a16="http://schemas.microsoft.com/office/drawing/2014/main" val="1250786504"/>
                    </a:ext>
                  </a:extLst>
                </a:gridCol>
                <a:gridCol w="329184">
                  <a:extLst>
                    <a:ext uri="{9D8B030D-6E8A-4147-A177-3AD203B41FA5}">
                      <a16:colId xmlns:a16="http://schemas.microsoft.com/office/drawing/2014/main" val="1601543104"/>
                    </a:ext>
                  </a:extLst>
                </a:gridCol>
                <a:gridCol w="370332">
                  <a:extLst>
                    <a:ext uri="{9D8B030D-6E8A-4147-A177-3AD203B41FA5}">
                      <a16:colId xmlns:a16="http://schemas.microsoft.com/office/drawing/2014/main" val="3076746090"/>
                    </a:ext>
                  </a:extLst>
                </a:gridCol>
                <a:gridCol w="370332">
                  <a:extLst>
                    <a:ext uri="{9D8B030D-6E8A-4147-A177-3AD203B41FA5}">
                      <a16:colId xmlns:a16="http://schemas.microsoft.com/office/drawing/2014/main" val="2143248793"/>
                    </a:ext>
                  </a:extLst>
                </a:gridCol>
                <a:gridCol w="329184">
                  <a:extLst>
                    <a:ext uri="{9D8B030D-6E8A-4147-A177-3AD203B41FA5}">
                      <a16:colId xmlns:a16="http://schemas.microsoft.com/office/drawing/2014/main" val="111751316"/>
                    </a:ext>
                  </a:extLst>
                </a:gridCol>
                <a:gridCol w="329184">
                  <a:extLst>
                    <a:ext uri="{9D8B030D-6E8A-4147-A177-3AD203B41FA5}">
                      <a16:colId xmlns:a16="http://schemas.microsoft.com/office/drawing/2014/main" val="4073678884"/>
                    </a:ext>
                  </a:extLst>
                </a:gridCol>
                <a:gridCol w="370332">
                  <a:extLst>
                    <a:ext uri="{9D8B030D-6E8A-4147-A177-3AD203B41FA5}">
                      <a16:colId xmlns:a16="http://schemas.microsoft.com/office/drawing/2014/main" val="1302859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2455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- 2018-04-24 17:21:40 </a:t>
                      </a:r>
                      <a:r>
                        <a:rPr kumimoji="0" lang="de-DE" sz="1000" b="0" i="0" u="none" strike="noStrike" kern="1200" cap="none" spc="0" normalizeH="0" baseline="0" noProof="0">
                          <a:ln>
                            <a:noFill/>
                          </a:ln>
                          <a:solidFill>
                            <a:prstClr val="black"/>
                          </a:solidFill>
                          <a:effectLst/>
                          <a:uLnTx/>
                          <a:uFillTx/>
                          <a:latin typeface="+mn-lt"/>
                          <a:ea typeface="+mn-ea"/>
                          <a:cs typeface="+mn-cs"/>
                        </a:rPr>
                        <a:t> 
 Sind Fahrzeug-Updates über das Handynetz bald Realität? Was das Thema Intelligente Mobilität 2025 noch für unsere Städte und die Industrie bereithält, erfahrt ihr auf der Hannover Messe – und in Fujitsu Aktuell. 
-&gt; http://blog.de.ts.fujitsu.com/veranstaltungen/hannover-messe-industrie-2018-intelligente-mobilitaet-2025/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2592813"/>
                  </a:ext>
                </a:extLst>
              </a:tr>
            </a:tbl>
          </a:graphicData>
        </a:graphic>
      </p:graphicFrame>
      <p:sp>
        <p:nvSpPr>
          <p:cNvPr id="4" name="Text Placeholder 3">
            <a:extLst>
              <a:ext uri="{FF2B5EF4-FFF2-40B4-BE49-F238E27FC236}">
                <a16:creationId xmlns:a16="http://schemas.microsoft.com/office/drawing/2014/main" id="{C53045AB-6055-4DCC-AF90-D8ABEDD38F06}"/>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275190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7A682-9751-45DF-8560-675C16261CAE}"/>
              </a:ext>
            </a:extLst>
          </p:cNvPr>
          <p:cNvSpPr>
            <a:spLocks noGrp="1"/>
          </p:cNvSpPr>
          <p:nvPr>
            <p:ph type="title"/>
          </p:nvPr>
        </p:nvSpPr>
        <p:spPr/>
        <p:txBody>
          <a:bodyPr/>
          <a:lstStyle/>
          <a:p>
            <a:r>
              <a:rPr lang="en-US"/>
              <a:t>Facebook Own Posts Table | All Pages - 10 of 15</a:t>
            </a:r>
          </a:p>
        </p:txBody>
      </p:sp>
      <p:graphicFrame>
        <p:nvGraphicFramePr>
          <p:cNvPr id="5" name="Table Placeholder 4">
            <a:extLst>
              <a:ext uri="{FF2B5EF4-FFF2-40B4-BE49-F238E27FC236}">
                <a16:creationId xmlns:a16="http://schemas.microsoft.com/office/drawing/2014/main" id="{D0EB5845-6AC7-4788-B8EF-B6AD7873F633}"/>
              </a:ext>
            </a:extLst>
          </p:cNvPr>
          <p:cNvGraphicFramePr>
            <a:graphicFrameLocks noGrp="1"/>
          </p:cNvGraphicFramePr>
          <p:nvPr>
            <p:ph type="tbl" sz="quarter" idx="13"/>
            <p:extLst>
              <p:ext uri="{D42A27DB-BD31-4B8C-83A1-F6EECF244321}">
                <p14:modId xmlns:p14="http://schemas.microsoft.com/office/powerpoint/2010/main" val="4253427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53132701"/>
                    </a:ext>
                  </a:extLst>
                </a:gridCol>
                <a:gridCol w="370332">
                  <a:extLst>
                    <a:ext uri="{9D8B030D-6E8A-4147-A177-3AD203B41FA5}">
                      <a16:colId xmlns:a16="http://schemas.microsoft.com/office/drawing/2014/main" val="2633451126"/>
                    </a:ext>
                  </a:extLst>
                </a:gridCol>
                <a:gridCol w="370332">
                  <a:extLst>
                    <a:ext uri="{9D8B030D-6E8A-4147-A177-3AD203B41FA5}">
                      <a16:colId xmlns:a16="http://schemas.microsoft.com/office/drawing/2014/main" val="1553708077"/>
                    </a:ext>
                  </a:extLst>
                </a:gridCol>
                <a:gridCol w="370332">
                  <a:extLst>
                    <a:ext uri="{9D8B030D-6E8A-4147-A177-3AD203B41FA5}">
                      <a16:colId xmlns:a16="http://schemas.microsoft.com/office/drawing/2014/main" val="3280157607"/>
                    </a:ext>
                  </a:extLst>
                </a:gridCol>
                <a:gridCol w="329184">
                  <a:extLst>
                    <a:ext uri="{9D8B030D-6E8A-4147-A177-3AD203B41FA5}">
                      <a16:colId xmlns:a16="http://schemas.microsoft.com/office/drawing/2014/main" val="1253024216"/>
                    </a:ext>
                  </a:extLst>
                </a:gridCol>
                <a:gridCol w="329184">
                  <a:extLst>
                    <a:ext uri="{9D8B030D-6E8A-4147-A177-3AD203B41FA5}">
                      <a16:colId xmlns:a16="http://schemas.microsoft.com/office/drawing/2014/main" val="127375799"/>
                    </a:ext>
                  </a:extLst>
                </a:gridCol>
                <a:gridCol w="329184">
                  <a:extLst>
                    <a:ext uri="{9D8B030D-6E8A-4147-A177-3AD203B41FA5}">
                      <a16:colId xmlns:a16="http://schemas.microsoft.com/office/drawing/2014/main" val="1016288593"/>
                    </a:ext>
                  </a:extLst>
                </a:gridCol>
                <a:gridCol w="329184">
                  <a:extLst>
                    <a:ext uri="{9D8B030D-6E8A-4147-A177-3AD203B41FA5}">
                      <a16:colId xmlns:a16="http://schemas.microsoft.com/office/drawing/2014/main" val="4029208212"/>
                    </a:ext>
                  </a:extLst>
                </a:gridCol>
                <a:gridCol w="329184">
                  <a:extLst>
                    <a:ext uri="{9D8B030D-6E8A-4147-A177-3AD203B41FA5}">
                      <a16:colId xmlns:a16="http://schemas.microsoft.com/office/drawing/2014/main" val="2839569302"/>
                    </a:ext>
                  </a:extLst>
                </a:gridCol>
                <a:gridCol w="329184">
                  <a:extLst>
                    <a:ext uri="{9D8B030D-6E8A-4147-A177-3AD203B41FA5}">
                      <a16:colId xmlns:a16="http://schemas.microsoft.com/office/drawing/2014/main" val="2286283069"/>
                    </a:ext>
                  </a:extLst>
                </a:gridCol>
                <a:gridCol w="329184">
                  <a:extLst>
                    <a:ext uri="{9D8B030D-6E8A-4147-A177-3AD203B41FA5}">
                      <a16:colId xmlns:a16="http://schemas.microsoft.com/office/drawing/2014/main" val="2968091223"/>
                    </a:ext>
                  </a:extLst>
                </a:gridCol>
                <a:gridCol w="329184">
                  <a:extLst>
                    <a:ext uri="{9D8B030D-6E8A-4147-A177-3AD203B41FA5}">
                      <a16:colId xmlns:a16="http://schemas.microsoft.com/office/drawing/2014/main" val="1297990642"/>
                    </a:ext>
                  </a:extLst>
                </a:gridCol>
                <a:gridCol w="329184">
                  <a:extLst>
                    <a:ext uri="{9D8B030D-6E8A-4147-A177-3AD203B41FA5}">
                      <a16:colId xmlns:a16="http://schemas.microsoft.com/office/drawing/2014/main" val="2142640249"/>
                    </a:ext>
                  </a:extLst>
                </a:gridCol>
                <a:gridCol w="370332">
                  <a:extLst>
                    <a:ext uri="{9D8B030D-6E8A-4147-A177-3AD203B41FA5}">
                      <a16:colId xmlns:a16="http://schemas.microsoft.com/office/drawing/2014/main" val="4097930310"/>
                    </a:ext>
                  </a:extLst>
                </a:gridCol>
                <a:gridCol w="370332">
                  <a:extLst>
                    <a:ext uri="{9D8B030D-6E8A-4147-A177-3AD203B41FA5}">
                      <a16:colId xmlns:a16="http://schemas.microsoft.com/office/drawing/2014/main" val="4070129920"/>
                    </a:ext>
                  </a:extLst>
                </a:gridCol>
                <a:gridCol w="329184">
                  <a:extLst>
                    <a:ext uri="{9D8B030D-6E8A-4147-A177-3AD203B41FA5}">
                      <a16:colId xmlns:a16="http://schemas.microsoft.com/office/drawing/2014/main" val="3187255240"/>
                    </a:ext>
                  </a:extLst>
                </a:gridCol>
                <a:gridCol w="329184">
                  <a:extLst>
                    <a:ext uri="{9D8B030D-6E8A-4147-A177-3AD203B41FA5}">
                      <a16:colId xmlns:a16="http://schemas.microsoft.com/office/drawing/2014/main" val="935874500"/>
                    </a:ext>
                  </a:extLst>
                </a:gridCol>
                <a:gridCol w="370332">
                  <a:extLst>
                    <a:ext uri="{9D8B030D-6E8A-4147-A177-3AD203B41FA5}">
                      <a16:colId xmlns:a16="http://schemas.microsoft.com/office/drawing/2014/main" val="218259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416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- 2018-04-24 14:49:26 </a:t>
                      </a:r>
                      <a:r>
                        <a:rPr kumimoji="0" lang="de-DE" sz="1000" b="0" i="0" u="none" strike="noStrike" kern="1200" cap="none" spc="0" normalizeH="0" baseline="0" noProof="0">
                          <a:ln>
                            <a:noFill/>
                          </a:ln>
                          <a:solidFill>
                            <a:prstClr val="black"/>
                          </a:solidFill>
                          <a:effectLst/>
                          <a:uLnTx/>
                          <a:uFillTx/>
                          <a:latin typeface="+mn-lt"/>
                          <a:ea typeface="+mn-ea"/>
                          <a:cs typeface="+mn-cs"/>
                        </a:rPr>
                        <a:t> 
 Impressionen vom ersten Tag der Hannover Messe. Alle Informationen zu Fujitsu auf der HMI: http://www.fujitsu.com/de/microsite/hmi #HM18 
#HMFJ18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124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- 2018-04-24 13:04:13 </a:t>
                      </a:r>
                      <a:r>
                        <a:rPr kumimoji="0" lang="en-US" sz="1000" b="0" i="0" u="none" strike="noStrike" kern="1200" cap="none" spc="0" normalizeH="0" baseline="0" noProof="0">
                          <a:ln>
                            <a:noFill/>
                          </a:ln>
                          <a:solidFill>
                            <a:prstClr val="black"/>
                          </a:solidFill>
                          <a:effectLst/>
                          <a:uLnTx/>
                          <a:uFillTx/>
                          <a:latin typeface="+mn-lt"/>
                          <a:ea typeface="+mn-ea"/>
                          <a:cs typeface="+mn-cs"/>
                        </a:rPr>
                        <a:t> 
 Warum darf Fujitsu auf der Hannover Messe 2018 nicht fehlen? Andreas Thieme, Head of Field Marketing Sales Central Europe bei Fujitsu, erklärt es in 60 Sekunden. Besucht uns in Halle 7, Stand E16 – wir freuen uns auf euch.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4963185"/>
                  </a:ext>
                </a:extLst>
              </a:tr>
            </a:tbl>
          </a:graphicData>
        </a:graphic>
      </p:graphicFrame>
      <p:sp>
        <p:nvSpPr>
          <p:cNvPr id="4" name="Text Placeholder 3">
            <a:extLst>
              <a:ext uri="{FF2B5EF4-FFF2-40B4-BE49-F238E27FC236}">
                <a16:creationId xmlns:a16="http://schemas.microsoft.com/office/drawing/2014/main" id="{47DF7FF4-0F26-482B-BBF5-7F4D36028D0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839773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63F3B-FD26-4656-ABF8-D6F49BD49A7F}"/>
              </a:ext>
            </a:extLst>
          </p:cNvPr>
          <p:cNvSpPr>
            <a:spLocks noGrp="1"/>
          </p:cNvSpPr>
          <p:nvPr>
            <p:ph type="title"/>
          </p:nvPr>
        </p:nvSpPr>
        <p:spPr/>
        <p:txBody>
          <a:bodyPr/>
          <a:lstStyle/>
          <a:p>
            <a:r>
              <a:rPr lang="en-US"/>
              <a:t>Facebook Own Posts Table | All Pages - 11 of 15</a:t>
            </a:r>
          </a:p>
        </p:txBody>
      </p:sp>
      <p:graphicFrame>
        <p:nvGraphicFramePr>
          <p:cNvPr id="5" name="Table Placeholder 4">
            <a:extLst>
              <a:ext uri="{FF2B5EF4-FFF2-40B4-BE49-F238E27FC236}">
                <a16:creationId xmlns:a16="http://schemas.microsoft.com/office/drawing/2014/main" id="{6F6A766A-F690-405D-8B88-AA5FCB4597A0}"/>
              </a:ext>
            </a:extLst>
          </p:cNvPr>
          <p:cNvGraphicFramePr>
            <a:graphicFrameLocks noGrp="1"/>
          </p:cNvGraphicFramePr>
          <p:nvPr>
            <p:ph type="tbl" sz="quarter" idx="13"/>
            <p:extLst>
              <p:ext uri="{D42A27DB-BD31-4B8C-83A1-F6EECF244321}">
                <p14:modId xmlns:p14="http://schemas.microsoft.com/office/powerpoint/2010/main" val="766175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31215788"/>
                    </a:ext>
                  </a:extLst>
                </a:gridCol>
                <a:gridCol w="370332">
                  <a:extLst>
                    <a:ext uri="{9D8B030D-6E8A-4147-A177-3AD203B41FA5}">
                      <a16:colId xmlns:a16="http://schemas.microsoft.com/office/drawing/2014/main" val="221570252"/>
                    </a:ext>
                  </a:extLst>
                </a:gridCol>
                <a:gridCol w="370332">
                  <a:extLst>
                    <a:ext uri="{9D8B030D-6E8A-4147-A177-3AD203B41FA5}">
                      <a16:colId xmlns:a16="http://schemas.microsoft.com/office/drawing/2014/main" val="766321617"/>
                    </a:ext>
                  </a:extLst>
                </a:gridCol>
                <a:gridCol w="370332">
                  <a:extLst>
                    <a:ext uri="{9D8B030D-6E8A-4147-A177-3AD203B41FA5}">
                      <a16:colId xmlns:a16="http://schemas.microsoft.com/office/drawing/2014/main" val="1203487987"/>
                    </a:ext>
                  </a:extLst>
                </a:gridCol>
                <a:gridCol w="329184">
                  <a:extLst>
                    <a:ext uri="{9D8B030D-6E8A-4147-A177-3AD203B41FA5}">
                      <a16:colId xmlns:a16="http://schemas.microsoft.com/office/drawing/2014/main" val="248606704"/>
                    </a:ext>
                  </a:extLst>
                </a:gridCol>
                <a:gridCol w="329184">
                  <a:extLst>
                    <a:ext uri="{9D8B030D-6E8A-4147-A177-3AD203B41FA5}">
                      <a16:colId xmlns:a16="http://schemas.microsoft.com/office/drawing/2014/main" val="2382453104"/>
                    </a:ext>
                  </a:extLst>
                </a:gridCol>
                <a:gridCol w="329184">
                  <a:extLst>
                    <a:ext uri="{9D8B030D-6E8A-4147-A177-3AD203B41FA5}">
                      <a16:colId xmlns:a16="http://schemas.microsoft.com/office/drawing/2014/main" val="763978375"/>
                    </a:ext>
                  </a:extLst>
                </a:gridCol>
                <a:gridCol w="329184">
                  <a:extLst>
                    <a:ext uri="{9D8B030D-6E8A-4147-A177-3AD203B41FA5}">
                      <a16:colId xmlns:a16="http://schemas.microsoft.com/office/drawing/2014/main" val="3612023720"/>
                    </a:ext>
                  </a:extLst>
                </a:gridCol>
                <a:gridCol w="329184">
                  <a:extLst>
                    <a:ext uri="{9D8B030D-6E8A-4147-A177-3AD203B41FA5}">
                      <a16:colId xmlns:a16="http://schemas.microsoft.com/office/drawing/2014/main" val="656661270"/>
                    </a:ext>
                  </a:extLst>
                </a:gridCol>
                <a:gridCol w="329184">
                  <a:extLst>
                    <a:ext uri="{9D8B030D-6E8A-4147-A177-3AD203B41FA5}">
                      <a16:colId xmlns:a16="http://schemas.microsoft.com/office/drawing/2014/main" val="3421083916"/>
                    </a:ext>
                  </a:extLst>
                </a:gridCol>
                <a:gridCol w="329184">
                  <a:extLst>
                    <a:ext uri="{9D8B030D-6E8A-4147-A177-3AD203B41FA5}">
                      <a16:colId xmlns:a16="http://schemas.microsoft.com/office/drawing/2014/main" val="2974791488"/>
                    </a:ext>
                  </a:extLst>
                </a:gridCol>
                <a:gridCol w="329184">
                  <a:extLst>
                    <a:ext uri="{9D8B030D-6E8A-4147-A177-3AD203B41FA5}">
                      <a16:colId xmlns:a16="http://schemas.microsoft.com/office/drawing/2014/main" val="3991657012"/>
                    </a:ext>
                  </a:extLst>
                </a:gridCol>
                <a:gridCol w="329184">
                  <a:extLst>
                    <a:ext uri="{9D8B030D-6E8A-4147-A177-3AD203B41FA5}">
                      <a16:colId xmlns:a16="http://schemas.microsoft.com/office/drawing/2014/main" val="1214208030"/>
                    </a:ext>
                  </a:extLst>
                </a:gridCol>
                <a:gridCol w="370332">
                  <a:extLst>
                    <a:ext uri="{9D8B030D-6E8A-4147-A177-3AD203B41FA5}">
                      <a16:colId xmlns:a16="http://schemas.microsoft.com/office/drawing/2014/main" val="3301968421"/>
                    </a:ext>
                  </a:extLst>
                </a:gridCol>
                <a:gridCol w="370332">
                  <a:extLst>
                    <a:ext uri="{9D8B030D-6E8A-4147-A177-3AD203B41FA5}">
                      <a16:colId xmlns:a16="http://schemas.microsoft.com/office/drawing/2014/main" val="454937147"/>
                    </a:ext>
                  </a:extLst>
                </a:gridCol>
                <a:gridCol w="329184">
                  <a:extLst>
                    <a:ext uri="{9D8B030D-6E8A-4147-A177-3AD203B41FA5}">
                      <a16:colId xmlns:a16="http://schemas.microsoft.com/office/drawing/2014/main" val="3715286071"/>
                    </a:ext>
                  </a:extLst>
                </a:gridCol>
                <a:gridCol w="329184">
                  <a:extLst>
                    <a:ext uri="{9D8B030D-6E8A-4147-A177-3AD203B41FA5}">
                      <a16:colId xmlns:a16="http://schemas.microsoft.com/office/drawing/2014/main" val="3163461816"/>
                    </a:ext>
                  </a:extLst>
                </a:gridCol>
                <a:gridCol w="370332">
                  <a:extLst>
                    <a:ext uri="{9D8B030D-6E8A-4147-A177-3AD203B41FA5}">
                      <a16:colId xmlns:a16="http://schemas.microsoft.com/office/drawing/2014/main" val="3102656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209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- 2018-04-24 11:44:58 </a:t>
                      </a:r>
                      <a:r>
                        <a:rPr kumimoji="0" lang="en-US" sz="1000" b="0" i="0" u="none" strike="noStrike" kern="1200" cap="none" spc="0" normalizeH="0" baseline="0" noProof="0">
                          <a:ln>
                            <a:noFill/>
                          </a:ln>
                          <a:solidFill>
                            <a:prstClr val="black"/>
                          </a:solidFill>
                          <a:effectLst/>
                          <a:uLnTx/>
                          <a:uFillTx/>
                          <a:latin typeface="+mn-lt"/>
                          <a:ea typeface="+mn-ea"/>
                          <a:cs typeface="+mn-cs"/>
                        </a:rPr>
                        <a:t> 
 IOTA: Was kann die “Next Generation Blockchain-Technologie”? Wie funktioniert sie und welche Vorteile hat sie? Diese Fragen beantwortet Dr. Rolf Werner, Head of Central Europe bei Fujitsu, auf der Hannover Messe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8735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- 2018-04-23 21:05:00 </a:t>
                      </a:r>
                      <a:r>
                        <a:rPr kumimoji="0" lang="de-DE" sz="1000" b="0" i="0" u="none" strike="noStrike" kern="1200" cap="none" spc="0" normalizeH="0" baseline="0" noProof="0">
                          <a:ln>
                            <a:noFill/>
                          </a:ln>
                          <a:solidFill>
                            <a:prstClr val="black"/>
                          </a:solidFill>
                          <a:effectLst/>
                          <a:uLnTx/>
                          <a:uFillTx/>
                          <a:latin typeface="+mn-lt"/>
                          <a:ea typeface="+mn-ea"/>
                          <a:cs typeface="+mn-cs"/>
                        </a:rPr>
                        <a:t> 
 360 Grad - hier geht es "Rund" auf der Hannover Messe - Danke ans Management und die Pressekollegen für das "Feierabend-Bild".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4666665"/>
                  </a:ext>
                </a:extLst>
              </a:tr>
            </a:tbl>
          </a:graphicData>
        </a:graphic>
      </p:graphicFrame>
      <p:sp>
        <p:nvSpPr>
          <p:cNvPr id="4" name="Text Placeholder 3">
            <a:extLst>
              <a:ext uri="{FF2B5EF4-FFF2-40B4-BE49-F238E27FC236}">
                <a16:creationId xmlns:a16="http://schemas.microsoft.com/office/drawing/2014/main" id="{C993B4F7-D1CD-4DA0-93A5-8FD5DF5C53EF}"/>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3818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9C352-6777-4DFB-A681-BDF64CC9DC38}"/>
              </a:ext>
            </a:extLst>
          </p:cNvPr>
          <p:cNvSpPr>
            <a:spLocks noGrp="1"/>
          </p:cNvSpPr>
          <p:nvPr>
            <p:ph type="title"/>
          </p:nvPr>
        </p:nvSpPr>
        <p:spPr/>
        <p:txBody>
          <a:bodyPr/>
          <a:lstStyle/>
          <a:p>
            <a:r>
              <a:rPr lang="en-US"/>
              <a:t>Facebook Own Posts Table | All Pages - 12 of 15</a:t>
            </a:r>
          </a:p>
        </p:txBody>
      </p:sp>
      <p:graphicFrame>
        <p:nvGraphicFramePr>
          <p:cNvPr id="5" name="Table Placeholder 4">
            <a:extLst>
              <a:ext uri="{FF2B5EF4-FFF2-40B4-BE49-F238E27FC236}">
                <a16:creationId xmlns:a16="http://schemas.microsoft.com/office/drawing/2014/main" id="{1FCA84DA-6D62-45AA-B770-345AA252C065}"/>
              </a:ext>
            </a:extLst>
          </p:cNvPr>
          <p:cNvGraphicFramePr>
            <a:graphicFrameLocks noGrp="1"/>
          </p:cNvGraphicFramePr>
          <p:nvPr>
            <p:ph type="tbl" sz="quarter" idx="13"/>
            <p:extLst>
              <p:ext uri="{D42A27DB-BD31-4B8C-83A1-F6EECF244321}">
                <p14:modId xmlns:p14="http://schemas.microsoft.com/office/powerpoint/2010/main" val="2244310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31873772"/>
                    </a:ext>
                  </a:extLst>
                </a:gridCol>
                <a:gridCol w="370332">
                  <a:extLst>
                    <a:ext uri="{9D8B030D-6E8A-4147-A177-3AD203B41FA5}">
                      <a16:colId xmlns:a16="http://schemas.microsoft.com/office/drawing/2014/main" val="2558731169"/>
                    </a:ext>
                  </a:extLst>
                </a:gridCol>
                <a:gridCol w="370332">
                  <a:extLst>
                    <a:ext uri="{9D8B030D-6E8A-4147-A177-3AD203B41FA5}">
                      <a16:colId xmlns:a16="http://schemas.microsoft.com/office/drawing/2014/main" val="147351203"/>
                    </a:ext>
                  </a:extLst>
                </a:gridCol>
                <a:gridCol w="370332">
                  <a:extLst>
                    <a:ext uri="{9D8B030D-6E8A-4147-A177-3AD203B41FA5}">
                      <a16:colId xmlns:a16="http://schemas.microsoft.com/office/drawing/2014/main" val="652452095"/>
                    </a:ext>
                  </a:extLst>
                </a:gridCol>
                <a:gridCol w="329184">
                  <a:extLst>
                    <a:ext uri="{9D8B030D-6E8A-4147-A177-3AD203B41FA5}">
                      <a16:colId xmlns:a16="http://schemas.microsoft.com/office/drawing/2014/main" val="2071869067"/>
                    </a:ext>
                  </a:extLst>
                </a:gridCol>
                <a:gridCol w="329184">
                  <a:extLst>
                    <a:ext uri="{9D8B030D-6E8A-4147-A177-3AD203B41FA5}">
                      <a16:colId xmlns:a16="http://schemas.microsoft.com/office/drawing/2014/main" val="3211476458"/>
                    </a:ext>
                  </a:extLst>
                </a:gridCol>
                <a:gridCol w="329184">
                  <a:extLst>
                    <a:ext uri="{9D8B030D-6E8A-4147-A177-3AD203B41FA5}">
                      <a16:colId xmlns:a16="http://schemas.microsoft.com/office/drawing/2014/main" val="3906740885"/>
                    </a:ext>
                  </a:extLst>
                </a:gridCol>
                <a:gridCol w="329184">
                  <a:extLst>
                    <a:ext uri="{9D8B030D-6E8A-4147-A177-3AD203B41FA5}">
                      <a16:colId xmlns:a16="http://schemas.microsoft.com/office/drawing/2014/main" val="1137390914"/>
                    </a:ext>
                  </a:extLst>
                </a:gridCol>
                <a:gridCol w="329184">
                  <a:extLst>
                    <a:ext uri="{9D8B030D-6E8A-4147-A177-3AD203B41FA5}">
                      <a16:colId xmlns:a16="http://schemas.microsoft.com/office/drawing/2014/main" val="1277877947"/>
                    </a:ext>
                  </a:extLst>
                </a:gridCol>
                <a:gridCol w="329184">
                  <a:extLst>
                    <a:ext uri="{9D8B030D-6E8A-4147-A177-3AD203B41FA5}">
                      <a16:colId xmlns:a16="http://schemas.microsoft.com/office/drawing/2014/main" val="3458130038"/>
                    </a:ext>
                  </a:extLst>
                </a:gridCol>
                <a:gridCol w="329184">
                  <a:extLst>
                    <a:ext uri="{9D8B030D-6E8A-4147-A177-3AD203B41FA5}">
                      <a16:colId xmlns:a16="http://schemas.microsoft.com/office/drawing/2014/main" val="3572990588"/>
                    </a:ext>
                  </a:extLst>
                </a:gridCol>
                <a:gridCol w="329184">
                  <a:extLst>
                    <a:ext uri="{9D8B030D-6E8A-4147-A177-3AD203B41FA5}">
                      <a16:colId xmlns:a16="http://schemas.microsoft.com/office/drawing/2014/main" val="824219667"/>
                    </a:ext>
                  </a:extLst>
                </a:gridCol>
                <a:gridCol w="329184">
                  <a:extLst>
                    <a:ext uri="{9D8B030D-6E8A-4147-A177-3AD203B41FA5}">
                      <a16:colId xmlns:a16="http://schemas.microsoft.com/office/drawing/2014/main" val="1490113926"/>
                    </a:ext>
                  </a:extLst>
                </a:gridCol>
                <a:gridCol w="370332">
                  <a:extLst>
                    <a:ext uri="{9D8B030D-6E8A-4147-A177-3AD203B41FA5}">
                      <a16:colId xmlns:a16="http://schemas.microsoft.com/office/drawing/2014/main" val="3947882965"/>
                    </a:ext>
                  </a:extLst>
                </a:gridCol>
                <a:gridCol w="370332">
                  <a:extLst>
                    <a:ext uri="{9D8B030D-6E8A-4147-A177-3AD203B41FA5}">
                      <a16:colId xmlns:a16="http://schemas.microsoft.com/office/drawing/2014/main" val="2372602120"/>
                    </a:ext>
                  </a:extLst>
                </a:gridCol>
                <a:gridCol w="329184">
                  <a:extLst>
                    <a:ext uri="{9D8B030D-6E8A-4147-A177-3AD203B41FA5}">
                      <a16:colId xmlns:a16="http://schemas.microsoft.com/office/drawing/2014/main" val="18130779"/>
                    </a:ext>
                  </a:extLst>
                </a:gridCol>
                <a:gridCol w="329184">
                  <a:extLst>
                    <a:ext uri="{9D8B030D-6E8A-4147-A177-3AD203B41FA5}">
                      <a16:colId xmlns:a16="http://schemas.microsoft.com/office/drawing/2014/main" val="3287211396"/>
                    </a:ext>
                  </a:extLst>
                </a:gridCol>
                <a:gridCol w="370332">
                  <a:extLst>
                    <a:ext uri="{9D8B030D-6E8A-4147-A177-3AD203B41FA5}">
                      <a16:colId xmlns:a16="http://schemas.microsoft.com/office/drawing/2014/main" val="1265166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444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- 2018-04-23 18:15:01 </a:t>
                      </a:r>
                      <a:r>
                        <a:rPr kumimoji="0" lang="en-US" sz="1000" b="0" i="0" u="none" strike="noStrike" kern="1200" cap="none" spc="0" normalizeH="0" baseline="0" noProof="0">
                          <a:ln>
                            <a:noFill/>
                          </a:ln>
                          <a:solidFill>
                            <a:prstClr val="black"/>
                          </a:solidFill>
                          <a:effectLst/>
                          <a:uLnTx/>
                          <a:uFillTx/>
                          <a:latin typeface="+mn-lt"/>
                          <a:ea typeface="+mn-ea"/>
                          <a:cs typeface="+mn-cs"/>
                        </a:rPr>
                        <a:t> 
 “Industrielle Praxis, wie sie leibt und lebt” – das ist die HMI für Michael Erhard, Head of Communications Central Europe bei Fujitsu.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3876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- 2018-04-23 17:20:52 </a:t>
                      </a:r>
                      <a:r>
                        <a:rPr kumimoji="0" lang="de-DE" sz="1000" b="0" i="0" u="none" strike="noStrike" kern="1200" cap="none" spc="0" normalizeH="0" baseline="0" noProof="0">
                          <a:ln>
                            <a:noFill/>
                          </a:ln>
                          <a:solidFill>
                            <a:prstClr val="black"/>
                          </a:solidFill>
                          <a:effectLst/>
                          <a:uLnTx/>
                          <a:uFillTx/>
                          <a:latin typeface="+mn-lt"/>
                          <a:ea typeface="+mn-ea"/>
                          <a:cs typeface="+mn-cs"/>
                        </a:rPr>
                        <a:t> 
 Die Hannover Messe Industrie 2018 ist gestartet! Wir nehmen euch mit nach Hannover und zeigen euch, was die Besucher an unserem Stand auf der HMI 2018 erwartet. http://blog.de.ts.fujitsu.com/veranstaltungen/hannover-messe-2018-erleben-sie-die-industrie-4-0-live/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9034542"/>
                  </a:ext>
                </a:extLst>
              </a:tr>
            </a:tbl>
          </a:graphicData>
        </a:graphic>
      </p:graphicFrame>
      <p:sp>
        <p:nvSpPr>
          <p:cNvPr id="4" name="Text Placeholder 3">
            <a:extLst>
              <a:ext uri="{FF2B5EF4-FFF2-40B4-BE49-F238E27FC236}">
                <a16:creationId xmlns:a16="http://schemas.microsoft.com/office/drawing/2014/main" id="{FE0AE5AC-8CC4-4210-9D67-F25819122DCE}"/>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039083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BF903-00C1-46A0-8FE5-2D0A0B1A3EAB}"/>
              </a:ext>
            </a:extLst>
          </p:cNvPr>
          <p:cNvSpPr>
            <a:spLocks noGrp="1"/>
          </p:cNvSpPr>
          <p:nvPr>
            <p:ph type="title"/>
          </p:nvPr>
        </p:nvSpPr>
        <p:spPr/>
        <p:txBody>
          <a:bodyPr/>
          <a:lstStyle/>
          <a:p>
            <a:r>
              <a:rPr lang="en-US"/>
              <a:t>Facebook Own Posts Table | All Pages - 13 of 15</a:t>
            </a:r>
          </a:p>
        </p:txBody>
      </p:sp>
      <p:graphicFrame>
        <p:nvGraphicFramePr>
          <p:cNvPr id="5" name="Table Placeholder 4">
            <a:extLst>
              <a:ext uri="{FF2B5EF4-FFF2-40B4-BE49-F238E27FC236}">
                <a16:creationId xmlns:a16="http://schemas.microsoft.com/office/drawing/2014/main" id="{2CBC7873-824F-4231-B29C-5895900798DE}"/>
              </a:ext>
            </a:extLst>
          </p:cNvPr>
          <p:cNvGraphicFramePr>
            <a:graphicFrameLocks noGrp="1"/>
          </p:cNvGraphicFramePr>
          <p:nvPr>
            <p:ph type="tbl" sz="quarter" idx="13"/>
            <p:extLst>
              <p:ext uri="{D42A27DB-BD31-4B8C-83A1-F6EECF244321}">
                <p14:modId xmlns:p14="http://schemas.microsoft.com/office/powerpoint/2010/main" val="4194883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14863768"/>
                    </a:ext>
                  </a:extLst>
                </a:gridCol>
                <a:gridCol w="370332">
                  <a:extLst>
                    <a:ext uri="{9D8B030D-6E8A-4147-A177-3AD203B41FA5}">
                      <a16:colId xmlns:a16="http://schemas.microsoft.com/office/drawing/2014/main" val="225086500"/>
                    </a:ext>
                  </a:extLst>
                </a:gridCol>
                <a:gridCol w="370332">
                  <a:extLst>
                    <a:ext uri="{9D8B030D-6E8A-4147-A177-3AD203B41FA5}">
                      <a16:colId xmlns:a16="http://schemas.microsoft.com/office/drawing/2014/main" val="2679554374"/>
                    </a:ext>
                  </a:extLst>
                </a:gridCol>
                <a:gridCol w="370332">
                  <a:extLst>
                    <a:ext uri="{9D8B030D-6E8A-4147-A177-3AD203B41FA5}">
                      <a16:colId xmlns:a16="http://schemas.microsoft.com/office/drawing/2014/main" val="371553140"/>
                    </a:ext>
                  </a:extLst>
                </a:gridCol>
                <a:gridCol w="329184">
                  <a:extLst>
                    <a:ext uri="{9D8B030D-6E8A-4147-A177-3AD203B41FA5}">
                      <a16:colId xmlns:a16="http://schemas.microsoft.com/office/drawing/2014/main" val="3694675344"/>
                    </a:ext>
                  </a:extLst>
                </a:gridCol>
                <a:gridCol w="329184">
                  <a:extLst>
                    <a:ext uri="{9D8B030D-6E8A-4147-A177-3AD203B41FA5}">
                      <a16:colId xmlns:a16="http://schemas.microsoft.com/office/drawing/2014/main" val="1724169636"/>
                    </a:ext>
                  </a:extLst>
                </a:gridCol>
                <a:gridCol w="329184">
                  <a:extLst>
                    <a:ext uri="{9D8B030D-6E8A-4147-A177-3AD203B41FA5}">
                      <a16:colId xmlns:a16="http://schemas.microsoft.com/office/drawing/2014/main" val="4232562233"/>
                    </a:ext>
                  </a:extLst>
                </a:gridCol>
                <a:gridCol w="329184">
                  <a:extLst>
                    <a:ext uri="{9D8B030D-6E8A-4147-A177-3AD203B41FA5}">
                      <a16:colId xmlns:a16="http://schemas.microsoft.com/office/drawing/2014/main" val="3352199383"/>
                    </a:ext>
                  </a:extLst>
                </a:gridCol>
                <a:gridCol w="329184">
                  <a:extLst>
                    <a:ext uri="{9D8B030D-6E8A-4147-A177-3AD203B41FA5}">
                      <a16:colId xmlns:a16="http://schemas.microsoft.com/office/drawing/2014/main" val="3513347141"/>
                    </a:ext>
                  </a:extLst>
                </a:gridCol>
                <a:gridCol w="329184">
                  <a:extLst>
                    <a:ext uri="{9D8B030D-6E8A-4147-A177-3AD203B41FA5}">
                      <a16:colId xmlns:a16="http://schemas.microsoft.com/office/drawing/2014/main" val="1378198732"/>
                    </a:ext>
                  </a:extLst>
                </a:gridCol>
                <a:gridCol w="329184">
                  <a:extLst>
                    <a:ext uri="{9D8B030D-6E8A-4147-A177-3AD203B41FA5}">
                      <a16:colId xmlns:a16="http://schemas.microsoft.com/office/drawing/2014/main" val="2873557528"/>
                    </a:ext>
                  </a:extLst>
                </a:gridCol>
                <a:gridCol w="329184">
                  <a:extLst>
                    <a:ext uri="{9D8B030D-6E8A-4147-A177-3AD203B41FA5}">
                      <a16:colId xmlns:a16="http://schemas.microsoft.com/office/drawing/2014/main" val="2715501881"/>
                    </a:ext>
                  </a:extLst>
                </a:gridCol>
                <a:gridCol w="329184">
                  <a:extLst>
                    <a:ext uri="{9D8B030D-6E8A-4147-A177-3AD203B41FA5}">
                      <a16:colId xmlns:a16="http://schemas.microsoft.com/office/drawing/2014/main" val="3700158268"/>
                    </a:ext>
                  </a:extLst>
                </a:gridCol>
                <a:gridCol w="370332">
                  <a:extLst>
                    <a:ext uri="{9D8B030D-6E8A-4147-A177-3AD203B41FA5}">
                      <a16:colId xmlns:a16="http://schemas.microsoft.com/office/drawing/2014/main" val="739516714"/>
                    </a:ext>
                  </a:extLst>
                </a:gridCol>
                <a:gridCol w="370332">
                  <a:extLst>
                    <a:ext uri="{9D8B030D-6E8A-4147-A177-3AD203B41FA5}">
                      <a16:colId xmlns:a16="http://schemas.microsoft.com/office/drawing/2014/main" val="4049680885"/>
                    </a:ext>
                  </a:extLst>
                </a:gridCol>
                <a:gridCol w="329184">
                  <a:extLst>
                    <a:ext uri="{9D8B030D-6E8A-4147-A177-3AD203B41FA5}">
                      <a16:colId xmlns:a16="http://schemas.microsoft.com/office/drawing/2014/main" val="1358853689"/>
                    </a:ext>
                  </a:extLst>
                </a:gridCol>
                <a:gridCol w="329184">
                  <a:extLst>
                    <a:ext uri="{9D8B030D-6E8A-4147-A177-3AD203B41FA5}">
                      <a16:colId xmlns:a16="http://schemas.microsoft.com/office/drawing/2014/main" val="1064167749"/>
                    </a:ext>
                  </a:extLst>
                </a:gridCol>
                <a:gridCol w="370332">
                  <a:extLst>
                    <a:ext uri="{9D8B030D-6E8A-4147-A177-3AD203B41FA5}">
                      <a16:colId xmlns:a16="http://schemas.microsoft.com/office/drawing/2014/main" val="3402257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6521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- 2018-04-23 11:23:04 </a:t>
                      </a:r>
                      <a:r>
                        <a:rPr kumimoji="0" lang="de-DE" sz="1000" b="0" i="0" u="none" strike="noStrike" kern="1200" cap="none" spc="0" normalizeH="0" baseline="0" noProof="0">
                          <a:ln>
                            <a:noFill/>
                          </a:ln>
                          <a:solidFill>
                            <a:prstClr val="black"/>
                          </a:solidFill>
                          <a:effectLst/>
                          <a:uLnTx/>
                          <a:uFillTx/>
                          <a:latin typeface="+mn-lt"/>
                          <a:ea typeface="+mn-ea"/>
                          <a:cs typeface="+mn-cs"/>
                        </a:rPr>
                        <a:t> 
 Impressionen vom ersten Tag der Hannover Messe. Alle Informationen zu Fujitsu auf der HMI: http://www.fujitsu.com/de/microsite/hmi #HM18 
#HMFJ18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918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- 2018-04-23 09:53:04 </a:t>
                      </a:r>
                      <a:r>
                        <a:rPr kumimoji="0" lang="de-DE" sz="1000" b="0" i="0" u="none" strike="noStrike" kern="1200" cap="none" spc="0" normalizeH="0" baseline="0" noProof="0">
                          <a:ln>
                            <a:noFill/>
                          </a:ln>
                          <a:solidFill>
                            <a:prstClr val="black"/>
                          </a:solidFill>
                          <a:effectLst/>
                          <a:uLnTx/>
                          <a:uFillTx/>
                          <a:latin typeface="+mn-lt"/>
                          <a:ea typeface="+mn-ea"/>
                          <a:cs typeface="+mn-cs"/>
                        </a:rPr>
                        <a:t> 
 Herzlich Willkommen auf der #HM18! Dr. Rolf Werner zeigt euch am Fujitsu Stand (E16, Halle 7) wie Industrie 4.0 in der Praxis funktioniert und wie eine Digital Factory aussehen kann. #HMFJ18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3648371"/>
                  </a:ext>
                </a:extLst>
              </a:tr>
            </a:tbl>
          </a:graphicData>
        </a:graphic>
      </p:graphicFrame>
      <p:sp>
        <p:nvSpPr>
          <p:cNvPr id="4" name="Text Placeholder 3">
            <a:extLst>
              <a:ext uri="{FF2B5EF4-FFF2-40B4-BE49-F238E27FC236}">
                <a16:creationId xmlns:a16="http://schemas.microsoft.com/office/drawing/2014/main" id="{8698584D-DC48-49E6-9DF1-CEA7DC7ED540}"/>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664623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76299-C735-4B87-A0ED-948931CA8F6C}"/>
              </a:ext>
            </a:extLst>
          </p:cNvPr>
          <p:cNvSpPr>
            <a:spLocks noGrp="1"/>
          </p:cNvSpPr>
          <p:nvPr>
            <p:ph type="title"/>
          </p:nvPr>
        </p:nvSpPr>
        <p:spPr/>
        <p:txBody>
          <a:bodyPr/>
          <a:lstStyle/>
          <a:p>
            <a:r>
              <a:rPr lang="en-US"/>
              <a:t>Facebook Own Posts Table | All Pages - 14 of 15</a:t>
            </a:r>
          </a:p>
        </p:txBody>
      </p:sp>
      <p:graphicFrame>
        <p:nvGraphicFramePr>
          <p:cNvPr id="5" name="Table Placeholder 4">
            <a:extLst>
              <a:ext uri="{FF2B5EF4-FFF2-40B4-BE49-F238E27FC236}">
                <a16:creationId xmlns:a16="http://schemas.microsoft.com/office/drawing/2014/main" id="{01F519B3-AF4C-4D17-8A12-D28620986A2D}"/>
              </a:ext>
            </a:extLst>
          </p:cNvPr>
          <p:cNvGraphicFramePr>
            <a:graphicFrameLocks noGrp="1"/>
          </p:cNvGraphicFramePr>
          <p:nvPr>
            <p:ph type="tbl" sz="quarter" idx="13"/>
            <p:extLst>
              <p:ext uri="{D42A27DB-BD31-4B8C-83A1-F6EECF244321}">
                <p14:modId xmlns:p14="http://schemas.microsoft.com/office/powerpoint/2010/main" val="1793312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88887014"/>
                    </a:ext>
                  </a:extLst>
                </a:gridCol>
                <a:gridCol w="370332">
                  <a:extLst>
                    <a:ext uri="{9D8B030D-6E8A-4147-A177-3AD203B41FA5}">
                      <a16:colId xmlns:a16="http://schemas.microsoft.com/office/drawing/2014/main" val="104487792"/>
                    </a:ext>
                  </a:extLst>
                </a:gridCol>
                <a:gridCol w="370332">
                  <a:extLst>
                    <a:ext uri="{9D8B030D-6E8A-4147-A177-3AD203B41FA5}">
                      <a16:colId xmlns:a16="http://schemas.microsoft.com/office/drawing/2014/main" val="2916890531"/>
                    </a:ext>
                  </a:extLst>
                </a:gridCol>
                <a:gridCol w="370332">
                  <a:extLst>
                    <a:ext uri="{9D8B030D-6E8A-4147-A177-3AD203B41FA5}">
                      <a16:colId xmlns:a16="http://schemas.microsoft.com/office/drawing/2014/main" val="3501878553"/>
                    </a:ext>
                  </a:extLst>
                </a:gridCol>
                <a:gridCol w="329184">
                  <a:extLst>
                    <a:ext uri="{9D8B030D-6E8A-4147-A177-3AD203B41FA5}">
                      <a16:colId xmlns:a16="http://schemas.microsoft.com/office/drawing/2014/main" val="2694693108"/>
                    </a:ext>
                  </a:extLst>
                </a:gridCol>
                <a:gridCol w="329184">
                  <a:extLst>
                    <a:ext uri="{9D8B030D-6E8A-4147-A177-3AD203B41FA5}">
                      <a16:colId xmlns:a16="http://schemas.microsoft.com/office/drawing/2014/main" val="1090383679"/>
                    </a:ext>
                  </a:extLst>
                </a:gridCol>
                <a:gridCol w="329184">
                  <a:extLst>
                    <a:ext uri="{9D8B030D-6E8A-4147-A177-3AD203B41FA5}">
                      <a16:colId xmlns:a16="http://schemas.microsoft.com/office/drawing/2014/main" val="87274002"/>
                    </a:ext>
                  </a:extLst>
                </a:gridCol>
                <a:gridCol w="329184">
                  <a:extLst>
                    <a:ext uri="{9D8B030D-6E8A-4147-A177-3AD203B41FA5}">
                      <a16:colId xmlns:a16="http://schemas.microsoft.com/office/drawing/2014/main" val="2016072341"/>
                    </a:ext>
                  </a:extLst>
                </a:gridCol>
                <a:gridCol w="329184">
                  <a:extLst>
                    <a:ext uri="{9D8B030D-6E8A-4147-A177-3AD203B41FA5}">
                      <a16:colId xmlns:a16="http://schemas.microsoft.com/office/drawing/2014/main" val="4102518628"/>
                    </a:ext>
                  </a:extLst>
                </a:gridCol>
                <a:gridCol w="329184">
                  <a:extLst>
                    <a:ext uri="{9D8B030D-6E8A-4147-A177-3AD203B41FA5}">
                      <a16:colId xmlns:a16="http://schemas.microsoft.com/office/drawing/2014/main" val="1088416132"/>
                    </a:ext>
                  </a:extLst>
                </a:gridCol>
                <a:gridCol w="329184">
                  <a:extLst>
                    <a:ext uri="{9D8B030D-6E8A-4147-A177-3AD203B41FA5}">
                      <a16:colId xmlns:a16="http://schemas.microsoft.com/office/drawing/2014/main" val="583742420"/>
                    </a:ext>
                  </a:extLst>
                </a:gridCol>
                <a:gridCol w="329184">
                  <a:extLst>
                    <a:ext uri="{9D8B030D-6E8A-4147-A177-3AD203B41FA5}">
                      <a16:colId xmlns:a16="http://schemas.microsoft.com/office/drawing/2014/main" val="2815649287"/>
                    </a:ext>
                  </a:extLst>
                </a:gridCol>
                <a:gridCol w="329184">
                  <a:extLst>
                    <a:ext uri="{9D8B030D-6E8A-4147-A177-3AD203B41FA5}">
                      <a16:colId xmlns:a16="http://schemas.microsoft.com/office/drawing/2014/main" val="2635228670"/>
                    </a:ext>
                  </a:extLst>
                </a:gridCol>
                <a:gridCol w="370332">
                  <a:extLst>
                    <a:ext uri="{9D8B030D-6E8A-4147-A177-3AD203B41FA5}">
                      <a16:colId xmlns:a16="http://schemas.microsoft.com/office/drawing/2014/main" val="2598255147"/>
                    </a:ext>
                  </a:extLst>
                </a:gridCol>
                <a:gridCol w="370332">
                  <a:extLst>
                    <a:ext uri="{9D8B030D-6E8A-4147-A177-3AD203B41FA5}">
                      <a16:colId xmlns:a16="http://schemas.microsoft.com/office/drawing/2014/main" val="1092302566"/>
                    </a:ext>
                  </a:extLst>
                </a:gridCol>
                <a:gridCol w="329184">
                  <a:extLst>
                    <a:ext uri="{9D8B030D-6E8A-4147-A177-3AD203B41FA5}">
                      <a16:colId xmlns:a16="http://schemas.microsoft.com/office/drawing/2014/main" val="4240793304"/>
                    </a:ext>
                  </a:extLst>
                </a:gridCol>
                <a:gridCol w="329184">
                  <a:extLst>
                    <a:ext uri="{9D8B030D-6E8A-4147-A177-3AD203B41FA5}">
                      <a16:colId xmlns:a16="http://schemas.microsoft.com/office/drawing/2014/main" val="2668063582"/>
                    </a:ext>
                  </a:extLst>
                </a:gridCol>
                <a:gridCol w="370332">
                  <a:extLst>
                    <a:ext uri="{9D8B030D-6E8A-4147-A177-3AD203B41FA5}">
                      <a16:colId xmlns:a16="http://schemas.microsoft.com/office/drawing/2014/main" val="238045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703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- 2018-04-22 18:26:18 </a:t>
                      </a:r>
                      <a:r>
                        <a:rPr kumimoji="0" lang="en-US" sz="1000" b="0" i="0" u="none" strike="noStrike" kern="1200" cap="none" spc="0" normalizeH="0" baseline="0" noProof="0">
                          <a:ln>
                            <a:noFill/>
                          </a:ln>
                          <a:solidFill>
                            <a:prstClr val="black"/>
                          </a:solidFill>
                          <a:effectLst/>
                          <a:uLnTx/>
                          <a:uFillTx/>
                          <a:latin typeface="+mn-lt"/>
                          <a:ea typeface="+mn-ea"/>
                          <a:cs typeface="+mn-cs"/>
                        </a:rPr>
                        <a:t> 
 90 Sekunden kompakt - IOTA, Industrie4.0, Machine Learning, KI und Virtual Reality. Besucht uns auf der HMI18 am Stand E16, Halle 7. #hmfj18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453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- 2018-04-22 17:38:33 </a:t>
                      </a:r>
                      <a:r>
                        <a:rPr kumimoji="0" lang="de-DE" sz="1000" b="0" i="0" u="none" strike="noStrike" kern="1200" cap="none" spc="0" normalizeH="0" baseline="0" noProof="0">
                          <a:ln>
                            <a:noFill/>
                          </a:ln>
                          <a:solidFill>
                            <a:prstClr val="black"/>
                          </a:solidFill>
                          <a:effectLst/>
                          <a:uLnTx/>
                          <a:uFillTx/>
                          <a:latin typeface="+mn-lt"/>
                          <a:ea typeface="+mn-ea"/>
                          <a:cs typeface="+mn-cs"/>
                        </a:rPr>
                        <a:t> 
 Impressionen vom Tag vor der offiziellen Eröffnung - inklusive Presseführung. Alle Informationen zu Fujitsu auf der HMI: http://www.fujitsu.com/de/microsite/hmi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027992"/>
                  </a:ext>
                </a:extLst>
              </a:tr>
            </a:tbl>
          </a:graphicData>
        </a:graphic>
      </p:graphicFrame>
      <p:sp>
        <p:nvSpPr>
          <p:cNvPr id="4" name="Text Placeholder 3">
            <a:extLst>
              <a:ext uri="{FF2B5EF4-FFF2-40B4-BE49-F238E27FC236}">
                <a16:creationId xmlns:a16="http://schemas.microsoft.com/office/drawing/2014/main" id="{71929E83-6D42-4F7C-A3DD-70F51F263421}"/>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742648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9CC7C-DAA6-4BBA-9500-DC04262B515F}"/>
              </a:ext>
            </a:extLst>
          </p:cNvPr>
          <p:cNvSpPr>
            <a:spLocks noGrp="1"/>
          </p:cNvSpPr>
          <p:nvPr>
            <p:ph type="title"/>
          </p:nvPr>
        </p:nvSpPr>
        <p:spPr/>
        <p:txBody>
          <a:bodyPr/>
          <a:lstStyle/>
          <a:p>
            <a:r>
              <a:rPr lang="en-US"/>
              <a:t>Facebook Own Posts Table | All Pages - 15 of 15</a:t>
            </a:r>
          </a:p>
        </p:txBody>
      </p:sp>
      <p:graphicFrame>
        <p:nvGraphicFramePr>
          <p:cNvPr id="5" name="Table Placeholder 4">
            <a:extLst>
              <a:ext uri="{FF2B5EF4-FFF2-40B4-BE49-F238E27FC236}">
                <a16:creationId xmlns:a16="http://schemas.microsoft.com/office/drawing/2014/main" id="{DCB65D1D-D99A-416D-9D81-5AF7C1CDF622}"/>
              </a:ext>
            </a:extLst>
          </p:cNvPr>
          <p:cNvGraphicFramePr>
            <a:graphicFrameLocks noGrp="1"/>
          </p:cNvGraphicFramePr>
          <p:nvPr>
            <p:ph type="tbl" sz="quarter" idx="13"/>
            <p:extLst>
              <p:ext uri="{D42A27DB-BD31-4B8C-83A1-F6EECF244321}">
                <p14:modId xmlns:p14="http://schemas.microsoft.com/office/powerpoint/2010/main" val="1433384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09751971"/>
                    </a:ext>
                  </a:extLst>
                </a:gridCol>
                <a:gridCol w="370332">
                  <a:extLst>
                    <a:ext uri="{9D8B030D-6E8A-4147-A177-3AD203B41FA5}">
                      <a16:colId xmlns:a16="http://schemas.microsoft.com/office/drawing/2014/main" val="2207444755"/>
                    </a:ext>
                  </a:extLst>
                </a:gridCol>
                <a:gridCol w="370332">
                  <a:extLst>
                    <a:ext uri="{9D8B030D-6E8A-4147-A177-3AD203B41FA5}">
                      <a16:colId xmlns:a16="http://schemas.microsoft.com/office/drawing/2014/main" val="1942613854"/>
                    </a:ext>
                  </a:extLst>
                </a:gridCol>
                <a:gridCol w="370332">
                  <a:extLst>
                    <a:ext uri="{9D8B030D-6E8A-4147-A177-3AD203B41FA5}">
                      <a16:colId xmlns:a16="http://schemas.microsoft.com/office/drawing/2014/main" val="16385250"/>
                    </a:ext>
                  </a:extLst>
                </a:gridCol>
                <a:gridCol w="329184">
                  <a:extLst>
                    <a:ext uri="{9D8B030D-6E8A-4147-A177-3AD203B41FA5}">
                      <a16:colId xmlns:a16="http://schemas.microsoft.com/office/drawing/2014/main" val="2054472596"/>
                    </a:ext>
                  </a:extLst>
                </a:gridCol>
                <a:gridCol w="329184">
                  <a:extLst>
                    <a:ext uri="{9D8B030D-6E8A-4147-A177-3AD203B41FA5}">
                      <a16:colId xmlns:a16="http://schemas.microsoft.com/office/drawing/2014/main" val="2274329755"/>
                    </a:ext>
                  </a:extLst>
                </a:gridCol>
                <a:gridCol w="329184">
                  <a:extLst>
                    <a:ext uri="{9D8B030D-6E8A-4147-A177-3AD203B41FA5}">
                      <a16:colId xmlns:a16="http://schemas.microsoft.com/office/drawing/2014/main" val="3726334564"/>
                    </a:ext>
                  </a:extLst>
                </a:gridCol>
                <a:gridCol w="329184">
                  <a:extLst>
                    <a:ext uri="{9D8B030D-6E8A-4147-A177-3AD203B41FA5}">
                      <a16:colId xmlns:a16="http://schemas.microsoft.com/office/drawing/2014/main" val="3786332440"/>
                    </a:ext>
                  </a:extLst>
                </a:gridCol>
                <a:gridCol w="329184">
                  <a:extLst>
                    <a:ext uri="{9D8B030D-6E8A-4147-A177-3AD203B41FA5}">
                      <a16:colId xmlns:a16="http://schemas.microsoft.com/office/drawing/2014/main" val="557202684"/>
                    </a:ext>
                  </a:extLst>
                </a:gridCol>
                <a:gridCol w="329184">
                  <a:extLst>
                    <a:ext uri="{9D8B030D-6E8A-4147-A177-3AD203B41FA5}">
                      <a16:colId xmlns:a16="http://schemas.microsoft.com/office/drawing/2014/main" val="1162130006"/>
                    </a:ext>
                  </a:extLst>
                </a:gridCol>
                <a:gridCol w="329184">
                  <a:extLst>
                    <a:ext uri="{9D8B030D-6E8A-4147-A177-3AD203B41FA5}">
                      <a16:colId xmlns:a16="http://schemas.microsoft.com/office/drawing/2014/main" val="866233237"/>
                    </a:ext>
                  </a:extLst>
                </a:gridCol>
                <a:gridCol w="329184">
                  <a:extLst>
                    <a:ext uri="{9D8B030D-6E8A-4147-A177-3AD203B41FA5}">
                      <a16:colId xmlns:a16="http://schemas.microsoft.com/office/drawing/2014/main" val="1311577079"/>
                    </a:ext>
                  </a:extLst>
                </a:gridCol>
                <a:gridCol w="329184">
                  <a:extLst>
                    <a:ext uri="{9D8B030D-6E8A-4147-A177-3AD203B41FA5}">
                      <a16:colId xmlns:a16="http://schemas.microsoft.com/office/drawing/2014/main" val="1444067232"/>
                    </a:ext>
                  </a:extLst>
                </a:gridCol>
                <a:gridCol w="370332">
                  <a:extLst>
                    <a:ext uri="{9D8B030D-6E8A-4147-A177-3AD203B41FA5}">
                      <a16:colId xmlns:a16="http://schemas.microsoft.com/office/drawing/2014/main" val="2678513471"/>
                    </a:ext>
                  </a:extLst>
                </a:gridCol>
                <a:gridCol w="370332">
                  <a:extLst>
                    <a:ext uri="{9D8B030D-6E8A-4147-A177-3AD203B41FA5}">
                      <a16:colId xmlns:a16="http://schemas.microsoft.com/office/drawing/2014/main" val="2363131525"/>
                    </a:ext>
                  </a:extLst>
                </a:gridCol>
                <a:gridCol w="329184">
                  <a:extLst>
                    <a:ext uri="{9D8B030D-6E8A-4147-A177-3AD203B41FA5}">
                      <a16:colId xmlns:a16="http://schemas.microsoft.com/office/drawing/2014/main" val="3091061284"/>
                    </a:ext>
                  </a:extLst>
                </a:gridCol>
                <a:gridCol w="329184">
                  <a:extLst>
                    <a:ext uri="{9D8B030D-6E8A-4147-A177-3AD203B41FA5}">
                      <a16:colId xmlns:a16="http://schemas.microsoft.com/office/drawing/2014/main" val="1745780400"/>
                    </a:ext>
                  </a:extLst>
                </a:gridCol>
                <a:gridCol w="370332">
                  <a:extLst>
                    <a:ext uri="{9D8B030D-6E8A-4147-A177-3AD203B41FA5}">
                      <a16:colId xmlns:a16="http://schemas.microsoft.com/office/drawing/2014/main" val="2922706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9333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- 2018-04-21 11:15:08 </a:t>
                      </a:r>
                      <a:r>
                        <a:rPr kumimoji="0" lang="de-DE" sz="1000" b="0" i="0" u="none" strike="noStrike" kern="1200" cap="none" spc="0" normalizeH="0" baseline="0" noProof="0">
                          <a:ln>
                            <a:noFill/>
                          </a:ln>
                          <a:solidFill>
                            <a:prstClr val="black"/>
                          </a:solidFill>
                          <a:effectLst/>
                          <a:uLnTx/>
                          <a:uFillTx/>
                          <a:latin typeface="+mn-lt"/>
                          <a:ea typeface="+mn-ea"/>
                          <a:cs typeface="+mn-cs"/>
                        </a:rPr>
                        <a:t> 
 „Mund auf, Stäbchen rein, Spender sein“ – so einfach ist es, Blutkrebspatienten neue Hoffnung zu geben. Deshalb machte sich die Fujitsu Young Community in Düsseldorf gemeinsam mit dem IT-Systemhaus IT-On.NET für eine große Registrierungsaktion zugunsten der Deutschen Knochenmarkspenderdatei (DKMS) stark. Zahlreiche Menschen sind dem Aufruf zur Teilnahme an der Aktion gefolgt – wir bedanken uns für so viel Einsatz und Hilfsbereitschaft. 
Alle Informationen zur Aktion gibt es hier: http://www.fujitsu.com/de/about/resources/news/press-releases/2018/2018-04-18-kampf-gegen-den-blutkrebs-rege-beteiligung-an.html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5100740"/>
                  </a:ext>
                </a:extLst>
              </a:tr>
            </a:tbl>
          </a:graphicData>
        </a:graphic>
      </p:graphicFrame>
      <p:sp>
        <p:nvSpPr>
          <p:cNvPr id="4" name="Text Placeholder 3">
            <a:extLst>
              <a:ext uri="{FF2B5EF4-FFF2-40B4-BE49-F238E27FC236}">
                <a16:creationId xmlns:a16="http://schemas.microsoft.com/office/drawing/2014/main" id="{13CACB68-1E69-48B7-9B8D-811560CC8198}"/>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367184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467D3-DBEB-4BC9-829C-69F54F743A3A}"/>
              </a:ext>
            </a:extLst>
          </p:cNvPr>
          <p:cNvSpPr>
            <a:spLocks noGrp="1"/>
          </p:cNvSpPr>
          <p:nvPr>
            <p:ph type="title"/>
          </p:nvPr>
        </p:nvSpPr>
        <p:spPr/>
        <p:txBody>
          <a:bodyPr/>
          <a:lstStyle/>
          <a:p>
            <a:r>
              <a:rPr lang="en-US"/>
              <a:t>Facebook Page Post Reach Table | All Pages</a:t>
            </a:r>
          </a:p>
        </p:txBody>
      </p:sp>
      <p:graphicFrame>
        <p:nvGraphicFramePr>
          <p:cNvPr id="5" name="Table Placeholder 4">
            <a:extLst>
              <a:ext uri="{FF2B5EF4-FFF2-40B4-BE49-F238E27FC236}">
                <a16:creationId xmlns:a16="http://schemas.microsoft.com/office/drawing/2014/main" id="{0545FF65-8B71-44B6-AB72-9A6084B77515}"/>
              </a:ext>
            </a:extLst>
          </p:cNvPr>
          <p:cNvGraphicFramePr>
            <a:graphicFrameLocks noGrp="1"/>
          </p:cNvGraphicFramePr>
          <p:nvPr>
            <p:ph type="tbl" sz="quarter" idx="13"/>
            <p:extLst>
              <p:ext uri="{D42A27DB-BD31-4B8C-83A1-F6EECF244321}">
                <p14:modId xmlns:p14="http://schemas.microsoft.com/office/powerpoint/2010/main" val="28656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28142772"/>
                    </a:ext>
                  </a:extLst>
                </a:gridCol>
                <a:gridCol w="1645920">
                  <a:extLst>
                    <a:ext uri="{9D8B030D-6E8A-4147-A177-3AD203B41FA5}">
                      <a16:colId xmlns:a16="http://schemas.microsoft.com/office/drawing/2014/main" val="1380230792"/>
                    </a:ext>
                  </a:extLst>
                </a:gridCol>
                <a:gridCol w="1645920">
                  <a:extLst>
                    <a:ext uri="{9D8B030D-6E8A-4147-A177-3AD203B41FA5}">
                      <a16:colId xmlns:a16="http://schemas.microsoft.com/office/drawing/2014/main" val="2163604896"/>
                    </a:ext>
                  </a:extLst>
                </a:gridCol>
                <a:gridCol w="1645920">
                  <a:extLst>
                    <a:ext uri="{9D8B030D-6E8A-4147-A177-3AD203B41FA5}">
                      <a16:colId xmlns:a16="http://schemas.microsoft.com/office/drawing/2014/main" val="1372074792"/>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433345585"/>
                  </a:ext>
                </a:extLst>
              </a:tr>
              <a:tr h="370840">
                <a:tc>
                  <a:txBody>
                    <a:bodyPr/>
                    <a:lstStyle/>
                    <a:p>
                      <a:r>
                        <a:rPr lang="en-US" sz="1000"/>
                        <a:t>Fujitsu Central Europe</a:t>
                      </a:r>
                    </a:p>
                  </a:txBody>
                  <a:tcPr/>
                </a:tc>
                <a:tc>
                  <a:txBody>
                    <a:bodyPr/>
                    <a:lstStyle/>
                    <a:p>
                      <a:r>
                        <a:rPr lang="en-US" sz="1000"/>
                        <a:t>1173</a:t>
                      </a:r>
                    </a:p>
                  </a:txBody>
                  <a:tcPr/>
                </a:tc>
                <a:tc>
                  <a:txBody>
                    <a:bodyPr/>
                    <a:lstStyle/>
                    <a:p>
                      <a:r>
                        <a:rPr lang="en-US" sz="1000"/>
                        <a:t>589469</a:t>
                      </a:r>
                    </a:p>
                  </a:txBody>
                  <a:tcPr/>
                </a:tc>
                <a:tc>
                  <a:txBody>
                    <a:bodyPr/>
                    <a:lstStyle/>
                    <a:p>
                      <a:r>
                        <a:rPr lang="en-US" sz="1000"/>
                        <a:t>894123</a:t>
                      </a:r>
                    </a:p>
                  </a:txBody>
                  <a:tcPr/>
                </a:tc>
                <a:extLst>
                  <a:ext uri="{0D108BD9-81ED-4DB2-BD59-A6C34878D82A}">
                    <a16:rowId xmlns:a16="http://schemas.microsoft.com/office/drawing/2014/main" val="1520129684"/>
                  </a:ext>
                </a:extLst>
              </a:tr>
            </a:tbl>
          </a:graphicData>
        </a:graphic>
      </p:graphicFrame>
      <p:sp>
        <p:nvSpPr>
          <p:cNvPr id="4" name="Text Placeholder 3">
            <a:extLst>
              <a:ext uri="{FF2B5EF4-FFF2-40B4-BE49-F238E27FC236}">
                <a16:creationId xmlns:a16="http://schemas.microsoft.com/office/drawing/2014/main" id="{B16636DE-5692-47F0-B613-44167730851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7185415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D63A2-C5D6-4229-A53F-450C37100578}"/>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86F282CF-1A05-48D4-9EF8-5121B42A0E04}"/>
              </a:ext>
            </a:extLst>
          </p:cNvPr>
          <p:cNvGraphicFramePr>
            <a:graphicFrameLocks noGrp="1"/>
          </p:cNvGraphicFramePr>
          <p:nvPr>
            <p:ph type="chart" sz="quarter" idx="13"/>
            <p:extLst>
              <p:ext uri="{D42A27DB-BD31-4B8C-83A1-F6EECF244321}">
                <p14:modId xmlns:p14="http://schemas.microsoft.com/office/powerpoint/2010/main" val="640345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574FDE-A46D-4B8C-9290-CAE9E9C960F1}"/>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AD75E592-3CA9-4078-812C-4FC38E6B23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5981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6F6DB-052E-4B66-9792-D3F8AF371FE8}"/>
              </a:ext>
            </a:extLst>
          </p:cNvPr>
          <p:cNvSpPr>
            <a:spLocks noGrp="1"/>
          </p:cNvSpPr>
          <p:nvPr>
            <p:ph type="title"/>
          </p:nvPr>
        </p:nvSpPr>
        <p:spPr/>
        <p:txBody>
          <a:bodyPr/>
          <a:lstStyle/>
          <a:p>
            <a:r>
              <a:rPr lang="en-US"/>
              <a:t>Facebook Page Posts Virality | All Pages</a:t>
            </a:r>
          </a:p>
        </p:txBody>
      </p:sp>
      <p:graphicFrame>
        <p:nvGraphicFramePr>
          <p:cNvPr id="6" name="Chart Placeholder 5">
            <a:extLst>
              <a:ext uri="{FF2B5EF4-FFF2-40B4-BE49-F238E27FC236}">
                <a16:creationId xmlns:a16="http://schemas.microsoft.com/office/drawing/2014/main" id="{9AF1338F-C099-4AF6-812E-B52D32EE66D7}"/>
              </a:ext>
            </a:extLst>
          </p:cNvPr>
          <p:cNvGraphicFramePr>
            <a:graphicFrameLocks noGrp="1"/>
          </p:cNvGraphicFramePr>
          <p:nvPr>
            <p:ph type="chart" sz="quarter" idx="13"/>
            <p:extLst>
              <p:ext uri="{D42A27DB-BD31-4B8C-83A1-F6EECF244321}">
                <p14:modId xmlns:p14="http://schemas.microsoft.com/office/powerpoint/2010/main" val="4102072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07B450-7DFC-4685-9CAF-828F5D30AE07}"/>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050EF65A-AB0D-44D9-9FC5-44F34D54D1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89502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12034-A86D-4480-8D50-832A32C4F4C3}"/>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2808C131-1AB4-4086-ABA9-6EE7A4E4EFE1}"/>
              </a:ext>
            </a:extLst>
          </p:cNvPr>
          <p:cNvGraphicFramePr>
            <a:graphicFrameLocks noGrp="1"/>
          </p:cNvGraphicFramePr>
          <p:nvPr>
            <p:ph type="chart" sz="quarter" idx="13"/>
            <p:extLst>
              <p:ext uri="{D42A27DB-BD31-4B8C-83A1-F6EECF244321}">
                <p14:modId xmlns:p14="http://schemas.microsoft.com/office/powerpoint/2010/main" val="4268257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CC6B59-5279-4538-9564-8C22E401E3D6}"/>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1D44A63D-44FC-4E9E-8CF3-27E4704F14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42393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6860B-09D2-4D92-BA24-CEF4BC23FCA0}"/>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F190FD9A-A87A-41A8-9F8E-12500E05CFF8}"/>
              </a:ext>
            </a:extLst>
          </p:cNvPr>
          <p:cNvGraphicFramePr>
            <a:graphicFrameLocks noGrp="1"/>
          </p:cNvGraphicFramePr>
          <p:nvPr>
            <p:ph type="chart" sz="quarter" idx="13"/>
            <p:extLst>
              <p:ext uri="{D42A27DB-BD31-4B8C-83A1-F6EECF244321}">
                <p14:modId xmlns:p14="http://schemas.microsoft.com/office/powerpoint/2010/main" val="4127011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FD9D43-B29E-4488-80EA-8CE31FE72005}"/>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1334995C-E89C-4ACC-B8E2-A00298F92B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69241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AB6D8-A732-4ED0-B5C1-253F4CBFB4DC}"/>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650C601F-99CC-4654-B960-E2D8ED7DCC75}"/>
              </a:ext>
            </a:extLst>
          </p:cNvPr>
          <p:cNvGraphicFramePr>
            <a:graphicFrameLocks noGrp="1"/>
          </p:cNvGraphicFramePr>
          <p:nvPr>
            <p:ph type="chart" sz="quarter" idx="13"/>
            <p:extLst>
              <p:ext uri="{D42A27DB-BD31-4B8C-83A1-F6EECF244321}">
                <p14:modId xmlns:p14="http://schemas.microsoft.com/office/powerpoint/2010/main" val="4175855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4D6FB0-1240-4348-91BC-0F1AF530EE6B}"/>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D11FF5B5-BE10-42FF-B507-C465208663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97901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7493-3C97-4F9B-B961-9689BE6C0CC0}"/>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7D6189D0-C805-44E0-8C39-7D7A28893208}"/>
              </a:ext>
            </a:extLst>
          </p:cNvPr>
          <p:cNvGraphicFramePr>
            <a:graphicFrameLocks noGrp="1"/>
          </p:cNvGraphicFramePr>
          <p:nvPr>
            <p:ph type="tbl" sz="quarter" idx="13"/>
            <p:extLst>
              <p:ext uri="{D42A27DB-BD31-4B8C-83A1-F6EECF244321}">
                <p14:modId xmlns:p14="http://schemas.microsoft.com/office/powerpoint/2010/main" val="640865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2943653"/>
                    </a:ext>
                  </a:extLst>
                </a:gridCol>
                <a:gridCol w="699516">
                  <a:extLst>
                    <a:ext uri="{9D8B030D-6E8A-4147-A177-3AD203B41FA5}">
                      <a16:colId xmlns:a16="http://schemas.microsoft.com/office/drawing/2014/main" val="3441133228"/>
                    </a:ext>
                  </a:extLst>
                </a:gridCol>
                <a:gridCol w="699516">
                  <a:extLst>
                    <a:ext uri="{9D8B030D-6E8A-4147-A177-3AD203B41FA5}">
                      <a16:colId xmlns:a16="http://schemas.microsoft.com/office/drawing/2014/main" val="2036393731"/>
                    </a:ext>
                  </a:extLst>
                </a:gridCol>
                <a:gridCol w="658368">
                  <a:extLst>
                    <a:ext uri="{9D8B030D-6E8A-4147-A177-3AD203B41FA5}">
                      <a16:colId xmlns:a16="http://schemas.microsoft.com/office/drawing/2014/main" val="1567107234"/>
                    </a:ext>
                  </a:extLst>
                </a:gridCol>
                <a:gridCol w="658368">
                  <a:extLst>
                    <a:ext uri="{9D8B030D-6E8A-4147-A177-3AD203B41FA5}">
                      <a16:colId xmlns:a16="http://schemas.microsoft.com/office/drawing/2014/main" val="1896291299"/>
                    </a:ext>
                  </a:extLst>
                </a:gridCol>
                <a:gridCol w="658368">
                  <a:extLst>
                    <a:ext uri="{9D8B030D-6E8A-4147-A177-3AD203B41FA5}">
                      <a16:colId xmlns:a16="http://schemas.microsoft.com/office/drawing/2014/main" val="281841660"/>
                    </a:ext>
                  </a:extLst>
                </a:gridCol>
                <a:gridCol w="699516">
                  <a:extLst>
                    <a:ext uri="{9D8B030D-6E8A-4147-A177-3AD203B41FA5}">
                      <a16:colId xmlns:a16="http://schemas.microsoft.com/office/drawing/2014/main" val="3185448282"/>
                    </a:ext>
                  </a:extLst>
                </a:gridCol>
                <a:gridCol w="699516">
                  <a:extLst>
                    <a:ext uri="{9D8B030D-6E8A-4147-A177-3AD203B41FA5}">
                      <a16:colId xmlns:a16="http://schemas.microsoft.com/office/drawing/2014/main" val="2996721188"/>
                    </a:ext>
                  </a:extLst>
                </a:gridCol>
                <a:gridCol w="699516">
                  <a:extLst>
                    <a:ext uri="{9D8B030D-6E8A-4147-A177-3AD203B41FA5}">
                      <a16:colId xmlns:a16="http://schemas.microsoft.com/office/drawing/2014/main" val="4213779995"/>
                    </a:ext>
                  </a:extLst>
                </a:gridCol>
                <a:gridCol w="658368">
                  <a:extLst>
                    <a:ext uri="{9D8B030D-6E8A-4147-A177-3AD203B41FA5}">
                      <a16:colId xmlns:a16="http://schemas.microsoft.com/office/drawing/2014/main" val="17907834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07292668"/>
                  </a:ext>
                </a:extLst>
              </a:tr>
              <a:tr h="370840">
                <a:tc>
                  <a:txBody>
                    <a:bodyPr/>
                    <a:lstStyle/>
                    <a:p>
                      <a:r>
                        <a:rPr lang="en-US" sz="1000"/>
                        <a:t>fujitsude</a:t>
                      </a:r>
                    </a:p>
                  </a:txBody>
                  <a:tcPr/>
                </a:tc>
                <a:tc>
                  <a:txBody>
                    <a:bodyPr/>
                    <a:lstStyle/>
                    <a:p>
                      <a:r>
                        <a:rPr lang="en-US" sz="1000"/>
                        <a:t>1005</a:t>
                      </a:r>
                    </a:p>
                  </a:txBody>
                  <a:tcPr/>
                </a:tc>
                <a:tc>
                  <a:txBody>
                    <a:bodyPr/>
                    <a:lstStyle/>
                    <a:p>
                      <a:r>
                        <a:rPr lang="en-US" sz="1000"/>
                        <a:t>126</a:t>
                      </a:r>
                    </a:p>
                  </a:txBody>
                  <a:tcPr/>
                </a:tc>
                <a:tc>
                  <a:txBody>
                    <a:bodyPr/>
                    <a:lstStyle/>
                    <a:p>
                      <a:r>
                        <a:rPr lang="en-US" sz="1000"/>
                        <a:t>71</a:t>
                      </a:r>
                    </a:p>
                  </a:txBody>
                  <a:tcPr/>
                </a:tc>
                <a:tc>
                  <a:txBody>
                    <a:bodyPr/>
                    <a:lstStyle/>
                    <a:p>
                      <a:r>
                        <a:rPr lang="en-US" sz="1000"/>
                        <a:t>1</a:t>
                      </a:r>
                    </a:p>
                  </a:txBody>
                  <a:tcPr/>
                </a:tc>
                <a:tc>
                  <a:txBody>
                    <a:bodyPr/>
                    <a:lstStyle/>
                    <a:p>
                      <a:r>
                        <a:rPr lang="en-US" sz="1000"/>
                        <a:t>2</a:t>
                      </a:r>
                    </a:p>
                  </a:txBody>
                  <a:tcPr/>
                </a:tc>
                <a:tc>
                  <a:txBody>
                    <a:bodyPr/>
                    <a:lstStyle/>
                    <a:p>
                      <a:r>
                        <a:rPr lang="en-US" sz="1000"/>
                        <a:t>74</a:t>
                      </a:r>
                    </a:p>
                  </a:txBody>
                  <a:tcPr/>
                </a:tc>
                <a:tc>
                  <a:txBody>
                    <a:bodyPr/>
                    <a:lstStyle/>
                    <a:p>
                      <a:r>
                        <a:rPr lang="en-US" sz="1000"/>
                        <a:t>3533</a:t>
                      </a:r>
                    </a:p>
                  </a:txBody>
                  <a:tcPr/>
                </a:tc>
                <a:tc>
                  <a:txBody>
                    <a:bodyPr/>
                    <a:lstStyle/>
                    <a:p>
                      <a:r>
                        <a:rPr lang="en-US" sz="1000"/>
                        <a:t>67</a:t>
                      </a:r>
                    </a:p>
                  </a:txBody>
                  <a:tcPr/>
                </a:tc>
                <a:tc>
                  <a:txBody>
                    <a:bodyPr/>
                    <a:lstStyle/>
                    <a:p>
                      <a:r>
                        <a:rPr lang="en-US" sz="1000"/>
                        <a:t>5.1644 %</a:t>
                      </a:r>
                    </a:p>
                  </a:txBody>
                  <a:tcPr/>
                </a:tc>
                <a:extLst>
                  <a:ext uri="{0D108BD9-81ED-4DB2-BD59-A6C34878D82A}">
                    <a16:rowId xmlns:a16="http://schemas.microsoft.com/office/drawing/2014/main" val="460143828"/>
                  </a:ext>
                </a:extLst>
              </a:tr>
            </a:tbl>
          </a:graphicData>
        </a:graphic>
      </p:graphicFrame>
      <p:sp>
        <p:nvSpPr>
          <p:cNvPr id="4" name="Text Placeholder 3">
            <a:extLst>
              <a:ext uri="{FF2B5EF4-FFF2-40B4-BE49-F238E27FC236}">
                <a16:creationId xmlns:a16="http://schemas.microsoft.com/office/drawing/2014/main" id="{6EFBD7B5-A4BE-4EE5-81D9-661D27E308C7}"/>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7537142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C8E40-9874-451C-A0DD-EF1880156CC4}"/>
              </a:ext>
            </a:extLst>
          </p:cNvPr>
          <p:cNvSpPr>
            <a:spLocks noGrp="1"/>
          </p:cNvSpPr>
          <p:nvPr>
            <p:ph type="title"/>
          </p:nvPr>
        </p:nvSpPr>
        <p:spPr/>
        <p:txBody>
          <a:bodyPr/>
          <a:lstStyle/>
          <a:p>
            <a:r>
              <a:rPr lang="en-US"/>
              <a:t>Instagram Posts Table | All Pages - 1 of 10</a:t>
            </a:r>
          </a:p>
        </p:txBody>
      </p:sp>
      <p:graphicFrame>
        <p:nvGraphicFramePr>
          <p:cNvPr id="5" name="Table Placeholder 4">
            <a:extLst>
              <a:ext uri="{FF2B5EF4-FFF2-40B4-BE49-F238E27FC236}">
                <a16:creationId xmlns:a16="http://schemas.microsoft.com/office/drawing/2014/main" id="{0C5C00F5-1EB4-44E7-99FC-EEA838B11304}"/>
              </a:ext>
            </a:extLst>
          </p:cNvPr>
          <p:cNvGraphicFramePr>
            <a:graphicFrameLocks noGrp="1"/>
          </p:cNvGraphicFramePr>
          <p:nvPr>
            <p:ph type="tbl" sz="quarter" idx="13"/>
            <p:extLst>
              <p:ext uri="{D42A27DB-BD31-4B8C-83A1-F6EECF244321}">
                <p14:modId xmlns:p14="http://schemas.microsoft.com/office/powerpoint/2010/main" val="428017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6246851"/>
                    </a:ext>
                  </a:extLst>
                </a:gridCol>
                <a:gridCol w="987552">
                  <a:extLst>
                    <a:ext uri="{9D8B030D-6E8A-4147-A177-3AD203B41FA5}">
                      <a16:colId xmlns:a16="http://schemas.microsoft.com/office/drawing/2014/main" val="2344044024"/>
                    </a:ext>
                  </a:extLst>
                </a:gridCol>
                <a:gridCol w="987552">
                  <a:extLst>
                    <a:ext uri="{9D8B030D-6E8A-4147-A177-3AD203B41FA5}">
                      <a16:colId xmlns:a16="http://schemas.microsoft.com/office/drawing/2014/main" val="1886486433"/>
                    </a:ext>
                  </a:extLst>
                </a:gridCol>
                <a:gridCol w="987552">
                  <a:extLst>
                    <a:ext uri="{9D8B030D-6E8A-4147-A177-3AD203B41FA5}">
                      <a16:colId xmlns:a16="http://schemas.microsoft.com/office/drawing/2014/main" val="2825403266"/>
                    </a:ext>
                  </a:extLst>
                </a:gridCol>
                <a:gridCol w="987552">
                  <a:extLst>
                    <a:ext uri="{9D8B030D-6E8A-4147-A177-3AD203B41FA5}">
                      <a16:colId xmlns:a16="http://schemas.microsoft.com/office/drawing/2014/main" val="3925750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904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- 2018-04-27 06:23:34 </a:t>
                      </a:r>
                      <a:r>
                        <a:rPr kumimoji="0" lang="en-US" sz="1000" b="0" i="0" u="none" strike="noStrike" kern="1200" cap="none" spc="0" normalizeH="0" baseline="0" noProof="0">
                          <a:ln>
                            <a:noFill/>
                          </a:ln>
                          <a:solidFill>
                            <a:prstClr val="black"/>
                          </a:solidFill>
                          <a:effectLst/>
                          <a:uLnTx/>
                          <a:uFillTx/>
                          <a:latin typeface="+mn-lt"/>
                          <a:ea typeface="+mn-ea"/>
                          <a:cs typeface="+mn-cs"/>
                        </a:rPr>
                        <a:t>
 Guten Morgen 😊 Augmented Reality hilft uns in Zukunft bei der Arbeit. Das Head Mounted Display von Fujitsu ist die perfekte Unterstützung für Kommissionierungs- oder Montageaufgaben. .
.
Heute ist der letzte Messe-Tag! Kommt uns auf unserem Messestand in Hannover Halle 7/Stand E16 besuchen. Wir freuen uns auf Euch! 😉
.
.
#hmfj18 #hm18 #iota #iot #fujitsu  #hannover #hannovermesse #headmounteddisplay  #cryptocurrency #blockchain #industry40 #industrie40 #hannover #niedersachsen #deutschland #messe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8815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- 2018-04-26 17:46:13 </a:t>
                      </a:r>
                      <a:r>
                        <a:rPr kumimoji="0" lang="en-US" sz="1000" b="0" i="0" u="none" strike="noStrike" kern="1200" cap="none" spc="0" normalizeH="0" baseline="0" noProof="0">
                          <a:ln>
                            <a:noFill/>
                          </a:ln>
                          <a:solidFill>
                            <a:prstClr val="black"/>
                          </a:solidFill>
                          <a:effectLst/>
                          <a:uLnTx/>
                          <a:uFillTx/>
                          <a:latin typeface="+mn-lt"/>
                          <a:ea typeface="+mn-ea"/>
                          <a:cs typeface="+mn-cs"/>
                        </a:rPr>
                        <a:t>
 Fast zu schön zum Trinken ❤ Danke an unsere Kaffee-Künstler für dieses kleine Kunstwerk 😊
.
.
@all_in_van 
#hmfj18 #hm18 #iot #iota #industry40 #industrie40 #blockchain #hannover #hannovermesse #fujitsu #niedersachsen #deutschland #catering #cappuccino #heißgetränk #lattemacchiato #kunst #kaffeekunst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04897763"/>
                  </a:ext>
                </a:extLst>
              </a:tr>
            </a:tbl>
          </a:graphicData>
        </a:graphic>
      </p:graphicFrame>
      <p:sp>
        <p:nvSpPr>
          <p:cNvPr id="4" name="Text Placeholder 3">
            <a:extLst>
              <a:ext uri="{FF2B5EF4-FFF2-40B4-BE49-F238E27FC236}">
                <a16:creationId xmlns:a16="http://schemas.microsoft.com/office/drawing/2014/main" id="{44CB19CF-C2B3-47C2-83B5-6EE33FD66007}"/>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543656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BAC68-45FE-449A-9477-17447C46BF13}"/>
              </a:ext>
            </a:extLst>
          </p:cNvPr>
          <p:cNvSpPr>
            <a:spLocks noGrp="1"/>
          </p:cNvSpPr>
          <p:nvPr>
            <p:ph type="title"/>
          </p:nvPr>
        </p:nvSpPr>
        <p:spPr/>
        <p:txBody>
          <a:bodyPr/>
          <a:lstStyle/>
          <a:p>
            <a:r>
              <a:rPr lang="en-US"/>
              <a:t>Instagram Posts Table | All Pages - 2 of 10</a:t>
            </a:r>
          </a:p>
        </p:txBody>
      </p:sp>
      <p:graphicFrame>
        <p:nvGraphicFramePr>
          <p:cNvPr id="5" name="Table Placeholder 4">
            <a:extLst>
              <a:ext uri="{FF2B5EF4-FFF2-40B4-BE49-F238E27FC236}">
                <a16:creationId xmlns:a16="http://schemas.microsoft.com/office/drawing/2014/main" id="{2932D86E-CDD0-461B-9EB3-7C4ECDB2E7AB}"/>
              </a:ext>
            </a:extLst>
          </p:cNvPr>
          <p:cNvGraphicFramePr>
            <a:graphicFrameLocks noGrp="1"/>
          </p:cNvGraphicFramePr>
          <p:nvPr>
            <p:ph type="tbl" sz="quarter" idx="13"/>
            <p:extLst>
              <p:ext uri="{D42A27DB-BD31-4B8C-83A1-F6EECF244321}">
                <p14:modId xmlns:p14="http://schemas.microsoft.com/office/powerpoint/2010/main" val="1443147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74677417"/>
                    </a:ext>
                  </a:extLst>
                </a:gridCol>
                <a:gridCol w="987552">
                  <a:extLst>
                    <a:ext uri="{9D8B030D-6E8A-4147-A177-3AD203B41FA5}">
                      <a16:colId xmlns:a16="http://schemas.microsoft.com/office/drawing/2014/main" val="637165956"/>
                    </a:ext>
                  </a:extLst>
                </a:gridCol>
                <a:gridCol w="987552">
                  <a:extLst>
                    <a:ext uri="{9D8B030D-6E8A-4147-A177-3AD203B41FA5}">
                      <a16:colId xmlns:a16="http://schemas.microsoft.com/office/drawing/2014/main" val="2379562096"/>
                    </a:ext>
                  </a:extLst>
                </a:gridCol>
                <a:gridCol w="987552">
                  <a:extLst>
                    <a:ext uri="{9D8B030D-6E8A-4147-A177-3AD203B41FA5}">
                      <a16:colId xmlns:a16="http://schemas.microsoft.com/office/drawing/2014/main" val="3639395060"/>
                    </a:ext>
                  </a:extLst>
                </a:gridCol>
                <a:gridCol w="987552">
                  <a:extLst>
                    <a:ext uri="{9D8B030D-6E8A-4147-A177-3AD203B41FA5}">
                      <a16:colId xmlns:a16="http://schemas.microsoft.com/office/drawing/2014/main" val="3075122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757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- 2018-04-26 17:38:16 </a:t>
                      </a:r>
                      <a:r>
                        <a:rPr kumimoji="0" lang="en-US" sz="1000" b="0" i="0" u="none" strike="noStrike" kern="1200" cap="none" spc="0" normalizeH="0" baseline="0" noProof="0">
                          <a:ln>
                            <a:noFill/>
                          </a:ln>
                          <a:solidFill>
                            <a:prstClr val="black"/>
                          </a:solidFill>
                          <a:effectLst/>
                          <a:uLnTx/>
                          <a:uFillTx/>
                          <a:latin typeface="+mn-lt"/>
                          <a:ea typeface="+mn-ea"/>
                          <a:cs typeface="+mn-cs"/>
                        </a:rPr>
                        <a:t>
 Behind the Scence beim Videodreh mit Pressesprecher Michael Erhard. 🎥 Unser Social Media Team bei der Arbeit auf der Hannover Messe. 😊
.
.
@konzept_4 
#hmfj18 #hm18 #industry40 #iota #videodreh #interview #statement #behindthescenes #spassbeiderarbeit  #werbeagentur #socialmedia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6788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- 2018-04-26 14:59:50 </a:t>
                      </a:r>
                      <a:r>
                        <a:rPr kumimoji="0" lang="en-US" sz="1000" b="0" i="0" u="none" strike="noStrike" kern="1200" cap="none" spc="0" normalizeH="0" baseline="0" noProof="0">
                          <a:ln>
                            <a:noFill/>
                          </a:ln>
                          <a:solidFill>
                            <a:prstClr val="black"/>
                          </a:solidFill>
                          <a:effectLst/>
                          <a:uLnTx/>
                          <a:uFillTx/>
                          <a:latin typeface="+mn-lt"/>
                          <a:ea typeface="+mn-ea"/>
                          <a:cs typeface="+mn-cs"/>
                        </a:rPr>
                        <a:t>
 Neben der #HM18 findet heute auch der #girlsday bei uns statt. In den Instastories berichten wir hautnah vor Ort aus Neckarsulm und München. Einfach mal reinschauen!
.
#Fujitsu #GirlsDayFujitsu #München #Neckarsulm #IT #frauenpower💪 #ausbildung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3496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fujitsude - 2018-04-26 13:14:29 </a:t>
                      </a:r>
                      <a:r>
                        <a:rPr kumimoji="0" lang="de-DE" sz="1000" b="0" i="0" u="none" strike="noStrike" kern="1200" cap="none" spc="0" normalizeH="0" baseline="0" noProof="0">
                          <a:ln>
                            <a:noFill/>
                          </a:ln>
                          <a:solidFill>
                            <a:prstClr val="black"/>
                          </a:solidFill>
                          <a:effectLst/>
                          <a:uLnTx/>
                          <a:uFillTx/>
                          <a:latin typeface="+mn-lt"/>
                          <a:ea typeface="+mn-ea"/>
                          <a:cs typeface="+mn-cs"/>
                        </a:rPr>
                        <a:t>
 Virtuelle Realität und die Mobilität der Zukunft sind ein perfektes Gespann - das findet auch unser Kollege Ingo Fenslau. Ihr wollt mehr wissen? Noch bis morgen sind wir auf der Hannover Messe. Besucht uns doch in Halle 17, Stand E16. Wir freuen uns auf euch ... #HMI #HM18 #HMFJ18 #Mobilität #VR #VirtualReality #VirtuelleRealität #Hannover #Messe #Nahverkehr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0227525"/>
                  </a:ext>
                </a:extLst>
              </a:tr>
            </a:tbl>
          </a:graphicData>
        </a:graphic>
      </p:graphicFrame>
      <p:sp>
        <p:nvSpPr>
          <p:cNvPr id="4" name="Text Placeholder 3">
            <a:extLst>
              <a:ext uri="{FF2B5EF4-FFF2-40B4-BE49-F238E27FC236}">
                <a16:creationId xmlns:a16="http://schemas.microsoft.com/office/drawing/2014/main" id="{87FBCB3D-60F4-485D-BF50-A3FFD6B30AF9}"/>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8712900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A8565-5392-4481-91C6-47433118FE5C}"/>
              </a:ext>
            </a:extLst>
          </p:cNvPr>
          <p:cNvSpPr>
            <a:spLocks noGrp="1"/>
          </p:cNvSpPr>
          <p:nvPr>
            <p:ph type="title"/>
          </p:nvPr>
        </p:nvSpPr>
        <p:spPr/>
        <p:txBody>
          <a:bodyPr/>
          <a:lstStyle/>
          <a:p>
            <a:r>
              <a:rPr lang="en-US"/>
              <a:t>Instagram Posts Table | All Pages - 3 of 10</a:t>
            </a:r>
          </a:p>
        </p:txBody>
      </p:sp>
      <p:graphicFrame>
        <p:nvGraphicFramePr>
          <p:cNvPr id="5" name="Table Placeholder 4">
            <a:extLst>
              <a:ext uri="{FF2B5EF4-FFF2-40B4-BE49-F238E27FC236}">
                <a16:creationId xmlns:a16="http://schemas.microsoft.com/office/drawing/2014/main" id="{4F907C76-358F-4AB9-A5F7-5F085BD85325}"/>
              </a:ext>
            </a:extLst>
          </p:cNvPr>
          <p:cNvGraphicFramePr>
            <a:graphicFrameLocks noGrp="1"/>
          </p:cNvGraphicFramePr>
          <p:nvPr>
            <p:ph type="tbl" sz="quarter" idx="13"/>
            <p:extLst>
              <p:ext uri="{D42A27DB-BD31-4B8C-83A1-F6EECF244321}">
                <p14:modId xmlns:p14="http://schemas.microsoft.com/office/powerpoint/2010/main" val="254723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79018639"/>
                    </a:ext>
                  </a:extLst>
                </a:gridCol>
                <a:gridCol w="987552">
                  <a:extLst>
                    <a:ext uri="{9D8B030D-6E8A-4147-A177-3AD203B41FA5}">
                      <a16:colId xmlns:a16="http://schemas.microsoft.com/office/drawing/2014/main" val="741549158"/>
                    </a:ext>
                  </a:extLst>
                </a:gridCol>
                <a:gridCol w="987552">
                  <a:extLst>
                    <a:ext uri="{9D8B030D-6E8A-4147-A177-3AD203B41FA5}">
                      <a16:colId xmlns:a16="http://schemas.microsoft.com/office/drawing/2014/main" val="3129165716"/>
                    </a:ext>
                  </a:extLst>
                </a:gridCol>
                <a:gridCol w="987552">
                  <a:extLst>
                    <a:ext uri="{9D8B030D-6E8A-4147-A177-3AD203B41FA5}">
                      <a16:colId xmlns:a16="http://schemas.microsoft.com/office/drawing/2014/main" val="2451648729"/>
                    </a:ext>
                  </a:extLst>
                </a:gridCol>
                <a:gridCol w="987552">
                  <a:extLst>
                    <a:ext uri="{9D8B030D-6E8A-4147-A177-3AD203B41FA5}">
                      <a16:colId xmlns:a16="http://schemas.microsoft.com/office/drawing/2014/main" val="4235385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381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- 2018-04-26 11:50:03 </a:t>
                      </a:r>
                      <a:r>
                        <a:rPr kumimoji="0" lang="en-US" sz="1000" b="0" i="0" u="none" strike="noStrike" kern="1200" cap="none" spc="0" normalizeH="0" baseline="0" noProof="0">
                          <a:ln>
                            <a:noFill/>
                          </a:ln>
                          <a:solidFill>
                            <a:prstClr val="black"/>
                          </a:solidFill>
                          <a:effectLst/>
                          <a:uLnTx/>
                          <a:uFillTx/>
                          <a:latin typeface="+mn-lt"/>
                          <a:ea typeface="+mn-ea"/>
                          <a:cs typeface="+mn-cs"/>
                        </a:rPr>
                        <a:t>
 Wusstet Ihr schon, dass IOTA viel schneller ist als die Blockchain-Technologie? 🤔 Je mehr Leute IOTA nutzen, desto höher ist die Transaktionsrate.
.
.
#iota #iot #fujitsu #hmfj18 #hm18 #hannover #hannovermesse #cryptocurrency #blockchain #industry40 #industrie40 #hannover #technology #niedersachsen #deutschland #messe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766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- 2018-04-25 11:05:24 </a:t>
                      </a:r>
                      <a:r>
                        <a:rPr kumimoji="0" lang="en-US" sz="1000" b="0" i="0" u="none" strike="noStrike" kern="1200" cap="none" spc="0" normalizeH="0" baseline="0" noProof="0">
                          <a:ln>
                            <a:noFill/>
                          </a:ln>
                          <a:solidFill>
                            <a:prstClr val="black"/>
                          </a:solidFill>
                          <a:effectLst/>
                          <a:uLnTx/>
                          <a:uFillTx/>
                          <a:latin typeface="+mn-lt"/>
                          <a:ea typeface="+mn-ea"/>
                          <a:cs typeface="+mn-cs"/>
                        </a:rPr>
                        <a:t>
 We made it: 4,36 million organic impressions #HMFJ18 in 3 days. Many thanks to the team!
.
#iota #fujitsu #hm18 #hannover #hannovermesse #industrie40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6475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- 2018-04-24 18:26:39 </a:t>
                      </a:r>
                      <a:r>
                        <a:rPr kumimoji="0" lang="en-US" sz="1000" b="0" i="0" u="none" strike="noStrike" kern="1200" cap="none" spc="0" normalizeH="0" baseline="0" noProof="0">
                          <a:ln>
                            <a:noFill/>
                          </a:ln>
                          <a:solidFill>
                            <a:prstClr val="black"/>
                          </a:solidFill>
                          <a:effectLst/>
                          <a:uLnTx/>
                          <a:uFillTx/>
                          <a:latin typeface="+mn-lt"/>
                          <a:ea typeface="+mn-ea"/>
                          <a:cs typeface="+mn-cs"/>
                        </a:rPr>
                        <a:t>
 Kaffee-Künstler 🐻 Vielen Dank nochmal an das tolle Team vom Catering 👍
.
.
@all_in_van 
#hmfj18 #hm18 #cleandesk #iot #iota #industry40 #industrie40 #blockchain #hannover #hannovermesse #fujitsu #niedersachsen #deutschland #catering #cappuccino #lattemacchiato #kunst #kaffeekunst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0789086"/>
                  </a:ext>
                </a:extLst>
              </a:tr>
            </a:tbl>
          </a:graphicData>
        </a:graphic>
      </p:graphicFrame>
      <p:sp>
        <p:nvSpPr>
          <p:cNvPr id="4" name="Text Placeholder 3">
            <a:extLst>
              <a:ext uri="{FF2B5EF4-FFF2-40B4-BE49-F238E27FC236}">
                <a16:creationId xmlns:a16="http://schemas.microsoft.com/office/drawing/2014/main" id="{486DE040-C8E0-4827-964C-B9F7E22FB33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023820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FB809-08DD-416C-B4BB-41AD4A86A8CA}"/>
              </a:ext>
            </a:extLst>
          </p:cNvPr>
          <p:cNvSpPr>
            <a:spLocks noGrp="1"/>
          </p:cNvSpPr>
          <p:nvPr>
            <p:ph type="title"/>
          </p:nvPr>
        </p:nvSpPr>
        <p:spPr/>
        <p:txBody>
          <a:bodyPr/>
          <a:lstStyle/>
          <a:p>
            <a:r>
              <a:rPr lang="en-US"/>
              <a:t>Instagram Posts Table | All Pages - 4 of 10</a:t>
            </a:r>
          </a:p>
        </p:txBody>
      </p:sp>
      <p:graphicFrame>
        <p:nvGraphicFramePr>
          <p:cNvPr id="5" name="Table Placeholder 4">
            <a:extLst>
              <a:ext uri="{FF2B5EF4-FFF2-40B4-BE49-F238E27FC236}">
                <a16:creationId xmlns:a16="http://schemas.microsoft.com/office/drawing/2014/main" id="{9A0D4B6E-E845-4013-BACA-144B04181178}"/>
              </a:ext>
            </a:extLst>
          </p:cNvPr>
          <p:cNvGraphicFramePr>
            <a:graphicFrameLocks noGrp="1"/>
          </p:cNvGraphicFramePr>
          <p:nvPr>
            <p:ph type="tbl" sz="quarter" idx="13"/>
            <p:extLst>
              <p:ext uri="{D42A27DB-BD31-4B8C-83A1-F6EECF244321}">
                <p14:modId xmlns:p14="http://schemas.microsoft.com/office/powerpoint/2010/main" val="52101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10219935"/>
                    </a:ext>
                  </a:extLst>
                </a:gridCol>
                <a:gridCol w="987552">
                  <a:extLst>
                    <a:ext uri="{9D8B030D-6E8A-4147-A177-3AD203B41FA5}">
                      <a16:colId xmlns:a16="http://schemas.microsoft.com/office/drawing/2014/main" val="4161754310"/>
                    </a:ext>
                  </a:extLst>
                </a:gridCol>
                <a:gridCol w="987552">
                  <a:extLst>
                    <a:ext uri="{9D8B030D-6E8A-4147-A177-3AD203B41FA5}">
                      <a16:colId xmlns:a16="http://schemas.microsoft.com/office/drawing/2014/main" val="462463822"/>
                    </a:ext>
                  </a:extLst>
                </a:gridCol>
                <a:gridCol w="987552">
                  <a:extLst>
                    <a:ext uri="{9D8B030D-6E8A-4147-A177-3AD203B41FA5}">
                      <a16:colId xmlns:a16="http://schemas.microsoft.com/office/drawing/2014/main" val="2185156890"/>
                    </a:ext>
                  </a:extLst>
                </a:gridCol>
                <a:gridCol w="987552">
                  <a:extLst>
                    <a:ext uri="{9D8B030D-6E8A-4147-A177-3AD203B41FA5}">
                      <a16:colId xmlns:a16="http://schemas.microsoft.com/office/drawing/2014/main" val="2062256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8779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- 2018-04-24 17:25:31 </a:t>
                      </a:r>
                      <a:r>
                        <a:rPr kumimoji="0" lang="en-US" sz="1000" b="0" i="0" u="none" strike="noStrike" kern="1200" cap="none" spc="0" normalizeH="0" baseline="0" noProof="0">
                          <a:ln>
                            <a:noFill/>
                          </a:ln>
                          <a:solidFill>
                            <a:prstClr val="black"/>
                          </a:solidFill>
                          <a:effectLst/>
                          <a:uLnTx/>
                          <a:uFillTx/>
                          <a:latin typeface="+mn-lt"/>
                          <a:ea typeface="+mn-ea"/>
                          <a:cs typeface="+mn-cs"/>
                        </a:rPr>
                        <a:t>
 Sind Fahrzeug-Updates über das Handynetz bald Realität? Was das Thema Intelligente Mobilität 2025 noch für unsere Städte und die Industrie bereithält, erfahrt ihr auf der Hannover Messe – und in Fujitsu Aktuell.  Den Link zum Blog gibt es wie gewohnt im Profil. 
#HM18 #HMFJ18 #HannoverMesse #Hannover #Messe #IOTA #Industrie40 #IOT #Robotics #ArtificalIntelligence #SmartCities #IntelligenteMobilität #SmartLogistik #Showcase #Echtzeit #Mobilität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763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- 2018-04-24 16:18:55 </a:t>
                      </a:r>
                      <a:r>
                        <a:rPr kumimoji="0" lang="en-US" sz="1000" b="0" i="0" u="none" strike="noStrike" kern="1200" cap="none" spc="0" normalizeH="0" baseline="0" noProof="0">
                          <a:ln>
                            <a:noFill/>
                          </a:ln>
                          <a:solidFill>
                            <a:prstClr val="black"/>
                          </a:solidFill>
                          <a:effectLst/>
                          <a:uLnTx/>
                          <a:uFillTx/>
                          <a:latin typeface="+mn-lt"/>
                          <a:ea typeface="+mn-ea"/>
                          <a:cs typeface="+mn-cs"/>
                        </a:rPr>
                        <a:t>
 Dr. Rolf Werner und Dominik Schiener, Co-Founder of cryptocurrency IOTA, im Fachgespräch auf unserem Stand.
.
@rolfwerner01
@dominikschiener
.
#iota #fujitsu #hmfj18 #hm18 #hannover #hannovermesse #cryptocurrency #blockchain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190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- 2018-04-24 14:58:53 </a:t>
                      </a:r>
                      <a:r>
                        <a:rPr kumimoji="0" lang="en-US" sz="1000" b="0" i="0" u="none" strike="noStrike" kern="1200" cap="none" spc="0" normalizeH="0" baseline="0" noProof="0">
                          <a:ln>
                            <a:noFill/>
                          </a:ln>
                          <a:solidFill>
                            <a:prstClr val="black"/>
                          </a:solidFill>
                          <a:effectLst/>
                          <a:uLnTx/>
                          <a:uFillTx/>
                          <a:latin typeface="+mn-lt"/>
                          <a:ea typeface="+mn-ea"/>
                          <a:cs typeface="+mn-cs"/>
                        </a:rPr>
                        <a:t>
 Messeimpressionen 🌺
.
.
#hmfj18 #hm18 #iot #iota #ota #industry40 #industrie40 #cocreation #blockchain #cleandesk #arbeitsplatz #impressionen #hannover #hannovermesse #fujitsu #niedersachsen #deutschland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152409"/>
                  </a:ext>
                </a:extLst>
              </a:tr>
            </a:tbl>
          </a:graphicData>
        </a:graphic>
      </p:graphicFrame>
      <p:sp>
        <p:nvSpPr>
          <p:cNvPr id="4" name="Text Placeholder 3">
            <a:extLst>
              <a:ext uri="{FF2B5EF4-FFF2-40B4-BE49-F238E27FC236}">
                <a16:creationId xmlns:a16="http://schemas.microsoft.com/office/drawing/2014/main" id="{60816341-C60B-44D4-85E3-BF3278E79AA5}"/>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9636217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143EF-64B3-4401-8FA9-C4F1EDE8DAFD}"/>
              </a:ext>
            </a:extLst>
          </p:cNvPr>
          <p:cNvSpPr>
            <a:spLocks noGrp="1"/>
          </p:cNvSpPr>
          <p:nvPr>
            <p:ph type="title"/>
          </p:nvPr>
        </p:nvSpPr>
        <p:spPr/>
        <p:txBody>
          <a:bodyPr/>
          <a:lstStyle/>
          <a:p>
            <a:r>
              <a:rPr lang="en-US"/>
              <a:t>Instagram Posts Table | All Pages - 5 of 10</a:t>
            </a:r>
          </a:p>
        </p:txBody>
      </p:sp>
      <p:graphicFrame>
        <p:nvGraphicFramePr>
          <p:cNvPr id="5" name="Table Placeholder 4">
            <a:extLst>
              <a:ext uri="{FF2B5EF4-FFF2-40B4-BE49-F238E27FC236}">
                <a16:creationId xmlns:a16="http://schemas.microsoft.com/office/drawing/2014/main" id="{B6511259-C771-4B72-B2FE-C7E660177F90}"/>
              </a:ext>
            </a:extLst>
          </p:cNvPr>
          <p:cNvGraphicFramePr>
            <a:graphicFrameLocks noGrp="1"/>
          </p:cNvGraphicFramePr>
          <p:nvPr>
            <p:ph type="tbl" sz="quarter" idx="13"/>
            <p:extLst>
              <p:ext uri="{D42A27DB-BD31-4B8C-83A1-F6EECF244321}">
                <p14:modId xmlns:p14="http://schemas.microsoft.com/office/powerpoint/2010/main" val="3062674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74935728"/>
                    </a:ext>
                  </a:extLst>
                </a:gridCol>
                <a:gridCol w="987552">
                  <a:extLst>
                    <a:ext uri="{9D8B030D-6E8A-4147-A177-3AD203B41FA5}">
                      <a16:colId xmlns:a16="http://schemas.microsoft.com/office/drawing/2014/main" val="3739862951"/>
                    </a:ext>
                  </a:extLst>
                </a:gridCol>
                <a:gridCol w="987552">
                  <a:extLst>
                    <a:ext uri="{9D8B030D-6E8A-4147-A177-3AD203B41FA5}">
                      <a16:colId xmlns:a16="http://schemas.microsoft.com/office/drawing/2014/main" val="1759262639"/>
                    </a:ext>
                  </a:extLst>
                </a:gridCol>
                <a:gridCol w="987552">
                  <a:extLst>
                    <a:ext uri="{9D8B030D-6E8A-4147-A177-3AD203B41FA5}">
                      <a16:colId xmlns:a16="http://schemas.microsoft.com/office/drawing/2014/main" val="3185413805"/>
                    </a:ext>
                  </a:extLst>
                </a:gridCol>
                <a:gridCol w="987552">
                  <a:extLst>
                    <a:ext uri="{9D8B030D-6E8A-4147-A177-3AD203B41FA5}">
                      <a16:colId xmlns:a16="http://schemas.microsoft.com/office/drawing/2014/main" val="3585517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9474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- 2018-04-24 14:53:38 </a:t>
                      </a:r>
                      <a:r>
                        <a:rPr kumimoji="0" lang="en-US" sz="1000" b="0" i="0" u="none" strike="noStrike" kern="1200" cap="none" spc="0" normalizeH="0" baseline="0" noProof="0">
                          <a:ln>
                            <a:noFill/>
                          </a:ln>
                          <a:solidFill>
                            <a:prstClr val="black"/>
                          </a:solidFill>
                          <a:effectLst/>
                          <a:uLnTx/>
                          <a:uFillTx/>
                          <a:latin typeface="+mn-lt"/>
                          <a:ea typeface="+mn-ea"/>
                          <a:cs typeface="+mn-cs"/>
                        </a:rPr>
                        <a:t>
 Echte Emotionen auf der Hannover Messe 😊
.
.
#hmfj18 #hm18 #blockchain #iot #iota #industry40 #industrie40 #hannover #hannovermesse #fujitsu #niedersachsen #deutschland #hanover #emotionen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967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- 2018-04-24 13:17:23 </a:t>
                      </a:r>
                      <a:r>
                        <a:rPr kumimoji="0" lang="en-US" sz="1000" b="0" i="0" u="none" strike="noStrike" kern="1200" cap="none" spc="0" normalizeH="0" baseline="0" noProof="0">
                          <a:ln>
                            <a:noFill/>
                          </a:ln>
                          <a:solidFill>
                            <a:prstClr val="black"/>
                          </a:solidFill>
                          <a:effectLst/>
                          <a:uLnTx/>
                          <a:uFillTx/>
                          <a:latin typeface="+mn-lt"/>
                          <a:ea typeface="+mn-ea"/>
                          <a:cs typeface="+mn-cs"/>
                        </a:rPr>
                        <a:t>
 Unser Demo-Fahrzeug OTA zur Fernaktualisierung für kritische sicherheitsrelevante Systeme. .
.
#hmfj18 #hm18 #ota #demo #fahrzeug #iot #iota #industry40 #industrie40 #hannover #hannovermesse #fujitsu #niedersachsen #deutschland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315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- 2018-04-24 12:34:47 </a:t>
                      </a:r>
                      <a:r>
                        <a:rPr kumimoji="0" lang="en-US" sz="1000" b="0" i="0" u="none" strike="noStrike" kern="1200" cap="none" spc="0" normalizeH="0" baseline="0" noProof="0">
                          <a:ln>
                            <a:noFill/>
                          </a:ln>
                          <a:solidFill>
                            <a:prstClr val="black"/>
                          </a:solidFill>
                          <a:effectLst/>
                          <a:uLnTx/>
                          <a:uFillTx/>
                          <a:latin typeface="+mn-lt"/>
                          <a:ea typeface="+mn-ea"/>
                          <a:cs typeface="+mn-cs"/>
                        </a:rPr>
                        <a:t>
 Unser Clean Desk Arbeitsplatz Konzept für effizientes und ergonomisches Arbeiten im modernen Büroumfeld. Es wurde gemeinsam mit dem Fraunhofer Institut entwickelt.
.
.
@fraunhofer.karriere
@haworthinc
#hmfj18 #hm18 #cleandesk #arbeitsplatz #büro #iot #iota #industry40 #industrie40 #blockchain #hannover #hannovermesse #fujitsu #niedersachsen #deutschland #cappuccino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303817"/>
                  </a:ext>
                </a:extLst>
              </a:tr>
            </a:tbl>
          </a:graphicData>
        </a:graphic>
      </p:graphicFrame>
      <p:sp>
        <p:nvSpPr>
          <p:cNvPr id="4" name="Text Placeholder 3">
            <a:extLst>
              <a:ext uri="{FF2B5EF4-FFF2-40B4-BE49-F238E27FC236}">
                <a16:creationId xmlns:a16="http://schemas.microsoft.com/office/drawing/2014/main" id="{0E0C8040-BCE6-4786-967F-2C66E6DFE60A}"/>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5800688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87D79-0A0F-4A8F-9092-3CB2DADA344B}"/>
              </a:ext>
            </a:extLst>
          </p:cNvPr>
          <p:cNvSpPr>
            <a:spLocks noGrp="1"/>
          </p:cNvSpPr>
          <p:nvPr>
            <p:ph type="title"/>
          </p:nvPr>
        </p:nvSpPr>
        <p:spPr/>
        <p:txBody>
          <a:bodyPr/>
          <a:lstStyle/>
          <a:p>
            <a:r>
              <a:rPr lang="en-US"/>
              <a:t>Instagram Posts Table | All Pages - 6 of 10</a:t>
            </a:r>
          </a:p>
        </p:txBody>
      </p:sp>
      <p:graphicFrame>
        <p:nvGraphicFramePr>
          <p:cNvPr id="5" name="Table Placeholder 4">
            <a:extLst>
              <a:ext uri="{FF2B5EF4-FFF2-40B4-BE49-F238E27FC236}">
                <a16:creationId xmlns:a16="http://schemas.microsoft.com/office/drawing/2014/main" id="{CDA730CB-1117-4DF6-9BFB-F0B7EAC700C7}"/>
              </a:ext>
            </a:extLst>
          </p:cNvPr>
          <p:cNvGraphicFramePr>
            <a:graphicFrameLocks noGrp="1"/>
          </p:cNvGraphicFramePr>
          <p:nvPr>
            <p:ph type="tbl" sz="quarter" idx="13"/>
            <p:extLst>
              <p:ext uri="{D42A27DB-BD31-4B8C-83A1-F6EECF244321}">
                <p14:modId xmlns:p14="http://schemas.microsoft.com/office/powerpoint/2010/main" val="3835790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51863246"/>
                    </a:ext>
                  </a:extLst>
                </a:gridCol>
                <a:gridCol w="987552">
                  <a:extLst>
                    <a:ext uri="{9D8B030D-6E8A-4147-A177-3AD203B41FA5}">
                      <a16:colId xmlns:a16="http://schemas.microsoft.com/office/drawing/2014/main" val="4131848682"/>
                    </a:ext>
                  </a:extLst>
                </a:gridCol>
                <a:gridCol w="987552">
                  <a:extLst>
                    <a:ext uri="{9D8B030D-6E8A-4147-A177-3AD203B41FA5}">
                      <a16:colId xmlns:a16="http://schemas.microsoft.com/office/drawing/2014/main" val="3492516264"/>
                    </a:ext>
                  </a:extLst>
                </a:gridCol>
                <a:gridCol w="987552">
                  <a:extLst>
                    <a:ext uri="{9D8B030D-6E8A-4147-A177-3AD203B41FA5}">
                      <a16:colId xmlns:a16="http://schemas.microsoft.com/office/drawing/2014/main" val="1201967944"/>
                    </a:ext>
                  </a:extLst>
                </a:gridCol>
                <a:gridCol w="987552">
                  <a:extLst>
                    <a:ext uri="{9D8B030D-6E8A-4147-A177-3AD203B41FA5}">
                      <a16:colId xmlns:a16="http://schemas.microsoft.com/office/drawing/2014/main" val="1113981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772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- 2018-04-24 11:52:16 </a:t>
                      </a:r>
                      <a:r>
                        <a:rPr kumimoji="0" lang="en-US" sz="1000" b="0" i="0" u="none" strike="noStrike" kern="1200" cap="none" spc="0" normalizeH="0" baseline="0" noProof="0">
                          <a:ln>
                            <a:noFill/>
                          </a:ln>
                          <a:solidFill>
                            <a:prstClr val="black"/>
                          </a:solidFill>
                          <a:effectLst/>
                          <a:uLnTx/>
                          <a:uFillTx/>
                          <a:latin typeface="+mn-lt"/>
                          <a:ea typeface="+mn-ea"/>
                          <a:cs typeface="+mn-cs"/>
                        </a:rPr>
                        <a:t>
 Danke für den Besuch der Delegation der Fraunhofer-Gesellschaft auf unserem Stand auf der Hannover Messe.
.
.
@fraunhofer.karriere
@rolfwerner01
@k.pasing
.
#hmfj18 #hm18 #iot #iota #industry40 #industrie40 #hannover #hannovermesse #fujitsu #niedersachsen #deutschland #hanover #frauenhofer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6609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- 2018-04-24 10:19:48 </a:t>
                      </a:r>
                      <a:r>
                        <a:rPr kumimoji="0" lang="en-US" sz="1000" b="0" i="0" u="none" strike="noStrike" kern="1200" cap="none" spc="0" normalizeH="0" baseline="0" noProof="0">
                          <a:ln>
                            <a:noFill/>
                          </a:ln>
                          <a:solidFill>
                            <a:prstClr val="black"/>
                          </a:solidFill>
                          <a:effectLst/>
                          <a:uLnTx/>
                          <a:uFillTx/>
                          <a:latin typeface="+mn-lt"/>
                          <a:ea typeface="+mn-ea"/>
                          <a:cs typeface="+mn-cs"/>
                        </a:rPr>
                        <a:t>
 Gute Stimmung bei der Morgenandacht auf der Hannover-Messe 🤗
.
.
#hmfj18 #hm18 #iot #iota #industry40 #industrie40 #hannover #hannovermesse #fujitsu #niedersachsen #stimmung #deutschland #morgenandacht #messe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9726116"/>
                  </a:ext>
                </a:extLst>
              </a:tr>
            </a:tbl>
          </a:graphicData>
        </a:graphic>
      </p:graphicFrame>
      <p:sp>
        <p:nvSpPr>
          <p:cNvPr id="4" name="Text Placeholder 3">
            <a:extLst>
              <a:ext uri="{FF2B5EF4-FFF2-40B4-BE49-F238E27FC236}">
                <a16:creationId xmlns:a16="http://schemas.microsoft.com/office/drawing/2014/main" id="{0106A738-0B62-488B-9E60-51A096E34F09}"/>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3013828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ACC16-0F27-4D07-9092-6E8B2E4EEE92}"/>
              </a:ext>
            </a:extLst>
          </p:cNvPr>
          <p:cNvSpPr>
            <a:spLocks noGrp="1"/>
          </p:cNvSpPr>
          <p:nvPr>
            <p:ph type="title"/>
          </p:nvPr>
        </p:nvSpPr>
        <p:spPr/>
        <p:txBody>
          <a:bodyPr/>
          <a:lstStyle/>
          <a:p>
            <a:r>
              <a:rPr lang="en-US"/>
              <a:t>Instagram Posts Table | All Pages - 7 of 10</a:t>
            </a:r>
          </a:p>
        </p:txBody>
      </p:sp>
      <p:graphicFrame>
        <p:nvGraphicFramePr>
          <p:cNvPr id="5" name="Table Placeholder 4">
            <a:extLst>
              <a:ext uri="{FF2B5EF4-FFF2-40B4-BE49-F238E27FC236}">
                <a16:creationId xmlns:a16="http://schemas.microsoft.com/office/drawing/2014/main" id="{9789F23F-7636-4A4A-9E2E-E17BD5BAC60E}"/>
              </a:ext>
            </a:extLst>
          </p:cNvPr>
          <p:cNvGraphicFramePr>
            <a:graphicFrameLocks noGrp="1"/>
          </p:cNvGraphicFramePr>
          <p:nvPr>
            <p:ph type="tbl" sz="quarter" idx="13"/>
            <p:extLst>
              <p:ext uri="{D42A27DB-BD31-4B8C-83A1-F6EECF244321}">
                <p14:modId xmlns:p14="http://schemas.microsoft.com/office/powerpoint/2010/main" val="1760948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69145306"/>
                    </a:ext>
                  </a:extLst>
                </a:gridCol>
                <a:gridCol w="987552">
                  <a:extLst>
                    <a:ext uri="{9D8B030D-6E8A-4147-A177-3AD203B41FA5}">
                      <a16:colId xmlns:a16="http://schemas.microsoft.com/office/drawing/2014/main" val="112811568"/>
                    </a:ext>
                  </a:extLst>
                </a:gridCol>
                <a:gridCol w="987552">
                  <a:extLst>
                    <a:ext uri="{9D8B030D-6E8A-4147-A177-3AD203B41FA5}">
                      <a16:colId xmlns:a16="http://schemas.microsoft.com/office/drawing/2014/main" val="3150470494"/>
                    </a:ext>
                  </a:extLst>
                </a:gridCol>
                <a:gridCol w="987552">
                  <a:extLst>
                    <a:ext uri="{9D8B030D-6E8A-4147-A177-3AD203B41FA5}">
                      <a16:colId xmlns:a16="http://schemas.microsoft.com/office/drawing/2014/main" val="3833654504"/>
                    </a:ext>
                  </a:extLst>
                </a:gridCol>
                <a:gridCol w="987552">
                  <a:extLst>
                    <a:ext uri="{9D8B030D-6E8A-4147-A177-3AD203B41FA5}">
                      <a16:colId xmlns:a16="http://schemas.microsoft.com/office/drawing/2014/main" val="224677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27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- 2018-04-24 10:09:54 </a:t>
                      </a:r>
                      <a:r>
                        <a:rPr kumimoji="0" lang="en-US" sz="1000" b="0" i="0" u="none" strike="noStrike" kern="1200" cap="none" spc="0" normalizeH="0" baseline="0" noProof="0">
                          <a:ln>
                            <a:noFill/>
                          </a:ln>
                          <a:solidFill>
                            <a:prstClr val="black"/>
                          </a:solidFill>
                          <a:effectLst/>
                          <a:uLnTx/>
                          <a:uFillTx/>
                          <a:latin typeface="+mn-lt"/>
                          <a:ea typeface="+mn-ea"/>
                          <a:cs typeface="+mn-cs"/>
                        </a:rPr>
                        <a:t>
 Guten Morgen von der Hannover Messe 😊 Das Team wird vom Catering verwöhnt. Wir sind gestärkt und freuen uns auf unsere Messegäste. .
.
#hmfj18 #hm18 #iot #iota #industry40 #industrie40 #hannover #hannovermesse #fujitsu #niedersachsen #deutschland #essen #frühstück #lecker #wraps #kaffee #cappuccino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38425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- 2018-04-23 18:39:14 </a:t>
                      </a:r>
                      <a:r>
                        <a:rPr kumimoji="0" lang="en-US" sz="1000" b="0" i="0" u="none" strike="noStrike" kern="1200" cap="none" spc="0" normalizeH="0" baseline="0" noProof="0">
                          <a:ln>
                            <a:noFill/>
                          </a:ln>
                          <a:solidFill>
                            <a:prstClr val="black"/>
                          </a:solidFill>
                          <a:effectLst/>
                          <a:uLnTx/>
                          <a:uFillTx/>
                          <a:latin typeface="+mn-lt"/>
                          <a:ea typeface="+mn-ea"/>
                          <a:cs typeface="+mn-cs"/>
                        </a:rPr>
                        <a:t>
 360 Grad - hier geht es "Rund" auf der Hannover Messe - Danke an's Management und die Pressekollegen für das "Feierabend-Bild"
.
.
@rolfwerner01
@k.pasing
@biglfj
@pellechrissi
@konzept_4
#hmfj18 #hm18 #360 #360grad #rundblick #tinyworld #ricoh #theta #hannover #hannovermesse #fujitsu #niedersachsen #deutschland #iota #iot #industrie40 #industry40 #messe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0999436"/>
                  </a:ext>
                </a:extLst>
              </a:tr>
            </a:tbl>
          </a:graphicData>
        </a:graphic>
      </p:graphicFrame>
      <p:sp>
        <p:nvSpPr>
          <p:cNvPr id="4" name="Text Placeholder 3">
            <a:extLst>
              <a:ext uri="{FF2B5EF4-FFF2-40B4-BE49-F238E27FC236}">
                <a16:creationId xmlns:a16="http://schemas.microsoft.com/office/drawing/2014/main" id="{43D61A33-C578-4300-94E9-57842D5645D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7803933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14C52-BBA6-4E07-B83B-7BDBB4A0D231}"/>
              </a:ext>
            </a:extLst>
          </p:cNvPr>
          <p:cNvSpPr>
            <a:spLocks noGrp="1"/>
          </p:cNvSpPr>
          <p:nvPr>
            <p:ph type="title"/>
          </p:nvPr>
        </p:nvSpPr>
        <p:spPr/>
        <p:txBody>
          <a:bodyPr/>
          <a:lstStyle/>
          <a:p>
            <a:r>
              <a:rPr lang="en-US"/>
              <a:t>Instagram Posts Table | All Pages - 8 of 10</a:t>
            </a:r>
          </a:p>
        </p:txBody>
      </p:sp>
      <p:graphicFrame>
        <p:nvGraphicFramePr>
          <p:cNvPr id="5" name="Table Placeholder 4">
            <a:extLst>
              <a:ext uri="{FF2B5EF4-FFF2-40B4-BE49-F238E27FC236}">
                <a16:creationId xmlns:a16="http://schemas.microsoft.com/office/drawing/2014/main" id="{6738CDAF-B06B-4CF7-A597-63A338571CAD}"/>
              </a:ext>
            </a:extLst>
          </p:cNvPr>
          <p:cNvGraphicFramePr>
            <a:graphicFrameLocks noGrp="1"/>
          </p:cNvGraphicFramePr>
          <p:nvPr>
            <p:ph type="tbl" sz="quarter" idx="13"/>
            <p:extLst>
              <p:ext uri="{D42A27DB-BD31-4B8C-83A1-F6EECF244321}">
                <p14:modId xmlns:p14="http://schemas.microsoft.com/office/powerpoint/2010/main" val="2266029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52749343"/>
                    </a:ext>
                  </a:extLst>
                </a:gridCol>
                <a:gridCol w="987552">
                  <a:extLst>
                    <a:ext uri="{9D8B030D-6E8A-4147-A177-3AD203B41FA5}">
                      <a16:colId xmlns:a16="http://schemas.microsoft.com/office/drawing/2014/main" val="1922549859"/>
                    </a:ext>
                  </a:extLst>
                </a:gridCol>
                <a:gridCol w="987552">
                  <a:extLst>
                    <a:ext uri="{9D8B030D-6E8A-4147-A177-3AD203B41FA5}">
                      <a16:colId xmlns:a16="http://schemas.microsoft.com/office/drawing/2014/main" val="1181391017"/>
                    </a:ext>
                  </a:extLst>
                </a:gridCol>
                <a:gridCol w="987552">
                  <a:extLst>
                    <a:ext uri="{9D8B030D-6E8A-4147-A177-3AD203B41FA5}">
                      <a16:colId xmlns:a16="http://schemas.microsoft.com/office/drawing/2014/main" val="3677607263"/>
                    </a:ext>
                  </a:extLst>
                </a:gridCol>
                <a:gridCol w="987552">
                  <a:extLst>
                    <a:ext uri="{9D8B030D-6E8A-4147-A177-3AD203B41FA5}">
                      <a16:colId xmlns:a16="http://schemas.microsoft.com/office/drawing/2014/main" val="2464171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689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- 2018-04-23 18:14:21 </a:t>
                      </a:r>
                      <a:r>
                        <a:rPr kumimoji="0" lang="en-US" sz="1000" b="0" i="0" u="none" strike="noStrike" kern="1200" cap="none" spc="0" normalizeH="0" baseline="0" noProof="0">
                          <a:ln>
                            <a:noFill/>
                          </a:ln>
                          <a:solidFill>
                            <a:prstClr val="black"/>
                          </a:solidFill>
                          <a:effectLst/>
                          <a:uLnTx/>
                          <a:uFillTx/>
                          <a:latin typeface="+mn-lt"/>
                          <a:ea typeface="+mn-ea"/>
                          <a:cs typeface="+mn-cs"/>
                        </a:rPr>
                        <a:t>
 Ein tolles Gemeinschaftsprojekt ist die diesjährige Hannover Messe mit unseren japanischen Kollegen. Videostatement von Hiroyuki Yokokawa 😊
.
.
#hmfj18 #hm18 #hannover #hannovermesse #fujitsu #niedersachsen #deutschland #germany #japan #iota #iot #industrie40 #industry40 #messe #event #dtc #director #promotion #planing #division #marketing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809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- 2018-04-23 17:26:13 </a:t>
                      </a:r>
                      <a:r>
                        <a:rPr kumimoji="0" lang="en-US" sz="1000" b="0" i="0" u="none" strike="noStrike" kern="1200" cap="none" spc="0" normalizeH="0" baseline="0" noProof="0">
                          <a:ln>
                            <a:noFill/>
                          </a:ln>
                          <a:solidFill>
                            <a:prstClr val="black"/>
                          </a:solidFill>
                          <a:effectLst/>
                          <a:uLnTx/>
                          <a:uFillTx/>
                          <a:latin typeface="+mn-lt"/>
                          <a:ea typeface="+mn-ea"/>
                          <a:cs typeface="+mn-cs"/>
                        </a:rPr>
                        <a:t>
 Schon seit ein paar Tagen berichten wir von den Vorbereitungen und dem Start der Hannover Messe 2018. Heute haben wir für euch in Fujitsu Aktuell zusammengefasst, was es alles an unserem Stand in Halle 7 (E16) zu sehen gibt. Den Link zum Beitrag findet ihr im Profil … #HM18 #HMFJ18 #HannoverMesse #Hannover #Messe #IOTA #Industrie40 #IOT #Robotics #ArtificalIntelligence #Intelliedge #Blockchain #Tangle #IOTANews #IOTAToken #SmartManufcaturing #Showcase #IntelliEdge #Robotics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927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- 2018-04-23 16:02:23 </a:t>
                      </a:r>
                      <a:r>
                        <a:rPr kumimoji="0" lang="en-US" sz="1000" b="0" i="0" u="none" strike="noStrike" kern="1200" cap="none" spc="0" normalizeH="0" baseline="0" noProof="0">
                          <a:ln>
                            <a:noFill/>
                          </a:ln>
                          <a:solidFill>
                            <a:prstClr val="black"/>
                          </a:solidFill>
                          <a:effectLst/>
                          <a:uLnTx/>
                          <a:uFillTx/>
                          <a:latin typeface="+mn-lt"/>
                          <a:ea typeface="+mn-ea"/>
                          <a:cs typeface="+mn-cs"/>
                        </a:rPr>
                        <a:t>
 Diese netten Damen kümmern sich den ganzen Tag fürsorglich um unser Wohl 😊
.
.
#hmfj18 #hm18 #hannover #hannovermesse #fujitsu #niedersachsen #deutschland #iota #iot #industrie40 #industry40 #kaffee #getränke #catering #cappuccino #messe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5238373"/>
                  </a:ext>
                </a:extLst>
              </a:tr>
            </a:tbl>
          </a:graphicData>
        </a:graphic>
      </p:graphicFrame>
      <p:sp>
        <p:nvSpPr>
          <p:cNvPr id="4" name="Text Placeholder 3">
            <a:extLst>
              <a:ext uri="{FF2B5EF4-FFF2-40B4-BE49-F238E27FC236}">
                <a16:creationId xmlns:a16="http://schemas.microsoft.com/office/drawing/2014/main" id="{94E39AB6-4DF5-4722-9BAA-0CB051BB711F}"/>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8838347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43895-AF02-48BC-B270-67DFAEFDE9F2}"/>
              </a:ext>
            </a:extLst>
          </p:cNvPr>
          <p:cNvSpPr>
            <a:spLocks noGrp="1"/>
          </p:cNvSpPr>
          <p:nvPr>
            <p:ph type="title"/>
          </p:nvPr>
        </p:nvSpPr>
        <p:spPr/>
        <p:txBody>
          <a:bodyPr/>
          <a:lstStyle/>
          <a:p>
            <a:r>
              <a:rPr lang="en-US"/>
              <a:t>Instagram Posts Table | All Pages - 9 of 10</a:t>
            </a:r>
          </a:p>
        </p:txBody>
      </p:sp>
      <p:graphicFrame>
        <p:nvGraphicFramePr>
          <p:cNvPr id="5" name="Table Placeholder 4">
            <a:extLst>
              <a:ext uri="{FF2B5EF4-FFF2-40B4-BE49-F238E27FC236}">
                <a16:creationId xmlns:a16="http://schemas.microsoft.com/office/drawing/2014/main" id="{B1D563B2-97CD-4176-B6A9-2E27CBD7DDFB}"/>
              </a:ext>
            </a:extLst>
          </p:cNvPr>
          <p:cNvGraphicFramePr>
            <a:graphicFrameLocks noGrp="1"/>
          </p:cNvGraphicFramePr>
          <p:nvPr>
            <p:ph type="tbl" sz="quarter" idx="13"/>
            <p:extLst>
              <p:ext uri="{D42A27DB-BD31-4B8C-83A1-F6EECF244321}">
                <p14:modId xmlns:p14="http://schemas.microsoft.com/office/powerpoint/2010/main" val="2239890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97596944"/>
                    </a:ext>
                  </a:extLst>
                </a:gridCol>
                <a:gridCol w="987552">
                  <a:extLst>
                    <a:ext uri="{9D8B030D-6E8A-4147-A177-3AD203B41FA5}">
                      <a16:colId xmlns:a16="http://schemas.microsoft.com/office/drawing/2014/main" val="2712687119"/>
                    </a:ext>
                  </a:extLst>
                </a:gridCol>
                <a:gridCol w="987552">
                  <a:extLst>
                    <a:ext uri="{9D8B030D-6E8A-4147-A177-3AD203B41FA5}">
                      <a16:colId xmlns:a16="http://schemas.microsoft.com/office/drawing/2014/main" val="4228038723"/>
                    </a:ext>
                  </a:extLst>
                </a:gridCol>
                <a:gridCol w="987552">
                  <a:extLst>
                    <a:ext uri="{9D8B030D-6E8A-4147-A177-3AD203B41FA5}">
                      <a16:colId xmlns:a16="http://schemas.microsoft.com/office/drawing/2014/main" val="1228511259"/>
                    </a:ext>
                  </a:extLst>
                </a:gridCol>
                <a:gridCol w="987552">
                  <a:extLst>
                    <a:ext uri="{9D8B030D-6E8A-4147-A177-3AD203B41FA5}">
                      <a16:colId xmlns:a16="http://schemas.microsoft.com/office/drawing/2014/main" val="3747162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788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- 2018-04-23 13:54:32 </a:t>
                      </a:r>
                      <a:r>
                        <a:rPr kumimoji="0" lang="en-US" sz="1000" b="0" i="0" u="none" strike="noStrike" kern="1200" cap="none" spc="0" normalizeH="0" baseline="0" noProof="0">
                          <a:ln>
                            <a:noFill/>
                          </a:ln>
                          <a:solidFill>
                            <a:prstClr val="black"/>
                          </a:solidFill>
                          <a:effectLst/>
                          <a:uLnTx/>
                          <a:uFillTx/>
                          <a:latin typeface="+mn-lt"/>
                          <a:ea typeface="+mn-ea"/>
                          <a:cs typeface="+mn-cs"/>
                        </a:rPr>
                        <a:t>
 Stärkung für das Team 😋 Essen 4.0 👍 Vielen Dank an das Catering. .
.
#hmfj18 #hm18 #hannover #hannovermesse #fujitsu #niedersachsen #deutschland #essen #mittagspause #lecker #mittagessen #messe #chicken  #curry #kichererbsen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5738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- 2018-04-23 12:34:10 </a:t>
                      </a:r>
                      <a:r>
                        <a:rPr kumimoji="0" lang="en-US" sz="1000" b="0" i="0" u="none" strike="noStrike" kern="1200" cap="none" spc="0" normalizeH="0" baseline="0" noProof="0">
                          <a:ln>
                            <a:noFill/>
                          </a:ln>
                          <a:solidFill>
                            <a:prstClr val="black"/>
                          </a:solidFill>
                          <a:effectLst/>
                          <a:uLnTx/>
                          <a:uFillTx/>
                          <a:latin typeface="+mn-lt"/>
                          <a:ea typeface="+mn-ea"/>
                          <a:cs typeface="+mn-cs"/>
                        </a:rPr>
                        <a:t>
 Impressionen von der Hannover Messe 😊 .
.
#hmfj18 #hm18 #hannover #hannovermesse #fujitsu #niedersachsen #deutschland #iota #iot #industrie40  #industry40 #messe #hanover #giveaway #gummibärchen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2876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- 2018-04-23 10:47:57 </a:t>
                      </a:r>
                      <a:r>
                        <a:rPr kumimoji="0" lang="en-US" sz="1000" b="0" i="0" u="none" strike="noStrike" kern="1200" cap="none" spc="0" normalizeH="0" baseline="0" noProof="0">
                          <a:ln>
                            <a:noFill/>
                          </a:ln>
                          <a:solidFill>
                            <a:prstClr val="black"/>
                          </a:solidFill>
                          <a:effectLst/>
                          <a:uLnTx/>
                          <a:uFillTx/>
                          <a:latin typeface="+mn-lt"/>
                          <a:ea typeface="+mn-ea"/>
                          <a:cs typeface="+mn-cs"/>
                        </a:rPr>
                        <a:t>
 Das Intelligent Dashboard wird übrigens auch bei unserem Partner Deutsche Telekom gezeigt.
.
#hmfj18 #HM18 #innovation #iota #industrie40 #industry40 #hannover #hannovermesse #niedersachsen #telekom #deutschetelekom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1593285"/>
                  </a:ext>
                </a:extLst>
              </a:tr>
            </a:tbl>
          </a:graphicData>
        </a:graphic>
      </p:graphicFrame>
      <p:sp>
        <p:nvSpPr>
          <p:cNvPr id="4" name="Text Placeholder 3">
            <a:extLst>
              <a:ext uri="{FF2B5EF4-FFF2-40B4-BE49-F238E27FC236}">
                <a16:creationId xmlns:a16="http://schemas.microsoft.com/office/drawing/2014/main" id="{C87A08C2-6803-4172-A371-769EFBD029EE}"/>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1166858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AA623-E996-4F1D-A3AD-2F8CFDD6A121}"/>
              </a:ext>
            </a:extLst>
          </p:cNvPr>
          <p:cNvSpPr>
            <a:spLocks noGrp="1"/>
          </p:cNvSpPr>
          <p:nvPr>
            <p:ph type="title"/>
          </p:nvPr>
        </p:nvSpPr>
        <p:spPr/>
        <p:txBody>
          <a:bodyPr/>
          <a:lstStyle/>
          <a:p>
            <a:r>
              <a:rPr lang="en-US"/>
              <a:t>Instagram Posts Table | All Pages - 10 of 10</a:t>
            </a:r>
          </a:p>
        </p:txBody>
      </p:sp>
      <p:graphicFrame>
        <p:nvGraphicFramePr>
          <p:cNvPr id="5" name="Table Placeholder 4">
            <a:extLst>
              <a:ext uri="{FF2B5EF4-FFF2-40B4-BE49-F238E27FC236}">
                <a16:creationId xmlns:a16="http://schemas.microsoft.com/office/drawing/2014/main" id="{549C5890-B191-434C-A3C2-86620683E204}"/>
              </a:ext>
            </a:extLst>
          </p:cNvPr>
          <p:cNvGraphicFramePr>
            <a:graphicFrameLocks noGrp="1"/>
          </p:cNvGraphicFramePr>
          <p:nvPr>
            <p:ph type="tbl" sz="quarter" idx="13"/>
            <p:extLst>
              <p:ext uri="{D42A27DB-BD31-4B8C-83A1-F6EECF244321}">
                <p14:modId xmlns:p14="http://schemas.microsoft.com/office/powerpoint/2010/main" val="3449353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52689797"/>
                    </a:ext>
                  </a:extLst>
                </a:gridCol>
                <a:gridCol w="987552">
                  <a:extLst>
                    <a:ext uri="{9D8B030D-6E8A-4147-A177-3AD203B41FA5}">
                      <a16:colId xmlns:a16="http://schemas.microsoft.com/office/drawing/2014/main" val="958739490"/>
                    </a:ext>
                  </a:extLst>
                </a:gridCol>
                <a:gridCol w="987552">
                  <a:extLst>
                    <a:ext uri="{9D8B030D-6E8A-4147-A177-3AD203B41FA5}">
                      <a16:colId xmlns:a16="http://schemas.microsoft.com/office/drawing/2014/main" val="2164555704"/>
                    </a:ext>
                  </a:extLst>
                </a:gridCol>
                <a:gridCol w="987552">
                  <a:extLst>
                    <a:ext uri="{9D8B030D-6E8A-4147-A177-3AD203B41FA5}">
                      <a16:colId xmlns:a16="http://schemas.microsoft.com/office/drawing/2014/main" val="971479674"/>
                    </a:ext>
                  </a:extLst>
                </a:gridCol>
                <a:gridCol w="987552">
                  <a:extLst>
                    <a:ext uri="{9D8B030D-6E8A-4147-A177-3AD203B41FA5}">
                      <a16:colId xmlns:a16="http://schemas.microsoft.com/office/drawing/2014/main" val="1262178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744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fujitsude - 2018-04-23 10:14:16 </a:t>
                      </a:r>
                      <a:r>
                        <a:rPr kumimoji="0" lang="en-US" sz="1000" b="0" i="0" u="none" strike="noStrike" kern="1200" cap="none" spc="0" normalizeH="0" baseline="0" noProof="0">
                          <a:ln>
                            <a:noFill/>
                          </a:ln>
                          <a:solidFill>
                            <a:prstClr val="black"/>
                          </a:solidFill>
                          <a:effectLst/>
                          <a:uLnTx/>
                          <a:uFillTx/>
                          <a:latin typeface="+mn-lt"/>
                          <a:ea typeface="+mn-ea"/>
                          <a:cs typeface="+mn-cs"/>
                        </a:rPr>
                        <a:t>
 Für das leibliche Wohl ist durch unsere netten Bedienungen ausreichend gesorgt ☕👌
.
.
#hmfj18 #hm18 #hannover #hannovermesse #fujitsu #niedersachsen #deutschland #iota #iot #industrie40 #industry40 #kaffee #catering #cappuccino #getränke #messe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2117193"/>
                  </a:ext>
                </a:extLst>
              </a:tr>
            </a:tbl>
          </a:graphicData>
        </a:graphic>
      </p:graphicFrame>
      <p:sp>
        <p:nvSpPr>
          <p:cNvPr id="4" name="Text Placeholder 3">
            <a:extLst>
              <a:ext uri="{FF2B5EF4-FFF2-40B4-BE49-F238E27FC236}">
                <a16:creationId xmlns:a16="http://schemas.microsoft.com/office/drawing/2014/main" id="{7E87E620-8185-48A3-A0D0-4FE07140FCE2}"/>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2348200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B4C76-CCE8-4638-B214-5A0B615F16AC}"/>
              </a:ext>
            </a:extLst>
          </p:cNvPr>
          <p:cNvSpPr>
            <a:spLocks noGrp="1"/>
          </p:cNvSpPr>
          <p:nvPr>
            <p:ph type="title"/>
          </p:nvPr>
        </p:nvSpPr>
        <p:spPr/>
        <p:txBody>
          <a:bodyPr/>
          <a:lstStyle/>
          <a:p>
            <a:r>
              <a:rPr lang="en-US"/>
              <a:t>Posts with most Reach (war: Posts Table) | All Pages - 1 of 13</a:t>
            </a:r>
          </a:p>
        </p:txBody>
      </p:sp>
      <p:graphicFrame>
        <p:nvGraphicFramePr>
          <p:cNvPr id="5" name="Table Placeholder 4">
            <a:extLst>
              <a:ext uri="{FF2B5EF4-FFF2-40B4-BE49-F238E27FC236}">
                <a16:creationId xmlns:a16="http://schemas.microsoft.com/office/drawing/2014/main" id="{D25C3B69-07D2-48E9-BBF5-A6F7903722D5}"/>
              </a:ext>
            </a:extLst>
          </p:cNvPr>
          <p:cNvGraphicFramePr>
            <a:graphicFrameLocks noGrp="1"/>
          </p:cNvGraphicFramePr>
          <p:nvPr>
            <p:ph type="tbl" sz="quarter" idx="13"/>
            <p:extLst>
              <p:ext uri="{D42A27DB-BD31-4B8C-83A1-F6EECF244321}">
                <p14:modId xmlns:p14="http://schemas.microsoft.com/office/powerpoint/2010/main" val="3086776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25940642"/>
                    </a:ext>
                  </a:extLst>
                </a:gridCol>
                <a:gridCol w="658368">
                  <a:extLst>
                    <a:ext uri="{9D8B030D-6E8A-4147-A177-3AD203B41FA5}">
                      <a16:colId xmlns:a16="http://schemas.microsoft.com/office/drawing/2014/main" val="3629458331"/>
                    </a:ext>
                  </a:extLst>
                </a:gridCol>
                <a:gridCol w="658368">
                  <a:extLst>
                    <a:ext uri="{9D8B030D-6E8A-4147-A177-3AD203B41FA5}">
                      <a16:colId xmlns:a16="http://schemas.microsoft.com/office/drawing/2014/main" val="1929391409"/>
                    </a:ext>
                  </a:extLst>
                </a:gridCol>
                <a:gridCol w="658368">
                  <a:extLst>
                    <a:ext uri="{9D8B030D-6E8A-4147-A177-3AD203B41FA5}">
                      <a16:colId xmlns:a16="http://schemas.microsoft.com/office/drawing/2014/main" val="3681738910"/>
                    </a:ext>
                  </a:extLst>
                </a:gridCol>
                <a:gridCol w="658368">
                  <a:extLst>
                    <a:ext uri="{9D8B030D-6E8A-4147-A177-3AD203B41FA5}">
                      <a16:colId xmlns:a16="http://schemas.microsoft.com/office/drawing/2014/main" val="2272635969"/>
                    </a:ext>
                  </a:extLst>
                </a:gridCol>
                <a:gridCol w="658368">
                  <a:extLst>
                    <a:ext uri="{9D8B030D-6E8A-4147-A177-3AD203B41FA5}">
                      <a16:colId xmlns:a16="http://schemas.microsoft.com/office/drawing/2014/main" val="4140572587"/>
                    </a:ext>
                  </a:extLst>
                </a:gridCol>
                <a:gridCol w="658368">
                  <a:extLst>
                    <a:ext uri="{9D8B030D-6E8A-4147-A177-3AD203B41FA5}">
                      <a16:colId xmlns:a16="http://schemas.microsoft.com/office/drawing/2014/main" val="3060974426"/>
                    </a:ext>
                  </a:extLst>
                </a:gridCol>
                <a:gridCol w="658368">
                  <a:extLst>
                    <a:ext uri="{9D8B030D-6E8A-4147-A177-3AD203B41FA5}">
                      <a16:colId xmlns:a16="http://schemas.microsoft.com/office/drawing/2014/main" val="2752936814"/>
                    </a:ext>
                  </a:extLst>
                </a:gridCol>
                <a:gridCol w="658368">
                  <a:extLst>
                    <a:ext uri="{9D8B030D-6E8A-4147-A177-3AD203B41FA5}">
                      <a16:colId xmlns:a16="http://schemas.microsoft.com/office/drawing/2014/main" val="222672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9656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- 2018-04-27 06:23:34 </a:t>
                      </a:r>
                      <a:r>
                        <a:rPr kumimoji="0" lang="en-US" sz="1000" b="0" i="0" u="none" strike="noStrike" kern="1200" cap="none" spc="0" normalizeH="0" baseline="0" noProof="0">
                          <a:ln>
                            <a:noFill/>
                          </a:ln>
                          <a:solidFill>
                            <a:prstClr val="black"/>
                          </a:solidFill>
                          <a:effectLst/>
                          <a:uLnTx/>
                          <a:uFillTx/>
                          <a:latin typeface="+mn-lt"/>
                          <a:ea typeface="+mn-ea"/>
                          <a:cs typeface="+mn-cs"/>
                        </a:rPr>
                        <a:t>
 Guten Morgen 😊 Augmented Reality hilft uns in Zukunft bei der Arbeit. Das Head Mounted Display von Fujitsu ist die perfekte Unterstützung für Kommissionierungs- oder Montageaufgaben. .
.
Heute ist der letzte Messe-Tag! Kommt uns auf unserem Messestand in Hannover Halle 7/Stand E16 besuchen. Wir freuen uns auf Euch! 😉
.
.
#hmfj18 #hm18 #iota #iot #fujitsu  #hannover #hannovermesse #headmounteddisplay  #cryptocurrency #blockchain #industry40 #industrie40 #hannover #niedersachsen #deutschland #messe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extLst>
                  <a:ext uri="{0D108BD9-81ED-4DB2-BD59-A6C34878D82A}">
                    <a16:rowId xmlns:a16="http://schemas.microsoft.com/office/drawing/2014/main" val="1674042118"/>
                  </a:ext>
                </a:extLst>
              </a:tr>
            </a:tbl>
          </a:graphicData>
        </a:graphic>
      </p:graphicFrame>
      <p:sp>
        <p:nvSpPr>
          <p:cNvPr id="4" name="Text Placeholder 3">
            <a:extLst>
              <a:ext uri="{FF2B5EF4-FFF2-40B4-BE49-F238E27FC236}">
                <a16:creationId xmlns:a16="http://schemas.microsoft.com/office/drawing/2014/main" id="{5AF4FDAC-22D7-46B9-BFDD-0C702E22FB37}"/>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9330918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25C6D-88D9-4E3F-9388-0C89B08E82E3}"/>
              </a:ext>
            </a:extLst>
          </p:cNvPr>
          <p:cNvSpPr>
            <a:spLocks noGrp="1"/>
          </p:cNvSpPr>
          <p:nvPr>
            <p:ph type="title"/>
          </p:nvPr>
        </p:nvSpPr>
        <p:spPr/>
        <p:txBody>
          <a:bodyPr/>
          <a:lstStyle/>
          <a:p>
            <a:r>
              <a:rPr lang="en-US"/>
              <a:t>Posts with most Reach (war: Posts Table) | All Pages - 2 of 13</a:t>
            </a:r>
          </a:p>
        </p:txBody>
      </p:sp>
      <p:graphicFrame>
        <p:nvGraphicFramePr>
          <p:cNvPr id="5" name="Table Placeholder 4">
            <a:extLst>
              <a:ext uri="{FF2B5EF4-FFF2-40B4-BE49-F238E27FC236}">
                <a16:creationId xmlns:a16="http://schemas.microsoft.com/office/drawing/2014/main" id="{6592CFD8-984D-429F-BE11-40E17690783F}"/>
              </a:ext>
            </a:extLst>
          </p:cNvPr>
          <p:cNvGraphicFramePr>
            <a:graphicFrameLocks noGrp="1"/>
          </p:cNvGraphicFramePr>
          <p:nvPr>
            <p:ph type="tbl" sz="quarter" idx="13"/>
            <p:extLst>
              <p:ext uri="{D42A27DB-BD31-4B8C-83A1-F6EECF244321}">
                <p14:modId xmlns:p14="http://schemas.microsoft.com/office/powerpoint/2010/main" val="19495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73026441"/>
                    </a:ext>
                  </a:extLst>
                </a:gridCol>
                <a:gridCol w="658368">
                  <a:extLst>
                    <a:ext uri="{9D8B030D-6E8A-4147-A177-3AD203B41FA5}">
                      <a16:colId xmlns:a16="http://schemas.microsoft.com/office/drawing/2014/main" val="3699098258"/>
                    </a:ext>
                  </a:extLst>
                </a:gridCol>
                <a:gridCol w="658368">
                  <a:extLst>
                    <a:ext uri="{9D8B030D-6E8A-4147-A177-3AD203B41FA5}">
                      <a16:colId xmlns:a16="http://schemas.microsoft.com/office/drawing/2014/main" val="3446346070"/>
                    </a:ext>
                  </a:extLst>
                </a:gridCol>
                <a:gridCol w="658368">
                  <a:extLst>
                    <a:ext uri="{9D8B030D-6E8A-4147-A177-3AD203B41FA5}">
                      <a16:colId xmlns:a16="http://schemas.microsoft.com/office/drawing/2014/main" val="1703805135"/>
                    </a:ext>
                  </a:extLst>
                </a:gridCol>
                <a:gridCol w="658368">
                  <a:extLst>
                    <a:ext uri="{9D8B030D-6E8A-4147-A177-3AD203B41FA5}">
                      <a16:colId xmlns:a16="http://schemas.microsoft.com/office/drawing/2014/main" val="2339948607"/>
                    </a:ext>
                  </a:extLst>
                </a:gridCol>
                <a:gridCol w="658368">
                  <a:extLst>
                    <a:ext uri="{9D8B030D-6E8A-4147-A177-3AD203B41FA5}">
                      <a16:colId xmlns:a16="http://schemas.microsoft.com/office/drawing/2014/main" val="3890306546"/>
                    </a:ext>
                  </a:extLst>
                </a:gridCol>
                <a:gridCol w="658368">
                  <a:extLst>
                    <a:ext uri="{9D8B030D-6E8A-4147-A177-3AD203B41FA5}">
                      <a16:colId xmlns:a16="http://schemas.microsoft.com/office/drawing/2014/main" val="1027646335"/>
                    </a:ext>
                  </a:extLst>
                </a:gridCol>
                <a:gridCol w="658368">
                  <a:extLst>
                    <a:ext uri="{9D8B030D-6E8A-4147-A177-3AD203B41FA5}">
                      <a16:colId xmlns:a16="http://schemas.microsoft.com/office/drawing/2014/main" val="591589772"/>
                    </a:ext>
                  </a:extLst>
                </a:gridCol>
                <a:gridCol w="658368">
                  <a:extLst>
                    <a:ext uri="{9D8B030D-6E8A-4147-A177-3AD203B41FA5}">
                      <a16:colId xmlns:a16="http://schemas.microsoft.com/office/drawing/2014/main" val="338720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4211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- 2018-04-26 17:46:13 </a:t>
                      </a:r>
                      <a:r>
                        <a:rPr kumimoji="0" lang="en-US" sz="1000" b="0" i="0" u="none" strike="noStrike" kern="1200" cap="none" spc="0" normalizeH="0" baseline="0" noProof="0">
                          <a:ln>
                            <a:noFill/>
                          </a:ln>
                          <a:solidFill>
                            <a:prstClr val="black"/>
                          </a:solidFill>
                          <a:effectLst/>
                          <a:uLnTx/>
                          <a:uFillTx/>
                          <a:latin typeface="+mn-lt"/>
                          <a:ea typeface="+mn-ea"/>
                          <a:cs typeface="+mn-cs"/>
                        </a:rPr>
                        <a:t>
 Fast zu schön zum Trinken ❤ Danke an unsere Kaffee-Künstler für dieses kleine Kunstwerk 😊
.
.
@all_in_van 
#hmfj18 #hm18 #iot #iota #industry40 #industrie40 #blockchain #hannover #hannovermesse #fujitsu #niedersachsen #deutschland #catering #cappuccino #heißgetränk #lattemacchiato #kunst #kaffeekunst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extLst>
                  <a:ext uri="{0D108BD9-81ED-4DB2-BD59-A6C34878D82A}">
                    <a16:rowId xmlns:a16="http://schemas.microsoft.com/office/drawing/2014/main" val="184473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- 2018-04-26 17:38:16 </a:t>
                      </a:r>
                      <a:r>
                        <a:rPr kumimoji="0" lang="en-US" sz="1000" b="0" i="0" u="none" strike="noStrike" kern="1200" cap="none" spc="0" normalizeH="0" baseline="0" noProof="0">
                          <a:ln>
                            <a:noFill/>
                          </a:ln>
                          <a:solidFill>
                            <a:prstClr val="black"/>
                          </a:solidFill>
                          <a:effectLst/>
                          <a:uLnTx/>
                          <a:uFillTx/>
                          <a:latin typeface="+mn-lt"/>
                          <a:ea typeface="+mn-ea"/>
                          <a:cs typeface="+mn-cs"/>
                        </a:rPr>
                        <a:t>
 Behind the Scence beim Videodreh mit Pressesprecher Michael Erhard. 🎥 Unser Social Media Team bei der Arbeit auf der Hannover Messe. 😊
.
.
@konzept_4 
#hmfj18 #hm18 #industry40 #iota #videodreh #interview #statement #behindthescenes #spassbeiderarbeit  #werbeagentur #socialmedia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extLst>
                  <a:ext uri="{0D108BD9-81ED-4DB2-BD59-A6C34878D82A}">
                    <a16:rowId xmlns:a16="http://schemas.microsoft.com/office/drawing/2014/main" val="2854959508"/>
                  </a:ext>
                </a:extLst>
              </a:tr>
            </a:tbl>
          </a:graphicData>
        </a:graphic>
      </p:graphicFrame>
      <p:sp>
        <p:nvSpPr>
          <p:cNvPr id="4" name="Text Placeholder 3">
            <a:extLst>
              <a:ext uri="{FF2B5EF4-FFF2-40B4-BE49-F238E27FC236}">
                <a16:creationId xmlns:a16="http://schemas.microsoft.com/office/drawing/2014/main" id="{605F81B0-F3EC-4843-BCD0-5081313B275A}"/>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2004263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25A5A-D11C-4E9C-A308-E71DB27BEE23}"/>
              </a:ext>
            </a:extLst>
          </p:cNvPr>
          <p:cNvSpPr>
            <a:spLocks noGrp="1"/>
          </p:cNvSpPr>
          <p:nvPr>
            <p:ph type="title"/>
          </p:nvPr>
        </p:nvSpPr>
        <p:spPr/>
        <p:txBody>
          <a:bodyPr/>
          <a:lstStyle/>
          <a:p>
            <a:r>
              <a:rPr lang="en-US"/>
              <a:t>Posts with most Reach (war: Posts Table) | All Pages - 3 of 13</a:t>
            </a:r>
          </a:p>
        </p:txBody>
      </p:sp>
      <p:graphicFrame>
        <p:nvGraphicFramePr>
          <p:cNvPr id="5" name="Table Placeholder 4">
            <a:extLst>
              <a:ext uri="{FF2B5EF4-FFF2-40B4-BE49-F238E27FC236}">
                <a16:creationId xmlns:a16="http://schemas.microsoft.com/office/drawing/2014/main" id="{E5E57B83-1914-46C4-ABA3-8DA9AC763482}"/>
              </a:ext>
            </a:extLst>
          </p:cNvPr>
          <p:cNvGraphicFramePr>
            <a:graphicFrameLocks noGrp="1"/>
          </p:cNvGraphicFramePr>
          <p:nvPr>
            <p:ph type="tbl" sz="quarter" idx="13"/>
            <p:extLst>
              <p:ext uri="{D42A27DB-BD31-4B8C-83A1-F6EECF244321}">
                <p14:modId xmlns:p14="http://schemas.microsoft.com/office/powerpoint/2010/main" val="4153671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13299905"/>
                    </a:ext>
                  </a:extLst>
                </a:gridCol>
                <a:gridCol w="658368">
                  <a:extLst>
                    <a:ext uri="{9D8B030D-6E8A-4147-A177-3AD203B41FA5}">
                      <a16:colId xmlns:a16="http://schemas.microsoft.com/office/drawing/2014/main" val="2854507433"/>
                    </a:ext>
                  </a:extLst>
                </a:gridCol>
                <a:gridCol w="658368">
                  <a:extLst>
                    <a:ext uri="{9D8B030D-6E8A-4147-A177-3AD203B41FA5}">
                      <a16:colId xmlns:a16="http://schemas.microsoft.com/office/drawing/2014/main" val="3228498056"/>
                    </a:ext>
                  </a:extLst>
                </a:gridCol>
                <a:gridCol w="658368">
                  <a:extLst>
                    <a:ext uri="{9D8B030D-6E8A-4147-A177-3AD203B41FA5}">
                      <a16:colId xmlns:a16="http://schemas.microsoft.com/office/drawing/2014/main" val="907886504"/>
                    </a:ext>
                  </a:extLst>
                </a:gridCol>
                <a:gridCol w="658368">
                  <a:extLst>
                    <a:ext uri="{9D8B030D-6E8A-4147-A177-3AD203B41FA5}">
                      <a16:colId xmlns:a16="http://schemas.microsoft.com/office/drawing/2014/main" val="2766752972"/>
                    </a:ext>
                  </a:extLst>
                </a:gridCol>
                <a:gridCol w="658368">
                  <a:extLst>
                    <a:ext uri="{9D8B030D-6E8A-4147-A177-3AD203B41FA5}">
                      <a16:colId xmlns:a16="http://schemas.microsoft.com/office/drawing/2014/main" val="4232176255"/>
                    </a:ext>
                  </a:extLst>
                </a:gridCol>
                <a:gridCol w="658368">
                  <a:extLst>
                    <a:ext uri="{9D8B030D-6E8A-4147-A177-3AD203B41FA5}">
                      <a16:colId xmlns:a16="http://schemas.microsoft.com/office/drawing/2014/main" val="37218187"/>
                    </a:ext>
                  </a:extLst>
                </a:gridCol>
                <a:gridCol w="658368">
                  <a:extLst>
                    <a:ext uri="{9D8B030D-6E8A-4147-A177-3AD203B41FA5}">
                      <a16:colId xmlns:a16="http://schemas.microsoft.com/office/drawing/2014/main" val="2981259771"/>
                    </a:ext>
                  </a:extLst>
                </a:gridCol>
                <a:gridCol w="658368">
                  <a:extLst>
                    <a:ext uri="{9D8B030D-6E8A-4147-A177-3AD203B41FA5}">
                      <a16:colId xmlns:a16="http://schemas.microsoft.com/office/drawing/2014/main" val="1494340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86060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- 2018-04-26 14:59:50 </a:t>
                      </a:r>
                      <a:r>
                        <a:rPr kumimoji="0" lang="en-US" sz="1000" b="0" i="0" u="none" strike="noStrike" kern="1200" cap="none" spc="0" normalizeH="0" baseline="0" noProof="0">
                          <a:ln>
                            <a:noFill/>
                          </a:ln>
                          <a:solidFill>
                            <a:prstClr val="black"/>
                          </a:solidFill>
                          <a:effectLst/>
                          <a:uLnTx/>
                          <a:uFillTx/>
                          <a:latin typeface="+mn-lt"/>
                          <a:ea typeface="+mn-ea"/>
                          <a:cs typeface="+mn-cs"/>
                        </a:rPr>
                        <a:t>
 Neben der #HM18 findet heute auch der #girlsday bei uns statt. In den Instastories berichten wir hautnah vor Ort aus Neckarsulm und München. Einfach mal reinschauen!
.
#Fujitsu #GirlsDayFujitsu #München #Neckarsulm #IT #frauenpower💪 #ausbildung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extLst>
                  <a:ext uri="{0D108BD9-81ED-4DB2-BD59-A6C34878D82A}">
                    <a16:rowId xmlns:a16="http://schemas.microsoft.com/office/drawing/2014/main" val="2878246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- 2018-04-26 13:14:29 </a:t>
                      </a:r>
                      <a:r>
                        <a:rPr kumimoji="0" lang="de-DE" sz="1000" b="0" i="0" u="none" strike="noStrike" kern="1200" cap="none" spc="0" normalizeH="0" baseline="0" noProof="0">
                          <a:ln>
                            <a:noFill/>
                          </a:ln>
                          <a:solidFill>
                            <a:prstClr val="black"/>
                          </a:solidFill>
                          <a:effectLst/>
                          <a:uLnTx/>
                          <a:uFillTx/>
                          <a:latin typeface="+mn-lt"/>
                          <a:ea typeface="+mn-ea"/>
                          <a:cs typeface="+mn-cs"/>
                        </a:rPr>
                        <a:t>
 Virtuelle Realität und die Mobilität der Zukunft sind ein perfektes Gespann - das findet auch unser Kollege Ingo Fenslau. Ihr wollt mehr wissen? Noch bis morgen sind wir auf der Hannover Messe. Besucht uns doch in Halle 17, Stand E16. Wir freuen uns auf euch ... #HMI #HM18 #HMFJ18 #Mobilität #VR #VirtualReality #VirtuelleRealität #Hannover #Messe #Nahverkehr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extLst>
                  <a:ext uri="{0D108BD9-81ED-4DB2-BD59-A6C34878D82A}">
                    <a16:rowId xmlns:a16="http://schemas.microsoft.com/office/drawing/2014/main" val="3620735667"/>
                  </a:ext>
                </a:extLst>
              </a:tr>
            </a:tbl>
          </a:graphicData>
        </a:graphic>
      </p:graphicFrame>
      <p:sp>
        <p:nvSpPr>
          <p:cNvPr id="4" name="Text Placeholder 3">
            <a:extLst>
              <a:ext uri="{FF2B5EF4-FFF2-40B4-BE49-F238E27FC236}">
                <a16:creationId xmlns:a16="http://schemas.microsoft.com/office/drawing/2014/main" id="{7C0B181D-74D2-4BE3-BE42-1DFF74D98ED3}"/>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6419411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05706-71B8-46F5-9518-BE7071344B0F}"/>
              </a:ext>
            </a:extLst>
          </p:cNvPr>
          <p:cNvSpPr>
            <a:spLocks noGrp="1"/>
          </p:cNvSpPr>
          <p:nvPr>
            <p:ph type="title"/>
          </p:nvPr>
        </p:nvSpPr>
        <p:spPr/>
        <p:txBody>
          <a:bodyPr/>
          <a:lstStyle/>
          <a:p>
            <a:r>
              <a:rPr lang="en-US"/>
              <a:t>Posts with most Reach (war: Posts Table) | All Pages - 4 of 13</a:t>
            </a:r>
          </a:p>
        </p:txBody>
      </p:sp>
      <p:graphicFrame>
        <p:nvGraphicFramePr>
          <p:cNvPr id="5" name="Table Placeholder 4">
            <a:extLst>
              <a:ext uri="{FF2B5EF4-FFF2-40B4-BE49-F238E27FC236}">
                <a16:creationId xmlns:a16="http://schemas.microsoft.com/office/drawing/2014/main" id="{2FA4E266-C13D-4F9C-9EA9-7CA11B8AE3C5}"/>
              </a:ext>
            </a:extLst>
          </p:cNvPr>
          <p:cNvGraphicFramePr>
            <a:graphicFrameLocks noGrp="1"/>
          </p:cNvGraphicFramePr>
          <p:nvPr>
            <p:ph type="tbl" sz="quarter" idx="13"/>
            <p:extLst>
              <p:ext uri="{D42A27DB-BD31-4B8C-83A1-F6EECF244321}">
                <p14:modId xmlns:p14="http://schemas.microsoft.com/office/powerpoint/2010/main" val="2821803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56137945"/>
                    </a:ext>
                  </a:extLst>
                </a:gridCol>
                <a:gridCol w="658368">
                  <a:extLst>
                    <a:ext uri="{9D8B030D-6E8A-4147-A177-3AD203B41FA5}">
                      <a16:colId xmlns:a16="http://schemas.microsoft.com/office/drawing/2014/main" val="3994902586"/>
                    </a:ext>
                  </a:extLst>
                </a:gridCol>
                <a:gridCol w="658368">
                  <a:extLst>
                    <a:ext uri="{9D8B030D-6E8A-4147-A177-3AD203B41FA5}">
                      <a16:colId xmlns:a16="http://schemas.microsoft.com/office/drawing/2014/main" val="2765812909"/>
                    </a:ext>
                  </a:extLst>
                </a:gridCol>
                <a:gridCol w="658368">
                  <a:extLst>
                    <a:ext uri="{9D8B030D-6E8A-4147-A177-3AD203B41FA5}">
                      <a16:colId xmlns:a16="http://schemas.microsoft.com/office/drawing/2014/main" val="1536389079"/>
                    </a:ext>
                  </a:extLst>
                </a:gridCol>
                <a:gridCol w="658368">
                  <a:extLst>
                    <a:ext uri="{9D8B030D-6E8A-4147-A177-3AD203B41FA5}">
                      <a16:colId xmlns:a16="http://schemas.microsoft.com/office/drawing/2014/main" val="3351445560"/>
                    </a:ext>
                  </a:extLst>
                </a:gridCol>
                <a:gridCol w="658368">
                  <a:extLst>
                    <a:ext uri="{9D8B030D-6E8A-4147-A177-3AD203B41FA5}">
                      <a16:colId xmlns:a16="http://schemas.microsoft.com/office/drawing/2014/main" val="3698545422"/>
                    </a:ext>
                  </a:extLst>
                </a:gridCol>
                <a:gridCol w="658368">
                  <a:extLst>
                    <a:ext uri="{9D8B030D-6E8A-4147-A177-3AD203B41FA5}">
                      <a16:colId xmlns:a16="http://schemas.microsoft.com/office/drawing/2014/main" val="2241862403"/>
                    </a:ext>
                  </a:extLst>
                </a:gridCol>
                <a:gridCol w="658368">
                  <a:extLst>
                    <a:ext uri="{9D8B030D-6E8A-4147-A177-3AD203B41FA5}">
                      <a16:colId xmlns:a16="http://schemas.microsoft.com/office/drawing/2014/main" val="1400466929"/>
                    </a:ext>
                  </a:extLst>
                </a:gridCol>
                <a:gridCol w="658368">
                  <a:extLst>
                    <a:ext uri="{9D8B030D-6E8A-4147-A177-3AD203B41FA5}">
                      <a16:colId xmlns:a16="http://schemas.microsoft.com/office/drawing/2014/main" val="2126696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1156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- 2018-04-26 11:50:03 </a:t>
                      </a:r>
                      <a:r>
                        <a:rPr kumimoji="0" lang="en-US" sz="1000" b="0" i="0" u="none" strike="noStrike" kern="1200" cap="none" spc="0" normalizeH="0" baseline="0" noProof="0">
                          <a:ln>
                            <a:noFill/>
                          </a:ln>
                          <a:solidFill>
                            <a:prstClr val="black"/>
                          </a:solidFill>
                          <a:effectLst/>
                          <a:uLnTx/>
                          <a:uFillTx/>
                          <a:latin typeface="+mn-lt"/>
                          <a:ea typeface="+mn-ea"/>
                          <a:cs typeface="+mn-cs"/>
                        </a:rPr>
                        <a:t>
 Wusstet Ihr schon, dass IOTA viel schneller ist als die Blockchain-Technologie? 🤔 Je mehr Leute IOTA nutzen, desto höher ist die Transaktionsrate.
.
.
#iota #iot #fujitsu #hmfj18 #hm18 #hannover #hannovermesse #cryptocurrency #blockchain #industry40 #industrie40 #hannover #technology #niedersachsen #deutschland #messe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extLst>
                  <a:ext uri="{0D108BD9-81ED-4DB2-BD59-A6C34878D82A}">
                    <a16:rowId xmlns:a16="http://schemas.microsoft.com/office/drawing/2014/main" val="231832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- 2018-04-25 11:05:24 </a:t>
                      </a:r>
                      <a:r>
                        <a:rPr kumimoji="0" lang="en-US" sz="1000" b="0" i="0" u="none" strike="noStrike" kern="1200" cap="none" spc="0" normalizeH="0" baseline="0" noProof="0">
                          <a:ln>
                            <a:noFill/>
                          </a:ln>
                          <a:solidFill>
                            <a:prstClr val="black"/>
                          </a:solidFill>
                          <a:effectLst/>
                          <a:uLnTx/>
                          <a:uFillTx/>
                          <a:latin typeface="+mn-lt"/>
                          <a:ea typeface="+mn-ea"/>
                          <a:cs typeface="+mn-cs"/>
                        </a:rPr>
                        <a:t>
 We made it: 4,36 million organic impressions #HMFJ18 in 3 days. Many thanks to the team!
.
#iota #fujitsu #hm18 #hannover #hannovermesse #industrie40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extLst>
                  <a:ext uri="{0D108BD9-81ED-4DB2-BD59-A6C34878D82A}">
                    <a16:rowId xmlns:a16="http://schemas.microsoft.com/office/drawing/2014/main" val="618836968"/>
                  </a:ext>
                </a:extLst>
              </a:tr>
            </a:tbl>
          </a:graphicData>
        </a:graphic>
      </p:graphicFrame>
      <p:sp>
        <p:nvSpPr>
          <p:cNvPr id="4" name="Text Placeholder 3">
            <a:extLst>
              <a:ext uri="{FF2B5EF4-FFF2-40B4-BE49-F238E27FC236}">
                <a16:creationId xmlns:a16="http://schemas.microsoft.com/office/drawing/2014/main" id="{314340EA-FA82-4187-94D8-D2956DA82E51}"/>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054309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CA840-6B29-4085-986D-83A79F4E73F6}"/>
              </a:ext>
            </a:extLst>
          </p:cNvPr>
          <p:cNvSpPr>
            <a:spLocks noGrp="1"/>
          </p:cNvSpPr>
          <p:nvPr>
            <p:ph type="title"/>
          </p:nvPr>
        </p:nvSpPr>
        <p:spPr/>
        <p:txBody>
          <a:bodyPr/>
          <a:lstStyle/>
          <a:p>
            <a:r>
              <a:rPr lang="en-US"/>
              <a:t>Posts with most Reach (war: Posts Table) | All Pages - 5 of 13</a:t>
            </a:r>
          </a:p>
        </p:txBody>
      </p:sp>
      <p:graphicFrame>
        <p:nvGraphicFramePr>
          <p:cNvPr id="5" name="Table Placeholder 4">
            <a:extLst>
              <a:ext uri="{FF2B5EF4-FFF2-40B4-BE49-F238E27FC236}">
                <a16:creationId xmlns:a16="http://schemas.microsoft.com/office/drawing/2014/main" id="{9A342667-6C37-4B85-BC1D-1C7772A97FE7}"/>
              </a:ext>
            </a:extLst>
          </p:cNvPr>
          <p:cNvGraphicFramePr>
            <a:graphicFrameLocks noGrp="1"/>
          </p:cNvGraphicFramePr>
          <p:nvPr>
            <p:ph type="tbl" sz="quarter" idx="13"/>
            <p:extLst>
              <p:ext uri="{D42A27DB-BD31-4B8C-83A1-F6EECF244321}">
                <p14:modId xmlns:p14="http://schemas.microsoft.com/office/powerpoint/2010/main" val="3355277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60526843"/>
                    </a:ext>
                  </a:extLst>
                </a:gridCol>
                <a:gridCol w="658368">
                  <a:extLst>
                    <a:ext uri="{9D8B030D-6E8A-4147-A177-3AD203B41FA5}">
                      <a16:colId xmlns:a16="http://schemas.microsoft.com/office/drawing/2014/main" val="2543237131"/>
                    </a:ext>
                  </a:extLst>
                </a:gridCol>
                <a:gridCol w="658368">
                  <a:extLst>
                    <a:ext uri="{9D8B030D-6E8A-4147-A177-3AD203B41FA5}">
                      <a16:colId xmlns:a16="http://schemas.microsoft.com/office/drawing/2014/main" val="701748574"/>
                    </a:ext>
                  </a:extLst>
                </a:gridCol>
                <a:gridCol w="658368">
                  <a:extLst>
                    <a:ext uri="{9D8B030D-6E8A-4147-A177-3AD203B41FA5}">
                      <a16:colId xmlns:a16="http://schemas.microsoft.com/office/drawing/2014/main" val="327684058"/>
                    </a:ext>
                  </a:extLst>
                </a:gridCol>
                <a:gridCol w="658368">
                  <a:extLst>
                    <a:ext uri="{9D8B030D-6E8A-4147-A177-3AD203B41FA5}">
                      <a16:colId xmlns:a16="http://schemas.microsoft.com/office/drawing/2014/main" val="2455388686"/>
                    </a:ext>
                  </a:extLst>
                </a:gridCol>
                <a:gridCol w="658368">
                  <a:extLst>
                    <a:ext uri="{9D8B030D-6E8A-4147-A177-3AD203B41FA5}">
                      <a16:colId xmlns:a16="http://schemas.microsoft.com/office/drawing/2014/main" val="3265036401"/>
                    </a:ext>
                  </a:extLst>
                </a:gridCol>
                <a:gridCol w="658368">
                  <a:extLst>
                    <a:ext uri="{9D8B030D-6E8A-4147-A177-3AD203B41FA5}">
                      <a16:colId xmlns:a16="http://schemas.microsoft.com/office/drawing/2014/main" val="1628294908"/>
                    </a:ext>
                  </a:extLst>
                </a:gridCol>
                <a:gridCol w="658368">
                  <a:extLst>
                    <a:ext uri="{9D8B030D-6E8A-4147-A177-3AD203B41FA5}">
                      <a16:colId xmlns:a16="http://schemas.microsoft.com/office/drawing/2014/main" val="200676943"/>
                    </a:ext>
                  </a:extLst>
                </a:gridCol>
                <a:gridCol w="658368">
                  <a:extLst>
                    <a:ext uri="{9D8B030D-6E8A-4147-A177-3AD203B41FA5}">
                      <a16:colId xmlns:a16="http://schemas.microsoft.com/office/drawing/2014/main" val="3547167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91437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- 2018-04-24 18:26:39 </a:t>
                      </a:r>
                      <a:r>
                        <a:rPr kumimoji="0" lang="en-US" sz="1000" b="0" i="0" u="none" strike="noStrike" kern="1200" cap="none" spc="0" normalizeH="0" baseline="0" noProof="0">
                          <a:ln>
                            <a:noFill/>
                          </a:ln>
                          <a:solidFill>
                            <a:prstClr val="black"/>
                          </a:solidFill>
                          <a:effectLst/>
                          <a:uLnTx/>
                          <a:uFillTx/>
                          <a:latin typeface="+mn-lt"/>
                          <a:ea typeface="+mn-ea"/>
                          <a:cs typeface="+mn-cs"/>
                        </a:rPr>
                        <a:t>
 Kaffee-Künstler 🐻 Vielen Dank nochmal an das tolle Team vom Catering 👍
.
.
@all_in_van 
#hmfj18 #hm18 #cleandesk #iot #iota #industry40 #industrie40 #blockchain #hannover #hannovermesse #fujitsu #niedersachsen #deutschland #catering #cappuccino #lattemacchiato #kunst #kaffeekunst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extLst>
                  <a:ext uri="{0D108BD9-81ED-4DB2-BD59-A6C34878D82A}">
                    <a16:rowId xmlns:a16="http://schemas.microsoft.com/office/drawing/2014/main" val="2039570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- 2018-04-24 17:25:31 </a:t>
                      </a:r>
                      <a:r>
                        <a:rPr kumimoji="0" lang="en-US" sz="1000" b="0" i="0" u="none" strike="noStrike" kern="1200" cap="none" spc="0" normalizeH="0" baseline="0" noProof="0">
                          <a:ln>
                            <a:noFill/>
                          </a:ln>
                          <a:solidFill>
                            <a:prstClr val="black"/>
                          </a:solidFill>
                          <a:effectLst/>
                          <a:uLnTx/>
                          <a:uFillTx/>
                          <a:latin typeface="+mn-lt"/>
                          <a:ea typeface="+mn-ea"/>
                          <a:cs typeface="+mn-cs"/>
                        </a:rPr>
                        <a:t>
 Sind Fahrzeug-Updates über das Handynetz bald Realität? Was das Thema Intelligente Mobilität 2025 noch für unsere Städte und die Industrie bereithält, erfahrt ihr auf der Hannover Messe – und in Fujitsu Aktuell.  Den Link zum Blog gibt es wie gewohnt im Profil. 
#HM18 #HMFJ18 #HannoverMesse #Hannover #Messe #IOTA #Industrie40 #IOT #Robotics #ArtificalIntelligence #SmartCities #IntelligenteMobilität #SmartLogistik #Showcase #Echtzeit #Mobilität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extLst>
                  <a:ext uri="{0D108BD9-81ED-4DB2-BD59-A6C34878D82A}">
                    <a16:rowId xmlns:a16="http://schemas.microsoft.com/office/drawing/2014/main" val="4232476131"/>
                  </a:ext>
                </a:extLst>
              </a:tr>
            </a:tbl>
          </a:graphicData>
        </a:graphic>
      </p:graphicFrame>
      <p:sp>
        <p:nvSpPr>
          <p:cNvPr id="4" name="Text Placeholder 3">
            <a:extLst>
              <a:ext uri="{FF2B5EF4-FFF2-40B4-BE49-F238E27FC236}">
                <a16:creationId xmlns:a16="http://schemas.microsoft.com/office/drawing/2014/main" id="{449CA341-110A-4478-9385-CF5322DEA27E}"/>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4422566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92B22-26EE-40D4-B0BB-136C81EEF74D}"/>
              </a:ext>
            </a:extLst>
          </p:cNvPr>
          <p:cNvSpPr>
            <a:spLocks noGrp="1"/>
          </p:cNvSpPr>
          <p:nvPr>
            <p:ph type="title"/>
          </p:nvPr>
        </p:nvSpPr>
        <p:spPr/>
        <p:txBody>
          <a:bodyPr/>
          <a:lstStyle/>
          <a:p>
            <a:r>
              <a:rPr lang="en-US"/>
              <a:t>Posts with most Reach (war: Posts Table) | All Pages - 6 of 13</a:t>
            </a:r>
          </a:p>
        </p:txBody>
      </p:sp>
      <p:graphicFrame>
        <p:nvGraphicFramePr>
          <p:cNvPr id="5" name="Table Placeholder 4">
            <a:extLst>
              <a:ext uri="{FF2B5EF4-FFF2-40B4-BE49-F238E27FC236}">
                <a16:creationId xmlns:a16="http://schemas.microsoft.com/office/drawing/2014/main" id="{1776B332-A954-43B2-9E3C-5BE08DA60F10}"/>
              </a:ext>
            </a:extLst>
          </p:cNvPr>
          <p:cNvGraphicFramePr>
            <a:graphicFrameLocks noGrp="1"/>
          </p:cNvGraphicFramePr>
          <p:nvPr>
            <p:ph type="tbl" sz="quarter" idx="13"/>
            <p:extLst>
              <p:ext uri="{D42A27DB-BD31-4B8C-83A1-F6EECF244321}">
                <p14:modId xmlns:p14="http://schemas.microsoft.com/office/powerpoint/2010/main" val="2607798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382474"/>
                    </a:ext>
                  </a:extLst>
                </a:gridCol>
                <a:gridCol w="658368">
                  <a:extLst>
                    <a:ext uri="{9D8B030D-6E8A-4147-A177-3AD203B41FA5}">
                      <a16:colId xmlns:a16="http://schemas.microsoft.com/office/drawing/2014/main" val="4103272479"/>
                    </a:ext>
                  </a:extLst>
                </a:gridCol>
                <a:gridCol w="658368">
                  <a:extLst>
                    <a:ext uri="{9D8B030D-6E8A-4147-A177-3AD203B41FA5}">
                      <a16:colId xmlns:a16="http://schemas.microsoft.com/office/drawing/2014/main" val="4193113171"/>
                    </a:ext>
                  </a:extLst>
                </a:gridCol>
                <a:gridCol w="658368">
                  <a:extLst>
                    <a:ext uri="{9D8B030D-6E8A-4147-A177-3AD203B41FA5}">
                      <a16:colId xmlns:a16="http://schemas.microsoft.com/office/drawing/2014/main" val="661228796"/>
                    </a:ext>
                  </a:extLst>
                </a:gridCol>
                <a:gridCol w="658368">
                  <a:extLst>
                    <a:ext uri="{9D8B030D-6E8A-4147-A177-3AD203B41FA5}">
                      <a16:colId xmlns:a16="http://schemas.microsoft.com/office/drawing/2014/main" val="2738229751"/>
                    </a:ext>
                  </a:extLst>
                </a:gridCol>
                <a:gridCol w="658368">
                  <a:extLst>
                    <a:ext uri="{9D8B030D-6E8A-4147-A177-3AD203B41FA5}">
                      <a16:colId xmlns:a16="http://schemas.microsoft.com/office/drawing/2014/main" val="141925159"/>
                    </a:ext>
                  </a:extLst>
                </a:gridCol>
                <a:gridCol w="658368">
                  <a:extLst>
                    <a:ext uri="{9D8B030D-6E8A-4147-A177-3AD203B41FA5}">
                      <a16:colId xmlns:a16="http://schemas.microsoft.com/office/drawing/2014/main" val="1691689373"/>
                    </a:ext>
                  </a:extLst>
                </a:gridCol>
                <a:gridCol w="658368">
                  <a:extLst>
                    <a:ext uri="{9D8B030D-6E8A-4147-A177-3AD203B41FA5}">
                      <a16:colId xmlns:a16="http://schemas.microsoft.com/office/drawing/2014/main" val="3181005097"/>
                    </a:ext>
                  </a:extLst>
                </a:gridCol>
                <a:gridCol w="658368">
                  <a:extLst>
                    <a:ext uri="{9D8B030D-6E8A-4147-A177-3AD203B41FA5}">
                      <a16:colId xmlns:a16="http://schemas.microsoft.com/office/drawing/2014/main" val="3623886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4057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- 2018-04-24 16:18:55 </a:t>
                      </a:r>
                      <a:r>
                        <a:rPr kumimoji="0" lang="en-US" sz="1000" b="0" i="0" u="none" strike="noStrike" kern="1200" cap="none" spc="0" normalizeH="0" baseline="0" noProof="0">
                          <a:ln>
                            <a:noFill/>
                          </a:ln>
                          <a:solidFill>
                            <a:prstClr val="black"/>
                          </a:solidFill>
                          <a:effectLst/>
                          <a:uLnTx/>
                          <a:uFillTx/>
                          <a:latin typeface="+mn-lt"/>
                          <a:ea typeface="+mn-ea"/>
                          <a:cs typeface="+mn-cs"/>
                        </a:rPr>
                        <a:t>
 Dr. Rolf Werner und Dominik Schiener, Co-Founder of cryptocurrency IOTA, im Fachgespräch auf unserem Stand.
.
@rolfwerner01
@dominikschiener
.
#iota #fujitsu #hmfj18 #hm18 #hannover #hannovermesse #cryptocurrency #blockchain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extLst>
                  <a:ext uri="{0D108BD9-81ED-4DB2-BD59-A6C34878D82A}">
                    <a16:rowId xmlns:a16="http://schemas.microsoft.com/office/drawing/2014/main" val="424681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- 2018-04-24 14:58:53 </a:t>
                      </a:r>
                      <a:r>
                        <a:rPr kumimoji="0" lang="en-US" sz="1000" b="0" i="0" u="none" strike="noStrike" kern="1200" cap="none" spc="0" normalizeH="0" baseline="0" noProof="0">
                          <a:ln>
                            <a:noFill/>
                          </a:ln>
                          <a:solidFill>
                            <a:prstClr val="black"/>
                          </a:solidFill>
                          <a:effectLst/>
                          <a:uLnTx/>
                          <a:uFillTx/>
                          <a:latin typeface="+mn-lt"/>
                          <a:ea typeface="+mn-ea"/>
                          <a:cs typeface="+mn-cs"/>
                        </a:rPr>
                        <a:t>
 Messeimpressionen 🌺
.
.
#hmfj18 #hm18 #iot #iota #ota #industry40 #industrie40 #cocreation #blockchain #cleandesk #arbeitsplatz #impressionen #hannover #hannovermesse #fujitsu #niedersachsen #deutschland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extLst>
                  <a:ext uri="{0D108BD9-81ED-4DB2-BD59-A6C34878D82A}">
                    <a16:rowId xmlns:a16="http://schemas.microsoft.com/office/drawing/2014/main" val="1556225141"/>
                  </a:ext>
                </a:extLst>
              </a:tr>
            </a:tbl>
          </a:graphicData>
        </a:graphic>
      </p:graphicFrame>
      <p:sp>
        <p:nvSpPr>
          <p:cNvPr id="4" name="Text Placeholder 3">
            <a:extLst>
              <a:ext uri="{FF2B5EF4-FFF2-40B4-BE49-F238E27FC236}">
                <a16:creationId xmlns:a16="http://schemas.microsoft.com/office/drawing/2014/main" id="{89228059-2925-4F40-ADA2-85193A0655DF}"/>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1358753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05B15-A9BB-4171-B135-5FAA961DB831}"/>
              </a:ext>
            </a:extLst>
          </p:cNvPr>
          <p:cNvSpPr>
            <a:spLocks noGrp="1"/>
          </p:cNvSpPr>
          <p:nvPr>
            <p:ph type="title"/>
          </p:nvPr>
        </p:nvSpPr>
        <p:spPr/>
        <p:txBody>
          <a:bodyPr/>
          <a:lstStyle/>
          <a:p>
            <a:r>
              <a:rPr lang="en-US"/>
              <a:t>Posts with most Reach (war: Posts Table) | All Pages - 7 of 13</a:t>
            </a:r>
          </a:p>
        </p:txBody>
      </p:sp>
      <p:graphicFrame>
        <p:nvGraphicFramePr>
          <p:cNvPr id="5" name="Table Placeholder 4">
            <a:extLst>
              <a:ext uri="{FF2B5EF4-FFF2-40B4-BE49-F238E27FC236}">
                <a16:creationId xmlns:a16="http://schemas.microsoft.com/office/drawing/2014/main" id="{37E74D81-F480-4159-B7AF-D3A4F14573C4}"/>
              </a:ext>
            </a:extLst>
          </p:cNvPr>
          <p:cNvGraphicFramePr>
            <a:graphicFrameLocks noGrp="1"/>
          </p:cNvGraphicFramePr>
          <p:nvPr>
            <p:ph type="tbl" sz="quarter" idx="13"/>
            <p:extLst>
              <p:ext uri="{D42A27DB-BD31-4B8C-83A1-F6EECF244321}">
                <p14:modId xmlns:p14="http://schemas.microsoft.com/office/powerpoint/2010/main" val="544277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91131860"/>
                    </a:ext>
                  </a:extLst>
                </a:gridCol>
                <a:gridCol w="658368">
                  <a:extLst>
                    <a:ext uri="{9D8B030D-6E8A-4147-A177-3AD203B41FA5}">
                      <a16:colId xmlns:a16="http://schemas.microsoft.com/office/drawing/2014/main" val="2516598452"/>
                    </a:ext>
                  </a:extLst>
                </a:gridCol>
                <a:gridCol w="658368">
                  <a:extLst>
                    <a:ext uri="{9D8B030D-6E8A-4147-A177-3AD203B41FA5}">
                      <a16:colId xmlns:a16="http://schemas.microsoft.com/office/drawing/2014/main" val="1129386218"/>
                    </a:ext>
                  </a:extLst>
                </a:gridCol>
                <a:gridCol w="658368">
                  <a:extLst>
                    <a:ext uri="{9D8B030D-6E8A-4147-A177-3AD203B41FA5}">
                      <a16:colId xmlns:a16="http://schemas.microsoft.com/office/drawing/2014/main" val="1903536581"/>
                    </a:ext>
                  </a:extLst>
                </a:gridCol>
                <a:gridCol w="658368">
                  <a:extLst>
                    <a:ext uri="{9D8B030D-6E8A-4147-A177-3AD203B41FA5}">
                      <a16:colId xmlns:a16="http://schemas.microsoft.com/office/drawing/2014/main" val="3383806820"/>
                    </a:ext>
                  </a:extLst>
                </a:gridCol>
                <a:gridCol w="658368">
                  <a:extLst>
                    <a:ext uri="{9D8B030D-6E8A-4147-A177-3AD203B41FA5}">
                      <a16:colId xmlns:a16="http://schemas.microsoft.com/office/drawing/2014/main" val="181553379"/>
                    </a:ext>
                  </a:extLst>
                </a:gridCol>
                <a:gridCol w="658368">
                  <a:extLst>
                    <a:ext uri="{9D8B030D-6E8A-4147-A177-3AD203B41FA5}">
                      <a16:colId xmlns:a16="http://schemas.microsoft.com/office/drawing/2014/main" val="3404534415"/>
                    </a:ext>
                  </a:extLst>
                </a:gridCol>
                <a:gridCol w="658368">
                  <a:extLst>
                    <a:ext uri="{9D8B030D-6E8A-4147-A177-3AD203B41FA5}">
                      <a16:colId xmlns:a16="http://schemas.microsoft.com/office/drawing/2014/main" val="1011363233"/>
                    </a:ext>
                  </a:extLst>
                </a:gridCol>
                <a:gridCol w="658368">
                  <a:extLst>
                    <a:ext uri="{9D8B030D-6E8A-4147-A177-3AD203B41FA5}">
                      <a16:colId xmlns:a16="http://schemas.microsoft.com/office/drawing/2014/main" val="2702617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355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- 2018-04-24 14:53:38 </a:t>
                      </a:r>
                      <a:r>
                        <a:rPr kumimoji="0" lang="en-US" sz="1000" b="0" i="0" u="none" strike="noStrike" kern="1200" cap="none" spc="0" normalizeH="0" baseline="0" noProof="0">
                          <a:ln>
                            <a:noFill/>
                          </a:ln>
                          <a:solidFill>
                            <a:prstClr val="black"/>
                          </a:solidFill>
                          <a:effectLst/>
                          <a:uLnTx/>
                          <a:uFillTx/>
                          <a:latin typeface="+mn-lt"/>
                          <a:ea typeface="+mn-ea"/>
                          <a:cs typeface="+mn-cs"/>
                        </a:rPr>
                        <a:t>
 Echte Emotionen auf der Hannover Messe 😊
.
.
#hmfj18 #hm18 #blockchain #iot #iota #industry40 #industrie40 #hannover #hannovermesse #fujitsu #niedersachsen #deutschland #hanover #emotionen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extLst>
                  <a:ext uri="{0D108BD9-81ED-4DB2-BD59-A6C34878D82A}">
                    <a16:rowId xmlns:a16="http://schemas.microsoft.com/office/drawing/2014/main" val="2124900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- 2018-04-24 13:17:23 </a:t>
                      </a:r>
                      <a:r>
                        <a:rPr kumimoji="0" lang="en-US" sz="1000" b="0" i="0" u="none" strike="noStrike" kern="1200" cap="none" spc="0" normalizeH="0" baseline="0" noProof="0">
                          <a:ln>
                            <a:noFill/>
                          </a:ln>
                          <a:solidFill>
                            <a:prstClr val="black"/>
                          </a:solidFill>
                          <a:effectLst/>
                          <a:uLnTx/>
                          <a:uFillTx/>
                          <a:latin typeface="+mn-lt"/>
                          <a:ea typeface="+mn-ea"/>
                          <a:cs typeface="+mn-cs"/>
                        </a:rPr>
                        <a:t>
 Unser Demo-Fahrzeug OTA zur Fernaktualisierung für kritische sicherheitsrelevante Systeme. .
.
#hmfj18 #hm18 #ota #demo #fahrzeug #iot #iota #industry40 #industrie40 #hannover #hannovermesse #fujitsu #niedersachsen #deutschland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extLst>
                  <a:ext uri="{0D108BD9-81ED-4DB2-BD59-A6C34878D82A}">
                    <a16:rowId xmlns:a16="http://schemas.microsoft.com/office/drawing/2014/main" val="3946408331"/>
                  </a:ext>
                </a:extLst>
              </a:tr>
            </a:tbl>
          </a:graphicData>
        </a:graphic>
      </p:graphicFrame>
      <p:sp>
        <p:nvSpPr>
          <p:cNvPr id="4" name="Text Placeholder 3">
            <a:extLst>
              <a:ext uri="{FF2B5EF4-FFF2-40B4-BE49-F238E27FC236}">
                <a16:creationId xmlns:a16="http://schemas.microsoft.com/office/drawing/2014/main" id="{5E36F6D8-C64A-4206-A744-7891EF82CA82}"/>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4371806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4B04B-8189-4A8D-B1EA-773678A1E5BC}"/>
              </a:ext>
            </a:extLst>
          </p:cNvPr>
          <p:cNvSpPr>
            <a:spLocks noGrp="1"/>
          </p:cNvSpPr>
          <p:nvPr>
            <p:ph type="title"/>
          </p:nvPr>
        </p:nvSpPr>
        <p:spPr/>
        <p:txBody>
          <a:bodyPr/>
          <a:lstStyle/>
          <a:p>
            <a:r>
              <a:rPr lang="en-US"/>
              <a:t>Posts with most Reach (war: Posts Table) | All Pages - 8 of 13</a:t>
            </a:r>
          </a:p>
        </p:txBody>
      </p:sp>
      <p:graphicFrame>
        <p:nvGraphicFramePr>
          <p:cNvPr id="5" name="Table Placeholder 4">
            <a:extLst>
              <a:ext uri="{FF2B5EF4-FFF2-40B4-BE49-F238E27FC236}">
                <a16:creationId xmlns:a16="http://schemas.microsoft.com/office/drawing/2014/main" id="{26093339-92A4-47E0-B3FD-94719D1C7DC8}"/>
              </a:ext>
            </a:extLst>
          </p:cNvPr>
          <p:cNvGraphicFramePr>
            <a:graphicFrameLocks noGrp="1"/>
          </p:cNvGraphicFramePr>
          <p:nvPr>
            <p:ph type="tbl" sz="quarter" idx="13"/>
            <p:extLst>
              <p:ext uri="{D42A27DB-BD31-4B8C-83A1-F6EECF244321}">
                <p14:modId xmlns:p14="http://schemas.microsoft.com/office/powerpoint/2010/main" val="2095691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10175537"/>
                    </a:ext>
                  </a:extLst>
                </a:gridCol>
                <a:gridCol w="658368">
                  <a:extLst>
                    <a:ext uri="{9D8B030D-6E8A-4147-A177-3AD203B41FA5}">
                      <a16:colId xmlns:a16="http://schemas.microsoft.com/office/drawing/2014/main" val="495403524"/>
                    </a:ext>
                  </a:extLst>
                </a:gridCol>
                <a:gridCol w="658368">
                  <a:extLst>
                    <a:ext uri="{9D8B030D-6E8A-4147-A177-3AD203B41FA5}">
                      <a16:colId xmlns:a16="http://schemas.microsoft.com/office/drawing/2014/main" val="3872289681"/>
                    </a:ext>
                  </a:extLst>
                </a:gridCol>
                <a:gridCol w="658368">
                  <a:extLst>
                    <a:ext uri="{9D8B030D-6E8A-4147-A177-3AD203B41FA5}">
                      <a16:colId xmlns:a16="http://schemas.microsoft.com/office/drawing/2014/main" val="3112130988"/>
                    </a:ext>
                  </a:extLst>
                </a:gridCol>
                <a:gridCol w="658368">
                  <a:extLst>
                    <a:ext uri="{9D8B030D-6E8A-4147-A177-3AD203B41FA5}">
                      <a16:colId xmlns:a16="http://schemas.microsoft.com/office/drawing/2014/main" val="3218192370"/>
                    </a:ext>
                  </a:extLst>
                </a:gridCol>
                <a:gridCol w="658368">
                  <a:extLst>
                    <a:ext uri="{9D8B030D-6E8A-4147-A177-3AD203B41FA5}">
                      <a16:colId xmlns:a16="http://schemas.microsoft.com/office/drawing/2014/main" val="1334049069"/>
                    </a:ext>
                  </a:extLst>
                </a:gridCol>
                <a:gridCol w="658368">
                  <a:extLst>
                    <a:ext uri="{9D8B030D-6E8A-4147-A177-3AD203B41FA5}">
                      <a16:colId xmlns:a16="http://schemas.microsoft.com/office/drawing/2014/main" val="797934322"/>
                    </a:ext>
                  </a:extLst>
                </a:gridCol>
                <a:gridCol w="658368">
                  <a:extLst>
                    <a:ext uri="{9D8B030D-6E8A-4147-A177-3AD203B41FA5}">
                      <a16:colId xmlns:a16="http://schemas.microsoft.com/office/drawing/2014/main" val="2342212804"/>
                    </a:ext>
                  </a:extLst>
                </a:gridCol>
                <a:gridCol w="658368">
                  <a:extLst>
                    <a:ext uri="{9D8B030D-6E8A-4147-A177-3AD203B41FA5}">
                      <a16:colId xmlns:a16="http://schemas.microsoft.com/office/drawing/2014/main" val="202648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7176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- 2018-04-24 12:34:47 </a:t>
                      </a:r>
                      <a:r>
                        <a:rPr kumimoji="0" lang="en-US" sz="1000" b="0" i="0" u="none" strike="noStrike" kern="1200" cap="none" spc="0" normalizeH="0" baseline="0" noProof="0">
                          <a:ln>
                            <a:noFill/>
                          </a:ln>
                          <a:solidFill>
                            <a:prstClr val="black"/>
                          </a:solidFill>
                          <a:effectLst/>
                          <a:uLnTx/>
                          <a:uFillTx/>
                          <a:latin typeface="+mn-lt"/>
                          <a:ea typeface="+mn-ea"/>
                          <a:cs typeface="+mn-cs"/>
                        </a:rPr>
                        <a:t>
 Unser Clean Desk Arbeitsplatz Konzept für effizientes und ergonomisches Arbeiten im modernen Büroumfeld. Es wurde gemeinsam mit dem Fraunhofer Institut entwickelt.
.
.
@fraunhofer.karriere
@haworthinc
#hmfj18 #hm18 #cleandesk #arbeitsplatz #büro #iot #iota #industry40 #industrie40 #blockchain #hannover #hannovermesse #fujitsu #niedersachsen #deutschland #cappuccino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extLst>
                  <a:ext uri="{0D108BD9-81ED-4DB2-BD59-A6C34878D82A}">
                    <a16:rowId xmlns:a16="http://schemas.microsoft.com/office/drawing/2014/main" val="590354729"/>
                  </a:ext>
                </a:extLst>
              </a:tr>
            </a:tbl>
          </a:graphicData>
        </a:graphic>
      </p:graphicFrame>
      <p:sp>
        <p:nvSpPr>
          <p:cNvPr id="4" name="Text Placeholder 3">
            <a:extLst>
              <a:ext uri="{FF2B5EF4-FFF2-40B4-BE49-F238E27FC236}">
                <a16:creationId xmlns:a16="http://schemas.microsoft.com/office/drawing/2014/main" id="{A113E11B-890B-4276-919C-AB9019DDF42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0708678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6A8D2-7948-4541-AF32-5C311CC8C1B3}"/>
              </a:ext>
            </a:extLst>
          </p:cNvPr>
          <p:cNvSpPr>
            <a:spLocks noGrp="1"/>
          </p:cNvSpPr>
          <p:nvPr>
            <p:ph type="title"/>
          </p:nvPr>
        </p:nvSpPr>
        <p:spPr/>
        <p:txBody>
          <a:bodyPr/>
          <a:lstStyle/>
          <a:p>
            <a:r>
              <a:rPr lang="en-US"/>
              <a:t>Posts with most Reach (war: Posts Table) | All Pages - 9 of 13</a:t>
            </a:r>
          </a:p>
        </p:txBody>
      </p:sp>
      <p:graphicFrame>
        <p:nvGraphicFramePr>
          <p:cNvPr id="5" name="Table Placeholder 4">
            <a:extLst>
              <a:ext uri="{FF2B5EF4-FFF2-40B4-BE49-F238E27FC236}">
                <a16:creationId xmlns:a16="http://schemas.microsoft.com/office/drawing/2014/main" id="{28C91132-B7A7-4DF8-9136-F13A171E8821}"/>
              </a:ext>
            </a:extLst>
          </p:cNvPr>
          <p:cNvGraphicFramePr>
            <a:graphicFrameLocks noGrp="1"/>
          </p:cNvGraphicFramePr>
          <p:nvPr>
            <p:ph type="tbl" sz="quarter" idx="13"/>
            <p:extLst>
              <p:ext uri="{D42A27DB-BD31-4B8C-83A1-F6EECF244321}">
                <p14:modId xmlns:p14="http://schemas.microsoft.com/office/powerpoint/2010/main" val="3656803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46760746"/>
                    </a:ext>
                  </a:extLst>
                </a:gridCol>
                <a:gridCol w="658368">
                  <a:extLst>
                    <a:ext uri="{9D8B030D-6E8A-4147-A177-3AD203B41FA5}">
                      <a16:colId xmlns:a16="http://schemas.microsoft.com/office/drawing/2014/main" val="1118996900"/>
                    </a:ext>
                  </a:extLst>
                </a:gridCol>
                <a:gridCol w="658368">
                  <a:extLst>
                    <a:ext uri="{9D8B030D-6E8A-4147-A177-3AD203B41FA5}">
                      <a16:colId xmlns:a16="http://schemas.microsoft.com/office/drawing/2014/main" val="2849935227"/>
                    </a:ext>
                  </a:extLst>
                </a:gridCol>
                <a:gridCol w="658368">
                  <a:extLst>
                    <a:ext uri="{9D8B030D-6E8A-4147-A177-3AD203B41FA5}">
                      <a16:colId xmlns:a16="http://schemas.microsoft.com/office/drawing/2014/main" val="875806560"/>
                    </a:ext>
                  </a:extLst>
                </a:gridCol>
                <a:gridCol w="658368">
                  <a:extLst>
                    <a:ext uri="{9D8B030D-6E8A-4147-A177-3AD203B41FA5}">
                      <a16:colId xmlns:a16="http://schemas.microsoft.com/office/drawing/2014/main" val="41263986"/>
                    </a:ext>
                  </a:extLst>
                </a:gridCol>
                <a:gridCol w="658368">
                  <a:extLst>
                    <a:ext uri="{9D8B030D-6E8A-4147-A177-3AD203B41FA5}">
                      <a16:colId xmlns:a16="http://schemas.microsoft.com/office/drawing/2014/main" val="1772037751"/>
                    </a:ext>
                  </a:extLst>
                </a:gridCol>
                <a:gridCol w="658368">
                  <a:extLst>
                    <a:ext uri="{9D8B030D-6E8A-4147-A177-3AD203B41FA5}">
                      <a16:colId xmlns:a16="http://schemas.microsoft.com/office/drawing/2014/main" val="2912020330"/>
                    </a:ext>
                  </a:extLst>
                </a:gridCol>
                <a:gridCol w="658368">
                  <a:extLst>
                    <a:ext uri="{9D8B030D-6E8A-4147-A177-3AD203B41FA5}">
                      <a16:colId xmlns:a16="http://schemas.microsoft.com/office/drawing/2014/main" val="3024120097"/>
                    </a:ext>
                  </a:extLst>
                </a:gridCol>
                <a:gridCol w="658368">
                  <a:extLst>
                    <a:ext uri="{9D8B030D-6E8A-4147-A177-3AD203B41FA5}">
                      <a16:colId xmlns:a16="http://schemas.microsoft.com/office/drawing/2014/main" val="396581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3011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- 2018-04-24 11:52:16 </a:t>
                      </a:r>
                      <a:r>
                        <a:rPr kumimoji="0" lang="en-US" sz="1000" b="0" i="0" u="none" strike="noStrike" kern="1200" cap="none" spc="0" normalizeH="0" baseline="0" noProof="0">
                          <a:ln>
                            <a:noFill/>
                          </a:ln>
                          <a:solidFill>
                            <a:prstClr val="black"/>
                          </a:solidFill>
                          <a:effectLst/>
                          <a:uLnTx/>
                          <a:uFillTx/>
                          <a:latin typeface="+mn-lt"/>
                          <a:ea typeface="+mn-ea"/>
                          <a:cs typeface="+mn-cs"/>
                        </a:rPr>
                        <a:t>
 Danke für den Besuch der Delegation der Fraunhofer-Gesellschaft auf unserem Stand auf der Hannover Messe.
.
.
@fraunhofer.karriere
@rolfwerner01
@k.pasing
.
#hmfj18 #hm18 #iot #iota #industry40 #industrie40 #hannover #hannovermesse #fujitsu #niedersachsen #deutschland #hanover #frauenhofer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extLst>
                  <a:ext uri="{0D108BD9-81ED-4DB2-BD59-A6C34878D82A}">
                    <a16:rowId xmlns:a16="http://schemas.microsoft.com/office/drawing/2014/main" val="384890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- 2018-04-24 10:19:48 </a:t>
                      </a:r>
                      <a:r>
                        <a:rPr kumimoji="0" lang="en-US" sz="1000" b="0" i="0" u="none" strike="noStrike" kern="1200" cap="none" spc="0" normalizeH="0" baseline="0" noProof="0">
                          <a:ln>
                            <a:noFill/>
                          </a:ln>
                          <a:solidFill>
                            <a:prstClr val="black"/>
                          </a:solidFill>
                          <a:effectLst/>
                          <a:uLnTx/>
                          <a:uFillTx/>
                          <a:latin typeface="+mn-lt"/>
                          <a:ea typeface="+mn-ea"/>
                          <a:cs typeface="+mn-cs"/>
                        </a:rPr>
                        <a:t>
 Gute Stimmung bei der Morgenandacht auf der Hannover-Messe 🤗
.
.
#hmfj18 #hm18 #iot #iota #industry40 #industrie40 #hannover #hannovermesse #fujitsu #niedersachsen #stimmung #deutschland #morgenandacht #messe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extLst>
                  <a:ext uri="{0D108BD9-81ED-4DB2-BD59-A6C34878D82A}">
                    <a16:rowId xmlns:a16="http://schemas.microsoft.com/office/drawing/2014/main" val="4200003018"/>
                  </a:ext>
                </a:extLst>
              </a:tr>
            </a:tbl>
          </a:graphicData>
        </a:graphic>
      </p:graphicFrame>
      <p:sp>
        <p:nvSpPr>
          <p:cNvPr id="4" name="Text Placeholder 3">
            <a:extLst>
              <a:ext uri="{FF2B5EF4-FFF2-40B4-BE49-F238E27FC236}">
                <a16:creationId xmlns:a16="http://schemas.microsoft.com/office/drawing/2014/main" id="{568CBC13-CEF3-4EAA-BC1C-180F67F7B834}"/>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40050300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31D8C-09E1-4CBB-8CF9-1E8F16043E72}"/>
              </a:ext>
            </a:extLst>
          </p:cNvPr>
          <p:cNvSpPr>
            <a:spLocks noGrp="1"/>
          </p:cNvSpPr>
          <p:nvPr>
            <p:ph type="title"/>
          </p:nvPr>
        </p:nvSpPr>
        <p:spPr/>
        <p:txBody>
          <a:bodyPr/>
          <a:lstStyle/>
          <a:p>
            <a:r>
              <a:rPr lang="en-US"/>
              <a:t>Posts with most Reach (war: Posts Table) | All Pages - 10 of 13</a:t>
            </a:r>
          </a:p>
        </p:txBody>
      </p:sp>
      <p:graphicFrame>
        <p:nvGraphicFramePr>
          <p:cNvPr id="5" name="Table Placeholder 4">
            <a:extLst>
              <a:ext uri="{FF2B5EF4-FFF2-40B4-BE49-F238E27FC236}">
                <a16:creationId xmlns:a16="http://schemas.microsoft.com/office/drawing/2014/main" id="{F5DDD237-B64E-411C-98B3-4CAB912D6B2E}"/>
              </a:ext>
            </a:extLst>
          </p:cNvPr>
          <p:cNvGraphicFramePr>
            <a:graphicFrameLocks noGrp="1"/>
          </p:cNvGraphicFramePr>
          <p:nvPr>
            <p:ph type="tbl" sz="quarter" idx="13"/>
            <p:extLst>
              <p:ext uri="{D42A27DB-BD31-4B8C-83A1-F6EECF244321}">
                <p14:modId xmlns:p14="http://schemas.microsoft.com/office/powerpoint/2010/main" val="3542564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09417037"/>
                    </a:ext>
                  </a:extLst>
                </a:gridCol>
                <a:gridCol w="658368">
                  <a:extLst>
                    <a:ext uri="{9D8B030D-6E8A-4147-A177-3AD203B41FA5}">
                      <a16:colId xmlns:a16="http://schemas.microsoft.com/office/drawing/2014/main" val="216933046"/>
                    </a:ext>
                  </a:extLst>
                </a:gridCol>
                <a:gridCol w="658368">
                  <a:extLst>
                    <a:ext uri="{9D8B030D-6E8A-4147-A177-3AD203B41FA5}">
                      <a16:colId xmlns:a16="http://schemas.microsoft.com/office/drawing/2014/main" val="3591919184"/>
                    </a:ext>
                  </a:extLst>
                </a:gridCol>
                <a:gridCol w="658368">
                  <a:extLst>
                    <a:ext uri="{9D8B030D-6E8A-4147-A177-3AD203B41FA5}">
                      <a16:colId xmlns:a16="http://schemas.microsoft.com/office/drawing/2014/main" val="268731556"/>
                    </a:ext>
                  </a:extLst>
                </a:gridCol>
                <a:gridCol w="658368">
                  <a:extLst>
                    <a:ext uri="{9D8B030D-6E8A-4147-A177-3AD203B41FA5}">
                      <a16:colId xmlns:a16="http://schemas.microsoft.com/office/drawing/2014/main" val="840992401"/>
                    </a:ext>
                  </a:extLst>
                </a:gridCol>
                <a:gridCol w="658368">
                  <a:extLst>
                    <a:ext uri="{9D8B030D-6E8A-4147-A177-3AD203B41FA5}">
                      <a16:colId xmlns:a16="http://schemas.microsoft.com/office/drawing/2014/main" val="3164786264"/>
                    </a:ext>
                  </a:extLst>
                </a:gridCol>
                <a:gridCol w="658368">
                  <a:extLst>
                    <a:ext uri="{9D8B030D-6E8A-4147-A177-3AD203B41FA5}">
                      <a16:colId xmlns:a16="http://schemas.microsoft.com/office/drawing/2014/main" val="3259566962"/>
                    </a:ext>
                  </a:extLst>
                </a:gridCol>
                <a:gridCol w="658368">
                  <a:extLst>
                    <a:ext uri="{9D8B030D-6E8A-4147-A177-3AD203B41FA5}">
                      <a16:colId xmlns:a16="http://schemas.microsoft.com/office/drawing/2014/main" val="3794703861"/>
                    </a:ext>
                  </a:extLst>
                </a:gridCol>
                <a:gridCol w="658368">
                  <a:extLst>
                    <a:ext uri="{9D8B030D-6E8A-4147-A177-3AD203B41FA5}">
                      <a16:colId xmlns:a16="http://schemas.microsoft.com/office/drawing/2014/main" val="446985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87453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- 2018-04-24 10:09:54 </a:t>
                      </a:r>
                      <a:r>
                        <a:rPr kumimoji="0" lang="en-US" sz="1000" b="0" i="0" u="none" strike="noStrike" kern="1200" cap="none" spc="0" normalizeH="0" baseline="0" noProof="0">
                          <a:ln>
                            <a:noFill/>
                          </a:ln>
                          <a:solidFill>
                            <a:prstClr val="black"/>
                          </a:solidFill>
                          <a:effectLst/>
                          <a:uLnTx/>
                          <a:uFillTx/>
                          <a:latin typeface="+mn-lt"/>
                          <a:ea typeface="+mn-ea"/>
                          <a:cs typeface="+mn-cs"/>
                        </a:rPr>
                        <a:t>
 Guten Morgen von der Hannover Messe 😊 Das Team wird vom Catering verwöhnt. Wir sind gestärkt und freuen uns auf unsere Messegäste. .
.
#hmfj18 #hm18 #iot #iota #industry40 #industrie40 #hannover #hannovermesse #fujitsu #niedersachsen #deutschland #essen #frühstück #lecker #wraps #kaffee #cappuccino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2802791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- 2018-04-23 18:39:14 </a:t>
                      </a:r>
                      <a:r>
                        <a:rPr kumimoji="0" lang="en-US" sz="1000" b="0" i="0" u="none" strike="noStrike" kern="1200" cap="none" spc="0" normalizeH="0" baseline="0" noProof="0">
                          <a:ln>
                            <a:noFill/>
                          </a:ln>
                          <a:solidFill>
                            <a:prstClr val="black"/>
                          </a:solidFill>
                          <a:effectLst/>
                          <a:uLnTx/>
                          <a:uFillTx/>
                          <a:latin typeface="+mn-lt"/>
                          <a:ea typeface="+mn-ea"/>
                          <a:cs typeface="+mn-cs"/>
                        </a:rPr>
                        <a:t>
 360 Grad - hier geht es "Rund" auf der Hannover Messe - Danke an's Management und die Pressekollegen für das "Feierabend-Bild"
.
.
@rolfwerner01
@k.pasing
@biglfj
@pellechrissi
@konzept_4
#hmfj18 #hm18 #360 #360grad #rundblick #tinyworld #ricoh #theta #hannover #hannovermesse #fujitsu #niedersachsen #deutschland #iota #iot #industrie40 #industry40 #messe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extLst>
                  <a:ext uri="{0D108BD9-81ED-4DB2-BD59-A6C34878D82A}">
                    <a16:rowId xmlns:a16="http://schemas.microsoft.com/office/drawing/2014/main" val="2060583234"/>
                  </a:ext>
                </a:extLst>
              </a:tr>
            </a:tbl>
          </a:graphicData>
        </a:graphic>
      </p:graphicFrame>
      <p:sp>
        <p:nvSpPr>
          <p:cNvPr id="4" name="Text Placeholder 3">
            <a:extLst>
              <a:ext uri="{FF2B5EF4-FFF2-40B4-BE49-F238E27FC236}">
                <a16:creationId xmlns:a16="http://schemas.microsoft.com/office/drawing/2014/main" id="{A643F204-9B65-4337-8FBA-CD02965EEC5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5904455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A49B8-6ED2-484A-8555-83D1DED4A735}"/>
              </a:ext>
            </a:extLst>
          </p:cNvPr>
          <p:cNvSpPr>
            <a:spLocks noGrp="1"/>
          </p:cNvSpPr>
          <p:nvPr>
            <p:ph type="title"/>
          </p:nvPr>
        </p:nvSpPr>
        <p:spPr/>
        <p:txBody>
          <a:bodyPr/>
          <a:lstStyle/>
          <a:p>
            <a:r>
              <a:rPr lang="en-US"/>
              <a:t>Posts with most Reach (war: Posts Table) | All Pages - 11 of 13</a:t>
            </a:r>
          </a:p>
        </p:txBody>
      </p:sp>
      <p:graphicFrame>
        <p:nvGraphicFramePr>
          <p:cNvPr id="5" name="Table Placeholder 4">
            <a:extLst>
              <a:ext uri="{FF2B5EF4-FFF2-40B4-BE49-F238E27FC236}">
                <a16:creationId xmlns:a16="http://schemas.microsoft.com/office/drawing/2014/main" id="{A09F67C5-83A5-428D-A8CB-21A4F01D6684}"/>
              </a:ext>
            </a:extLst>
          </p:cNvPr>
          <p:cNvGraphicFramePr>
            <a:graphicFrameLocks noGrp="1"/>
          </p:cNvGraphicFramePr>
          <p:nvPr>
            <p:ph type="tbl" sz="quarter" idx="13"/>
            <p:extLst>
              <p:ext uri="{D42A27DB-BD31-4B8C-83A1-F6EECF244321}">
                <p14:modId xmlns:p14="http://schemas.microsoft.com/office/powerpoint/2010/main" val="4249162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61924378"/>
                    </a:ext>
                  </a:extLst>
                </a:gridCol>
                <a:gridCol w="658368">
                  <a:extLst>
                    <a:ext uri="{9D8B030D-6E8A-4147-A177-3AD203B41FA5}">
                      <a16:colId xmlns:a16="http://schemas.microsoft.com/office/drawing/2014/main" val="3624042597"/>
                    </a:ext>
                  </a:extLst>
                </a:gridCol>
                <a:gridCol w="658368">
                  <a:extLst>
                    <a:ext uri="{9D8B030D-6E8A-4147-A177-3AD203B41FA5}">
                      <a16:colId xmlns:a16="http://schemas.microsoft.com/office/drawing/2014/main" val="3705642487"/>
                    </a:ext>
                  </a:extLst>
                </a:gridCol>
                <a:gridCol w="658368">
                  <a:extLst>
                    <a:ext uri="{9D8B030D-6E8A-4147-A177-3AD203B41FA5}">
                      <a16:colId xmlns:a16="http://schemas.microsoft.com/office/drawing/2014/main" val="1792933993"/>
                    </a:ext>
                  </a:extLst>
                </a:gridCol>
                <a:gridCol w="658368">
                  <a:extLst>
                    <a:ext uri="{9D8B030D-6E8A-4147-A177-3AD203B41FA5}">
                      <a16:colId xmlns:a16="http://schemas.microsoft.com/office/drawing/2014/main" val="1850980520"/>
                    </a:ext>
                  </a:extLst>
                </a:gridCol>
                <a:gridCol w="658368">
                  <a:extLst>
                    <a:ext uri="{9D8B030D-6E8A-4147-A177-3AD203B41FA5}">
                      <a16:colId xmlns:a16="http://schemas.microsoft.com/office/drawing/2014/main" val="3046823981"/>
                    </a:ext>
                  </a:extLst>
                </a:gridCol>
                <a:gridCol w="658368">
                  <a:extLst>
                    <a:ext uri="{9D8B030D-6E8A-4147-A177-3AD203B41FA5}">
                      <a16:colId xmlns:a16="http://schemas.microsoft.com/office/drawing/2014/main" val="2775460265"/>
                    </a:ext>
                  </a:extLst>
                </a:gridCol>
                <a:gridCol w="658368">
                  <a:extLst>
                    <a:ext uri="{9D8B030D-6E8A-4147-A177-3AD203B41FA5}">
                      <a16:colId xmlns:a16="http://schemas.microsoft.com/office/drawing/2014/main" val="3388275846"/>
                    </a:ext>
                  </a:extLst>
                </a:gridCol>
                <a:gridCol w="658368">
                  <a:extLst>
                    <a:ext uri="{9D8B030D-6E8A-4147-A177-3AD203B41FA5}">
                      <a16:colId xmlns:a16="http://schemas.microsoft.com/office/drawing/2014/main" val="2973630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9816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- 2018-04-23 18:14:21 </a:t>
                      </a:r>
                      <a:r>
                        <a:rPr kumimoji="0" lang="en-US" sz="1000" b="0" i="0" u="none" strike="noStrike" kern="1200" cap="none" spc="0" normalizeH="0" baseline="0" noProof="0">
                          <a:ln>
                            <a:noFill/>
                          </a:ln>
                          <a:solidFill>
                            <a:prstClr val="black"/>
                          </a:solidFill>
                          <a:effectLst/>
                          <a:uLnTx/>
                          <a:uFillTx/>
                          <a:latin typeface="+mn-lt"/>
                          <a:ea typeface="+mn-ea"/>
                          <a:cs typeface="+mn-cs"/>
                        </a:rPr>
                        <a:t>
 Ein tolles Gemeinschaftsprojekt ist die diesjährige Hannover Messe mit unseren japanischen Kollegen. Videostatement von Hiroyuki Yokokawa 😊
.
.
#hmfj18 #hm18 #hannover #hannovermesse #fujitsu #niedersachsen #deutschland #germany #japan #iota #iot #industrie40 #industry40 #messe #event #dtc #director #promotion #planing #division #marketing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extLst>
                  <a:ext uri="{0D108BD9-81ED-4DB2-BD59-A6C34878D82A}">
                    <a16:rowId xmlns:a16="http://schemas.microsoft.com/office/drawing/2014/main" val="2746329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- 2018-04-23 17:26:13 </a:t>
                      </a:r>
                      <a:r>
                        <a:rPr kumimoji="0" lang="en-US" sz="1000" b="0" i="0" u="none" strike="noStrike" kern="1200" cap="none" spc="0" normalizeH="0" baseline="0" noProof="0">
                          <a:ln>
                            <a:noFill/>
                          </a:ln>
                          <a:solidFill>
                            <a:prstClr val="black"/>
                          </a:solidFill>
                          <a:effectLst/>
                          <a:uLnTx/>
                          <a:uFillTx/>
                          <a:latin typeface="+mn-lt"/>
                          <a:ea typeface="+mn-ea"/>
                          <a:cs typeface="+mn-cs"/>
                        </a:rPr>
                        <a:t>
 Schon seit ein paar Tagen berichten wir von den Vorbereitungen und dem Start der Hannover Messe 2018. Heute haben wir für euch in Fujitsu Aktuell zusammengefasst, was es alles an unserem Stand in Halle 7 (E16) zu sehen gibt. Den Link zum Beitrag findet ihr im Profil … #HM18 #HMFJ18 #HannoverMesse #Hannover #Messe #IOTA #Industrie40 #IOT #Robotics #ArtificalIntelligence #Intelliedge #Blockchain #Tangle #IOTANews #IOTAToken #SmartManufcaturing #Showcase #IntelliEdge #Robotics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2034633367"/>
                  </a:ext>
                </a:extLst>
              </a:tr>
            </a:tbl>
          </a:graphicData>
        </a:graphic>
      </p:graphicFrame>
      <p:sp>
        <p:nvSpPr>
          <p:cNvPr id="4" name="Text Placeholder 3">
            <a:extLst>
              <a:ext uri="{FF2B5EF4-FFF2-40B4-BE49-F238E27FC236}">
                <a16:creationId xmlns:a16="http://schemas.microsoft.com/office/drawing/2014/main" id="{05C44C8F-023C-4285-A4B7-DD01AF3C45F6}"/>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9875411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C7D4C-3ADE-49CE-9F0F-527E44FF7E98}"/>
              </a:ext>
            </a:extLst>
          </p:cNvPr>
          <p:cNvSpPr>
            <a:spLocks noGrp="1"/>
          </p:cNvSpPr>
          <p:nvPr>
            <p:ph type="title"/>
          </p:nvPr>
        </p:nvSpPr>
        <p:spPr/>
        <p:txBody>
          <a:bodyPr/>
          <a:lstStyle/>
          <a:p>
            <a:r>
              <a:rPr lang="en-US"/>
              <a:t>Posts with most Reach (war: Posts Table) | All Pages - 12 of 13</a:t>
            </a:r>
          </a:p>
        </p:txBody>
      </p:sp>
      <p:graphicFrame>
        <p:nvGraphicFramePr>
          <p:cNvPr id="5" name="Table Placeholder 4">
            <a:extLst>
              <a:ext uri="{FF2B5EF4-FFF2-40B4-BE49-F238E27FC236}">
                <a16:creationId xmlns:a16="http://schemas.microsoft.com/office/drawing/2014/main" id="{31BE5DB7-68D6-4C89-B2DE-53B98CF7DEEC}"/>
              </a:ext>
            </a:extLst>
          </p:cNvPr>
          <p:cNvGraphicFramePr>
            <a:graphicFrameLocks noGrp="1"/>
          </p:cNvGraphicFramePr>
          <p:nvPr>
            <p:ph type="tbl" sz="quarter" idx="13"/>
            <p:extLst>
              <p:ext uri="{D42A27DB-BD31-4B8C-83A1-F6EECF244321}">
                <p14:modId xmlns:p14="http://schemas.microsoft.com/office/powerpoint/2010/main" val="2439131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63684746"/>
                    </a:ext>
                  </a:extLst>
                </a:gridCol>
                <a:gridCol w="658368">
                  <a:extLst>
                    <a:ext uri="{9D8B030D-6E8A-4147-A177-3AD203B41FA5}">
                      <a16:colId xmlns:a16="http://schemas.microsoft.com/office/drawing/2014/main" val="2381469794"/>
                    </a:ext>
                  </a:extLst>
                </a:gridCol>
                <a:gridCol w="658368">
                  <a:extLst>
                    <a:ext uri="{9D8B030D-6E8A-4147-A177-3AD203B41FA5}">
                      <a16:colId xmlns:a16="http://schemas.microsoft.com/office/drawing/2014/main" val="295440937"/>
                    </a:ext>
                  </a:extLst>
                </a:gridCol>
                <a:gridCol w="658368">
                  <a:extLst>
                    <a:ext uri="{9D8B030D-6E8A-4147-A177-3AD203B41FA5}">
                      <a16:colId xmlns:a16="http://schemas.microsoft.com/office/drawing/2014/main" val="2139242273"/>
                    </a:ext>
                  </a:extLst>
                </a:gridCol>
                <a:gridCol w="658368">
                  <a:extLst>
                    <a:ext uri="{9D8B030D-6E8A-4147-A177-3AD203B41FA5}">
                      <a16:colId xmlns:a16="http://schemas.microsoft.com/office/drawing/2014/main" val="1260184716"/>
                    </a:ext>
                  </a:extLst>
                </a:gridCol>
                <a:gridCol w="658368">
                  <a:extLst>
                    <a:ext uri="{9D8B030D-6E8A-4147-A177-3AD203B41FA5}">
                      <a16:colId xmlns:a16="http://schemas.microsoft.com/office/drawing/2014/main" val="30190360"/>
                    </a:ext>
                  </a:extLst>
                </a:gridCol>
                <a:gridCol w="658368">
                  <a:extLst>
                    <a:ext uri="{9D8B030D-6E8A-4147-A177-3AD203B41FA5}">
                      <a16:colId xmlns:a16="http://schemas.microsoft.com/office/drawing/2014/main" val="2394172655"/>
                    </a:ext>
                  </a:extLst>
                </a:gridCol>
                <a:gridCol w="658368">
                  <a:extLst>
                    <a:ext uri="{9D8B030D-6E8A-4147-A177-3AD203B41FA5}">
                      <a16:colId xmlns:a16="http://schemas.microsoft.com/office/drawing/2014/main" val="3193881255"/>
                    </a:ext>
                  </a:extLst>
                </a:gridCol>
                <a:gridCol w="658368">
                  <a:extLst>
                    <a:ext uri="{9D8B030D-6E8A-4147-A177-3AD203B41FA5}">
                      <a16:colId xmlns:a16="http://schemas.microsoft.com/office/drawing/2014/main" val="2467225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6341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- 2018-04-23 16:02:23 </a:t>
                      </a:r>
                      <a:r>
                        <a:rPr kumimoji="0" lang="en-US" sz="1000" b="0" i="0" u="none" strike="noStrike" kern="1200" cap="none" spc="0" normalizeH="0" baseline="0" noProof="0">
                          <a:ln>
                            <a:noFill/>
                          </a:ln>
                          <a:solidFill>
                            <a:prstClr val="black"/>
                          </a:solidFill>
                          <a:effectLst/>
                          <a:uLnTx/>
                          <a:uFillTx/>
                          <a:latin typeface="+mn-lt"/>
                          <a:ea typeface="+mn-ea"/>
                          <a:cs typeface="+mn-cs"/>
                        </a:rPr>
                        <a:t>
 Diese netten Damen kümmern sich den ganzen Tag fürsorglich um unser Wohl 😊
.
.
#hmfj18 #hm18 #hannover #hannovermesse #fujitsu #niedersachsen #deutschland #iota #iot #industrie40 #industry40 #kaffee #getränke #catering #cappuccino #messe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2846166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- 2018-04-23 13:54:32 </a:t>
                      </a:r>
                      <a:r>
                        <a:rPr kumimoji="0" lang="en-US" sz="1000" b="0" i="0" u="none" strike="noStrike" kern="1200" cap="none" spc="0" normalizeH="0" baseline="0" noProof="0">
                          <a:ln>
                            <a:noFill/>
                          </a:ln>
                          <a:solidFill>
                            <a:prstClr val="black"/>
                          </a:solidFill>
                          <a:effectLst/>
                          <a:uLnTx/>
                          <a:uFillTx/>
                          <a:latin typeface="+mn-lt"/>
                          <a:ea typeface="+mn-ea"/>
                          <a:cs typeface="+mn-cs"/>
                        </a:rPr>
                        <a:t>
 Stärkung für das Team 😋 Essen 4.0 👍 Vielen Dank an das Catering. .
.
#hmfj18 #hm18 #hannover #hannovermesse #fujitsu #niedersachsen #deutschland #essen #mittagspause #lecker #mittagessen #messe #chicken  #curry #kichererbsen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862980658"/>
                  </a:ext>
                </a:extLst>
              </a:tr>
            </a:tbl>
          </a:graphicData>
        </a:graphic>
      </p:graphicFrame>
      <p:sp>
        <p:nvSpPr>
          <p:cNvPr id="4" name="Text Placeholder 3">
            <a:extLst>
              <a:ext uri="{FF2B5EF4-FFF2-40B4-BE49-F238E27FC236}">
                <a16:creationId xmlns:a16="http://schemas.microsoft.com/office/drawing/2014/main" id="{E4C895F0-99C0-43D5-B427-9C1ADE84B418}"/>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2519827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DB1B7-AE6B-43D7-8CEA-C6F1522A0CC4}"/>
              </a:ext>
            </a:extLst>
          </p:cNvPr>
          <p:cNvSpPr>
            <a:spLocks noGrp="1"/>
          </p:cNvSpPr>
          <p:nvPr>
            <p:ph type="title"/>
          </p:nvPr>
        </p:nvSpPr>
        <p:spPr/>
        <p:txBody>
          <a:bodyPr/>
          <a:lstStyle/>
          <a:p>
            <a:r>
              <a:rPr lang="en-US"/>
              <a:t>Posts with most Reach (war: Posts Table) | All Pages - 13 of 13</a:t>
            </a:r>
          </a:p>
        </p:txBody>
      </p:sp>
      <p:graphicFrame>
        <p:nvGraphicFramePr>
          <p:cNvPr id="5" name="Table Placeholder 4">
            <a:extLst>
              <a:ext uri="{FF2B5EF4-FFF2-40B4-BE49-F238E27FC236}">
                <a16:creationId xmlns:a16="http://schemas.microsoft.com/office/drawing/2014/main" id="{9CFC23F5-022A-4458-8F99-A887C6163A60}"/>
              </a:ext>
            </a:extLst>
          </p:cNvPr>
          <p:cNvGraphicFramePr>
            <a:graphicFrameLocks noGrp="1"/>
          </p:cNvGraphicFramePr>
          <p:nvPr>
            <p:ph type="tbl" sz="quarter" idx="13"/>
            <p:extLst>
              <p:ext uri="{D42A27DB-BD31-4B8C-83A1-F6EECF244321}">
                <p14:modId xmlns:p14="http://schemas.microsoft.com/office/powerpoint/2010/main" val="1740974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04664433"/>
                    </a:ext>
                  </a:extLst>
                </a:gridCol>
                <a:gridCol w="658368">
                  <a:extLst>
                    <a:ext uri="{9D8B030D-6E8A-4147-A177-3AD203B41FA5}">
                      <a16:colId xmlns:a16="http://schemas.microsoft.com/office/drawing/2014/main" val="159478505"/>
                    </a:ext>
                  </a:extLst>
                </a:gridCol>
                <a:gridCol w="658368">
                  <a:extLst>
                    <a:ext uri="{9D8B030D-6E8A-4147-A177-3AD203B41FA5}">
                      <a16:colId xmlns:a16="http://schemas.microsoft.com/office/drawing/2014/main" val="2699197288"/>
                    </a:ext>
                  </a:extLst>
                </a:gridCol>
                <a:gridCol w="658368">
                  <a:extLst>
                    <a:ext uri="{9D8B030D-6E8A-4147-A177-3AD203B41FA5}">
                      <a16:colId xmlns:a16="http://schemas.microsoft.com/office/drawing/2014/main" val="1419827545"/>
                    </a:ext>
                  </a:extLst>
                </a:gridCol>
                <a:gridCol w="658368">
                  <a:extLst>
                    <a:ext uri="{9D8B030D-6E8A-4147-A177-3AD203B41FA5}">
                      <a16:colId xmlns:a16="http://schemas.microsoft.com/office/drawing/2014/main" val="2707423345"/>
                    </a:ext>
                  </a:extLst>
                </a:gridCol>
                <a:gridCol w="658368">
                  <a:extLst>
                    <a:ext uri="{9D8B030D-6E8A-4147-A177-3AD203B41FA5}">
                      <a16:colId xmlns:a16="http://schemas.microsoft.com/office/drawing/2014/main" val="669660180"/>
                    </a:ext>
                  </a:extLst>
                </a:gridCol>
                <a:gridCol w="658368">
                  <a:extLst>
                    <a:ext uri="{9D8B030D-6E8A-4147-A177-3AD203B41FA5}">
                      <a16:colId xmlns:a16="http://schemas.microsoft.com/office/drawing/2014/main" val="4232105207"/>
                    </a:ext>
                  </a:extLst>
                </a:gridCol>
                <a:gridCol w="658368">
                  <a:extLst>
                    <a:ext uri="{9D8B030D-6E8A-4147-A177-3AD203B41FA5}">
                      <a16:colId xmlns:a16="http://schemas.microsoft.com/office/drawing/2014/main" val="299597658"/>
                    </a:ext>
                  </a:extLst>
                </a:gridCol>
                <a:gridCol w="658368">
                  <a:extLst>
                    <a:ext uri="{9D8B030D-6E8A-4147-A177-3AD203B41FA5}">
                      <a16:colId xmlns:a16="http://schemas.microsoft.com/office/drawing/2014/main" val="2545386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65038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- 2018-04-23 12:34:10 </a:t>
                      </a:r>
                      <a:r>
                        <a:rPr kumimoji="0" lang="en-US" sz="1000" b="0" i="0" u="none" strike="noStrike" kern="1200" cap="none" spc="0" normalizeH="0" baseline="0" noProof="0">
                          <a:ln>
                            <a:noFill/>
                          </a:ln>
                          <a:solidFill>
                            <a:prstClr val="black"/>
                          </a:solidFill>
                          <a:effectLst/>
                          <a:uLnTx/>
                          <a:uFillTx/>
                          <a:latin typeface="+mn-lt"/>
                          <a:ea typeface="+mn-ea"/>
                          <a:cs typeface="+mn-cs"/>
                        </a:rPr>
                        <a:t>
 Impressionen von der Hannover Messe 😊 .
.
#hmfj18 #hm18 #hannover #hannovermesse #fujitsu #niedersachsen #deutschland #iota #iot #industrie40  #industry40 #messe #hanover #giveaway #gummibärchen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extLst>
                  <a:ext uri="{0D108BD9-81ED-4DB2-BD59-A6C34878D82A}">
                    <a16:rowId xmlns:a16="http://schemas.microsoft.com/office/drawing/2014/main" val="2474130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- 2018-04-23 10:47:57 </a:t>
                      </a:r>
                      <a:r>
                        <a:rPr kumimoji="0" lang="en-US" sz="1000" b="0" i="0" u="none" strike="noStrike" kern="1200" cap="none" spc="0" normalizeH="0" baseline="0" noProof="0">
                          <a:ln>
                            <a:noFill/>
                          </a:ln>
                          <a:solidFill>
                            <a:prstClr val="black"/>
                          </a:solidFill>
                          <a:effectLst/>
                          <a:uLnTx/>
                          <a:uFillTx/>
                          <a:latin typeface="+mn-lt"/>
                          <a:ea typeface="+mn-ea"/>
                          <a:cs typeface="+mn-cs"/>
                        </a:rPr>
                        <a:t>
 Das Intelligent Dashboard wird übrigens auch bei unserem Partner Deutsche Telekom gezeigt.
.
#hmfj18 #HM18 #innovation #iota #industrie40 #industry40 #hannover #hannovermesse #niedersachsen #telekom #deutschetelekom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extLst>
                  <a:ext uri="{0D108BD9-81ED-4DB2-BD59-A6C34878D82A}">
                    <a16:rowId xmlns:a16="http://schemas.microsoft.com/office/drawing/2014/main" val="2313518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- 2018-04-23 10:14:16 </a:t>
                      </a:r>
                      <a:r>
                        <a:rPr kumimoji="0" lang="en-US" sz="1000" b="0" i="0" u="none" strike="noStrike" kern="1200" cap="none" spc="0" normalizeH="0" baseline="0" noProof="0">
                          <a:ln>
                            <a:noFill/>
                          </a:ln>
                          <a:solidFill>
                            <a:prstClr val="black"/>
                          </a:solidFill>
                          <a:effectLst/>
                          <a:uLnTx/>
                          <a:uFillTx/>
                          <a:latin typeface="+mn-lt"/>
                          <a:ea typeface="+mn-ea"/>
                          <a:cs typeface="+mn-cs"/>
                        </a:rPr>
                        <a:t>
 Für das leibliche Wohl ist durch unsere netten Bedienungen ausreichend gesorgt ☕👌
.
.
#hmfj18 #hm18 #hannover #hannovermesse #fujitsu #niedersachsen #deutschland #iota #iot #industrie40 #industry40 #kaffee #catering #cappuccino #getränke #messe #hanover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extLst>
                  <a:ext uri="{0D108BD9-81ED-4DB2-BD59-A6C34878D82A}">
                    <a16:rowId xmlns:a16="http://schemas.microsoft.com/office/drawing/2014/main" val="1090459256"/>
                  </a:ext>
                </a:extLst>
              </a:tr>
            </a:tbl>
          </a:graphicData>
        </a:graphic>
      </p:graphicFrame>
      <p:sp>
        <p:nvSpPr>
          <p:cNvPr id="4" name="Text Placeholder 3">
            <a:extLst>
              <a:ext uri="{FF2B5EF4-FFF2-40B4-BE49-F238E27FC236}">
                <a16:creationId xmlns:a16="http://schemas.microsoft.com/office/drawing/2014/main" id="{A0F7C6F3-0A47-4BC3-AF28-A02B09F0DD58}"/>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0737735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03356-F358-478B-97FB-7F569BA4637A}"/>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EE75BF3D-0C9A-43E9-8A84-000CDA1563C6}"/>
              </a:ext>
            </a:extLst>
          </p:cNvPr>
          <p:cNvGraphicFramePr>
            <a:graphicFrameLocks noGrp="1"/>
          </p:cNvGraphicFramePr>
          <p:nvPr>
            <p:ph type="chart" sz="quarter" idx="13"/>
            <p:extLst>
              <p:ext uri="{D42A27DB-BD31-4B8C-83A1-F6EECF244321}">
                <p14:modId xmlns:p14="http://schemas.microsoft.com/office/powerpoint/2010/main" val="3065386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1F3E65-0683-47A7-8FBD-8CBE80F65C55}"/>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47DDCE56-AD4A-4DCE-BA38-4FEF207A4E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55787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B6614-CCFB-46E5-BF79-F62FC6AFD1D1}"/>
              </a:ext>
            </a:extLst>
          </p:cNvPr>
          <p:cNvSpPr>
            <a:spLocks noGrp="1"/>
          </p:cNvSpPr>
          <p:nvPr>
            <p:ph type="title"/>
          </p:nvPr>
        </p:nvSpPr>
        <p:spPr/>
        <p:txBody>
          <a:bodyPr/>
          <a:lstStyle/>
          <a:p>
            <a:r>
              <a:rPr lang="en-US"/>
              <a:t>Instagram Interaction Rate By Post Type | All Pages</a:t>
            </a:r>
          </a:p>
        </p:txBody>
      </p:sp>
      <p:graphicFrame>
        <p:nvGraphicFramePr>
          <p:cNvPr id="6" name="Chart Placeholder 5">
            <a:extLst>
              <a:ext uri="{FF2B5EF4-FFF2-40B4-BE49-F238E27FC236}">
                <a16:creationId xmlns:a16="http://schemas.microsoft.com/office/drawing/2014/main" id="{D14F4304-3838-4BDC-8FBD-B8834C3EDC82}"/>
              </a:ext>
            </a:extLst>
          </p:cNvPr>
          <p:cNvGraphicFramePr>
            <a:graphicFrameLocks noGrp="1"/>
          </p:cNvGraphicFramePr>
          <p:nvPr>
            <p:ph type="chart" sz="quarter" idx="13"/>
            <p:extLst>
              <p:ext uri="{D42A27DB-BD31-4B8C-83A1-F6EECF244321}">
                <p14:modId xmlns:p14="http://schemas.microsoft.com/office/powerpoint/2010/main" val="742328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1FA693-FB08-4F53-AC66-A6BB89BD31A3}"/>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FC1BB948-4167-4993-AF4C-FE3952BCAD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15245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62EAB-33A4-4916-A317-64B4EA9937D0}"/>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14F888BB-20FE-4E7B-BF1D-F43085F2DA08}"/>
              </a:ext>
            </a:extLst>
          </p:cNvPr>
          <p:cNvGraphicFramePr>
            <a:graphicFrameLocks noGrp="1"/>
          </p:cNvGraphicFramePr>
          <p:nvPr>
            <p:ph type="tbl" sz="quarter" idx="13"/>
            <p:extLst>
              <p:ext uri="{D42A27DB-BD31-4B8C-83A1-F6EECF244321}">
                <p14:modId xmlns:p14="http://schemas.microsoft.com/office/powerpoint/2010/main" val="2096789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46086374"/>
                    </a:ext>
                  </a:extLst>
                </a:gridCol>
                <a:gridCol w="822960">
                  <a:extLst>
                    <a:ext uri="{9D8B030D-6E8A-4147-A177-3AD203B41FA5}">
                      <a16:colId xmlns:a16="http://schemas.microsoft.com/office/drawing/2014/main" val="786979619"/>
                    </a:ext>
                  </a:extLst>
                </a:gridCol>
                <a:gridCol w="822960">
                  <a:extLst>
                    <a:ext uri="{9D8B030D-6E8A-4147-A177-3AD203B41FA5}">
                      <a16:colId xmlns:a16="http://schemas.microsoft.com/office/drawing/2014/main" val="136625156"/>
                    </a:ext>
                  </a:extLst>
                </a:gridCol>
                <a:gridCol w="822960">
                  <a:extLst>
                    <a:ext uri="{9D8B030D-6E8A-4147-A177-3AD203B41FA5}">
                      <a16:colId xmlns:a16="http://schemas.microsoft.com/office/drawing/2014/main" val="2460904222"/>
                    </a:ext>
                  </a:extLst>
                </a:gridCol>
                <a:gridCol w="822960">
                  <a:extLst>
                    <a:ext uri="{9D8B030D-6E8A-4147-A177-3AD203B41FA5}">
                      <a16:colId xmlns:a16="http://schemas.microsoft.com/office/drawing/2014/main" val="838525826"/>
                    </a:ext>
                  </a:extLst>
                </a:gridCol>
                <a:gridCol w="822960">
                  <a:extLst>
                    <a:ext uri="{9D8B030D-6E8A-4147-A177-3AD203B41FA5}">
                      <a16:colId xmlns:a16="http://schemas.microsoft.com/office/drawing/2014/main" val="1263416230"/>
                    </a:ext>
                  </a:extLst>
                </a:gridCol>
                <a:gridCol w="822960">
                  <a:extLst>
                    <a:ext uri="{9D8B030D-6E8A-4147-A177-3AD203B41FA5}">
                      <a16:colId xmlns:a16="http://schemas.microsoft.com/office/drawing/2014/main" val="1442992496"/>
                    </a:ext>
                  </a:extLst>
                </a:gridCol>
                <a:gridCol w="822960">
                  <a:extLst>
                    <a:ext uri="{9D8B030D-6E8A-4147-A177-3AD203B41FA5}">
                      <a16:colId xmlns:a16="http://schemas.microsoft.com/office/drawing/2014/main" val="1261034691"/>
                    </a:ext>
                  </a:extLst>
                </a:gridCol>
                <a:gridCol w="822960">
                  <a:extLst>
                    <a:ext uri="{9D8B030D-6E8A-4147-A177-3AD203B41FA5}">
                      <a16:colId xmlns:a16="http://schemas.microsoft.com/office/drawing/2014/main" val="1496168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3983001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#Blogbeitrag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394.33333333333</a:t>
                      </a:r>
                    </a:p>
                  </a:txBody>
                  <a:tcPr/>
                </a:tc>
                <a:extLst>
                  <a:ext uri="{0D108BD9-81ED-4DB2-BD59-A6C34878D82A}">
                    <a16:rowId xmlns:a16="http://schemas.microsoft.com/office/drawing/2014/main" val="334766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a:t>
                      </a:r>
                    </a:p>
                  </a:txBody>
                  <a:tcPr/>
                </a:tc>
                <a:extLst>
                  <a:ext uri="{0D108BD9-81ED-4DB2-BD59-A6C34878D82A}">
                    <a16:rowId xmlns:a16="http://schemas.microsoft.com/office/drawing/2014/main" val="91363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#ITInfrastruktur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4270379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3496700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#Workloads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240467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#Rechenzentrum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1103661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#PRIMERGY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4159565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373.44444444444</a:t>
                      </a:r>
                    </a:p>
                  </a:txBody>
                  <a:tcPr/>
                </a:tc>
                <a:extLst>
                  <a:ext uri="{0D108BD9-81ED-4DB2-BD59-A6C34878D82A}">
                    <a16:rowId xmlns:a16="http://schemas.microsoft.com/office/drawing/2014/main" val="185183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#Dresden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373.44444444444</a:t>
                      </a:r>
                    </a:p>
                  </a:txBody>
                  <a:tcPr/>
                </a:tc>
                <a:extLst>
                  <a:ext uri="{0D108BD9-81ED-4DB2-BD59-A6C34878D82A}">
                    <a16:rowId xmlns:a16="http://schemas.microsoft.com/office/drawing/2014/main" val="2315926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#Düsseldorf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384.1</a:t>
                      </a:r>
                    </a:p>
                  </a:txBody>
                  <a:tcPr/>
                </a:tc>
                <a:extLst>
                  <a:ext uri="{0D108BD9-81ED-4DB2-BD59-A6C34878D82A}">
                    <a16:rowId xmlns:a16="http://schemas.microsoft.com/office/drawing/2014/main" val="1877895472"/>
                  </a:ext>
                </a:extLst>
              </a:tr>
            </a:tbl>
          </a:graphicData>
        </a:graphic>
      </p:graphicFrame>
      <p:sp>
        <p:nvSpPr>
          <p:cNvPr id="4" name="Text Placeholder 3">
            <a:extLst>
              <a:ext uri="{FF2B5EF4-FFF2-40B4-BE49-F238E27FC236}">
                <a16:creationId xmlns:a16="http://schemas.microsoft.com/office/drawing/2014/main" id="{47A4658A-412C-46E0-B060-B412118C3AB1}"/>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6744114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43A74-0432-43CC-81BA-F705569FEC14}"/>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309C4CCA-1290-4671-89DA-61A0187B123E}"/>
              </a:ext>
            </a:extLst>
          </p:cNvPr>
          <p:cNvGraphicFramePr>
            <a:graphicFrameLocks noGrp="1"/>
          </p:cNvGraphicFramePr>
          <p:nvPr>
            <p:ph type="tbl" sz="quarter" idx="13"/>
            <p:extLst>
              <p:ext uri="{D42A27DB-BD31-4B8C-83A1-F6EECF244321}">
                <p14:modId xmlns:p14="http://schemas.microsoft.com/office/powerpoint/2010/main" val="3206003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13617732"/>
                    </a:ext>
                  </a:extLst>
                </a:gridCol>
                <a:gridCol w="822960">
                  <a:extLst>
                    <a:ext uri="{9D8B030D-6E8A-4147-A177-3AD203B41FA5}">
                      <a16:colId xmlns:a16="http://schemas.microsoft.com/office/drawing/2014/main" val="1674892492"/>
                    </a:ext>
                  </a:extLst>
                </a:gridCol>
                <a:gridCol w="822960">
                  <a:extLst>
                    <a:ext uri="{9D8B030D-6E8A-4147-A177-3AD203B41FA5}">
                      <a16:colId xmlns:a16="http://schemas.microsoft.com/office/drawing/2014/main" val="529319544"/>
                    </a:ext>
                  </a:extLst>
                </a:gridCol>
                <a:gridCol w="822960">
                  <a:extLst>
                    <a:ext uri="{9D8B030D-6E8A-4147-A177-3AD203B41FA5}">
                      <a16:colId xmlns:a16="http://schemas.microsoft.com/office/drawing/2014/main" val="3922870329"/>
                    </a:ext>
                  </a:extLst>
                </a:gridCol>
                <a:gridCol w="822960">
                  <a:extLst>
                    <a:ext uri="{9D8B030D-6E8A-4147-A177-3AD203B41FA5}">
                      <a16:colId xmlns:a16="http://schemas.microsoft.com/office/drawing/2014/main" val="3935531875"/>
                    </a:ext>
                  </a:extLst>
                </a:gridCol>
                <a:gridCol w="822960">
                  <a:extLst>
                    <a:ext uri="{9D8B030D-6E8A-4147-A177-3AD203B41FA5}">
                      <a16:colId xmlns:a16="http://schemas.microsoft.com/office/drawing/2014/main" val="3842359761"/>
                    </a:ext>
                  </a:extLst>
                </a:gridCol>
                <a:gridCol w="822960">
                  <a:extLst>
                    <a:ext uri="{9D8B030D-6E8A-4147-A177-3AD203B41FA5}">
                      <a16:colId xmlns:a16="http://schemas.microsoft.com/office/drawing/2014/main" val="2979905914"/>
                    </a:ext>
                  </a:extLst>
                </a:gridCol>
                <a:gridCol w="822960">
                  <a:extLst>
                    <a:ext uri="{9D8B030D-6E8A-4147-A177-3AD203B41FA5}">
                      <a16:colId xmlns:a16="http://schemas.microsoft.com/office/drawing/2014/main" val="892650192"/>
                    </a:ext>
                  </a:extLst>
                </a:gridCol>
                <a:gridCol w="822960">
                  <a:extLst>
                    <a:ext uri="{9D8B030D-6E8A-4147-A177-3AD203B41FA5}">
                      <a16:colId xmlns:a16="http://schemas.microsoft.com/office/drawing/2014/main" val="2801954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199385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#Frankfurt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373.44444444444</a:t>
                      </a:r>
                    </a:p>
                  </a:txBody>
                  <a:tcPr/>
                </a:tc>
                <a:extLst>
                  <a:ext uri="{0D108BD9-81ED-4DB2-BD59-A6C34878D82A}">
                    <a16:rowId xmlns:a16="http://schemas.microsoft.com/office/drawing/2014/main" val="738433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373.44444444444</a:t>
                      </a:r>
                    </a:p>
                  </a:txBody>
                  <a:tcPr/>
                </a:tc>
                <a:extLst>
                  <a:ext uri="{0D108BD9-81ED-4DB2-BD59-A6C34878D82A}">
                    <a16:rowId xmlns:a16="http://schemas.microsoft.com/office/drawing/2014/main" val="101559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#Hannover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380.53846153846</a:t>
                      </a:r>
                    </a:p>
                  </a:txBody>
                  <a:tcPr/>
                </a:tc>
                <a:extLst>
                  <a:ext uri="{0D108BD9-81ED-4DB2-BD59-A6C34878D82A}">
                    <a16:rowId xmlns:a16="http://schemas.microsoft.com/office/drawing/2014/main" val="368886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42.592592592593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41.925925925926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0.62962962962963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460.81481481481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337.22222222222</a:t>
                      </a:r>
                    </a:p>
                  </a:txBody>
                  <a:tcPr/>
                </a:tc>
                <a:extLst>
                  <a:ext uri="{0D108BD9-81ED-4DB2-BD59-A6C34878D82A}">
                    <a16:rowId xmlns:a16="http://schemas.microsoft.com/office/drawing/2014/main" val="74544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#Neckarsulm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a:t>
                      </a:r>
                    </a:p>
                  </a:txBody>
                  <a:tcPr/>
                </a:tc>
                <a:extLst>
                  <a:ext uri="{0D108BD9-81ED-4DB2-BD59-A6C34878D82A}">
                    <a16:rowId xmlns:a16="http://schemas.microsoft.com/office/drawing/2014/main" val="346903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#Nürnberg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373.44444444444</a:t>
                      </a:r>
                    </a:p>
                  </a:txBody>
                  <a:tcPr/>
                </a:tc>
                <a:extLst>
                  <a:ext uri="{0D108BD9-81ED-4DB2-BD59-A6C34878D82A}">
                    <a16:rowId xmlns:a16="http://schemas.microsoft.com/office/drawing/2014/main" val="19296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#Sömmerda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373.44444444444</a:t>
                      </a:r>
                    </a:p>
                  </a:txBody>
                  <a:tcPr/>
                </a:tc>
                <a:extLst>
                  <a:ext uri="{0D108BD9-81ED-4DB2-BD59-A6C34878D82A}">
                    <a16:rowId xmlns:a16="http://schemas.microsoft.com/office/drawing/2014/main" val="1351881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#Stuttgart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373.44444444444</a:t>
                      </a:r>
                    </a:p>
                  </a:txBody>
                  <a:tcPr/>
                </a:tc>
                <a:extLst>
                  <a:ext uri="{0D108BD9-81ED-4DB2-BD59-A6C34878D82A}">
                    <a16:rowId xmlns:a16="http://schemas.microsoft.com/office/drawing/2014/main" val="1201001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#Walldorf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373.44444444444</a:t>
                      </a:r>
                    </a:p>
                  </a:txBody>
                  <a:tcPr/>
                </a:tc>
                <a:extLst>
                  <a:ext uri="{0D108BD9-81ED-4DB2-BD59-A6C34878D82A}">
                    <a16:rowId xmlns:a16="http://schemas.microsoft.com/office/drawing/2014/main" val="1560186970"/>
                  </a:ext>
                </a:extLst>
              </a:tr>
            </a:tbl>
          </a:graphicData>
        </a:graphic>
      </p:graphicFrame>
      <p:sp>
        <p:nvSpPr>
          <p:cNvPr id="4" name="Text Placeholder 3">
            <a:extLst>
              <a:ext uri="{FF2B5EF4-FFF2-40B4-BE49-F238E27FC236}">
                <a16:creationId xmlns:a16="http://schemas.microsoft.com/office/drawing/2014/main" id="{7F08065A-62CA-4950-B65B-ED793FFE4CB7}"/>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8229241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28FF5-6679-493A-8268-B73131939994}"/>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376D4541-56AC-410B-813D-79CAD22BFFA3}"/>
              </a:ext>
            </a:extLst>
          </p:cNvPr>
          <p:cNvGraphicFramePr>
            <a:graphicFrameLocks noGrp="1"/>
          </p:cNvGraphicFramePr>
          <p:nvPr>
            <p:ph type="tbl" sz="quarter" idx="13"/>
            <p:extLst>
              <p:ext uri="{D42A27DB-BD31-4B8C-83A1-F6EECF244321}">
                <p14:modId xmlns:p14="http://schemas.microsoft.com/office/powerpoint/2010/main" val="59980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1541001"/>
                    </a:ext>
                  </a:extLst>
                </a:gridCol>
                <a:gridCol w="822960">
                  <a:extLst>
                    <a:ext uri="{9D8B030D-6E8A-4147-A177-3AD203B41FA5}">
                      <a16:colId xmlns:a16="http://schemas.microsoft.com/office/drawing/2014/main" val="2128145907"/>
                    </a:ext>
                  </a:extLst>
                </a:gridCol>
                <a:gridCol w="822960">
                  <a:extLst>
                    <a:ext uri="{9D8B030D-6E8A-4147-A177-3AD203B41FA5}">
                      <a16:colId xmlns:a16="http://schemas.microsoft.com/office/drawing/2014/main" val="1843961294"/>
                    </a:ext>
                  </a:extLst>
                </a:gridCol>
                <a:gridCol w="822960">
                  <a:extLst>
                    <a:ext uri="{9D8B030D-6E8A-4147-A177-3AD203B41FA5}">
                      <a16:colId xmlns:a16="http://schemas.microsoft.com/office/drawing/2014/main" val="2993982555"/>
                    </a:ext>
                  </a:extLst>
                </a:gridCol>
                <a:gridCol w="822960">
                  <a:extLst>
                    <a:ext uri="{9D8B030D-6E8A-4147-A177-3AD203B41FA5}">
                      <a16:colId xmlns:a16="http://schemas.microsoft.com/office/drawing/2014/main" val="2104979179"/>
                    </a:ext>
                  </a:extLst>
                </a:gridCol>
                <a:gridCol w="822960">
                  <a:extLst>
                    <a:ext uri="{9D8B030D-6E8A-4147-A177-3AD203B41FA5}">
                      <a16:colId xmlns:a16="http://schemas.microsoft.com/office/drawing/2014/main" val="1568844682"/>
                    </a:ext>
                  </a:extLst>
                </a:gridCol>
                <a:gridCol w="822960">
                  <a:extLst>
                    <a:ext uri="{9D8B030D-6E8A-4147-A177-3AD203B41FA5}">
                      <a16:colId xmlns:a16="http://schemas.microsoft.com/office/drawing/2014/main" val="74156524"/>
                    </a:ext>
                  </a:extLst>
                </a:gridCol>
                <a:gridCol w="822960">
                  <a:extLst>
                    <a:ext uri="{9D8B030D-6E8A-4147-A177-3AD203B41FA5}">
                      <a16:colId xmlns:a16="http://schemas.microsoft.com/office/drawing/2014/main" val="1087640788"/>
                    </a:ext>
                  </a:extLst>
                </a:gridCol>
                <a:gridCol w="822960">
                  <a:extLst>
                    <a:ext uri="{9D8B030D-6E8A-4147-A177-3AD203B41FA5}">
                      <a16:colId xmlns:a16="http://schemas.microsoft.com/office/drawing/2014/main" val="2580520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336646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#Fujitsu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38.407407407407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38.185185185185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38.740740740741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338.37037037037</a:t>
                      </a:r>
                    </a:p>
                  </a:txBody>
                  <a:tcPr/>
                </a:tc>
                <a:extLst>
                  <a:ext uri="{0D108BD9-81ED-4DB2-BD59-A6C34878D82A}">
                    <a16:rowId xmlns:a16="http://schemas.microsoft.com/office/drawing/2014/main" val="3407279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#DigitaleTransformation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a:t>
                      </a:r>
                    </a:p>
                  </a:txBody>
                  <a:tcPr/>
                </a:tc>
                <a:extLst>
                  <a:ext uri="{0D108BD9-81ED-4DB2-BD59-A6C34878D82A}">
                    <a16:rowId xmlns:a16="http://schemas.microsoft.com/office/drawing/2014/main" val="1093288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#Digitalisierung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36.206896551724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35.862068965517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0.3448275862069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0.31034482758621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36.51724137931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409.10344827586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306.24137931034</a:t>
                      </a:r>
                    </a:p>
                  </a:txBody>
                  <a:tcPr/>
                </a:tc>
                <a:extLst>
                  <a:ext uri="{0D108BD9-81ED-4DB2-BD59-A6C34878D82A}">
                    <a16:rowId xmlns:a16="http://schemas.microsoft.com/office/drawing/2014/main" val="405955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#DigitalTransformationCenter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38.647058823529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0.41176470588235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extLst>
                  <a:ext uri="{0D108BD9-81ED-4DB2-BD59-A6C34878D82A}">
                    <a16:rowId xmlns:a16="http://schemas.microsoft.com/office/drawing/2014/main" val="96842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#dtcFujitsu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0.38095238095238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39.047619047619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424.61904761905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314.66666666667</a:t>
                      </a:r>
                    </a:p>
                  </a:txBody>
                  <a:tcPr/>
                </a:tc>
                <a:extLst>
                  <a:ext uri="{0D108BD9-81ED-4DB2-BD59-A6C34878D82A}">
                    <a16:rowId xmlns:a16="http://schemas.microsoft.com/office/drawing/2014/main" val="356932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extLst>
                  <a:ext uri="{0D108BD9-81ED-4DB2-BD59-A6C34878D82A}">
                    <a16:rowId xmlns:a16="http://schemas.microsoft.com/office/drawing/2014/main" val="740993768"/>
                  </a:ext>
                </a:extLst>
              </a:tr>
            </a:tbl>
          </a:graphicData>
        </a:graphic>
      </p:graphicFrame>
      <p:sp>
        <p:nvSpPr>
          <p:cNvPr id="4" name="Text Placeholder 3">
            <a:extLst>
              <a:ext uri="{FF2B5EF4-FFF2-40B4-BE49-F238E27FC236}">
                <a16:creationId xmlns:a16="http://schemas.microsoft.com/office/drawing/2014/main" id="{C9B126FE-B00A-4A8D-A713-0E056D9A476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6311417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DB2F-2284-4CF2-88C4-A9F2F7D03779}"/>
              </a:ext>
            </a:extLst>
          </p:cNvPr>
          <p:cNvSpPr>
            <a:spLocks noGrp="1"/>
          </p:cNvSpPr>
          <p:nvPr>
            <p:ph type="title"/>
          </p:nvPr>
        </p:nvSpPr>
        <p:spPr/>
        <p:txBody>
          <a:bodyPr/>
          <a:lstStyle/>
          <a:p>
            <a:r>
              <a:rPr lang="en-US"/>
              <a:t>Impressionen (war: Key Metrics Table) | All Pages</a:t>
            </a:r>
          </a:p>
        </p:txBody>
      </p:sp>
      <p:graphicFrame>
        <p:nvGraphicFramePr>
          <p:cNvPr id="5" name="Table Placeholder 4">
            <a:extLst>
              <a:ext uri="{FF2B5EF4-FFF2-40B4-BE49-F238E27FC236}">
                <a16:creationId xmlns:a16="http://schemas.microsoft.com/office/drawing/2014/main" id="{31B29DFE-EE6E-4657-920C-8B531B4C71CF}"/>
              </a:ext>
            </a:extLst>
          </p:cNvPr>
          <p:cNvGraphicFramePr>
            <a:graphicFrameLocks noGrp="1"/>
          </p:cNvGraphicFramePr>
          <p:nvPr>
            <p:ph type="tbl" sz="quarter" idx="13"/>
            <p:extLst>
              <p:ext uri="{D42A27DB-BD31-4B8C-83A1-F6EECF244321}">
                <p14:modId xmlns:p14="http://schemas.microsoft.com/office/powerpoint/2010/main" val="4144944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1477790594"/>
                    </a:ext>
                  </a:extLst>
                </a:gridCol>
                <a:gridCol w="707745">
                  <a:extLst>
                    <a:ext uri="{9D8B030D-6E8A-4147-A177-3AD203B41FA5}">
                      <a16:colId xmlns:a16="http://schemas.microsoft.com/office/drawing/2014/main" val="1589818463"/>
                    </a:ext>
                  </a:extLst>
                </a:gridCol>
                <a:gridCol w="707745">
                  <a:extLst>
                    <a:ext uri="{9D8B030D-6E8A-4147-A177-3AD203B41FA5}">
                      <a16:colId xmlns:a16="http://schemas.microsoft.com/office/drawing/2014/main" val="3238739915"/>
                    </a:ext>
                  </a:extLst>
                </a:gridCol>
                <a:gridCol w="707745">
                  <a:extLst>
                    <a:ext uri="{9D8B030D-6E8A-4147-A177-3AD203B41FA5}">
                      <a16:colId xmlns:a16="http://schemas.microsoft.com/office/drawing/2014/main" val="2029948443"/>
                    </a:ext>
                  </a:extLst>
                </a:gridCol>
                <a:gridCol w="707745">
                  <a:extLst>
                    <a:ext uri="{9D8B030D-6E8A-4147-A177-3AD203B41FA5}">
                      <a16:colId xmlns:a16="http://schemas.microsoft.com/office/drawing/2014/main" val="3905599764"/>
                    </a:ext>
                  </a:extLst>
                </a:gridCol>
                <a:gridCol w="707745">
                  <a:extLst>
                    <a:ext uri="{9D8B030D-6E8A-4147-A177-3AD203B41FA5}">
                      <a16:colId xmlns:a16="http://schemas.microsoft.com/office/drawing/2014/main" val="3959868627"/>
                    </a:ext>
                  </a:extLst>
                </a:gridCol>
                <a:gridCol w="707745">
                  <a:extLst>
                    <a:ext uri="{9D8B030D-6E8A-4147-A177-3AD203B41FA5}">
                      <a16:colId xmlns:a16="http://schemas.microsoft.com/office/drawing/2014/main" val="3643889500"/>
                    </a:ext>
                  </a:extLst>
                </a:gridCol>
                <a:gridCol w="707745">
                  <a:extLst>
                    <a:ext uri="{9D8B030D-6E8A-4147-A177-3AD203B41FA5}">
                      <a16:colId xmlns:a16="http://schemas.microsoft.com/office/drawing/2014/main" val="1960563762"/>
                    </a:ext>
                  </a:extLst>
                </a:gridCol>
                <a:gridCol w="707745">
                  <a:extLst>
                    <a:ext uri="{9D8B030D-6E8A-4147-A177-3AD203B41FA5}">
                      <a16:colId xmlns:a16="http://schemas.microsoft.com/office/drawing/2014/main" val="2873431124"/>
                    </a:ext>
                  </a:extLst>
                </a:gridCol>
                <a:gridCol w="707745">
                  <a:extLst>
                    <a:ext uri="{9D8B030D-6E8A-4147-A177-3AD203B41FA5}">
                      <a16:colId xmlns:a16="http://schemas.microsoft.com/office/drawing/2014/main" val="1192420536"/>
                    </a:ext>
                  </a:extLst>
                </a:gridCol>
                <a:gridCol w="707745">
                  <a:extLst>
                    <a:ext uri="{9D8B030D-6E8A-4147-A177-3AD203B41FA5}">
                      <a16:colId xmlns:a16="http://schemas.microsoft.com/office/drawing/2014/main" val="427886280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879132606"/>
                  </a:ext>
                </a:extLst>
              </a:tr>
              <a:tr h="370840">
                <a:tc>
                  <a:txBody>
                    <a:bodyPr/>
                    <a:lstStyle/>
                    <a:p>
                      <a:r>
                        <a:rPr lang="en-US" sz="1000"/>
                        <a:t>fujitsude</a:t>
                      </a:r>
                    </a:p>
                  </a:txBody>
                  <a:tcPr/>
                </a:tc>
                <a:tc>
                  <a:txBody>
                    <a:bodyPr/>
                    <a:lstStyle/>
                    <a:p>
                      <a:r>
                        <a:rPr lang="en-US" sz="1000"/>
                        <a:t>71</a:t>
                      </a:r>
                    </a:p>
                  </a:txBody>
                  <a:tcPr/>
                </a:tc>
                <a:tc>
                  <a:txBody>
                    <a:bodyPr/>
                    <a:lstStyle/>
                    <a:p>
                      <a:r>
                        <a:rPr lang="en-US" sz="1000"/>
                        <a:t>3369</a:t>
                      </a:r>
                    </a:p>
                  </a:txBody>
                  <a:tcPr/>
                </a:tc>
                <a:tc>
                  <a:txBody>
                    <a:bodyPr/>
                    <a:lstStyle/>
                    <a:p>
                      <a:r>
                        <a:rPr lang="en-US" sz="1000"/>
                        <a:t>63</a:t>
                      </a:r>
                    </a:p>
                  </a:txBody>
                  <a:tcPr/>
                </a:tc>
                <a:tc>
                  <a:txBody>
                    <a:bodyPr/>
                    <a:lstStyle/>
                    <a:p>
                      <a:r>
                        <a:rPr lang="en-US" sz="1000"/>
                        <a:t>38374</a:t>
                      </a:r>
                    </a:p>
                  </a:txBody>
                  <a:tcPr/>
                </a:tc>
                <a:tc>
                  <a:txBody>
                    <a:bodyPr/>
                    <a:lstStyle/>
                    <a:p>
                      <a:r>
                        <a:rPr lang="en-US" sz="1000"/>
                        <a:t>3475</a:t>
                      </a:r>
                    </a:p>
                  </a:txBody>
                  <a:tcPr/>
                </a:tc>
                <a:tc>
                  <a:txBody>
                    <a:bodyPr/>
                    <a:lstStyle/>
                    <a:p>
                      <a:r>
                        <a:rPr lang="en-US" sz="1000"/>
                        <a:t>389.77464788732</a:t>
                      </a:r>
                    </a:p>
                  </a:txBody>
                  <a:tcPr/>
                </a:tc>
                <a:tc>
                  <a:txBody>
                    <a:bodyPr/>
                    <a:lstStyle/>
                    <a:p>
                      <a:r>
                        <a:rPr lang="en-US" sz="1000"/>
                        <a:t>43</a:t>
                      </a:r>
                    </a:p>
                  </a:txBody>
                  <a:tcPr/>
                </a:tc>
                <a:tc>
                  <a:txBody>
                    <a:bodyPr/>
                    <a:lstStyle/>
                    <a:p>
                      <a:r>
                        <a:rPr lang="en-US" sz="1000"/>
                        <a:t>68</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898154652"/>
                  </a:ext>
                </a:extLst>
              </a:tr>
            </a:tbl>
          </a:graphicData>
        </a:graphic>
      </p:graphicFrame>
      <p:sp>
        <p:nvSpPr>
          <p:cNvPr id="4" name="Text Placeholder 3">
            <a:extLst>
              <a:ext uri="{FF2B5EF4-FFF2-40B4-BE49-F238E27FC236}">
                <a16:creationId xmlns:a16="http://schemas.microsoft.com/office/drawing/2014/main" id="{D44DD09C-D265-44FA-82A8-E1B6029FA43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8390359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64D0E-966F-4B86-885D-35CB4B2427FE}"/>
              </a:ext>
            </a:extLst>
          </p:cNvPr>
          <p:cNvSpPr>
            <a:spLocks noGrp="1"/>
          </p:cNvSpPr>
          <p:nvPr>
            <p:ph type="title"/>
          </p:nvPr>
        </p:nvSpPr>
        <p:spPr/>
        <p:txBody>
          <a:bodyPr/>
          <a:lstStyle/>
          <a:p>
            <a:r>
              <a:rPr lang="en-US"/>
              <a:t>Impressions  | All Pages</a:t>
            </a:r>
          </a:p>
        </p:txBody>
      </p:sp>
      <p:graphicFrame>
        <p:nvGraphicFramePr>
          <p:cNvPr id="6" name="Chart Placeholder 5">
            <a:extLst>
              <a:ext uri="{FF2B5EF4-FFF2-40B4-BE49-F238E27FC236}">
                <a16:creationId xmlns:a16="http://schemas.microsoft.com/office/drawing/2014/main" id="{02B239FA-AA9B-4A46-B264-B27269287ED8}"/>
              </a:ext>
            </a:extLst>
          </p:cNvPr>
          <p:cNvGraphicFramePr>
            <a:graphicFrameLocks noGrp="1"/>
          </p:cNvGraphicFramePr>
          <p:nvPr>
            <p:ph type="chart" sz="quarter" idx="13"/>
            <p:extLst>
              <p:ext uri="{D42A27DB-BD31-4B8C-83A1-F6EECF244321}">
                <p14:modId xmlns:p14="http://schemas.microsoft.com/office/powerpoint/2010/main" val="887935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9D24C2-8520-49F8-B81B-87BAB2875448}"/>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9F55738B-4641-4F4B-837F-AD7F06EF80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21315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2347F-4CD3-4A0B-A20E-64851F76CC22}"/>
              </a:ext>
            </a:extLst>
          </p:cNvPr>
          <p:cNvSpPr>
            <a:spLocks noGrp="1"/>
          </p:cNvSpPr>
          <p:nvPr>
            <p:ph type="title"/>
          </p:nvPr>
        </p:nvSpPr>
        <p:spPr/>
        <p:txBody>
          <a:bodyPr/>
          <a:lstStyle/>
          <a:p>
            <a:r>
              <a:rPr lang="en-US"/>
              <a:t>LinkedIn Key Metrics Table | All Pages</a:t>
            </a:r>
          </a:p>
        </p:txBody>
      </p:sp>
      <p:graphicFrame>
        <p:nvGraphicFramePr>
          <p:cNvPr id="5" name="Table Placeholder 4">
            <a:extLst>
              <a:ext uri="{FF2B5EF4-FFF2-40B4-BE49-F238E27FC236}">
                <a16:creationId xmlns:a16="http://schemas.microsoft.com/office/drawing/2014/main" id="{823621F5-847C-47C8-81EA-ACB6D4141D7A}"/>
              </a:ext>
            </a:extLst>
          </p:cNvPr>
          <p:cNvGraphicFramePr>
            <a:graphicFrameLocks noGrp="1"/>
          </p:cNvGraphicFramePr>
          <p:nvPr>
            <p:ph type="tbl" sz="quarter" idx="13"/>
            <p:extLst>
              <p:ext uri="{D42A27DB-BD31-4B8C-83A1-F6EECF244321}">
                <p14:modId xmlns:p14="http://schemas.microsoft.com/office/powerpoint/2010/main" val="68011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89086557"/>
                    </a:ext>
                  </a:extLst>
                </a:gridCol>
                <a:gridCol w="1069848">
                  <a:extLst>
                    <a:ext uri="{9D8B030D-6E8A-4147-A177-3AD203B41FA5}">
                      <a16:colId xmlns:a16="http://schemas.microsoft.com/office/drawing/2014/main" val="901199487"/>
                    </a:ext>
                  </a:extLst>
                </a:gridCol>
                <a:gridCol w="1069848">
                  <a:extLst>
                    <a:ext uri="{9D8B030D-6E8A-4147-A177-3AD203B41FA5}">
                      <a16:colId xmlns:a16="http://schemas.microsoft.com/office/drawing/2014/main" val="2171715416"/>
                    </a:ext>
                  </a:extLst>
                </a:gridCol>
                <a:gridCol w="1069848">
                  <a:extLst>
                    <a:ext uri="{9D8B030D-6E8A-4147-A177-3AD203B41FA5}">
                      <a16:colId xmlns:a16="http://schemas.microsoft.com/office/drawing/2014/main" val="1774189305"/>
                    </a:ext>
                  </a:extLst>
                </a:gridCol>
                <a:gridCol w="1069848">
                  <a:extLst>
                    <a:ext uri="{9D8B030D-6E8A-4147-A177-3AD203B41FA5}">
                      <a16:colId xmlns:a16="http://schemas.microsoft.com/office/drawing/2014/main" val="1719222112"/>
                    </a:ext>
                  </a:extLst>
                </a:gridCol>
                <a:gridCol w="1069848">
                  <a:extLst>
                    <a:ext uri="{9D8B030D-6E8A-4147-A177-3AD203B41FA5}">
                      <a16:colId xmlns:a16="http://schemas.microsoft.com/office/drawing/2014/main" val="772560750"/>
                    </a:ext>
                  </a:extLst>
                </a:gridCol>
                <a:gridCol w="1069848">
                  <a:extLst>
                    <a:ext uri="{9D8B030D-6E8A-4147-A177-3AD203B41FA5}">
                      <a16:colId xmlns:a16="http://schemas.microsoft.com/office/drawing/2014/main" val="31307481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10846956"/>
                  </a:ext>
                </a:extLst>
              </a:tr>
              <a:tr h="370840">
                <a:tc>
                  <a:txBody>
                    <a:bodyPr/>
                    <a:lstStyle/>
                    <a:p>
                      <a:r>
                        <a:rPr lang="en-US" sz="1000"/>
                        <a:t>Fujitsu Central Europe (D-A-CH)</a:t>
                      </a:r>
                    </a:p>
                  </a:txBody>
                  <a:tcPr/>
                </a:tc>
                <a:tc>
                  <a:txBody>
                    <a:bodyPr/>
                    <a:lstStyle/>
                    <a:p>
                      <a:r>
                        <a:rPr lang="en-US" sz="1000"/>
                        <a:t>227</a:t>
                      </a:r>
                    </a:p>
                  </a:txBody>
                  <a:tcPr/>
                </a:tc>
                <a:tc>
                  <a:txBody>
                    <a:bodyPr/>
                    <a:lstStyle/>
                    <a:p>
                      <a:r>
                        <a:rPr lang="en-US" sz="1000"/>
                        <a:t>37</a:t>
                      </a:r>
                    </a:p>
                  </a:txBody>
                  <a:tcPr/>
                </a:tc>
                <a:tc>
                  <a:txBody>
                    <a:bodyPr/>
                    <a:lstStyle/>
                    <a:p>
                      <a:r>
                        <a:rPr lang="en-US" sz="1000"/>
                        <a:t>40</a:t>
                      </a:r>
                    </a:p>
                  </a:txBody>
                  <a:tcPr/>
                </a:tc>
                <a:tc>
                  <a:txBody>
                    <a:bodyPr/>
                    <a:lstStyle/>
                    <a:p>
                      <a:r>
                        <a:rPr lang="en-US" sz="1000"/>
                        <a:t>62</a:t>
                      </a:r>
                    </a:p>
                  </a:txBody>
                  <a:tcPr/>
                </a:tc>
                <a:tc>
                  <a:txBody>
                    <a:bodyPr/>
                    <a:lstStyle/>
                    <a:p>
                      <a:r>
                        <a:rPr lang="en-US" sz="1000"/>
                        <a:t>0</a:t>
                      </a:r>
                    </a:p>
                  </a:txBody>
                  <a:tcPr/>
                </a:tc>
                <a:tc>
                  <a:txBody>
                    <a:bodyPr/>
                    <a:lstStyle/>
                    <a:p>
                      <a:r>
                        <a:rPr lang="en-US" sz="1000"/>
                        <a:t>0.7452 %</a:t>
                      </a:r>
                    </a:p>
                  </a:txBody>
                  <a:tcPr/>
                </a:tc>
                <a:extLst>
                  <a:ext uri="{0D108BD9-81ED-4DB2-BD59-A6C34878D82A}">
                    <a16:rowId xmlns:a16="http://schemas.microsoft.com/office/drawing/2014/main" val="2547033974"/>
                  </a:ext>
                </a:extLst>
              </a:tr>
            </a:tbl>
          </a:graphicData>
        </a:graphic>
      </p:graphicFrame>
      <p:sp>
        <p:nvSpPr>
          <p:cNvPr id="4" name="Text Placeholder 3">
            <a:extLst>
              <a:ext uri="{FF2B5EF4-FFF2-40B4-BE49-F238E27FC236}">
                <a16:creationId xmlns:a16="http://schemas.microsoft.com/office/drawing/2014/main" id="{632E3565-72FA-4ADD-9BB3-D95E9184B106}"/>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267611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3E515-A898-42A0-A819-DAF4981500A8}"/>
              </a:ext>
            </a:extLst>
          </p:cNvPr>
          <p:cNvSpPr>
            <a:spLocks noGrp="1"/>
          </p:cNvSpPr>
          <p:nvPr>
            <p:ph type="title"/>
          </p:nvPr>
        </p:nvSpPr>
        <p:spPr/>
        <p:txBody>
          <a:bodyPr/>
          <a:lstStyle/>
          <a:p>
            <a:r>
              <a:rPr lang="en-US"/>
              <a:t>LinkedIn Updates Table | All Pages - 1 of 6</a:t>
            </a:r>
          </a:p>
        </p:txBody>
      </p:sp>
      <p:graphicFrame>
        <p:nvGraphicFramePr>
          <p:cNvPr id="5" name="Table Placeholder 4">
            <a:extLst>
              <a:ext uri="{FF2B5EF4-FFF2-40B4-BE49-F238E27FC236}">
                <a16:creationId xmlns:a16="http://schemas.microsoft.com/office/drawing/2014/main" id="{2CE6A208-BF12-4F7C-9EFB-731923DCE19C}"/>
              </a:ext>
            </a:extLst>
          </p:cNvPr>
          <p:cNvGraphicFramePr>
            <a:graphicFrameLocks noGrp="1"/>
          </p:cNvGraphicFramePr>
          <p:nvPr>
            <p:ph type="tbl" sz="quarter" idx="13"/>
            <p:extLst>
              <p:ext uri="{D42A27DB-BD31-4B8C-83A1-F6EECF244321}">
                <p14:modId xmlns:p14="http://schemas.microsoft.com/office/powerpoint/2010/main" val="390295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25416953"/>
                    </a:ext>
                  </a:extLst>
                </a:gridCol>
                <a:gridCol w="987552">
                  <a:extLst>
                    <a:ext uri="{9D8B030D-6E8A-4147-A177-3AD203B41FA5}">
                      <a16:colId xmlns:a16="http://schemas.microsoft.com/office/drawing/2014/main" val="545649401"/>
                    </a:ext>
                  </a:extLst>
                </a:gridCol>
                <a:gridCol w="987552">
                  <a:extLst>
                    <a:ext uri="{9D8B030D-6E8A-4147-A177-3AD203B41FA5}">
                      <a16:colId xmlns:a16="http://schemas.microsoft.com/office/drawing/2014/main" val="1583690306"/>
                    </a:ext>
                  </a:extLst>
                </a:gridCol>
                <a:gridCol w="987552">
                  <a:extLst>
                    <a:ext uri="{9D8B030D-6E8A-4147-A177-3AD203B41FA5}">
                      <a16:colId xmlns:a16="http://schemas.microsoft.com/office/drawing/2014/main" val="2565795028"/>
                    </a:ext>
                  </a:extLst>
                </a:gridCol>
                <a:gridCol w="987552">
                  <a:extLst>
                    <a:ext uri="{9D8B030D-6E8A-4147-A177-3AD203B41FA5}">
                      <a16:colId xmlns:a16="http://schemas.microsoft.com/office/drawing/2014/main" val="1901024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638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- 2018-04-30 17:10:09 </a:t>
                      </a:r>
                      <a:r>
                        <a:rPr kumimoji="0" lang="de-DE" sz="1000" b="0" i="0" u="none" strike="noStrike" kern="1200" cap="none" spc="0" normalizeH="0" baseline="0" noProof="0">
                          <a:ln>
                            <a:noFill/>
                          </a:ln>
                          <a:solidFill>
                            <a:prstClr val="black"/>
                          </a:solidFill>
                          <a:effectLst/>
                          <a:uLnTx/>
                          <a:uFillTx/>
                          <a:latin typeface="+mn-lt"/>
                          <a:ea typeface="+mn-ea"/>
                          <a:cs typeface="+mn-cs"/>
                        </a:rPr>
                        <a:t>
  Was kann Co-creation und wie funktioniert sie im Digital Transformation Center? Unsere Experten geben Antwort.
-&gt; http://okt.to/BsbXsT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7835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- 2018-04-30 12:51:04 </a:t>
                      </a:r>
                      <a:r>
                        <a:rPr kumimoji="0" lang="de-DE" sz="1000" b="0" i="0" u="none" strike="noStrike" kern="1200" cap="none" spc="0" normalizeH="0" baseline="0" noProof="0">
                          <a:ln>
                            <a:noFill/>
                          </a:ln>
                          <a:solidFill>
                            <a:prstClr val="black"/>
                          </a:solidFill>
                          <a:effectLst/>
                          <a:uLnTx/>
                          <a:uFillTx/>
                          <a:latin typeface="+mn-lt"/>
                          <a:ea typeface="+mn-ea"/>
                          <a:cs typeface="+mn-cs"/>
                        </a:rPr>
                        <a:t>
  Gemeinsamer Webcast mit Fujitsu und SUSE: Containerorchestrierung mit K8s
Thomas Husemann (Fujitsu) und Carsten Duch (SUSE) zeigen nicht nur die Vorteile für die Software-Entwicklung anhand realer Projekte, sondern auch wie die Integration in die Unternehmens-IT aussehen kann.
Sichern Sie sich Ihren Platz beim Webcast am 8. Mai. Um 10 Uhr geht es los. Zur Anmeldung: http://okt.to/CnpAnb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332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- 2018-04-30 09:10:11 </a:t>
                      </a:r>
                      <a:r>
                        <a:rPr kumimoji="0" lang="de-DE" sz="1000" b="0" i="0" u="none" strike="noStrike" kern="1200" cap="none" spc="0" normalizeH="0" baseline="0" noProof="0">
                          <a:ln>
                            <a:noFill/>
                          </a:ln>
                          <a:solidFill>
                            <a:prstClr val="black"/>
                          </a:solidFill>
                          <a:effectLst/>
                          <a:uLnTx/>
                          <a:uFillTx/>
                          <a:latin typeface="+mn-lt"/>
                          <a:ea typeface="+mn-ea"/>
                          <a:cs typeface="+mn-cs"/>
                        </a:rPr>
                        <a:t>
  Wie können Sie als Datenmanager, Logistikleiter und Prozessmanager den Überblick behalten und durch gezielte Verbesserungen im Daten-Management wirkungsvoll Kosten senken und Erlöse steigern? Antworten auf diese wichtigen Fragen gibt unser Webinar am 8. Mai –melden Sie sich am besten noch heute an. http://okt.to/hefPhv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572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(D-A-CH) - 2018-04-25 12:00:10 </a:t>
                      </a:r>
                      <a:r>
                        <a:rPr kumimoji="0" lang="en-US" sz="1000" b="0" i="0" u="none" strike="noStrike" kern="1200" cap="none" spc="0" normalizeH="0" baseline="0" noProof="0">
                          <a:ln>
                            <a:noFill/>
                          </a:ln>
                          <a:solidFill>
                            <a:prstClr val="black"/>
                          </a:solidFill>
                          <a:effectLst/>
                          <a:uLnTx/>
                          <a:uFillTx/>
                          <a:latin typeface="+mn-lt"/>
                          <a:ea typeface="+mn-ea"/>
                          <a:cs typeface="+mn-cs"/>
                        </a:rPr>
                        <a:t>
  Mastering Enterprise Productivity "Business Performance um 21% verbessern" - melden Sie sich hier für unser Webinar Enabling Digital im Mai an: https://lnkd.in/dUtxuS2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08384624"/>
                  </a:ext>
                </a:extLst>
              </a:tr>
            </a:tbl>
          </a:graphicData>
        </a:graphic>
      </p:graphicFrame>
      <p:sp>
        <p:nvSpPr>
          <p:cNvPr id="4" name="Text Placeholder 3">
            <a:extLst>
              <a:ext uri="{FF2B5EF4-FFF2-40B4-BE49-F238E27FC236}">
                <a16:creationId xmlns:a16="http://schemas.microsoft.com/office/drawing/2014/main" id="{DCF8A401-1015-4698-B989-70E93B666AB5}"/>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5980536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AD371-3708-4486-993E-940446E824D3}"/>
              </a:ext>
            </a:extLst>
          </p:cNvPr>
          <p:cNvSpPr>
            <a:spLocks noGrp="1"/>
          </p:cNvSpPr>
          <p:nvPr>
            <p:ph type="title"/>
          </p:nvPr>
        </p:nvSpPr>
        <p:spPr/>
        <p:txBody>
          <a:bodyPr/>
          <a:lstStyle/>
          <a:p>
            <a:r>
              <a:rPr lang="en-US"/>
              <a:t>LinkedIn Updates Table | All Pages - 2 of 6</a:t>
            </a:r>
          </a:p>
        </p:txBody>
      </p:sp>
      <p:graphicFrame>
        <p:nvGraphicFramePr>
          <p:cNvPr id="5" name="Table Placeholder 4">
            <a:extLst>
              <a:ext uri="{FF2B5EF4-FFF2-40B4-BE49-F238E27FC236}">
                <a16:creationId xmlns:a16="http://schemas.microsoft.com/office/drawing/2014/main" id="{06F272ED-29E6-4DB4-A509-8731ACB1EF4A}"/>
              </a:ext>
            </a:extLst>
          </p:cNvPr>
          <p:cNvGraphicFramePr>
            <a:graphicFrameLocks noGrp="1"/>
          </p:cNvGraphicFramePr>
          <p:nvPr>
            <p:ph type="tbl" sz="quarter" idx="13"/>
            <p:extLst>
              <p:ext uri="{D42A27DB-BD31-4B8C-83A1-F6EECF244321}">
                <p14:modId xmlns:p14="http://schemas.microsoft.com/office/powerpoint/2010/main" val="2161259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38463582"/>
                    </a:ext>
                  </a:extLst>
                </a:gridCol>
                <a:gridCol w="987552">
                  <a:extLst>
                    <a:ext uri="{9D8B030D-6E8A-4147-A177-3AD203B41FA5}">
                      <a16:colId xmlns:a16="http://schemas.microsoft.com/office/drawing/2014/main" val="800578850"/>
                    </a:ext>
                  </a:extLst>
                </a:gridCol>
                <a:gridCol w="987552">
                  <a:extLst>
                    <a:ext uri="{9D8B030D-6E8A-4147-A177-3AD203B41FA5}">
                      <a16:colId xmlns:a16="http://schemas.microsoft.com/office/drawing/2014/main" val="2533940379"/>
                    </a:ext>
                  </a:extLst>
                </a:gridCol>
                <a:gridCol w="987552">
                  <a:extLst>
                    <a:ext uri="{9D8B030D-6E8A-4147-A177-3AD203B41FA5}">
                      <a16:colId xmlns:a16="http://schemas.microsoft.com/office/drawing/2014/main" val="4287606987"/>
                    </a:ext>
                  </a:extLst>
                </a:gridCol>
                <a:gridCol w="987552">
                  <a:extLst>
                    <a:ext uri="{9D8B030D-6E8A-4147-A177-3AD203B41FA5}">
                      <a16:colId xmlns:a16="http://schemas.microsoft.com/office/drawing/2014/main" val="965033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268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- 2018-04-24 17:22:19 </a:t>
                      </a:r>
                      <a:r>
                        <a:rPr kumimoji="0" lang="de-DE" sz="1000" b="0" i="0" u="none" strike="noStrike" kern="1200" cap="none" spc="0" normalizeH="0" baseline="0" noProof="0">
                          <a:ln>
                            <a:noFill/>
                          </a:ln>
                          <a:solidFill>
                            <a:prstClr val="black"/>
                          </a:solidFill>
                          <a:effectLst/>
                          <a:uLnTx/>
                          <a:uFillTx/>
                          <a:latin typeface="+mn-lt"/>
                          <a:ea typeface="+mn-ea"/>
                          <a:cs typeface="+mn-cs"/>
                        </a:rPr>
                        <a:t>
  Staus vermeiden, die Sicherheit in Städten verbessern und die Logistik optimieren: Für so komplexe Aufgaben braucht es innovative Technologie. Wir stellen Ihnen unsere Lösungen auf der Hannover Messe 2018 vor. 
-&gt; https://lnkd.in/dpRQwCy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6672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- 2018-04-23 17:23:09 </a:t>
                      </a:r>
                      <a:r>
                        <a:rPr kumimoji="0" lang="de-DE" sz="1000" b="0" i="0" u="none" strike="noStrike" kern="1200" cap="none" spc="0" normalizeH="0" baseline="0" noProof="0">
                          <a:ln>
                            <a:noFill/>
                          </a:ln>
                          <a:solidFill>
                            <a:prstClr val="black"/>
                          </a:solidFill>
                          <a:effectLst/>
                          <a:uLnTx/>
                          <a:uFillTx/>
                          <a:latin typeface="+mn-lt"/>
                          <a:ea typeface="+mn-ea"/>
                          <a:cs typeface="+mn-cs"/>
                        </a:rPr>
                        <a:t>
  Die Hannover Messe Industrie 2018 ist gestartet! Wir nehmen Sie mit nach Hannover und zeigen Ihnen, was die Besucher an unserem Stand auf der HMI 2018 erwartet. https://lnkd.in/dm4NCSV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54290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(D-A-CH) - 2018-04-23 09:46:27 </a:t>
                      </a:r>
                      <a:r>
                        <a:rPr kumimoji="0" lang="en-US" sz="1000" b="0" i="0" u="none" strike="noStrike" kern="1200" cap="none" spc="0" normalizeH="0" baseline="0" noProof="0">
                          <a:ln>
                            <a:noFill/>
                          </a:ln>
                          <a:solidFill>
                            <a:prstClr val="black"/>
                          </a:solidFill>
                          <a:effectLst/>
                          <a:uLnTx/>
                          <a:uFillTx/>
                          <a:latin typeface="+mn-lt"/>
                          <a:ea typeface="+mn-ea"/>
                          <a:cs typeface="+mn-cs"/>
                        </a:rPr>
                        <a:t>
  Herzlich Willkommen auf der Hannover Messe 2018! Dr. Rolf Werner zeigt Ihnen am Fujitsu Stand (E16, Halle 7), wie Industrie 4.0 in der Praxis funktioniert und wie eine Digital Factory aussehen kann. https://lnkd.in/d4trGMk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48095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- 2018-04-22 11:21:15 </a:t>
                      </a:r>
                      <a:r>
                        <a:rPr kumimoji="0" lang="de-DE" sz="1000" b="0" i="0" u="none" strike="noStrike" kern="1200" cap="none" spc="0" normalizeH="0" baseline="0" noProof="0">
                          <a:ln>
                            <a:noFill/>
                          </a:ln>
                          <a:solidFill>
                            <a:prstClr val="black"/>
                          </a:solidFill>
                          <a:effectLst/>
                          <a:uLnTx/>
                          <a:uFillTx/>
                          <a:latin typeface="+mn-lt"/>
                          <a:ea typeface="+mn-ea"/>
                          <a:cs typeface="+mn-cs"/>
                        </a:rPr>
                        <a:t>
  Enabling Digital steigert die Produktivität und Effizienz - lassen Sie uns die Vorteile nutzen. Registrieren Sie sich gleich jetzt für unser Mastering Enterprise Productivity Webinar im Mai https://lnkd.in/dA3bwTh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336498"/>
                  </a:ext>
                </a:extLst>
              </a:tr>
            </a:tbl>
          </a:graphicData>
        </a:graphic>
      </p:graphicFrame>
      <p:sp>
        <p:nvSpPr>
          <p:cNvPr id="4" name="Text Placeholder 3">
            <a:extLst>
              <a:ext uri="{FF2B5EF4-FFF2-40B4-BE49-F238E27FC236}">
                <a16:creationId xmlns:a16="http://schemas.microsoft.com/office/drawing/2014/main" id="{28B3A8F3-FA57-4D9E-B646-383EDFB8C8B7}"/>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8501715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18BFC-D440-43DF-B697-C0AEBCD8E19C}"/>
              </a:ext>
            </a:extLst>
          </p:cNvPr>
          <p:cNvSpPr>
            <a:spLocks noGrp="1"/>
          </p:cNvSpPr>
          <p:nvPr>
            <p:ph type="title"/>
          </p:nvPr>
        </p:nvSpPr>
        <p:spPr/>
        <p:txBody>
          <a:bodyPr/>
          <a:lstStyle/>
          <a:p>
            <a:r>
              <a:rPr lang="en-US"/>
              <a:t>LinkedIn Updates Table | All Pages - 3 of 6</a:t>
            </a:r>
          </a:p>
        </p:txBody>
      </p:sp>
      <p:graphicFrame>
        <p:nvGraphicFramePr>
          <p:cNvPr id="5" name="Table Placeholder 4">
            <a:extLst>
              <a:ext uri="{FF2B5EF4-FFF2-40B4-BE49-F238E27FC236}">
                <a16:creationId xmlns:a16="http://schemas.microsoft.com/office/drawing/2014/main" id="{C750B684-1D7A-49F7-AF39-60BA8D0C7EAB}"/>
              </a:ext>
            </a:extLst>
          </p:cNvPr>
          <p:cNvGraphicFramePr>
            <a:graphicFrameLocks noGrp="1"/>
          </p:cNvGraphicFramePr>
          <p:nvPr>
            <p:ph type="tbl" sz="quarter" idx="13"/>
            <p:extLst>
              <p:ext uri="{D42A27DB-BD31-4B8C-83A1-F6EECF244321}">
                <p14:modId xmlns:p14="http://schemas.microsoft.com/office/powerpoint/2010/main" val="453705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96486637"/>
                    </a:ext>
                  </a:extLst>
                </a:gridCol>
                <a:gridCol w="987552">
                  <a:extLst>
                    <a:ext uri="{9D8B030D-6E8A-4147-A177-3AD203B41FA5}">
                      <a16:colId xmlns:a16="http://schemas.microsoft.com/office/drawing/2014/main" val="1089854959"/>
                    </a:ext>
                  </a:extLst>
                </a:gridCol>
                <a:gridCol w="987552">
                  <a:extLst>
                    <a:ext uri="{9D8B030D-6E8A-4147-A177-3AD203B41FA5}">
                      <a16:colId xmlns:a16="http://schemas.microsoft.com/office/drawing/2014/main" val="3055448855"/>
                    </a:ext>
                  </a:extLst>
                </a:gridCol>
                <a:gridCol w="987552">
                  <a:extLst>
                    <a:ext uri="{9D8B030D-6E8A-4147-A177-3AD203B41FA5}">
                      <a16:colId xmlns:a16="http://schemas.microsoft.com/office/drawing/2014/main" val="967793682"/>
                    </a:ext>
                  </a:extLst>
                </a:gridCol>
                <a:gridCol w="987552">
                  <a:extLst>
                    <a:ext uri="{9D8B030D-6E8A-4147-A177-3AD203B41FA5}">
                      <a16:colId xmlns:a16="http://schemas.microsoft.com/office/drawing/2014/main" val="1547224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720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- 2018-04-22 08:50:38 </a:t>
                      </a:r>
                      <a:r>
                        <a:rPr kumimoji="0" lang="de-DE" sz="1000" b="0" i="0" u="none" strike="noStrike" kern="1200" cap="none" spc="0" normalizeH="0" baseline="0" noProof="0">
                          <a:ln>
                            <a:noFill/>
                          </a:ln>
                          <a:solidFill>
                            <a:prstClr val="black"/>
                          </a:solidFill>
                          <a:effectLst/>
                          <a:uLnTx/>
                          <a:uFillTx/>
                          <a:latin typeface="+mn-lt"/>
                          <a:ea typeface="+mn-ea"/>
                          <a:cs typeface="+mn-cs"/>
                        </a:rPr>
                        <a:t>
  Im Rahmen der Hannover Messe 2018 findet am 25.4. das Forum „Produktion &amp; Logistik“ statt. Sind Sie vor Ort? Dann lassen Sie sich nicht den Vortrag unseres Kollegen Frank Blaimberger entgehen, der als Leiter für den Fachbereich Services &amp; Tools bei Fujitsu verantwortlich ist. In seinem Vortrag wird er von der „Produktionsfähigkeit im Wandel der Digitalisierung“ berichten.
Alle Informationen zum Vortrag finden Sie hier: https://lnkd.in/d28GRjs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6457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- 2018-04-20 16:48:55 </a:t>
                      </a:r>
                      <a:r>
                        <a:rPr kumimoji="0" lang="de-DE" sz="1000" b="0" i="0" u="none" strike="noStrike" kern="1200" cap="none" spc="0" normalizeH="0" baseline="0" noProof="0">
                          <a:ln>
                            <a:noFill/>
                          </a:ln>
                          <a:solidFill>
                            <a:prstClr val="black"/>
                          </a:solidFill>
                          <a:effectLst/>
                          <a:uLnTx/>
                          <a:uFillTx/>
                          <a:latin typeface="+mn-lt"/>
                          <a:ea typeface="+mn-ea"/>
                          <a:cs typeface="+mn-cs"/>
                        </a:rPr>
                        <a:t>
  Unser Kollege Ravi Krishnamoorthi spricht in Fujitsu Aktuell darüber, dass bei allen Veränderungen das Ziel immer das gleiche bleibt: Die Verbesserung des Lebens für den Menschen. https://lnkd.in/d3chchh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0886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(D-A-CH) - 2018-04-20 11:57:08 </a:t>
                      </a:r>
                      <a:r>
                        <a:rPr kumimoji="0" lang="en-US" sz="1000" b="0" i="0" u="none" strike="noStrike" kern="1200" cap="none" spc="0" normalizeH="0" baseline="0" noProof="0">
                          <a:ln>
                            <a:noFill/>
                          </a:ln>
                          <a:solidFill>
                            <a:prstClr val="black"/>
                          </a:solidFill>
                          <a:effectLst/>
                          <a:uLnTx/>
                          <a:uFillTx/>
                          <a:latin typeface="+mn-lt"/>
                          <a:ea typeface="+mn-ea"/>
                          <a:cs typeface="+mn-cs"/>
                        </a:rPr>
                        <a:t>
  Lars Vogel, Head of Digital Transformation, T-Systems Multimedia Solutions, berichtet von den Erfahrungen seiner Firma bei einem unserer Co-creation Workshops. https://lnkd.in/d7ugH6p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8566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(D-A-CH) - 2018-04-20 08:26:01 </a:t>
                      </a:r>
                      <a:r>
                        <a:rPr kumimoji="0" lang="en-US" sz="1000" b="0" i="0" u="none" strike="noStrike" kern="1200" cap="none" spc="0" normalizeH="0" baseline="0" noProof="0">
                          <a:ln>
                            <a:noFill/>
                          </a:ln>
                          <a:solidFill>
                            <a:prstClr val="black"/>
                          </a:solidFill>
                          <a:effectLst/>
                          <a:uLnTx/>
                          <a:uFillTx/>
                          <a:latin typeface="+mn-lt"/>
                          <a:ea typeface="+mn-ea"/>
                          <a:cs typeface="+mn-cs"/>
                        </a:rPr>
                        <a:t>
  „Wie funktioniert das Digital Transformation Center?“ Diese Frage haben wir vergangene Woche Dr. Rolf Werner, Head of Central Europe bei Fujitsu, gestellt – und das ist seine Antwort. https://lnkd.in/dwMUwZ9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53286453"/>
                  </a:ext>
                </a:extLst>
              </a:tr>
            </a:tbl>
          </a:graphicData>
        </a:graphic>
      </p:graphicFrame>
      <p:sp>
        <p:nvSpPr>
          <p:cNvPr id="4" name="Text Placeholder 3">
            <a:extLst>
              <a:ext uri="{FF2B5EF4-FFF2-40B4-BE49-F238E27FC236}">
                <a16:creationId xmlns:a16="http://schemas.microsoft.com/office/drawing/2014/main" id="{BC916441-C1B2-466F-97B1-F8403CB12135}"/>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0805030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A237F-E7F9-4098-8CEF-790B3D01E5DD}"/>
              </a:ext>
            </a:extLst>
          </p:cNvPr>
          <p:cNvSpPr>
            <a:spLocks noGrp="1"/>
          </p:cNvSpPr>
          <p:nvPr>
            <p:ph type="title"/>
          </p:nvPr>
        </p:nvSpPr>
        <p:spPr/>
        <p:txBody>
          <a:bodyPr/>
          <a:lstStyle/>
          <a:p>
            <a:r>
              <a:rPr lang="en-US"/>
              <a:t>LinkedIn Updates Table | All Pages - 4 of 6</a:t>
            </a:r>
          </a:p>
        </p:txBody>
      </p:sp>
      <p:graphicFrame>
        <p:nvGraphicFramePr>
          <p:cNvPr id="5" name="Table Placeholder 4">
            <a:extLst>
              <a:ext uri="{FF2B5EF4-FFF2-40B4-BE49-F238E27FC236}">
                <a16:creationId xmlns:a16="http://schemas.microsoft.com/office/drawing/2014/main" id="{26D0ED0C-BC38-4913-9387-B1586165BCD5}"/>
              </a:ext>
            </a:extLst>
          </p:cNvPr>
          <p:cNvGraphicFramePr>
            <a:graphicFrameLocks noGrp="1"/>
          </p:cNvGraphicFramePr>
          <p:nvPr>
            <p:ph type="tbl" sz="quarter" idx="13"/>
            <p:extLst>
              <p:ext uri="{D42A27DB-BD31-4B8C-83A1-F6EECF244321}">
                <p14:modId xmlns:p14="http://schemas.microsoft.com/office/powerpoint/2010/main" val="2451252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427654"/>
                    </a:ext>
                  </a:extLst>
                </a:gridCol>
                <a:gridCol w="987552">
                  <a:extLst>
                    <a:ext uri="{9D8B030D-6E8A-4147-A177-3AD203B41FA5}">
                      <a16:colId xmlns:a16="http://schemas.microsoft.com/office/drawing/2014/main" val="1986566476"/>
                    </a:ext>
                  </a:extLst>
                </a:gridCol>
                <a:gridCol w="987552">
                  <a:extLst>
                    <a:ext uri="{9D8B030D-6E8A-4147-A177-3AD203B41FA5}">
                      <a16:colId xmlns:a16="http://schemas.microsoft.com/office/drawing/2014/main" val="283734487"/>
                    </a:ext>
                  </a:extLst>
                </a:gridCol>
                <a:gridCol w="987552">
                  <a:extLst>
                    <a:ext uri="{9D8B030D-6E8A-4147-A177-3AD203B41FA5}">
                      <a16:colId xmlns:a16="http://schemas.microsoft.com/office/drawing/2014/main" val="1631512649"/>
                    </a:ext>
                  </a:extLst>
                </a:gridCol>
                <a:gridCol w="987552">
                  <a:extLst>
                    <a:ext uri="{9D8B030D-6E8A-4147-A177-3AD203B41FA5}">
                      <a16:colId xmlns:a16="http://schemas.microsoft.com/office/drawing/2014/main" val="555081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46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(D-A-CH) - 2018-04-19 17:00:01 </a:t>
                      </a:r>
                      <a:r>
                        <a:rPr kumimoji="0" lang="en-US" sz="1000" b="0" i="0" u="none" strike="noStrike" kern="1200" cap="none" spc="0" normalizeH="0" baseline="0" noProof="0">
                          <a:ln>
                            <a:noFill/>
                          </a:ln>
                          <a:solidFill>
                            <a:prstClr val="black"/>
                          </a:solidFill>
                          <a:effectLst/>
                          <a:uLnTx/>
                          <a:uFillTx/>
                          <a:latin typeface="+mn-lt"/>
                          <a:ea typeface="+mn-ea"/>
                          <a:cs typeface="+mn-cs"/>
                        </a:rPr>
                        <a:t>
  Thomas Remmel, Director Organization &amp; IT bei Deutsche Leasing, berichtete uns bei der Eröffnung des Digital Transformation Centers München von seiner Teilnahme am Co-creating Workshop – und seinem Highlight. https://lnkd.in/dbwX5nb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8253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- 2018-04-19 14:01:55 </a:t>
                      </a:r>
                      <a:r>
                        <a:rPr kumimoji="0" lang="de-DE" sz="1000" b="0" i="0" u="none" strike="noStrike" kern="1200" cap="none" spc="0" normalizeH="0" baseline="0" noProof="0">
                          <a:ln>
                            <a:noFill/>
                          </a:ln>
                          <a:solidFill>
                            <a:prstClr val="black"/>
                          </a:solidFill>
                          <a:effectLst/>
                          <a:uLnTx/>
                          <a:uFillTx/>
                          <a:latin typeface="+mn-lt"/>
                          <a:ea typeface="+mn-ea"/>
                          <a:cs typeface="+mn-cs"/>
                        </a:rPr>
                        <a:t>
  Franz Josef Pschierer, Bayerischer Staatsminister für Wirtschaft, Energie und Technologie und Dr. Rolf Werner, Head of Central Europe at Fujitsu, sprachen bei der Eröffnung des Digital Transformation Centers in München mit uns über die Bedeutung der Digitalisierung und die Zusammenarbeit von Wissenschaft, Wirtschaft und Politik in Bayern, Deutschland und Europa. https://lnkd.in/d2vMNqr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1936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- 2018-04-19 11:23:57 </a:t>
                      </a:r>
                      <a:r>
                        <a:rPr kumimoji="0" lang="de-DE" sz="1000" b="0" i="0" u="none" strike="noStrike" kern="1200" cap="none" spc="0" normalizeH="0" baseline="0" noProof="0">
                          <a:ln>
                            <a:noFill/>
                          </a:ln>
                          <a:solidFill>
                            <a:prstClr val="black"/>
                          </a:solidFill>
                          <a:effectLst/>
                          <a:uLnTx/>
                          <a:uFillTx/>
                          <a:latin typeface="+mn-lt"/>
                          <a:ea typeface="+mn-ea"/>
                          <a:cs typeface="+mn-cs"/>
                        </a:rPr>
                        <a:t>
  Besuchen Sie uns auf der Hannover Messe 2018 und gestalten Sie die digitale Fabrik der Zukunft! Alles zu den Highlights, Live-Showcases &amp; mehr: https://lnkd.in/dS3QHgZ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384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- 2018-04-19 08:12:40 </a:t>
                      </a:r>
                      <a:r>
                        <a:rPr kumimoji="0" lang="de-DE" sz="1000" b="0" i="0" u="none" strike="noStrike" kern="1200" cap="none" spc="0" normalizeH="0" baseline="0" noProof="0">
                          <a:ln>
                            <a:noFill/>
                          </a:ln>
                          <a:solidFill>
                            <a:prstClr val="black"/>
                          </a:solidFill>
                          <a:effectLst/>
                          <a:uLnTx/>
                          <a:uFillTx/>
                          <a:latin typeface="+mn-lt"/>
                          <a:ea typeface="+mn-ea"/>
                          <a:cs typeface="+mn-cs"/>
                        </a:rPr>
                        <a:t>
  Jetzt anmelden! Mastering Enterprise Productivity - "Steigern Sie die Unternehmensleistung um 21%" mit unserem Webinar. Erfahren Sie mehr: https://lnkd.in/dQJyaRz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0768287"/>
                  </a:ext>
                </a:extLst>
              </a:tr>
            </a:tbl>
          </a:graphicData>
        </a:graphic>
      </p:graphicFrame>
      <p:sp>
        <p:nvSpPr>
          <p:cNvPr id="4" name="Text Placeholder 3">
            <a:extLst>
              <a:ext uri="{FF2B5EF4-FFF2-40B4-BE49-F238E27FC236}">
                <a16:creationId xmlns:a16="http://schemas.microsoft.com/office/drawing/2014/main" id="{F0E38BB6-BFC0-43CD-BB4C-7C43D2E417B2}"/>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8114057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936BD-C280-46E0-AA28-121F0969126E}"/>
              </a:ext>
            </a:extLst>
          </p:cNvPr>
          <p:cNvSpPr>
            <a:spLocks noGrp="1"/>
          </p:cNvSpPr>
          <p:nvPr>
            <p:ph type="title"/>
          </p:nvPr>
        </p:nvSpPr>
        <p:spPr/>
        <p:txBody>
          <a:bodyPr/>
          <a:lstStyle/>
          <a:p>
            <a:r>
              <a:rPr lang="en-US"/>
              <a:t>LinkedIn Updates Table | All Pages - 5 of 6</a:t>
            </a:r>
          </a:p>
        </p:txBody>
      </p:sp>
      <p:graphicFrame>
        <p:nvGraphicFramePr>
          <p:cNvPr id="5" name="Table Placeholder 4">
            <a:extLst>
              <a:ext uri="{FF2B5EF4-FFF2-40B4-BE49-F238E27FC236}">
                <a16:creationId xmlns:a16="http://schemas.microsoft.com/office/drawing/2014/main" id="{6E137975-B9FF-405F-BEAE-E2FAAF031C33}"/>
              </a:ext>
            </a:extLst>
          </p:cNvPr>
          <p:cNvGraphicFramePr>
            <a:graphicFrameLocks noGrp="1"/>
          </p:cNvGraphicFramePr>
          <p:nvPr>
            <p:ph type="tbl" sz="quarter" idx="13"/>
            <p:extLst>
              <p:ext uri="{D42A27DB-BD31-4B8C-83A1-F6EECF244321}">
                <p14:modId xmlns:p14="http://schemas.microsoft.com/office/powerpoint/2010/main" val="3217689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8576190"/>
                    </a:ext>
                  </a:extLst>
                </a:gridCol>
                <a:gridCol w="987552">
                  <a:extLst>
                    <a:ext uri="{9D8B030D-6E8A-4147-A177-3AD203B41FA5}">
                      <a16:colId xmlns:a16="http://schemas.microsoft.com/office/drawing/2014/main" val="2419328077"/>
                    </a:ext>
                  </a:extLst>
                </a:gridCol>
                <a:gridCol w="987552">
                  <a:extLst>
                    <a:ext uri="{9D8B030D-6E8A-4147-A177-3AD203B41FA5}">
                      <a16:colId xmlns:a16="http://schemas.microsoft.com/office/drawing/2014/main" val="3492104180"/>
                    </a:ext>
                  </a:extLst>
                </a:gridCol>
                <a:gridCol w="987552">
                  <a:extLst>
                    <a:ext uri="{9D8B030D-6E8A-4147-A177-3AD203B41FA5}">
                      <a16:colId xmlns:a16="http://schemas.microsoft.com/office/drawing/2014/main" val="1424033975"/>
                    </a:ext>
                  </a:extLst>
                </a:gridCol>
                <a:gridCol w="987552">
                  <a:extLst>
                    <a:ext uri="{9D8B030D-6E8A-4147-A177-3AD203B41FA5}">
                      <a16:colId xmlns:a16="http://schemas.microsoft.com/office/drawing/2014/main" val="87261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2207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- 2018-04-18 17:05:48 </a:t>
                      </a:r>
                      <a:r>
                        <a:rPr kumimoji="0" lang="de-DE" sz="1000" b="0" i="0" u="none" strike="noStrike" kern="1200" cap="none" spc="0" normalizeH="0" baseline="0" noProof="0">
                          <a:ln>
                            <a:noFill/>
                          </a:ln>
                          <a:solidFill>
                            <a:prstClr val="black"/>
                          </a:solidFill>
                          <a:effectLst/>
                          <a:uLnTx/>
                          <a:uFillTx/>
                          <a:latin typeface="+mn-lt"/>
                          <a:ea typeface="+mn-ea"/>
                          <a:cs typeface="+mn-cs"/>
                        </a:rPr>
                        <a:t>
  Duncan Tait, Head of Americas and EMEIA bei Fujitsu, war vergangene Woche zu Gast bei der Eröffnung des Digital Transformation Centers in München. Wir nutzten die Gelegenheit und sprachen mit ihm über das Fujitsu Co-creation Programm. https://lnkd.in/dNHK9_7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4353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(D-A-CH) - 2018-04-18 14:34:01 </a:t>
                      </a:r>
                      <a:r>
                        <a:rPr kumimoji="0" lang="en-US" sz="1000" b="0" i="0" u="none" strike="noStrike" kern="1200" cap="none" spc="0" normalizeH="0" baseline="0" noProof="0">
                          <a:ln>
                            <a:noFill/>
                          </a:ln>
                          <a:solidFill>
                            <a:prstClr val="black"/>
                          </a:solidFill>
                          <a:effectLst/>
                          <a:uLnTx/>
                          <a:uFillTx/>
                          <a:latin typeface="+mn-lt"/>
                          <a:ea typeface="+mn-ea"/>
                          <a:cs typeface="+mn-cs"/>
                        </a:rPr>
                        <a:t>
  Nur noch fünf Tage bis zur Hannover Messe 2018! Dr. Rolf Werner, Head of Central Europe Fujitsu verrät Ihnen heute, welchen spannenden Use Case wir zum Thema Industrie 4.0 im Gepäck haben werden. -&gt; https://lnkd.in/dwqgXzR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13027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(D-A-CH) - 2018-04-16 11:21:47 </a:t>
                      </a:r>
                      <a:r>
                        <a:rPr kumimoji="0" lang="en-US" sz="1000" b="0" i="0" u="none" strike="noStrike" kern="1200" cap="none" spc="0" normalizeH="0" baseline="0" noProof="0">
                          <a:ln>
                            <a:noFill/>
                          </a:ln>
                          <a:solidFill>
                            <a:prstClr val="black"/>
                          </a:solidFill>
                          <a:effectLst/>
                          <a:uLnTx/>
                          <a:uFillTx/>
                          <a:latin typeface="+mn-lt"/>
                          <a:ea typeface="+mn-ea"/>
                          <a:cs typeface="+mn-cs"/>
                        </a:rPr>
                        <a:t>
  SmartCities, Manufacturing und Blockchain – erfahren Sie mehr und sichern Sie sich Ihren Platz beim Expert Talk oder Workshop. Alle Infos: https://lnkd.in/d9Nq_H8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402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 Central Europe (D-A-CH) - 2018-04-13 17:45:05 </a:t>
                      </a:r>
                      <a:r>
                        <a:rPr kumimoji="0" lang="en-US" sz="1000" b="0" i="0" u="none" strike="noStrike" kern="1200" cap="none" spc="0" normalizeH="0" baseline="0" noProof="0">
                          <a:ln>
                            <a:noFill/>
                          </a:ln>
                          <a:solidFill>
                            <a:prstClr val="black"/>
                          </a:solidFill>
                          <a:effectLst/>
                          <a:uLnTx/>
                          <a:uFillTx/>
                          <a:latin typeface="+mn-lt"/>
                          <a:ea typeface="+mn-ea"/>
                          <a:cs typeface="+mn-cs"/>
                        </a:rPr>
                        <a:t>
  Was verbirgt sich hinter IOTA und welche Vorteile hat es gegenüber Blockchain? IOTA-Experte Udo Würtz, Fujitsu, verrät es Ihnen. Sie wollen IOTA live erleben? Dann besuchen Sie unseren einzigartigen Show Case auf der Hanover Messe 2018.
--&gt; http://okt.to/q3hdCV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7057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- 2018-04-13 17:10:03 </a:t>
                      </a:r>
                      <a:r>
                        <a:rPr kumimoji="0" lang="de-DE" sz="1000" b="0" i="0" u="none" strike="noStrike" kern="1200" cap="none" spc="0" normalizeH="0" baseline="0" noProof="0">
                          <a:ln>
                            <a:noFill/>
                          </a:ln>
                          <a:solidFill>
                            <a:prstClr val="black"/>
                          </a:solidFill>
                          <a:effectLst/>
                          <a:uLnTx/>
                          <a:uFillTx/>
                          <a:latin typeface="+mn-lt"/>
                          <a:ea typeface="+mn-ea"/>
                          <a:cs typeface="+mn-cs"/>
                        </a:rPr>
                        <a:t>
  Arbeiten Sie smarter! Melden Sie sich für unser Webinar Mastering Enterprise Productivity im Mai an http://okt.to/VOgL9C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01240195"/>
                  </a:ext>
                </a:extLst>
              </a:tr>
            </a:tbl>
          </a:graphicData>
        </a:graphic>
      </p:graphicFrame>
      <p:sp>
        <p:nvSpPr>
          <p:cNvPr id="4" name="Text Placeholder 3">
            <a:extLst>
              <a:ext uri="{FF2B5EF4-FFF2-40B4-BE49-F238E27FC236}">
                <a16:creationId xmlns:a16="http://schemas.microsoft.com/office/drawing/2014/main" id="{D4C51654-7C11-45F2-AAF0-74C43E8E015B}"/>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608990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26EBA-F9CD-48DD-8AED-9B24B9C3A2CC}"/>
              </a:ext>
            </a:extLst>
          </p:cNvPr>
          <p:cNvSpPr>
            <a:spLocks noGrp="1"/>
          </p:cNvSpPr>
          <p:nvPr>
            <p:ph type="title"/>
          </p:nvPr>
        </p:nvSpPr>
        <p:spPr/>
        <p:txBody>
          <a:bodyPr/>
          <a:lstStyle/>
          <a:p>
            <a:r>
              <a:rPr lang="en-US"/>
              <a:t>LinkedIn Updates Table | All Pages - 6 of 6</a:t>
            </a:r>
          </a:p>
        </p:txBody>
      </p:sp>
      <p:graphicFrame>
        <p:nvGraphicFramePr>
          <p:cNvPr id="5" name="Table Placeholder 4">
            <a:extLst>
              <a:ext uri="{FF2B5EF4-FFF2-40B4-BE49-F238E27FC236}">
                <a16:creationId xmlns:a16="http://schemas.microsoft.com/office/drawing/2014/main" id="{E26E5095-DFA1-48E4-9966-8D66B59398F1}"/>
              </a:ext>
            </a:extLst>
          </p:cNvPr>
          <p:cNvGraphicFramePr>
            <a:graphicFrameLocks noGrp="1"/>
          </p:cNvGraphicFramePr>
          <p:nvPr>
            <p:ph type="tbl" sz="quarter" idx="13"/>
            <p:extLst>
              <p:ext uri="{D42A27DB-BD31-4B8C-83A1-F6EECF244321}">
                <p14:modId xmlns:p14="http://schemas.microsoft.com/office/powerpoint/2010/main" val="2960599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93324937"/>
                    </a:ext>
                  </a:extLst>
                </a:gridCol>
                <a:gridCol w="987552">
                  <a:extLst>
                    <a:ext uri="{9D8B030D-6E8A-4147-A177-3AD203B41FA5}">
                      <a16:colId xmlns:a16="http://schemas.microsoft.com/office/drawing/2014/main" val="2867615376"/>
                    </a:ext>
                  </a:extLst>
                </a:gridCol>
                <a:gridCol w="987552">
                  <a:extLst>
                    <a:ext uri="{9D8B030D-6E8A-4147-A177-3AD203B41FA5}">
                      <a16:colId xmlns:a16="http://schemas.microsoft.com/office/drawing/2014/main" val="1093555801"/>
                    </a:ext>
                  </a:extLst>
                </a:gridCol>
                <a:gridCol w="987552">
                  <a:extLst>
                    <a:ext uri="{9D8B030D-6E8A-4147-A177-3AD203B41FA5}">
                      <a16:colId xmlns:a16="http://schemas.microsoft.com/office/drawing/2014/main" val="579103826"/>
                    </a:ext>
                  </a:extLst>
                </a:gridCol>
                <a:gridCol w="987552">
                  <a:extLst>
                    <a:ext uri="{9D8B030D-6E8A-4147-A177-3AD203B41FA5}">
                      <a16:colId xmlns:a16="http://schemas.microsoft.com/office/drawing/2014/main" val="1428995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3041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- 2018-04-13 11:40:02 </a:t>
                      </a:r>
                      <a:r>
                        <a:rPr kumimoji="0" lang="de-DE" sz="1000" b="0" i="0" u="none" strike="noStrike" kern="1200" cap="none" spc="0" normalizeH="0" baseline="0" noProof="0">
                          <a:ln>
                            <a:noFill/>
                          </a:ln>
                          <a:solidFill>
                            <a:prstClr val="black"/>
                          </a:solidFill>
                          <a:effectLst/>
                          <a:uLnTx/>
                          <a:uFillTx/>
                          <a:latin typeface="+mn-lt"/>
                          <a:ea typeface="+mn-ea"/>
                          <a:cs typeface="+mn-cs"/>
                        </a:rPr>
                        <a:t>
  Auf der Straße, der Schiene, zu Wasser oder in der Luft – wie die Mobilität der Zukunft aussieht, zeigen wir Ihnen auf der Hannover Messe . Haben Sie schon ihr Ticket? http://okt.to/QkJdZf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92853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- 2018-04-10 18:45:14 </a:t>
                      </a:r>
                      <a:r>
                        <a:rPr kumimoji="0" lang="de-DE" sz="1000" b="0" i="0" u="none" strike="noStrike" kern="1200" cap="none" spc="0" normalizeH="0" baseline="0" noProof="0">
                          <a:ln>
                            <a:noFill/>
                          </a:ln>
                          <a:solidFill>
                            <a:prstClr val="black"/>
                          </a:solidFill>
                          <a:effectLst/>
                          <a:uLnTx/>
                          <a:uFillTx/>
                          <a:latin typeface="+mn-lt"/>
                          <a:ea typeface="+mn-ea"/>
                          <a:cs typeface="+mn-cs"/>
                        </a:rPr>
                        <a:t>
  Sie möchten sich alle Bilder der Eröffnung des Digital Transformation Centers in München ansehen? Wir haben für Sie ein Album in Flickr zusammengestellt. http://okt.to/ijBFho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0650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- 2018-04-10 17:10:09 </a:t>
                      </a:r>
                      <a:r>
                        <a:rPr kumimoji="0" lang="de-DE" sz="1000" b="0" i="0" u="none" strike="noStrike" kern="1200" cap="none" spc="0" normalizeH="0" baseline="0" noProof="0">
                          <a:ln>
                            <a:noFill/>
                          </a:ln>
                          <a:solidFill>
                            <a:prstClr val="black"/>
                          </a:solidFill>
                          <a:effectLst/>
                          <a:uLnTx/>
                          <a:uFillTx/>
                          <a:latin typeface="+mn-lt"/>
                          <a:ea typeface="+mn-ea"/>
                          <a:cs typeface="+mn-cs"/>
                        </a:rPr>
                        <a:t>
  Die Digitalisierung verändert die Produktivität von Unternehmen - sind Sie bereit? Registrieren Sie sich für unser Enabling Digital Webinar im Mai. http://okt.to/ybWQ9o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107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 Central Europe (D-A-CH) - 2018-04-10 16:30:05 </a:t>
                      </a:r>
                      <a:r>
                        <a:rPr kumimoji="0" lang="de-DE" sz="1000" b="0" i="0" u="none" strike="noStrike" kern="1200" cap="none" spc="0" normalizeH="0" baseline="0" noProof="0">
                          <a:ln>
                            <a:noFill/>
                          </a:ln>
                          <a:solidFill>
                            <a:prstClr val="black"/>
                          </a:solidFill>
                          <a:effectLst/>
                          <a:uLnTx/>
                          <a:uFillTx/>
                          <a:latin typeface="+mn-lt"/>
                          <a:ea typeface="+mn-ea"/>
                          <a:cs typeface="+mn-cs"/>
                        </a:rPr>
                        <a:t>
  Hoher Besuch bei der Eröffnung des Digital Transformation Centers in München: Franz Josef Pschierer, Bayerischer Staatsminister für Wirtschaft, Energie und Technologie. Er betonte, wie stolz er sei, dass das erste Fujitsu Digital Transformation Center außerhalb Japans in München eröffnet werde.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9522433"/>
                  </a:ext>
                </a:extLst>
              </a:tr>
            </a:tbl>
          </a:graphicData>
        </a:graphic>
      </p:graphicFrame>
      <p:sp>
        <p:nvSpPr>
          <p:cNvPr id="4" name="Text Placeholder 3">
            <a:extLst>
              <a:ext uri="{FF2B5EF4-FFF2-40B4-BE49-F238E27FC236}">
                <a16:creationId xmlns:a16="http://schemas.microsoft.com/office/drawing/2014/main" id="{CB79DB35-C5C8-41C5-9622-C458EF8A8F8A}"/>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398013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9757D-73B1-4D7C-A371-B2F4156F7652}"/>
              </a:ext>
            </a:extLst>
          </p:cNvPr>
          <p:cNvSpPr>
            <a:spLocks noGrp="1"/>
          </p:cNvSpPr>
          <p:nvPr>
            <p:ph type="title"/>
          </p:nvPr>
        </p:nvSpPr>
        <p:spPr/>
        <p:txBody>
          <a:bodyPr/>
          <a:lstStyle/>
          <a:p>
            <a:r>
              <a:rPr lang="en-US"/>
              <a:t>LinkedIn Followers Total | All Pages</a:t>
            </a:r>
          </a:p>
        </p:txBody>
      </p:sp>
      <p:graphicFrame>
        <p:nvGraphicFramePr>
          <p:cNvPr id="6" name="Chart Placeholder 5">
            <a:extLst>
              <a:ext uri="{FF2B5EF4-FFF2-40B4-BE49-F238E27FC236}">
                <a16:creationId xmlns:a16="http://schemas.microsoft.com/office/drawing/2014/main" id="{9F3A9851-B073-4BF8-98F1-FA27674AD602}"/>
              </a:ext>
            </a:extLst>
          </p:cNvPr>
          <p:cNvGraphicFramePr>
            <a:graphicFrameLocks noGrp="1"/>
          </p:cNvGraphicFramePr>
          <p:nvPr>
            <p:ph type="chart" sz="quarter" idx="13"/>
            <p:extLst>
              <p:ext uri="{D42A27DB-BD31-4B8C-83A1-F6EECF244321}">
                <p14:modId xmlns:p14="http://schemas.microsoft.com/office/powerpoint/2010/main" val="4199027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17DB99-595A-44AD-BCBC-C69D0813AD50}"/>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4E7FAAB1-3B42-4D2E-904C-CCFB9DC6B8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79823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D2D4E-0C9E-4183-A31A-1401478088B1}"/>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98CACCB7-1C7C-4D88-8352-BC4617573DDB}"/>
              </a:ext>
            </a:extLst>
          </p:cNvPr>
          <p:cNvGraphicFramePr>
            <a:graphicFrameLocks noGrp="1"/>
          </p:cNvGraphicFramePr>
          <p:nvPr>
            <p:ph type="tbl" sz="quarter" idx="13"/>
            <p:extLst>
              <p:ext uri="{D42A27DB-BD31-4B8C-83A1-F6EECF244321}">
                <p14:modId xmlns:p14="http://schemas.microsoft.com/office/powerpoint/2010/main" val="4219714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50311059"/>
                    </a:ext>
                  </a:extLst>
                </a:gridCol>
                <a:gridCol w="658368">
                  <a:extLst>
                    <a:ext uri="{9D8B030D-6E8A-4147-A177-3AD203B41FA5}">
                      <a16:colId xmlns:a16="http://schemas.microsoft.com/office/drawing/2014/main" val="1654896002"/>
                    </a:ext>
                  </a:extLst>
                </a:gridCol>
                <a:gridCol w="658368">
                  <a:extLst>
                    <a:ext uri="{9D8B030D-6E8A-4147-A177-3AD203B41FA5}">
                      <a16:colId xmlns:a16="http://schemas.microsoft.com/office/drawing/2014/main" val="3192341170"/>
                    </a:ext>
                  </a:extLst>
                </a:gridCol>
                <a:gridCol w="658368">
                  <a:extLst>
                    <a:ext uri="{9D8B030D-6E8A-4147-A177-3AD203B41FA5}">
                      <a16:colId xmlns:a16="http://schemas.microsoft.com/office/drawing/2014/main" val="3014727537"/>
                    </a:ext>
                  </a:extLst>
                </a:gridCol>
                <a:gridCol w="658368">
                  <a:extLst>
                    <a:ext uri="{9D8B030D-6E8A-4147-A177-3AD203B41FA5}">
                      <a16:colId xmlns:a16="http://schemas.microsoft.com/office/drawing/2014/main" val="236467619"/>
                    </a:ext>
                  </a:extLst>
                </a:gridCol>
                <a:gridCol w="658368">
                  <a:extLst>
                    <a:ext uri="{9D8B030D-6E8A-4147-A177-3AD203B41FA5}">
                      <a16:colId xmlns:a16="http://schemas.microsoft.com/office/drawing/2014/main" val="51278472"/>
                    </a:ext>
                  </a:extLst>
                </a:gridCol>
                <a:gridCol w="658368">
                  <a:extLst>
                    <a:ext uri="{9D8B030D-6E8A-4147-A177-3AD203B41FA5}">
                      <a16:colId xmlns:a16="http://schemas.microsoft.com/office/drawing/2014/main" val="1121180566"/>
                    </a:ext>
                  </a:extLst>
                </a:gridCol>
                <a:gridCol w="658368">
                  <a:extLst>
                    <a:ext uri="{9D8B030D-6E8A-4147-A177-3AD203B41FA5}">
                      <a16:colId xmlns:a16="http://schemas.microsoft.com/office/drawing/2014/main" val="1885004911"/>
                    </a:ext>
                  </a:extLst>
                </a:gridCol>
                <a:gridCol w="658368">
                  <a:extLst>
                    <a:ext uri="{9D8B030D-6E8A-4147-A177-3AD203B41FA5}">
                      <a16:colId xmlns:a16="http://schemas.microsoft.com/office/drawing/2014/main" val="2155360427"/>
                    </a:ext>
                  </a:extLst>
                </a:gridCol>
                <a:gridCol w="658368">
                  <a:extLst>
                    <a:ext uri="{9D8B030D-6E8A-4147-A177-3AD203B41FA5}">
                      <a16:colId xmlns:a16="http://schemas.microsoft.com/office/drawing/2014/main" val="78548982"/>
                    </a:ext>
                  </a:extLst>
                </a:gridCol>
                <a:gridCol w="658368">
                  <a:extLst>
                    <a:ext uri="{9D8B030D-6E8A-4147-A177-3AD203B41FA5}">
                      <a16:colId xmlns:a16="http://schemas.microsoft.com/office/drawing/2014/main" val="1168422014"/>
                    </a:ext>
                  </a:extLst>
                </a:gridCol>
                <a:gridCol w="658368">
                  <a:extLst>
                    <a:ext uri="{9D8B030D-6E8A-4147-A177-3AD203B41FA5}">
                      <a16:colId xmlns:a16="http://schemas.microsoft.com/office/drawing/2014/main" val="1929729667"/>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a:t>
                      </a:r>
                    </a:p>
                  </a:txBody>
                  <a:tcPr/>
                </a:tc>
                <a:tc>
                  <a:txBody>
                    <a:bodyPr/>
                    <a:lstStyle/>
                    <a:p>
                      <a:r>
                        <a:rPr lang="en-US" sz="1000"/>
                        <a:t>Videos</a:t>
                      </a:r>
                    </a:p>
                  </a:txBody>
                  <a:tcPr/>
                </a:tc>
                <a:tc>
                  <a:txBody>
                    <a:bodyPr/>
                    <a:lstStyle/>
                    <a:p>
                      <a:r>
                        <a:rPr lang="en-US" sz="1000"/>
                        <a:t>+/-</a:t>
                      </a:r>
                    </a:p>
                  </a:txBody>
                  <a:tcPr/>
                </a:tc>
                <a:tc>
                  <a:txBody>
                    <a:bodyPr/>
                    <a:lstStyle/>
                    <a:p>
                      <a:r>
                        <a:rPr lang="en-US" sz="1000"/>
                        <a:t>Views</a:t>
                      </a:r>
                    </a:p>
                  </a:txBody>
                  <a:tcPr/>
                </a:tc>
                <a:tc>
                  <a:txBody>
                    <a:bodyPr/>
                    <a:lstStyle/>
                    <a:p>
                      <a:r>
                        <a:rPr lang="en-US" sz="1000"/>
                        <a:t>Views Change Rate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I-Rate</a:t>
                      </a:r>
                    </a:p>
                  </a:txBody>
                  <a:tcPr/>
                </a:tc>
                <a:tc>
                  <a:txBody>
                    <a:bodyPr/>
                    <a:lstStyle/>
                    <a:p>
                      <a:r>
                        <a:rPr lang="en-US" sz="1000"/>
                        <a:t>Views Subscriber Rate</a:t>
                      </a:r>
                    </a:p>
                  </a:txBody>
                  <a:tcPr/>
                </a:tc>
                <a:extLst>
                  <a:ext uri="{0D108BD9-81ED-4DB2-BD59-A6C34878D82A}">
                    <a16:rowId xmlns:a16="http://schemas.microsoft.com/office/drawing/2014/main" val="2697364957"/>
                  </a:ext>
                </a:extLst>
              </a:tr>
              <a:tr h="370840">
                <a:tc>
                  <a:txBody>
                    <a:bodyPr/>
                    <a:lstStyle/>
                    <a:p>
                      <a:r>
                        <a:rPr lang="en-US" sz="1000"/>
                        <a:t>FUJITSUDE</a:t>
                      </a:r>
                    </a:p>
                  </a:txBody>
                  <a:tcPr/>
                </a:tc>
                <a:tc>
                  <a:txBody>
                    <a:bodyPr/>
                    <a:lstStyle/>
                    <a:p>
                      <a:r>
                        <a:rPr lang="en-US" sz="1000"/>
                        <a:t>389</a:t>
                      </a:r>
                    </a:p>
                  </a:txBody>
                  <a:tcPr/>
                </a:tc>
                <a:tc>
                  <a:txBody>
                    <a:bodyPr/>
                    <a:lstStyle/>
                    <a:p>
                      <a:r>
                        <a:rPr lang="en-US" sz="1000"/>
                        <a:t>55</a:t>
                      </a:r>
                    </a:p>
                  </a:txBody>
                  <a:tcPr/>
                </a:tc>
                <a:tc>
                  <a:txBody>
                    <a:bodyPr/>
                    <a:lstStyle/>
                    <a:p>
                      <a:r>
                        <a:rPr lang="en-US" sz="1000"/>
                        <a:t>157</a:t>
                      </a:r>
                    </a:p>
                  </a:txBody>
                  <a:tcPr/>
                </a:tc>
                <a:tc>
                  <a:txBody>
                    <a:bodyPr/>
                    <a:lstStyle/>
                    <a:p>
                      <a:r>
                        <a:rPr lang="en-US" sz="1000"/>
                        <a:t>21</a:t>
                      </a:r>
                    </a:p>
                  </a:txBody>
                  <a:tcPr/>
                </a:tc>
                <a:tc>
                  <a:txBody>
                    <a:bodyPr/>
                    <a:lstStyle/>
                    <a:p>
                      <a:r>
                        <a:rPr lang="en-US" sz="1000"/>
                        <a:t>26560</a:t>
                      </a:r>
                    </a:p>
                  </a:txBody>
                  <a:tcPr/>
                </a:tc>
                <a:tc>
                  <a:txBody>
                    <a:bodyPr/>
                    <a:lstStyle/>
                    <a:p>
                      <a:r>
                        <a:rPr lang="en-US" sz="1000"/>
                        <a:t>66.1668 %</a:t>
                      </a:r>
                    </a:p>
                  </a:txBody>
                  <a:tcPr/>
                </a:tc>
                <a:tc>
                  <a:txBody>
                    <a:bodyPr/>
                    <a:lstStyle/>
                    <a:p>
                      <a:r>
                        <a:rPr lang="en-US" sz="1000"/>
                        <a:t>867</a:t>
                      </a:r>
                    </a:p>
                  </a:txBody>
                  <a:tcPr/>
                </a:tc>
                <a:tc>
                  <a:txBody>
                    <a:bodyPr/>
                    <a:lstStyle/>
                    <a:p>
                      <a:r>
                        <a:rPr lang="en-US" sz="1000"/>
                        <a:t>8</a:t>
                      </a:r>
                    </a:p>
                  </a:txBody>
                  <a:tcPr/>
                </a:tc>
                <a:tc>
                  <a:txBody>
                    <a:bodyPr/>
                    <a:lstStyle/>
                    <a:p>
                      <a:r>
                        <a:rPr lang="en-US" sz="1000"/>
                        <a:t>88</a:t>
                      </a:r>
                    </a:p>
                  </a:txBody>
                  <a:tcPr/>
                </a:tc>
                <a:tc>
                  <a:txBody>
                    <a:bodyPr/>
                    <a:lstStyle/>
                    <a:p>
                      <a:r>
                        <a:rPr lang="en-US" sz="1000"/>
                        <a:t>266.7590 %</a:t>
                      </a:r>
                    </a:p>
                  </a:txBody>
                  <a:tcPr/>
                </a:tc>
                <a:tc>
                  <a:txBody>
                    <a:bodyPr/>
                    <a:lstStyle/>
                    <a:p>
                      <a:r>
                        <a:rPr lang="en-US" sz="1000"/>
                        <a:t>73.5734</a:t>
                      </a:r>
                    </a:p>
                  </a:txBody>
                  <a:tcPr/>
                </a:tc>
                <a:extLst>
                  <a:ext uri="{0D108BD9-81ED-4DB2-BD59-A6C34878D82A}">
                    <a16:rowId xmlns:a16="http://schemas.microsoft.com/office/drawing/2014/main" val="1122403230"/>
                  </a:ext>
                </a:extLst>
              </a:tr>
            </a:tbl>
          </a:graphicData>
        </a:graphic>
      </p:graphicFrame>
      <p:sp>
        <p:nvSpPr>
          <p:cNvPr id="4" name="Text Placeholder 3">
            <a:extLst>
              <a:ext uri="{FF2B5EF4-FFF2-40B4-BE49-F238E27FC236}">
                <a16:creationId xmlns:a16="http://schemas.microsoft.com/office/drawing/2014/main" id="{33385D41-5694-44E8-8045-ECE45CAC1EBA}"/>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1902205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5A262-DF33-4D8C-A00D-0A48F1A2DF78}"/>
              </a:ext>
            </a:extLst>
          </p:cNvPr>
          <p:cNvSpPr>
            <a:spLocks noGrp="1"/>
          </p:cNvSpPr>
          <p:nvPr>
            <p:ph type="title"/>
          </p:nvPr>
        </p:nvSpPr>
        <p:spPr/>
        <p:txBody>
          <a:bodyPr/>
          <a:lstStyle/>
          <a:p>
            <a:r>
              <a:rPr lang="en-US"/>
              <a:t>Youtube Videos Table | All Pages - 1 of 4</a:t>
            </a:r>
          </a:p>
        </p:txBody>
      </p:sp>
      <p:graphicFrame>
        <p:nvGraphicFramePr>
          <p:cNvPr id="5" name="Table Placeholder 4">
            <a:extLst>
              <a:ext uri="{FF2B5EF4-FFF2-40B4-BE49-F238E27FC236}">
                <a16:creationId xmlns:a16="http://schemas.microsoft.com/office/drawing/2014/main" id="{8477D5A9-124E-4F4E-84E2-EA07750617E9}"/>
              </a:ext>
            </a:extLst>
          </p:cNvPr>
          <p:cNvGraphicFramePr>
            <a:graphicFrameLocks noGrp="1"/>
          </p:cNvGraphicFramePr>
          <p:nvPr>
            <p:ph type="tbl" sz="quarter" idx="13"/>
            <p:extLst>
              <p:ext uri="{D42A27DB-BD31-4B8C-83A1-F6EECF244321}">
                <p14:modId xmlns:p14="http://schemas.microsoft.com/office/powerpoint/2010/main" val="4235747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402258"/>
                    </a:ext>
                  </a:extLst>
                </a:gridCol>
                <a:gridCol w="822960">
                  <a:extLst>
                    <a:ext uri="{9D8B030D-6E8A-4147-A177-3AD203B41FA5}">
                      <a16:colId xmlns:a16="http://schemas.microsoft.com/office/drawing/2014/main" val="1338737737"/>
                    </a:ext>
                  </a:extLst>
                </a:gridCol>
                <a:gridCol w="822960">
                  <a:extLst>
                    <a:ext uri="{9D8B030D-6E8A-4147-A177-3AD203B41FA5}">
                      <a16:colId xmlns:a16="http://schemas.microsoft.com/office/drawing/2014/main" val="2251366773"/>
                    </a:ext>
                  </a:extLst>
                </a:gridCol>
                <a:gridCol w="822960">
                  <a:extLst>
                    <a:ext uri="{9D8B030D-6E8A-4147-A177-3AD203B41FA5}">
                      <a16:colId xmlns:a16="http://schemas.microsoft.com/office/drawing/2014/main" val="2105457875"/>
                    </a:ext>
                  </a:extLst>
                </a:gridCol>
                <a:gridCol w="822960">
                  <a:extLst>
                    <a:ext uri="{9D8B030D-6E8A-4147-A177-3AD203B41FA5}">
                      <a16:colId xmlns:a16="http://schemas.microsoft.com/office/drawing/2014/main" val="2350592658"/>
                    </a:ext>
                  </a:extLst>
                </a:gridCol>
                <a:gridCol w="822960">
                  <a:extLst>
                    <a:ext uri="{9D8B030D-6E8A-4147-A177-3AD203B41FA5}">
                      <a16:colId xmlns:a16="http://schemas.microsoft.com/office/drawing/2014/main" val="3903034092"/>
                    </a:ext>
                  </a:extLst>
                </a:gridCol>
                <a:gridCol w="822960">
                  <a:extLst>
                    <a:ext uri="{9D8B030D-6E8A-4147-A177-3AD203B41FA5}">
                      <a16:colId xmlns:a16="http://schemas.microsoft.com/office/drawing/2014/main" val="3693346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in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48825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- 2018-04-30 11:41:11 </a:t>
                      </a:r>
                      <a:r>
                        <a:rPr kumimoji="0" lang="de-DE" sz="1000" b="0" i="0" u="none" strike="noStrike" kern="1200" cap="none" spc="0" normalizeH="0" baseline="0" noProof="0">
                          <a:ln>
                            <a:noFill/>
                          </a:ln>
                          <a:solidFill>
                            <a:prstClr val="black"/>
                          </a:solidFill>
                          <a:effectLst/>
                          <a:uLnTx/>
                          <a:uFillTx/>
                          <a:latin typeface="+mn-lt"/>
                          <a:ea typeface="+mn-ea"/>
                          <a:cs typeface="+mn-cs"/>
                        </a:rPr>
                        <a:t>
 HMI18-Aktuell: Manfred Braun über das Intelligent Dashboard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0.7712 %</a:t>
                      </a:r>
                    </a:p>
                  </a:txBody>
                  <a:tcPr/>
                </a:tc>
                <a:extLst>
                  <a:ext uri="{0D108BD9-81ED-4DB2-BD59-A6C34878D82A}">
                    <a16:rowId xmlns:a16="http://schemas.microsoft.com/office/drawing/2014/main" val="977222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- 2018-04-27 17:30:02 </a:t>
                      </a:r>
                      <a:r>
                        <a:rPr kumimoji="0" lang="de-DE" sz="1000" b="0" i="0" u="none" strike="noStrike" kern="1200" cap="none" spc="0" normalizeH="0" baseline="0" noProof="0">
                          <a:ln>
                            <a:noFill/>
                          </a:ln>
                          <a:solidFill>
                            <a:prstClr val="black"/>
                          </a:solidFill>
                          <a:effectLst/>
                          <a:uLnTx/>
                          <a:uFillTx/>
                          <a:latin typeface="+mn-lt"/>
                          <a:ea typeface="+mn-ea"/>
                          <a:cs typeface="+mn-cs"/>
                        </a:rPr>
                        <a:t>
 HMI18-Aktuell: Wir sagen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6.2016 %</a:t>
                      </a:r>
                    </a:p>
                  </a:txBody>
                  <a:tcPr/>
                </a:tc>
                <a:extLst>
                  <a:ext uri="{0D108BD9-81ED-4DB2-BD59-A6C34878D82A}">
                    <a16:rowId xmlns:a16="http://schemas.microsoft.com/office/drawing/2014/main" val="174332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- 2018-04-27 14:08:55 </a:t>
                      </a:r>
                      <a:r>
                        <a:rPr kumimoji="0" lang="de-DE" sz="1000" b="0" i="0" u="none" strike="noStrike" kern="1200" cap="none" spc="0" normalizeH="0" baseline="0" noProof="0">
                          <a:ln>
                            <a:noFill/>
                          </a:ln>
                          <a:solidFill>
                            <a:prstClr val="black"/>
                          </a:solidFill>
                          <a:effectLst/>
                          <a:uLnTx/>
                          <a:uFillTx/>
                          <a:latin typeface="+mn-lt"/>
                          <a:ea typeface="+mn-ea"/>
                          <a:cs typeface="+mn-cs"/>
                        </a:rPr>
                        <a:t>
 HMI18-Aktuell: Hugo Lerias zeigt, was sich hinter OTA verbirgt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07554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- 2018-04-26 13:37:34 </a:t>
                      </a:r>
                      <a:r>
                        <a:rPr kumimoji="0" lang="en-US" sz="1000" b="0" i="0" u="none" strike="noStrike" kern="1200" cap="none" spc="0" normalizeH="0" baseline="0" noProof="0">
                          <a:ln>
                            <a:noFill/>
                          </a:ln>
                          <a:solidFill>
                            <a:prstClr val="black"/>
                          </a:solidFill>
                          <a:effectLst/>
                          <a:uLnTx/>
                          <a:uFillTx/>
                          <a:latin typeface="+mn-lt"/>
                          <a:ea typeface="+mn-ea"/>
                          <a:cs typeface="+mn-cs"/>
                        </a:rPr>
                        <a:t>
 Interview zum Digital Transformation Center mit Jo 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1.0390 %</a:t>
                      </a:r>
                    </a:p>
                  </a:txBody>
                  <a:tcPr/>
                </a:tc>
                <a:extLst>
                  <a:ext uri="{0D108BD9-81ED-4DB2-BD59-A6C34878D82A}">
                    <a16:rowId xmlns:a16="http://schemas.microsoft.com/office/drawing/2014/main" val="206580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- 2018-04-26 11:45:01 </a:t>
                      </a:r>
                      <a:r>
                        <a:rPr kumimoji="0" lang="de-DE" sz="1000" b="0" i="0" u="none" strike="noStrike" kern="1200" cap="none" spc="0" normalizeH="0" baseline="0" noProof="0">
                          <a:ln>
                            <a:noFill/>
                          </a:ln>
                          <a:solidFill>
                            <a:prstClr val="black"/>
                          </a:solidFill>
                          <a:effectLst/>
                          <a:uLnTx/>
                          <a:uFillTx/>
                          <a:latin typeface="+mn-lt"/>
                          <a:ea typeface="+mn-ea"/>
                          <a:cs typeface="+mn-cs"/>
                        </a:rPr>
                        <a:t>
 HMI18-Aktuell: Fritz Schinkel zeigt, welche AI-Lösungen Fujitsu zu bieten hat (DE)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2.0779 %</a:t>
                      </a:r>
                    </a:p>
                  </a:txBody>
                  <a:tcPr/>
                </a:tc>
                <a:extLst>
                  <a:ext uri="{0D108BD9-81ED-4DB2-BD59-A6C34878D82A}">
                    <a16:rowId xmlns:a16="http://schemas.microsoft.com/office/drawing/2014/main" val="298024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- 2018-04-26 09:00:23 </a:t>
                      </a:r>
                      <a:r>
                        <a:rPr kumimoji="0" lang="de-DE" sz="1000" b="0" i="0" u="none" strike="noStrike" kern="1200" cap="none" spc="0" normalizeH="0" baseline="0" noProof="0">
                          <a:ln>
                            <a:noFill/>
                          </a:ln>
                          <a:solidFill>
                            <a:prstClr val="black"/>
                          </a:solidFill>
                          <a:effectLst/>
                          <a:uLnTx/>
                          <a:uFillTx/>
                          <a:latin typeface="+mn-lt"/>
                          <a:ea typeface="+mn-ea"/>
                          <a:cs typeface="+mn-cs"/>
                        </a:rPr>
                        <a:t>
 HMI18-Aktuell: Messeresumee von Hiroyuki Yokokawa (EN)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0.7792 %</a:t>
                      </a:r>
                    </a:p>
                  </a:txBody>
                  <a:tcPr/>
                </a:tc>
                <a:extLst>
                  <a:ext uri="{0D108BD9-81ED-4DB2-BD59-A6C34878D82A}">
                    <a16:rowId xmlns:a16="http://schemas.microsoft.com/office/drawing/2014/main" val="1031748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- 2018-04-25 17:10:25 </a:t>
                      </a:r>
                      <a:r>
                        <a:rPr kumimoji="0" lang="de-DE" sz="1000" b="0" i="0" u="none" strike="noStrike" kern="1200" cap="none" spc="0" normalizeH="0" baseline="0" noProof="0">
                          <a:ln>
                            <a:noFill/>
                          </a:ln>
                          <a:solidFill>
                            <a:prstClr val="black"/>
                          </a:solidFill>
                          <a:effectLst/>
                          <a:uLnTx/>
                          <a:uFillTx/>
                          <a:latin typeface="+mn-lt"/>
                          <a:ea typeface="+mn-ea"/>
                          <a:cs typeface="+mn-cs"/>
                        </a:rPr>
                        <a:t>
 HMI18-Aktuell: Dr. Joseph Reger über die Digital Co-creation und die (Fertigungs-)Industrie (DE)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1.5707 %</a:t>
                      </a:r>
                    </a:p>
                  </a:txBody>
                  <a:tcPr/>
                </a:tc>
                <a:extLst>
                  <a:ext uri="{0D108BD9-81ED-4DB2-BD59-A6C34878D82A}">
                    <a16:rowId xmlns:a16="http://schemas.microsoft.com/office/drawing/2014/main" val="847644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- 2018-04-25 17:08:53 </a:t>
                      </a:r>
                      <a:r>
                        <a:rPr kumimoji="0" lang="de-DE" sz="1000" b="0" i="0" u="none" strike="noStrike" kern="1200" cap="none" spc="0" normalizeH="0" baseline="0" noProof="0">
                          <a:ln>
                            <a:noFill/>
                          </a:ln>
                          <a:solidFill>
                            <a:prstClr val="black"/>
                          </a:solidFill>
                          <a:effectLst/>
                          <a:uLnTx/>
                          <a:uFillTx/>
                          <a:latin typeface="+mn-lt"/>
                          <a:ea typeface="+mn-ea"/>
                          <a:cs typeface="+mn-cs"/>
                        </a:rPr>
                        <a:t>
 HMI18-Aktuell: Walter Graf über sein Industrie 4.0-Highlight (EN)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18.3246 %</a:t>
                      </a:r>
                    </a:p>
                  </a:txBody>
                  <a:tcPr/>
                </a:tc>
                <a:extLst>
                  <a:ext uri="{0D108BD9-81ED-4DB2-BD59-A6C34878D82A}">
                    <a16:rowId xmlns:a16="http://schemas.microsoft.com/office/drawing/2014/main" val="3175151146"/>
                  </a:ext>
                </a:extLst>
              </a:tr>
            </a:tbl>
          </a:graphicData>
        </a:graphic>
      </p:graphicFrame>
      <p:sp>
        <p:nvSpPr>
          <p:cNvPr id="4" name="Text Placeholder 3">
            <a:extLst>
              <a:ext uri="{FF2B5EF4-FFF2-40B4-BE49-F238E27FC236}">
                <a16:creationId xmlns:a16="http://schemas.microsoft.com/office/drawing/2014/main" id="{C158AFC4-8B97-4AC2-BAF9-483B188AA3DE}"/>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2855500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A0CC5-0CB6-4646-9313-17A3A3075C56}"/>
              </a:ext>
            </a:extLst>
          </p:cNvPr>
          <p:cNvSpPr>
            <a:spLocks noGrp="1"/>
          </p:cNvSpPr>
          <p:nvPr>
            <p:ph type="title"/>
          </p:nvPr>
        </p:nvSpPr>
        <p:spPr/>
        <p:txBody>
          <a:bodyPr/>
          <a:lstStyle/>
          <a:p>
            <a:r>
              <a:rPr lang="en-US"/>
              <a:t>Youtube Videos Table | All Pages - 2 of 4</a:t>
            </a:r>
          </a:p>
        </p:txBody>
      </p:sp>
      <p:graphicFrame>
        <p:nvGraphicFramePr>
          <p:cNvPr id="5" name="Table Placeholder 4">
            <a:extLst>
              <a:ext uri="{FF2B5EF4-FFF2-40B4-BE49-F238E27FC236}">
                <a16:creationId xmlns:a16="http://schemas.microsoft.com/office/drawing/2014/main" id="{0428B33E-DE83-45AE-B86D-79C08E45C40E}"/>
              </a:ext>
            </a:extLst>
          </p:cNvPr>
          <p:cNvGraphicFramePr>
            <a:graphicFrameLocks noGrp="1"/>
          </p:cNvGraphicFramePr>
          <p:nvPr>
            <p:ph type="tbl" sz="quarter" idx="13"/>
            <p:extLst>
              <p:ext uri="{D42A27DB-BD31-4B8C-83A1-F6EECF244321}">
                <p14:modId xmlns:p14="http://schemas.microsoft.com/office/powerpoint/2010/main" val="1799175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8052115"/>
                    </a:ext>
                  </a:extLst>
                </a:gridCol>
                <a:gridCol w="822960">
                  <a:extLst>
                    <a:ext uri="{9D8B030D-6E8A-4147-A177-3AD203B41FA5}">
                      <a16:colId xmlns:a16="http://schemas.microsoft.com/office/drawing/2014/main" val="3394605860"/>
                    </a:ext>
                  </a:extLst>
                </a:gridCol>
                <a:gridCol w="822960">
                  <a:extLst>
                    <a:ext uri="{9D8B030D-6E8A-4147-A177-3AD203B41FA5}">
                      <a16:colId xmlns:a16="http://schemas.microsoft.com/office/drawing/2014/main" val="1159835106"/>
                    </a:ext>
                  </a:extLst>
                </a:gridCol>
                <a:gridCol w="822960">
                  <a:extLst>
                    <a:ext uri="{9D8B030D-6E8A-4147-A177-3AD203B41FA5}">
                      <a16:colId xmlns:a16="http://schemas.microsoft.com/office/drawing/2014/main" val="3774002917"/>
                    </a:ext>
                  </a:extLst>
                </a:gridCol>
                <a:gridCol w="822960">
                  <a:extLst>
                    <a:ext uri="{9D8B030D-6E8A-4147-A177-3AD203B41FA5}">
                      <a16:colId xmlns:a16="http://schemas.microsoft.com/office/drawing/2014/main" val="986008328"/>
                    </a:ext>
                  </a:extLst>
                </a:gridCol>
                <a:gridCol w="822960">
                  <a:extLst>
                    <a:ext uri="{9D8B030D-6E8A-4147-A177-3AD203B41FA5}">
                      <a16:colId xmlns:a16="http://schemas.microsoft.com/office/drawing/2014/main" val="1332219190"/>
                    </a:ext>
                  </a:extLst>
                </a:gridCol>
                <a:gridCol w="822960">
                  <a:extLst>
                    <a:ext uri="{9D8B030D-6E8A-4147-A177-3AD203B41FA5}">
                      <a16:colId xmlns:a16="http://schemas.microsoft.com/office/drawing/2014/main" val="3825105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in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4661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- 2018-04-25 14:03:41 </a:t>
                      </a:r>
                      <a:r>
                        <a:rPr kumimoji="0" lang="de-DE" sz="1000" b="0" i="0" u="none" strike="noStrike" kern="1200" cap="none" spc="0" normalizeH="0" baseline="0" noProof="0">
                          <a:ln>
                            <a:noFill/>
                          </a:ln>
                          <a:solidFill>
                            <a:prstClr val="black"/>
                          </a:solidFill>
                          <a:effectLst/>
                          <a:uLnTx/>
                          <a:uFillTx/>
                          <a:latin typeface="+mn-lt"/>
                          <a:ea typeface="+mn-ea"/>
                          <a:cs typeface="+mn-cs"/>
                        </a:rPr>
                        <a:t>
 HMI18-Aktuell: Frank Blaimberger über den Zusammenhang von Industrie 4.0 und Smart Factory (DE)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0.5236 %</a:t>
                      </a:r>
                    </a:p>
                  </a:txBody>
                  <a:tcPr/>
                </a:tc>
                <a:extLst>
                  <a:ext uri="{0D108BD9-81ED-4DB2-BD59-A6C34878D82A}">
                    <a16:rowId xmlns:a16="http://schemas.microsoft.com/office/drawing/2014/main" val="1003028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- 2018-04-25 12:55:48 </a:t>
                      </a:r>
                      <a:r>
                        <a:rPr kumimoji="0" lang="en-US" sz="1000" b="0" i="0" u="none" strike="noStrike" kern="1200" cap="none" spc="0" normalizeH="0" baseline="0" noProof="0">
                          <a:ln>
                            <a:noFill/>
                          </a:ln>
                          <a:solidFill>
                            <a:prstClr val="black"/>
                          </a:solidFill>
                          <a:effectLst/>
                          <a:uLnTx/>
                          <a:uFillTx/>
                          <a:latin typeface="+mn-lt"/>
                          <a:ea typeface="+mn-ea"/>
                          <a:cs typeface="+mn-cs"/>
                        </a:rPr>
                        <a:t>
 HMI18-Aktuell: Dr. Rolf Werner IOTA, Blockchain - Chancen und Risken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14.9215 %</a:t>
                      </a:r>
                    </a:p>
                  </a:txBody>
                  <a:tcPr/>
                </a:tc>
                <a:extLst>
                  <a:ext uri="{0D108BD9-81ED-4DB2-BD59-A6C34878D82A}">
                    <a16:rowId xmlns:a16="http://schemas.microsoft.com/office/drawing/2014/main" val="44335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- 2018-04-24 11:31:11 </a:t>
                      </a:r>
                      <a:r>
                        <a:rPr kumimoji="0" lang="de-DE" sz="1000" b="0" i="0" u="none" strike="noStrike" kern="1200" cap="none" spc="0" normalizeH="0" baseline="0" noProof="0">
                          <a:ln>
                            <a:noFill/>
                          </a:ln>
                          <a:solidFill>
                            <a:prstClr val="black"/>
                          </a:solidFill>
                          <a:effectLst/>
                          <a:uLnTx/>
                          <a:uFillTx/>
                          <a:latin typeface="+mn-lt"/>
                          <a:ea typeface="+mn-ea"/>
                          <a:cs typeface="+mn-cs"/>
                        </a:rPr>
                        <a:t>
 HMI18-Aktuell: Dr. Rolf Werner über die IOTA Technologie auf der Hannover Messe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21.3904 %</a:t>
                      </a:r>
                    </a:p>
                  </a:txBody>
                  <a:tcPr/>
                </a:tc>
                <a:extLst>
                  <a:ext uri="{0D108BD9-81ED-4DB2-BD59-A6C34878D82A}">
                    <a16:rowId xmlns:a16="http://schemas.microsoft.com/office/drawing/2014/main" val="35401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- 2018-04-24 11:25:55 </a:t>
                      </a:r>
                      <a:r>
                        <a:rPr kumimoji="0" lang="en-US" sz="1000" b="0" i="0" u="none" strike="noStrike" kern="1200" cap="none" spc="0" normalizeH="0" baseline="0" noProof="0">
                          <a:ln>
                            <a:noFill/>
                          </a:ln>
                          <a:solidFill>
                            <a:prstClr val="black"/>
                          </a:solidFill>
                          <a:effectLst/>
                          <a:uLnTx/>
                          <a:uFillTx/>
                          <a:latin typeface="+mn-lt"/>
                          <a:ea typeface="+mn-ea"/>
                          <a:cs typeface="+mn-cs"/>
                        </a:rPr>
                        <a:t>
 HMI18-Aktuell: Andreas Thieme in 60 Sek. über Fujitsu auf der Hannover Messe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1.6043 %</a:t>
                      </a:r>
                    </a:p>
                  </a:txBody>
                  <a:tcPr/>
                </a:tc>
                <a:extLst>
                  <a:ext uri="{0D108BD9-81ED-4DB2-BD59-A6C34878D82A}">
                    <a16:rowId xmlns:a16="http://schemas.microsoft.com/office/drawing/2014/main" val="2424406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- 2018-04-23 18:05:05 </a:t>
                      </a:r>
                      <a:r>
                        <a:rPr kumimoji="0" lang="de-DE" sz="1000" b="0" i="0" u="none" strike="noStrike" kern="1200" cap="none" spc="0" normalizeH="0" baseline="0" noProof="0">
                          <a:ln>
                            <a:noFill/>
                          </a:ln>
                          <a:solidFill>
                            <a:prstClr val="black"/>
                          </a:solidFill>
                          <a:effectLst/>
                          <a:uLnTx/>
                          <a:uFillTx/>
                          <a:latin typeface="+mn-lt"/>
                          <a:ea typeface="+mn-ea"/>
                          <a:cs typeface="+mn-cs"/>
                        </a:rPr>
                        <a:t>
 HMI18-Aktuell: Hannover Messe 2018: Abstrakte Lösungen zum Anfassen (DE)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63497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- 2018-04-23 17:56:57 </a:t>
                      </a:r>
                      <a:r>
                        <a:rPr kumimoji="0" lang="en-US" sz="1000" b="0" i="0" u="none" strike="noStrike" kern="1200" cap="none" spc="0" normalizeH="0" baseline="0" noProof="0">
                          <a:ln>
                            <a:noFill/>
                          </a:ln>
                          <a:solidFill>
                            <a:prstClr val="black"/>
                          </a:solidFill>
                          <a:effectLst/>
                          <a:uLnTx/>
                          <a:uFillTx/>
                          <a:latin typeface="+mn-lt"/>
                          <a:ea typeface="+mn-ea"/>
                          <a:cs typeface="+mn-cs"/>
                        </a:rPr>
                        <a:t>
 HMI18-Aktuell: Angela Tassinger, PR Manager bei Fujitsu, über die HMI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1.3736 %</a:t>
                      </a:r>
                    </a:p>
                  </a:txBody>
                  <a:tcPr/>
                </a:tc>
                <a:extLst>
                  <a:ext uri="{0D108BD9-81ED-4DB2-BD59-A6C34878D82A}">
                    <a16:rowId xmlns:a16="http://schemas.microsoft.com/office/drawing/2014/main" val="373307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- 2018-04-23 14:40:25 </a:t>
                      </a:r>
                      <a:r>
                        <a:rPr kumimoji="0" lang="de-DE" sz="1000" b="0" i="0" u="none" strike="noStrike" kern="1200" cap="none" spc="0" normalizeH="0" baseline="0" noProof="0">
                          <a:ln>
                            <a:noFill/>
                          </a:ln>
                          <a:solidFill>
                            <a:prstClr val="black"/>
                          </a:solidFill>
                          <a:effectLst/>
                          <a:uLnTx/>
                          <a:uFillTx/>
                          <a:latin typeface="+mn-lt"/>
                          <a:ea typeface="+mn-ea"/>
                          <a:cs typeface="+mn-cs"/>
                        </a:rPr>
                        <a:t>
 HMI18-Aktuell: IOTA und Industrie 4.0 auf der Hannover Messe (ENG)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50.0000 %</a:t>
                      </a:r>
                    </a:p>
                  </a:txBody>
                  <a:tcPr/>
                </a:tc>
                <a:extLst>
                  <a:ext uri="{0D108BD9-81ED-4DB2-BD59-A6C34878D82A}">
                    <a16:rowId xmlns:a16="http://schemas.microsoft.com/office/drawing/2014/main" val="2530575734"/>
                  </a:ext>
                </a:extLst>
              </a:tr>
            </a:tbl>
          </a:graphicData>
        </a:graphic>
      </p:graphicFrame>
      <p:sp>
        <p:nvSpPr>
          <p:cNvPr id="4" name="Text Placeholder 3">
            <a:extLst>
              <a:ext uri="{FF2B5EF4-FFF2-40B4-BE49-F238E27FC236}">
                <a16:creationId xmlns:a16="http://schemas.microsoft.com/office/drawing/2014/main" id="{9EE31458-BBB5-4D89-A883-BECDDE504D3B}"/>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9185467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C9A0-B9F1-4DEC-A739-C4C90150F90A}"/>
              </a:ext>
            </a:extLst>
          </p:cNvPr>
          <p:cNvSpPr>
            <a:spLocks noGrp="1"/>
          </p:cNvSpPr>
          <p:nvPr>
            <p:ph type="title"/>
          </p:nvPr>
        </p:nvSpPr>
        <p:spPr/>
        <p:txBody>
          <a:bodyPr/>
          <a:lstStyle/>
          <a:p>
            <a:r>
              <a:rPr lang="en-US"/>
              <a:t>Youtube Videos Table | All Pages - 3 of 4</a:t>
            </a:r>
          </a:p>
        </p:txBody>
      </p:sp>
      <p:graphicFrame>
        <p:nvGraphicFramePr>
          <p:cNvPr id="5" name="Table Placeholder 4">
            <a:extLst>
              <a:ext uri="{FF2B5EF4-FFF2-40B4-BE49-F238E27FC236}">
                <a16:creationId xmlns:a16="http://schemas.microsoft.com/office/drawing/2014/main" id="{31DA913A-2B6D-4197-8876-2F9772A0582C}"/>
              </a:ext>
            </a:extLst>
          </p:cNvPr>
          <p:cNvGraphicFramePr>
            <a:graphicFrameLocks noGrp="1"/>
          </p:cNvGraphicFramePr>
          <p:nvPr>
            <p:ph type="tbl" sz="quarter" idx="13"/>
            <p:extLst>
              <p:ext uri="{D42A27DB-BD31-4B8C-83A1-F6EECF244321}">
                <p14:modId xmlns:p14="http://schemas.microsoft.com/office/powerpoint/2010/main" val="305876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8310498"/>
                    </a:ext>
                  </a:extLst>
                </a:gridCol>
                <a:gridCol w="822960">
                  <a:extLst>
                    <a:ext uri="{9D8B030D-6E8A-4147-A177-3AD203B41FA5}">
                      <a16:colId xmlns:a16="http://schemas.microsoft.com/office/drawing/2014/main" val="1845146146"/>
                    </a:ext>
                  </a:extLst>
                </a:gridCol>
                <a:gridCol w="822960">
                  <a:extLst>
                    <a:ext uri="{9D8B030D-6E8A-4147-A177-3AD203B41FA5}">
                      <a16:colId xmlns:a16="http://schemas.microsoft.com/office/drawing/2014/main" val="2310749284"/>
                    </a:ext>
                  </a:extLst>
                </a:gridCol>
                <a:gridCol w="822960">
                  <a:extLst>
                    <a:ext uri="{9D8B030D-6E8A-4147-A177-3AD203B41FA5}">
                      <a16:colId xmlns:a16="http://schemas.microsoft.com/office/drawing/2014/main" val="3798760413"/>
                    </a:ext>
                  </a:extLst>
                </a:gridCol>
                <a:gridCol w="822960">
                  <a:extLst>
                    <a:ext uri="{9D8B030D-6E8A-4147-A177-3AD203B41FA5}">
                      <a16:colId xmlns:a16="http://schemas.microsoft.com/office/drawing/2014/main" val="3328214364"/>
                    </a:ext>
                  </a:extLst>
                </a:gridCol>
                <a:gridCol w="822960">
                  <a:extLst>
                    <a:ext uri="{9D8B030D-6E8A-4147-A177-3AD203B41FA5}">
                      <a16:colId xmlns:a16="http://schemas.microsoft.com/office/drawing/2014/main" val="440908305"/>
                    </a:ext>
                  </a:extLst>
                </a:gridCol>
                <a:gridCol w="822960">
                  <a:extLst>
                    <a:ext uri="{9D8B030D-6E8A-4147-A177-3AD203B41FA5}">
                      <a16:colId xmlns:a16="http://schemas.microsoft.com/office/drawing/2014/main" val="2923773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in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60286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- 2018-04-23 09:36:54 </a:t>
                      </a:r>
                      <a:r>
                        <a:rPr kumimoji="0" lang="de-DE" sz="1000" b="0" i="0" u="none" strike="noStrike" kern="1200" cap="none" spc="0" normalizeH="0" baseline="0" noProof="0">
                          <a:ln>
                            <a:noFill/>
                          </a:ln>
                          <a:solidFill>
                            <a:prstClr val="black"/>
                          </a:solidFill>
                          <a:effectLst/>
                          <a:uLnTx/>
                          <a:uFillTx/>
                          <a:latin typeface="+mn-lt"/>
                          <a:ea typeface="+mn-ea"/>
                          <a:cs typeface="+mn-cs"/>
                        </a:rPr>
                        <a:t>
 HMI18-Aktuell: Dr. Rolf Werner über Industrie 4.0 und den Fujitsu Stand auf der Hannover Messe (DE)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92.5824 %</a:t>
                      </a:r>
                    </a:p>
                  </a:txBody>
                  <a:tcPr/>
                </a:tc>
                <a:extLst>
                  <a:ext uri="{0D108BD9-81ED-4DB2-BD59-A6C34878D82A}">
                    <a16:rowId xmlns:a16="http://schemas.microsoft.com/office/drawing/2014/main" val="3744457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- 2018-04-22 18:14:17 </a:t>
                      </a:r>
                      <a:r>
                        <a:rPr kumimoji="0" lang="en-US" sz="1000" b="0" i="0" u="none" strike="noStrike" kern="1200" cap="none" spc="0" normalizeH="0" baseline="0" noProof="0">
                          <a:ln>
                            <a:noFill/>
                          </a:ln>
                          <a:solidFill>
                            <a:prstClr val="black"/>
                          </a:solidFill>
                          <a:effectLst/>
                          <a:uLnTx/>
                          <a:uFillTx/>
                          <a:latin typeface="+mn-lt"/>
                          <a:ea typeface="+mn-ea"/>
                          <a:cs typeface="+mn-cs"/>
                        </a:rPr>
                        <a:t>
 HMI18-Aktuell: 90 sek kompakt - IOTA, Industrie4.0, Machine Learning, KI und Virtual Reality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38.7755 %</a:t>
                      </a:r>
                    </a:p>
                  </a:txBody>
                  <a:tcPr/>
                </a:tc>
                <a:extLst>
                  <a:ext uri="{0D108BD9-81ED-4DB2-BD59-A6C34878D82A}">
                    <a16:rowId xmlns:a16="http://schemas.microsoft.com/office/drawing/2014/main" val="3291413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- 2018-04-16 16:04:34 </a:t>
                      </a:r>
                      <a:r>
                        <a:rPr kumimoji="0" lang="de-DE" sz="1000" b="0" i="0" u="none" strike="noStrike" kern="1200" cap="none" spc="0" normalizeH="0" baseline="0" noProof="0">
                          <a:ln>
                            <a:noFill/>
                          </a:ln>
                          <a:solidFill>
                            <a:prstClr val="black"/>
                          </a:solidFill>
                          <a:effectLst/>
                          <a:uLnTx/>
                          <a:uFillTx/>
                          <a:latin typeface="+mn-lt"/>
                          <a:ea typeface="+mn-ea"/>
                          <a:cs typeface="+mn-cs"/>
                        </a:rPr>
                        <a:t>
 Interview zum DTC mit Franz J. Pschierer, Bay. Staatsminister für Wirtschaft, Energie &amp; Technologie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0.2985 %</a:t>
                      </a:r>
                    </a:p>
                  </a:txBody>
                  <a:tcPr/>
                </a:tc>
                <a:extLst>
                  <a:ext uri="{0D108BD9-81ED-4DB2-BD59-A6C34878D82A}">
                    <a16:rowId xmlns:a16="http://schemas.microsoft.com/office/drawing/2014/main" val="2133817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- 2018-04-16 14:41:42 </a:t>
                      </a:r>
                      <a:r>
                        <a:rPr kumimoji="0" lang="de-DE" sz="1000" b="0" i="0" u="none" strike="noStrike" kern="1200" cap="none" spc="0" normalizeH="0" baseline="0" noProof="0">
                          <a:ln>
                            <a:noFill/>
                          </a:ln>
                          <a:solidFill>
                            <a:prstClr val="black"/>
                          </a:solidFill>
                          <a:effectLst/>
                          <a:uLnTx/>
                          <a:uFillTx/>
                          <a:latin typeface="+mn-lt"/>
                          <a:ea typeface="+mn-ea"/>
                          <a:cs typeface="+mn-cs"/>
                        </a:rPr>
                        <a:t>
 Interview mit Dr. Rolf Werner: Wie funktioniert das Digital Transformation Center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0.2985 %</a:t>
                      </a:r>
                    </a:p>
                  </a:txBody>
                  <a:tcPr/>
                </a:tc>
                <a:extLst>
                  <a:ext uri="{0D108BD9-81ED-4DB2-BD59-A6C34878D82A}">
                    <a16:rowId xmlns:a16="http://schemas.microsoft.com/office/drawing/2014/main" val="1094924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- 2018-04-16 10:59:26 </a:t>
                      </a:r>
                      <a:r>
                        <a:rPr kumimoji="0" lang="en-US" sz="1000" b="0" i="0" u="none" strike="noStrike" kern="1200" cap="none" spc="0" normalizeH="0" baseline="0" noProof="0">
                          <a:ln>
                            <a:noFill/>
                          </a:ln>
                          <a:solidFill>
                            <a:prstClr val="black"/>
                          </a:solidFill>
                          <a:effectLst/>
                          <a:uLnTx/>
                          <a:uFillTx/>
                          <a:latin typeface="+mn-lt"/>
                          <a:ea typeface="+mn-ea"/>
                          <a:cs typeface="+mn-cs"/>
                        </a:rPr>
                        <a:t>
 Interview mit Lars Vogel zum Co-creation 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0.8955 %</a:t>
                      </a:r>
                    </a:p>
                  </a:txBody>
                  <a:tcPr/>
                </a:tc>
                <a:extLst>
                  <a:ext uri="{0D108BD9-81ED-4DB2-BD59-A6C34878D82A}">
                    <a16:rowId xmlns:a16="http://schemas.microsoft.com/office/drawing/2014/main" val="10250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- 2018-04-16 10:51:07 </a:t>
                      </a:r>
                      <a:r>
                        <a:rPr kumimoji="0" lang="en-US" sz="1000" b="0" i="0" u="none" strike="noStrike" kern="1200" cap="none" spc="0" normalizeH="0" baseline="0" noProof="0">
                          <a:ln>
                            <a:noFill/>
                          </a:ln>
                          <a:solidFill>
                            <a:prstClr val="black"/>
                          </a:solidFill>
                          <a:effectLst/>
                          <a:uLnTx/>
                          <a:uFillTx/>
                          <a:latin typeface="+mn-lt"/>
                          <a:ea typeface="+mn-ea"/>
                          <a:cs typeface="+mn-cs"/>
                        </a:rPr>
                        <a:t>
 Dr. Rolf Werner, Head of Central Europe bei Fujitsu lädt ein zur Hannover Messe HMI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24.1791 %</a:t>
                      </a:r>
                    </a:p>
                  </a:txBody>
                  <a:tcPr/>
                </a:tc>
                <a:extLst>
                  <a:ext uri="{0D108BD9-81ED-4DB2-BD59-A6C34878D82A}">
                    <a16:rowId xmlns:a16="http://schemas.microsoft.com/office/drawing/2014/main" val="367585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FUJITSUDE - 2018-04-13 15:44:22 </a:t>
                      </a:r>
                      <a:r>
                        <a:rPr kumimoji="0" lang="en-US" sz="1000" b="0" i="0" u="none" strike="noStrike" kern="1200" cap="none" spc="0" normalizeH="0" baseline="0" noProof="0">
                          <a:ln>
                            <a:noFill/>
                          </a:ln>
                          <a:solidFill>
                            <a:prstClr val="black"/>
                          </a:solidFill>
                          <a:effectLst/>
                          <a:uLnTx/>
                          <a:uFillTx/>
                          <a:latin typeface="+mn-lt"/>
                          <a:ea typeface="+mn-ea"/>
                          <a:cs typeface="+mn-cs"/>
                        </a:rPr>
                        <a:t>
 Interview mit Thomas Remmel: Co-creating 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1.1940 %</a:t>
                      </a:r>
                    </a:p>
                  </a:txBody>
                  <a:tcPr/>
                </a:tc>
                <a:extLst>
                  <a:ext uri="{0D108BD9-81ED-4DB2-BD59-A6C34878D82A}">
                    <a16:rowId xmlns:a16="http://schemas.microsoft.com/office/drawing/2014/main" val="2306760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- 2018-04-13 15:13:06 </a:t>
                      </a:r>
                      <a:r>
                        <a:rPr kumimoji="0" lang="de-DE" sz="1000" b="0" i="0" u="none" strike="noStrike" kern="1200" cap="none" spc="0" normalizeH="0" baseline="0" noProof="0">
                          <a:ln>
                            <a:noFill/>
                          </a:ln>
                          <a:solidFill>
                            <a:prstClr val="black"/>
                          </a:solidFill>
                          <a:effectLst/>
                          <a:uLnTx/>
                          <a:uFillTx/>
                          <a:latin typeface="+mn-lt"/>
                          <a:ea typeface="+mn-ea"/>
                          <a:cs typeface="+mn-cs"/>
                        </a:rPr>
                        <a:t>
 Was ist das Fujitsu Digital Co-creating 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563776525"/>
                  </a:ext>
                </a:extLst>
              </a:tr>
            </a:tbl>
          </a:graphicData>
        </a:graphic>
      </p:graphicFrame>
      <p:sp>
        <p:nvSpPr>
          <p:cNvPr id="4" name="Text Placeholder 3">
            <a:extLst>
              <a:ext uri="{FF2B5EF4-FFF2-40B4-BE49-F238E27FC236}">
                <a16:creationId xmlns:a16="http://schemas.microsoft.com/office/drawing/2014/main" id="{85D8C77C-777F-47F4-AD62-144E3485DA1A}"/>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9567053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BCA75-7723-4FCA-BFB4-B8193D2EE0FD}"/>
              </a:ext>
            </a:extLst>
          </p:cNvPr>
          <p:cNvSpPr>
            <a:spLocks noGrp="1"/>
          </p:cNvSpPr>
          <p:nvPr>
            <p:ph type="title"/>
          </p:nvPr>
        </p:nvSpPr>
        <p:spPr/>
        <p:txBody>
          <a:bodyPr/>
          <a:lstStyle/>
          <a:p>
            <a:r>
              <a:rPr lang="en-US"/>
              <a:t>Youtube Videos Table | All Pages - 4 of 4</a:t>
            </a:r>
          </a:p>
        </p:txBody>
      </p:sp>
      <p:graphicFrame>
        <p:nvGraphicFramePr>
          <p:cNvPr id="5" name="Table Placeholder 4">
            <a:extLst>
              <a:ext uri="{FF2B5EF4-FFF2-40B4-BE49-F238E27FC236}">
                <a16:creationId xmlns:a16="http://schemas.microsoft.com/office/drawing/2014/main" id="{D626FAD9-56D2-4FC0-B8FC-174986F7AEBB}"/>
              </a:ext>
            </a:extLst>
          </p:cNvPr>
          <p:cNvGraphicFramePr>
            <a:graphicFrameLocks noGrp="1"/>
          </p:cNvGraphicFramePr>
          <p:nvPr>
            <p:ph type="tbl" sz="quarter" idx="13"/>
            <p:extLst>
              <p:ext uri="{D42A27DB-BD31-4B8C-83A1-F6EECF244321}">
                <p14:modId xmlns:p14="http://schemas.microsoft.com/office/powerpoint/2010/main" val="1767515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90312210"/>
                    </a:ext>
                  </a:extLst>
                </a:gridCol>
                <a:gridCol w="822960">
                  <a:extLst>
                    <a:ext uri="{9D8B030D-6E8A-4147-A177-3AD203B41FA5}">
                      <a16:colId xmlns:a16="http://schemas.microsoft.com/office/drawing/2014/main" val="1822700953"/>
                    </a:ext>
                  </a:extLst>
                </a:gridCol>
                <a:gridCol w="822960">
                  <a:extLst>
                    <a:ext uri="{9D8B030D-6E8A-4147-A177-3AD203B41FA5}">
                      <a16:colId xmlns:a16="http://schemas.microsoft.com/office/drawing/2014/main" val="709432863"/>
                    </a:ext>
                  </a:extLst>
                </a:gridCol>
                <a:gridCol w="822960">
                  <a:extLst>
                    <a:ext uri="{9D8B030D-6E8A-4147-A177-3AD203B41FA5}">
                      <a16:colId xmlns:a16="http://schemas.microsoft.com/office/drawing/2014/main" val="3817463342"/>
                    </a:ext>
                  </a:extLst>
                </a:gridCol>
                <a:gridCol w="822960">
                  <a:extLst>
                    <a:ext uri="{9D8B030D-6E8A-4147-A177-3AD203B41FA5}">
                      <a16:colId xmlns:a16="http://schemas.microsoft.com/office/drawing/2014/main" val="2642503780"/>
                    </a:ext>
                  </a:extLst>
                </a:gridCol>
                <a:gridCol w="822960">
                  <a:extLst>
                    <a:ext uri="{9D8B030D-6E8A-4147-A177-3AD203B41FA5}">
                      <a16:colId xmlns:a16="http://schemas.microsoft.com/office/drawing/2014/main" val="3299256149"/>
                    </a:ext>
                  </a:extLst>
                </a:gridCol>
                <a:gridCol w="822960">
                  <a:extLst>
                    <a:ext uri="{9D8B030D-6E8A-4147-A177-3AD203B41FA5}">
                      <a16:colId xmlns:a16="http://schemas.microsoft.com/office/drawing/2014/main" val="1647886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in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96840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FUJITSUDE - 2018-04-11 15:12:52 </a:t>
                      </a:r>
                      <a:r>
                        <a:rPr kumimoji="0" lang="de-DE" sz="1000" b="0" i="0" u="none" strike="noStrike" kern="1200" cap="none" spc="0" normalizeH="0" baseline="0" noProof="0">
                          <a:ln>
                            <a:noFill/>
                          </a:ln>
                          <a:solidFill>
                            <a:prstClr val="black"/>
                          </a:solidFill>
                          <a:effectLst/>
                          <a:uLnTx/>
                          <a:uFillTx/>
                          <a:latin typeface="+mn-lt"/>
                          <a:ea typeface="+mn-ea"/>
                          <a:cs typeface="+mn-cs"/>
                        </a:rPr>
                        <a:t>
 Was ist das Fujitsu Digital Co-creating 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0.2985 %</a:t>
                      </a:r>
                    </a:p>
                  </a:txBody>
                  <a:tcPr/>
                </a:tc>
                <a:extLst>
                  <a:ext uri="{0D108BD9-81ED-4DB2-BD59-A6C34878D82A}">
                    <a16:rowId xmlns:a16="http://schemas.microsoft.com/office/drawing/2014/main" val="3057651080"/>
                  </a:ext>
                </a:extLst>
              </a:tr>
            </a:tbl>
          </a:graphicData>
        </a:graphic>
      </p:graphicFrame>
      <p:sp>
        <p:nvSpPr>
          <p:cNvPr id="4" name="Text Placeholder 3">
            <a:extLst>
              <a:ext uri="{FF2B5EF4-FFF2-40B4-BE49-F238E27FC236}">
                <a16:creationId xmlns:a16="http://schemas.microsoft.com/office/drawing/2014/main" id="{A821AC4B-325A-4A1F-84B0-BDC8500AF915}"/>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9801373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36E5D-ABF3-4E48-A9C0-A2C26479873D}"/>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615A69A3-BA20-4FED-B54C-A1C04DCAC5AA}"/>
              </a:ext>
            </a:extLst>
          </p:cNvPr>
          <p:cNvGraphicFramePr>
            <a:graphicFrameLocks noGrp="1"/>
          </p:cNvGraphicFramePr>
          <p:nvPr>
            <p:ph type="tbl" sz="quarter" idx="13"/>
            <p:extLst>
              <p:ext uri="{D42A27DB-BD31-4B8C-83A1-F6EECF244321}">
                <p14:modId xmlns:p14="http://schemas.microsoft.com/office/powerpoint/2010/main" val="3594247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96405717"/>
                    </a:ext>
                  </a:extLst>
                </a:gridCol>
                <a:gridCol w="658368">
                  <a:extLst>
                    <a:ext uri="{9D8B030D-6E8A-4147-A177-3AD203B41FA5}">
                      <a16:colId xmlns:a16="http://schemas.microsoft.com/office/drawing/2014/main" val="705369769"/>
                    </a:ext>
                  </a:extLst>
                </a:gridCol>
                <a:gridCol w="658368">
                  <a:extLst>
                    <a:ext uri="{9D8B030D-6E8A-4147-A177-3AD203B41FA5}">
                      <a16:colId xmlns:a16="http://schemas.microsoft.com/office/drawing/2014/main" val="3709582139"/>
                    </a:ext>
                  </a:extLst>
                </a:gridCol>
                <a:gridCol w="658368">
                  <a:extLst>
                    <a:ext uri="{9D8B030D-6E8A-4147-A177-3AD203B41FA5}">
                      <a16:colId xmlns:a16="http://schemas.microsoft.com/office/drawing/2014/main" val="1609560921"/>
                    </a:ext>
                  </a:extLst>
                </a:gridCol>
                <a:gridCol w="740664">
                  <a:extLst>
                    <a:ext uri="{9D8B030D-6E8A-4147-A177-3AD203B41FA5}">
                      <a16:colId xmlns:a16="http://schemas.microsoft.com/office/drawing/2014/main" val="3216977394"/>
                    </a:ext>
                  </a:extLst>
                </a:gridCol>
                <a:gridCol w="617220">
                  <a:extLst>
                    <a:ext uri="{9D8B030D-6E8A-4147-A177-3AD203B41FA5}">
                      <a16:colId xmlns:a16="http://schemas.microsoft.com/office/drawing/2014/main" val="238353246"/>
                    </a:ext>
                  </a:extLst>
                </a:gridCol>
                <a:gridCol w="658368">
                  <a:extLst>
                    <a:ext uri="{9D8B030D-6E8A-4147-A177-3AD203B41FA5}">
                      <a16:colId xmlns:a16="http://schemas.microsoft.com/office/drawing/2014/main" val="3050656169"/>
                    </a:ext>
                  </a:extLst>
                </a:gridCol>
                <a:gridCol w="658368">
                  <a:extLst>
                    <a:ext uri="{9D8B030D-6E8A-4147-A177-3AD203B41FA5}">
                      <a16:colId xmlns:a16="http://schemas.microsoft.com/office/drawing/2014/main" val="338033279"/>
                    </a:ext>
                  </a:extLst>
                </a:gridCol>
                <a:gridCol w="617220">
                  <a:extLst>
                    <a:ext uri="{9D8B030D-6E8A-4147-A177-3AD203B41FA5}">
                      <a16:colId xmlns:a16="http://schemas.microsoft.com/office/drawing/2014/main" val="4259999300"/>
                    </a:ext>
                  </a:extLst>
                </a:gridCol>
                <a:gridCol w="658368">
                  <a:extLst>
                    <a:ext uri="{9D8B030D-6E8A-4147-A177-3AD203B41FA5}">
                      <a16:colId xmlns:a16="http://schemas.microsoft.com/office/drawing/2014/main" val="1388927545"/>
                    </a:ext>
                  </a:extLst>
                </a:gridCol>
                <a:gridCol w="658368">
                  <a:extLst>
                    <a:ext uri="{9D8B030D-6E8A-4147-A177-3AD203B41FA5}">
                      <a16:colId xmlns:a16="http://schemas.microsoft.com/office/drawing/2014/main" val="762381393"/>
                    </a:ext>
                  </a:extLst>
                </a:gridCol>
              </a:tblGrid>
              <a:tr h="370840">
                <a:tc>
                  <a:txBody>
                    <a:bodyPr/>
                    <a:lstStyle/>
                    <a:p>
                      <a:r>
                        <a:rPr lang="en-US" sz="1000"/>
                        <a:t>Channel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Subscribers +/-</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extLst>
                  <a:ext uri="{0D108BD9-81ED-4DB2-BD59-A6C34878D82A}">
                    <a16:rowId xmlns:a16="http://schemas.microsoft.com/office/drawing/2014/main" val="1836133245"/>
                  </a:ext>
                </a:extLst>
              </a:tr>
              <a:tr h="370840">
                <a:tc>
                  <a:txBody>
                    <a:bodyPr/>
                    <a:lstStyle/>
                    <a:p>
                      <a:r>
                        <a:rPr lang="en-US" sz="1000"/>
                        <a:t>FUJITSUDE</a:t>
                      </a:r>
                    </a:p>
                  </a:txBody>
                  <a:tcPr/>
                </a:tc>
                <a:tc>
                  <a:txBody>
                    <a:bodyPr/>
                    <a:lstStyle/>
                    <a:p>
                      <a:r>
                        <a:rPr lang="en-US" sz="1000"/>
                        <a:t>62</a:t>
                      </a:r>
                    </a:p>
                  </a:txBody>
                  <a:tcPr/>
                </a:tc>
                <a:tc>
                  <a:txBody>
                    <a:bodyPr/>
                    <a:lstStyle/>
                    <a:p>
                      <a:r>
                        <a:rPr lang="en-US" sz="1000"/>
                        <a:t>7</a:t>
                      </a:r>
                    </a:p>
                  </a:txBody>
                  <a:tcPr/>
                </a:tc>
                <a:tc>
                  <a:txBody>
                    <a:bodyPr/>
                    <a:lstStyle/>
                    <a:p>
                      <a:r>
                        <a:rPr lang="en-US" sz="1000"/>
                        <a:t>55</a:t>
                      </a:r>
                    </a:p>
                  </a:txBody>
                  <a:tcPr/>
                </a:tc>
                <a:tc>
                  <a:txBody>
                    <a:bodyPr/>
                    <a:lstStyle/>
                    <a:p>
                      <a:r>
                        <a:rPr lang="en-US" sz="1000"/>
                        <a:t>27157</a:t>
                      </a:r>
                    </a:p>
                  </a:txBody>
                  <a:tcPr/>
                </a:tc>
                <a:tc>
                  <a:txBody>
                    <a:bodyPr/>
                    <a:lstStyle/>
                    <a:p>
                      <a:r>
                        <a:rPr lang="en-US" sz="1000"/>
                        <a:t>875</a:t>
                      </a:r>
                    </a:p>
                  </a:txBody>
                  <a:tcPr/>
                </a:tc>
                <a:tc>
                  <a:txBody>
                    <a:bodyPr/>
                    <a:lstStyle/>
                    <a:p>
                      <a:r>
                        <a:rPr lang="en-US" sz="1000"/>
                        <a:t>8</a:t>
                      </a:r>
                    </a:p>
                  </a:txBody>
                  <a:tcPr/>
                </a:tc>
                <a:tc>
                  <a:txBody>
                    <a:bodyPr/>
                    <a:lstStyle/>
                    <a:p>
                      <a:r>
                        <a:rPr lang="en-US" sz="1000"/>
                        <a:t>60</a:t>
                      </a:r>
                    </a:p>
                  </a:txBody>
                  <a:tcPr/>
                </a:tc>
                <a:tc>
                  <a:txBody>
                    <a:bodyPr/>
                    <a:lstStyle/>
                    <a:p>
                      <a:r>
                        <a:rPr lang="en-US" sz="1000"/>
                        <a:t>828</a:t>
                      </a:r>
                    </a:p>
                  </a:txBody>
                  <a:tcPr/>
                </a:tc>
                <a:tc>
                  <a:txBody>
                    <a:bodyPr/>
                    <a:lstStyle/>
                    <a:p>
                      <a:r>
                        <a:rPr lang="en-US" sz="1000"/>
                        <a:t>50470</a:t>
                      </a:r>
                    </a:p>
                  </a:txBody>
                  <a:tcPr/>
                </a:tc>
                <a:tc>
                  <a:txBody>
                    <a:bodyPr/>
                    <a:lstStyle/>
                    <a:p>
                      <a:r>
                        <a:rPr lang="en-US" sz="1000"/>
                        <a:t>111</a:t>
                      </a:r>
                    </a:p>
                  </a:txBody>
                  <a:tcPr/>
                </a:tc>
                <a:extLst>
                  <a:ext uri="{0D108BD9-81ED-4DB2-BD59-A6C34878D82A}">
                    <a16:rowId xmlns:a16="http://schemas.microsoft.com/office/drawing/2014/main" val="2977332173"/>
                  </a:ext>
                </a:extLst>
              </a:tr>
            </a:tbl>
          </a:graphicData>
        </a:graphic>
      </p:graphicFrame>
      <p:sp>
        <p:nvSpPr>
          <p:cNvPr id="4" name="Text Placeholder 3">
            <a:extLst>
              <a:ext uri="{FF2B5EF4-FFF2-40B4-BE49-F238E27FC236}">
                <a16:creationId xmlns:a16="http://schemas.microsoft.com/office/drawing/2014/main" id="{651082BA-FBEF-4641-BD4F-E8FCB0E7CB8F}"/>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17788781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832A3-21E5-4702-A881-3BC4952E2BF8}"/>
              </a:ext>
            </a:extLst>
          </p:cNvPr>
          <p:cNvSpPr>
            <a:spLocks noGrp="1"/>
          </p:cNvSpPr>
          <p:nvPr>
            <p:ph type="title"/>
          </p:nvPr>
        </p:nvSpPr>
        <p:spPr/>
        <p:txBody>
          <a:bodyPr/>
          <a:lstStyle/>
          <a:p>
            <a:r>
              <a:rPr lang="en-US"/>
              <a:t>Youtube Video Views Total | All Pages</a:t>
            </a:r>
          </a:p>
        </p:txBody>
      </p:sp>
      <p:graphicFrame>
        <p:nvGraphicFramePr>
          <p:cNvPr id="6" name="Chart Placeholder 5">
            <a:extLst>
              <a:ext uri="{FF2B5EF4-FFF2-40B4-BE49-F238E27FC236}">
                <a16:creationId xmlns:a16="http://schemas.microsoft.com/office/drawing/2014/main" id="{FCDAD479-DA1D-4FCB-BDB5-B1F81225DA44}"/>
              </a:ext>
            </a:extLst>
          </p:cNvPr>
          <p:cNvGraphicFramePr>
            <a:graphicFrameLocks noGrp="1"/>
          </p:cNvGraphicFramePr>
          <p:nvPr>
            <p:ph type="chart" sz="quarter" idx="13"/>
            <p:extLst>
              <p:ext uri="{D42A27DB-BD31-4B8C-83A1-F6EECF244321}">
                <p14:modId xmlns:p14="http://schemas.microsoft.com/office/powerpoint/2010/main" val="4149854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08F6A0-104E-4F32-AF1F-D66E4911C6B8}"/>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855C581C-31ED-4E53-9EC2-CCA158DE58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06198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13DCC-47C3-46FC-8778-6AB25EC2CA60}"/>
              </a:ext>
            </a:extLst>
          </p:cNvPr>
          <p:cNvSpPr>
            <a:spLocks noGrp="1"/>
          </p:cNvSpPr>
          <p:nvPr>
            <p:ph type="title"/>
          </p:nvPr>
        </p:nvSpPr>
        <p:spPr/>
        <p:txBody>
          <a:bodyPr/>
          <a:lstStyle/>
          <a:p>
            <a:r>
              <a:rPr lang="en-US"/>
              <a:t>Youtube Subscribers Total | All Pages</a:t>
            </a:r>
          </a:p>
        </p:txBody>
      </p:sp>
      <p:graphicFrame>
        <p:nvGraphicFramePr>
          <p:cNvPr id="6" name="Chart Placeholder 5">
            <a:extLst>
              <a:ext uri="{FF2B5EF4-FFF2-40B4-BE49-F238E27FC236}">
                <a16:creationId xmlns:a16="http://schemas.microsoft.com/office/drawing/2014/main" id="{7BF92D0C-A344-4D30-B114-9B18BC5C71C2}"/>
              </a:ext>
            </a:extLst>
          </p:cNvPr>
          <p:cNvGraphicFramePr>
            <a:graphicFrameLocks noGrp="1"/>
          </p:cNvGraphicFramePr>
          <p:nvPr>
            <p:ph type="chart" sz="quarter" idx="13"/>
            <p:extLst>
              <p:ext uri="{D42A27DB-BD31-4B8C-83A1-F6EECF244321}">
                <p14:modId xmlns:p14="http://schemas.microsoft.com/office/powerpoint/2010/main" val="2486517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92B590-D362-4DF5-B5CD-2559FF3BC5C0}"/>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FF6E78E4-8A5D-4872-B7C0-5883FE15F3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85411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059AE-E7AC-4760-8510-C27829257931}"/>
              </a:ext>
            </a:extLst>
          </p:cNvPr>
          <p:cNvSpPr>
            <a:spLocks noGrp="1"/>
          </p:cNvSpPr>
          <p:nvPr>
            <p:ph type="title"/>
          </p:nvPr>
        </p:nvSpPr>
        <p:spPr/>
        <p:txBody>
          <a:bodyPr/>
          <a:lstStyle/>
          <a:p>
            <a:r>
              <a:rPr lang="en-US"/>
              <a:t>Youtube Devices Table | All Pages</a:t>
            </a:r>
          </a:p>
        </p:txBody>
      </p:sp>
      <p:graphicFrame>
        <p:nvGraphicFramePr>
          <p:cNvPr id="5" name="Table Placeholder 4">
            <a:extLst>
              <a:ext uri="{FF2B5EF4-FFF2-40B4-BE49-F238E27FC236}">
                <a16:creationId xmlns:a16="http://schemas.microsoft.com/office/drawing/2014/main" id="{F20F9CCD-1897-4693-9812-3971E6DBC4AD}"/>
              </a:ext>
            </a:extLst>
          </p:cNvPr>
          <p:cNvGraphicFramePr>
            <a:graphicFrameLocks noGrp="1"/>
          </p:cNvGraphicFramePr>
          <p:nvPr>
            <p:ph type="tbl" sz="quarter" idx="13"/>
            <p:extLst>
              <p:ext uri="{D42A27DB-BD31-4B8C-83A1-F6EECF244321}">
                <p14:modId xmlns:p14="http://schemas.microsoft.com/office/powerpoint/2010/main" val="1981490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85115886"/>
                    </a:ext>
                  </a:extLst>
                </a:gridCol>
                <a:gridCol w="1892808">
                  <a:extLst>
                    <a:ext uri="{9D8B030D-6E8A-4147-A177-3AD203B41FA5}">
                      <a16:colId xmlns:a16="http://schemas.microsoft.com/office/drawing/2014/main" val="2617508300"/>
                    </a:ext>
                  </a:extLst>
                </a:gridCol>
                <a:gridCol w="1892808">
                  <a:extLst>
                    <a:ext uri="{9D8B030D-6E8A-4147-A177-3AD203B41FA5}">
                      <a16:colId xmlns:a16="http://schemas.microsoft.com/office/drawing/2014/main" val="3022884001"/>
                    </a:ext>
                  </a:extLst>
                </a:gridCol>
                <a:gridCol w="1892808">
                  <a:extLst>
                    <a:ext uri="{9D8B030D-6E8A-4147-A177-3AD203B41FA5}">
                      <a16:colId xmlns:a16="http://schemas.microsoft.com/office/drawing/2014/main" val="120714555"/>
                    </a:ext>
                  </a:extLst>
                </a:gridCol>
              </a:tblGrid>
              <a:tr h="370840">
                <a:tc>
                  <a:txBody>
                    <a:bodyPr/>
                    <a:lstStyle/>
                    <a:p>
                      <a:r>
                        <a:rPr lang="en-US" sz="1000"/>
                        <a:t>Devices</a:t>
                      </a:r>
                    </a:p>
                  </a:txBody>
                  <a:tcPr/>
                </a:tc>
                <a:tc>
                  <a:txBody>
                    <a:bodyPr/>
                    <a:lstStyle/>
                    <a:p>
                      <a:r>
                        <a:rPr lang="en-US" sz="1000"/>
                        <a:t>Views</a:t>
                      </a:r>
                    </a:p>
                  </a:txBody>
                  <a:tcPr/>
                </a:tc>
                <a:tc>
                  <a:txBody>
                    <a:bodyPr/>
                    <a:lstStyle/>
                    <a:p>
                      <a:r>
                        <a:rPr lang="en-US" sz="1000"/>
                        <a:t>Share of Views (%)</a:t>
                      </a:r>
                    </a:p>
                  </a:txBody>
                  <a:tcPr/>
                </a:tc>
                <a:tc>
                  <a:txBody>
                    <a:bodyPr/>
                    <a:lstStyle/>
                    <a:p>
                      <a:r>
                        <a:rPr lang="en-US" sz="1000"/>
                        <a:t>Estimated Minutes Watched per View</a:t>
                      </a:r>
                    </a:p>
                  </a:txBody>
                  <a:tcPr/>
                </a:tc>
                <a:extLst>
                  <a:ext uri="{0D108BD9-81ED-4DB2-BD59-A6C34878D82A}">
                    <a16:rowId xmlns:a16="http://schemas.microsoft.com/office/drawing/2014/main" val="1853037355"/>
                  </a:ext>
                </a:extLst>
              </a:tr>
              <a:tr h="370840">
                <a:tc>
                  <a:txBody>
                    <a:bodyPr/>
                    <a:lstStyle/>
                    <a:p>
                      <a:r>
                        <a:rPr lang="en-US" sz="1000"/>
                        <a:t>Laptop and desktops</a:t>
                      </a:r>
                    </a:p>
                  </a:txBody>
                  <a:tcPr/>
                </a:tc>
                <a:tc>
                  <a:txBody>
                    <a:bodyPr/>
                    <a:lstStyle/>
                    <a:p>
                      <a:r>
                        <a:rPr lang="en-US" sz="1000"/>
                        <a:t>13721</a:t>
                      </a:r>
                    </a:p>
                  </a:txBody>
                  <a:tcPr/>
                </a:tc>
                <a:tc>
                  <a:txBody>
                    <a:bodyPr/>
                    <a:lstStyle/>
                    <a:p>
                      <a:r>
                        <a:rPr lang="en-US" sz="1000"/>
                        <a:t>50.5 %</a:t>
                      </a:r>
                    </a:p>
                  </a:txBody>
                  <a:tcPr/>
                </a:tc>
                <a:tc>
                  <a:txBody>
                    <a:bodyPr/>
                    <a:lstStyle/>
                    <a:p>
                      <a:r>
                        <a:rPr lang="en-US" sz="1000"/>
                        <a:t>1.00</a:t>
                      </a:r>
                    </a:p>
                  </a:txBody>
                  <a:tcPr/>
                </a:tc>
                <a:extLst>
                  <a:ext uri="{0D108BD9-81ED-4DB2-BD59-A6C34878D82A}">
                    <a16:rowId xmlns:a16="http://schemas.microsoft.com/office/drawing/2014/main" val="4200362035"/>
                  </a:ext>
                </a:extLst>
              </a:tr>
              <a:tr h="370840">
                <a:tc>
                  <a:txBody>
                    <a:bodyPr/>
                    <a:lstStyle/>
                    <a:p>
                      <a:r>
                        <a:rPr lang="en-US" sz="1000"/>
                        <a:t>Game consoles</a:t>
                      </a:r>
                    </a:p>
                  </a:txBody>
                  <a:tcPr/>
                </a:tc>
                <a:tc>
                  <a:txBody>
                    <a:bodyPr/>
                    <a:lstStyle/>
                    <a:p>
                      <a:r>
                        <a:rPr lang="en-US" sz="1000"/>
                        <a:t>52</a:t>
                      </a:r>
                    </a:p>
                  </a:txBody>
                  <a:tcPr/>
                </a:tc>
                <a:tc>
                  <a:txBody>
                    <a:bodyPr/>
                    <a:lstStyle/>
                    <a:p>
                      <a:r>
                        <a:rPr lang="en-US" sz="1000"/>
                        <a:t>0.2 %</a:t>
                      </a:r>
                    </a:p>
                  </a:txBody>
                  <a:tcPr/>
                </a:tc>
                <a:tc>
                  <a:txBody>
                    <a:bodyPr/>
                    <a:lstStyle/>
                    <a:p>
                      <a:r>
                        <a:rPr lang="en-US" sz="1000"/>
                        <a:t>0.00</a:t>
                      </a:r>
                    </a:p>
                  </a:txBody>
                  <a:tcPr/>
                </a:tc>
                <a:extLst>
                  <a:ext uri="{0D108BD9-81ED-4DB2-BD59-A6C34878D82A}">
                    <a16:rowId xmlns:a16="http://schemas.microsoft.com/office/drawing/2014/main" val="246361156"/>
                  </a:ext>
                </a:extLst>
              </a:tr>
              <a:tr h="370840">
                <a:tc>
                  <a:txBody>
                    <a:bodyPr/>
                    <a:lstStyle/>
                    <a:p>
                      <a:r>
                        <a:rPr lang="en-US" sz="1000"/>
                        <a:t>Mobile devices</a:t>
                      </a:r>
                    </a:p>
                  </a:txBody>
                  <a:tcPr/>
                </a:tc>
                <a:tc>
                  <a:txBody>
                    <a:bodyPr/>
                    <a:lstStyle/>
                    <a:p>
                      <a:r>
                        <a:rPr lang="en-US" sz="1000"/>
                        <a:t>11942</a:t>
                      </a:r>
                    </a:p>
                  </a:txBody>
                  <a:tcPr/>
                </a:tc>
                <a:tc>
                  <a:txBody>
                    <a:bodyPr/>
                    <a:lstStyle/>
                    <a:p>
                      <a:r>
                        <a:rPr lang="en-US" sz="1000"/>
                        <a:t>44.0 %</a:t>
                      </a:r>
                    </a:p>
                  </a:txBody>
                  <a:tcPr/>
                </a:tc>
                <a:tc>
                  <a:txBody>
                    <a:bodyPr/>
                    <a:lstStyle/>
                    <a:p>
                      <a:r>
                        <a:rPr lang="en-US" sz="1000"/>
                        <a:t>0.80</a:t>
                      </a:r>
                    </a:p>
                  </a:txBody>
                  <a:tcPr/>
                </a:tc>
                <a:extLst>
                  <a:ext uri="{0D108BD9-81ED-4DB2-BD59-A6C34878D82A}">
                    <a16:rowId xmlns:a16="http://schemas.microsoft.com/office/drawing/2014/main" val="4123206561"/>
                  </a:ext>
                </a:extLst>
              </a:tr>
              <a:tr h="370840">
                <a:tc>
                  <a:txBody>
                    <a:bodyPr/>
                    <a:lstStyle/>
                    <a:p>
                      <a:r>
                        <a:rPr lang="en-US" sz="1000"/>
                        <a:t>Tablets</a:t>
                      </a:r>
                    </a:p>
                  </a:txBody>
                  <a:tcPr/>
                </a:tc>
                <a:tc>
                  <a:txBody>
                    <a:bodyPr/>
                    <a:lstStyle/>
                    <a:p>
                      <a:r>
                        <a:rPr lang="en-US" sz="1000"/>
                        <a:t>1114</a:t>
                      </a:r>
                    </a:p>
                  </a:txBody>
                  <a:tcPr/>
                </a:tc>
                <a:tc>
                  <a:txBody>
                    <a:bodyPr/>
                    <a:lstStyle/>
                    <a:p>
                      <a:r>
                        <a:rPr lang="en-US" sz="1000"/>
                        <a:t>4.1 %</a:t>
                      </a:r>
                    </a:p>
                  </a:txBody>
                  <a:tcPr/>
                </a:tc>
                <a:tc>
                  <a:txBody>
                    <a:bodyPr/>
                    <a:lstStyle/>
                    <a:p>
                      <a:r>
                        <a:rPr lang="en-US" sz="1000"/>
                        <a:t>0.10</a:t>
                      </a:r>
                    </a:p>
                  </a:txBody>
                  <a:tcPr/>
                </a:tc>
                <a:extLst>
                  <a:ext uri="{0D108BD9-81ED-4DB2-BD59-A6C34878D82A}">
                    <a16:rowId xmlns:a16="http://schemas.microsoft.com/office/drawing/2014/main" val="4085897127"/>
                  </a:ext>
                </a:extLst>
              </a:tr>
              <a:tr h="370840">
                <a:tc>
                  <a:txBody>
                    <a:bodyPr/>
                    <a:lstStyle/>
                    <a:p>
                      <a:r>
                        <a:rPr lang="en-US" sz="1000"/>
                        <a:t>TV devices</a:t>
                      </a:r>
                    </a:p>
                  </a:txBody>
                  <a:tcPr/>
                </a:tc>
                <a:tc>
                  <a:txBody>
                    <a:bodyPr/>
                    <a:lstStyle/>
                    <a:p>
                      <a:r>
                        <a:rPr lang="en-US" sz="1000"/>
                        <a:t>312</a:t>
                      </a:r>
                    </a:p>
                  </a:txBody>
                  <a:tcPr/>
                </a:tc>
                <a:tc>
                  <a:txBody>
                    <a:bodyPr/>
                    <a:lstStyle/>
                    <a:p>
                      <a:r>
                        <a:rPr lang="en-US" sz="1000"/>
                        <a:t>1.1 %</a:t>
                      </a:r>
                    </a:p>
                  </a:txBody>
                  <a:tcPr/>
                </a:tc>
                <a:tc>
                  <a:txBody>
                    <a:bodyPr/>
                    <a:lstStyle/>
                    <a:p>
                      <a:r>
                        <a:rPr lang="en-US" sz="1000"/>
                        <a:t>0.00</a:t>
                      </a:r>
                    </a:p>
                  </a:txBody>
                  <a:tcPr/>
                </a:tc>
                <a:extLst>
                  <a:ext uri="{0D108BD9-81ED-4DB2-BD59-A6C34878D82A}">
                    <a16:rowId xmlns:a16="http://schemas.microsoft.com/office/drawing/2014/main" val="4012380888"/>
                  </a:ext>
                </a:extLst>
              </a:tr>
              <a:tr h="370840">
                <a:tc>
                  <a:txBody>
                    <a:bodyPr/>
                    <a:lstStyle/>
                    <a:p>
                      <a:r>
                        <a:rPr lang="en-US" sz="1000"/>
                        <a:t>Unknown devices</a:t>
                      </a:r>
                    </a:p>
                  </a:txBody>
                  <a:tcPr/>
                </a:tc>
                <a:tc>
                  <a:txBody>
                    <a:bodyPr/>
                    <a:lstStyle/>
                    <a:p>
                      <a:r>
                        <a:rPr lang="en-US" sz="1000"/>
                        <a:t>16</a:t>
                      </a:r>
                    </a:p>
                  </a:txBody>
                  <a:tcPr/>
                </a:tc>
                <a:tc>
                  <a:txBody>
                    <a:bodyPr/>
                    <a:lstStyle/>
                    <a:p>
                      <a:r>
                        <a:rPr lang="en-US" sz="1000"/>
                        <a:t>0.1 %</a:t>
                      </a:r>
                    </a:p>
                  </a:txBody>
                  <a:tcPr/>
                </a:tc>
                <a:tc>
                  <a:txBody>
                    <a:bodyPr/>
                    <a:lstStyle/>
                    <a:p>
                      <a:r>
                        <a:rPr lang="en-US" sz="1000"/>
                        <a:t>0.00</a:t>
                      </a:r>
                    </a:p>
                  </a:txBody>
                  <a:tcPr/>
                </a:tc>
                <a:extLst>
                  <a:ext uri="{0D108BD9-81ED-4DB2-BD59-A6C34878D82A}">
                    <a16:rowId xmlns:a16="http://schemas.microsoft.com/office/drawing/2014/main" val="2946801366"/>
                  </a:ext>
                </a:extLst>
              </a:tr>
            </a:tbl>
          </a:graphicData>
        </a:graphic>
      </p:graphicFrame>
      <p:sp>
        <p:nvSpPr>
          <p:cNvPr id="4" name="Text Placeholder 3">
            <a:extLst>
              <a:ext uri="{FF2B5EF4-FFF2-40B4-BE49-F238E27FC236}">
                <a16:creationId xmlns:a16="http://schemas.microsoft.com/office/drawing/2014/main" id="{7D11EDC5-B8B0-40E2-B553-B29286A11FB6}"/>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8182079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F6EDD-7215-4BD7-84C7-B1347113BAF6}"/>
              </a:ext>
            </a:extLst>
          </p:cNvPr>
          <p:cNvSpPr>
            <a:spLocks noGrp="1"/>
          </p:cNvSpPr>
          <p:nvPr>
            <p:ph type="title"/>
          </p:nvPr>
        </p:nvSpPr>
        <p:spPr/>
        <p:txBody>
          <a:bodyPr/>
          <a:lstStyle/>
          <a:p>
            <a:r>
              <a:rPr lang="en-US"/>
              <a:t>Youtube Traffic Sources | All Pages</a:t>
            </a:r>
          </a:p>
        </p:txBody>
      </p:sp>
      <p:graphicFrame>
        <p:nvGraphicFramePr>
          <p:cNvPr id="5" name="Table Placeholder 4">
            <a:extLst>
              <a:ext uri="{FF2B5EF4-FFF2-40B4-BE49-F238E27FC236}">
                <a16:creationId xmlns:a16="http://schemas.microsoft.com/office/drawing/2014/main" id="{AA7D485B-FF30-4BE2-9950-B25A9C5E457C}"/>
              </a:ext>
            </a:extLst>
          </p:cNvPr>
          <p:cNvGraphicFramePr>
            <a:graphicFrameLocks noGrp="1"/>
          </p:cNvGraphicFramePr>
          <p:nvPr>
            <p:ph type="tbl" sz="quarter" idx="13"/>
            <p:extLst>
              <p:ext uri="{D42A27DB-BD31-4B8C-83A1-F6EECF244321}">
                <p14:modId xmlns:p14="http://schemas.microsoft.com/office/powerpoint/2010/main" val="3294949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33528284"/>
                    </a:ext>
                  </a:extLst>
                </a:gridCol>
                <a:gridCol w="2715768">
                  <a:extLst>
                    <a:ext uri="{9D8B030D-6E8A-4147-A177-3AD203B41FA5}">
                      <a16:colId xmlns:a16="http://schemas.microsoft.com/office/drawing/2014/main" val="776101787"/>
                    </a:ext>
                  </a:extLst>
                </a:gridCol>
                <a:gridCol w="2798064">
                  <a:extLst>
                    <a:ext uri="{9D8B030D-6E8A-4147-A177-3AD203B41FA5}">
                      <a16:colId xmlns:a16="http://schemas.microsoft.com/office/drawing/2014/main" val="4208316010"/>
                    </a:ext>
                  </a:extLst>
                </a:gridCol>
              </a:tblGrid>
              <a:tr h="370840">
                <a:tc>
                  <a:txBody>
                    <a:bodyPr/>
                    <a:lstStyle/>
                    <a:p>
                      <a:r>
                        <a:rPr lang="en-US" sz="1000"/>
                        <a:t>Traffic Source</a:t>
                      </a:r>
                    </a:p>
                  </a:txBody>
                  <a:tcPr/>
                </a:tc>
                <a:tc>
                  <a:txBody>
                    <a:bodyPr/>
                    <a:lstStyle/>
                    <a:p>
                      <a:r>
                        <a:rPr lang="en-US" sz="1000"/>
                        <a:t>Views</a:t>
                      </a:r>
                    </a:p>
                  </a:txBody>
                  <a:tcPr/>
                </a:tc>
                <a:tc>
                  <a:txBody>
                    <a:bodyPr/>
                    <a:lstStyle/>
                    <a:p>
                      <a:r>
                        <a:rPr lang="en-US" sz="1000"/>
                        <a:t>Estimated Minutes Watched</a:t>
                      </a:r>
                    </a:p>
                  </a:txBody>
                  <a:tcPr/>
                </a:tc>
                <a:extLst>
                  <a:ext uri="{0D108BD9-81ED-4DB2-BD59-A6C34878D82A}">
                    <a16:rowId xmlns:a16="http://schemas.microsoft.com/office/drawing/2014/main" val="1819436522"/>
                  </a:ext>
                </a:extLst>
              </a:tr>
              <a:tr h="370840">
                <a:tc>
                  <a:txBody>
                    <a:bodyPr/>
                    <a:lstStyle/>
                    <a:p>
                      <a:r>
                        <a:rPr lang="en-US" sz="1000"/>
                        <a:t>External website</a:t>
                      </a:r>
                    </a:p>
                  </a:txBody>
                  <a:tcPr/>
                </a:tc>
                <a:tc>
                  <a:txBody>
                    <a:bodyPr/>
                    <a:lstStyle/>
                    <a:p>
                      <a:r>
                        <a:rPr lang="en-US" sz="1000"/>
                        <a:t>14962</a:t>
                      </a:r>
                    </a:p>
                  </a:txBody>
                  <a:tcPr/>
                </a:tc>
                <a:tc>
                  <a:txBody>
                    <a:bodyPr/>
                    <a:lstStyle/>
                    <a:p>
                      <a:r>
                        <a:rPr lang="en-US" sz="1000"/>
                        <a:t>26998</a:t>
                      </a:r>
                    </a:p>
                  </a:txBody>
                  <a:tcPr/>
                </a:tc>
                <a:extLst>
                  <a:ext uri="{0D108BD9-81ED-4DB2-BD59-A6C34878D82A}">
                    <a16:rowId xmlns:a16="http://schemas.microsoft.com/office/drawing/2014/main" val="2682350011"/>
                  </a:ext>
                </a:extLst>
              </a:tr>
              <a:tr h="370840">
                <a:tc>
                  <a:txBody>
                    <a:bodyPr/>
                    <a:lstStyle/>
                    <a:p>
                      <a:r>
                        <a:rPr lang="en-US" sz="1000"/>
                        <a:t>NOTIFICATION</a:t>
                      </a:r>
                    </a:p>
                  </a:txBody>
                  <a:tcPr/>
                </a:tc>
                <a:tc>
                  <a:txBody>
                    <a:bodyPr/>
                    <a:lstStyle/>
                    <a:p>
                      <a:r>
                        <a:rPr lang="en-US" sz="1000"/>
                        <a:t>321</a:t>
                      </a:r>
                    </a:p>
                  </a:txBody>
                  <a:tcPr/>
                </a:tc>
                <a:tc>
                  <a:txBody>
                    <a:bodyPr/>
                    <a:lstStyle/>
                    <a:p>
                      <a:r>
                        <a:rPr lang="en-US" sz="1000"/>
                        <a:t>362</a:t>
                      </a:r>
                    </a:p>
                  </a:txBody>
                  <a:tcPr/>
                </a:tc>
                <a:extLst>
                  <a:ext uri="{0D108BD9-81ED-4DB2-BD59-A6C34878D82A}">
                    <a16:rowId xmlns:a16="http://schemas.microsoft.com/office/drawing/2014/main" val="3922264631"/>
                  </a:ext>
                </a:extLst>
              </a:tr>
              <a:tr h="370840">
                <a:tc>
                  <a:txBody>
                    <a:bodyPr/>
                    <a:lstStyle/>
                    <a:p>
                      <a:r>
                        <a:rPr lang="en-US" sz="1000"/>
                        <a:t>Unknown – direct</a:t>
                      </a:r>
                    </a:p>
                  </a:txBody>
                  <a:tcPr/>
                </a:tc>
                <a:tc>
                  <a:txBody>
                    <a:bodyPr/>
                    <a:lstStyle/>
                    <a:p>
                      <a:r>
                        <a:rPr lang="en-US" sz="1000"/>
                        <a:t>1309</a:t>
                      </a:r>
                    </a:p>
                  </a:txBody>
                  <a:tcPr/>
                </a:tc>
                <a:tc>
                  <a:txBody>
                    <a:bodyPr/>
                    <a:lstStyle/>
                    <a:p>
                      <a:r>
                        <a:rPr lang="en-US" sz="1000"/>
                        <a:t>2805</a:t>
                      </a:r>
                    </a:p>
                  </a:txBody>
                  <a:tcPr/>
                </a:tc>
                <a:extLst>
                  <a:ext uri="{0D108BD9-81ED-4DB2-BD59-A6C34878D82A}">
                    <a16:rowId xmlns:a16="http://schemas.microsoft.com/office/drawing/2014/main" val="3537859155"/>
                  </a:ext>
                </a:extLst>
              </a:tr>
              <a:tr h="370840">
                <a:tc>
                  <a:txBody>
                    <a:bodyPr/>
                    <a:lstStyle/>
                    <a:p>
                      <a:r>
                        <a:rPr lang="en-US" sz="1000"/>
                        <a:t>YouTube playlists</a:t>
                      </a:r>
                    </a:p>
                  </a:txBody>
                  <a:tcPr/>
                </a:tc>
                <a:tc>
                  <a:txBody>
                    <a:bodyPr/>
                    <a:lstStyle/>
                    <a:p>
                      <a:r>
                        <a:rPr lang="en-US" sz="1000"/>
                        <a:t>91</a:t>
                      </a:r>
                    </a:p>
                  </a:txBody>
                  <a:tcPr/>
                </a:tc>
                <a:tc>
                  <a:txBody>
                    <a:bodyPr/>
                    <a:lstStyle/>
                    <a:p>
                      <a:r>
                        <a:rPr lang="en-US" sz="1000"/>
                        <a:t>87</a:t>
                      </a:r>
                    </a:p>
                  </a:txBody>
                  <a:tcPr/>
                </a:tc>
                <a:extLst>
                  <a:ext uri="{0D108BD9-81ED-4DB2-BD59-A6C34878D82A}">
                    <a16:rowId xmlns:a16="http://schemas.microsoft.com/office/drawing/2014/main" val="3016141832"/>
                  </a:ext>
                </a:extLst>
              </a:tr>
              <a:tr h="370840">
                <a:tc>
                  <a:txBody>
                    <a:bodyPr/>
                    <a:lstStyle/>
                    <a:p>
                      <a:r>
                        <a:rPr lang="en-US" sz="1000"/>
                        <a:t>YouTube suggested video</a:t>
                      </a:r>
                    </a:p>
                  </a:txBody>
                  <a:tcPr/>
                </a:tc>
                <a:tc>
                  <a:txBody>
                    <a:bodyPr/>
                    <a:lstStyle/>
                    <a:p>
                      <a:r>
                        <a:rPr lang="en-US" sz="1000"/>
                        <a:t>4438</a:t>
                      </a:r>
                    </a:p>
                  </a:txBody>
                  <a:tcPr/>
                </a:tc>
                <a:tc>
                  <a:txBody>
                    <a:bodyPr/>
                    <a:lstStyle/>
                    <a:p>
                      <a:r>
                        <a:rPr lang="en-US" sz="1000"/>
                        <a:t>8740</a:t>
                      </a:r>
                    </a:p>
                  </a:txBody>
                  <a:tcPr/>
                </a:tc>
                <a:extLst>
                  <a:ext uri="{0D108BD9-81ED-4DB2-BD59-A6C34878D82A}">
                    <a16:rowId xmlns:a16="http://schemas.microsoft.com/office/drawing/2014/main" val="2125046784"/>
                  </a:ext>
                </a:extLst>
              </a:tr>
              <a:tr h="370840">
                <a:tc>
                  <a:txBody>
                    <a:bodyPr/>
                    <a:lstStyle/>
                    <a:p>
                      <a:r>
                        <a:rPr lang="en-US" sz="1000"/>
                        <a:t>YouTube Guide</a:t>
                      </a:r>
                    </a:p>
                  </a:txBody>
                  <a:tcPr/>
                </a:tc>
                <a:tc>
                  <a:txBody>
                    <a:bodyPr/>
                    <a:lstStyle/>
                    <a:p>
                      <a:r>
                        <a:rPr lang="en-US" sz="1000"/>
                        <a:t>1043</a:t>
                      </a:r>
                    </a:p>
                  </a:txBody>
                  <a:tcPr/>
                </a:tc>
                <a:tc>
                  <a:txBody>
                    <a:bodyPr/>
                    <a:lstStyle/>
                    <a:p>
                      <a:r>
                        <a:rPr lang="en-US" sz="1000"/>
                        <a:t>1905</a:t>
                      </a:r>
                    </a:p>
                  </a:txBody>
                  <a:tcPr/>
                </a:tc>
                <a:extLst>
                  <a:ext uri="{0D108BD9-81ED-4DB2-BD59-A6C34878D82A}">
                    <a16:rowId xmlns:a16="http://schemas.microsoft.com/office/drawing/2014/main" val="948536774"/>
                  </a:ext>
                </a:extLst>
              </a:tr>
              <a:tr h="370840">
                <a:tc>
                  <a:txBody>
                    <a:bodyPr/>
                    <a:lstStyle/>
                    <a:p>
                      <a:r>
                        <a:rPr lang="en-US" sz="1000"/>
                        <a:t>YouTube channel page</a:t>
                      </a:r>
                    </a:p>
                  </a:txBody>
                  <a:tcPr/>
                </a:tc>
                <a:tc>
                  <a:txBody>
                    <a:bodyPr/>
                    <a:lstStyle/>
                    <a:p>
                      <a:r>
                        <a:rPr lang="en-US" sz="1000"/>
                        <a:t>535</a:t>
                      </a:r>
                    </a:p>
                  </a:txBody>
                  <a:tcPr/>
                </a:tc>
                <a:tc>
                  <a:txBody>
                    <a:bodyPr/>
                    <a:lstStyle/>
                    <a:p>
                      <a:r>
                        <a:rPr lang="en-US" sz="1000"/>
                        <a:t>799</a:t>
                      </a:r>
                    </a:p>
                  </a:txBody>
                  <a:tcPr/>
                </a:tc>
                <a:extLst>
                  <a:ext uri="{0D108BD9-81ED-4DB2-BD59-A6C34878D82A}">
                    <a16:rowId xmlns:a16="http://schemas.microsoft.com/office/drawing/2014/main" val="3917237687"/>
                  </a:ext>
                </a:extLst>
              </a:tr>
              <a:tr h="370840">
                <a:tc>
                  <a:txBody>
                    <a:bodyPr/>
                    <a:lstStyle/>
                    <a:p>
                      <a:r>
                        <a:rPr lang="en-US" sz="1000"/>
                        <a:t>YouTube – other features</a:t>
                      </a:r>
                    </a:p>
                  </a:txBody>
                  <a:tcPr/>
                </a:tc>
                <a:tc>
                  <a:txBody>
                    <a:bodyPr/>
                    <a:lstStyle/>
                    <a:p>
                      <a:r>
                        <a:rPr lang="en-US" sz="1000"/>
                        <a:t>1284</a:t>
                      </a:r>
                    </a:p>
                  </a:txBody>
                  <a:tcPr/>
                </a:tc>
                <a:tc>
                  <a:txBody>
                    <a:bodyPr/>
                    <a:lstStyle/>
                    <a:p>
                      <a:r>
                        <a:rPr lang="en-US" sz="1000"/>
                        <a:t>2280</a:t>
                      </a:r>
                    </a:p>
                  </a:txBody>
                  <a:tcPr/>
                </a:tc>
                <a:extLst>
                  <a:ext uri="{0D108BD9-81ED-4DB2-BD59-A6C34878D82A}">
                    <a16:rowId xmlns:a16="http://schemas.microsoft.com/office/drawing/2014/main" val="3099123890"/>
                  </a:ext>
                </a:extLst>
              </a:tr>
              <a:tr h="370840">
                <a:tc>
                  <a:txBody>
                    <a:bodyPr/>
                    <a:lstStyle/>
                    <a:p>
                      <a:r>
                        <a:rPr lang="en-US" sz="1000"/>
                        <a:t>YT_PLAYLIST_PAGE</a:t>
                      </a:r>
                    </a:p>
                  </a:txBody>
                  <a:tcPr/>
                </a:tc>
                <a:tc>
                  <a:txBody>
                    <a:bodyPr/>
                    <a:lstStyle/>
                    <a:p>
                      <a:r>
                        <a:rPr lang="en-US" sz="1000"/>
                        <a:t>137</a:t>
                      </a:r>
                    </a:p>
                  </a:txBody>
                  <a:tcPr/>
                </a:tc>
                <a:tc>
                  <a:txBody>
                    <a:bodyPr/>
                    <a:lstStyle/>
                    <a:p>
                      <a:r>
                        <a:rPr lang="en-US" sz="1000"/>
                        <a:t>238</a:t>
                      </a:r>
                    </a:p>
                  </a:txBody>
                  <a:tcPr/>
                </a:tc>
                <a:extLst>
                  <a:ext uri="{0D108BD9-81ED-4DB2-BD59-A6C34878D82A}">
                    <a16:rowId xmlns:a16="http://schemas.microsoft.com/office/drawing/2014/main" val="2120251855"/>
                  </a:ext>
                </a:extLst>
              </a:tr>
              <a:tr h="370840">
                <a:tc>
                  <a:txBody>
                    <a:bodyPr/>
                    <a:lstStyle/>
                    <a:p>
                      <a:r>
                        <a:rPr lang="en-US" sz="1000"/>
                        <a:t>YouTube search</a:t>
                      </a:r>
                    </a:p>
                  </a:txBody>
                  <a:tcPr/>
                </a:tc>
                <a:tc>
                  <a:txBody>
                    <a:bodyPr/>
                    <a:lstStyle/>
                    <a:p>
                      <a:r>
                        <a:rPr lang="en-US" sz="1000"/>
                        <a:t>3037</a:t>
                      </a:r>
                    </a:p>
                  </a:txBody>
                  <a:tcPr/>
                </a:tc>
                <a:tc>
                  <a:txBody>
                    <a:bodyPr/>
                    <a:lstStyle/>
                    <a:p>
                      <a:r>
                        <a:rPr lang="en-US" sz="1000"/>
                        <a:t>6252</a:t>
                      </a:r>
                    </a:p>
                  </a:txBody>
                  <a:tcPr/>
                </a:tc>
                <a:extLst>
                  <a:ext uri="{0D108BD9-81ED-4DB2-BD59-A6C34878D82A}">
                    <a16:rowId xmlns:a16="http://schemas.microsoft.com/office/drawing/2014/main" val="2074223412"/>
                  </a:ext>
                </a:extLst>
              </a:tr>
            </a:tbl>
          </a:graphicData>
        </a:graphic>
      </p:graphicFrame>
      <p:sp>
        <p:nvSpPr>
          <p:cNvPr id="4" name="Text Placeholder 3">
            <a:extLst>
              <a:ext uri="{FF2B5EF4-FFF2-40B4-BE49-F238E27FC236}">
                <a16:creationId xmlns:a16="http://schemas.microsoft.com/office/drawing/2014/main" id="{2149DEE9-DD88-4268-88C0-FB2070D77764}"/>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3829509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5488</Words>
  <Application>Microsoft Office PowerPoint</Application>
  <PresentationFormat>On-screen Show (4:3)</PresentationFormat>
  <Paragraphs>2817</Paragraphs>
  <Slides>90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90</vt:i4>
      </vt:variant>
    </vt:vector>
  </HeadingPairs>
  <TitlesOfParts>
    <vt:vector size="93" baseType="lpstr">
      <vt:lpstr>Calibri</vt:lpstr>
      <vt:lpstr>Arial</vt:lpstr>
      <vt:lpstr>quintly_template</vt:lpstr>
      <vt:lpstr>Monthly Social Media Reports</vt:lpstr>
      <vt:lpstr>Overall Overall Top Pages | All Pages</vt:lpstr>
      <vt:lpstr>Twitter Key Metrics Table | All Pages</vt:lpstr>
      <vt:lpstr>Twitter Own and Retweeted Tweets Table | All Pages - 1 of 5</vt:lpstr>
      <vt:lpstr>Twitter Own and Retweeted Tweets Table | All Pages - 2 of 5</vt:lpstr>
      <vt:lpstr>Twitter Own and Retweeted Tweets Table | All Pages - 3 of 5</vt:lpstr>
      <vt:lpstr>Twitter Own and Retweeted Tweets Table | All Pages - 4 of 5</vt:lpstr>
      <vt:lpstr>Twitter Own and Retweeted Tweets Table | All Pages - 5 of 5</vt:lpstr>
      <vt:lpstr>Twitter Own Tweets Table | All Pages - 1 of 5</vt:lpstr>
      <vt:lpstr>Twitter Own Tweets Table | All Pages - 2 of 5</vt:lpstr>
      <vt:lpstr>Twitter Own Tweets Table | All Pages - 3 of 5</vt:lpstr>
      <vt:lpstr>Twitter Own Tweets Table | All Pages - 4 of 5</vt:lpstr>
      <vt:lpstr>Twitter Own Tweets Table | All Pages - 5 of 5</vt:lpstr>
      <vt:lpstr>Twitter Hashtag Detection | All Pages - 1 of 3</vt:lpstr>
      <vt:lpstr>Twitter Hashtag Detection | All Pages - 2 of 3</vt:lpstr>
      <vt:lpstr>Twitter Hashtag Detection | All Pages - 3 of 3</vt:lpstr>
      <vt:lpstr>Twitter Own Tweets | All Pages</vt:lpstr>
      <vt:lpstr>Twitter Retweeted Tweets | All Pages</vt:lpstr>
      <vt:lpstr>Twitter Followers Total | All Pages</vt:lpstr>
      <vt:lpstr>Facebook Key Metrics Table | All Pages</vt:lpstr>
      <vt:lpstr>Facebook Own Posts Table | All Pages - 1 of 15</vt:lpstr>
      <vt:lpstr>Facebook Own Posts Table | All Pages - 2 of 15</vt:lpstr>
      <vt:lpstr>Facebook Own Posts Table | All Pages - 3 of 15</vt:lpstr>
      <vt:lpstr>Facebook Own Posts Table | All Pages - 4 of 15</vt:lpstr>
      <vt:lpstr>Facebook Own Posts Table | All Pages - 5 of 15</vt:lpstr>
      <vt:lpstr>Facebook Own Posts Table | All Pages - 6 of 15</vt:lpstr>
      <vt:lpstr>Facebook Own Posts Table | All Pages - 7 of 15</vt:lpstr>
      <vt:lpstr>Facebook Own Posts Table | All Pages - 8 of 15</vt:lpstr>
      <vt:lpstr>Facebook Own Posts Table | All Pages - 9 of 15</vt:lpstr>
      <vt:lpstr>Facebook Own Posts Table | All Pages - 10 of 15</vt:lpstr>
      <vt:lpstr>Facebook Own Posts Table | All Pages - 11 of 15</vt:lpstr>
      <vt:lpstr>Facebook Own Posts Table | All Pages - 12 of 15</vt:lpstr>
      <vt:lpstr>Facebook Own Posts Table | All Pages - 13 of 15</vt:lpstr>
      <vt:lpstr>Facebook Own Posts Table | All Pages - 14 of 15</vt:lpstr>
      <vt:lpstr>Facebook Own Posts Table | All Pages - 15 of 15</vt:lpstr>
      <vt:lpstr>Facebook Page Post Reach Table | All Pages</vt:lpstr>
      <vt:lpstr>Facebook Reach | All Pages</vt:lpstr>
      <vt:lpstr>Facebook Page Posts Virality | All Pages</vt:lpstr>
      <vt:lpstr>Facebook Fans Total | All Pages</vt:lpstr>
      <vt:lpstr>Facebook Fan Demographics | All Pages</vt:lpstr>
      <vt:lpstr>Facebook Interaction Rate By Post Type | All Pages</vt:lpstr>
      <vt:lpstr>Instagram Key Metrics Table | All Pages</vt:lpstr>
      <vt:lpstr>Instagram Posts Table | All Pages - 1 of 10</vt:lpstr>
      <vt:lpstr>Instagram Posts Table | All Pages - 2 of 10</vt:lpstr>
      <vt:lpstr>Instagram Posts Table | All Pages - 3 of 10</vt:lpstr>
      <vt:lpstr>Instagram Posts Table | All Pages - 4 of 10</vt:lpstr>
      <vt:lpstr>Instagram Posts Table | All Pages - 5 of 10</vt:lpstr>
      <vt:lpstr>Instagram Posts Table | All Pages - 6 of 10</vt:lpstr>
      <vt:lpstr>Instagram Posts Table | All Pages - 7 of 10</vt:lpstr>
      <vt:lpstr>Instagram Posts Table | All Pages - 8 of 10</vt:lpstr>
      <vt:lpstr>Instagram Posts Table | All Pages - 9 of 10</vt:lpstr>
      <vt:lpstr>Instagram Posts Table | All Pages - 10 of 10</vt:lpstr>
      <vt:lpstr>Posts with most Reach (war: Posts Table) | All Pages - 1 of 13</vt:lpstr>
      <vt:lpstr>Posts with most Reach (war: Posts Table) | All Pages - 2 of 13</vt:lpstr>
      <vt:lpstr>Posts with most Reach (war: Posts Table) | All Pages - 3 of 13</vt:lpstr>
      <vt:lpstr>Posts with most Reach (war: Posts Table) | All Pages - 4 of 13</vt:lpstr>
      <vt:lpstr>Posts with most Reach (war: Posts Table) | All Pages - 5 of 13</vt:lpstr>
      <vt:lpstr>Posts with most Reach (war: Posts Table) | All Pages - 6 of 13</vt:lpstr>
      <vt:lpstr>Posts with most Reach (war: Posts Table) | All Pages - 7 of 13</vt:lpstr>
      <vt:lpstr>Posts with most Reach (war: Posts Table) | All Pages - 8 of 13</vt:lpstr>
      <vt:lpstr>Posts with most Reach (war: Posts Table) | All Pages - 9 of 13</vt:lpstr>
      <vt:lpstr>Posts with most Reach (war: Posts Table) | All Pages - 10 of 13</vt:lpstr>
      <vt:lpstr>Posts with most Reach (war: Posts Table) | All Pages - 11 of 13</vt:lpstr>
      <vt:lpstr>Posts with most Reach (war: Posts Table) | All Pages - 12 of 13</vt:lpstr>
      <vt:lpstr>Posts with most Reach (war: Posts Table) | All Pages - 13 of 13</vt:lpstr>
      <vt:lpstr>Instagram Followers Total | All Pages</vt:lpstr>
      <vt:lpstr>Instagram Interaction Rate By Post Type | All Pages</vt:lpstr>
      <vt:lpstr>Instagram Hashtag Detection | All Pages - 1 of 3</vt:lpstr>
      <vt:lpstr>Instagram Hashtag Detection | All Pages - 2 of 3</vt:lpstr>
      <vt:lpstr>Instagram Hashtag Detection | All Pages - 3 of 3</vt:lpstr>
      <vt:lpstr>Impressionen (war: Key Metrics Table) | All Pages</vt:lpstr>
      <vt:lpstr>Impressions  | All Pages</vt:lpstr>
      <vt:lpstr>LinkedIn Key Metrics Table | All Pages</vt:lpstr>
      <vt:lpstr>LinkedIn Updates Table | All Pages - 1 of 6</vt:lpstr>
      <vt:lpstr>LinkedIn Updates Table | All Pages - 2 of 6</vt:lpstr>
      <vt:lpstr>LinkedIn Updates Table | All Pages - 3 of 6</vt:lpstr>
      <vt:lpstr>LinkedIn Updates Table | All Pages - 4 of 6</vt:lpstr>
      <vt:lpstr>LinkedIn Updates Table | All Pages - 5 of 6</vt:lpstr>
      <vt:lpstr>LinkedIn Updates Table | All Pages - 6 of 6</vt:lpstr>
      <vt:lpstr>LinkedIn Followers Total | All Pages</vt:lpstr>
      <vt:lpstr>Youtube Key Metrics Table | All Pages</vt:lpstr>
      <vt:lpstr>Youtube Videos Table | All Pages - 1 of 4</vt:lpstr>
      <vt:lpstr>Youtube Videos Table | All Pages - 2 of 4</vt:lpstr>
      <vt:lpstr>Youtube Videos Table | All Pages - 3 of 4</vt:lpstr>
      <vt:lpstr>Youtube Videos Table | All Pages - 4 of 4</vt:lpstr>
      <vt:lpstr>Youtube Key Metrics Table | All Pages</vt:lpstr>
      <vt:lpstr>Youtube Video Views Total | All Pages</vt:lpstr>
      <vt:lpstr>Youtube Subscribers Total | All Pages</vt:lpstr>
      <vt:lpstr>Youtube Devices Table | All Pages</vt:lpstr>
      <vt:lpstr>Youtube Traffic Sources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Social Media Reports</dc:title>
  <dc:creator>Administrator</dc:creator>
  <cp:lastModifiedBy>Administrator</cp:lastModifiedBy>
  <cp:revision>1</cp:revision>
  <dcterms:created xsi:type="dcterms:W3CDTF">2018-05-16T07:36:17Z</dcterms:created>
  <dcterms:modified xsi:type="dcterms:W3CDTF">2018-05-16T07:39:58Z</dcterms:modified>
</cp:coreProperties>
</file>