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dmgmori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35449.5</c:v>
                </c:pt>
                <c:pt idx="1">
                  <c:v>0</c:v>
                </c:pt>
                <c:pt idx="2">
                  <c:v>31512.333333333299</c:v>
                </c:pt>
                <c:pt idx="3">
                  <c:v>0</c:v>
                </c:pt>
                <c:pt idx="4">
                  <c:v>50193.5</c:v>
                </c:pt>
                <c:pt idx="5">
                  <c:v>0</c:v>
                </c:pt>
                <c:pt idx="6">
                  <c:v>0</c:v>
                </c:pt>
              </c:numCache>
            </c:numRef>
          </c:val>
          <c:extLst>
            <c:ext xmlns:c16="http://schemas.microsoft.com/office/drawing/2014/chart" uri="{C3380CC4-5D6E-409C-BE32-E72D297353CC}">
              <c16:uniqueId val="{00000000-B41E-4E9D-A969-CFBB80E6B4A6}"/>
            </c:ext>
          </c:extLst>
        </c:ser>
        <c:ser>
          <c:idx val="1"/>
          <c:order val="1"/>
          <c:tx>
            <c:strRef>
              <c:f>Sheet1!$C$1</c:f>
              <c:strCache>
                <c:ptCount val="1"/>
                <c:pt idx="0">
                  <c:v>dmgmoriausbildung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1216</c:v>
                </c:pt>
                <c:pt idx="1">
                  <c:v>1456</c:v>
                </c:pt>
                <c:pt idx="2">
                  <c:v>0</c:v>
                </c:pt>
                <c:pt idx="3">
                  <c:v>1502.5</c:v>
                </c:pt>
                <c:pt idx="4">
                  <c:v>0</c:v>
                </c:pt>
                <c:pt idx="5">
                  <c:v>0</c:v>
                </c:pt>
                <c:pt idx="6">
                  <c:v>0</c:v>
                </c:pt>
              </c:numCache>
            </c:numRef>
          </c:val>
          <c:extLst>
            <c:ext xmlns:c16="http://schemas.microsoft.com/office/drawing/2014/chart" uri="{C3380CC4-5D6E-409C-BE32-E72D297353CC}">
              <c16:uniqueId val="{00000001-B41E-4E9D-A969-CFBB80E6B4A6}"/>
            </c:ext>
          </c:extLst>
        </c:ser>
        <c:dLbls>
          <c:showLegendKey val="0"/>
          <c:showVal val="0"/>
          <c:showCatName val="0"/>
          <c:showSerName val="0"/>
          <c:showPercent val="0"/>
          <c:showBubbleSize val="0"/>
        </c:dLbls>
        <c:gapWidth val="219"/>
        <c:overlap val="-27"/>
        <c:axId val="391794248"/>
        <c:axId val="391789656"/>
      </c:barChart>
      <c:catAx>
        <c:axId val="391794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789656"/>
        <c:crosses val="autoZero"/>
        <c:auto val="1"/>
        <c:lblAlgn val="ctr"/>
        <c:lblOffset val="100"/>
        <c:noMultiLvlLbl val="0"/>
      </c:catAx>
      <c:valAx>
        <c:axId val="39178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794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dmgmori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1680.5</c:v>
                </c:pt>
                <c:pt idx="1">
                  <c:v>0</c:v>
                </c:pt>
                <c:pt idx="2">
                  <c:v>1270.6666666666699</c:v>
                </c:pt>
                <c:pt idx="3">
                  <c:v>0</c:v>
                </c:pt>
                <c:pt idx="4">
                  <c:v>2436</c:v>
                </c:pt>
                <c:pt idx="5">
                  <c:v>0</c:v>
                </c:pt>
                <c:pt idx="6">
                  <c:v>0</c:v>
                </c:pt>
              </c:numCache>
            </c:numRef>
          </c:val>
          <c:extLst>
            <c:ext xmlns:c16="http://schemas.microsoft.com/office/drawing/2014/chart" uri="{C3380CC4-5D6E-409C-BE32-E72D297353CC}">
              <c16:uniqueId val="{00000000-52A9-41DE-B83F-92BABDDA03D8}"/>
            </c:ext>
          </c:extLst>
        </c:ser>
        <c:ser>
          <c:idx val="1"/>
          <c:order val="1"/>
          <c:tx>
            <c:strRef>
              <c:f>Sheet1!$C$1</c:f>
              <c:strCache>
                <c:ptCount val="1"/>
                <c:pt idx="0">
                  <c:v>dmgmoriausbildung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77</c:v>
                </c:pt>
                <c:pt idx="1">
                  <c:v>108</c:v>
                </c:pt>
                <c:pt idx="2">
                  <c:v>0</c:v>
                </c:pt>
                <c:pt idx="3">
                  <c:v>75</c:v>
                </c:pt>
                <c:pt idx="4">
                  <c:v>0</c:v>
                </c:pt>
                <c:pt idx="5">
                  <c:v>0</c:v>
                </c:pt>
                <c:pt idx="6">
                  <c:v>0</c:v>
                </c:pt>
              </c:numCache>
            </c:numRef>
          </c:val>
          <c:extLst>
            <c:ext xmlns:c16="http://schemas.microsoft.com/office/drawing/2014/chart" uri="{C3380CC4-5D6E-409C-BE32-E72D297353CC}">
              <c16:uniqueId val="{00000001-52A9-41DE-B83F-92BABDDA03D8}"/>
            </c:ext>
          </c:extLst>
        </c:ser>
        <c:dLbls>
          <c:showLegendKey val="0"/>
          <c:showVal val="0"/>
          <c:showCatName val="0"/>
          <c:showSerName val="0"/>
          <c:showPercent val="0"/>
          <c:showBubbleSize val="0"/>
        </c:dLbls>
        <c:gapWidth val="219"/>
        <c:overlap val="-27"/>
        <c:axId val="492945488"/>
        <c:axId val="492941224"/>
      </c:barChart>
      <c:catAx>
        <c:axId val="492945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941224"/>
        <c:crosses val="autoZero"/>
        <c:auto val="1"/>
        <c:lblAlgn val="ctr"/>
        <c:lblOffset val="100"/>
        <c:noMultiLvlLbl val="0"/>
      </c:catAx>
      <c:valAx>
        <c:axId val="492941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94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Sheet1!$A$2:$A$3</c:f>
              <c:strCache>
                <c:ptCount val="2"/>
                <c:pt idx="0">
                  <c:v>dmgmori</c:v>
                </c:pt>
                <c:pt idx="1">
                  <c:v>dmgmoriausbildung</c:v>
                </c:pt>
              </c:strCache>
            </c:strRef>
          </c:cat>
          <c:val>
            <c:numRef>
              <c:f>Sheet1!$B$2:$B$3</c:f>
              <c:numCache>
                <c:formatCode>General</c:formatCode>
                <c:ptCount val="2"/>
                <c:pt idx="0">
                  <c:v>0</c:v>
                </c:pt>
                <c:pt idx="1">
                  <c:v>75</c:v>
                </c:pt>
              </c:numCache>
            </c:numRef>
          </c:val>
          <c:extLst>
            <c:ext xmlns:c16="http://schemas.microsoft.com/office/drawing/2014/chart" uri="{C3380CC4-5D6E-409C-BE32-E72D297353CC}">
              <c16:uniqueId val="{00000000-387A-441D-95AD-A9A26AB3F070}"/>
            </c:ext>
          </c:extLst>
        </c:ser>
        <c:ser>
          <c:idx val="1"/>
          <c:order val="1"/>
          <c:tx>
            <c:strRef>
              <c:f>Sheet1!$C$1</c:f>
              <c:strCache>
                <c:ptCount val="1"/>
                <c:pt idx="0">
                  <c:v>Carousel</c:v>
                </c:pt>
              </c:strCache>
            </c:strRef>
          </c:tx>
          <c:spPr>
            <a:solidFill>
              <a:schemeClr val="accent2"/>
            </a:solidFill>
            <a:ln>
              <a:noFill/>
            </a:ln>
            <a:effectLst/>
          </c:spPr>
          <c:invertIfNegative val="0"/>
          <c:cat>
            <c:strRef>
              <c:f>Sheet1!$A$2:$A$3</c:f>
              <c:strCache>
                <c:ptCount val="2"/>
                <c:pt idx="0">
                  <c:v>dmgmori</c:v>
                </c:pt>
                <c:pt idx="1">
                  <c:v>dmgmoriausbildung</c:v>
                </c:pt>
              </c:strCache>
            </c:strRef>
          </c:cat>
          <c:val>
            <c:numRef>
              <c:f>Sheet1!$C$2:$C$3</c:f>
              <c:numCache>
                <c:formatCode>General</c:formatCode>
                <c:ptCount val="2"/>
                <c:pt idx="0">
                  <c:v>0</c:v>
                </c:pt>
                <c:pt idx="1">
                  <c:v>77</c:v>
                </c:pt>
              </c:numCache>
            </c:numRef>
          </c:val>
          <c:extLst>
            <c:ext xmlns:c16="http://schemas.microsoft.com/office/drawing/2014/chart" uri="{C3380CC4-5D6E-409C-BE32-E72D297353CC}">
              <c16:uniqueId val="{00000001-387A-441D-95AD-A9A26AB3F070}"/>
            </c:ext>
          </c:extLst>
        </c:ser>
        <c:ser>
          <c:idx val="2"/>
          <c:order val="2"/>
          <c:tx>
            <c:strRef>
              <c:f>Sheet1!$D$1</c:f>
              <c:strCache>
                <c:ptCount val="1"/>
                <c:pt idx="0">
                  <c:v>Video</c:v>
                </c:pt>
              </c:strCache>
            </c:strRef>
          </c:tx>
          <c:spPr>
            <a:solidFill>
              <a:schemeClr val="accent3"/>
            </a:solidFill>
            <a:ln>
              <a:noFill/>
            </a:ln>
            <a:effectLst/>
          </c:spPr>
          <c:invertIfNegative val="0"/>
          <c:cat>
            <c:strRef>
              <c:f>Sheet1!$A$2:$A$3</c:f>
              <c:strCache>
                <c:ptCount val="2"/>
                <c:pt idx="0">
                  <c:v>dmgmori</c:v>
                </c:pt>
                <c:pt idx="1">
                  <c:v>dmgmoriausbildung</c:v>
                </c:pt>
              </c:strCache>
            </c:strRef>
          </c:cat>
          <c:val>
            <c:numRef>
              <c:f>Sheet1!$D$2:$D$3</c:f>
              <c:numCache>
                <c:formatCode>General</c:formatCode>
                <c:ptCount val="2"/>
                <c:pt idx="0">
                  <c:v>0</c:v>
                </c:pt>
                <c:pt idx="1">
                  <c:v>0</c:v>
                </c:pt>
              </c:numCache>
            </c:numRef>
          </c:val>
          <c:extLst>
            <c:ext xmlns:c16="http://schemas.microsoft.com/office/drawing/2014/chart" uri="{C3380CC4-5D6E-409C-BE32-E72D297353CC}">
              <c16:uniqueId val="{00000002-387A-441D-95AD-A9A26AB3F070}"/>
            </c:ext>
          </c:extLst>
        </c:ser>
        <c:ser>
          <c:idx val="3"/>
          <c:order val="3"/>
          <c:tx>
            <c:strRef>
              <c:f>Sheet1!$E$1</c:f>
              <c:strCache>
                <c:ptCount val="1"/>
                <c:pt idx="0">
                  <c:v>Reel</c:v>
                </c:pt>
              </c:strCache>
            </c:strRef>
          </c:tx>
          <c:spPr>
            <a:solidFill>
              <a:schemeClr val="accent4"/>
            </a:solidFill>
            <a:ln>
              <a:noFill/>
            </a:ln>
            <a:effectLst/>
          </c:spPr>
          <c:invertIfNegative val="0"/>
          <c:cat>
            <c:strRef>
              <c:f>Sheet1!$A$2:$A$3</c:f>
              <c:strCache>
                <c:ptCount val="2"/>
                <c:pt idx="0">
                  <c:v>dmgmori</c:v>
                </c:pt>
                <c:pt idx="1">
                  <c:v>dmgmoriausbildung</c:v>
                </c:pt>
              </c:strCache>
            </c:strRef>
          </c:cat>
          <c:val>
            <c:numRef>
              <c:f>Sheet1!$E$2:$E$3</c:f>
              <c:numCache>
                <c:formatCode>General</c:formatCode>
                <c:ptCount val="2"/>
                <c:pt idx="0">
                  <c:v>1720.7142857142901</c:v>
                </c:pt>
                <c:pt idx="1">
                  <c:v>108</c:v>
                </c:pt>
              </c:numCache>
            </c:numRef>
          </c:val>
          <c:extLst>
            <c:ext xmlns:c16="http://schemas.microsoft.com/office/drawing/2014/chart" uri="{C3380CC4-5D6E-409C-BE32-E72D297353CC}">
              <c16:uniqueId val="{00000003-387A-441D-95AD-A9A26AB3F070}"/>
            </c:ext>
          </c:extLst>
        </c:ser>
        <c:dLbls>
          <c:showLegendKey val="0"/>
          <c:showVal val="0"/>
          <c:showCatName val="0"/>
          <c:showSerName val="0"/>
          <c:showPercent val="0"/>
          <c:showBubbleSize val="0"/>
        </c:dLbls>
        <c:gapWidth val="150"/>
        <c:overlap val="100"/>
        <c:axId val="479194664"/>
        <c:axId val="266044016"/>
      </c:barChart>
      <c:catAx>
        <c:axId val="479194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044016"/>
        <c:crosses val="autoZero"/>
        <c:auto val="1"/>
        <c:lblAlgn val="ctr"/>
        <c:lblOffset val="100"/>
        <c:noMultiLvlLbl val="0"/>
      </c:catAx>
      <c:valAx>
        <c:axId val="266044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19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Sheet1!$A$2:$A$3</c:f>
              <c:strCache>
                <c:ptCount val="2"/>
                <c:pt idx="0">
                  <c:v>dmgmori</c:v>
                </c:pt>
                <c:pt idx="1">
                  <c:v>dmgmoriausbildung</c:v>
                </c:pt>
              </c:strCache>
            </c:strRef>
          </c:cat>
          <c:val>
            <c:numRef>
              <c:f>Sheet1!$B$2:$B$3</c:f>
              <c:numCache>
                <c:formatCode>General</c:formatCode>
                <c:ptCount val="2"/>
                <c:pt idx="0">
                  <c:v>0</c:v>
                </c:pt>
                <c:pt idx="1">
                  <c:v>1502.5</c:v>
                </c:pt>
              </c:numCache>
            </c:numRef>
          </c:val>
          <c:extLst>
            <c:ext xmlns:c16="http://schemas.microsoft.com/office/drawing/2014/chart" uri="{C3380CC4-5D6E-409C-BE32-E72D297353CC}">
              <c16:uniqueId val="{00000000-48B7-4613-8387-FB93E43481C6}"/>
            </c:ext>
          </c:extLst>
        </c:ser>
        <c:ser>
          <c:idx val="1"/>
          <c:order val="1"/>
          <c:tx>
            <c:strRef>
              <c:f>Sheet1!$C$1</c:f>
              <c:strCache>
                <c:ptCount val="1"/>
                <c:pt idx="0">
                  <c:v>Carousel</c:v>
                </c:pt>
              </c:strCache>
            </c:strRef>
          </c:tx>
          <c:spPr>
            <a:solidFill>
              <a:schemeClr val="accent2"/>
            </a:solidFill>
            <a:ln>
              <a:noFill/>
            </a:ln>
            <a:effectLst/>
          </c:spPr>
          <c:invertIfNegative val="0"/>
          <c:cat>
            <c:strRef>
              <c:f>Sheet1!$A$2:$A$3</c:f>
              <c:strCache>
                <c:ptCount val="2"/>
                <c:pt idx="0">
                  <c:v>dmgmori</c:v>
                </c:pt>
                <c:pt idx="1">
                  <c:v>dmgmoriausbildung</c:v>
                </c:pt>
              </c:strCache>
            </c:strRef>
          </c:cat>
          <c:val>
            <c:numRef>
              <c:f>Sheet1!$C$2:$C$3</c:f>
              <c:numCache>
                <c:formatCode>General</c:formatCode>
                <c:ptCount val="2"/>
                <c:pt idx="0">
                  <c:v>0</c:v>
                </c:pt>
                <c:pt idx="1">
                  <c:v>1216</c:v>
                </c:pt>
              </c:numCache>
            </c:numRef>
          </c:val>
          <c:extLst>
            <c:ext xmlns:c16="http://schemas.microsoft.com/office/drawing/2014/chart" uri="{C3380CC4-5D6E-409C-BE32-E72D297353CC}">
              <c16:uniqueId val="{00000001-48B7-4613-8387-FB93E43481C6}"/>
            </c:ext>
          </c:extLst>
        </c:ser>
        <c:ser>
          <c:idx val="2"/>
          <c:order val="2"/>
          <c:tx>
            <c:strRef>
              <c:f>Sheet1!$D$1</c:f>
              <c:strCache>
                <c:ptCount val="1"/>
                <c:pt idx="0">
                  <c:v>Video</c:v>
                </c:pt>
              </c:strCache>
            </c:strRef>
          </c:tx>
          <c:spPr>
            <a:solidFill>
              <a:schemeClr val="accent3"/>
            </a:solidFill>
            <a:ln>
              <a:noFill/>
            </a:ln>
            <a:effectLst/>
          </c:spPr>
          <c:invertIfNegative val="0"/>
          <c:cat>
            <c:strRef>
              <c:f>Sheet1!$A$2:$A$3</c:f>
              <c:strCache>
                <c:ptCount val="2"/>
                <c:pt idx="0">
                  <c:v>dmgmori</c:v>
                </c:pt>
                <c:pt idx="1">
                  <c:v>dmgmoriausbildung</c:v>
                </c:pt>
              </c:strCache>
            </c:strRef>
          </c:cat>
          <c:val>
            <c:numRef>
              <c:f>Sheet1!$D$2:$D$3</c:f>
              <c:numCache>
                <c:formatCode>General</c:formatCode>
                <c:ptCount val="2"/>
                <c:pt idx="0">
                  <c:v>0</c:v>
                </c:pt>
                <c:pt idx="1">
                  <c:v>0</c:v>
                </c:pt>
              </c:numCache>
            </c:numRef>
          </c:val>
          <c:extLst>
            <c:ext xmlns:c16="http://schemas.microsoft.com/office/drawing/2014/chart" uri="{C3380CC4-5D6E-409C-BE32-E72D297353CC}">
              <c16:uniqueId val="{00000002-48B7-4613-8387-FB93E43481C6}"/>
            </c:ext>
          </c:extLst>
        </c:ser>
        <c:ser>
          <c:idx val="3"/>
          <c:order val="3"/>
          <c:tx>
            <c:strRef>
              <c:f>Sheet1!$E$1</c:f>
              <c:strCache>
                <c:ptCount val="1"/>
                <c:pt idx="0">
                  <c:v>Reel</c:v>
                </c:pt>
              </c:strCache>
            </c:strRef>
          </c:tx>
          <c:spPr>
            <a:solidFill>
              <a:schemeClr val="accent4"/>
            </a:solidFill>
            <a:ln>
              <a:noFill/>
            </a:ln>
            <a:effectLst/>
          </c:spPr>
          <c:invertIfNegative val="0"/>
          <c:cat>
            <c:strRef>
              <c:f>Sheet1!$A$2:$A$3</c:f>
              <c:strCache>
                <c:ptCount val="2"/>
                <c:pt idx="0">
                  <c:v>dmgmori</c:v>
                </c:pt>
                <c:pt idx="1">
                  <c:v>dmgmoriausbildung</c:v>
                </c:pt>
              </c:strCache>
            </c:strRef>
          </c:cat>
          <c:val>
            <c:numRef>
              <c:f>Sheet1!$E$2:$E$3</c:f>
              <c:numCache>
                <c:formatCode>General</c:formatCode>
                <c:ptCount val="2"/>
                <c:pt idx="0">
                  <c:v>37974.714285714297</c:v>
                </c:pt>
                <c:pt idx="1">
                  <c:v>1456</c:v>
                </c:pt>
              </c:numCache>
            </c:numRef>
          </c:val>
          <c:extLst>
            <c:ext xmlns:c16="http://schemas.microsoft.com/office/drawing/2014/chart" uri="{C3380CC4-5D6E-409C-BE32-E72D297353CC}">
              <c16:uniqueId val="{00000003-48B7-4613-8387-FB93E43481C6}"/>
            </c:ext>
          </c:extLst>
        </c:ser>
        <c:dLbls>
          <c:showLegendKey val="0"/>
          <c:showVal val="0"/>
          <c:showCatName val="0"/>
          <c:showSerName val="0"/>
          <c:showPercent val="0"/>
          <c:showBubbleSize val="0"/>
        </c:dLbls>
        <c:gapWidth val="150"/>
        <c:overlap val="100"/>
        <c:axId val="266038768"/>
        <c:axId val="266036800"/>
      </c:barChart>
      <c:catAx>
        <c:axId val="266038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036800"/>
        <c:crosses val="autoZero"/>
        <c:auto val="1"/>
        <c:lblAlgn val="ctr"/>
        <c:lblOffset val="100"/>
        <c:noMultiLvlLbl val="0"/>
      </c:catAx>
      <c:valAx>
        <c:axId val="2660368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038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27E9A-9B13-4A30-AD62-49C0718B4C33}"/>
              </a:ext>
            </a:extLst>
          </p:cNvPr>
          <p:cNvSpPr>
            <a:spLocks noGrp="1"/>
          </p:cNvSpPr>
          <p:nvPr>
            <p:ph type="ctrTitle"/>
          </p:nvPr>
        </p:nvSpPr>
        <p:spPr/>
        <p:txBody>
          <a:bodyPr/>
          <a:lstStyle/>
          <a:p>
            <a:r>
              <a:rPr lang="en-US"/>
              <a:t>Deep Insights</a:t>
            </a:r>
          </a:p>
        </p:txBody>
      </p:sp>
      <p:sp>
        <p:nvSpPr>
          <p:cNvPr id="3" name="Subtitle 2">
            <a:extLst>
              <a:ext uri="{FF2B5EF4-FFF2-40B4-BE49-F238E27FC236}">
                <a16:creationId xmlns:a16="http://schemas.microsoft.com/office/drawing/2014/main" id="{62C45A74-5A3B-4578-8BA2-33126BCE588E}"/>
              </a:ext>
            </a:extLst>
          </p:cNvPr>
          <p:cNvSpPr>
            <a:spLocks noGrp="1"/>
          </p:cNvSpPr>
          <p:nvPr>
            <p:ph type="subTitle" idx="1"/>
          </p:nvPr>
        </p:nvSpPr>
        <p:spPr/>
        <p:txBody>
          <a:bodyPr/>
          <a:lstStyle/>
          <a:p>
            <a:r>
              <a:rPr lang="en-US"/>
              <a:t>DMG MORI</a:t>
            </a:r>
          </a:p>
        </p:txBody>
      </p:sp>
    </p:spTree>
    <p:extLst>
      <p:ext uri="{BB962C8B-B14F-4D97-AF65-F5344CB8AC3E}">
        <p14:creationId xmlns:p14="http://schemas.microsoft.com/office/powerpoint/2010/main" val="403577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A83E0-EEEA-4840-A873-6B07B49EE1F1}"/>
              </a:ext>
            </a:extLst>
          </p:cNvPr>
          <p:cNvSpPr>
            <a:spLocks noGrp="1"/>
          </p:cNvSpPr>
          <p:nvPr>
            <p:ph type="title"/>
          </p:nvPr>
        </p:nvSpPr>
        <p:spPr/>
        <p:txBody>
          <a:bodyPr/>
          <a:lstStyle/>
          <a:p>
            <a:r>
              <a:rPr lang="en-US"/>
              <a:t>Instagram Key Metrics Table | All profiles</a:t>
            </a:r>
          </a:p>
        </p:txBody>
      </p:sp>
      <p:graphicFrame>
        <p:nvGraphicFramePr>
          <p:cNvPr id="5" name="Table Placeholder 4">
            <a:extLst>
              <a:ext uri="{FF2B5EF4-FFF2-40B4-BE49-F238E27FC236}">
                <a16:creationId xmlns:a16="http://schemas.microsoft.com/office/drawing/2014/main" id="{0EE809B1-D32A-4CB6-8993-58A9DC7806A2}"/>
              </a:ext>
            </a:extLst>
          </p:cNvPr>
          <p:cNvGraphicFramePr>
            <a:graphicFrameLocks noGrp="1"/>
          </p:cNvGraphicFramePr>
          <p:nvPr>
            <p:ph type="tbl" sz="quarter" idx="13"/>
            <p:extLst>
              <p:ext uri="{D42A27DB-BD31-4B8C-83A1-F6EECF244321}">
                <p14:modId xmlns:p14="http://schemas.microsoft.com/office/powerpoint/2010/main" val="2711044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64543367"/>
                    </a:ext>
                  </a:extLst>
                </a:gridCol>
                <a:gridCol w="658368">
                  <a:extLst>
                    <a:ext uri="{9D8B030D-6E8A-4147-A177-3AD203B41FA5}">
                      <a16:colId xmlns:a16="http://schemas.microsoft.com/office/drawing/2014/main" val="2076213809"/>
                    </a:ext>
                  </a:extLst>
                </a:gridCol>
                <a:gridCol w="658368">
                  <a:extLst>
                    <a:ext uri="{9D8B030D-6E8A-4147-A177-3AD203B41FA5}">
                      <a16:colId xmlns:a16="http://schemas.microsoft.com/office/drawing/2014/main" val="1807058550"/>
                    </a:ext>
                  </a:extLst>
                </a:gridCol>
                <a:gridCol w="658368">
                  <a:extLst>
                    <a:ext uri="{9D8B030D-6E8A-4147-A177-3AD203B41FA5}">
                      <a16:colId xmlns:a16="http://schemas.microsoft.com/office/drawing/2014/main" val="470092688"/>
                    </a:ext>
                  </a:extLst>
                </a:gridCol>
                <a:gridCol w="658368">
                  <a:extLst>
                    <a:ext uri="{9D8B030D-6E8A-4147-A177-3AD203B41FA5}">
                      <a16:colId xmlns:a16="http://schemas.microsoft.com/office/drawing/2014/main" val="2248658348"/>
                    </a:ext>
                  </a:extLst>
                </a:gridCol>
                <a:gridCol w="658368">
                  <a:extLst>
                    <a:ext uri="{9D8B030D-6E8A-4147-A177-3AD203B41FA5}">
                      <a16:colId xmlns:a16="http://schemas.microsoft.com/office/drawing/2014/main" val="3921385749"/>
                    </a:ext>
                  </a:extLst>
                </a:gridCol>
                <a:gridCol w="658368">
                  <a:extLst>
                    <a:ext uri="{9D8B030D-6E8A-4147-A177-3AD203B41FA5}">
                      <a16:colId xmlns:a16="http://schemas.microsoft.com/office/drawing/2014/main" val="2350880534"/>
                    </a:ext>
                  </a:extLst>
                </a:gridCol>
                <a:gridCol w="658368">
                  <a:extLst>
                    <a:ext uri="{9D8B030D-6E8A-4147-A177-3AD203B41FA5}">
                      <a16:colId xmlns:a16="http://schemas.microsoft.com/office/drawing/2014/main" val="3493672767"/>
                    </a:ext>
                  </a:extLst>
                </a:gridCol>
                <a:gridCol w="658368">
                  <a:extLst>
                    <a:ext uri="{9D8B030D-6E8A-4147-A177-3AD203B41FA5}">
                      <a16:colId xmlns:a16="http://schemas.microsoft.com/office/drawing/2014/main" val="1890111659"/>
                    </a:ext>
                  </a:extLst>
                </a:gridCol>
                <a:gridCol w="658368">
                  <a:extLst>
                    <a:ext uri="{9D8B030D-6E8A-4147-A177-3AD203B41FA5}">
                      <a16:colId xmlns:a16="http://schemas.microsoft.com/office/drawing/2014/main" val="142964107"/>
                    </a:ext>
                  </a:extLst>
                </a:gridCol>
                <a:gridCol w="658368">
                  <a:extLst>
                    <a:ext uri="{9D8B030D-6E8A-4147-A177-3AD203B41FA5}">
                      <a16:colId xmlns:a16="http://schemas.microsoft.com/office/drawing/2014/main" val="225322918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Posts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1083394504"/>
                  </a:ext>
                </a:extLst>
              </a:tr>
              <a:tr h="370840">
                <a:tc>
                  <a:txBody>
                    <a:bodyPr/>
                    <a:lstStyle/>
                    <a:p>
                      <a:r>
                        <a:rPr lang="en-US" sz="1000"/>
                        <a:t>dmgmoriausbildung</a:t>
                      </a:r>
                    </a:p>
                  </a:txBody>
                  <a:tcPr/>
                </a:tc>
                <a:tc>
                  <a:txBody>
                    <a:bodyPr/>
                    <a:lstStyle/>
                    <a:p>
                      <a:r>
                        <a:rPr lang="en-US" sz="1000"/>
                        <a:t>1374</a:t>
                      </a:r>
                    </a:p>
                  </a:txBody>
                  <a:tcPr/>
                </a:tc>
                <a:tc>
                  <a:txBody>
                    <a:bodyPr/>
                    <a:lstStyle/>
                    <a:p>
                      <a:r>
                        <a:rPr lang="en-US" sz="1000"/>
                        <a:t>4</a:t>
                      </a:r>
                    </a:p>
                  </a:txBody>
                  <a:tcPr/>
                </a:tc>
                <a:tc>
                  <a:txBody>
                    <a:bodyPr/>
                    <a:lstStyle/>
                    <a:p>
                      <a:r>
                        <a:rPr lang="en-US" sz="1000"/>
                        <a:t>3</a:t>
                      </a:r>
                    </a:p>
                  </a:txBody>
                  <a:tcPr/>
                </a:tc>
                <a:tc>
                  <a:txBody>
                    <a:bodyPr/>
                    <a:lstStyle/>
                    <a:p>
                      <a:r>
                        <a:rPr lang="en-US" sz="1000"/>
                        <a:t>5706</a:t>
                      </a:r>
                    </a:p>
                  </a:txBody>
                  <a:tcPr/>
                </a:tc>
                <a:tc>
                  <a:txBody>
                    <a:bodyPr/>
                    <a:lstStyle/>
                    <a:p>
                      <a:r>
                        <a:rPr lang="en-US" sz="1000"/>
                        <a:t>335</a:t>
                      </a:r>
                    </a:p>
                  </a:txBody>
                  <a:tcPr/>
                </a:tc>
                <a:tc>
                  <a:txBody>
                    <a:bodyPr/>
                    <a:lstStyle/>
                    <a:p>
                      <a:r>
                        <a:rPr lang="en-US" sz="1000"/>
                        <a:t>1419.25</a:t>
                      </a:r>
                    </a:p>
                  </a:txBody>
                  <a:tcPr/>
                </a:tc>
                <a:tc>
                  <a:txBody>
                    <a:bodyPr/>
                    <a:lstStyle/>
                    <a:p>
                      <a:r>
                        <a:rPr lang="en-US" sz="1000"/>
                        <a:t>12</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2201799641"/>
                  </a:ext>
                </a:extLst>
              </a:tr>
              <a:tr h="370840">
                <a:tc>
                  <a:txBody>
                    <a:bodyPr/>
                    <a:lstStyle/>
                    <a:p>
                      <a:r>
                        <a:rPr lang="en-US" sz="1000"/>
                        <a:t>dmgmori</a:t>
                      </a:r>
                    </a:p>
                  </a:txBody>
                  <a:tcPr/>
                </a:tc>
                <a:tc>
                  <a:txBody>
                    <a:bodyPr/>
                    <a:lstStyle/>
                    <a:p>
                      <a:r>
                        <a:rPr lang="en-US" sz="1000"/>
                        <a:t>104636</a:t>
                      </a:r>
                    </a:p>
                  </a:txBody>
                  <a:tcPr/>
                </a:tc>
                <a:tc>
                  <a:txBody>
                    <a:bodyPr/>
                    <a:lstStyle/>
                    <a:p>
                      <a:r>
                        <a:rPr lang="en-US" sz="1000"/>
                        <a:t>7</a:t>
                      </a:r>
                    </a:p>
                  </a:txBody>
                  <a:tcPr/>
                </a:tc>
                <a:tc>
                  <a:txBody>
                    <a:bodyPr/>
                    <a:lstStyle/>
                    <a:p>
                      <a:r>
                        <a:rPr lang="en-US" sz="1000"/>
                        <a:t>65</a:t>
                      </a:r>
                    </a:p>
                  </a:txBody>
                  <a:tcPr/>
                </a:tc>
                <a:tc>
                  <a:txBody>
                    <a:bodyPr/>
                    <a:lstStyle/>
                    <a:p>
                      <a:r>
                        <a:rPr lang="en-US" sz="1000"/>
                        <a:t>0</a:t>
                      </a:r>
                    </a:p>
                  </a:txBody>
                  <a:tcPr/>
                </a:tc>
                <a:tc>
                  <a:txBody>
                    <a:bodyPr/>
                    <a:lstStyle/>
                    <a:p>
                      <a:r>
                        <a:rPr lang="en-US" sz="1000"/>
                        <a:t>11979</a:t>
                      </a:r>
                    </a:p>
                  </a:txBody>
                  <a:tcPr/>
                </a:tc>
                <a:tc>
                  <a:txBody>
                    <a:bodyPr/>
                    <a:lstStyle/>
                    <a:p>
                      <a:r>
                        <a:rPr lang="en-US" sz="1000"/>
                        <a:t>37974.714285714</a:t>
                      </a:r>
                    </a:p>
                  </a:txBody>
                  <a:tcPr/>
                </a:tc>
                <a:tc>
                  <a:txBody>
                    <a:bodyPr/>
                    <a:lstStyle/>
                    <a:p>
                      <a:r>
                        <a:rPr lang="en-US" sz="1000"/>
                        <a:t>868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766407075"/>
                  </a:ext>
                </a:extLst>
              </a:tr>
            </a:tbl>
          </a:graphicData>
        </a:graphic>
      </p:graphicFrame>
      <p:sp>
        <p:nvSpPr>
          <p:cNvPr id="4" name="Text Placeholder 3">
            <a:extLst>
              <a:ext uri="{FF2B5EF4-FFF2-40B4-BE49-F238E27FC236}">
                <a16:creationId xmlns:a16="http://schemas.microsoft.com/office/drawing/2014/main" id="{2F275AFE-9DBC-47D4-8D12-FC7AF9561364}"/>
              </a:ext>
            </a:extLst>
          </p:cNvPr>
          <p:cNvSpPr>
            <a:spLocks noGrp="1"/>
          </p:cNvSpPr>
          <p:nvPr>
            <p:ph type="body" sz="quarter" idx="14"/>
          </p:nvPr>
        </p:nvSpPr>
        <p:spPr/>
        <p:txBody>
          <a:bodyPr/>
          <a:lstStyle/>
          <a:p>
            <a:r>
              <a:rPr lang="en-US"/>
              <a:t>15/11/2023 - 29/11/2023</a:t>
            </a:r>
          </a:p>
        </p:txBody>
      </p:sp>
    </p:spTree>
    <p:extLst>
      <p:ext uri="{BB962C8B-B14F-4D97-AF65-F5344CB8AC3E}">
        <p14:creationId xmlns:p14="http://schemas.microsoft.com/office/powerpoint/2010/main" val="1130059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A8E08-5E09-488A-9AC6-54014E388C7A}"/>
              </a:ext>
            </a:extLst>
          </p:cNvPr>
          <p:cNvSpPr>
            <a:spLocks noGrp="1"/>
          </p:cNvSpPr>
          <p:nvPr>
            <p:ph type="title"/>
          </p:nvPr>
        </p:nvSpPr>
        <p:spPr/>
        <p:txBody>
          <a:bodyPr/>
          <a:lstStyle/>
          <a:p>
            <a:r>
              <a:rPr lang="en-US"/>
              <a:t>Instagram Organic Reach By Weekday | All profiles</a:t>
            </a:r>
          </a:p>
        </p:txBody>
      </p:sp>
      <p:graphicFrame>
        <p:nvGraphicFramePr>
          <p:cNvPr id="6" name="Chart Placeholder 5">
            <a:extLst>
              <a:ext uri="{FF2B5EF4-FFF2-40B4-BE49-F238E27FC236}">
                <a16:creationId xmlns:a16="http://schemas.microsoft.com/office/drawing/2014/main" id="{0913325A-8EB1-4308-9A2E-DE90D856CBE3}"/>
              </a:ext>
            </a:extLst>
          </p:cNvPr>
          <p:cNvGraphicFramePr>
            <a:graphicFrameLocks noGrp="1"/>
          </p:cNvGraphicFramePr>
          <p:nvPr>
            <p:ph type="chart" sz="quarter" idx="13"/>
            <p:extLst>
              <p:ext uri="{D42A27DB-BD31-4B8C-83A1-F6EECF244321}">
                <p14:modId xmlns:p14="http://schemas.microsoft.com/office/powerpoint/2010/main" val="3160558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386AEA-F442-411F-A238-4BF455F8DC90}"/>
              </a:ext>
            </a:extLst>
          </p:cNvPr>
          <p:cNvSpPr>
            <a:spLocks noGrp="1"/>
          </p:cNvSpPr>
          <p:nvPr>
            <p:ph type="body" sz="quarter" idx="14"/>
          </p:nvPr>
        </p:nvSpPr>
        <p:spPr/>
        <p:txBody>
          <a:bodyPr/>
          <a:lstStyle/>
          <a:p>
            <a:r>
              <a:rPr lang="en-US"/>
              <a:t>15/11/2023 - 29/11/2023</a:t>
            </a:r>
          </a:p>
        </p:txBody>
      </p:sp>
      <p:sp>
        <p:nvSpPr>
          <p:cNvPr id="5" name="Footer Placeholder 4">
            <a:extLst>
              <a:ext uri="{FF2B5EF4-FFF2-40B4-BE49-F238E27FC236}">
                <a16:creationId xmlns:a16="http://schemas.microsoft.com/office/drawing/2014/main" id="{0720D411-5AD7-46CE-9CFB-A3BDB77B49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6771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D9925-C73D-4CA2-8503-76AFD5869745}"/>
              </a:ext>
            </a:extLst>
          </p:cNvPr>
          <p:cNvSpPr>
            <a:spLocks noGrp="1"/>
          </p:cNvSpPr>
          <p:nvPr>
            <p:ph type="title"/>
          </p:nvPr>
        </p:nvSpPr>
        <p:spPr/>
        <p:txBody>
          <a:bodyPr/>
          <a:lstStyle/>
          <a:p>
            <a:r>
              <a:rPr lang="en-US"/>
              <a:t>Instagram Hashtag Detection | All profiles - 1 of 3</a:t>
            </a:r>
          </a:p>
        </p:txBody>
      </p:sp>
      <p:graphicFrame>
        <p:nvGraphicFramePr>
          <p:cNvPr id="5" name="Table Placeholder 4">
            <a:extLst>
              <a:ext uri="{FF2B5EF4-FFF2-40B4-BE49-F238E27FC236}">
                <a16:creationId xmlns:a16="http://schemas.microsoft.com/office/drawing/2014/main" id="{43B222B5-626A-4373-86A4-60C9B544A743}"/>
              </a:ext>
            </a:extLst>
          </p:cNvPr>
          <p:cNvGraphicFramePr>
            <a:graphicFrameLocks noGrp="1"/>
          </p:cNvGraphicFramePr>
          <p:nvPr>
            <p:ph type="tbl" sz="quarter" idx="13"/>
            <p:extLst>
              <p:ext uri="{D42A27DB-BD31-4B8C-83A1-F6EECF244321}">
                <p14:modId xmlns:p14="http://schemas.microsoft.com/office/powerpoint/2010/main" val="2883164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997492283"/>
                    </a:ext>
                  </a:extLst>
                </a:gridCol>
                <a:gridCol w="1069848">
                  <a:extLst>
                    <a:ext uri="{9D8B030D-6E8A-4147-A177-3AD203B41FA5}">
                      <a16:colId xmlns:a16="http://schemas.microsoft.com/office/drawing/2014/main" val="1733802145"/>
                    </a:ext>
                  </a:extLst>
                </a:gridCol>
                <a:gridCol w="1069848">
                  <a:extLst>
                    <a:ext uri="{9D8B030D-6E8A-4147-A177-3AD203B41FA5}">
                      <a16:colId xmlns:a16="http://schemas.microsoft.com/office/drawing/2014/main" val="701143347"/>
                    </a:ext>
                  </a:extLst>
                </a:gridCol>
                <a:gridCol w="1069848">
                  <a:extLst>
                    <a:ext uri="{9D8B030D-6E8A-4147-A177-3AD203B41FA5}">
                      <a16:colId xmlns:a16="http://schemas.microsoft.com/office/drawing/2014/main" val="3717478905"/>
                    </a:ext>
                  </a:extLst>
                </a:gridCol>
                <a:gridCol w="1069848">
                  <a:extLst>
                    <a:ext uri="{9D8B030D-6E8A-4147-A177-3AD203B41FA5}">
                      <a16:colId xmlns:a16="http://schemas.microsoft.com/office/drawing/2014/main" val="865105051"/>
                    </a:ext>
                  </a:extLst>
                </a:gridCol>
                <a:gridCol w="1069848">
                  <a:extLst>
                    <a:ext uri="{9D8B030D-6E8A-4147-A177-3AD203B41FA5}">
                      <a16:colId xmlns:a16="http://schemas.microsoft.com/office/drawing/2014/main" val="397493355"/>
                    </a:ext>
                  </a:extLst>
                </a:gridCol>
                <a:gridCol w="1069848">
                  <a:extLst>
                    <a:ext uri="{9D8B030D-6E8A-4147-A177-3AD203B41FA5}">
                      <a16:colId xmlns:a16="http://schemas.microsoft.com/office/drawing/2014/main" val="2889890974"/>
                    </a:ext>
                  </a:extLst>
                </a:gridCol>
                <a:gridCol w="1069848">
                  <a:extLst>
                    <a:ext uri="{9D8B030D-6E8A-4147-A177-3AD203B41FA5}">
                      <a16:colId xmlns:a16="http://schemas.microsoft.com/office/drawing/2014/main" val="2994554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Post</a:t>
                      </a:r>
                    </a:p>
                  </a:txBody>
                  <a:tcPr/>
                </a:tc>
                <a:extLst>
                  <a:ext uri="{0D108BD9-81ED-4DB2-BD59-A6C34878D82A}">
                    <a16:rowId xmlns:a16="http://schemas.microsoft.com/office/drawing/2014/main" val="1564155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#dmgmori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1247.1111111111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29832.777777778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1351.5555555556</a:t>
                      </a:r>
                    </a:p>
                  </a:txBody>
                  <a:tcPr/>
                </a:tc>
                <a:extLst>
                  <a:ext uri="{0D108BD9-81ED-4DB2-BD59-A6C34878D82A}">
                    <a16:rowId xmlns:a16="http://schemas.microsoft.com/office/drawing/2014/main" val="3903071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#dmgmorinews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1247.1111111111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29832.777777778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1351.5555555556</a:t>
                      </a:r>
                    </a:p>
                  </a:txBody>
                  <a:tcPr/>
                </a:tc>
                <a:extLst>
                  <a:ext uri="{0D108BD9-81ED-4DB2-BD59-A6C34878D82A}">
                    <a16:rowId xmlns:a16="http://schemas.microsoft.com/office/drawing/2014/main" val="2884047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#CNCmachines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2519.6666666667</a:t>
                      </a:r>
                    </a:p>
                  </a:txBody>
                  <a:tcPr/>
                </a:tc>
                <a:extLst>
                  <a:ext uri="{0D108BD9-81ED-4DB2-BD59-A6C34878D82A}">
                    <a16:rowId xmlns:a16="http://schemas.microsoft.com/office/drawing/2014/main" val="232476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#adventskalender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a:t>
                      </a:r>
                    </a:p>
                  </a:txBody>
                  <a:tcPr/>
                </a:tc>
                <a:extLst>
                  <a:ext uri="{0D108BD9-81ED-4DB2-BD59-A6C34878D82A}">
                    <a16:rowId xmlns:a16="http://schemas.microsoft.com/office/drawing/2014/main" val="3147712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#ausbildung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a:t>
                      </a:r>
                    </a:p>
                  </a:txBody>
                  <a:tcPr/>
                </a:tc>
                <a:extLst>
                  <a:ext uri="{0D108BD9-81ED-4DB2-BD59-A6C34878D82A}">
                    <a16:rowId xmlns:a16="http://schemas.microsoft.com/office/drawing/2014/main" val="3821390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2074</a:t>
                      </a:r>
                    </a:p>
                  </a:txBody>
                  <a:tcPr/>
                </a:tc>
                <a:extLst>
                  <a:ext uri="{0D108BD9-81ED-4DB2-BD59-A6C34878D82A}">
                    <a16:rowId xmlns:a16="http://schemas.microsoft.com/office/drawing/2014/main" val="616010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#gewinnspiel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a:t>
                      </a:r>
                    </a:p>
                  </a:txBody>
                  <a:tcPr/>
                </a:tc>
                <a:extLst>
                  <a:ext uri="{0D108BD9-81ED-4DB2-BD59-A6C34878D82A}">
                    <a16:rowId xmlns:a16="http://schemas.microsoft.com/office/drawing/2014/main" val="1280061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#technologyfriday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2419.5</a:t>
                      </a:r>
                    </a:p>
                  </a:txBody>
                  <a:tcPr/>
                </a:tc>
                <a:extLst>
                  <a:ext uri="{0D108BD9-81ED-4DB2-BD59-A6C34878D82A}">
                    <a16:rowId xmlns:a16="http://schemas.microsoft.com/office/drawing/2014/main" val="2374278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#DMU75monoBLOCK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a:t>
                      </a:r>
                    </a:p>
                  </a:txBody>
                  <a:tcPr/>
                </a:tc>
                <a:extLst>
                  <a:ext uri="{0D108BD9-81ED-4DB2-BD59-A6C34878D82A}">
                    <a16:rowId xmlns:a16="http://schemas.microsoft.com/office/drawing/2014/main" val="2214873792"/>
                  </a:ext>
                </a:extLst>
              </a:tr>
            </a:tbl>
          </a:graphicData>
        </a:graphic>
      </p:graphicFrame>
      <p:sp>
        <p:nvSpPr>
          <p:cNvPr id="4" name="Text Placeholder 3">
            <a:extLst>
              <a:ext uri="{FF2B5EF4-FFF2-40B4-BE49-F238E27FC236}">
                <a16:creationId xmlns:a16="http://schemas.microsoft.com/office/drawing/2014/main" id="{DB9FA1B3-4173-4746-A584-70DC776A9743}"/>
              </a:ext>
            </a:extLst>
          </p:cNvPr>
          <p:cNvSpPr>
            <a:spLocks noGrp="1"/>
          </p:cNvSpPr>
          <p:nvPr>
            <p:ph type="body" sz="quarter" idx="14"/>
          </p:nvPr>
        </p:nvSpPr>
        <p:spPr/>
        <p:txBody>
          <a:bodyPr/>
          <a:lstStyle/>
          <a:p>
            <a:r>
              <a:rPr lang="en-US"/>
              <a:t>15/11/2023 - 29/11/2023</a:t>
            </a:r>
          </a:p>
        </p:txBody>
      </p:sp>
    </p:spTree>
    <p:extLst>
      <p:ext uri="{BB962C8B-B14F-4D97-AF65-F5344CB8AC3E}">
        <p14:creationId xmlns:p14="http://schemas.microsoft.com/office/powerpoint/2010/main" val="2690654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D8537-1668-405E-B05C-41A592DF4EE0}"/>
              </a:ext>
            </a:extLst>
          </p:cNvPr>
          <p:cNvSpPr>
            <a:spLocks noGrp="1"/>
          </p:cNvSpPr>
          <p:nvPr>
            <p:ph type="title"/>
          </p:nvPr>
        </p:nvSpPr>
        <p:spPr/>
        <p:txBody>
          <a:bodyPr/>
          <a:lstStyle/>
          <a:p>
            <a:r>
              <a:rPr lang="en-US"/>
              <a:t>Instagram Hashtag Detection | All profiles - 2 of 3</a:t>
            </a:r>
          </a:p>
        </p:txBody>
      </p:sp>
      <p:graphicFrame>
        <p:nvGraphicFramePr>
          <p:cNvPr id="5" name="Table Placeholder 4">
            <a:extLst>
              <a:ext uri="{FF2B5EF4-FFF2-40B4-BE49-F238E27FC236}">
                <a16:creationId xmlns:a16="http://schemas.microsoft.com/office/drawing/2014/main" id="{217608C2-BBA7-4DFD-B9B5-4BBBCD4E0E2B}"/>
              </a:ext>
            </a:extLst>
          </p:cNvPr>
          <p:cNvGraphicFramePr>
            <a:graphicFrameLocks noGrp="1"/>
          </p:cNvGraphicFramePr>
          <p:nvPr>
            <p:ph type="tbl" sz="quarter" idx="13"/>
            <p:extLst>
              <p:ext uri="{D42A27DB-BD31-4B8C-83A1-F6EECF244321}">
                <p14:modId xmlns:p14="http://schemas.microsoft.com/office/powerpoint/2010/main" val="4073578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126257057"/>
                    </a:ext>
                  </a:extLst>
                </a:gridCol>
                <a:gridCol w="1069848">
                  <a:extLst>
                    <a:ext uri="{9D8B030D-6E8A-4147-A177-3AD203B41FA5}">
                      <a16:colId xmlns:a16="http://schemas.microsoft.com/office/drawing/2014/main" val="3761733846"/>
                    </a:ext>
                  </a:extLst>
                </a:gridCol>
                <a:gridCol w="1069848">
                  <a:extLst>
                    <a:ext uri="{9D8B030D-6E8A-4147-A177-3AD203B41FA5}">
                      <a16:colId xmlns:a16="http://schemas.microsoft.com/office/drawing/2014/main" val="3527067670"/>
                    </a:ext>
                  </a:extLst>
                </a:gridCol>
                <a:gridCol w="1069848">
                  <a:extLst>
                    <a:ext uri="{9D8B030D-6E8A-4147-A177-3AD203B41FA5}">
                      <a16:colId xmlns:a16="http://schemas.microsoft.com/office/drawing/2014/main" val="3901602774"/>
                    </a:ext>
                  </a:extLst>
                </a:gridCol>
                <a:gridCol w="1069848">
                  <a:extLst>
                    <a:ext uri="{9D8B030D-6E8A-4147-A177-3AD203B41FA5}">
                      <a16:colId xmlns:a16="http://schemas.microsoft.com/office/drawing/2014/main" val="1115043786"/>
                    </a:ext>
                  </a:extLst>
                </a:gridCol>
                <a:gridCol w="1069848">
                  <a:extLst>
                    <a:ext uri="{9D8B030D-6E8A-4147-A177-3AD203B41FA5}">
                      <a16:colId xmlns:a16="http://schemas.microsoft.com/office/drawing/2014/main" val="3669097553"/>
                    </a:ext>
                  </a:extLst>
                </a:gridCol>
                <a:gridCol w="1069848">
                  <a:extLst>
                    <a:ext uri="{9D8B030D-6E8A-4147-A177-3AD203B41FA5}">
                      <a16:colId xmlns:a16="http://schemas.microsoft.com/office/drawing/2014/main" val="4180670551"/>
                    </a:ext>
                  </a:extLst>
                </a:gridCol>
                <a:gridCol w="1069848">
                  <a:extLst>
                    <a:ext uri="{9D8B030D-6E8A-4147-A177-3AD203B41FA5}">
                      <a16:colId xmlns:a16="http://schemas.microsoft.com/office/drawing/2014/main" val="234828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Post</a:t>
                      </a:r>
                    </a:p>
                  </a:txBody>
                  <a:tcPr/>
                </a:tc>
                <a:extLst>
                  <a:ext uri="{0D108BD9-81ED-4DB2-BD59-A6C34878D82A}">
                    <a16:rowId xmlns:a16="http://schemas.microsoft.com/office/drawing/2014/main" val="367856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#FAMOT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2720</a:t>
                      </a:r>
                    </a:p>
                  </a:txBody>
                  <a:tcPr/>
                </a:tc>
                <a:extLst>
                  <a:ext uri="{0D108BD9-81ED-4DB2-BD59-A6C34878D82A}">
                    <a16:rowId xmlns:a16="http://schemas.microsoft.com/office/drawing/2014/main" val="1484782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#INH63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2200</a:t>
                      </a:r>
                    </a:p>
                  </a:txBody>
                  <a:tcPr/>
                </a:tc>
                <a:extLst>
                  <a:ext uri="{0D108BD9-81ED-4DB2-BD59-A6C34878D82A}">
                    <a16:rowId xmlns:a16="http://schemas.microsoft.com/office/drawing/2014/main" val="2302455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#INH80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2200</a:t>
                      </a:r>
                    </a:p>
                  </a:txBody>
                  <a:tcPr/>
                </a:tc>
                <a:extLst>
                  <a:ext uri="{0D108BD9-81ED-4DB2-BD59-A6C34878D82A}">
                    <a16:rowId xmlns:a16="http://schemas.microsoft.com/office/drawing/2014/main" val="110068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#InstallationSpecial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2720</a:t>
                      </a:r>
                    </a:p>
                  </a:txBody>
                  <a:tcPr/>
                </a:tc>
                <a:extLst>
                  <a:ext uri="{0D108BD9-81ED-4DB2-BD59-A6C34878D82A}">
                    <a16:rowId xmlns:a16="http://schemas.microsoft.com/office/drawing/2014/main" val="615178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a:t>
                      </a:r>
                    </a:p>
                  </a:txBody>
                  <a:tcPr/>
                </a:tc>
                <a:extLst>
                  <a:ext uri="{0D108BD9-81ED-4DB2-BD59-A6C34878D82A}">
                    <a16:rowId xmlns:a16="http://schemas.microsoft.com/office/drawing/2014/main" val="657490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#OHP2024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a:t>
                      </a:r>
                    </a:p>
                  </a:txBody>
                  <a:tcPr/>
                </a:tc>
                <a:extLst>
                  <a:ext uri="{0D108BD9-81ED-4DB2-BD59-A6C34878D82A}">
                    <a16:rowId xmlns:a16="http://schemas.microsoft.com/office/drawing/2014/main" val="545589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#OpenHouse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a:t>
                      </a:r>
                    </a:p>
                  </a:txBody>
                  <a:tcPr/>
                </a:tc>
                <a:extLst>
                  <a:ext uri="{0D108BD9-81ED-4DB2-BD59-A6C34878D82A}">
                    <a16:rowId xmlns:a16="http://schemas.microsoft.com/office/drawing/2014/main" val="3898786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#OpenHousePfronten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a:t>
                      </a:r>
                    </a:p>
                  </a:txBody>
                  <a:tcPr/>
                </a:tc>
                <a:extLst>
                  <a:ext uri="{0D108BD9-81ED-4DB2-BD59-A6C34878D82A}">
                    <a16:rowId xmlns:a16="http://schemas.microsoft.com/office/drawing/2014/main" val="2722337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#ROCFertigung24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a:t>
                      </a:r>
                    </a:p>
                  </a:txBody>
                  <a:tcPr/>
                </a:tc>
                <a:extLst>
                  <a:ext uri="{0D108BD9-81ED-4DB2-BD59-A6C34878D82A}">
                    <a16:rowId xmlns:a16="http://schemas.microsoft.com/office/drawing/2014/main" val="1412717418"/>
                  </a:ext>
                </a:extLst>
              </a:tr>
            </a:tbl>
          </a:graphicData>
        </a:graphic>
      </p:graphicFrame>
      <p:sp>
        <p:nvSpPr>
          <p:cNvPr id="4" name="Text Placeholder 3">
            <a:extLst>
              <a:ext uri="{FF2B5EF4-FFF2-40B4-BE49-F238E27FC236}">
                <a16:creationId xmlns:a16="http://schemas.microsoft.com/office/drawing/2014/main" id="{6CFC1499-FB33-4C6C-9347-9F4FA5B5F6E7}"/>
              </a:ext>
            </a:extLst>
          </p:cNvPr>
          <p:cNvSpPr>
            <a:spLocks noGrp="1"/>
          </p:cNvSpPr>
          <p:nvPr>
            <p:ph type="body" sz="quarter" idx="14"/>
          </p:nvPr>
        </p:nvSpPr>
        <p:spPr/>
        <p:txBody>
          <a:bodyPr/>
          <a:lstStyle/>
          <a:p>
            <a:r>
              <a:rPr lang="en-US"/>
              <a:t>15/11/2023 - 29/11/2023</a:t>
            </a:r>
          </a:p>
        </p:txBody>
      </p:sp>
    </p:spTree>
    <p:extLst>
      <p:ext uri="{BB962C8B-B14F-4D97-AF65-F5344CB8AC3E}">
        <p14:creationId xmlns:p14="http://schemas.microsoft.com/office/powerpoint/2010/main" val="2743419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C09F0-56DA-4541-BD65-E22B4840C679}"/>
              </a:ext>
            </a:extLst>
          </p:cNvPr>
          <p:cNvSpPr>
            <a:spLocks noGrp="1"/>
          </p:cNvSpPr>
          <p:nvPr>
            <p:ph type="title"/>
          </p:nvPr>
        </p:nvSpPr>
        <p:spPr/>
        <p:txBody>
          <a:bodyPr/>
          <a:lstStyle/>
          <a:p>
            <a:r>
              <a:rPr lang="en-US"/>
              <a:t>Instagram Hashtag Detection | All profiles - 3 of 3</a:t>
            </a:r>
          </a:p>
        </p:txBody>
      </p:sp>
      <p:graphicFrame>
        <p:nvGraphicFramePr>
          <p:cNvPr id="5" name="Table Placeholder 4">
            <a:extLst>
              <a:ext uri="{FF2B5EF4-FFF2-40B4-BE49-F238E27FC236}">
                <a16:creationId xmlns:a16="http://schemas.microsoft.com/office/drawing/2014/main" id="{C2DCCAFF-4287-4BEF-B00B-450BCDEB6489}"/>
              </a:ext>
            </a:extLst>
          </p:cNvPr>
          <p:cNvGraphicFramePr>
            <a:graphicFrameLocks noGrp="1"/>
          </p:cNvGraphicFramePr>
          <p:nvPr>
            <p:ph type="tbl" sz="quarter" idx="13"/>
            <p:extLst>
              <p:ext uri="{D42A27DB-BD31-4B8C-83A1-F6EECF244321}">
                <p14:modId xmlns:p14="http://schemas.microsoft.com/office/powerpoint/2010/main" val="3567248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217485849"/>
                    </a:ext>
                  </a:extLst>
                </a:gridCol>
                <a:gridCol w="1069848">
                  <a:extLst>
                    <a:ext uri="{9D8B030D-6E8A-4147-A177-3AD203B41FA5}">
                      <a16:colId xmlns:a16="http://schemas.microsoft.com/office/drawing/2014/main" val="3593479822"/>
                    </a:ext>
                  </a:extLst>
                </a:gridCol>
                <a:gridCol w="1069848">
                  <a:extLst>
                    <a:ext uri="{9D8B030D-6E8A-4147-A177-3AD203B41FA5}">
                      <a16:colId xmlns:a16="http://schemas.microsoft.com/office/drawing/2014/main" val="932780317"/>
                    </a:ext>
                  </a:extLst>
                </a:gridCol>
                <a:gridCol w="1069848">
                  <a:extLst>
                    <a:ext uri="{9D8B030D-6E8A-4147-A177-3AD203B41FA5}">
                      <a16:colId xmlns:a16="http://schemas.microsoft.com/office/drawing/2014/main" val="913190530"/>
                    </a:ext>
                  </a:extLst>
                </a:gridCol>
                <a:gridCol w="1069848">
                  <a:extLst>
                    <a:ext uri="{9D8B030D-6E8A-4147-A177-3AD203B41FA5}">
                      <a16:colId xmlns:a16="http://schemas.microsoft.com/office/drawing/2014/main" val="2312341331"/>
                    </a:ext>
                  </a:extLst>
                </a:gridCol>
                <a:gridCol w="1069848">
                  <a:extLst>
                    <a:ext uri="{9D8B030D-6E8A-4147-A177-3AD203B41FA5}">
                      <a16:colId xmlns:a16="http://schemas.microsoft.com/office/drawing/2014/main" val="206846470"/>
                    </a:ext>
                  </a:extLst>
                </a:gridCol>
                <a:gridCol w="1069848">
                  <a:extLst>
                    <a:ext uri="{9D8B030D-6E8A-4147-A177-3AD203B41FA5}">
                      <a16:colId xmlns:a16="http://schemas.microsoft.com/office/drawing/2014/main" val="546894291"/>
                    </a:ext>
                  </a:extLst>
                </a:gridCol>
                <a:gridCol w="1069848">
                  <a:extLst>
                    <a:ext uri="{9D8B030D-6E8A-4147-A177-3AD203B41FA5}">
                      <a16:colId xmlns:a16="http://schemas.microsoft.com/office/drawing/2014/main" val="2796204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Post</a:t>
                      </a:r>
                    </a:p>
                  </a:txBody>
                  <a:tcPr/>
                </a:tc>
                <a:extLst>
                  <a:ext uri="{0D108BD9-81ED-4DB2-BD59-A6C34878D82A}">
                    <a16:rowId xmlns:a16="http://schemas.microsoft.com/office/drawing/2014/main" val="2671022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#SuccessStory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a:t>
                      </a:r>
                    </a:p>
                  </a:txBody>
                  <a:tcPr/>
                </a:tc>
                <a:extLst>
                  <a:ext uri="{0D108BD9-81ED-4DB2-BD59-A6C34878D82A}">
                    <a16:rowId xmlns:a16="http://schemas.microsoft.com/office/drawing/2014/main" val="2267824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#XXLmachines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2720</a:t>
                      </a:r>
                    </a:p>
                  </a:txBody>
                  <a:tcPr/>
                </a:tc>
                <a:extLst>
                  <a:ext uri="{0D108BD9-81ED-4DB2-BD59-A6C34878D82A}">
                    <a16:rowId xmlns:a16="http://schemas.microsoft.com/office/drawing/2014/main" val="599754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#milling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2200</a:t>
                      </a:r>
                    </a:p>
                  </a:txBody>
                  <a:tcPr/>
                </a:tc>
                <a:extLst>
                  <a:ext uri="{0D108BD9-81ED-4DB2-BD59-A6C34878D82A}">
                    <a16:rowId xmlns:a16="http://schemas.microsoft.com/office/drawing/2014/main" val="3160363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#turnmill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1825</a:t>
                      </a:r>
                    </a:p>
                  </a:txBody>
                  <a:tcPr/>
                </a:tc>
                <a:extLst>
                  <a:ext uri="{0D108BD9-81ED-4DB2-BD59-A6C34878D82A}">
                    <a16:rowId xmlns:a16="http://schemas.microsoft.com/office/drawing/2014/main" val="3325150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#workpiecehandling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045206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#zerosludgecoolantpro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1134</a:t>
                      </a:r>
                    </a:p>
                  </a:txBody>
                  <a:tcPr/>
                </a:tc>
                <a:extLst>
                  <a:ext uri="{0D108BD9-81ED-4DB2-BD59-A6C34878D82A}">
                    <a16:rowId xmlns:a16="http://schemas.microsoft.com/office/drawing/2014/main" val="2925292627"/>
                  </a:ext>
                </a:extLst>
              </a:tr>
            </a:tbl>
          </a:graphicData>
        </a:graphic>
      </p:graphicFrame>
      <p:sp>
        <p:nvSpPr>
          <p:cNvPr id="4" name="Text Placeholder 3">
            <a:extLst>
              <a:ext uri="{FF2B5EF4-FFF2-40B4-BE49-F238E27FC236}">
                <a16:creationId xmlns:a16="http://schemas.microsoft.com/office/drawing/2014/main" id="{A80124C0-9EC6-4581-918F-41169BA20AA1}"/>
              </a:ext>
            </a:extLst>
          </p:cNvPr>
          <p:cNvSpPr>
            <a:spLocks noGrp="1"/>
          </p:cNvSpPr>
          <p:nvPr>
            <p:ph type="body" sz="quarter" idx="14"/>
          </p:nvPr>
        </p:nvSpPr>
        <p:spPr/>
        <p:txBody>
          <a:bodyPr/>
          <a:lstStyle/>
          <a:p>
            <a:r>
              <a:rPr lang="en-US"/>
              <a:t>15/11/2023 - 29/11/2023</a:t>
            </a:r>
          </a:p>
        </p:txBody>
      </p:sp>
    </p:spTree>
    <p:extLst>
      <p:ext uri="{BB962C8B-B14F-4D97-AF65-F5344CB8AC3E}">
        <p14:creationId xmlns:p14="http://schemas.microsoft.com/office/powerpoint/2010/main" val="1606157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0636-D36E-41E1-9AE9-6384627AF2F2}"/>
              </a:ext>
            </a:extLst>
          </p:cNvPr>
          <p:cNvSpPr>
            <a:spLocks noGrp="1"/>
          </p:cNvSpPr>
          <p:nvPr>
            <p:ph type="title"/>
          </p:nvPr>
        </p:nvSpPr>
        <p:spPr/>
        <p:txBody>
          <a:bodyPr/>
          <a:lstStyle/>
          <a:p>
            <a:r>
              <a:rPr lang="en-US"/>
              <a:t>Instagram Engagements By Weekday | All profiles</a:t>
            </a:r>
          </a:p>
        </p:txBody>
      </p:sp>
      <p:graphicFrame>
        <p:nvGraphicFramePr>
          <p:cNvPr id="6" name="Chart Placeholder 5">
            <a:extLst>
              <a:ext uri="{FF2B5EF4-FFF2-40B4-BE49-F238E27FC236}">
                <a16:creationId xmlns:a16="http://schemas.microsoft.com/office/drawing/2014/main" id="{4CE7DF97-8D89-4A0B-86CF-5714DF288CD1}"/>
              </a:ext>
            </a:extLst>
          </p:cNvPr>
          <p:cNvGraphicFramePr>
            <a:graphicFrameLocks noGrp="1"/>
          </p:cNvGraphicFramePr>
          <p:nvPr>
            <p:ph type="chart" sz="quarter" idx="13"/>
            <p:extLst>
              <p:ext uri="{D42A27DB-BD31-4B8C-83A1-F6EECF244321}">
                <p14:modId xmlns:p14="http://schemas.microsoft.com/office/powerpoint/2010/main" val="9651352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0FD655-E49D-4A63-AF13-9F11D1047B13}"/>
              </a:ext>
            </a:extLst>
          </p:cNvPr>
          <p:cNvSpPr>
            <a:spLocks noGrp="1"/>
          </p:cNvSpPr>
          <p:nvPr>
            <p:ph type="body" sz="quarter" idx="14"/>
          </p:nvPr>
        </p:nvSpPr>
        <p:spPr/>
        <p:txBody>
          <a:bodyPr/>
          <a:lstStyle/>
          <a:p>
            <a:r>
              <a:rPr lang="en-US"/>
              <a:t>15/11/2023 - 29/11/2023</a:t>
            </a:r>
          </a:p>
        </p:txBody>
      </p:sp>
      <p:sp>
        <p:nvSpPr>
          <p:cNvPr id="5" name="Footer Placeholder 4">
            <a:extLst>
              <a:ext uri="{FF2B5EF4-FFF2-40B4-BE49-F238E27FC236}">
                <a16:creationId xmlns:a16="http://schemas.microsoft.com/office/drawing/2014/main" id="{1C16C966-6354-4FE4-9DA1-403F445DF2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8295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AF75D-A84C-4635-B988-14F92292A1F5}"/>
              </a:ext>
            </a:extLst>
          </p:cNvPr>
          <p:cNvSpPr>
            <a:spLocks noGrp="1"/>
          </p:cNvSpPr>
          <p:nvPr>
            <p:ph type="title"/>
          </p:nvPr>
        </p:nvSpPr>
        <p:spPr/>
        <p:txBody>
          <a:bodyPr/>
          <a:lstStyle/>
          <a:p>
            <a:r>
              <a:rPr lang="en-US"/>
              <a:t>Instagram Posts Table | All profiles - 1 of 12</a:t>
            </a:r>
          </a:p>
        </p:txBody>
      </p:sp>
      <p:graphicFrame>
        <p:nvGraphicFramePr>
          <p:cNvPr id="5" name="Table Placeholder 4">
            <a:extLst>
              <a:ext uri="{FF2B5EF4-FFF2-40B4-BE49-F238E27FC236}">
                <a16:creationId xmlns:a16="http://schemas.microsoft.com/office/drawing/2014/main" id="{ECF9756C-6956-4AF1-A559-38B5488EC1E6}"/>
              </a:ext>
            </a:extLst>
          </p:cNvPr>
          <p:cNvGraphicFramePr>
            <a:graphicFrameLocks noGrp="1"/>
          </p:cNvGraphicFramePr>
          <p:nvPr>
            <p:ph type="tbl" sz="quarter" idx="13"/>
            <p:extLst>
              <p:ext uri="{D42A27DB-BD31-4B8C-83A1-F6EECF244321}">
                <p14:modId xmlns:p14="http://schemas.microsoft.com/office/powerpoint/2010/main" val="777392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23040102"/>
                    </a:ext>
                  </a:extLst>
                </a:gridCol>
                <a:gridCol w="1481327">
                  <a:extLst>
                    <a:ext uri="{9D8B030D-6E8A-4147-A177-3AD203B41FA5}">
                      <a16:colId xmlns:a16="http://schemas.microsoft.com/office/drawing/2014/main" val="3818356494"/>
                    </a:ext>
                  </a:extLst>
                </a:gridCol>
                <a:gridCol w="493776">
                  <a:extLst>
                    <a:ext uri="{9D8B030D-6E8A-4147-A177-3AD203B41FA5}">
                      <a16:colId xmlns:a16="http://schemas.microsoft.com/office/drawing/2014/main" val="2308696513"/>
                    </a:ext>
                  </a:extLst>
                </a:gridCol>
                <a:gridCol w="493776">
                  <a:extLst>
                    <a:ext uri="{9D8B030D-6E8A-4147-A177-3AD203B41FA5}">
                      <a16:colId xmlns:a16="http://schemas.microsoft.com/office/drawing/2014/main" val="726735552"/>
                    </a:ext>
                  </a:extLst>
                </a:gridCol>
                <a:gridCol w="493776">
                  <a:extLst>
                    <a:ext uri="{9D8B030D-6E8A-4147-A177-3AD203B41FA5}">
                      <a16:colId xmlns:a16="http://schemas.microsoft.com/office/drawing/2014/main" val="562990085"/>
                    </a:ext>
                  </a:extLst>
                </a:gridCol>
                <a:gridCol w="493776">
                  <a:extLst>
                    <a:ext uri="{9D8B030D-6E8A-4147-A177-3AD203B41FA5}">
                      <a16:colId xmlns:a16="http://schemas.microsoft.com/office/drawing/2014/main" val="1345666444"/>
                    </a:ext>
                  </a:extLst>
                </a:gridCol>
                <a:gridCol w="493776">
                  <a:extLst>
                    <a:ext uri="{9D8B030D-6E8A-4147-A177-3AD203B41FA5}">
                      <a16:colId xmlns:a16="http://schemas.microsoft.com/office/drawing/2014/main" val="3642105588"/>
                    </a:ext>
                  </a:extLst>
                </a:gridCol>
                <a:gridCol w="493776">
                  <a:extLst>
                    <a:ext uri="{9D8B030D-6E8A-4147-A177-3AD203B41FA5}">
                      <a16:colId xmlns:a16="http://schemas.microsoft.com/office/drawing/2014/main" val="1555413953"/>
                    </a:ext>
                  </a:extLst>
                </a:gridCol>
                <a:gridCol w="493776">
                  <a:extLst>
                    <a:ext uri="{9D8B030D-6E8A-4147-A177-3AD203B41FA5}">
                      <a16:colId xmlns:a16="http://schemas.microsoft.com/office/drawing/2014/main" val="3517586227"/>
                    </a:ext>
                  </a:extLst>
                </a:gridCol>
                <a:gridCol w="493776">
                  <a:extLst>
                    <a:ext uri="{9D8B030D-6E8A-4147-A177-3AD203B41FA5}">
                      <a16:colId xmlns:a16="http://schemas.microsoft.com/office/drawing/2014/main" val="3553846107"/>
                    </a:ext>
                  </a:extLst>
                </a:gridCol>
                <a:gridCol w="493776">
                  <a:extLst>
                    <a:ext uri="{9D8B030D-6E8A-4147-A177-3AD203B41FA5}">
                      <a16:colId xmlns:a16="http://schemas.microsoft.com/office/drawing/2014/main" val="987175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85251969"/>
                  </a:ext>
                </a:extLst>
              </a:tr>
            </a:tbl>
          </a:graphicData>
        </a:graphic>
      </p:graphicFrame>
      <p:sp>
        <p:nvSpPr>
          <p:cNvPr id="4" name="Text Placeholder 3">
            <a:extLst>
              <a:ext uri="{FF2B5EF4-FFF2-40B4-BE49-F238E27FC236}">
                <a16:creationId xmlns:a16="http://schemas.microsoft.com/office/drawing/2014/main" id="{88E86DEF-6401-4DB5-861A-B2AAEA3862CB}"/>
              </a:ext>
            </a:extLst>
          </p:cNvPr>
          <p:cNvSpPr>
            <a:spLocks noGrp="1"/>
          </p:cNvSpPr>
          <p:nvPr>
            <p:ph type="body" sz="quarter" idx="14"/>
          </p:nvPr>
        </p:nvSpPr>
        <p:spPr/>
        <p:txBody>
          <a:bodyPr/>
          <a:lstStyle/>
          <a:p>
            <a:r>
              <a:rPr lang="en-US"/>
              <a:t>15/11/2023 - 29/11/2023</a:t>
            </a:r>
          </a:p>
        </p:txBody>
      </p:sp>
    </p:spTree>
    <p:extLst>
      <p:ext uri="{BB962C8B-B14F-4D97-AF65-F5344CB8AC3E}">
        <p14:creationId xmlns:p14="http://schemas.microsoft.com/office/powerpoint/2010/main" val="3330468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23348-4F39-4552-B8D3-9B7E5764095C}"/>
              </a:ext>
            </a:extLst>
          </p:cNvPr>
          <p:cNvSpPr>
            <a:spLocks noGrp="1"/>
          </p:cNvSpPr>
          <p:nvPr>
            <p:ph type="title"/>
          </p:nvPr>
        </p:nvSpPr>
        <p:spPr/>
        <p:txBody>
          <a:bodyPr/>
          <a:lstStyle/>
          <a:p>
            <a:r>
              <a:rPr lang="en-US"/>
              <a:t>Instagram Posts Table | All profiles - 2 of 12</a:t>
            </a:r>
          </a:p>
        </p:txBody>
      </p:sp>
      <p:graphicFrame>
        <p:nvGraphicFramePr>
          <p:cNvPr id="5" name="Table Placeholder 4">
            <a:extLst>
              <a:ext uri="{FF2B5EF4-FFF2-40B4-BE49-F238E27FC236}">
                <a16:creationId xmlns:a16="http://schemas.microsoft.com/office/drawing/2014/main" id="{6BA57333-A034-4D1D-918E-B3699EE42603}"/>
              </a:ext>
            </a:extLst>
          </p:cNvPr>
          <p:cNvGraphicFramePr>
            <a:graphicFrameLocks noGrp="1"/>
          </p:cNvGraphicFramePr>
          <p:nvPr>
            <p:ph type="tbl" sz="quarter" idx="13"/>
            <p:extLst>
              <p:ext uri="{D42A27DB-BD31-4B8C-83A1-F6EECF244321}">
                <p14:modId xmlns:p14="http://schemas.microsoft.com/office/powerpoint/2010/main" val="3715279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26060635"/>
                    </a:ext>
                  </a:extLst>
                </a:gridCol>
                <a:gridCol w="1481327">
                  <a:extLst>
                    <a:ext uri="{9D8B030D-6E8A-4147-A177-3AD203B41FA5}">
                      <a16:colId xmlns:a16="http://schemas.microsoft.com/office/drawing/2014/main" val="1946561703"/>
                    </a:ext>
                  </a:extLst>
                </a:gridCol>
                <a:gridCol w="493776">
                  <a:extLst>
                    <a:ext uri="{9D8B030D-6E8A-4147-A177-3AD203B41FA5}">
                      <a16:colId xmlns:a16="http://schemas.microsoft.com/office/drawing/2014/main" val="3661597499"/>
                    </a:ext>
                  </a:extLst>
                </a:gridCol>
                <a:gridCol w="493776">
                  <a:extLst>
                    <a:ext uri="{9D8B030D-6E8A-4147-A177-3AD203B41FA5}">
                      <a16:colId xmlns:a16="http://schemas.microsoft.com/office/drawing/2014/main" val="2048357944"/>
                    </a:ext>
                  </a:extLst>
                </a:gridCol>
                <a:gridCol w="493776">
                  <a:extLst>
                    <a:ext uri="{9D8B030D-6E8A-4147-A177-3AD203B41FA5}">
                      <a16:colId xmlns:a16="http://schemas.microsoft.com/office/drawing/2014/main" val="3823478805"/>
                    </a:ext>
                  </a:extLst>
                </a:gridCol>
                <a:gridCol w="493776">
                  <a:extLst>
                    <a:ext uri="{9D8B030D-6E8A-4147-A177-3AD203B41FA5}">
                      <a16:colId xmlns:a16="http://schemas.microsoft.com/office/drawing/2014/main" val="4007252605"/>
                    </a:ext>
                  </a:extLst>
                </a:gridCol>
                <a:gridCol w="493776">
                  <a:extLst>
                    <a:ext uri="{9D8B030D-6E8A-4147-A177-3AD203B41FA5}">
                      <a16:colId xmlns:a16="http://schemas.microsoft.com/office/drawing/2014/main" val="143814442"/>
                    </a:ext>
                  </a:extLst>
                </a:gridCol>
                <a:gridCol w="493776">
                  <a:extLst>
                    <a:ext uri="{9D8B030D-6E8A-4147-A177-3AD203B41FA5}">
                      <a16:colId xmlns:a16="http://schemas.microsoft.com/office/drawing/2014/main" val="3824191275"/>
                    </a:ext>
                  </a:extLst>
                </a:gridCol>
                <a:gridCol w="493776">
                  <a:extLst>
                    <a:ext uri="{9D8B030D-6E8A-4147-A177-3AD203B41FA5}">
                      <a16:colId xmlns:a16="http://schemas.microsoft.com/office/drawing/2014/main" val="3962020287"/>
                    </a:ext>
                  </a:extLst>
                </a:gridCol>
                <a:gridCol w="493776">
                  <a:extLst>
                    <a:ext uri="{9D8B030D-6E8A-4147-A177-3AD203B41FA5}">
                      <a16:colId xmlns:a16="http://schemas.microsoft.com/office/drawing/2014/main" val="3304013388"/>
                    </a:ext>
                  </a:extLst>
                </a:gridCol>
                <a:gridCol w="493776">
                  <a:extLst>
                    <a:ext uri="{9D8B030D-6E8A-4147-A177-3AD203B41FA5}">
                      <a16:colId xmlns:a16="http://schemas.microsoft.com/office/drawing/2014/main" val="3987158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413004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dmgmori - 2023-11-29 12:45:27</a:t>
                      </a:r>
                      <a:r>
                        <a:rPr kumimoji="0" lang="en-US" sz="1000" b="0" i="0" u="none" strike="noStrike" kern="1200" cap="none" spc="0" normalizeH="0" baseline="0" noProof="0">
                          <a:ln>
                            <a:noFill/>
                          </a:ln>
                          <a:solidFill>
                            <a:prstClr val="black"/>
                          </a:solidFill>
                          <a:effectLst/>
                          <a:uLnTx/>
                          <a:uFillTx/>
                          <a:latin typeface="Calibri"/>
                          <a:ea typeface="+mn-ea"/>
                          <a:cs typeface="+mn-cs"/>
                        </a:rPr>
                        <a:t>
 🦾 The manufacturing industry is evolving, and the INH 63 and INH 80 5-axis horizontal machining centers are up to the challenge.
These machines boasting precision, productivity and flexibility. Their rigid design ensures stability for 5-axis machining. A spacious 363-position tool magazine streamlines tool changes. In addition, the zeroFOG mist  collector effectively supports a clean factory invironment. The high-efficiency motor and the mist collection efficiency of over 99.97% for 0.3 µm particles ensure stable and constant suction performance. With Process Integration, Automation and DX – Digital Transformation, the INH 63 and 80 are the path to GX – Green Transformation. 🔄🛠
#dmgmori #dmgmorinews #milling #INH63 #INH80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51155</a:t>
                      </a:r>
                    </a:p>
                  </a:txBody>
                  <a:tcPr/>
                </a:tc>
                <a:extLst>
                  <a:ext uri="{0D108BD9-81ED-4DB2-BD59-A6C34878D82A}">
                    <a16:rowId xmlns:a16="http://schemas.microsoft.com/office/drawing/2014/main" val="3051294728"/>
                  </a:ext>
                </a:extLst>
              </a:tr>
            </a:tbl>
          </a:graphicData>
        </a:graphic>
      </p:graphicFrame>
      <p:sp>
        <p:nvSpPr>
          <p:cNvPr id="4" name="Text Placeholder 3">
            <a:extLst>
              <a:ext uri="{FF2B5EF4-FFF2-40B4-BE49-F238E27FC236}">
                <a16:creationId xmlns:a16="http://schemas.microsoft.com/office/drawing/2014/main" id="{E1C9C844-8247-41C5-8DBB-F5EC03B421FF}"/>
              </a:ext>
            </a:extLst>
          </p:cNvPr>
          <p:cNvSpPr>
            <a:spLocks noGrp="1"/>
          </p:cNvSpPr>
          <p:nvPr>
            <p:ph type="body" sz="quarter" idx="14"/>
          </p:nvPr>
        </p:nvSpPr>
        <p:spPr/>
        <p:txBody>
          <a:bodyPr/>
          <a:lstStyle/>
          <a:p>
            <a:r>
              <a:rPr lang="en-US"/>
              <a:t>15/11/2023 - 29/11/2023</a:t>
            </a:r>
          </a:p>
        </p:txBody>
      </p:sp>
    </p:spTree>
    <p:extLst>
      <p:ext uri="{BB962C8B-B14F-4D97-AF65-F5344CB8AC3E}">
        <p14:creationId xmlns:p14="http://schemas.microsoft.com/office/powerpoint/2010/main" val="3906770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877D1-85F4-44CA-91D3-BC8C9708383C}"/>
              </a:ext>
            </a:extLst>
          </p:cNvPr>
          <p:cNvSpPr>
            <a:spLocks noGrp="1"/>
          </p:cNvSpPr>
          <p:nvPr>
            <p:ph type="title"/>
          </p:nvPr>
        </p:nvSpPr>
        <p:spPr/>
        <p:txBody>
          <a:bodyPr/>
          <a:lstStyle/>
          <a:p>
            <a:r>
              <a:rPr lang="en-US"/>
              <a:t>Instagram Posts Table | All profiles - 3 of 12</a:t>
            </a:r>
          </a:p>
        </p:txBody>
      </p:sp>
      <p:graphicFrame>
        <p:nvGraphicFramePr>
          <p:cNvPr id="5" name="Table Placeholder 4">
            <a:extLst>
              <a:ext uri="{FF2B5EF4-FFF2-40B4-BE49-F238E27FC236}">
                <a16:creationId xmlns:a16="http://schemas.microsoft.com/office/drawing/2014/main" id="{FEBCB512-CCA3-45D9-8437-7B646AA579C3}"/>
              </a:ext>
            </a:extLst>
          </p:cNvPr>
          <p:cNvGraphicFramePr>
            <a:graphicFrameLocks noGrp="1"/>
          </p:cNvGraphicFramePr>
          <p:nvPr>
            <p:ph type="tbl" sz="quarter" idx="13"/>
            <p:extLst>
              <p:ext uri="{D42A27DB-BD31-4B8C-83A1-F6EECF244321}">
                <p14:modId xmlns:p14="http://schemas.microsoft.com/office/powerpoint/2010/main" val="2560152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03848172"/>
                    </a:ext>
                  </a:extLst>
                </a:gridCol>
                <a:gridCol w="1481327">
                  <a:extLst>
                    <a:ext uri="{9D8B030D-6E8A-4147-A177-3AD203B41FA5}">
                      <a16:colId xmlns:a16="http://schemas.microsoft.com/office/drawing/2014/main" val="1010379390"/>
                    </a:ext>
                  </a:extLst>
                </a:gridCol>
                <a:gridCol w="493776">
                  <a:extLst>
                    <a:ext uri="{9D8B030D-6E8A-4147-A177-3AD203B41FA5}">
                      <a16:colId xmlns:a16="http://schemas.microsoft.com/office/drawing/2014/main" val="2270304007"/>
                    </a:ext>
                  </a:extLst>
                </a:gridCol>
                <a:gridCol w="493776">
                  <a:extLst>
                    <a:ext uri="{9D8B030D-6E8A-4147-A177-3AD203B41FA5}">
                      <a16:colId xmlns:a16="http://schemas.microsoft.com/office/drawing/2014/main" val="3830068954"/>
                    </a:ext>
                  </a:extLst>
                </a:gridCol>
                <a:gridCol w="493776">
                  <a:extLst>
                    <a:ext uri="{9D8B030D-6E8A-4147-A177-3AD203B41FA5}">
                      <a16:colId xmlns:a16="http://schemas.microsoft.com/office/drawing/2014/main" val="2524144663"/>
                    </a:ext>
                  </a:extLst>
                </a:gridCol>
                <a:gridCol w="493776">
                  <a:extLst>
                    <a:ext uri="{9D8B030D-6E8A-4147-A177-3AD203B41FA5}">
                      <a16:colId xmlns:a16="http://schemas.microsoft.com/office/drawing/2014/main" val="790332341"/>
                    </a:ext>
                  </a:extLst>
                </a:gridCol>
                <a:gridCol w="493776">
                  <a:extLst>
                    <a:ext uri="{9D8B030D-6E8A-4147-A177-3AD203B41FA5}">
                      <a16:colId xmlns:a16="http://schemas.microsoft.com/office/drawing/2014/main" val="2358234507"/>
                    </a:ext>
                  </a:extLst>
                </a:gridCol>
                <a:gridCol w="493776">
                  <a:extLst>
                    <a:ext uri="{9D8B030D-6E8A-4147-A177-3AD203B41FA5}">
                      <a16:colId xmlns:a16="http://schemas.microsoft.com/office/drawing/2014/main" val="2700993867"/>
                    </a:ext>
                  </a:extLst>
                </a:gridCol>
                <a:gridCol w="493776">
                  <a:extLst>
                    <a:ext uri="{9D8B030D-6E8A-4147-A177-3AD203B41FA5}">
                      <a16:colId xmlns:a16="http://schemas.microsoft.com/office/drawing/2014/main" val="687123648"/>
                    </a:ext>
                  </a:extLst>
                </a:gridCol>
                <a:gridCol w="493776">
                  <a:extLst>
                    <a:ext uri="{9D8B030D-6E8A-4147-A177-3AD203B41FA5}">
                      <a16:colId xmlns:a16="http://schemas.microsoft.com/office/drawing/2014/main" val="1011482851"/>
                    </a:ext>
                  </a:extLst>
                </a:gridCol>
                <a:gridCol w="493776">
                  <a:extLst>
                    <a:ext uri="{9D8B030D-6E8A-4147-A177-3AD203B41FA5}">
                      <a16:colId xmlns:a16="http://schemas.microsoft.com/office/drawing/2014/main" val="1699003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20411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dmgmoriausbildung - 2023-11-28 08:50:59</a:t>
                      </a:r>
                      <a:r>
                        <a:rPr kumimoji="0" lang="de-DE" sz="1000" b="0" i="0" u="none" strike="noStrike" kern="1200" cap="none" spc="0" normalizeH="0" baseline="0" noProof="0">
                          <a:ln>
                            <a:noFill/>
                          </a:ln>
                          <a:solidFill>
                            <a:prstClr val="black"/>
                          </a:solidFill>
                          <a:effectLst/>
                          <a:uLnTx/>
                          <a:uFillTx/>
                          <a:latin typeface="Calibri"/>
                          <a:ea typeface="+mn-ea"/>
                          <a:cs typeface="+mn-cs"/>
                        </a:rPr>
                        <a:t>
 GEWINNSPIEL‼️ Wir haben einen Mitmach-Adventskalender für euch. Das Beste daran: ihr könnt gewinnen! 🥳 Wir haben ein Azubi-Starter-Paket mit vielen nützlichen Artikeln aus unserem Merchandise-Shop erstellt. Bleibt dabei - alle weiteren Infos gibt es auf unserem Kanal. Wir freuen uns auf euch! 😊 #adventskalender #gewinnspiel #ausbildung #dmgmori #dmgmorinews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2165</a:t>
                      </a:r>
                    </a:p>
                  </a:txBody>
                  <a:tcPr/>
                </a:tc>
                <a:extLst>
                  <a:ext uri="{0D108BD9-81ED-4DB2-BD59-A6C34878D82A}">
                    <a16:rowId xmlns:a16="http://schemas.microsoft.com/office/drawing/2014/main" val="1468452747"/>
                  </a:ext>
                </a:extLst>
              </a:tr>
            </a:tbl>
          </a:graphicData>
        </a:graphic>
      </p:graphicFrame>
      <p:sp>
        <p:nvSpPr>
          <p:cNvPr id="4" name="Text Placeholder 3">
            <a:extLst>
              <a:ext uri="{FF2B5EF4-FFF2-40B4-BE49-F238E27FC236}">
                <a16:creationId xmlns:a16="http://schemas.microsoft.com/office/drawing/2014/main" id="{5442E25F-6CAC-48EF-AE75-88E40862C020}"/>
              </a:ext>
            </a:extLst>
          </p:cNvPr>
          <p:cNvSpPr>
            <a:spLocks noGrp="1"/>
          </p:cNvSpPr>
          <p:nvPr>
            <p:ph type="body" sz="quarter" idx="14"/>
          </p:nvPr>
        </p:nvSpPr>
        <p:spPr/>
        <p:txBody>
          <a:bodyPr/>
          <a:lstStyle/>
          <a:p>
            <a:r>
              <a:rPr lang="en-US"/>
              <a:t>15/11/2023 - 29/11/2023</a:t>
            </a:r>
          </a:p>
        </p:txBody>
      </p:sp>
    </p:spTree>
    <p:extLst>
      <p:ext uri="{BB962C8B-B14F-4D97-AF65-F5344CB8AC3E}">
        <p14:creationId xmlns:p14="http://schemas.microsoft.com/office/powerpoint/2010/main" val="1286990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81A2E-258F-4D96-A12E-D9D8684A8554}"/>
              </a:ext>
            </a:extLst>
          </p:cNvPr>
          <p:cNvSpPr>
            <a:spLocks noGrp="1"/>
          </p:cNvSpPr>
          <p:nvPr>
            <p:ph type="title"/>
          </p:nvPr>
        </p:nvSpPr>
        <p:spPr/>
        <p:txBody>
          <a:bodyPr/>
          <a:lstStyle/>
          <a:p>
            <a:r>
              <a:rPr lang="en-US"/>
              <a:t>Instagram Posts Table | All profiles - 4 of 12</a:t>
            </a:r>
          </a:p>
        </p:txBody>
      </p:sp>
      <p:graphicFrame>
        <p:nvGraphicFramePr>
          <p:cNvPr id="5" name="Table Placeholder 4">
            <a:extLst>
              <a:ext uri="{FF2B5EF4-FFF2-40B4-BE49-F238E27FC236}">
                <a16:creationId xmlns:a16="http://schemas.microsoft.com/office/drawing/2014/main" id="{7E9877C3-5727-44EF-9F27-D0C52AC269AD}"/>
              </a:ext>
            </a:extLst>
          </p:cNvPr>
          <p:cNvGraphicFramePr>
            <a:graphicFrameLocks noGrp="1"/>
          </p:cNvGraphicFramePr>
          <p:nvPr>
            <p:ph type="tbl" sz="quarter" idx="13"/>
            <p:extLst>
              <p:ext uri="{D42A27DB-BD31-4B8C-83A1-F6EECF244321}">
                <p14:modId xmlns:p14="http://schemas.microsoft.com/office/powerpoint/2010/main" val="393031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545582830"/>
                    </a:ext>
                  </a:extLst>
                </a:gridCol>
                <a:gridCol w="1481327">
                  <a:extLst>
                    <a:ext uri="{9D8B030D-6E8A-4147-A177-3AD203B41FA5}">
                      <a16:colId xmlns:a16="http://schemas.microsoft.com/office/drawing/2014/main" val="2513427830"/>
                    </a:ext>
                  </a:extLst>
                </a:gridCol>
                <a:gridCol w="493776">
                  <a:extLst>
                    <a:ext uri="{9D8B030D-6E8A-4147-A177-3AD203B41FA5}">
                      <a16:colId xmlns:a16="http://schemas.microsoft.com/office/drawing/2014/main" val="1644803713"/>
                    </a:ext>
                  </a:extLst>
                </a:gridCol>
                <a:gridCol w="493776">
                  <a:extLst>
                    <a:ext uri="{9D8B030D-6E8A-4147-A177-3AD203B41FA5}">
                      <a16:colId xmlns:a16="http://schemas.microsoft.com/office/drawing/2014/main" val="4153109817"/>
                    </a:ext>
                  </a:extLst>
                </a:gridCol>
                <a:gridCol w="493776">
                  <a:extLst>
                    <a:ext uri="{9D8B030D-6E8A-4147-A177-3AD203B41FA5}">
                      <a16:colId xmlns:a16="http://schemas.microsoft.com/office/drawing/2014/main" val="534982340"/>
                    </a:ext>
                  </a:extLst>
                </a:gridCol>
                <a:gridCol w="493776">
                  <a:extLst>
                    <a:ext uri="{9D8B030D-6E8A-4147-A177-3AD203B41FA5}">
                      <a16:colId xmlns:a16="http://schemas.microsoft.com/office/drawing/2014/main" val="154415866"/>
                    </a:ext>
                  </a:extLst>
                </a:gridCol>
                <a:gridCol w="493776">
                  <a:extLst>
                    <a:ext uri="{9D8B030D-6E8A-4147-A177-3AD203B41FA5}">
                      <a16:colId xmlns:a16="http://schemas.microsoft.com/office/drawing/2014/main" val="1988661429"/>
                    </a:ext>
                  </a:extLst>
                </a:gridCol>
                <a:gridCol w="493776">
                  <a:extLst>
                    <a:ext uri="{9D8B030D-6E8A-4147-A177-3AD203B41FA5}">
                      <a16:colId xmlns:a16="http://schemas.microsoft.com/office/drawing/2014/main" val="1964498222"/>
                    </a:ext>
                  </a:extLst>
                </a:gridCol>
                <a:gridCol w="493776">
                  <a:extLst>
                    <a:ext uri="{9D8B030D-6E8A-4147-A177-3AD203B41FA5}">
                      <a16:colId xmlns:a16="http://schemas.microsoft.com/office/drawing/2014/main" val="3826287584"/>
                    </a:ext>
                  </a:extLst>
                </a:gridCol>
                <a:gridCol w="493776">
                  <a:extLst>
                    <a:ext uri="{9D8B030D-6E8A-4147-A177-3AD203B41FA5}">
                      <a16:colId xmlns:a16="http://schemas.microsoft.com/office/drawing/2014/main" val="3173944928"/>
                    </a:ext>
                  </a:extLst>
                </a:gridCol>
                <a:gridCol w="493776">
                  <a:extLst>
                    <a:ext uri="{9D8B030D-6E8A-4147-A177-3AD203B41FA5}">
                      <a16:colId xmlns:a16="http://schemas.microsoft.com/office/drawing/2014/main" val="3547438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224010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dmgmori - 2023-11-27 12:30:30</a:t>
                      </a:r>
                      <a:r>
                        <a:rPr kumimoji="0" lang="en-US" sz="1000" b="0" i="0" u="none" strike="noStrike" kern="1200" cap="none" spc="0" normalizeH="0" baseline="0" noProof="0">
                          <a:ln>
                            <a:noFill/>
                          </a:ln>
                          <a:solidFill>
                            <a:prstClr val="black"/>
                          </a:solidFill>
                          <a:effectLst/>
                          <a:uLnTx/>
                          <a:uFillTx/>
                          <a:latin typeface="Calibri"/>
                          <a:ea typeface="+mn-ea"/>
                          <a:cs typeface="+mn-cs"/>
                        </a:rPr>
                        <a:t>
 🙌 The answer of growing needs of plants:
In the new hall in Pleszew (Poland), mechanical components and assemblies are manufactured at a rate of 2,500 units per year, with the possibility of increasing production to 3,500 components per year. The new building with a total area of 5,250 m2 is characterized by maximum energy efficiency. 
#dmgmori #dmgmorinews #InstallationSpecial  #CNCmachines #XXLmachines #FAMOT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54353</a:t>
                      </a:r>
                    </a:p>
                  </a:txBody>
                  <a:tcPr/>
                </a:tc>
                <a:extLst>
                  <a:ext uri="{0D108BD9-81ED-4DB2-BD59-A6C34878D82A}">
                    <a16:rowId xmlns:a16="http://schemas.microsoft.com/office/drawing/2014/main" val="612207080"/>
                  </a:ext>
                </a:extLst>
              </a:tr>
            </a:tbl>
          </a:graphicData>
        </a:graphic>
      </p:graphicFrame>
      <p:sp>
        <p:nvSpPr>
          <p:cNvPr id="4" name="Text Placeholder 3">
            <a:extLst>
              <a:ext uri="{FF2B5EF4-FFF2-40B4-BE49-F238E27FC236}">
                <a16:creationId xmlns:a16="http://schemas.microsoft.com/office/drawing/2014/main" id="{F33C9C7B-C928-466C-819E-E970D3AFDE57}"/>
              </a:ext>
            </a:extLst>
          </p:cNvPr>
          <p:cNvSpPr>
            <a:spLocks noGrp="1"/>
          </p:cNvSpPr>
          <p:nvPr>
            <p:ph type="body" sz="quarter" idx="14"/>
          </p:nvPr>
        </p:nvSpPr>
        <p:spPr/>
        <p:txBody>
          <a:bodyPr/>
          <a:lstStyle/>
          <a:p>
            <a:r>
              <a:rPr lang="en-US"/>
              <a:t>15/11/2023 - 29/11/2023</a:t>
            </a:r>
          </a:p>
        </p:txBody>
      </p:sp>
    </p:spTree>
    <p:extLst>
      <p:ext uri="{BB962C8B-B14F-4D97-AF65-F5344CB8AC3E}">
        <p14:creationId xmlns:p14="http://schemas.microsoft.com/office/powerpoint/2010/main" val="2223049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5D16E-4AA7-4EAF-AECB-76293387F142}"/>
              </a:ext>
            </a:extLst>
          </p:cNvPr>
          <p:cNvSpPr>
            <a:spLocks noGrp="1"/>
          </p:cNvSpPr>
          <p:nvPr>
            <p:ph type="title"/>
          </p:nvPr>
        </p:nvSpPr>
        <p:spPr/>
        <p:txBody>
          <a:bodyPr/>
          <a:lstStyle/>
          <a:p>
            <a:r>
              <a:rPr lang="en-US"/>
              <a:t>Instagram Posts Table | All profiles - 5 of 12</a:t>
            </a:r>
          </a:p>
        </p:txBody>
      </p:sp>
      <p:graphicFrame>
        <p:nvGraphicFramePr>
          <p:cNvPr id="5" name="Table Placeholder 4">
            <a:extLst>
              <a:ext uri="{FF2B5EF4-FFF2-40B4-BE49-F238E27FC236}">
                <a16:creationId xmlns:a16="http://schemas.microsoft.com/office/drawing/2014/main" id="{83FD18FB-74FD-45F5-B8FE-DC41ECF88830}"/>
              </a:ext>
            </a:extLst>
          </p:cNvPr>
          <p:cNvGraphicFramePr>
            <a:graphicFrameLocks noGrp="1"/>
          </p:cNvGraphicFramePr>
          <p:nvPr>
            <p:ph type="tbl" sz="quarter" idx="13"/>
            <p:extLst>
              <p:ext uri="{D42A27DB-BD31-4B8C-83A1-F6EECF244321}">
                <p14:modId xmlns:p14="http://schemas.microsoft.com/office/powerpoint/2010/main" val="2540092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10494181"/>
                    </a:ext>
                  </a:extLst>
                </a:gridCol>
                <a:gridCol w="1481327">
                  <a:extLst>
                    <a:ext uri="{9D8B030D-6E8A-4147-A177-3AD203B41FA5}">
                      <a16:colId xmlns:a16="http://schemas.microsoft.com/office/drawing/2014/main" val="1532592741"/>
                    </a:ext>
                  </a:extLst>
                </a:gridCol>
                <a:gridCol w="493776">
                  <a:extLst>
                    <a:ext uri="{9D8B030D-6E8A-4147-A177-3AD203B41FA5}">
                      <a16:colId xmlns:a16="http://schemas.microsoft.com/office/drawing/2014/main" val="262277050"/>
                    </a:ext>
                  </a:extLst>
                </a:gridCol>
                <a:gridCol w="493776">
                  <a:extLst>
                    <a:ext uri="{9D8B030D-6E8A-4147-A177-3AD203B41FA5}">
                      <a16:colId xmlns:a16="http://schemas.microsoft.com/office/drawing/2014/main" val="1447652389"/>
                    </a:ext>
                  </a:extLst>
                </a:gridCol>
                <a:gridCol w="493776">
                  <a:extLst>
                    <a:ext uri="{9D8B030D-6E8A-4147-A177-3AD203B41FA5}">
                      <a16:colId xmlns:a16="http://schemas.microsoft.com/office/drawing/2014/main" val="1055684432"/>
                    </a:ext>
                  </a:extLst>
                </a:gridCol>
                <a:gridCol w="493776">
                  <a:extLst>
                    <a:ext uri="{9D8B030D-6E8A-4147-A177-3AD203B41FA5}">
                      <a16:colId xmlns:a16="http://schemas.microsoft.com/office/drawing/2014/main" val="405492063"/>
                    </a:ext>
                  </a:extLst>
                </a:gridCol>
                <a:gridCol w="493776">
                  <a:extLst>
                    <a:ext uri="{9D8B030D-6E8A-4147-A177-3AD203B41FA5}">
                      <a16:colId xmlns:a16="http://schemas.microsoft.com/office/drawing/2014/main" val="3069937848"/>
                    </a:ext>
                  </a:extLst>
                </a:gridCol>
                <a:gridCol w="493776">
                  <a:extLst>
                    <a:ext uri="{9D8B030D-6E8A-4147-A177-3AD203B41FA5}">
                      <a16:colId xmlns:a16="http://schemas.microsoft.com/office/drawing/2014/main" val="4165206309"/>
                    </a:ext>
                  </a:extLst>
                </a:gridCol>
                <a:gridCol w="493776">
                  <a:extLst>
                    <a:ext uri="{9D8B030D-6E8A-4147-A177-3AD203B41FA5}">
                      <a16:colId xmlns:a16="http://schemas.microsoft.com/office/drawing/2014/main" val="3322613622"/>
                    </a:ext>
                  </a:extLst>
                </a:gridCol>
                <a:gridCol w="493776">
                  <a:extLst>
                    <a:ext uri="{9D8B030D-6E8A-4147-A177-3AD203B41FA5}">
                      <a16:colId xmlns:a16="http://schemas.microsoft.com/office/drawing/2014/main" val="1434942280"/>
                    </a:ext>
                  </a:extLst>
                </a:gridCol>
                <a:gridCol w="493776">
                  <a:extLst>
                    <a:ext uri="{9D8B030D-6E8A-4147-A177-3AD203B41FA5}">
                      <a16:colId xmlns:a16="http://schemas.microsoft.com/office/drawing/2014/main" val="917052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545963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dmgmoriausbildung - 2023-11-27 08:05:57</a:t>
                      </a:r>
                      <a:r>
                        <a:rPr kumimoji="0" lang="de-DE" sz="1000" b="0" i="0" u="none" strike="noStrike" kern="1200" cap="none" spc="0" normalizeH="0" baseline="0" noProof="0">
                          <a:ln>
                            <a:noFill/>
                          </a:ln>
                          <a:solidFill>
                            <a:prstClr val="black"/>
                          </a:solidFill>
                          <a:effectLst/>
                          <a:uLnTx/>
                          <a:uFillTx/>
                          <a:latin typeface="Calibri"/>
                          <a:ea typeface="+mn-ea"/>
                          <a:cs typeface="+mn-cs"/>
                        </a:rPr>
                        <a:t>
 GEWINNSPIEL‼️ Fülle von 01.12. bis 24.12. die Lücken auf dem zweiten Bild und schicke uns den Lösungssatz per DM. Die Buchstaben/ Zahlen kannst Du jeden Tag in unserer Story über die richtigen Antworten auf unsere Quiz-Fragen sammeln. Du hast mal eine Frage verpasst? Keine Sorge. Wir teilen ab und zu den Zwischenstand mit euch - seid aufmerksam, bleibt dabei und werdet Teil des DMG MORI Teams! 🥳 Für genauere Infos haben wir die vollständigen Teilnahmebedingungen in unserer Bio „Datenschutz Gewinnspiel 2023“ verlinkt. Für die Teilnahme musst du mindestens 16 Jahre alt und wohnhaft in Deutschland sein. Dieses Gewinnspiel steht in keiner Verbindung zu Instagram und wird in keiner Weiser von Instagram gesponsert, unterstützt oder organisiert. #adventskalender #gewinnspiel #ausbildung #dmgmori #dmgmorinews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89390833"/>
                  </a:ext>
                </a:extLst>
              </a:tr>
            </a:tbl>
          </a:graphicData>
        </a:graphic>
      </p:graphicFrame>
      <p:sp>
        <p:nvSpPr>
          <p:cNvPr id="4" name="Text Placeholder 3">
            <a:extLst>
              <a:ext uri="{FF2B5EF4-FFF2-40B4-BE49-F238E27FC236}">
                <a16:creationId xmlns:a16="http://schemas.microsoft.com/office/drawing/2014/main" id="{1BEB4434-D010-4817-8EAB-952D12AB5CB0}"/>
              </a:ext>
            </a:extLst>
          </p:cNvPr>
          <p:cNvSpPr>
            <a:spLocks noGrp="1"/>
          </p:cNvSpPr>
          <p:nvPr>
            <p:ph type="body" sz="quarter" idx="14"/>
          </p:nvPr>
        </p:nvSpPr>
        <p:spPr/>
        <p:txBody>
          <a:bodyPr/>
          <a:lstStyle/>
          <a:p>
            <a:r>
              <a:rPr lang="en-US"/>
              <a:t>15/11/2023 - 29/11/2023</a:t>
            </a:r>
          </a:p>
        </p:txBody>
      </p:sp>
    </p:spTree>
    <p:extLst>
      <p:ext uri="{BB962C8B-B14F-4D97-AF65-F5344CB8AC3E}">
        <p14:creationId xmlns:p14="http://schemas.microsoft.com/office/powerpoint/2010/main" val="2742080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162A4-843F-4E3E-B299-7B39D781FC2F}"/>
              </a:ext>
            </a:extLst>
          </p:cNvPr>
          <p:cNvSpPr>
            <a:spLocks noGrp="1"/>
          </p:cNvSpPr>
          <p:nvPr>
            <p:ph type="title"/>
          </p:nvPr>
        </p:nvSpPr>
        <p:spPr/>
        <p:txBody>
          <a:bodyPr/>
          <a:lstStyle/>
          <a:p>
            <a:r>
              <a:rPr lang="en-US"/>
              <a:t>Instagram Posts Table | All profiles - 6 of 12</a:t>
            </a:r>
          </a:p>
        </p:txBody>
      </p:sp>
      <p:graphicFrame>
        <p:nvGraphicFramePr>
          <p:cNvPr id="5" name="Table Placeholder 4">
            <a:extLst>
              <a:ext uri="{FF2B5EF4-FFF2-40B4-BE49-F238E27FC236}">
                <a16:creationId xmlns:a16="http://schemas.microsoft.com/office/drawing/2014/main" id="{DCAADE9C-A972-4107-97A1-F3AC6A824AD0}"/>
              </a:ext>
            </a:extLst>
          </p:cNvPr>
          <p:cNvGraphicFramePr>
            <a:graphicFrameLocks noGrp="1"/>
          </p:cNvGraphicFramePr>
          <p:nvPr>
            <p:ph type="tbl" sz="quarter" idx="13"/>
            <p:extLst>
              <p:ext uri="{D42A27DB-BD31-4B8C-83A1-F6EECF244321}">
                <p14:modId xmlns:p14="http://schemas.microsoft.com/office/powerpoint/2010/main" val="2245027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09398"/>
                    </a:ext>
                  </a:extLst>
                </a:gridCol>
                <a:gridCol w="1481327">
                  <a:extLst>
                    <a:ext uri="{9D8B030D-6E8A-4147-A177-3AD203B41FA5}">
                      <a16:colId xmlns:a16="http://schemas.microsoft.com/office/drawing/2014/main" val="1878338237"/>
                    </a:ext>
                  </a:extLst>
                </a:gridCol>
                <a:gridCol w="493776">
                  <a:extLst>
                    <a:ext uri="{9D8B030D-6E8A-4147-A177-3AD203B41FA5}">
                      <a16:colId xmlns:a16="http://schemas.microsoft.com/office/drawing/2014/main" val="2118364177"/>
                    </a:ext>
                  </a:extLst>
                </a:gridCol>
                <a:gridCol w="493776">
                  <a:extLst>
                    <a:ext uri="{9D8B030D-6E8A-4147-A177-3AD203B41FA5}">
                      <a16:colId xmlns:a16="http://schemas.microsoft.com/office/drawing/2014/main" val="317300513"/>
                    </a:ext>
                  </a:extLst>
                </a:gridCol>
                <a:gridCol w="493776">
                  <a:extLst>
                    <a:ext uri="{9D8B030D-6E8A-4147-A177-3AD203B41FA5}">
                      <a16:colId xmlns:a16="http://schemas.microsoft.com/office/drawing/2014/main" val="2698991571"/>
                    </a:ext>
                  </a:extLst>
                </a:gridCol>
                <a:gridCol w="493776">
                  <a:extLst>
                    <a:ext uri="{9D8B030D-6E8A-4147-A177-3AD203B41FA5}">
                      <a16:colId xmlns:a16="http://schemas.microsoft.com/office/drawing/2014/main" val="3796190259"/>
                    </a:ext>
                  </a:extLst>
                </a:gridCol>
                <a:gridCol w="493776">
                  <a:extLst>
                    <a:ext uri="{9D8B030D-6E8A-4147-A177-3AD203B41FA5}">
                      <a16:colId xmlns:a16="http://schemas.microsoft.com/office/drawing/2014/main" val="1066235216"/>
                    </a:ext>
                  </a:extLst>
                </a:gridCol>
                <a:gridCol w="493776">
                  <a:extLst>
                    <a:ext uri="{9D8B030D-6E8A-4147-A177-3AD203B41FA5}">
                      <a16:colId xmlns:a16="http://schemas.microsoft.com/office/drawing/2014/main" val="3986522034"/>
                    </a:ext>
                  </a:extLst>
                </a:gridCol>
                <a:gridCol w="493776">
                  <a:extLst>
                    <a:ext uri="{9D8B030D-6E8A-4147-A177-3AD203B41FA5}">
                      <a16:colId xmlns:a16="http://schemas.microsoft.com/office/drawing/2014/main" val="307379712"/>
                    </a:ext>
                  </a:extLst>
                </a:gridCol>
                <a:gridCol w="493776">
                  <a:extLst>
                    <a:ext uri="{9D8B030D-6E8A-4147-A177-3AD203B41FA5}">
                      <a16:colId xmlns:a16="http://schemas.microsoft.com/office/drawing/2014/main" val="350810174"/>
                    </a:ext>
                  </a:extLst>
                </a:gridCol>
                <a:gridCol w="493776">
                  <a:extLst>
                    <a:ext uri="{9D8B030D-6E8A-4147-A177-3AD203B41FA5}">
                      <a16:colId xmlns:a16="http://schemas.microsoft.com/office/drawing/2014/main" val="738595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314167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dmgmori - 2023-11-24 12:40:27</a:t>
                      </a:r>
                      <a:r>
                        <a:rPr kumimoji="0" lang="en-US" sz="1000" b="0" i="0" u="none" strike="noStrike" kern="1200" cap="none" spc="0" normalizeH="0" baseline="0" noProof="0">
                          <a:ln>
                            <a:noFill/>
                          </a:ln>
                          <a:solidFill>
                            <a:prstClr val="black"/>
                          </a:solidFill>
                          <a:effectLst/>
                          <a:uLnTx/>
                          <a:uFillTx/>
                          <a:latin typeface="Calibri"/>
                          <a:ea typeface="+mn-ea"/>
                          <a:cs typeface="+mn-cs"/>
                        </a:rPr>
                        <a:t>
 Technology Friday - Turn &amp; Mill Edition
#dmgmori #dmgmorinews #technologyfriday #turnmill #CNCmachines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47194</a:t>
                      </a:r>
                    </a:p>
                  </a:txBody>
                  <a:tcPr/>
                </a:tc>
                <a:extLst>
                  <a:ext uri="{0D108BD9-81ED-4DB2-BD59-A6C34878D82A}">
                    <a16:rowId xmlns:a16="http://schemas.microsoft.com/office/drawing/2014/main" val="1716879057"/>
                  </a:ext>
                </a:extLst>
              </a:tr>
            </a:tbl>
          </a:graphicData>
        </a:graphic>
      </p:graphicFrame>
      <p:sp>
        <p:nvSpPr>
          <p:cNvPr id="4" name="Text Placeholder 3">
            <a:extLst>
              <a:ext uri="{FF2B5EF4-FFF2-40B4-BE49-F238E27FC236}">
                <a16:creationId xmlns:a16="http://schemas.microsoft.com/office/drawing/2014/main" id="{DAADE798-C248-4691-AE56-0580F27644C1}"/>
              </a:ext>
            </a:extLst>
          </p:cNvPr>
          <p:cNvSpPr>
            <a:spLocks noGrp="1"/>
          </p:cNvSpPr>
          <p:nvPr>
            <p:ph type="body" sz="quarter" idx="14"/>
          </p:nvPr>
        </p:nvSpPr>
        <p:spPr/>
        <p:txBody>
          <a:bodyPr/>
          <a:lstStyle/>
          <a:p>
            <a:r>
              <a:rPr lang="en-US"/>
              <a:t>15/11/2023 - 29/11/2023</a:t>
            </a:r>
          </a:p>
        </p:txBody>
      </p:sp>
    </p:spTree>
    <p:extLst>
      <p:ext uri="{BB962C8B-B14F-4D97-AF65-F5344CB8AC3E}">
        <p14:creationId xmlns:p14="http://schemas.microsoft.com/office/powerpoint/2010/main" val="2634611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A4A7B-950F-4B04-80FD-4AC059A0B53C}"/>
              </a:ext>
            </a:extLst>
          </p:cNvPr>
          <p:cNvSpPr>
            <a:spLocks noGrp="1"/>
          </p:cNvSpPr>
          <p:nvPr>
            <p:ph type="title"/>
          </p:nvPr>
        </p:nvSpPr>
        <p:spPr/>
        <p:txBody>
          <a:bodyPr/>
          <a:lstStyle/>
          <a:p>
            <a:r>
              <a:rPr lang="en-US"/>
              <a:t>Instagram Posts Table | All profiles - 7 of 12</a:t>
            </a:r>
          </a:p>
        </p:txBody>
      </p:sp>
      <p:graphicFrame>
        <p:nvGraphicFramePr>
          <p:cNvPr id="5" name="Table Placeholder 4">
            <a:extLst>
              <a:ext uri="{FF2B5EF4-FFF2-40B4-BE49-F238E27FC236}">
                <a16:creationId xmlns:a16="http://schemas.microsoft.com/office/drawing/2014/main" id="{E6E60907-B0FD-4BF1-93F5-6140DD6FBB36}"/>
              </a:ext>
            </a:extLst>
          </p:cNvPr>
          <p:cNvGraphicFramePr>
            <a:graphicFrameLocks noGrp="1"/>
          </p:cNvGraphicFramePr>
          <p:nvPr>
            <p:ph type="tbl" sz="quarter" idx="13"/>
            <p:extLst>
              <p:ext uri="{D42A27DB-BD31-4B8C-83A1-F6EECF244321}">
                <p14:modId xmlns:p14="http://schemas.microsoft.com/office/powerpoint/2010/main" val="3040660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80904210"/>
                    </a:ext>
                  </a:extLst>
                </a:gridCol>
                <a:gridCol w="1481327">
                  <a:extLst>
                    <a:ext uri="{9D8B030D-6E8A-4147-A177-3AD203B41FA5}">
                      <a16:colId xmlns:a16="http://schemas.microsoft.com/office/drawing/2014/main" val="2494496178"/>
                    </a:ext>
                  </a:extLst>
                </a:gridCol>
                <a:gridCol w="493776">
                  <a:extLst>
                    <a:ext uri="{9D8B030D-6E8A-4147-A177-3AD203B41FA5}">
                      <a16:colId xmlns:a16="http://schemas.microsoft.com/office/drawing/2014/main" val="787704027"/>
                    </a:ext>
                  </a:extLst>
                </a:gridCol>
                <a:gridCol w="493776">
                  <a:extLst>
                    <a:ext uri="{9D8B030D-6E8A-4147-A177-3AD203B41FA5}">
                      <a16:colId xmlns:a16="http://schemas.microsoft.com/office/drawing/2014/main" val="2156773213"/>
                    </a:ext>
                  </a:extLst>
                </a:gridCol>
                <a:gridCol w="493776">
                  <a:extLst>
                    <a:ext uri="{9D8B030D-6E8A-4147-A177-3AD203B41FA5}">
                      <a16:colId xmlns:a16="http://schemas.microsoft.com/office/drawing/2014/main" val="775350262"/>
                    </a:ext>
                  </a:extLst>
                </a:gridCol>
                <a:gridCol w="493776">
                  <a:extLst>
                    <a:ext uri="{9D8B030D-6E8A-4147-A177-3AD203B41FA5}">
                      <a16:colId xmlns:a16="http://schemas.microsoft.com/office/drawing/2014/main" val="89496266"/>
                    </a:ext>
                  </a:extLst>
                </a:gridCol>
                <a:gridCol w="493776">
                  <a:extLst>
                    <a:ext uri="{9D8B030D-6E8A-4147-A177-3AD203B41FA5}">
                      <a16:colId xmlns:a16="http://schemas.microsoft.com/office/drawing/2014/main" val="2173110053"/>
                    </a:ext>
                  </a:extLst>
                </a:gridCol>
                <a:gridCol w="493776">
                  <a:extLst>
                    <a:ext uri="{9D8B030D-6E8A-4147-A177-3AD203B41FA5}">
                      <a16:colId xmlns:a16="http://schemas.microsoft.com/office/drawing/2014/main" val="1699912908"/>
                    </a:ext>
                  </a:extLst>
                </a:gridCol>
                <a:gridCol w="493776">
                  <a:extLst>
                    <a:ext uri="{9D8B030D-6E8A-4147-A177-3AD203B41FA5}">
                      <a16:colId xmlns:a16="http://schemas.microsoft.com/office/drawing/2014/main" val="1561892459"/>
                    </a:ext>
                  </a:extLst>
                </a:gridCol>
                <a:gridCol w="493776">
                  <a:extLst>
                    <a:ext uri="{9D8B030D-6E8A-4147-A177-3AD203B41FA5}">
                      <a16:colId xmlns:a16="http://schemas.microsoft.com/office/drawing/2014/main" val="379890531"/>
                    </a:ext>
                  </a:extLst>
                </a:gridCol>
                <a:gridCol w="493776">
                  <a:extLst>
                    <a:ext uri="{9D8B030D-6E8A-4147-A177-3AD203B41FA5}">
                      <a16:colId xmlns:a16="http://schemas.microsoft.com/office/drawing/2014/main" val="4159665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141063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dmgmoriausbildung - 2023-11-23 12:01:02</a:t>
                      </a:r>
                      <a:r>
                        <a:rPr kumimoji="0" lang="de-DE" sz="1000" b="0" i="0" u="none" strike="noStrike" kern="1200" cap="none" spc="0" normalizeH="0" baseline="0" noProof="0">
                          <a:ln>
                            <a:noFill/>
                          </a:ln>
                          <a:solidFill>
                            <a:prstClr val="black"/>
                          </a:solidFill>
                          <a:effectLst/>
                          <a:uLnTx/>
                          <a:uFillTx/>
                          <a:latin typeface="Calibri"/>
                          <a:ea typeface="+mn-ea"/>
                          <a:cs typeface="+mn-cs"/>
                        </a:rPr>
                        <a:t>
 Keyfacts zu unserem Ausbildungsberuf: Fachkraft für Lagerlogistik (m/w/d)
⏱: 3 Jahre
📍: Bielefeld, Pfronten, Seebach
ℹ: Erlernen des einhalten von Qualitätstandards durch Prüfung eingehender Materialien, Lagerung und Versand der Materialien sowie die Materialversorgung der Bereiche.
📚: Zwischenprüfung (am Ende des 1. Ausbildungsjahres) und Abschlussprüfung (am Ende der Ausbildungsdauer)
Wenn du Fragen zu diesem Ausbildungsberuf hast, schreib uns einfach eine DM!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09261808"/>
                  </a:ext>
                </a:extLst>
              </a:tr>
            </a:tbl>
          </a:graphicData>
        </a:graphic>
      </p:graphicFrame>
      <p:sp>
        <p:nvSpPr>
          <p:cNvPr id="4" name="Text Placeholder 3">
            <a:extLst>
              <a:ext uri="{FF2B5EF4-FFF2-40B4-BE49-F238E27FC236}">
                <a16:creationId xmlns:a16="http://schemas.microsoft.com/office/drawing/2014/main" id="{F9676B13-7245-4E6E-A55F-E8A8E51D16D2}"/>
              </a:ext>
            </a:extLst>
          </p:cNvPr>
          <p:cNvSpPr>
            <a:spLocks noGrp="1"/>
          </p:cNvSpPr>
          <p:nvPr>
            <p:ph type="body" sz="quarter" idx="14"/>
          </p:nvPr>
        </p:nvSpPr>
        <p:spPr/>
        <p:txBody>
          <a:bodyPr/>
          <a:lstStyle/>
          <a:p>
            <a:r>
              <a:rPr lang="en-US"/>
              <a:t>15/11/2023 - 29/11/2023</a:t>
            </a:r>
          </a:p>
        </p:txBody>
      </p:sp>
    </p:spTree>
    <p:extLst>
      <p:ext uri="{BB962C8B-B14F-4D97-AF65-F5344CB8AC3E}">
        <p14:creationId xmlns:p14="http://schemas.microsoft.com/office/powerpoint/2010/main" val="1345817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5BF78-FB2E-4D68-8FA2-E6057A12FE65}"/>
              </a:ext>
            </a:extLst>
          </p:cNvPr>
          <p:cNvSpPr>
            <a:spLocks noGrp="1"/>
          </p:cNvSpPr>
          <p:nvPr>
            <p:ph type="title"/>
          </p:nvPr>
        </p:nvSpPr>
        <p:spPr/>
        <p:txBody>
          <a:bodyPr/>
          <a:lstStyle/>
          <a:p>
            <a:r>
              <a:rPr lang="en-US"/>
              <a:t>Instagram Posts Table | All profiles - 8 of 12</a:t>
            </a:r>
          </a:p>
        </p:txBody>
      </p:sp>
      <p:graphicFrame>
        <p:nvGraphicFramePr>
          <p:cNvPr id="5" name="Table Placeholder 4">
            <a:extLst>
              <a:ext uri="{FF2B5EF4-FFF2-40B4-BE49-F238E27FC236}">
                <a16:creationId xmlns:a16="http://schemas.microsoft.com/office/drawing/2014/main" id="{D12674C3-7750-4615-B226-297BBB7BCCCA}"/>
              </a:ext>
            </a:extLst>
          </p:cNvPr>
          <p:cNvGraphicFramePr>
            <a:graphicFrameLocks noGrp="1"/>
          </p:cNvGraphicFramePr>
          <p:nvPr>
            <p:ph type="tbl" sz="quarter" idx="13"/>
            <p:extLst>
              <p:ext uri="{D42A27DB-BD31-4B8C-83A1-F6EECF244321}">
                <p14:modId xmlns:p14="http://schemas.microsoft.com/office/powerpoint/2010/main" val="473128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20782648"/>
                    </a:ext>
                  </a:extLst>
                </a:gridCol>
                <a:gridCol w="1481327">
                  <a:extLst>
                    <a:ext uri="{9D8B030D-6E8A-4147-A177-3AD203B41FA5}">
                      <a16:colId xmlns:a16="http://schemas.microsoft.com/office/drawing/2014/main" val="1223086633"/>
                    </a:ext>
                  </a:extLst>
                </a:gridCol>
                <a:gridCol w="493776">
                  <a:extLst>
                    <a:ext uri="{9D8B030D-6E8A-4147-A177-3AD203B41FA5}">
                      <a16:colId xmlns:a16="http://schemas.microsoft.com/office/drawing/2014/main" val="2931274828"/>
                    </a:ext>
                  </a:extLst>
                </a:gridCol>
                <a:gridCol w="493776">
                  <a:extLst>
                    <a:ext uri="{9D8B030D-6E8A-4147-A177-3AD203B41FA5}">
                      <a16:colId xmlns:a16="http://schemas.microsoft.com/office/drawing/2014/main" val="2958397696"/>
                    </a:ext>
                  </a:extLst>
                </a:gridCol>
                <a:gridCol w="493776">
                  <a:extLst>
                    <a:ext uri="{9D8B030D-6E8A-4147-A177-3AD203B41FA5}">
                      <a16:colId xmlns:a16="http://schemas.microsoft.com/office/drawing/2014/main" val="239992060"/>
                    </a:ext>
                  </a:extLst>
                </a:gridCol>
                <a:gridCol w="493776">
                  <a:extLst>
                    <a:ext uri="{9D8B030D-6E8A-4147-A177-3AD203B41FA5}">
                      <a16:colId xmlns:a16="http://schemas.microsoft.com/office/drawing/2014/main" val="115781451"/>
                    </a:ext>
                  </a:extLst>
                </a:gridCol>
                <a:gridCol w="493776">
                  <a:extLst>
                    <a:ext uri="{9D8B030D-6E8A-4147-A177-3AD203B41FA5}">
                      <a16:colId xmlns:a16="http://schemas.microsoft.com/office/drawing/2014/main" val="3005046354"/>
                    </a:ext>
                  </a:extLst>
                </a:gridCol>
                <a:gridCol w="493776">
                  <a:extLst>
                    <a:ext uri="{9D8B030D-6E8A-4147-A177-3AD203B41FA5}">
                      <a16:colId xmlns:a16="http://schemas.microsoft.com/office/drawing/2014/main" val="3882188013"/>
                    </a:ext>
                  </a:extLst>
                </a:gridCol>
                <a:gridCol w="493776">
                  <a:extLst>
                    <a:ext uri="{9D8B030D-6E8A-4147-A177-3AD203B41FA5}">
                      <a16:colId xmlns:a16="http://schemas.microsoft.com/office/drawing/2014/main" val="1570766005"/>
                    </a:ext>
                  </a:extLst>
                </a:gridCol>
                <a:gridCol w="493776">
                  <a:extLst>
                    <a:ext uri="{9D8B030D-6E8A-4147-A177-3AD203B41FA5}">
                      <a16:colId xmlns:a16="http://schemas.microsoft.com/office/drawing/2014/main" val="2113399220"/>
                    </a:ext>
                  </a:extLst>
                </a:gridCol>
                <a:gridCol w="493776">
                  <a:extLst>
                    <a:ext uri="{9D8B030D-6E8A-4147-A177-3AD203B41FA5}">
                      <a16:colId xmlns:a16="http://schemas.microsoft.com/office/drawing/2014/main" val="617508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39331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dmgmori - 2023-11-22 13:16:30</a:t>
                      </a:r>
                      <a:r>
                        <a:rPr kumimoji="0" lang="en-US" sz="1000" b="0" i="0" u="none" strike="noStrike" kern="1200" cap="none" spc="0" normalizeH="0" baseline="0" noProof="0">
                          <a:ln>
                            <a:noFill/>
                          </a:ln>
                          <a:solidFill>
                            <a:prstClr val="black"/>
                          </a:solidFill>
                          <a:effectLst/>
                          <a:uLnTx/>
                          <a:uFillTx/>
                          <a:latin typeface="Calibri"/>
                          <a:ea typeface="+mn-ea"/>
                          <a:cs typeface="+mn-cs"/>
                        </a:rPr>
                        <a:t>
 ⚙️ Chips, coolant and mist – the top three culprits to lost productivity.
This is where zero-sludgeCOOLANT pro comes in, the ground breaking coolant system with a 1,320-liter tank. Its high coolant flow rates and motor-driven nozzles ensure uninterrupted production by combatting chip accumulation. User-friendly features include a dynamic filtration system and visible tank data for optimal operation. 🦾
#dmgmori #dmgmorinews #automation #zerosludgecoolantpro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31195</a:t>
                      </a:r>
                    </a:p>
                  </a:txBody>
                  <a:tcPr/>
                </a:tc>
                <a:extLst>
                  <a:ext uri="{0D108BD9-81ED-4DB2-BD59-A6C34878D82A}">
                    <a16:rowId xmlns:a16="http://schemas.microsoft.com/office/drawing/2014/main" val="1330980025"/>
                  </a:ext>
                </a:extLst>
              </a:tr>
            </a:tbl>
          </a:graphicData>
        </a:graphic>
      </p:graphicFrame>
      <p:sp>
        <p:nvSpPr>
          <p:cNvPr id="4" name="Text Placeholder 3">
            <a:extLst>
              <a:ext uri="{FF2B5EF4-FFF2-40B4-BE49-F238E27FC236}">
                <a16:creationId xmlns:a16="http://schemas.microsoft.com/office/drawing/2014/main" id="{6FEFB3A4-2D3A-4BBC-9F91-101E7818B3B0}"/>
              </a:ext>
            </a:extLst>
          </p:cNvPr>
          <p:cNvSpPr>
            <a:spLocks noGrp="1"/>
          </p:cNvSpPr>
          <p:nvPr>
            <p:ph type="body" sz="quarter" idx="14"/>
          </p:nvPr>
        </p:nvSpPr>
        <p:spPr/>
        <p:txBody>
          <a:bodyPr/>
          <a:lstStyle/>
          <a:p>
            <a:r>
              <a:rPr lang="en-US"/>
              <a:t>15/11/2023 - 29/11/2023</a:t>
            </a:r>
          </a:p>
        </p:txBody>
      </p:sp>
    </p:spTree>
    <p:extLst>
      <p:ext uri="{BB962C8B-B14F-4D97-AF65-F5344CB8AC3E}">
        <p14:creationId xmlns:p14="http://schemas.microsoft.com/office/powerpoint/2010/main" val="30895630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6A031-CEFA-4ED3-810B-EDE2C61E49A7}"/>
              </a:ext>
            </a:extLst>
          </p:cNvPr>
          <p:cNvSpPr>
            <a:spLocks noGrp="1"/>
          </p:cNvSpPr>
          <p:nvPr>
            <p:ph type="title"/>
          </p:nvPr>
        </p:nvSpPr>
        <p:spPr/>
        <p:txBody>
          <a:bodyPr/>
          <a:lstStyle/>
          <a:p>
            <a:r>
              <a:rPr lang="en-US"/>
              <a:t>Instagram Posts Table | All profiles - 9 of 12</a:t>
            </a:r>
          </a:p>
        </p:txBody>
      </p:sp>
      <p:graphicFrame>
        <p:nvGraphicFramePr>
          <p:cNvPr id="5" name="Table Placeholder 4">
            <a:extLst>
              <a:ext uri="{FF2B5EF4-FFF2-40B4-BE49-F238E27FC236}">
                <a16:creationId xmlns:a16="http://schemas.microsoft.com/office/drawing/2014/main" id="{A5D28405-D1AA-4DF7-8339-1CF84C4AD2C9}"/>
              </a:ext>
            </a:extLst>
          </p:cNvPr>
          <p:cNvGraphicFramePr>
            <a:graphicFrameLocks noGrp="1"/>
          </p:cNvGraphicFramePr>
          <p:nvPr>
            <p:ph type="tbl" sz="quarter" idx="13"/>
            <p:extLst>
              <p:ext uri="{D42A27DB-BD31-4B8C-83A1-F6EECF244321}">
                <p14:modId xmlns:p14="http://schemas.microsoft.com/office/powerpoint/2010/main" val="1187033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592187644"/>
                    </a:ext>
                  </a:extLst>
                </a:gridCol>
                <a:gridCol w="1481327">
                  <a:extLst>
                    <a:ext uri="{9D8B030D-6E8A-4147-A177-3AD203B41FA5}">
                      <a16:colId xmlns:a16="http://schemas.microsoft.com/office/drawing/2014/main" val="1178495768"/>
                    </a:ext>
                  </a:extLst>
                </a:gridCol>
                <a:gridCol w="493776">
                  <a:extLst>
                    <a:ext uri="{9D8B030D-6E8A-4147-A177-3AD203B41FA5}">
                      <a16:colId xmlns:a16="http://schemas.microsoft.com/office/drawing/2014/main" val="1141804292"/>
                    </a:ext>
                  </a:extLst>
                </a:gridCol>
                <a:gridCol w="493776">
                  <a:extLst>
                    <a:ext uri="{9D8B030D-6E8A-4147-A177-3AD203B41FA5}">
                      <a16:colId xmlns:a16="http://schemas.microsoft.com/office/drawing/2014/main" val="4083492830"/>
                    </a:ext>
                  </a:extLst>
                </a:gridCol>
                <a:gridCol w="493776">
                  <a:extLst>
                    <a:ext uri="{9D8B030D-6E8A-4147-A177-3AD203B41FA5}">
                      <a16:colId xmlns:a16="http://schemas.microsoft.com/office/drawing/2014/main" val="4145592534"/>
                    </a:ext>
                  </a:extLst>
                </a:gridCol>
                <a:gridCol w="493776">
                  <a:extLst>
                    <a:ext uri="{9D8B030D-6E8A-4147-A177-3AD203B41FA5}">
                      <a16:colId xmlns:a16="http://schemas.microsoft.com/office/drawing/2014/main" val="2500872206"/>
                    </a:ext>
                  </a:extLst>
                </a:gridCol>
                <a:gridCol w="493776">
                  <a:extLst>
                    <a:ext uri="{9D8B030D-6E8A-4147-A177-3AD203B41FA5}">
                      <a16:colId xmlns:a16="http://schemas.microsoft.com/office/drawing/2014/main" val="3065107643"/>
                    </a:ext>
                  </a:extLst>
                </a:gridCol>
                <a:gridCol w="493776">
                  <a:extLst>
                    <a:ext uri="{9D8B030D-6E8A-4147-A177-3AD203B41FA5}">
                      <a16:colId xmlns:a16="http://schemas.microsoft.com/office/drawing/2014/main" val="1406082949"/>
                    </a:ext>
                  </a:extLst>
                </a:gridCol>
                <a:gridCol w="493776">
                  <a:extLst>
                    <a:ext uri="{9D8B030D-6E8A-4147-A177-3AD203B41FA5}">
                      <a16:colId xmlns:a16="http://schemas.microsoft.com/office/drawing/2014/main" val="1644527642"/>
                    </a:ext>
                  </a:extLst>
                </a:gridCol>
                <a:gridCol w="493776">
                  <a:extLst>
                    <a:ext uri="{9D8B030D-6E8A-4147-A177-3AD203B41FA5}">
                      <a16:colId xmlns:a16="http://schemas.microsoft.com/office/drawing/2014/main" val="3242542270"/>
                    </a:ext>
                  </a:extLst>
                </a:gridCol>
                <a:gridCol w="493776">
                  <a:extLst>
                    <a:ext uri="{9D8B030D-6E8A-4147-A177-3AD203B41FA5}">
                      <a16:colId xmlns:a16="http://schemas.microsoft.com/office/drawing/2014/main" val="3823337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625845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dmgmori - 2023-11-20 12:51:31</a:t>
                      </a:r>
                      <a:r>
                        <a:rPr kumimoji="0" lang="en-US" sz="1000" b="0" i="0" u="none" strike="noStrike" kern="1200" cap="none" spc="0" normalizeH="0" baseline="0" noProof="0">
                          <a:ln>
                            <a:noFill/>
                          </a:ln>
                          <a:solidFill>
                            <a:prstClr val="black"/>
                          </a:solidFill>
                          <a:effectLst/>
                          <a:uLnTx/>
                          <a:uFillTx/>
                          <a:latin typeface="Calibri"/>
                          <a:ea typeface="+mn-ea"/>
                          <a:cs typeface="+mn-cs"/>
                        </a:rPr>
                        <a:t>
 🏎️ Precision at every turn! ROC Fertigung24 GmbH in Freudenstadt produces high-quality forged wheels with unique designs. The mission? Achieving 100% availability for bringing intricate aluminum designs to life. Enter the DMU monoBLOCK machining center, seamlessly enabling a flawless workflow. 🌟
#dmgmori #dmgmorinews #SuccessStory #ROCFertigung24 #DMU75monoBLOCK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22733</a:t>
                      </a:r>
                    </a:p>
                  </a:txBody>
                  <a:tcPr/>
                </a:tc>
                <a:extLst>
                  <a:ext uri="{0D108BD9-81ED-4DB2-BD59-A6C34878D82A}">
                    <a16:rowId xmlns:a16="http://schemas.microsoft.com/office/drawing/2014/main" val="2877132032"/>
                  </a:ext>
                </a:extLst>
              </a:tr>
            </a:tbl>
          </a:graphicData>
        </a:graphic>
      </p:graphicFrame>
      <p:sp>
        <p:nvSpPr>
          <p:cNvPr id="4" name="Text Placeholder 3">
            <a:extLst>
              <a:ext uri="{FF2B5EF4-FFF2-40B4-BE49-F238E27FC236}">
                <a16:creationId xmlns:a16="http://schemas.microsoft.com/office/drawing/2014/main" id="{B8AAF429-7012-4EEA-A12E-E80E89CDDBF7}"/>
              </a:ext>
            </a:extLst>
          </p:cNvPr>
          <p:cNvSpPr>
            <a:spLocks noGrp="1"/>
          </p:cNvSpPr>
          <p:nvPr>
            <p:ph type="body" sz="quarter" idx="14"/>
          </p:nvPr>
        </p:nvSpPr>
        <p:spPr/>
        <p:txBody>
          <a:bodyPr/>
          <a:lstStyle/>
          <a:p>
            <a:r>
              <a:rPr lang="en-US"/>
              <a:t>15/11/2023 - 29/11/2023</a:t>
            </a:r>
          </a:p>
        </p:txBody>
      </p:sp>
    </p:spTree>
    <p:extLst>
      <p:ext uri="{BB962C8B-B14F-4D97-AF65-F5344CB8AC3E}">
        <p14:creationId xmlns:p14="http://schemas.microsoft.com/office/powerpoint/2010/main" val="35420452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51421-0228-422E-8B37-9F93BCFFEDB9}"/>
              </a:ext>
            </a:extLst>
          </p:cNvPr>
          <p:cNvSpPr>
            <a:spLocks noGrp="1"/>
          </p:cNvSpPr>
          <p:nvPr>
            <p:ph type="title"/>
          </p:nvPr>
        </p:nvSpPr>
        <p:spPr/>
        <p:txBody>
          <a:bodyPr/>
          <a:lstStyle/>
          <a:p>
            <a:r>
              <a:rPr lang="en-US"/>
              <a:t>Instagram Posts Table | All profiles - 10 of 12</a:t>
            </a:r>
          </a:p>
        </p:txBody>
      </p:sp>
      <p:graphicFrame>
        <p:nvGraphicFramePr>
          <p:cNvPr id="5" name="Table Placeholder 4">
            <a:extLst>
              <a:ext uri="{FF2B5EF4-FFF2-40B4-BE49-F238E27FC236}">
                <a16:creationId xmlns:a16="http://schemas.microsoft.com/office/drawing/2014/main" id="{32390F69-329B-4AB2-BF7D-049B7D9B14A2}"/>
              </a:ext>
            </a:extLst>
          </p:cNvPr>
          <p:cNvGraphicFramePr>
            <a:graphicFrameLocks noGrp="1"/>
          </p:cNvGraphicFramePr>
          <p:nvPr>
            <p:ph type="tbl" sz="quarter" idx="13"/>
            <p:extLst>
              <p:ext uri="{D42A27DB-BD31-4B8C-83A1-F6EECF244321}">
                <p14:modId xmlns:p14="http://schemas.microsoft.com/office/powerpoint/2010/main" val="4249925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03587221"/>
                    </a:ext>
                  </a:extLst>
                </a:gridCol>
                <a:gridCol w="1481327">
                  <a:extLst>
                    <a:ext uri="{9D8B030D-6E8A-4147-A177-3AD203B41FA5}">
                      <a16:colId xmlns:a16="http://schemas.microsoft.com/office/drawing/2014/main" val="1022248502"/>
                    </a:ext>
                  </a:extLst>
                </a:gridCol>
                <a:gridCol w="493776">
                  <a:extLst>
                    <a:ext uri="{9D8B030D-6E8A-4147-A177-3AD203B41FA5}">
                      <a16:colId xmlns:a16="http://schemas.microsoft.com/office/drawing/2014/main" val="905178676"/>
                    </a:ext>
                  </a:extLst>
                </a:gridCol>
                <a:gridCol w="493776">
                  <a:extLst>
                    <a:ext uri="{9D8B030D-6E8A-4147-A177-3AD203B41FA5}">
                      <a16:colId xmlns:a16="http://schemas.microsoft.com/office/drawing/2014/main" val="2332638521"/>
                    </a:ext>
                  </a:extLst>
                </a:gridCol>
                <a:gridCol w="493776">
                  <a:extLst>
                    <a:ext uri="{9D8B030D-6E8A-4147-A177-3AD203B41FA5}">
                      <a16:colId xmlns:a16="http://schemas.microsoft.com/office/drawing/2014/main" val="1553608121"/>
                    </a:ext>
                  </a:extLst>
                </a:gridCol>
                <a:gridCol w="493776">
                  <a:extLst>
                    <a:ext uri="{9D8B030D-6E8A-4147-A177-3AD203B41FA5}">
                      <a16:colId xmlns:a16="http://schemas.microsoft.com/office/drawing/2014/main" val="4182410708"/>
                    </a:ext>
                  </a:extLst>
                </a:gridCol>
                <a:gridCol w="493776">
                  <a:extLst>
                    <a:ext uri="{9D8B030D-6E8A-4147-A177-3AD203B41FA5}">
                      <a16:colId xmlns:a16="http://schemas.microsoft.com/office/drawing/2014/main" val="213402164"/>
                    </a:ext>
                  </a:extLst>
                </a:gridCol>
                <a:gridCol w="493776">
                  <a:extLst>
                    <a:ext uri="{9D8B030D-6E8A-4147-A177-3AD203B41FA5}">
                      <a16:colId xmlns:a16="http://schemas.microsoft.com/office/drawing/2014/main" val="3068857042"/>
                    </a:ext>
                  </a:extLst>
                </a:gridCol>
                <a:gridCol w="493776">
                  <a:extLst>
                    <a:ext uri="{9D8B030D-6E8A-4147-A177-3AD203B41FA5}">
                      <a16:colId xmlns:a16="http://schemas.microsoft.com/office/drawing/2014/main" val="16110845"/>
                    </a:ext>
                  </a:extLst>
                </a:gridCol>
                <a:gridCol w="493776">
                  <a:extLst>
                    <a:ext uri="{9D8B030D-6E8A-4147-A177-3AD203B41FA5}">
                      <a16:colId xmlns:a16="http://schemas.microsoft.com/office/drawing/2014/main" val="3854632790"/>
                    </a:ext>
                  </a:extLst>
                </a:gridCol>
                <a:gridCol w="493776">
                  <a:extLst>
                    <a:ext uri="{9D8B030D-6E8A-4147-A177-3AD203B41FA5}">
                      <a16:colId xmlns:a16="http://schemas.microsoft.com/office/drawing/2014/main" val="1989380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672685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dmgmori - 2023-11-17 12:20:31</a:t>
                      </a:r>
                      <a:r>
                        <a:rPr kumimoji="0" lang="en-US" sz="1000" b="0" i="0" u="none" strike="noStrike" kern="1200" cap="none" spc="0" normalizeH="0" baseline="0" noProof="0">
                          <a:ln>
                            <a:noFill/>
                          </a:ln>
                          <a:solidFill>
                            <a:prstClr val="black"/>
                          </a:solidFill>
                          <a:effectLst/>
                          <a:uLnTx/>
                          <a:uFillTx/>
                          <a:latin typeface="Calibri"/>
                          <a:ea typeface="+mn-ea"/>
                          <a:cs typeface="+mn-cs"/>
                        </a:rPr>
                        <a:t>
 Technology Friday - Automation: Workpiece Handling
#dmgmori #dmgmorinews #technologyfriday #automation #workpiecehandling #CNCmachines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62981</a:t>
                      </a:r>
                    </a:p>
                  </a:txBody>
                  <a:tcPr/>
                </a:tc>
                <a:extLst>
                  <a:ext uri="{0D108BD9-81ED-4DB2-BD59-A6C34878D82A}">
                    <a16:rowId xmlns:a16="http://schemas.microsoft.com/office/drawing/2014/main" val="735516771"/>
                  </a:ext>
                </a:extLst>
              </a:tr>
            </a:tbl>
          </a:graphicData>
        </a:graphic>
      </p:graphicFrame>
      <p:sp>
        <p:nvSpPr>
          <p:cNvPr id="4" name="Text Placeholder 3">
            <a:extLst>
              <a:ext uri="{FF2B5EF4-FFF2-40B4-BE49-F238E27FC236}">
                <a16:creationId xmlns:a16="http://schemas.microsoft.com/office/drawing/2014/main" id="{5E2C6AFB-A53E-48A8-9D8B-15A40E0395E6}"/>
              </a:ext>
            </a:extLst>
          </p:cNvPr>
          <p:cNvSpPr>
            <a:spLocks noGrp="1"/>
          </p:cNvSpPr>
          <p:nvPr>
            <p:ph type="body" sz="quarter" idx="14"/>
          </p:nvPr>
        </p:nvSpPr>
        <p:spPr/>
        <p:txBody>
          <a:bodyPr/>
          <a:lstStyle/>
          <a:p>
            <a:r>
              <a:rPr lang="en-US"/>
              <a:t>15/11/2023 - 29/11/2023</a:t>
            </a:r>
          </a:p>
        </p:txBody>
      </p:sp>
    </p:spTree>
    <p:extLst>
      <p:ext uri="{BB962C8B-B14F-4D97-AF65-F5344CB8AC3E}">
        <p14:creationId xmlns:p14="http://schemas.microsoft.com/office/powerpoint/2010/main" val="41555625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78F9F-0779-475B-86D7-F501BF11DF9D}"/>
              </a:ext>
            </a:extLst>
          </p:cNvPr>
          <p:cNvSpPr>
            <a:spLocks noGrp="1"/>
          </p:cNvSpPr>
          <p:nvPr>
            <p:ph type="title"/>
          </p:nvPr>
        </p:nvSpPr>
        <p:spPr/>
        <p:txBody>
          <a:bodyPr/>
          <a:lstStyle/>
          <a:p>
            <a:r>
              <a:rPr lang="en-US"/>
              <a:t>Instagram Posts Table | All profiles - 11 of 12</a:t>
            </a:r>
          </a:p>
        </p:txBody>
      </p:sp>
      <p:graphicFrame>
        <p:nvGraphicFramePr>
          <p:cNvPr id="5" name="Table Placeholder 4">
            <a:extLst>
              <a:ext uri="{FF2B5EF4-FFF2-40B4-BE49-F238E27FC236}">
                <a16:creationId xmlns:a16="http://schemas.microsoft.com/office/drawing/2014/main" id="{CF66F364-F889-44A6-B3BE-AD6263E5488B}"/>
              </a:ext>
            </a:extLst>
          </p:cNvPr>
          <p:cNvGraphicFramePr>
            <a:graphicFrameLocks noGrp="1"/>
          </p:cNvGraphicFramePr>
          <p:nvPr>
            <p:ph type="tbl" sz="quarter" idx="13"/>
            <p:extLst>
              <p:ext uri="{D42A27DB-BD31-4B8C-83A1-F6EECF244321}">
                <p14:modId xmlns:p14="http://schemas.microsoft.com/office/powerpoint/2010/main" val="515066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453586104"/>
                    </a:ext>
                  </a:extLst>
                </a:gridCol>
                <a:gridCol w="1481327">
                  <a:extLst>
                    <a:ext uri="{9D8B030D-6E8A-4147-A177-3AD203B41FA5}">
                      <a16:colId xmlns:a16="http://schemas.microsoft.com/office/drawing/2014/main" val="768278576"/>
                    </a:ext>
                  </a:extLst>
                </a:gridCol>
                <a:gridCol w="493776">
                  <a:extLst>
                    <a:ext uri="{9D8B030D-6E8A-4147-A177-3AD203B41FA5}">
                      <a16:colId xmlns:a16="http://schemas.microsoft.com/office/drawing/2014/main" val="2969342261"/>
                    </a:ext>
                  </a:extLst>
                </a:gridCol>
                <a:gridCol w="493776">
                  <a:extLst>
                    <a:ext uri="{9D8B030D-6E8A-4147-A177-3AD203B41FA5}">
                      <a16:colId xmlns:a16="http://schemas.microsoft.com/office/drawing/2014/main" val="1511988883"/>
                    </a:ext>
                  </a:extLst>
                </a:gridCol>
                <a:gridCol w="493776">
                  <a:extLst>
                    <a:ext uri="{9D8B030D-6E8A-4147-A177-3AD203B41FA5}">
                      <a16:colId xmlns:a16="http://schemas.microsoft.com/office/drawing/2014/main" val="3002190400"/>
                    </a:ext>
                  </a:extLst>
                </a:gridCol>
                <a:gridCol w="493776">
                  <a:extLst>
                    <a:ext uri="{9D8B030D-6E8A-4147-A177-3AD203B41FA5}">
                      <a16:colId xmlns:a16="http://schemas.microsoft.com/office/drawing/2014/main" val="3993324505"/>
                    </a:ext>
                  </a:extLst>
                </a:gridCol>
                <a:gridCol w="493776">
                  <a:extLst>
                    <a:ext uri="{9D8B030D-6E8A-4147-A177-3AD203B41FA5}">
                      <a16:colId xmlns:a16="http://schemas.microsoft.com/office/drawing/2014/main" val="1759547001"/>
                    </a:ext>
                  </a:extLst>
                </a:gridCol>
                <a:gridCol w="493776">
                  <a:extLst>
                    <a:ext uri="{9D8B030D-6E8A-4147-A177-3AD203B41FA5}">
                      <a16:colId xmlns:a16="http://schemas.microsoft.com/office/drawing/2014/main" val="220774334"/>
                    </a:ext>
                  </a:extLst>
                </a:gridCol>
                <a:gridCol w="493776">
                  <a:extLst>
                    <a:ext uri="{9D8B030D-6E8A-4147-A177-3AD203B41FA5}">
                      <a16:colId xmlns:a16="http://schemas.microsoft.com/office/drawing/2014/main" val="1884314660"/>
                    </a:ext>
                  </a:extLst>
                </a:gridCol>
                <a:gridCol w="493776">
                  <a:extLst>
                    <a:ext uri="{9D8B030D-6E8A-4147-A177-3AD203B41FA5}">
                      <a16:colId xmlns:a16="http://schemas.microsoft.com/office/drawing/2014/main" val="951592584"/>
                    </a:ext>
                  </a:extLst>
                </a:gridCol>
                <a:gridCol w="493776">
                  <a:extLst>
                    <a:ext uri="{9D8B030D-6E8A-4147-A177-3AD203B41FA5}">
                      <a16:colId xmlns:a16="http://schemas.microsoft.com/office/drawing/2014/main" val="2918330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944698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dmgmoriausbildung - 2023-11-16 14:05:34</a:t>
                      </a:r>
                      <a:r>
                        <a:rPr kumimoji="0" lang="de-DE" sz="1000" b="0" i="0" u="none" strike="noStrike" kern="1200" cap="none" spc="0" normalizeH="0" baseline="0" noProof="0">
                          <a:ln>
                            <a:noFill/>
                          </a:ln>
                          <a:solidFill>
                            <a:prstClr val="black"/>
                          </a:solidFill>
                          <a:effectLst/>
                          <a:uLnTx/>
                          <a:uFillTx/>
                          <a:latin typeface="Calibri"/>
                          <a:ea typeface="+mn-ea"/>
                          <a:cs typeface="+mn-cs"/>
                        </a:rPr>
                        <a:t>
 Keyfacts zu unserem Ausbildungsberuf: Zerspanungsmechaniker (m/w/d)
⏱: 3,5 Jahre
📍: Bielefeld
ℹ: Erlernen von mechanischen Grundfertigkeiten, erstellen von Arbeitsplänen, einrichten und programmieren von CNC Dreh- und Fräsmaschinen zur Herstellung komplexer Werkstücke.
📚: Abschlussprüfung Teil I und Teil II
Wenn du Fragen zu diesem Ausbildungsberuf hast, schreib uns einfach eine DM!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84880779"/>
                  </a:ext>
                </a:extLst>
              </a:tr>
            </a:tbl>
          </a:graphicData>
        </a:graphic>
      </p:graphicFrame>
      <p:sp>
        <p:nvSpPr>
          <p:cNvPr id="4" name="Text Placeholder 3">
            <a:extLst>
              <a:ext uri="{FF2B5EF4-FFF2-40B4-BE49-F238E27FC236}">
                <a16:creationId xmlns:a16="http://schemas.microsoft.com/office/drawing/2014/main" id="{0E9C544C-78F2-414A-873D-FC768635618E}"/>
              </a:ext>
            </a:extLst>
          </p:cNvPr>
          <p:cNvSpPr>
            <a:spLocks noGrp="1"/>
          </p:cNvSpPr>
          <p:nvPr>
            <p:ph type="body" sz="quarter" idx="14"/>
          </p:nvPr>
        </p:nvSpPr>
        <p:spPr/>
        <p:txBody>
          <a:bodyPr/>
          <a:lstStyle/>
          <a:p>
            <a:r>
              <a:rPr lang="en-US"/>
              <a:t>15/11/2023 - 29/11/2023</a:t>
            </a:r>
          </a:p>
        </p:txBody>
      </p:sp>
    </p:spTree>
    <p:extLst>
      <p:ext uri="{BB962C8B-B14F-4D97-AF65-F5344CB8AC3E}">
        <p14:creationId xmlns:p14="http://schemas.microsoft.com/office/powerpoint/2010/main" val="37487107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A4328-B2DC-4DA5-9F87-DA9C439F6E54}"/>
              </a:ext>
            </a:extLst>
          </p:cNvPr>
          <p:cNvSpPr>
            <a:spLocks noGrp="1"/>
          </p:cNvSpPr>
          <p:nvPr>
            <p:ph type="title"/>
          </p:nvPr>
        </p:nvSpPr>
        <p:spPr/>
        <p:txBody>
          <a:bodyPr/>
          <a:lstStyle/>
          <a:p>
            <a:r>
              <a:rPr lang="en-US"/>
              <a:t>Instagram Posts Table | All profiles - 12 of 12</a:t>
            </a:r>
          </a:p>
        </p:txBody>
      </p:sp>
      <p:graphicFrame>
        <p:nvGraphicFramePr>
          <p:cNvPr id="5" name="Table Placeholder 4">
            <a:extLst>
              <a:ext uri="{FF2B5EF4-FFF2-40B4-BE49-F238E27FC236}">
                <a16:creationId xmlns:a16="http://schemas.microsoft.com/office/drawing/2014/main" id="{F8EC493F-D6FC-4EFC-B97A-8FDCB3B7AF57}"/>
              </a:ext>
            </a:extLst>
          </p:cNvPr>
          <p:cNvGraphicFramePr>
            <a:graphicFrameLocks noGrp="1"/>
          </p:cNvGraphicFramePr>
          <p:nvPr>
            <p:ph type="tbl" sz="quarter" idx="13"/>
            <p:extLst>
              <p:ext uri="{D42A27DB-BD31-4B8C-83A1-F6EECF244321}">
                <p14:modId xmlns:p14="http://schemas.microsoft.com/office/powerpoint/2010/main" val="3391202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9249510"/>
                    </a:ext>
                  </a:extLst>
                </a:gridCol>
                <a:gridCol w="1481327">
                  <a:extLst>
                    <a:ext uri="{9D8B030D-6E8A-4147-A177-3AD203B41FA5}">
                      <a16:colId xmlns:a16="http://schemas.microsoft.com/office/drawing/2014/main" val="2354817750"/>
                    </a:ext>
                  </a:extLst>
                </a:gridCol>
                <a:gridCol w="493776">
                  <a:extLst>
                    <a:ext uri="{9D8B030D-6E8A-4147-A177-3AD203B41FA5}">
                      <a16:colId xmlns:a16="http://schemas.microsoft.com/office/drawing/2014/main" val="488326614"/>
                    </a:ext>
                  </a:extLst>
                </a:gridCol>
                <a:gridCol w="493776">
                  <a:extLst>
                    <a:ext uri="{9D8B030D-6E8A-4147-A177-3AD203B41FA5}">
                      <a16:colId xmlns:a16="http://schemas.microsoft.com/office/drawing/2014/main" val="4187737056"/>
                    </a:ext>
                  </a:extLst>
                </a:gridCol>
                <a:gridCol w="493776">
                  <a:extLst>
                    <a:ext uri="{9D8B030D-6E8A-4147-A177-3AD203B41FA5}">
                      <a16:colId xmlns:a16="http://schemas.microsoft.com/office/drawing/2014/main" val="1446041320"/>
                    </a:ext>
                  </a:extLst>
                </a:gridCol>
                <a:gridCol w="493776">
                  <a:extLst>
                    <a:ext uri="{9D8B030D-6E8A-4147-A177-3AD203B41FA5}">
                      <a16:colId xmlns:a16="http://schemas.microsoft.com/office/drawing/2014/main" val="2548499022"/>
                    </a:ext>
                  </a:extLst>
                </a:gridCol>
                <a:gridCol w="493776">
                  <a:extLst>
                    <a:ext uri="{9D8B030D-6E8A-4147-A177-3AD203B41FA5}">
                      <a16:colId xmlns:a16="http://schemas.microsoft.com/office/drawing/2014/main" val="1255476138"/>
                    </a:ext>
                  </a:extLst>
                </a:gridCol>
                <a:gridCol w="493776">
                  <a:extLst>
                    <a:ext uri="{9D8B030D-6E8A-4147-A177-3AD203B41FA5}">
                      <a16:colId xmlns:a16="http://schemas.microsoft.com/office/drawing/2014/main" val="2815831953"/>
                    </a:ext>
                  </a:extLst>
                </a:gridCol>
                <a:gridCol w="493776">
                  <a:extLst>
                    <a:ext uri="{9D8B030D-6E8A-4147-A177-3AD203B41FA5}">
                      <a16:colId xmlns:a16="http://schemas.microsoft.com/office/drawing/2014/main" val="1462091194"/>
                    </a:ext>
                  </a:extLst>
                </a:gridCol>
                <a:gridCol w="493776">
                  <a:extLst>
                    <a:ext uri="{9D8B030D-6E8A-4147-A177-3AD203B41FA5}">
                      <a16:colId xmlns:a16="http://schemas.microsoft.com/office/drawing/2014/main" val="3507371540"/>
                    </a:ext>
                  </a:extLst>
                </a:gridCol>
                <a:gridCol w="493776">
                  <a:extLst>
                    <a:ext uri="{9D8B030D-6E8A-4147-A177-3AD203B41FA5}">
                      <a16:colId xmlns:a16="http://schemas.microsoft.com/office/drawing/2014/main" val="3088113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215116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dmgmori - 2023-11-15 16:30:39</a:t>
                      </a:r>
                      <a:r>
                        <a:rPr kumimoji="0" lang="en-US" sz="1000" b="0" i="0" u="none" strike="noStrike" kern="1200" cap="none" spc="0" normalizeH="0" baseline="0" noProof="0">
                          <a:ln>
                            <a:noFill/>
                          </a:ln>
                          <a:solidFill>
                            <a:prstClr val="black"/>
                          </a:solidFill>
                          <a:effectLst/>
                          <a:uLnTx/>
                          <a:uFillTx/>
                          <a:latin typeface="Calibri"/>
                          <a:ea typeface="+mn-ea"/>
                          <a:cs typeface="+mn-cs"/>
                        </a:rPr>
                        <a:t>
 📆 Save the Date! We are hosting our Open House in Pfronten (Germany) from January 22nd to February 2nd!
We will show you a world premiere, two innovations and everything around MX – Machining Transformation. Learn more about process integration, automation, DX – Digital Transformation and GX – Green Transformation. 💡
Register now - link in our bio!
#dmgmori #dmgmorinews #OpenHouse #OpenHousePfronten #OHP #OHP2024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20747</a:t>
                      </a:r>
                    </a:p>
                  </a:txBody>
                  <a:tcPr/>
                </a:tc>
                <a:extLst>
                  <a:ext uri="{0D108BD9-81ED-4DB2-BD59-A6C34878D82A}">
                    <a16:rowId xmlns:a16="http://schemas.microsoft.com/office/drawing/2014/main" val="3201787264"/>
                  </a:ext>
                </a:extLst>
              </a:tr>
            </a:tbl>
          </a:graphicData>
        </a:graphic>
      </p:graphicFrame>
      <p:sp>
        <p:nvSpPr>
          <p:cNvPr id="4" name="Text Placeholder 3">
            <a:extLst>
              <a:ext uri="{FF2B5EF4-FFF2-40B4-BE49-F238E27FC236}">
                <a16:creationId xmlns:a16="http://schemas.microsoft.com/office/drawing/2014/main" id="{49EF330D-C28F-4419-AED0-B3E02BC97EED}"/>
              </a:ext>
            </a:extLst>
          </p:cNvPr>
          <p:cNvSpPr>
            <a:spLocks noGrp="1"/>
          </p:cNvSpPr>
          <p:nvPr>
            <p:ph type="body" sz="quarter" idx="14"/>
          </p:nvPr>
        </p:nvSpPr>
        <p:spPr/>
        <p:txBody>
          <a:bodyPr/>
          <a:lstStyle/>
          <a:p>
            <a:r>
              <a:rPr lang="en-US"/>
              <a:t>15/11/2023 - 29/11/2023</a:t>
            </a:r>
          </a:p>
        </p:txBody>
      </p:sp>
    </p:spTree>
    <p:extLst>
      <p:ext uri="{BB962C8B-B14F-4D97-AF65-F5344CB8AC3E}">
        <p14:creationId xmlns:p14="http://schemas.microsoft.com/office/powerpoint/2010/main" val="3721458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51E13-B4FF-49BF-A20B-0EE5E7654DD1}"/>
              </a:ext>
            </a:extLst>
          </p:cNvPr>
          <p:cNvSpPr>
            <a:spLocks noGrp="1"/>
          </p:cNvSpPr>
          <p:nvPr>
            <p:ph type="title"/>
          </p:nvPr>
        </p:nvSpPr>
        <p:spPr/>
        <p:txBody>
          <a:bodyPr/>
          <a:lstStyle/>
          <a:p>
            <a:r>
              <a:rPr lang="en-US"/>
              <a:t>Instagram Avg. Organic Engagement Distribution per post (by Post Type) | All profiles</a:t>
            </a:r>
          </a:p>
        </p:txBody>
      </p:sp>
      <p:graphicFrame>
        <p:nvGraphicFramePr>
          <p:cNvPr id="6" name="Chart Placeholder 5">
            <a:extLst>
              <a:ext uri="{FF2B5EF4-FFF2-40B4-BE49-F238E27FC236}">
                <a16:creationId xmlns:a16="http://schemas.microsoft.com/office/drawing/2014/main" id="{2A233AC4-C681-4C2A-8BDE-5617E9A5D472}"/>
              </a:ext>
            </a:extLst>
          </p:cNvPr>
          <p:cNvGraphicFramePr>
            <a:graphicFrameLocks noGrp="1"/>
          </p:cNvGraphicFramePr>
          <p:nvPr>
            <p:ph type="chart" sz="quarter" idx="13"/>
            <p:extLst>
              <p:ext uri="{D42A27DB-BD31-4B8C-83A1-F6EECF244321}">
                <p14:modId xmlns:p14="http://schemas.microsoft.com/office/powerpoint/2010/main" val="4424491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C51DDC-FA03-4736-BB11-5D47152D8129}"/>
              </a:ext>
            </a:extLst>
          </p:cNvPr>
          <p:cNvSpPr>
            <a:spLocks noGrp="1"/>
          </p:cNvSpPr>
          <p:nvPr>
            <p:ph type="body" sz="quarter" idx="14"/>
          </p:nvPr>
        </p:nvSpPr>
        <p:spPr/>
        <p:txBody>
          <a:bodyPr/>
          <a:lstStyle/>
          <a:p>
            <a:r>
              <a:rPr lang="en-US"/>
              <a:t>15/11/2023 - 29/11/2023</a:t>
            </a:r>
          </a:p>
        </p:txBody>
      </p:sp>
      <p:sp>
        <p:nvSpPr>
          <p:cNvPr id="5" name="Footer Placeholder 4">
            <a:extLst>
              <a:ext uri="{FF2B5EF4-FFF2-40B4-BE49-F238E27FC236}">
                <a16:creationId xmlns:a16="http://schemas.microsoft.com/office/drawing/2014/main" id="{4FC123C9-BD13-48A5-9437-4AD9F0A2CE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33199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CB62F-9BA4-412C-A60F-9BBEE5909F0A}"/>
              </a:ext>
            </a:extLst>
          </p:cNvPr>
          <p:cNvSpPr>
            <a:spLocks noGrp="1"/>
          </p:cNvSpPr>
          <p:nvPr>
            <p:ph type="title"/>
          </p:nvPr>
        </p:nvSpPr>
        <p:spPr/>
        <p:txBody>
          <a:bodyPr/>
          <a:lstStyle/>
          <a:p>
            <a:r>
              <a:rPr lang="en-US"/>
              <a:t>Instagram Organic Reach by Post Type  | All profiles</a:t>
            </a:r>
          </a:p>
        </p:txBody>
      </p:sp>
      <p:graphicFrame>
        <p:nvGraphicFramePr>
          <p:cNvPr id="6" name="Chart Placeholder 5">
            <a:extLst>
              <a:ext uri="{FF2B5EF4-FFF2-40B4-BE49-F238E27FC236}">
                <a16:creationId xmlns:a16="http://schemas.microsoft.com/office/drawing/2014/main" id="{EC41B50D-9F88-4882-9D0B-8C874DC8DF9F}"/>
              </a:ext>
            </a:extLst>
          </p:cNvPr>
          <p:cNvGraphicFramePr>
            <a:graphicFrameLocks noGrp="1"/>
          </p:cNvGraphicFramePr>
          <p:nvPr>
            <p:ph type="chart" sz="quarter" idx="13"/>
            <p:extLst>
              <p:ext uri="{D42A27DB-BD31-4B8C-83A1-F6EECF244321}">
                <p14:modId xmlns:p14="http://schemas.microsoft.com/office/powerpoint/2010/main" val="25459656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6D8C2F-4F13-4005-A3F5-4D0B3E5F4AC5}"/>
              </a:ext>
            </a:extLst>
          </p:cNvPr>
          <p:cNvSpPr>
            <a:spLocks noGrp="1"/>
          </p:cNvSpPr>
          <p:nvPr>
            <p:ph type="body" sz="quarter" idx="14"/>
          </p:nvPr>
        </p:nvSpPr>
        <p:spPr/>
        <p:txBody>
          <a:bodyPr/>
          <a:lstStyle/>
          <a:p>
            <a:r>
              <a:rPr lang="en-US"/>
              <a:t>15/11/2023 - 29/11/2023</a:t>
            </a:r>
          </a:p>
        </p:txBody>
      </p:sp>
      <p:sp>
        <p:nvSpPr>
          <p:cNvPr id="5" name="Footer Placeholder 4">
            <a:extLst>
              <a:ext uri="{FF2B5EF4-FFF2-40B4-BE49-F238E27FC236}">
                <a16:creationId xmlns:a16="http://schemas.microsoft.com/office/drawing/2014/main" id="{24ED4966-D9C8-409B-B198-4B13DA6A78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0066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17D08-0B75-467C-B9DC-DE7FFA43716A}"/>
              </a:ext>
            </a:extLst>
          </p:cNvPr>
          <p:cNvSpPr>
            <a:spLocks noGrp="1"/>
          </p:cNvSpPr>
          <p:nvPr>
            <p:ph type="title"/>
          </p:nvPr>
        </p:nvSpPr>
        <p:spPr/>
        <p:txBody>
          <a:bodyPr/>
          <a:lstStyle/>
          <a:p>
            <a:r>
              <a:rPr lang="en-US"/>
              <a:t>Instagram Stories Table  | All profiles - 1 of 3</a:t>
            </a:r>
          </a:p>
        </p:txBody>
      </p:sp>
      <p:graphicFrame>
        <p:nvGraphicFramePr>
          <p:cNvPr id="5" name="Table Placeholder 4">
            <a:extLst>
              <a:ext uri="{FF2B5EF4-FFF2-40B4-BE49-F238E27FC236}">
                <a16:creationId xmlns:a16="http://schemas.microsoft.com/office/drawing/2014/main" id="{2A142B7D-9CD7-4499-B76B-C7A20090A041}"/>
              </a:ext>
            </a:extLst>
          </p:cNvPr>
          <p:cNvGraphicFramePr>
            <a:graphicFrameLocks noGrp="1"/>
          </p:cNvGraphicFramePr>
          <p:nvPr>
            <p:ph type="tbl" sz="quarter" idx="13"/>
            <p:extLst>
              <p:ext uri="{D42A27DB-BD31-4B8C-83A1-F6EECF244321}">
                <p14:modId xmlns:p14="http://schemas.microsoft.com/office/powerpoint/2010/main" val="1683670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90991182"/>
                    </a:ext>
                  </a:extLst>
                </a:gridCol>
                <a:gridCol w="740664">
                  <a:extLst>
                    <a:ext uri="{9D8B030D-6E8A-4147-A177-3AD203B41FA5}">
                      <a16:colId xmlns:a16="http://schemas.microsoft.com/office/drawing/2014/main" val="2747551292"/>
                    </a:ext>
                  </a:extLst>
                </a:gridCol>
                <a:gridCol w="740664">
                  <a:extLst>
                    <a:ext uri="{9D8B030D-6E8A-4147-A177-3AD203B41FA5}">
                      <a16:colId xmlns:a16="http://schemas.microsoft.com/office/drawing/2014/main" val="1059697109"/>
                    </a:ext>
                  </a:extLst>
                </a:gridCol>
                <a:gridCol w="740664">
                  <a:extLst>
                    <a:ext uri="{9D8B030D-6E8A-4147-A177-3AD203B41FA5}">
                      <a16:colId xmlns:a16="http://schemas.microsoft.com/office/drawing/2014/main" val="1956766059"/>
                    </a:ext>
                  </a:extLst>
                </a:gridCol>
                <a:gridCol w="740664">
                  <a:extLst>
                    <a:ext uri="{9D8B030D-6E8A-4147-A177-3AD203B41FA5}">
                      <a16:colId xmlns:a16="http://schemas.microsoft.com/office/drawing/2014/main" val="240366513"/>
                    </a:ext>
                  </a:extLst>
                </a:gridCol>
                <a:gridCol w="740664">
                  <a:extLst>
                    <a:ext uri="{9D8B030D-6E8A-4147-A177-3AD203B41FA5}">
                      <a16:colId xmlns:a16="http://schemas.microsoft.com/office/drawing/2014/main" val="3465178952"/>
                    </a:ext>
                  </a:extLst>
                </a:gridCol>
                <a:gridCol w="740664">
                  <a:extLst>
                    <a:ext uri="{9D8B030D-6E8A-4147-A177-3AD203B41FA5}">
                      <a16:colId xmlns:a16="http://schemas.microsoft.com/office/drawing/2014/main" val="1256139655"/>
                    </a:ext>
                  </a:extLst>
                </a:gridCol>
                <a:gridCol w="740664">
                  <a:extLst>
                    <a:ext uri="{9D8B030D-6E8A-4147-A177-3AD203B41FA5}">
                      <a16:colId xmlns:a16="http://schemas.microsoft.com/office/drawing/2014/main" val="3648374104"/>
                    </a:ext>
                  </a:extLst>
                </a:gridCol>
                <a:gridCol w="740664">
                  <a:extLst>
                    <a:ext uri="{9D8B030D-6E8A-4147-A177-3AD203B41FA5}">
                      <a16:colId xmlns:a16="http://schemas.microsoft.com/office/drawing/2014/main" val="3626053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3411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dmgmoriausbildung - 2023-11-28 09:02:16</a:t>
                      </a:r>
                      <a:r>
                        <a:rPr kumimoji="0" lang="de-DE" sz="1000" b="0" i="0" u="none" strike="noStrike" kern="1200" cap="none" spc="0" normalizeH="0" baseline="0" noProof="0">
                          <a:ln>
                            <a:noFill/>
                          </a:ln>
                          <a:solidFill>
                            <a:prstClr val="black"/>
                          </a:solidFill>
                          <a:effectLst/>
                          <a:uLnTx/>
                          <a:uFillTx/>
                          <a:latin typeface="Calibri"/>
                          <a:ea typeface="+mn-ea"/>
                          <a:cs typeface="+mn-cs"/>
                        </a:rPr>
                        <a:t>
 . JO - HOHO! am 01.12. gehts los! I I 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29/11/2023 08:37:43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extLst>
                  <a:ext uri="{0D108BD9-81ED-4DB2-BD59-A6C34878D82A}">
                    <a16:rowId xmlns:a16="http://schemas.microsoft.com/office/drawing/2014/main" val="2625208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dmgmori - 2023-11-27 12:11:13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28/11/2023 12:07:50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extLst>
                  <a:ext uri="{0D108BD9-81ED-4DB2-BD59-A6C34878D82A}">
                    <a16:rowId xmlns:a16="http://schemas.microsoft.com/office/drawing/2014/main" val="3917085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dmgmori - 2023-11-27 12:11:00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28/11/2023 12:07:50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extLst>
                  <a:ext uri="{0D108BD9-81ED-4DB2-BD59-A6C34878D82A}">
                    <a16:rowId xmlns:a16="http://schemas.microsoft.com/office/drawing/2014/main" val="2172694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dmgmoriausbildung - 2023-11-27 09:49:41</a:t>
                      </a:r>
                      <a:r>
                        <a:rPr kumimoji="0" lang="de-DE" sz="1000" b="0" i="0" u="none" strike="noStrike" kern="1200" cap="none" spc="0" normalizeH="0" baseline="0" noProof="0">
                          <a:ln>
                            <a:noFill/>
                          </a:ln>
                          <a:solidFill>
                            <a:prstClr val="black"/>
                          </a:solidFill>
                          <a:effectLst/>
                          <a:uLnTx/>
                          <a:uFillTx/>
                          <a:latin typeface="Calibri"/>
                          <a:ea typeface="+mn-ea"/>
                          <a:cs typeface="+mn-cs"/>
                        </a:rPr>
                        <a:t>
 l NEW POST! NEW POST! NEW POST! I Der Dezember wird extra spannend für euch: Am 01.12.23 geht es los mit unserem Adventskalender Gewinnspiel!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28/11/2023 09:37:41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4066683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dmgmori - 2023-11-24 14:55:28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25/11/2023 14:37:43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extLst>
                  <a:ext uri="{0D108BD9-81ED-4DB2-BD59-A6C34878D82A}">
                    <a16:rowId xmlns:a16="http://schemas.microsoft.com/office/drawing/2014/main" val="521772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dmgmori - 2023-11-24 14:53:54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25/11/2023 14:37:43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extLst>
                  <a:ext uri="{0D108BD9-81ED-4DB2-BD59-A6C34878D82A}">
                    <a16:rowId xmlns:a16="http://schemas.microsoft.com/office/drawing/2014/main" val="2753647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dmgmori - 2023-11-24 14:52:29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25/11/2023 14:37:43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extLst>
                  <a:ext uri="{0D108BD9-81ED-4DB2-BD59-A6C34878D82A}">
                    <a16:rowId xmlns:a16="http://schemas.microsoft.com/office/drawing/2014/main" val="808658924"/>
                  </a:ext>
                </a:extLst>
              </a:tr>
            </a:tbl>
          </a:graphicData>
        </a:graphic>
      </p:graphicFrame>
      <p:sp>
        <p:nvSpPr>
          <p:cNvPr id="4" name="Text Placeholder 3">
            <a:extLst>
              <a:ext uri="{FF2B5EF4-FFF2-40B4-BE49-F238E27FC236}">
                <a16:creationId xmlns:a16="http://schemas.microsoft.com/office/drawing/2014/main" id="{75771CD7-8B7F-4749-97F2-CEA498400D5B}"/>
              </a:ext>
            </a:extLst>
          </p:cNvPr>
          <p:cNvSpPr>
            <a:spLocks noGrp="1"/>
          </p:cNvSpPr>
          <p:nvPr>
            <p:ph type="body" sz="quarter" idx="14"/>
          </p:nvPr>
        </p:nvSpPr>
        <p:spPr/>
        <p:txBody>
          <a:bodyPr/>
          <a:lstStyle/>
          <a:p>
            <a:r>
              <a:rPr lang="en-US"/>
              <a:t>15/11/2023 - 29/11/2023</a:t>
            </a:r>
          </a:p>
        </p:txBody>
      </p:sp>
    </p:spTree>
    <p:extLst>
      <p:ext uri="{BB962C8B-B14F-4D97-AF65-F5344CB8AC3E}">
        <p14:creationId xmlns:p14="http://schemas.microsoft.com/office/powerpoint/2010/main" val="25491074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E2E9D-3385-455C-B2ED-F5E15700706E}"/>
              </a:ext>
            </a:extLst>
          </p:cNvPr>
          <p:cNvSpPr>
            <a:spLocks noGrp="1"/>
          </p:cNvSpPr>
          <p:nvPr>
            <p:ph type="title"/>
          </p:nvPr>
        </p:nvSpPr>
        <p:spPr/>
        <p:txBody>
          <a:bodyPr/>
          <a:lstStyle/>
          <a:p>
            <a:r>
              <a:rPr lang="en-US"/>
              <a:t>Instagram Stories Table  | All profiles - 2 of 3</a:t>
            </a:r>
          </a:p>
        </p:txBody>
      </p:sp>
      <p:graphicFrame>
        <p:nvGraphicFramePr>
          <p:cNvPr id="5" name="Table Placeholder 4">
            <a:extLst>
              <a:ext uri="{FF2B5EF4-FFF2-40B4-BE49-F238E27FC236}">
                <a16:creationId xmlns:a16="http://schemas.microsoft.com/office/drawing/2014/main" id="{4F9DE58D-EEB2-4A3E-8FBF-E7058569CFD6}"/>
              </a:ext>
            </a:extLst>
          </p:cNvPr>
          <p:cNvGraphicFramePr>
            <a:graphicFrameLocks noGrp="1"/>
          </p:cNvGraphicFramePr>
          <p:nvPr>
            <p:ph type="tbl" sz="quarter" idx="13"/>
            <p:extLst>
              <p:ext uri="{D42A27DB-BD31-4B8C-83A1-F6EECF244321}">
                <p14:modId xmlns:p14="http://schemas.microsoft.com/office/powerpoint/2010/main" val="1042080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291462722"/>
                    </a:ext>
                  </a:extLst>
                </a:gridCol>
                <a:gridCol w="740664">
                  <a:extLst>
                    <a:ext uri="{9D8B030D-6E8A-4147-A177-3AD203B41FA5}">
                      <a16:colId xmlns:a16="http://schemas.microsoft.com/office/drawing/2014/main" val="1844120988"/>
                    </a:ext>
                  </a:extLst>
                </a:gridCol>
                <a:gridCol w="740664">
                  <a:extLst>
                    <a:ext uri="{9D8B030D-6E8A-4147-A177-3AD203B41FA5}">
                      <a16:colId xmlns:a16="http://schemas.microsoft.com/office/drawing/2014/main" val="926779825"/>
                    </a:ext>
                  </a:extLst>
                </a:gridCol>
                <a:gridCol w="740664">
                  <a:extLst>
                    <a:ext uri="{9D8B030D-6E8A-4147-A177-3AD203B41FA5}">
                      <a16:colId xmlns:a16="http://schemas.microsoft.com/office/drawing/2014/main" val="4254971608"/>
                    </a:ext>
                  </a:extLst>
                </a:gridCol>
                <a:gridCol w="740664">
                  <a:extLst>
                    <a:ext uri="{9D8B030D-6E8A-4147-A177-3AD203B41FA5}">
                      <a16:colId xmlns:a16="http://schemas.microsoft.com/office/drawing/2014/main" val="677514113"/>
                    </a:ext>
                  </a:extLst>
                </a:gridCol>
                <a:gridCol w="740664">
                  <a:extLst>
                    <a:ext uri="{9D8B030D-6E8A-4147-A177-3AD203B41FA5}">
                      <a16:colId xmlns:a16="http://schemas.microsoft.com/office/drawing/2014/main" val="2697701992"/>
                    </a:ext>
                  </a:extLst>
                </a:gridCol>
                <a:gridCol w="740664">
                  <a:extLst>
                    <a:ext uri="{9D8B030D-6E8A-4147-A177-3AD203B41FA5}">
                      <a16:colId xmlns:a16="http://schemas.microsoft.com/office/drawing/2014/main" val="1297502348"/>
                    </a:ext>
                  </a:extLst>
                </a:gridCol>
                <a:gridCol w="740664">
                  <a:extLst>
                    <a:ext uri="{9D8B030D-6E8A-4147-A177-3AD203B41FA5}">
                      <a16:colId xmlns:a16="http://schemas.microsoft.com/office/drawing/2014/main" val="2253570756"/>
                    </a:ext>
                  </a:extLst>
                </a:gridCol>
                <a:gridCol w="740664">
                  <a:extLst>
                    <a:ext uri="{9D8B030D-6E8A-4147-A177-3AD203B41FA5}">
                      <a16:colId xmlns:a16="http://schemas.microsoft.com/office/drawing/2014/main" val="2398958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099089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dmgmori - 2023-11-24 14:50:50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25/11/2023 14:37:43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extLst>
                  <a:ext uri="{0D108BD9-81ED-4DB2-BD59-A6C34878D82A}">
                    <a16:rowId xmlns:a16="http://schemas.microsoft.com/office/drawing/2014/main" val="1120760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dmgmori - 2023-11-24 14:49:35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25/11/2023 14:37:43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extLst>
                  <a:ext uri="{0D108BD9-81ED-4DB2-BD59-A6C34878D82A}">
                    <a16:rowId xmlns:a16="http://schemas.microsoft.com/office/drawing/2014/main" val="3659865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dmgmori - 2023-11-24 14:46:22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25/11/2023 14:37:43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extLst>
                  <a:ext uri="{0D108BD9-81ED-4DB2-BD59-A6C34878D82A}">
                    <a16:rowId xmlns:a16="http://schemas.microsoft.com/office/drawing/2014/main" val="246608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dmgmori - 2023-11-24 14:44:52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25/11/2023 14:37:43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extLst>
                  <a:ext uri="{0D108BD9-81ED-4DB2-BD59-A6C34878D82A}">
                    <a16:rowId xmlns:a16="http://schemas.microsoft.com/office/drawing/2014/main" val="1096743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dmgmori - 2023-11-24 14:43:12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25/11/2023 14:37:43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extLst>
                  <a:ext uri="{0D108BD9-81ED-4DB2-BD59-A6C34878D82A}">
                    <a16:rowId xmlns:a16="http://schemas.microsoft.com/office/drawing/2014/main" val="4078741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dmgmori - 2023-11-24 14:41:52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25/11/2023 14:37:43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extLst>
                  <a:ext uri="{0D108BD9-81ED-4DB2-BD59-A6C34878D82A}">
                    <a16:rowId xmlns:a16="http://schemas.microsoft.com/office/drawing/2014/main" val="27867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dmgmori - 2023-11-24 14:40:27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25/11/2023 14:37:43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extLst>
                  <a:ext uri="{0D108BD9-81ED-4DB2-BD59-A6C34878D82A}">
                    <a16:rowId xmlns:a16="http://schemas.microsoft.com/office/drawing/2014/main" val="3313484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dmgmori - 2023-11-24 14:39:00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25/11/2023 14:37:43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extLst>
                  <a:ext uri="{0D108BD9-81ED-4DB2-BD59-A6C34878D82A}">
                    <a16:rowId xmlns:a16="http://schemas.microsoft.com/office/drawing/2014/main" val="1486832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dmgmori - 2023-11-24 14:37:51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25/11/2023 14:37:43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extLst>
                  <a:ext uri="{0D108BD9-81ED-4DB2-BD59-A6C34878D82A}">
                    <a16:rowId xmlns:a16="http://schemas.microsoft.com/office/drawing/2014/main" val="2585863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dmgmori - 2023-11-20 12:27:57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21/11/2023 12:07:30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extLst>
                  <a:ext uri="{0D108BD9-81ED-4DB2-BD59-A6C34878D82A}">
                    <a16:rowId xmlns:a16="http://schemas.microsoft.com/office/drawing/2014/main" val="2099246841"/>
                  </a:ext>
                </a:extLst>
              </a:tr>
            </a:tbl>
          </a:graphicData>
        </a:graphic>
      </p:graphicFrame>
      <p:sp>
        <p:nvSpPr>
          <p:cNvPr id="4" name="Text Placeholder 3">
            <a:extLst>
              <a:ext uri="{FF2B5EF4-FFF2-40B4-BE49-F238E27FC236}">
                <a16:creationId xmlns:a16="http://schemas.microsoft.com/office/drawing/2014/main" id="{1F1E541B-C238-46BE-AA3E-6223DEFF6CB4}"/>
              </a:ext>
            </a:extLst>
          </p:cNvPr>
          <p:cNvSpPr>
            <a:spLocks noGrp="1"/>
          </p:cNvSpPr>
          <p:nvPr>
            <p:ph type="body" sz="quarter" idx="14"/>
          </p:nvPr>
        </p:nvSpPr>
        <p:spPr/>
        <p:txBody>
          <a:bodyPr/>
          <a:lstStyle/>
          <a:p>
            <a:r>
              <a:rPr lang="en-US"/>
              <a:t>15/11/2023 - 29/11/2023</a:t>
            </a:r>
          </a:p>
        </p:txBody>
      </p:sp>
    </p:spTree>
    <p:extLst>
      <p:ext uri="{BB962C8B-B14F-4D97-AF65-F5344CB8AC3E}">
        <p14:creationId xmlns:p14="http://schemas.microsoft.com/office/powerpoint/2010/main" val="3879114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925E-14F3-46BD-AC00-106C10CC5923}"/>
              </a:ext>
            </a:extLst>
          </p:cNvPr>
          <p:cNvSpPr>
            <a:spLocks noGrp="1"/>
          </p:cNvSpPr>
          <p:nvPr>
            <p:ph type="title"/>
          </p:nvPr>
        </p:nvSpPr>
        <p:spPr/>
        <p:txBody>
          <a:bodyPr/>
          <a:lstStyle/>
          <a:p>
            <a:r>
              <a:rPr lang="en-US"/>
              <a:t>Instagram Stories Table  | All profiles - 3 of 3</a:t>
            </a:r>
          </a:p>
        </p:txBody>
      </p:sp>
      <p:graphicFrame>
        <p:nvGraphicFramePr>
          <p:cNvPr id="5" name="Table Placeholder 4">
            <a:extLst>
              <a:ext uri="{FF2B5EF4-FFF2-40B4-BE49-F238E27FC236}">
                <a16:creationId xmlns:a16="http://schemas.microsoft.com/office/drawing/2014/main" id="{64C7FF69-E316-4141-9094-1341E49720B5}"/>
              </a:ext>
            </a:extLst>
          </p:cNvPr>
          <p:cNvGraphicFramePr>
            <a:graphicFrameLocks noGrp="1"/>
          </p:cNvGraphicFramePr>
          <p:nvPr>
            <p:ph type="tbl" sz="quarter" idx="13"/>
            <p:extLst>
              <p:ext uri="{D42A27DB-BD31-4B8C-83A1-F6EECF244321}">
                <p14:modId xmlns:p14="http://schemas.microsoft.com/office/powerpoint/2010/main" val="645660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19332958"/>
                    </a:ext>
                  </a:extLst>
                </a:gridCol>
                <a:gridCol w="740664">
                  <a:extLst>
                    <a:ext uri="{9D8B030D-6E8A-4147-A177-3AD203B41FA5}">
                      <a16:colId xmlns:a16="http://schemas.microsoft.com/office/drawing/2014/main" val="3811246215"/>
                    </a:ext>
                  </a:extLst>
                </a:gridCol>
                <a:gridCol w="740664">
                  <a:extLst>
                    <a:ext uri="{9D8B030D-6E8A-4147-A177-3AD203B41FA5}">
                      <a16:colId xmlns:a16="http://schemas.microsoft.com/office/drawing/2014/main" val="2613063533"/>
                    </a:ext>
                  </a:extLst>
                </a:gridCol>
                <a:gridCol w="740664">
                  <a:extLst>
                    <a:ext uri="{9D8B030D-6E8A-4147-A177-3AD203B41FA5}">
                      <a16:colId xmlns:a16="http://schemas.microsoft.com/office/drawing/2014/main" val="532425294"/>
                    </a:ext>
                  </a:extLst>
                </a:gridCol>
                <a:gridCol w="740664">
                  <a:extLst>
                    <a:ext uri="{9D8B030D-6E8A-4147-A177-3AD203B41FA5}">
                      <a16:colId xmlns:a16="http://schemas.microsoft.com/office/drawing/2014/main" val="1672318102"/>
                    </a:ext>
                  </a:extLst>
                </a:gridCol>
                <a:gridCol w="740664">
                  <a:extLst>
                    <a:ext uri="{9D8B030D-6E8A-4147-A177-3AD203B41FA5}">
                      <a16:colId xmlns:a16="http://schemas.microsoft.com/office/drawing/2014/main" val="2778214871"/>
                    </a:ext>
                  </a:extLst>
                </a:gridCol>
                <a:gridCol w="740664">
                  <a:extLst>
                    <a:ext uri="{9D8B030D-6E8A-4147-A177-3AD203B41FA5}">
                      <a16:colId xmlns:a16="http://schemas.microsoft.com/office/drawing/2014/main" val="3843540023"/>
                    </a:ext>
                  </a:extLst>
                </a:gridCol>
                <a:gridCol w="740664">
                  <a:extLst>
                    <a:ext uri="{9D8B030D-6E8A-4147-A177-3AD203B41FA5}">
                      <a16:colId xmlns:a16="http://schemas.microsoft.com/office/drawing/2014/main" val="2725443292"/>
                    </a:ext>
                  </a:extLst>
                </a:gridCol>
                <a:gridCol w="740664">
                  <a:extLst>
                    <a:ext uri="{9D8B030D-6E8A-4147-A177-3AD203B41FA5}">
                      <a16:colId xmlns:a16="http://schemas.microsoft.com/office/drawing/2014/main" val="3033200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350684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dmgmori - 2023-11-20 12:26:13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21/11/2023 12:07:30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extLst>
                  <a:ext uri="{0D108BD9-81ED-4DB2-BD59-A6C34878D82A}">
                    <a16:rowId xmlns:a16="http://schemas.microsoft.com/office/drawing/2014/main" val="3647585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dmgmori - 2023-11-20 12:22:50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21/11/2023 12:07:30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extLst>
                  <a:ext uri="{0D108BD9-81ED-4DB2-BD59-A6C34878D82A}">
                    <a16:rowId xmlns:a16="http://schemas.microsoft.com/office/drawing/2014/main" val="1902028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dmgmori - 2023-11-20 12:19:34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21/11/2023 12:07:30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a:t>
                      </a:r>
                    </a:p>
                  </a:txBody>
                  <a:tcPr/>
                </a:tc>
                <a:extLst>
                  <a:ext uri="{0D108BD9-81ED-4DB2-BD59-A6C34878D82A}">
                    <a16:rowId xmlns:a16="http://schemas.microsoft.com/office/drawing/2014/main" val="1110425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dmgmori - 2023-11-20 12:17:38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21/11/2023 12:07:30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extLst>
                  <a:ext uri="{0D108BD9-81ED-4DB2-BD59-A6C34878D82A}">
                    <a16:rowId xmlns:a16="http://schemas.microsoft.com/office/drawing/2014/main" val="512209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dmgmori - 2023-11-20 12:17:07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21/11/2023 12:07:30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extLst>
                  <a:ext uri="{0D108BD9-81ED-4DB2-BD59-A6C34878D82A}">
                    <a16:rowId xmlns:a16="http://schemas.microsoft.com/office/drawing/2014/main" val="346949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dmgmoriausbildung - 2023-11-20 09:01:28</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21/11/2023 08:37:14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extLst>
                  <a:ext uri="{0D108BD9-81ED-4DB2-BD59-A6C34878D82A}">
                    <a16:rowId xmlns:a16="http://schemas.microsoft.com/office/drawing/2014/main" val="1589867601"/>
                  </a:ext>
                </a:extLst>
              </a:tr>
            </a:tbl>
          </a:graphicData>
        </a:graphic>
      </p:graphicFrame>
      <p:sp>
        <p:nvSpPr>
          <p:cNvPr id="4" name="Text Placeholder 3">
            <a:extLst>
              <a:ext uri="{FF2B5EF4-FFF2-40B4-BE49-F238E27FC236}">
                <a16:creationId xmlns:a16="http://schemas.microsoft.com/office/drawing/2014/main" id="{44FB035B-278C-4AFA-8298-2472FC94016F}"/>
              </a:ext>
            </a:extLst>
          </p:cNvPr>
          <p:cNvSpPr>
            <a:spLocks noGrp="1"/>
          </p:cNvSpPr>
          <p:nvPr>
            <p:ph type="body" sz="quarter" idx="14"/>
          </p:nvPr>
        </p:nvSpPr>
        <p:spPr/>
        <p:txBody>
          <a:bodyPr/>
          <a:lstStyle/>
          <a:p>
            <a:r>
              <a:rPr lang="en-US"/>
              <a:t>15/11/2023 - 29/11/2023</a:t>
            </a:r>
          </a:p>
        </p:txBody>
      </p:sp>
    </p:spTree>
    <p:extLst>
      <p:ext uri="{BB962C8B-B14F-4D97-AF65-F5344CB8AC3E}">
        <p14:creationId xmlns:p14="http://schemas.microsoft.com/office/powerpoint/2010/main" val="24339442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2670</Words>
  <Application>Microsoft Office PowerPoint</Application>
  <PresentationFormat>On-screen Show (4:3)</PresentationFormat>
  <Paragraphs>776</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Deep Insights</vt:lpstr>
      <vt:lpstr>Instagram Key Metrics Table | All profiles</vt:lpstr>
      <vt:lpstr>Instagram Organic Reach By Weekday | All profiles</vt:lpstr>
      <vt:lpstr>Instagram Hashtag Detection | All profiles - 1 of 3</vt:lpstr>
      <vt:lpstr>Instagram Hashtag Detection | All profiles - 2 of 3</vt:lpstr>
      <vt:lpstr>Instagram Hashtag Detection | All profiles - 3 of 3</vt:lpstr>
      <vt:lpstr>Instagram Engagements By Weekday | All profiles</vt:lpstr>
      <vt:lpstr>Instagram Posts Table | All profiles - 1 of 12</vt:lpstr>
      <vt:lpstr>Instagram Posts Table | All profiles - 2 of 12</vt:lpstr>
      <vt:lpstr>Instagram Posts Table | All profiles - 3 of 12</vt:lpstr>
      <vt:lpstr>Instagram Posts Table | All profiles - 4 of 12</vt:lpstr>
      <vt:lpstr>Instagram Posts Table | All profiles - 5 of 12</vt:lpstr>
      <vt:lpstr>Instagram Posts Table | All profiles - 6 of 12</vt:lpstr>
      <vt:lpstr>Instagram Posts Table | All profiles - 7 of 12</vt:lpstr>
      <vt:lpstr>Instagram Posts Table | All profiles - 8 of 12</vt:lpstr>
      <vt:lpstr>Instagram Posts Table | All profiles - 9 of 12</vt:lpstr>
      <vt:lpstr>Instagram Posts Table | All profiles - 10 of 12</vt:lpstr>
      <vt:lpstr>Instagram Posts Table | All profiles - 11 of 12</vt:lpstr>
      <vt:lpstr>Instagram Posts Table | All profiles - 12 of 12</vt:lpstr>
      <vt:lpstr>Instagram Avg. Organic Engagement Distribution per post (by Post Type) | All profiles</vt:lpstr>
      <vt:lpstr>Instagram Organic Reach by Post Type  | All profiles</vt:lpstr>
      <vt:lpstr>Instagram Stories Table  | All profiles - 1 of 3</vt:lpstr>
      <vt:lpstr>Instagram Stories Table  | All profiles - 2 of 3</vt:lpstr>
      <vt:lpstr>Instagram Stories Table  | All profiles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Insights</dc:title>
  <dc:creator>Frederik Born</dc:creator>
  <cp:lastModifiedBy>Frederik Born</cp:lastModifiedBy>
  <cp:revision>1</cp:revision>
  <dcterms:created xsi:type="dcterms:W3CDTF">2024-05-21T12:07:54Z</dcterms:created>
  <dcterms:modified xsi:type="dcterms:W3CDTF">2024-05-21T12:08:52Z</dcterms:modified>
</cp:coreProperties>
</file>