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98F5C-3C6A-45D6-AC35-6EDA5BEB99A6}"/>
              </a:ext>
            </a:extLst>
          </p:cNvPr>
          <p:cNvSpPr>
            <a:spLocks noGrp="1"/>
          </p:cNvSpPr>
          <p:nvPr>
            <p:ph type="title"/>
          </p:nvPr>
        </p:nvSpPr>
        <p:spPr/>
        <p:txBody>
          <a:bodyPr/>
          <a:lstStyle/>
          <a:p>
            <a:r>
              <a:rPr lang="en-US"/>
              <a:t>Facebook Own Posts Table | CIUDAD DE ROSARIO - 1 of 15</a:t>
            </a:r>
          </a:p>
        </p:txBody>
      </p:sp>
      <p:graphicFrame>
        <p:nvGraphicFramePr>
          <p:cNvPr id="5" name="Table Placeholder 4">
            <a:extLst>
              <a:ext uri="{FF2B5EF4-FFF2-40B4-BE49-F238E27FC236}">
                <a16:creationId xmlns:a16="http://schemas.microsoft.com/office/drawing/2014/main" id="{7DD60BDA-271D-47DD-8C4D-92A3FE5E93A0}"/>
              </a:ext>
            </a:extLst>
          </p:cNvPr>
          <p:cNvGraphicFramePr>
            <a:graphicFrameLocks noGrp="1"/>
          </p:cNvGraphicFramePr>
          <p:nvPr>
            <p:ph type="tbl" sz="quarter" idx="13"/>
            <p:extLst>
              <p:ext uri="{D42A27DB-BD31-4B8C-83A1-F6EECF244321}">
                <p14:modId xmlns:p14="http://schemas.microsoft.com/office/powerpoint/2010/main" val="844357209"/>
              </p:ext>
            </p:extLst>
          </p:nvPr>
        </p:nvGraphicFramePr>
        <p:xfrm>
          <a:off x="457200" y="1731963"/>
          <a:ext cx="7406638" cy="292608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11399100"/>
                    </a:ext>
                  </a:extLst>
                </a:gridCol>
                <a:gridCol w="1316735">
                  <a:extLst>
                    <a:ext uri="{9D8B030D-6E8A-4147-A177-3AD203B41FA5}">
                      <a16:colId xmlns:a16="http://schemas.microsoft.com/office/drawing/2014/main" val="1395510532"/>
                    </a:ext>
                  </a:extLst>
                </a:gridCol>
                <a:gridCol w="905256">
                  <a:extLst>
                    <a:ext uri="{9D8B030D-6E8A-4147-A177-3AD203B41FA5}">
                      <a16:colId xmlns:a16="http://schemas.microsoft.com/office/drawing/2014/main" val="807951653"/>
                    </a:ext>
                  </a:extLst>
                </a:gridCol>
                <a:gridCol w="411480">
                  <a:extLst>
                    <a:ext uri="{9D8B030D-6E8A-4147-A177-3AD203B41FA5}">
                      <a16:colId xmlns:a16="http://schemas.microsoft.com/office/drawing/2014/main" val="1312745882"/>
                    </a:ext>
                  </a:extLst>
                </a:gridCol>
                <a:gridCol w="411480">
                  <a:extLst>
                    <a:ext uri="{9D8B030D-6E8A-4147-A177-3AD203B41FA5}">
                      <a16:colId xmlns:a16="http://schemas.microsoft.com/office/drawing/2014/main" val="1286447376"/>
                    </a:ext>
                  </a:extLst>
                </a:gridCol>
                <a:gridCol w="411480">
                  <a:extLst>
                    <a:ext uri="{9D8B030D-6E8A-4147-A177-3AD203B41FA5}">
                      <a16:colId xmlns:a16="http://schemas.microsoft.com/office/drawing/2014/main" val="3016823036"/>
                    </a:ext>
                  </a:extLst>
                </a:gridCol>
                <a:gridCol w="411480">
                  <a:extLst>
                    <a:ext uri="{9D8B030D-6E8A-4147-A177-3AD203B41FA5}">
                      <a16:colId xmlns:a16="http://schemas.microsoft.com/office/drawing/2014/main" val="3474195831"/>
                    </a:ext>
                  </a:extLst>
                </a:gridCol>
                <a:gridCol w="411480">
                  <a:extLst>
                    <a:ext uri="{9D8B030D-6E8A-4147-A177-3AD203B41FA5}">
                      <a16:colId xmlns:a16="http://schemas.microsoft.com/office/drawing/2014/main" val="4225259666"/>
                    </a:ext>
                  </a:extLst>
                </a:gridCol>
                <a:gridCol w="411480">
                  <a:extLst>
                    <a:ext uri="{9D8B030D-6E8A-4147-A177-3AD203B41FA5}">
                      <a16:colId xmlns:a16="http://schemas.microsoft.com/office/drawing/2014/main" val="3563807061"/>
                    </a:ext>
                  </a:extLst>
                </a:gridCol>
                <a:gridCol w="411480">
                  <a:extLst>
                    <a:ext uri="{9D8B030D-6E8A-4147-A177-3AD203B41FA5}">
                      <a16:colId xmlns:a16="http://schemas.microsoft.com/office/drawing/2014/main" val="10403372"/>
                    </a:ext>
                  </a:extLst>
                </a:gridCol>
                <a:gridCol w="411480">
                  <a:extLst>
                    <a:ext uri="{9D8B030D-6E8A-4147-A177-3AD203B41FA5}">
                      <a16:colId xmlns:a16="http://schemas.microsoft.com/office/drawing/2014/main" val="1986497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5042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Franco Bartolacci - 2021-03-20 13:55:52</a:t>
                      </a:r>
                      <a:r>
                        <a:rPr kumimoji="0" lang="es-ES" sz="1000" b="0" i="0" u="none" strike="noStrike" kern="1200" cap="none" spc="0" normalizeH="0" baseline="0" noProof="0">
                          <a:ln>
                            <a:noFill/>
                          </a:ln>
                          <a:solidFill>
                            <a:prstClr val="black"/>
                          </a:solidFill>
                          <a:effectLst/>
                          <a:uLnTx/>
                          <a:uFillTx/>
                          <a:latin typeface="+mn-lt"/>
                          <a:ea typeface="+mn-ea"/>
                          <a:cs typeface="+mn-cs"/>
                        </a:rPr>
                        <a:t>
 #Patagonia Las donaciones que reunimos en @unroficial ya están camino a la Patagonia. Gracias, de ♥️, en nombre de la UNR, a todas las manos de la ciudad que sumaron su aporte, y al equipo de voluntarios y voluntarias por el trabajo. #LaUniversidadQueQueremos #UNRsolidaria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1327806"/>
                  </a:ext>
                </a:extLst>
              </a:tr>
            </a:tbl>
          </a:graphicData>
        </a:graphic>
      </p:graphicFrame>
      <p:sp>
        <p:nvSpPr>
          <p:cNvPr id="4" name="Text Placeholder 3">
            <a:extLst>
              <a:ext uri="{FF2B5EF4-FFF2-40B4-BE49-F238E27FC236}">
                <a16:creationId xmlns:a16="http://schemas.microsoft.com/office/drawing/2014/main" id="{6504449F-1D6D-43A6-800A-28A8EF7F5ACB}"/>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1112470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D195E-E4CA-41D1-915C-EF841CA2B845}"/>
              </a:ext>
            </a:extLst>
          </p:cNvPr>
          <p:cNvSpPr>
            <a:spLocks noGrp="1"/>
          </p:cNvSpPr>
          <p:nvPr>
            <p:ph type="title"/>
          </p:nvPr>
        </p:nvSpPr>
        <p:spPr/>
        <p:txBody>
          <a:bodyPr/>
          <a:lstStyle/>
          <a:p>
            <a:r>
              <a:rPr lang="en-US"/>
              <a:t>Facebook Own Posts Table | CIUDAD DE ROSARIO - 2 of 15</a:t>
            </a:r>
          </a:p>
        </p:txBody>
      </p:sp>
      <p:graphicFrame>
        <p:nvGraphicFramePr>
          <p:cNvPr id="5" name="Table Placeholder 4">
            <a:extLst>
              <a:ext uri="{FF2B5EF4-FFF2-40B4-BE49-F238E27FC236}">
                <a16:creationId xmlns:a16="http://schemas.microsoft.com/office/drawing/2014/main" id="{1D1726AC-F5BC-42CE-BCD8-76F3ADA877FE}"/>
              </a:ext>
            </a:extLst>
          </p:cNvPr>
          <p:cNvGraphicFramePr>
            <a:graphicFrameLocks noGrp="1"/>
          </p:cNvGraphicFramePr>
          <p:nvPr>
            <p:ph type="tbl" sz="quarter" idx="13"/>
            <p:extLst>
              <p:ext uri="{D42A27DB-BD31-4B8C-83A1-F6EECF244321}">
                <p14:modId xmlns:p14="http://schemas.microsoft.com/office/powerpoint/2010/main" val="1785648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57494152"/>
                    </a:ext>
                  </a:extLst>
                </a:gridCol>
                <a:gridCol w="1316735">
                  <a:extLst>
                    <a:ext uri="{9D8B030D-6E8A-4147-A177-3AD203B41FA5}">
                      <a16:colId xmlns:a16="http://schemas.microsoft.com/office/drawing/2014/main" val="4247252613"/>
                    </a:ext>
                  </a:extLst>
                </a:gridCol>
                <a:gridCol w="905256">
                  <a:extLst>
                    <a:ext uri="{9D8B030D-6E8A-4147-A177-3AD203B41FA5}">
                      <a16:colId xmlns:a16="http://schemas.microsoft.com/office/drawing/2014/main" val="3561980602"/>
                    </a:ext>
                  </a:extLst>
                </a:gridCol>
                <a:gridCol w="411480">
                  <a:extLst>
                    <a:ext uri="{9D8B030D-6E8A-4147-A177-3AD203B41FA5}">
                      <a16:colId xmlns:a16="http://schemas.microsoft.com/office/drawing/2014/main" val="383830275"/>
                    </a:ext>
                  </a:extLst>
                </a:gridCol>
                <a:gridCol w="411480">
                  <a:extLst>
                    <a:ext uri="{9D8B030D-6E8A-4147-A177-3AD203B41FA5}">
                      <a16:colId xmlns:a16="http://schemas.microsoft.com/office/drawing/2014/main" val="2057956941"/>
                    </a:ext>
                  </a:extLst>
                </a:gridCol>
                <a:gridCol w="411480">
                  <a:extLst>
                    <a:ext uri="{9D8B030D-6E8A-4147-A177-3AD203B41FA5}">
                      <a16:colId xmlns:a16="http://schemas.microsoft.com/office/drawing/2014/main" val="3198704933"/>
                    </a:ext>
                  </a:extLst>
                </a:gridCol>
                <a:gridCol w="411480">
                  <a:extLst>
                    <a:ext uri="{9D8B030D-6E8A-4147-A177-3AD203B41FA5}">
                      <a16:colId xmlns:a16="http://schemas.microsoft.com/office/drawing/2014/main" val="1065813682"/>
                    </a:ext>
                  </a:extLst>
                </a:gridCol>
                <a:gridCol w="411480">
                  <a:extLst>
                    <a:ext uri="{9D8B030D-6E8A-4147-A177-3AD203B41FA5}">
                      <a16:colId xmlns:a16="http://schemas.microsoft.com/office/drawing/2014/main" val="471719617"/>
                    </a:ext>
                  </a:extLst>
                </a:gridCol>
                <a:gridCol w="411480">
                  <a:extLst>
                    <a:ext uri="{9D8B030D-6E8A-4147-A177-3AD203B41FA5}">
                      <a16:colId xmlns:a16="http://schemas.microsoft.com/office/drawing/2014/main" val="1765054149"/>
                    </a:ext>
                  </a:extLst>
                </a:gridCol>
                <a:gridCol w="411480">
                  <a:extLst>
                    <a:ext uri="{9D8B030D-6E8A-4147-A177-3AD203B41FA5}">
                      <a16:colId xmlns:a16="http://schemas.microsoft.com/office/drawing/2014/main" val="2468601089"/>
                    </a:ext>
                  </a:extLst>
                </a:gridCol>
                <a:gridCol w="411480">
                  <a:extLst>
                    <a:ext uri="{9D8B030D-6E8A-4147-A177-3AD203B41FA5}">
                      <a16:colId xmlns:a16="http://schemas.microsoft.com/office/drawing/2014/main" val="4105740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7035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Pablo Javkin - 2021-03-20 10:44:26</a:t>
                      </a:r>
                      <a:r>
                        <a:rPr kumimoji="0" lang="es-ES" sz="1000" b="0" i="0" u="none" strike="noStrike" kern="1200" cap="none" spc="0" normalizeH="0" baseline="0" noProof="0">
                          <a:ln>
                            <a:noFill/>
                          </a:ln>
                          <a:solidFill>
                            <a:prstClr val="black"/>
                          </a:solidFill>
                          <a:effectLst/>
                          <a:uLnTx/>
                          <a:uFillTx/>
                          <a:latin typeface="+mn-lt"/>
                          <a:ea typeface="+mn-ea"/>
                          <a:cs typeface="+mn-cs"/>
                        </a:rPr>
                        <a:t>
 EMPRESA LOCAL LÍDER EN INNOVACIÓN Y TRANSFORMACIÓN DIGITAL 
Ayer recorrimos AFG Ingeniería, una empresa que logró poner a la ingeniería y a la innovación al servicio de proyectos productivos para el sector automotriz. Trabajan en el diseño, construcción e implementación de soluciones innovadoras aplicando tecnología para la industria. 
Seguimos trabajando por una Rosario que forme a los jóvenes para los empleos del futuro, con conocimientos en computación, electrónica, robótica y en herramientas de fabricación digital.
#RosarioSeCuida
#ArribaRosario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3714062"/>
                  </a:ext>
                </a:extLst>
              </a:tr>
            </a:tbl>
          </a:graphicData>
        </a:graphic>
      </p:graphicFrame>
      <p:sp>
        <p:nvSpPr>
          <p:cNvPr id="4" name="Text Placeholder 3">
            <a:extLst>
              <a:ext uri="{FF2B5EF4-FFF2-40B4-BE49-F238E27FC236}">
                <a16:creationId xmlns:a16="http://schemas.microsoft.com/office/drawing/2014/main" id="{57A05F49-D882-4BCE-BCD6-14C957A5969E}"/>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2061553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B56E5-7A20-4CEE-9CEF-C3206982D672}"/>
              </a:ext>
            </a:extLst>
          </p:cNvPr>
          <p:cNvSpPr>
            <a:spLocks noGrp="1"/>
          </p:cNvSpPr>
          <p:nvPr>
            <p:ph type="title"/>
          </p:nvPr>
        </p:nvSpPr>
        <p:spPr/>
        <p:txBody>
          <a:bodyPr/>
          <a:lstStyle/>
          <a:p>
            <a:r>
              <a:rPr lang="en-US"/>
              <a:t>Facebook Own Posts Table | CIUDAD DE ROSARIO - 3 of 15</a:t>
            </a:r>
          </a:p>
        </p:txBody>
      </p:sp>
      <p:graphicFrame>
        <p:nvGraphicFramePr>
          <p:cNvPr id="5" name="Table Placeholder 4">
            <a:extLst>
              <a:ext uri="{FF2B5EF4-FFF2-40B4-BE49-F238E27FC236}">
                <a16:creationId xmlns:a16="http://schemas.microsoft.com/office/drawing/2014/main" id="{4D593478-213A-4FFE-A409-D830D607244D}"/>
              </a:ext>
            </a:extLst>
          </p:cNvPr>
          <p:cNvGraphicFramePr>
            <a:graphicFrameLocks noGrp="1"/>
          </p:cNvGraphicFramePr>
          <p:nvPr>
            <p:ph type="tbl" sz="quarter" idx="13"/>
            <p:extLst>
              <p:ext uri="{D42A27DB-BD31-4B8C-83A1-F6EECF244321}">
                <p14:modId xmlns:p14="http://schemas.microsoft.com/office/powerpoint/2010/main" val="3632643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27575477"/>
                    </a:ext>
                  </a:extLst>
                </a:gridCol>
                <a:gridCol w="1316735">
                  <a:extLst>
                    <a:ext uri="{9D8B030D-6E8A-4147-A177-3AD203B41FA5}">
                      <a16:colId xmlns:a16="http://schemas.microsoft.com/office/drawing/2014/main" val="997491317"/>
                    </a:ext>
                  </a:extLst>
                </a:gridCol>
                <a:gridCol w="905256">
                  <a:extLst>
                    <a:ext uri="{9D8B030D-6E8A-4147-A177-3AD203B41FA5}">
                      <a16:colId xmlns:a16="http://schemas.microsoft.com/office/drawing/2014/main" val="2011906242"/>
                    </a:ext>
                  </a:extLst>
                </a:gridCol>
                <a:gridCol w="411480">
                  <a:extLst>
                    <a:ext uri="{9D8B030D-6E8A-4147-A177-3AD203B41FA5}">
                      <a16:colId xmlns:a16="http://schemas.microsoft.com/office/drawing/2014/main" val="271077053"/>
                    </a:ext>
                  </a:extLst>
                </a:gridCol>
                <a:gridCol w="411480">
                  <a:extLst>
                    <a:ext uri="{9D8B030D-6E8A-4147-A177-3AD203B41FA5}">
                      <a16:colId xmlns:a16="http://schemas.microsoft.com/office/drawing/2014/main" val="3798221313"/>
                    </a:ext>
                  </a:extLst>
                </a:gridCol>
                <a:gridCol w="411480">
                  <a:extLst>
                    <a:ext uri="{9D8B030D-6E8A-4147-A177-3AD203B41FA5}">
                      <a16:colId xmlns:a16="http://schemas.microsoft.com/office/drawing/2014/main" val="2666197085"/>
                    </a:ext>
                  </a:extLst>
                </a:gridCol>
                <a:gridCol w="411480">
                  <a:extLst>
                    <a:ext uri="{9D8B030D-6E8A-4147-A177-3AD203B41FA5}">
                      <a16:colId xmlns:a16="http://schemas.microsoft.com/office/drawing/2014/main" val="1974778602"/>
                    </a:ext>
                  </a:extLst>
                </a:gridCol>
                <a:gridCol w="411480">
                  <a:extLst>
                    <a:ext uri="{9D8B030D-6E8A-4147-A177-3AD203B41FA5}">
                      <a16:colId xmlns:a16="http://schemas.microsoft.com/office/drawing/2014/main" val="1912451624"/>
                    </a:ext>
                  </a:extLst>
                </a:gridCol>
                <a:gridCol w="411480">
                  <a:extLst>
                    <a:ext uri="{9D8B030D-6E8A-4147-A177-3AD203B41FA5}">
                      <a16:colId xmlns:a16="http://schemas.microsoft.com/office/drawing/2014/main" val="2223879691"/>
                    </a:ext>
                  </a:extLst>
                </a:gridCol>
                <a:gridCol w="411480">
                  <a:extLst>
                    <a:ext uri="{9D8B030D-6E8A-4147-A177-3AD203B41FA5}">
                      <a16:colId xmlns:a16="http://schemas.microsoft.com/office/drawing/2014/main" val="1352079241"/>
                    </a:ext>
                  </a:extLst>
                </a:gridCol>
                <a:gridCol w="411480">
                  <a:extLst>
                    <a:ext uri="{9D8B030D-6E8A-4147-A177-3AD203B41FA5}">
                      <a16:colId xmlns:a16="http://schemas.microsoft.com/office/drawing/2014/main" val="4268038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7501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Schmuck - 2021-03-19 21:55:00</a:t>
                      </a:r>
                      <a:r>
                        <a:rPr kumimoji="0" lang="es-ES" sz="1000" b="0" i="0" u="none" strike="noStrike" kern="1200" cap="none" spc="0" normalizeH="0" baseline="0" noProof="0">
                          <a:ln>
                            <a:noFill/>
                          </a:ln>
                          <a:solidFill>
                            <a:prstClr val="black"/>
                          </a:solidFill>
                          <a:effectLst/>
                          <a:uLnTx/>
                          <a:uFillTx/>
                          <a:latin typeface="+mn-lt"/>
                          <a:ea typeface="+mn-ea"/>
                          <a:cs typeface="+mn-cs"/>
                        </a:rPr>
                        <a:t>
 🔸Es importante construir una estrategia para enfrentar la incertidumbre de la pospandemia. Hoy en el #JardinDeLosNiños junto a @pablojavkin @manesfacundo @padres.xlaeducacion analizamos las consecuencias de la pandemia en nuestros niños y adolescentes.
Gracias Facundo  por aportar datos importantes que evidencian que la presencialidad en las aulas es lo correcto.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03/19/2021 22:24:18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97507259"/>
                  </a:ext>
                </a:extLst>
              </a:tr>
            </a:tbl>
          </a:graphicData>
        </a:graphic>
      </p:graphicFrame>
      <p:sp>
        <p:nvSpPr>
          <p:cNvPr id="4" name="Text Placeholder 3">
            <a:extLst>
              <a:ext uri="{FF2B5EF4-FFF2-40B4-BE49-F238E27FC236}">
                <a16:creationId xmlns:a16="http://schemas.microsoft.com/office/drawing/2014/main" id="{579D5D50-8266-4D3C-9E77-4437CAD2BCA6}"/>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2797561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FEB8A-1B8C-43A6-8005-B2502BB2D684}"/>
              </a:ext>
            </a:extLst>
          </p:cNvPr>
          <p:cNvSpPr>
            <a:spLocks noGrp="1"/>
          </p:cNvSpPr>
          <p:nvPr>
            <p:ph type="title"/>
          </p:nvPr>
        </p:nvSpPr>
        <p:spPr/>
        <p:txBody>
          <a:bodyPr/>
          <a:lstStyle/>
          <a:p>
            <a:r>
              <a:rPr lang="en-US"/>
              <a:t>Facebook Own Posts Table | CIUDAD DE ROSARIO - 4 of 15</a:t>
            </a:r>
          </a:p>
        </p:txBody>
      </p:sp>
      <p:graphicFrame>
        <p:nvGraphicFramePr>
          <p:cNvPr id="5" name="Table Placeholder 4">
            <a:extLst>
              <a:ext uri="{FF2B5EF4-FFF2-40B4-BE49-F238E27FC236}">
                <a16:creationId xmlns:a16="http://schemas.microsoft.com/office/drawing/2014/main" id="{D5D46E56-3866-463E-ADDE-BDA2DA375BB8}"/>
              </a:ext>
            </a:extLst>
          </p:cNvPr>
          <p:cNvGraphicFramePr>
            <a:graphicFrameLocks noGrp="1"/>
          </p:cNvGraphicFramePr>
          <p:nvPr>
            <p:ph type="tbl" sz="quarter" idx="13"/>
            <p:extLst>
              <p:ext uri="{D42A27DB-BD31-4B8C-83A1-F6EECF244321}">
                <p14:modId xmlns:p14="http://schemas.microsoft.com/office/powerpoint/2010/main" val="3544649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643164"/>
                    </a:ext>
                  </a:extLst>
                </a:gridCol>
                <a:gridCol w="1316735">
                  <a:extLst>
                    <a:ext uri="{9D8B030D-6E8A-4147-A177-3AD203B41FA5}">
                      <a16:colId xmlns:a16="http://schemas.microsoft.com/office/drawing/2014/main" val="4023140411"/>
                    </a:ext>
                  </a:extLst>
                </a:gridCol>
                <a:gridCol w="905256">
                  <a:extLst>
                    <a:ext uri="{9D8B030D-6E8A-4147-A177-3AD203B41FA5}">
                      <a16:colId xmlns:a16="http://schemas.microsoft.com/office/drawing/2014/main" val="4237202183"/>
                    </a:ext>
                  </a:extLst>
                </a:gridCol>
                <a:gridCol w="411480">
                  <a:extLst>
                    <a:ext uri="{9D8B030D-6E8A-4147-A177-3AD203B41FA5}">
                      <a16:colId xmlns:a16="http://schemas.microsoft.com/office/drawing/2014/main" val="1205548810"/>
                    </a:ext>
                  </a:extLst>
                </a:gridCol>
                <a:gridCol w="411480">
                  <a:extLst>
                    <a:ext uri="{9D8B030D-6E8A-4147-A177-3AD203B41FA5}">
                      <a16:colId xmlns:a16="http://schemas.microsoft.com/office/drawing/2014/main" val="724947978"/>
                    </a:ext>
                  </a:extLst>
                </a:gridCol>
                <a:gridCol w="411480">
                  <a:extLst>
                    <a:ext uri="{9D8B030D-6E8A-4147-A177-3AD203B41FA5}">
                      <a16:colId xmlns:a16="http://schemas.microsoft.com/office/drawing/2014/main" val="2488817962"/>
                    </a:ext>
                  </a:extLst>
                </a:gridCol>
                <a:gridCol w="411480">
                  <a:extLst>
                    <a:ext uri="{9D8B030D-6E8A-4147-A177-3AD203B41FA5}">
                      <a16:colId xmlns:a16="http://schemas.microsoft.com/office/drawing/2014/main" val="3602607662"/>
                    </a:ext>
                  </a:extLst>
                </a:gridCol>
                <a:gridCol w="411480">
                  <a:extLst>
                    <a:ext uri="{9D8B030D-6E8A-4147-A177-3AD203B41FA5}">
                      <a16:colId xmlns:a16="http://schemas.microsoft.com/office/drawing/2014/main" val="2241484098"/>
                    </a:ext>
                  </a:extLst>
                </a:gridCol>
                <a:gridCol w="411480">
                  <a:extLst>
                    <a:ext uri="{9D8B030D-6E8A-4147-A177-3AD203B41FA5}">
                      <a16:colId xmlns:a16="http://schemas.microsoft.com/office/drawing/2014/main" val="3660465354"/>
                    </a:ext>
                  </a:extLst>
                </a:gridCol>
                <a:gridCol w="411480">
                  <a:extLst>
                    <a:ext uri="{9D8B030D-6E8A-4147-A177-3AD203B41FA5}">
                      <a16:colId xmlns:a16="http://schemas.microsoft.com/office/drawing/2014/main" val="2130250422"/>
                    </a:ext>
                  </a:extLst>
                </a:gridCol>
                <a:gridCol w="411480">
                  <a:extLst>
                    <a:ext uri="{9D8B030D-6E8A-4147-A177-3AD203B41FA5}">
                      <a16:colId xmlns:a16="http://schemas.microsoft.com/office/drawing/2014/main" val="1132874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7341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Pablo Javkin - 2021-03-19 19:19:51</a:t>
                      </a:r>
                      <a:r>
                        <a:rPr kumimoji="0" lang="es-ES" sz="1000" b="0" i="0" u="none" strike="noStrike" kern="1200" cap="none" spc="0" normalizeH="0" baseline="0" noProof="0">
                          <a:ln>
                            <a:noFill/>
                          </a:ln>
                          <a:solidFill>
                            <a:prstClr val="black"/>
                          </a:solidFill>
                          <a:effectLst/>
                          <a:uLnTx/>
                          <a:uFillTx/>
                          <a:latin typeface="+mn-lt"/>
                          <a:ea typeface="+mn-ea"/>
                          <a:cs typeface="+mn-cs"/>
                        </a:rPr>
                        <a:t>
 VOLVER AL CONSUMO LOCAL 🙌🏻🪴
Hoy acompañamos a nuestros emprendedores y emprendedoras en la presentación del calendario de ferias y mercados de la ciudad. Recorrimos cada puesto de la Feria Alberdi y me contaron sus proyectos para este año.
Apoyar a los comercios locales es más importante que nunca. 
Les comparto el calendario completo ➡️ https://bit.ly/3c2DF0X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60177367"/>
                  </a:ext>
                </a:extLst>
              </a:tr>
            </a:tbl>
          </a:graphicData>
        </a:graphic>
      </p:graphicFrame>
      <p:sp>
        <p:nvSpPr>
          <p:cNvPr id="4" name="Text Placeholder 3">
            <a:extLst>
              <a:ext uri="{FF2B5EF4-FFF2-40B4-BE49-F238E27FC236}">
                <a16:creationId xmlns:a16="http://schemas.microsoft.com/office/drawing/2014/main" id="{E38C6FCE-326C-4C72-9B61-7FE6B543A50D}"/>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1304279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6B4BC-98AE-4337-BA89-BD5538045DF8}"/>
              </a:ext>
            </a:extLst>
          </p:cNvPr>
          <p:cNvSpPr>
            <a:spLocks noGrp="1"/>
          </p:cNvSpPr>
          <p:nvPr>
            <p:ph type="title"/>
          </p:nvPr>
        </p:nvSpPr>
        <p:spPr/>
        <p:txBody>
          <a:bodyPr/>
          <a:lstStyle/>
          <a:p>
            <a:r>
              <a:rPr lang="en-US"/>
              <a:t>Facebook Own Posts Table | CIUDAD DE ROSARIO - 5 of 15</a:t>
            </a:r>
          </a:p>
        </p:txBody>
      </p:sp>
      <p:graphicFrame>
        <p:nvGraphicFramePr>
          <p:cNvPr id="5" name="Table Placeholder 4">
            <a:extLst>
              <a:ext uri="{FF2B5EF4-FFF2-40B4-BE49-F238E27FC236}">
                <a16:creationId xmlns:a16="http://schemas.microsoft.com/office/drawing/2014/main" id="{E9EB67A5-7F3C-4374-950F-2FC122AD57B0}"/>
              </a:ext>
            </a:extLst>
          </p:cNvPr>
          <p:cNvGraphicFramePr>
            <a:graphicFrameLocks noGrp="1"/>
          </p:cNvGraphicFramePr>
          <p:nvPr>
            <p:ph type="tbl" sz="quarter" idx="13"/>
            <p:extLst>
              <p:ext uri="{D42A27DB-BD31-4B8C-83A1-F6EECF244321}">
                <p14:modId xmlns:p14="http://schemas.microsoft.com/office/powerpoint/2010/main" val="4040043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09466313"/>
                    </a:ext>
                  </a:extLst>
                </a:gridCol>
                <a:gridCol w="1316735">
                  <a:extLst>
                    <a:ext uri="{9D8B030D-6E8A-4147-A177-3AD203B41FA5}">
                      <a16:colId xmlns:a16="http://schemas.microsoft.com/office/drawing/2014/main" val="3075159030"/>
                    </a:ext>
                  </a:extLst>
                </a:gridCol>
                <a:gridCol w="905256">
                  <a:extLst>
                    <a:ext uri="{9D8B030D-6E8A-4147-A177-3AD203B41FA5}">
                      <a16:colId xmlns:a16="http://schemas.microsoft.com/office/drawing/2014/main" val="494989701"/>
                    </a:ext>
                  </a:extLst>
                </a:gridCol>
                <a:gridCol w="411480">
                  <a:extLst>
                    <a:ext uri="{9D8B030D-6E8A-4147-A177-3AD203B41FA5}">
                      <a16:colId xmlns:a16="http://schemas.microsoft.com/office/drawing/2014/main" val="4209823168"/>
                    </a:ext>
                  </a:extLst>
                </a:gridCol>
                <a:gridCol w="411480">
                  <a:extLst>
                    <a:ext uri="{9D8B030D-6E8A-4147-A177-3AD203B41FA5}">
                      <a16:colId xmlns:a16="http://schemas.microsoft.com/office/drawing/2014/main" val="3173063105"/>
                    </a:ext>
                  </a:extLst>
                </a:gridCol>
                <a:gridCol w="411480">
                  <a:extLst>
                    <a:ext uri="{9D8B030D-6E8A-4147-A177-3AD203B41FA5}">
                      <a16:colId xmlns:a16="http://schemas.microsoft.com/office/drawing/2014/main" val="956287470"/>
                    </a:ext>
                  </a:extLst>
                </a:gridCol>
                <a:gridCol w="411480">
                  <a:extLst>
                    <a:ext uri="{9D8B030D-6E8A-4147-A177-3AD203B41FA5}">
                      <a16:colId xmlns:a16="http://schemas.microsoft.com/office/drawing/2014/main" val="3688750814"/>
                    </a:ext>
                  </a:extLst>
                </a:gridCol>
                <a:gridCol w="411480">
                  <a:extLst>
                    <a:ext uri="{9D8B030D-6E8A-4147-A177-3AD203B41FA5}">
                      <a16:colId xmlns:a16="http://schemas.microsoft.com/office/drawing/2014/main" val="291453853"/>
                    </a:ext>
                  </a:extLst>
                </a:gridCol>
                <a:gridCol w="411480">
                  <a:extLst>
                    <a:ext uri="{9D8B030D-6E8A-4147-A177-3AD203B41FA5}">
                      <a16:colId xmlns:a16="http://schemas.microsoft.com/office/drawing/2014/main" val="192654160"/>
                    </a:ext>
                  </a:extLst>
                </a:gridCol>
                <a:gridCol w="411480">
                  <a:extLst>
                    <a:ext uri="{9D8B030D-6E8A-4147-A177-3AD203B41FA5}">
                      <a16:colId xmlns:a16="http://schemas.microsoft.com/office/drawing/2014/main" val="2449909391"/>
                    </a:ext>
                  </a:extLst>
                </a:gridCol>
                <a:gridCol w="411480">
                  <a:extLst>
                    <a:ext uri="{9D8B030D-6E8A-4147-A177-3AD203B41FA5}">
                      <a16:colId xmlns:a16="http://schemas.microsoft.com/office/drawing/2014/main" val="1049622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4422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Pablo Javkin - 2021-03-19 18:01:54</a:t>
                      </a:r>
                      <a:r>
                        <a:rPr kumimoji="0" lang="es-ES" sz="1000" b="0" i="0" u="none" strike="noStrike" kern="1200" cap="none" spc="0" normalizeH="0" baseline="0" noProof="0">
                          <a:ln>
                            <a:noFill/>
                          </a:ln>
                          <a:solidFill>
                            <a:prstClr val="black"/>
                          </a:solidFill>
                          <a:effectLst/>
                          <a:uLnTx/>
                          <a:uFillTx/>
                          <a:latin typeface="+mn-lt"/>
                          <a:ea typeface="+mn-ea"/>
                          <a:cs typeface="+mn-cs"/>
                        </a:rPr>
                        <a:t>
 CUIDAR Y SANAR JUGANDO: NUEVA SALA EN EL VILELA ❤️🙌🏻
Es un orgullo saber que a partir de hoy, nuestro querido Hospital de Niños Victor J. Vilela contará con la Sala 5 que dará atención integral a niñas, niños y adolescentes. La prioridad es que puedan jugar, aprender, crear, imaginar, a través del abordaje lúdico y así lograr mejores condiciones de recuperación. Desde hoy, nuestros chicos van a poder crear muñecos, encontrarán libros, cuentos y juguetes para que cada uno elija su aventura personal. Además, los papás podrán contar con un espacio para descansar en un mundo lleno de detalles junto a sus hijos. 
#RosarioSeCuida
#ArribaRosario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4754179"/>
                  </a:ext>
                </a:extLst>
              </a:tr>
            </a:tbl>
          </a:graphicData>
        </a:graphic>
      </p:graphicFrame>
      <p:sp>
        <p:nvSpPr>
          <p:cNvPr id="4" name="Text Placeholder 3">
            <a:extLst>
              <a:ext uri="{FF2B5EF4-FFF2-40B4-BE49-F238E27FC236}">
                <a16:creationId xmlns:a16="http://schemas.microsoft.com/office/drawing/2014/main" id="{DDC4FADB-DF99-4713-9825-8368F2F32063}"/>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225688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133B2-5AD2-4CE1-8AC5-12C333C4E9A6}"/>
              </a:ext>
            </a:extLst>
          </p:cNvPr>
          <p:cNvSpPr>
            <a:spLocks noGrp="1"/>
          </p:cNvSpPr>
          <p:nvPr>
            <p:ph type="title"/>
          </p:nvPr>
        </p:nvSpPr>
        <p:spPr/>
        <p:txBody>
          <a:bodyPr/>
          <a:lstStyle/>
          <a:p>
            <a:r>
              <a:rPr lang="en-US"/>
              <a:t>Facebook Own Posts Table | CIUDAD DE ROSARIO - 6 of 15</a:t>
            </a:r>
          </a:p>
        </p:txBody>
      </p:sp>
      <p:graphicFrame>
        <p:nvGraphicFramePr>
          <p:cNvPr id="5" name="Table Placeholder 4">
            <a:extLst>
              <a:ext uri="{FF2B5EF4-FFF2-40B4-BE49-F238E27FC236}">
                <a16:creationId xmlns:a16="http://schemas.microsoft.com/office/drawing/2014/main" id="{73B30797-29B4-4E9F-911C-0CFF80F085D5}"/>
              </a:ext>
            </a:extLst>
          </p:cNvPr>
          <p:cNvGraphicFramePr>
            <a:graphicFrameLocks noGrp="1"/>
          </p:cNvGraphicFramePr>
          <p:nvPr>
            <p:ph type="tbl" sz="quarter" idx="13"/>
            <p:extLst>
              <p:ext uri="{D42A27DB-BD31-4B8C-83A1-F6EECF244321}">
                <p14:modId xmlns:p14="http://schemas.microsoft.com/office/powerpoint/2010/main" val="2970938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45721148"/>
                    </a:ext>
                  </a:extLst>
                </a:gridCol>
                <a:gridCol w="1316735">
                  <a:extLst>
                    <a:ext uri="{9D8B030D-6E8A-4147-A177-3AD203B41FA5}">
                      <a16:colId xmlns:a16="http://schemas.microsoft.com/office/drawing/2014/main" val="4034074379"/>
                    </a:ext>
                  </a:extLst>
                </a:gridCol>
                <a:gridCol w="905256">
                  <a:extLst>
                    <a:ext uri="{9D8B030D-6E8A-4147-A177-3AD203B41FA5}">
                      <a16:colId xmlns:a16="http://schemas.microsoft.com/office/drawing/2014/main" val="1481182608"/>
                    </a:ext>
                  </a:extLst>
                </a:gridCol>
                <a:gridCol w="411480">
                  <a:extLst>
                    <a:ext uri="{9D8B030D-6E8A-4147-A177-3AD203B41FA5}">
                      <a16:colId xmlns:a16="http://schemas.microsoft.com/office/drawing/2014/main" val="1918213164"/>
                    </a:ext>
                  </a:extLst>
                </a:gridCol>
                <a:gridCol w="411480">
                  <a:extLst>
                    <a:ext uri="{9D8B030D-6E8A-4147-A177-3AD203B41FA5}">
                      <a16:colId xmlns:a16="http://schemas.microsoft.com/office/drawing/2014/main" val="3127609855"/>
                    </a:ext>
                  </a:extLst>
                </a:gridCol>
                <a:gridCol w="411480">
                  <a:extLst>
                    <a:ext uri="{9D8B030D-6E8A-4147-A177-3AD203B41FA5}">
                      <a16:colId xmlns:a16="http://schemas.microsoft.com/office/drawing/2014/main" val="1939221296"/>
                    </a:ext>
                  </a:extLst>
                </a:gridCol>
                <a:gridCol w="411480">
                  <a:extLst>
                    <a:ext uri="{9D8B030D-6E8A-4147-A177-3AD203B41FA5}">
                      <a16:colId xmlns:a16="http://schemas.microsoft.com/office/drawing/2014/main" val="1779526493"/>
                    </a:ext>
                  </a:extLst>
                </a:gridCol>
                <a:gridCol w="411480">
                  <a:extLst>
                    <a:ext uri="{9D8B030D-6E8A-4147-A177-3AD203B41FA5}">
                      <a16:colId xmlns:a16="http://schemas.microsoft.com/office/drawing/2014/main" val="198969644"/>
                    </a:ext>
                  </a:extLst>
                </a:gridCol>
                <a:gridCol w="411480">
                  <a:extLst>
                    <a:ext uri="{9D8B030D-6E8A-4147-A177-3AD203B41FA5}">
                      <a16:colId xmlns:a16="http://schemas.microsoft.com/office/drawing/2014/main" val="1870358007"/>
                    </a:ext>
                  </a:extLst>
                </a:gridCol>
                <a:gridCol w="411480">
                  <a:extLst>
                    <a:ext uri="{9D8B030D-6E8A-4147-A177-3AD203B41FA5}">
                      <a16:colId xmlns:a16="http://schemas.microsoft.com/office/drawing/2014/main" val="3956994861"/>
                    </a:ext>
                  </a:extLst>
                </a:gridCol>
                <a:gridCol w="411480">
                  <a:extLst>
                    <a:ext uri="{9D8B030D-6E8A-4147-A177-3AD203B41FA5}">
                      <a16:colId xmlns:a16="http://schemas.microsoft.com/office/drawing/2014/main" val="299619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9984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Schmuck - 2021-03-19 17:11:51</a:t>
                      </a:r>
                      <a:r>
                        <a:rPr kumimoji="0" lang="es-ES" sz="1000" b="0" i="0" u="none" strike="noStrike" kern="1200" cap="none" spc="0" normalizeH="0" baseline="0" noProof="0">
                          <a:ln>
                            <a:noFill/>
                          </a:ln>
                          <a:solidFill>
                            <a:prstClr val="black"/>
                          </a:solidFill>
                          <a:effectLst/>
                          <a:uLnTx/>
                          <a:uFillTx/>
                          <a:latin typeface="+mn-lt"/>
                          <a:ea typeface="+mn-ea"/>
                          <a:cs typeface="+mn-cs"/>
                        </a:rPr>
                        <a:t>
 #ArribaLaEducacion
En el #JardinDeLosNiños junto a Pablo Javkin, Facundo Manes y Padres por la Educación analizamos las consecuencias de la pandemia en nuestros niños y adolescentes.
Las aulas son los lugares de sociabilidad por excelencia y privar a nuestros niños y niñas de esa oportunidad, implica un retroceso para su desarrollo. Es importante construir una estrategia para enfrentar la incertidumbre de la pospandemia.
Gracias Facundo por aportar datos importantes que evidencian que la presencialidad en las aulas es lo correcto.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5234664"/>
                  </a:ext>
                </a:extLst>
              </a:tr>
            </a:tbl>
          </a:graphicData>
        </a:graphic>
      </p:graphicFrame>
      <p:sp>
        <p:nvSpPr>
          <p:cNvPr id="4" name="Text Placeholder 3">
            <a:extLst>
              <a:ext uri="{FF2B5EF4-FFF2-40B4-BE49-F238E27FC236}">
                <a16:creationId xmlns:a16="http://schemas.microsoft.com/office/drawing/2014/main" id="{7BE59E32-F338-4DF7-A80C-7C4E0E783E71}"/>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4120481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A622E-26CF-4882-A834-F72FFB75F7AC}"/>
              </a:ext>
            </a:extLst>
          </p:cNvPr>
          <p:cNvSpPr>
            <a:spLocks noGrp="1"/>
          </p:cNvSpPr>
          <p:nvPr>
            <p:ph type="title"/>
          </p:nvPr>
        </p:nvSpPr>
        <p:spPr/>
        <p:txBody>
          <a:bodyPr/>
          <a:lstStyle/>
          <a:p>
            <a:r>
              <a:rPr lang="en-US"/>
              <a:t>Facebook Own Posts Table | CIUDAD DE ROSARIO - 7 of 15</a:t>
            </a:r>
          </a:p>
        </p:txBody>
      </p:sp>
      <p:graphicFrame>
        <p:nvGraphicFramePr>
          <p:cNvPr id="5" name="Table Placeholder 4">
            <a:extLst>
              <a:ext uri="{FF2B5EF4-FFF2-40B4-BE49-F238E27FC236}">
                <a16:creationId xmlns:a16="http://schemas.microsoft.com/office/drawing/2014/main" id="{AF9DB975-5015-4BEB-8411-97FDD6E969CC}"/>
              </a:ext>
            </a:extLst>
          </p:cNvPr>
          <p:cNvGraphicFramePr>
            <a:graphicFrameLocks noGrp="1"/>
          </p:cNvGraphicFramePr>
          <p:nvPr>
            <p:ph type="tbl" sz="quarter" idx="13"/>
            <p:extLst>
              <p:ext uri="{D42A27DB-BD31-4B8C-83A1-F6EECF244321}">
                <p14:modId xmlns:p14="http://schemas.microsoft.com/office/powerpoint/2010/main" val="1072055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60639003"/>
                    </a:ext>
                  </a:extLst>
                </a:gridCol>
                <a:gridCol w="1316735">
                  <a:extLst>
                    <a:ext uri="{9D8B030D-6E8A-4147-A177-3AD203B41FA5}">
                      <a16:colId xmlns:a16="http://schemas.microsoft.com/office/drawing/2014/main" val="1568986058"/>
                    </a:ext>
                  </a:extLst>
                </a:gridCol>
                <a:gridCol w="905256">
                  <a:extLst>
                    <a:ext uri="{9D8B030D-6E8A-4147-A177-3AD203B41FA5}">
                      <a16:colId xmlns:a16="http://schemas.microsoft.com/office/drawing/2014/main" val="2130040492"/>
                    </a:ext>
                  </a:extLst>
                </a:gridCol>
                <a:gridCol w="411480">
                  <a:extLst>
                    <a:ext uri="{9D8B030D-6E8A-4147-A177-3AD203B41FA5}">
                      <a16:colId xmlns:a16="http://schemas.microsoft.com/office/drawing/2014/main" val="210613473"/>
                    </a:ext>
                  </a:extLst>
                </a:gridCol>
                <a:gridCol w="411480">
                  <a:extLst>
                    <a:ext uri="{9D8B030D-6E8A-4147-A177-3AD203B41FA5}">
                      <a16:colId xmlns:a16="http://schemas.microsoft.com/office/drawing/2014/main" val="878631542"/>
                    </a:ext>
                  </a:extLst>
                </a:gridCol>
                <a:gridCol w="411480">
                  <a:extLst>
                    <a:ext uri="{9D8B030D-6E8A-4147-A177-3AD203B41FA5}">
                      <a16:colId xmlns:a16="http://schemas.microsoft.com/office/drawing/2014/main" val="1742455716"/>
                    </a:ext>
                  </a:extLst>
                </a:gridCol>
                <a:gridCol w="411480">
                  <a:extLst>
                    <a:ext uri="{9D8B030D-6E8A-4147-A177-3AD203B41FA5}">
                      <a16:colId xmlns:a16="http://schemas.microsoft.com/office/drawing/2014/main" val="834526987"/>
                    </a:ext>
                  </a:extLst>
                </a:gridCol>
                <a:gridCol w="411480">
                  <a:extLst>
                    <a:ext uri="{9D8B030D-6E8A-4147-A177-3AD203B41FA5}">
                      <a16:colId xmlns:a16="http://schemas.microsoft.com/office/drawing/2014/main" val="351341237"/>
                    </a:ext>
                  </a:extLst>
                </a:gridCol>
                <a:gridCol w="411480">
                  <a:extLst>
                    <a:ext uri="{9D8B030D-6E8A-4147-A177-3AD203B41FA5}">
                      <a16:colId xmlns:a16="http://schemas.microsoft.com/office/drawing/2014/main" val="1302223880"/>
                    </a:ext>
                  </a:extLst>
                </a:gridCol>
                <a:gridCol w="411480">
                  <a:extLst>
                    <a:ext uri="{9D8B030D-6E8A-4147-A177-3AD203B41FA5}">
                      <a16:colId xmlns:a16="http://schemas.microsoft.com/office/drawing/2014/main" val="1119465526"/>
                    </a:ext>
                  </a:extLst>
                </a:gridCol>
                <a:gridCol w="411480">
                  <a:extLst>
                    <a:ext uri="{9D8B030D-6E8A-4147-A177-3AD203B41FA5}">
                      <a16:colId xmlns:a16="http://schemas.microsoft.com/office/drawing/2014/main" val="2586330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4557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Pablo Javkin - 2021-03-19 13:45:03</a:t>
                      </a:r>
                      <a:r>
                        <a:rPr kumimoji="0" lang="es-ES" sz="1000" b="0" i="0" u="none" strike="noStrike" kern="1200" cap="none" spc="0" normalizeH="0" baseline="0" noProof="0">
                          <a:ln>
                            <a:noFill/>
                          </a:ln>
                          <a:solidFill>
                            <a:prstClr val="black"/>
                          </a:solidFill>
                          <a:effectLst/>
                          <a:uLnTx/>
                          <a:uFillTx/>
                          <a:latin typeface="+mn-lt"/>
                          <a:ea typeface="+mn-ea"/>
                          <a:cs typeface="+mn-cs"/>
                        </a:rPr>
                        <a:t>
 EDUCAR PARA CREAR Y CRECER 📚☺️
Esta mañana nos reunimos con Facundo Manes y Padres por la Educación, para pensar juntos cómo acompañar a nuestros chicos. 
Gracias, amigo, por estar siempre acompañando la causa de la educación. Sos un orgullo para todos nosotros. 
#RosarioSeCuida 
#ArribaRosario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9778976"/>
                  </a:ext>
                </a:extLst>
              </a:tr>
            </a:tbl>
          </a:graphicData>
        </a:graphic>
      </p:graphicFrame>
      <p:sp>
        <p:nvSpPr>
          <p:cNvPr id="4" name="Text Placeholder 3">
            <a:extLst>
              <a:ext uri="{FF2B5EF4-FFF2-40B4-BE49-F238E27FC236}">
                <a16:creationId xmlns:a16="http://schemas.microsoft.com/office/drawing/2014/main" id="{70E730B3-5B2D-4EF8-85CD-044551536896}"/>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540606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6C420-B93A-41DD-987A-2A300C026539}"/>
              </a:ext>
            </a:extLst>
          </p:cNvPr>
          <p:cNvSpPr>
            <a:spLocks noGrp="1"/>
          </p:cNvSpPr>
          <p:nvPr>
            <p:ph type="title"/>
          </p:nvPr>
        </p:nvSpPr>
        <p:spPr/>
        <p:txBody>
          <a:bodyPr/>
          <a:lstStyle/>
          <a:p>
            <a:r>
              <a:rPr lang="en-US"/>
              <a:t>Facebook Own Posts Table | CIUDAD DE ROSARIO - 8 of 15</a:t>
            </a:r>
          </a:p>
        </p:txBody>
      </p:sp>
      <p:graphicFrame>
        <p:nvGraphicFramePr>
          <p:cNvPr id="5" name="Table Placeholder 4">
            <a:extLst>
              <a:ext uri="{FF2B5EF4-FFF2-40B4-BE49-F238E27FC236}">
                <a16:creationId xmlns:a16="http://schemas.microsoft.com/office/drawing/2014/main" id="{794E672E-ED5D-45E2-9799-3CA143FA8E13}"/>
              </a:ext>
            </a:extLst>
          </p:cNvPr>
          <p:cNvGraphicFramePr>
            <a:graphicFrameLocks noGrp="1"/>
          </p:cNvGraphicFramePr>
          <p:nvPr>
            <p:ph type="tbl" sz="quarter" idx="13"/>
            <p:extLst>
              <p:ext uri="{D42A27DB-BD31-4B8C-83A1-F6EECF244321}">
                <p14:modId xmlns:p14="http://schemas.microsoft.com/office/powerpoint/2010/main" val="606647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51914760"/>
                    </a:ext>
                  </a:extLst>
                </a:gridCol>
                <a:gridCol w="1316735">
                  <a:extLst>
                    <a:ext uri="{9D8B030D-6E8A-4147-A177-3AD203B41FA5}">
                      <a16:colId xmlns:a16="http://schemas.microsoft.com/office/drawing/2014/main" val="153162072"/>
                    </a:ext>
                  </a:extLst>
                </a:gridCol>
                <a:gridCol w="905256">
                  <a:extLst>
                    <a:ext uri="{9D8B030D-6E8A-4147-A177-3AD203B41FA5}">
                      <a16:colId xmlns:a16="http://schemas.microsoft.com/office/drawing/2014/main" val="1388960776"/>
                    </a:ext>
                  </a:extLst>
                </a:gridCol>
                <a:gridCol w="411480">
                  <a:extLst>
                    <a:ext uri="{9D8B030D-6E8A-4147-A177-3AD203B41FA5}">
                      <a16:colId xmlns:a16="http://schemas.microsoft.com/office/drawing/2014/main" val="1034183909"/>
                    </a:ext>
                  </a:extLst>
                </a:gridCol>
                <a:gridCol w="411480">
                  <a:extLst>
                    <a:ext uri="{9D8B030D-6E8A-4147-A177-3AD203B41FA5}">
                      <a16:colId xmlns:a16="http://schemas.microsoft.com/office/drawing/2014/main" val="98771945"/>
                    </a:ext>
                  </a:extLst>
                </a:gridCol>
                <a:gridCol w="411480">
                  <a:extLst>
                    <a:ext uri="{9D8B030D-6E8A-4147-A177-3AD203B41FA5}">
                      <a16:colId xmlns:a16="http://schemas.microsoft.com/office/drawing/2014/main" val="1096143511"/>
                    </a:ext>
                  </a:extLst>
                </a:gridCol>
                <a:gridCol w="411480">
                  <a:extLst>
                    <a:ext uri="{9D8B030D-6E8A-4147-A177-3AD203B41FA5}">
                      <a16:colId xmlns:a16="http://schemas.microsoft.com/office/drawing/2014/main" val="849217169"/>
                    </a:ext>
                  </a:extLst>
                </a:gridCol>
                <a:gridCol w="411480">
                  <a:extLst>
                    <a:ext uri="{9D8B030D-6E8A-4147-A177-3AD203B41FA5}">
                      <a16:colId xmlns:a16="http://schemas.microsoft.com/office/drawing/2014/main" val="2108126224"/>
                    </a:ext>
                  </a:extLst>
                </a:gridCol>
                <a:gridCol w="411480">
                  <a:extLst>
                    <a:ext uri="{9D8B030D-6E8A-4147-A177-3AD203B41FA5}">
                      <a16:colId xmlns:a16="http://schemas.microsoft.com/office/drawing/2014/main" val="1356912294"/>
                    </a:ext>
                  </a:extLst>
                </a:gridCol>
                <a:gridCol w="411480">
                  <a:extLst>
                    <a:ext uri="{9D8B030D-6E8A-4147-A177-3AD203B41FA5}">
                      <a16:colId xmlns:a16="http://schemas.microsoft.com/office/drawing/2014/main" val="3800426324"/>
                    </a:ext>
                  </a:extLst>
                </a:gridCol>
                <a:gridCol w="411480">
                  <a:extLst>
                    <a:ext uri="{9D8B030D-6E8A-4147-A177-3AD203B41FA5}">
                      <a16:colId xmlns:a16="http://schemas.microsoft.com/office/drawing/2014/main" val="2416277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8726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Franco Bartolacci - 2021-03-19 11:41:52</a:t>
                      </a:r>
                      <a:r>
                        <a:rPr kumimoji="0" lang="es-ES" sz="1000" b="0" i="0" u="none" strike="noStrike" kern="1200" cap="none" spc="0" normalizeH="0" baseline="0" noProof="0">
                          <a:ln>
                            <a:noFill/>
                          </a:ln>
                          <a:solidFill>
                            <a:prstClr val="black"/>
                          </a:solidFill>
                          <a:effectLst/>
                          <a:uLnTx/>
                          <a:uFillTx/>
                          <a:latin typeface="+mn-lt"/>
                          <a:ea typeface="+mn-ea"/>
                          <a:cs typeface="+mn-cs"/>
                        </a:rPr>
                        <a:t>
 OSCAR BOTASSO, UN ORGULLO PARA NUESTRA UNIVERSIDAD
Oscar Botasso, doctor en medicina, investigador y docente de la Facultad de Ciencias Médicas es a partir de ayer miembro correspondiente de la Academia Nacional de Medicina, un reconocimiento necesario a un gran profesional pero, sobre todo, a una gran persona que siempre pone el corazón en todo lo que lleva adelante.
Oscar suele decir que quizás sin la Universidad Pública nada de esto hubiera sido posible y no tengo duda en afirmar que sin personas como Oscar la Universidad Pública y la Universidad Nacional de Rosario no habrían sido posibles. 
Gracias Oscar por tu testimonio diario de constancia, dedicación, excelencia y honestidad. Un orgullo, un referente y un ejemplo para la Universidad Pública y la ciudad toda.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7840626"/>
                  </a:ext>
                </a:extLst>
              </a:tr>
            </a:tbl>
          </a:graphicData>
        </a:graphic>
      </p:graphicFrame>
      <p:sp>
        <p:nvSpPr>
          <p:cNvPr id="4" name="Text Placeholder 3">
            <a:extLst>
              <a:ext uri="{FF2B5EF4-FFF2-40B4-BE49-F238E27FC236}">
                <a16:creationId xmlns:a16="http://schemas.microsoft.com/office/drawing/2014/main" id="{8AB5FB72-18CC-4AB6-B23C-C827F4D4BA92}"/>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4122762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6DD0B-0ED0-4781-BCD5-944476B951F1}"/>
              </a:ext>
            </a:extLst>
          </p:cNvPr>
          <p:cNvSpPr>
            <a:spLocks noGrp="1"/>
          </p:cNvSpPr>
          <p:nvPr>
            <p:ph type="title"/>
          </p:nvPr>
        </p:nvSpPr>
        <p:spPr/>
        <p:txBody>
          <a:bodyPr/>
          <a:lstStyle/>
          <a:p>
            <a:r>
              <a:rPr lang="en-US"/>
              <a:t>Facebook Own Posts Table | CIUDAD DE ROSARIO - 9 of 15</a:t>
            </a:r>
          </a:p>
        </p:txBody>
      </p:sp>
      <p:graphicFrame>
        <p:nvGraphicFramePr>
          <p:cNvPr id="5" name="Table Placeholder 4">
            <a:extLst>
              <a:ext uri="{FF2B5EF4-FFF2-40B4-BE49-F238E27FC236}">
                <a16:creationId xmlns:a16="http://schemas.microsoft.com/office/drawing/2014/main" id="{679F2123-B7E1-46D6-9DCF-7733CAAEB37D}"/>
              </a:ext>
            </a:extLst>
          </p:cNvPr>
          <p:cNvGraphicFramePr>
            <a:graphicFrameLocks noGrp="1"/>
          </p:cNvGraphicFramePr>
          <p:nvPr>
            <p:ph type="tbl" sz="quarter" idx="13"/>
            <p:extLst>
              <p:ext uri="{D42A27DB-BD31-4B8C-83A1-F6EECF244321}">
                <p14:modId xmlns:p14="http://schemas.microsoft.com/office/powerpoint/2010/main" val="2500508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59980982"/>
                    </a:ext>
                  </a:extLst>
                </a:gridCol>
                <a:gridCol w="1316735">
                  <a:extLst>
                    <a:ext uri="{9D8B030D-6E8A-4147-A177-3AD203B41FA5}">
                      <a16:colId xmlns:a16="http://schemas.microsoft.com/office/drawing/2014/main" val="2360794138"/>
                    </a:ext>
                  </a:extLst>
                </a:gridCol>
                <a:gridCol w="905256">
                  <a:extLst>
                    <a:ext uri="{9D8B030D-6E8A-4147-A177-3AD203B41FA5}">
                      <a16:colId xmlns:a16="http://schemas.microsoft.com/office/drawing/2014/main" val="2785745862"/>
                    </a:ext>
                  </a:extLst>
                </a:gridCol>
                <a:gridCol w="411480">
                  <a:extLst>
                    <a:ext uri="{9D8B030D-6E8A-4147-A177-3AD203B41FA5}">
                      <a16:colId xmlns:a16="http://schemas.microsoft.com/office/drawing/2014/main" val="187086545"/>
                    </a:ext>
                  </a:extLst>
                </a:gridCol>
                <a:gridCol w="411480">
                  <a:extLst>
                    <a:ext uri="{9D8B030D-6E8A-4147-A177-3AD203B41FA5}">
                      <a16:colId xmlns:a16="http://schemas.microsoft.com/office/drawing/2014/main" val="3024154429"/>
                    </a:ext>
                  </a:extLst>
                </a:gridCol>
                <a:gridCol w="411480">
                  <a:extLst>
                    <a:ext uri="{9D8B030D-6E8A-4147-A177-3AD203B41FA5}">
                      <a16:colId xmlns:a16="http://schemas.microsoft.com/office/drawing/2014/main" val="2871713239"/>
                    </a:ext>
                  </a:extLst>
                </a:gridCol>
                <a:gridCol w="411480">
                  <a:extLst>
                    <a:ext uri="{9D8B030D-6E8A-4147-A177-3AD203B41FA5}">
                      <a16:colId xmlns:a16="http://schemas.microsoft.com/office/drawing/2014/main" val="3751489977"/>
                    </a:ext>
                  </a:extLst>
                </a:gridCol>
                <a:gridCol w="411480">
                  <a:extLst>
                    <a:ext uri="{9D8B030D-6E8A-4147-A177-3AD203B41FA5}">
                      <a16:colId xmlns:a16="http://schemas.microsoft.com/office/drawing/2014/main" val="2219697149"/>
                    </a:ext>
                  </a:extLst>
                </a:gridCol>
                <a:gridCol w="411480">
                  <a:extLst>
                    <a:ext uri="{9D8B030D-6E8A-4147-A177-3AD203B41FA5}">
                      <a16:colId xmlns:a16="http://schemas.microsoft.com/office/drawing/2014/main" val="2480358722"/>
                    </a:ext>
                  </a:extLst>
                </a:gridCol>
                <a:gridCol w="411480">
                  <a:extLst>
                    <a:ext uri="{9D8B030D-6E8A-4147-A177-3AD203B41FA5}">
                      <a16:colId xmlns:a16="http://schemas.microsoft.com/office/drawing/2014/main" val="621530004"/>
                    </a:ext>
                  </a:extLst>
                </a:gridCol>
                <a:gridCol w="411480">
                  <a:extLst>
                    <a:ext uri="{9D8B030D-6E8A-4147-A177-3AD203B41FA5}">
                      <a16:colId xmlns:a16="http://schemas.microsoft.com/office/drawing/2014/main" val="3965708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1314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Franco Bartolacci - 2021-03-17 20:00:01</a:t>
                      </a:r>
                      <a:r>
                        <a:rPr kumimoji="0" lang="es-ES" sz="1000" b="0" i="0" u="none" strike="noStrike" kern="1200" cap="none" spc="0" normalizeH="0" baseline="0" noProof="0">
                          <a:ln>
                            <a:noFill/>
                          </a:ln>
                          <a:solidFill>
                            <a:prstClr val="black"/>
                          </a:solidFill>
                          <a:effectLst/>
                          <a:uLnTx/>
                          <a:uFillTx/>
                          <a:latin typeface="+mn-lt"/>
                          <a:ea typeface="+mn-ea"/>
                          <a:cs typeface="+mn-cs"/>
                        </a:rPr>
                        <a:t>
 Este viernes entregaremos el título de Doctor Honoris Causa de nuestra Universidad Nacional de Rosario al Dr. Ticio Escobar, curador, profesor, crítico de arte, promotor cultural y ex secretario de cultura de Paraguay. 
La ceremonia se llevará a cabo a través del canal oficial de YouTube de la UNR - Universidad Nacional de Rosario a las 12h.
#LaUniversidadQueQueremos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9830350"/>
                  </a:ext>
                </a:extLst>
              </a:tr>
            </a:tbl>
          </a:graphicData>
        </a:graphic>
      </p:graphicFrame>
      <p:sp>
        <p:nvSpPr>
          <p:cNvPr id="4" name="Text Placeholder 3">
            <a:extLst>
              <a:ext uri="{FF2B5EF4-FFF2-40B4-BE49-F238E27FC236}">
                <a16:creationId xmlns:a16="http://schemas.microsoft.com/office/drawing/2014/main" id="{056FD91C-737F-49A1-8405-1C3C11D39FC1}"/>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1530470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0C8ED-9C1F-4C62-A392-27D192904C4E}"/>
              </a:ext>
            </a:extLst>
          </p:cNvPr>
          <p:cNvSpPr>
            <a:spLocks noGrp="1"/>
          </p:cNvSpPr>
          <p:nvPr>
            <p:ph type="title"/>
          </p:nvPr>
        </p:nvSpPr>
        <p:spPr/>
        <p:txBody>
          <a:bodyPr/>
          <a:lstStyle/>
          <a:p>
            <a:r>
              <a:rPr lang="en-US"/>
              <a:t>Facebook Own Posts Table | CIUDAD DE ROSARIO - 10 of 15</a:t>
            </a:r>
          </a:p>
        </p:txBody>
      </p:sp>
      <p:graphicFrame>
        <p:nvGraphicFramePr>
          <p:cNvPr id="5" name="Table Placeholder 4">
            <a:extLst>
              <a:ext uri="{FF2B5EF4-FFF2-40B4-BE49-F238E27FC236}">
                <a16:creationId xmlns:a16="http://schemas.microsoft.com/office/drawing/2014/main" id="{6506D48A-8E05-42EB-B886-4FDD247FE440}"/>
              </a:ext>
            </a:extLst>
          </p:cNvPr>
          <p:cNvGraphicFramePr>
            <a:graphicFrameLocks noGrp="1"/>
          </p:cNvGraphicFramePr>
          <p:nvPr>
            <p:ph type="tbl" sz="quarter" idx="13"/>
            <p:extLst>
              <p:ext uri="{D42A27DB-BD31-4B8C-83A1-F6EECF244321}">
                <p14:modId xmlns:p14="http://schemas.microsoft.com/office/powerpoint/2010/main" val="1369949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92410609"/>
                    </a:ext>
                  </a:extLst>
                </a:gridCol>
                <a:gridCol w="1316735">
                  <a:extLst>
                    <a:ext uri="{9D8B030D-6E8A-4147-A177-3AD203B41FA5}">
                      <a16:colId xmlns:a16="http://schemas.microsoft.com/office/drawing/2014/main" val="544329324"/>
                    </a:ext>
                  </a:extLst>
                </a:gridCol>
                <a:gridCol w="905256">
                  <a:extLst>
                    <a:ext uri="{9D8B030D-6E8A-4147-A177-3AD203B41FA5}">
                      <a16:colId xmlns:a16="http://schemas.microsoft.com/office/drawing/2014/main" val="3855897621"/>
                    </a:ext>
                  </a:extLst>
                </a:gridCol>
                <a:gridCol w="411480">
                  <a:extLst>
                    <a:ext uri="{9D8B030D-6E8A-4147-A177-3AD203B41FA5}">
                      <a16:colId xmlns:a16="http://schemas.microsoft.com/office/drawing/2014/main" val="3569940683"/>
                    </a:ext>
                  </a:extLst>
                </a:gridCol>
                <a:gridCol w="411480">
                  <a:extLst>
                    <a:ext uri="{9D8B030D-6E8A-4147-A177-3AD203B41FA5}">
                      <a16:colId xmlns:a16="http://schemas.microsoft.com/office/drawing/2014/main" val="932269784"/>
                    </a:ext>
                  </a:extLst>
                </a:gridCol>
                <a:gridCol w="411480">
                  <a:extLst>
                    <a:ext uri="{9D8B030D-6E8A-4147-A177-3AD203B41FA5}">
                      <a16:colId xmlns:a16="http://schemas.microsoft.com/office/drawing/2014/main" val="1414389146"/>
                    </a:ext>
                  </a:extLst>
                </a:gridCol>
                <a:gridCol w="411480">
                  <a:extLst>
                    <a:ext uri="{9D8B030D-6E8A-4147-A177-3AD203B41FA5}">
                      <a16:colId xmlns:a16="http://schemas.microsoft.com/office/drawing/2014/main" val="4269257779"/>
                    </a:ext>
                  </a:extLst>
                </a:gridCol>
                <a:gridCol w="411480">
                  <a:extLst>
                    <a:ext uri="{9D8B030D-6E8A-4147-A177-3AD203B41FA5}">
                      <a16:colId xmlns:a16="http://schemas.microsoft.com/office/drawing/2014/main" val="1447104834"/>
                    </a:ext>
                  </a:extLst>
                </a:gridCol>
                <a:gridCol w="411480">
                  <a:extLst>
                    <a:ext uri="{9D8B030D-6E8A-4147-A177-3AD203B41FA5}">
                      <a16:colId xmlns:a16="http://schemas.microsoft.com/office/drawing/2014/main" val="2774834577"/>
                    </a:ext>
                  </a:extLst>
                </a:gridCol>
                <a:gridCol w="411480">
                  <a:extLst>
                    <a:ext uri="{9D8B030D-6E8A-4147-A177-3AD203B41FA5}">
                      <a16:colId xmlns:a16="http://schemas.microsoft.com/office/drawing/2014/main" val="1563376903"/>
                    </a:ext>
                  </a:extLst>
                </a:gridCol>
                <a:gridCol w="411480">
                  <a:extLst>
                    <a:ext uri="{9D8B030D-6E8A-4147-A177-3AD203B41FA5}">
                      <a16:colId xmlns:a16="http://schemas.microsoft.com/office/drawing/2014/main" val="1369484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5289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Pablo Javkin - 2021-03-17 16:25:49</a:t>
                      </a:r>
                      <a:r>
                        <a:rPr kumimoji="0" lang="es-ES" sz="1000" b="0" i="0" u="none" strike="noStrike" kern="1200" cap="none" spc="0" normalizeH="0" baseline="0" noProof="0">
                          <a:ln>
                            <a:noFill/>
                          </a:ln>
                          <a:solidFill>
                            <a:prstClr val="black"/>
                          </a:solidFill>
                          <a:effectLst/>
                          <a:uLnTx/>
                          <a:uFillTx/>
                          <a:latin typeface="+mn-lt"/>
                          <a:ea typeface="+mn-ea"/>
                          <a:cs typeface="+mn-cs"/>
                        </a:rPr>
                        <a:t>
 Nuestros equipos de Salud siguen vacunando a los adultos y adultas mayores en los Distritos. Esta tarde pasé por el Sudoeste, para acompañarlos y agradecerles.    
Sigamos cuidándonos. 
#RosarioSeCuida
#ArribaRosario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66801857"/>
                  </a:ext>
                </a:extLst>
              </a:tr>
            </a:tbl>
          </a:graphicData>
        </a:graphic>
      </p:graphicFrame>
      <p:sp>
        <p:nvSpPr>
          <p:cNvPr id="4" name="Text Placeholder 3">
            <a:extLst>
              <a:ext uri="{FF2B5EF4-FFF2-40B4-BE49-F238E27FC236}">
                <a16:creationId xmlns:a16="http://schemas.microsoft.com/office/drawing/2014/main" id="{73436005-CCE4-4050-9689-C2834207AED9}"/>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2906636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B04E3-9F59-4CCB-AC37-3B4F5ECCE98D}"/>
              </a:ext>
            </a:extLst>
          </p:cNvPr>
          <p:cNvSpPr>
            <a:spLocks noGrp="1"/>
          </p:cNvSpPr>
          <p:nvPr>
            <p:ph type="title"/>
          </p:nvPr>
        </p:nvSpPr>
        <p:spPr/>
        <p:txBody>
          <a:bodyPr/>
          <a:lstStyle/>
          <a:p>
            <a:r>
              <a:rPr lang="en-US"/>
              <a:t>Facebook Own Posts Table | CIUDAD DE ROSARIO - 11 of 15</a:t>
            </a:r>
          </a:p>
        </p:txBody>
      </p:sp>
      <p:graphicFrame>
        <p:nvGraphicFramePr>
          <p:cNvPr id="5" name="Table Placeholder 4">
            <a:extLst>
              <a:ext uri="{FF2B5EF4-FFF2-40B4-BE49-F238E27FC236}">
                <a16:creationId xmlns:a16="http://schemas.microsoft.com/office/drawing/2014/main" id="{8BADBFAF-3ECA-455C-9AC0-187D4D885F16}"/>
              </a:ext>
            </a:extLst>
          </p:cNvPr>
          <p:cNvGraphicFramePr>
            <a:graphicFrameLocks noGrp="1"/>
          </p:cNvGraphicFramePr>
          <p:nvPr>
            <p:ph type="tbl" sz="quarter" idx="13"/>
            <p:extLst>
              <p:ext uri="{D42A27DB-BD31-4B8C-83A1-F6EECF244321}">
                <p14:modId xmlns:p14="http://schemas.microsoft.com/office/powerpoint/2010/main" val="1869406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75374444"/>
                    </a:ext>
                  </a:extLst>
                </a:gridCol>
                <a:gridCol w="1316735">
                  <a:extLst>
                    <a:ext uri="{9D8B030D-6E8A-4147-A177-3AD203B41FA5}">
                      <a16:colId xmlns:a16="http://schemas.microsoft.com/office/drawing/2014/main" val="3460976574"/>
                    </a:ext>
                  </a:extLst>
                </a:gridCol>
                <a:gridCol w="905256">
                  <a:extLst>
                    <a:ext uri="{9D8B030D-6E8A-4147-A177-3AD203B41FA5}">
                      <a16:colId xmlns:a16="http://schemas.microsoft.com/office/drawing/2014/main" val="3113799621"/>
                    </a:ext>
                  </a:extLst>
                </a:gridCol>
                <a:gridCol w="411480">
                  <a:extLst>
                    <a:ext uri="{9D8B030D-6E8A-4147-A177-3AD203B41FA5}">
                      <a16:colId xmlns:a16="http://schemas.microsoft.com/office/drawing/2014/main" val="2978113621"/>
                    </a:ext>
                  </a:extLst>
                </a:gridCol>
                <a:gridCol w="411480">
                  <a:extLst>
                    <a:ext uri="{9D8B030D-6E8A-4147-A177-3AD203B41FA5}">
                      <a16:colId xmlns:a16="http://schemas.microsoft.com/office/drawing/2014/main" val="1101296758"/>
                    </a:ext>
                  </a:extLst>
                </a:gridCol>
                <a:gridCol w="411480">
                  <a:extLst>
                    <a:ext uri="{9D8B030D-6E8A-4147-A177-3AD203B41FA5}">
                      <a16:colId xmlns:a16="http://schemas.microsoft.com/office/drawing/2014/main" val="1083588356"/>
                    </a:ext>
                  </a:extLst>
                </a:gridCol>
                <a:gridCol w="411480">
                  <a:extLst>
                    <a:ext uri="{9D8B030D-6E8A-4147-A177-3AD203B41FA5}">
                      <a16:colId xmlns:a16="http://schemas.microsoft.com/office/drawing/2014/main" val="3874081516"/>
                    </a:ext>
                  </a:extLst>
                </a:gridCol>
                <a:gridCol w="411480">
                  <a:extLst>
                    <a:ext uri="{9D8B030D-6E8A-4147-A177-3AD203B41FA5}">
                      <a16:colId xmlns:a16="http://schemas.microsoft.com/office/drawing/2014/main" val="2081447526"/>
                    </a:ext>
                  </a:extLst>
                </a:gridCol>
                <a:gridCol w="411480">
                  <a:extLst>
                    <a:ext uri="{9D8B030D-6E8A-4147-A177-3AD203B41FA5}">
                      <a16:colId xmlns:a16="http://schemas.microsoft.com/office/drawing/2014/main" val="1697523692"/>
                    </a:ext>
                  </a:extLst>
                </a:gridCol>
                <a:gridCol w="411480">
                  <a:extLst>
                    <a:ext uri="{9D8B030D-6E8A-4147-A177-3AD203B41FA5}">
                      <a16:colId xmlns:a16="http://schemas.microsoft.com/office/drawing/2014/main" val="299785374"/>
                    </a:ext>
                  </a:extLst>
                </a:gridCol>
                <a:gridCol w="411480">
                  <a:extLst>
                    <a:ext uri="{9D8B030D-6E8A-4147-A177-3AD203B41FA5}">
                      <a16:colId xmlns:a16="http://schemas.microsoft.com/office/drawing/2014/main" val="1091306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4938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Franco Bartolacci - 2021-03-17 15:59:01</a:t>
                      </a:r>
                      <a:r>
                        <a:rPr kumimoji="0" lang="es-ES" sz="1000" b="0" i="0" u="none" strike="noStrike" kern="1200" cap="none" spc="0" normalizeH="0" baseline="0" noProof="0">
                          <a:ln>
                            <a:noFill/>
                          </a:ln>
                          <a:solidFill>
                            <a:prstClr val="black"/>
                          </a:solidFill>
                          <a:effectLst/>
                          <a:uLnTx/>
                          <a:uFillTx/>
                          <a:latin typeface="+mn-lt"/>
                          <a:ea typeface="+mn-ea"/>
                          <a:cs typeface="+mn-cs"/>
                        </a:rPr>
                        <a:t>
 ↪️#RegresoCuidado al Supe 
Hoy las aulas y el patio del Superior de Comercio recibieron a las y los estudiantes nuevamente 📚 🙌
Nos llevamos la alegría de volver a encontrarnos y la convicción de seguir trabajando para multiplicar estas instancias de presencialidad.
Felicitaciones a las autoridades y a toda la comunidad educativa de la escuela por el gran trabajo para cumplir este primer objetivo y cuenten con nuestro acompañamiento decidido para seguir sumando actividades.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5827129"/>
                  </a:ext>
                </a:extLst>
              </a:tr>
            </a:tbl>
          </a:graphicData>
        </a:graphic>
      </p:graphicFrame>
      <p:sp>
        <p:nvSpPr>
          <p:cNvPr id="4" name="Text Placeholder 3">
            <a:extLst>
              <a:ext uri="{FF2B5EF4-FFF2-40B4-BE49-F238E27FC236}">
                <a16:creationId xmlns:a16="http://schemas.microsoft.com/office/drawing/2014/main" id="{2E2E20D5-5DB9-4CFD-8661-498EF13D9ED4}"/>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1532598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00920-B87A-4B02-A1D4-B1D0432A0995}"/>
              </a:ext>
            </a:extLst>
          </p:cNvPr>
          <p:cNvSpPr>
            <a:spLocks noGrp="1"/>
          </p:cNvSpPr>
          <p:nvPr>
            <p:ph type="title"/>
          </p:nvPr>
        </p:nvSpPr>
        <p:spPr/>
        <p:txBody>
          <a:bodyPr/>
          <a:lstStyle/>
          <a:p>
            <a:r>
              <a:rPr lang="en-US"/>
              <a:t>Facebook Own Posts Table | CIUDAD DE ROSARIO - 12 of 15</a:t>
            </a:r>
          </a:p>
        </p:txBody>
      </p:sp>
      <p:graphicFrame>
        <p:nvGraphicFramePr>
          <p:cNvPr id="5" name="Table Placeholder 4">
            <a:extLst>
              <a:ext uri="{FF2B5EF4-FFF2-40B4-BE49-F238E27FC236}">
                <a16:creationId xmlns:a16="http://schemas.microsoft.com/office/drawing/2014/main" id="{CFBE6750-9611-4791-810B-F59E20EB613F}"/>
              </a:ext>
            </a:extLst>
          </p:cNvPr>
          <p:cNvGraphicFramePr>
            <a:graphicFrameLocks noGrp="1"/>
          </p:cNvGraphicFramePr>
          <p:nvPr>
            <p:ph type="tbl" sz="quarter" idx="13"/>
            <p:extLst>
              <p:ext uri="{D42A27DB-BD31-4B8C-83A1-F6EECF244321}">
                <p14:modId xmlns:p14="http://schemas.microsoft.com/office/powerpoint/2010/main" val="2449406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00838782"/>
                    </a:ext>
                  </a:extLst>
                </a:gridCol>
                <a:gridCol w="1316735">
                  <a:extLst>
                    <a:ext uri="{9D8B030D-6E8A-4147-A177-3AD203B41FA5}">
                      <a16:colId xmlns:a16="http://schemas.microsoft.com/office/drawing/2014/main" val="3648948859"/>
                    </a:ext>
                  </a:extLst>
                </a:gridCol>
                <a:gridCol w="905256">
                  <a:extLst>
                    <a:ext uri="{9D8B030D-6E8A-4147-A177-3AD203B41FA5}">
                      <a16:colId xmlns:a16="http://schemas.microsoft.com/office/drawing/2014/main" val="568288020"/>
                    </a:ext>
                  </a:extLst>
                </a:gridCol>
                <a:gridCol w="411480">
                  <a:extLst>
                    <a:ext uri="{9D8B030D-6E8A-4147-A177-3AD203B41FA5}">
                      <a16:colId xmlns:a16="http://schemas.microsoft.com/office/drawing/2014/main" val="994864209"/>
                    </a:ext>
                  </a:extLst>
                </a:gridCol>
                <a:gridCol w="411480">
                  <a:extLst>
                    <a:ext uri="{9D8B030D-6E8A-4147-A177-3AD203B41FA5}">
                      <a16:colId xmlns:a16="http://schemas.microsoft.com/office/drawing/2014/main" val="2337079670"/>
                    </a:ext>
                  </a:extLst>
                </a:gridCol>
                <a:gridCol w="411480">
                  <a:extLst>
                    <a:ext uri="{9D8B030D-6E8A-4147-A177-3AD203B41FA5}">
                      <a16:colId xmlns:a16="http://schemas.microsoft.com/office/drawing/2014/main" val="891156234"/>
                    </a:ext>
                  </a:extLst>
                </a:gridCol>
                <a:gridCol w="411480">
                  <a:extLst>
                    <a:ext uri="{9D8B030D-6E8A-4147-A177-3AD203B41FA5}">
                      <a16:colId xmlns:a16="http://schemas.microsoft.com/office/drawing/2014/main" val="2158906184"/>
                    </a:ext>
                  </a:extLst>
                </a:gridCol>
                <a:gridCol w="411480">
                  <a:extLst>
                    <a:ext uri="{9D8B030D-6E8A-4147-A177-3AD203B41FA5}">
                      <a16:colId xmlns:a16="http://schemas.microsoft.com/office/drawing/2014/main" val="977895676"/>
                    </a:ext>
                  </a:extLst>
                </a:gridCol>
                <a:gridCol w="411480">
                  <a:extLst>
                    <a:ext uri="{9D8B030D-6E8A-4147-A177-3AD203B41FA5}">
                      <a16:colId xmlns:a16="http://schemas.microsoft.com/office/drawing/2014/main" val="864479059"/>
                    </a:ext>
                  </a:extLst>
                </a:gridCol>
                <a:gridCol w="411480">
                  <a:extLst>
                    <a:ext uri="{9D8B030D-6E8A-4147-A177-3AD203B41FA5}">
                      <a16:colId xmlns:a16="http://schemas.microsoft.com/office/drawing/2014/main" val="1547299098"/>
                    </a:ext>
                  </a:extLst>
                </a:gridCol>
                <a:gridCol w="411480">
                  <a:extLst>
                    <a:ext uri="{9D8B030D-6E8A-4147-A177-3AD203B41FA5}">
                      <a16:colId xmlns:a16="http://schemas.microsoft.com/office/drawing/2014/main" val="358847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4833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Pablo Javkin - 2021-03-17 09:19:57</a:t>
                      </a:r>
                      <a:r>
                        <a:rPr kumimoji="0" lang="es-ES" sz="1000" b="0" i="0" u="none" strike="noStrike" kern="1200" cap="none" spc="0" normalizeH="0" baseline="0" noProof="0">
                          <a:ln>
                            <a:noFill/>
                          </a:ln>
                          <a:solidFill>
                            <a:prstClr val="black"/>
                          </a:solidFill>
                          <a:effectLst/>
                          <a:uLnTx/>
                          <a:uFillTx/>
                          <a:latin typeface="+mn-lt"/>
                          <a:ea typeface="+mn-ea"/>
                          <a:cs typeface="+mn-cs"/>
                        </a:rPr>
                        <a:t>
 VOLVER A SONREÍR 
Hoy temprano fui a la escuela Martha Salotti, en el oeste. Quise compartir el inicio de clases junto a los docentes, y ver las sonrisas de los chicos y las chicas en esta vuelta tan esperada. 
Les llevé un regalo muy especial: un maravilloso cuadro de Belgrano, realizado por un artista local. Sé que lo van a cuidar. Y también compartimos un rato de música con el Trío Chaná. 
Es muy lindo volver a ver las sonrisas y las mochilas llenas de sueños, otra vez por la ciudad. ¡Y a cuidarnos más que nunca! 
#ArribaRosario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80594884"/>
                  </a:ext>
                </a:extLst>
              </a:tr>
            </a:tbl>
          </a:graphicData>
        </a:graphic>
      </p:graphicFrame>
      <p:sp>
        <p:nvSpPr>
          <p:cNvPr id="4" name="Text Placeholder 3">
            <a:extLst>
              <a:ext uri="{FF2B5EF4-FFF2-40B4-BE49-F238E27FC236}">
                <a16:creationId xmlns:a16="http://schemas.microsoft.com/office/drawing/2014/main" id="{205401A0-8A89-4A1E-968C-82D4819B3E14}"/>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4136408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F8FB9-D87E-4703-A969-89CF422898CE}"/>
              </a:ext>
            </a:extLst>
          </p:cNvPr>
          <p:cNvSpPr>
            <a:spLocks noGrp="1"/>
          </p:cNvSpPr>
          <p:nvPr>
            <p:ph type="title"/>
          </p:nvPr>
        </p:nvSpPr>
        <p:spPr/>
        <p:txBody>
          <a:bodyPr/>
          <a:lstStyle/>
          <a:p>
            <a:r>
              <a:rPr lang="en-US"/>
              <a:t>Facebook Own Posts Table | CIUDAD DE ROSARIO - 13 of 15</a:t>
            </a:r>
          </a:p>
        </p:txBody>
      </p:sp>
      <p:graphicFrame>
        <p:nvGraphicFramePr>
          <p:cNvPr id="5" name="Table Placeholder 4">
            <a:extLst>
              <a:ext uri="{FF2B5EF4-FFF2-40B4-BE49-F238E27FC236}">
                <a16:creationId xmlns:a16="http://schemas.microsoft.com/office/drawing/2014/main" id="{85AA4710-151E-456A-BDB6-3BC96F0BEC35}"/>
              </a:ext>
            </a:extLst>
          </p:cNvPr>
          <p:cNvGraphicFramePr>
            <a:graphicFrameLocks noGrp="1"/>
          </p:cNvGraphicFramePr>
          <p:nvPr>
            <p:ph type="tbl" sz="quarter" idx="13"/>
            <p:extLst>
              <p:ext uri="{D42A27DB-BD31-4B8C-83A1-F6EECF244321}">
                <p14:modId xmlns:p14="http://schemas.microsoft.com/office/powerpoint/2010/main" val="2777946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95731032"/>
                    </a:ext>
                  </a:extLst>
                </a:gridCol>
                <a:gridCol w="1316735">
                  <a:extLst>
                    <a:ext uri="{9D8B030D-6E8A-4147-A177-3AD203B41FA5}">
                      <a16:colId xmlns:a16="http://schemas.microsoft.com/office/drawing/2014/main" val="1881725696"/>
                    </a:ext>
                  </a:extLst>
                </a:gridCol>
                <a:gridCol w="905256">
                  <a:extLst>
                    <a:ext uri="{9D8B030D-6E8A-4147-A177-3AD203B41FA5}">
                      <a16:colId xmlns:a16="http://schemas.microsoft.com/office/drawing/2014/main" val="320012629"/>
                    </a:ext>
                  </a:extLst>
                </a:gridCol>
                <a:gridCol w="411480">
                  <a:extLst>
                    <a:ext uri="{9D8B030D-6E8A-4147-A177-3AD203B41FA5}">
                      <a16:colId xmlns:a16="http://schemas.microsoft.com/office/drawing/2014/main" val="2333458014"/>
                    </a:ext>
                  </a:extLst>
                </a:gridCol>
                <a:gridCol w="411480">
                  <a:extLst>
                    <a:ext uri="{9D8B030D-6E8A-4147-A177-3AD203B41FA5}">
                      <a16:colId xmlns:a16="http://schemas.microsoft.com/office/drawing/2014/main" val="1749618824"/>
                    </a:ext>
                  </a:extLst>
                </a:gridCol>
                <a:gridCol w="411480">
                  <a:extLst>
                    <a:ext uri="{9D8B030D-6E8A-4147-A177-3AD203B41FA5}">
                      <a16:colId xmlns:a16="http://schemas.microsoft.com/office/drawing/2014/main" val="884161092"/>
                    </a:ext>
                  </a:extLst>
                </a:gridCol>
                <a:gridCol w="411480">
                  <a:extLst>
                    <a:ext uri="{9D8B030D-6E8A-4147-A177-3AD203B41FA5}">
                      <a16:colId xmlns:a16="http://schemas.microsoft.com/office/drawing/2014/main" val="60780901"/>
                    </a:ext>
                  </a:extLst>
                </a:gridCol>
                <a:gridCol w="411480">
                  <a:extLst>
                    <a:ext uri="{9D8B030D-6E8A-4147-A177-3AD203B41FA5}">
                      <a16:colId xmlns:a16="http://schemas.microsoft.com/office/drawing/2014/main" val="2538314301"/>
                    </a:ext>
                  </a:extLst>
                </a:gridCol>
                <a:gridCol w="411480">
                  <a:extLst>
                    <a:ext uri="{9D8B030D-6E8A-4147-A177-3AD203B41FA5}">
                      <a16:colId xmlns:a16="http://schemas.microsoft.com/office/drawing/2014/main" val="2604741859"/>
                    </a:ext>
                  </a:extLst>
                </a:gridCol>
                <a:gridCol w="411480">
                  <a:extLst>
                    <a:ext uri="{9D8B030D-6E8A-4147-A177-3AD203B41FA5}">
                      <a16:colId xmlns:a16="http://schemas.microsoft.com/office/drawing/2014/main" val="2084523413"/>
                    </a:ext>
                  </a:extLst>
                </a:gridCol>
                <a:gridCol w="411480">
                  <a:extLst>
                    <a:ext uri="{9D8B030D-6E8A-4147-A177-3AD203B41FA5}">
                      <a16:colId xmlns:a16="http://schemas.microsoft.com/office/drawing/2014/main" val="1268468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4218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Schmuck - 2021-03-16 18:22:17</a:t>
                      </a:r>
                      <a:r>
                        <a:rPr kumimoji="0" lang="es-ES" sz="1000" b="0" i="0" u="none" strike="noStrike" kern="1200" cap="none" spc="0" normalizeH="0" baseline="0" noProof="0">
                          <a:ln>
                            <a:noFill/>
                          </a:ln>
                          <a:solidFill>
                            <a:prstClr val="black"/>
                          </a:solidFill>
                          <a:effectLst/>
                          <a:uLnTx/>
                          <a:uFillTx/>
                          <a:latin typeface="+mn-lt"/>
                          <a:ea typeface="+mn-ea"/>
                          <a:cs typeface="+mn-cs"/>
                        </a:rPr>
                        <a:t>
 SE NOS ACABA EL TIEMPO.
EL #AlcoholCero TIENE QUE SER UNA REALIDAD.
Hace 6 años que nuestro proyecto de #AlcoholCero está presentado. Durante todo ese tiempo ha cambiado la composición del cuerpo, los gobiernos provinciales, los funcionarios nacionales y hasta la mismísima normalidad que conocíamos. Pero hay algo que no cambió y que lejos de eso se incrementó de una manera más que preocupante: la siniestralidad vial que ocasiona el consumo de alcohol al volante. En uno de cada dos siniestros viales donde hay víctimas fatales el alcohol es protagonista. Hoy los siniestros viales son la principal causa de muerte en los menores de 35 años. 
La política debe ser una herramienta cambiar esta realidad. 
SI TOMAS, NO MANEJES.
Esta debe ser la pauta de conducta que produzca el cambio cultural que necesitamos como sociedad. 
El alcohol al volante mata.  Esta norma nos va permitir a salvar vidas.
#AlcoholCero
Mariu.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62653227"/>
                  </a:ext>
                </a:extLst>
              </a:tr>
            </a:tbl>
          </a:graphicData>
        </a:graphic>
      </p:graphicFrame>
      <p:sp>
        <p:nvSpPr>
          <p:cNvPr id="4" name="Text Placeholder 3">
            <a:extLst>
              <a:ext uri="{FF2B5EF4-FFF2-40B4-BE49-F238E27FC236}">
                <a16:creationId xmlns:a16="http://schemas.microsoft.com/office/drawing/2014/main" id="{BD9D263D-0413-4A87-9A0D-F7EA65ED53B5}"/>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1124435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FDF8A-5A89-49FE-8E4B-3BDA49267B6D}"/>
              </a:ext>
            </a:extLst>
          </p:cNvPr>
          <p:cNvSpPr>
            <a:spLocks noGrp="1"/>
          </p:cNvSpPr>
          <p:nvPr>
            <p:ph type="title"/>
          </p:nvPr>
        </p:nvSpPr>
        <p:spPr/>
        <p:txBody>
          <a:bodyPr/>
          <a:lstStyle/>
          <a:p>
            <a:r>
              <a:rPr lang="en-US"/>
              <a:t>Facebook Own Posts Table | CIUDAD DE ROSARIO - 14 of 15</a:t>
            </a:r>
          </a:p>
        </p:txBody>
      </p:sp>
      <p:graphicFrame>
        <p:nvGraphicFramePr>
          <p:cNvPr id="5" name="Table Placeholder 4">
            <a:extLst>
              <a:ext uri="{FF2B5EF4-FFF2-40B4-BE49-F238E27FC236}">
                <a16:creationId xmlns:a16="http://schemas.microsoft.com/office/drawing/2014/main" id="{E63F40D0-C2CB-4CB2-9624-97D36DEE1CF7}"/>
              </a:ext>
            </a:extLst>
          </p:cNvPr>
          <p:cNvGraphicFramePr>
            <a:graphicFrameLocks noGrp="1"/>
          </p:cNvGraphicFramePr>
          <p:nvPr>
            <p:ph type="tbl" sz="quarter" idx="13"/>
            <p:extLst>
              <p:ext uri="{D42A27DB-BD31-4B8C-83A1-F6EECF244321}">
                <p14:modId xmlns:p14="http://schemas.microsoft.com/office/powerpoint/2010/main" val="2406957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48201143"/>
                    </a:ext>
                  </a:extLst>
                </a:gridCol>
                <a:gridCol w="1316735">
                  <a:extLst>
                    <a:ext uri="{9D8B030D-6E8A-4147-A177-3AD203B41FA5}">
                      <a16:colId xmlns:a16="http://schemas.microsoft.com/office/drawing/2014/main" val="1520971216"/>
                    </a:ext>
                  </a:extLst>
                </a:gridCol>
                <a:gridCol w="905256">
                  <a:extLst>
                    <a:ext uri="{9D8B030D-6E8A-4147-A177-3AD203B41FA5}">
                      <a16:colId xmlns:a16="http://schemas.microsoft.com/office/drawing/2014/main" val="3079888720"/>
                    </a:ext>
                  </a:extLst>
                </a:gridCol>
                <a:gridCol w="411480">
                  <a:extLst>
                    <a:ext uri="{9D8B030D-6E8A-4147-A177-3AD203B41FA5}">
                      <a16:colId xmlns:a16="http://schemas.microsoft.com/office/drawing/2014/main" val="678987230"/>
                    </a:ext>
                  </a:extLst>
                </a:gridCol>
                <a:gridCol w="411480">
                  <a:extLst>
                    <a:ext uri="{9D8B030D-6E8A-4147-A177-3AD203B41FA5}">
                      <a16:colId xmlns:a16="http://schemas.microsoft.com/office/drawing/2014/main" val="361860354"/>
                    </a:ext>
                  </a:extLst>
                </a:gridCol>
                <a:gridCol w="411480">
                  <a:extLst>
                    <a:ext uri="{9D8B030D-6E8A-4147-A177-3AD203B41FA5}">
                      <a16:colId xmlns:a16="http://schemas.microsoft.com/office/drawing/2014/main" val="1940961848"/>
                    </a:ext>
                  </a:extLst>
                </a:gridCol>
                <a:gridCol w="411480">
                  <a:extLst>
                    <a:ext uri="{9D8B030D-6E8A-4147-A177-3AD203B41FA5}">
                      <a16:colId xmlns:a16="http://schemas.microsoft.com/office/drawing/2014/main" val="3639922516"/>
                    </a:ext>
                  </a:extLst>
                </a:gridCol>
                <a:gridCol w="411480">
                  <a:extLst>
                    <a:ext uri="{9D8B030D-6E8A-4147-A177-3AD203B41FA5}">
                      <a16:colId xmlns:a16="http://schemas.microsoft.com/office/drawing/2014/main" val="2976414295"/>
                    </a:ext>
                  </a:extLst>
                </a:gridCol>
                <a:gridCol w="411480">
                  <a:extLst>
                    <a:ext uri="{9D8B030D-6E8A-4147-A177-3AD203B41FA5}">
                      <a16:colId xmlns:a16="http://schemas.microsoft.com/office/drawing/2014/main" val="1574120065"/>
                    </a:ext>
                  </a:extLst>
                </a:gridCol>
                <a:gridCol w="411480">
                  <a:extLst>
                    <a:ext uri="{9D8B030D-6E8A-4147-A177-3AD203B41FA5}">
                      <a16:colId xmlns:a16="http://schemas.microsoft.com/office/drawing/2014/main" val="3161884942"/>
                    </a:ext>
                  </a:extLst>
                </a:gridCol>
                <a:gridCol w="411480">
                  <a:extLst>
                    <a:ext uri="{9D8B030D-6E8A-4147-A177-3AD203B41FA5}">
                      <a16:colId xmlns:a16="http://schemas.microsoft.com/office/drawing/2014/main" val="3197893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1199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Schmuck - 2021-03-16 12:35:06</a:t>
                      </a:r>
                      <a:r>
                        <a:rPr kumimoji="0" lang="es-ES" sz="1000" b="0" i="0" u="none" strike="noStrike" kern="1200" cap="none" spc="0" normalizeH="0" baseline="0" noProof="0">
                          <a:ln>
                            <a:noFill/>
                          </a:ln>
                          <a:solidFill>
                            <a:prstClr val="black"/>
                          </a:solidFill>
                          <a:effectLst/>
                          <a:uLnTx/>
                          <a:uFillTx/>
                          <a:latin typeface="+mn-lt"/>
                          <a:ea typeface="+mn-ea"/>
                          <a:cs typeface="+mn-cs"/>
                        </a:rPr>
                        <a:t>
 #AlcoholCero 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05579990"/>
                  </a:ext>
                </a:extLst>
              </a:tr>
            </a:tbl>
          </a:graphicData>
        </a:graphic>
      </p:graphicFrame>
      <p:sp>
        <p:nvSpPr>
          <p:cNvPr id="4" name="Text Placeholder 3">
            <a:extLst>
              <a:ext uri="{FF2B5EF4-FFF2-40B4-BE49-F238E27FC236}">
                <a16:creationId xmlns:a16="http://schemas.microsoft.com/office/drawing/2014/main" id="{FCD5BC8B-95EC-4B96-8251-01286D600B4C}"/>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3242099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05236-AE3F-4EB0-874C-38E2690F52DB}"/>
              </a:ext>
            </a:extLst>
          </p:cNvPr>
          <p:cNvSpPr>
            <a:spLocks noGrp="1"/>
          </p:cNvSpPr>
          <p:nvPr>
            <p:ph type="title"/>
          </p:nvPr>
        </p:nvSpPr>
        <p:spPr/>
        <p:txBody>
          <a:bodyPr/>
          <a:lstStyle/>
          <a:p>
            <a:r>
              <a:rPr lang="en-US"/>
              <a:t>Facebook Own Posts Table | CIUDAD DE ROSARIO - 15 of 15</a:t>
            </a:r>
          </a:p>
        </p:txBody>
      </p:sp>
      <p:graphicFrame>
        <p:nvGraphicFramePr>
          <p:cNvPr id="5" name="Table Placeholder 4">
            <a:extLst>
              <a:ext uri="{FF2B5EF4-FFF2-40B4-BE49-F238E27FC236}">
                <a16:creationId xmlns:a16="http://schemas.microsoft.com/office/drawing/2014/main" id="{24A39467-E527-4EB9-846D-C7BA929AE8AF}"/>
              </a:ext>
            </a:extLst>
          </p:cNvPr>
          <p:cNvGraphicFramePr>
            <a:graphicFrameLocks noGrp="1"/>
          </p:cNvGraphicFramePr>
          <p:nvPr>
            <p:ph type="tbl" sz="quarter" idx="13"/>
            <p:extLst>
              <p:ext uri="{D42A27DB-BD31-4B8C-83A1-F6EECF244321}">
                <p14:modId xmlns:p14="http://schemas.microsoft.com/office/powerpoint/2010/main" val="404158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52034829"/>
                    </a:ext>
                  </a:extLst>
                </a:gridCol>
                <a:gridCol w="1316735">
                  <a:extLst>
                    <a:ext uri="{9D8B030D-6E8A-4147-A177-3AD203B41FA5}">
                      <a16:colId xmlns:a16="http://schemas.microsoft.com/office/drawing/2014/main" val="504069418"/>
                    </a:ext>
                  </a:extLst>
                </a:gridCol>
                <a:gridCol w="905256">
                  <a:extLst>
                    <a:ext uri="{9D8B030D-6E8A-4147-A177-3AD203B41FA5}">
                      <a16:colId xmlns:a16="http://schemas.microsoft.com/office/drawing/2014/main" val="1477078015"/>
                    </a:ext>
                  </a:extLst>
                </a:gridCol>
                <a:gridCol w="411480">
                  <a:extLst>
                    <a:ext uri="{9D8B030D-6E8A-4147-A177-3AD203B41FA5}">
                      <a16:colId xmlns:a16="http://schemas.microsoft.com/office/drawing/2014/main" val="2434154494"/>
                    </a:ext>
                  </a:extLst>
                </a:gridCol>
                <a:gridCol w="411480">
                  <a:extLst>
                    <a:ext uri="{9D8B030D-6E8A-4147-A177-3AD203B41FA5}">
                      <a16:colId xmlns:a16="http://schemas.microsoft.com/office/drawing/2014/main" val="2661980316"/>
                    </a:ext>
                  </a:extLst>
                </a:gridCol>
                <a:gridCol w="411480">
                  <a:extLst>
                    <a:ext uri="{9D8B030D-6E8A-4147-A177-3AD203B41FA5}">
                      <a16:colId xmlns:a16="http://schemas.microsoft.com/office/drawing/2014/main" val="4092810512"/>
                    </a:ext>
                  </a:extLst>
                </a:gridCol>
                <a:gridCol w="411480">
                  <a:extLst>
                    <a:ext uri="{9D8B030D-6E8A-4147-A177-3AD203B41FA5}">
                      <a16:colId xmlns:a16="http://schemas.microsoft.com/office/drawing/2014/main" val="2205811377"/>
                    </a:ext>
                  </a:extLst>
                </a:gridCol>
                <a:gridCol w="411480">
                  <a:extLst>
                    <a:ext uri="{9D8B030D-6E8A-4147-A177-3AD203B41FA5}">
                      <a16:colId xmlns:a16="http://schemas.microsoft.com/office/drawing/2014/main" val="1364035585"/>
                    </a:ext>
                  </a:extLst>
                </a:gridCol>
                <a:gridCol w="411480">
                  <a:extLst>
                    <a:ext uri="{9D8B030D-6E8A-4147-A177-3AD203B41FA5}">
                      <a16:colId xmlns:a16="http://schemas.microsoft.com/office/drawing/2014/main" val="3780091669"/>
                    </a:ext>
                  </a:extLst>
                </a:gridCol>
                <a:gridCol w="411480">
                  <a:extLst>
                    <a:ext uri="{9D8B030D-6E8A-4147-A177-3AD203B41FA5}">
                      <a16:colId xmlns:a16="http://schemas.microsoft.com/office/drawing/2014/main" val="3800693085"/>
                    </a:ext>
                  </a:extLst>
                </a:gridCol>
                <a:gridCol w="411480">
                  <a:extLst>
                    <a:ext uri="{9D8B030D-6E8A-4147-A177-3AD203B41FA5}">
                      <a16:colId xmlns:a16="http://schemas.microsoft.com/office/drawing/2014/main" val="41601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4532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Franco Bartolacci - 2021-03-15 18:37:59</a:t>
                      </a:r>
                      <a:r>
                        <a:rPr kumimoji="0" lang="es-ES" sz="1000" b="0" i="0" u="none" strike="noStrike" kern="1200" cap="none" spc="0" normalizeH="0" baseline="0" noProof="0">
                          <a:ln>
                            <a:noFill/>
                          </a:ln>
                          <a:solidFill>
                            <a:prstClr val="black"/>
                          </a:solidFill>
                          <a:effectLst/>
                          <a:uLnTx/>
                          <a:uFillTx/>
                          <a:latin typeface="+mn-lt"/>
                          <a:ea typeface="+mn-ea"/>
                          <a:cs typeface="+mn-cs"/>
                        </a:rPr>
                        <a:t>
 UNR 🇦🇷 - BOLOGNA 🇮🇹ENTREGA DEL PRIMER DOBLE TITULO DE GRADO Y CONVENIO DE DOBLE TITULACIÓN PARA POSGRADO 
Un día histórico en el proceso de internacionalización de nuestra Universidad con la firma del convenio para la doble titulación en posgrado con la Alma Mater Studiorum - Università di Bologna y nuestra participación en el acto de graduación de la primera estudiante egresada con doble titulación.  
Un orgullo formalizar el trabajo arduo y sostenido que los equipos de ambas universidades vienen realizando desde hace más de un año. Celebramos esta instancia y convocamos a nuestras instituciones a seguir trabajando de manera creativa, colaborativa, proactiva y solidaria en pos de generar mecanismos de cooperación que puedan añadir valor y amplitud a la investigación científica, la innovación tecnológica y la cooperación institucional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83505062"/>
                  </a:ext>
                </a:extLst>
              </a:tr>
            </a:tbl>
          </a:graphicData>
        </a:graphic>
      </p:graphicFrame>
      <p:sp>
        <p:nvSpPr>
          <p:cNvPr id="4" name="Text Placeholder 3">
            <a:extLst>
              <a:ext uri="{FF2B5EF4-FFF2-40B4-BE49-F238E27FC236}">
                <a16:creationId xmlns:a16="http://schemas.microsoft.com/office/drawing/2014/main" id="{E32F7162-B103-4C53-A5AC-5CAE5CB928EA}"/>
              </a:ext>
            </a:extLst>
          </p:cNvPr>
          <p:cNvSpPr>
            <a:spLocks noGrp="1"/>
          </p:cNvSpPr>
          <p:nvPr>
            <p:ph type="body" sz="quarter" idx="14"/>
          </p:nvPr>
        </p:nvSpPr>
        <p:spPr/>
        <p:txBody>
          <a:bodyPr/>
          <a:lstStyle/>
          <a:p>
            <a:r>
              <a:rPr lang="en-US"/>
              <a:t>03/15/2021 - 03/21/2021</a:t>
            </a:r>
          </a:p>
        </p:txBody>
      </p:sp>
    </p:spTree>
    <p:extLst>
      <p:ext uri="{BB962C8B-B14F-4D97-AF65-F5344CB8AC3E}">
        <p14:creationId xmlns:p14="http://schemas.microsoft.com/office/powerpoint/2010/main" val="30398864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710</Words>
  <Application>Microsoft Office PowerPoint</Application>
  <PresentationFormat>On-screen Show (4:3)</PresentationFormat>
  <Paragraphs>345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 Own Posts Table | CIUDAD DE ROSARIO - 1 of 15</vt:lpstr>
      <vt:lpstr>Facebook Own Posts Table | CIUDAD DE ROSARIO - 2 of 15</vt:lpstr>
      <vt:lpstr>Facebook Own Posts Table | CIUDAD DE ROSARIO - 3 of 15</vt:lpstr>
      <vt:lpstr>Facebook Own Posts Table | CIUDAD DE ROSARIO - 4 of 15</vt:lpstr>
      <vt:lpstr>Facebook Own Posts Table | CIUDAD DE ROSARIO - 5 of 15</vt:lpstr>
      <vt:lpstr>Facebook Own Posts Table | CIUDAD DE ROSARIO - 6 of 15</vt:lpstr>
      <vt:lpstr>Facebook Own Posts Table | CIUDAD DE ROSARIO - 7 of 15</vt:lpstr>
      <vt:lpstr>Facebook Own Posts Table | CIUDAD DE ROSARIO - 8 of 15</vt:lpstr>
      <vt:lpstr>Facebook Own Posts Table | CIUDAD DE ROSARIO - 9 of 15</vt:lpstr>
      <vt:lpstr>Facebook Own Posts Table | CIUDAD DE ROSARIO - 10 of 15</vt:lpstr>
      <vt:lpstr>Facebook Own Posts Table | CIUDAD DE ROSARIO - 11 of 15</vt:lpstr>
      <vt:lpstr>Facebook Own Posts Table | CIUDAD DE ROSARIO - 12 of 15</vt:lpstr>
      <vt:lpstr>Facebook Own Posts Table | CIUDAD DE ROSARIO - 13 of 15</vt:lpstr>
      <vt:lpstr>Facebook Own Posts Table | CIUDAD DE ROSARIO - 14 of 15</vt:lpstr>
      <vt:lpstr>Facebook Own Posts Table | CIUDAD DE ROSARIO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CIUDAD DE ROSARIO - 1 of 15</dc:title>
  <dc:creator>Frederik Peiniger</dc:creator>
  <cp:lastModifiedBy>Frederik Peiniger</cp:lastModifiedBy>
  <cp:revision>1</cp:revision>
  <dcterms:created xsi:type="dcterms:W3CDTF">2021-03-22T17:16:11Z</dcterms:created>
  <dcterms:modified xsi:type="dcterms:W3CDTF">2021-03-22T17:17:59Z</dcterms:modified>
</cp:coreProperties>
</file>