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9CE7-168E-4581-9276-A525A203E45B}"/>
              </a:ext>
            </a:extLst>
          </p:cNvPr>
          <p:cNvSpPr>
            <a:spLocks noGrp="1"/>
          </p:cNvSpPr>
          <p:nvPr>
            <p:ph type="title"/>
          </p:nvPr>
        </p:nvSpPr>
        <p:spPr/>
        <p:txBody>
          <a:bodyPr/>
          <a:lstStyle/>
          <a:p>
            <a:r>
              <a:rPr lang="en-US"/>
              <a:t>LinkedIn Posts Table | Yapı Kredi - 1 of 21</a:t>
            </a:r>
          </a:p>
        </p:txBody>
      </p:sp>
      <p:graphicFrame>
        <p:nvGraphicFramePr>
          <p:cNvPr id="5" name="Table Placeholder 4">
            <a:extLst>
              <a:ext uri="{FF2B5EF4-FFF2-40B4-BE49-F238E27FC236}">
                <a16:creationId xmlns:a16="http://schemas.microsoft.com/office/drawing/2014/main" id="{7CC909DA-8560-4236-BE9A-E3D80E2E201B}"/>
              </a:ext>
            </a:extLst>
          </p:cNvPr>
          <p:cNvGraphicFramePr>
            <a:graphicFrameLocks noGrp="1"/>
          </p:cNvGraphicFramePr>
          <p:nvPr>
            <p:ph type="tbl" sz="quarter" idx="13"/>
            <p:extLst>
              <p:ext uri="{D42A27DB-BD31-4B8C-83A1-F6EECF244321}">
                <p14:modId xmlns:p14="http://schemas.microsoft.com/office/powerpoint/2010/main" val="3342262360"/>
              </p:ext>
            </p:extLst>
          </p:nvPr>
        </p:nvGraphicFramePr>
        <p:xfrm>
          <a:off x="457200" y="1731963"/>
          <a:ext cx="7982712" cy="30784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97151655"/>
                    </a:ext>
                  </a:extLst>
                </a:gridCol>
                <a:gridCol w="1645920">
                  <a:extLst>
                    <a:ext uri="{9D8B030D-6E8A-4147-A177-3AD203B41FA5}">
                      <a16:colId xmlns:a16="http://schemas.microsoft.com/office/drawing/2014/main" val="3056549240"/>
                    </a:ext>
                  </a:extLst>
                </a:gridCol>
                <a:gridCol w="576072">
                  <a:extLst>
                    <a:ext uri="{9D8B030D-6E8A-4147-A177-3AD203B41FA5}">
                      <a16:colId xmlns:a16="http://schemas.microsoft.com/office/drawing/2014/main" val="2976698993"/>
                    </a:ext>
                  </a:extLst>
                </a:gridCol>
                <a:gridCol w="576072">
                  <a:extLst>
                    <a:ext uri="{9D8B030D-6E8A-4147-A177-3AD203B41FA5}">
                      <a16:colId xmlns:a16="http://schemas.microsoft.com/office/drawing/2014/main" val="4107134374"/>
                    </a:ext>
                  </a:extLst>
                </a:gridCol>
                <a:gridCol w="576072">
                  <a:extLst>
                    <a:ext uri="{9D8B030D-6E8A-4147-A177-3AD203B41FA5}">
                      <a16:colId xmlns:a16="http://schemas.microsoft.com/office/drawing/2014/main" val="3198028611"/>
                    </a:ext>
                  </a:extLst>
                </a:gridCol>
                <a:gridCol w="576072">
                  <a:extLst>
                    <a:ext uri="{9D8B030D-6E8A-4147-A177-3AD203B41FA5}">
                      <a16:colId xmlns:a16="http://schemas.microsoft.com/office/drawing/2014/main" val="770970378"/>
                    </a:ext>
                  </a:extLst>
                </a:gridCol>
                <a:gridCol w="576072">
                  <a:extLst>
                    <a:ext uri="{9D8B030D-6E8A-4147-A177-3AD203B41FA5}">
                      <a16:colId xmlns:a16="http://schemas.microsoft.com/office/drawing/2014/main" val="269495095"/>
                    </a:ext>
                  </a:extLst>
                </a:gridCol>
                <a:gridCol w="576072">
                  <a:extLst>
                    <a:ext uri="{9D8B030D-6E8A-4147-A177-3AD203B41FA5}">
                      <a16:colId xmlns:a16="http://schemas.microsoft.com/office/drawing/2014/main" val="3030716362"/>
                    </a:ext>
                  </a:extLst>
                </a:gridCol>
                <a:gridCol w="576072">
                  <a:extLst>
                    <a:ext uri="{9D8B030D-6E8A-4147-A177-3AD203B41FA5}">
                      <a16:colId xmlns:a16="http://schemas.microsoft.com/office/drawing/2014/main" val="934819331"/>
                    </a:ext>
                  </a:extLst>
                </a:gridCol>
                <a:gridCol w="576072">
                  <a:extLst>
                    <a:ext uri="{9D8B030D-6E8A-4147-A177-3AD203B41FA5}">
                      <a16:colId xmlns:a16="http://schemas.microsoft.com/office/drawing/2014/main" val="36741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8554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- 2022-06-30 18:58:05</a:t>
                      </a:r>
                      <a:r>
                        <a:rPr kumimoji="0" lang="en-US" sz="1000" b="0" i="0" u="none" strike="noStrike" kern="1200" cap="none" spc="0" normalizeH="0" baseline="0" noProof="0">
                          <a:ln>
                            <a:noFill/>
                          </a:ln>
                          <a:solidFill>
                            <a:prstClr val="black"/>
                          </a:solidFill>
                          <a:effectLst/>
                          <a:uLnTx/>
                          <a:uFillTx/>
                          <a:latin typeface="+mn-lt"/>
                          <a:ea typeface="+mn-ea"/>
                          <a:cs typeface="+mn-cs"/>
                        </a:rPr>
                        <a:t>
 İş hayatında yaşanan büyük değişimler, gelecek, liderlik ve kurum-çalışan ilişkileri açısından da yepyeni bir dönemi beraberinde getirdi. Geleceği Konuşalım podcast kanalında, Egon Zehnder Kıdemli Ortağı Murat Yeşildere ile birlikte “Değişen İş Hayatının Getirdiği Riskler ve Fırsatlar” hakkında konuşuyoruz. Keyifli dinlemeler! https://spoti.fi/3I1FMka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1.4306410720753 %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extLst>
                  <a:ext uri="{0D108BD9-81ED-4DB2-BD59-A6C34878D82A}">
                    <a16:rowId xmlns:a16="http://schemas.microsoft.com/office/drawing/2014/main" val="3927558314"/>
                  </a:ext>
                </a:extLst>
              </a:tr>
            </a:tbl>
          </a:graphicData>
        </a:graphic>
      </p:graphicFrame>
      <p:sp>
        <p:nvSpPr>
          <p:cNvPr id="4" name="Text Placeholder 3">
            <a:extLst>
              <a:ext uri="{FF2B5EF4-FFF2-40B4-BE49-F238E27FC236}">
                <a16:creationId xmlns:a16="http://schemas.microsoft.com/office/drawing/2014/main" id="{90646552-DC97-4038-9C62-A3D7BF2B631B}"/>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316350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046B2-1B66-46B1-8940-2B0901192B93}"/>
              </a:ext>
            </a:extLst>
          </p:cNvPr>
          <p:cNvSpPr>
            <a:spLocks noGrp="1"/>
          </p:cNvSpPr>
          <p:nvPr>
            <p:ph type="title"/>
          </p:nvPr>
        </p:nvSpPr>
        <p:spPr/>
        <p:txBody>
          <a:bodyPr/>
          <a:lstStyle/>
          <a:p>
            <a:r>
              <a:rPr lang="en-US"/>
              <a:t>LinkedIn Posts Table | Yapı Kredi - 2 of 21</a:t>
            </a:r>
          </a:p>
        </p:txBody>
      </p:sp>
      <p:graphicFrame>
        <p:nvGraphicFramePr>
          <p:cNvPr id="5" name="Table Placeholder 4">
            <a:extLst>
              <a:ext uri="{FF2B5EF4-FFF2-40B4-BE49-F238E27FC236}">
                <a16:creationId xmlns:a16="http://schemas.microsoft.com/office/drawing/2014/main" id="{F1B109F0-ECCF-41DC-AB37-B2239893CB27}"/>
              </a:ext>
            </a:extLst>
          </p:cNvPr>
          <p:cNvGraphicFramePr>
            <a:graphicFrameLocks noGrp="1"/>
          </p:cNvGraphicFramePr>
          <p:nvPr>
            <p:ph type="tbl" sz="quarter" idx="13"/>
            <p:extLst>
              <p:ext uri="{D42A27DB-BD31-4B8C-83A1-F6EECF244321}">
                <p14:modId xmlns:p14="http://schemas.microsoft.com/office/powerpoint/2010/main" val="2261725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58036614"/>
                    </a:ext>
                  </a:extLst>
                </a:gridCol>
                <a:gridCol w="1645920">
                  <a:extLst>
                    <a:ext uri="{9D8B030D-6E8A-4147-A177-3AD203B41FA5}">
                      <a16:colId xmlns:a16="http://schemas.microsoft.com/office/drawing/2014/main" val="1740003354"/>
                    </a:ext>
                  </a:extLst>
                </a:gridCol>
                <a:gridCol w="576072">
                  <a:extLst>
                    <a:ext uri="{9D8B030D-6E8A-4147-A177-3AD203B41FA5}">
                      <a16:colId xmlns:a16="http://schemas.microsoft.com/office/drawing/2014/main" val="3505622693"/>
                    </a:ext>
                  </a:extLst>
                </a:gridCol>
                <a:gridCol w="576072">
                  <a:extLst>
                    <a:ext uri="{9D8B030D-6E8A-4147-A177-3AD203B41FA5}">
                      <a16:colId xmlns:a16="http://schemas.microsoft.com/office/drawing/2014/main" val="3550589285"/>
                    </a:ext>
                  </a:extLst>
                </a:gridCol>
                <a:gridCol w="576072">
                  <a:extLst>
                    <a:ext uri="{9D8B030D-6E8A-4147-A177-3AD203B41FA5}">
                      <a16:colId xmlns:a16="http://schemas.microsoft.com/office/drawing/2014/main" val="1634570649"/>
                    </a:ext>
                  </a:extLst>
                </a:gridCol>
                <a:gridCol w="576072">
                  <a:extLst>
                    <a:ext uri="{9D8B030D-6E8A-4147-A177-3AD203B41FA5}">
                      <a16:colId xmlns:a16="http://schemas.microsoft.com/office/drawing/2014/main" val="3116034877"/>
                    </a:ext>
                  </a:extLst>
                </a:gridCol>
                <a:gridCol w="576072">
                  <a:extLst>
                    <a:ext uri="{9D8B030D-6E8A-4147-A177-3AD203B41FA5}">
                      <a16:colId xmlns:a16="http://schemas.microsoft.com/office/drawing/2014/main" val="715838838"/>
                    </a:ext>
                  </a:extLst>
                </a:gridCol>
                <a:gridCol w="576072">
                  <a:extLst>
                    <a:ext uri="{9D8B030D-6E8A-4147-A177-3AD203B41FA5}">
                      <a16:colId xmlns:a16="http://schemas.microsoft.com/office/drawing/2014/main" val="1565711616"/>
                    </a:ext>
                  </a:extLst>
                </a:gridCol>
                <a:gridCol w="576072">
                  <a:extLst>
                    <a:ext uri="{9D8B030D-6E8A-4147-A177-3AD203B41FA5}">
                      <a16:colId xmlns:a16="http://schemas.microsoft.com/office/drawing/2014/main" val="3948867429"/>
                    </a:ext>
                  </a:extLst>
                </a:gridCol>
                <a:gridCol w="576072">
                  <a:extLst>
                    <a:ext uri="{9D8B030D-6E8A-4147-A177-3AD203B41FA5}">
                      <a16:colId xmlns:a16="http://schemas.microsoft.com/office/drawing/2014/main" val="65484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6300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- 2022-06-30 17:50:58</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Oksijen gazetesi iş birliğiyle hazırlanan “Sürdürülebilirlik Gündemi” daha sürdürülebilir bir dünya yaratma konusundaki gelişmeleri ve tüm merak edilenleri ele alıyor! Bu haftanın içeriğini okumak için linke tıklayabilirsiniz.👉🏻 https://bit.ly/3OAJxzn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3.1826036866359 %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462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- 2022-06-27 12:38:15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10.441148141013 %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5611223"/>
                  </a:ext>
                </a:extLst>
              </a:tr>
            </a:tbl>
          </a:graphicData>
        </a:graphic>
      </p:graphicFrame>
      <p:sp>
        <p:nvSpPr>
          <p:cNvPr id="4" name="Text Placeholder 3">
            <a:extLst>
              <a:ext uri="{FF2B5EF4-FFF2-40B4-BE49-F238E27FC236}">
                <a16:creationId xmlns:a16="http://schemas.microsoft.com/office/drawing/2014/main" id="{EB861356-1273-4E59-AC30-AF98085CEEBD}"/>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95853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40D6A-CEC1-43B1-8258-7346A035D398}"/>
              </a:ext>
            </a:extLst>
          </p:cNvPr>
          <p:cNvSpPr>
            <a:spLocks noGrp="1"/>
          </p:cNvSpPr>
          <p:nvPr>
            <p:ph type="title"/>
          </p:nvPr>
        </p:nvSpPr>
        <p:spPr/>
        <p:txBody>
          <a:bodyPr/>
          <a:lstStyle/>
          <a:p>
            <a:r>
              <a:rPr lang="en-US"/>
              <a:t>LinkedIn Posts Table | Yapı Kredi - 3 of 21</a:t>
            </a:r>
          </a:p>
        </p:txBody>
      </p:sp>
      <p:graphicFrame>
        <p:nvGraphicFramePr>
          <p:cNvPr id="5" name="Table Placeholder 4">
            <a:extLst>
              <a:ext uri="{FF2B5EF4-FFF2-40B4-BE49-F238E27FC236}">
                <a16:creationId xmlns:a16="http://schemas.microsoft.com/office/drawing/2014/main" id="{BF217AE6-E56D-4B30-A5E5-134A02E6DDE1}"/>
              </a:ext>
            </a:extLst>
          </p:cNvPr>
          <p:cNvGraphicFramePr>
            <a:graphicFrameLocks noGrp="1"/>
          </p:cNvGraphicFramePr>
          <p:nvPr>
            <p:ph type="tbl" sz="quarter" idx="13"/>
            <p:extLst>
              <p:ext uri="{D42A27DB-BD31-4B8C-83A1-F6EECF244321}">
                <p14:modId xmlns:p14="http://schemas.microsoft.com/office/powerpoint/2010/main" val="2570771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22301131"/>
                    </a:ext>
                  </a:extLst>
                </a:gridCol>
                <a:gridCol w="1645920">
                  <a:extLst>
                    <a:ext uri="{9D8B030D-6E8A-4147-A177-3AD203B41FA5}">
                      <a16:colId xmlns:a16="http://schemas.microsoft.com/office/drawing/2014/main" val="2309722267"/>
                    </a:ext>
                  </a:extLst>
                </a:gridCol>
                <a:gridCol w="576072">
                  <a:extLst>
                    <a:ext uri="{9D8B030D-6E8A-4147-A177-3AD203B41FA5}">
                      <a16:colId xmlns:a16="http://schemas.microsoft.com/office/drawing/2014/main" val="4141361433"/>
                    </a:ext>
                  </a:extLst>
                </a:gridCol>
                <a:gridCol w="576072">
                  <a:extLst>
                    <a:ext uri="{9D8B030D-6E8A-4147-A177-3AD203B41FA5}">
                      <a16:colId xmlns:a16="http://schemas.microsoft.com/office/drawing/2014/main" val="1962818571"/>
                    </a:ext>
                  </a:extLst>
                </a:gridCol>
                <a:gridCol w="576072">
                  <a:extLst>
                    <a:ext uri="{9D8B030D-6E8A-4147-A177-3AD203B41FA5}">
                      <a16:colId xmlns:a16="http://schemas.microsoft.com/office/drawing/2014/main" val="741608967"/>
                    </a:ext>
                  </a:extLst>
                </a:gridCol>
                <a:gridCol w="576072">
                  <a:extLst>
                    <a:ext uri="{9D8B030D-6E8A-4147-A177-3AD203B41FA5}">
                      <a16:colId xmlns:a16="http://schemas.microsoft.com/office/drawing/2014/main" val="2312566539"/>
                    </a:ext>
                  </a:extLst>
                </a:gridCol>
                <a:gridCol w="576072">
                  <a:extLst>
                    <a:ext uri="{9D8B030D-6E8A-4147-A177-3AD203B41FA5}">
                      <a16:colId xmlns:a16="http://schemas.microsoft.com/office/drawing/2014/main" val="2287190433"/>
                    </a:ext>
                  </a:extLst>
                </a:gridCol>
                <a:gridCol w="576072">
                  <a:extLst>
                    <a:ext uri="{9D8B030D-6E8A-4147-A177-3AD203B41FA5}">
                      <a16:colId xmlns:a16="http://schemas.microsoft.com/office/drawing/2014/main" val="885668012"/>
                    </a:ext>
                  </a:extLst>
                </a:gridCol>
                <a:gridCol w="576072">
                  <a:extLst>
                    <a:ext uri="{9D8B030D-6E8A-4147-A177-3AD203B41FA5}">
                      <a16:colId xmlns:a16="http://schemas.microsoft.com/office/drawing/2014/main" val="46608195"/>
                    </a:ext>
                  </a:extLst>
                </a:gridCol>
                <a:gridCol w="576072">
                  <a:extLst>
                    <a:ext uri="{9D8B030D-6E8A-4147-A177-3AD203B41FA5}">
                      <a16:colId xmlns:a16="http://schemas.microsoft.com/office/drawing/2014/main" val="249325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4183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- 2022-06-24 17:03:32</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Dünya gazetesi iş birliğiyle KOBİ’lere özel hazırlanan “e-Ticaret Gündemi” ile e-ticaret sektöründeki gelişmeler ve merak edilenler Dünya gazetesinde! Bu haftanın içeriğini okumak için linke tıklayabilirsiniz.👉🏻https://bit.ly/39THNC7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2.3248163175787 %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3804548"/>
                  </a:ext>
                </a:extLst>
              </a:tr>
            </a:tbl>
          </a:graphicData>
        </a:graphic>
      </p:graphicFrame>
      <p:sp>
        <p:nvSpPr>
          <p:cNvPr id="4" name="Text Placeholder 3">
            <a:extLst>
              <a:ext uri="{FF2B5EF4-FFF2-40B4-BE49-F238E27FC236}">
                <a16:creationId xmlns:a16="http://schemas.microsoft.com/office/drawing/2014/main" id="{B3B5D6FF-BBD5-4BB6-9846-A9E2B59E22C0}"/>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821241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1833-6391-4504-915B-686AE9C13AB5}"/>
              </a:ext>
            </a:extLst>
          </p:cNvPr>
          <p:cNvSpPr>
            <a:spLocks noGrp="1"/>
          </p:cNvSpPr>
          <p:nvPr>
            <p:ph type="title"/>
          </p:nvPr>
        </p:nvSpPr>
        <p:spPr/>
        <p:txBody>
          <a:bodyPr/>
          <a:lstStyle/>
          <a:p>
            <a:r>
              <a:rPr lang="en-US"/>
              <a:t>LinkedIn Posts Table | Yapı Kredi - 4 of 21</a:t>
            </a:r>
          </a:p>
        </p:txBody>
      </p:sp>
      <p:graphicFrame>
        <p:nvGraphicFramePr>
          <p:cNvPr id="5" name="Table Placeholder 4">
            <a:extLst>
              <a:ext uri="{FF2B5EF4-FFF2-40B4-BE49-F238E27FC236}">
                <a16:creationId xmlns:a16="http://schemas.microsoft.com/office/drawing/2014/main" id="{B97DAAD8-89D5-432B-A965-6E28DA4226D0}"/>
              </a:ext>
            </a:extLst>
          </p:cNvPr>
          <p:cNvGraphicFramePr>
            <a:graphicFrameLocks noGrp="1"/>
          </p:cNvGraphicFramePr>
          <p:nvPr>
            <p:ph type="tbl" sz="quarter" idx="13"/>
            <p:extLst>
              <p:ext uri="{D42A27DB-BD31-4B8C-83A1-F6EECF244321}">
                <p14:modId xmlns:p14="http://schemas.microsoft.com/office/powerpoint/2010/main" val="260730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67096129"/>
                    </a:ext>
                  </a:extLst>
                </a:gridCol>
                <a:gridCol w="1645920">
                  <a:extLst>
                    <a:ext uri="{9D8B030D-6E8A-4147-A177-3AD203B41FA5}">
                      <a16:colId xmlns:a16="http://schemas.microsoft.com/office/drawing/2014/main" val="2785485580"/>
                    </a:ext>
                  </a:extLst>
                </a:gridCol>
                <a:gridCol w="576072">
                  <a:extLst>
                    <a:ext uri="{9D8B030D-6E8A-4147-A177-3AD203B41FA5}">
                      <a16:colId xmlns:a16="http://schemas.microsoft.com/office/drawing/2014/main" val="2144209834"/>
                    </a:ext>
                  </a:extLst>
                </a:gridCol>
                <a:gridCol w="576072">
                  <a:extLst>
                    <a:ext uri="{9D8B030D-6E8A-4147-A177-3AD203B41FA5}">
                      <a16:colId xmlns:a16="http://schemas.microsoft.com/office/drawing/2014/main" val="1896062706"/>
                    </a:ext>
                  </a:extLst>
                </a:gridCol>
                <a:gridCol w="576072">
                  <a:extLst>
                    <a:ext uri="{9D8B030D-6E8A-4147-A177-3AD203B41FA5}">
                      <a16:colId xmlns:a16="http://schemas.microsoft.com/office/drawing/2014/main" val="2107101784"/>
                    </a:ext>
                  </a:extLst>
                </a:gridCol>
                <a:gridCol w="576072">
                  <a:extLst>
                    <a:ext uri="{9D8B030D-6E8A-4147-A177-3AD203B41FA5}">
                      <a16:colId xmlns:a16="http://schemas.microsoft.com/office/drawing/2014/main" val="1423154163"/>
                    </a:ext>
                  </a:extLst>
                </a:gridCol>
                <a:gridCol w="576072">
                  <a:extLst>
                    <a:ext uri="{9D8B030D-6E8A-4147-A177-3AD203B41FA5}">
                      <a16:colId xmlns:a16="http://schemas.microsoft.com/office/drawing/2014/main" val="1493791626"/>
                    </a:ext>
                  </a:extLst>
                </a:gridCol>
                <a:gridCol w="576072">
                  <a:extLst>
                    <a:ext uri="{9D8B030D-6E8A-4147-A177-3AD203B41FA5}">
                      <a16:colId xmlns:a16="http://schemas.microsoft.com/office/drawing/2014/main" val="1981939258"/>
                    </a:ext>
                  </a:extLst>
                </a:gridCol>
                <a:gridCol w="576072">
                  <a:extLst>
                    <a:ext uri="{9D8B030D-6E8A-4147-A177-3AD203B41FA5}">
                      <a16:colId xmlns:a16="http://schemas.microsoft.com/office/drawing/2014/main" val="2105585996"/>
                    </a:ext>
                  </a:extLst>
                </a:gridCol>
                <a:gridCol w="576072">
                  <a:extLst>
                    <a:ext uri="{9D8B030D-6E8A-4147-A177-3AD203B41FA5}">
                      <a16:colId xmlns:a16="http://schemas.microsoft.com/office/drawing/2014/main" val="40722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4618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- 2022-06-24 14:22:58</a:t>
                      </a:r>
                      <a:r>
                        <a:rPr kumimoji="0" lang="en-US" sz="1000" b="0" i="0" u="none" strike="noStrike" kern="1200" cap="none" spc="0" normalizeH="0" baseline="0" noProof="0">
                          <a:ln>
                            <a:noFill/>
                          </a:ln>
                          <a:solidFill>
                            <a:prstClr val="black"/>
                          </a:solidFill>
                          <a:effectLst/>
                          <a:uLnTx/>
                          <a:uFillTx/>
                          <a:latin typeface="+mn-lt"/>
                          <a:ea typeface="+mn-ea"/>
                          <a:cs typeface="+mn-cs"/>
                        </a:rPr>
                        <a:t>
 Cinsiyet eşitliği, tüm cinsiyetlerden insanların eşit haklara, sorumluluklara ve fırsatlara sahip olması olarak tanımlanır. Peki, cinsiyet eşitliğinin sağlanması için neler yapılabilir ve bu konunun sürdürülebilirlikle bağı nedir? Gelin, birlikte öğrenelim. https://spoti.fi/3xV7ZUS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1.991991991992 %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2718467328"/>
                  </a:ext>
                </a:extLst>
              </a:tr>
            </a:tbl>
          </a:graphicData>
        </a:graphic>
      </p:graphicFrame>
      <p:sp>
        <p:nvSpPr>
          <p:cNvPr id="4" name="Text Placeholder 3">
            <a:extLst>
              <a:ext uri="{FF2B5EF4-FFF2-40B4-BE49-F238E27FC236}">
                <a16:creationId xmlns:a16="http://schemas.microsoft.com/office/drawing/2014/main" id="{782F94A8-676B-4843-AB55-7357EF1794D6}"/>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3023008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41E8-7510-4EAA-A94C-FD2F57AA1442}"/>
              </a:ext>
            </a:extLst>
          </p:cNvPr>
          <p:cNvSpPr>
            <a:spLocks noGrp="1"/>
          </p:cNvSpPr>
          <p:nvPr>
            <p:ph type="title"/>
          </p:nvPr>
        </p:nvSpPr>
        <p:spPr/>
        <p:txBody>
          <a:bodyPr/>
          <a:lstStyle/>
          <a:p>
            <a:r>
              <a:rPr lang="en-US"/>
              <a:t>LinkedIn Posts Table | Yapı Kredi - 5 of 21</a:t>
            </a:r>
          </a:p>
        </p:txBody>
      </p:sp>
      <p:graphicFrame>
        <p:nvGraphicFramePr>
          <p:cNvPr id="5" name="Table Placeholder 4">
            <a:extLst>
              <a:ext uri="{FF2B5EF4-FFF2-40B4-BE49-F238E27FC236}">
                <a16:creationId xmlns:a16="http://schemas.microsoft.com/office/drawing/2014/main" id="{44A7DBE8-CFBF-44E5-AE8B-08C699A2BA8B}"/>
              </a:ext>
            </a:extLst>
          </p:cNvPr>
          <p:cNvGraphicFramePr>
            <a:graphicFrameLocks noGrp="1"/>
          </p:cNvGraphicFramePr>
          <p:nvPr>
            <p:ph type="tbl" sz="quarter" idx="13"/>
            <p:extLst>
              <p:ext uri="{D42A27DB-BD31-4B8C-83A1-F6EECF244321}">
                <p14:modId xmlns:p14="http://schemas.microsoft.com/office/powerpoint/2010/main" val="426575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56837481"/>
                    </a:ext>
                  </a:extLst>
                </a:gridCol>
                <a:gridCol w="1645920">
                  <a:extLst>
                    <a:ext uri="{9D8B030D-6E8A-4147-A177-3AD203B41FA5}">
                      <a16:colId xmlns:a16="http://schemas.microsoft.com/office/drawing/2014/main" val="1383786360"/>
                    </a:ext>
                  </a:extLst>
                </a:gridCol>
                <a:gridCol w="576072">
                  <a:extLst>
                    <a:ext uri="{9D8B030D-6E8A-4147-A177-3AD203B41FA5}">
                      <a16:colId xmlns:a16="http://schemas.microsoft.com/office/drawing/2014/main" val="2743506216"/>
                    </a:ext>
                  </a:extLst>
                </a:gridCol>
                <a:gridCol w="576072">
                  <a:extLst>
                    <a:ext uri="{9D8B030D-6E8A-4147-A177-3AD203B41FA5}">
                      <a16:colId xmlns:a16="http://schemas.microsoft.com/office/drawing/2014/main" val="3201029019"/>
                    </a:ext>
                  </a:extLst>
                </a:gridCol>
                <a:gridCol w="576072">
                  <a:extLst>
                    <a:ext uri="{9D8B030D-6E8A-4147-A177-3AD203B41FA5}">
                      <a16:colId xmlns:a16="http://schemas.microsoft.com/office/drawing/2014/main" val="1223859660"/>
                    </a:ext>
                  </a:extLst>
                </a:gridCol>
                <a:gridCol w="576072">
                  <a:extLst>
                    <a:ext uri="{9D8B030D-6E8A-4147-A177-3AD203B41FA5}">
                      <a16:colId xmlns:a16="http://schemas.microsoft.com/office/drawing/2014/main" val="2463975610"/>
                    </a:ext>
                  </a:extLst>
                </a:gridCol>
                <a:gridCol w="576072">
                  <a:extLst>
                    <a:ext uri="{9D8B030D-6E8A-4147-A177-3AD203B41FA5}">
                      <a16:colId xmlns:a16="http://schemas.microsoft.com/office/drawing/2014/main" val="841181784"/>
                    </a:ext>
                  </a:extLst>
                </a:gridCol>
                <a:gridCol w="576072">
                  <a:extLst>
                    <a:ext uri="{9D8B030D-6E8A-4147-A177-3AD203B41FA5}">
                      <a16:colId xmlns:a16="http://schemas.microsoft.com/office/drawing/2014/main" val="3211817055"/>
                    </a:ext>
                  </a:extLst>
                </a:gridCol>
                <a:gridCol w="576072">
                  <a:extLst>
                    <a:ext uri="{9D8B030D-6E8A-4147-A177-3AD203B41FA5}">
                      <a16:colId xmlns:a16="http://schemas.microsoft.com/office/drawing/2014/main" val="4218171021"/>
                    </a:ext>
                  </a:extLst>
                </a:gridCol>
                <a:gridCol w="576072">
                  <a:extLst>
                    <a:ext uri="{9D8B030D-6E8A-4147-A177-3AD203B41FA5}">
                      <a16:colId xmlns:a16="http://schemas.microsoft.com/office/drawing/2014/main" val="1861524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5139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- 2022-06-22 15:28:09</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 bir gelecek için sınırları kaldırıyoruz!  
Yapı Kredi Leasing ve Arçelik iş birliğiyle Bodrum şubemiz güneş panellerine kavuştu. Türkiye’nin ilk araç şarj istasyonuna sahip olan Bodrum Şubemiz artık güneş panelleri sayesinde kendi elektriğini üretiyor. Sürdürülebilir bir gelecek için var gücümüzle çalışmaya devam ediyoruz.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2.3588645734221 %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3443</a:t>
                      </a:r>
                    </a:p>
                  </a:txBody>
                  <a:tcPr/>
                </a:tc>
                <a:extLst>
                  <a:ext uri="{0D108BD9-81ED-4DB2-BD59-A6C34878D82A}">
                    <a16:rowId xmlns:a16="http://schemas.microsoft.com/office/drawing/2014/main" val="4282394294"/>
                  </a:ext>
                </a:extLst>
              </a:tr>
            </a:tbl>
          </a:graphicData>
        </a:graphic>
      </p:graphicFrame>
      <p:sp>
        <p:nvSpPr>
          <p:cNvPr id="4" name="Text Placeholder 3">
            <a:extLst>
              <a:ext uri="{FF2B5EF4-FFF2-40B4-BE49-F238E27FC236}">
                <a16:creationId xmlns:a16="http://schemas.microsoft.com/office/drawing/2014/main" id="{E8B7B7D3-A200-44D1-87EF-5832D470A407}"/>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1527557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C9A05-6687-4448-AF5B-9056238A7DAF}"/>
              </a:ext>
            </a:extLst>
          </p:cNvPr>
          <p:cNvSpPr>
            <a:spLocks noGrp="1"/>
          </p:cNvSpPr>
          <p:nvPr>
            <p:ph type="title"/>
          </p:nvPr>
        </p:nvSpPr>
        <p:spPr/>
        <p:txBody>
          <a:bodyPr/>
          <a:lstStyle/>
          <a:p>
            <a:r>
              <a:rPr lang="en-US"/>
              <a:t>LinkedIn Posts Table | Yapı Kredi - 6 of 21</a:t>
            </a:r>
          </a:p>
        </p:txBody>
      </p:sp>
      <p:graphicFrame>
        <p:nvGraphicFramePr>
          <p:cNvPr id="5" name="Table Placeholder 4">
            <a:extLst>
              <a:ext uri="{FF2B5EF4-FFF2-40B4-BE49-F238E27FC236}">
                <a16:creationId xmlns:a16="http://schemas.microsoft.com/office/drawing/2014/main" id="{7096CFF9-1226-444A-9DEF-ED6BCFCF5744}"/>
              </a:ext>
            </a:extLst>
          </p:cNvPr>
          <p:cNvGraphicFramePr>
            <a:graphicFrameLocks noGrp="1"/>
          </p:cNvGraphicFramePr>
          <p:nvPr>
            <p:ph type="tbl" sz="quarter" idx="13"/>
            <p:extLst>
              <p:ext uri="{D42A27DB-BD31-4B8C-83A1-F6EECF244321}">
                <p14:modId xmlns:p14="http://schemas.microsoft.com/office/powerpoint/2010/main" val="336492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4916059"/>
                    </a:ext>
                  </a:extLst>
                </a:gridCol>
                <a:gridCol w="1645920">
                  <a:extLst>
                    <a:ext uri="{9D8B030D-6E8A-4147-A177-3AD203B41FA5}">
                      <a16:colId xmlns:a16="http://schemas.microsoft.com/office/drawing/2014/main" val="1381798506"/>
                    </a:ext>
                  </a:extLst>
                </a:gridCol>
                <a:gridCol w="576072">
                  <a:extLst>
                    <a:ext uri="{9D8B030D-6E8A-4147-A177-3AD203B41FA5}">
                      <a16:colId xmlns:a16="http://schemas.microsoft.com/office/drawing/2014/main" val="3737735596"/>
                    </a:ext>
                  </a:extLst>
                </a:gridCol>
                <a:gridCol w="576072">
                  <a:extLst>
                    <a:ext uri="{9D8B030D-6E8A-4147-A177-3AD203B41FA5}">
                      <a16:colId xmlns:a16="http://schemas.microsoft.com/office/drawing/2014/main" val="3775114827"/>
                    </a:ext>
                  </a:extLst>
                </a:gridCol>
                <a:gridCol w="576072">
                  <a:extLst>
                    <a:ext uri="{9D8B030D-6E8A-4147-A177-3AD203B41FA5}">
                      <a16:colId xmlns:a16="http://schemas.microsoft.com/office/drawing/2014/main" val="2797167043"/>
                    </a:ext>
                  </a:extLst>
                </a:gridCol>
                <a:gridCol w="576072">
                  <a:extLst>
                    <a:ext uri="{9D8B030D-6E8A-4147-A177-3AD203B41FA5}">
                      <a16:colId xmlns:a16="http://schemas.microsoft.com/office/drawing/2014/main" val="3638500032"/>
                    </a:ext>
                  </a:extLst>
                </a:gridCol>
                <a:gridCol w="576072">
                  <a:extLst>
                    <a:ext uri="{9D8B030D-6E8A-4147-A177-3AD203B41FA5}">
                      <a16:colId xmlns:a16="http://schemas.microsoft.com/office/drawing/2014/main" val="1190486741"/>
                    </a:ext>
                  </a:extLst>
                </a:gridCol>
                <a:gridCol w="576072">
                  <a:extLst>
                    <a:ext uri="{9D8B030D-6E8A-4147-A177-3AD203B41FA5}">
                      <a16:colId xmlns:a16="http://schemas.microsoft.com/office/drawing/2014/main" val="630217682"/>
                    </a:ext>
                  </a:extLst>
                </a:gridCol>
                <a:gridCol w="576072">
                  <a:extLst>
                    <a:ext uri="{9D8B030D-6E8A-4147-A177-3AD203B41FA5}">
                      <a16:colId xmlns:a16="http://schemas.microsoft.com/office/drawing/2014/main" val="2407948499"/>
                    </a:ext>
                  </a:extLst>
                </a:gridCol>
                <a:gridCol w="576072">
                  <a:extLst>
                    <a:ext uri="{9D8B030D-6E8A-4147-A177-3AD203B41FA5}">
                      <a16:colId xmlns:a16="http://schemas.microsoft.com/office/drawing/2014/main" val="1593154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7851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- 2022-06-22 15:20:05</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 bir gelecek için sınırları kaldırıyoruz!  
Yapı Kredi Leasing ve Arçelik iş birliğiyle Bodrum şubemiz güneş panellerine kavuştu. Türkiye’nin ilk araç şarj istasyonuna sahip olan Bodrum Şubemiz artık güneş panelleri sayesinde kendi elektriğini üretiyor. Sürdürülebilir bir gelecek için var gücümüzle çalışmaya devam ediyoruz.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6481369"/>
                  </a:ext>
                </a:extLst>
              </a:tr>
            </a:tbl>
          </a:graphicData>
        </a:graphic>
      </p:graphicFrame>
      <p:sp>
        <p:nvSpPr>
          <p:cNvPr id="4" name="Text Placeholder 3">
            <a:extLst>
              <a:ext uri="{FF2B5EF4-FFF2-40B4-BE49-F238E27FC236}">
                <a16:creationId xmlns:a16="http://schemas.microsoft.com/office/drawing/2014/main" id="{8841148E-BB22-4710-9868-C27EC55F82CF}"/>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1882678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636E1-0D55-4AA8-B860-2CE4DACEE065}"/>
              </a:ext>
            </a:extLst>
          </p:cNvPr>
          <p:cNvSpPr>
            <a:spLocks noGrp="1"/>
          </p:cNvSpPr>
          <p:nvPr>
            <p:ph type="title"/>
          </p:nvPr>
        </p:nvSpPr>
        <p:spPr/>
        <p:txBody>
          <a:bodyPr/>
          <a:lstStyle/>
          <a:p>
            <a:r>
              <a:rPr lang="en-US"/>
              <a:t>LinkedIn Posts Table | Yapı Kredi - 7 of 21</a:t>
            </a:r>
          </a:p>
        </p:txBody>
      </p:sp>
      <p:graphicFrame>
        <p:nvGraphicFramePr>
          <p:cNvPr id="5" name="Table Placeholder 4">
            <a:extLst>
              <a:ext uri="{FF2B5EF4-FFF2-40B4-BE49-F238E27FC236}">
                <a16:creationId xmlns:a16="http://schemas.microsoft.com/office/drawing/2014/main" id="{2986886D-14BC-45B3-812D-1ECE6B0C2453}"/>
              </a:ext>
            </a:extLst>
          </p:cNvPr>
          <p:cNvGraphicFramePr>
            <a:graphicFrameLocks noGrp="1"/>
          </p:cNvGraphicFramePr>
          <p:nvPr>
            <p:ph type="tbl" sz="quarter" idx="13"/>
            <p:extLst>
              <p:ext uri="{D42A27DB-BD31-4B8C-83A1-F6EECF244321}">
                <p14:modId xmlns:p14="http://schemas.microsoft.com/office/powerpoint/2010/main" val="2479340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82452906"/>
                    </a:ext>
                  </a:extLst>
                </a:gridCol>
                <a:gridCol w="1645920">
                  <a:extLst>
                    <a:ext uri="{9D8B030D-6E8A-4147-A177-3AD203B41FA5}">
                      <a16:colId xmlns:a16="http://schemas.microsoft.com/office/drawing/2014/main" val="690615431"/>
                    </a:ext>
                  </a:extLst>
                </a:gridCol>
                <a:gridCol w="576072">
                  <a:extLst>
                    <a:ext uri="{9D8B030D-6E8A-4147-A177-3AD203B41FA5}">
                      <a16:colId xmlns:a16="http://schemas.microsoft.com/office/drawing/2014/main" val="415376600"/>
                    </a:ext>
                  </a:extLst>
                </a:gridCol>
                <a:gridCol w="576072">
                  <a:extLst>
                    <a:ext uri="{9D8B030D-6E8A-4147-A177-3AD203B41FA5}">
                      <a16:colId xmlns:a16="http://schemas.microsoft.com/office/drawing/2014/main" val="1707193087"/>
                    </a:ext>
                  </a:extLst>
                </a:gridCol>
                <a:gridCol w="576072">
                  <a:extLst>
                    <a:ext uri="{9D8B030D-6E8A-4147-A177-3AD203B41FA5}">
                      <a16:colId xmlns:a16="http://schemas.microsoft.com/office/drawing/2014/main" val="376750067"/>
                    </a:ext>
                  </a:extLst>
                </a:gridCol>
                <a:gridCol w="576072">
                  <a:extLst>
                    <a:ext uri="{9D8B030D-6E8A-4147-A177-3AD203B41FA5}">
                      <a16:colId xmlns:a16="http://schemas.microsoft.com/office/drawing/2014/main" val="1435329029"/>
                    </a:ext>
                  </a:extLst>
                </a:gridCol>
                <a:gridCol w="576072">
                  <a:extLst>
                    <a:ext uri="{9D8B030D-6E8A-4147-A177-3AD203B41FA5}">
                      <a16:colId xmlns:a16="http://schemas.microsoft.com/office/drawing/2014/main" val="1024245968"/>
                    </a:ext>
                  </a:extLst>
                </a:gridCol>
                <a:gridCol w="576072">
                  <a:extLst>
                    <a:ext uri="{9D8B030D-6E8A-4147-A177-3AD203B41FA5}">
                      <a16:colId xmlns:a16="http://schemas.microsoft.com/office/drawing/2014/main" val="2194858740"/>
                    </a:ext>
                  </a:extLst>
                </a:gridCol>
                <a:gridCol w="576072">
                  <a:extLst>
                    <a:ext uri="{9D8B030D-6E8A-4147-A177-3AD203B41FA5}">
                      <a16:colId xmlns:a16="http://schemas.microsoft.com/office/drawing/2014/main" val="483831599"/>
                    </a:ext>
                  </a:extLst>
                </a:gridCol>
                <a:gridCol w="576072">
                  <a:extLst>
                    <a:ext uri="{9D8B030D-6E8A-4147-A177-3AD203B41FA5}">
                      <a16:colId xmlns:a16="http://schemas.microsoft.com/office/drawing/2014/main" val="128599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55880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- 2022-06-22 15:19:20</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 bir gelecek için sınırları kaldırıyoruz!  
Yapı Kredi Leasing ve Arçelik iş birliğiyle Bodrum şubemiz güneş panellerine kavuştu. Türkiye’nin ilk araç şarj istasyonuna sahip olan Bodrum Şubemiz artık güneş panelleri sayesinde kendi elektriğini üretiyor. Sürdürülebilir bir gelecek için var gücümüzle çalışmaya devam ediyoruz.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5424988"/>
                  </a:ext>
                </a:extLst>
              </a:tr>
            </a:tbl>
          </a:graphicData>
        </a:graphic>
      </p:graphicFrame>
      <p:sp>
        <p:nvSpPr>
          <p:cNvPr id="4" name="Text Placeholder 3">
            <a:extLst>
              <a:ext uri="{FF2B5EF4-FFF2-40B4-BE49-F238E27FC236}">
                <a16:creationId xmlns:a16="http://schemas.microsoft.com/office/drawing/2014/main" id="{A5D2ADC0-F2BA-474C-BCE9-DD30F7F1EA5A}"/>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086634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76A55-1BBB-4F57-9C11-FCF8919D829D}"/>
              </a:ext>
            </a:extLst>
          </p:cNvPr>
          <p:cNvSpPr>
            <a:spLocks noGrp="1"/>
          </p:cNvSpPr>
          <p:nvPr>
            <p:ph type="title"/>
          </p:nvPr>
        </p:nvSpPr>
        <p:spPr/>
        <p:txBody>
          <a:bodyPr/>
          <a:lstStyle/>
          <a:p>
            <a:r>
              <a:rPr lang="en-US"/>
              <a:t>LinkedIn Posts Table | Yapı Kredi - 8 of 21</a:t>
            </a:r>
          </a:p>
        </p:txBody>
      </p:sp>
      <p:graphicFrame>
        <p:nvGraphicFramePr>
          <p:cNvPr id="5" name="Table Placeholder 4">
            <a:extLst>
              <a:ext uri="{FF2B5EF4-FFF2-40B4-BE49-F238E27FC236}">
                <a16:creationId xmlns:a16="http://schemas.microsoft.com/office/drawing/2014/main" id="{BC37D85B-4A48-4042-86CA-21D2C2567E27}"/>
              </a:ext>
            </a:extLst>
          </p:cNvPr>
          <p:cNvGraphicFramePr>
            <a:graphicFrameLocks noGrp="1"/>
          </p:cNvGraphicFramePr>
          <p:nvPr>
            <p:ph type="tbl" sz="quarter" idx="13"/>
            <p:extLst>
              <p:ext uri="{D42A27DB-BD31-4B8C-83A1-F6EECF244321}">
                <p14:modId xmlns:p14="http://schemas.microsoft.com/office/powerpoint/2010/main" val="29640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02708740"/>
                    </a:ext>
                  </a:extLst>
                </a:gridCol>
                <a:gridCol w="1645920">
                  <a:extLst>
                    <a:ext uri="{9D8B030D-6E8A-4147-A177-3AD203B41FA5}">
                      <a16:colId xmlns:a16="http://schemas.microsoft.com/office/drawing/2014/main" val="2002599897"/>
                    </a:ext>
                  </a:extLst>
                </a:gridCol>
                <a:gridCol w="576072">
                  <a:extLst>
                    <a:ext uri="{9D8B030D-6E8A-4147-A177-3AD203B41FA5}">
                      <a16:colId xmlns:a16="http://schemas.microsoft.com/office/drawing/2014/main" val="3508275587"/>
                    </a:ext>
                  </a:extLst>
                </a:gridCol>
                <a:gridCol w="576072">
                  <a:extLst>
                    <a:ext uri="{9D8B030D-6E8A-4147-A177-3AD203B41FA5}">
                      <a16:colId xmlns:a16="http://schemas.microsoft.com/office/drawing/2014/main" val="1246072716"/>
                    </a:ext>
                  </a:extLst>
                </a:gridCol>
                <a:gridCol w="576072">
                  <a:extLst>
                    <a:ext uri="{9D8B030D-6E8A-4147-A177-3AD203B41FA5}">
                      <a16:colId xmlns:a16="http://schemas.microsoft.com/office/drawing/2014/main" val="2998354106"/>
                    </a:ext>
                  </a:extLst>
                </a:gridCol>
                <a:gridCol w="576072">
                  <a:extLst>
                    <a:ext uri="{9D8B030D-6E8A-4147-A177-3AD203B41FA5}">
                      <a16:colId xmlns:a16="http://schemas.microsoft.com/office/drawing/2014/main" val="422808051"/>
                    </a:ext>
                  </a:extLst>
                </a:gridCol>
                <a:gridCol w="576072">
                  <a:extLst>
                    <a:ext uri="{9D8B030D-6E8A-4147-A177-3AD203B41FA5}">
                      <a16:colId xmlns:a16="http://schemas.microsoft.com/office/drawing/2014/main" val="2581765704"/>
                    </a:ext>
                  </a:extLst>
                </a:gridCol>
                <a:gridCol w="576072">
                  <a:extLst>
                    <a:ext uri="{9D8B030D-6E8A-4147-A177-3AD203B41FA5}">
                      <a16:colId xmlns:a16="http://schemas.microsoft.com/office/drawing/2014/main" val="3211884883"/>
                    </a:ext>
                  </a:extLst>
                </a:gridCol>
                <a:gridCol w="576072">
                  <a:extLst>
                    <a:ext uri="{9D8B030D-6E8A-4147-A177-3AD203B41FA5}">
                      <a16:colId xmlns:a16="http://schemas.microsoft.com/office/drawing/2014/main" val="3106652420"/>
                    </a:ext>
                  </a:extLst>
                </a:gridCol>
                <a:gridCol w="576072">
                  <a:extLst>
                    <a:ext uri="{9D8B030D-6E8A-4147-A177-3AD203B41FA5}">
                      <a16:colId xmlns:a16="http://schemas.microsoft.com/office/drawing/2014/main" val="304224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4877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- 2022-06-22 15:03:53</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 bir gelecek için sınırları kaldırıyoruz!  
Yapı Kredi Leasing ve Arçelik iş birliğiyle Bodrum şubemiz güneş panellerine kavuştu. Türkiye’nin ilk araç şarj istasyonuna sahip olan Bodrum Şubemiz artık güneş panelleri sayesinde kendi elektriğini üretiyor. Sürdürülebilir bir gelecek için var gücümüzle çalışmaya devam ediyoruz.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3699865"/>
                  </a:ext>
                </a:extLst>
              </a:tr>
            </a:tbl>
          </a:graphicData>
        </a:graphic>
      </p:graphicFrame>
      <p:sp>
        <p:nvSpPr>
          <p:cNvPr id="4" name="Text Placeholder 3">
            <a:extLst>
              <a:ext uri="{FF2B5EF4-FFF2-40B4-BE49-F238E27FC236}">
                <a16:creationId xmlns:a16="http://schemas.microsoft.com/office/drawing/2014/main" id="{8865A6FE-B389-403C-83A2-09F4E6A4A070}"/>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689004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077A-EC8F-49C2-A8CB-1A4BD975C581}"/>
              </a:ext>
            </a:extLst>
          </p:cNvPr>
          <p:cNvSpPr>
            <a:spLocks noGrp="1"/>
          </p:cNvSpPr>
          <p:nvPr>
            <p:ph type="title"/>
          </p:nvPr>
        </p:nvSpPr>
        <p:spPr/>
        <p:txBody>
          <a:bodyPr/>
          <a:lstStyle/>
          <a:p>
            <a:r>
              <a:rPr lang="en-US"/>
              <a:t>LinkedIn Posts Table | Yapı Kredi - 9 of 21</a:t>
            </a:r>
          </a:p>
        </p:txBody>
      </p:sp>
      <p:graphicFrame>
        <p:nvGraphicFramePr>
          <p:cNvPr id="5" name="Table Placeholder 4">
            <a:extLst>
              <a:ext uri="{FF2B5EF4-FFF2-40B4-BE49-F238E27FC236}">
                <a16:creationId xmlns:a16="http://schemas.microsoft.com/office/drawing/2014/main" id="{47C89CFE-B129-4BB3-8788-7D7A7D9DDBA3}"/>
              </a:ext>
            </a:extLst>
          </p:cNvPr>
          <p:cNvGraphicFramePr>
            <a:graphicFrameLocks noGrp="1"/>
          </p:cNvGraphicFramePr>
          <p:nvPr>
            <p:ph type="tbl" sz="quarter" idx="13"/>
            <p:extLst>
              <p:ext uri="{D42A27DB-BD31-4B8C-83A1-F6EECF244321}">
                <p14:modId xmlns:p14="http://schemas.microsoft.com/office/powerpoint/2010/main" val="4016948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62225727"/>
                    </a:ext>
                  </a:extLst>
                </a:gridCol>
                <a:gridCol w="1645920">
                  <a:extLst>
                    <a:ext uri="{9D8B030D-6E8A-4147-A177-3AD203B41FA5}">
                      <a16:colId xmlns:a16="http://schemas.microsoft.com/office/drawing/2014/main" val="2320593466"/>
                    </a:ext>
                  </a:extLst>
                </a:gridCol>
                <a:gridCol w="576072">
                  <a:extLst>
                    <a:ext uri="{9D8B030D-6E8A-4147-A177-3AD203B41FA5}">
                      <a16:colId xmlns:a16="http://schemas.microsoft.com/office/drawing/2014/main" val="400118956"/>
                    </a:ext>
                  </a:extLst>
                </a:gridCol>
                <a:gridCol w="576072">
                  <a:extLst>
                    <a:ext uri="{9D8B030D-6E8A-4147-A177-3AD203B41FA5}">
                      <a16:colId xmlns:a16="http://schemas.microsoft.com/office/drawing/2014/main" val="3440136598"/>
                    </a:ext>
                  </a:extLst>
                </a:gridCol>
                <a:gridCol w="576072">
                  <a:extLst>
                    <a:ext uri="{9D8B030D-6E8A-4147-A177-3AD203B41FA5}">
                      <a16:colId xmlns:a16="http://schemas.microsoft.com/office/drawing/2014/main" val="2106102018"/>
                    </a:ext>
                  </a:extLst>
                </a:gridCol>
                <a:gridCol w="576072">
                  <a:extLst>
                    <a:ext uri="{9D8B030D-6E8A-4147-A177-3AD203B41FA5}">
                      <a16:colId xmlns:a16="http://schemas.microsoft.com/office/drawing/2014/main" val="4115814925"/>
                    </a:ext>
                  </a:extLst>
                </a:gridCol>
                <a:gridCol w="576072">
                  <a:extLst>
                    <a:ext uri="{9D8B030D-6E8A-4147-A177-3AD203B41FA5}">
                      <a16:colId xmlns:a16="http://schemas.microsoft.com/office/drawing/2014/main" val="1690487267"/>
                    </a:ext>
                  </a:extLst>
                </a:gridCol>
                <a:gridCol w="576072">
                  <a:extLst>
                    <a:ext uri="{9D8B030D-6E8A-4147-A177-3AD203B41FA5}">
                      <a16:colId xmlns:a16="http://schemas.microsoft.com/office/drawing/2014/main" val="3266312539"/>
                    </a:ext>
                  </a:extLst>
                </a:gridCol>
                <a:gridCol w="576072">
                  <a:extLst>
                    <a:ext uri="{9D8B030D-6E8A-4147-A177-3AD203B41FA5}">
                      <a16:colId xmlns:a16="http://schemas.microsoft.com/office/drawing/2014/main" val="2119049719"/>
                    </a:ext>
                  </a:extLst>
                </a:gridCol>
                <a:gridCol w="576072">
                  <a:extLst>
                    <a:ext uri="{9D8B030D-6E8A-4147-A177-3AD203B41FA5}">
                      <a16:colId xmlns:a16="http://schemas.microsoft.com/office/drawing/2014/main" val="287490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6643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- 2022-06-22 15:01:21</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 bir gelecek için sınırları kaldırıyoruz!  
Yapı Kredi Leasing ve Arçelik iş birliğiyle Bodrum şubemiz güneş panellerine kavuştu. Türkiye’nin ilk araç şarj istasyonuna sahip olan Bodrum Şubemiz artık güneş panelleri sayesinde kendi elektriğini üretiyor. Sürdürülebilir bir gelecek için var gücümüzle çalışmaya devam ediyoruz.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9317947"/>
                  </a:ext>
                </a:extLst>
              </a:tr>
            </a:tbl>
          </a:graphicData>
        </a:graphic>
      </p:graphicFrame>
      <p:sp>
        <p:nvSpPr>
          <p:cNvPr id="4" name="Text Placeholder 3">
            <a:extLst>
              <a:ext uri="{FF2B5EF4-FFF2-40B4-BE49-F238E27FC236}">
                <a16:creationId xmlns:a16="http://schemas.microsoft.com/office/drawing/2014/main" id="{A947976A-BF11-4B89-88F8-8623CF78DCAA}"/>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335242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58727-3AF7-40E3-9EAA-325738EBD980}"/>
              </a:ext>
            </a:extLst>
          </p:cNvPr>
          <p:cNvSpPr>
            <a:spLocks noGrp="1"/>
          </p:cNvSpPr>
          <p:nvPr>
            <p:ph type="title"/>
          </p:nvPr>
        </p:nvSpPr>
        <p:spPr/>
        <p:txBody>
          <a:bodyPr/>
          <a:lstStyle/>
          <a:p>
            <a:r>
              <a:rPr lang="en-US"/>
              <a:t>LinkedIn Posts Table | Yapı Kredi - 10 of 21</a:t>
            </a:r>
          </a:p>
        </p:txBody>
      </p:sp>
      <p:graphicFrame>
        <p:nvGraphicFramePr>
          <p:cNvPr id="5" name="Table Placeholder 4">
            <a:extLst>
              <a:ext uri="{FF2B5EF4-FFF2-40B4-BE49-F238E27FC236}">
                <a16:creationId xmlns:a16="http://schemas.microsoft.com/office/drawing/2014/main" id="{5CC226AC-796B-4BF6-A33A-00249DA3C215}"/>
              </a:ext>
            </a:extLst>
          </p:cNvPr>
          <p:cNvGraphicFramePr>
            <a:graphicFrameLocks noGrp="1"/>
          </p:cNvGraphicFramePr>
          <p:nvPr>
            <p:ph type="tbl" sz="quarter" idx="13"/>
            <p:extLst>
              <p:ext uri="{D42A27DB-BD31-4B8C-83A1-F6EECF244321}">
                <p14:modId xmlns:p14="http://schemas.microsoft.com/office/powerpoint/2010/main" val="259188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14979784"/>
                    </a:ext>
                  </a:extLst>
                </a:gridCol>
                <a:gridCol w="1645920">
                  <a:extLst>
                    <a:ext uri="{9D8B030D-6E8A-4147-A177-3AD203B41FA5}">
                      <a16:colId xmlns:a16="http://schemas.microsoft.com/office/drawing/2014/main" val="3470149652"/>
                    </a:ext>
                  </a:extLst>
                </a:gridCol>
                <a:gridCol w="576072">
                  <a:extLst>
                    <a:ext uri="{9D8B030D-6E8A-4147-A177-3AD203B41FA5}">
                      <a16:colId xmlns:a16="http://schemas.microsoft.com/office/drawing/2014/main" val="1138286427"/>
                    </a:ext>
                  </a:extLst>
                </a:gridCol>
                <a:gridCol w="576072">
                  <a:extLst>
                    <a:ext uri="{9D8B030D-6E8A-4147-A177-3AD203B41FA5}">
                      <a16:colId xmlns:a16="http://schemas.microsoft.com/office/drawing/2014/main" val="683385738"/>
                    </a:ext>
                  </a:extLst>
                </a:gridCol>
                <a:gridCol w="576072">
                  <a:extLst>
                    <a:ext uri="{9D8B030D-6E8A-4147-A177-3AD203B41FA5}">
                      <a16:colId xmlns:a16="http://schemas.microsoft.com/office/drawing/2014/main" val="3616922678"/>
                    </a:ext>
                  </a:extLst>
                </a:gridCol>
                <a:gridCol w="576072">
                  <a:extLst>
                    <a:ext uri="{9D8B030D-6E8A-4147-A177-3AD203B41FA5}">
                      <a16:colId xmlns:a16="http://schemas.microsoft.com/office/drawing/2014/main" val="511940903"/>
                    </a:ext>
                  </a:extLst>
                </a:gridCol>
                <a:gridCol w="576072">
                  <a:extLst>
                    <a:ext uri="{9D8B030D-6E8A-4147-A177-3AD203B41FA5}">
                      <a16:colId xmlns:a16="http://schemas.microsoft.com/office/drawing/2014/main" val="962451225"/>
                    </a:ext>
                  </a:extLst>
                </a:gridCol>
                <a:gridCol w="576072">
                  <a:extLst>
                    <a:ext uri="{9D8B030D-6E8A-4147-A177-3AD203B41FA5}">
                      <a16:colId xmlns:a16="http://schemas.microsoft.com/office/drawing/2014/main" val="2442275573"/>
                    </a:ext>
                  </a:extLst>
                </a:gridCol>
                <a:gridCol w="576072">
                  <a:extLst>
                    <a:ext uri="{9D8B030D-6E8A-4147-A177-3AD203B41FA5}">
                      <a16:colId xmlns:a16="http://schemas.microsoft.com/office/drawing/2014/main" val="2286162772"/>
                    </a:ext>
                  </a:extLst>
                </a:gridCol>
                <a:gridCol w="576072">
                  <a:extLst>
                    <a:ext uri="{9D8B030D-6E8A-4147-A177-3AD203B41FA5}">
                      <a16:colId xmlns:a16="http://schemas.microsoft.com/office/drawing/2014/main" val="890565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2324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- 2022-06-22 12:53:27</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Sohbetleri’nde bu hafta; Vesiile Kurucusu İbrahim Aybar ve Kültür ve Trend Danışmanı, Bigumigu Eş-Kurucusu ve Yayın Yönetmeni Yalçın Pembecioğlu ile paylaşım ekonomisi hakkında konuşuyoruz. Yekta Kopan moderatörlüğünde gerçekleşecek sohbetimizi bu akşam saat 21.00'de, Yapı Kredi YouTube ve Facebook hesaplarımızdan canlı olarak izleyebilirsiniz!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0.74956755717855 %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112776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- 2022-06-19 08:56:03</a:t>
                      </a:r>
                      <a:r>
                        <a:rPr kumimoji="0" lang="en-US" sz="1000" b="0" i="0" u="none" strike="noStrike" kern="1200" cap="none" spc="0" normalizeH="0" baseline="0" noProof="0">
                          <a:ln>
                            <a:noFill/>
                          </a:ln>
                          <a:solidFill>
                            <a:prstClr val="black"/>
                          </a:solidFill>
                          <a:effectLst/>
                          <a:uLnTx/>
                          <a:uFillTx/>
                          <a:latin typeface="+mn-lt"/>
                          <a:ea typeface="+mn-ea"/>
                          <a:cs typeface="+mn-cs"/>
                        </a:rPr>
                        <a:t>
 Varlıklarıyla bize güven veren kahraman babalarımızın #BabalarGünü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1.929557919778 %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3568542"/>
                  </a:ext>
                </a:extLst>
              </a:tr>
            </a:tbl>
          </a:graphicData>
        </a:graphic>
      </p:graphicFrame>
      <p:sp>
        <p:nvSpPr>
          <p:cNvPr id="4" name="Text Placeholder 3">
            <a:extLst>
              <a:ext uri="{FF2B5EF4-FFF2-40B4-BE49-F238E27FC236}">
                <a16:creationId xmlns:a16="http://schemas.microsoft.com/office/drawing/2014/main" id="{B8512203-0A4B-45D0-B42C-A17A826AC913}"/>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1076362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35EC9-DD7C-42D4-AF87-93EEC6B90899}"/>
              </a:ext>
            </a:extLst>
          </p:cNvPr>
          <p:cNvSpPr>
            <a:spLocks noGrp="1"/>
          </p:cNvSpPr>
          <p:nvPr>
            <p:ph type="title"/>
          </p:nvPr>
        </p:nvSpPr>
        <p:spPr/>
        <p:txBody>
          <a:bodyPr/>
          <a:lstStyle/>
          <a:p>
            <a:r>
              <a:rPr lang="en-US"/>
              <a:t>LinkedIn Posts Table | Yapı Kredi - 11 of 21</a:t>
            </a:r>
          </a:p>
        </p:txBody>
      </p:sp>
      <p:graphicFrame>
        <p:nvGraphicFramePr>
          <p:cNvPr id="5" name="Table Placeholder 4">
            <a:extLst>
              <a:ext uri="{FF2B5EF4-FFF2-40B4-BE49-F238E27FC236}">
                <a16:creationId xmlns:a16="http://schemas.microsoft.com/office/drawing/2014/main" id="{39B11925-EF14-47EA-9A7F-D5240D6D32C5}"/>
              </a:ext>
            </a:extLst>
          </p:cNvPr>
          <p:cNvGraphicFramePr>
            <a:graphicFrameLocks noGrp="1"/>
          </p:cNvGraphicFramePr>
          <p:nvPr>
            <p:ph type="tbl" sz="quarter" idx="13"/>
            <p:extLst>
              <p:ext uri="{D42A27DB-BD31-4B8C-83A1-F6EECF244321}">
                <p14:modId xmlns:p14="http://schemas.microsoft.com/office/powerpoint/2010/main" val="124706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04610490"/>
                    </a:ext>
                  </a:extLst>
                </a:gridCol>
                <a:gridCol w="1645920">
                  <a:extLst>
                    <a:ext uri="{9D8B030D-6E8A-4147-A177-3AD203B41FA5}">
                      <a16:colId xmlns:a16="http://schemas.microsoft.com/office/drawing/2014/main" val="3419519751"/>
                    </a:ext>
                  </a:extLst>
                </a:gridCol>
                <a:gridCol w="576072">
                  <a:extLst>
                    <a:ext uri="{9D8B030D-6E8A-4147-A177-3AD203B41FA5}">
                      <a16:colId xmlns:a16="http://schemas.microsoft.com/office/drawing/2014/main" val="575065456"/>
                    </a:ext>
                  </a:extLst>
                </a:gridCol>
                <a:gridCol w="576072">
                  <a:extLst>
                    <a:ext uri="{9D8B030D-6E8A-4147-A177-3AD203B41FA5}">
                      <a16:colId xmlns:a16="http://schemas.microsoft.com/office/drawing/2014/main" val="1099222025"/>
                    </a:ext>
                  </a:extLst>
                </a:gridCol>
                <a:gridCol w="576072">
                  <a:extLst>
                    <a:ext uri="{9D8B030D-6E8A-4147-A177-3AD203B41FA5}">
                      <a16:colId xmlns:a16="http://schemas.microsoft.com/office/drawing/2014/main" val="2005576592"/>
                    </a:ext>
                  </a:extLst>
                </a:gridCol>
                <a:gridCol w="576072">
                  <a:extLst>
                    <a:ext uri="{9D8B030D-6E8A-4147-A177-3AD203B41FA5}">
                      <a16:colId xmlns:a16="http://schemas.microsoft.com/office/drawing/2014/main" val="218665274"/>
                    </a:ext>
                  </a:extLst>
                </a:gridCol>
                <a:gridCol w="576072">
                  <a:extLst>
                    <a:ext uri="{9D8B030D-6E8A-4147-A177-3AD203B41FA5}">
                      <a16:colId xmlns:a16="http://schemas.microsoft.com/office/drawing/2014/main" val="1524261509"/>
                    </a:ext>
                  </a:extLst>
                </a:gridCol>
                <a:gridCol w="576072">
                  <a:extLst>
                    <a:ext uri="{9D8B030D-6E8A-4147-A177-3AD203B41FA5}">
                      <a16:colId xmlns:a16="http://schemas.microsoft.com/office/drawing/2014/main" val="1788513325"/>
                    </a:ext>
                  </a:extLst>
                </a:gridCol>
                <a:gridCol w="576072">
                  <a:extLst>
                    <a:ext uri="{9D8B030D-6E8A-4147-A177-3AD203B41FA5}">
                      <a16:colId xmlns:a16="http://schemas.microsoft.com/office/drawing/2014/main" val="484704423"/>
                    </a:ext>
                  </a:extLst>
                </a:gridCol>
                <a:gridCol w="576072">
                  <a:extLst>
                    <a:ext uri="{9D8B030D-6E8A-4147-A177-3AD203B41FA5}">
                      <a16:colId xmlns:a16="http://schemas.microsoft.com/office/drawing/2014/main" val="3438229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1950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- 2022-06-17 14:33:06</a:t>
                      </a:r>
                      <a:r>
                        <a:rPr kumimoji="0" lang="en-US" sz="1000" b="0" i="0" u="none" strike="noStrike" kern="1200" cap="none" spc="0" normalizeH="0" baseline="0" noProof="0">
                          <a:ln>
                            <a:noFill/>
                          </a:ln>
                          <a:solidFill>
                            <a:prstClr val="black"/>
                          </a:solidFill>
                          <a:effectLst/>
                          <a:uLnTx/>
                          <a:uFillTx/>
                          <a:latin typeface="+mn-lt"/>
                          <a:ea typeface="+mn-ea"/>
                          <a:cs typeface="+mn-cs"/>
                        </a:rPr>
                        <a:t>
 Minimalizm yolculuğu, ilk başta bir fikirle başlar. Ve bu zihniyet yeni alışkanlıklara yol açar. Bu alışkanlıklar özgürlük, basitlik ve farkındalık etrafında dönen bir yaşam tarzı yaratır. Gelin, daha sade bir yaşam için minimalist alışkanlıklar oluşturmayı birlikte öğrenelim. https://spoti.fi/3QDN1Tk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1.0987838702795 %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895247849"/>
                  </a:ext>
                </a:extLst>
              </a:tr>
            </a:tbl>
          </a:graphicData>
        </a:graphic>
      </p:graphicFrame>
      <p:sp>
        <p:nvSpPr>
          <p:cNvPr id="4" name="Text Placeholder 3">
            <a:extLst>
              <a:ext uri="{FF2B5EF4-FFF2-40B4-BE49-F238E27FC236}">
                <a16:creationId xmlns:a16="http://schemas.microsoft.com/office/drawing/2014/main" id="{F677F3E0-5281-4992-B456-6FAE3A864E9D}"/>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3047385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A9454-BD5E-4ACC-BB2E-2DB05899D7ED}"/>
              </a:ext>
            </a:extLst>
          </p:cNvPr>
          <p:cNvSpPr>
            <a:spLocks noGrp="1"/>
          </p:cNvSpPr>
          <p:nvPr>
            <p:ph type="title"/>
          </p:nvPr>
        </p:nvSpPr>
        <p:spPr/>
        <p:txBody>
          <a:bodyPr/>
          <a:lstStyle/>
          <a:p>
            <a:r>
              <a:rPr lang="en-US"/>
              <a:t>LinkedIn Posts Table | Yapı Kredi - 12 of 21</a:t>
            </a:r>
          </a:p>
        </p:txBody>
      </p:sp>
      <p:graphicFrame>
        <p:nvGraphicFramePr>
          <p:cNvPr id="5" name="Table Placeholder 4">
            <a:extLst>
              <a:ext uri="{FF2B5EF4-FFF2-40B4-BE49-F238E27FC236}">
                <a16:creationId xmlns:a16="http://schemas.microsoft.com/office/drawing/2014/main" id="{DF0BE836-C113-4408-AEC8-3739221320FB}"/>
              </a:ext>
            </a:extLst>
          </p:cNvPr>
          <p:cNvGraphicFramePr>
            <a:graphicFrameLocks noGrp="1"/>
          </p:cNvGraphicFramePr>
          <p:nvPr>
            <p:ph type="tbl" sz="quarter" idx="13"/>
            <p:extLst>
              <p:ext uri="{D42A27DB-BD31-4B8C-83A1-F6EECF244321}">
                <p14:modId xmlns:p14="http://schemas.microsoft.com/office/powerpoint/2010/main" val="182404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11156724"/>
                    </a:ext>
                  </a:extLst>
                </a:gridCol>
                <a:gridCol w="1645920">
                  <a:extLst>
                    <a:ext uri="{9D8B030D-6E8A-4147-A177-3AD203B41FA5}">
                      <a16:colId xmlns:a16="http://schemas.microsoft.com/office/drawing/2014/main" val="704527975"/>
                    </a:ext>
                  </a:extLst>
                </a:gridCol>
                <a:gridCol w="576072">
                  <a:extLst>
                    <a:ext uri="{9D8B030D-6E8A-4147-A177-3AD203B41FA5}">
                      <a16:colId xmlns:a16="http://schemas.microsoft.com/office/drawing/2014/main" val="2832040902"/>
                    </a:ext>
                  </a:extLst>
                </a:gridCol>
                <a:gridCol w="576072">
                  <a:extLst>
                    <a:ext uri="{9D8B030D-6E8A-4147-A177-3AD203B41FA5}">
                      <a16:colId xmlns:a16="http://schemas.microsoft.com/office/drawing/2014/main" val="340533188"/>
                    </a:ext>
                  </a:extLst>
                </a:gridCol>
                <a:gridCol w="576072">
                  <a:extLst>
                    <a:ext uri="{9D8B030D-6E8A-4147-A177-3AD203B41FA5}">
                      <a16:colId xmlns:a16="http://schemas.microsoft.com/office/drawing/2014/main" val="1787626129"/>
                    </a:ext>
                  </a:extLst>
                </a:gridCol>
                <a:gridCol w="576072">
                  <a:extLst>
                    <a:ext uri="{9D8B030D-6E8A-4147-A177-3AD203B41FA5}">
                      <a16:colId xmlns:a16="http://schemas.microsoft.com/office/drawing/2014/main" val="3231463075"/>
                    </a:ext>
                  </a:extLst>
                </a:gridCol>
                <a:gridCol w="576072">
                  <a:extLst>
                    <a:ext uri="{9D8B030D-6E8A-4147-A177-3AD203B41FA5}">
                      <a16:colId xmlns:a16="http://schemas.microsoft.com/office/drawing/2014/main" val="328154738"/>
                    </a:ext>
                  </a:extLst>
                </a:gridCol>
                <a:gridCol w="576072">
                  <a:extLst>
                    <a:ext uri="{9D8B030D-6E8A-4147-A177-3AD203B41FA5}">
                      <a16:colId xmlns:a16="http://schemas.microsoft.com/office/drawing/2014/main" val="3535213457"/>
                    </a:ext>
                  </a:extLst>
                </a:gridCol>
                <a:gridCol w="576072">
                  <a:extLst>
                    <a:ext uri="{9D8B030D-6E8A-4147-A177-3AD203B41FA5}">
                      <a16:colId xmlns:a16="http://schemas.microsoft.com/office/drawing/2014/main" val="3162721744"/>
                    </a:ext>
                  </a:extLst>
                </a:gridCol>
                <a:gridCol w="576072">
                  <a:extLst>
                    <a:ext uri="{9D8B030D-6E8A-4147-A177-3AD203B41FA5}">
                      <a16:colId xmlns:a16="http://schemas.microsoft.com/office/drawing/2014/main" val="3050333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2459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- 2022-06-16 12:44:00</a:t>
                      </a:r>
                      <a:r>
                        <a:rPr kumimoji="0" lang="en-US" sz="1000" b="0" i="0" u="none" strike="noStrike" kern="1200" cap="none" spc="0" normalizeH="0" baseline="0" noProof="0">
                          <a:ln>
                            <a:noFill/>
                          </a:ln>
                          <a:solidFill>
                            <a:prstClr val="black"/>
                          </a:solidFill>
                          <a:effectLst/>
                          <a:uLnTx/>
                          <a:uFillTx/>
                          <a:latin typeface="+mn-lt"/>
                          <a:ea typeface="+mn-ea"/>
                          <a:cs typeface="+mn-cs"/>
                        </a:rPr>
                        <a:t>
 Son dönemin yükselen trendi e-ihracat ile ürünlerinizi yurt dışı pazarlara taşıyarak yeni müşterilere erişebilirsiniz. “E-ihracatın Sağladığı Avantajlar” isimli videomuzun devamına linkten ulaşabilir, e-ihracatın işinize sağlayacağı katkılar hakkında bilgi sahibi olabilirsiniz. 👉🏻 https://bit.ly/3b8Dx2d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1.3604402323448 %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2289303095"/>
                  </a:ext>
                </a:extLst>
              </a:tr>
            </a:tbl>
          </a:graphicData>
        </a:graphic>
      </p:graphicFrame>
      <p:sp>
        <p:nvSpPr>
          <p:cNvPr id="4" name="Text Placeholder 3">
            <a:extLst>
              <a:ext uri="{FF2B5EF4-FFF2-40B4-BE49-F238E27FC236}">
                <a16:creationId xmlns:a16="http://schemas.microsoft.com/office/drawing/2014/main" id="{74337BE5-6EA9-438C-B638-63D4C23021AD}"/>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1626048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1FCD2-2D25-4BA2-874F-81CEBE5C3705}"/>
              </a:ext>
            </a:extLst>
          </p:cNvPr>
          <p:cNvSpPr>
            <a:spLocks noGrp="1"/>
          </p:cNvSpPr>
          <p:nvPr>
            <p:ph type="title"/>
          </p:nvPr>
        </p:nvSpPr>
        <p:spPr/>
        <p:txBody>
          <a:bodyPr/>
          <a:lstStyle/>
          <a:p>
            <a:r>
              <a:rPr lang="en-US"/>
              <a:t>LinkedIn Posts Table | Yapı Kredi - 13 of 21</a:t>
            </a:r>
          </a:p>
        </p:txBody>
      </p:sp>
      <p:graphicFrame>
        <p:nvGraphicFramePr>
          <p:cNvPr id="5" name="Table Placeholder 4">
            <a:extLst>
              <a:ext uri="{FF2B5EF4-FFF2-40B4-BE49-F238E27FC236}">
                <a16:creationId xmlns:a16="http://schemas.microsoft.com/office/drawing/2014/main" id="{D7D5D5EB-5665-4CD7-B93D-D2915E3AA76A}"/>
              </a:ext>
            </a:extLst>
          </p:cNvPr>
          <p:cNvGraphicFramePr>
            <a:graphicFrameLocks noGrp="1"/>
          </p:cNvGraphicFramePr>
          <p:nvPr>
            <p:ph type="tbl" sz="quarter" idx="13"/>
            <p:extLst>
              <p:ext uri="{D42A27DB-BD31-4B8C-83A1-F6EECF244321}">
                <p14:modId xmlns:p14="http://schemas.microsoft.com/office/powerpoint/2010/main" val="2985681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1367559"/>
                    </a:ext>
                  </a:extLst>
                </a:gridCol>
                <a:gridCol w="1645920">
                  <a:extLst>
                    <a:ext uri="{9D8B030D-6E8A-4147-A177-3AD203B41FA5}">
                      <a16:colId xmlns:a16="http://schemas.microsoft.com/office/drawing/2014/main" val="3640552744"/>
                    </a:ext>
                  </a:extLst>
                </a:gridCol>
                <a:gridCol w="576072">
                  <a:extLst>
                    <a:ext uri="{9D8B030D-6E8A-4147-A177-3AD203B41FA5}">
                      <a16:colId xmlns:a16="http://schemas.microsoft.com/office/drawing/2014/main" val="934736513"/>
                    </a:ext>
                  </a:extLst>
                </a:gridCol>
                <a:gridCol w="576072">
                  <a:extLst>
                    <a:ext uri="{9D8B030D-6E8A-4147-A177-3AD203B41FA5}">
                      <a16:colId xmlns:a16="http://schemas.microsoft.com/office/drawing/2014/main" val="3067596897"/>
                    </a:ext>
                  </a:extLst>
                </a:gridCol>
                <a:gridCol w="576072">
                  <a:extLst>
                    <a:ext uri="{9D8B030D-6E8A-4147-A177-3AD203B41FA5}">
                      <a16:colId xmlns:a16="http://schemas.microsoft.com/office/drawing/2014/main" val="3199998088"/>
                    </a:ext>
                  </a:extLst>
                </a:gridCol>
                <a:gridCol w="576072">
                  <a:extLst>
                    <a:ext uri="{9D8B030D-6E8A-4147-A177-3AD203B41FA5}">
                      <a16:colId xmlns:a16="http://schemas.microsoft.com/office/drawing/2014/main" val="2121004275"/>
                    </a:ext>
                  </a:extLst>
                </a:gridCol>
                <a:gridCol w="576072">
                  <a:extLst>
                    <a:ext uri="{9D8B030D-6E8A-4147-A177-3AD203B41FA5}">
                      <a16:colId xmlns:a16="http://schemas.microsoft.com/office/drawing/2014/main" val="4216908416"/>
                    </a:ext>
                  </a:extLst>
                </a:gridCol>
                <a:gridCol w="576072">
                  <a:extLst>
                    <a:ext uri="{9D8B030D-6E8A-4147-A177-3AD203B41FA5}">
                      <a16:colId xmlns:a16="http://schemas.microsoft.com/office/drawing/2014/main" val="2761344582"/>
                    </a:ext>
                  </a:extLst>
                </a:gridCol>
                <a:gridCol w="576072">
                  <a:extLst>
                    <a:ext uri="{9D8B030D-6E8A-4147-A177-3AD203B41FA5}">
                      <a16:colId xmlns:a16="http://schemas.microsoft.com/office/drawing/2014/main" val="3270662215"/>
                    </a:ext>
                  </a:extLst>
                </a:gridCol>
                <a:gridCol w="576072">
                  <a:extLst>
                    <a:ext uri="{9D8B030D-6E8A-4147-A177-3AD203B41FA5}">
                      <a16:colId xmlns:a16="http://schemas.microsoft.com/office/drawing/2014/main" val="288288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5288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- 2022-06-15 16:54:07</a:t>
                      </a:r>
                      <a:r>
                        <a:rPr kumimoji="0" lang="en-US" sz="1000" b="0" i="0" u="none" strike="noStrike" kern="1200" cap="none" spc="0" normalizeH="0" baseline="0" noProof="0">
                          <a:ln>
                            <a:noFill/>
                          </a:ln>
                          <a:solidFill>
                            <a:prstClr val="black"/>
                          </a:solidFill>
                          <a:effectLst/>
                          <a:uLnTx/>
                          <a:uFillTx/>
                          <a:latin typeface="+mn-lt"/>
                          <a:ea typeface="+mn-ea"/>
                          <a:cs typeface="+mn-cs"/>
                        </a:rPr>
                        <a:t>
 İnsanlık, yapay zeka ve robotların gündelik yaşamımızda yer tutacağı günlere hazırlanıyor. Geleceği Konuşalım podcast kanalında, İstanbul Barosu Bilişim Hukuku Komisyonu Genel Sekreteri Av. Selin Çetin ile “Yapay Zeka ve Robot Hukuku” kavramlarının hayatımıza nasıl etki edeceğini konuşuyoruz. Keyifli dinlemeler! https://spoti.fi/3xsVH64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1.0485280279607 %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extLst>
                  <a:ext uri="{0D108BD9-81ED-4DB2-BD59-A6C34878D82A}">
                    <a16:rowId xmlns:a16="http://schemas.microsoft.com/office/drawing/2014/main" val="102236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- 2022-06-14 18:05:56</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 bir gelecek için çalışıyoruz! Yapı Kredi Liderlik Yolculuğum programı kapsamında ‘’Sürdürülebilir Liderlik: Doğa ile Güçlen’’ programını başlattık.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1.9980970504282 %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extLst>
                  <a:ext uri="{0D108BD9-81ED-4DB2-BD59-A6C34878D82A}">
                    <a16:rowId xmlns:a16="http://schemas.microsoft.com/office/drawing/2014/main" val="351800982"/>
                  </a:ext>
                </a:extLst>
              </a:tr>
            </a:tbl>
          </a:graphicData>
        </a:graphic>
      </p:graphicFrame>
      <p:sp>
        <p:nvSpPr>
          <p:cNvPr id="4" name="Text Placeholder 3">
            <a:extLst>
              <a:ext uri="{FF2B5EF4-FFF2-40B4-BE49-F238E27FC236}">
                <a16:creationId xmlns:a16="http://schemas.microsoft.com/office/drawing/2014/main" id="{8FBFD4EA-7E2F-4174-B235-B2AEC743E1FD}"/>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617208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8DEB-8974-4882-8BA2-7796681C136C}"/>
              </a:ext>
            </a:extLst>
          </p:cNvPr>
          <p:cNvSpPr>
            <a:spLocks noGrp="1"/>
          </p:cNvSpPr>
          <p:nvPr>
            <p:ph type="title"/>
          </p:nvPr>
        </p:nvSpPr>
        <p:spPr/>
        <p:txBody>
          <a:bodyPr/>
          <a:lstStyle/>
          <a:p>
            <a:r>
              <a:rPr lang="en-US"/>
              <a:t>LinkedIn Posts Table | Yapı Kredi - 14 of 21</a:t>
            </a:r>
          </a:p>
        </p:txBody>
      </p:sp>
      <p:graphicFrame>
        <p:nvGraphicFramePr>
          <p:cNvPr id="5" name="Table Placeholder 4">
            <a:extLst>
              <a:ext uri="{FF2B5EF4-FFF2-40B4-BE49-F238E27FC236}">
                <a16:creationId xmlns:a16="http://schemas.microsoft.com/office/drawing/2014/main" id="{DBE03B80-BEDC-41F3-8073-632DE0525D97}"/>
              </a:ext>
            </a:extLst>
          </p:cNvPr>
          <p:cNvGraphicFramePr>
            <a:graphicFrameLocks noGrp="1"/>
          </p:cNvGraphicFramePr>
          <p:nvPr>
            <p:ph type="tbl" sz="quarter" idx="13"/>
            <p:extLst>
              <p:ext uri="{D42A27DB-BD31-4B8C-83A1-F6EECF244321}">
                <p14:modId xmlns:p14="http://schemas.microsoft.com/office/powerpoint/2010/main" val="332884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75789114"/>
                    </a:ext>
                  </a:extLst>
                </a:gridCol>
                <a:gridCol w="1645920">
                  <a:extLst>
                    <a:ext uri="{9D8B030D-6E8A-4147-A177-3AD203B41FA5}">
                      <a16:colId xmlns:a16="http://schemas.microsoft.com/office/drawing/2014/main" val="683211712"/>
                    </a:ext>
                  </a:extLst>
                </a:gridCol>
                <a:gridCol w="576072">
                  <a:extLst>
                    <a:ext uri="{9D8B030D-6E8A-4147-A177-3AD203B41FA5}">
                      <a16:colId xmlns:a16="http://schemas.microsoft.com/office/drawing/2014/main" val="3421007416"/>
                    </a:ext>
                  </a:extLst>
                </a:gridCol>
                <a:gridCol w="576072">
                  <a:extLst>
                    <a:ext uri="{9D8B030D-6E8A-4147-A177-3AD203B41FA5}">
                      <a16:colId xmlns:a16="http://schemas.microsoft.com/office/drawing/2014/main" val="2285578794"/>
                    </a:ext>
                  </a:extLst>
                </a:gridCol>
                <a:gridCol w="576072">
                  <a:extLst>
                    <a:ext uri="{9D8B030D-6E8A-4147-A177-3AD203B41FA5}">
                      <a16:colId xmlns:a16="http://schemas.microsoft.com/office/drawing/2014/main" val="2921388209"/>
                    </a:ext>
                  </a:extLst>
                </a:gridCol>
                <a:gridCol w="576072">
                  <a:extLst>
                    <a:ext uri="{9D8B030D-6E8A-4147-A177-3AD203B41FA5}">
                      <a16:colId xmlns:a16="http://schemas.microsoft.com/office/drawing/2014/main" val="655590326"/>
                    </a:ext>
                  </a:extLst>
                </a:gridCol>
                <a:gridCol w="576072">
                  <a:extLst>
                    <a:ext uri="{9D8B030D-6E8A-4147-A177-3AD203B41FA5}">
                      <a16:colId xmlns:a16="http://schemas.microsoft.com/office/drawing/2014/main" val="2998873372"/>
                    </a:ext>
                  </a:extLst>
                </a:gridCol>
                <a:gridCol w="576072">
                  <a:extLst>
                    <a:ext uri="{9D8B030D-6E8A-4147-A177-3AD203B41FA5}">
                      <a16:colId xmlns:a16="http://schemas.microsoft.com/office/drawing/2014/main" val="1073722905"/>
                    </a:ext>
                  </a:extLst>
                </a:gridCol>
                <a:gridCol w="576072">
                  <a:extLst>
                    <a:ext uri="{9D8B030D-6E8A-4147-A177-3AD203B41FA5}">
                      <a16:colId xmlns:a16="http://schemas.microsoft.com/office/drawing/2014/main" val="1159514205"/>
                    </a:ext>
                  </a:extLst>
                </a:gridCol>
                <a:gridCol w="576072">
                  <a:extLst>
                    <a:ext uri="{9D8B030D-6E8A-4147-A177-3AD203B41FA5}">
                      <a16:colId xmlns:a16="http://schemas.microsoft.com/office/drawing/2014/main" val="2554593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8379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- 2022-06-13 14:35:08</a:t>
                      </a:r>
                      <a:r>
                        <a:rPr kumimoji="0" lang="en-US" sz="1000" b="0" i="0" u="none" strike="noStrike" kern="1200" cap="none" spc="0" normalizeH="0" baseline="0" noProof="0">
                          <a:ln>
                            <a:noFill/>
                          </a:ln>
                          <a:solidFill>
                            <a:prstClr val="black"/>
                          </a:solidFill>
                          <a:effectLst/>
                          <a:uLnTx/>
                          <a:uFillTx/>
                          <a:latin typeface="+mn-lt"/>
                          <a:ea typeface="+mn-ea"/>
                          <a:cs typeface="+mn-cs"/>
                        </a:rPr>
                        <a:t>
 Kıdemli Analisti Yeşim Sarışen, yurt içi ve uluslararası piyasalarda haftanın gelişmelerini yorumluyor. 👉🏻https://spoti.fi/3mG8KMm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1.577909270217 %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7583737"/>
                  </a:ext>
                </a:extLst>
              </a:tr>
            </a:tbl>
          </a:graphicData>
        </a:graphic>
      </p:graphicFrame>
      <p:sp>
        <p:nvSpPr>
          <p:cNvPr id="4" name="Text Placeholder 3">
            <a:extLst>
              <a:ext uri="{FF2B5EF4-FFF2-40B4-BE49-F238E27FC236}">
                <a16:creationId xmlns:a16="http://schemas.microsoft.com/office/drawing/2014/main" id="{273980AE-FBA7-4D0D-951D-D8EE7B5251C2}"/>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1033607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3E932-B947-445D-B0B9-10EE873BB41B}"/>
              </a:ext>
            </a:extLst>
          </p:cNvPr>
          <p:cNvSpPr>
            <a:spLocks noGrp="1"/>
          </p:cNvSpPr>
          <p:nvPr>
            <p:ph type="title"/>
          </p:nvPr>
        </p:nvSpPr>
        <p:spPr/>
        <p:txBody>
          <a:bodyPr/>
          <a:lstStyle/>
          <a:p>
            <a:r>
              <a:rPr lang="en-US"/>
              <a:t>LinkedIn Posts Table | Yapı Kredi - 15 of 21</a:t>
            </a:r>
          </a:p>
        </p:txBody>
      </p:sp>
      <p:graphicFrame>
        <p:nvGraphicFramePr>
          <p:cNvPr id="5" name="Table Placeholder 4">
            <a:extLst>
              <a:ext uri="{FF2B5EF4-FFF2-40B4-BE49-F238E27FC236}">
                <a16:creationId xmlns:a16="http://schemas.microsoft.com/office/drawing/2014/main" id="{C6051EB2-38EE-48F8-8ECF-4437E7963ABE}"/>
              </a:ext>
            </a:extLst>
          </p:cNvPr>
          <p:cNvGraphicFramePr>
            <a:graphicFrameLocks noGrp="1"/>
          </p:cNvGraphicFramePr>
          <p:nvPr>
            <p:ph type="tbl" sz="quarter" idx="13"/>
            <p:extLst>
              <p:ext uri="{D42A27DB-BD31-4B8C-83A1-F6EECF244321}">
                <p14:modId xmlns:p14="http://schemas.microsoft.com/office/powerpoint/2010/main" val="132883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67699145"/>
                    </a:ext>
                  </a:extLst>
                </a:gridCol>
                <a:gridCol w="1645920">
                  <a:extLst>
                    <a:ext uri="{9D8B030D-6E8A-4147-A177-3AD203B41FA5}">
                      <a16:colId xmlns:a16="http://schemas.microsoft.com/office/drawing/2014/main" val="1469674796"/>
                    </a:ext>
                  </a:extLst>
                </a:gridCol>
                <a:gridCol w="576072">
                  <a:extLst>
                    <a:ext uri="{9D8B030D-6E8A-4147-A177-3AD203B41FA5}">
                      <a16:colId xmlns:a16="http://schemas.microsoft.com/office/drawing/2014/main" val="3866066829"/>
                    </a:ext>
                  </a:extLst>
                </a:gridCol>
                <a:gridCol w="576072">
                  <a:extLst>
                    <a:ext uri="{9D8B030D-6E8A-4147-A177-3AD203B41FA5}">
                      <a16:colId xmlns:a16="http://schemas.microsoft.com/office/drawing/2014/main" val="2536339254"/>
                    </a:ext>
                  </a:extLst>
                </a:gridCol>
                <a:gridCol w="576072">
                  <a:extLst>
                    <a:ext uri="{9D8B030D-6E8A-4147-A177-3AD203B41FA5}">
                      <a16:colId xmlns:a16="http://schemas.microsoft.com/office/drawing/2014/main" val="4282313456"/>
                    </a:ext>
                  </a:extLst>
                </a:gridCol>
                <a:gridCol w="576072">
                  <a:extLst>
                    <a:ext uri="{9D8B030D-6E8A-4147-A177-3AD203B41FA5}">
                      <a16:colId xmlns:a16="http://schemas.microsoft.com/office/drawing/2014/main" val="2335936662"/>
                    </a:ext>
                  </a:extLst>
                </a:gridCol>
                <a:gridCol w="576072">
                  <a:extLst>
                    <a:ext uri="{9D8B030D-6E8A-4147-A177-3AD203B41FA5}">
                      <a16:colId xmlns:a16="http://schemas.microsoft.com/office/drawing/2014/main" val="4174133690"/>
                    </a:ext>
                  </a:extLst>
                </a:gridCol>
                <a:gridCol w="576072">
                  <a:extLst>
                    <a:ext uri="{9D8B030D-6E8A-4147-A177-3AD203B41FA5}">
                      <a16:colId xmlns:a16="http://schemas.microsoft.com/office/drawing/2014/main" val="1793044453"/>
                    </a:ext>
                  </a:extLst>
                </a:gridCol>
                <a:gridCol w="576072">
                  <a:extLst>
                    <a:ext uri="{9D8B030D-6E8A-4147-A177-3AD203B41FA5}">
                      <a16:colId xmlns:a16="http://schemas.microsoft.com/office/drawing/2014/main" val="2668800227"/>
                    </a:ext>
                  </a:extLst>
                </a:gridCol>
                <a:gridCol w="576072">
                  <a:extLst>
                    <a:ext uri="{9D8B030D-6E8A-4147-A177-3AD203B41FA5}">
                      <a16:colId xmlns:a16="http://schemas.microsoft.com/office/drawing/2014/main" val="1803245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1600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- 2022-06-10 17:08:49</a:t>
                      </a:r>
                      <a:r>
                        <a:rPr kumimoji="0" lang="en-US" sz="1000" b="0" i="0" u="none" strike="noStrike" kern="1200" cap="none" spc="0" normalizeH="0" baseline="0" noProof="0">
                          <a:ln>
                            <a:noFill/>
                          </a:ln>
                          <a:solidFill>
                            <a:prstClr val="black"/>
                          </a:solidFill>
                          <a:effectLst/>
                          <a:uLnTx/>
                          <a:uFillTx/>
                          <a:latin typeface="+mn-lt"/>
                          <a:ea typeface="+mn-ea"/>
                          <a:cs typeface="+mn-cs"/>
                        </a:rPr>
                        <a:t>
 Tarımsal verimlilik, tarım sektörüyle ilgili birçok tartışmanın, politikanın ve önlemin merkezinde yer alıyor. Tarımda verimliliğin artırılması, gıda güvenliği ve daha yüksek arazi gelirleri sebebiyle yoksulluğun azalmasında da oldukça önemli. Gelin, verimliliğin genel tanımını yapıp ardından tarımda verimliliğin nasıl artırılabileceğini birlikte öğrenelim.👉🏻https://spoti.fi/3NI238G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0.93457943925234 %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142251807"/>
                  </a:ext>
                </a:extLst>
              </a:tr>
            </a:tbl>
          </a:graphicData>
        </a:graphic>
      </p:graphicFrame>
      <p:sp>
        <p:nvSpPr>
          <p:cNvPr id="4" name="Text Placeholder 3">
            <a:extLst>
              <a:ext uri="{FF2B5EF4-FFF2-40B4-BE49-F238E27FC236}">
                <a16:creationId xmlns:a16="http://schemas.microsoft.com/office/drawing/2014/main" id="{98D17DB5-A8B6-4C76-ABFE-449566CC525D}"/>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4179096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0173-D2EA-42E8-9546-C82CE6AAFC18}"/>
              </a:ext>
            </a:extLst>
          </p:cNvPr>
          <p:cNvSpPr>
            <a:spLocks noGrp="1"/>
          </p:cNvSpPr>
          <p:nvPr>
            <p:ph type="title"/>
          </p:nvPr>
        </p:nvSpPr>
        <p:spPr/>
        <p:txBody>
          <a:bodyPr/>
          <a:lstStyle/>
          <a:p>
            <a:r>
              <a:rPr lang="en-US"/>
              <a:t>LinkedIn Posts Table | Yapı Kredi - 16 of 21</a:t>
            </a:r>
          </a:p>
        </p:txBody>
      </p:sp>
      <p:graphicFrame>
        <p:nvGraphicFramePr>
          <p:cNvPr id="5" name="Table Placeholder 4">
            <a:extLst>
              <a:ext uri="{FF2B5EF4-FFF2-40B4-BE49-F238E27FC236}">
                <a16:creationId xmlns:a16="http://schemas.microsoft.com/office/drawing/2014/main" id="{84F5C92A-60FF-4AA8-A72C-7CD6C3BF8AA6}"/>
              </a:ext>
            </a:extLst>
          </p:cNvPr>
          <p:cNvGraphicFramePr>
            <a:graphicFrameLocks noGrp="1"/>
          </p:cNvGraphicFramePr>
          <p:nvPr>
            <p:ph type="tbl" sz="quarter" idx="13"/>
            <p:extLst>
              <p:ext uri="{D42A27DB-BD31-4B8C-83A1-F6EECF244321}">
                <p14:modId xmlns:p14="http://schemas.microsoft.com/office/powerpoint/2010/main" val="28663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921588"/>
                    </a:ext>
                  </a:extLst>
                </a:gridCol>
                <a:gridCol w="1645920">
                  <a:extLst>
                    <a:ext uri="{9D8B030D-6E8A-4147-A177-3AD203B41FA5}">
                      <a16:colId xmlns:a16="http://schemas.microsoft.com/office/drawing/2014/main" val="3034075496"/>
                    </a:ext>
                  </a:extLst>
                </a:gridCol>
                <a:gridCol w="576072">
                  <a:extLst>
                    <a:ext uri="{9D8B030D-6E8A-4147-A177-3AD203B41FA5}">
                      <a16:colId xmlns:a16="http://schemas.microsoft.com/office/drawing/2014/main" val="2427657348"/>
                    </a:ext>
                  </a:extLst>
                </a:gridCol>
                <a:gridCol w="576072">
                  <a:extLst>
                    <a:ext uri="{9D8B030D-6E8A-4147-A177-3AD203B41FA5}">
                      <a16:colId xmlns:a16="http://schemas.microsoft.com/office/drawing/2014/main" val="1362759557"/>
                    </a:ext>
                  </a:extLst>
                </a:gridCol>
                <a:gridCol w="576072">
                  <a:extLst>
                    <a:ext uri="{9D8B030D-6E8A-4147-A177-3AD203B41FA5}">
                      <a16:colId xmlns:a16="http://schemas.microsoft.com/office/drawing/2014/main" val="1561564301"/>
                    </a:ext>
                  </a:extLst>
                </a:gridCol>
                <a:gridCol w="576072">
                  <a:extLst>
                    <a:ext uri="{9D8B030D-6E8A-4147-A177-3AD203B41FA5}">
                      <a16:colId xmlns:a16="http://schemas.microsoft.com/office/drawing/2014/main" val="2686804103"/>
                    </a:ext>
                  </a:extLst>
                </a:gridCol>
                <a:gridCol w="576072">
                  <a:extLst>
                    <a:ext uri="{9D8B030D-6E8A-4147-A177-3AD203B41FA5}">
                      <a16:colId xmlns:a16="http://schemas.microsoft.com/office/drawing/2014/main" val="785917970"/>
                    </a:ext>
                  </a:extLst>
                </a:gridCol>
                <a:gridCol w="576072">
                  <a:extLst>
                    <a:ext uri="{9D8B030D-6E8A-4147-A177-3AD203B41FA5}">
                      <a16:colId xmlns:a16="http://schemas.microsoft.com/office/drawing/2014/main" val="4095460903"/>
                    </a:ext>
                  </a:extLst>
                </a:gridCol>
                <a:gridCol w="576072">
                  <a:extLst>
                    <a:ext uri="{9D8B030D-6E8A-4147-A177-3AD203B41FA5}">
                      <a16:colId xmlns:a16="http://schemas.microsoft.com/office/drawing/2014/main" val="201311669"/>
                    </a:ext>
                  </a:extLst>
                </a:gridCol>
                <a:gridCol w="576072">
                  <a:extLst>
                    <a:ext uri="{9D8B030D-6E8A-4147-A177-3AD203B41FA5}">
                      <a16:colId xmlns:a16="http://schemas.microsoft.com/office/drawing/2014/main" val="390450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8798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- 2022-06-10 16:38:09</a:t>
                      </a:r>
                      <a:r>
                        <a:rPr kumimoji="0" lang="en-US" sz="1000" b="0" i="0" u="none" strike="noStrike" kern="1200" cap="none" spc="0" normalizeH="0" baseline="0" noProof="0">
                          <a:ln>
                            <a:noFill/>
                          </a:ln>
                          <a:solidFill>
                            <a:prstClr val="black"/>
                          </a:solidFill>
                          <a:effectLst/>
                          <a:uLnTx/>
                          <a:uFillTx/>
                          <a:latin typeface="+mn-lt"/>
                          <a:ea typeface="+mn-ea"/>
                          <a:cs typeface="+mn-cs"/>
                        </a:rPr>
                        <a:t>
 BİZ’de Kariyer Hikayeleri serimizin bu haftaki konuğu; Ticari Portföy Yetkilisi iken, Kredi Geliştirme Yetkilisi görevine geçiş yapan İdil Yücel Kolotoğlu. Hayatındaki değişiklikleri ve hislerini bizimle paylaştı. Kariyer yolculuğunu hemen inceleyin!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8.3892075288796 %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8989769"/>
                  </a:ext>
                </a:extLst>
              </a:tr>
            </a:tbl>
          </a:graphicData>
        </a:graphic>
      </p:graphicFrame>
      <p:sp>
        <p:nvSpPr>
          <p:cNvPr id="4" name="Text Placeholder 3">
            <a:extLst>
              <a:ext uri="{FF2B5EF4-FFF2-40B4-BE49-F238E27FC236}">
                <a16:creationId xmlns:a16="http://schemas.microsoft.com/office/drawing/2014/main" id="{4D7A9F0D-C84F-4B55-91F3-EE1448B3AF46}"/>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3053528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61B24-790C-49A5-ADA9-B4377E7023E6}"/>
              </a:ext>
            </a:extLst>
          </p:cNvPr>
          <p:cNvSpPr>
            <a:spLocks noGrp="1"/>
          </p:cNvSpPr>
          <p:nvPr>
            <p:ph type="title"/>
          </p:nvPr>
        </p:nvSpPr>
        <p:spPr/>
        <p:txBody>
          <a:bodyPr/>
          <a:lstStyle/>
          <a:p>
            <a:r>
              <a:rPr lang="en-US"/>
              <a:t>LinkedIn Posts Table | Yapı Kredi - 17 of 21</a:t>
            </a:r>
          </a:p>
        </p:txBody>
      </p:sp>
      <p:graphicFrame>
        <p:nvGraphicFramePr>
          <p:cNvPr id="5" name="Table Placeholder 4">
            <a:extLst>
              <a:ext uri="{FF2B5EF4-FFF2-40B4-BE49-F238E27FC236}">
                <a16:creationId xmlns:a16="http://schemas.microsoft.com/office/drawing/2014/main" id="{17BA99A1-A9C2-482F-8744-AABC2F1EA859}"/>
              </a:ext>
            </a:extLst>
          </p:cNvPr>
          <p:cNvGraphicFramePr>
            <a:graphicFrameLocks noGrp="1"/>
          </p:cNvGraphicFramePr>
          <p:nvPr>
            <p:ph type="tbl" sz="quarter" idx="13"/>
            <p:extLst>
              <p:ext uri="{D42A27DB-BD31-4B8C-83A1-F6EECF244321}">
                <p14:modId xmlns:p14="http://schemas.microsoft.com/office/powerpoint/2010/main" val="1228220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57293860"/>
                    </a:ext>
                  </a:extLst>
                </a:gridCol>
                <a:gridCol w="1645920">
                  <a:extLst>
                    <a:ext uri="{9D8B030D-6E8A-4147-A177-3AD203B41FA5}">
                      <a16:colId xmlns:a16="http://schemas.microsoft.com/office/drawing/2014/main" val="3928622301"/>
                    </a:ext>
                  </a:extLst>
                </a:gridCol>
                <a:gridCol w="576072">
                  <a:extLst>
                    <a:ext uri="{9D8B030D-6E8A-4147-A177-3AD203B41FA5}">
                      <a16:colId xmlns:a16="http://schemas.microsoft.com/office/drawing/2014/main" val="495681212"/>
                    </a:ext>
                  </a:extLst>
                </a:gridCol>
                <a:gridCol w="576072">
                  <a:extLst>
                    <a:ext uri="{9D8B030D-6E8A-4147-A177-3AD203B41FA5}">
                      <a16:colId xmlns:a16="http://schemas.microsoft.com/office/drawing/2014/main" val="511549348"/>
                    </a:ext>
                  </a:extLst>
                </a:gridCol>
                <a:gridCol w="576072">
                  <a:extLst>
                    <a:ext uri="{9D8B030D-6E8A-4147-A177-3AD203B41FA5}">
                      <a16:colId xmlns:a16="http://schemas.microsoft.com/office/drawing/2014/main" val="1088660211"/>
                    </a:ext>
                  </a:extLst>
                </a:gridCol>
                <a:gridCol w="576072">
                  <a:extLst>
                    <a:ext uri="{9D8B030D-6E8A-4147-A177-3AD203B41FA5}">
                      <a16:colId xmlns:a16="http://schemas.microsoft.com/office/drawing/2014/main" val="1683094272"/>
                    </a:ext>
                  </a:extLst>
                </a:gridCol>
                <a:gridCol w="576072">
                  <a:extLst>
                    <a:ext uri="{9D8B030D-6E8A-4147-A177-3AD203B41FA5}">
                      <a16:colId xmlns:a16="http://schemas.microsoft.com/office/drawing/2014/main" val="2824970881"/>
                    </a:ext>
                  </a:extLst>
                </a:gridCol>
                <a:gridCol w="576072">
                  <a:extLst>
                    <a:ext uri="{9D8B030D-6E8A-4147-A177-3AD203B41FA5}">
                      <a16:colId xmlns:a16="http://schemas.microsoft.com/office/drawing/2014/main" val="4288111365"/>
                    </a:ext>
                  </a:extLst>
                </a:gridCol>
                <a:gridCol w="576072">
                  <a:extLst>
                    <a:ext uri="{9D8B030D-6E8A-4147-A177-3AD203B41FA5}">
                      <a16:colId xmlns:a16="http://schemas.microsoft.com/office/drawing/2014/main" val="2433284121"/>
                    </a:ext>
                  </a:extLst>
                </a:gridCol>
                <a:gridCol w="576072">
                  <a:extLst>
                    <a:ext uri="{9D8B030D-6E8A-4147-A177-3AD203B41FA5}">
                      <a16:colId xmlns:a16="http://schemas.microsoft.com/office/drawing/2014/main" val="343804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3655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- 2022-06-10 15:17:37</a:t>
                      </a:r>
                      <a:r>
                        <a:rPr kumimoji="0" lang="en-US" sz="1000" b="0" i="0" u="none" strike="noStrike" kern="1200" cap="none" spc="0" normalizeH="0" baseline="0" noProof="0">
                          <a:ln>
                            <a:noFill/>
                          </a:ln>
                          <a:solidFill>
                            <a:prstClr val="black"/>
                          </a:solidFill>
                          <a:effectLst/>
                          <a:uLnTx/>
                          <a:uFillTx/>
                          <a:latin typeface="+mn-lt"/>
                          <a:ea typeface="+mn-ea"/>
                          <a:cs typeface="+mn-cs"/>
                        </a:rPr>
                        <a:t>
 Yapı Kredi’den sınır tanımayan kadınlara tam destek! Yapı Kredi ve Hepsiburada, “Girişimci Kadınlara Teknoloji Gücü” programı ile güçlerini birleştiriyor! Siz de e-ticarette finansman desteğine yapıkredikobi.com.tr’den başvurun; ücretsiz havale/EFT, çek karnesi, Business Kart, avantajlı kredi ve daha birçok avantajdan yararlanın.https://bit.ly/3rkvZid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1.6750418760469 %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extLst>
                  <a:ext uri="{0D108BD9-81ED-4DB2-BD59-A6C34878D82A}">
                    <a16:rowId xmlns:a16="http://schemas.microsoft.com/office/drawing/2014/main" val="3924498422"/>
                  </a:ext>
                </a:extLst>
              </a:tr>
            </a:tbl>
          </a:graphicData>
        </a:graphic>
      </p:graphicFrame>
      <p:sp>
        <p:nvSpPr>
          <p:cNvPr id="4" name="Text Placeholder 3">
            <a:extLst>
              <a:ext uri="{FF2B5EF4-FFF2-40B4-BE49-F238E27FC236}">
                <a16:creationId xmlns:a16="http://schemas.microsoft.com/office/drawing/2014/main" id="{21320010-A87E-41FD-A13A-6AB28048468A}"/>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1428335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112D2-8904-46B7-AEA6-20F9A47FCC43}"/>
              </a:ext>
            </a:extLst>
          </p:cNvPr>
          <p:cNvSpPr>
            <a:spLocks noGrp="1"/>
          </p:cNvSpPr>
          <p:nvPr>
            <p:ph type="title"/>
          </p:nvPr>
        </p:nvSpPr>
        <p:spPr/>
        <p:txBody>
          <a:bodyPr/>
          <a:lstStyle/>
          <a:p>
            <a:r>
              <a:rPr lang="en-US"/>
              <a:t>LinkedIn Posts Table | Yapı Kredi - 18 of 21</a:t>
            </a:r>
          </a:p>
        </p:txBody>
      </p:sp>
      <p:graphicFrame>
        <p:nvGraphicFramePr>
          <p:cNvPr id="5" name="Table Placeholder 4">
            <a:extLst>
              <a:ext uri="{FF2B5EF4-FFF2-40B4-BE49-F238E27FC236}">
                <a16:creationId xmlns:a16="http://schemas.microsoft.com/office/drawing/2014/main" id="{973D880E-DD3C-4A67-BD5F-CDDBE9FFABBC}"/>
              </a:ext>
            </a:extLst>
          </p:cNvPr>
          <p:cNvGraphicFramePr>
            <a:graphicFrameLocks noGrp="1"/>
          </p:cNvGraphicFramePr>
          <p:nvPr>
            <p:ph type="tbl" sz="quarter" idx="13"/>
            <p:extLst>
              <p:ext uri="{D42A27DB-BD31-4B8C-83A1-F6EECF244321}">
                <p14:modId xmlns:p14="http://schemas.microsoft.com/office/powerpoint/2010/main" val="251990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3614825"/>
                    </a:ext>
                  </a:extLst>
                </a:gridCol>
                <a:gridCol w="1645920">
                  <a:extLst>
                    <a:ext uri="{9D8B030D-6E8A-4147-A177-3AD203B41FA5}">
                      <a16:colId xmlns:a16="http://schemas.microsoft.com/office/drawing/2014/main" val="3809056632"/>
                    </a:ext>
                  </a:extLst>
                </a:gridCol>
                <a:gridCol w="576072">
                  <a:extLst>
                    <a:ext uri="{9D8B030D-6E8A-4147-A177-3AD203B41FA5}">
                      <a16:colId xmlns:a16="http://schemas.microsoft.com/office/drawing/2014/main" val="1177220061"/>
                    </a:ext>
                  </a:extLst>
                </a:gridCol>
                <a:gridCol w="576072">
                  <a:extLst>
                    <a:ext uri="{9D8B030D-6E8A-4147-A177-3AD203B41FA5}">
                      <a16:colId xmlns:a16="http://schemas.microsoft.com/office/drawing/2014/main" val="3129621432"/>
                    </a:ext>
                  </a:extLst>
                </a:gridCol>
                <a:gridCol w="576072">
                  <a:extLst>
                    <a:ext uri="{9D8B030D-6E8A-4147-A177-3AD203B41FA5}">
                      <a16:colId xmlns:a16="http://schemas.microsoft.com/office/drawing/2014/main" val="2638716197"/>
                    </a:ext>
                  </a:extLst>
                </a:gridCol>
                <a:gridCol w="576072">
                  <a:extLst>
                    <a:ext uri="{9D8B030D-6E8A-4147-A177-3AD203B41FA5}">
                      <a16:colId xmlns:a16="http://schemas.microsoft.com/office/drawing/2014/main" val="3463561645"/>
                    </a:ext>
                  </a:extLst>
                </a:gridCol>
                <a:gridCol w="576072">
                  <a:extLst>
                    <a:ext uri="{9D8B030D-6E8A-4147-A177-3AD203B41FA5}">
                      <a16:colId xmlns:a16="http://schemas.microsoft.com/office/drawing/2014/main" val="2135275132"/>
                    </a:ext>
                  </a:extLst>
                </a:gridCol>
                <a:gridCol w="576072">
                  <a:extLst>
                    <a:ext uri="{9D8B030D-6E8A-4147-A177-3AD203B41FA5}">
                      <a16:colId xmlns:a16="http://schemas.microsoft.com/office/drawing/2014/main" val="778348703"/>
                    </a:ext>
                  </a:extLst>
                </a:gridCol>
                <a:gridCol w="576072">
                  <a:extLst>
                    <a:ext uri="{9D8B030D-6E8A-4147-A177-3AD203B41FA5}">
                      <a16:colId xmlns:a16="http://schemas.microsoft.com/office/drawing/2014/main" val="1573941165"/>
                    </a:ext>
                  </a:extLst>
                </a:gridCol>
                <a:gridCol w="576072">
                  <a:extLst>
                    <a:ext uri="{9D8B030D-6E8A-4147-A177-3AD203B41FA5}">
                      <a16:colId xmlns:a16="http://schemas.microsoft.com/office/drawing/2014/main" val="3086990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0317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- 2022-06-10 14:00:00</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Dünya gazetesi iş birliğiyle KOBİ’lere özel hazırlanan “e-Ticaret Gündemi” ile e-ticaret sektöründeki gelişmeler ve merak edilenler Dünya gazetesinde! Bu haftanın içeriğini okumak için linke tıklayabilirsiniz.👉🏻https://bit.ly/3zwnaXc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1.8568994889267 %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3962959"/>
                  </a:ext>
                </a:extLst>
              </a:tr>
            </a:tbl>
          </a:graphicData>
        </a:graphic>
      </p:graphicFrame>
      <p:sp>
        <p:nvSpPr>
          <p:cNvPr id="4" name="Text Placeholder 3">
            <a:extLst>
              <a:ext uri="{FF2B5EF4-FFF2-40B4-BE49-F238E27FC236}">
                <a16:creationId xmlns:a16="http://schemas.microsoft.com/office/drawing/2014/main" id="{10135BD4-73ED-4F5D-BF6E-1E3F1C9D442E}"/>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839258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A5A73-F425-48DA-B0F3-724B72717CEE}"/>
              </a:ext>
            </a:extLst>
          </p:cNvPr>
          <p:cNvSpPr>
            <a:spLocks noGrp="1"/>
          </p:cNvSpPr>
          <p:nvPr>
            <p:ph type="title"/>
          </p:nvPr>
        </p:nvSpPr>
        <p:spPr/>
        <p:txBody>
          <a:bodyPr/>
          <a:lstStyle/>
          <a:p>
            <a:r>
              <a:rPr lang="en-US"/>
              <a:t>LinkedIn Posts Table | Yapı Kredi - 19 of 21</a:t>
            </a:r>
          </a:p>
        </p:txBody>
      </p:sp>
      <p:graphicFrame>
        <p:nvGraphicFramePr>
          <p:cNvPr id="5" name="Table Placeholder 4">
            <a:extLst>
              <a:ext uri="{FF2B5EF4-FFF2-40B4-BE49-F238E27FC236}">
                <a16:creationId xmlns:a16="http://schemas.microsoft.com/office/drawing/2014/main" id="{81CD005E-F44B-4152-8A68-3483FB30A7FF}"/>
              </a:ext>
            </a:extLst>
          </p:cNvPr>
          <p:cNvGraphicFramePr>
            <a:graphicFrameLocks noGrp="1"/>
          </p:cNvGraphicFramePr>
          <p:nvPr>
            <p:ph type="tbl" sz="quarter" idx="13"/>
            <p:extLst>
              <p:ext uri="{D42A27DB-BD31-4B8C-83A1-F6EECF244321}">
                <p14:modId xmlns:p14="http://schemas.microsoft.com/office/powerpoint/2010/main" val="1448888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11132352"/>
                    </a:ext>
                  </a:extLst>
                </a:gridCol>
                <a:gridCol w="1645920">
                  <a:extLst>
                    <a:ext uri="{9D8B030D-6E8A-4147-A177-3AD203B41FA5}">
                      <a16:colId xmlns:a16="http://schemas.microsoft.com/office/drawing/2014/main" val="2557956706"/>
                    </a:ext>
                  </a:extLst>
                </a:gridCol>
                <a:gridCol w="576072">
                  <a:extLst>
                    <a:ext uri="{9D8B030D-6E8A-4147-A177-3AD203B41FA5}">
                      <a16:colId xmlns:a16="http://schemas.microsoft.com/office/drawing/2014/main" val="764677960"/>
                    </a:ext>
                  </a:extLst>
                </a:gridCol>
                <a:gridCol w="576072">
                  <a:extLst>
                    <a:ext uri="{9D8B030D-6E8A-4147-A177-3AD203B41FA5}">
                      <a16:colId xmlns:a16="http://schemas.microsoft.com/office/drawing/2014/main" val="3508688255"/>
                    </a:ext>
                  </a:extLst>
                </a:gridCol>
                <a:gridCol w="576072">
                  <a:extLst>
                    <a:ext uri="{9D8B030D-6E8A-4147-A177-3AD203B41FA5}">
                      <a16:colId xmlns:a16="http://schemas.microsoft.com/office/drawing/2014/main" val="1538043263"/>
                    </a:ext>
                  </a:extLst>
                </a:gridCol>
                <a:gridCol w="576072">
                  <a:extLst>
                    <a:ext uri="{9D8B030D-6E8A-4147-A177-3AD203B41FA5}">
                      <a16:colId xmlns:a16="http://schemas.microsoft.com/office/drawing/2014/main" val="163831558"/>
                    </a:ext>
                  </a:extLst>
                </a:gridCol>
                <a:gridCol w="576072">
                  <a:extLst>
                    <a:ext uri="{9D8B030D-6E8A-4147-A177-3AD203B41FA5}">
                      <a16:colId xmlns:a16="http://schemas.microsoft.com/office/drawing/2014/main" val="1211516974"/>
                    </a:ext>
                  </a:extLst>
                </a:gridCol>
                <a:gridCol w="576072">
                  <a:extLst>
                    <a:ext uri="{9D8B030D-6E8A-4147-A177-3AD203B41FA5}">
                      <a16:colId xmlns:a16="http://schemas.microsoft.com/office/drawing/2014/main" val="1009287637"/>
                    </a:ext>
                  </a:extLst>
                </a:gridCol>
                <a:gridCol w="576072">
                  <a:extLst>
                    <a:ext uri="{9D8B030D-6E8A-4147-A177-3AD203B41FA5}">
                      <a16:colId xmlns:a16="http://schemas.microsoft.com/office/drawing/2014/main" val="2059386481"/>
                    </a:ext>
                  </a:extLst>
                </a:gridCol>
                <a:gridCol w="576072">
                  <a:extLst>
                    <a:ext uri="{9D8B030D-6E8A-4147-A177-3AD203B41FA5}">
                      <a16:colId xmlns:a16="http://schemas.microsoft.com/office/drawing/2014/main" val="1808720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2607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- 2022-06-07 18:20:14</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Sohbetleri’nde bu hafta; Sürdürülebilir Yaşam Okulu Kurucusu Aslı Dede ve Marmara Üniversitesi Akademisyeni Doç. Dr. Özgül Polat’la çocuklar ve sürdürülebilirlik bilinci hakkında konuşuyoruz. Yekta Kopan moderatörlüğünde gerçekleşecek sohbetimizi 8 Haziran Çarşamba saat 21.00'de, Yapı Kredi YouTube ve Facebook hesaplarımızdan canlı olarak izleyebilirsiniz!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1.5288788221971 %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extLst>
                  <a:ext uri="{0D108BD9-81ED-4DB2-BD59-A6C34878D82A}">
                    <a16:rowId xmlns:a16="http://schemas.microsoft.com/office/drawing/2014/main" val="8162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Yapı Kredi - 2022-06-05 11:05:25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1.3377345378735 %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5711512"/>
                  </a:ext>
                </a:extLst>
              </a:tr>
            </a:tbl>
          </a:graphicData>
        </a:graphic>
      </p:graphicFrame>
      <p:sp>
        <p:nvSpPr>
          <p:cNvPr id="4" name="Text Placeholder 3">
            <a:extLst>
              <a:ext uri="{FF2B5EF4-FFF2-40B4-BE49-F238E27FC236}">
                <a16:creationId xmlns:a16="http://schemas.microsoft.com/office/drawing/2014/main" id="{CE5176E5-F203-4F08-8EFC-C157A57B0E07}"/>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3614389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CAE6-396A-47F6-9717-BBFCED8CBD3B}"/>
              </a:ext>
            </a:extLst>
          </p:cNvPr>
          <p:cNvSpPr>
            <a:spLocks noGrp="1"/>
          </p:cNvSpPr>
          <p:nvPr>
            <p:ph type="title"/>
          </p:nvPr>
        </p:nvSpPr>
        <p:spPr/>
        <p:txBody>
          <a:bodyPr/>
          <a:lstStyle/>
          <a:p>
            <a:r>
              <a:rPr lang="en-US"/>
              <a:t>LinkedIn Posts Table | Yapı Kredi - 20 of 21</a:t>
            </a:r>
          </a:p>
        </p:txBody>
      </p:sp>
      <p:graphicFrame>
        <p:nvGraphicFramePr>
          <p:cNvPr id="5" name="Table Placeholder 4">
            <a:extLst>
              <a:ext uri="{FF2B5EF4-FFF2-40B4-BE49-F238E27FC236}">
                <a16:creationId xmlns:a16="http://schemas.microsoft.com/office/drawing/2014/main" id="{3F37380A-3BD8-4191-AD11-90725980F6CA}"/>
              </a:ext>
            </a:extLst>
          </p:cNvPr>
          <p:cNvGraphicFramePr>
            <a:graphicFrameLocks noGrp="1"/>
          </p:cNvGraphicFramePr>
          <p:nvPr>
            <p:ph type="tbl" sz="quarter" idx="13"/>
            <p:extLst>
              <p:ext uri="{D42A27DB-BD31-4B8C-83A1-F6EECF244321}">
                <p14:modId xmlns:p14="http://schemas.microsoft.com/office/powerpoint/2010/main" val="367780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97445707"/>
                    </a:ext>
                  </a:extLst>
                </a:gridCol>
                <a:gridCol w="1645920">
                  <a:extLst>
                    <a:ext uri="{9D8B030D-6E8A-4147-A177-3AD203B41FA5}">
                      <a16:colId xmlns:a16="http://schemas.microsoft.com/office/drawing/2014/main" val="3445317804"/>
                    </a:ext>
                  </a:extLst>
                </a:gridCol>
                <a:gridCol w="576072">
                  <a:extLst>
                    <a:ext uri="{9D8B030D-6E8A-4147-A177-3AD203B41FA5}">
                      <a16:colId xmlns:a16="http://schemas.microsoft.com/office/drawing/2014/main" val="3202004939"/>
                    </a:ext>
                  </a:extLst>
                </a:gridCol>
                <a:gridCol w="576072">
                  <a:extLst>
                    <a:ext uri="{9D8B030D-6E8A-4147-A177-3AD203B41FA5}">
                      <a16:colId xmlns:a16="http://schemas.microsoft.com/office/drawing/2014/main" val="2594767281"/>
                    </a:ext>
                  </a:extLst>
                </a:gridCol>
                <a:gridCol w="576072">
                  <a:extLst>
                    <a:ext uri="{9D8B030D-6E8A-4147-A177-3AD203B41FA5}">
                      <a16:colId xmlns:a16="http://schemas.microsoft.com/office/drawing/2014/main" val="3628545167"/>
                    </a:ext>
                  </a:extLst>
                </a:gridCol>
                <a:gridCol w="576072">
                  <a:extLst>
                    <a:ext uri="{9D8B030D-6E8A-4147-A177-3AD203B41FA5}">
                      <a16:colId xmlns:a16="http://schemas.microsoft.com/office/drawing/2014/main" val="230747"/>
                    </a:ext>
                  </a:extLst>
                </a:gridCol>
                <a:gridCol w="576072">
                  <a:extLst>
                    <a:ext uri="{9D8B030D-6E8A-4147-A177-3AD203B41FA5}">
                      <a16:colId xmlns:a16="http://schemas.microsoft.com/office/drawing/2014/main" val="3596525324"/>
                    </a:ext>
                  </a:extLst>
                </a:gridCol>
                <a:gridCol w="576072">
                  <a:extLst>
                    <a:ext uri="{9D8B030D-6E8A-4147-A177-3AD203B41FA5}">
                      <a16:colId xmlns:a16="http://schemas.microsoft.com/office/drawing/2014/main" val="1241730570"/>
                    </a:ext>
                  </a:extLst>
                </a:gridCol>
                <a:gridCol w="576072">
                  <a:extLst>
                    <a:ext uri="{9D8B030D-6E8A-4147-A177-3AD203B41FA5}">
                      <a16:colId xmlns:a16="http://schemas.microsoft.com/office/drawing/2014/main" val="1486225317"/>
                    </a:ext>
                  </a:extLst>
                </a:gridCol>
                <a:gridCol w="576072">
                  <a:extLst>
                    <a:ext uri="{9D8B030D-6E8A-4147-A177-3AD203B41FA5}">
                      <a16:colId xmlns:a16="http://schemas.microsoft.com/office/drawing/2014/main" val="226230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2015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- 2022-06-03 18:34:53</a:t>
                      </a:r>
                      <a:r>
                        <a:rPr kumimoji="0" lang="en-US" sz="1000" b="0" i="0" u="none" strike="noStrike" kern="1200" cap="none" spc="0" normalizeH="0" baseline="0" noProof="0">
                          <a:ln>
                            <a:noFill/>
                          </a:ln>
                          <a:solidFill>
                            <a:prstClr val="black"/>
                          </a:solidFill>
                          <a:effectLst/>
                          <a:uLnTx/>
                          <a:uFillTx/>
                          <a:latin typeface="+mn-lt"/>
                          <a:ea typeface="+mn-ea"/>
                          <a:cs typeface="+mn-cs"/>
                        </a:rPr>
                        <a:t>
 Hayatta sınırsız ihtimal varsa, Yapı Kredi’de Sınırsız Mobil var!
Sınırsız hizmet ve ayrıcalıklardan yararlanmak için siz de hemen Yapı Kredi Mobil’i indirin, şubeye gitmeden anında müşterimiz olun.
Detaylar için 👉🏻 https://bit.ly/3tatcJ0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2.4619559949598 %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extLst>
                  <a:ext uri="{0D108BD9-81ED-4DB2-BD59-A6C34878D82A}">
                    <a16:rowId xmlns:a16="http://schemas.microsoft.com/office/drawing/2014/main" val="1303366173"/>
                  </a:ext>
                </a:extLst>
              </a:tr>
            </a:tbl>
          </a:graphicData>
        </a:graphic>
      </p:graphicFrame>
      <p:sp>
        <p:nvSpPr>
          <p:cNvPr id="4" name="Text Placeholder 3">
            <a:extLst>
              <a:ext uri="{FF2B5EF4-FFF2-40B4-BE49-F238E27FC236}">
                <a16:creationId xmlns:a16="http://schemas.microsoft.com/office/drawing/2014/main" id="{96C7DF9C-B314-49EF-8649-3F7D08212008}"/>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3079569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95B2-B438-4177-8E2A-6195FA8E57B1}"/>
              </a:ext>
            </a:extLst>
          </p:cNvPr>
          <p:cNvSpPr>
            <a:spLocks noGrp="1"/>
          </p:cNvSpPr>
          <p:nvPr>
            <p:ph type="title"/>
          </p:nvPr>
        </p:nvSpPr>
        <p:spPr/>
        <p:txBody>
          <a:bodyPr/>
          <a:lstStyle/>
          <a:p>
            <a:r>
              <a:rPr lang="en-US"/>
              <a:t>LinkedIn Posts Table | Yapı Kredi - 21 of 21</a:t>
            </a:r>
          </a:p>
        </p:txBody>
      </p:sp>
      <p:graphicFrame>
        <p:nvGraphicFramePr>
          <p:cNvPr id="5" name="Table Placeholder 4">
            <a:extLst>
              <a:ext uri="{FF2B5EF4-FFF2-40B4-BE49-F238E27FC236}">
                <a16:creationId xmlns:a16="http://schemas.microsoft.com/office/drawing/2014/main" id="{30F28AE2-2B77-4C25-B97C-31FFF928558A}"/>
              </a:ext>
            </a:extLst>
          </p:cNvPr>
          <p:cNvGraphicFramePr>
            <a:graphicFrameLocks noGrp="1"/>
          </p:cNvGraphicFramePr>
          <p:nvPr>
            <p:ph type="tbl" sz="quarter" idx="13"/>
            <p:extLst>
              <p:ext uri="{D42A27DB-BD31-4B8C-83A1-F6EECF244321}">
                <p14:modId xmlns:p14="http://schemas.microsoft.com/office/powerpoint/2010/main" val="827373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6474427"/>
                    </a:ext>
                  </a:extLst>
                </a:gridCol>
                <a:gridCol w="1645920">
                  <a:extLst>
                    <a:ext uri="{9D8B030D-6E8A-4147-A177-3AD203B41FA5}">
                      <a16:colId xmlns:a16="http://schemas.microsoft.com/office/drawing/2014/main" val="2356797919"/>
                    </a:ext>
                  </a:extLst>
                </a:gridCol>
                <a:gridCol w="576072">
                  <a:extLst>
                    <a:ext uri="{9D8B030D-6E8A-4147-A177-3AD203B41FA5}">
                      <a16:colId xmlns:a16="http://schemas.microsoft.com/office/drawing/2014/main" val="953622603"/>
                    </a:ext>
                  </a:extLst>
                </a:gridCol>
                <a:gridCol w="576072">
                  <a:extLst>
                    <a:ext uri="{9D8B030D-6E8A-4147-A177-3AD203B41FA5}">
                      <a16:colId xmlns:a16="http://schemas.microsoft.com/office/drawing/2014/main" val="1746948011"/>
                    </a:ext>
                  </a:extLst>
                </a:gridCol>
                <a:gridCol w="576072">
                  <a:extLst>
                    <a:ext uri="{9D8B030D-6E8A-4147-A177-3AD203B41FA5}">
                      <a16:colId xmlns:a16="http://schemas.microsoft.com/office/drawing/2014/main" val="901952711"/>
                    </a:ext>
                  </a:extLst>
                </a:gridCol>
                <a:gridCol w="576072">
                  <a:extLst>
                    <a:ext uri="{9D8B030D-6E8A-4147-A177-3AD203B41FA5}">
                      <a16:colId xmlns:a16="http://schemas.microsoft.com/office/drawing/2014/main" val="1546212226"/>
                    </a:ext>
                  </a:extLst>
                </a:gridCol>
                <a:gridCol w="576072">
                  <a:extLst>
                    <a:ext uri="{9D8B030D-6E8A-4147-A177-3AD203B41FA5}">
                      <a16:colId xmlns:a16="http://schemas.microsoft.com/office/drawing/2014/main" val="350363542"/>
                    </a:ext>
                  </a:extLst>
                </a:gridCol>
                <a:gridCol w="576072">
                  <a:extLst>
                    <a:ext uri="{9D8B030D-6E8A-4147-A177-3AD203B41FA5}">
                      <a16:colId xmlns:a16="http://schemas.microsoft.com/office/drawing/2014/main" val="146834095"/>
                    </a:ext>
                  </a:extLst>
                </a:gridCol>
                <a:gridCol w="576072">
                  <a:extLst>
                    <a:ext uri="{9D8B030D-6E8A-4147-A177-3AD203B41FA5}">
                      <a16:colId xmlns:a16="http://schemas.microsoft.com/office/drawing/2014/main" val="123674750"/>
                    </a:ext>
                  </a:extLst>
                </a:gridCol>
                <a:gridCol w="576072">
                  <a:extLst>
                    <a:ext uri="{9D8B030D-6E8A-4147-A177-3AD203B41FA5}">
                      <a16:colId xmlns:a16="http://schemas.microsoft.com/office/drawing/2014/main" val="239825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50151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- 2022-06-03 18:12:48</a:t>
                      </a:r>
                      <a:r>
                        <a:rPr kumimoji="0" lang="en-US" sz="1000" b="0" i="0" u="none" strike="noStrike" kern="1200" cap="none" spc="0" normalizeH="0" baseline="0" noProof="0">
                          <a:ln>
                            <a:noFill/>
                          </a:ln>
                          <a:solidFill>
                            <a:prstClr val="black"/>
                          </a:solidFill>
                          <a:effectLst/>
                          <a:uLnTx/>
                          <a:uFillTx/>
                          <a:latin typeface="+mn-lt"/>
                          <a:ea typeface="+mn-ea"/>
                          <a:cs typeface="+mn-cs"/>
                        </a:rPr>
                        <a:t>
 Yılın En Gözde Şirketler Araştırması’nda bankalar arası sıralamada 1. olduğumuzu paylaşmaktan büyük bir mutluluk duyuyoruz! 
Süreçte bizi destekleyen, geleceğe bizimle koşmak isteyen öğrenci dostlarımıza tüm kalbimizle teşekkür ederiz.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2.443053150393 %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a:t>
                      </a:r>
                    </a:p>
                  </a:txBody>
                  <a:tcPr/>
                </a:tc>
                <a:extLst>
                  <a:ext uri="{0D108BD9-81ED-4DB2-BD59-A6C34878D82A}">
                    <a16:rowId xmlns:a16="http://schemas.microsoft.com/office/drawing/2014/main" val="2067144439"/>
                  </a:ext>
                </a:extLst>
              </a:tr>
            </a:tbl>
          </a:graphicData>
        </a:graphic>
      </p:graphicFrame>
      <p:sp>
        <p:nvSpPr>
          <p:cNvPr id="4" name="Text Placeholder 3">
            <a:extLst>
              <a:ext uri="{FF2B5EF4-FFF2-40B4-BE49-F238E27FC236}">
                <a16:creationId xmlns:a16="http://schemas.microsoft.com/office/drawing/2014/main" id="{ADAF2F3A-EC74-4D94-9126-CA9A66A3B130}"/>
              </a:ext>
            </a:extLst>
          </p:cNvPr>
          <p:cNvSpPr>
            <a:spLocks noGrp="1"/>
          </p:cNvSpPr>
          <p:nvPr>
            <p:ph type="body" sz="quarter" idx="14"/>
          </p:nvPr>
        </p:nvSpPr>
        <p:spPr/>
        <p:txBody>
          <a:bodyPr/>
          <a:lstStyle/>
          <a:p>
            <a:r>
              <a:rPr lang="en-US"/>
              <a:t>01.06.2022 - 30.06.2022</a:t>
            </a:r>
          </a:p>
        </p:txBody>
      </p:sp>
    </p:spTree>
    <p:extLst>
      <p:ext uri="{BB962C8B-B14F-4D97-AF65-F5344CB8AC3E}">
        <p14:creationId xmlns:p14="http://schemas.microsoft.com/office/powerpoint/2010/main" val="2241538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964</Words>
  <Application>Microsoft Office PowerPoint</Application>
  <PresentationFormat>On-screen Show (4:3)</PresentationFormat>
  <Paragraphs>477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LinkedIn Posts Table | Yapı Kredi - 1 of 21</vt:lpstr>
      <vt:lpstr>LinkedIn Posts Table | Yapı Kredi - 2 of 21</vt:lpstr>
      <vt:lpstr>LinkedIn Posts Table | Yapı Kredi - 3 of 21</vt:lpstr>
      <vt:lpstr>LinkedIn Posts Table | Yapı Kredi - 4 of 21</vt:lpstr>
      <vt:lpstr>LinkedIn Posts Table | Yapı Kredi - 5 of 21</vt:lpstr>
      <vt:lpstr>LinkedIn Posts Table | Yapı Kredi - 6 of 21</vt:lpstr>
      <vt:lpstr>LinkedIn Posts Table | Yapı Kredi - 7 of 21</vt:lpstr>
      <vt:lpstr>LinkedIn Posts Table | Yapı Kredi - 8 of 21</vt:lpstr>
      <vt:lpstr>LinkedIn Posts Table | Yapı Kredi - 9 of 21</vt:lpstr>
      <vt:lpstr>LinkedIn Posts Table | Yapı Kredi - 10 of 21</vt:lpstr>
      <vt:lpstr>LinkedIn Posts Table | Yapı Kredi - 11 of 21</vt:lpstr>
      <vt:lpstr>LinkedIn Posts Table | Yapı Kredi - 12 of 21</vt:lpstr>
      <vt:lpstr>LinkedIn Posts Table | Yapı Kredi - 13 of 21</vt:lpstr>
      <vt:lpstr>LinkedIn Posts Table | Yapı Kredi - 14 of 21</vt:lpstr>
      <vt:lpstr>LinkedIn Posts Table | Yapı Kredi - 15 of 21</vt:lpstr>
      <vt:lpstr>LinkedIn Posts Table | Yapı Kredi - 16 of 21</vt:lpstr>
      <vt:lpstr>LinkedIn Posts Table | Yapı Kredi - 17 of 21</vt:lpstr>
      <vt:lpstr>LinkedIn Posts Table | Yapı Kredi - 18 of 21</vt:lpstr>
      <vt:lpstr>LinkedIn Posts Table | Yapı Kredi - 19 of 21</vt:lpstr>
      <vt:lpstr>LinkedIn Posts Table | Yapı Kredi - 20 of 21</vt:lpstr>
      <vt:lpstr>LinkedIn Posts Table | Yapı Kredi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Yapı Kredi - 1 of 21</dc:title>
  <dc:creator>Administrator</dc:creator>
  <cp:lastModifiedBy>Administrator</cp:lastModifiedBy>
  <cp:revision>1</cp:revision>
  <dcterms:created xsi:type="dcterms:W3CDTF">2022-07-06T15:11:23Z</dcterms:created>
  <dcterms:modified xsi:type="dcterms:W3CDTF">2022-07-06T15:13:37Z</dcterms:modified>
</cp:coreProperties>
</file>