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QNB Finansbank Kariyer</c:v>
                </c:pt>
              </c:strCache>
            </c:strRef>
          </c:tx>
          <c:spPr>
            <a:ln w="28575" cap="rnd">
              <a:solidFill>
                <a:schemeClr val="accent1"/>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Sheet1!$B$2:$B$32</c:f>
              <c:numCache>
                <c:formatCode>General</c:formatCode>
                <c:ptCount val="31"/>
                <c:pt idx="0">
                  <c:v>0</c:v>
                </c:pt>
                <c:pt idx="1">
                  <c:v>5</c:v>
                </c:pt>
                <c:pt idx="2">
                  <c:v>0</c:v>
                </c:pt>
                <c:pt idx="3">
                  <c:v>0</c:v>
                </c:pt>
                <c:pt idx="4">
                  <c:v>0</c:v>
                </c:pt>
                <c:pt idx="5">
                  <c:v>0</c:v>
                </c:pt>
                <c:pt idx="6">
                  <c:v>0</c:v>
                </c:pt>
                <c:pt idx="7">
                  <c:v>1</c:v>
                </c:pt>
                <c:pt idx="8">
                  <c:v>3</c:v>
                </c:pt>
                <c:pt idx="9">
                  <c:v>2</c:v>
                </c:pt>
                <c:pt idx="10">
                  <c:v>3</c:v>
                </c:pt>
                <c:pt idx="11">
                  <c:v>0</c:v>
                </c:pt>
                <c:pt idx="12">
                  <c:v>0</c:v>
                </c:pt>
                <c:pt idx="13">
                  <c:v>0</c:v>
                </c:pt>
                <c:pt idx="14">
                  <c:v>0</c:v>
                </c:pt>
                <c:pt idx="15">
                  <c:v>3</c:v>
                </c:pt>
                <c:pt idx="16">
                  <c:v>7</c:v>
                </c:pt>
                <c:pt idx="17">
                  <c:v>0</c:v>
                </c:pt>
                <c:pt idx="18">
                  <c:v>7</c:v>
                </c:pt>
                <c:pt idx="19">
                  <c:v>0</c:v>
                </c:pt>
                <c:pt idx="20">
                  <c:v>0</c:v>
                </c:pt>
                <c:pt idx="21">
                  <c:v>0</c:v>
                </c:pt>
                <c:pt idx="22">
                  <c:v>1</c:v>
                </c:pt>
                <c:pt idx="23">
                  <c:v>3</c:v>
                </c:pt>
                <c:pt idx="24">
                  <c:v>1</c:v>
                </c:pt>
                <c:pt idx="25">
                  <c:v>2</c:v>
                </c:pt>
                <c:pt idx="26">
                  <c:v>0</c:v>
                </c:pt>
                <c:pt idx="27">
                  <c:v>0</c:v>
                </c:pt>
                <c:pt idx="28">
                  <c:v>0</c:v>
                </c:pt>
                <c:pt idx="29">
                  <c:v>0</c:v>
                </c:pt>
                <c:pt idx="30">
                  <c:v>4</c:v>
                </c:pt>
              </c:numCache>
            </c:numRef>
          </c:val>
          <c:smooth val="0"/>
          <c:extLst>
            <c:ext xmlns:c16="http://schemas.microsoft.com/office/drawing/2014/chart" uri="{C3380CC4-5D6E-409C-BE32-E72D297353CC}">
              <c16:uniqueId val="{00000000-7143-49F7-A312-6405F893CF34}"/>
            </c:ext>
          </c:extLst>
        </c:ser>
        <c:ser>
          <c:idx val="1"/>
          <c:order val="1"/>
          <c:tx>
            <c:strRef>
              <c:f>Sheet1!$C$1</c:f>
              <c:strCache>
                <c:ptCount val="1"/>
                <c:pt idx="0">
                  <c:v>TEB Kariyer</c:v>
                </c:pt>
              </c:strCache>
            </c:strRef>
          </c:tx>
          <c:spPr>
            <a:ln w="28575" cap="rnd">
              <a:solidFill>
                <a:schemeClr val="accent2"/>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Sheet1!$C$2:$C$32</c:f>
              <c:numCache>
                <c:formatCode>General</c:formatCode>
                <c:ptCount val="31"/>
                <c:pt idx="0">
                  <c:v>0</c:v>
                </c:pt>
                <c:pt idx="1">
                  <c:v>19</c:v>
                </c:pt>
                <c:pt idx="2">
                  <c:v>0</c:v>
                </c:pt>
                <c:pt idx="3">
                  <c:v>0</c:v>
                </c:pt>
                <c:pt idx="4">
                  <c:v>0</c:v>
                </c:pt>
                <c:pt idx="5">
                  <c:v>24</c:v>
                </c:pt>
                <c:pt idx="6">
                  <c:v>0</c:v>
                </c:pt>
                <c:pt idx="7">
                  <c:v>11</c:v>
                </c:pt>
                <c:pt idx="8">
                  <c:v>0</c:v>
                </c:pt>
                <c:pt idx="9">
                  <c:v>12</c:v>
                </c:pt>
                <c:pt idx="10">
                  <c:v>6</c:v>
                </c:pt>
                <c:pt idx="11">
                  <c:v>11</c:v>
                </c:pt>
                <c:pt idx="12">
                  <c:v>0</c:v>
                </c:pt>
                <c:pt idx="13">
                  <c:v>0</c:v>
                </c:pt>
                <c:pt idx="14">
                  <c:v>0</c:v>
                </c:pt>
                <c:pt idx="15">
                  <c:v>0</c:v>
                </c:pt>
                <c:pt idx="16">
                  <c:v>0</c:v>
                </c:pt>
                <c:pt idx="17">
                  <c:v>0</c:v>
                </c:pt>
                <c:pt idx="18">
                  <c:v>8</c:v>
                </c:pt>
                <c:pt idx="19">
                  <c:v>0</c:v>
                </c:pt>
                <c:pt idx="20">
                  <c:v>0</c:v>
                </c:pt>
                <c:pt idx="21">
                  <c:v>0</c:v>
                </c:pt>
                <c:pt idx="22">
                  <c:v>0</c:v>
                </c:pt>
                <c:pt idx="23">
                  <c:v>0</c:v>
                </c:pt>
                <c:pt idx="24">
                  <c:v>10</c:v>
                </c:pt>
                <c:pt idx="25">
                  <c:v>0</c:v>
                </c:pt>
                <c:pt idx="26">
                  <c:v>0</c:v>
                </c:pt>
                <c:pt idx="27">
                  <c:v>6</c:v>
                </c:pt>
                <c:pt idx="28">
                  <c:v>0</c:v>
                </c:pt>
                <c:pt idx="29">
                  <c:v>4</c:v>
                </c:pt>
                <c:pt idx="30">
                  <c:v>0</c:v>
                </c:pt>
              </c:numCache>
            </c:numRef>
          </c:val>
          <c:smooth val="0"/>
          <c:extLst>
            <c:ext xmlns:c16="http://schemas.microsoft.com/office/drawing/2014/chart" uri="{C3380CC4-5D6E-409C-BE32-E72D297353CC}">
              <c16:uniqueId val="{00000001-7143-49F7-A312-6405F893CF34}"/>
            </c:ext>
          </c:extLst>
        </c:ser>
        <c:ser>
          <c:idx val="2"/>
          <c:order val="2"/>
          <c:tx>
            <c:strRef>
              <c:f>Sheet1!$D$1</c:f>
              <c:strCache>
                <c:ptCount val="1"/>
                <c:pt idx="0">
                  <c:v>DenizBank İnsan Kaynakları</c:v>
                </c:pt>
              </c:strCache>
            </c:strRef>
          </c:tx>
          <c:spPr>
            <a:ln w="28575" cap="rnd">
              <a:solidFill>
                <a:schemeClr val="accent3"/>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Sheet1!$D$2:$D$32</c:f>
              <c:numCache>
                <c:formatCode>General</c:formatCode>
                <c:ptCount val="31"/>
                <c:pt idx="0">
                  <c:v>0</c:v>
                </c:pt>
                <c:pt idx="1">
                  <c:v>5</c:v>
                </c:pt>
                <c:pt idx="2">
                  <c:v>0</c:v>
                </c:pt>
                <c:pt idx="3">
                  <c:v>0</c:v>
                </c:pt>
                <c:pt idx="4">
                  <c:v>0</c:v>
                </c:pt>
                <c:pt idx="5">
                  <c:v>0</c:v>
                </c:pt>
                <c:pt idx="6">
                  <c:v>0</c:v>
                </c:pt>
                <c:pt idx="7">
                  <c:v>6</c:v>
                </c:pt>
                <c:pt idx="8">
                  <c:v>0</c:v>
                </c:pt>
                <c:pt idx="9">
                  <c:v>0</c:v>
                </c:pt>
                <c:pt idx="10">
                  <c:v>0</c:v>
                </c:pt>
                <c:pt idx="11">
                  <c:v>0</c:v>
                </c:pt>
                <c:pt idx="12">
                  <c:v>0</c:v>
                </c:pt>
                <c:pt idx="13">
                  <c:v>0</c:v>
                </c:pt>
                <c:pt idx="14">
                  <c:v>0</c:v>
                </c:pt>
                <c:pt idx="15">
                  <c:v>0</c:v>
                </c:pt>
                <c:pt idx="16">
                  <c:v>0</c:v>
                </c:pt>
                <c:pt idx="17">
                  <c:v>14</c:v>
                </c:pt>
                <c:pt idx="18">
                  <c:v>0</c:v>
                </c:pt>
                <c:pt idx="19">
                  <c:v>0</c:v>
                </c:pt>
                <c:pt idx="20">
                  <c:v>0</c:v>
                </c:pt>
                <c:pt idx="21">
                  <c:v>0</c:v>
                </c:pt>
                <c:pt idx="22">
                  <c:v>8</c:v>
                </c:pt>
                <c:pt idx="23">
                  <c:v>0</c:v>
                </c:pt>
                <c:pt idx="24">
                  <c:v>1</c:v>
                </c:pt>
                <c:pt idx="25">
                  <c:v>0</c:v>
                </c:pt>
                <c:pt idx="26">
                  <c:v>6</c:v>
                </c:pt>
                <c:pt idx="27">
                  <c:v>6</c:v>
                </c:pt>
                <c:pt idx="28">
                  <c:v>0</c:v>
                </c:pt>
                <c:pt idx="29">
                  <c:v>3</c:v>
                </c:pt>
                <c:pt idx="30">
                  <c:v>2</c:v>
                </c:pt>
              </c:numCache>
            </c:numRef>
          </c:val>
          <c:smooth val="0"/>
          <c:extLst>
            <c:ext xmlns:c16="http://schemas.microsoft.com/office/drawing/2014/chart" uri="{C3380CC4-5D6E-409C-BE32-E72D297353CC}">
              <c16:uniqueId val="{00000002-7143-49F7-A312-6405F893CF34}"/>
            </c:ext>
          </c:extLst>
        </c:ser>
        <c:ser>
          <c:idx val="3"/>
          <c:order val="3"/>
          <c:tx>
            <c:strRef>
              <c:f>Sheet1!$E$1</c:f>
              <c:strCache>
                <c:ptCount val="1"/>
                <c:pt idx="0">
                  <c:v>Akbank Kariyer</c:v>
                </c:pt>
              </c:strCache>
            </c:strRef>
          </c:tx>
          <c:spPr>
            <a:ln w="28575" cap="rnd">
              <a:solidFill>
                <a:schemeClr val="accent4"/>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Sheet1!$E$2:$E$32</c:f>
              <c:numCache>
                <c:formatCode>General</c:formatCode>
                <c:ptCount val="31"/>
                <c:pt idx="0">
                  <c:v>0</c:v>
                </c:pt>
                <c:pt idx="1">
                  <c:v>1</c:v>
                </c:pt>
                <c:pt idx="2">
                  <c:v>0</c:v>
                </c:pt>
                <c:pt idx="3">
                  <c:v>0</c:v>
                </c:pt>
                <c:pt idx="4">
                  <c:v>0</c:v>
                </c:pt>
                <c:pt idx="5">
                  <c:v>3</c:v>
                </c:pt>
                <c:pt idx="6">
                  <c:v>0</c:v>
                </c:pt>
                <c:pt idx="7">
                  <c:v>1</c:v>
                </c:pt>
                <c:pt idx="8">
                  <c:v>0</c:v>
                </c:pt>
                <c:pt idx="9">
                  <c:v>0</c:v>
                </c:pt>
                <c:pt idx="10">
                  <c:v>0</c:v>
                </c:pt>
                <c:pt idx="11">
                  <c:v>0</c:v>
                </c:pt>
                <c:pt idx="12">
                  <c:v>0</c:v>
                </c:pt>
                <c:pt idx="13">
                  <c:v>0</c:v>
                </c:pt>
                <c:pt idx="14">
                  <c:v>10</c:v>
                </c:pt>
                <c:pt idx="15">
                  <c:v>0</c:v>
                </c:pt>
                <c:pt idx="16">
                  <c:v>0</c:v>
                </c:pt>
                <c:pt idx="17">
                  <c:v>1</c:v>
                </c:pt>
                <c:pt idx="18">
                  <c:v>0</c:v>
                </c:pt>
                <c:pt idx="19">
                  <c:v>2</c:v>
                </c:pt>
                <c:pt idx="20">
                  <c:v>0</c:v>
                </c:pt>
                <c:pt idx="21">
                  <c:v>0</c:v>
                </c:pt>
                <c:pt idx="22">
                  <c:v>1</c:v>
                </c:pt>
                <c:pt idx="23">
                  <c:v>2</c:v>
                </c:pt>
                <c:pt idx="24">
                  <c:v>3</c:v>
                </c:pt>
                <c:pt idx="25">
                  <c:v>0</c:v>
                </c:pt>
                <c:pt idx="26">
                  <c:v>0</c:v>
                </c:pt>
                <c:pt idx="27">
                  <c:v>0</c:v>
                </c:pt>
                <c:pt idx="28">
                  <c:v>0</c:v>
                </c:pt>
                <c:pt idx="29">
                  <c:v>2</c:v>
                </c:pt>
                <c:pt idx="30">
                  <c:v>2</c:v>
                </c:pt>
              </c:numCache>
            </c:numRef>
          </c:val>
          <c:smooth val="0"/>
          <c:extLst>
            <c:ext xmlns:c16="http://schemas.microsoft.com/office/drawing/2014/chart" uri="{C3380CC4-5D6E-409C-BE32-E72D297353CC}">
              <c16:uniqueId val="{00000003-7143-49F7-A312-6405F893CF34}"/>
            </c:ext>
          </c:extLst>
        </c:ser>
        <c:ser>
          <c:idx val="4"/>
          <c:order val="4"/>
          <c:tx>
            <c:strRef>
              <c:f>Sheet1!$F$1</c:f>
              <c:strCache>
                <c:ptCount val="1"/>
                <c:pt idx="0">
                  <c:v>Yapı Kredi İnsan Kaynakları</c:v>
                </c:pt>
              </c:strCache>
            </c:strRef>
          </c:tx>
          <c:spPr>
            <a:ln w="28575" cap="rnd">
              <a:solidFill>
                <a:schemeClr val="accent5"/>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Sheet1!$F$2:$F$32</c:f>
              <c:numCache>
                <c:formatCode>General</c:formatCode>
                <c:ptCount val="31"/>
                <c:pt idx="0">
                  <c:v>0</c:v>
                </c:pt>
                <c:pt idx="1">
                  <c:v>0</c:v>
                </c:pt>
                <c:pt idx="2">
                  <c:v>0</c:v>
                </c:pt>
                <c:pt idx="3">
                  <c:v>0</c:v>
                </c:pt>
                <c:pt idx="4">
                  <c:v>0</c:v>
                </c:pt>
                <c:pt idx="5">
                  <c:v>0</c:v>
                </c:pt>
                <c:pt idx="6">
                  <c:v>0</c:v>
                </c:pt>
                <c:pt idx="7">
                  <c:v>10</c:v>
                </c:pt>
                <c:pt idx="8">
                  <c:v>0</c:v>
                </c:pt>
                <c:pt idx="9">
                  <c:v>0</c:v>
                </c:pt>
                <c:pt idx="10">
                  <c:v>0</c:v>
                </c:pt>
                <c:pt idx="11">
                  <c:v>0</c:v>
                </c:pt>
                <c:pt idx="12">
                  <c:v>0</c:v>
                </c:pt>
                <c:pt idx="13">
                  <c:v>0</c:v>
                </c:pt>
                <c:pt idx="14">
                  <c:v>0</c:v>
                </c:pt>
                <c:pt idx="15">
                  <c:v>8</c:v>
                </c:pt>
                <c:pt idx="16">
                  <c:v>5</c:v>
                </c:pt>
                <c:pt idx="17">
                  <c:v>13</c:v>
                </c:pt>
                <c:pt idx="18">
                  <c:v>17</c:v>
                </c:pt>
                <c:pt idx="19">
                  <c:v>0</c:v>
                </c:pt>
                <c:pt idx="20">
                  <c:v>0</c:v>
                </c:pt>
                <c:pt idx="21">
                  <c:v>0</c:v>
                </c:pt>
                <c:pt idx="22">
                  <c:v>0</c:v>
                </c:pt>
                <c:pt idx="23">
                  <c:v>0</c:v>
                </c:pt>
                <c:pt idx="24">
                  <c:v>0</c:v>
                </c:pt>
                <c:pt idx="25">
                  <c:v>0</c:v>
                </c:pt>
                <c:pt idx="26">
                  <c:v>5</c:v>
                </c:pt>
                <c:pt idx="27">
                  <c:v>0</c:v>
                </c:pt>
                <c:pt idx="28">
                  <c:v>0</c:v>
                </c:pt>
                <c:pt idx="29">
                  <c:v>0</c:v>
                </c:pt>
                <c:pt idx="30">
                  <c:v>0</c:v>
                </c:pt>
              </c:numCache>
            </c:numRef>
          </c:val>
          <c:smooth val="0"/>
          <c:extLst>
            <c:ext xmlns:c16="http://schemas.microsoft.com/office/drawing/2014/chart" uri="{C3380CC4-5D6E-409C-BE32-E72D297353CC}">
              <c16:uniqueId val="{00000004-7143-49F7-A312-6405F893CF34}"/>
            </c:ext>
          </c:extLst>
        </c:ser>
        <c:dLbls>
          <c:showLegendKey val="0"/>
          <c:showVal val="0"/>
          <c:showCatName val="0"/>
          <c:showSerName val="0"/>
          <c:showPercent val="0"/>
          <c:showBubbleSize val="0"/>
        </c:dLbls>
        <c:smooth val="0"/>
        <c:axId val="387164952"/>
        <c:axId val="387157408"/>
      </c:lineChart>
      <c:catAx>
        <c:axId val="387164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157408"/>
        <c:crosses val="autoZero"/>
        <c:auto val="1"/>
        <c:lblAlgn val="ctr"/>
        <c:lblOffset val="100"/>
        <c:noMultiLvlLbl val="0"/>
      </c:catAx>
      <c:valAx>
        <c:axId val="38715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16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@TEBKariyer</c:v>
                </c:pt>
              </c:strCache>
            </c:strRef>
          </c:tx>
          <c:spPr>
            <a:ln w="28575" cap="rnd">
              <a:solidFill>
                <a:schemeClr val="accent1"/>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Sheet1!$B$2:$B$32</c:f>
              <c:numCache>
                <c:formatCode>General</c:formatCode>
                <c:ptCount val="31"/>
                <c:pt idx="0">
                  <c:v>0</c:v>
                </c:pt>
                <c:pt idx="1">
                  <c:v>0</c:v>
                </c:pt>
                <c:pt idx="2">
                  <c:v>0</c:v>
                </c:pt>
                <c:pt idx="3">
                  <c:v>0</c:v>
                </c:pt>
                <c:pt idx="4">
                  <c:v>0</c:v>
                </c:pt>
                <c:pt idx="5">
                  <c:v>6.00440322903463E-2</c:v>
                </c:pt>
                <c:pt idx="6">
                  <c:v>0</c:v>
                </c:pt>
                <c:pt idx="7">
                  <c:v>0</c:v>
                </c:pt>
                <c:pt idx="8">
                  <c:v>0</c:v>
                </c:pt>
                <c:pt idx="9">
                  <c:v>2.00280392549569E-2</c:v>
                </c:pt>
                <c:pt idx="10">
                  <c:v>3.3382294031245797E-2</c:v>
                </c:pt>
                <c:pt idx="11">
                  <c:v>1.3352917612498299E-2</c:v>
                </c:pt>
                <c:pt idx="12">
                  <c:v>0</c:v>
                </c:pt>
                <c:pt idx="13">
                  <c:v>0</c:v>
                </c:pt>
                <c:pt idx="14">
                  <c:v>0</c:v>
                </c:pt>
                <c:pt idx="15">
                  <c:v>0</c:v>
                </c:pt>
                <c:pt idx="16">
                  <c:v>0</c:v>
                </c:pt>
                <c:pt idx="17">
                  <c:v>0</c:v>
                </c:pt>
                <c:pt idx="18">
                  <c:v>0</c:v>
                </c:pt>
                <c:pt idx="19">
                  <c:v>0</c:v>
                </c:pt>
                <c:pt idx="20">
                  <c:v>0</c:v>
                </c:pt>
                <c:pt idx="21">
                  <c:v>0</c:v>
                </c:pt>
                <c:pt idx="22">
                  <c:v>0</c:v>
                </c:pt>
                <c:pt idx="23">
                  <c:v>0</c:v>
                </c:pt>
                <c:pt idx="24">
                  <c:v>2.0049455323130402E-2</c:v>
                </c:pt>
                <c:pt idx="25">
                  <c:v>0</c:v>
                </c:pt>
                <c:pt idx="26">
                  <c:v>0</c:v>
                </c:pt>
                <c:pt idx="27">
                  <c:v>4.0114996322792001E-2</c:v>
                </c:pt>
                <c:pt idx="28">
                  <c:v>0</c:v>
                </c:pt>
                <c:pt idx="29">
                  <c:v>9.3595400454606195E-2</c:v>
                </c:pt>
                <c:pt idx="30">
                  <c:v>0</c:v>
                </c:pt>
              </c:numCache>
            </c:numRef>
          </c:val>
          <c:smooth val="0"/>
          <c:extLst>
            <c:ext xmlns:c16="http://schemas.microsoft.com/office/drawing/2014/chart" uri="{C3380CC4-5D6E-409C-BE32-E72D297353CC}">
              <c16:uniqueId val="{00000000-5ABF-413F-A46E-0A8E0B28F0D6}"/>
            </c:ext>
          </c:extLst>
        </c:ser>
        <c:ser>
          <c:idx val="1"/>
          <c:order val="1"/>
          <c:tx>
            <c:strRef>
              <c:f>Sheet1!$C$1</c:f>
              <c:strCache>
                <c:ptCount val="1"/>
                <c:pt idx="0">
                  <c:v>@YapiKrediIK</c:v>
                </c:pt>
              </c:strCache>
            </c:strRef>
          </c:tx>
          <c:spPr>
            <a:ln w="28575" cap="rnd">
              <a:solidFill>
                <a:schemeClr val="accent2"/>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Sheet1!$C$2:$C$32</c:f>
              <c:numCache>
                <c:formatCode>General</c:formatCode>
                <c:ptCount val="31"/>
                <c:pt idx="0">
                  <c:v>0</c:v>
                </c:pt>
                <c:pt idx="1">
                  <c:v>0</c:v>
                </c:pt>
                <c:pt idx="2">
                  <c:v>0</c:v>
                </c:pt>
                <c:pt idx="3">
                  <c:v>0</c:v>
                </c:pt>
                <c:pt idx="4">
                  <c:v>0</c:v>
                </c:pt>
                <c:pt idx="5">
                  <c:v>0</c:v>
                </c:pt>
                <c:pt idx="6">
                  <c:v>0</c:v>
                </c:pt>
                <c:pt idx="7">
                  <c:v>0</c:v>
                </c:pt>
                <c:pt idx="8">
                  <c:v>0</c:v>
                </c:pt>
                <c:pt idx="9">
                  <c:v>2.4448383350650901E-2</c:v>
                </c:pt>
                <c:pt idx="10">
                  <c:v>0</c:v>
                </c:pt>
                <c:pt idx="11">
                  <c:v>0</c:v>
                </c:pt>
                <c:pt idx="12">
                  <c:v>0</c:v>
                </c:pt>
                <c:pt idx="13">
                  <c:v>0</c:v>
                </c:pt>
                <c:pt idx="14">
                  <c:v>0</c:v>
                </c:pt>
                <c:pt idx="15">
                  <c:v>1.2217470983506401E-2</c:v>
                </c:pt>
                <c:pt idx="16">
                  <c:v>0</c:v>
                </c:pt>
                <c:pt idx="17">
                  <c:v>2.74859516247251E-2</c:v>
                </c:pt>
                <c:pt idx="18">
                  <c:v>0</c:v>
                </c:pt>
                <c:pt idx="19">
                  <c:v>1.2216724696109E-2</c:v>
                </c:pt>
                <c:pt idx="20">
                  <c:v>1.2214486380847701E-2</c:v>
                </c:pt>
                <c:pt idx="21">
                  <c:v>0</c:v>
                </c:pt>
                <c:pt idx="22">
                  <c:v>0</c:v>
                </c:pt>
                <c:pt idx="23">
                  <c:v>2.44334493922179E-2</c:v>
                </c:pt>
                <c:pt idx="24">
                  <c:v>1.2218963831867101E-2</c:v>
                </c:pt>
                <c:pt idx="25">
                  <c:v>0</c:v>
                </c:pt>
                <c:pt idx="26">
                  <c:v>2.74893097128894E-2</c:v>
                </c:pt>
                <c:pt idx="27">
                  <c:v>0</c:v>
                </c:pt>
                <c:pt idx="28">
                  <c:v>3.6659131178591098E-2</c:v>
                </c:pt>
                <c:pt idx="29">
                  <c:v>4.2768986375022897E-2</c:v>
                </c:pt>
                <c:pt idx="30">
                  <c:v>0</c:v>
                </c:pt>
              </c:numCache>
            </c:numRef>
          </c:val>
          <c:smooth val="0"/>
          <c:extLst>
            <c:ext xmlns:c16="http://schemas.microsoft.com/office/drawing/2014/chart" uri="{C3380CC4-5D6E-409C-BE32-E72D297353CC}">
              <c16:uniqueId val="{00000001-5ABF-413F-A46E-0A8E0B28F0D6}"/>
            </c:ext>
          </c:extLst>
        </c:ser>
        <c:ser>
          <c:idx val="2"/>
          <c:order val="2"/>
          <c:tx>
            <c:strRef>
              <c:f>Sheet1!$D$1</c:f>
              <c:strCache>
                <c:ptCount val="1"/>
                <c:pt idx="0">
                  <c:v>@qnbfinansbankik</c:v>
                </c:pt>
              </c:strCache>
            </c:strRef>
          </c:tx>
          <c:spPr>
            <a:ln w="28575" cap="rnd">
              <a:solidFill>
                <a:schemeClr val="accent3"/>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Sheet1!$D$2:$D$32</c:f>
              <c:numCache>
                <c:formatCode>General</c:formatCode>
                <c:ptCount val="31"/>
                <c:pt idx="0">
                  <c:v>0</c:v>
                </c:pt>
                <c:pt idx="1">
                  <c:v>0</c:v>
                </c:pt>
                <c:pt idx="2">
                  <c:v>0</c:v>
                </c:pt>
                <c:pt idx="3">
                  <c:v>0</c:v>
                </c:pt>
                <c:pt idx="4">
                  <c:v>7.0618975318668103E-3</c:v>
                </c:pt>
                <c:pt idx="5">
                  <c:v>0</c:v>
                </c:pt>
                <c:pt idx="6">
                  <c:v>0</c:v>
                </c:pt>
                <c:pt idx="7">
                  <c:v>0</c:v>
                </c:pt>
                <c:pt idx="8">
                  <c:v>1.7658484901995401E-2</c:v>
                </c:pt>
                <c:pt idx="9">
                  <c:v>8.8301780163888097E-3</c:v>
                </c:pt>
                <c:pt idx="10">
                  <c:v>1.05973365360839E-2</c:v>
                </c:pt>
                <c:pt idx="11">
                  <c:v>0</c:v>
                </c:pt>
                <c:pt idx="12">
                  <c:v>1.7665347654041801E-2</c:v>
                </c:pt>
                <c:pt idx="13">
                  <c:v>0</c:v>
                </c:pt>
                <c:pt idx="14">
                  <c:v>0</c:v>
                </c:pt>
                <c:pt idx="15">
                  <c:v>0</c:v>
                </c:pt>
                <c:pt idx="16">
                  <c:v>2.8273546562997E-2</c:v>
                </c:pt>
                <c:pt idx="17">
                  <c:v>0</c:v>
                </c:pt>
                <c:pt idx="18">
                  <c:v>2.4742851083383401E-2</c:v>
                </c:pt>
                <c:pt idx="19">
                  <c:v>0</c:v>
                </c:pt>
                <c:pt idx="20">
                  <c:v>0</c:v>
                </c:pt>
                <c:pt idx="21">
                  <c:v>0</c:v>
                </c:pt>
                <c:pt idx="22">
                  <c:v>7.0711356243812803E-3</c:v>
                </c:pt>
                <c:pt idx="23">
                  <c:v>1.0607453503995499E-2</c:v>
                </c:pt>
                <c:pt idx="24">
                  <c:v>1.41442715700141E-2</c:v>
                </c:pt>
                <c:pt idx="25">
                  <c:v>2.1217157608119101E-2</c:v>
                </c:pt>
                <c:pt idx="26">
                  <c:v>0</c:v>
                </c:pt>
                <c:pt idx="27">
                  <c:v>0</c:v>
                </c:pt>
                <c:pt idx="28">
                  <c:v>0</c:v>
                </c:pt>
                <c:pt idx="29">
                  <c:v>0</c:v>
                </c:pt>
                <c:pt idx="30">
                  <c:v>3.5364430455847502E-3</c:v>
                </c:pt>
              </c:numCache>
            </c:numRef>
          </c:val>
          <c:smooth val="0"/>
          <c:extLst>
            <c:ext xmlns:c16="http://schemas.microsoft.com/office/drawing/2014/chart" uri="{C3380CC4-5D6E-409C-BE32-E72D297353CC}">
              <c16:uniqueId val="{00000002-5ABF-413F-A46E-0A8E0B28F0D6}"/>
            </c:ext>
          </c:extLst>
        </c:ser>
        <c:ser>
          <c:idx val="3"/>
          <c:order val="3"/>
          <c:tx>
            <c:strRef>
              <c:f>Sheet1!$E$1</c:f>
              <c:strCache>
                <c:ptCount val="1"/>
                <c:pt idx="0">
                  <c:v>@DenizBankik</c:v>
                </c:pt>
              </c:strCache>
            </c:strRef>
          </c:tx>
          <c:spPr>
            <a:ln w="28575" cap="rnd">
              <a:solidFill>
                <a:schemeClr val="accent4"/>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Sheet1!$E$2:$E$32</c:f>
              <c:numCache>
                <c:formatCode>General</c:formatCode>
                <c:ptCount val="31"/>
                <c:pt idx="0">
                  <c:v>0</c:v>
                </c:pt>
                <c:pt idx="1">
                  <c:v>1.8807008745259101E-2</c:v>
                </c:pt>
                <c:pt idx="2">
                  <c:v>0</c:v>
                </c:pt>
                <c:pt idx="3">
                  <c:v>0</c:v>
                </c:pt>
                <c:pt idx="4">
                  <c:v>0</c:v>
                </c:pt>
                <c:pt idx="5">
                  <c:v>0</c:v>
                </c:pt>
                <c:pt idx="6">
                  <c:v>0</c:v>
                </c:pt>
                <c:pt idx="7">
                  <c:v>3.4501144810714202E-2</c:v>
                </c:pt>
                <c:pt idx="8">
                  <c:v>0</c:v>
                </c:pt>
                <c:pt idx="9">
                  <c:v>0</c:v>
                </c:pt>
                <c:pt idx="10">
                  <c:v>0</c:v>
                </c:pt>
                <c:pt idx="11">
                  <c:v>0</c:v>
                </c:pt>
                <c:pt idx="12">
                  <c:v>0</c:v>
                </c:pt>
                <c:pt idx="13">
                  <c:v>0</c:v>
                </c:pt>
                <c:pt idx="14">
                  <c:v>0</c:v>
                </c:pt>
                <c:pt idx="15">
                  <c:v>0</c:v>
                </c:pt>
                <c:pt idx="16">
                  <c:v>0</c:v>
                </c:pt>
                <c:pt idx="17">
                  <c:v>3.45293028219857E-2</c:v>
                </c:pt>
                <c:pt idx="18">
                  <c:v>0</c:v>
                </c:pt>
                <c:pt idx="19">
                  <c:v>0</c:v>
                </c:pt>
                <c:pt idx="20">
                  <c:v>0</c:v>
                </c:pt>
                <c:pt idx="21">
                  <c:v>0</c:v>
                </c:pt>
                <c:pt idx="22">
                  <c:v>0</c:v>
                </c:pt>
                <c:pt idx="23">
                  <c:v>0</c:v>
                </c:pt>
                <c:pt idx="24">
                  <c:v>9.42151874882231E-3</c:v>
                </c:pt>
                <c:pt idx="25">
                  <c:v>0</c:v>
                </c:pt>
                <c:pt idx="26">
                  <c:v>3.1413941507240899E-3</c:v>
                </c:pt>
                <c:pt idx="27">
                  <c:v>1.25679454551167E-2</c:v>
                </c:pt>
                <c:pt idx="28">
                  <c:v>0</c:v>
                </c:pt>
                <c:pt idx="29">
                  <c:v>1.2573871495033299E-2</c:v>
                </c:pt>
                <c:pt idx="30">
                  <c:v>1.25786163522013E-2</c:v>
                </c:pt>
              </c:numCache>
            </c:numRef>
          </c:val>
          <c:smooth val="0"/>
          <c:extLst>
            <c:ext xmlns:c16="http://schemas.microsoft.com/office/drawing/2014/chart" uri="{C3380CC4-5D6E-409C-BE32-E72D297353CC}">
              <c16:uniqueId val="{00000003-5ABF-413F-A46E-0A8E0B28F0D6}"/>
            </c:ext>
          </c:extLst>
        </c:ser>
        <c:dLbls>
          <c:showLegendKey val="0"/>
          <c:showVal val="0"/>
          <c:showCatName val="0"/>
          <c:showSerName val="0"/>
          <c:showPercent val="0"/>
          <c:showBubbleSize val="0"/>
        </c:dLbls>
        <c:smooth val="0"/>
        <c:axId val="435182584"/>
        <c:axId val="435181928"/>
      </c:lineChart>
      <c:catAx>
        <c:axId val="435182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181928"/>
        <c:crosses val="autoZero"/>
        <c:auto val="1"/>
        <c:lblAlgn val="ctr"/>
        <c:lblOffset val="100"/>
        <c:noMultiLvlLbl val="0"/>
      </c:catAx>
      <c:valAx>
        <c:axId val="435181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18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denizdekariyer</c:v>
                </c:pt>
              </c:strCache>
            </c:strRef>
          </c:tx>
          <c:spPr>
            <a:ln w="28575" cap="rnd">
              <a:solidFill>
                <a:schemeClr val="accent1"/>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Sheet1!$B$2:$B$32</c:f>
              <c:numCache>
                <c:formatCode>General</c:formatCode>
                <c:ptCount val="31"/>
                <c:pt idx="0">
                  <c:v>27329</c:v>
                </c:pt>
                <c:pt idx="1">
                  <c:v>27318</c:v>
                </c:pt>
                <c:pt idx="2">
                  <c:v>27304</c:v>
                </c:pt>
                <c:pt idx="3">
                  <c:v>27334</c:v>
                </c:pt>
                <c:pt idx="4">
                  <c:v>27343</c:v>
                </c:pt>
                <c:pt idx="5">
                  <c:v>27340</c:v>
                </c:pt>
                <c:pt idx="6">
                  <c:v>27330</c:v>
                </c:pt>
                <c:pt idx="7">
                  <c:v>27328</c:v>
                </c:pt>
                <c:pt idx="8">
                  <c:v>27332</c:v>
                </c:pt>
                <c:pt idx="9">
                  <c:v>27322</c:v>
                </c:pt>
                <c:pt idx="10">
                  <c:v>27328</c:v>
                </c:pt>
                <c:pt idx="11">
                  <c:v>27328</c:v>
                </c:pt>
                <c:pt idx="12">
                  <c:v>27323</c:v>
                </c:pt>
                <c:pt idx="13">
                  <c:v>27313</c:v>
                </c:pt>
                <c:pt idx="14">
                  <c:v>27301</c:v>
                </c:pt>
                <c:pt idx="15">
                  <c:v>27299</c:v>
                </c:pt>
                <c:pt idx="16">
                  <c:v>27297</c:v>
                </c:pt>
                <c:pt idx="17">
                  <c:v>27263</c:v>
                </c:pt>
                <c:pt idx="18">
                  <c:v>27262</c:v>
                </c:pt>
                <c:pt idx="19">
                  <c:v>27251</c:v>
                </c:pt>
                <c:pt idx="20">
                  <c:v>27242</c:v>
                </c:pt>
                <c:pt idx="21">
                  <c:v>27239</c:v>
                </c:pt>
                <c:pt idx="22">
                  <c:v>27224</c:v>
                </c:pt>
                <c:pt idx="23">
                  <c:v>27239</c:v>
                </c:pt>
                <c:pt idx="24">
                  <c:v>27255</c:v>
                </c:pt>
                <c:pt idx="25">
                  <c:v>27280</c:v>
                </c:pt>
                <c:pt idx="26">
                  <c:v>27277</c:v>
                </c:pt>
                <c:pt idx="27">
                  <c:v>27262</c:v>
                </c:pt>
                <c:pt idx="28">
                  <c:v>27267</c:v>
                </c:pt>
                <c:pt idx="29">
                  <c:v>27259</c:v>
                </c:pt>
                <c:pt idx="30">
                  <c:v>27244</c:v>
                </c:pt>
              </c:numCache>
            </c:numRef>
          </c:val>
          <c:smooth val="0"/>
          <c:extLst>
            <c:ext xmlns:c16="http://schemas.microsoft.com/office/drawing/2014/chart" uri="{C3380CC4-5D6E-409C-BE32-E72D297353CC}">
              <c16:uniqueId val="{00000000-6588-470E-A4BA-B97D7AF7DE79}"/>
            </c:ext>
          </c:extLst>
        </c:ser>
        <c:ser>
          <c:idx val="1"/>
          <c:order val="1"/>
          <c:tx>
            <c:strRef>
              <c:f>Sheet1!$C$1</c:f>
              <c:strCache>
                <c:ptCount val="1"/>
                <c:pt idx="0">
                  <c:v>akbankkariyer</c:v>
                </c:pt>
              </c:strCache>
            </c:strRef>
          </c:tx>
          <c:spPr>
            <a:ln w="28575" cap="rnd">
              <a:solidFill>
                <a:schemeClr val="accent2"/>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Sheet1!$C$2:$C$32</c:f>
              <c:numCache>
                <c:formatCode>General</c:formatCode>
                <c:ptCount val="31"/>
                <c:pt idx="0">
                  <c:v>10585</c:v>
                </c:pt>
                <c:pt idx="1">
                  <c:v>10574</c:v>
                </c:pt>
                <c:pt idx="2">
                  <c:v>10566</c:v>
                </c:pt>
                <c:pt idx="3">
                  <c:v>10562</c:v>
                </c:pt>
                <c:pt idx="4">
                  <c:v>10557</c:v>
                </c:pt>
                <c:pt idx="5">
                  <c:v>10551</c:v>
                </c:pt>
                <c:pt idx="6">
                  <c:v>10551</c:v>
                </c:pt>
                <c:pt idx="7">
                  <c:v>10541</c:v>
                </c:pt>
                <c:pt idx="8">
                  <c:v>10544</c:v>
                </c:pt>
                <c:pt idx="9">
                  <c:v>10545</c:v>
                </c:pt>
                <c:pt idx="10">
                  <c:v>10542</c:v>
                </c:pt>
                <c:pt idx="11">
                  <c:v>10555</c:v>
                </c:pt>
                <c:pt idx="12">
                  <c:v>10559</c:v>
                </c:pt>
                <c:pt idx="13">
                  <c:v>10563</c:v>
                </c:pt>
                <c:pt idx="14">
                  <c:v>10565</c:v>
                </c:pt>
                <c:pt idx="15">
                  <c:v>10559</c:v>
                </c:pt>
                <c:pt idx="16">
                  <c:v>10553</c:v>
                </c:pt>
                <c:pt idx="17">
                  <c:v>10556</c:v>
                </c:pt>
                <c:pt idx="18">
                  <c:v>10556</c:v>
                </c:pt>
                <c:pt idx="19">
                  <c:v>10553</c:v>
                </c:pt>
                <c:pt idx="20">
                  <c:v>10542</c:v>
                </c:pt>
                <c:pt idx="21">
                  <c:v>10543</c:v>
                </c:pt>
                <c:pt idx="22">
                  <c:v>10535</c:v>
                </c:pt>
                <c:pt idx="23">
                  <c:v>10539</c:v>
                </c:pt>
                <c:pt idx="24">
                  <c:v>10535</c:v>
                </c:pt>
                <c:pt idx="25">
                  <c:v>10533</c:v>
                </c:pt>
                <c:pt idx="26">
                  <c:v>10519</c:v>
                </c:pt>
                <c:pt idx="27">
                  <c:v>10521</c:v>
                </c:pt>
                <c:pt idx="28">
                  <c:v>10503</c:v>
                </c:pt>
                <c:pt idx="29">
                  <c:v>10506</c:v>
                </c:pt>
                <c:pt idx="30">
                  <c:v>10519</c:v>
                </c:pt>
              </c:numCache>
            </c:numRef>
          </c:val>
          <c:smooth val="0"/>
          <c:extLst>
            <c:ext xmlns:c16="http://schemas.microsoft.com/office/drawing/2014/chart" uri="{C3380CC4-5D6E-409C-BE32-E72D297353CC}">
              <c16:uniqueId val="{00000001-6588-470E-A4BA-B97D7AF7DE79}"/>
            </c:ext>
          </c:extLst>
        </c:ser>
        <c:ser>
          <c:idx val="2"/>
          <c:order val="2"/>
          <c:tx>
            <c:strRef>
              <c:f>Sheet1!$D$1</c:f>
              <c:strCache>
                <c:ptCount val="1"/>
                <c:pt idx="0">
                  <c:v>tebkariyer</c:v>
                </c:pt>
              </c:strCache>
            </c:strRef>
          </c:tx>
          <c:spPr>
            <a:ln w="28575" cap="rnd">
              <a:solidFill>
                <a:schemeClr val="accent3"/>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Sheet1!$D$2:$D$32</c:f>
              <c:numCache>
                <c:formatCode>General</c:formatCode>
                <c:ptCount val="31"/>
                <c:pt idx="0">
                  <c:v>12354</c:v>
                </c:pt>
                <c:pt idx="1">
                  <c:v>12349</c:v>
                </c:pt>
                <c:pt idx="2">
                  <c:v>12350</c:v>
                </c:pt>
                <c:pt idx="3">
                  <c:v>12351</c:v>
                </c:pt>
                <c:pt idx="4">
                  <c:v>12345</c:v>
                </c:pt>
                <c:pt idx="5">
                  <c:v>12338</c:v>
                </c:pt>
                <c:pt idx="6">
                  <c:v>12335</c:v>
                </c:pt>
                <c:pt idx="7">
                  <c:v>12339</c:v>
                </c:pt>
                <c:pt idx="8">
                  <c:v>12338</c:v>
                </c:pt>
                <c:pt idx="9">
                  <c:v>12337</c:v>
                </c:pt>
                <c:pt idx="10">
                  <c:v>12342</c:v>
                </c:pt>
                <c:pt idx="11">
                  <c:v>12359</c:v>
                </c:pt>
                <c:pt idx="12">
                  <c:v>12348</c:v>
                </c:pt>
                <c:pt idx="13">
                  <c:v>12352</c:v>
                </c:pt>
                <c:pt idx="14">
                  <c:v>12352</c:v>
                </c:pt>
                <c:pt idx="15">
                  <c:v>12357</c:v>
                </c:pt>
                <c:pt idx="16">
                  <c:v>12357</c:v>
                </c:pt>
                <c:pt idx="17">
                  <c:v>12358</c:v>
                </c:pt>
                <c:pt idx="18">
                  <c:v>12370</c:v>
                </c:pt>
                <c:pt idx="19">
                  <c:v>12369</c:v>
                </c:pt>
                <c:pt idx="20">
                  <c:v>12361</c:v>
                </c:pt>
                <c:pt idx="21">
                  <c:v>12351</c:v>
                </c:pt>
                <c:pt idx="22">
                  <c:v>12348</c:v>
                </c:pt>
                <c:pt idx="23">
                  <c:v>12352</c:v>
                </c:pt>
                <c:pt idx="24">
                  <c:v>12349</c:v>
                </c:pt>
                <c:pt idx="25">
                  <c:v>12354</c:v>
                </c:pt>
                <c:pt idx="26">
                  <c:v>12354</c:v>
                </c:pt>
                <c:pt idx="27">
                  <c:v>12351</c:v>
                </c:pt>
                <c:pt idx="28">
                  <c:v>12349</c:v>
                </c:pt>
                <c:pt idx="29">
                  <c:v>12349</c:v>
                </c:pt>
                <c:pt idx="30">
                  <c:v>12353</c:v>
                </c:pt>
              </c:numCache>
            </c:numRef>
          </c:val>
          <c:smooth val="0"/>
          <c:extLst>
            <c:ext xmlns:c16="http://schemas.microsoft.com/office/drawing/2014/chart" uri="{C3380CC4-5D6E-409C-BE32-E72D297353CC}">
              <c16:uniqueId val="{00000002-6588-470E-A4BA-B97D7AF7DE79}"/>
            </c:ext>
          </c:extLst>
        </c:ser>
        <c:ser>
          <c:idx val="3"/>
          <c:order val="3"/>
          <c:tx>
            <c:strRef>
              <c:f>Sheet1!$E$1</c:f>
              <c:strCache>
                <c:ptCount val="1"/>
                <c:pt idx="0">
                  <c:v>bizyapikrediliyiz</c:v>
                </c:pt>
              </c:strCache>
            </c:strRef>
          </c:tx>
          <c:spPr>
            <a:ln w="28575" cap="rnd">
              <a:solidFill>
                <a:schemeClr val="accent4"/>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Sheet1!$E$2:$E$32</c:f>
              <c:numCache>
                <c:formatCode>General</c:formatCode>
                <c:ptCount val="31"/>
                <c:pt idx="0">
                  <c:v>18938</c:v>
                </c:pt>
                <c:pt idx="1">
                  <c:v>18931</c:v>
                </c:pt>
                <c:pt idx="2">
                  <c:v>18936</c:v>
                </c:pt>
                <c:pt idx="3">
                  <c:v>18932</c:v>
                </c:pt>
                <c:pt idx="4">
                  <c:v>18924</c:v>
                </c:pt>
                <c:pt idx="5">
                  <c:v>18922</c:v>
                </c:pt>
                <c:pt idx="6">
                  <c:v>18917</c:v>
                </c:pt>
                <c:pt idx="7">
                  <c:v>18906</c:v>
                </c:pt>
                <c:pt idx="8">
                  <c:v>18911</c:v>
                </c:pt>
                <c:pt idx="9">
                  <c:v>18906</c:v>
                </c:pt>
                <c:pt idx="10">
                  <c:v>18905</c:v>
                </c:pt>
                <c:pt idx="11">
                  <c:v>18891</c:v>
                </c:pt>
                <c:pt idx="12">
                  <c:v>18892</c:v>
                </c:pt>
                <c:pt idx="13">
                  <c:v>18878</c:v>
                </c:pt>
                <c:pt idx="14">
                  <c:v>18879</c:v>
                </c:pt>
                <c:pt idx="15">
                  <c:v>18876</c:v>
                </c:pt>
                <c:pt idx="16">
                  <c:v>18874</c:v>
                </c:pt>
                <c:pt idx="17">
                  <c:v>18875</c:v>
                </c:pt>
                <c:pt idx="18">
                  <c:v>18883</c:v>
                </c:pt>
                <c:pt idx="19">
                  <c:v>18883</c:v>
                </c:pt>
                <c:pt idx="20">
                  <c:v>18878</c:v>
                </c:pt>
                <c:pt idx="21">
                  <c:v>18874</c:v>
                </c:pt>
                <c:pt idx="22">
                  <c:v>18863</c:v>
                </c:pt>
                <c:pt idx="23">
                  <c:v>18867</c:v>
                </c:pt>
                <c:pt idx="24">
                  <c:v>18875</c:v>
                </c:pt>
                <c:pt idx="25">
                  <c:v>18871</c:v>
                </c:pt>
                <c:pt idx="26">
                  <c:v>18863</c:v>
                </c:pt>
                <c:pt idx="27">
                  <c:v>18863</c:v>
                </c:pt>
                <c:pt idx="28">
                  <c:v>18878</c:v>
                </c:pt>
                <c:pt idx="29">
                  <c:v>18862</c:v>
                </c:pt>
                <c:pt idx="30">
                  <c:v>18872</c:v>
                </c:pt>
              </c:numCache>
            </c:numRef>
          </c:val>
          <c:smooth val="0"/>
          <c:extLst>
            <c:ext xmlns:c16="http://schemas.microsoft.com/office/drawing/2014/chart" uri="{C3380CC4-5D6E-409C-BE32-E72D297353CC}">
              <c16:uniqueId val="{00000003-6588-470E-A4BA-B97D7AF7DE79}"/>
            </c:ext>
          </c:extLst>
        </c:ser>
        <c:ser>
          <c:idx val="4"/>
          <c:order val="4"/>
          <c:tx>
            <c:strRef>
              <c:f>Sheet1!$F$1</c:f>
              <c:strCache>
                <c:ptCount val="1"/>
                <c:pt idx="0">
                  <c:v>qnbfinansbankkariyer</c:v>
                </c:pt>
              </c:strCache>
            </c:strRef>
          </c:tx>
          <c:spPr>
            <a:ln w="28575" cap="rnd">
              <a:solidFill>
                <a:schemeClr val="accent5"/>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Sheet1!$F$2:$F$32</c:f>
              <c:numCache>
                <c:formatCode>General</c:formatCode>
                <c:ptCount val="31"/>
                <c:pt idx="0">
                  <c:v>14427</c:v>
                </c:pt>
                <c:pt idx="1">
                  <c:v>14422</c:v>
                </c:pt>
                <c:pt idx="2">
                  <c:v>14426</c:v>
                </c:pt>
                <c:pt idx="3">
                  <c:v>14455</c:v>
                </c:pt>
                <c:pt idx="4">
                  <c:v>14469</c:v>
                </c:pt>
                <c:pt idx="5">
                  <c:v>14476</c:v>
                </c:pt>
                <c:pt idx="6">
                  <c:v>14478</c:v>
                </c:pt>
                <c:pt idx="7">
                  <c:v>14474</c:v>
                </c:pt>
                <c:pt idx="8">
                  <c:v>14486</c:v>
                </c:pt>
                <c:pt idx="9">
                  <c:v>14501</c:v>
                </c:pt>
                <c:pt idx="10">
                  <c:v>14499</c:v>
                </c:pt>
                <c:pt idx="11">
                  <c:v>14504</c:v>
                </c:pt>
                <c:pt idx="12">
                  <c:v>14520</c:v>
                </c:pt>
                <c:pt idx="13">
                  <c:v>14520</c:v>
                </c:pt>
                <c:pt idx="14">
                  <c:v>14523</c:v>
                </c:pt>
                <c:pt idx="15">
                  <c:v>14530</c:v>
                </c:pt>
                <c:pt idx="16">
                  <c:v>14530</c:v>
                </c:pt>
                <c:pt idx="17">
                  <c:v>14540</c:v>
                </c:pt>
                <c:pt idx="18">
                  <c:v>14551</c:v>
                </c:pt>
                <c:pt idx="19">
                  <c:v>14555</c:v>
                </c:pt>
                <c:pt idx="20">
                  <c:v>14558</c:v>
                </c:pt>
                <c:pt idx="21">
                  <c:v>14560</c:v>
                </c:pt>
                <c:pt idx="22">
                  <c:v>14561</c:v>
                </c:pt>
                <c:pt idx="23">
                  <c:v>14569</c:v>
                </c:pt>
                <c:pt idx="24">
                  <c:v>14597</c:v>
                </c:pt>
                <c:pt idx="25">
                  <c:v>14625</c:v>
                </c:pt>
                <c:pt idx="26">
                  <c:v>14643</c:v>
                </c:pt>
                <c:pt idx="27">
                  <c:v>14632</c:v>
                </c:pt>
                <c:pt idx="28">
                  <c:v>14651</c:v>
                </c:pt>
                <c:pt idx="29">
                  <c:v>14662</c:v>
                </c:pt>
                <c:pt idx="30">
                  <c:v>14675</c:v>
                </c:pt>
              </c:numCache>
            </c:numRef>
          </c:val>
          <c:smooth val="0"/>
          <c:extLst>
            <c:ext xmlns:c16="http://schemas.microsoft.com/office/drawing/2014/chart" uri="{C3380CC4-5D6E-409C-BE32-E72D297353CC}">
              <c16:uniqueId val="{00000004-6588-470E-A4BA-B97D7AF7DE79}"/>
            </c:ext>
          </c:extLst>
        </c:ser>
        <c:dLbls>
          <c:showLegendKey val="0"/>
          <c:showVal val="0"/>
          <c:showCatName val="0"/>
          <c:showSerName val="0"/>
          <c:showPercent val="0"/>
          <c:showBubbleSize val="0"/>
        </c:dLbls>
        <c:smooth val="0"/>
        <c:axId val="435184552"/>
        <c:axId val="435185536"/>
      </c:lineChart>
      <c:catAx>
        <c:axId val="435184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185536"/>
        <c:crosses val="autoZero"/>
        <c:auto val="1"/>
        <c:lblAlgn val="ctr"/>
        <c:lblOffset val="100"/>
        <c:noMultiLvlLbl val="0"/>
      </c:catAx>
      <c:valAx>
        <c:axId val="43518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184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denizdekariyer</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62.5</c:v>
                </c:pt>
                <c:pt idx="2">
                  <c:v>20</c:v>
                </c:pt>
                <c:pt idx="3">
                  <c:v>33.333300000000001</c:v>
                </c:pt>
                <c:pt idx="4">
                  <c:v>52.941200000000002</c:v>
                </c:pt>
                <c:pt idx="5">
                  <c:v>53.792299999999997</c:v>
                </c:pt>
                <c:pt idx="6">
                  <c:v>0</c:v>
                </c:pt>
                <c:pt idx="7">
                  <c:v>-19.8398</c:v>
                </c:pt>
              </c:numCache>
            </c:numRef>
          </c:val>
          <c:extLst>
            <c:ext xmlns:c16="http://schemas.microsoft.com/office/drawing/2014/chart" uri="{C3380CC4-5D6E-409C-BE32-E72D297353CC}">
              <c16:uniqueId val="{00000000-A450-4241-82F5-2EEB3F659B25}"/>
            </c:ext>
          </c:extLst>
        </c:ser>
        <c:ser>
          <c:idx val="1"/>
          <c:order val="1"/>
          <c:tx>
            <c:strRef>
              <c:f>Sheet1!$C$1</c:f>
              <c:strCache>
                <c:ptCount val="1"/>
                <c:pt idx="0">
                  <c:v>akbankkariyer</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38.610300000000002</c:v>
                </c:pt>
                <c:pt idx="1">
                  <c:v>100</c:v>
                </c:pt>
                <c:pt idx="2">
                  <c:v>0</c:v>
                </c:pt>
                <c:pt idx="3">
                  <c:v>100</c:v>
                </c:pt>
                <c:pt idx="4">
                  <c:v>100</c:v>
                </c:pt>
                <c:pt idx="5">
                  <c:v>31.406500000000001</c:v>
                </c:pt>
                <c:pt idx="6">
                  <c:v>0</c:v>
                </c:pt>
                <c:pt idx="7">
                  <c:v>-33.809699999999999</c:v>
                </c:pt>
              </c:numCache>
            </c:numRef>
          </c:val>
          <c:extLst>
            <c:ext xmlns:c16="http://schemas.microsoft.com/office/drawing/2014/chart" uri="{C3380CC4-5D6E-409C-BE32-E72D297353CC}">
              <c16:uniqueId val="{00000001-A450-4241-82F5-2EEB3F659B25}"/>
            </c:ext>
          </c:extLst>
        </c:ser>
        <c:ser>
          <c:idx val="2"/>
          <c:order val="2"/>
          <c:tx>
            <c:strRef>
              <c:f>Sheet1!$D$1</c:f>
              <c:strCache>
                <c:ptCount val="1"/>
                <c:pt idx="0">
                  <c:v>tebkariyer</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45.342100000000002</c:v>
                </c:pt>
                <c:pt idx="1">
                  <c:v>100</c:v>
                </c:pt>
                <c:pt idx="2">
                  <c:v>100</c:v>
                </c:pt>
                <c:pt idx="3">
                  <c:v>22.222200000000001</c:v>
                </c:pt>
                <c:pt idx="4">
                  <c:v>88.235299999999995</c:v>
                </c:pt>
                <c:pt idx="5">
                  <c:v>34.977899999999998</c:v>
                </c:pt>
                <c:pt idx="6">
                  <c:v>0</c:v>
                </c:pt>
                <c:pt idx="7">
                  <c:v>-1.8677999999999999</c:v>
                </c:pt>
              </c:numCache>
            </c:numRef>
          </c:val>
          <c:extLst>
            <c:ext xmlns:c16="http://schemas.microsoft.com/office/drawing/2014/chart" uri="{C3380CC4-5D6E-409C-BE32-E72D297353CC}">
              <c16:uniqueId val="{00000002-A450-4241-82F5-2EEB3F659B25}"/>
            </c:ext>
          </c:extLst>
        </c:ser>
        <c:ser>
          <c:idx val="3"/>
          <c:order val="3"/>
          <c:tx>
            <c:strRef>
              <c:f>Sheet1!$E$1</c:f>
              <c:strCache>
                <c:ptCount val="1"/>
                <c:pt idx="0">
                  <c:v>bizyapikrediliyiz</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69.270300000000006</c:v>
                </c:pt>
                <c:pt idx="1">
                  <c:v>25</c:v>
                </c:pt>
                <c:pt idx="2">
                  <c:v>0</c:v>
                </c:pt>
                <c:pt idx="3">
                  <c:v>44.444400000000002</c:v>
                </c:pt>
                <c:pt idx="4">
                  <c:v>35.2941</c:v>
                </c:pt>
                <c:pt idx="5">
                  <c:v>100</c:v>
                </c:pt>
                <c:pt idx="6">
                  <c:v>0</c:v>
                </c:pt>
                <c:pt idx="7">
                  <c:v>-20.715900000000001</c:v>
                </c:pt>
              </c:numCache>
            </c:numRef>
          </c:val>
          <c:extLst>
            <c:ext xmlns:c16="http://schemas.microsoft.com/office/drawing/2014/chart" uri="{C3380CC4-5D6E-409C-BE32-E72D297353CC}">
              <c16:uniqueId val="{00000003-A450-4241-82F5-2EEB3F659B25}"/>
            </c:ext>
          </c:extLst>
        </c:ser>
        <c:ser>
          <c:idx val="4"/>
          <c:order val="4"/>
          <c:tx>
            <c:strRef>
              <c:f>Sheet1!$F$1</c:f>
              <c:strCache>
                <c:ptCount val="1"/>
                <c:pt idx="0">
                  <c:v>qnbfinansbankkariyer</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53.865099999999998</c:v>
                </c:pt>
                <c:pt idx="1">
                  <c:v>87.5</c:v>
                </c:pt>
                <c:pt idx="2">
                  <c:v>0</c:v>
                </c:pt>
                <c:pt idx="3">
                  <c:v>100</c:v>
                </c:pt>
                <c:pt idx="4">
                  <c:v>94.117599999999996</c:v>
                </c:pt>
                <c:pt idx="5">
                  <c:v>48.858600000000003</c:v>
                </c:pt>
                <c:pt idx="6">
                  <c:v>0</c:v>
                </c:pt>
                <c:pt idx="7">
                  <c:v>100</c:v>
                </c:pt>
              </c:numCache>
            </c:numRef>
          </c:val>
          <c:extLst>
            <c:ext xmlns:c16="http://schemas.microsoft.com/office/drawing/2014/chart" uri="{C3380CC4-5D6E-409C-BE32-E72D297353CC}">
              <c16:uniqueId val="{00000004-A450-4241-82F5-2EEB3F659B25}"/>
            </c:ext>
          </c:extLst>
        </c:ser>
        <c:dLbls>
          <c:showLegendKey val="0"/>
          <c:showVal val="0"/>
          <c:showCatName val="0"/>
          <c:showSerName val="0"/>
          <c:showPercent val="0"/>
          <c:showBubbleSize val="0"/>
        </c:dLbls>
        <c:axId val="435164544"/>
        <c:axId val="435164872"/>
      </c:radarChart>
      <c:catAx>
        <c:axId val="435164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164872"/>
        <c:crosses val="autoZero"/>
        <c:auto val="1"/>
        <c:lblAlgn val="ctr"/>
        <c:lblOffset val="100"/>
        <c:noMultiLvlLbl val="0"/>
      </c:catAx>
      <c:valAx>
        <c:axId val="435164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164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Yapı Kredi</c:v>
                </c:pt>
              </c:strCache>
            </c:strRef>
          </c:tx>
          <c:spPr>
            <a:solidFill>
              <a:schemeClr val="accent1"/>
            </a:solidFill>
            <a:ln>
              <a:noFill/>
            </a:ln>
            <a:effectLst/>
          </c:spPr>
          <c:invertIfNegative val="0"/>
          <c:cat>
            <c:strRef>
              <c:f>Sheet1!$A$2:$A$3</c:f>
              <c:strCache>
                <c:ptCount val="2"/>
                <c:pt idx="0">
                  <c:v>Image</c:v>
                </c:pt>
                <c:pt idx="1">
                  <c:v>Video</c:v>
                </c:pt>
              </c:strCache>
            </c:strRef>
          </c:cat>
          <c:val>
            <c:numRef>
              <c:f>Sheet1!$B$2:$B$3</c:f>
              <c:numCache>
                <c:formatCode>General</c:formatCode>
                <c:ptCount val="2"/>
                <c:pt idx="0">
                  <c:v>2.6442697581202301</c:v>
                </c:pt>
                <c:pt idx="1">
                  <c:v>1.76948634075242</c:v>
                </c:pt>
              </c:numCache>
            </c:numRef>
          </c:val>
          <c:extLst>
            <c:ext xmlns:c16="http://schemas.microsoft.com/office/drawing/2014/chart" uri="{C3380CC4-5D6E-409C-BE32-E72D297353CC}">
              <c16:uniqueId val="{00000000-D64B-4388-BA72-9A1B89C22A10}"/>
            </c:ext>
          </c:extLst>
        </c:ser>
        <c:dLbls>
          <c:showLegendKey val="0"/>
          <c:showVal val="0"/>
          <c:showCatName val="0"/>
          <c:showSerName val="0"/>
          <c:showPercent val="0"/>
          <c:showBubbleSize val="0"/>
        </c:dLbls>
        <c:gapWidth val="219"/>
        <c:overlap val="-27"/>
        <c:axId val="435187832"/>
        <c:axId val="435177664"/>
      </c:barChart>
      <c:catAx>
        <c:axId val="435187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177664"/>
        <c:crosses val="autoZero"/>
        <c:auto val="1"/>
        <c:lblAlgn val="ctr"/>
        <c:lblOffset val="100"/>
        <c:noMultiLvlLbl val="0"/>
      </c:catAx>
      <c:valAx>
        <c:axId val="435177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187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QNB Finansbank Kariyer</c:v>
                </c:pt>
              </c:strCache>
            </c:strRef>
          </c:tx>
          <c:spPr>
            <a:ln w="28575" cap="rnd">
              <a:solidFill>
                <a:schemeClr val="accent1"/>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Sheet1!$B$2:$B$32</c:f>
              <c:numCache>
                <c:formatCode>General</c:formatCode>
                <c:ptCount val="31"/>
                <c:pt idx="0">
                  <c:v>0</c:v>
                </c:pt>
                <c:pt idx="1">
                  <c:v>1</c:v>
                </c:pt>
                <c:pt idx="2">
                  <c:v>0</c:v>
                </c:pt>
                <c:pt idx="3">
                  <c:v>0</c:v>
                </c:pt>
                <c:pt idx="4">
                  <c:v>1</c:v>
                </c:pt>
                <c:pt idx="5">
                  <c:v>0</c:v>
                </c:pt>
                <c:pt idx="6">
                  <c:v>0</c:v>
                </c:pt>
                <c:pt idx="7">
                  <c:v>1</c:v>
                </c:pt>
                <c:pt idx="8">
                  <c:v>1</c:v>
                </c:pt>
                <c:pt idx="9">
                  <c:v>2</c:v>
                </c:pt>
                <c:pt idx="10">
                  <c:v>1</c:v>
                </c:pt>
                <c:pt idx="11">
                  <c:v>0</c:v>
                </c:pt>
                <c:pt idx="12">
                  <c:v>1</c:v>
                </c:pt>
                <c:pt idx="13">
                  <c:v>0</c:v>
                </c:pt>
                <c:pt idx="14">
                  <c:v>0</c:v>
                </c:pt>
                <c:pt idx="15">
                  <c:v>1</c:v>
                </c:pt>
                <c:pt idx="16">
                  <c:v>1</c:v>
                </c:pt>
                <c:pt idx="17">
                  <c:v>0</c:v>
                </c:pt>
                <c:pt idx="18">
                  <c:v>1</c:v>
                </c:pt>
                <c:pt idx="19">
                  <c:v>0</c:v>
                </c:pt>
                <c:pt idx="20">
                  <c:v>0</c:v>
                </c:pt>
                <c:pt idx="21">
                  <c:v>0</c:v>
                </c:pt>
                <c:pt idx="22">
                  <c:v>1</c:v>
                </c:pt>
                <c:pt idx="23">
                  <c:v>1</c:v>
                </c:pt>
                <c:pt idx="24">
                  <c:v>1</c:v>
                </c:pt>
                <c:pt idx="25">
                  <c:v>1</c:v>
                </c:pt>
                <c:pt idx="26">
                  <c:v>0</c:v>
                </c:pt>
                <c:pt idx="27">
                  <c:v>0</c:v>
                </c:pt>
                <c:pt idx="28">
                  <c:v>0</c:v>
                </c:pt>
                <c:pt idx="29">
                  <c:v>0</c:v>
                </c:pt>
                <c:pt idx="30">
                  <c:v>1</c:v>
                </c:pt>
              </c:numCache>
            </c:numRef>
          </c:val>
          <c:smooth val="0"/>
          <c:extLst>
            <c:ext xmlns:c16="http://schemas.microsoft.com/office/drawing/2014/chart" uri="{C3380CC4-5D6E-409C-BE32-E72D297353CC}">
              <c16:uniqueId val="{00000000-158F-4FD8-8629-3E7764465B4A}"/>
            </c:ext>
          </c:extLst>
        </c:ser>
        <c:ser>
          <c:idx val="1"/>
          <c:order val="1"/>
          <c:tx>
            <c:strRef>
              <c:f>Sheet1!$C$1</c:f>
              <c:strCache>
                <c:ptCount val="1"/>
                <c:pt idx="0">
                  <c:v>TEB Kariyer</c:v>
                </c:pt>
              </c:strCache>
            </c:strRef>
          </c:tx>
          <c:spPr>
            <a:ln w="28575" cap="rnd">
              <a:solidFill>
                <a:schemeClr val="accent2"/>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Sheet1!$C$2:$C$32</c:f>
              <c:numCache>
                <c:formatCode>General</c:formatCode>
                <c:ptCount val="31"/>
                <c:pt idx="0">
                  <c:v>0</c:v>
                </c:pt>
                <c:pt idx="1">
                  <c:v>1</c:v>
                </c:pt>
                <c:pt idx="2">
                  <c:v>0</c:v>
                </c:pt>
                <c:pt idx="3">
                  <c:v>0</c:v>
                </c:pt>
                <c:pt idx="4">
                  <c:v>0</c:v>
                </c:pt>
                <c:pt idx="5">
                  <c:v>1</c:v>
                </c:pt>
                <c:pt idx="6">
                  <c:v>0</c:v>
                </c:pt>
                <c:pt idx="7">
                  <c:v>1</c:v>
                </c:pt>
                <c:pt idx="8">
                  <c:v>0</c:v>
                </c:pt>
                <c:pt idx="9">
                  <c:v>1</c:v>
                </c:pt>
                <c:pt idx="10">
                  <c:v>2</c:v>
                </c:pt>
                <c:pt idx="11">
                  <c:v>1</c:v>
                </c:pt>
                <c:pt idx="12">
                  <c:v>0</c:v>
                </c:pt>
                <c:pt idx="13">
                  <c:v>0</c:v>
                </c:pt>
                <c:pt idx="14">
                  <c:v>0</c:v>
                </c:pt>
                <c:pt idx="15">
                  <c:v>0</c:v>
                </c:pt>
                <c:pt idx="16">
                  <c:v>0</c:v>
                </c:pt>
                <c:pt idx="17">
                  <c:v>0</c:v>
                </c:pt>
                <c:pt idx="18">
                  <c:v>1</c:v>
                </c:pt>
                <c:pt idx="19">
                  <c:v>0</c:v>
                </c:pt>
                <c:pt idx="20">
                  <c:v>0</c:v>
                </c:pt>
                <c:pt idx="21">
                  <c:v>0</c:v>
                </c:pt>
                <c:pt idx="22">
                  <c:v>0</c:v>
                </c:pt>
                <c:pt idx="23">
                  <c:v>0</c:v>
                </c:pt>
                <c:pt idx="24">
                  <c:v>1</c:v>
                </c:pt>
                <c:pt idx="25">
                  <c:v>0</c:v>
                </c:pt>
                <c:pt idx="26">
                  <c:v>0</c:v>
                </c:pt>
                <c:pt idx="27">
                  <c:v>3</c:v>
                </c:pt>
                <c:pt idx="28">
                  <c:v>0</c:v>
                </c:pt>
                <c:pt idx="29">
                  <c:v>4</c:v>
                </c:pt>
                <c:pt idx="30">
                  <c:v>0</c:v>
                </c:pt>
              </c:numCache>
            </c:numRef>
          </c:val>
          <c:smooth val="0"/>
          <c:extLst>
            <c:ext xmlns:c16="http://schemas.microsoft.com/office/drawing/2014/chart" uri="{C3380CC4-5D6E-409C-BE32-E72D297353CC}">
              <c16:uniqueId val="{00000001-158F-4FD8-8629-3E7764465B4A}"/>
            </c:ext>
          </c:extLst>
        </c:ser>
        <c:ser>
          <c:idx val="2"/>
          <c:order val="2"/>
          <c:tx>
            <c:strRef>
              <c:f>Sheet1!$D$1</c:f>
              <c:strCache>
                <c:ptCount val="1"/>
                <c:pt idx="0">
                  <c:v>DenizBank İnsan Kaynakları</c:v>
                </c:pt>
              </c:strCache>
            </c:strRef>
          </c:tx>
          <c:spPr>
            <a:ln w="28575" cap="rnd">
              <a:solidFill>
                <a:schemeClr val="accent3"/>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Sheet1!$D$2:$D$32</c:f>
              <c:numCache>
                <c:formatCode>General</c:formatCode>
                <c:ptCount val="31"/>
                <c:pt idx="0">
                  <c:v>0</c:v>
                </c:pt>
                <c:pt idx="1">
                  <c:v>1</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1</c:v>
                </c:pt>
                <c:pt idx="23">
                  <c:v>0</c:v>
                </c:pt>
                <c:pt idx="24">
                  <c:v>1</c:v>
                </c:pt>
                <c:pt idx="25">
                  <c:v>0</c:v>
                </c:pt>
                <c:pt idx="26">
                  <c:v>1</c:v>
                </c:pt>
                <c:pt idx="27">
                  <c:v>1</c:v>
                </c:pt>
                <c:pt idx="28">
                  <c:v>0</c:v>
                </c:pt>
                <c:pt idx="29">
                  <c:v>1</c:v>
                </c:pt>
                <c:pt idx="30">
                  <c:v>1</c:v>
                </c:pt>
              </c:numCache>
            </c:numRef>
          </c:val>
          <c:smooth val="0"/>
          <c:extLst>
            <c:ext xmlns:c16="http://schemas.microsoft.com/office/drawing/2014/chart" uri="{C3380CC4-5D6E-409C-BE32-E72D297353CC}">
              <c16:uniqueId val="{00000002-158F-4FD8-8629-3E7764465B4A}"/>
            </c:ext>
          </c:extLst>
        </c:ser>
        <c:ser>
          <c:idx val="3"/>
          <c:order val="3"/>
          <c:tx>
            <c:strRef>
              <c:f>Sheet1!$E$1</c:f>
              <c:strCache>
                <c:ptCount val="1"/>
                <c:pt idx="0">
                  <c:v>Akbank Kariyer</c:v>
                </c:pt>
              </c:strCache>
            </c:strRef>
          </c:tx>
          <c:spPr>
            <a:ln w="28575" cap="rnd">
              <a:solidFill>
                <a:schemeClr val="accent4"/>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Sheet1!$E$2:$E$32</c:f>
              <c:numCache>
                <c:formatCode>General</c:formatCode>
                <c:ptCount val="31"/>
                <c:pt idx="0">
                  <c:v>0</c:v>
                </c:pt>
                <c:pt idx="1">
                  <c:v>1</c:v>
                </c:pt>
                <c:pt idx="2">
                  <c:v>0</c:v>
                </c:pt>
                <c:pt idx="3">
                  <c:v>0</c:v>
                </c:pt>
                <c:pt idx="4">
                  <c:v>0</c:v>
                </c:pt>
                <c:pt idx="5">
                  <c:v>2</c:v>
                </c:pt>
                <c:pt idx="6">
                  <c:v>0</c:v>
                </c:pt>
                <c:pt idx="7">
                  <c:v>1</c:v>
                </c:pt>
                <c:pt idx="8">
                  <c:v>1</c:v>
                </c:pt>
                <c:pt idx="9">
                  <c:v>0</c:v>
                </c:pt>
                <c:pt idx="10">
                  <c:v>0</c:v>
                </c:pt>
                <c:pt idx="11">
                  <c:v>0</c:v>
                </c:pt>
                <c:pt idx="12">
                  <c:v>0</c:v>
                </c:pt>
                <c:pt idx="13">
                  <c:v>0</c:v>
                </c:pt>
                <c:pt idx="14">
                  <c:v>1</c:v>
                </c:pt>
                <c:pt idx="15">
                  <c:v>0</c:v>
                </c:pt>
                <c:pt idx="16">
                  <c:v>0</c:v>
                </c:pt>
                <c:pt idx="17">
                  <c:v>2</c:v>
                </c:pt>
                <c:pt idx="18">
                  <c:v>0</c:v>
                </c:pt>
                <c:pt idx="19">
                  <c:v>2</c:v>
                </c:pt>
                <c:pt idx="20">
                  <c:v>0</c:v>
                </c:pt>
                <c:pt idx="21">
                  <c:v>0</c:v>
                </c:pt>
                <c:pt idx="22">
                  <c:v>2</c:v>
                </c:pt>
                <c:pt idx="23">
                  <c:v>1</c:v>
                </c:pt>
                <c:pt idx="24">
                  <c:v>2</c:v>
                </c:pt>
                <c:pt idx="25">
                  <c:v>0</c:v>
                </c:pt>
                <c:pt idx="26">
                  <c:v>0</c:v>
                </c:pt>
                <c:pt idx="27">
                  <c:v>0</c:v>
                </c:pt>
                <c:pt idx="28">
                  <c:v>0</c:v>
                </c:pt>
                <c:pt idx="29">
                  <c:v>3</c:v>
                </c:pt>
                <c:pt idx="30">
                  <c:v>1</c:v>
                </c:pt>
              </c:numCache>
            </c:numRef>
          </c:val>
          <c:smooth val="0"/>
          <c:extLst>
            <c:ext xmlns:c16="http://schemas.microsoft.com/office/drawing/2014/chart" uri="{C3380CC4-5D6E-409C-BE32-E72D297353CC}">
              <c16:uniqueId val="{00000003-158F-4FD8-8629-3E7764465B4A}"/>
            </c:ext>
          </c:extLst>
        </c:ser>
        <c:ser>
          <c:idx val="4"/>
          <c:order val="4"/>
          <c:tx>
            <c:strRef>
              <c:f>Sheet1!$F$1</c:f>
              <c:strCache>
                <c:ptCount val="1"/>
                <c:pt idx="0">
                  <c:v>Yapı Kredi İnsan Kaynakları</c:v>
                </c:pt>
              </c:strCache>
            </c:strRef>
          </c:tx>
          <c:spPr>
            <a:ln w="28575" cap="rnd">
              <a:solidFill>
                <a:schemeClr val="accent5"/>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Sheet1!$F$2:$F$32</c:f>
              <c:numCache>
                <c:formatCode>General</c:formatCode>
                <c:ptCount val="31"/>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1</c:v>
                </c:pt>
                <c:pt idx="16">
                  <c:v>2</c:v>
                </c:pt>
                <c:pt idx="17">
                  <c:v>2</c:v>
                </c:pt>
                <c:pt idx="18">
                  <c:v>1</c:v>
                </c:pt>
                <c:pt idx="19">
                  <c:v>0</c:v>
                </c:pt>
                <c:pt idx="20">
                  <c:v>0</c:v>
                </c:pt>
                <c:pt idx="21">
                  <c:v>0</c:v>
                </c:pt>
                <c:pt idx="22">
                  <c:v>0</c:v>
                </c:pt>
                <c:pt idx="23">
                  <c:v>0</c:v>
                </c:pt>
                <c:pt idx="24">
                  <c:v>0</c:v>
                </c:pt>
                <c:pt idx="25">
                  <c:v>0</c:v>
                </c:pt>
                <c:pt idx="26">
                  <c:v>2</c:v>
                </c:pt>
                <c:pt idx="27">
                  <c:v>0</c:v>
                </c:pt>
                <c:pt idx="28">
                  <c:v>0</c:v>
                </c:pt>
                <c:pt idx="29">
                  <c:v>0</c:v>
                </c:pt>
                <c:pt idx="30">
                  <c:v>0</c:v>
                </c:pt>
              </c:numCache>
            </c:numRef>
          </c:val>
          <c:smooth val="0"/>
          <c:extLst>
            <c:ext xmlns:c16="http://schemas.microsoft.com/office/drawing/2014/chart" uri="{C3380CC4-5D6E-409C-BE32-E72D297353CC}">
              <c16:uniqueId val="{00000004-158F-4FD8-8629-3E7764465B4A}"/>
            </c:ext>
          </c:extLst>
        </c:ser>
        <c:dLbls>
          <c:showLegendKey val="0"/>
          <c:showVal val="0"/>
          <c:showCatName val="0"/>
          <c:showSerName val="0"/>
          <c:showPercent val="0"/>
          <c:showBubbleSize val="0"/>
        </c:dLbls>
        <c:smooth val="0"/>
        <c:axId val="246282784"/>
        <c:axId val="246281144"/>
      </c:lineChart>
      <c:catAx>
        <c:axId val="246282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281144"/>
        <c:crosses val="autoZero"/>
        <c:auto val="1"/>
        <c:lblAlgn val="ctr"/>
        <c:lblOffset val="100"/>
        <c:noMultiLvlLbl val="0"/>
      </c:catAx>
      <c:valAx>
        <c:axId val="246281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28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QNB Finansbank Kariyer</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84.210499999999996</c:v>
                </c:pt>
                <c:pt idx="2">
                  <c:v>31.034500000000001</c:v>
                </c:pt>
                <c:pt idx="3">
                  <c:v>0</c:v>
                </c:pt>
                <c:pt idx="4">
                  <c:v>22.006499999999999</c:v>
                </c:pt>
                <c:pt idx="5">
                  <c:v>0</c:v>
                </c:pt>
              </c:numCache>
            </c:numRef>
          </c:val>
          <c:extLst>
            <c:ext xmlns:c16="http://schemas.microsoft.com/office/drawing/2014/chart" uri="{C3380CC4-5D6E-409C-BE32-E72D297353CC}">
              <c16:uniqueId val="{00000000-387B-4502-BB1D-062692E93656}"/>
            </c:ext>
          </c:extLst>
        </c:ser>
        <c:ser>
          <c:idx val="1"/>
          <c:order val="1"/>
          <c:tx>
            <c:strRef>
              <c:f>Sheet1!$C$1</c:f>
              <c:strCache>
                <c:ptCount val="1"/>
                <c:pt idx="0">
                  <c:v>TEB Kariyer</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70.898799999999994</c:v>
                </c:pt>
                <c:pt idx="1">
                  <c:v>84.210499999999996</c:v>
                </c:pt>
                <c:pt idx="2">
                  <c:v>100</c:v>
                </c:pt>
                <c:pt idx="3">
                  <c:v>0</c:v>
                </c:pt>
                <c:pt idx="4">
                  <c:v>100</c:v>
                </c:pt>
                <c:pt idx="5">
                  <c:v>0</c:v>
                </c:pt>
              </c:numCache>
            </c:numRef>
          </c:val>
          <c:extLst>
            <c:ext xmlns:c16="http://schemas.microsoft.com/office/drawing/2014/chart" uri="{C3380CC4-5D6E-409C-BE32-E72D297353CC}">
              <c16:uniqueId val="{00000001-387B-4502-BB1D-062692E93656}"/>
            </c:ext>
          </c:extLst>
        </c:ser>
        <c:ser>
          <c:idx val="2"/>
          <c:order val="2"/>
          <c:tx>
            <c:strRef>
              <c:f>Sheet1!$D$1</c:f>
              <c:strCache>
                <c:ptCount val="1"/>
                <c:pt idx="0">
                  <c:v>DenizBank İnsan Kaynakları</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69.187700000000007</c:v>
                </c:pt>
                <c:pt idx="1">
                  <c:v>47.368400000000001</c:v>
                </c:pt>
                <c:pt idx="2">
                  <c:v>35.172400000000003</c:v>
                </c:pt>
                <c:pt idx="3">
                  <c:v>0</c:v>
                </c:pt>
                <c:pt idx="4">
                  <c:v>64.097899999999996</c:v>
                </c:pt>
                <c:pt idx="5">
                  <c:v>0</c:v>
                </c:pt>
              </c:numCache>
            </c:numRef>
          </c:val>
          <c:extLst>
            <c:ext xmlns:c16="http://schemas.microsoft.com/office/drawing/2014/chart" uri="{C3380CC4-5D6E-409C-BE32-E72D297353CC}">
              <c16:uniqueId val="{00000002-387B-4502-BB1D-062692E93656}"/>
            </c:ext>
          </c:extLst>
        </c:ser>
        <c:ser>
          <c:idx val="3"/>
          <c:order val="3"/>
          <c:tx>
            <c:strRef>
              <c:f>Sheet1!$E$1</c:f>
              <c:strCache>
                <c:ptCount val="1"/>
                <c:pt idx="0">
                  <c:v>Akbank Kariyer</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58.570999999999998</c:v>
                </c:pt>
                <c:pt idx="1">
                  <c:v>100</c:v>
                </c:pt>
                <c:pt idx="2">
                  <c:v>31.7241</c:v>
                </c:pt>
                <c:pt idx="3">
                  <c:v>0</c:v>
                </c:pt>
                <c:pt idx="4">
                  <c:v>32.342500000000001</c:v>
                </c:pt>
                <c:pt idx="5">
                  <c:v>0</c:v>
                </c:pt>
              </c:numCache>
            </c:numRef>
          </c:val>
          <c:extLst>
            <c:ext xmlns:c16="http://schemas.microsoft.com/office/drawing/2014/chart" uri="{C3380CC4-5D6E-409C-BE32-E72D297353CC}">
              <c16:uniqueId val="{00000003-387B-4502-BB1D-062692E93656}"/>
            </c:ext>
          </c:extLst>
        </c:ser>
        <c:ser>
          <c:idx val="4"/>
          <c:order val="4"/>
          <c:tx>
            <c:strRef>
              <c:f>Sheet1!$F$1</c:f>
              <c:strCache>
                <c:ptCount val="1"/>
                <c:pt idx="0">
                  <c:v>Yapı Kredi İnsan Kaynakları</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78.469200000000001</c:v>
                </c:pt>
                <c:pt idx="1">
                  <c:v>47.368400000000001</c:v>
                </c:pt>
                <c:pt idx="2">
                  <c:v>57.930999999999997</c:v>
                </c:pt>
                <c:pt idx="3">
                  <c:v>0</c:v>
                </c:pt>
                <c:pt idx="4">
                  <c:v>93.066500000000005</c:v>
                </c:pt>
                <c:pt idx="5">
                  <c:v>0</c:v>
                </c:pt>
              </c:numCache>
            </c:numRef>
          </c:val>
          <c:extLst>
            <c:ext xmlns:c16="http://schemas.microsoft.com/office/drawing/2014/chart" uri="{C3380CC4-5D6E-409C-BE32-E72D297353CC}">
              <c16:uniqueId val="{00000004-387B-4502-BB1D-062692E93656}"/>
            </c:ext>
          </c:extLst>
        </c:ser>
        <c:dLbls>
          <c:showLegendKey val="0"/>
          <c:showVal val="0"/>
          <c:showCatName val="0"/>
          <c:showSerName val="0"/>
          <c:showPercent val="0"/>
          <c:showBubbleSize val="0"/>
        </c:dLbls>
        <c:axId val="259628336"/>
        <c:axId val="259626696"/>
      </c:radarChart>
      <c:catAx>
        <c:axId val="25962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626696"/>
        <c:crosses val="autoZero"/>
        <c:auto val="1"/>
        <c:lblAlgn val="ctr"/>
        <c:lblOffset val="100"/>
        <c:noMultiLvlLbl val="0"/>
      </c:catAx>
      <c:valAx>
        <c:axId val="259626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62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QNB Finansbank Kariyer</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0</c:v>
                </c:pt>
                <c:pt idx="1">
                  <c:v>2.3207928120753301E-3</c:v>
                </c:pt>
                <c:pt idx="2">
                  <c:v>1.5791712732424201E-3</c:v>
                </c:pt>
                <c:pt idx="3">
                  <c:v>0</c:v>
                </c:pt>
              </c:numCache>
            </c:numRef>
          </c:val>
          <c:extLst>
            <c:ext xmlns:c16="http://schemas.microsoft.com/office/drawing/2014/chart" uri="{C3380CC4-5D6E-409C-BE32-E72D297353CC}">
              <c16:uniqueId val="{00000000-1A29-4D28-9A55-37C9C3C9F493}"/>
            </c:ext>
          </c:extLst>
        </c:ser>
        <c:ser>
          <c:idx val="1"/>
          <c:order val="1"/>
          <c:tx>
            <c:strRef>
              <c:f>Sheet1!$C$1</c:f>
              <c:strCache>
                <c:ptCount val="1"/>
                <c:pt idx="0">
                  <c:v>TEB Kariyer</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7.3998705946165099E-3</c:v>
                </c:pt>
                <c:pt idx="1">
                  <c:v>1.0258834301196999E-2</c:v>
                </c:pt>
                <c:pt idx="2">
                  <c:v>6.6866179421083503E-3</c:v>
                </c:pt>
                <c:pt idx="3">
                  <c:v>0</c:v>
                </c:pt>
              </c:numCache>
            </c:numRef>
          </c:val>
          <c:extLst>
            <c:ext xmlns:c16="http://schemas.microsoft.com/office/drawing/2014/chart" uri="{C3380CC4-5D6E-409C-BE32-E72D297353CC}">
              <c16:uniqueId val="{00000001-1A29-4D28-9A55-37C9C3C9F493}"/>
            </c:ext>
          </c:extLst>
        </c:ser>
        <c:ser>
          <c:idx val="2"/>
          <c:order val="2"/>
          <c:tx>
            <c:strRef>
              <c:f>Sheet1!$D$1</c:f>
              <c:strCache>
                <c:ptCount val="1"/>
                <c:pt idx="0">
                  <c:v>DenizBank İnsan Kaynakları</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2.93705882928835E-3</c:v>
                </c:pt>
                <c:pt idx="1">
                  <c:v>6.06881000699502E-3</c:v>
                </c:pt>
                <c:pt idx="2">
                  <c:v>5.5441104181861902E-3</c:v>
                </c:pt>
                <c:pt idx="3">
                  <c:v>0</c:v>
                </c:pt>
              </c:numCache>
            </c:numRef>
          </c:val>
          <c:extLst>
            <c:ext xmlns:c16="http://schemas.microsoft.com/office/drawing/2014/chart" uri="{C3380CC4-5D6E-409C-BE32-E72D297353CC}">
              <c16:uniqueId val="{00000002-1A29-4D28-9A55-37C9C3C9F493}"/>
            </c:ext>
          </c:extLst>
        </c:ser>
        <c:ser>
          <c:idx val="3"/>
          <c:order val="3"/>
          <c:tx>
            <c:strRef>
              <c:f>Sheet1!$E$1</c:f>
              <c:strCache>
                <c:ptCount val="1"/>
                <c:pt idx="0">
                  <c:v>Akbank Kariyer</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0</c:v>
                </c:pt>
                <c:pt idx="1">
                  <c:v>3.4685225097596702E-3</c:v>
                </c:pt>
                <c:pt idx="2">
                  <c:v>1.8780653253029501E-3</c:v>
                </c:pt>
                <c:pt idx="3">
                  <c:v>3.4653636899192601E-3</c:v>
                </c:pt>
              </c:numCache>
            </c:numRef>
          </c:val>
          <c:extLst>
            <c:ext xmlns:c16="http://schemas.microsoft.com/office/drawing/2014/chart" uri="{C3380CC4-5D6E-409C-BE32-E72D297353CC}">
              <c16:uniqueId val="{00000003-1A29-4D28-9A55-37C9C3C9F493}"/>
            </c:ext>
          </c:extLst>
        </c:ser>
        <c:ser>
          <c:idx val="4"/>
          <c:order val="4"/>
          <c:tx>
            <c:strRef>
              <c:f>Sheet1!$F$1</c:f>
              <c:strCache>
                <c:ptCount val="1"/>
                <c:pt idx="0">
                  <c:v>Yapı Kredi İnsan Kaynakları</c:v>
                </c:pt>
              </c:strCache>
            </c:strRef>
          </c:tx>
          <c:spPr>
            <a:solidFill>
              <a:schemeClr val="accent5"/>
            </a:solidFill>
            <a:ln>
              <a:noFill/>
            </a:ln>
            <a:effectLst/>
          </c:spPr>
          <c:invertIfNegative val="0"/>
          <c:cat>
            <c:strRef>
              <c:f>Sheet1!$A$2:$A$5</c:f>
              <c:strCache>
                <c:ptCount val="4"/>
                <c:pt idx="0">
                  <c:v>Album</c:v>
                </c:pt>
                <c:pt idx="1">
                  <c:v>Photo</c:v>
                </c:pt>
                <c:pt idx="2">
                  <c:v>Video</c:v>
                </c:pt>
                <c:pt idx="3">
                  <c:v>Link</c:v>
                </c:pt>
              </c:strCache>
            </c:strRef>
          </c:cat>
          <c:val>
            <c:numRef>
              <c:f>Sheet1!$F$2:$F$5</c:f>
              <c:numCache>
                <c:formatCode>General</c:formatCode>
                <c:ptCount val="4"/>
                <c:pt idx="0">
                  <c:v>0</c:v>
                </c:pt>
                <c:pt idx="1">
                  <c:v>9.4867816945244897E-3</c:v>
                </c:pt>
                <c:pt idx="2">
                  <c:v>8.7989813655168902E-3</c:v>
                </c:pt>
                <c:pt idx="3">
                  <c:v>4.7465759926816403E-3</c:v>
                </c:pt>
              </c:numCache>
            </c:numRef>
          </c:val>
          <c:extLst>
            <c:ext xmlns:c16="http://schemas.microsoft.com/office/drawing/2014/chart" uri="{C3380CC4-5D6E-409C-BE32-E72D297353CC}">
              <c16:uniqueId val="{00000004-1A29-4D28-9A55-37C9C3C9F493}"/>
            </c:ext>
          </c:extLst>
        </c:ser>
        <c:dLbls>
          <c:showLegendKey val="0"/>
          <c:showVal val="0"/>
          <c:showCatName val="0"/>
          <c:showSerName val="0"/>
          <c:showPercent val="0"/>
          <c:showBubbleSize val="0"/>
        </c:dLbls>
        <c:gapWidth val="219"/>
        <c:overlap val="-27"/>
        <c:axId val="259628008"/>
        <c:axId val="259622760"/>
      </c:barChart>
      <c:catAx>
        <c:axId val="259628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622760"/>
        <c:crosses val="autoZero"/>
        <c:auto val="1"/>
        <c:lblAlgn val="ctr"/>
        <c:lblOffset val="100"/>
        <c:noMultiLvlLbl val="0"/>
      </c:catAx>
      <c:valAx>
        <c:axId val="259622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62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QNB Finansbank Kariyer</c:v>
                </c:pt>
              </c:strCache>
            </c:strRef>
          </c:tx>
          <c:spPr>
            <a:ln w="28575" cap="rnd">
              <a:solidFill>
                <a:schemeClr val="accent1"/>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Sheet1!$B$2:$B$32</c:f>
              <c:numCache>
                <c:formatCode>General</c:formatCode>
                <c:ptCount val="31"/>
                <c:pt idx="0">
                  <c:v>0</c:v>
                </c:pt>
                <c:pt idx="1">
                  <c:v>3.3813942164633301E-3</c:v>
                </c:pt>
                <c:pt idx="2">
                  <c:v>0</c:v>
                </c:pt>
                <c:pt idx="3">
                  <c:v>0</c:v>
                </c:pt>
                <c:pt idx="4">
                  <c:v>0</c:v>
                </c:pt>
                <c:pt idx="5">
                  <c:v>0</c:v>
                </c:pt>
                <c:pt idx="6">
                  <c:v>0</c:v>
                </c:pt>
                <c:pt idx="7">
                  <c:v>6.7650759718031596E-4</c:v>
                </c:pt>
                <c:pt idx="8">
                  <c:v>2.0296051741401202E-3</c:v>
                </c:pt>
                <c:pt idx="9">
                  <c:v>1.69146352189769E-3</c:v>
                </c:pt>
                <c:pt idx="10">
                  <c:v>2.0299347714293398E-3</c:v>
                </c:pt>
                <c:pt idx="11">
                  <c:v>0</c:v>
                </c:pt>
                <c:pt idx="12">
                  <c:v>0</c:v>
                </c:pt>
                <c:pt idx="13">
                  <c:v>0</c:v>
                </c:pt>
                <c:pt idx="14">
                  <c:v>0</c:v>
                </c:pt>
                <c:pt idx="15">
                  <c:v>2.03045685279188E-3</c:v>
                </c:pt>
                <c:pt idx="16">
                  <c:v>4.7381495495373502E-3</c:v>
                </c:pt>
                <c:pt idx="17">
                  <c:v>0</c:v>
                </c:pt>
                <c:pt idx="18">
                  <c:v>4.7388873092597903E-3</c:v>
                </c:pt>
                <c:pt idx="19">
                  <c:v>0</c:v>
                </c:pt>
                <c:pt idx="20">
                  <c:v>0</c:v>
                </c:pt>
                <c:pt idx="21">
                  <c:v>0</c:v>
                </c:pt>
                <c:pt idx="22">
                  <c:v>6.7706182251501396E-4</c:v>
                </c:pt>
                <c:pt idx="23">
                  <c:v>2.0312679851852899E-3</c:v>
                </c:pt>
                <c:pt idx="24">
                  <c:v>6.7712600637852695E-4</c:v>
                </c:pt>
                <c:pt idx="25">
                  <c:v>1.35432537667175E-3</c:v>
                </c:pt>
                <c:pt idx="26">
                  <c:v>0</c:v>
                </c:pt>
                <c:pt idx="27">
                  <c:v>0</c:v>
                </c:pt>
                <c:pt idx="28">
                  <c:v>0</c:v>
                </c:pt>
                <c:pt idx="29">
                  <c:v>0</c:v>
                </c:pt>
                <c:pt idx="30">
                  <c:v>2.7094396878725498E-3</c:v>
                </c:pt>
              </c:numCache>
            </c:numRef>
          </c:val>
          <c:smooth val="0"/>
          <c:extLst>
            <c:ext xmlns:c16="http://schemas.microsoft.com/office/drawing/2014/chart" uri="{C3380CC4-5D6E-409C-BE32-E72D297353CC}">
              <c16:uniqueId val="{00000000-35DB-4FCE-ABDA-B2A6C44EDFDE}"/>
            </c:ext>
          </c:extLst>
        </c:ser>
        <c:ser>
          <c:idx val="1"/>
          <c:order val="1"/>
          <c:tx>
            <c:strRef>
              <c:f>Sheet1!$C$1</c:f>
              <c:strCache>
                <c:ptCount val="1"/>
                <c:pt idx="0">
                  <c:v>TEB Kariyer</c:v>
                </c:pt>
              </c:strCache>
            </c:strRef>
          </c:tx>
          <c:spPr>
            <a:ln w="28575" cap="rnd">
              <a:solidFill>
                <a:schemeClr val="accent2"/>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Sheet1!$C$2:$C$32</c:f>
              <c:numCache>
                <c:formatCode>General</c:formatCode>
                <c:ptCount val="31"/>
                <c:pt idx="0">
                  <c:v>0</c:v>
                </c:pt>
                <c:pt idx="1">
                  <c:v>1.8118706133658801E-2</c:v>
                </c:pt>
                <c:pt idx="2">
                  <c:v>0</c:v>
                </c:pt>
                <c:pt idx="3">
                  <c:v>0</c:v>
                </c:pt>
                <c:pt idx="4">
                  <c:v>0</c:v>
                </c:pt>
                <c:pt idx="5">
                  <c:v>2.2899670817232001E-2</c:v>
                </c:pt>
                <c:pt idx="6">
                  <c:v>0</c:v>
                </c:pt>
                <c:pt idx="7">
                  <c:v>1.0496583839077801E-2</c:v>
                </c:pt>
                <c:pt idx="8">
                  <c:v>0</c:v>
                </c:pt>
                <c:pt idx="9">
                  <c:v>1.14513650981477E-2</c:v>
                </c:pt>
                <c:pt idx="10">
                  <c:v>6.2033555381649499E-3</c:v>
                </c:pt>
                <c:pt idx="11">
                  <c:v>1.04988880723087E-2</c:v>
                </c:pt>
                <c:pt idx="12">
                  <c:v>0</c:v>
                </c:pt>
                <c:pt idx="13">
                  <c:v>0</c:v>
                </c:pt>
                <c:pt idx="14">
                  <c:v>0</c:v>
                </c:pt>
                <c:pt idx="15">
                  <c:v>0</c:v>
                </c:pt>
                <c:pt idx="16">
                  <c:v>0</c:v>
                </c:pt>
                <c:pt idx="17">
                  <c:v>0</c:v>
                </c:pt>
                <c:pt idx="18">
                  <c:v>7.6379606645025798E-3</c:v>
                </c:pt>
                <c:pt idx="19">
                  <c:v>0</c:v>
                </c:pt>
                <c:pt idx="20">
                  <c:v>0</c:v>
                </c:pt>
                <c:pt idx="21">
                  <c:v>0</c:v>
                </c:pt>
                <c:pt idx="22">
                  <c:v>0</c:v>
                </c:pt>
                <c:pt idx="23">
                  <c:v>0</c:v>
                </c:pt>
                <c:pt idx="24">
                  <c:v>9.5514632841751396E-3</c:v>
                </c:pt>
                <c:pt idx="25">
                  <c:v>0</c:v>
                </c:pt>
                <c:pt idx="26">
                  <c:v>0</c:v>
                </c:pt>
                <c:pt idx="27">
                  <c:v>6.3693456134316798E-3</c:v>
                </c:pt>
                <c:pt idx="28">
                  <c:v>0</c:v>
                </c:pt>
                <c:pt idx="29">
                  <c:v>4.0606518062734701E-3</c:v>
                </c:pt>
                <c:pt idx="30">
                  <c:v>0</c:v>
                </c:pt>
              </c:numCache>
            </c:numRef>
          </c:val>
          <c:smooth val="0"/>
          <c:extLst>
            <c:ext xmlns:c16="http://schemas.microsoft.com/office/drawing/2014/chart" uri="{C3380CC4-5D6E-409C-BE32-E72D297353CC}">
              <c16:uniqueId val="{00000001-35DB-4FCE-ABDA-B2A6C44EDFDE}"/>
            </c:ext>
          </c:extLst>
        </c:ser>
        <c:ser>
          <c:idx val="2"/>
          <c:order val="2"/>
          <c:tx>
            <c:strRef>
              <c:f>Sheet1!$D$1</c:f>
              <c:strCache>
                <c:ptCount val="1"/>
                <c:pt idx="0">
                  <c:v>DenizBank İnsan Kaynakları</c:v>
                </c:pt>
              </c:strCache>
            </c:strRef>
          </c:tx>
          <c:spPr>
            <a:ln w="28575" cap="rnd">
              <a:solidFill>
                <a:schemeClr val="accent3"/>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Sheet1!$D$2:$D$32</c:f>
              <c:numCache>
                <c:formatCode>General</c:formatCode>
                <c:ptCount val="31"/>
                <c:pt idx="0">
                  <c:v>0</c:v>
                </c:pt>
                <c:pt idx="1">
                  <c:v>4.8890192627359004E-3</c:v>
                </c:pt>
                <c:pt idx="2">
                  <c:v>0</c:v>
                </c:pt>
                <c:pt idx="3">
                  <c:v>0</c:v>
                </c:pt>
                <c:pt idx="4">
                  <c:v>0</c:v>
                </c:pt>
                <c:pt idx="5">
                  <c:v>0</c:v>
                </c:pt>
                <c:pt idx="6">
                  <c:v>0</c:v>
                </c:pt>
                <c:pt idx="7">
                  <c:v>5.8691760655000102E-3</c:v>
                </c:pt>
                <c:pt idx="8">
                  <c:v>0</c:v>
                </c:pt>
                <c:pt idx="9">
                  <c:v>0</c:v>
                </c:pt>
                <c:pt idx="10">
                  <c:v>0</c:v>
                </c:pt>
                <c:pt idx="11">
                  <c:v>0</c:v>
                </c:pt>
                <c:pt idx="12">
                  <c:v>0</c:v>
                </c:pt>
                <c:pt idx="13">
                  <c:v>0</c:v>
                </c:pt>
                <c:pt idx="14">
                  <c:v>0</c:v>
                </c:pt>
                <c:pt idx="15">
                  <c:v>0</c:v>
                </c:pt>
                <c:pt idx="16">
                  <c:v>0</c:v>
                </c:pt>
                <c:pt idx="17">
                  <c:v>1.37022501052137E-2</c:v>
                </c:pt>
                <c:pt idx="18">
                  <c:v>0</c:v>
                </c:pt>
                <c:pt idx="19">
                  <c:v>0</c:v>
                </c:pt>
                <c:pt idx="20">
                  <c:v>0</c:v>
                </c:pt>
                <c:pt idx="21">
                  <c:v>0</c:v>
                </c:pt>
                <c:pt idx="22">
                  <c:v>7.8307769109542801E-3</c:v>
                </c:pt>
                <c:pt idx="23">
                  <c:v>0</c:v>
                </c:pt>
                <c:pt idx="24">
                  <c:v>9.7890460574617008E-4</c:v>
                </c:pt>
                <c:pt idx="25">
                  <c:v>0</c:v>
                </c:pt>
                <c:pt idx="26">
                  <c:v>5.8736576244970704E-3</c:v>
                </c:pt>
                <c:pt idx="27">
                  <c:v>5.8737151248164504E-3</c:v>
                </c:pt>
                <c:pt idx="28">
                  <c:v>0</c:v>
                </c:pt>
                <c:pt idx="29">
                  <c:v>2.9369725686762098E-3</c:v>
                </c:pt>
                <c:pt idx="30">
                  <c:v>1.9580775594521299E-3</c:v>
                </c:pt>
              </c:numCache>
            </c:numRef>
          </c:val>
          <c:smooth val="0"/>
          <c:extLst>
            <c:ext xmlns:c16="http://schemas.microsoft.com/office/drawing/2014/chart" uri="{C3380CC4-5D6E-409C-BE32-E72D297353CC}">
              <c16:uniqueId val="{00000002-35DB-4FCE-ABDA-B2A6C44EDFDE}"/>
            </c:ext>
          </c:extLst>
        </c:ser>
        <c:ser>
          <c:idx val="3"/>
          <c:order val="3"/>
          <c:tx>
            <c:strRef>
              <c:f>Sheet1!$E$1</c:f>
              <c:strCache>
                <c:ptCount val="1"/>
                <c:pt idx="0">
                  <c:v>Akbank Kariyer</c:v>
                </c:pt>
              </c:strCache>
            </c:strRef>
          </c:tx>
          <c:spPr>
            <a:ln w="28575" cap="rnd">
              <a:solidFill>
                <a:schemeClr val="accent4"/>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Sheet1!$E$2:$E$32</c:f>
              <c:numCache>
                <c:formatCode>General</c:formatCode>
                <c:ptCount val="31"/>
                <c:pt idx="0">
                  <c:v>0</c:v>
                </c:pt>
                <c:pt idx="1">
                  <c:v>1.1546544119345099E-3</c:v>
                </c:pt>
                <c:pt idx="2">
                  <c:v>0</c:v>
                </c:pt>
                <c:pt idx="3">
                  <c:v>0</c:v>
                </c:pt>
                <c:pt idx="4">
                  <c:v>0</c:v>
                </c:pt>
                <c:pt idx="5">
                  <c:v>3.4652436066255499E-3</c:v>
                </c:pt>
                <c:pt idx="6">
                  <c:v>0</c:v>
                </c:pt>
                <c:pt idx="7">
                  <c:v>1.1552146388799E-3</c:v>
                </c:pt>
                <c:pt idx="8">
                  <c:v>0</c:v>
                </c:pt>
                <c:pt idx="9">
                  <c:v>0</c:v>
                </c:pt>
                <c:pt idx="10">
                  <c:v>0</c:v>
                </c:pt>
                <c:pt idx="11">
                  <c:v>0</c:v>
                </c:pt>
                <c:pt idx="12">
                  <c:v>0</c:v>
                </c:pt>
                <c:pt idx="13">
                  <c:v>0</c:v>
                </c:pt>
                <c:pt idx="14">
                  <c:v>1.15565519871491E-2</c:v>
                </c:pt>
                <c:pt idx="15">
                  <c:v>0</c:v>
                </c:pt>
                <c:pt idx="16">
                  <c:v>0</c:v>
                </c:pt>
                <c:pt idx="17">
                  <c:v>1.1559490920019901E-3</c:v>
                </c:pt>
                <c:pt idx="18">
                  <c:v>0</c:v>
                </c:pt>
                <c:pt idx="19">
                  <c:v>2.8902736511092898E-3</c:v>
                </c:pt>
                <c:pt idx="20">
                  <c:v>0</c:v>
                </c:pt>
                <c:pt idx="21">
                  <c:v>0</c:v>
                </c:pt>
                <c:pt idx="22">
                  <c:v>1.1562832431432401E-3</c:v>
                </c:pt>
                <c:pt idx="23">
                  <c:v>2.3125932264144401E-3</c:v>
                </c:pt>
                <c:pt idx="24">
                  <c:v>4.0471317399197503E-3</c:v>
                </c:pt>
                <c:pt idx="25">
                  <c:v>0</c:v>
                </c:pt>
                <c:pt idx="26">
                  <c:v>0</c:v>
                </c:pt>
                <c:pt idx="27">
                  <c:v>0</c:v>
                </c:pt>
                <c:pt idx="28">
                  <c:v>0</c:v>
                </c:pt>
                <c:pt idx="29">
                  <c:v>3.0840282034379201E-3</c:v>
                </c:pt>
                <c:pt idx="30">
                  <c:v>2.31304790322208E-3</c:v>
                </c:pt>
              </c:numCache>
            </c:numRef>
          </c:val>
          <c:smooth val="0"/>
          <c:extLst>
            <c:ext xmlns:c16="http://schemas.microsoft.com/office/drawing/2014/chart" uri="{C3380CC4-5D6E-409C-BE32-E72D297353CC}">
              <c16:uniqueId val="{00000003-35DB-4FCE-ABDA-B2A6C44EDFDE}"/>
            </c:ext>
          </c:extLst>
        </c:ser>
        <c:ser>
          <c:idx val="4"/>
          <c:order val="4"/>
          <c:tx>
            <c:strRef>
              <c:f>Sheet1!$F$1</c:f>
              <c:strCache>
                <c:ptCount val="1"/>
                <c:pt idx="0">
                  <c:v>Yapı Kredi İnsan Kaynakları</c:v>
                </c:pt>
              </c:strCache>
            </c:strRef>
          </c:tx>
          <c:spPr>
            <a:ln w="28575" cap="rnd">
              <a:solidFill>
                <a:schemeClr val="accent5"/>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Sheet1!$F$2:$F$32</c:f>
              <c:numCache>
                <c:formatCode>General</c:formatCode>
                <c:ptCount val="31"/>
                <c:pt idx="0">
                  <c:v>0</c:v>
                </c:pt>
                <c:pt idx="1">
                  <c:v>0</c:v>
                </c:pt>
                <c:pt idx="2">
                  <c:v>0</c:v>
                </c:pt>
                <c:pt idx="3">
                  <c:v>0</c:v>
                </c:pt>
                <c:pt idx="4">
                  <c:v>0</c:v>
                </c:pt>
                <c:pt idx="5">
                  <c:v>0</c:v>
                </c:pt>
                <c:pt idx="6">
                  <c:v>0</c:v>
                </c:pt>
                <c:pt idx="7">
                  <c:v>8.6209126098088697E-3</c:v>
                </c:pt>
                <c:pt idx="8">
                  <c:v>0</c:v>
                </c:pt>
                <c:pt idx="9">
                  <c:v>0</c:v>
                </c:pt>
                <c:pt idx="10">
                  <c:v>0</c:v>
                </c:pt>
                <c:pt idx="11">
                  <c:v>0</c:v>
                </c:pt>
                <c:pt idx="12">
                  <c:v>0</c:v>
                </c:pt>
                <c:pt idx="13">
                  <c:v>0</c:v>
                </c:pt>
                <c:pt idx="14">
                  <c:v>0</c:v>
                </c:pt>
                <c:pt idx="15">
                  <c:v>6.9002397833324699E-3</c:v>
                </c:pt>
                <c:pt idx="16">
                  <c:v>4.7442012921479204E-3</c:v>
                </c:pt>
                <c:pt idx="17">
                  <c:v>1.1645560884717601E-2</c:v>
                </c:pt>
                <c:pt idx="18">
                  <c:v>1.46656659506371E-2</c:v>
                </c:pt>
                <c:pt idx="19">
                  <c:v>0</c:v>
                </c:pt>
                <c:pt idx="20">
                  <c:v>0</c:v>
                </c:pt>
                <c:pt idx="21">
                  <c:v>0</c:v>
                </c:pt>
                <c:pt idx="22">
                  <c:v>0</c:v>
                </c:pt>
                <c:pt idx="23">
                  <c:v>0</c:v>
                </c:pt>
                <c:pt idx="24">
                  <c:v>0</c:v>
                </c:pt>
                <c:pt idx="25">
                  <c:v>0</c:v>
                </c:pt>
                <c:pt idx="26">
                  <c:v>4.7463302237679E-3</c:v>
                </c:pt>
                <c:pt idx="27">
                  <c:v>0</c:v>
                </c:pt>
                <c:pt idx="28">
                  <c:v>0</c:v>
                </c:pt>
                <c:pt idx="29">
                  <c:v>0</c:v>
                </c:pt>
                <c:pt idx="30">
                  <c:v>0</c:v>
                </c:pt>
              </c:numCache>
            </c:numRef>
          </c:val>
          <c:smooth val="0"/>
          <c:extLst>
            <c:ext xmlns:c16="http://schemas.microsoft.com/office/drawing/2014/chart" uri="{C3380CC4-5D6E-409C-BE32-E72D297353CC}">
              <c16:uniqueId val="{00000004-35DB-4FCE-ABDA-B2A6C44EDFDE}"/>
            </c:ext>
          </c:extLst>
        </c:ser>
        <c:dLbls>
          <c:showLegendKey val="0"/>
          <c:showVal val="0"/>
          <c:showCatName val="0"/>
          <c:showSerName val="0"/>
          <c:showPercent val="0"/>
          <c:showBubbleSize val="0"/>
        </c:dLbls>
        <c:smooth val="0"/>
        <c:axId val="259624072"/>
        <c:axId val="259631288"/>
      </c:lineChart>
      <c:catAx>
        <c:axId val="259624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631288"/>
        <c:crosses val="autoZero"/>
        <c:auto val="1"/>
        <c:lblAlgn val="ctr"/>
        <c:lblOffset val="100"/>
        <c:noMultiLvlLbl val="0"/>
      </c:catAx>
      <c:valAx>
        <c:axId val="259631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62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QNB Finansbank Kariyer</c:v>
                </c:pt>
                <c:pt idx="1">
                  <c:v>TEB Kariyer</c:v>
                </c:pt>
                <c:pt idx="2">
                  <c:v>DenizBank İnsan Kaynakları</c:v>
                </c:pt>
                <c:pt idx="3">
                  <c:v>Akbank Kariyer</c:v>
                </c:pt>
                <c:pt idx="4">
                  <c:v>Yapı Kredi İnsan Kaynakları</c:v>
                </c:pt>
              </c:strCache>
            </c:strRef>
          </c:cat>
          <c:val>
            <c:numRef>
              <c:f>Sheet1!$B$2:$B$6</c:f>
              <c:numCache>
                <c:formatCode>General</c:formatCode>
                <c:ptCount val="5"/>
                <c:pt idx="0">
                  <c:v>43</c:v>
                </c:pt>
                <c:pt idx="1">
                  <c:v>132</c:v>
                </c:pt>
                <c:pt idx="2">
                  <c:v>47</c:v>
                </c:pt>
                <c:pt idx="3">
                  <c:v>46</c:v>
                </c:pt>
                <c:pt idx="4">
                  <c:v>80</c:v>
                </c:pt>
              </c:numCache>
            </c:numRef>
          </c:val>
          <c:extLst>
            <c:ext xmlns:c16="http://schemas.microsoft.com/office/drawing/2014/chart" uri="{C3380CC4-5D6E-409C-BE32-E72D297353CC}">
              <c16:uniqueId val="{00000000-6572-45CD-972E-238BB6A9E840}"/>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QNB Finansbank Kariyer</c:v>
                </c:pt>
                <c:pt idx="1">
                  <c:v>TEB Kariyer</c:v>
                </c:pt>
                <c:pt idx="2">
                  <c:v>DenizBank İnsan Kaynakları</c:v>
                </c:pt>
                <c:pt idx="3">
                  <c:v>Akbank Kariyer</c:v>
                </c:pt>
                <c:pt idx="4">
                  <c:v>Yapı Kredi İnsan Kaynakları</c:v>
                </c:pt>
              </c:strCache>
            </c:strRef>
          </c:cat>
          <c:val>
            <c:numRef>
              <c:f>Sheet1!$C$2:$C$6</c:f>
              <c:numCache>
                <c:formatCode>General</c:formatCode>
                <c:ptCount val="5"/>
                <c:pt idx="0">
                  <c:v>1</c:v>
                </c:pt>
                <c:pt idx="1">
                  <c:v>2</c:v>
                </c:pt>
                <c:pt idx="2">
                  <c:v>1</c:v>
                </c:pt>
                <c:pt idx="3">
                  <c:v>0</c:v>
                </c:pt>
                <c:pt idx="4">
                  <c:v>1</c:v>
                </c:pt>
              </c:numCache>
            </c:numRef>
          </c:val>
          <c:extLst>
            <c:ext xmlns:c16="http://schemas.microsoft.com/office/drawing/2014/chart" uri="{C3380CC4-5D6E-409C-BE32-E72D297353CC}">
              <c16:uniqueId val="{00000001-6572-45CD-972E-238BB6A9E840}"/>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QNB Finansbank Kariyer</c:v>
                </c:pt>
                <c:pt idx="1">
                  <c:v>TEB Kariyer</c:v>
                </c:pt>
                <c:pt idx="2">
                  <c:v>DenizBank İnsan Kaynakları</c:v>
                </c:pt>
                <c:pt idx="3">
                  <c:v>Akbank Kariyer</c:v>
                </c:pt>
                <c:pt idx="4">
                  <c:v>Yapı Kredi İnsan Kaynakları</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6572-45CD-972E-238BB6A9E840}"/>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QNB Finansbank Kariyer</c:v>
                </c:pt>
                <c:pt idx="1">
                  <c:v>TEB Kariyer</c:v>
                </c:pt>
                <c:pt idx="2">
                  <c:v>DenizBank İnsan Kaynakları</c:v>
                </c:pt>
                <c:pt idx="3">
                  <c:v>Akbank Kariyer</c:v>
                </c:pt>
                <c:pt idx="4">
                  <c:v>Yapı Kredi İnsan Kaynakları</c:v>
                </c:pt>
              </c:strCache>
            </c:str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6572-45CD-972E-238BB6A9E840}"/>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QNB Finansbank Kariyer</c:v>
                </c:pt>
                <c:pt idx="1">
                  <c:v>TEB Kariyer</c:v>
                </c:pt>
                <c:pt idx="2">
                  <c:v>DenizBank İnsan Kaynakları</c:v>
                </c:pt>
                <c:pt idx="3">
                  <c:v>Akbank Kariyer</c:v>
                </c:pt>
                <c:pt idx="4">
                  <c:v>Yapı Kredi İnsan Kaynakları</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6572-45CD-972E-238BB6A9E840}"/>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QNB Finansbank Kariyer</c:v>
                </c:pt>
                <c:pt idx="1">
                  <c:v>TEB Kariyer</c:v>
                </c:pt>
                <c:pt idx="2">
                  <c:v>DenizBank İnsan Kaynakları</c:v>
                </c:pt>
                <c:pt idx="3">
                  <c:v>Akbank Kariyer</c:v>
                </c:pt>
                <c:pt idx="4">
                  <c:v>Yapı Kredi İnsan Kaynakları</c:v>
                </c:pt>
              </c:strCache>
            </c:strRef>
          </c:cat>
          <c:val>
            <c:numRef>
              <c:f>Sheet1!$G$2:$G$6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5-6572-45CD-972E-238BB6A9E84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QNB Finansbank Kariyer</c:v>
                </c:pt>
                <c:pt idx="1">
                  <c:v>TEB Kariyer</c:v>
                </c:pt>
                <c:pt idx="2">
                  <c:v>DenizBank İnsan Kaynakları</c:v>
                </c:pt>
                <c:pt idx="3">
                  <c:v>Akbank Kariyer</c:v>
                </c:pt>
                <c:pt idx="4">
                  <c:v>Yapı Kredi İnsan Kaynakları</c:v>
                </c:pt>
              </c:strCache>
            </c:strRef>
          </c:cat>
          <c:val>
            <c:numRef>
              <c:f>Sheet1!$H$2:$H$6</c:f>
              <c:numCache>
                <c:formatCode>General</c:formatCode>
                <c:ptCount val="5"/>
                <c:pt idx="0">
                  <c:v>1</c:v>
                </c:pt>
                <c:pt idx="1">
                  <c:v>8</c:v>
                </c:pt>
                <c:pt idx="2">
                  <c:v>3</c:v>
                </c:pt>
                <c:pt idx="3">
                  <c:v>0</c:v>
                </c:pt>
                <c:pt idx="4">
                  <c:v>1</c:v>
                </c:pt>
              </c:numCache>
            </c:numRef>
          </c:val>
          <c:extLst>
            <c:ext xmlns:c16="http://schemas.microsoft.com/office/drawing/2014/chart" uri="{C3380CC4-5D6E-409C-BE32-E72D297353CC}">
              <c16:uniqueId val="{00000006-6572-45CD-972E-238BB6A9E84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QNB Finansbank Kariyer</c:v>
                </c:pt>
                <c:pt idx="1">
                  <c:v>TEB Kariyer</c:v>
                </c:pt>
                <c:pt idx="2">
                  <c:v>DenizBank İnsan Kaynakları</c:v>
                </c:pt>
                <c:pt idx="3">
                  <c:v>Akbank Kariyer</c:v>
                </c:pt>
                <c:pt idx="4">
                  <c:v>Yapı Kredi İnsan Kaynakları</c:v>
                </c:pt>
              </c:strCache>
            </c:strRef>
          </c:cat>
          <c:val>
            <c:numRef>
              <c:f>Sheet1!$I$2:$I$6</c:f>
              <c:numCache>
                <c:formatCode>General</c:formatCode>
                <c:ptCount val="5"/>
                <c:pt idx="0">
                  <c:v>0</c:v>
                </c:pt>
                <c:pt idx="1">
                  <c:v>3</c:v>
                </c:pt>
                <c:pt idx="2">
                  <c:v>0</c:v>
                </c:pt>
                <c:pt idx="3">
                  <c:v>0</c:v>
                </c:pt>
                <c:pt idx="4">
                  <c:v>2</c:v>
                </c:pt>
              </c:numCache>
            </c:numRef>
          </c:val>
          <c:extLst>
            <c:ext xmlns:c16="http://schemas.microsoft.com/office/drawing/2014/chart" uri="{C3380CC4-5D6E-409C-BE32-E72D297353CC}">
              <c16:uniqueId val="{00000007-6572-45CD-972E-238BB6A9E840}"/>
            </c:ext>
          </c:extLst>
        </c:ser>
        <c:dLbls>
          <c:showLegendKey val="0"/>
          <c:showVal val="0"/>
          <c:showCatName val="0"/>
          <c:showSerName val="0"/>
          <c:showPercent val="0"/>
          <c:showBubbleSize val="0"/>
        </c:dLbls>
        <c:gapWidth val="150"/>
        <c:overlap val="100"/>
        <c:axId val="259608328"/>
        <c:axId val="259608000"/>
      </c:barChart>
      <c:catAx>
        <c:axId val="259608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608000"/>
        <c:crosses val="autoZero"/>
        <c:auto val="1"/>
        <c:lblAlgn val="ctr"/>
        <c:lblOffset val="100"/>
        <c:noMultiLvlLbl val="0"/>
      </c:catAx>
      <c:valAx>
        <c:axId val="259608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608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QNB Finansbank Kariyer</c:v>
                </c:pt>
              </c:strCache>
            </c:strRef>
          </c:tx>
          <c:spPr>
            <a:ln w="28575" cap="rnd">
              <a:solidFill>
                <a:schemeClr val="accent1"/>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Sheet1!$B$2:$B$32</c:f>
              <c:numCache>
                <c:formatCode>General</c:formatCode>
                <c:ptCount val="31"/>
                <c:pt idx="0">
                  <c:v>-9</c:v>
                </c:pt>
                <c:pt idx="1">
                  <c:v>-13</c:v>
                </c:pt>
                <c:pt idx="2">
                  <c:v>-9</c:v>
                </c:pt>
                <c:pt idx="3">
                  <c:v>-16</c:v>
                </c:pt>
                <c:pt idx="4">
                  <c:v>-10</c:v>
                </c:pt>
                <c:pt idx="5">
                  <c:v>-3</c:v>
                </c:pt>
                <c:pt idx="6">
                  <c:v>-2</c:v>
                </c:pt>
                <c:pt idx="7">
                  <c:v>-7</c:v>
                </c:pt>
                <c:pt idx="8">
                  <c:v>-5</c:v>
                </c:pt>
                <c:pt idx="9">
                  <c:v>-18</c:v>
                </c:pt>
                <c:pt idx="10">
                  <c:v>-7</c:v>
                </c:pt>
                <c:pt idx="11">
                  <c:v>-6</c:v>
                </c:pt>
                <c:pt idx="12">
                  <c:v>-6</c:v>
                </c:pt>
                <c:pt idx="13">
                  <c:v>-9</c:v>
                </c:pt>
                <c:pt idx="14">
                  <c:v>-8</c:v>
                </c:pt>
                <c:pt idx="15">
                  <c:v>-12</c:v>
                </c:pt>
                <c:pt idx="16">
                  <c:v>-13</c:v>
                </c:pt>
                <c:pt idx="17">
                  <c:v>-14</c:v>
                </c:pt>
                <c:pt idx="18">
                  <c:v>-6</c:v>
                </c:pt>
                <c:pt idx="19">
                  <c:v>-4</c:v>
                </c:pt>
                <c:pt idx="20">
                  <c:v>-9</c:v>
                </c:pt>
                <c:pt idx="21">
                  <c:v>1</c:v>
                </c:pt>
                <c:pt idx="22">
                  <c:v>-4</c:v>
                </c:pt>
                <c:pt idx="23">
                  <c:v>-7</c:v>
                </c:pt>
                <c:pt idx="24">
                  <c:v>-10</c:v>
                </c:pt>
                <c:pt idx="25">
                  <c:v>-6</c:v>
                </c:pt>
                <c:pt idx="26">
                  <c:v>-17</c:v>
                </c:pt>
                <c:pt idx="27">
                  <c:v>-2</c:v>
                </c:pt>
                <c:pt idx="28">
                  <c:v>-9</c:v>
                </c:pt>
                <c:pt idx="29">
                  <c:v>-6</c:v>
                </c:pt>
                <c:pt idx="30">
                  <c:v>-12</c:v>
                </c:pt>
              </c:numCache>
            </c:numRef>
          </c:val>
          <c:smooth val="0"/>
          <c:extLst>
            <c:ext xmlns:c16="http://schemas.microsoft.com/office/drawing/2014/chart" uri="{C3380CC4-5D6E-409C-BE32-E72D297353CC}">
              <c16:uniqueId val="{00000000-A352-48C5-9936-557A5340C23C}"/>
            </c:ext>
          </c:extLst>
        </c:ser>
        <c:ser>
          <c:idx val="1"/>
          <c:order val="1"/>
          <c:tx>
            <c:strRef>
              <c:f>Sheet1!$C$1</c:f>
              <c:strCache>
                <c:ptCount val="1"/>
                <c:pt idx="0">
                  <c:v>TEB Kariyer</c:v>
                </c:pt>
              </c:strCache>
            </c:strRef>
          </c:tx>
          <c:spPr>
            <a:ln w="28575" cap="rnd">
              <a:solidFill>
                <a:schemeClr val="accent2"/>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Sheet1!$C$2:$C$32</c:f>
              <c:numCache>
                <c:formatCode>General</c:formatCode>
                <c:ptCount val="31"/>
                <c:pt idx="0">
                  <c:v>-10</c:v>
                </c:pt>
                <c:pt idx="1">
                  <c:v>-13</c:v>
                </c:pt>
                <c:pt idx="2">
                  <c:v>-11</c:v>
                </c:pt>
                <c:pt idx="3">
                  <c:v>-18</c:v>
                </c:pt>
                <c:pt idx="4">
                  <c:v>-19</c:v>
                </c:pt>
                <c:pt idx="5">
                  <c:v>-9</c:v>
                </c:pt>
                <c:pt idx="6">
                  <c:v>-2</c:v>
                </c:pt>
                <c:pt idx="7">
                  <c:v>-6</c:v>
                </c:pt>
                <c:pt idx="8">
                  <c:v>4</c:v>
                </c:pt>
                <c:pt idx="9">
                  <c:v>-12</c:v>
                </c:pt>
                <c:pt idx="10">
                  <c:v>-5</c:v>
                </c:pt>
                <c:pt idx="11">
                  <c:v>-13</c:v>
                </c:pt>
                <c:pt idx="12">
                  <c:v>-5</c:v>
                </c:pt>
                <c:pt idx="13">
                  <c:v>0</c:v>
                </c:pt>
                <c:pt idx="14">
                  <c:v>-3</c:v>
                </c:pt>
                <c:pt idx="15">
                  <c:v>-2</c:v>
                </c:pt>
                <c:pt idx="16">
                  <c:v>-5</c:v>
                </c:pt>
                <c:pt idx="17">
                  <c:v>-8</c:v>
                </c:pt>
                <c:pt idx="18">
                  <c:v>-8</c:v>
                </c:pt>
                <c:pt idx="19">
                  <c:v>-9</c:v>
                </c:pt>
                <c:pt idx="20">
                  <c:v>-10</c:v>
                </c:pt>
                <c:pt idx="21">
                  <c:v>-2</c:v>
                </c:pt>
                <c:pt idx="22">
                  <c:v>-6</c:v>
                </c:pt>
                <c:pt idx="23">
                  <c:v>-7</c:v>
                </c:pt>
                <c:pt idx="24">
                  <c:v>-11</c:v>
                </c:pt>
                <c:pt idx="25">
                  <c:v>-8</c:v>
                </c:pt>
                <c:pt idx="26">
                  <c:v>-13</c:v>
                </c:pt>
                <c:pt idx="27">
                  <c:v>-3</c:v>
                </c:pt>
                <c:pt idx="28">
                  <c:v>-3</c:v>
                </c:pt>
                <c:pt idx="29">
                  <c:v>-1</c:v>
                </c:pt>
                <c:pt idx="30">
                  <c:v>2</c:v>
                </c:pt>
              </c:numCache>
            </c:numRef>
          </c:val>
          <c:smooth val="0"/>
          <c:extLst>
            <c:ext xmlns:c16="http://schemas.microsoft.com/office/drawing/2014/chart" uri="{C3380CC4-5D6E-409C-BE32-E72D297353CC}">
              <c16:uniqueId val="{00000001-A352-48C5-9936-557A5340C23C}"/>
            </c:ext>
          </c:extLst>
        </c:ser>
        <c:ser>
          <c:idx val="2"/>
          <c:order val="2"/>
          <c:tx>
            <c:strRef>
              <c:f>Sheet1!$D$1</c:f>
              <c:strCache>
                <c:ptCount val="1"/>
                <c:pt idx="0">
                  <c:v>DenizBank İnsan Kaynakları</c:v>
                </c:pt>
              </c:strCache>
            </c:strRef>
          </c:tx>
          <c:spPr>
            <a:ln w="28575" cap="rnd">
              <a:solidFill>
                <a:schemeClr val="accent3"/>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Sheet1!$D$2:$D$32</c:f>
              <c:numCache>
                <c:formatCode>General</c:formatCode>
                <c:ptCount val="31"/>
                <c:pt idx="0">
                  <c:v>-3</c:v>
                </c:pt>
                <c:pt idx="1">
                  <c:v>-8</c:v>
                </c:pt>
                <c:pt idx="2">
                  <c:v>-7</c:v>
                </c:pt>
                <c:pt idx="3">
                  <c:v>-15</c:v>
                </c:pt>
                <c:pt idx="4">
                  <c:v>-6</c:v>
                </c:pt>
                <c:pt idx="5">
                  <c:v>-2</c:v>
                </c:pt>
                <c:pt idx="6">
                  <c:v>-2</c:v>
                </c:pt>
                <c:pt idx="7">
                  <c:v>-10</c:v>
                </c:pt>
                <c:pt idx="8">
                  <c:v>-5</c:v>
                </c:pt>
                <c:pt idx="9">
                  <c:v>-7</c:v>
                </c:pt>
                <c:pt idx="10">
                  <c:v>-9</c:v>
                </c:pt>
                <c:pt idx="11">
                  <c:v>-8</c:v>
                </c:pt>
                <c:pt idx="12">
                  <c:v>1</c:v>
                </c:pt>
                <c:pt idx="13">
                  <c:v>-5</c:v>
                </c:pt>
                <c:pt idx="14">
                  <c:v>-1</c:v>
                </c:pt>
                <c:pt idx="15">
                  <c:v>-5</c:v>
                </c:pt>
                <c:pt idx="16">
                  <c:v>-9</c:v>
                </c:pt>
                <c:pt idx="17">
                  <c:v>-5</c:v>
                </c:pt>
                <c:pt idx="18">
                  <c:v>-2</c:v>
                </c:pt>
                <c:pt idx="19">
                  <c:v>-3</c:v>
                </c:pt>
                <c:pt idx="20">
                  <c:v>-5</c:v>
                </c:pt>
                <c:pt idx="21">
                  <c:v>1</c:v>
                </c:pt>
                <c:pt idx="22">
                  <c:v>-1</c:v>
                </c:pt>
                <c:pt idx="23">
                  <c:v>-4</c:v>
                </c:pt>
                <c:pt idx="24">
                  <c:v>-4</c:v>
                </c:pt>
                <c:pt idx="25">
                  <c:v>-1</c:v>
                </c:pt>
                <c:pt idx="26">
                  <c:v>-2</c:v>
                </c:pt>
                <c:pt idx="27">
                  <c:v>1</c:v>
                </c:pt>
                <c:pt idx="28">
                  <c:v>-2</c:v>
                </c:pt>
                <c:pt idx="29">
                  <c:v>-6</c:v>
                </c:pt>
                <c:pt idx="30">
                  <c:v>-4</c:v>
                </c:pt>
              </c:numCache>
            </c:numRef>
          </c:val>
          <c:smooth val="0"/>
          <c:extLst>
            <c:ext xmlns:c16="http://schemas.microsoft.com/office/drawing/2014/chart" uri="{C3380CC4-5D6E-409C-BE32-E72D297353CC}">
              <c16:uniqueId val="{00000002-A352-48C5-9936-557A5340C23C}"/>
            </c:ext>
          </c:extLst>
        </c:ser>
        <c:ser>
          <c:idx val="3"/>
          <c:order val="3"/>
          <c:tx>
            <c:strRef>
              <c:f>Sheet1!$E$1</c:f>
              <c:strCache>
                <c:ptCount val="1"/>
                <c:pt idx="0">
                  <c:v>Akbank Kariyer</c:v>
                </c:pt>
              </c:strCache>
            </c:strRef>
          </c:tx>
          <c:spPr>
            <a:ln w="28575" cap="rnd">
              <a:solidFill>
                <a:schemeClr val="accent4"/>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Sheet1!$E$2:$E$32</c:f>
              <c:numCache>
                <c:formatCode>General</c:formatCode>
                <c:ptCount val="31"/>
                <c:pt idx="0">
                  <c:v>-9</c:v>
                </c:pt>
                <c:pt idx="1">
                  <c:v>-11</c:v>
                </c:pt>
                <c:pt idx="2">
                  <c:v>-8</c:v>
                </c:pt>
                <c:pt idx="3">
                  <c:v>-12</c:v>
                </c:pt>
                <c:pt idx="4">
                  <c:v>-3</c:v>
                </c:pt>
                <c:pt idx="5">
                  <c:v>-7</c:v>
                </c:pt>
                <c:pt idx="6">
                  <c:v>-2</c:v>
                </c:pt>
                <c:pt idx="7">
                  <c:v>-9</c:v>
                </c:pt>
                <c:pt idx="8">
                  <c:v>-5</c:v>
                </c:pt>
                <c:pt idx="9">
                  <c:v>-3</c:v>
                </c:pt>
                <c:pt idx="10">
                  <c:v>0</c:v>
                </c:pt>
                <c:pt idx="11">
                  <c:v>-6</c:v>
                </c:pt>
                <c:pt idx="12">
                  <c:v>-7</c:v>
                </c:pt>
                <c:pt idx="13">
                  <c:v>-4</c:v>
                </c:pt>
                <c:pt idx="14">
                  <c:v>-8</c:v>
                </c:pt>
                <c:pt idx="15">
                  <c:v>-11</c:v>
                </c:pt>
                <c:pt idx="16">
                  <c:v>-5</c:v>
                </c:pt>
                <c:pt idx="17">
                  <c:v>-3</c:v>
                </c:pt>
                <c:pt idx="18">
                  <c:v>-9</c:v>
                </c:pt>
                <c:pt idx="19">
                  <c:v>-3</c:v>
                </c:pt>
                <c:pt idx="20">
                  <c:v>-9</c:v>
                </c:pt>
                <c:pt idx="21">
                  <c:v>-2</c:v>
                </c:pt>
                <c:pt idx="22">
                  <c:v>-2</c:v>
                </c:pt>
                <c:pt idx="23">
                  <c:v>0</c:v>
                </c:pt>
                <c:pt idx="24">
                  <c:v>-4</c:v>
                </c:pt>
                <c:pt idx="25">
                  <c:v>-8</c:v>
                </c:pt>
                <c:pt idx="26">
                  <c:v>-3</c:v>
                </c:pt>
                <c:pt idx="27">
                  <c:v>4</c:v>
                </c:pt>
                <c:pt idx="28">
                  <c:v>-5</c:v>
                </c:pt>
                <c:pt idx="29">
                  <c:v>0</c:v>
                </c:pt>
                <c:pt idx="30">
                  <c:v>-1</c:v>
                </c:pt>
              </c:numCache>
            </c:numRef>
          </c:val>
          <c:smooth val="0"/>
          <c:extLst>
            <c:ext xmlns:c16="http://schemas.microsoft.com/office/drawing/2014/chart" uri="{C3380CC4-5D6E-409C-BE32-E72D297353CC}">
              <c16:uniqueId val="{00000003-A352-48C5-9936-557A5340C23C}"/>
            </c:ext>
          </c:extLst>
        </c:ser>
        <c:ser>
          <c:idx val="4"/>
          <c:order val="4"/>
          <c:tx>
            <c:strRef>
              <c:f>Sheet1!$F$1</c:f>
              <c:strCache>
                <c:ptCount val="1"/>
                <c:pt idx="0">
                  <c:v>Yapı Kredi İnsan Kaynakları</c:v>
                </c:pt>
              </c:strCache>
            </c:strRef>
          </c:tx>
          <c:spPr>
            <a:ln w="28575" cap="rnd">
              <a:solidFill>
                <a:schemeClr val="accent5"/>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Sheet1!$F$2:$F$32</c:f>
              <c:numCache>
                <c:formatCode>General</c:formatCode>
                <c:ptCount val="31"/>
                <c:pt idx="0">
                  <c:v>-1</c:v>
                </c:pt>
                <c:pt idx="1">
                  <c:v>-11</c:v>
                </c:pt>
                <c:pt idx="2">
                  <c:v>-7</c:v>
                </c:pt>
                <c:pt idx="3">
                  <c:v>-11</c:v>
                </c:pt>
                <c:pt idx="4">
                  <c:v>-5</c:v>
                </c:pt>
                <c:pt idx="5">
                  <c:v>-7</c:v>
                </c:pt>
                <c:pt idx="6">
                  <c:v>1</c:v>
                </c:pt>
                <c:pt idx="7">
                  <c:v>-16</c:v>
                </c:pt>
                <c:pt idx="8">
                  <c:v>-7</c:v>
                </c:pt>
                <c:pt idx="9">
                  <c:v>-8</c:v>
                </c:pt>
                <c:pt idx="10">
                  <c:v>-9</c:v>
                </c:pt>
                <c:pt idx="11">
                  <c:v>-7</c:v>
                </c:pt>
                <c:pt idx="12">
                  <c:v>-4</c:v>
                </c:pt>
                <c:pt idx="13">
                  <c:v>-6</c:v>
                </c:pt>
                <c:pt idx="14">
                  <c:v>-5</c:v>
                </c:pt>
                <c:pt idx="15">
                  <c:v>-9</c:v>
                </c:pt>
                <c:pt idx="16">
                  <c:v>-5</c:v>
                </c:pt>
                <c:pt idx="17">
                  <c:v>-10</c:v>
                </c:pt>
                <c:pt idx="18">
                  <c:v>-3</c:v>
                </c:pt>
                <c:pt idx="19">
                  <c:v>-11</c:v>
                </c:pt>
                <c:pt idx="20">
                  <c:v>-5</c:v>
                </c:pt>
                <c:pt idx="21">
                  <c:v>-2</c:v>
                </c:pt>
                <c:pt idx="22">
                  <c:v>0</c:v>
                </c:pt>
                <c:pt idx="23">
                  <c:v>-4</c:v>
                </c:pt>
                <c:pt idx="24">
                  <c:v>-11</c:v>
                </c:pt>
                <c:pt idx="25">
                  <c:v>2</c:v>
                </c:pt>
                <c:pt idx="26">
                  <c:v>-12</c:v>
                </c:pt>
                <c:pt idx="27">
                  <c:v>-5</c:v>
                </c:pt>
                <c:pt idx="28">
                  <c:v>-6</c:v>
                </c:pt>
                <c:pt idx="29">
                  <c:v>-4</c:v>
                </c:pt>
                <c:pt idx="30">
                  <c:v>-17</c:v>
                </c:pt>
              </c:numCache>
            </c:numRef>
          </c:val>
          <c:smooth val="0"/>
          <c:extLst>
            <c:ext xmlns:c16="http://schemas.microsoft.com/office/drawing/2014/chart" uri="{C3380CC4-5D6E-409C-BE32-E72D297353CC}">
              <c16:uniqueId val="{00000004-A352-48C5-9936-557A5340C23C}"/>
            </c:ext>
          </c:extLst>
        </c:ser>
        <c:dLbls>
          <c:showLegendKey val="0"/>
          <c:showVal val="0"/>
          <c:showCatName val="0"/>
          <c:showSerName val="0"/>
          <c:showPercent val="0"/>
          <c:showBubbleSize val="0"/>
        </c:dLbls>
        <c:smooth val="0"/>
        <c:axId val="259602096"/>
        <c:axId val="259608984"/>
      </c:lineChart>
      <c:catAx>
        <c:axId val="259602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608984"/>
        <c:crosses val="autoZero"/>
        <c:auto val="1"/>
        <c:lblAlgn val="ctr"/>
        <c:lblOffset val="100"/>
        <c:noMultiLvlLbl val="0"/>
      </c:catAx>
      <c:valAx>
        <c:axId val="259608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60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QNB Finansbank Kariyer</c:v>
                </c:pt>
              </c:strCache>
            </c:strRef>
          </c:tx>
          <c:spPr>
            <a:ln w="28575" cap="rnd">
              <a:solidFill>
                <a:schemeClr val="accent1"/>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Sheet1!$B$2:$B$32</c:f>
              <c:numCache>
                <c:formatCode>General</c:formatCode>
                <c:ptCount val="31"/>
                <c:pt idx="0">
                  <c:v>-6.0858510724622001E-3</c:v>
                </c:pt>
                <c:pt idx="1">
                  <c:v>-8.7912087912087895E-3</c:v>
                </c:pt>
                <c:pt idx="2">
                  <c:v>-6.08675657031556E-3</c:v>
                </c:pt>
                <c:pt idx="3">
                  <c:v>-1.0821559251418599E-2</c:v>
                </c:pt>
                <c:pt idx="4">
                  <c:v>-6.7642065247536104E-3</c:v>
                </c:pt>
                <c:pt idx="5">
                  <c:v>-2.0293992301812299E-3</c:v>
                </c:pt>
                <c:pt idx="6">
                  <c:v>-1.35296027708626E-3</c:v>
                </c:pt>
                <c:pt idx="7">
                  <c:v>-4.73542503822164E-3</c:v>
                </c:pt>
                <c:pt idx="8">
                  <c:v>-3.3826066366742201E-3</c:v>
                </c:pt>
                <c:pt idx="9">
                  <c:v>-1.21777958189568E-2</c:v>
                </c:pt>
                <c:pt idx="10">
                  <c:v>-4.7363862725993298E-3</c:v>
                </c:pt>
                <c:pt idx="11">
                  <c:v>-4.0599519572351696E-3</c:v>
                </c:pt>
                <c:pt idx="12">
                  <c:v>-4.0601167960264998E-3</c:v>
                </c:pt>
                <c:pt idx="13">
                  <c:v>-6.0904224723055001E-3</c:v>
                </c:pt>
                <c:pt idx="14">
                  <c:v>-5.4140386020952299E-3</c:v>
                </c:pt>
                <c:pt idx="15">
                  <c:v>-8.1214976041582097E-3</c:v>
                </c:pt>
                <c:pt idx="16">
                  <c:v>-8.7990036820446201E-3</c:v>
                </c:pt>
                <c:pt idx="17">
                  <c:v>-9.4766839728966795E-3</c:v>
                </c:pt>
                <c:pt idx="18">
                  <c:v>-4.0618209143158902E-3</c:v>
                </c:pt>
                <c:pt idx="19">
                  <c:v>-2.7079906032726102E-3</c:v>
                </c:pt>
                <c:pt idx="20">
                  <c:v>-6.09314385912651E-3</c:v>
                </c:pt>
                <c:pt idx="21">
                  <c:v>6.7705723841893597E-4</c:v>
                </c:pt>
                <c:pt idx="22">
                  <c:v>-2.7082106175397298E-3</c:v>
                </c:pt>
                <c:pt idx="23">
                  <c:v>-4.73949693625377E-3</c:v>
                </c:pt>
                <c:pt idx="24">
                  <c:v>-6.7710308217323002E-3</c:v>
                </c:pt>
                <c:pt idx="25">
                  <c:v>-4.0628935928167997E-3</c:v>
                </c:pt>
                <c:pt idx="26">
                  <c:v>-1.15119995666071E-2</c:v>
                </c:pt>
                <c:pt idx="27">
                  <c:v>-1.3545088212387E-3</c:v>
                </c:pt>
                <c:pt idx="28">
                  <c:v>-6.09537225792906E-3</c:v>
                </c:pt>
                <c:pt idx="29">
                  <c:v>-4.0638292108043702E-3</c:v>
                </c:pt>
                <c:pt idx="30">
                  <c:v>-8.1279887291889601E-3</c:v>
                </c:pt>
              </c:numCache>
            </c:numRef>
          </c:val>
          <c:smooth val="0"/>
          <c:extLst>
            <c:ext xmlns:c16="http://schemas.microsoft.com/office/drawing/2014/chart" uri="{C3380CC4-5D6E-409C-BE32-E72D297353CC}">
              <c16:uniqueId val="{00000000-F9EF-4B63-BB7D-B1D3CE2EA1AB}"/>
            </c:ext>
          </c:extLst>
        </c:ser>
        <c:ser>
          <c:idx val="1"/>
          <c:order val="1"/>
          <c:tx>
            <c:strRef>
              <c:f>Sheet1!$C$1</c:f>
              <c:strCache>
                <c:ptCount val="1"/>
                <c:pt idx="0">
                  <c:v>TEB Kariyer</c:v>
                </c:pt>
              </c:strCache>
            </c:strRef>
          </c:tx>
          <c:spPr>
            <a:ln w="28575" cap="rnd">
              <a:solidFill>
                <a:schemeClr val="accent2"/>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Sheet1!$C$2:$C$32</c:f>
              <c:numCache>
                <c:formatCode>General</c:formatCode>
                <c:ptCount val="31"/>
                <c:pt idx="0">
                  <c:v>-9.5346154212869808E-3</c:v>
                </c:pt>
                <c:pt idx="1">
                  <c:v>-1.23961819759514E-2</c:v>
                </c:pt>
                <c:pt idx="2">
                  <c:v>-1.04903774628545E-2</c:v>
                </c:pt>
                <c:pt idx="3">
                  <c:v>-1.7167873186643399E-2</c:v>
                </c:pt>
                <c:pt idx="4">
                  <c:v>-1.8124755554283601E-2</c:v>
                </c:pt>
                <c:pt idx="5">
                  <c:v>-8.5869668924720907E-3</c:v>
                </c:pt>
                <c:pt idx="6">
                  <c:v>-1.9083787368441101E-3</c:v>
                </c:pt>
                <c:pt idx="7">
                  <c:v>-5.7252454698995198E-3</c:v>
                </c:pt>
                <c:pt idx="8">
                  <c:v>3.8170488486826402E-3</c:v>
                </c:pt>
                <c:pt idx="9">
                  <c:v>-1.14507094668741E-2</c:v>
                </c:pt>
                <c:pt idx="10">
                  <c:v>-4.7716753352101899E-3</c:v>
                </c:pt>
                <c:pt idx="11">
                  <c:v>-1.2406947890818899E-2</c:v>
                </c:pt>
                <c:pt idx="12">
                  <c:v>-4.7724951559174203E-3</c:v>
                </c:pt>
                <c:pt idx="13">
                  <c:v>0</c:v>
                </c:pt>
                <c:pt idx="14">
                  <c:v>-2.8636337603329498E-3</c:v>
                </c:pt>
                <c:pt idx="15">
                  <c:v>-1.9091438444429601E-3</c:v>
                </c:pt>
                <c:pt idx="16">
                  <c:v>-4.77295073360253E-3</c:v>
                </c:pt>
                <c:pt idx="17">
                  <c:v>-7.6370856881014196E-3</c:v>
                </c:pt>
                <c:pt idx="18">
                  <c:v>-7.6376689834262599E-3</c:v>
                </c:pt>
                <c:pt idx="19">
                  <c:v>-8.5930339138405101E-3</c:v>
                </c:pt>
                <c:pt idx="20">
                  <c:v>-9.5486359773506394E-3</c:v>
                </c:pt>
                <c:pt idx="21">
                  <c:v>-1.9099095657820601E-3</c:v>
                </c:pt>
                <c:pt idx="22">
                  <c:v>-5.7298381320727704E-3</c:v>
                </c:pt>
                <c:pt idx="23">
                  <c:v>-6.6851942048916499E-3</c:v>
                </c:pt>
                <c:pt idx="24">
                  <c:v>-1.05060075261218E-2</c:v>
                </c:pt>
                <c:pt idx="25">
                  <c:v>-7.6415355665720996E-3</c:v>
                </c:pt>
                <c:pt idx="26">
                  <c:v>-1.24184442555143E-2</c:v>
                </c:pt>
                <c:pt idx="27">
                  <c:v>-2.8661507595299498E-3</c:v>
                </c:pt>
                <c:pt idx="28">
                  <c:v>-2.86623291008627E-3</c:v>
                </c:pt>
                <c:pt idx="29">
                  <c:v>-9.5543835511732798E-4</c:v>
                </c:pt>
                <c:pt idx="30">
                  <c:v>1.9108949676580999E-3</c:v>
                </c:pt>
              </c:numCache>
            </c:numRef>
          </c:val>
          <c:smooth val="0"/>
          <c:extLst>
            <c:ext xmlns:c16="http://schemas.microsoft.com/office/drawing/2014/chart" uri="{C3380CC4-5D6E-409C-BE32-E72D297353CC}">
              <c16:uniqueId val="{00000001-F9EF-4B63-BB7D-B1D3CE2EA1AB}"/>
            </c:ext>
          </c:extLst>
        </c:ser>
        <c:ser>
          <c:idx val="2"/>
          <c:order val="2"/>
          <c:tx>
            <c:strRef>
              <c:f>Sheet1!$D$1</c:f>
              <c:strCache>
                <c:ptCount val="1"/>
                <c:pt idx="0">
                  <c:v>DenizBank İnsan Kaynakları</c:v>
                </c:pt>
              </c:strCache>
            </c:strRef>
          </c:tx>
          <c:spPr>
            <a:ln w="28575" cap="rnd">
              <a:solidFill>
                <a:schemeClr val="accent3"/>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Sheet1!$D$2:$D$32</c:f>
              <c:numCache>
                <c:formatCode>General</c:formatCode>
                <c:ptCount val="31"/>
                <c:pt idx="0">
                  <c:v>-2.9332107903047599E-3</c:v>
                </c:pt>
                <c:pt idx="1">
                  <c:v>-7.8221248802237096E-3</c:v>
                </c:pt>
                <c:pt idx="2">
                  <c:v>-6.8448946864060403E-3</c:v>
                </c:pt>
                <c:pt idx="3">
                  <c:v>-1.4668635523523601E-2</c:v>
                </c:pt>
                <c:pt idx="4">
                  <c:v>-5.8683150111497996E-3</c:v>
                </c:pt>
                <c:pt idx="5">
                  <c:v>-1.95621980085682E-3</c:v>
                </c:pt>
                <c:pt idx="6">
                  <c:v>-1.9562580695645401E-3</c:v>
                </c:pt>
                <c:pt idx="7">
                  <c:v>-9.78148169884774E-3</c:v>
                </c:pt>
                <c:pt idx="8">
                  <c:v>-4.8912192831429002E-3</c:v>
                </c:pt>
                <c:pt idx="9">
                  <c:v>-6.8480419491483997E-3</c:v>
                </c:pt>
                <c:pt idx="10">
                  <c:v>-8.8052283489218498E-3</c:v>
                </c:pt>
                <c:pt idx="11">
                  <c:v>-7.8275588779194404E-3</c:v>
                </c:pt>
                <c:pt idx="12">
                  <c:v>9.785214540828811E-4</c:v>
                </c:pt>
                <c:pt idx="13">
                  <c:v>-4.8925593956710596E-3</c:v>
                </c:pt>
                <c:pt idx="14">
                  <c:v>-9.7855975575148499E-4</c:v>
                </c:pt>
                <c:pt idx="15">
                  <c:v>-4.8928466581857301E-3</c:v>
                </c:pt>
                <c:pt idx="16">
                  <c:v>-8.8075549248911294E-3</c:v>
                </c:pt>
                <c:pt idx="17">
                  <c:v>-4.8935170685875402E-3</c:v>
                </c:pt>
                <c:pt idx="18">
                  <c:v>-1.9575026181597498E-3</c:v>
                </c:pt>
                <c:pt idx="19">
                  <c:v>-2.9363114056122699E-3</c:v>
                </c:pt>
                <c:pt idx="20">
                  <c:v>-4.8939960456511897E-3</c:v>
                </c:pt>
                <c:pt idx="21">
                  <c:v>9.7884711386928502E-4</c:v>
                </c:pt>
                <c:pt idx="22">
                  <c:v>-9.7883753254634793E-4</c:v>
                </c:pt>
                <c:pt idx="23">
                  <c:v>-3.9153884554771401E-3</c:v>
                </c:pt>
                <c:pt idx="24">
                  <c:v>-3.9155417641473398E-3</c:v>
                </c:pt>
                <c:pt idx="25">
                  <c:v>-9.7892377120593595E-4</c:v>
                </c:pt>
                <c:pt idx="26">
                  <c:v>-1.9578667084344898E-3</c:v>
                </c:pt>
                <c:pt idx="27">
                  <c:v>9.7895252080274094E-4</c:v>
                </c:pt>
                <c:pt idx="28">
                  <c:v>-1.9578858748323601E-3</c:v>
                </c:pt>
                <c:pt idx="29">
                  <c:v>-5.87377262626164E-3</c:v>
                </c:pt>
                <c:pt idx="30">
                  <c:v>-3.9160784390511296E-3</c:v>
                </c:pt>
              </c:numCache>
            </c:numRef>
          </c:val>
          <c:smooth val="0"/>
          <c:extLst>
            <c:ext xmlns:c16="http://schemas.microsoft.com/office/drawing/2014/chart" uri="{C3380CC4-5D6E-409C-BE32-E72D297353CC}">
              <c16:uniqueId val="{00000002-F9EF-4B63-BB7D-B1D3CE2EA1AB}"/>
            </c:ext>
          </c:extLst>
        </c:ser>
        <c:ser>
          <c:idx val="3"/>
          <c:order val="3"/>
          <c:tx>
            <c:strRef>
              <c:f>Sheet1!$E$1</c:f>
              <c:strCache>
                <c:ptCount val="1"/>
                <c:pt idx="0">
                  <c:v>Akbank Kariyer</c:v>
                </c:pt>
              </c:strCache>
            </c:strRef>
          </c:tx>
          <c:spPr>
            <a:ln w="28575" cap="rnd">
              <a:solidFill>
                <a:schemeClr val="accent4"/>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Sheet1!$E$2:$E$32</c:f>
              <c:numCache>
                <c:formatCode>General</c:formatCode>
                <c:ptCount val="31"/>
                <c:pt idx="0">
                  <c:v>-1.03900901628935E-2</c:v>
                </c:pt>
                <c:pt idx="1">
                  <c:v>-1.2700318662541E-2</c:v>
                </c:pt>
                <c:pt idx="2">
                  <c:v>-9.2377686169905701E-3</c:v>
                </c:pt>
                <c:pt idx="3">
                  <c:v>-1.3857933089279699E-2</c:v>
                </c:pt>
                <c:pt idx="4">
                  <c:v>-3.46496344463566E-3</c:v>
                </c:pt>
                <c:pt idx="5">
                  <c:v>-8.0851948531959605E-3</c:v>
                </c:pt>
                <c:pt idx="6">
                  <c:v>-2.3102424599461698E-3</c:v>
                </c:pt>
                <c:pt idx="7">
                  <c:v>-1.0396331250216599E-2</c:v>
                </c:pt>
                <c:pt idx="8">
                  <c:v>-5.7763401109057304E-3</c:v>
                </c:pt>
                <c:pt idx="9">
                  <c:v>-3.4660042747386099E-3</c:v>
                </c:pt>
                <c:pt idx="10">
                  <c:v>0</c:v>
                </c:pt>
                <c:pt idx="11">
                  <c:v>-6.9322488215176996E-3</c:v>
                </c:pt>
                <c:pt idx="12">
                  <c:v>-8.0881843181660595E-3</c:v>
                </c:pt>
                <c:pt idx="13">
                  <c:v>-4.6221934619073502E-3</c:v>
                </c:pt>
                <c:pt idx="14">
                  <c:v>-9.2448142370139194E-3</c:v>
                </c:pt>
                <c:pt idx="15">
                  <c:v>-1.27127948501624E-2</c:v>
                </c:pt>
                <c:pt idx="16">
                  <c:v>-5.77927782144343E-3</c:v>
                </c:pt>
                <c:pt idx="17">
                  <c:v>-3.4677671047612401E-3</c:v>
                </c:pt>
                <c:pt idx="18">
                  <c:v>-1.0403662089055301E-2</c:v>
                </c:pt>
                <c:pt idx="19">
                  <c:v>-3.4682481878403199E-3</c:v>
                </c:pt>
                <c:pt idx="20">
                  <c:v>-1.0405105438401801E-2</c:v>
                </c:pt>
                <c:pt idx="21">
                  <c:v>-2.3124862696127699E-3</c:v>
                </c:pt>
                <c:pt idx="22">
                  <c:v>-2.3125397467769E-3</c:v>
                </c:pt>
                <c:pt idx="23">
                  <c:v>0</c:v>
                </c:pt>
                <c:pt idx="24">
                  <c:v>-4.6251864528288802E-3</c:v>
                </c:pt>
                <c:pt idx="25">
                  <c:v>-9.2508007724418605E-3</c:v>
                </c:pt>
                <c:pt idx="26">
                  <c:v>-3.4693712342866402E-3</c:v>
                </c:pt>
                <c:pt idx="27">
                  <c:v>4.6259888051070897E-3</c:v>
                </c:pt>
                <c:pt idx="28">
                  <c:v>-5.7822185216023702E-3</c:v>
                </c:pt>
                <c:pt idx="29">
                  <c:v>0</c:v>
                </c:pt>
                <c:pt idx="30">
                  <c:v>-1.15651057628922E-3</c:v>
                </c:pt>
              </c:numCache>
            </c:numRef>
          </c:val>
          <c:smooth val="0"/>
          <c:extLst>
            <c:ext xmlns:c16="http://schemas.microsoft.com/office/drawing/2014/chart" uri="{C3380CC4-5D6E-409C-BE32-E72D297353CC}">
              <c16:uniqueId val="{00000003-F9EF-4B63-BB7D-B1D3CE2EA1AB}"/>
            </c:ext>
          </c:extLst>
        </c:ser>
        <c:ser>
          <c:idx val="4"/>
          <c:order val="4"/>
          <c:tx>
            <c:strRef>
              <c:f>Sheet1!$F$1</c:f>
              <c:strCache>
                <c:ptCount val="1"/>
                <c:pt idx="0">
                  <c:v>Yapı Kredi İnsan Kaynakları</c:v>
                </c:pt>
              </c:strCache>
            </c:strRef>
          </c:tx>
          <c:spPr>
            <a:ln w="28575" cap="rnd">
              <a:solidFill>
                <a:schemeClr val="accent5"/>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Sheet1!$F$2:$F$32</c:f>
              <c:numCache>
                <c:formatCode>General</c:formatCode>
                <c:ptCount val="31"/>
                <c:pt idx="0">
                  <c:v>-8.6172724609206704E-4</c:v>
                </c:pt>
                <c:pt idx="1">
                  <c:v>-9.4790813908397602E-3</c:v>
                </c:pt>
                <c:pt idx="2">
                  <c:v>-6.0327145491838596E-3</c:v>
                </c:pt>
                <c:pt idx="3">
                  <c:v>-9.4805519404966097E-3</c:v>
                </c:pt>
                <c:pt idx="4">
                  <c:v>-4.3097503792580297E-3</c:v>
                </c:pt>
                <c:pt idx="5">
                  <c:v>-6.03391057744524E-3</c:v>
                </c:pt>
                <c:pt idx="6">
                  <c:v>8.6203924002620604E-4</c:v>
                </c:pt>
                <c:pt idx="7">
                  <c:v>-1.3792508943580001E-2</c:v>
                </c:pt>
                <c:pt idx="8">
                  <c:v>-6.0350550483235501E-3</c:v>
                </c:pt>
                <c:pt idx="9">
                  <c:v>-6.8976220448000603E-3</c:v>
                </c:pt>
                <c:pt idx="10">
                  <c:v>-7.7603600807077504E-3</c:v>
                </c:pt>
                <c:pt idx="11">
                  <c:v>-6.0363040572586598E-3</c:v>
                </c:pt>
                <c:pt idx="12">
                  <c:v>-3.4495248279549501E-3</c:v>
                </c:pt>
                <c:pt idx="13">
                  <c:v>-5.1744657364127204E-3</c:v>
                </c:pt>
                <c:pt idx="14">
                  <c:v>-4.3122779176872402E-3</c:v>
                </c:pt>
                <c:pt idx="15">
                  <c:v>-7.7624349896069601E-3</c:v>
                </c:pt>
                <c:pt idx="16">
                  <c:v>-4.3127986613073002E-3</c:v>
                </c:pt>
                <c:pt idx="17">
                  <c:v>-8.6259693433049494E-3</c:v>
                </c:pt>
                <c:pt idx="18">
                  <c:v>-2.5880140442895499E-3</c:v>
                </c:pt>
                <c:pt idx="19">
                  <c:v>-9.4896304220297503E-3</c:v>
                </c:pt>
                <c:pt idx="20">
                  <c:v>-4.3138777447047196E-3</c:v>
                </c:pt>
                <c:pt idx="21">
                  <c:v>-1.72562553925798E-3</c:v>
                </c:pt>
                <c:pt idx="22">
                  <c:v>0</c:v>
                </c:pt>
                <c:pt idx="23">
                  <c:v>-3.4513106352137201E-3</c:v>
                </c:pt>
                <c:pt idx="24">
                  <c:v>-9.4914318256337695E-3</c:v>
                </c:pt>
                <c:pt idx="25">
                  <c:v>1.7258786879870199E-3</c:v>
                </c:pt>
                <c:pt idx="26">
                  <c:v>-1.03550934115718E-2</c:v>
                </c:pt>
                <c:pt idx="27">
                  <c:v>-4.31506908425604E-3</c:v>
                </c:pt>
                <c:pt idx="28">
                  <c:v>-5.1783063486035797E-3</c:v>
                </c:pt>
                <c:pt idx="29">
                  <c:v>-3.4523830073708399E-3</c:v>
                </c:pt>
                <c:pt idx="30">
                  <c:v>-1.46731343541232E-2</c:v>
                </c:pt>
              </c:numCache>
            </c:numRef>
          </c:val>
          <c:smooth val="0"/>
          <c:extLst>
            <c:ext xmlns:c16="http://schemas.microsoft.com/office/drawing/2014/chart" uri="{C3380CC4-5D6E-409C-BE32-E72D297353CC}">
              <c16:uniqueId val="{00000004-F9EF-4B63-BB7D-B1D3CE2EA1AB}"/>
            </c:ext>
          </c:extLst>
        </c:ser>
        <c:dLbls>
          <c:showLegendKey val="0"/>
          <c:showVal val="0"/>
          <c:showCatName val="0"/>
          <c:showSerName val="0"/>
          <c:showPercent val="0"/>
          <c:showBubbleSize val="0"/>
        </c:dLbls>
        <c:smooth val="0"/>
        <c:axId val="259602752"/>
        <c:axId val="259603080"/>
      </c:lineChart>
      <c:catAx>
        <c:axId val="259602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603080"/>
        <c:crosses val="autoZero"/>
        <c:auto val="1"/>
        <c:lblAlgn val="ctr"/>
        <c:lblOffset val="100"/>
        <c:noMultiLvlLbl val="0"/>
      </c:catAx>
      <c:valAx>
        <c:axId val="259603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602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84</c:v>
                </c:pt>
                <c:pt idx="1">
                  <c:v>5928</c:v>
                </c:pt>
                <c:pt idx="2">
                  <c:v>31804</c:v>
                </c:pt>
                <c:pt idx="3">
                  <c:v>13093</c:v>
                </c:pt>
                <c:pt idx="4">
                  <c:v>8342</c:v>
                </c:pt>
                <c:pt idx="5">
                  <c:v>3366</c:v>
                </c:pt>
                <c:pt idx="6">
                  <c:v>626</c:v>
                </c:pt>
              </c:numCache>
            </c:numRef>
          </c:val>
          <c:extLst>
            <c:ext xmlns:c16="http://schemas.microsoft.com/office/drawing/2014/chart" uri="{C3380CC4-5D6E-409C-BE32-E72D297353CC}">
              <c16:uniqueId val="{00000000-9884-4241-B701-2590BBE4BA4F}"/>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57</c:v>
                </c:pt>
                <c:pt idx="1">
                  <c:v>2842</c:v>
                </c:pt>
                <c:pt idx="2">
                  <c:v>30679</c:v>
                </c:pt>
                <c:pt idx="3">
                  <c:v>7753</c:v>
                </c:pt>
                <c:pt idx="4">
                  <c:v>6538</c:v>
                </c:pt>
                <c:pt idx="5">
                  <c:v>2721</c:v>
                </c:pt>
                <c:pt idx="6">
                  <c:v>590</c:v>
                </c:pt>
              </c:numCache>
            </c:numRef>
          </c:val>
          <c:extLst>
            <c:ext xmlns:c16="http://schemas.microsoft.com/office/drawing/2014/chart" uri="{C3380CC4-5D6E-409C-BE32-E72D297353CC}">
              <c16:uniqueId val="{00000001-9884-4241-B701-2590BBE4BA4F}"/>
            </c:ext>
          </c:extLst>
        </c:ser>
        <c:dLbls>
          <c:showLegendKey val="0"/>
          <c:showVal val="0"/>
          <c:showCatName val="0"/>
          <c:showSerName val="0"/>
          <c:showPercent val="0"/>
          <c:showBubbleSize val="0"/>
        </c:dLbls>
        <c:gapWidth val="219"/>
        <c:overlap val="-27"/>
        <c:axId val="259616200"/>
        <c:axId val="259614560"/>
      </c:barChart>
      <c:catAx>
        <c:axId val="259616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614560"/>
        <c:crosses val="autoZero"/>
        <c:auto val="1"/>
        <c:lblAlgn val="ctr"/>
        <c:lblOffset val="100"/>
        <c:noMultiLvlLbl val="0"/>
      </c:catAx>
      <c:valAx>
        <c:axId val="259614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616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@TEBKariyer</c:v>
                </c:pt>
              </c:strCache>
            </c:strRef>
          </c:tx>
          <c:spPr>
            <a:ln w="28575" cap="rnd">
              <a:solidFill>
                <a:schemeClr val="accent1"/>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Sheet1!$B$2:$B$32</c:f>
              <c:numCache>
                <c:formatCode>General</c:formatCode>
                <c:ptCount val="31"/>
                <c:pt idx="0">
                  <c:v>15004</c:v>
                </c:pt>
                <c:pt idx="1">
                  <c:v>15002</c:v>
                </c:pt>
                <c:pt idx="2">
                  <c:v>15001</c:v>
                </c:pt>
                <c:pt idx="3">
                  <c:v>14998</c:v>
                </c:pt>
                <c:pt idx="4">
                  <c:v>14991</c:v>
                </c:pt>
                <c:pt idx="5">
                  <c:v>14988</c:v>
                </c:pt>
                <c:pt idx="6">
                  <c:v>14981</c:v>
                </c:pt>
                <c:pt idx="7">
                  <c:v>14976</c:v>
                </c:pt>
                <c:pt idx="8">
                  <c:v>14981</c:v>
                </c:pt>
                <c:pt idx="9">
                  <c:v>14978</c:v>
                </c:pt>
                <c:pt idx="10">
                  <c:v>14979</c:v>
                </c:pt>
                <c:pt idx="11">
                  <c:v>14977</c:v>
                </c:pt>
                <c:pt idx="12">
                  <c:v>14975</c:v>
                </c:pt>
                <c:pt idx="13">
                  <c:v>14974</c:v>
                </c:pt>
                <c:pt idx="14">
                  <c:v>14973</c:v>
                </c:pt>
                <c:pt idx="15">
                  <c:v>14968</c:v>
                </c:pt>
                <c:pt idx="16">
                  <c:v>14968</c:v>
                </c:pt>
                <c:pt idx="17">
                  <c:v>14968</c:v>
                </c:pt>
                <c:pt idx="18">
                  <c:v>14968</c:v>
                </c:pt>
                <c:pt idx="19">
                  <c:v>14969</c:v>
                </c:pt>
                <c:pt idx="20">
                  <c:v>14968</c:v>
                </c:pt>
                <c:pt idx="21">
                  <c:v>14968</c:v>
                </c:pt>
                <c:pt idx="22">
                  <c:v>14967</c:v>
                </c:pt>
                <c:pt idx="23">
                  <c:v>14964</c:v>
                </c:pt>
                <c:pt idx="24">
                  <c:v>14962</c:v>
                </c:pt>
                <c:pt idx="25">
                  <c:v>14959</c:v>
                </c:pt>
                <c:pt idx="26">
                  <c:v>14959</c:v>
                </c:pt>
                <c:pt idx="27">
                  <c:v>14956</c:v>
                </c:pt>
                <c:pt idx="28">
                  <c:v>14958</c:v>
                </c:pt>
                <c:pt idx="29">
                  <c:v>14958</c:v>
                </c:pt>
                <c:pt idx="30">
                  <c:v>14958</c:v>
                </c:pt>
              </c:numCache>
            </c:numRef>
          </c:val>
          <c:smooth val="0"/>
          <c:extLst>
            <c:ext xmlns:c16="http://schemas.microsoft.com/office/drawing/2014/chart" uri="{C3380CC4-5D6E-409C-BE32-E72D297353CC}">
              <c16:uniqueId val="{00000000-8EDB-4697-BBE9-E60E81E920C0}"/>
            </c:ext>
          </c:extLst>
        </c:ser>
        <c:ser>
          <c:idx val="1"/>
          <c:order val="1"/>
          <c:tx>
            <c:strRef>
              <c:f>Sheet1!$C$1</c:f>
              <c:strCache>
                <c:ptCount val="1"/>
                <c:pt idx="0">
                  <c:v>@YapiKrediIK</c:v>
                </c:pt>
              </c:strCache>
            </c:strRef>
          </c:tx>
          <c:spPr>
            <a:ln w="28575" cap="rnd">
              <a:solidFill>
                <a:schemeClr val="accent2"/>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Sheet1!$C$2:$C$32</c:f>
              <c:numCache>
                <c:formatCode>General</c:formatCode>
                <c:ptCount val="31"/>
                <c:pt idx="0">
                  <c:v>16344</c:v>
                </c:pt>
                <c:pt idx="1">
                  <c:v>16345</c:v>
                </c:pt>
                <c:pt idx="2">
                  <c:v>16348</c:v>
                </c:pt>
                <c:pt idx="3">
                  <c:v>16346</c:v>
                </c:pt>
                <c:pt idx="4">
                  <c:v>16353</c:v>
                </c:pt>
                <c:pt idx="5">
                  <c:v>16354</c:v>
                </c:pt>
                <c:pt idx="6">
                  <c:v>16359</c:v>
                </c:pt>
                <c:pt idx="7">
                  <c:v>16363</c:v>
                </c:pt>
                <c:pt idx="8">
                  <c:v>16361</c:v>
                </c:pt>
                <c:pt idx="9">
                  <c:v>16362</c:v>
                </c:pt>
                <c:pt idx="10">
                  <c:v>16364</c:v>
                </c:pt>
                <c:pt idx="11">
                  <c:v>16364</c:v>
                </c:pt>
                <c:pt idx="12">
                  <c:v>16365</c:v>
                </c:pt>
                <c:pt idx="13">
                  <c:v>16368</c:v>
                </c:pt>
                <c:pt idx="14">
                  <c:v>16369</c:v>
                </c:pt>
                <c:pt idx="15">
                  <c:v>16371</c:v>
                </c:pt>
                <c:pt idx="16">
                  <c:v>16371</c:v>
                </c:pt>
                <c:pt idx="17">
                  <c:v>16374</c:v>
                </c:pt>
                <c:pt idx="18">
                  <c:v>16371</c:v>
                </c:pt>
                <c:pt idx="19">
                  <c:v>16372</c:v>
                </c:pt>
                <c:pt idx="20">
                  <c:v>16376</c:v>
                </c:pt>
                <c:pt idx="21">
                  <c:v>16372</c:v>
                </c:pt>
                <c:pt idx="22">
                  <c:v>16372</c:v>
                </c:pt>
                <c:pt idx="23">
                  <c:v>16371</c:v>
                </c:pt>
                <c:pt idx="24">
                  <c:v>16366</c:v>
                </c:pt>
                <c:pt idx="25">
                  <c:v>16371</c:v>
                </c:pt>
                <c:pt idx="26">
                  <c:v>16370</c:v>
                </c:pt>
                <c:pt idx="27">
                  <c:v>16368</c:v>
                </c:pt>
                <c:pt idx="28">
                  <c:v>16367</c:v>
                </c:pt>
                <c:pt idx="29">
                  <c:v>16367</c:v>
                </c:pt>
                <c:pt idx="30">
                  <c:v>16364</c:v>
                </c:pt>
              </c:numCache>
            </c:numRef>
          </c:val>
          <c:smooth val="0"/>
          <c:extLst>
            <c:ext xmlns:c16="http://schemas.microsoft.com/office/drawing/2014/chart" uri="{C3380CC4-5D6E-409C-BE32-E72D297353CC}">
              <c16:uniqueId val="{00000001-8EDB-4697-BBE9-E60E81E920C0}"/>
            </c:ext>
          </c:extLst>
        </c:ser>
        <c:ser>
          <c:idx val="2"/>
          <c:order val="2"/>
          <c:tx>
            <c:strRef>
              <c:f>Sheet1!$D$1</c:f>
              <c:strCache>
                <c:ptCount val="1"/>
                <c:pt idx="0">
                  <c:v>@qnbfinansbankik</c:v>
                </c:pt>
              </c:strCache>
            </c:strRef>
          </c:tx>
          <c:spPr>
            <a:ln w="28575" cap="rnd">
              <a:solidFill>
                <a:schemeClr val="accent3"/>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Sheet1!$D$2:$D$32</c:f>
              <c:numCache>
                <c:formatCode>General</c:formatCode>
                <c:ptCount val="31"/>
                <c:pt idx="0">
                  <c:v>28331</c:v>
                </c:pt>
                <c:pt idx="1">
                  <c:v>28328</c:v>
                </c:pt>
                <c:pt idx="2">
                  <c:v>28321</c:v>
                </c:pt>
                <c:pt idx="3">
                  <c:v>28318</c:v>
                </c:pt>
                <c:pt idx="4">
                  <c:v>28324</c:v>
                </c:pt>
                <c:pt idx="5">
                  <c:v>28322</c:v>
                </c:pt>
                <c:pt idx="6">
                  <c:v>28321</c:v>
                </c:pt>
                <c:pt idx="7">
                  <c:v>28316</c:v>
                </c:pt>
                <c:pt idx="8">
                  <c:v>28314</c:v>
                </c:pt>
                <c:pt idx="9">
                  <c:v>28311</c:v>
                </c:pt>
                <c:pt idx="10">
                  <c:v>28308</c:v>
                </c:pt>
                <c:pt idx="11">
                  <c:v>28307</c:v>
                </c:pt>
                <c:pt idx="12">
                  <c:v>28302</c:v>
                </c:pt>
                <c:pt idx="13">
                  <c:v>28300</c:v>
                </c:pt>
                <c:pt idx="14">
                  <c:v>28296</c:v>
                </c:pt>
                <c:pt idx="15">
                  <c:v>28297</c:v>
                </c:pt>
                <c:pt idx="16">
                  <c:v>28294</c:v>
                </c:pt>
                <c:pt idx="17">
                  <c:v>28291</c:v>
                </c:pt>
                <c:pt idx="18">
                  <c:v>28291</c:v>
                </c:pt>
                <c:pt idx="19">
                  <c:v>28292</c:v>
                </c:pt>
                <c:pt idx="20">
                  <c:v>28294</c:v>
                </c:pt>
                <c:pt idx="21">
                  <c:v>28287</c:v>
                </c:pt>
                <c:pt idx="22">
                  <c:v>28282</c:v>
                </c:pt>
                <c:pt idx="23">
                  <c:v>28282</c:v>
                </c:pt>
                <c:pt idx="24">
                  <c:v>28278</c:v>
                </c:pt>
                <c:pt idx="25">
                  <c:v>28280</c:v>
                </c:pt>
                <c:pt idx="26">
                  <c:v>28277</c:v>
                </c:pt>
                <c:pt idx="27">
                  <c:v>28276</c:v>
                </c:pt>
                <c:pt idx="28">
                  <c:v>28275</c:v>
                </c:pt>
                <c:pt idx="29">
                  <c:v>28279</c:v>
                </c:pt>
                <c:pt idx="30">
                  <c:v>28275</c:v>
                </c:pt>
              </c:numCache>
            </c:numRef>
          </c:val>
          <c:smooth val="0"/>
          <c:extLst>
            <c:ext xmlns:c16="http://schemas.microsoft.com/office/drawing/2014/chart" uri="{C3380CC4-5D6E-409C-BE32-E72D297353CC}">
              <c16:uniqueId val="{00000002-8EDB-4697-BBE9-E60E81E920C0}"/>
            </c:ext>
          </c:extLst>
        </c:ser>
        <c:ser>
          <c:idx val="3"/>
          <c:order val="3"/>
          <c:tx>
            <c:strRef>
              <c:f>Sheet1!$E$1</c:f>
              <c:strCache>
                <c:ptCount val="1"/>
                <c:pt idx="0">
                  <c:v>@DenizBankik</c:v>
                </c:pt>
              </c:strCache>
            </c:strRef>
          </c:tx>
          <c:spPr>
            <a:ln w="28575" cap="rnd">
              <a:solidFill>
                <a:schemeClr val="accent4"/>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Sheet1!$E$2:$E$32</c:f>
              <c:numCache>
                <c:formatCode>General</c:formatCode>
                <c:ptCount val="31"/>
                <c:pt idx="0">
                  <c:v>31904</c:v>
                </c:pt>
                <c:pt idx="1">
                  <c:v>31903</c:v>
                </c:pt>
                <c:pt idx="2">
                  <c:v>31900</c:v>
                </c:pt>
                <c:pt idx="3">
                  <c:v>31898</c:v>
                </c:pt>
                <c:pt idx="4">
                  <c:v>31892</c:v>
                </c:pt>
                <c:pt idx="5">
                  <c:v>31885</c:v>
                </c:pt>
                <c:pt idx="6">
                  <c:v>31886</c:v>
                </c:pt>
                <c:pt idx="7">
                  <c:v>31880</c:v>
                </c:pt>
                <c:pt idx="8">
                  <c:v>31879</c:v>
                </c:pt>
                <c:pt idx="9">
                  <c:v>31880</c:v>
                </c:pt>
                <c:pt idx="10">
                  <c:v>31874</c:v>
                </c:pt>
                <c:pt idx="11">
                  <c:v>31875</c:v>
                </c:pt>
                <c:pt idx="12">
                  <c:v>31872</c:v>
                </c:pt>
                <c:pt idx="13">
                  <c:v>31868</c:v>
                </c:pt>
                <c:pt idx="14">
                  <c:v>31868</c:v>
                </c:pt>
                <c:pt idx="15">
                  <c:v>31863</c:v>
                </c:pt>
                <c:pt idx="16">
                  <c:v>31859</c:v>
                </c:pt>
                <c:pt idx="17">
                  <c:v>31855</c:v>
                </c:pt>
                <c:pt idx="18">
                  <c:v>31852</c:v>
                </c:pt>
                <c:pt idx="19">
                  <c:v>31855</c:v>
                </c:pt>
                <c:pt idx="20">
                  <c:v>31852</c:v>
                </c:pt>
                <c:pt idx="21">
                  <c:v>31850</c:v>
                </c:pt>
                <c:pt idx="22">
                  <c:v>31848</c:v>
                </c:pt>
                <c:pt idx="23">
                  <c:v>31844</c:v>
                </c:pt>
                <c:pt idx="24">
                  <c:v>31840</c:v>
                </c:pt>
                <c:pt idx="25">
                  <c:v>31835</c:v>
                </c:pt>
                <c:pt idx="26">
                  <c:v>31831</c:v>
                </c:pt>
                <c:pt idx="27">
                  <c:v>31824</c:v>
                </c:pt>
                <c:pt idx="28">
                  <c:v>31822</c:v>
                </c:pt>
                <c:pt idx="29">
                  <c:v>31803</c:v>
                </c:pt>
                <c:pt idx="30">
                  <c:v>31797</c:v>
                </c:pt>
              </c:numCache>
            </c:numRef>
          </c:val>
          <c:smooth val="0"/>
          <c:extLst>
            <c:ext xmlns:c16="http://schemas.microsoft.com/office/drawing/2014/chart" uri="{C3380CC4-5D6E-409C-BE32-E72D297353CC}">
              <c16:uniqueId val="{00000003-8EDB-4697-BBE9-E60E81E920C0}"/>
            </c:ext>
          </c:extLst>
        </c:ser>
        <c:dLbls>
          <c:showLegendKey val="0"/>
          <c:showVal val="0"/>
          <c:showCatName val="0"/>
          <c:showSerName val="0"/>
          <c:showPercent val="0"/>
          <c:showBubbleSize val="0"/>
        </c:dLbls>
        <c:smooth val="0"/>
        <c:axId val="259617184"/>
        <c:axId val="259621120"/>
      </c:lineChart>
      <c:catAx>
        <c:axId val="259617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621120"/>
        <c:crosses val="autoZero"/>
        <c:auto val="1"/>
        <c:lblAlgn val="ctr"/>
        <c:lblOffset val="100"/>
        <c:noMultiLvlLbl val="0"/>
      </c:catAx>
      <c:valAx>
        <c:axId val="259621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617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denizdekariyer</c:v>
                </c:pt>
              </c:strCache>
            </c:strRef>
          </c:tx>
          <c:spPr>
            <a:ln w="28575" cap="rnd">
              <a:solidFill>
                <a:schemeClr val="accent1"/>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Sheet1!$B$2:$B$32</c:f>
              <c:numCache>
                <c:formatCode>General</c:formatCode>
                <c:ptCount val="31"/>
                <c:pt idx="0">
                  <c:v>0</c:v>
                </c:pt>
                <c:pt idx="1">
                  <c:v>0.49769999999999998</c:v>
                </c:pt>
                <c:pt idx="2">
                  <c:v>0</c:v>
                </c:pt>
                <c:pt idx="3">
                  <c:v>0</c:v>
                </c:pt>
                <c:pt idx="4">
                  <c:v>0</c:v>
                </c:pt>
                <c:pt idx="5">
                  <c:v>0</c:v>
                </c:pt>
                <c:pt idx="6">
                  <c:v>0</c:v>
                </c:pt>
                <c:pt idx="7">
                  <c:v>0.48670000000000002</c:v>
                </c:pt>
                <c:pt idx="8">
                  <c:v>0</c:v>
                </c:pt>
                <c:pt idx="9">
                  <c:v>0</c:v>
                </c:pt>
                <c:pt idx="10">
                  <c:v>0</c:v>
                </c:pt>
                <c:pt idx="11">
                  <c:v>0</c:v>
                </c:pt>
                <c:pt idx="12">
                  <c:v>0</c:v>
                </c:pt>
                <c:pt idx="13">
                  <c:v>0</c:v>
                </c:pt>
                <c:pt idx="14">
                  <c:v>0</c:v>
                </c:pt>
                <c:pt idx="15">
                  <c:v>0</c:v>
                </c:pt>
                <c:pt idx="16">
                  <c:v>0</c:v>
                </c:pt>
                <c:pt idx="17">
                  <c:v>0.70750000000000002</c:v>
                </c:pt>
                <c:pt idx="18">
                  <c:v>0</c:v>
                </c:pt>
                <c:pt idx="19">
                  <c:v>0</c:v>
                </c:pt>
                <c:pt idx="20">
                  <c:v>0</c:v>
                </c:pt>
                <c:pt idx="21">
                  <c:v>0</c:v>
                </c:pt>
                <c:pt idx="22">
                  <c:v>1.0832999999999999</c:v>
                </c:pt>
                <c:pt idx="23">
                  <c:v>0</c:v>
                </c:pt>
                <c:pt idx="24">
                  <c:v>0.35599999999999998</c:v>
                </c:pt>
                <c:pt idx="25">
                  <c:v>0</c:v>
                </c:pt>
                <c:pt idx="26">
                  <c:v>0.26390000000000002</c:v>
                </c:pt>
                <c:pt idx="27">
                  <c:v>1.2395</c:v>
                </c:pt>
                <c:pt idx="28">
                  <c:v>0</c:v>
                </c:pt>
                <c:pt idx="29">
                  <c:v>0.30080000000000001</c:v>
                </c:pt>
                <c:pt idx="30">
                  <c:v>0.42199999999999999</c:v>
                </c:pt>
              </c:numCache>
            </c:numRef>
          </c:val>
          <c:smooth val="0"/>
          <c:extLst>
            <c:ext xmlns:c16="http://schemas.microsoft.com/office/drawing/2014/chart" uri="{C3380CC4-5D6E-409C-BE32-E72D297353CC}">
              <c16:uniqueId val="{00000000-BE21-47FC-ACF9-E801CB380EB6}"/>
            </c:ext>
          </c:extLst>
        </c:ser>
        <c:ser>
          <c:idx val="1"/>
          <c:order val="1"/>
          <c:tx>
            <c:strRef>
              <c:f>Sheet1!$C$1</c:f>
              <c:strCache>
                <c:ptCount val="1"/>
                <c:pt idx="0">
                  <c:v>akbankkariyer</c:v>
                </c:pt>
              </c:strCache>
            </c:strRef>
          </c:tx>
          <c:spPr>
            <a:ln w="28575" cap="rnd">
              <a:solidFill>
                <a:schemeClr val="accent2"/>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Sheet1!$C$2:$C$32</c:f>
              <c:numCache>
                <c:formatCode>General</c:formatCode>
                <c:ptCount val="31"/>
                <c:pt idx="0">
                  <c:v>0</c:v>
                </c:pt>
                <c:pt idx="1">
                  <c:v>0.32140000000000002</c:v>
                </c:pt>
                <c:pt idx="2">
                  <c:v>0</c:v>
                </c:pt>
                <c:pt idx="3">
                  <c:v>0</c:v>
                </c:pt>
                <c:pt idx="4">
                  <c:v>0</c:v>
                </c:pt>
                <c:pt idx="5">
                  <c:v>0.59219999999999995</c:v>
                </c:pt>
                <c:pt idx="6">
                  <c:v>0</c:v>
                </c:pt>
                <c:pt idx="7">
                  <c:v>0.31290000000000001</c:v>
                </c:pt>
                <c:pt idx="8">
                  <c:v>0.35099999999999998</c:v>
                </c:pt>
                <c:pt idx="9">
                  <c:v>0</c:v>
                </c:pt>
                <c:pt idx="10">
                  <c:v>0</c:v>
                </c:pt>
                <c:pt idx="11">
                  <c:v>0</c:v>
                </c:pt>
                <c:pt idx="12">
                  <c:v>0</c:v>
                </c:pt>
                <c:pt idx="13">
                  <c:v>0</c:v>
                </c:pt>
                <c:pt idx="14">
                  <c:v>0</c:v>
                </c:pt>
                <c:pt idx="15">
                  <c:v>0</c:v>
                </c:pt>
                <c:pt idx="16">
                  <c:v>0</c:v>
                </c:pt>
                <c:pt idx="17">
                  <c:v>0.87639999999999996</c:v>
                </c:pt>
                <c:pt idx="18">
                  <c:v>0</c:v>
                </c:pt>
                <c:pt idx="19">
                  <c:v>0.45479999999999998</c:v>
                </c:pt>
                <c:pt idx="20">
                  <c:v>0</c:v>
                </c:pt>
                <c:pt idx="21">
                  <c:v>0</c:v>
                </c:pt>
                <c:pt idx="22">
                  <c:v>0.2989</c:v>
                </c:pt>
                <c:pt idx="23">
                  <c:v>0.42709999999999998</c:v>
                </c:pt>
                <c:pt idx="24">
                  <c:v>0.52200000000000002</c:v>
                </c:pt>
                <c:pt idx="25">
                  <c:v>0</c:v>
                </c:pt>
                <c:pt idx="26">
                  <c:v>0</c:v>
                </c:pt>
                <c:pt idx="27">
                  <c:v>0</c:v>
                </c:pt>
                <c:pt idx="28">
                  <c:v>0</c:v>
                </c:pt>
                <c:pt idx="29">
                  <c:v>0.44740000000000002</c:v>
                </c:pt>
                <c:pt idx="30">
                  <c:v>0.2949</c:v>
                </c:pt>
              </c:numCache>
            </c:numRef>
          </c:val>
          <c:smooth val="0"/>
          <c:extLst>
            <c:ext xmlns:c16="http://schemas.microsoft.com/office/drawing/2014/chart" uri="{C3380CC4-5D6E-409C-BE32-E72D297353CC}">
              <c16:uniqueId val="{00000001-BE21-47FC-ACF9-E801CB380EB6}"/>
            </c:ext>
          </c:extLst>
        </c:ser>
        <c:ser>
          <c:idx val="2"/>
          <c:order val="2"/>
          <c:tx>
            <c:strRef>
              <c:f>Sheet1!$D$1</c:f>
              <c:strCache>
                <c:ptCount val="1"/>
                <c:pt idx="0">
                  <c:v>tebkariyer</c:v>
                </c:pt>
              </c:strCache>
            </c:strRef>
          </c:tx>
          <c:spPr>
            <a:ln w="28575" cap="rnd">
              <a:solidFill>
                <a:schemeClr val="accent3"/>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Sheet1!$D$2:$D$32</c:f>
              <c:numCache>
                <c:formatCode>General</c:formatCode>
                <c:ptCount val="31"/>
                <c:pt idx="0">
                  <c:v>0</c:v>
                </c:pt>
                <c:pt idx="1">
                  <c:v>0.71250000000000002</c:v>
                </c:pt>
                <c:pt idx="2">
                  <c:v>0</c:v>
                </c:pt>
                <c:pt idx="3">
                  <c:v>0</c:v>
                </c:pt>
                <c:pt idx="4">
                  <c:v>0</c:v>
                </c:pt>
                <c:pt idx="5">
                  <c:v>0.28360000000000002</c:v>
                </c:pt>
                <c:pt idx="6">
                  <c:v>0</c:v>
                </c:pt>
                <c:pt idx="7">
                  <c:v>0.33229999999999998</c:v>
                </c:pt>
                <c:pt idx="8">
                  <c:v>0</c:v>
                </c:pt>
                <c:pt idx="9">
                  <c:v>0.42959999999999998</c:v>
                </c:pt>
                <c:pt idx="10">
                  <c:v>0.50249999999999995</c:v>
                </c:pt>
                <c:pt idx="11">
                  <c:v>0.82589999999999997</c:v>
                </c:pt>
                <c:pt idx="12">
                  <c:v>0</c:v>
                </c:pt>
                <c:pt idx="13">
                  <c:v>0</c:v>
                </c:pt>
                <c:pt idx="14">
                  <c:v>0</c:v>
                </c:pt>
                <c:pt idx="15">
                  <c:v>0</c:v>
                </c:pt>
                <c:pt idx="16">
                  <c:v>0</c:v>
                </c:pt>
                <c:pt idx="17">
                  <c:v>0</c:v>
                </c:pt>
                <c:pt idx="18">
                  <c:v>0.65510000000000002</c:v>
                </c:pt>
                <c:pt idx="19">
                  <c:v>0</c:v>
                </c:pt>
                <c:pt idx="20">
                  <c:v>0</c:v>
                </c:pt>
                <c:pt idx="21">
                  <c:v>0</c:v>
                </c:pt>
                <c:pt idx="22">
                  <c:v>0</c:v>
                </c:pt>
                <c:pt idx="23">
                  <c:v>0</c:v>
                </c:pt>
                <c:pt idx="24">
                  <c:v>0.80969999999999998</c:v>
                </c:pt>
                <c:pt idx="25">
                  <c:v>0</c:v>
                </c:pt>
                <c:pt idx="26">
                  <c:v>0</c:v>
                </c:pt>
                <c:pt idx="27">
                  <c:v>0.28339999999999999</c:v>
                </c:pt>
                <c:pt idx="28">
                  <c:v>0</c:v>
                </c:pt>
                <c:pt idx="29">
                  <c:v>0.4713</c:v>
                </c:pt>
                <c:pt idx="30">
                  <c:v>0</c:v>
                </c:pt>
              </c:numCache>
            </c:numRef>
          </c:val>
          <c:smooth val="0"/>
          <c:extLst>
            <c:ext xmlns:c16="http://schemas.microsoft.com/office/drawing/2014/chart" uri="{C3380CC4-5D6E-409C-BE32-E72D297353CC}">
              <c16:uniqueId val="{00000002-BE21-47FC-ACF9-E801CB380EB6}"/>
            </c:ext>
          </c:extLst>
        </c:ser>
        <c:ser>
          <c:idx val="3"/>
          <c:order val="3"/>
          <c:tx>
            <c:strRef>
              <c:f>Sheet1!$E$1</c:f>
              <c:strCache>
                <c:ptCount val="1"/>
                <c:pt idx="0">
                  <c:v>bizyapikrediliyiz</c:v>
                </c:pt>
              </c:strCache>
            </c:strRef>
          </c:tx>
          <c:spPr>
            <a:ln w="28575" cap="rnd">
              <a:solidFill>
                <a:schemeClr val="accent4"/>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Sheet1!$E$2:$E$32</c:f>
              <c:numCache>
                <c:formatCode>General</c:formatCode>
                <c:ptCount val="31"/>
                <c:pt idx="0">
                  <c:v>0</c:v>
                </c:pt>
                <c:pt idx="1">
                  <c:v>0</c:v>
                </c:pt>
                <c:pt idx="2">
                  <c:v>0</c:v>
                </c:pt>
                <c:pt idx="3">
                  <c:v>0</c:v>
                </c:pt>
                <c:pt idx="4">
                  <c:v>0</c:v>
                </c:pt>
                <c:pt idx="5">
                  <c:v>0</c:v>
                </c:pt>
                <c:pt idx="6">
                  <c:v>0</c:v>
                </c:pt>
                <c:pt idx="7">
                  <c:v>1.5599000000000001</c:v>
                </c:pt>
                <c:pt idx="8">
                  <c:v>0</c:v>
                </c:pt>
                <c:pt idx="9">
                  <c:v>0</c:v>
                </c:pt>
                <c:pt idx="10">
                  <c:v>0</c:v>
                </c:pt>
                <c:pt idx="11">
                  <c:v>0</c:v>
                </c:pt>
                <c:pt idx="12">
                  <c:v>0</c:v>
                </c:pt>
                <c:pt idx="13">
                  <c:v>0</c:v>
                </c:pt>
                <c:pt idx="14">
                  <c:v>0</c:v>
                </c:pt>
                <c:pt idx="15">
                  <c:v>0</c:v>
                </c:pt>
                <c:pt idx="16">
                  <c:v>1.3032999999999999</c:v>
                </c:pt>
                <c:pt idx="17">
                  <c:v>2.5909</c:v>
                </c:pt>
                <c:pt idx="18">
                  <c:v>4.9314</c:v>
                </c:pt>
                <c:pt idx="19">
                  <c:v>0</c:v>
                </c:pt>
                <c:pt idx="20">
                  <c:v>0</c:v>
                </c:pt>
                <c:pt idx="21">
                  <c:v>0</c:v>
                </c:pt>
                <c:pt idx="22">
                  <c:v>0</c:v>
                </c:pt>
                <c:pt idx="23">
                  <c:v>0</c:v>
                </c:pt>
                <c:pt idx="24">
                  <c:v>0</c:v>
                </c:pt>
                <c:pt idx="25">
                  <c:v>0</c:v>
                </c:pt>
                <c:pt idx="26">
                  <c:v>1.4098999999999999</c:v>
                </c:pt>
                <c:pt idx="27">
                  <c:v>0</c:v>
                </c:pt>
                <c:pt idx="28">
                  <c:v>0</c:v>
                </c:pt>
                <c:pt idx="29">
                  <c:v>0</c:v>
                </c:pt>
                <c:pt idx="30">
                  <c:v>0</c:v>
                </c:pt>
              </c:numCache>
            </c:numRef>
          </c:val>
          <c:smooth val="0"/>
          <c:extLst>
            <c:ext xmlns:c16="http://schemas.microsoft.com/office/drawing/2014/chart" uri="{C3380CC4-5D6E-409C-BE32-E72D297353CC}">
              <c16:uniqueId val="{00000003-BE21-47FC-ACF9-E801CB380EB6}"/>
            </c:ext>
          </c:extLst>
        </c:ser>
        <c:ser>
          <c:idx val="4"/>
          <c:order val="4"/>
          <c:tx>
            <c:strRef>
              <c:f>Sheet1!$F$1</c:f>
              <c:strCache>
                <c:ptCount val="1"/>
                <c:pt idx="0">
                  <c:v>qnbfinansbankkariyer</c:v>
                </c:pt>
              </c:strCache>
            </c:strRef>
          </c:tx>
          <c:spPr>
            <a:ln w="28575" cap="rnd">
              <a:solidFill>
                <a:schemeClr val="accent5"/>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Sheet1!$F$2:$F$32</c:f>
              <c:numCache>
                <c:formatCode>General</c:formatCode>
                <c:ptCount val="31"/>
                <c:pt idx="0">
                  <c:v>0</c:v>
                </c:pt>
                <c:pt idx="1">
                  <c:v>0.55459999999999998</c:v>
                </c:pt>
                <c:pt idx="2">
                  <c:v>0</c:v>
                </c:pt>
                <c:pt idx="3">
                  <c:v>0</c:v>
                </c:pt>
                <c:pt idx="4">
                  <c:v>0.29039999999999999</c:v>
                </c:pt>
                <c:pt idx="5">
                  <c:v>0</c:v>
                </c:pt>
                <c:pt idx="6">
                  <c:v>0</c:v>
                </c:pt>
                <c:pt idx="7">
                  <c:v>0.44209999999999999</c:v>
                </c:pt>
                <c:pt idx="8">
                  <c:v>0.31080000000000002</c:v>
                </c:pt>
                <c:pt idx="9">
                  <c:v>0.36570000000000003</c:v>
                </c:pt>
                <c:pt idx="10">
                  <c:v>0.37930000000000003</c:v>
                </c:pt>
                <c:pt idx="11">
                  <c:v>0</c:v>
                </c:pt>
                <c:pt idx="12">
                  <c:v>0.34449999999999997</c:v>
                </c:pt>
                <c:pt idx="13">
                  <c:v>0</c:v>
                </c:pt>
                <c:pt idx="14">
                  <c:v>0</c:v>
                </c:pt>
                <c:pt idx="15">
                  <c:v>0.57830000000000004</c:v>
                </c:pt>
                <c:pt idx="16">
                  <c:v>1.0323</c:v>
                </c:pt>
                <c:pt idx="17">
                  <c:v>0</c:v>
                </c:pt>
                <c:pt idx="18">
                  <c:v>0.85940000000000005</c:v>
                </c:pt>
                <c:pt idx="19">
                  <c:v>0</c:v>
                </c:pt>
                <c:pt idx="20">
                  <c:v>0</c:v>
                </c:pt>
                <c:pt idx="21">
                  <c:v>0</c:v>
                </c:pt>
                <c:pt idx="22">
                  <c:v>0.81730000000000003</c:v>
                </c:pt>
                <c:pt idx="23">
                  <c:v>0.54930000000000001</c:v>
                </c:pt>
                <c:pt idx="24">
                  <c:v>0.624</c:v>
                </c:pt>
                <c:pt idx="25">
                  <c:v>0.98560000000000003</c:v>
                </c:pt>
                <c:pt idx="26">
                  <c:v>0</c:v>
                </c:pt>
                <c:pt idx="27">
                  <c:v>0</c:v>
                </c:pt>
                <c:pt idx="28">
                  <c:v>0</c:v>
                </c:pt>
                <c:pt idx="29">
                  <c:v>0</c:v>
                </c:pt>
                <c:pt idx="30">
                  <c:v>0.62719999999999998</c:v>
                </c:pt>
              </c:numCache>
            </c:numRef>
          </c:val>
          <c:smooth val="0"/>
          <c:extLst>
            <c:ext xmlns:c16="http://schemas.microsoft.com/office/drawing/2014/chart" uri="{C3380CC4-5D6E-409C-BE32-E72D297353CC}">
              <c16:uniqueId val="{00000004-BE21-47FC-ACF9-E801CB380EB6}"/>
            </c:ext>
          </c:extLst>
        </c:ser>
        <c:dLbls>
          <c:showLegendKey val="0"/>
          <c:showVal val="0"/>
          <c:showCatName val="0"/>
          <c:showSerName val="0"/>
          <c:showPercent val="0"/>
          <c:showBubbleSize val="0"/>
        </c:dLbls>
        <c:smooth val="0"/>
        <c:axId val="259617512"/>
        <c:axId val="386855656"/>
      </c:lineChart>
      <c:catAx>
        <c:axId val="259617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55656"/>
        <c:crosses val="autoZero"/>
        <c:auto val="1"/>
        <c:lblAlgn val="ctr"/>
        <c:lblOffset val="100"/>
        <c:noMultiLvlLbl val="0"/>
      </c:catAx>
      <c:valAx>
        <c:axId val="386855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617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denizdekariyer</c:v>
                </c:pt>
              </c:strCache>
            </c:strRef>
          </c:tx>
          <c:spPr>
            <a:ln w="28575" cap="rnd">
              <a:solidFill>
                <a:schemeClr val="accent1"/>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Sheet1!$B$2:$B$32</c:f>
              <c:numCache>
                <c:formatCode>General</c:formatCode>
                <c:ptCount val="31"/>
                <c:pt idx="0">
                  <c:v>-3.2921208574145898E-2</c:v>
                </c:pt>
                <c:pt idx="1">
                  <c:v>-4.0250283581543402E-2</c:v>
                </c:pt>
                <c:pt idx="2">
                  <c:v>-5.1248261219708602E-2</c:v>
                </c:pt>
                <c:pt idx="3">
                  <c:v>0.1098740111339</c:v>
                </c:pt>
                <c:pt idx="4">
                  <c:v>3.29260261944831E-2</c:v>
                </c:pt>
                <c:pt idx="5">
                  <c:v>-1.0971729510295101E-2</c:v>
                </c:pt>
                <c:pt idx="6">
                  <c:v>-3.6576444769568402E-2</c:v>
                </c:pt>
                <c:pt idx="7">
                  <c:v>-7.3179656055616504E-3</c:v>
                </c:pt>
                <c:pt idx="8">
                  <c:v>1.46370023419204E-2</c:v>
                </c:pt>
                <c:pt idx="9">
                  <c:v>-3.6587150592711802E-2</c:v>
                </c:pt>
                <c:pt idx="10">
                  <c:v>2.19603250128102E-2</c:v>
                </c:pt>
                <c:pt idx="11">
                  <c:v>0</c:v>
                </c:pt>
                <c:pt idx="12">
                  <c:v>-1.8296252927400499E-2</c:v>
                </c:pt>
                <c:pt idx="13">
                  <c:v>-3.65992021373934E-2</c:v>
                </c:pt>
                <c:pt idx="14">
                  <c:v>-4.3935122469153903E-2</c:v>
                </c:pt>
                <c:pt idx="15">
                  <c:v>-7.3257389839200002E-3</c:v>
                </c:pt>
                <c:pt idx="16">
                  <c:v>-7.3262756877541298E-3</c:v>
                </c:pt>
                <c:pt idx="17">
                  <c:v>-0.124555811993992</c:v>
                </c:pt>
                <c:pt idx="18">
                  <c:v>-3.6679749110516101E-3</c:v>
                </c:pt>
                <c:pt idx="19">
                  <c:v>-4.0349204020247997E-2</c:v>
                </c:pt>
                <c:pt idx="20">
                  <c:v>-3.3026310961065702E-2</c:v>
                </c:pt>
                <c:pt idx="21">
                  <c:v>-1.1012407312238501E-2</c:v>
                </c:pt>
                <c:pt idx="22">
                  <c:v>-5.5068100884760801E-2</c:v>
                </c:pt>
                <c:pt idx="23">
                  <c:v>5.5098442550690602E-2</c:v>
                </c:pt>
                <c:pt idx="24">
                  <c:v>5.8739307610411497E-2</c:v>
                </c:pt>
                <c:pt idx="25">
                  <c:v>9.1726288754356997E-2</c:v>
                </c:pt>
                <c:pt idx="26">
                  <c:v>-1.0997067448680399E-2</c:v>
                </c:pt>
                <c:pt idx="27">
                  <c:v>-5.4991384683066302E-2</c:v>
                </c:pt>
                <c:pt idx="28">
                  <c:v>1.8340547281930901E-2</c:v>
                </c:pt>
                <c:pt idx="29">
                  <c:v>-2.9339494627205E-2</c:v>
                </c:pt>
                <c:pt idx="30">
                  <c:v>-5.5027697274294698E-2</c:v>
                </c:pt>
              </c:numCache>
            </c:numRef>
          </c:val>
          <c:smooth val="0"/>
          <c:extLst>
            <c:ext xmlns:c16="http://schemas.microsoft.com/office/drawing/2014/chart" uri="{C3380CC4-5D6E-409C-BE32-E72D297353CC}">
              <c16:uniqueId val="{00000000-33E4-48BF-8B73-E80A0C64E176}"/>
            </c:ext>
          </c:extLst>
        </c:ser>
        <c:ser>
          <c:idx val="1"/>
          <c:order val="1"/>
          <c:tx>
            <c:strRef>
              <c:f>Sheet1!$C$1</c:f>
              <c:strCache>
                <c:ptCount val="1"/>
                <c:pt idx="0">
                  <c:v>akbankkariyer</c:v>
                </c:pt>
              </c:strCache>
            </c:strRef>
          </c:tx>
          <c:spPr>
            <a:ln w="28575" cap="rnd">
              <a:solidFill>
                <a:schemeClr val="accent2"/>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Sheet1!$C$2:$C$32</c:f>
              <c:numCache>
                <c:formatCode>General</c:formatCode>
                <c:ptCount val="31"/>
                <c:pt idx="0">
                  <c:v>3.78036102447784E-2</c:v>
                </c:pt>
                <c:pt idx="1">
                  <c:v>-0.10392064241851701</c:v>
                </c:pt>
                <c:pt idx="2">
                  <c:v>-7.5657272555324395E-2</c:v>
                </c:pt>
                <c:pt idx="3">
                  <c:v>-3.7857278061707397E-2</c:v>
                </c:pt>
                <c:pt idx="4">
                  <c:v>-4.73395190304867E-2</c:v>
                </c:pt>
                <c:pt idx="5">
                  <c:v>-5.6834327934072199E-2</c:v>
                </c:pt>
                <c:pt idx="6">
                  <c:v>0</c:v>
                </c:pt>
                <c:pt idx="7">
                  <c:v>-9.4777746185195702E-2</c:v>
                </c:pt>
                <c:pt idx="8">
                  <c:v>2.8460297884451199E-2</c:v>
                </c:pt>
                <c:pt idx="9">
                  <c:v>9.4840667678300506E-3</c:v>
                </c:pt>
                <c:pt idx="10">
                  <c:v>-2.8449502133712699E-2</c:v>
                </c:pt>
                <c:pt idx="11">
                  <c:v>0.12331625877442599</c:v>
                </c:pt>
                <c:pt idx="12">
                  <c:v>3.7896731406916198E-2</c:v>
                </c:pt>
                <c:pt idx="13">
                  <c:v>3.7882375224926601E-2</c:v>
                </c:pt>
                <c:pt idx="14">
                  <c:v>1.8934014957871802E-2</c:v>
                </c:pt>
                <c:pt idx="15">
                  <c:v>-5.6791292001893E-2</c:v>
                </c:pt>
                <c:pt idx="16">
                  <c:v>-5.6823562837389902E-2</c:v>
                </c:pt>
                <c:pt idx="17">
                  <c:v>2.84279351843078E-2</c:v>
                </c:pt>
                <c:pt idx="18">
                  <c:v>0</c:v>
                </c:pt>
                <c:pt idx="19">
                  <c:v>-2.84198560060629E-2</c:v>
                </c:pt>
                <c:pt idx="20">
                  <c:v>-0.104235762342462</c:v>
                </c:pt>
                <c:pt idx="21">
                  <c:v>9.4858660595712394E-3</c:v>
                </c:pt>
                <c:pt idx="22">
                  <c:v>-7.5879730626956299E-2</c:v>
                </c:pt>
                <c:pt idx="23">
                  <c:v>3.7968675842430001E-2</c:v>
                </c:pt>
                <c:pt idx="24">
                  <c:v>-3.7954265110541799E-2</c:v>
                </c:pt>
                <c:pt idx="25">
                  <c:v>-1.8984337921215001E-2</c:v>
                </c:pt>
                <c:pt idx="26">
                  <c:v>-0.13291559859489199</c:v>
                </c:pt>
                <c:pt idx="27">
                  <c:v>1.9013214183857801E-2</c:v>
                </c:pt>
                <c:pt idx="28">
                  <c:v>-0.17108639863130901</c:v>
                </c:pt>
                <c:pt idx="29">
                  <c:v>2.8563267637817798E-2</c:v>
                </c:pt>
                <c:pt idx="30">
                  <c:v>0.123738815914715</c:v>
                </c:pt>
              </c:numCache>
            </c:numRef>
          </c:val>
          <c:smooth val="0"/>
          <c:extLst>
            <c:ext xmlns:c16="http://schemas.microsoft.com/office/drawing/2014/chart" uri="{C3380CC4-5D6E-409C-BE32-E72D297353CC}">
              <c16:uniqueId val="{00000001-33E4-48BF-8B73-E80A0C64E176}"/>
            </c:ext>
          </c:extLst>
        </c:ser>
        <c:ser>
          <c:idx val="2"/>
          <c:order val="2"/>
          <c:tx>
            <c:strRef>
              <c:f>Sheet1!$D$1</c:f>
              <c:strCache>
                <c:ptCount val="1"/>
                <c:pt idx="0">
                  <c:v>tebkariyer</c:v>
                </c:pt>
              </c:strCache>
            </c:strRef>
          </c:tx>
          <c:spPr>
            <a:ln w="28575" cap="rnd">
              <a:solidFill>
                <a:schemeClr val="accent3"/>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Sheet1!$D$2:$D$32</c:f>
              <c:numCache>
                <c:formatCode>General</c:formatCode>
                <c:ptCount val="31"/>
                <c:pt idx="0">
                  <c:v>-2.4277737314882301E-2</c:v>
                </c:pt>
                <c:pt idx="1">
                  <c:v>-4.0472721385785997E-2</c:v>
                </c:pt>
                <c:pt idx="2">
                  <c:v>8.0978216859664796E-3</c:v>
                </c:pt>
                <c:pt idx="3">
                  <c:v>8.0971659919028306E-3</c:v>
                </c:pt>
                <c:pt idx="4">
                  <c:v>-4.8579062424095203E-2</c:v>
                </c:pt>
                <c:pt idx="5">
                  <c:v>-5.67031186715269E-2</c:v>
                </c:pt>
                <c:pt idx="6">
                  <c:v>-2.4315124007132399E-2</c:v>
                </c:pt>
                <c:pt idx="7">
                  <c:v>3.2428050263477899E-2</c:v>
                </c:pt>
                <c:pt idx="8">
                  <c:v>-8.1043844719993503E-3</c:v>
                </c:pt>
                <c:pt idx="9">
                  <c:v>-8.1050413357108102E-3</c:v>
                </c:pt>
                <c:pt idx="10">
                  <c:v>4.0528491529545303E-2</c:v>
                </c:pt>
                <c:pt idx="11">
                  <c:v>0.13774104683195601</c:v>
                </c:pt>
                <c:pt idx="12">
                  <c:v>-8.9003964722064899E-2</c:v>
                </c:pt>
                <c:pt idx="13">
                  <c:v>3.2393909944930403E-2</c:v>
                </c:pt>
                <c:pt idx="14">
                  <c:v>0</c:v>
                </c:pt>
                <c:pt idx="15">
                  <c:v>4.0479274611399003E-2</c:v>
                </c:pt>
                <c:pt idx="16">
                  <c:v>0</c:v>
                </c:pt>
                <c:pt idx="17">
                  <c:v>8.0925791049607492E-3</c:v>
                </c:pt>
                <c:pt idx="18">
                  <c:v>9.7103091115067194E-2</c:v>
                </c:pt>
                <c:pt idx="19">
                  <c:v>-8.0840743734842402E-3</c:v>
                </c:pt>
                <c:pt idx="20">
                  <c:v>-6.4677823591236194E-2</c:v>
                </c:pt>
                <c:pt idx="21">
                  <c:v>-8.0899603591942398E-2</c:v>
                </c:pt>
                <c:pt idx="22">
                  <c:v>-2.4289531212047601E-2</c:v>
                </c:pt>
                <c:pt idx="23">
                  <c:v>3.2393909944930403E-2</c:v>
                </c:pt>
                <c:pt idx="24">
                  <c:v>-2.4287564766839399E-2</c:v>
                </c:pt>
                <c:pt idx="25">
                  <c:v>4.0489108429832402E-2</c:v>
                </c:pt>
                <c:pt idx="26">
                  <c:v>0</c:v>
                </c:pt>
                <c:pt idx="27">
                  <c:v>-2.4283632831471599E-2</c:v>
                </c:pt>
                <c:pt idx="28">
                  <c:v>-1.61930208080317E-2</c:v>
                </c:pt>
                <c:pt idx="29">
                  <c:v>0</c:v>
                </c:pt>
                <c:pt idx="30">
                  <c:v>3.2391286743865898E-2</c:v>
                </c:pt>
              </c:numCache>
            </c:numRef>
          </c:val>
          <c:smooth val="0"/>
          <c:extLst>
            <c:ext xmlns:c16="http://schemas.microsoft.com/office/drawing/2014/chart" uri="{C3380CC4-5D6E-409C-BE32-E72D297353CC}">
              <c16:uniqueId val="{00000002-33E4-48BF-8B73-E80A0C64E176}"/>
            </c:ext>
          </c:extLst>
        </c:ser>
        <c:ser>
          <c:idx val="3"/>
          <c:order val="3"/>
          <c:tx>
            <c:strRef>
              <c:f>Sheet1!$E$1</c:f>
              <c:strCache>
                <c:ptCount val="1"/>
                <c:pt idx="0">
                  <c:v>bizyapikrediliyiz</c:v>
                </c:pt>
              </c:strCache>
            </c:strRef>
          </c:tx>
          <c:spPr>
            <a:ln w="28575" cap="rnd">
              <a:solidFill>
                <a:schemeClr val="accent4"/>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Sheet1!$E$2:$E$32</c:f>
              <c:numCache>
                <c:formatCode>General</c:formatCode>
                <c:ptCount val="31"/>
                <c:pt idx="0">
                  <c:v>-1.0559662090813099E-2</c:v>
                </c:pt>
                <c:pt idx="1">
                  <c:v>-3.6962720456225603E-2</c:v>
                </c:pt>
                <c:pt idx="2">
                  <c:v>2.6411705667952E-2</c:v>
                </c:pt>
                <c:pt idx="3">
                  <c:v>-2.1123785382340499E-2</c:v>
                </c:pt>
                <c:pt idx="4">
                  <c:v>-4.2256496936404001E-2</c:v>
                </c:pt>
                <c:pt idx="5">
                  <c:v>-1.0568590150073999E-2</c:v>
                </c:pt>
                <c:pt idx="6">
                  <c:v>-2.6424268047775101E-2</c:v>
                </c:pt>
                <c:pt idx="7">
                  <c:v>-5.8148755088016098E-2</c:v>
                </c:pt>
                <c:pt idx="8">
                  <c:v>2.6446630699248901E-2</c:v>
                </c:pt>
                <c:pt idx="9">
                  <c:v>-2.6439638305748001E-2</c:v>
                </c:pt>
                <c:pt idx="10">
                  <c:v>-5.2893261398497798E-3</c:v>
                </c:pt>
                <c:pt idx="11">
                  <c:v>-7.4054482941020905E-2</c:v>
                </c:pt>
                <c:pt idx="12">
                  <c:v>5.2935260176803804E-3</c:v>
                </c:pt>
                <c:pt idx="13">
                  <c:v>-7.4105441456701199E-2</c:v>
                </c:pt>
                <c:pt idx="14">
                  <c:v>5.2971713105201797E-3</c:v>
                </c:pt>
                <c:pt idx="15">
                  <c:v>-1.5890672175433E-2</c:v>
                </c:pt>
                <c:pt idx="16">
                  <c:v>-1.05954651409197E-2</c:v>
                </c:pt>
                <c:pt idx="17">
                  <c:v>5.29829394934831E-3</c:v>
                </c:pt>
                <c:pt idx="18">
                  <c:v>4.2384105960264901E-2</c:v>
                </c:pt>
                <c:pt idx="19">
                  <c:v>0</c:v>
                </c:pt>
                <c:pt idx="20">
                  <c:v>-2.64788434041201E-2</c:v>
                </c:pt>
                <c:pt idx="21">
                  <c:v>-2.1188685242080701E-2</c:v>
                </c:pt>
                <c:pt idx="22">
                  <c:v>-5.8281233442831398E-2</c:v>
                </c:pt>
                <c:pt idx="23">
                  <c:v>2.1205534644542199E-2</c:v>
                </c:pt>
                <c:pt idx="24">
                  <c:v>4.24020777018074E-2</c:v>
                </c:pt>
                <c:pt idx="25">
                  <c:v>-2.1192052980132499E-2</c:v>
                </c:pt>
                <c:pt idx="26">
                  <c:v>-4.2393089926341998E-2</c:v>
                </c:pt>
                <c:pt idx="27">
                  <c:v>0</c:v>
                </c:pt>
                <c:pt idx="28">
                  <c:v>7.9520754917033407E-2</c:v>
                </c:pt>
                <c:pt idx="29">
                  <c:v>-8.4754740968322903E-2</c:v>
                </c:pt>
                <c:pt idx="30">
                  <c:v>5.3016647227229402E-2</c:v>
                </c:pt>
              </c:numCache>
            </c:numRef>
          </c:val>
          <c:smooth val="0"/>
          <c:extLst>
            <c:ext xmlns:c16="http://schemas.microsoft.com/office/drawing/2014/chart" uri="{C3380CC4-5D6E-409C-BE32-E72D297353CC}">
              <c16:uniqueId val="{00000003-33E4-48BF-8B73-E80A0C64E176}"/>
            </c:ext>
          </c:extLst>
        </c:ser>
        <c:ser>
          <c:idx val="4"/>
          <c:order val="4"/>
          <c:tx>
            <c:strRef>
              <c:f>Sheet1!$F$1</c:f>
              <c:strCache>
                <c:ptCount val="1"/>
                <c:pt idx="0">
                  <c:v>qnbfinansbankkariyer</c:v>
                </c:pt>
              </c:strCache>
            </c:strRef>
          </c:tx>
          <c:spPr>
            <a:ln w="28575" cap="rnd">
              <a:solidFill>
                <a:schemeClr val="accent5"/>
              </a:solidFill>
              <a:round/>
            </a:ln>
            <a:effectLst/>
          </c:spPr>
          <c:marker>
            <c:symbol val="none"/>
          </c:marker>
          <c:cat>
            <c:strRef>
              <c:f>Sheet1!$A$2:$A$32</c:f>
              <c:strCache>
                <c:ptCount val="31"/>
                <c:pt idx="0">
                  <c:v>01.05.2022</c:v>
                </c:pt>
                <c:pt idx="1">
                  <c:v>02.05.2022</c:v>
                </c:pt>
                <c:pt idx="2">
                  <c:v>03.05.2022</c:v>
                </c:pt>
                <c:pt idx="3">
                  <c:v>04.05.2022</c:v>
                </c:pt>
                <c:pt idx="4">
                  <c:v>05.05.2022</c:v>
                </c:pt>
                <c:pt idx="5">
                  <c:v>06.05.2022</c:v>
                </c:pt>
                <c:pt idx="6">
                  <c:v>07.05.2022</c:v>
                </c:pt>
                <c:pt idx="7">
                  <c:v>08.05.2022</c:v>
                </c:pt>
                <c:pt idx="8">
                  <c:v>09.05.2022</c:v>
                </c:pt>
                <c:pt idx="9">
                  <c:v>10.05.2022</c:v>
                </c:pt>
                <c:pt idx="10">
                  <c:v>11.05.2022</c:v>
                </c:pt>
                <c:pt idx="11">
                  <c:v>12.05.2022</c:v>
                </c:pt>
                <c:pt idx="12">
                  <c:v>13.05.2022</c:v>
                </c:pt>
                <c:pt idx="13">
                  <c:v>14.05.2022</c:v>
                </c:pt>
                <c:pt idx="14">
                  <c:v>15.05.2022</c:v>
                </c:pt>
                <c:pt idx="15">
                  <c:v>16.05.2022</c:v>
                </c:pt>
                <c:pt idx="16">
                  <c:v>17.05.2022</c:v>
                </c:pt>
                <c:pt idx="17">
                  <c:v>18.05.2022</c:v>
                </c:pt>
                <c:pt idx="18">
                  <c:v>19.05.2022</c:v>
                </c:pt>
                <c:pt idx="19">
                  <c:v>20.05.2022</c:v>
                </c:pt>
                <c:pt idx="20">
                  <c:v>21.05.2022</c:v>
                </c:pt>
                <c:pt idx="21">
                  <c:v>22.05.2022</c:v>
                </c:pt>
                <c:pt idx="22">
                  <c:v>23.05.2022</c:v>
                </c:pt>
                <c:pt idx="23">
                  <c:v>24.05.2022</c:v>
                </c:pt>
                <c:pt idx="24">
                  <c:v>25.05.2022</c:v>
                </c:pt>
                <c:pt idx="25">
                  <c:v>26.05.2022</c:v>
                </c:pt>
                <c:pt idx="26">
                  <c:v>27.05.2022</c:v>
                </c:pt>
                <c:pt idx="27">
                  <c:v>28.05.2022</c:v>
                </c:pt>
                <c:pt idx="28">
                  <c:v>29.05.2022</c:v>
                </c:pt>
                <c:pt idx="29">
                  <c:v>30.05.2022</c:v>
                </c:pt>
                <c:pt idx="30">
                  <c:v>31.05.2022</c:v>
                </c:pt>
              </c:strCache>
            </c:strRef>
          </c:cat>
          <c:val>
            <c:numRef>
              <c:f>Sheet1!$F$2:$F$32</c:f>
              <c:numCache>
                <c:formatCode>General</c:formatCode>
                <c:ptCount val="31"/>
                <c:pt idx="0">
                  <c:v>1.38648180242634E-2</c:v>
                </c:pt>
                <c:pt idx="1">
                  <c:v>-3.46572398974146E-2</c:v>
                </c:pt>
                <c:pt idx="2">
                  <c:v>2.7735404243516899E-2</c:v>
                </c:pt>
                <c:pt idx="3">
                  <c:v>0.20102592541245001</c:v>
                </c:pt>
                <c:pt idx="4">
                  <c:v>9.6852300242130707E-2</c:v>
                </c:pt>
                <c:pt idx="5">
                  <c:v>4.83792936623125E-2</c:v>
                </c:pt>
                <c:pt idx="6">
                  <c:v>1.3815971262779799E-2</c:v>
                </c:pt>
                <c:pt idx="7">
                  <c:v>-2.76281254316895E-2</c:v>
                </c:pt>
                <c:pt idx="8">
                  <c:v>8.2907282022937706E-2</c:v>
                </c:pt>
                <c:pt idx="9">
                  <c:v>0.10354825348612499</c:v>
                </c:pt>
                <c:pt idx="10">
                  <c:v>-1.3792152265361001E-2</c:v>
                </c:pt>
                <c:pt idx="11">
                  <c:v>3.4485136905993502E-2</c:v>
                </c:pt>
                <c:pt idx="12">
                  <c:v>0.110314396028682</c:v>
                </c:pt>
                <c:pt idx="13">
                  <c:v>0</c:v>
                </c:pt>
                <c:pt idx="14">
                  <c:v>2.0661157024793399E-2</c:v>
                </c:pt>
                <c:pt idx="15">
                  <c:v>4.81994078358466E-2</c:v>
                </c:pt>
                <c:pt idx="16">
                  <c:v>0</c:v>
                </c:pt>
                <c:pt idx="17">
                  <c:v>6.8823124569855496E-2</c:v>
                </c:pt>
                <c:pt idx="18">
                  <c:v>7.5653370013755203E-2</c:v>
                </c:pt>
                <c:pt idx="19">
                  <c:v>2.7489519620644599E-2</c:v>
                </c:pt>
                <c:pt idx="20">
                  <c:v>2.0611473720371001E-2</c:v>
                </c:pt>
                <c:pt idx="21">
                  <c:v>1.37381508448963E-2</c:v>
                </c:pt>
                <c:pt idx="22">
                  <c:v>6.8681318681318698E-3</c:v>
                </c:pt>
                <c:pt idx="23">
                  <c:v>5.4941281505391099E-2</c:v>
                </c:pt>
                <c:pt idx="24">
                  <c:v>0.19218889422746899</c:v>
                </c:pt>
                <c:pt idx="25">
                  <c:v>0.191820237035007</c:v>
                </c:pt>
                <c:pt idx="26">
                  <c:v>0.123076923076923</c:v>
                </c:pt>
                <c:pt idx="27">
                  <c:v>-7.5121218329577299E-2</c:v>
                </c:pt>
                <c:pt idx="28">
                  <c:v>0.12985237834882399</c:v>
                </c:pt>
                <c:pt idx="29">
                  <c:v>7.5080199303801803E-2</c:v>
                </c:pt>
                <c:pt idx="30">
                  <c:v>8.8664575092074704E-2</c:v>
                </c:pt>
              </c:numCache>
            </c:numRef>
          </c:val>
          <c:smooth val="0"/>
          <c:extLst>
            <c:ext xmlns:c16="http://schemas.microsoft.com/office/drawing/2014/chart" uri="{C3380CC4-5D6E-409C-BE32-E72D297353CC}">
              <c16:uniqueId val="{00000004-33E4-48BF-8B73-E80A0C64E176}"/>
            </c:ext>
          </c:extLst>
        </c:ser>
        <c:dLbls>
          <c:showLegendKey val="0"/>
          <c:showVal val="0"/>
          <c:showCatName val="0"/>
          <c:showSerName val="0"/>
          <c:showPercent val="0"/>
          <c:showBubbleSize val="0"/>
        </c:dLbls>
        <c:smooth val="0"/>
        <c:axId val="386830072"/>
        <c:axId val="386821872"/>
      </c:lineChart>
      <c:catAx>
        <c:axId val="386830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21872"/>
        <c:crosses val="autoZero"/>
        <c:auto val="1"/>
        <c:lblAlgn val="ctr"/>
        <c:lblOffset val="100"/>
        <c:noMultiLvlLbl val="0"/>
      </c:catAx>
      <c:valAx>
        <c:axId val="38682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3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142B5-CE79-43CD-9408-41B88BE19A9A}"/>
              </a:ext>
            </a:extLst>
          </p:cNvPr>
          <p:cNvSpPr>
            <a:spLocks noGrp="1"/>
          </p:cNvSpPr>
          <p:nvPr>
            <p:ph type="ctrTitle"/>
          </p:nvPr>
        </p:nvSpPr>
        <p:spPr/>
        <p:txBody>
          <a:bodyPr/>
          <a:lstStyle/>
          <a:p>
            <a:r>
              <a:rPr lang="en-US"/>
              <a:t>YKB Social Analytics</a:t>
            </a:r>
          </a:p>
        </p:txBody>
      </p:sp>
      <p:sp>
        <p:nvSpPr>
          <p:cNvPr id="3" name="Subtitle 2">
            <a:extLst>
              <a:ext uri="{FF2B5EF4-FFF2-40B4-BE49-F238E27FC236}">
                <a16:creationId xmlns:a16="http://schemas.microsoft.com/office/drawing/2014/main" id="{0DE17DE4-D85A-46B4-BA6D-D271852C8288}"/>
              </a:ext>
            </a:extLst>
          </p:cNvPr>
          <p:cNvSpPr>
            <a:spLocks noGrp="1"/>
          </p:cNvSpPr>
          <p:nvPr>
            <p:ph type="subTitle" idx="1"/>
          </p:nvPr>
        </p:nvSpPr>
        <p:spPr/>
        <p:txBody>
          <a:bodyPr/>
          <a:lstStyle/>
          <a:p>
            <a:r>
              <a:rPr lang="en-US"/>
              <a:t>Ingage</a:t>
            </a:r>
          </a:p>
        </p:txBody>
      </p:sp>
    </p:spTree>
    <p:extLst>
      <p:ext uri="{BB962C8B-B14F-4D97-AF65-F5344CB8AC3E}">
        <p14:creationId xmlns:p14="http://schemas.microsoft.com/office/powerpoint/2010/main" val="1614115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46B4B-FA99-46BB-8CEA-B61E291BF39B}"/>
              </a:ext>
            </a:extLst>
          </p:cNvPr>
          <p:cNvSpPr>
            <a:spLocks noGrp="1"/>
          </p:cNvSpPr>
          <p:nvPr>
            <p:ph type="title"/>
          </p:nvPr>
        </p:nvSpPr>
        <p:spPr/>
        <p:txBody>
          <a:bodyPr/>
          <a:lstStyle/>
          <a:p>
            <a:r>
              <a:rPr lang="en-US"/>
              <a:t>Facebook Fans Table | Yapı Kredi İK&amp;Rakipler</a:t>
            </a:r>
          </a:p>
        </p:txBody>
      </p:sp>
      <p:graphicFrame>
        <p:nvGraphicFramePr>
          <p:cNvPr id="5" name="Table Placeholder 4">
            <a:extLst>
              <a:ext uri="{FF2B5EF4-FFF2-40B4-BE49-F238E27FC236}">
                <a16:creationId xmlns:a16="http://schemas.microsoft.com/office/drawing/2014/main" id="{E1369913-17BB-43F4-98E6-2F7470F5F9D7}"/>
              </a:ext>
            </a:extLst>
          </p:cNvPr>
          <p:cNvGraphicFramePr>
            <a:graphicFrameLocks noGrp="1"/>
          </p:cNvGraphicFramePr>
          <p:nvPr>
            <p:ph type="tbl" sz="quarter" idx="13"/>
            <p:extLst>
              <p:ext uri="{D42A27DB-BD31-4B8C-83A1-F6EECF244321}">
                <p14:modId xmlns:p14="http://schemas.microsoft.com/office/powerpoint/2010/main" val="523041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79784217"/>
                    </a:ext>
                  </a:extLst>
                </a:gridCol>
                <a:gridCol w="1234440">
                  <a:extLst>
                    <a:ext uri="{9D8B030D-6E8A-4147-A177-3AD203B41FA5}">
                      <a16:colId xmlns:a16="http://schemas.microsoft.com/office/drawing/2014/main" val="2031750727"/>
                    </a:ext>
                  </a:extLst>
                </a:gridCol>
                <a:gridCol w="822960">
                  <a:extLst>
                    <a:ext uri="{9D8B030D-6E8A-4147-A177-3AD203B41FA5}">
                      <a16:colId xmlns:a16="http://schemas.microsoft.com/office/drawing/2014/main" val="2968746982"/>
                    </a:ext>
                  </a:extLst>
                </a:gridCol>
                <a:gridCol w="822960">
                  <a:extLst>
                    <a:ext uri="{9D8B030D-6E8A-4147-A177-3AD203B41FA5}">
                      <a16:colId xmlns:a16="http://schemas.microsoft.com/office/drawing/2014/main" val="2076355357"/>
                    </a:ext>
                  </a:extLst>
                </a:gridCol>
                <a:gridCol w="822960">
                  <a:extLst>
                    <a:ext uri="{9D8B030D-6E8A-4147-A177-3AD203B41FA5}">
                      <a16:colId xmlns:a16="http://schemas.microsoft.com/office/drawing/2014/main" val="377410383"/>
                    </a:ext>
                  </a:extLst>
                </a:gridCol>
                <a:gridCol w="822960">
                  <a:extLst>
                    <a:ext uri="{9D8B030D-6E8A-4147-A177-3AD203B41FA5}">
                      <a16:colId xmlns:a16="http://schemas.microsoft.com/office/drawing/2014/main" val="2575350296"/>
                    </a:ext>
                  </a:extLst>
                </a:gridCol>
                <a:gridCol w="822960">
                  <a:extLst>
                    <a:ext uri="{9D8B030D-6E8A-4147-A177-3AD203B41FA5}">
                      <a16:colId xmlns:a16="http://schemas.microsoft.com/office/drawing/2014/main" val="1222406132"/>
                    </a:ext>
                  </a:extLst>
                </a:gridCol>
                <a:gridCol w="822960">
                  <a:extLst>
                    <a:ext uri="{9D8B030D-6E8A-4147-A177-3AD203B41FA5}">
                      <a16:colId xmlns:a16="http://schemas.microsoft.com/office/drawing/2014/main" val="199428301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03834817"/>
                  </a:ext>
                </a:extLst>
              </a:tr>
              <a:tr h="370840">
                <a:tc>
                  <a:txBody>
                    <a:bodyPr/>
                    <a:lstStyle/>
                    <a:p>
                      <a:r>
                        <a:rPr lang="en-US" sz="1000"/>
                        <a:t>DenizBank İnsan Kaynakları</a:t>
                      </a:r>
                    </a:p>
                  </a:txBody>
                  <a:tcPr/>
                </a:tc>
                <a:tc>
                  <a:txBody>
                    <a:bodyPr/>
                    <a:lstStyle/>
                    <a:p>
                      <a:r>
                        <a:rPr lang="en-US" sz="1000"/>
                        <a:t>102139</a:t>
                      </a:r>
                    </a:p>
                  </a:txBody>
                  <a:tcPr/>
                </a:tc>
                <a:tc>
                  <a:txBody>
                    <a:bodyPr/>
                    <a:lstStyle/>
                    <a:p>
                      <a:r>
                        <a:rPr lang="en-US" sz="1000"/>
                        <a:t>-12</a:t>
                      </a:r>
                    </a:p>
                  </a:txBody>
                  <a:tcPr/>
                </a:tc>
                <a:tc>
                  <a:txBody>
                    <a:bodyPr/>
                    <a:lstStyle/>
                    <a:p>
                      <a:r>
                        <a:rPr lang="en-US" sz="1000"/>
                        <a:t>-0.0 %</a:t>
                      </a:r>
                    </a:p>
                  </a:txBody>
                  <a:tcPr/>
                </a:tc>
                <a:tc>
                  <a:txBody>
                    <a:bodyPr/>
                    <a:lstStyle/>
                    <a:p>
                      <a:r>
                        <a:rPr lang="en-US" sz="1000"/>
                        <a:t>-18</a:t>
                      </a:r>
                    </a:p>
                  </a:txBody>
                  <a:tcPr/>
                </a:tc>
                <a:tc>
                  <a:txBody>
                    <a:bodyPr/>
                    <a:lstStyle/>
                    <a:p>
                      <a:r>
                        <a:rPr lang="en-US" sz="1000"/>
                        <a:t>-0.0 %</a:t>
                      </a:r>
                    </a:p>
                  </a:txBody>
                  <a:tcPr/>
                </a:tc>
                <a:tc>
                  <a:txBody>
                    <a:bodyPr/>
                    <a:lstStyle/>
                    <a:p>
                      <a:r>
                        <a:rPr lang="en-US" sz="1000"/>
                        <a:t>-135</a:t>
                      </a:r>
                    </a:p>
                  </a:txBody>
                  <a:tcPr/>
                </a:tc>
                <a:tc>
                  <a:txBody>
                    <a:bodyPr/>
                    <a:lstStyle/>
                    <a:p>
                      <a:r>
                        <a:rPr lang="en-US" sz="1000"/>
                        <a:t>-0.1 %</a:t>
                      </a:r>
                    </a:p>
                  </a:txBody>
                  <a:tcPr/>
                </a:tc>
                <a:extLst>
                  <a:ext uri="{0D108BD9-81ED-4DB2-BD59-A6C34878D82A}">
                    <a16:rowId xmlns:a16="http://schemas.microsoft.com/office/drawing/2014/main" val="1723547748"/>
                  </a:ext>
                </a:extLst>
              </a:tr>
              <a:tr h="370840">
                <a:tc>
                  <a:txBody>
                    <a:bodyPr/>
                    <a:lstStyle/>
                    <a:p>
                      <a:r>
                        <a:rPr lang="en-US" sz="1000"/>
                        <a:t>QNB Finansbank Kariyer</a:t>
                      </a:r>
                    </a:p>
                  </a:txBody>
                  <a:tcPr/>
                </a:tc>
                <a:tc>
                  <a:txBody>
                    <a:bodyPr/>
                    <a:lstStyle/>
                    <a:p>
                      <a:r>
                        <a:rPr lang="en-US" sz="1000"/>
                        <a:t>147626</a:t>
                      </a:r>
                    </a:p>
                  </a:txBody>
                  <a:tcPr/>
                </a:tc>
                <a:tc>
                  <a:txBody>
                    <a:bodyPr/>
                    <a:lstStyle/>
                    <a:p>
                      <a:r>
                        <a:rPr lang="en-US" sz="1000"/>
                        <a:t>-27</a:t>
                      </a:r>
                    </a:p>
                  </a:txBody>
                  <a:tcPr/>
                </a:tc>
                <a:tc>
                  <a:txBody>
                    <a:bodyPr/>
                    <a:lstStyle/>
                    <a:p>
                      <a:r>
                        <a:rPr lang="en-US" sz="1000"/>
                        <a:t>-0.0 %</a:t>
                      </a:r>
                    </a:p>
                  </a:txBody>
                  <a:tcPr/>
                </a:tc>
                <a:tc>
                  <a:txBody>
                    <a:bodyPr/>
                    <a:lstStyle/>
                    <a:p>
                      <a:r>
                        <a:rPr lang="en-US" sz="1000"/>
                        <a:t>-62</a:t>
                      </a:r>
                    </a:p>
                  </a:txBody>
                  <a:tcPr/>
                </a:tc>
                <a:tc>
                  <a:txBody>
                    <a:bodyPr/>
                    <a:lstStyle/>
                    <a:p>
                      <a:r>
                        <a:rPr lang="en-US" sz="1000"/>
                        <a:t>-0.0 %</a:t>
                      </a:r>
                    </a:p>
                  </a:txBody>
                  <a:tcPr/>
                </a:tc>
                <a:tc>
                  <a:txBody>
                    <a:bodyPr/>
                    <a:lstStyle/>
                    <a:p>
                      <a:r>
                        <a:rPr lang="en-US" sz="1000"/>
                        <a:t>-249</a:t>
                      </a:r>
                    </a:p>
                  </a:txBody>
                  <a:tcPr/>
                </a:tc>
                <a:tc>
                  <a:txBody>
                    <a:bodyPr/>
                    <a:lstStyle/>
                    <a:p>
                      <a:r>
                        <a:rPr lang="en-US" sz="1000"/>
                        <a:t>-0.2 %</a:t>
                      </a:r>
                    </a:p>
                  </a:txBody>
                  <a:tcPr/>
                </a:tc>
                <a:extLst>
                  <a:ext uri="{0D108BD9-81ED-4DB2-BD59-A6C34878D82A}">
                    <a16:rowId xmlns:a16="http://schemas.microsoft.com/office/drawing/2014/main" val="758730314"/>
                  </a:ext>
                </a:extLst>
              </a:tr>
              <a:tr h="370840">
                <a:tc>
                  <a:txBody>
                    <a:bodyPr/>
                    <a:lstStyle/>
                    <a:p>
                      <a:r>
                        <a:rPr lang="en-US" sz="1000"/>
                        <a:t>TEB Kariyer</a:t>
                      </a:r>
                    </a:p>
                  </a:txBody>
                  <a:tcPr/>
                </a:tc>
                <a:tc>
                  <a:txBody>
                    <a:bodyPr/>
                    <a:lstStyle/>
                    <a:p>
                      <a:r>
                        <a:rPr lang="en-US" sz="1000"/>
                        <a:t>104665</a:t>
                      </a:r>
                    </a:p>
                  </a:txBody>
                  <a:tcPr/>
                </a:tc>
                <a:tc>
                  <a:txBody>
                    <a:bodyPr/>
                    <a:lstStyle/>
                    <a:p>
                      <a:r>
                        <a:rPr lang="en-US" sz="1000"/>
                        <a:t>-2</a:t>
                      </a:r>
                    </a:p>
                  </a:txBody>
                  <a:tcPr/>
                </a:tc>
                <a:tc>
                  <a:txBody>
                    <a:bodyPr/>
                    <a:lstStyle/>
                    <a:p>
                      <a:r>
                        <a:rPr lang="en-US" sz="1000"/>
                        <a:t>-0.0 %</a:t>
                      </a:r>
                    </a:p>
                  </a:txBody>
                  <a:tcPr/>
                </a:tc>
                <a:tc>
                  <a:txBody>
                    <a:bodyPr/>
                    <a:lstStyle/>
                    <a:p>
                      <a:r>
                        <a:rPr lang="en-US" sz="1000"/>
                        <a:t>-37</a:t>
                      </a:r>
                    </a:p>
                  </a:txBody>
                  <a:tcPr/>
                </a:tc>
                <a:tc>
                  <a:txBody>
                    <a:bodyPr/>
                    <a:lstStyle/>
                    <a:p>
                      <a:r>
                        <a:rPr lang="en-US" sz="1000"/>
                        <a:t>-0.0 %</a:t>
                      </a:r>
                    </a:p>
                  </a:txBody>
                  <a:tcPr/>
                </a:tc>
                <a:tc>
                  <a:txBody>
                    <a:bodyPr/>
                    <a:lstStyle/>
                    <a:p>
                      <a:r>
                        <a:rPr lang="en-US" sz="1000"/>
                        <a:t>-206</a:t>
                      </a:r>
                    </a:p>
                  </a:txBody>
                  <a:tcPr/>
                </a:tc>
                <a:tc>
                  <a:txBody>
                    <a:bodyPr/>
                    <a:lstStyle/>
                    <a:p>
                      <a:r>
                        <a:rPr lang="en-US" sz="1000"/>
                        <a:t>-0.2 %</a:t>
                      </a:r>
                    </a:p>
                  </a:txBody>
                  <a:tcPr/>
                </a:tc>
                <a:extLst>
                  <a:ext uri="{0D108BD9-81ED-4DB2-BD59-A6C34878D82A}">
                    <a16:rowId xmlns:a16="http://schemas.microsoft.com/office/drawing/2014/main" val="1677988487"/>
                  </a:ext>
                </a:extLst>
              </a:tr>
              <a:tr h="370840">
                <a:tc>
                  <a:txBody>
                    <a:bodyPr/>
                    <a:lstStyle/>
                    <a:p>
                      <a:r>
                        <a:rPr lang="en-US" sz="1000"/>
                        <a:t>Akbank Kariyer</a:t>
                      </a:r>
                    </a:p>
                  </a:txBody>
                  <a:tcPr/>
                </a:tc>
                <a:tc>
                  <a:txBody>
                    <a:bodyPr/>
                    <a:lstStyle/>
                    <a:p>
                      <a:r>
                        <a:rPr lang="en-US" sz="1000"/>
                        <a:t>86466</a:t>
                      </a:r>
                    </a:p>
                  </a:txBody>
                  <a:tcPr/>
                </a:tc>
                <a:tc>
                  <a:txBody>
                    <a:bodyPr/>
                    <a:lstStyle/>
                    <a:p>
                      <a:r>
                        <a:rPr lang="en-US" sz="1000"/>
                        <a:t>-6</a:t>
                      </a:r>
                    </a:p>
                  </a:txBody>
                  <a:tcPr/>
                </a:tc>
                <a:tc>
                  <a:txBody>
                    <a:bodyPr/>
                    <a:lstStyle/>
                    <a:p>
                      <a:r>
                        <a:rPr lang="en-US" sz="1000"/>
                        <a:t>-0.0 %</a:t>
                      </a:r>
                    </a:p>
                  </a:txBody>
                  <a:tcPr/>
                </a:tc>
                <a:tc>
                  <a:txBody>
                    <a:bodyPr/>
                    <a:lstStyle/>
                    <a:p>
                      <a:r>
                        <a:rPr lang="en-US" sz="1000"/>
                        <a:t>-17</a:t>
                      </a:r>
                    </a:p>
                  </a:txBody>
                  <a:tcPr/>
                </a:tc>
                <a:tc>
                  <a:txBody>
                    <a:bodyPr/>
                    <a:lstStyle/>
                    <a:p>
                      <a:r>
                        <a:rPr lang="en-US" sz="1000"/>
                        <a:t>-0.0 %</a:t>
                      </a:r>
                    </a:p>
                  </a:txBody>
                  <a:tcPr/>
                </a:tc>
                <a:tc>
                  <a:txBody>
                    <a:bodyPr/>
                    <a:lstStyle/>
                    <a:p>
                      <a:r>
                        <a:rPr lang="en-US" sz="1000"/>
                        <a:t>-146</a:t>
                      </a:r>
                    </a:p>
                  </a:txBody>
                  <a:tcPr/>
                </a:tc>
                <a:tc>
                  <a:txBody>
                    <a:bodyPr/>
                    <a:lstStyle/>
                    <a:p>
                      <a:r>
                        <a:rPr lang="en-US" sz="1000"/>
                        <a:t>-0.2 %</a:t>
                      </a:r>
                    </a:p>
                  </a:txBody>
                  <a:tcPr/>
                </a:tc>
                <a:extLst>
                  <a:ext uri="{0D108BD9-81ED-4DB2-BD59-A6C34878D82A}">
                    <a16:rowId xmlns:a16="http://schemas.microsoft.com/office/drawing/2014/main" val="3692849402"/>
                  </a:ext>
                </a:extLst>
              </a:tr>
              <a:tr h="370840">
                <a:tc>
                  <a:txBody>
                    <a:bodyPr/>
                    <a:lstStyle/>
                    <a:p>
                      <a:r>
                        <a:rPr lang="en-US" sz="1000"/>
                        <a:t>Yapı Kredi İnsan Kaynakları</a:t>
                      </a:r>
                    </a:p>
                  </a:txBody>
                  <a:tcPr/>
                </a:tc>
                <a:tc>
                  <a:txBody>
                    <a:bodyPr/>
                    <a:lstStyle/>
                    <a:p>
                      <a:r>
                        <a:rPr lang="en-US" sz="1000"/>
                        <a:t>115841</a:t>
                      </a:r>
                    </a:p>
                  </a:txBody>
                  <a:tcPr/>
                </a:tc>
                <a:tc>
                  <a:txBody>
                    <a:bodyPr/>
                    <a:lstStyle/>
                    <a:p>
                      <a:r>
                        <a:rPr lang="en-US" sz="1000"/>
                        <a:t>-27</a:t>
                      </a:r>
                    </a:p>
                  </a:txBody>
                  <a:tcPr/>
                </a:tc>
                <a:tc>
                  <a:txBody>
                    <a:bodyPr/>
                    <a:lstStyle/>
                    <a:p>
                      <a:r>
                        <a:rPr lang="en-US" sz="1000"/>
                        <a:t>-0.0 %</a:t>
                      </a:r>
                    </a:p>
                  </a:txBody>
                  <a:tcPr/>
                </a:tc>
                <a:tc>
                  <a:txBody>
                    <a:bodyPr/>
                    <a:lstStyle/>
                    <a:p>
                      <a:r>
                        <a:rPr lang="en-US" sz="1000"/>
                        <a:t>-53</a:t>
                      </a:r>
                    </a:p>
                  </a:txBody>
                  <a:tcPr/>
                </a:tc>
                <a:tc>
                  <a:txBody>
                    <a:bodyPr/>
                    <a:lstStyle/>
                    <a:p>
                      <a:r>
                        <a:rPr lang="en-US" sz="1000"/>
                        <a:t>-0.0 %</a:t>
                      </a:r>
                    </a:p>
                  </a:txBody>
                  <a:tcPr/>
                </a:tc>
                <a:tc>
                  <a:txBody>
                    <a:bodyPr/>
                    <a:lstStyle/>
                    <a:p>
                      <a:r>
                        <a:rPr lang="en-US" sz="1000"/>
                        <a:t>-204</a:t>
                      </a:r>
                    </a:p>
                  </a:txBody>
                  <a:tcPr/>
                </a:tc>
                <a:tc>
                  <a:txBody>
                    <a:bodyPr/>
                    <a:lstStyle/>
                    <a:p>
                      <a:r>
                        <a:rPr lang="en-US" sz="1000"/>
                        <a:t>-0.2 %</a:t>
                      </a:r>
                    </a:p>
                  </a:txBody>
                  <a:tcPr/>
                </a:tc>
                <a:extLst>
                  <a:ext uri="{0D108BD9-81ED-4DB2-BD59-A6C34878D82A}">
                    <a16:rowId xmlns:a16="http://schemas.microsoft.com/office/drawing/2014/main" val="4253358008"/>
                  </a:ext>
                </a:extLst>
              </a:tr>
            </a:tbl>
          </a:graphicData>
        </a:graphic>
      </p:graphicFrame>
      <p:sp>
        <p:nvSpPr>
          <p:cNvPr id="4" name="Text Placeholder 3">
            <a:extLst>
              <a:ext uri="{FF2B5EF4-FFF2-40B4-BE49-F238E27FC236}">
                <a16:creationId xmlns:a16="http://schemas.microsoft.com/office/drawing/2014/main" id="{F4BB2A96-BC60-49BA-922F-067C4369AC88}"/>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1068018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EF2FA-623E-4CF8-96CF-B0EEB98FE44F}"/>
              </a:ext>
            </a:extLst>
          </p:cNvPr>
          <p:cNvSpPr>
            <a:spLocks noGrp="1"/>
          </p:cNvSpPr>
          <p:nvPr>
            <p:ph type="title"/>
          </p:nvPr>
        </p:nvSpPr>
        <p:spPr/>
        <p:txBody>
          <a:bodyPr/>
          <a:lstStyle/>
          <a:p>
            <a:r>
              <a:rPr lang="en-US"/>
              <a:t>Facebook Average Interactions Per Post | Yapı Kredi İK&amp;Rakipler</a:t>
            </a:r>
          </a:p>
        </p:txBody>
      </p:sp>
      <p:graphicFrame>
        <p:nvGraphicFramePr>
          <p:cNvPr id="6" name="Chart Placeholder 5">
            <a:extLst>
              <a:ext uri="{FF2B5EF4-FFF2-40B4-BE49-F238E27FC236}">
                <a16:creationId xmlns:a16="http://schemas.microsoft.com/office/drawing/2014/main" id="{A6DB8F81-1805-42F3-A578-A2BDE3674203}"/>
              </a:ext>
            </a:extLst>
          </p:cNvPr>
          <p:cNvGraphicFramePr>
            <a:graphicFrameLocks noGrp="1"/>
          </p:cNvGraphicFramePr>
          <p:nvPr>
            <p:ph type="chart" sz="quarter" idx="13"/>
            <p:extLst>
              <p:ext uri="{D42A27DB-BD31-4B8C-83A1-F6EECF244321}">
                <p14:modId xmlns:p14="http://schemas.microsoft.com/office/powerpoint/2010/main" val="3933721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2213AB-1C0D-47D0-8EA9-DA0DB98EBC10}"/>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B58CB25D-29FA-42CF-BB53-9421B38360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2892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2B51F-1DA1-4D96-926A-197289131377}"/>
              </a:ext>
            </a:extLst>
          </p:cNvPr>
          <p:cNvSpPr>
            <a:spLocks noGrp="1"/>
          </p:cNvSpPr>
          <p:nvPr>
            <p:ph type="title"/>
          </p:nvPr>
        </p:nvSpPr>
        <p:spPr/>
        <p:txBody>
          <a:bodyPr/>
          <a:lstStyle/>
          <a:p>
            <a:r>
              <a:rPr lang="en-US"/>
              <a:t>Twitter Interaction Rate | Yapı Kredi İK&amp;Rakipler</a:t>
            </a:r>
          </a:p>
        </p:txBody>
      </p:sp>
      <p:graphicFrame>
        <p:nvGraphicFramePr>
          <p:cNvPr id="6" name="Chart Placeholder 5">
            <a:extLst>
              <a:ext uri="{FF2B5EF4-FFF2-40B4-BE49-F238E27FC236}">
                <a16:creationId xmlns:a16="http://schemas.microsoft.com/office/drawing/2014/main" id="{CFD52650-49C8-4B73-B14C-D854D9858F26}"/>
              </a:ext>
            </a:extLst>
          </p:cNvPr>
          <p:cNvGraphicFramePr>
            <a:graphicFrameLocks noGrp="1"/>
          </p:cNvGraphicFramePr>
          <p:nvPr>
            <p:ph type="chart" sz="quarter" idx="13"/>
            <p:extLst>
              <p:ext uri="{D42A27DB-BD31-4B8C-83A1-F6EECF244321}">
                <p14:modId xmlns:p14="http://schemas.microsoft.com/office/powerpoint/2010/main" val="3358995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7BD653-4F35-435B-BAA9-81702EE2ABAD}"/>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B57354FB-2D13-4B14-B87B-831B186D37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6988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2CEC2-4B71-4B6B-A607-8896579269BA}"/>
              </a:ext>
            </a:extLst>
          </p:cNvPr>
          <p:cNvSpPr>
            <a:spLocks noGrp="1"/>
          </p:cNvSpPr>
          <p:nvPr>
            <p:ph type="title"/>
          </p:nvPr>
        </p:nvSpPr>
        <p:spPr/>
        <p:txBody>
          <a:bodyPr/>
          <a:lstStyle/>
          <a:p>
            <a:r>
              <a:rPr lang="en-US"/>
              <a:t>Instagram Followers Total | Yapı Kredi İK&amp;Rakipler</a:t>
            </a:r>
          </a:p>
        </p:txBody>
      </p:sp>
      <p:graphicFrame>
        <p:nvGraphicFramePr>
          <p:cNvPr id="6" name="Chart Placeholder 5">
            <a:extLst>
              <a:ext uri="{FF2B5EF4-FFF2-40B4-BE49-F238E27FC236}">
                <a16:creationId xmlns:a16="http://schemas.microsoft.com/office/drawing/2014/main" id="{03C4DB5E-F49E-4270-9250-BD735B0754CC}"/>
              </a:ext>
            </a:extLst>
          </p:cNvPr>
          <p:cNvGraphicFramePr>
            <a:graphicFrameLocks noGrp="1"/>
          </p:cNvGraphicFramePr>
          <p:nvPr>
            <p:ph type="chart" sz="quarter" idx="13"/>
            <p:extLst>
              <p:ext uri="{D42A27DB-BD31-4B8C-83A1-F6EECF244321}">
                <p14:modId xmlns:p14="http://schemas.microsoft.com/office/powerpoint/2010/main" val="15820727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B182AD-4B56-4970-9FC7-F93EF5E4F11D}"/>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54E2A8BB-1871-4B61-B5BC-8785BB7838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8406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F706B-7769-4C21-AC9F-ED83272AD5A4}"/>
              </a:ext>
            </a:extLst>
          </p:cNvPr>
          <p:cNvSpPr>
            <a:spLocks noGrp="1"/>
          </p:cNvSpPr>
          <p:nvPr>
            <p:ph type="title"/>
          </p:nvPr>
        </p:nvSpPr>
        <p:spPr/>
        <p:txBody>
          <a:bodyPr/>
          <a:lstStyle/>
          <a:p>
            <a:r>
              <a:rPr lang="en-US"/>
              <a:t>Instagram Key Metrics Radar | Yapı Kredi İK&amp;Rakipler</a:t>
            </a:r>
          </a:p>
        </p:txBody>
      </p:sp>
      <p:graphicFrame>
        <p:nvGraphicFramePr>
          <p:cNvPr id="6" name="Chart Placeholder 5">
            <a:extLst>
              <a:ext uri="{FF2B5EF4-FFF2-40B4-BE49-F238E27FC236}">
                <a16:creationId xmlns:a16="http://schemas.microsoft.com/office/drawing/2014/main" id="{D25A62DF-E2AA-4228-9029-FD8098FD6A19}"/>
              </a:ext>
            </a:extLst>
          </p:cNvPr>
          <p:cNvGraphicFramePr>
            <a:graphicFrameLocks noGrp="1"/>
          </p:cNvGraphicFramePr>
          <p:nvPr>
            <p:ph type="chart" sz="quarter" idx="13"/>
            <p:extLst>
              <p:ext uri="{D42A27DB-BD31-4B8C-83A1-F6EECF244321}">
                <p14:modId xmlns:p14="http://schemas.microsoft.com/office/powerpoint/2010/main" val="35054726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31CA16-B22D-4102-A315-6D10952F0E60}"/>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F53895A8-B9D9-4535-A3ED-F34F2BE48A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8946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10DEE-F31F-4779-854A-0ADCE6E9B495}"/>
              </a:ext>
            </a:extLst>
          </p:cNvPr>
          <p:cNvSpPr>
            <a:spLocks noGrp="1"/>
          </p:cNvSpPr>
          <p:nvPr>
            <p:ph type="title"/>
          </p:nvPr>
        </p:nvSpPr>
        <p:spPr/>
        <p:txBody>
          <a:bodyPr/>
          <a:lstStyle/>
          <a:p>
            <a:r>
              <a:rPr lang="en-US"/>
              <a:t>LinkedIn Engagement Rate By Post Type | Yapı Kredi İK&amp;Rakipler</a:t>
            </a:r>
          </a:p>
        </p:txBody>
      </p:sp>
      <p:graphicFrame>
        <p:nvGraphicFramePr>
          <p:cNvPr id="6" name="Chart Placeholder 5">
            <a:extLst>
              <a:ext uri="{FF2B5EF4-FFF2-40B4-BE49-F238E27FC236}">
                <a16:creationId xmlns:a16="http://schemas.microsoft.com/office/drawing/2014/main" id="{C2C1F17C-0200-491C-B279-420B5903CF67}"/>
              </a:ext>
            </a:extLst>
          </p:cNvPr>
          <p:cNvGraphicFramePr>
            <a:graphicFrameLocks noGrp="1"/>
          </p:cNvGraphicFramePr>
          <p:nvPr>
            <p:ph type="chart" sz="quarter" idx="13"/>
            <p:extLst>
              <p:ext uri="{D42A27DB-BD31-4B8C-83A1-F6EECF244321}">
                <p14:modId xmlns:p14="http://schemas.microsoft.com/office/powerpoint/2010/main" val="17618164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547BBA-AB6B-4AB2-8E5C-E77367A81222}"/>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1EDC043A-37AD-49A5-825C-4C3A1B84AB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8204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6A05C-4069-4E98-9DEB-7CE6C172CF2A}"/>
              </a:ext>
            </a:extLst>
          </p:cNvPr>
          <p:cNvSpPr>
            <a:spLocks noGrp="1"/>
          </p:cNvSpPr>
          <p:nvPr>
            <p:ph type="title"/>
          </p:nvPr>
        </p:nvSpPr>
        <p:spPr/>
        <p:txBody>
          <a:bodyPr/>
          <a:lstStyle/>
          <a:p>
            <a:r>
              <a:rPr lang="en-US"/>
              <a:t>LinkedIn Posts Table | Yapı Kredi İK&amp;Rakipler - 1 of 16</a:t>
            </a:r>
          </a:p>
        </p:txBody>
      </p:sp>
      <p:graphicFrame>
        <p:nvGraphicFramePr>
          <p:cNvPr id="5" name="Table Placeholder 4">
            <a:extLst>
              <a:ext uri="{FF2B5EF4-FFF2-40B4-BE49-F238E27FC236}">
                <a16:creationId xmlns:a16="http://schemas.microsoft.com/office/drawing/2014/main" id="{3F0B3869-705D-402F-89DD-9A74DCB56826}"/>
              </a:ext>
            </a:extLst>
          </p:cNvPr>
          <p:cNvGraphicFramePr>
            <a:graphicFrameLocks noGrp="1"/>
          </p:cNvGraphicFramePr>
          <p:nvPr>
            <p:ph type="tbl" sz="quarter" idx="13"/>
            <p:extLst>
              <p:ext uri="{D42A27DB-BD31-4B8C-83A1-F6EECF244321}">
                <p14:modId xmlns:p14="http://schemas.microsoft.com/office/powerpoint/2010/main" val="4278367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000950546"/>
                    </a:ext>
                  </a:extLst>
                </a:gridCol>
                <a:gridCol w="905256">
                  <a:extLst>
                    <a:ext uri="{9D8B030D-6E8A-4147-A177-3AD203B41FA5}">
                      <a16:colId xmlns:a16="http://schemas.microsoft.com/office/drawing/2014/main" val="654063217"/>
                    </a:ext>
                  </a:extLst>
                </a:gridCol>
                <a:gridCol w="658368">
                  <a:extLst>
                    <a:ext uri="{9D8B030D-6E8A-4147-A177-3AD203B41FA5}">
                      <a16:colId xmlns:a16="http://schemas.microsoft.com/office/drawing/2014/main" val="3735118761"/>
                    </a:ext>
                  </a:extLst>
                </a:gridCol>
                <a:gridCol w="658368">
                  <a:extLst>
                    <a:ext uri="{9D8B030D-6E8A-4147-A177-3AD203B41FA5}">
                      <a16:colId xmlns:a16="http://schemas.microsoft.com/office/drawing/2014/main" val="1598067053"/>
                    </a:ext>
                  </a:extLst>
                </a:gridCol>
                <a:gridCol w="658368">
                  <a:extLst>
                    <a:ext uri="{9D8B030D-6E8A-4147-A177-3AD203B41FA5}">
                      <a16:colId xmlns:a16="http://schemas.microsoft.com/office/drawing/2014/main" val="4288848524"/>
                    </a:ext>
                  </a:extLst>
                </a:gridCol>
                <a:gridCol w="658368">
                  <a:extLst>
                    <a:ext uri="{9D8B030D-6E8A-4147-A177-3AD203B41FA5}">
                      <a16:colId xmlns:a16="http://schemas.microsoft.com/office/drawing/2014/main" val="3876944034"/>
                    </a:ext>
                  </a:extLst>
                </a:gridCol>
                <a:gridCol w="658368">
                  <a:extLst>
                    <a:ext uri="{9D8B030D-6E8A-4147-A177-3AD203B41FA5}">
                      <a16:colId xmlns:a16="http://schemas.microsoft.com/office/drawing/2014/main" val="1077776800"/>
                    </a:ext>
                  </a:extLst>
                </a:gridCol>
                <a:gridCol w="658368">
                  <a:extLst>
                    <a:ext uri="{9D8B030D-6E8A-4147-A177-3AD203B41FA5}">
                      <a16:colId xmlns:a16="http://schemas.microsoft.com/office/drawing/2014/main" val="2408128940"/>
                    </a:ext>
                  </a:extLst>
                </a:gridCol>
                <a:gridCol w="658368">
                  <a:extLst>
                    <a:ext uri="{9D8B030D-6E8A-4147-A177-3AD203B41FA5}">
                      <a16:colId xmlns:a16="http://schemas.microsoft.com/office/drawing/2014/main" val="1131261736"/>
                    </a:ext>
                  </a:extLst>
                </a:gridCol>
                <a:gridCol w="658368">
                  <a:extLst>
                    <a:ext uri="{9D8B030D-6E8A-4147-A177-3AD203B41FA5}">
                      <a16:colId xmlns:a16="http://schemas.microsoft.com/office/drawing/2014/main" val="4091282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46087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- 2022-05-27 18:11:23</a:t>
                      </a:r>
                      <a:r>
                        <a:rPr kumimoji="0" lang="en-US" sz="1000" b="0" i="0" u="none" strike="noStrike" kern="1200" cap="none" spc="0" normalizeH="0" baseline="0" noProof="0">
                          <a:ln>
                            <a:noFill/>
                          </a:ln>
                          <a:solidFill>
                            <a:prstClr val="black"/>
                          </a:solidFill>
                          <a:effectLst/>
                          <a:uLnTx/>
                          <a:uFillTx/>
                          <a:latin typeface="+mn-lt"/>
                          <a:ea typeface="+mn-ea"/>
                          <a:cs typeface="+mn-cs"/>
                        </a:rPr>
                        <a:t>
 NFT Summit İstanbul 2022, Lütfi Kırdar Kongre ve Sergi Sarayı’nda 28 – 29 Mayıs’ta kapılarını açıyor. Yapı Kredi olarak sponsorluğumuz kapsamında Stratejik İş Geliştirme ve İnovasyon Direktörümüz Itır Ürünay Aydoğan’ın katılımı ile yer alacağız.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2.8786840301576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78301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- 2022-05-27 15:54:58</a:t>
                      </a:r>
                      <a:r>
                        <a:rPr kumimoji="0" lang="en-US" sz="1000" b="0" i="0" u="none" strike="noStrike" kern="1200" cap="none" spc="0" normalizeH="0" baseline="0" noProof="0">
                          <a:ln>
                            <a:noFill/>
                          </a:ln>
                          <a:solidFill>
                            <a:prstClr val="black"/>
                          </a:solidFill>
                          <a:effectLst/>
                          <a:uLnTx/>
                          <a:uFillTx/>
                          <a:latin typeface="+mn-lt"/>
                          <a:ea typeface="+mn-ea"/>
                          <a:cs typeface="+mn-cs"/>
                        </a:rPr>
                        <a:t>
 Sürdürülebilirlik bir trend haline geldiğinden beri şirketler daha çevre dostu görünme çabalarını artırıyor. Birçok şirketin iş modellerini kalıcı olarak değiştirerek çevreye olumlu katkılar sağlamasına neden olsa da bundan faydalanan şirketler de var. Peki Greenwashing nedir ve neden bir problem haline geliyor? Gelin, birlikte öğrenelim. https://spoti.fi/3NB2gtO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1.7280240420736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extLst>
                  <a:ext uri="{0D108BD9-81ED-4DB2-BD59-A6C34878D82A}">
                    <a16:rowId xmlns:a16="http://schemas.microsoft.com/office/drawing/2014/main" val="3442107456"/>
                  </a:ext>
                </a:extLst>
              </a:tr>
            </a:tbl>
          </a:graphicData>
        </a:graphic>
      </p:graphicFrame>
      <p:sp>
        <p:nvSpPr>
          <p:cNvPr id="4" name="Text Placeholder 3">
            <a:extLst>
              <a:ext uri="{FF2B5EF4-FFF2-40B4-BE49-F238E27FC236}">
                <a16:creationId xmlns:a16="http://schemas.microsoft.com/office/drawing/2014/main" id="{588AB25E-C7ED-48E1-9AAD-9C1038AC48CB}"/>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3861533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59930-3992-4708-94C7-95D48D61F93F}"/>
              </a:ext>
            </a:extLst>
          </p:cNvPr>
          <p:cNvSpPr>
            <a:spLocks noGrp="1"/>
          </p:cNvSpPr>
          <p:nvPr>
            <p:ph type="title"/>
          </p:nvPr>
        </p:nvSpPr>
        <p:spPr/>
        <p:txBody>
          <a:bodyPr/>
          <a:lstStyle/>
          <a:p>
            <a:r>
              <a:rPr lang="en-US"/>
              <a:t>LinkedIn Posts Table | Yapı Kredi İK&amp;Rakipler - 2 of 16</a:t>
            </a:r>
          </a:p>
        </p:txBody>
      </p:sp>
      <p:graphicFrame>
        <p:nvGraphicFramePr>
          <p:cNvPr id="5" name="Table Placeholder 4">
            <a:extLst>
              <a:ext uri="{FF2B5EF4-FFF2-40B4-BE49-F238E27FC236}">
                <a16:creationId xmlns:a16="http://schemas.microsoft.com/office/drawing/2014/main" id="{E1540C3B-C748-48E8-9DF6-5F16E3DC00AF}"/>
              </a:ext>
            </a:extLst>
          </p:cNvPr>
          <p:cNvGraphicFramePr>
            <a:graphicFrameLocks noGrp="1"/>
          </p:cNvGraphicFramePr>
          <p:nvPr>
            <p:ph type="tbl" sz="quarter" idx="13"/>
            <p:extLst>
              <p:ext uri="{D42A27DB-BD31-4B8C-83A1-F6EECF244321}">
                <p14:modId xmlns:p14="http://schemas.microsoft.com/office/powerpoint/2010/main" val="457758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107130011"/>
                    </a:ext>
                  </a:extLst>
                </a:gridCol>
                <a:gridCol w="905256">
                  <a:extLst>
                    <a:ext uri="{9D8B030D-6E8A-4147-A177-3AD203B41FA5}">
                      <a16:colId xmlns:a16="http://schemas.microsoft.com/office/drawing/2014/main" val="1968445818"/>
                    </a:ext>
                  </a:extLst>
                </a:gridCol>
                <a:gridCol w="658368">
                  <a:extLst>
                    <a:ext uri="{9D8B030D-6E8A-4147-A177-3AD203B41FA5}">
                      <a16:colId xmlns:a16="http://schemas.microsoft.com/office/drawing/2014/main" val="1872827501"/>
                    </a:ext>
                  </a:extLst>
                </a:gridCol>
                <a:gridCol w="658368">
                  <a:extLst>
                    <a:ext uri="{9D8B030D-6E8A-4147-A177-3AD203B41FA5}">
                      <a16:colId xmlns:a16="http://schemas.microsoft.com/office/drawing/2014/main" val="2183786185"/>
                    </a:ext>
                  </a:extLst>
                </a:gridCol>
                <a:gridCol w="658368">
                  <a:extLst>
                    <a:ext uri="{9D8B030D-6E8A-4147-A177-3AD203B41FA5}">
                      <a16:colId xmlns:a16="http://schemas.microsoft.com/office/drawing/2014/main" val="641221600"/>
                    </a:ext>
                  </a:extLst>
                </a:gridCol>
                <a:gridCol w="658368">
                  <a:extLst>
                    <a:ext uri="{9D8B030D-6E8A-4147-A177-3AD203B41FA5}">
                      <a16:colId xmlns:a16="http://schemas.microsoft.com/office/drawing/2014/main" val="2809900772"/>
                    </a:ext>
                  </a:extLst>
                </a:gridCol>
                <a:gridCol w="658368">
                  <a:extLst>
                    <a:ext uri="{9D8B030D-6E8A-4147-A177-3AD203B41FA5}">
                      <a16:colId xmlns:a16="http://schemas.microsoft.com/office/drawing/2014/main" val="1223816825"/>
                    </a:ext>
                  </a:extLst>
                </a:gridCol>
                <a:gridCol w="658368">
                  <a:extLst>
                    <a:ext uri="{9D8B030D-6E8A-4147-A177-3AD203B41FA5}">
                      <a16:colId xmlns:a16="http://schemas.microsoft.com/office/drawing/2014/main" val="182823873"/>
                    </a:ext>
                  </a:extLst>
                </a:gridCol>
                <a:gridCol w="658368">
                  <a:extLst>
                    <a:ext uri="{9D8B030D-6E8A-4147-A177-3AD203B41FA5}">
                      <a16:colId xmlns:a16="http://schemas.microsoft.com/office/drawing/2014/main" val="223902638"/>
                    </a:ext>
                  </a:extLst>
                </a:gridCol>
                <a:gridCol w="658368">
                  <a:extLst>
                    <a:ext uri="{9D8B030D-6E8A-4147-A177-3AD203B41FA5}">
                      <a16:colId xmlns:a16="http://schemas.microsoft.com/office/drawing/2014/main" val="687242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669766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- 2022-05-26 17:48:17</a:t>
                      </a:r>
                      <a:r>
                        <a:rPr kumimoji="0" lang="en-US" sz="1000" b="0" i="0" u="none" strike="noStrike" kern="1200" cap="none" spc="0" normalizeH="0" baseline="0" noProof="0">
                          <a:ln>
                            <a:noFill/>
                          </a:ln>
                          <a:solidFill>
                            <a:prstClr val="black"/>
                          </a:solidFill>
                          <a:effectLst/>
                          <a:uLnTx/>
                          <a:uFillTx/>
                          <a:latin typeface="+mn-lt"/>
                          <a:ea typeface="+mn-ea"/>
                          <a:cs typeface="+mn-cs"/>
                        </a:rPr>
                        <a:t>
 Yapı Kredi ve Dünya gazetesi iş birliğiyle KOBİ’lere özel hazırlanan “e-Ticaret Gündemi” ile e-ticaret sektöründeki gelişmeler ve merak edilenler Dünya gazetesinde! Bu haftanın içeriğini okumak için linke tıklayabilirsiniz.👉🏻https://bit.ly/3sXmeaa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2.2960288808664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27455792"/>
                  </a:ext>
                </a:extLst>
              </a:tr>
            </a:tbl>
          </a:graphicData>
        </a:graphic>
      </p:graphicFrame>
      <p:sp>
        <p:nvSpPr>
          <p:cNvPr id="4" name="Text Placeholder 3">
            <a:extLst>
              <a:ext uri="{FF2B5EF4-FFF2-40B4-BE49-F238E27FC236}">
                <a16:creationId xmlns:a16="http://schemas.microsoft.com/office/drawing/2014/main" id="{527DE232-C2EC-4EAB-9863-EA90B8713DA9}"/>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170082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046B4-C9D7-467E-8B4E-FACBD1383378}"/>
              </a:ext>
            </a:extLst>
          </p:cNvPr>
          <p:cNvSpPr>
            <a:spLocks noGrp="1"/>
          </p:cNvSpPr>
          <p:nvPr>
            <p:ph type="title"/>
          </p:nvPr>
        </p:nvSpPr>
        <p:spPr/>
        <p:txBody>
          <a:bodyPr/>
          <a:lstStyle/>
          <a:p>
            <a:r>
              <a:rPr lang="en-US"/>
              <a:t>LinkedIn Posts Table | Yapı Kredi İK&amp;Rakipler - 3 of 16</a:t>
            </a:r>
          </a:p>
        </p:txBody>
      </p:sp>
      <p:graphicFrame>
        <p:nvGraphicFramePr>
          <p:cNvPr id="5" name="Table Placeholder 4">
            <a:extLst>
              <a:ext uri="{FF2B5EF4-FFF2-40B4-BE49-F238E27FC236}">
                <a16:creationId xmlns:a16="http://schemas.microsoft.com/office/drawing/2014/main" id="{8369A34D-0017-4F8E-8F92-9D82D3C4535C}"/>
              </a:ext>
            </a:extLst>
          </p:cNvPr>
          <p:cNvGraphicFramePr>
            <a:graphicFrameLocks noGrp="1"/>
          </p:cNvGraphicFramePr>
          <p:nvPr>
            <p:ph type="tbl" sz="quarter" idx="13"/>
            <p:extLst>
              <p:ext uri="{D42A27DB-BD31-4B8C-83A1-F6EECF244321}">
                <p14:modId xmlns:p14="http://schemas.microsoft.com/office/powerpoint/2010/main" val="3114551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467344943"/>
                    </a:ext>
                  </a:extLst>
                </a:gridCol>
                <a:gridCol w="905256">
                  <a:extLst>
                    <a:ext uri="{9D8B030D-6E8A-4147-A177-3AD203B41FA5}">
                      <a16:colId xmlns:a16="http://schemas.microsoft.com/office/drawing/2014/main" val="3866196659"/>
                    </a:ext>
                  </a:extLst>
                </a:gridCol>
                <a:gridCol w="658368">
                  <a:extLst>
                    <a:ext uri="{9D8B030D-6E8A-4147-A177-3AD203B41FA5}">
                      <a16:colId xmlns:a16="http://schemas.microsoft.com/office/drawing/2014/main" val="1703336418"/>
                    </a:ext>
                  </a:extLst>
                </a:gridCol>
                <a:gridCol w="658368">
                  <a:extLst>
                    <a:ext uri="{9D8B030D-6E8A-4147-A177-3AD203B41FA5}">
                      <a16:colId xmlns:a16="http://schemas.microsoft.com/office/drawing/2014/main" val="482206070"/>
                    </a:ext>
                  </a:extLst>
                </a:gridCol>
                <a:gridCol w="658368">
                  <a:extLst>
                    <a:ext uri="{9D8B030D-6E8A-4147-A177-3AD203B41FA5}">
                      <a16:colId xmlns:a16="http://schemas.microsoft.com/office/drawing/2014/main" val="2569437664"/>
                    </a:ext>
                  </a:extLst>
                </a:gridCol>
                <a:gridCol w="658368">
                  <a:extLst>
                    <a:ext uri="{9D8B030D-6E8A-4147-A177-3AD203B41FA5}">
                      <a16:colId xmlns:a16="http://schemas.microsoft.com/office/drawing/2014/main" val="1512095776"/>
                    </a:ext>
                  </a:extLst>
                </a:gridCol>
                <a:gridCol w="658368">
                  <a:extLst>
                    <a:ext uri="{9D8B030D-6E8A-4147-A177-3AD203B41FA5}">
                      <a16:colId xmlns:a16="http://schemas.microsoft.com/office/drawing/2014/main" val="1030031053"/>
                    </a:ext>
                  </a:extLst>
                </a:gridCol>
                <a:gridCol w="658368">
                  <a:extLst>
                    <a:ext uri="{9D8B030D-6E8A-4147-A177-3AD203B41FA5}">
                      <a16:colId xmlns:a16="http://schemas.microsoft.com/office/drawing/2014/main" val="2912906332"/>
                    </a:ext>
                  </a:extLst>
                </a:gridCol>
                <a:gridCol w="658368">
                  <a:extLst>
                    <a:ext uri="{9D8B030D-6E8A-4147-A177-3AD203B41FA5}">
                      <a16:colId xmlns:a16="http://schemas.microsoft.com/office/drawing/2014/main" val="506735880"/>
                    </a:ext>
                  </a:extLst>
                </a:gridCol>
                <a:gridCol w="658368">
                  <a:extLst>
                    <a:ext uri="{9D8B030D-6E8A-4147-A177-3AD203B41FA5}">
                      <a16:colId xmlns:a16="http://schemas.microsoft.com/office/drawing/2014/main" val="2372716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87756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- 2022-05-25 12:59:33</a:t>
                      </a:r>
                      <a:r>
                        <a:rPr kumimoji="0" lang="en-US" sz="1000" b="0" i="0" u="none" strike="noStrike" kern="1200" cap="none" spc="0" normalizeH="0" baseline="0" noProof="0">
                          <a:ln>
                            <a:noFill/>
                          </a:ln>
                          <a:solidFill>
                            <a:prstClr val="black"/>
                          </a:solidFill>
                          <a:effectLst/>
                          <a:uLnTx/>
                          <a:uFillTx/>
                          <a:latin typeface="+mn-lt"/>
                          <a:ea typeface="+mn-ea"/>
                          <a:cs typeface="+mn-cs"/>
                        </a:rPr>
                        <a:t>
 Sürdürülebilirlik Sohbetleri’nde bu hafta “Karbon Ayak İzimizi Nasıl Azaltabiliriz?” konuşulacak. Yekta Kopan moderatörlüğünde gerçekleşecek sohbetimizin konukları Horizon Consultancy Yönetici Ortağı Eser Erginoğlu ve WWF-Türkiye İklim ve Enerji Programı Müdürü Tanyeli Behiç Sabuncu. Bugün saat 21.00'de, Yapı Kredi YouTube ve Facebook hesaplarımızdan canlı olarak izleyebilirsiniz.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1.3544712944436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extLst>
                  <a:ext uri="{0D108BD9-81ED-4DB2-BD59-A6C34878D82A}">
                    <a16:rowId xmlns:a16="http://schemas.microsoft.com/office/drawing/2014/main" val="3735197671"/>
                  </a:ext>
                </a:extLst>
              </a:tr>
            </a:tbl>
          </a:graphicData>
        </a:graphic>
      </p:graphicFrame>
      <p:sp>
        <p:nvSpPr>
          <p:cNvPr id="4" name="Text Placeholder 3">
            <a:extLst>
              <a:ext uri="{FF2B5EF4-FFF2-40B4-BE49-F238E27FC236}">
                <a16:creationId xmlns:a16="http://schemas.microsoft.com/office/drawing/2014/main" id="{43969419-4B8A-42FE-992E-E3ADC5F3F21F}"/>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1870903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39786-7091-4F46-9CC1-D1CEA2C4F5D5}"/>
              </a:ext>
            </a:extLst>
          </p:cNvPr>
          <p:cNvSpPr>
            <a:spLocks noGrp="1"/>
          </p:cNvSpPr>
          <p:nvPr>
            <p:ph type="title"/>
          </p:nvPr>
        </p:nvSpPr>
        <p:spPr/>
        <p:txBody>
          <a:bodyPr/>
          <a:lstStyle/>
          <a:p>
            <a:r>
              <a:rPr lang="en-US"/>
              <a:t>LinkedIn Posts Table | Yapı Kredi İK&amp;Rakipler - 4 of 16</a:t>
            </a:r>
          </a:p>
        </p:txBody>
      </p:sp>
      <p:graphicFrame>
        <p:nvGraphicFramePr>
          <p:cNvPr id="5" name="Table Placeholder 4">
            <a:extLst>
              <a:ext uri="{FF2B5EF4-FFF2-40B4-BE49-F238E27FC236}">
                <a16:creationId xmlns:a16="http://schemas.microsoft.com/office/drawing/2014/main" id="{0574139A-9E80-42D4-ABA2-D467F935AC94}"/>
              </a:ext>
            </a:extLst>
          </p:cNvPr>
          <p:cNvGraphicFramePr>
            <a:graphicFrameLocks noGrp="1"/>
          </p:cNvGraphicFramePr>
          <p:nvPr>
            <p:ph type="tbl" sz="quarter" idx="13"/>
            <p:extLst>
              <p:ext uri="{D42A27DB-BD31-4B8C-83A1-F6EECF244321}">
                <p14:modId xmlns:p14="http://schemas.microsoft.com/office/powerpoint/2010/main" val="3327105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08804348"/>
                    </a:ext>
                  </a:extLst>
                </a:gridCol>
                <a:gridCol w="905256">
                  <a:extLst>
                    <a:ext uri="{9D8B030D-6E8A-4147-A177-3AD203B41FA5}">
                      <a16:colId xmlns:a16="http://schemas.microsoft.com/office/drawing/2014/main" val="1681168701"/>
                    </a:ext>
                  </a:extLst>
                </a:gridCol>
                <a:gridCol w="658368">
                  <a:extLst>
                    <a:ext uri="{9D8B030D-6E8A-4147-A177-3AD203B41FA5}">
                      <a16:colId xmlns:a16="http://schemas.microsoft.com/office/drawing/2014/main" val="4109773589"/>
                    </a:ext>
                  </a:extLst>
                </a:gridCol>
                <a:gridCol w="658368">
                  <a:extLst>
                    <a:ext uri="{9D8B030D-6E8A-4147-A177-3AD203B41FA5}">
                      <a16:colId xmlns:a16="http://schemas.microsoft.com/office/drawing/2014/main" val="2684448197"/>
                    </a:ext>
                  </a:extLst>
                </a:gridCol>
                <a:gridCol w="658368">
                  <a:extLst>
                    <a:ext uri="{9D8B030D-6E8A-4147-A177-3AD203B41FA5}">
                      <a16:colId xmlns:a16="http://schemas.microsoft.com/office/drawing/2014/main" val="2226292406"/>
                    </a:ext>
                  </a:extLst>
                </a:gridCol>
                <a:gridCol w="658368">
                  <a:extLst>
                    <a:ext uri="{9D8B030D-6E8A-4147-A177-3AD203B41FA5}">
                      <a16:colId xmlns:a16="http://schemas.microsoft.com/office/drawing/2014/main" val="725493699"/>
                    </a:ext>
                  </a:extLst>
                </a:gridCol>
                <a:gridCol w="658368">
                  <a:extLst>
                    <a:ext uri="{9D8B030D-6E8A-4147-A177-3AD203B41FA5}">
                      <a16:colId xmlns:a16="http://schemas.microsoft.com/office/drawing/2014/main" val="871380054"/>
                    </a:ext>
                  </a:extLst>
                </a:gridCol>
                <a:gridCol w="658368">
                  <a:extLst>
                    <a:ext uri="{9D8B030D-6E8A-4147-A177-3AD203B41FA5}">
                      <a16:colId xmlns:a16="http://schemas.microsoft.com/office/drawing/2014/main" val="1872026236"/>
                    </a:ext>
                  </a:extLst>
                </a:gridCol>
                <a:gridCol w="658368">
                  <a:extLst>
                    <a:ext uri="{9D8B030D-6E8A-4147-A177-3AD203B41FA5}">
                      <a16:colId xmlns:a16="http://schemas.microsoft.com/office/drawing/2014/main" val="1496744841"/>
                    </a:ext>
                  </a:extLst>
                </a:gridCol>
                <a:gridCol w="658368">
                  <a:extLst>
                    <a:ext uri="{9D8B030D-6E8A-4147-A177-3AD203B41FA5}">
                      <a16:colId xmlns:a16="http://schemas.microsoft.com/office/drawing/2014/main" val="3730865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52463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- 2022-05-24 19:38:43</a:t>
                      </a:r>
                      <a:r>
                        <a:rPr kumimoji="0" lang="en-US" sz="1000" b="0" i="0" u="none" strike="noStrike" kern="1200" cap="none" spc="0" normalizeH="0" baseline="0" noProof="0">
                          <a:ln>
                            <a:noFill/>
                          </a:ln>
                          <a:solidFill>
                            <a:prstClr val="black"/>
                          </a:solidFill>
                          <a:effectLst/>
                          <a:uLnTx/>
                          <a:uFillTx/>
                          <a:latin typeface="+mn-lt"/>
                          <a:ea typeface="+mn-ea"/>
                          <a:cs typeface="+mn-cs"/>
                        </a:rPr>
                        <a:t>
 Sürdürülebilirlikten geleceğin sektörlerine, global piyasalardan yeni nesil teknolojilere kadar birçok farklı alana yatırım imkânı sunan Yapı Kredi Portföy 20 yaşında! Siz de yatırımlarınızı Yapı Kredi Portföy fonlarında değerlendirin, geleceğinizi birlikte planlayalım. Detaylı bilgi almak için yapikrediportfoy.com.tr adresini ziyaret edebilirsiniz.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1.7189686188287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extLst>
                  <a:ext uri="{0D108BD9-81ED-4DB2-BD59-A6C34878D82A}">
                    <a16:rowId xmlns:a16="http://schemas.microsoft.com/office/drawing/2014/main" val="853425834"/>
                  </a:ext>
                </a:extLst>
              </a:tr>
            </a:tbl>
          </a:graphicData>
        </a:graphic>
      </p:graphicFrame>
      <p:sp>
        <p:nvSpPr>
          <p:cNvPr id="4" name="Text Placeholder 3">
            <a:extLst>
              <a:ext uri="{FF2B5EF4-FFF2-40B4-BE49-F238E27FC236}">
                <a16:creationId xmlns:a16="http://schemas.microsoft.com/office/drawing/2014/main" id="{7D36D922-B2E5-419E-A3F4-96340A2D406C}"/>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2823182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04A5D-4EB8-4A6A-BB36-B3C8AAE546C7}"/>
              </a:ext>
            </a:extLst>
          </p:cNvPr>
          <p:cNvSpPr>
            <a:spLocks noGrp="1"/>
          </p:cNvSpPr>
          <p:nvPr>
            <p:ph type="title"/>
          </p:nvPr>
        </p:nvSpPr>
        <p:spPr/>
        <p:txBody>
          <a:bodyPr/>
          <a:lstStyle/>
          <a:p>
            <a:r>
              <a:rPr lang="en-US"/>
              <a:t>LinkedIn Posts Table | Yapı Kredi İK&amp;Rakipler - 5 of 16</a:t>
            </a:r>
          </a:p>
        </p:txBody>
      </p:sp>
      <p:graphicFrame>
        <p:nvGraphicFramePr>
          <p:cNvPr id="5" name="Table Placeholder 4">
            <a:extLst>
              <a:ext uri="{FF2B5EF4-FFF2-40B4-BE49-F238E27FC236}">
                <a16:creationId xmlns:a16="http://schemas.microsoft.com/office/drawing/2014/main" id="{988C6C07-75D6-4FFB-9332-58937674ED17}"/>
              </a:ext>
            </a:extLst>
          </p:cNvPr>
          <p:cNvGraphicFramePr>
            <a:graphicFrameLocks noGrp="1"/>
          </p:cNvGraphicFramePr>
          <p:nvPr>
            <p:ph type="tbl" sz="quarter" idx="13"/>
            <p:extLst>
              <p:ext uri="{D42A27DB-BD31-4B8C-83A1-F6EECF244321}">
                <p14:modId xmlns:p14="http://schemas.microsoft.com/office/powerpoint/2010/main" val="866043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415965845"/>
                    </a:ext>
                  </a:extLst>
                </a:gridCol>
                <a:gridCol w="905256">
                  <a:extLst>
                    <a:ext uri="{9D8B030D-6E8A-4147-A177-3AD203B41FA5}">
                      <a16:colId xmlns:a16="http://schemas.microsoft.com/office/drawing/2014/main" val="1452074413"/>
                    </a:ext>
                  </a:extLst>
                </a:gridCol>
                <a:gridCol w="658368">
                  <a:extLst>
                    <a:ext uri="{9D8B030D-6E8A-4147-A177-3AD203B41FA5}">
                      <a16:colId xmlns:a16="http://schemas.microsoft.com/office/drawing/2014/main" val="1339168732"/>
                    </a:ext>
                  </a:extLst>
                </a:gridCol>
                <a:gridCol w="658368">
                  <a:extLst>
                    <a:ext uri="{9D8B030D-6E8A-4147-A177-3AD203B41FA5}">
                      <a16:colId xmlns:a16="http://schemas.microsoft.com/office/drawing/2014/main" val="2143548646"/>
                    </a:ext>
                  </a:extLst>
                </a:gridCol>
                <a:gridCol w="658368">
                  <a:extLst>
                    <a:ext uri="{9D8B030D-6E8A-4147-A177-3AD203B41FA5}">
                      <a16:colId xmlns:a16="http://schemas.microsoft.com/office/drawing/2014/main" val="1631950546"/>
                    </a:ext>
                  </a:extLst>
                </a:gridCol>
                <a:gridCol w="658368">
                  <a:extLst>
                    <a:ext uri="{9D8B030D-6E8A-4147-A177-3AD203B41FA5}">
                      <a16:colId xmlns:a16="http://schemas.microsoft.com/office/drawing/2014/main" val="3562875036"/>
                    </a:ext>
                  </a:extLst>
                </a:gridCol>
                <a:gridCol w="658368">
                  <a:extLst>
                    <a:ext uri="{9D8B030D-6E8A-4147-A177-3AD203B41FA5}">
                      <a16:colId xmlns:a16="http://schemas.microsoft.com/office/drawing/2014/main" val="3389241770"/>
                    </a:ext>
                  </a:extLst>
                </a:gridCol>
                <a:gridCol w="658368">
                  <a:extLst>
                    <a:ext uri="{9D8B030D-6E8A-4147-A177-3AD203B41FA5}">
                      <a16:colId xmlns:a16="http://schemas.microsoft.com/office/drawing/2014/main" val="3040948881"/>
                    </a:ext>
                  </a:extLst>
                </a:gridCol>
                <a:gridCol w="658368">
                  <a:extLst>
                    <a:ext uri="{9D8B030D-6E8A-4147-A177-3AD203B41FA5}">
                      <a16:colId xmlns:a16="http://schemas.microsoft.com/office/drawing/2014/main" val="929034813"/>
                    </a:ext>
                  </a:extLst>
                </a:gridCol>
                <a:gridCol w="658368">
                  <a:extLst>
                    <a:ext uri="{9D8B030D-6E8A-4147-A177-3AD203B41FA5}">
                      <a16:colId xmlns:a16="http://schemas.microsoft.com/office/drawing/2014/main" val="3468934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31159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- 2022-05-23 12:49:28</a:t>
                      </a:r>
                      <a:r>
                        <a:rPr kumimoji="0" lang="en-US" sz="1000" b="0" i="0" u="none" strike="noStrike" kern="1200" cap="none" spc="0" normalizeH="0" baseline="0" noProof="0">
                          <a:ln>
                            <a:noFill/>
                          </a:ln>
                          <a:solidFill>
                            <a:prstClr val="black"/>
                          </a:solidFill>
                          <a:effectLst/>
                          <a:uLnTx/>
                          <a:uFillTx/>
                          <a:latin typeface="+mn-lt"/>
                          <a:ea typeface="+mn-ea"/>
                          <a:cs typeface="+mn-cs"/>
                        </a:rPr>
                        <a:t>
 Ana sponsoru olduğumuz GTR Turkey etkinliğinde; ticaret ve ihracat finansmanı ile ilgili güncel konular ele alındı. Nakit Yönetimi ve Dış Ticaret Finansmanı Perakende Satış Müdürümüz Rezzan Adanalı “Tedarik zincirinde mükemmellik için blok zincir kullanımı” paneline konuşmacı olarak, KOBİ Bankacılığı İş Geliştirme Müdürümüz Esin Eser ise “Fintech’ler KOBİ’lerin ticaretini ve ihracatı artırmaya nasıl yardımcı olabilir?” paneline moderatör olarak katıldı. 
Etkinlik detaylarını incelemek için linke tıklayabilirsiniz: https://bit.ly/3Ly7XXO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03:08:25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3.539644012945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72612094"/>
                  </a:ext>
                </a:extLst>
              </a:tr>
            </a:tbl>
          </a:graphicData>
        </a:graphic>
      </p:graphicFrame>
      <p:sp>
        <p:nvSpPr>
          <p:cNvPr id="4" name="Text Placeholder 3">
            <a:extLst>
              <a:ext uri="{FF2B5EF4-FFF2-40B4-BE49-F238E27FC236}">
                <a16:creationId xmlns:a16="http://schemas.microsoft.com/office/drawing/2014/main" id="{AE70391F-8A4F-4005-B841-0638A7A3F6B6}"/>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4080529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E947B-B2D0-4D2D-AD42-8D02D9941CC5}"/>
              </a:ext>
            </a:extLst>
          </p:cNvPr>
          <p:cNvSpPr>
            <a:spLocks noGrp="1"/>
          </p:cNvSpPr>
          <p:nvPr>
            <p:ph type="title"/>
          </p:nvPr>
        </p:nvSpPr>
        <p:spPr/>
        <p:txBody>
          <a:bodyPr/>
          <a:lstStyle/>
          <a:p>
            <a:r>
              <a:rPr lang="en-US"/>
              <a:t>LinkedIn Posts Table | Yapı Kredi İK&amp;Rakipler - 6 of 16</a:t>
            </a:r>
          </a:p>
        </p:txBody>
      </p:sp>
      <p:graphicFrame>
        <p:nvGraphicFramePr>
          <p:cNvPr id="5" name="Table Placeholder 4">
            <a:extLst>
              <a:ext uri="{FF2B5EF4-FFF2-40B4-BE49-F238E27FC236}">
                <a16:creationId xmlns:a16="http://schemas.microsoft.com/office/drawing/2014/main" id="{9BEE4D70-0223-49B9-9A8B-E7DB4709D198}"/>
              </a:ext>
            </a:extLst>
          </p:cNvPr>
          <p:cNvGraphicFramePr>
            <a:graphicFrameLocks noGrp="1"/>
          </p:cNvGraphicFramePr>
          <p:nvPr>
            <p:ph type="tbl" sz="quarter" idx="13"/>
            <p:extLst>
              <p:ext uri="{D42A27DB-BD31-4B8C-83A1-F6EECF244321}">
                <p14:modId xmlns:p14="http://schemas.microsoft.com/office/powerpoint/2010/main" val="3543631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07230268"/>
                    </a:ext>
                  </a:extLst>
                </a:gridCol>
                <a:gridCol w="905256">
                  <a:extLst>
                    <a:ext uri="{9D8B030D-6E8A-4147-A177-3AD203B41FA5}">
                      <a16:colId xmlns:a16="http://schemas.microsoft.com/office/drawing/2014/main" val="3772774762"/>
                    </a:ext>
                  </a:extLst>
                </a:gridCol>
                <a:gridCol w="658368">
                  <a:extLst>
                    <a:ext uri="{9D8B030D-6E8A-4147-A177-3AD203B41FA5}">
                      <a16:colId xmlns:a16="http://schemas.microsoft.com/office/drawing/2014/main" val="2020349732"/>
                    </a:ext>
                  </a:extLst>
                </a:gridCol>
                <a:gridCol w="658368">
                  <a:extLst>
                    <a:ext uri="{9D8B030D-6E8A-4147-A177-3AD203B41FA5}">
                      <a16:colId xmlns:a16="http://schemas.microsoft.com/office/drawing/2014/main" val="1598660324"/>
                    </a:ext>
                  </a:extLst>
                </a:gridCol>
                <a:gridCol w="658368">
                  <a:extLst>
                    <a:ext uri="{9D8B030D-6E8A-4147-A177-3AD203B41FA5}">
                      <a16:colId xmlns:a16="http://schemas.microsoft.com/office/drawing/2014/main" val="1106749098"/>
                    </a:ext>
                  </a:extLst>
                </a:gridCol>
                <a:gridCol w="658368">
                  <a:extLst>
                    <a:ext uri="{9D8B030D-6E8A-4147-A177-3AD203B41FA5}">
                      <a16:colId xmlns:a16="http://schemas.microsoft.com/office/drawing/2014/main" val="3163710512"/>
                    </a:ext>
                  </a:extLst>
                </a:gridCol>
                <a:gridCol w="658368">
                  <a:extLst>
                    <a:ext uri="{9D8B030D-6E8A-4147-A177-3AD203B41FA5}">
                      <a16:colId xmlns:a16="http://schemas.microsoft.com/office/drawing/2014/main" val="3500875334"/>
                    </a:ext>
                  </a:extLst>
                </a:gridCol>
                <a:gridCol w="658368">
                  <a:extLst>
                    <a:ext uri="{9D8B030D-6E8A-4147-A177-3AD203B41FA5}">
                      <a16:colId xmlns:a16="http://schemas.microsoft.com/office/drawing/2014/main" val="1295651966"/>
                    </a:ext>
                  </a:extLst>
                </a:gridCol>
                <a:gridCol w="658368">
                  <a:extLst>
                    <a:ext uri="{9D8B030D-6E8A-4147-A177-3AD203B41FA5}">
                      <a16:colId xmlns:a16="http://schemas.microsoft.com/office/drawing/2014/main" val="3619285629"/>
                    </a:ext>
                  </a:extLst>
                </a:gridCol>
                <a:gridCol w="658368">
                  <a:extLst>
                    <a:ext uri="{9D8B030D-6E8A-4147-A177-3AD203B41FA5}">
                      <a16:colId xmlns:a16="http://schemas.microsoft.com/office/drawing/2014/main" val="404777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3651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- 2022-05-23 11:53:12</a:t>
                      </a:r>
                      <a:r>
                        <a:rPr kumimoji="0" lang="en-US" sz="1000" b="0" i="0" u="none" strike="noStrike" kern="1200" cap="none" spc="0" normalizeH="0" baseline="0" noProof="0">
                          <a:ln>
                            <a:noFill/>
                          </a:ln>
                          <a:solidFill>
                            <a:prstClr val="black"/>
                          </a:solidFill>
                          <a:effectLst/>
                          <a:uLnTx/>
                          <a:uFillTx/>
                          <a:latin typeface="+mn-lt"/>
                          <a:ea typeface="+mn-ea"/>
                          <a:cs typeface="+mn-cs"/>
                        </a:rPr>
                        <a:t>
 Yapı Kredi Müzesi’nin 30. yılını, Uluslararası Müzeler Günü’nün bu sene belirlenen “Müzelerin Gücü”temasından ilham alarak hazırlanan “Ölümsüz Yüzler” sergisi ile kutluyoruz. Antikçağ mermer heykeltıraşlık eserlerinin ve Yapı Kredi Müzesi koleksiyonunda yer alan portre betimli sikkelerin bir araya geldiği sergimizi, 27 Kasım’a kadar ziyaret edebilirsiniz.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1.9289016419576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57132592"/>
                  </a:ext>
                </a:extLst>
              </a:tr>
            </a:tbl>
          </a:graphicData>
        </a:graphic>
      </p:graphicFrame>
      <p:sp>
        <p:nvSpPr>
          <p:cNvPr id="4" name="Text Placeholder 3">
            <a:extLst>
              <a:ext uri="{FF2B5EF4-FFF2-40B4-BE49-F238E27FC236}">
                <a16:creationId xmlns:a16="http://schemas.microsoft.com/office/drawing/2014/main" id="{AE6EBA47-2BAC-4D63-9898-3DF33B33E6F3}"/>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32054845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DA6E2-258E-4D86-890D-49A2ED98D780}"/>
              </a:ext>
            </a:extLst>
          </p:cNvPr>
          <p:cNvSpPr>
            <a:spLocks noGrp="1"/>
          </p:cNvSpPr>
          <p:nvPr>
            <p:ph type="title"/>
          </p:nvPr>
        </p:nvSpPr>
        <p:spPr/>
        <p:txBody>
          <a:bodyPr/>
          <a:lstStyle/>
          <a:p>
            <a:r>
              <a:rPr lang="en-US"/>
              <a:t>LinkedIn Posts Table | Yapı Kredi İK&amp;Rakipler - 7 of 16</a:t>
            </a:r>
          </a:p>
        </p:txBody>
      </p:sp>
      <p:graphicFrame>
        <p:nvGraphicFramePr>
          <p:cNvPr id="5" name="Table Placeholder 4">
            <a:extLst>
              <a:ext uri="{FF2B5EF4-FFF2-40B4-BE49-F238E27FC236}">
                <a16:creationId xmlns:a16="http://schemas.microsoft.com/office/drawing/2014/main" id="{5BDA151F-26FE-4220-9EA1-4B9AABF77A54}"/>
              </a:ext>
            </a:extLst>
          </p:cNvPr>
          <p:cNvGraphicFramePr>
            <a:graphicFrameLocks noGrp="1"/>
          </p:cNvGraphicFramePr>
          <p:nvPr>
            <p:ph type="tbl" sz="quarter" idx="13"/>
            <p:extLst>
              <p:ext uri="{D42A27DB-BD31-4B8C-83A1-F6EECF244321}">
                <p14:modId xmlns:p14="http://schemas.microsoft.com/office/powerpoint/2010/main" val="4177214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27611172"/>
                    </a:ext>
                  </a:extLst>
                </a:gridCol>
                <a:gridCol w="905256">
                  <a:extLst>
                    <a:ext uri="{9D8B030D-6E8A-4147-A177-3AD203B41FA5}">
                      <a16:colId xmlns:a16="http://schemas.microsoft.com/office/drawing/2014/main" val="2627862669"/>
                    </a:ext>
                  </a:extLst>
                </a:gridCol>
                <a:gridCol w="658368">
                  <a:extLst>
                    <a:ext uri="{9D8B030D-6E8A-4147-A177-3AD203B41FA5}">
                      <a16:colId xmlns:a16="http://schemas.microsoft.com/office/drawing/2014/main" val="4161859718"/>
                    </a:ext>
                  </a:extLst>
                </a:gridCol>
                <a:gridCol w="658368">
                  <a:extLst>
                    <a:ext uri="{9D8B030D-6E8A-4147-A177-3AD203B41FA5}">
                      <a16:colId xmlns:a16="http://schemas.microsoft.com/office/drawing/2014/main" val="1606855659"/>
                    </a:ext>
                  </a:extLst>
                </a:gridCol>
                <a:gridCol w="658368">
                  <a:extLst>
                    <a:ext uri="{9D8B030D-6E8A-4147-A177-3AD203B41FA5}">
                      <a16:colId xmlns:a16="http://schemas.microsoft.com/office/drawing/2014/main" val="2047035614"/>
                    </a:ext>
                  </a:extLst>
                </a:gridCol>
                <a:gridCol w="658368">
                  <a:extLst>
                    <a:ext uri="{9D8B030D-6E8A-4147-A177-3AD203B41FA5}">
                      <a16:colId xmlns:a16="http://schemas.microsoft.com/office/drawing/2014/main" val="3821599701"/>
                    </a:ext>
                  </a:extLst>
                </a:gridCol>
                <a:gridCol w="658368">
                  <a:extLst>
                    <a:ext uri="{9D8B030D-6E8A-4147-A177-3AD203B41FA5}">
                      <a16:colId xmlns:a16="http://schemas.microsoft.com/office/drawing/2014/main" val="3659109000"/>
                    </a:ext>
                  </a:extLst>
                </a:gridCol>
                <a:gridCol w="658368">
                  <a:extLst>
                    <a:ext uri="{9D8B030D-6E8A-4147-A177-3AD203B41FA5}">
                      <a16:colId xmlns:a16="http://schemas.microsoft.com/office/drawing/2014/main" val="2706772021"/>
                    </a:ext>
                  </a:extLst>
                </a:gridCol>
                <a:gridCol w="658368">
                  <a:extLst>
                    <a:ext uri="{9D8B030D-6E8A-4147-A177-3AD203B41FA5}">
                      <a16:colId xmlns:a16="http://schemas.microsoft.com/office/drawing/2014/main" val="123423898"/>
                    </a:ext>
                  </a:extLst>
                </a:gridCol>
                <a:gridCol w="658368">
                  <a:extLst>
                    <a:ext uri="{9D8B030D-6E8A-4147-A177-3AD203B41FA5}">
                      <a16:colId xmlns:a16="http://schemas.microsoft.com/office/drawing/2014/main" val="2098082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88792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- 2022-05-20 15:15:58</a:t>
                      </a:r>
                      <a:r>
                        <a:rPr kumimoji="0" lang="en-US" sz="1000" b="0" i="0" u="none" strike="noStrike" kern="1200" cap="none" spc="0" normalizeH="0" baseline="0" noProof="0">
                          <a:ln>
                            <a:noFill/>
                          </a:ln>
                          <a:solidFill>
                            <a:prstClr val="black"/>
                          </a:solidFill>
                          <a:effectLst/>
                          <a:uLnTx/>
                          <a:uFillTx/>
                          <a:latin typeface="+mn-lt"/>
                          <a:ea typeface="+mn-ea"/>
                          <a:cs typeface="+mn-cs"/>
                        </a:rPr>
                        <a:t>
 Bugün bankalardan benzin istasyonlarına, müşterilerden çiftçilere herkes dünyanın geleceğine bir katkıda bulunmak istiyor. Peki bu katkıda önemli bir payı olan yeşil teknolojiler nelerdir ve dünya üzerindeki etkileri nelerdir? Gelin, birlikte öğrenelim.👉🏻 https://spoti.fi/3PuAIrM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1.4228033070563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extLst>
                  <a:ext uri="{0D108BD9-81ED-4DB2-BD59-A6C34878D82A}">
                    <a16:rowId xmlns:a16="http://schemas.microsoft.com/office/drawing/2014/main" val="3884738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- 2022-05-19 09:51:24</a:t>
                      </a:r>
                      <a:r>
                        <a:rPr kumimoji="0" lang="en-US" sz="1000" b="0" i="0" u="none" strike="noStrike" kern="1200" cap="none" spc="0" normalizeH="0" baseline="0" noProof="0">
                          <a:ln>
                            <a:noFill/>
                          </a:ln>
                          <a:solidFill>
                            <a:prstClr val="black"/>
                          </a:solidFill>
                          <a:effectLst/>
                          <a:uLnTx/>
                          <a:uFillTx/>
                          <a:latin typeface="+mn-lt"/>
                          <a:ea typeface="+mn-ea"/>
                          <a:cs typeface="+mn-cs"/>
                        </a:rPr>
                        <a:t>
 Metaverse Yapı Kredi Müzesi'nde Atatürk Eşyaları NFT sergimiz açıldı! Atatürk’ün eşyalarının sergilendiği müzemizi, Decentraland -112, -43 koordinatlarından ziyaret edebilirsiniz.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2.4487836107554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3217</a:t>
                      </a:r>
                    </a:p>
                  </a:txBody>
                  <a:tcPr/>
                </a:tc>
                <a:extLst>
                  <a:ext uri="{0D108BD9-81ED-4DB2-BD59-A6C34878D82A}">
                    <a16:rowId xmlns:a16="http://schemas.microsoft.com/office/drawing/2014/main" val="3284231662"/>
                  </a:ext>
                </a:extLst>
              </a:tr>
            </a:tbl>
          </a:graphicData>
        </a:graphic>
      </p:graphicFrame>
      <p:sp>
        <p:nvSpPr>
          <p:cNvPr id="4" name="Text Placeholder 3">
            <a:extLst>
              <a:ext uri="{FF2B5EF4-FFF2-40B4-BE49-F238E27FC236}">
                <a16:creationId xmlns:a16="http://schemas.microsoft.com/office/drawing/2014/main" id="{F40004FC-930C-4FE4-A252-566916B4C637}"/>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1688189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09402-D2D7-4B75-9261-759B9B729252}"/>
              </a:ext>
            </a:extLst>
          </p:cNvPr>
          <p:cNvSpPr>
            <a:spLocks noGrp="1"/>
          </p:cNvSpPr>
          <p:nvPr>
            <p:ph type="title"/>
          </p:nvPr>
        </p:nvSpPr>
        <p:spPr/>
        <p:txBody>
          <a:bodyPr/>
          <a:lstStyle/>
          <a:p>
            <a:r>
              <a:rPr lang="en-US"/>
              <a:t>LinkedIn Posts Table | Yapı Kredi İK&amp;Rakipler - 8 of 16</a:t>
            </a:r>
          </a:p>
        </p:txBody>
      </p:sp>
      <p:graphicFrame>
        <p:nvGraphicFramePr>
          <p:cNvPr id="5" name="Table Placeholder 4">
            <a:extLst>
              <a:ext uri="{FF2B5EF4-FFF2-40B4-BE49-F238E27FC236}">
                <a16:creationId xmlns:a16="http://schemas.microsoft.com/office/drawing/2014/main" id="{645F6D2A-E800-453B-8629-632F6370DC30}"/>
              </a:ext>
            </a:extLst>
          </p:cNvPr>
          <p:cNvGraphicFramePr>
            <a:graphicFrameLocks noGrp="1"/>
          </p:cNvGraphicFramePr>
          <p:nvPr>
            <p:ph type="tbl" sz="quarter" idx="13"/>
            <p:extLst>
              <p:ext uri="{D42A27DB-BD31-4B8C-83A1-F6EECF244321}">
                <p14:modId xmlns:p14="http://schemas.microsoft.com/office/powerpoint/2010/main" val="3027295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01530661"/>
                    </a:ext>
                  </a:extLst>
                </a:gridCol>
                <a:gridCol w="905256">
                  <a:extLst>
                    <a:ext uri="{9D8B030D-6E8A-4147-A177-3AD203B41FA5}">
                      <a16:colId xmlns:a16="http://schemas.microsoft.com/office/drawing/2014/main" val="2178421653"/>
                    </a:ext>
                  </a:extLst>
                </a:gridCol>
                <a:gridCol w="658368">
                  <a:extLst>
                    <a:ext uri="{9D8B030D-6E8A-4147-A177-3AD203B41FA5}">
                      <a16:colId xmlns:a16="http://schemas.microsoft.com/office/drawing/2014/main" val="1042644678"/>
                    </a:ext>
                  </a:extLst>
                </a:gridCol>
                <a:gridCol w="658368">
                  <a:extLst>
                    <a:ext uri="{9D8B030D-6E8A-4147-A177-3AD203B41FA5}">
                      <a16:colId xmlns:a16="http://schemas.microsoft.com/office/drawing/2014/main" val="886495332"/>
                    </a:ext>
                  </a:extLst>
                </a:gridCol>
                <a:gridCol w="658368">
                  <a:extLst>
                    <a:ext uri="{9D8B030D-6E8A-4147-A177-3AD203B41FA5}">
                      <a16:colId xmlns:a16="http://schemas.microsoft.com/office/drawing/2014/main" val="1935563308"/>
                    </a:ext>
                  </a:extLst>
                </a:gridCol>
                <a:gridCol w="658368">
                  <a:extLst>
                    <a:ext uri="{9D8B030D-6E8A-4147-A177-3AD203B41FA5}">
                      <a16:colId xmlns:a16="http://schemas.microsoft.com/office/drawing/2014/main" val="3422455758"/>
                    </a:ext>
                  </a:extLst>
                </a:gridCol>
                <a:gridCol w="658368">
                  <a:extLst>
                    <a:ext uri="{9D8B030D-6E8A-4147-A177-3AD203B41FA5}">
                      <a16:colId xmlns:a16="http://schemas.microsoft.com/office/drawing/2014/main" val="117814453"/>
                    </a:ext>
                  </a:extLst>
                </a:gridCol>
                <a:gridCol w="658368">
                  <a:extLst>
                    <a:ext uri="{9D8B030D-6E8A-4147-A177-3AD203B41FA5}">
                      <a16:colId xmlns:a16="http://schemas.microsoft.com/office/drawing/2014/main" val="1836543643"/>
                    </a:ext>
                  </a:extLst>
                </a:gridCol>
                <a:gridCol w="658368">
                  <a:extLst>
                    <a:ext uri="{9D8B030D-6E8A-4147-A177-3AD203B41FA5}">
                      <a16:colId xmlns:a16="http://schemas.microsoft.com/office/drawing/2014/main" val="3913766454"/>
                    </a:ext>
                  </a:extLst>
                </a:gridCol>
                <a:gridCol w="658368">
                  <a:extLst>
                    <a:ext uri="{9D8B030D-6E8A-4147-A177-3AD203B41FA5}">
                      <a16:colId xmlns:a16="http://schemas.microsoft.com/office/drawing/2014/main" val="1107007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38321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- 2022-05-19 08:58:17</a:t>
                      </a:r>
                      <a:r>
                        <a:rPr kumimoji="0" lang="en-US" sz="1000" b="0" i="0" u="none" strike="noStrike" kern="1200" cap="none" spc="0" normalizeH="0" baseline="0" noProof="0">
                          <a:ln>
                            <a:noFill/>
                          </a:ln>
                          <a:solidFill>
                            <a:prstClr val="black"/>
                          </a:solidFill>
                          <a:effectLst/>
                          <a:uLnTx/>
                          <a:uFillTx/>
                          <a:latin typeface="+mn-lt"/>
                          <a:ea typeface="+mn-ea"/>
                          <a:cs typeface="+mn-cs"/>
                        </a:rPr>
                        <a:t>
 Zamanın ötesinde düşünceleri, ilkeleri ve eserleri ile yolumuzu aydınlatan Ata’mızın izindeyiz. 19 Mayıs Atatürk’ü Anma, Gençlik ve Spor Bayramımız kutlu olsun.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2.6131972654315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7930</a:t>
                      </a:r>
                    </a:p>
                  </a:txBody>
                  <a:tcPr/>
                </a:tc>
                <a:extLst>
                  <a:ext uri="{0D108BD9-81ED-4DB2-BD59-A6C34878D82A}">
                    <a16:rowId xmlns:a16="http://schemas.microsoft.com/office/drawing/2014/main" val="2682471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- 2022-05-18 10:33:28</a:t>
                      </a:r>
                      <a:r>
                        <a:rPr kumimoji="0" lang="en-US" sz="1000" b="0" i="0" u="none" strike="noStrike" kern="1200" cap="none" spc="0" normalizeH="0" baseline="0" noProof="0">
                          <a:ln>
                            <a:noFill/>
                          </a:ln>
                          <a:solidFill>
                            <a:prstClr val="black"/>
                          </a:solidFill>
                          <a:effectLst/>
                          <a:uLnTx/>
                          <a:uFillTx/>
                          <a:latin typeface="+mn-lt"/>
                          <a:ea typeface="+mn-ea"/>
                          <a:cs typeface="+mn-cs"/>
                        </a:rPr>
                        <a:t>
 Yapı Kredi ve Oksijen gazetesi iş birliğiyle hazırlanan “Sürdürülebilirlik Gündemi” daha sürdürülebilir bir dünya yaratma konusundaki gelişmeleri ve tüm merak edilenleri ele alıyor! Bu haftanın içeriğini okumak için linke tıklayabilirsiniz.👉🏻https://bit.ly/37V3f95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3.0624845640899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34471471"/>
                  </a:ext>
                </a:extLst>
              </a:tr>
            </a:tbl>
          </a:graphicData>
        </a:graphic>
      </p:graphicFrame>
      <p:sp>
        <p:nvSpPr>
          <p:cNvPr id="4" name="Text Placeholder 3">
            <a:extLst>
              <a:ext uri="{FF2B5EF4-FFF2-40B4-BE49-F238E27FC236}">
                <a16:creationId xmlns:a16="http://schemas.microsoft.com/office/drawing/2014/main" id="{69C16AF2-AF98-4E8A-A3BF-A666907BB9C5}"/>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31228145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5BC75-9D99-421B-A2FE-13372A56CB95}"/>
              </a:ext>
            </a:extLst>
          </p:cNvPr>
          <p:cNvSpPr>
            <a:spLocks noGrp="1"/>
          </p:cNvSpPr>
          <p:nvPr>
            <p:ph type="title"/>
          </p:nvPr>
        </p:nvSpPr>
        <p:spPr/>
        <p:txBody>
          <a:bodyPr/>
          <a:lstStyle/>
          <a:p>
            <a:r>
              <a:rPr lang="en-US"/>
              <a:t>LinkedIn Posts Table | Yapı Kredi İK&amp;Rakipler - 9 of 16</a:t>
            </a:r>
          </a:p>
        </p:txBody>
      </p:sp>
      <p:graphicFrame>
        <p:nvGraphicFramePr>
          <p:cNvPr id="5" name="Table Placeholder 4">
            <a:extLst>
              <a:ext uri="{FF2B5EF4-FFF2-40B4-BE49-F238E27FC236}">
                <a16:creationId xmlns:a16="http://schemas.microsoft.com/office/drawing/2014/main" id="{C0EA9B3D-83FE-4E34-AEA6-FDDEA4B0C77A}"/>
              </a:ext>
            </a:extLst>
          </p:cNvPr>
          <p:cNvGraphicFramePr>
            <a:graphicFrameLocks noGrp="1"/>
          </p:cNvGraphicFramePr>
          <p:nvPr>
            <p:ph type="tbl" sz="quarter" idx="13"/>
            <p:extLst>
              <p:ext uri="{D42A27DB-BD31-4B8C-83A1-F6EECF244321}">
                <p14:modId xmlns:p14="http://schemas.microsoft.com/office/powerpoint/2010/main" val="4210207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24083481"/>
                    </a:ext>
                  </a:extLst>
                </a:gridCol>
                <a:gridCol w="905256">
                  <a:extLst>
                    <a:ext uri="{9D8B030D-6E8A-4147-A177-3AD203B41FA5}">
                      <a16:colId xmlns:a16="http://schemas.microsoft.com/office/drawing/2014/main" val="1208015227"/>
                    </a:ext>
                  </a:extLst>
                </a:gridCol>
                <a:gridCol w="658368">
                  <a:extLst>
                    <a:ext uri="{9D8B030D-6E8A-4147-A177-3AD203B41FA5}">
                      <a16:colId xmlns:a16="http://schemas.microsoft.com/office/drawing/2014/main" val="2227978241"/>
                    </a:ext>
                  </a:extLst>
                </a:gridCol>
                <a:gridCol w="658368">
                  <a:extLst>
                    <a:ext uri="{9D8B030D-6E8A-4147-A177-3AD203B41FA5}">
                      <a16:colId xmlns:a16="http://schemas.microsoft.com/office/drawing/2014/main" val="1983144036"/>
                    </a:ext>
                  </a:extLst>
                </a:gridCol>
                <a:gridCol w="658368">
                  <a:extLst>
                    <a:ext uri="{9D8B030D-6E8A-4147-A177-3AD203B41FA5}">
                      <a16:colId xmlns:a16="http://schemas.microsoft.com/office/drawing/2014/main" val="1381708452"/>
                    </a:ext>
                  </a:extLst>
                </a:gridCol>
                <a:gridCol w="658368">
                  <a:extLst>
                    <a:ext uri="{9D8B030D-6E8A-4147-A177-3AD203B41FA5}">
                      <a16:colId xmlns:a16="http://schemas.microsoft.com/office/drawing/2014/main" val="290146563"/>
                    </a:ext>
                  </a:extLst>
                </a:gridCol>
                <a:gridCol w="658368">
                  <a:extLst>
                    <a:ext uri="{9D8B030D-6E8A-4147-A177-3AD203B41FA5}">
                      <a16:colId xmlns:a16="http://schemas.microsoft.com/office/drawing/2014/main" val="3690266282"/>
                    </a:ext>
                  </a:extLst>
                </a:gridCol>
                <a:gridCol w="658368">
                  <a:extLst>
                    <a:ext uri="{9D8B030D-6E8A-4147-A177-3AD203B41FA5}">
                      <a16:colId xmlns:a16="http://schemas.microsoft.com/office/drawing/2014/main" val="490980234"/>
                    </a:ext>
                  </a:extLst>
                </a:gridCol>
                <a:gridCol w="658368">
                  <a:extLst>
                    <a:ext uri="{9D8B030D-6E8A-4147-A177-3AD203B41FA5}">
                      <a16:colId xmlns:a16="http://schemas.microsoft.com/office/drawing/2014/main" val="2427425612"/>
                    </a:ext>
                  </a:extLst>
                </a:gridCol>
                <a:gridCol w="658368">
                  <a:extLst>
                    <a:ext uri="{9D8B030D-6E8A-4147-A177-3AD203B41FA5}">
                      <a16:colId xmlns:a16="http://schemas.microsoft.com/office/drawing/2014/main" val="215778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01165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- 2022-05-17 11:49:37</a:t>
                      </a:r>
                      <a:r>
                        <a:rPr kumimoji="0" lang="en-US" sz="1000" b="0" i="0" u="none" strike="noStrike" kern="1200" cap="none" spc="0" normalizeH="0" baseline="0" noProof="0">
                          <a:ln>
                            <a:noFill/>
                          </a:ln>
                          <a:solidFill>
                            <a:prstClr val="black"/>
                          </a:solidFill>
                          <a:effectLst/>
                          <a:uLnTx/>
                          <a:uFillTx/>
                          <a:latin typeface="+mn-lt"/>
                          <a:ea typeface="+mn-ea"/>
                          <a:cs typeface="+mn-cs"/>
                        </a:rPr>
                        <a:t>
 Dijital pazarlama araçları video serimizin dördüncüsü yayında! E-posta pazarlama ile ürün ve hizmetlerinizi pazarlamak amacıyla tanıtımlarınızı ve kampanyalarınızı hedef kitlenize doğrudan ulaştırabilirsiniz. Başarılı bir e-posta pazarlama çalışması için KOBİ’lere özel hazırladığımız “E-posta pazarlama nedir, faydaları ve püf noktaları nelerdir?” videomuzun devamına linkten ulaşabilirsiniz. 👉🏻 https://bit.ly/3NhFAOV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05.06.2022 21:08:33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1.3526570048309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extLst>
                  <a:ext uri="{0D108BD9-81ED-4DB2-BD59-A6C34878D82A}">
                    <a16:rowId xmlns:a16="http://schemas.microsoft.com/office/drawing/2014/main" val="1797329890"/>
                  </a:ext>
                </a:extLst>
              </a:tr>
            </a:tbl>
          </a:graphicData>
        </a:graphic>
      </p:graphicFrame>
      <p:sp>
        <p:nvSpPr>
          <p:cNvPr id="4" name="Text Placeholder 3">
            <a:extLst>
              <a:ext uri="{FF2B5EF4-FFF2-40B4-BE49-F238E27FC236}">
                <a16:creationId xmlns:a16="http://schemas.microsoft.com/office/drawing/2014/main" id="{9D405F08-1575-4D8E-BA2F-87AAC4F9FCC1}"/>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810391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C6E89-E3BF-42C5-8F42-45FDE7B89C21}"/>
              </a:ext>
            </a:extLst>
          </p:cNvPr>
          <p:cNvSpPr>
            <a:spLocks noGrp="1"/>
          </p:cNvSpPr>
          <p:nvPr>
            <p:ph type="title"/>
          </p:nvPr>
        </p:nvSpPr>
        <p:spPr/>
        <p:txBody>
          <a:bodyPr/>
          <a:lstStyle/>
          <a:p>
            <a:r>
              <a:rPr lang="en-US"/>
              <a:t>LinkedIn Posts Table | Yapı Kredi İK&amp;Rakipler - 10 of 16</a:t>
            </a:r>
          </a:p>
        </p:txBody>
      </p:sp>
      <p:graphicFrame>
        <p:nvGraphicFramePr>
          <p:cNvPr id="5" name="Table Placeholder 4">
            <a:extLst>
              <a:ext uri="{FF2B5EF4-FFF2-40B4-BE49-F238E27FC236}">
                <a16:creationId xmlns:a16="http://schemas.microsoft.com/office/drawing/2014/main" id="{84C1BB5A-10D2-4864-A325-8EF4936F74B0}"/>
              </a:ext>
            </a:extLst>
          </p:cNvPr>
          <p:cNvGraphicFramePr>
            <a:graphicFrameLocks noGrp="1"/>
          </p:cNvGraphicFramePr>
          <p:nvPr>
            <p:ph type="tbl" sz="quarter" idx="13"/>
            <p:extLst>
              <p:ext uri="{D42A27DB-BD31-4B8C-83A1-F6EECF244321}">
                <p14:modId xmlns:p14="http://schemas.microsoft.com/office/powerpoint/2010/main" val="460485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23582724"/>
                    </a:ext>
                  </a:extLst>
                </a:gridCol>
                <a:gridCol w="905256">
                  <a:extLst>
                    <a:ext uri="{9D8B030D-6E8A-4147-A177-3AD203B41FA5}">
                      <a16:colId xmlns:a16="http://schemas.microsoft.com/office/drawing/2014/main" val="473681217"/>
                    </a:ext>
                  </a:extLst>
                </a:gridCol>
                <a:gridCol w="658368">
                  <a:extLst>
                    <a:ext uri="{9D8B030D-6E8A-4147-A177-3AD203B41FA5}">
                      <a16:colId xmlns:a16="http://schemas.microsoft.com/office/drawing/2014/main" val="3159803835"/>
                    </a:ext>
                  </a:extLst>
                </a:gridCol>
                <a:gridCol w="658368">
                  <a:extLst>
                    <a:ext uri="{9D8B030D-6E8A-4147-A177-3AD203B41FA5}">
                      <a16:colId xmlns:a16="http://schemas.microsoft.com/office/drawing/2014/main" val="629414978"/>
                    </a:ext>
                  </a:extLst>
                </a:gridCol>
                <a:gridCol w="658368">
                  <a:extLst>
                    <a:ext uri="{9D8B030D-6E8A-4147-A177-3AD203B41FA5}">
                      <a16:colId xmlns:a16="http://schemas.microsoft.com/office/drawing/2014/main" val="3398574777"/>
                    </a:ext>
                  </a:extLst>
                </a:gridCol>
                <a:gridCol w="658368">
                  <a:extLst>
                    <a:ext uri="{9D8B030D-6E8A-4147-A177-3AD203B41FA5}">
                      <a16:colId xmlns:a16="http://schemas.microsoft.com/office/drawing/2014/main" val="1122969783"/>
                    </a:ext>
                  </a:extLst>
                </a:gridCol>
                <a:gridCol w="658368">
                  <a:extLst>
                    <a:ext uri="{9D8B030D-6E8A-4147-A177-3AD203B41FA5}">
                      <a16:colId xmlns:a16="http://schemas.microsoft.com/office/drawing/2014/main" val="3406261606"/>
                    </a:ext>
                  </a:extLst>
                </a:gridCol>
                <a:gridCol w="658368">
                  <a:extLst>
                    <a:ext uri="{9D8B030D-6E8A-4147-A177-3AD203B41FA5}">
                      <a16:colId xmlns:a16="http://schemas.microsoft.com/office/drawing/2014/main" val="1310068080"/>
                    </a:ext>
                  </a:extLst>
                </a:gridCol>
                <a:gridCol w="658368">
                  <a:extLst>
                    <a:ext uri="{9D8B030D-6E8A-4147-A177-3AD203B41FA5}">
                      <a16:colId xmlns:a16="http://schemas.microsoft.com/office/drawing/2014/main" val="1669524444"/>
                    </a:ext>
                  </a:extLst>
                </a:gridCol>
                <a:gridCol w="658368">
                  <a:extLst>
                    <a:ext uri="{9D8B030D-6E8A-4147-A177-3AD203B41FA5}">
                      <a16:colId xmlns:a16="http://schemas.microsoft.com/office/drawing/2014/main" val="167430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702469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- 2022-05-16 17:17:49</a:t>
                      </a:r>
                      <a:r>
                        <a:rPr kumimoji="0" lang="en-US" sz="1000" b="0" i="0" u="none" strike="noStrike" kern="1200" cap="none" spc="0" normalizeH="0" baseline="0" noProof="0">
                          <a:ln>
                            <a:noFill/>
                          </a:ln>
                          <a:solidFill>
                            <a:prstClr val="black"/>
                          </a:solidFill>
                          <a:effectLst/>
                          <a:uLnTx/>
                          <a:uFillTx/>
                          <a:latin typeface="+mn-lt"/>
                          <a:ea typeface="+mn-ea"/>
                          <a:cs typeface="+mn-cs"/>
                        </a:rPr>
                        <a:t>
 İzmir Bölge çalışanları ve Yapı Kredi Gönüllüleri ile İzmir Uzundere Hayvan Sağlığı Merkezi’nde can dostlarımızı ziyaret ettik ve sevgimizi paylaştık. Çünkü biliyoruz ki, bir Yapı Kredili’ye ancak yardımlaşmak yakışır! #YapıKrediGönüllüleri #BizeGönüllülükYakışır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2.2552043176561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a:t>
                      </a:r>
                    </a:p>
                  </a:txBody>
                  <a:tcPr/>
                </a:tc>
                <a:extLst>
                  <a:ext uri="{0D108BD9-81ED-4DB2-BD59-A6C34878D82A}">
                    <a16:rowId xmlns:a16="http://schemas.microsoft.com/office/drawing/2014/main" val="1784000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- 2022-05-16 09:02:14</a:t>
                      </a:r>
                      <a:r>
                        <a:rPr kumimoji="0" lang="en-US" sz="1000" b="0" i="0" u="none" strike="noStrike" kern="1200" cap="none" spc="0" normalizeH="0" baseline="0" noProof="0">
                          <a:ln>
                            <a:noFill/>
                          </a:ln>
                          <a:solidFill>
                            <a:prstClr val="black"/>
                          </a:solidFill>
                          <a:effectLst/>
                          <a:uLnTx/>
                          <a:uFillTx/>
                          <a:latin typeface="+mn-lt"/>
                          <a:ea typeface="+mn-ea"/>
                          <a:cs typeface="+mn-cs"/>
                        </a:rPr>
                        <a:t>
 Stratejik ortağı olduğumuz Tourism Investment Forum etkinliğinde, Yapı Kredi Kurumsal Bankacılık Genel Müdür Yardımcısı Kaan Şakul “Turizm ve GYO Yatırımlarının Finansmanı” panelinde konuşmacı olacak.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3.0997944013917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7408767"/>
                  </a:ext>
                </a:extLst>
              </a:tr>
            </a:tbl>
          </a:graphicData>
        </a:graphic>
      </p:graphicFrame>
      <p:sp>
        <p:nvSpPr>
          <p:cNvPr id="4" name="Text Placeholder 3">
            <a:extLst>
              <a:ext uri="{FF2B5EF4-FFF2-40B4-BE49-F238E27FC236}">
                <a16:creationId xmlns:a16="http://schemas.microsoft.com/office/drawing/2014/main" id="{4050D9DA-0FBC-45C0-813C-CDF0860D420B}"/>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2839893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819DD-620E-45E8-B005-89DEF1A998A0}"/>
              </a:ext>
            </a:extLst>
          </p:cNvPr>
          <p:cNvSpPr>
            <a:spLocks noGrp="1"/>
          </p:cNvSpPr>
          <p:nvPr>
            <p:ph type="title"/>
          </p:nvPr>
        </p:nvSpPr>
        <p:spPr/>
        <p:txBody>
          <a:bodyPr/>
          <a:lstStyle/>
          <a:p>
            <a:r>
              <a:rPr lang="en-US"/>
              <a:t>LinkedIn Posts Table | Yapı Kredi İK&amp;Rakipler - 11 of 16</a:t>
            </a:r>
          </a:p>
        </p:txBody>
      </p:sp>
      <p:graphicFrame>
        <p:nvGraphicFramePr>
          <p:cNvPr id="5" name="Table Placeholder 4">
            <a:extLst>
              <a:ext uri="{FF2B5EF4-FFF2-40B4-BE49-F238E27FC236}">
                <a16:creationId xmlns:a16="http://schemas.microsoft.com/office/drawing/2014/main" id="{A254B339-486A-4ADD-A1CC-7E7D132DDF9A}"/>
              </a:ext>
            </a:extLst>
          </p:cNvPr>
          <p:cNvGraphicFramePr>
            <a:graphicFrameLocks noGrp="1"/>
          </p:cNvGraphicFramePr>
          <p:nvPr>
            <p:ph type="tbl" sz="quarter" idx="13"/>
            <p:extLst>
              <p:ext uri="{D42A27DB-BD31-4B8C-83A1-F6EECF244321}">
                <p14:modId xmlns:p14="http://schemas.microsoft.com/office/powerpoint/2010/main" val="3285474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77601861"/>
                    </a:ext>
                  </a:extLst>
                </a:gridCol>
                <a:gridCol w="905256">
                  <a:extLst>
                    <a:ext uri="{9D8B030D-6E8A-4147-A177-3AD203B41FA5}">
                      <a16:colId xmlns:a16="http://schemas.microsoft.com/office/drawing/2014/main" val="3492227317"/>
                    </a:ext>
                  </a:extLst>
                </a:gridCol>
                <a:gridCol w="658368">
                  <a:extLst>
                    <a:ext uri="{9D8B030D-6E8A-4147-A177-3AD203B41FA5}">
                      <a16:colId xmlns:a16="http://schemas.microsoft.com/office/drawing/2014/main" val="2467754896"/>
                    </a:ext>
                  </a:extLst>
                </a:gridCol>
                <a:gridCol w="658368">
                  <a:extLst>
                    <a:ext uri="{9D8B030D-6E8A-4147-A177-3AD203B41FA5}">
                      <a16:colId xmlns:a16="http://schemas.microsoft.com/office/drawing/2014/main" val="3316449517"/>
                    </a:ext>
                  </a:extLst>
                </a:gridCol>
                <a:gridCol w="658368">
                  <a:extLst>
                    <a:ext uri="{9D8B030D-6E8A-4147-A177-3AD203B41FA5}">
                      <a16:colId xmlns:a16="http://schemas.microsoft.com/office/drawing/2014/main" val="2867262711"/>
                    </a:ext>
                  </a:extLst>
                </a:gridCol>
                <a:gridCol w="658368">
                  <a:extLst>
                    <a:ext uri="{9D8B030D-6E8A-4147-A177-3AD203B41FA5}">
                      <a16:colId xmlns:a16="http://schemas.microsoft.com/office/drawing/2014/main" val="1232848208"/>
                    </a:ext>
                  </a:extLst>
                </a:gridCol>
                <a:gridCol w="658368">
                  <a:extLst>
                    <a:ext uri="{9D8B030D-6E8A-4147-A177-3AD203B41FA5}">
                      <a16:colId xmlns:a16="http://schemas.microsoft.com/office/drawing/2014/main" val="1879895713"/>
                    </a:ext>
                  </a:extLst>
                </a:gridCol>
                <a:gridCol w="658368">
                  <a:extLst>
                    <a:ext uri="{9D8B030D-6E8A-4147-A177-3AD203B41FA5}">
                      <a16:colId xmlns:a16="http://schemas.microsoft.com/office/drawing/2014/main" val="883938312"/>
                    </a:ext>
                  </a:extLst>
                </a:gridCol>
                <a:gridCol w="658368">
                  <a:extLst>
                    <a:ext uri="{9D8B030D-6E8A-4147-A177-3AD203B41FA5}">
                      <a16:colId xmlns:a16="http://schemas.microsoft.com/office/drawing/2014/main" val="1361331609"/>
                    </a:ext>
                  </a:extLst>
                </a:gridCol>
                <a:gridCol w="658368">
                  <a:extLst>
                    <a:ext uri="{9D8B030D-6E8A-4147-A177-3AD203B41FA5}">
                      <a16:colId xmlns:a16="http://schemas.microsoft.com/office/drawing/2014/main" val="482657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57235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- 2022-05-14 08:54:06</a:t>
                      </a:r>
                      <a:r>
                        <a:rPr kumimoji="0" lang="en-US" sz="1000" b="0" i="0" u="none" strike="noStrike" kern="1200" cap="none" spc="0" normalizeH="0" baseline="0" noProof="0">
                          <a:ln>
                            <a:noFill/>
                          </a:ln>
                          <a:solidFill>
                            <a:prstClr val="black"/>
                          </a:solidFill>
                          <a:effectLst/>
                          <a:uLnTx/>
                          <a:uFillTx/>
                          <a:latin typeface="+mn-lt"/>
                          <a:ea typeface="+mn-ea"/>
                          <a:cs typeface="+mn-cs"/>
                        </a:rPr>
                        <a:t>
 Değişen dünyanın değişmeyen gücü çiftçilerimizin her zaman yanındayız. 14 Mayıs Dünya Çiftçiler Günü kutlu olsun!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1.8710391308721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extLst>
                  <a:ext uri="{0D108BD9-81ED-4DB2-BD59-A6C34878D82A}">
                    <a16:rowId xmlns:a16="http://schemas.microsoft.com/office/drawing/2014/main" val="1689621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- 2022-05-13 15:14:53</a:t>
                      </a:r>
                      <a:r>
                        <a:rPr kumimoji="0" lang="en-US" sz="1000" b="0" i="0" u="none" strike="noStrike" kern="1200" cap="none" spc="0" normalizeH="0" baseline="0" noProof="0">
                          <a:ln>
                            <a:noFill/>
                          </a:ln>
                          <a:solidFill>
                            <a:prstClr val="black"/>
                          </a:solidFill>
                          <a:effectLst/>
                          <a:uLnTx/>
                          <a:uFillTx/>
                          <a:latin typeface="+mn-lt"/>
                          <a:ea typeface="+mn-ea"/>
                          <a:cs typeface="+mn-cs"/>
                        </a:rPr>
                        <a:t>
 Gıda konusunda daha bilinçli bir toplum haline geldikçe, tüketiciler olarak rafların ötesine bakıyor ve gıdaların nasıl üretildiğini keşfediyoruz. Peki sürdürülebilir bir beslenme için ipuçları nelerdi? Gelin, birlikte öğrenelim.👉🏻https://spoti.fi/3ld5SWw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1.6990291262136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extLst>
                  <a:ext uri="{0D108BD9-81ED-4DB2-BD59-A6C34878D82A}">
                    <a16:rowId xmlns:a16="http://schemas.microsoft.com/office/drawing/2014/main" val="1456214589"/>
                  </a:ext>
                </a:extLst>
              </a:tr>
            </a:tbl>
          </a:graphicData>
        </a:graphic>
      </p:graphicFrame>
      <p:sp>
        <p:nvSpPr>
          <p:cNvPr id="4" name="Text Placeholder 3">
            <a:extLst>
              <a:ext uri="{FF2B5EF4-FFF2-40B4-BE49-F238E27FC236}">
                <a16:creationId xmlns:a16="http://schemas.microsoft.com/office/drawing/2014/main" id="{AC24B953-8858-4B0B-A986-EE7A5099DA0A}"/>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40020467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E9FBB-BC47-4441-B90D-DF4E8B69DAC9}"/>
              </a:ext>
            </a:extLst>
          </p:cNvPr>
          <p:cNvSpPr>
            <a:spLocks noGrp="1"/>
          </p:cNvSpPr>
          <p:nvPr>
            <p:ph type="title"/>
          </p:nvPr>
        </p:nvSpPr>
        <p:spPr/>
        <p:txBody>
          <a:bodyPr/>
          <a:lstStyle/>
          <a:p>
            <a:r>
              <a:rPr lang="en-US"/>
              <a:t>LinkedIn Posts Table | Yapı Kredi İK&amp;Rakipler - 12 of 16</a:t>
            </a:r>
          </a:p>
        </p:txBody>
      </p:sp>
      <p:graphicFrame>
        <p:nvGraphicFramePr>
          <p:cNvPr id="5" name="Table Placeholder 4">
            <a:extLst>
              <a:ext uri="{FF2B5EF4-FFF2-40B4-BE49-F238E27FC236}">
                <a16:creationId xmlns:a16="http://schemas.microsoft.com/office/drawing/2014/main" id="{1A0E61CF-6708-42D4-BEE2-8ADB7CFD4D29}"/>
              </a:ext>
            </a:extLst>
          </p:cNvPr>
          <p:cNvGraphicFramePr>
            <a:graphicFrameLocks noGrp="1"/>
          </p:cNvGraphicFramePr>
          <p:nvPr>
            <p:ph type="tbl" sz="quarter" idx="13"/>
            <p:extLst>
              <p:ext uri="{D42A27DB-BD31-4B8C-83A1-F6EECF244321}">
                <p14:modId xmlns:p14="http://schemas.microsoft.com/office/powerpoint/2010/main" val="1556727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203012738"/>
                    </a:ext>
                  </a:extLst>
                </a:gridCol>
                <a:gridCol w="905256">
                  <a:extLst>
                    <a:ext uri="{9D8B030D-6E8A-4147-A177-3AD203B41FA5}">
                      <a16:colId xmlns:a16="http://schemas.microsoft.com/office/drawing/2014/main" val="498960311"/>
                    </a:ext>
                  </a:extLst>
                </a:gridCol>
                <a:gridCol w="658368">
                  <a:extLst>
                    <a:ext uri="{9D8B030D-6E8A-4147-A177-3AD203B41FA5}">
                      <a16:colId xmlns:a16="http://schemas.microsoft.com/office/drawing/2014/main" val="112712231"/>
                    </a:ext>
                  </a:extLst>
                </a:gridCol>
                <a:gridCol w="658368">
                  <a:extLst>
                    <a:ext uri="{9D8B030D-6E8A-4147-A177-3AD203B41FA5}">
                      <a16:colId xmlns:a16="http://schemas.microsoft.com/office/drawing/2014/main" val="3310995947"/>
                    </a:ext>
                  </a:extLst>
                </a:gridCol>
                <a:gridCol w="658368">
                  <a:extLst>
                    <a:ext uri="{9D8B030D-6E8A-4147-A177-3AD203B41FA5}">
                      <a16:colId xmlns:a16="http://schemas.microsoft.com/office/drawing/2014/main" val="1147380778"/>
                    </a:ext>
                  </a:extLst>
                </a:gridCol>
                <a:gridCol w="658368">
                  <a:extLst>
                    <a:ext uri="{9D8B030D-6E8A-4147-A177-3AD203B41FA5}">
                      <a16:colId xmlns:a16="http://schemas.microsoft.com/office/drawing/2014/main" val="2054989096"/>
                    </a:ext>
                  </a:extLst>
                </a:gridCol>
                <a:gridCol w="658368">
                  <a:extLst>
                    <a:ext uri="{9D8B030D-6E8A-4147-A177-3AD203B41FA5}">
                      <a16:colId xmlns:a16="http://schemas.microsoft.com/office/drawing/2014/main" val="3173790215"/>
                    </a:ext>
                  </a:extLst>
                </a:gridCol>
                <a:gridCol w="658368">
                  <a:extLst>
                    <a:ext uri="{9D8B030D-6E8A-4147-A177-3AD203B41FA5}">
                      <a16:colId xmlns:a16="http://schemas.microsoft.com/office/drawing/2014/main" val="2132295748"/>
                    </a:ext>
                  </a:extLst>
                </a:gridCol>
                <a:gridCol w="658368">
                  <a:extLst>
                    <a:ext uri="{9D8B030D-6E8A-4147-A177-3AD203B41FA5}">
                      <a16:colId xmlns:a16="http://schemas.microsoft.com/office/drawing/2014/main" val="3615939045"/>
                    </a:ext>
                  </a:extLst>
                </a:gridCol>
                <a:gridCol w="658368">
                  <a:extLst>
                    <a:ext uri="{9D8B030D-6E8A-4147-A177-3AD203B41FA5}">
                      <a16:colId xmlns:a16="http://schemas.microsoft.com/office/drawing/2014/main" val="2863257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12296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- 2022-05-12 16:57:37</a:t>
                      </a:r>
                      <a:r>
                        <a:rPr kumimoji="0" lang="en-US" sz="1000" b="0" i="0" u="none" strike="noStrike" kern="1200" cap="none" spc="0" normalizeH="0" baseline="0" noProof="0">
                          <a:ln>
                            <a:noFill/>
                          </a:ln>
                          <a:solidFill>
                            <a:prstClr val="black"/>
                          </a:solidFill>
                          <a:effectLst/>
                          <a:uLnTx/>
                          <a:uFillTx/>
                          <a:latin typeface="+mn-lt"/>
                          <a:ea typeface="+mn-ea"/>
                          <a:cs typeface="+mn-cs"/>
                        </a:rPr>
                        <a:t>
 Yapı Kredi ve Dünya gazetesi iş birliğiyle KOBİ’lere özel hazırlanan “e-Ticaret Gündemi” ile e-ticaret sektöründeki gelişmeler ve merak edilenler Dünya gazetesinde! Bu haftanın içeriğini okumak için linke tıklayabilirsiniz.👉🏻 https://bit.ly/3ssx3Ry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2.3098591549296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15153637"/>
                  </a:ext>
                </a:extLst>
              </a:tr>
            </a:tbl>
          </a:graphicData>
        </a:graphic>
      </p:graphicFrame>
      <p:sp>
        <p:nvSpPr>
          <p:cNvPr id="4" name="Text Placeholder 3">
            <a:extLst>
              <a:ext uri="{FF2B5EF4-FFF2-40B4-BE49-F238E27FC236}">
                <a16:creationId xmlns:a16="http://schemas.microsoft.com/office/drawing/2014/main" id="{708AC657-3F7D-448D-BDFE-44B794116EAD}"/>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4288867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79777-E6FF-442F-9136-35D63A45CA8F}"/>
              </a:ext>
            </a:extLst>
          </p:cNvPr>
          <p:cNvSpPr>
            <a:spLocks noGrp="1"/>
          </p:cNvSpPr>
          <p:nvPr>
            <p:ph type="title"/>
          </p:nvPr>
        </p:nvSpPr>
        <p:spPr/>
        <p:txBody>
          <a:bodyPr/>
          <a:lstStyle/>
          <a:p>
            <a:r>
              <a:rPr lang="en-US"/>
              <a:t>LinkedIn Posts Table | Yapı Kredi İK&amp;Rakipler - 13 of 16</a:t>
            </a:r>
          </a:p>
        </p:txBody>
      </p:sp>
      <p:graphicFrame>
        <p:nvGraphicFramePr>
          <p:cNvPr id="5" name="Table Placeholder 4">
            <a:extLst>
              <a:ext uri="{FF2B5EF4-FFF2-40B4-BE49-F238E27FC236}">
                <a16:creationId xmlns:a16="http://schemas.microsoft.com/office/drawing/2014/main" id="{E2D7D791-1265-4375-A034-49CCEBEE9210}"/>
              </a:ext>
            </a:extLst>
          </p:cNvPr>
          <p:cNvGraphicFramePr>
            <a:graphicFrameLocks noGrp="1"/>
          </p:cNvGraphicFramePr>
          <p:nvPr>
            <p:ph type="tbl" sz="quarter" idx="13"/>
            <p:extLst>
              <p:ext uri="{D42A27DB-BD31-4B8C-83A1-F6EECF244321}">
                <p14:modId xmlns:p14="http://schemas.microsoft.com/office/powerpoint/2010/main" val="3578103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451088380"/>
                    </a:ext>
                  </a:extLst>
                </a:gridCol>
                <a:gridCol w="905256">
                  <a:extLst>
                    <a:ext uri="{9D8B030D-6E8A-4147-A177-3AD203B41FA5}">
                      <a16:colId xmlns:a16="http://schemas.microsoft.com/office/drawing/2014/main" val="1612138862"/>
                    </a:ext>
                  </a:extLst>
                </a:gridCol>
                <a:gridCol w="658368">
                  <a:extLst>
                    <a:ext uri="{9D8B030D-6E8A-4147-A177-3AD203B41FA5}">
                      <a16:colId xmlns:a16="http://schemas.microsoft.com/office/drawing/2014/main" val="3656613022"/>
                    </a:ext>
                  </a:extLst>
                </a:gridCol>
                <a:gridCol w="658368">
                  <a:extLst>
                    <a:ext uri="{9D8B030D-6E8A-4147-A177-3AD203B41FA5}">
                      <a16:colId xmlns:a16="http://schemas.microsoft.com/office/drawing/2014/main" val="3377086608"/>
                    </a:ext>
                  </a:extLst>
                </a:gridCol>
                <a:gridCol w="658368">
                  <a:extLst>
                    <a:ext uri="{9D8B030D-6E8A-4147-A177-3AD203B41FA5}">
                      <a16:colId xmlns:a16="http://schemas.microsoft.com/office/drawing/2014/main" val="1654792568"/>
                    </a:ext>
                  </a:extLst>
                </a:gridCol>
                <a:gridCol w="658368">
                  <a:extLst>
                    <a:ext uri="{9D8B030D-6E8A-4147-A177-3AD203B41FA5}">
                      <a16:colId xmlns:a16="http://schemas.microsoft.com/office/drawing/2014/main" val="4021443730"/>
                    </a:ext>
                  </a:extLst>
                </a:gridCol>
                <a:gridCol w="658368">
                  <a:extLst>
                    <a:ext uri="{9D8B030D-6E8A-4147-A177-3AD203B41FA5}">
                      <a16:colId xmlns:a16="http://schemas.microsoft.com/office/drawing/2014/main" val="1233047627"/>
                    </a:ext>
                  </a:extLst>
                </a:gridCol>
                <a:gridCol w="658368">
                  <a:extLst>
                    <a:ext uri="{9D8B030D-6E8A-4147-A177-3AD203B41FA5}">
                      <a16:colId xmlns:a16="http://schemas.microsoft.com/office/drawing/2014/main" val="2056122212"/>
                    </a:ext>
                  </a:extLst>
                </a:gridCol>
                <a:gridCol w="658368">
                  <a:extLst>
                    <a:ext uri="{9D8B030D-6E8A-4147-A177-3AD203B41FA5}">
                      <a16:colId xmlns:a16="http://schemas.microsoft.com/office/drawing/2014/main" val="1827381040"/>
                    </a:ext>
                  </a:extLst>
                </a:gridCol>
                <a:gridCol w="658368">
                  <a:extLst>
                    <a:ext uri="{9D8B030D-6E8A-4147-A177-3AD203B41FA5}">
                      <a16:colId xmlns:a16="http://schemas.microsoft.com/office/drawing/2014/main" val="1967159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390340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- 2022-05-11 14:30:30</a:t>
                      </a:r>
                      <a:r>
                        <a:rPr kumimoji="0" lang="en-US" sz="1000" b="0" i="0" u="none" strike="noStrike" kern="1200" cap="none" spc="0" normalizeH="0" baseline="0" noProof="0">
                          <a:ln>
                            <a:noFill/>
                          </a:ln>
                          <a:solidFill>
                            <a:prstClr val="black"/>
                          </a:solidFill>
                          <a:effectLst/>
                          <a:uLnTx/>
                          <a:uFillTx/>
                          <a:latin typeface="+mn-lt"/>
                          <a:ea typeface="+mn-ea"/>
                          <a:cs typeface="+mn-cs"/>
                        </a:rPr>
                        <a:t>
 Sürdürülebilirlik Sohbetleri’nde bu hafta “İklim Krizinde Son Durum” konuşulacak. Yekta Kopan moderatörlüğünde gerçekleşecek sohbetimizin konukları Buğday Ekolojik Yaşamı Destekleme Derneği Yönetim Kurulu Başkanı Leyla Aslan, Sürdürülebilirlik Adımları Derneği Yönetim Kurulu Başkanı Emrah Kurum ve İTÜ Öğretim Üyesi Prof.Dr. Mikdat Kadıoğlu. Bugün saat 21.00'de, Yapı Kredi YouTube ve Facebook hesaplarımızdan canlı olarak izleyebilirsiniz.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1.5267175572519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extLst>
                  <a:ext uri="{0D108BD9-81ED-4DB2-BD59-A6C34878D82A}">
                    <a16:rowId xmlns:a16="http://schemas.microsoft.com/office/drawing/2014/main" val="3673746026"/>
                  </a:ext>
                </a:extLst>
              </a:tr>
            </a:tbl>
          </a:graphicData>
        </a:graphic>
      </p:graphicFrame>
      <p:sp>
        <p:nvSpPr>
          <p:cNvPr id="4" name="Text Placeholder 3">
            <a:extLst>
              <a:ext uri="{FF2B5EF4-FFF2-40B4-BE49-F238E27FC236}">
                <a16:creationId xmlns:a16="http://schemas.microsoft.com/office/drawing/2014/main" id="{B5DD12CF-B41E-4AAC-9513-F09DADA1DFFE}"/>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17571502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8D429-5CA1-40E1-8E21-1EFBC830E286}"/>
              </a:ext>
            </a:extLst>
          </p:cNvPr>
          <p:cNvSpPr>
            <a:spLocks noGrp="1"/>
          </p:cNvSpPr>
          <p:nvPr>
            <p:ph type="title"/>
          </p:nvPr>
        </p:nvSpPr>
        <p:spPr/>
        <p:txBody>
          <a:bodyPr/>
          <a:lstStyle/>
          <a:p>
            <a:r>
              <a:rPr lang="en-US"/>
              <a:t>LinkedIn Posts Table | Yapı Kredi İK&amp;Rakipler - 14 of 16</a:t>
            </a:r>
          </a:p>
        </p:txBody>
      </p:sp>
      <p:graphicFrame>
        <p:nvGraphicFramePr>
          <p:cNvPr id="5" name="Table Placeholder 4">
            <a:extLst>
              <a:ext uri="{FF2B5EF4-FFF2-40B4-BE49-F238E27FC236}">
                <a16:creationId xmlns:a16="http://schemas.microsoft.com/office/drawing/2014/main" id="{315DD42C-B692-470D-B4FB-BC86953C0E9C}"/>
              </a:ext>
            </a:extLst>
          </p:cNvPr>
          <p:cNvGraphicFramePr>
            <a:graphicFrameLocks noGrp="1"/>
          </p:cNvGraphicFramePr>
          <p:nvPr>
            <p:ph type="tbl" sz="quarter" idx="13"/>
            <p:extLst>
              <p:ext uri="{D42A27DB-BD31-4B8C-83A1-F6EECF244321}">
                <p14:modId xmlns:p14="http://schemas.microsoft.com/office/powerpoint/2010/main" val="3163339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29403773"/>
                    </a:ext>
                  </a:extLst>
                </a:gridCol>
                <a:gridCol w="905256">
                  <a:extLst>
                    <a:ext uri="{9D8B030D-6E8A-4147-A177-3AD203B41FA5}">
                      <a16:colId xmlns:a16="http://schemas.microsoft.com/office/drawing/2014/main" val="30804208"/>
                    </a:ext>
                  </a:extLst>
                </a:gridCol>
                <a:gridCol w="658368">
                  <a:extLst>
                    <a:ext uri="{9D8B030D-6E8A-4147-A177-3AD203B41FA5}">
                      <a16:colId xmlns:a16="http://schemas.microsoft.com/office/drawing/2014/main" val="4041767109"/>
                    </a:ext>
                  </a:extLst>
                </a:gridCol>
                <a:gridCol w="658368">
                  <a:extLst>
                    <a:ext uri="{9D8B030D-6E8A-4147-A177-3AD203B41FA5}">
                      <a16:colId xmlns:a16="http://schemas.microsoft.com/office/drawing/2014/main" val="2989372985"/>
                    </a:ext>
                  </a:extLst>
                </a:gridCol>
                <a:gridCol w="658368">
                  <a:extLst>
                    <a:ext uri="{9D8B030D-6E8A-4147-A177-3AD203B41FA5}">
                      <a16:colId xmlns:a16="http://schemas.microsoft.com/office/drawing/2014/main" val="3022173988"/>
                    </a:ext>
                  </a:extLst>
                </a:gridCol>
                <a:gridCol w="658368">
                  <a:extLst>
                    <a:ext uri="{9D8B030D-6E8A-4147-A177-3AD203B41FA5}">
                      <a16:colId xmlns:a16="http://schemas.microsoft.com/office/drawing/2014/main" val="4233025783"/>
                    </a:ext>
                  </a:extLst>
                </a:gridCol>
                <a:gridCol w="658368">
                  <a:extLst>
                    <a:ext uri="{9D8B030D-6E8A-4147-A177-3AD203B41FA5}">
                      <a16:colId xmlns:a16="http://schemas.microsoft.com/office/drawing/2014/main" val="3645239514"/>
                    </a:ext>
                  </a:extLst>
                </a:gridCol>
                <a:gridCol w="658368">
                  <a:extLst>
                    <a:ext uri="{9D8B030D-6E8A-4147-A177-3AD203B41FA5}">
                      <a16:colId xmlns:a16="http://schemas.microsoft.com/office/drawing/2014/main" val="1008880166"/>
                    </a:ext>
                  </a:extLst>
                </a:gridCol>
                <a:gridCol w="658368">
                  <a:extLst>
                    <a:ext uri="{9D8B030D-6E8A-4147-A177-3AD203B41FA5}">
                      <a16:colId xmlns:a16="http://schemas.microsoft.com/office/drawing/2014/main" val="372585856"/>
                    </a:ext>
                  </a:extLst>
                </a:gridCol>
                <a:gridCol w="658368">
                  <a:extLst>
                    <a:ext uri="{9D8B030D-6E8A-4147-A177-3AD203B41FA5}">
                      <a16:colId xmlns:a16="http://schemas.microsoft.com/office/drawing/2014/main" val="1998022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17545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- 2022-05-10 10:34:42</a:t>
                      </a:r>
                      <a:r>
                        <a:rPr kumimoji="0" lang="en-US" sz="1000" b="0" i="0" u="none" strike="noStrike" kern="1200" cap="none" spc="0" normalizeH="0" baseline="0" noProof="0">
                          <a:ln>
                            <a:noFill/>
                          </a:ln>
                          <a:solidFill>
                            <a:prstClr val="black"/>
                          </a:solidFill>
                          <a:effectLst/>
                          <a:uLnTx/>
                          <a:uFillTx/>
                          <a:latin typeface="+mn-lt"/>
                          <a:ea typeface="+mn-ea"/>
                          <a:cs typeface="+mn-cs"/>
                        </a:rPr>
                        <a:t>
 Dijital pazarlama araçları video serimizin üçüncüsü yayında! Web sitenize daha çok ziyaretçi çekmek, ürün ve hizmetlerinizi arama sonuçlarında ön plana çıkarmak için KOBİ’lere özel hazırladığımız “Arama motoru pazarlaması ve püf noktaları” videomuzun devamına linkten ulaşabilirsiniz. 👉🏻  https://bit.ly/3M0pglr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1.6552280985063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extLst>
                  <a:ext uri="{0D108BD9-81ED-4DB2-BD59-A6C34878D82A}">
                    <a16:rowId xmlns:a16="http://schemas.microsoft.com/office/drawing/2014/main" val="90631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- 2022-05-08 08:54:51</a:t>
                      </a:r>
                      <a:r>
                        <a:rPr kumimoji="0" lang="en-US" sz="1000" b="0" i="0" u="none" strike="noStrike" kern="1200" cap="none" spc="0" normalizeH="0" baseline="0" noProof="0">
                          <a:ln>
                            <a:noFill/>
                          </a:ln>
                          <a:solidFill>
                            <a:prstClr val="black"/>
                          </a:solidFill>
                          <a:effectLst/>
                          <a:uLnTx/>
                          <a:uFillTx/>
                          <a:latin typeface="+mn-lt"/>
                          <a:ea typeface="+mn-ea"/>
                          <a:cs typeface="+mn-cs"/>
                        </a:rPr>
                        <a:t>
 Her anımızda yanımızda olan annelerimize sonsuz sevgilerimizle… Anneler Günü kutlu olsun!💙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2.2184946702018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12265428"/>
                  </a:ext>
                </a:extLst>
              </a:tr>
            </a:tbl>
          </a:graphicData>
        </a:graphic>
      </p:graphicFrame>
      <p:sp>
        <p:nvSpPr>
          <p:cNvPr id="4" name="Text Placeholder 3">
            <a:extLst>
              <a:ext uri="{FF2B5EF4-FFF2-40B4-BE49-F238E27FC236}">
                <a16:creationId xmlns:a16="http://schemas.microsoft.com/office/drawing/2014/main" id="{F49BCE0C-3FA0-400D-9BA0-3231C9471405}"/>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11003052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73DA7-B475-42A7-9457-E25446270AC8}"/>
              </a:ext>
            </a:extLst>
          </p:cNvPr>
          <p:cNvSpPr>
            <a:spLocks noGrp="1"/>
          </p:cNvSpPr>
          <p:nvPr>
            <p:ph type="title"/>
          </p:nvPr>
        </p:nvSpPr>
        <p:spPr/>
        <p:txBody>
          <a:bodyPr/>
          <a:lstStyle/>
          <a:p>
            <a:r>
              <a:rPr lang="en-US"/>
              <a:t>LinkedIn Posts Table | Yapı Kredi İK&amp;Rakipler - 15 of 16</a:t>
            </a:r>
          </a:p>
        </p:txBody>
      </p:sp>
      <p:graphicFrame>
        <p:nvGraphicFramePr>
          <p:cNvPr id="5" name="Table Placeholder 4">
            <a:extLst>
              <a:ext uri="{FF2B5EF4-FFF2-40B4-BE49-F238E27FC236}">
                <a16:creationId xmlns:a16="http://schemas.microsoft.com/office/drawing/2014/main" id="{6B7330B2-97FD-4655-AE33-151E58D35430}"/>
              </a:ext>
            </a:extLst>
          </p:cNvPr>
          <p:cNvGraphicFramePr>
            <a:graphicFrameLocks noGrp="1"/>
          </p:cNvGraphicFramePr>
          <p:nvPr>
            <p:ph type="tbl" sz="quarter" idx="13"/>
            <p:extLst>
              <p:ext uri="{D42A27DB-BD31-4B8C-83A1-F6EECF244321}">
                <p14:modId xmlns:p14="http://schemas.microsoft.com/office/powerpoint/2010/main" val="1717808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24375284"/>
                    </a:ext>
                  </a:extLst>
                </a:gridCol>
                <a:gridCol w="905256">
                  <a:extLst>
                    <a:ext uri="{9D8B030D-6E8A-4147-A177-3AD203B41FA5}">
                      <a16:colId xmlns:a16="http://schemas.microsoft.com/office/drawing/2014/main" val="2468196354"/>
                    </a:ext>
                  </a:extLst>
                </a:gridCol>
                <a:gridCol w="658368">
                  <a:extLst>
                    <a:ext uri="{9D8B030D-6E8A-4147-A177-3AD203B41FA5}">
                      <a16:colId xmlns:a16="http://schemas.microsoft.com/office/drawing/2014/main" val="1345973459"/>
                    </a:ext>
                  </a:extLst>
                </a:gridCol>
                <a:gridCol w="658368">
                  <a:extLst>
                    <a:ext uri="{9D8B030D-6E8A-4147-A177-3AD203B41FA5}">
                      <a16:colId xmlns:a16="http://schemas.microsoft.com/office/drawing/2014/main" val="2907504920"/>
                    </a:ext>
                  </a:extLst>
                </a:gridCol>
                <a:gridCol w="658368">
                  <a:extLst>
                    <a:ext uri="{9D8B030D-6E8A-4147-A177-3AD203B41FA5}">
                      <a16:colId xmlns:a16="http://schemas.microsoft.com/office/drawing/2014/main" val="2594748105"/>
                    </a:ext>
                  </a:extLst>
                </a:gridCol>
                <a:gridCol w="658368">
                  <a:extLst>
                    <a:ext uri="{9D8B030D-6E8A-4147-A177-3AD203B41FA5}">
                      <a16:colId xmlns:a16="http://schemas.microsoft.com/office/drawing/2014/main" val="2512982408"/>
                    </a:ext>
                  </a:extLst>
                </a:gridCol>
                <a:gridCol w="658368">
                  <a:extLst>
                    <a:ext uri="{9D8B030D-6E8A-4147-A177-3AD203B41FA5}">
                      <a16:colId xmlns:a16="http://schemas.microsoft.com/office/drawing/2014/main" val="358651063"/>
                    </a:ext>
                  </a:extLst>
                </a:gridCol>
                <a:gridCol w="658368">
                  <a:extLst>
                    <a:ext uri="{9D8B030D-6E8A-4147-A177-3AD203B41FA5}">
                      <a16:colId xmlns:a16="http://schemas.microsoft.com/office/drawing/2014/main" val="3326946982"/>
                    </a:ext>
                  </a:extLst>
                </a:gridCol>
                <a:gridCol w="658368">
                  <a:extLst>
                    <a:ext uri="{9D8B030D-6E8A-4147-A177-3AD203B41FA5}">
                      <a16:colId xmlns:a16="http://schemas.microsoft.com/office/drawing/2014/main" val="4174443288"/>
                    </a:ext>
                  </a:extLst>
                </a:gridCol>
                <a:gridCol w="658368">
                  <a:extLst>
                    <a:ext uri="{9D8B030D-6E8A-4147-A177-3AD203B41FA5}">
                      <a16:colId xmlns:a16="http://schemas.microsoft.com/office/drawing/2014/main" val="3757635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652888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- 2022-05-06 16:59:24</a:t>
                      </a:r>
                      <a:r>
                        <a:rPr kumimoji="0" lang="en-US" sz="1000" b="0" i="0" u="none" strike="noStrike" kern="1200" cap="none" spc="0" normalizeH="0" baseline="0" noProof="0">
                          <a:ln>
                            <a:noFill/>
                          </a:ln>
                          <a:solidFill>
                            <a:prstClr val="black"/>
                          </a:solidFill>
                          <a:effectLst/>
                          <a:uLnTx/>
                          <a:uFillTx/>
                          <a:latin typeface="+mn-lt"/>
                          <a:ea typeface="+mn-ea"/>
                          <a:cs typeface="+mn-cs"/>
                        </a:rPr>
                        <a:t>
 Geri dönüşüm, atıkları azaltmaya yardımcı olmanın harika bir yoludur. Ve süreç içerisinde ne kadar çok enerji korunursa o kadar fayda sağlanır. Peki geri dönüşümü en kolay malzemelerin neler? Gelin, birlikte öğrenelim.👉🏻https://spoti.fi/3kNPrQA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1.3571990558615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extLst>
                  <a:ext uri="{0D108BD9-81ED-4DB2-BD59-A6C34878D82A}">
                    <a16:rowId xmlns:a16="http://schemas.microsoft.com/office/drawing/2014/main" val="1458921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- 2022-05-06 16:58:05</a:t>
                      </a:r>
                      <a:r>
                        <a:rPr kumimoji="0" lang="en-US" sz="1000" b="0" i="0" u="none" strike="noStrike" kern="1200" cap="none" spc="0" normalizeH="0" baseline="0" noProof="0">
                          <a:ln>
                            <a:noFill/>
                          </a:ln>
                          <a:solidFill>
                            <a:prstClr val="black"/>
                          </a:solidFill>
                          <a:effectLst/>
                          <a:uLnTx/>
                          <a:uFillTx/>
                          <a:latin typeface="+mn-lt"/>
                          <a:ea typeface="+mn-ea"/>
                          <a:cs typeface="+mn-cs"/>
                        </a:rPr>
                        <a:t>
 Geri dönüşüm, atıkları azaltmaya yardımcı olmanın harika bir yoludur. Ve süreç içerisinde ne kadar çok enerji korunursa o kadar fayda sağlanır. Peki geri dönüşümü en kolay malzemelerin neler? Gelin, birlikte öğrenelim.👉🏻https://spoti.fi/3kNPrQA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06.05.2022 21:08:23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8743530"/>
                  </a:ext>
                </a:extLst>
              </a:tr>
            </a:tbl>
          </a:graphicData>
        </a:graphic>
      </p:graphicFrame>
      <p:sp>
        <p:nvSpPr>
          <p:cNvPr id="4" name="Text Placeholder 3">
            <a:extLst>
              <a:ext uri="{FF2B5EF4-FFF2-40B4-BE49-F238E27FC236}">
                <a16:creationId xmlns:a16="http://schemas.microsoft.com/office/drawing/2014/main" id="{270D4036-3CC9-44E6-99CD-A867D241B2D0}"/>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30412670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549C9-093F-49C4-8699-7A299F86C699}"/>
              </a:ext>
            </a:extLst>
          </p:cNvPr>
          <p:cNvSpPr>
            <a:spLocks noGrp="1"/>
          </p:cNvSpPr>
          <p:nvPr>
            <p:ph type="title"/>
          </p:nvPr>
        </p:nvSpPr>
        <p:spPr/>
        <p:txBody>
          <a:bodyPr/>
          <a:lstStyle/>
          <a:p>
            <a:r>
              <a:rPr lang="en-US"/>
              <a:t>LinkedIn Posts Table | Yapı Kredi İK&amp;Rakipler - 16 of 16</a:t>
            </a:r>
          </a:p>
        </p:txBody>
      </p:sp>
      <p:graphicFrame>
        <p:nvGraphicFramePr>
          <p:cNvPr id="5" name="Table Placeholder 4">
            <a:extLst>
              <a:ext uri="{FF2B5EF4-FFF2-40B4-BE49-F238E27FC236}">
                <a16:creationId xmlns:a16="http://schemas.microsoft.com/office/drawing/2014/main" id="{3846DE0A-51EE-4CFB-B82B-A8B6B5BD90FF}"/>
              </a:ext>
            </a:extLst>
          </p:cNvPr>
          <p:cNvGraphicFramePr>
            <a:graphicFrameLocks noGrp="1"/>
          </p:cNvGraphicFramePr>
          <p:nvPr>
            <p:ph type="tbl" sz="quarter" idx="13"/>
            <p:extLst>
              <p:ext uri="{D42A27DB-BD31-4B8C-83A1-F6EECF244321}">
                <p14:modId xmlns:p14="http://schemas.microsoft.com/office/powerpoint/2010/main" val="171749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227100428"/>
                    </a:ext>
                  </a:extLst>
                </a:gridCol>
                <a:gridCol w="905256">
                  <a:extLst>
                    <a:ext uri="{9D8B030D-6E8A-4147-A177-3AD203B41FA5}">
                      <a16:colId xmlns:a16="http://schemas.microsoft.com/office/drawing/2014/main" val="742103868"/>
                    </a:ext>
                  </a:extLst>
                </a:gridCol>
                <a:gridCol w="658368">
                  <a:extLst>
                    <a:ext uri="{9D8B030D-6E8A-4147-A177-3AD203B41FA5}">
                      <a16:colId xmlns:a16="http://schemas.microsoft.com/office/drawing/2014/main" val="64613681"/>
                    </a:ext>
                  </a:extLst>
                </a:gridCol>
                <a:gridCol w="658368">
                  <a:extLst>
                    <a:ext uri="{9D8B030D-6E8A-4147-A177-3AD203B41FA5}">
                      <a16:colId xmlns:a16="http://schemas.microsoft.com/office/drawing/2014/main" val="458996495"/>
                    </a:ext>
                  </a:extLst>
                </a:gridCol>
                <a:gridCol w="658368">
                  <a:extLst>
                    <a:ext uri="{9D8B030D-6E8A-4147-A177-3AD203B41FA5}">
                      <a16:colId xmlns:a16="http://schemas.microsoft.com/office/drawing/2014/main" val="2471973270"/>
                    </a:ext>
                  </a:extLst>
                </a:gridCol>
                <a:gridCol w="658368">
                  <a:extLst>
                    <a:ext uri="{9D8B030D-6E8A-4147-A177-3AD203B41FA5}">
                      <a16:colId xmlns:a16="http://schemas.microsoft.com/office/drawing/2014/main" val="4145873167"/>
                    </a:ext>
                  </a:extLst>
                </a:gridCol>
                <a:gridCol w="658368">
                  <a:extLst>
                    <a:ext uri="{9D8B030D-6E8A-4147-A177-3AD203B41FA5}">
                      <a16:colId xmlns:a16="http://schemas.microsoft.com/office/drawing/2014/main" val="4010770332"/>
                    </a:ext>
                  </a:extLst>
                </a:gridCol>
                <a:gridCol w="658368">
                  <a:extLst>
                    <a:ext uri="{9D8B030D-6E8A-4147-A177-3AD203B41FA5}">
                      <a16:colId xmlns:a16="http://schemas.microsoft.com/office/drawing/2014/main" val="4237337547"/>
                    </a:ext>
                  </a:extLst>
                </a:gridCol>
                <a:gridCol w="658368">
                  <a:extLst>
                    <a:ext uri="{9D8B030D-6E8A-4147-A177-3AD203B41FA5}">
                      <a16:colId xmlns:a16="http://schemas.microsoft.com/office/drawing/2014/main" val="894556916"/>
                    </a:ext>
                  </a:extLst>
                </a:gridCol>
                <a:gridCol w="658368">
                  <a:extLst>
                    <a:ext uri="{9D8B030D-6E8A-4147-A177-3AD203B41FA5}">
                      <a16:colId xmlns:a16="http://schemas.microsoft.com/office/drawing/2014/main" val="4274837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56168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Yapı Kredi - 2022-05-02 08:58:45</a:t>
                      </a:r>
                      <a:r>
                        <a:rPr kumimoji="0" lang="en-US" sz="1000" b="0" i="0" u="none" strike="noStrike" kern="1200" cap="none" spc="0" normalizeH="0" baseline="0" noProof="0">
                          <a:ln>
                            <a:noFill/>
                          </a:ln>
                          <a:solidFill>
                            <a:prstClr val="black"/>
                          </a:solidFill>
                          <a:effectLst/>
                          <a:uLnTx/>
                          <a:uFillTx/>
                          <a:latin typeface="+mn-lt"/>
                          <a:ea typeface="+mn-ea"/>
                          <a:cs typeface="+mn-cs"/>
                        </a:rPr>
                        <a:t>
 Yüzlerimizden gülümsemenin eksik olmayacağı nice sağlıklı, mutlu bayramlar dileğiyle…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06.06.2022 15:08:36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2.4645364665425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6361651"/>
                  </a:ext>
                </a:extLst>
              </a:tr>
            </a:tbl>
          </a:graphicData>
        </a:graphic>
      </p:graphicFrame>
      <p:sp>
        <p:nvSpPr>
          <p:cNvPr id="4" name="Text Placeholder 3">
            <a:extLst>
              <a:ext uri="{FF2B5EF4-FFF2-40B4-BE49-F238E27FC236}">
                <a16:creationId xmlns:a16="http://schemas.microsoft.com/office/drawing/2014/main" id="{B86C307C-7E3E-4E94-89F2-D31A55228AA5}"/>
              </a:ext>
            </a:extLst>
          </p:cNvPr>
          <p:cNvSpPr>
            <a:spLocks noGrp="1"/>
          </p:cNvSpPr>
          <p:nvPr>
            <p:ph type="body" sz="quarter" idx="14"/>
          </p:nvPr>
        </p:nvSpPr>
        <p:spPr/>
        <p:txBody>
          <a:bodyPr/>
          <a:lstStyle/>
          <a:p>
            <a:r>
              <a:rPr lang="en-US"/>
              <a:t>01.05.2022 - 31.05.2022</a:t>
            </a:r>
          </a:p>
        </p:txBody>
      </p:sp>
    </p:spTree>
    <p:extLst>
      <p:ext uri="{BB962C8B-B14F-4D97-AF65-F5344CB8AC3E}">
        <p14:creationId xmlns:p14="http://schemas.microsoft.com/office/powerpoint/2010/main" val="36152764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BE5FB-3FDE-4AF5-BC1A-2A9AD03A6836}"/>
              </a:ext>
            </a:extLst>
          </p:cNvPr>
          <p:cNvSpPr>
            <a:spLocks noGrp="1"/>
          </p:cNvSpPr>
          <p:nvPr>
            <p:ph type="title"/>
          </p:nvPr>
        </p:nvSpPr>
        <p:spPr/>
        <p:txBody>
          <a:bodyPr/>
          <a:lstStyle/>
          <a:p>
            <a:r>
              <a:rPr lang="en-US"/>
              <a:t>Facebook FB: Organic, Viral, Unpaid, Paid and Total Reach | Yapı Kredi İK&amp;Rakipler</a:t>
            </a:r>
          </a:p>
        </p:txBody>
      </p:sp>
      <p:graphicFrame>
        <p:nvGraphicFramePr>
          <p:cNvPr id="5" name="Table Placeholder 4">
            <a:extLst>
              <a:ext uri="{FF2B5EF4-FFF2-40B4-BE49-F238E27FC236}">
                <a16:creationId xmlns:a16="http://schemas.microsoft.com/office/drawing/2014/main" id="{10F8493C-B698-4C20-AE5B-9493EA61C30F}"/>
              </a:ext>
            </a:extLst>
          </p:cNvPr>
          <p:cNvGraphicFramePr>
            <a:graphicFrameLocks noGrp="1"/>
          </p:cNvGraphicFramePr>
          <p:nvPr>
            <p:ph type="tbl" sz="quarter" idx="13"/>
            <p:extLst>
              <p:ext uri="{D42A27DB-BD31-4B8C-83A1-F6EECF244321}">
                <p14:modId xmlns:p14="http://schemas.microsoft.com/office/powerpoint/2010/main" val="3549578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75680590"/>
                    </a:ext>
                  </a:extLst>
                </a:gridCol>
                <a:gridCol w="1645920">
                  <a:extLst>
                    <a:ext uri="{9D8B030D-6E8A-4147-A177-3AD203B41FA5}">
                      <a16:colId xmlns:a16="http://schemas.microsoft.com/office/drawing/2014/main" val="2332976840"/>
                    </a:ext>
                  </a:extLst>
                </a:gridCol>
                <a:gridCol w="1645920">
                  <a:extLst>
                    <a:ext uri="{9D8B030D-6E8A-4147-A177-3AD203B41FA5}">
                      <a16:colId xmlns:a16="http://schemas.microsoft.com/office/drawing/2014/main" val="3440062028"/>
                    </a:ext>
                  </a:extLst>
                </a:gridCol>
                <a:gridCol w="1645920">
                  <a:extLst>
                    <a:ext uri="{9D8B030D-6E8A-4147-A177-3AD203B41FA5}">
                      <a16:colId xmlns:a16="http://schemas.microsoft.com/office/drawing/2014/main" val="3730312238"/>
                    </a:ext>
                  </a:extLst>
                </a:gridCol>
              </a:tblGrid>
              <a:tr h="370840">
                <a:tc>
                  <a:txBody>
                    <a:bodyPr/>
                    <a:lstStyle/>
                    <a:p>
                      <a:r>
                        <a:rPr lang="en-US" sz="1000"/>
                        <a:t>Metric</a:t>
                      </a:r>
                    </a:p>
                  </a:txBody>
                  <a:tcPr/>
                </a:tc>
                <a:tc>
                  <a:txBody>
                    <a:bodyPr/>
                    <a:lstStyle/>
                    <a:p>
                      <a:r>
                        <a:rPr lang="en-US" sz="1000"/>
                        <a:t>This Month</a:t>
                      </a:r>
                    </a:p>
                  </a:txBody>
                  <a:tcPr/>
                </a:tc>
                <a:tc>
                  <a:txBody>
                    <a:bodyPr/>
                    <a:lstStyle/>
                    <a:p>
                      <a:r>
                        <a:rPr lang="en-US" sz="1000"/>
                        <a:t>Previous Month</a:t>
                      </a:r>
                    </a:p>
                  </a:txBody>
                  <a:tcPr/>
                </a:tc>
                <a:tc>
                  <a:txBody>
                    <a:bodyPr/>
                    <a:lstStyle/>
                    <a:p>
                      <a:r>
                        <a:rPr lang="en-US" sz="1000"/>
                        <a:t>Change</a:t>
                      </a:r>
                    </a:p>
                  </a:txBody>
                  <a:tcPr/>
                </a:tc>
                <a:extLst>
                  <a:ext uri="{0D108BD9-81ED-4DB2-BD59-A6C34878D82A}">
                    <a16:rowId xmlns:a16="http://schemas.microsoft.com/office/drawing/2014/main" val="4263172362"/>
                  </a:ext>
                </a:extLst>
              </a:tr>
              <a:tr h="370840">
                <a:tc>
                  <a:txBody>
                    <a:bodyPr/>
                    <a:lstStyle/>
                    <a:p>
                      <a:r>
                        <a:rPr lang="en-US" sz="1000"/>
                        <a:t>01. Organic Reach Yapı Kredi İnsan Kaynakları</a:t>
                      </a:r>
                    </a:p>
                  </a:txBody>
                  <a:tcPr/>
                </a:tc>
                <a:tc>
                  <a:txBody>
                    <a:bodyPr/>
                    <a:lstStyle/>
                    <a:p>
                      <a:r>
                        <a:rPr lang="en-US" sz="1000"/>
                        <a:t>9803</a:t>
                      </a:r>
                    </a:p>
                  </a:txBody>
                  <a:tcPr/>
                </a:tc>
                <a:tc>
                  <a:txBody>
                    <a:bodyPr/>
                    <a:lstStyle/>
                    <a:p>
                      <a:r>
                        <a:rPr lang="en-US" sz="1000"/>
                        <a:t>12611</a:t>
                      </a:r>
                    </a:p>
                  </a:txBody>
                  <a:tcPr/>
                </a:tc>
                <a:tc>
                  <a:txBody>
                    <a:bodyPr/>
                    <a:lstStyle/>
                    <a:p>
                      <a:r>
                        <a:rPr lang="en-US" sz="1000"/>
                        <a:t>-22.27 %</a:t>
                      </a:r>
                    </a:p>
                  </a:txBody>
                  <a:tcPr/>
                </a:tc>
                <a:extLst>
                  <a:ext uri="{0D108BD9-81ED-4DB2-BD59-A6C34878D82A}">
                    <a16:rowId xmlns:a16="http://schemas.microsoft.com/office/drawing/2014/main" val="312800894"/>
                  </a:ext>
                </a:extLst>
              </a:tr>
              <a:tr h="370840">
                <a:tc>
                  <a:txBody>
                    <a:bodyPr/>
                    <a:lstStyle/>
                    <a:p>
                      <a:r>
                        <a:rPr lang="en-US" sz="1000"/>
                        <a:t>02. Viral Reach Yapı Kredi İnsan Kaynakları</a:t>
                      </a:r>
                    </a:p>
                  </a:txBody>
                  <a:tcPr/>
                </a:tc>
                <a:tc>
                  <a:txBody>
                    <a:bodyPr/>
                    <a:lstStyle/>
                    <a:p>
                      <a:r>
                        <a:rPr lang="en-US" sz="1000"/>
                        <a:t>662</a:t>
                      </a:r>
                    </a:p>
                  </a:txBody>
                  <a:tcPr/>
                </a:tc>
                <a:tc>
                  <a:txBody>
                    <a:bodyPr/>
                    <a:lstStyle/>
                    <a:p>
                      <a:r>
                        <a:rPr lang="en-US" sz="1000"/>
                        <a:t>734</a:t>
                      </a:r>
                    </a:p>
                  </a:txBody>
                  <a:tcPr/>
                </a:tc>
                <a:tc>
                  <a:txBody>
                    <a:bodyPr/>
                    <a:lstStyle/>
                    <a:p>
                      <a:r>
                        <a:rPr lang="en-US" sz="1000"/>
                        <a:t>-9.81 %</a:t>
                      </a:r>
                    </a:p>
                  </a:txBody>
                  <a:tcPr/>
                </a:tc>
                <a:extLst>
                  <a:ext uri="{0D108BD9-81ED-4DB2-BD59-A6C34878D82A}">
                    <a16:rowId xmlns:a16="http://schemas.microsoft.com/office/drawing/2014/main" val="1832085419"/>
                  </a:ext>
                </a:extLst>
              </a:tr>
              <a:tr h="370840">
                <a:tc>
                  <a:txBody>
                    <a:bodyPr/>
                    <a:lstStyle/>
                    <a:p>
                      <a:r>
                        <a:rPr lang="en-US" sz="1000"/>
                        <a:t>03. Unpaid Reach Yapı Kredi İnsan Kaynakları</a:t>
                      </a:r>
                    </a:p>
                  </a:txBody>
                  <a:tcPr/>
                </a:tc>
                <a:tc>
                  <a:txBody>
                    <a:bodyPr/>
                    <a:lstStyle/>
                    <a:p>
                      <a:r>
                        <a:rPr lang="en-US" sz="1000"/>
                        <a:t>10330</a:t>
                      </a:r>
                    </a:p>
                  </a:txBody>
                  <a:tcPr/>
                </a:tc>
                <a:tc>
                  <a:txBody>
                    <a:bodyPr/>
                    <a:lstStyle/>
                    <a:p>
                      <a:r>
                        <a:rPr lang="en-US" sz="1000"/>
                        <a:t>13359</a:t>
                      </a:r>
                    </a:p>
                  </a:txBody>
                  <a:tcPr/>
                </a:tc>
                <a:tc>
                  <a:txBody>
                    <a:bodyPr/>
                    <a:lstStyle/>
                    <a:p>
                      <a:r>
                        <a:rPr lang="en-US" sz="1000"/>
                        <a:t>-22.67 %</a:t>
                      </a:r>
                    </a:p>
                  </a:txBody>
                  <a:tcPr/>
                </a:tc>
                <a:extLst>
                  <a:ext uri="{0D108BD9-81ED-4DB2-BD59-A6C34878D82A}">
                    <a16:rowId xmlns:a16="http://schemas.microsoft.com/office/drawing/2014/main" val="1104771501"/>
                  </a:ext>
                </a:extLst>
              </a:tr>
              <a:tr h="370840">
                <a:tc>
                  <a:txBody>
                    <a:bodyPr/>
                    <a:lstStyle/>
                    <a:p>
                      <a:r>
                        <a:rPr lang="en-US" sz="1000"/>
                        <a:t>04. Paid Reach Yapı Kredi İnsan Kaynakları</a:t>
                      </a:r>
                    </a:p>
                  </a:txBody>
                  <a:tcPr/>
                </a:tc>
                <a:tc>
                  <a:txBody>
                    <a:bodyPr/>
                    <a:lstStyle/>
                    <a:p>
                      <a:r>
                        <a:rPr lang="en-US" sz="1000"/>
                        <a:t>0</a:t>
                      </a:r>
                    </a:p>
                  </a:txBody>
                  <a:tcPr/>
                </a:tc>
                <a:tc>
                  <a:txBody>
                    <a:bodyPr/>
                    <a:lstStyle/>
                    <a:p>
                      <a:r>
                        <a:rPr lang="en-US" sz="1000"/>
                        <a:t>0</a:t>
                      </a:r>
                    </a:p>
                  </a:txBody>
                  <a:tcPr/>
                </a:tc>
                <a:tc>
                  <a:txBody>
                    <a:bodyPr/>
                    <a:lstStyle/>
                    <a:p>
                      <a:r>
                        <a:rPr lang="en-US" sz="1000"/>
                        <a:t>0.00 %</a:t>
                      </a:r>
                    </a:p>
                  </a:txBody>
                  <a:tcPr/>
                </a:tc>
                <a:extLst>
                  <a:ext uri="{0D108BD9-81ED-4DB2-BD59-A6C34878D82A}">
                    <a16:rowId xmlns:a16="http://schemas.microsoft.com/office/drawing/2014/main" val="576014210"/>
                  </a:ext>
                </a:extLst>
              </a:tr>
              <a:tr h="370840">
                <a:tc>
                  <a:txBody>
                    <a:bodyPr/>
                    <a:lstStyle/>
                    <a:p>
                      <a:r>
                        <a:rPr lang="en-US" sz="1000"/>
                        <a:t>05. Total Reach Yapı Kredi İnsan Kaynakları</a:t>
                      </a:r>
                    </a:p>
                  </a:txBody>
                  <a:tcPr/>
                </a:tc>
                <a:tc>
                  <a:txBody>
                    <a:bodyPr/>
                    <a:lstStyle/>
                    <a:p>
                      <a:r>
                        <a:rPr lang="en-US" sz="1000"/>
                        <a:t>10348</a:t>
                      </a:r>
                    </a:p>
                  </a:txBody>
                  <a:tcPr/>
                </a:tc>
                <a:tc>
                  <a:txBody>
                    <a:bodyPr/>
                    <a:lstStyle/>
                    <a:p>
                      <a:r>
                        <a:rPr lang="en-US" sz="1000"/>
                        <a:t>13371</a:t>
                      </a:r>
                    </a:p>
                  </a:txBody>
                  <a:tcPr/>
                </a:tc>
                <a:tc>
                  <a:txBody>
                    <a:bodyPr/>
                    <a:lstStyle/>
                    <a:p>
                      <a:r>
                        <a:rPr lang="en-US" sz="1000"/>
                        <a:t>-22.61 %</a:t>
                      </a:r>
                    </a:p>
                  </a:txBody>
                  <a:tcPr/>
                </a:tc>
                <a:extLst>
                  <a:ext uri="{0D108BD9-81ED-4DB2-BD59-A6C34878D82A}">
                    <a16:rowId xmlns:a16="http://schemas.microsoft.com/office/drawing/2014/main" val="3799806477"/>
                  </a:ext>
                </a:extLst>
              </a:tr>
            </a:tbl>
          </a:graphicData>
        </a:graphic>
      </p:graphicFrame>
      <p:sp>
        <p:nvSpPr>
          <p:cNvPr id="4" name="Text Placeholder 3">
            <a:extLst>
              <a:ext uri="{FF2B5EF4-FFF2-40B4-BE49-F238E27FC236}">
                <a16:creationId xmlns:a16="http://schemas.microsoft.com/office/drawing/2014/main" id="{61C23DBC-A4A7-48BD-B99E-3F6AE149BC6B}"/>
              </a:ext>
            </a:extLst>
          </p:cNvPr>
          <p:cNvSpPr>
            <a:spLocks noGrp="1"/>
          </p:cNvSpPr>
          <p:nvPr>
            <p:ph type="body" sz="quarter" idx="14"/>
          </p:nvPr>
        </p:nvSpPr>
        <p:spPr/>
        <p:txBody>
          <a:bodyPr/>
          <a:lstStyle/>
          <a:p>
            <a:r>
              <a:rPr lang="en-US"/>
              <a:t>01.03.2022 - 31.05.2022</a:t>
            </a:r>
          </a:p>
        </p:txBody>
      </p:sp>
    </p:spTree>
    <p:extLst>
      <p:ext uri="{BB962C8B-B14F-4D97-AF65-F5344CB8AC3E}">
        <p14:creationId xmlns:p14="http://schemas.microsoft.com/office/powerpoint/2010/main" val="390360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87CAC-66C6-40A3-B3B7-523707336008}"/>
              </a:ext>
            </a:extLst>
          </p:cNvPr>
          <p:cNvSpPr>
            <a:spLocks noGrp="1"/>
          </p:cNvSpPr>
          <p:nvPr>
            <p:ph type="title"/>
          </p:nvPr>
        </p:nvSpPr>
        <p:spPr/>
        <p:txBody>
          <a:bodyPr/>
          <a:lstStyle/>
          <a:p>
            <a:r>
              <a:rPr lang="en-US"/>
              <a:t>Facebook Own Posts | Yapı Kredi İK&amp;Rakipler</a:t>
            </a:r>
          </a:p>
        </p:txBody>
      </p:sp>
      <p:graphicFrame>
        <p:nvGraphicFramePr>
          <p:cNvPr id="6" name="Chart Placeholder 5">
            <a:extLst>
              <a:ext uri="{FF2B5EF4-FFF2-40B4-BE49-F238E27FC236}">
                <a16:creationId xmlns:a16="http://schemas.microsoft.com/office/drawing/2014/main" id="{178230FA-E642-4DAD-9284-E88663139505}"/>
              </a:ext>
            </a:extLst>
          </p:cNvPr>
          <p:cNvGraphicFramePr>
            <a:graphicFrameLocks noGrp="1"/>
          </p:cNvGraphicFramePr>
          <p:nvPr>
            <p:ph type="chart" sz="quarter" idx="13"/>
            <p:extLst>
              <p:ext uri="{D42A27DB-BD31-4B8C-83A1-F6EECF244321}">
                <p14:modId xmlns:p14="http://schemas.microsoft.com/office/powerpoint/2010/main" val="3158581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ACB62E-AF8A-4192-846A-465B36B2B9FD}"/>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850A8F99-BEFC-4F6A-8136-275506B570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6005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CD577-2329-44BB-9135-9FE0E79C0632}"/>
              </a:ext>
            </a:extLst>
          </p:cNvPr>
          <p:cNvSpPr>
            <a:spLocks noGrp="1"/>
          </p:cNvSpPr>
          <p:nvPr>
            <p:ph type="title"/>
          </p:nvPr>
        </p:nvSpPr>
        <p:spPr/>
        <p:txBody>
          <a:bodyPr/>
          <a:lstStyle/>
          <a:p>
            <a:r>
              <a:rPr lang="en-US"/>
              <a:t>Facebook Key Metrics Radar | Yapı Kredi İK&amp;Rakipler</a:t>
            </a:r>
          </a:p>
        </p:txBody>
      </p:sp>
      <p:graphicFrame>
        <p:nvGraphicFramePr>
          <p:cNvPr id="6" name="Chart Placeholder 5">
            <a:extLst>
              <a:ext uri="{FF2B5EF4-FFF2-40B4-BE49-F238E27FC236}">
                <a16:creationId xmlns:a16="http://schemas.microsoft.com/office/drawing/2014/main" id="{748924AE-2972-45BC-B360-8765847E9CB6}"/>
              </a:ext>
            </a:extLst>
          </p:cNvPr>
          <p:cNvGraphicFramePr>
            <a:graphicFrameLocks noGrp="1"/>
          </p:cNvGraphicFramePr>
          <p:nvPr>
            <p:ph type="chart" sz="quarter" idx="13"/>
            <p:extLst>
              <p:ext uri="{D42A27DB-BD31-4B8C-83A1-F6EECF244321}">
                <p14:modId xmlns:p14="http://schemas.microsoft.com/office/powerpoint/2010/main" val="32621304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00A51D-D5ED-4F41-89A1-F66B4037890A}"/>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67FBFF70-C7DA-4118-82FB-1FE61B9B03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8663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FD194-5A2E-4D76-AE1E-93B4C266A2BD}"/>
              </a:ext>
            </a:extLst>
          </p:cNvPr>
          <p:cNvSpPr>
            <a:spLocks noGrp="1"/>
          </p:cNvSpPr>
          <p:nvPr>
            <p:ph type="title"/>
          </p:nvPr>
        </p:nvSpPr>
        <p:spPr/>
        <p:txBody>
          <a:bodyPr/>
          <a:lstStyle/>
          <a:p>
            <a:r>
              <a:rPr lang="en-US"/>
              <a:t>Facebook Interaction Rate By Post Type | Yapı Kredi İK&amp;Rakipler</a:t>
            </a:r>
          </a:p>
        </p:txBody>
      </p:sp>
      <p:graphicFrame>
        <p:nvGraphicFramePr>
          <p:cNvPr id="6" name="Chart Placeholder 5">
            <a:extLst>
              <a:ext uri="{FF2B5EF4-FFF2-40B4-BE49-F238E27FC236}">
                <a16:creationId xmlns:a16="http://schemas.microsoft.com/office/drawing/2014/main" id="{D3A1FA0A-59A6-4616-94BB-4E11E24EAEF1}"/>
              </a:ext>
            </a:extLst>
          </p:cNvPr>
          <p:cNvGraphicFramePr>
            <a:graphicFrameLocks noGrp="1"/>
          </p:cNvGraphicFramePr>
          <p:nvPr>
            <p:ph type="chart" sz="quarter" idx="13"/>
            <p:extLst>
              <p:ext uri="{D42A27DB-BD31-4B8C-83A1-F6EECF244321}">
                <p14:modId xmlns:p14="http://schemas.microsoft.com/office/powerpoint/2010/main" val="2518028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FDD022-04CE-42EC-A10E-CE13B4772E1F}"/>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9170A5F5-4BA7-4C36-AF05-9DD788A004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99776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56F4E-FAD0-452C-A0A9-E84B1CD6AD2E}"/>
              </a:ext>
            </a:extLst>
          </p:cNvPr>
          <p:cNvSpPr>
            <a:spLocks noGrp="1"/>
          </p:cNvSpPr>
          <p:nvPr>
            <p:ph type="title"/>
          </p:nvPr>
        </p:nvSpPr>
        <p:spPr/>
        <p:txBody>
          <a:bodyPr/>
          <a:lstStyle/>
          <a:p>
            <a:r>
              <a:rPr lang="en-US"/>
              <a:t>Facebook Interaction Rate | Yapı Kredi İK&amp;Rakipler</a:t>
            </a:r>
          </a:p>
        </p:txBody>
      </p:sp>
      <p:graphicFrame>
        <p:nvGraphicFramePr>
          <p:cNvPr id="6" name="Chart Placeholder 5">
            <a:extLst>
              <a:ext uri="{FF2B5EF4-FFF2-40B4-BE49-F238E27FC236}">
                <a16:creationId xmlns:a16="http://schemas.microsoft.com/office/drawing/2014/main" id="{55B09F79-7AA0-45CF-97AE-0D9E9105F496}"/>
              </a:ext>
            </a:extLst>
          </p:cNvPr>
          <p:cNvGraphicFramePr>
            <a:graphicFrameLocks noGrp="1"/>
          </p:cNvGraphicFramePr>
          <p:nvPr>
            <p:ph type="chart" sz="quarter" idx="13"/>
            <p:extLst>
              <p:ext uri="{D42A27DB-BD31-4B8C-83A1-F6EECF244321}">
                <p14:modId xmlns:p14="http://schemas.microsoft.com/office/powerpoint/2010/main" val="3863488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98AAB1-ED6D-4CAE-AAB2-1A340135B233}"/>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914A214A-F87F-4754-A093-838EF7DE55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53434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922C9-29C8-4DC6-A3DD-1E281C57C500}"/>
              </a:ext>
            </a:extLst>
          </p:cNvPr>
          <p:cNvSpPr>
            <a:spLocks noGrp="1"/>
          </p:cNvSpPr>
          <p:nvPr>
            <p:ph type="title"/>
          </p:nvPr>
        </p:nvSpPr>
        <p:spPr/>
        <p:txBody>
          <a:bodyPr/>
          <a:lstStyle/>
          <a:p>
            <a:r>
              <a:rPr lang="en-US"/>
              <a:t>Facebook Interactions Distribution | Yapı Kredi İK&amp;Rakipler</a:t>
            </a:r>
          </a:p>
        </p:txBody>
      </p:sp>
      <p:graphicFrame>
        <p:nvGraphicFramePr>
          <p:cNvPr id="6" name="Chart Placeholder 5">
            <a:extLst>
              <a:ext uri="{FF2B5EF4-FFF2-40B4-BE49-F238E27FC236}">
                <a16:creationId xmlns:a16="http://schemas.microsoft.com/office/drawing/2014/main" id="{AC27E4E8-F595-4191-AC60-0059DAE7BEA6}"/>
              </a:ext>
            </a:extLst>
          </p:cNvPr>
          <p:cNvGraphicFramePr>
            <a:graphicFrameLocks noGrp="1"/>
          </p:cNvGraphicFramePr>
          <p:nvPr>
            <p:ph type="chart" sz="quarter" idx="13"/>
            <p:extLst>
              <p:ext uri="{D42A27DB-BD31-4B8C-83A1-F6EECF244321}">
                <p14:modId xmlns:p14="http://schemas.microsoft.com/office/powerpoint/2010/main" val="726930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569630-1B57-47B9-817D-826270D9CA37}"/>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49D23B99-CBA2-4B6E-97F0-E810585D7E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42445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B0974-3058-402E-A553-FCC40EC19C8B}"/>
              </a:ext>
            </a:extLst>
          </p:cNvPr>
          <p:cNvSpPr>
            <a:spLocks noGrp="1"/>
          </p:cNvSpPr>
          <p:nvPr>
            <p:ph type="title"/>
          </p:nvPr>
        </p:nvSpPr>
        <p:spPr/>
        <p:txBody>
          <a:bodyPr/>
          <a:lstStyle/>
          <a:p>
            <a:r>
              <a:rPr lang="en-US"/>
              <a:t>Facebook Fans Change | Yapı Kredi İK&amp;Rakipler</a:t>
            </a:r>
          </a:p>
        </p:txBody>
      </p:sp>
      <p:graphicFrame>
        <p:nvGraphicFramePr>
          <p:cNvPr id="6" name="Chart Placeholder 5">
            <a:extLst>
              <a:ext uri="{FF2B5EF4-FFF2-40B4-BE49-F238E27FC236}">
                <a16:creationId xmlns:a16="http://schemas.microsoft.com/office/drawing/2014/main" id="{3BC9D75F-6AF1-4D0A-9E77-6C078A09AAA2}"/>
              </a:ext>
            </a:extLst>
          </p:cNvPr>
          <p:cNvGraphicFramePr>
            <a:graphicFrameLocks noGrp="1"/>
          </p:cNvGraphicFramePr>
          <p:nvPr>
            <p:ph type="chart" sz="quarter" idx="13"/>
            <p:extLst>
              <p:ext uri="{D42A27DB-BD31-4B8C-83A1-F6EECF244321}">
                <p14:modId xmlns:p14="http://schemas.microsoft.com/office/powerpoint/2010/main" val="748249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43C060-65D2-4FE5-BBA9-681643DDBA98}"/>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573696C4-5BC3-46CE-A1E2-42B62D7787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5986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B174F-99A6-4A78-AF1C-77121AAC1729}"/>
              </a:ext>
            </a:extLst>
          </p:cNvPr>
          <p:cNvSpPr>
            <a:spLocks noGrp="1"/>
          </p:cNvSpPr>
          <p:nvPr>
            <p:ph type="title"/>
          </p:nvPr>
        </p:nvSpPr>
        <p:spPr/>
        <p:txBody>
          <a:bodyPr/>
          <a:lstStyle/>
          <a:p>
            <a:r>
              <a:rPr lang="en-US"/>
              <a:t>Facebook Fans Change Rate | Yapı Kredi İK&amp;Rakipler</a:t>
            </a:r>
          </a:p>
        </p:txBody>
      </p:sp>
      <p:graphicFrame>
        <p:nvGraphicFramePr>
          <p:cNvPr id="6" name="Chart Placeholder 5">
            <a:extLst>
              <a:ext uri="{FF2B5EF4-FFF2-40B4-BE49-F238E27FC236}">
                <a16:creationId xmlns:a16="http://schemas.microsoft.com/office/drawing/2014/main" id="{DB3B92CC-3CB6-4C54-9220-48B682F16136}"/>
              </a:ext>
            </a:extLst>
          </p:cNvPr>
          <p:cNvGraphicFramePr>
            <a:graphicFrameLocks noGrp="1"/>
          </p:cNvGraphicFramePr>
          <p:nvPr>
            <p:ph type="chart" sz="quarter" idx="13"/>
            <p:extLst>
              <p:ext uri="{D42A27DB-BD31-4B8C-83A1-F6EECF244321}">
                <p14:modId xmlns:p14="http://schemas.microsoft.com/office/powerpoint/2010/main" val="1822864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9CCA83-0B2C-4544-AE59-83C7ADB14EFE}"/>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729F5A91-7591-4594-A606-7C72C25D62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67223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1265F-D0ED-41A0-AB22-5935B230E71E}"/>
              </a:ext>
            </a:extLst>
          </p:cNvPr>
          <p:cNvSpPr>
            <a:spLocks noGrp="1"/>
          </p:cNvSpPr>
          <p:nvPr>
            <p:ph type="title"/>
          </p:nvPr>
        </p:nvSpPr>
        <p:spPr/>
        <p:txBody>
          <a:bodyPr/>
          <a:lstStyle/>
          <a:p>
            <a:r>
              <a:rPr lang="en-US"/>
              <a:t>Facebook Fan Demographics | Yapı Kredi İK&amp;Rakipler</a:t>
            </a:r>
          </a:p>
        </p:txBody>
      </p:sp>
      <p:graphicFrame>
        <p:nvGraphicFramePr>
          <p:cNvPr id="6" name="Chart Placeholder 5">
            <a:extLst>
              <a:ext uri="{FF2B5EF4-FFF2-40B4-BE49-F238E27FC236}">
                <a16:creationId xmlns:a16="http://schemas.microsoft.com/office/drawing/2014/main" id="{9E26B7DE-97BB-43E4-829D-7439BBB36F96}"/>
              </a:ext>
            </a:extLst>
          </p:cNvPr>
          <p:cNvGraphicFramePr>
            <a:graphicFrameLocks noGrp="1"/>
          </p:cNvGraphicFramePr>
          <p:nvPr>
            <p:ph type="chart" sz="quarter" idx="13"/>
            <p:extLst>
              <p:ext uri="{D42A27DB-BD31-4B8C-83A1-F6EECF244321}">
                <p14:modId xmlns:p14="http://schemas.microsoft.com/office/powerpoint/2010/main" val="36838721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95FCCE-50CF-4C55-887D-872834D3F932}"/>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FB788AEC-B063-4AAA-9D8D-D1F168D49A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71700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57A9C-6B46-4441-9E73-DFD9E406E102}"/>
              </a:ext>
            </a:extLst>
          </p:cNvPr>
          <p:cNvSpPr>
            <a:spLocks noGrp="1"/>
          </p:cNvSpPr>
          <p:nvPr>
            <p:ph type="title"/>
          </p:nvPr>
        </p:nvSpPr>
        <p:spPr/>
        <p:txBody>
          <a:bodyPr/>
          <a:lstStyle/>
          <a:p>
            <a:r>
              <a:rPr lang="en-US"/>
              <a:t>Twitter Followers Total | Yapı Kredi İK&amp;Rakipler</a:t>
            </a:r>
          </a:p>
        </p:txBody>
      </p:sp>
      <p:graphicFrame>
        <p:nvGraphicFramePr>
          <p:cNvPr id="6" name="Chart Placeholder 5">
            <a:extLst>
              <a:ext uri="{FF2B5EF4-FFF2-40B4-BE49-F238E27FC236}">
                <a16:creationId xmlns:a16="http://schemas.microsoft.com/office/drawing/2014/main" id="{9C8452DD-5F5D-4A07-A2AD-43E34C252DF6}"/>
              </a:ext>
            </a:extLst>
          </p:cNvPr>
          <p:cNvGraphicFramePr>
            <a:graphicFrameLocks noGrp="1"/>
          </p:cNvGraphicFramePr>
          <p:nvPr>
            <p:ph type="chart" sz="quarter" idx="13"/>
            <p:extLst>
              <p:ext uri="{D42A27DB-BD31-4B8C-83A1-F6EECF244321}">
                <p14:modId xmlns:p14="http://schemas.microsoft.com/office/powerpoint/2010/main" val="2753662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7E1448-B38B-4D47-B575-B67F22D7394E}"/>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A4CD7099-8520-4B7B-8C28-EF22F6A646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38312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597A2-1C64-48B0-BC10-2474483A86B8}"/>
              </a:ext>
            </a:extLst>
          </p:cNvPr>
          <p:cNvSpPr>
            <a:spLocks noGrp="1"/>
          </p:cNvSpPr>
          <p:nvPr>
            <p:ph type="title"/>
          </p:nvPr>
        </p:nvSpPr>
        <p:spPr/>
        <p:txBody>
          <a:bodyPr/>
          <a:lstStyle/>
          <a:p>
            <a:r>
              <a:rPr lang="en-US"/>
              <a:t>Instagram Interaction Rate | Yapı Kredi İK&amp;Rakipler</a:t>
            </a:r>
          </a:p>
        </p:txBody>
      </p:sp>
      <p:graphicFrame>
        <p:nvGraphicFramePr>
          <p:cNvPr id="6" name="Chart Placeholder 5">
            <a:extLst>
              <a:ext uri="{FF2B5EF4-FFF2-40B4-BE49-F238E27FC236}">
                <a16:creationId xmlns:a16="http://schemas.microsoft.com/office/drawing/2014/main" id="{5939D210-A805-47E6-B279-2C5575A707BB}"/>
              </a:ext>
            </a:extLst>
          </p:cNvPr>
          <p:cNvGraphicFramePr>
            <a:graphicFrameLocks noGrp="1"/>
          </p:cNvGraphicFramePr>
          <p:nvPr>
            <p:ph type="chart" sz="quarter" idx="13"/>
            <p:extLst>
              <p:ext uri="{D42A27DB-BD31-4B8C-83A1-F6EECF244321}">
                <p14:modId xmlns:p14="http://schemas.microsoft.com/office/powerpoint/2010/main" val="3379439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4965E1-2651-41CC-93A2-784DB467946F}"/>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03ECDCCE-1A1A-43A1-BF96-A1D695345C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31703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F2FD9-F9E3-4191-86C3-9ABEF47638CD}"/>
              </a:ext>
            </a:extLst>
          </p:cNvPr>
          <p:cNvSpPr>
            <a:spLocks noGrp="1"/>
          </p:cNvSpPr>
          <p:nvPr>
            <p:ph type="title"/>
          </p:nvPr>
        </p:nvSpPr>
        <p:spPr/>
        <p:txBody>
          <a:bodyPr/>
          <a:lstStyle/>
          <a:p>
            <a:r>
              <a:rPr lang="en-US"/>
              <a:t>Instagram Followers Change Rate | Yapı Kredi İK&amp;Rakipler</a:t>
            </a:r>
          </a:p>
        </p:txBody>
      </p:sp>
      <p:graphicFrame>
        <p:nvGraphicFramePr>
          <p:cNvPr id="6" name="Chart Placeholder 5">
            <a:extLst>
              <a:ext uri="{FF2B5EF4-FFF2-40B4-BE49-F238E27FC236}">
                <a16:creationId xmlns:a16="http://schemas.microsoft.com/office/drawing/2014/main" id="{AEDA229A-6C64-434B-9891-70FC2A7B34EF}"/>
              </a:ext>
            </a:extLst>
          </p:cNvPr>
          <p:cNvGraphicFramePr>
            <a:graphicFrameLocks noGrp="1"/>
          </p:cNvGraphicFramePr>
          <p:nvPr>
            <p:ph type="chart" sz="quarter" idx="13"/>
            <p:extLst>
              <p:ext uri="{D42A27DB-BD31-4B8C-83A1-F6EECF244321}">
                <p14:modId xmlns:p14="http://schemas.microsoft.com/office/powerpoint/2010/main" val="15042089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02FB53-C20B-4395-9C7A-DA05F186CF68}"/>
              </a:ext>
            </a:extLst>
          </p:cNvPr>
          <p:cNvSpPr>
            <a:spLocks noGrp="1"/>
          </p:cNvSpPr>
          <p:nvPr>
            <p:ph type="body" sz="quarter" idx="14"/>
          </p:nvPr>
        </p:nvSpPr>
        <p:spPr/>
        <p:txBody>
          <a:bodyPr/>
          <a:lstStyle/>
          <a:p>
            <a:r>
              <a:rPr lang="en-US"/>
              <a:t>01.05.2022 - 31.05.2022</a:t>
            </a:r>
          </a:p>
        </p:txBody>
      </p:sp>
      <p:sp>
        <p:nvSpPr>
          <p:cNvPr id="5" name="Footer Placeholder 4">
            <a:extLst>
              <a:ext uri="{FF2B5EF4-FFF2-40B4-BE49-F238E27FC236}">
                <a16:creationId xmlns:a16="http://schemas.microsoft.com/office/drawing/2014/main" id="{86094FA2-A638-4E1B-8A7F-6C25BE8017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44644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1290</Words>
  <Application>Microsoft Office PowerPoint</Application>
  <PresentationFormat>On-screen Show (4:3)</PresentationFormat>
  <Paragraphs>548</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YKB Social Analytics</vt:lpstr>
      <vt:lpstr>Facebook Fans Table | Yapı Kredi İK&amp;Rakipler</vt:lpstr>
      <vt:lpstr>Facebook Average Interactions Per Post | Yapı Kredi İK&amp;Rakipler</vt:lpstr>
      <vt:lpstr>Twitter Interaction Rate | Yapı Kredi İK&amp;Rakipler</vt:lpstr>
      <vt:lpstr>Instagram Followers Total | Yapı Kredi İK&amp;Rakipler</vt:lpstr>
      <vt:lpstr>Instagram Key Metrics Radar | Yapı Kredi İK&amp;Rakipler</vt:lpstr>
      <vt:lpstr>LinkedIn Engagement Rate By Post Type | Yapı Kredi İK&amp;Rakipler</vt:lpstr>
      <vt:lpstr>LinkedIn Posts Table | Yapı Kredi İK&amp;Rakipler - 1 of 16</vt:lpstr>
      <vt:lpstr>LinkedIn Posts Table | Yapı Kredi İK&amp;Rakipler - 2 of 16</vt:lpstr>
      <vt:lpstr>LinkedIn Posts Table | Yapı Kredi İK&amp;Rakipler - 3 of 16</vt:lpstr>
      <vt:lpstr>LinkedIn Posts Table | Yapı Kredi İK&amp;Rakipler - 4 of 16</vt:lpstr>
      <vt:lpstr>LinkedIn Posts Table | Yapı Kredi İK&amp;Rakipler - 5 of 16</vt:lpstr>
      <vt:lpstr>LinkedIn Posts Table | Yapı Kredi İK&amp;Rakipler - 6 of 16</vt:lpstr>
      <vt:lpstr>LinkedIn Posts Table | Yapı Kredi İK&amp;Rakipler - 7 of 16</vt:lpstr>
      <vt:lpstr>LinkedIn Posts Table | Yapı Kredi İK&amp;Rakipler - 8 of 16</vt:lpstr>
      <vt:lpstr>LinkedIn Posts Table | Yapı Kredi İK&amp;Rakipler - 9 of 16</vt:lpstr>
      <vt:lpstr>LinkedIn Posts Table | Yapı Kredi İK&amp;Rakipler - 10 of 16</vt:lpstr>
      <vt:lpstr>LinkedIn Posts Table | Yapı Kredi İK&amp;Rakipler - 11 of 16</vt:lpstr>
      <vt:lpstr>LinkedIn Posts Table | Yapı Kredi İK&amp;Rakipler - 12 of 16</vt:lpstr>
      <vt:lpstr>LinkedIn Posts Table | Yapı Kredi İK&amp;Rakipler - 13 of 16</vt:lpstr>
      <vt:lpstr>LinkedIn Posts Table | Yapı Kredi İK&amp;Rakipler - 14 of 16</vt:lpstr>
      <vt:lpstr>LinkedIn Posts Table | Yapı Kredi İK&amp;Rakipler - 15 of 16</vt:lpstr>
      <vt:lpstr>LinkedIn Posts Table | Yapı Kredi İK&amp;Rakipler - 16 of 16</vt:lpstr>
      <vt:lpstr>Facebook FB: Organic, Viral, Unpaid, Paid and Total Reach | Yapı Kredi İK&amp;Rakipler</vt:lpstr>
      <vt:lpstr>Facebook Own Posts | Yapı Kredi İK&amp;Rakipler</vt:lpstr>
      <vt:lpstr>Facebook Key Metrics Radar | Yapı Kredi İK&amp;Rakipler</vt:lpstr>
      <vt:lpstr>Facebook Interaction Rate By Post Type | Yapı Kredi İK&amp;Rakipler</vt:lpstr>
      <vt:lpstr>Facebook Interaction Rate | Yapı Kredi İK&amp;Rakipler</vt:lpstr>
      <vt:lpstr>Facebook Interactions Distribution | Yapı Kredi İK&amp;Rakipler</vt:lpstr>
      <vt:lpstr>Facebook Fans Change | Yapı Kredi İK&amp;Rakipler</vt:lpstr>
      <vt:lpstr>Facebook Fans Change Rate | Yapı Kredi İK&amp;Rakipler</vt:lpstr>
      <vt:lpstr>Facebook Fan Demographics | Yapı Kredi İK&amp;Rakipler</vt:lpstr>
      <vt:lpstr>Twitter Followers Total | Yapı Kredi İK&amp;Rakipler</vt:lpstr>
      <vt:lpstr>Instagram Interaction Rate | Yapı Kredi İK&amp;Rakipler</vt:lpstr>
      <vt:lpstr>Instagram Followers Change Rate | Yapı Kredi İK&amp;Rakipler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YKB Social Analytics</dc:title>
  <dc:creator>Administrator</dc:creator>
  <cp:lastModifiedBy>Administrator</cp:lastModifiedBy>
  <cp:revision>1</cp:revision>
  <dcterms:created xsi:type="dcterms:W3CDTF">2022-06-06T12:31:38Z</dcterms:created>
  <dcterms:modified xsi:type="dcterms:W3CDTF">2022-06-06T12:32:38Z</dcterms:modified>
</cp:coreProperties>
</file>