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Lst>
  <p:sldSz cx="9144000" cy="6858000" type="screen4x3"/>
  <p:notesSz cx="6858000" cy="9144000"/>
  <p:embeddedFontLst>
    <p:embeddedFont>
      <p:font typeface="Calibri" panose="020F0502020204030204" pitchFamily="34" charset="0"/>
      <p:regular r:id="rId37"/>
      <p:bold r:id="rId38"/>
      <p:italic r:id="rId39"/>
      <p:boldItalic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Yapı Kredi İnsan Kaynakları</c:v>
                </c:pt>
              </c:strCache>
            </c:strRef>
          </c:tx>
          <c:spPr>
            <a:ln w="28575" cap="rnd">
              <a:solidFill>
                <a:schemeClr val="accent1"/>
              </a:solidFill>
              <a:round/>
            </a:ln>
            <a:effectLst/>
          </c:spPr>
          <c:marker>
            <c:symbol val="none"/>
          </c:marker>
          <c:cat>
            <c:strRef>
              <c:f>Sheet1!$A$2:$A$32</c:f>
              <c:strCache>
                <c:ptCount val="31"/>
                <c:pt idx="0">
                  <c:v>01.05.2022</c:v>
                </c:pt>
                <c:pt idx="1">
                  <c:v>02.05.2022</c:v>
                </c:pt>
                <c:pt idx="2">
                  <c:v>03.05.2022</c:v>
                </c:pt>
                <c:pt idx="3">
                  <c:v>04.05.2022</c:v>
                </c:pt>
                <c:pt idx="4">
                  <c:v>05.05.2022</c:v>
                </c:pt>
                <c:pt idx="5">
                  <c:v>06.05.2022</c:v>
                </c:pt>
                <c:pt idx="6">
                  <c:v>07.05.2022</c:v>
                </c:pt>
                <c:pt idx="7">
                  <c:v>08.05.2022</c:v>
                </c:pt>
                <c:pt idx="8">
                  <c:v>09.05.2022</c:v>
                </c:pt>
                <c:pt idx="9">
                  <c:v>10.05.2022</c:v>
                </c:pt>
                <c:pt idx="10">
                  <c:v>11.05.2022</c:v>
                </c:pt>
                <c:pt idx="11">
                  <c:v>12.05.2022</c:v>
                </c:pt>
                <c:pt idx="12">
                  <c:v>13.05.2022</c:v>
                </c:pt>
                <c:pt idx="13">
                  <c:v>14.05.2022</c:v>
                </c:pt>
                <c:pt idx="14">
                  <c:v>15.05.2022</c:v>
                </c:pt>
                <c:pt idx="15">
                  <c:v>16.05.2022</c:v>
                </c:pt>
                <c:pt idx="16">
                  <c:v>17.05.2022</c:v>
                </c:pt>
                <c:pt idx="17">
                  <c:v>18.05.2022</c:v>
                </c:pt>
                <c:pt idx="18">
                  <c:v>19.05.2022</c:v>
                </c:pt>
                <c:pt idx="19">
                  <c:v>20.05.2022</c:v>
                </c:pt>
                <c:pt idx="20">
                  <c:v>21.05.2022</c:v>
                </c:pt>
                <c:pt idx="21">
                  <c:v>22.05.2022</c:v>
                </c:pt>
                <c:pt idx="22">
                  <c:v>23.05.2022</c:v>
                </c:pt>
                <c:pt idx="23">
                  <c:v>24.05.2022</c:v>
                </c:pt>
                <c:pt idx="24">
                  <c:v>25.05.2022</c:v>
                </c:pt>
                <c:pt idx="25">
                  <c:v>26.05.2022</c:v>
                </c:pt>
                <c:pt idx="26">
                  <c:v>27.05.2022</c:v>
                </c:pt>
                <c:pt idx="27">
                  <c:v>28.05.2022</c:v>
                </c:pt>
                <c:pt idx="28">
                  <c:v>29.05.2022</c:v>
                </c:pt>
                <c:pt idx="29">
                  <c:v>30.05.2022</c:v>
                </c:pt>
                <c:pt idx="30">
                  <c:v>31.05.2022</c:v>
                </c:pt>
              </c:strCache>
            </c:strRef>
          </c:cat>
          <c:val>
            <c:numRef>
              <c:f>Sheet1!$B$2:$B$32</c:f>
              <c:numCache>
                <c:formatCode>General</c:formatCode>
                <c:ptCount val="31"/>
                <c:pt idx="0">
                  <c:v>0</c:v>
                </c:pt>
                <c:pt idx="1">
                  <c:v>0</c:v>
                </c:pt>
                <c:pt idx="2">
                  <c:v>0</c:v>
                </c:pt>
                <c:pt idx="3">
                  <c:v>0</c:v>
                </c:pt>
                <c:pt idx="4">
                  <c:v>0</c:v>
                </c:pt>
                <c:pt idx="5">
                  <c:v>0</c:v>
                </c:pt>
                <c:pt idx="6">
                  <c:v>0</c:v>
                </c:pt>
                <c:pt idx="7">
                  <c:v>10</c:v>
                </c:pt>
                <c:pt idx="8">
                  <c:v>0</c:v>
                </c:pt>
                <c:pt idx="9">
                  <c:v>0</c:v>
                </c:pt>
                <c:pt idx="10">
                  <c:v>0</c:v>
                </c:pt>
                <c:pt idx="11">
                  <c:v>0</c:v>
                </c:pt>
                <c:pt idx="12">
                  <c:v>0</c:v>
                </c:pt>
                <c:pt idx="13">
                  <c:v>0</c:v>
                </c:pt>
                <c:pt idx="14">
                  <c:v>0</c:v>
                </c:pt>
                <c:pt idx="15">
                  <c:v>8</c:v>
                </c:pt>
                <c:pt idx="16">
                  <c:v>5</c:v>
                </c:pt>
                <c:pt idx="17">
                  <c:v>13</c:v>
                </c:pt>
                <c:pt idx="18">
                  <c:v>17</c:v>
                </c:pt>
                <c:pt idx="19">
                  <c:v>0</c:v>
                </c:pt>
                <c:pt idx="20">
                  <c:v>0</c:v>
                </c:pt>
                <c:pt idx="21">
                  <c:v>0</c:v>
                </c:pt>
                <c:pt idx="22">
                  <c:v>0</c:v>
                </c:pt>
                <c:pt idx="23">
                  <c:v>0</c:v>
                </c:pt>
                <c:pt idx="24">
                  <c:v>0</c:v>
                </c:pt>
                <c:pt idx="25">
                  <c:v>0</c:v>
                </c:pt>
                <c:pt idx="26">
                  <c:v>5</c:v>
                </c:pt>
                <c:pt idx="27">
                  <c:v>0</c:v>
                </c:pt>
                <c:pt idx="28">
                  <c:v>0</c:v>
                </c:pt>
                <c:pt idx="29">
                  <c:v>0</c:v>
                </c:pt>
                <c:pt idx="30">
                  <c:v>0</c:v>
                </c:pt>
              </c:numCache>
            </c:numRef>
          </c:val>
          <c:smooth val="0"/>
          <c:extLst>
            <c:ext xmlns:c16="http://schemas.microsoft.com/office/drawing/2014/chart" uri="{C3380CC4-5D6E-409C-BE32-E72D297353CC}">
              <c16:uniqueId val="{00000000-E7B7-47FB-8A1F-C25ED33E33F9}"/>
            </c:ext>
          </c:extLst>
        </c:ser>
        <c:dLbls>
          <c:showLegendKey val="0"/>
          <c:showVal val="0"/>
          <c:showCatName val="0"/>
          <c:showSerName val="0"/>
          <c:showPercent val="0"/>
          <c:showBubbleSize val="0"/>
        </c:dLbls>
        <c:smooth val="0"/>
        <c:axId val="390274096"/>
        <c:axId val="390273112"/>
      </c:lineChart>
      <c:catAx>
        <c:axId val="390274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273112"/>
        <c:crosses val="autoZero"/>
        <c:auto val="1"/>
        <c:lblAlgn val="ctr"/>
        <c:lblOffset val="100"/>
        <c:noMultiLvlLbl val="0"/>
      </c:catAx>
      <c:valAx>
        <c:axId val="390273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274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@YapiKrediIK</c:v>
                </c:pt>
              </c:strCache>
            </c:strRef>
          </c:tx>
          <c:spPr>
            <a:ln w="28575" cap="rnd">
              <a:solidFill>
                <a:schemeClr val="accent1"/>
              </a:solidFill>
              <a:round/>
            </a:ln>
            <a:effectLst/>
          </c:spPr>
          <c:marker>
            <c:symbol val="none"/>
          </c:marker>
          <c:cat>
            <c:strRef>
              <c:f>Sheet1!$A$2:$A$32</c:f>
              <c:strCache>
                <c:ptCount val="31"/>
                <c:pt idx="0">
                  <c:v>01.05.2022</c:v>
                </c:pt>
                <c:pt idx="1">
                  <c:v>02.05.2022</c:v>
                </c:pt>
                <c:pt idx="2">
                  <c:v>03.05.2022</c:v>
                </c:pt>
                <c:pt idx="3">
                  <c:v>04.05.2022</c:v>
                </c:pt>
                <c:pt idx="4">
                  <c:v>05.05.2022</c:v>
                </c:pt>
                <c:pt idx="5">
                  <c:v>06.05.2022</c:v>
                </c:pt>
                <c:pt idx="6">
                  <c:v>07.05.2022</c:v>
                </c:pt>
                <c:pt idx="7">
                  <c:v>08.05.2022</c:v>
                </c:pt>
                <c:pt idx="8">
                  <c:v>09.05.2022</c:v>
                </c:pt>
                <c:pt idx="9">
                  <c:v>10.05.2022</c:v>
                </c:pt>
                <c:pt idx="10">
                  <c:v>11.05.2022</c:v>
                </c:pt>
                <c:pt idx="11">
                  <c:v>12.05.2022</c:v>
                </c:pt>
                <c:pt idx="12">
                  <c:v>13.05.2022</c:v>
                </c:pt>
                <c:pt idx="13">
                  <c:v>14.05.2022</c:v>
                </c:pt>
                <c:pt idx="14">
                  <c:v>15.05.2022</c:v>
                </c:pt>
                <c:pt idx="15">
                  <c:v>16.05.2022</c:v>
                </c:pt>
                <c:pt idx="16">
                  <c:v>17.05.2022</c:v>
                </c:pt>
                <c:pt idx="17">
                  <c:v>18.05.2022</c:v>
                </c:pt>
                <c:pt idx="18">
                  <c:v>19.05.2022</c:v>
                </c:pt>
                <c:pt idx="19">
                  <c:v>20.05.2022</c:v>
                </c:pt>
                <c:pt idx="20">
                  <c:v>21.05.2022</c:v>
                </c:pt>
                <c:pt idx="21">
                  <c:v>22.05.2022</c:v>
                </c:pt>
                <c:pt idx="22">
                  <c:v>23.05.2022</c:v>
                </c:pt>
                <c:pt idx="23">
                  <c:v>24.05.2022</c:v>
                </c:pt>
                <c:pt idx="24">
                  <c:v>25.05.2022</c:v>
                </c:pt>
                <c:pt idx="25">
                  <c:v>26.05.2022</c:v>
                </c:pt>
                <c:pt idx="26">
                  <c:v>27.05.2022</c:v>
                </c:pt>
                <c:pt idx="27">
                  <c:v>28.05.2022</c:v>
                </c:pt>
                <c:pt idx="28">
                  <c:v>29.05.2022</c:v>
                </c:pt>
                <c:pt idx="29">
                  <c:v>30.05.2022</c:v>
                </c:pt>
                <c:pt idx="30">
                  <c:v>31.05.2022</c:v>
                </c:pt>
              </c:strCache>
            </c:strRef>
          </c:cat>
          <c:val>
            <c:numRef>
              <c:f>Sheet1!$B$2:$B$32</c:f>
              <c:numCache>
                <c:formatCode>General</c:formatCode>
                <c:ptCount val="31"/>
                <c:pt idx="0">
                  <c:v>0</c:v>
                </c:pt>
                <c:pt idx="1">
                  <c:v>0</c:v>
                </c:pt>
                <c:pt idx="2">
                  <c:v>0</c:v>
                </c:pt>
                <c:pt idx="3">
                  <c:v>0</c:v>
                </c:pt>
                <c:pt idx="4">
                  <c:v>0</c:v>
                </c:pt>
                <c:pt idx="5">
                  <c:v>0</c:v>
                </c:pt>
                <c:pt idx="6">
                  <c:v>0</c:v>
                </c:pt>
                <c:pt idx="7">
                  <c:v>0</c:v>
                </c:pt>
                <c:pt idx="8">
                  <c:v>0</c:v>
                </c:pt>
                <c:pt idx="9">
                  <c:v>2.4448383350650901E-2</c:v>
                </c:pt>
                <c:pt idx="10">
                  <c:v>0</c:v>
                </c:pt>
                <c:pt idx="11">
                  <c:v>0</c:v>
                </c:pt>
                <c:pt idx="12">
                  <c:v>0</c:v>
                </c:pt>
                <c:pt idx="13">
                  <c:v>0</c:v>
                </c:pt>
                <c:pt idx="14">
                  <c:v>0</c:v>
                </c:pt>
                <c:pt idx="15">
                  <c:v>1.2217470983506401E-2</c:v>
                </c:pt>
                <c:pt idx="16">
                  <c:v>0</c:v>
                </c:pt>
                <c:pt idx="17">
                  <c:v>2.74859516247251E-2</c:v>
                </c:pt>
                <c:pt idx="18">
                  <c:v>0</c:v>
                </c:pt>
                <c:pt idx="19">
                  <c:v>1.2216724696109E-2</c:v>
                </c:pt>
                <c:pt idx="20">
                  <c:v>1.2214486380847701E-2</c:v>
                </c:pt>
                <c:pt idx="21">
                  <c:v>0</c:v>
                </c:pt>
                <c:pt idx="22">
                  <c:v>0</c:v>
                </c:pt>
                <c:pt idx="23">
                  <c:v>2.44334493922179E-2</c:v>
                </c:pt>
                <c:pt idx="24">
                  <c:v>1.2218963831867101E-2</c:v>
                </c:pt>
                <c:pt idx="25">
                  <c:v>0</c:v>
                </c:pt>
                <c:pt idx="26">
                  <c:v>2.74893097128894E-2</c:v>
                </c:pt>
                <c:pt idx="27">
                  <c:v>0</c:v>
                </c:pt>
                <c:pt idx="28">
                  <c:v>3.6659131178591098E-2</c:v>
                </c:pt>
                <c:pt idx="29">
                  <c:v>4.2768986375022897E-2</c:v>
                </c:pt>
                <c:pt idx="30">
                  <c:v>0</c:v>
                </c:pt>
              </c:numCache>
            </c:numRef>
          </c:val>
          <c:smooth val="0"/>
          <c:extLst>
            <c:ext xmlns:c16="http://schemas.microsoft.com/office/drawing/2014/chart" uri="{C3380CC4-5D6E-409C-BE32-E72D297353CC}">
              <c16:uniqueId val="{00000000-BC34-48DA-AC29-CB0FC2A8E2CA}"/>
            </c:ext>
          </c:extLst>
        </c:ser>
        <c:dLbls>
          <c:showLegendKey val="0"/>
          <c:showVal val="0"/>
          <c:showCatName val="0"/>
          <c:showSerName val="0"/>
          <c:showPercent val="0"/>
          <c:showBubbleSize val="0"/>
        </c:dLbls>
        <c:smooth val="0"/>
        <c:axId val="428120920"/>
        <c:axId val="428124528"/>
      </c:lineChart>
      <c:catAx>
        <c:axId val="428120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124528"/>
        <c:crosses val="autoZero"/>
        <c:auto val="1"/>
        <c:lblAlgn val="ctr"/>
        <c:lblOffset val="100"/>
        <c:noMultiLvlLbl val="0"/>
      </c:catAx>
      <c:valAx>
        <c:axId val="428124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120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bizyapikrediliyiz</c:v>
                </c:pt>
              </c:strCache>
            </c:strRef>
          </c:tx>
          <c:spPr>
            <a:ln w="28575" cap="rnd">
              <a:solidFill>
                <a:schemeClr val="accent1"/>
              </a:solidFill>
              <a:round/>
            </a:ln>
            <a:effectLst/>
          </c:spPr>
          <c:marker>
            <c:symbol val="none"/>
          </c:marker>
          <c:cat>
            <c:strRef>
              <c:f>Sheet1!$A$2:$A$32</c:f>
              <c:strCache>
                <c:ptCount val="31"/>
                <c:pt idx="0">
                  <c:v>01.05.2022</c:v>
                </c:pt>
                <c:pt idx="1">
                  <c:v>02.05.2022</c:v>
                </c:pt>
                <c:pt idx="2">
                  <c:v>03.05.2022</c:v>
                </c:pt>
                <c:pt idx="3">
                  <c:v>04.05.2022</c:v>
                </c:pt>
                <c:pt idx="4">
                  <c:v>05.05.2022</c:v>
                </c:pt>
                <c:pt idx="5">
                  <c:v>06.05.2022</c:v>
                </c:pt>
                <c:pt idx="6">
                  <c:v>07.05.2022</c:v>
                </c:pt>
                <c:pt idx="7">
                  <c:v>08.05.2022</c:v>
                </c:pt>
                <c:pt idx="8">
                  <c:v>09.05.2022</c:v>
                </c:pt>
                <c:pt idx="9">
                  <c:v>10.05.2022</c:v>
                </c:pt>
                <c:pt idx="10">
                  <c:v>11.05.2022</c:v>
                </c:pt>
                <c:pt idx="11">
                  <c:v>12.05.2022</c:v>
                </c:pt>
                <c:pt idx="12">
                  <c:v>13.05.2022</c:v>
                </c:pt>
                <c:pt idx="13">
                  <c:v>14.05.2022</c:v>
                </c:pt>
                <c:pt idx="14">
                  <c:v>15.05.2022</c:v>
                </c:pt>
                <c:pt idx="15">
                  <c:v>16.05.2022</c:v>
                </c:pt>
                <c:pt idx="16">
                  <c:v>17.05.2022</c:v>
                </c:pt>
                <c:pt idx="17">
                  <c:v>18.05.2022</c:v>
                </c:pt>
                <c:pt idx="18">
                  <c:v>19.05.2022</c:v>
                </c:pt>
                <c:pt idx="19">
                  <c:v>20.05.2022</c:v>
                </c:pt>
                <c:pt idx="20">
                  <c:v>21.05.2022</c:v>
                </c:pt>
                <c:pt idx="21">
                  <c:v>22.05.2022</c:v>
                </c:pt>
                <c:pt idx="22">
                  <c:v>23.05.2022</c:v>
                </c:pt>
                <c:pt idx="23">
                  <c:v>24.05.2022</c:v>
                </c:pt>
                <c:pt idx="24">
                  <c:v>25.05.2022</c:v>
                </c:pt>
                <c:pt idx="25">
                  <c:v>26.05.2022</c:v>
                </c:pt>
                <c:pt idx="26">
                  <c:v>27.05.2022</c:v>
                </c:pt>
                <c:pt idx="27">
                  <c:v>28.05.2022</c:v>
                </c:pt>
                <c:pt idx="28">
                  <c:v>29.05.2022</c:v>
                </c:pt>
                <c:pt idx="29">
                  <c:v>30.05.2022</c:v>
                </c:pt>
                <c:pt idx="30">
                  <c:v>31.05.2022</c:v>
                </c:pt>
              </c:strCache>
            </c:strRef>
          </c:cat>
          <c:val>
            <c:numRef>
              <c:f>Sheet1!$B$2:$B$32</c:f>
              <c:numCache>
                <c:formatCode>General</c:formatCode>
                <c:ptCount val="31"/>
                <c:pt idx="0">
                  <c:v>18938</c:v>
                </c:pt>
                <c:pt idx="1">
                  <c:v>18931</c:v>
                </c:pt>
                <c:pt idx="2">
                  <c:v>18936</c:v>
                </c:pt>
                <c:pt idx="3">
                  <c:v>18932</c:v>
                </c:pt>
                <c:pt idx="4">
                  <c:v>18924</c:v>
                </c:pt>
                <c:pt idx="5">
                  <c:v>18922</c:v>
                </c:pt>
                <c:pt idx="6">
                  <c:v>18917</c:v>
                </c:pt>
                <c:pt idx="7">
                  <c:v>18906</c:v>
                </c:pt>
                <c:pt idx="8">
                  <c:v>18911</c:v>
                </c:pt>
                <c:pt idx="9">
                  <c:v>18906</c:v>
                </c:pt>
                <c:pt idx="10">
                  <c:v>18905</c:v>
                </c:pt>
                <c:pt idx="11">
                  <c:v>18891</c:v>
                </c:pt>
                <c:pt idx="12">
                  <c:v>18892</c:v>
                </c:pt>
                <c:pt idx="13">
                  <c:v>18878</c:v>
                </c:pt>
                <c:pt idx="14">
                  <c:v>18879</c:v>
                </c:pt>
                <c:pt idx="15">
                  <c:v>18876</c:v>
                </c:pt>
                <c:pt idx="16">
                  <c:v>18874</c:v>
                </c:pt>
                <c:pt idx="17">
                  <c:v>18875</c:v>
                </c:pt>
                <c:pt idx="18">
                  <c:v>18883</c:v>
                </c:pt>
                <c:pt idx="19">
                  <c:v>18883</c:v>
                </c:pt>
                <c:pt idx="20">
                  <c:v>18878</c:v>
                </c:pt>
                <c:pt idx="21">
                  <c:v>18874</c:v>
                </c:pt>
                <c:pt idx="22">
                  <c:v>18863</c:v>
                </c:pt>
                <c:pt idx="23">
                  <c:v>18867</c:v>
                </c:pt>
                <c:pt idx="24">
                  <c:v>18875</c:v>
                </c:pt>
                <c:pt idx="25">
                  <c:v>18871</c:v>
                </c:pt>
                <c:pt idx="26">
                  <c:v>18863</c:v>
                </c:pt>
                <c:pt idx="27">
                  <c:v>18863</c:v>
                </c:pt>
                <c:pt idx="28">
                  <c:v>18878</c:v>
                </c:pt>
                <c:pt idx="29">
                  <c:v>18862</c:v>
                </c:pt>
                <c:pt idx="30">
                  <c:v>18872</c:v>
                </c:pt>
              </c:numCache>
            </c:numRef>
          </c:val>
          <c:smooth val="0"/>
          <c:extLst>
            <c:ext xmlns:c16="http://schemas.microsoft.com/office/drawing/2014/chart" uri="{C3380CC4-5D6E-409C-BE32-E72D297353CC}">
              <c16:uniqueId val="{00000000-9776-438E-B191-677678BE6D61}"/>
            </c:ext>
          </c:extLst>
        </c:ser>
        <c:dLbls>
          <c:showLegendKey val="0"/>
          <c:showVal val="0"/>
          <c:showCatName val="0"/>
          <c:showSerName val="0"/>
          <c:showPercent val="0"/>
          <c:showBubbleSize val="0"/>
        </c:dLbls>
        <c:smooth val="0"/>
        <c:axId val="428117640"/>
        <c:axId val="428123216"/>
      </c:lineChart>
      <c:catAx>
        <c:axId val="428117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123216"/>
        <c:crosses val="autoZero"/>
        <c:auto val="1"/>
        <c:lblAlgn val="ctr"/>
        <c:lblOffset val="100"/>
        <c:noMultiLvlLbl val="0"/>
      </c:catAx>
      <c:valAx>
        <c:axId val="428123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117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bizyapikrediliyiz</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100</c:v>
                </c:pt>
                <c:pt idx="1">
                  <c:v>100</c:v>
                </c:pt>
                <c:pt idx="2">
                  <c:v>0</c:v>
                </c:pt>
                <c:pt idx="3">
                  <c:v>100</c:v>
                </c:pt>
                <c:pt idx="4">
                  <c:v>100</c:v>
                </c:pt>
                <c:pt idx="5">
                  <c:v>100</c:v>
                </c:pt>
                <c:pt idx="6">
                  <c:v>0</c:v>
                </c:pt>
                <c:pt idx="7">
                  <c:v>0</c:v>
                </c:pt>
              </c:numCache>
            </c:numRef>
          </c:val>
          <c:extLst>
            <c:ext xmlns:c16="http://schemas.microsoft.com/office/drawing/2014/chart" uri="{C3380CC4-5D6E-409C-BE32-E72D297353CC}">
              <c16:uniqueId val="{00000000-082E-44B9-9688-C9131E225EB6}"/>
            </c:ext>
          </c:extLst>
        </c:ser>
        <c:dLbls>
          <c:showLegendKey val="0"/>
          <c:showVal val="0"/>
          <c:showCatName val="0"/>
          <c:showSerName val="0"/>
          <c:showPercent val="0"/>
          <c:showBubbleSize val="0"/>
        </c:dLbls>
        <c:axId val="428123544"/>
        <c:axId val="428120264"/>
      </c:radarChart>
      <c:catAx>
        <c:axId val="428123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120264"/>
        <c:crosses val="autoZero"/>
        <c:auto val="1"/>
        <c:lblAlgn val="ctr"/>
        <c:lblOffset val="100"/>
        <c:noMultiLvlLbl val="0"/>
      </c:catAx>
      <c:valAx>
        <c:axId val="428120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123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Yapı Kredi</c:v>
                </c:pt>
              </c:strCache>
            </c:strRef>
          </c:tx>
          <c:spPr>
            <a:solidFill>
              <a:schemeClr val="accent1"/>
            </a:solidFill>
            <a:ln>
              <a:noFill/>
            </a:ln>
            <a:effectLst/>
          </c:spPr>
          <c:invertIfNegative val="0"/>
          <c:cat>
            <c:strRef>
              <c:f>Sheet1!$A$2:$A$3</c:f>
              <c:strCache>
                <c:ptCount val="2"/>
                <c:pt idx="0">
                  <c:v>Image</c:v>
                </c:pt>
                <c:pt idx="1">
                  <c:v>Video</c:v>
                </c:pt>
              </c:strCache>
            </c:strRef>
          </c:cat>
          <c:val>
            <c:numRef>
              <c:f>Sheet1!$B$2:$B$3</c:f>
              <c:numCache>
                <c:formatCode>General</c:formatCode>
                <c:ptCount val="2"/>
                <c:pt idx="0">
                  <c:v>2.6442697581202301</c:v>
                </c:pt>
                <c:pt idx="1">
                  <c:v>1.76948634075242</c:v>
                </c:pt>
              </c:numCache>
            </c:numRef>
          </c:val>
          <c:extLst>
            <c:ext xmlns:c16="http://schemas.microsoft.com/office/drawing/2014/chart" uri="{C3380CC4-5D6E-409C-BE32-E72D297353CC}">
              <c16:uniqueId val="{00000000-687D-497A-9700-E8BC7C125BD3}"/>
            </c:ext>
          </c:extLst>
        </c:ser>
        <c:dLbls>
          <c:showLegendKey val="0"/>
          <c:showVal val="0"/>
          <c:showCatName val="0"/>
          <c:showSerName val="0"/>
          <c:showPercent val="0"/>
          <c:showBubbleSize val="0"/>
        </c:dLbls>
        <c:gapWidth val="219"/>
        <c:overlap val="-27"/>
        <c:axId val="428127480"/>
        <c:axId val="428131088"/>
      </c:barChart>
      <c:catAx>
        <c:axId val="428127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131088"/>
        <c:crosses val="autoZero"/>
        <c:auto val="1"/>
        <c:lblAlgn val="ctr"/>
        <c:lblOffset val="100"/>
        <c:noMultiLvlLbl val="0"/>
      </c:catAx>
      <c:valAx>
        <c:axId val="428131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127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Yapı Kredi İnsan Kaynakları</c:v>
                </c:pt>
              </c:strCache>
            </c:strRef>
          </c:tx>
          <c:spPr>
            <a:ln w="28575" cap="rnd">
              <a:solidFill>
                <a:schemeClr val="accent1"/>
              </a:solidFill>
              <a:round/>
            </a:ln>
            <a:effectLst/>
          </c:spPr>
          <c:marker>
            <c:symbol val="none"/>
          </c:marker>
          <c:cat>
            <c:strRef>
              <c:f>Sheet1!$A$2:$A$32</c:f>
              <c:strCache>
                <c:ptCount val="31"/>
                <c:pt idx="0">
                  <c:v>01.05.2022</c:v>
                </c:pt>
                <c:pt idx="1">
                  <c:v>02.05.2022</c:v>
                </c:pt>
                <c:pt idx="2">
                  <c:v>03.05.2022</c:v>
                </c:pt>
                <c:pt idx="3">
                  <c:v>04.05.2022</c:v>
                </c:pt>
                <c:pt idx="4">
                  <c:v>05.05.2022</c:v>
                </c:pt>
                <c:pt idx="5">
                  <c:v>06.05.2022</c:v>
                </c:pt>
                <c:pt idx="6">
                  <c:v>07.05.2022</c:v>
                </c:pt>
                <c:pt idx="7">
                  <c:v>08.05.2022</c:v>
                </c:pt>
                <c:pt idx="8">
                  <c:v>09.05.2022</c:v>
                </c:pt>
                <c:pt idx="9">
                  <c:v>10.05.2022</c:v>
                </c:pt>
                <c:pt idx="10">
                  <c:v>11.05.2022</c:v>
                </c:pt>
                <c:pt idx="11">
                  <c:v>12.05.2022</c:v>
                </c:pt>
                <c:pt idx="12">
                  <c:v>13.05.2022</c:v>
                </c:pt>
                <c:pt idx="13">
                  <c:v>14.05.2022</c:v>
                </c:pt>
                <c:pt idx="14">
                  <c:v>15.05.2022</c:v>
                </c:pt>
                <c:pt idx="15">
                  <c:v>16.05.2022</c:v>
                </c:pt>
                <c:pt idx="16">
                  <c:v>17.05.2022</c:v>
                </c:pt>
                <c:pt idx="17">
                  <c:v>18.05.2022</c:v>
                </c:pt>
                <c:pt idx="18">
                  <c:v>19.05.2022</c:v>
                </c:pt>
                <c:pt idx="19">
                  <c:v>20.05.2022</c:v>
                </c:pt>
                <c:pt idx="20">
                  <c:v>21.05.2022</c:v>
                </c:pt>
                <c:pt idx="21">
                  <c:v>22.05.2022</c:v>
                </c:pt>
                <c:pt idx="22">
                  <c:v>23.05.2022</c:v>
                </c:pt>
                <c:pt idx="23">
                  <c:v>24.05.2022</c:v>
                </c:pt>
                <c:pt idx="24">
                  <c:v>25.05.2022</c:v>
                </c:pt>
                <c:pt idx="25">
                  <c:v>26.05.2022</c:v>
                </c:pt>
                <c:pt idx="26">
                  <c:v>27.05.2022</c:v>
                </c:pt>
                <c:pt idx="27">
                  <c:v>28.05.2022</c:v>
                </c:pt>
                <c:pt idx="28">
                  <c:v>29.05.2022</c:v>
                </c:pt>
                <c:pt idx="29">
                  <c:v>30.05.2022</c:v>
                </c:pt>
                <c:pt idx="30">
                  <c:v>31.05.2022</c:v>
                </c:pt>
              </c:strCache>
            </c:strRef>
          </c:cat>
          <c:val>
            <c:numRef>
              <c:f>Sheet1!$B$2:$B$32</c:f>
              <c:numCache>
                <c:formatCode>General</c:formatCode>
                <c:ptCount val="31"/>
                <c:pt idx="0">
                  <c:v>0</c:v>
                </c:pt>
                <c:pt idx="1">
                  <c:v>0</c:v>
                </c:pt>
                <c:pt idx="2">
                  <c:v>0</c:v>
                </c:pt>
                <c:pt idx="3">
                  <c:v>0</c:v>
                </c:pt>
                <c:pt idx="4">
                  <c:v>0</c:v>
                </c:pt>
                <c:pt idx="5">
                  <c:v>0</c:v>
                </c:pt>
                <c:pt idx="6">
                  <c:v>0</c:v>
                </c:pt>
                <c:pt idx="7">
                  <c:v>1</c:v>
                </c:pt>
                <c:pt idx="8">
                  <c:v>0</c:v>
                </c:pt>
                <c:pt idx="9">
                  <c:v>0</c:v>
                </c:pt>
                <c:pt idx="10">
                  <c:v>0</c:v>
                </c:pt>
                <c:pt idx="11">
                  <c:v>0</c:v>
                </c:pt>
                <c:pt idx="12">
                  <c:v>0</c:v>
                </c:pt>
                <c:pt idx="13">
                  <c:v>0</c:v>
                </c:pt>
                <c:pt idx="14">
                  <c:v>0</c:v>
                </c:pt>
                <c:pt idx="15">
                  <c:v>1</c:v>
                </c:pt>
                <c:pt idx="16">
                  <c:v>2</c:v>
                </c:pt>
                <c:pt idx="17">
                  <c:v>2</c:v>
                </c:pt>
                <c:pt idx="18">
                  <c:v>1</c:v>
                </c:pt>
                <c:pt idx="19">
                  <c:v>0</c:v>
                </c:pt>
                <c:pt idx="20">
                  <c:v>0</c:v>
                </c:pt>
                <c:pt idx="21">
                  <c:v>0</c:v>
                </c:pt>
                <c:pt idx="22">
                  <c:v>0</c:v>
                </c:pt>
                <c:pt idx="23">
                  <c:v>0</c:v>
                </c:pt>
                <c:pt idx="24">
                  <c:v>0</c:v>
                </c:pt>
                <c:pt idx="25">
                  <c:v>0</c:v>
                </c:pt>
                <c:pt idx="26">
                  <c:v>2</c:v>
                </c:pt>
                <c:pt idx="27">
                  <c:v>0</c:v>
                </c:pt>
                <c:pt idx="28">
                  <c:v>0</c:v>
                </c:pt>
                <c:pt idx="29">
                  <c:v>0</c:v>
                </c:pt>
                <c:pt idx="30">
                  <c:v>0</c:v>
                </c:pt>
              </c:numCache>
            </c:numRef>
          </c:val>
          <c:smooth val="0"/>
          <c:extLst>
            <c:ext xmlns:c16="http://schemas.microsoft.com/office/drawing/2014/chart" uri="{C3380CC4-5D6E-409C-BE32-E72D297353CC}">
              <c16:uniqueId val="{00000000-CE46-4504-B8FB-38A660840386}"/>
            </c:ext>
          </c:extLst>
        </c:ser>
        <c:dLbls>
          <c:showLegendKey val="0"/>
          <c:showVal val="0"/>
          <c:showCatName val="0"/>
          <c:showSerName val="0"/>
          <c:showPercent val="0"/>
          <c:showBubbleSize val="0"/>
        </c:dLbls>
        <c:smooth val="0"/>
        <c:axId val="303046864"/>
        <c:axId val="303047192"/>
      </c:lineChart>
      <c:catAx>
        <c:axId val="303046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047192"/>
        <c:crosses val="autoZero"/>
        <c:auto val="1"/>
        <c:lblAlgn val="ctr"/>
        <c:lblOffset val="100"/>
        <c:noMultiLvlLbl val="0"/>
      </c:catAx>
      <c:valAx>
        <c:axId val="303047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046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Yapı Kredi İnsan Kaynakları</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0</c:v>
                </c:pt>
              </c:numCache>
            </c:numRef>
          </c:val>
          <c:extLst>
            <c:ext xmlns:c16="http://schemas.microsoft.com/office/drawing/2014/chart" uri="{C3380CC4-5D6E-409C-BE32-E72D297353CC}">
              <c16:uniqueId val="{00000000-7B2D-455E-9680-5041130403A8}"/>
            </c:ext>
          </c:extLst>
        </c:ser>
        <c:dLbls>
          <c:showLegendKey val="0"/>
          <c:showVal val="0"/>
          <c:showCatName val="0"/>
          <c:showSerName val="0"/>
          <c:showPercent val="0"/>
          <c:showBubbleSize val="0"/>
        </c:dLbls>
        <c:axId val="303055064"/>
        <c:axId val="303025544"/>
      </c:radarChart>
      <c:catAx>
        <c:axId val="303055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025544"/>
        <c:crosses val="autoZero"/>
        <c:auto val="1"/>
        <c:lblAlgn val="ctr"/>
        <c:lblOffset val="100"/>
        <c:noMultiLvlLbl val="0"/>
      </c:catAx>
      <c:valAx>
        <c:axId val="303025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055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Yapı Kredi İnsan Kaynakları</c:v>
                </c:pt>
              </c:strCache>
            </c:strRef>
          </c:tx>
          <c:spPr>
            <a:solidFill>
              <a:schemeClr val="accent1"/>
            </a:solidFill>
            <a:ln>
              <a:noFill/>
            </a:ln>
            <a:effectLst/>
          </c:spPr>
          <c:invertIfNegative val="0"/>
          <c:cat>
            <c:strRef>
              <c:f>Sheet1!$A$2:$A$4</c:f>
              <c:strCache>
                <c:ptCount val="3"/>
                <c:pt idx="0">
                  <c:v>Link</c:v>
                </c:pt>
                <c:pt idx="1">
                  <c:v>Photo</c:v>
                </c:pt>
                <c:pt idx="2">
                  <c:v>Video</c:v>
                </c:pt>
              </c:strCache>
            </c:strRef>
          </c:cat>
          <c:val>
            <c:numRef>
              <c:f>Sheet1!$B$2:$B$4</c:f>
              <c:numCache>
                <c:formatCode>General</c:formatCode>
                <c:ptCount val="3"/>
                <c:pt idx="0">
                  <c:v>4.7465759926816403E-3</c:v>
                </c:pt>
                <c:pt idx="1">
                  <c:v>9.4867816945244897E-3</c:v>
                </c:pt>
                <c:pt idx="2">
                  <c:v>8.7989813655168902E-3</c:v>
                </c:pt>
              </c:numCache>
            </c:numRef>
          </c:val>
          <c:extLst>
            <c:ext xmlns:c16="http://schemas.microsoft.com/office/drawing/2014/chart" uri="{C3380CC4-5D6E-409C-BE32-E72D297353CC}">
              <c16:uniqueId val="{00000000-2D00-4DD5-AE13-C572470A0E5D}"/>
            </c:ext>
          </c:extLst>
        </c:ser>
        <c:dLbls>
          <c:showLegendKey val="0"/>
          <c:showVal val="0"/>
          <c:showCatName val="0"/>
          <c:showSerName val="0"/>
          <c:showPercent val="0"/>
          <c:showBubbleSize val="0"/>
        </c:dLbls>
        <c:gapWidth val="219"/>
        <c:overlap val="-27"/>
        <c:axId val="330666632"/>
        <c:axId val="519603000"/>
      </c:barChart>
      <c:catAx>
        <c:axId val="330666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9603000"/>
        <c:crosses val="autoZero"/>
        <c:auto val="1"/>
        <c:lblAlgn val="ctr"/>
        <c:lblOffset val="100"/>
        <c:noMultiLvlLbl val="0"/>
      </c:catAx>
      <c:valAx>
        <c:axId val="519603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666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Yapı Kredi İnsan Kaynakları</c:v>
                </c:pt>
              </c:strCache>
            </c:strRef>
          </c:tx>
          <c:spPr>
            <a:ln w="28575" cap="rnd">
              <a:solidFill>
                <a:schemeClr val="accent1"/>
              </a:solidFill>
              <a:round/>
            </a:ln>
            <a:effectLst/>
          </c:spPr>
          <c:marker>
            <c:symbol val="none"/>
          </c:marker>
          <c:cat>
            <c:strRef>
              <c:f>Sheet1!$A$2:$A$32</c:f>
              <c:strCache>
                <c:ptCount val="31"/>
                <c:pt idx="0">
                  <c:v>01.05.2022</c:v>
                </c:pt>
                <c:pt idx="1">
                  <c:v>02.05.2022</c:v>
                </c:pt>
                <c:pt idx="2">
                  <c:v>03.05.2022</c:v>
                </c:pt>
                <c:pt idx="3">
                  <c:v>04.05.2022</c:v>
                </c:pt>
                <c:pt idx="4">
                  <c:v>05.05.2022</c:v>
                </c:pt>
                <c:pt idx="5">
                  <c:v>06.05.2022</c:v>
                </c:pt>
                <c:pt idx="6">
                  <c:v>07.05.2022</c:v>
                </c:pt>
                <c:pt idx="7">
                  <c:v>08.05.2022</c:v>
                </c:pt>
                <c:pt idx="8">
                  <c:v>09.05.2022</c:v>
                </c:pt>
                <c:pt idx="9">
                  <c:v>10.05.2022</c:v>
                </c:pt>
                <c:pt idx="10">
                  <c:v>11.05.2022</c:v>
                </c:pt>
                <c:pt idx="11">
                  <c:v>12.05.2022</c:v>
                </c:pt>
                <c:pt idx="12">
                  <c:v>13.05.2022</c:v>
                </c:pt>
                <c:pt idx="13">
                  <c:v>14.05.2022</c:v>
                </c:pt>
                <c:pt idx="14">
                  <c:v>15.05.2022</c:v>
                </c:pt>
                <c:pt idx="15">
                  <c:v>16.05.2022</c:v>
                </c:pt>
                <c:pt idx="16">
                  <c:v>17.05.2022</c:v>
                </c:pt>
                <c:pt idx="17">
                  <c:v>18.05.2022</c:v>
                </c:pt>
                <c:pt idx="18">
                  <c:v>19.05.2022</c:v>
                </c:pt>
                <c:pt idx="19">
                  <c:v>20.05.2022</c:v>
                </c:pt>
                <c:pt idx="20">
                  <c:v>21.05.2022</c:v>
                </c:pt>
                <c:pt idx="21">
                  <c:v>22.05.2022</c:v>
                </c:pt>
                <c:pt idx="22">
                  <c:v>23.05.2022</c:v>
                </c:pt>
                <c:pt idx="23">
                  <c:v>24.05.2022</c:v>
                </c:pt>
                <c:pt idx="24">
                  <c:v>25.05.2022</c:v>
                </c:pt>
                <c:pt idx="25">
                  <c:v>26.05.2022</c:v>
                </c:pt>
                <c:pt idx="26">
                  <c:v>27.05.2022</c:v>
                </c:pt>
                <c:pt idx="27">
                  <c:v>28.05.2022</c:v>
                </c:pt>
                <c:pt idx="28">
                  <c:v>29.05.2022</c:v>
                </c:pt>
                <c:pt idx="29">
                  <c:v>30.05.2022</c:v>
                </c:pt>
                <c:pt idx="30">
                  <c:v>31.05.2022</c:v>
                </c:pt>
              </c:strCache>
            </c:strRef>
          </c:cat>
          <c:val>
            <c:numRef>
              <c:f>Sheet1!$B$2:$B$32</c:f>
              <c:numCache>
                <c:formatCode>General</c:formatCode>
                <c:ptCount val="31"/>
                <c:pt idx="0">
                  <c:v>0</c:v>
                </c:pt>
                <c:pt idx="1">
                  <c:v>0</c:v>
                </c:pt>
                <c:pt idx="2">
                  <c:v>0</c:v>
                </c:pt>
                <c:pt idx="3">
                  <c:v>0</c:v>
                </c:pt>
                <c:pt idx="4">
                  <c:v>0</c:v>
                </c:pt>
                <c:pt idx="5">
                  <c:v>0</c:v>
                </c:pt>
                <c:pt idx="6">
                  <c:v>0</c:v>
                </c:pt>
                <c:pt idx="7">
                  <c:v>8.6209126098088697E-3</c:v>
                </c:pt>
                <c:pt idx="8">
                  <c:v>0</c:v>
                </c:pt>
                <c:pt idx="9">
                  <c:v>0</c:v>
                </c:pt>
                <c:pt idx="10">
                  <c:v>0</c:v>
                </c:pt>
                <c:pt idx="11">
                  <c:v>0</c:v>
                </c:pt>
                <c:pt idx="12">
                  <c:v>0</c:v>
                </c:pt>
                <c:pt idx="13">
                  <c:v>0</c:v>
                </c:pt>
                <c:pt idx="14">
                  <c:v>0</c:v>
                </c:pt>
                <c:pt idx="15">
                  <c:v>6.9002397833324699E-3</c:v>
                </c:pt>
                <c:pt idx="16">
                  <c:v>4.7442012921479204E-3</c:v>
                </c:pt>
                <c:pt idx="17">
                  <c:v>1.1645560884717601E-2</c:v>
                </c:pt>
                <c:pt idx="18">
                  <c:v>1.46656659506371E-2</c:v>
                </c:pt>
                <c:pt idx="19">
                  <c:v>0</c:v>
                </c:pt>
                <c:pt idx="20">
                  <c:v>0</c:v>
                </c:pt>
                <c:pt idx="21">
                  <c:v>0</c:v>
                </c:pt>
                <c:pt idx="22">
                  <c:v>0</c:v>
                </c:pt>
                <c:pt idx="23">
                  <c:v>0</c:v>
                </c:pt>
                <c:pt idx="24">
                  <c:v>0</c:v>
                </c:pt>
                <c:pt idx="25">
                  <c:v>0</c:v>
                </c:pt>
                <c:pt idx="26">
                  <c:v>4.7463302237679E-3</c:v>
                </c:pt>
                <c:pt idx="27">
                  <c:v>0</c:v>
                </c:pt>
                <c:pt idx="28">
                  <c:v>0</c:v>
                </c:pt>
                <c:pt idx="29">
                  <c:v>0</c:v>
                </c:pt>
                <c:pt idx="30">
                  <c:v>0</c:v>
                </c:pt>
              </c:numCache>
            </c:numRef>
          </c:val>
          <c:smooth val="0"/>
          <c:extLst>
            <c:ext xmlns:c16="http://schemas.microsoft.com/office/drawing/2014/chart" uri="{C3380CC4-5D6E-409C-BE32-E72D297353CC}">
              <c16:uniqueId val="{00000000-32A9-4370-970D-112093D32E17}"/>
            </c:ext>
          </c:extLst>
        </c:ser>
        <c:dLbls>
          <c:showLegendKey val="0"/>
          <c:showVal val="0"/>
          <c:showCatName val="0"/>
          <c:showSerName val="0"/>
          <c:showPercent val="0"/>
          <c:showBubbleSize val="0"/>
        </c:dLbls>
        <c:smooth val="0"/>
        <c:axId val="519604640"/>
        <c:axId val="519605296"/>
      </c:lineChart>
      <c:catAx>
        <c:axId val="519604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9605296"/>
        <c:crosses val="autoZero"/>
        <c:auto val="1"/>
        <c:lblAlgn val="ctr"/>
        <c:lblOffset val="100"/>
        <c:noMultiLvlLbl val="0"/>
      </c:catAx>
      <c:valAx>
        <c:axId val="519605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9604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Yapı Kredi İnsan Kaynakları</c:v>
                </c:pt>
              </c:strCache>
            </c:strRef>
          </c:cat>
          <c:val>
            <c:numRef>
              <c:f>Sheet1!$B$2</c:f>
              <c:numCache>
                <c:formatCode>General</c:formatCode>
                <c:ptCount val="1"/>
                <c:pt idx="0">
                  <c:v>80</c:v>
                </c:pt>
              </c:numCache>
            </c:numRef>
          </c:val>
          <c:extLst>
            <c:ext xmlns:c16="http://schemas.microsoft.com/office/drawing/2014/chart" uri="{C3380CC4-5D6E-409C-BE32-E72D297353CC}">
              <c16:uniqueId val="{00000000-24AA-4F1F-9413-911CC6CC3003}"/>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Yapı Kredi İnsan Kaynakları</c:v>
                </c:pt>
              </c:strCache>
            </c:strRef>
          </c:cat>
          <c:val>
            <c:numRef>
              <c:f>Sheet1!$C$2</c:f>
              <c:numCache>
                <c:formatCode>General</c:formatCode>
                <c:ptCount val="1"/>
                <c:pt idx="0">
                  <c:v>1</c:v>
                </c:pt>
              </c:numCache>
            </c:numRef>
          </c:val>
          <c:extLst>
            <c:ext xmlns:c16="http://schemas.microsoft.com/office/drawing/2014/chart" uri="{C3380CC4-5D6E-409C-BE32-E72D297353CC}">
              <c16:uniqueId val="{00000001-24AA-4F1F-9413-911CC6CC3003}"/>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Yapı Kredi İnsan Kaynakları</c:v>
                </c:pt>
              </c:strCache>
            </c:strRef>
          </c:cat>
          <c:val>
            <c:numRef>
              <c:f>Sheet1!$D$2</c:f>
              <c:numCache>
                <c:formatCode>General</c:formatCode>
                <c:ptCount val="1"/>
                <c:pt idx="0">
                  <c:v>0</c:v>
                </c:pt>
              </c:numCache>
            </c:numRef>
          </c:val>
          <c:extLst>
            <c:ext xmlns:c16="http://schemas.microsoft.com/office/drawing/2014/chart" uri="{C3380CC4-5D6E-409C-BE32-E72D297353CC}">
              <c16:uniqueId val="{00000002-24AA-4F1F-9413-911CC6CC3003}"/>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Yapı Kredi İnsan Kaynakları</c:v>
                </c:pt>
              </c:strCache>
            </c:strRef>
          </c:cat>
          <c:val>
            <c:numRef>
              <c:f>Sheet1!$E$2</c:f>
              <c:numCache>
                <c:formatCode>General</c:formatCode>
                <c:ptCount val="1"/>
                <c:pt idx="0">
                  <c:v>0</c:v>
                </c:pt>
              </c:numCache>
            </c:numRef>
          </c:val>
          <c:extLst>
            <c:ext xmlns:c16="http://schemas.microsoft.com/office/drawing/2014/chart" uri="{C3380CC4-5D6E-409C-BE32-E72D297353CC}">
              <c16:uniqueId val="{00000003-24AA-4F1F-9413-911CC6CC3003}"/>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Yapı Kredi İnsan Kaynakları</c:v>
                </c:pt>
              </c:strCache>
            </c:strRef>
          </c:cat>
          <c:val>
            <c:numRef>
              <c:f>Sheet1!$F$2</c:f>
              <c:numCache>
                <c:formatCode>General</c:formatCode>
                <c:ptCount val="1"/>
                <c:pt idx="0">
                  <c:v>0</c:v>
                </c:pt>
              </c:numCache>
            </c:numRef>
          </c:val>
          <c:extLst>
            <c:ext xmlns:c16="http://schemas.microsoft.com/office/drawing/2014/chart" uri="{C3380CC4-5D6E-409C-BE32-E72D297353CC}">
              <c16:uniqueId val="{00000004-24AA-4F1F-9413-911CC6CC3003}"/>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Yapı Kredi İnsan Kaynakları</c:v>
                </c:pt>
              </c:strCache>
            </c:strRef>
          </c:cat>
          <c:val>
            <c:numRef>
              <c:f>Sheet1!$G$2</c:f>
              <c:numCache>
                <c:formatCode>General</c:formatCode>
                <c:ptCount val="1"/>
                <c:pt idx="0">
                  <c:v>0</c:v>
                </c:pt>
              </c:numCache>
            </c:numRef>
          </c:val>
          <c:extLst>
            <c:ext xmlns:c16="http://schemas.microsoft.com/office/drawing/2014/chart" uri="{C3380CC4-5D6E-409C-BE32-E72D297353CC}">
              <c16:uniqueId val="{00000005-24AA-4F1F-9413-911CC6CC3003}"/>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Yapı Kredi İnsan Kaynakları</c:v>
                </c:pt>
              </c:strCache>
            </c:strRef>
          </c:cat>
          <c:val>
            <c:numRef>
              <c:f>Sheet1!$H$2</c:f>
              <c:numCache>
                <c:formatCode>General</c:formatCode>
                <c:ptCount val="1"/>
                <c:pt idx="0">
                  <c:v>1</c:v>
                </c:pt>
              </c:numCache>
            </c:numRef>
          </c:val>
          <c:extLst>
            <c:ext xmlns:c16="http://schemas.microsoft.com/office/drawing/2014/chart" uri="{C3380CC4-5D6E-409C-BE32-E72D297353CC}">
              <c16:uniqueId val="{00000006-24AA-4F1F-9413-911CC6CC3003}"/>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Yapı Kredi İnsan Kaynakları</c:v>
                </c:pt>
              </c:strCache>
            </c:strRef>
          </c:cat>
          <c:val>
            <c:numRef>
              <c:f>Sheet1!$I$2</c:f>
              <c:numCache>
                <c:formatCode>General</c:formatCode>
                <c:ptCount val="1"/>
                <c:pt idx="0">
                  <c:v>2</c:v>
                </c:pt>
              </c:numCache>
            </c:numRef>
          </c:val>
          <c:extLst>
            <c:ext xmlns:c16="http://schemas.microsoft.com/office/drawing/2014/chart" uri="{C3380CC4-5D6E-409C-BE32-E72D297353CC}">
              <c16:uniqueId val="{00000007-24AA-4F1F-9413-911CC6CC3003}"/>
            </c:ext>
          </c:extLst>
        </c:ser>
        <c:dLbls>
          <c:showLegendKey val="0"/>
          <c:showVal val="0"/>
          <c:showCatName val="0"/>
          <c:showSerName val="0"/>
          <c:showPercent val="0"/>
          <c:showBubbleSize val="0"/>
        </c:dLbls>
        <c:gapWidth val="150"/>
        <c:overlap val="100"/>
        <c:axId val="519602672"/>
        <c:axId val="519605952"/>
      </c:barChart>
      <c:catAx>
        <c:axId val="519602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9605952"/>
        <c:crosses val="autoZero"/>
        <c:auto val="1"/>
        <c:lblAlgn val="ctr"/>
        <c:lblOffset val="100"/>
        <c:noMultiLvlLbl val="0"/>
      </c:catAx>
      <c:valAx>
        <c:axId val="5196059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9602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Yapı Kredi İnsan Kaynakları</c:v>
                </c:pt>
              </c:strCache>
            </c:strRef>
          </c:tx>
          <c:spPr>
            <a:ln w="28575" cap="rnd">
              <a:solidFill>
                <a:schemeClr val="accent1"/>
              </a:solidFill>
              <a:round/>
            </a:ln>
            <a:effectLst/>
          </c:spPr>
          <c:marker>
            <c:symbol val="none"/>
          </c:marker>
          <c:cat>
            <c:strRef>
              <c:f>Sheet1!$A$2:$A$32</c:f>
              <c:strCache>
                <c:ptCount val="31"/>
                <c:pt idx="0">
                  <c:v>01.05.2022</c:v>
                </c:pt>
                <c:pt idx="1">
                  <c:v>02.05.2022</c:v>
                </c:pt>
                <c:pt idx="2">
                  <c:v>03.05.2022</c:v>
                </c:pt>
                <c:pt idx="3">
                  <c:v>04.05.2022</c:v>
                </c:pt>
                <c:pt idx="4">
                  <c:v>05.05.2022</c:v>
                </c:pt>
                <c:pt idx="5">
                  <c:v>06.05.2022</c:v>
                </c:pt>
                <c:pt idx="6">
                  <c:v>07.05.2022</c:v>
                </c:pt>
                <c:pt idx="7">
                  <c:v>08.05.2022</c:v>
                </c:pt>
                <c:pt idx="8">
                  <c:v>09.05.2022</c:v>
                </c:pt>
                <c:pt idx="9">
                  <c:v>10.05.2022</c:v>
                </c:pt>
                <c:pt idx="10">
                  <c:v>11.05.2022</c:v>
                </c:pt>
                <c:pt idx="11">
                  <c:v>12.05.2022</c:v>
                </c:pt>
                <c:pt idx="12">
                  <c:v>13.05.2022</c:v>
                </c:pt>
                <c:pt idx="13">
                  <c:v>14.05.2022</c:v>
                </c:pt>
                <c:pt idx="14">
                  <c:v>15.05.2022</c:v>
                </c:pt>
                <c:pt idx="15">
                  <c:v>16.05.2022</c:v>
                </c:pt>
                <c:pt idx="16">
                  <c:v>17.05.2022</c:v>
                </c:pt>
                <c:pt idx="17">
                  <c:v>18.05.2022</c:v>
                </c:pt>
                <c:pt idx="18">
                  <c:v>19.05.2022</c:v>
                </c:pt>
                <c:pt idx="19">
                  <c:v>20.05.2022</c:v>
                </c:pt>
                <c:pt idx="20">
                  <c:v>21.05.2022</c:v>
                </c:pt>
                <c:pt idx="21">
                  <c:v>22.05.2022</c:v>
                </c:pt>
                <c:pt idx="22">
                  <c:v>23.05.2022</c:v>
                </c:pt>
                <c:pt idx="23">
                  <c:v>24.05.2022</c:v>
                </c:pt>
                <c:pt idx="24">
                  <c:v>25.05.2022</c:v>
                </c:pt>
                <c:pt idx="25">
                  <c:v>26.05.2022</c:v>
                </c:pt>
                <c:pt idx="26">
                  <c:v>27.05.2022</c:v>
                </c:pt>
                <c:pt idx="27">
                  <c:v>28.05.2022</c:v>
                </c:pt>
                <c:pt idx="28">
                  <c:v>29.05.2022</c:v>
                </c:pt>
                <c:pt idx="29">
                  <c:v>30.05.2022</c:v>
                </c:pt>
                <c:pt idx="30">
                  <c:v>31.05.2022</c:v>
                </c:pt>
              </c:strCache>
            </c:strRef>
          </c:cat>
          <c:val>
            <c:numRef>
              <c:f>Sheet1!$B$2:$B$32</c:f>
              <c:numCache>
                <c:formatCode>General</c:formatCode>
                <c:ptCount val="31"/>
                <c:pt idx="0">
                  <c:v>-1</c:v>
                </c:pt>
                <c:pt idx="1">
                  <c:v>-11</c:v>
                </c:pt>
                <c:pt idx="2">
                  <c:v>-7</c:v>
                </c:pt>
                <c:pt idx="3">
                  <c:v>-11</c:v>
                </c:pt>
                <c:pt idx="4">
                  <c:v>-5</c:v>
                </c:pt>
                <c:pt idx="5">
                  <c:v>-7</c:v>
                </c:pt>
                <c:pt idx="6">
                  <c:v>1</c:v>
                </c:pt>
                <c:pt idx="7">
                  <c:v>-16</c:v>
                </c:pt>
                <c:pt idx="8">
                  <c:v>-7</c:v>
                </c:pt>
                <c:pt idx="9">
                  <c:v>-8</c:v>
                </c:pt>
                <c:pt idx="10">
                  <c:v>-9</c:v>
                </c:pt>
                <c:pt idx="11">
                  <c:v>-7</c:v>
                </c:pt>
                <c:pt idx="12">
                  <c:v>-4</c:v>
                </c:pt>
                <c:pt idx="13">
                  <c:v>-6</c:v>
                </c:pt>
                <c:pt idx="14">
                  <c:v>-5</c:v>
                </c:pt>
                <c:pt idx="15">
                  <c:v>-9</c:v>
                </c:pt>
                <c:pt idx="16">
                  <c:v>-5</c:v>
                </c:pt>
                <c:pt idx="17">
                  <c:v>-10</c:v>
                </c:pt>
                <c:pt idx="18">
                  <c:v>-3</c:v>
                </c:pt>
                <c:pt idx="19">
                  <c:v>-11</c:v>
                </c:pt>
                <c:pt idx="20">
                  <c:v>-5</c:v>
                </c:pt>
                <c:pt idx="21">
                  <c:v>-2</c:v>
                </c:pt>
                <c:pt idx="22">
                  <c:v>0</c:v>
                </c:pt>
                <c:pt idx="23">
                  <c:v>-4</c:v>
                </c:pt>
                <c:pt idx="24">
                  <c:v>-11</c:v>
                </c:pt>
                <c:pt idx="25">
                  <c:v>2</c:v>
                </c:pt>
                <c:pt idx="26">
                  <c:v>-12</c:v>
                </c:pt>
                <c:pt idx="27">
                  <c:v>-5</c:v>
                </c:pt>
                <c:pt idx="28">
                  <c:v>-6</c:v>
                </c:pt>
                <c:pt idx="29">
                  <c:v>-4</c:v>
                </c:pt>
                <c:pt idx="30">
                  <c:v>-17</c:v>
                </c:pt>
              </c:numCache>
            </c:numRef>
          </c:val>
          <c:smooth val="0"/>
          <c:extLst>
            <c:ext xmlns:c16="http://schemas.microsoft.com/office/drawing/2014/chart" uri="{C3380CC4-5D6E-409C-BE32-E72D297353CC}">
              <c16:uniqueId val="{00000000-E6A9-43EC-B255-81EB8D09E3B6}"/>
            </c:ext>
          </c:extLst>
        </c:ser>
        <c:dLbls>
          <c:showLegendKey val="0"/>
          <c:showVal val="0"/>
          <c:showCatName val="0"/>
          <c:showSerName val="0"/>
          <c:showPercent val="0"/>
          <c:showBubbleSize val="0"/>
        </c:dLbls>
        <c:smooth val="0"/>
        <c:axId val="519617760"/>
        <c:axId val="519620712"/>
      </c:lineChart>
      <c:catAx>
        <c:axId val="519617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9620712"/>
        <c:crosses val="autoZero"/>
        <c:auto val="1"/>
        <c:lblAlgn val="ctr"/>
        <c:lblOffset val="100"/>
        <c:noMultiLvlLbl val="0"/>
      </c:catAx>
      <c:valAx>
        <c:axId val="519620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9617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Yapı Kredi İnsan Kaynakları</c:v>
                </c:pt>
              </c:strCache>
            </c:strRef>
          </c:tx>
          <c:spPr>
            <a:ln w="28575" cap="rnd">
              <a:solidFill>
                <a:schemeClr val="accent1"/>
              </a:solidFill>
              <a:round/>
            </a:ln>
            <a:effectLst/>
          </c:spPr>
          <c:marker>
            <c:symbol val="none"/>
          </c:marker>
          <c:cat>
            <c:strRef>
              <c:f>Sheet1!$A$2:$A$32</c:f>
              <c:strCache>
                <c:ptCount val="31"/>
                <c:pt idx="0">
                  <c:v>01.05.2022</c:v>
                </c:pt>
                <c:pt idx="1">
                  <c:v>02.05.2022</c:v>
                </c:pt>
                <c:pt idx="2">
                  <c:v>03.05.2022</c:v>
                </c:pt>
                <c:pt idx="3">
                  <c:v>04.05.2022</c:v>
                </c:pt>
                <c:pt idx="4">
                  <c:v>05.05.2022</c:v>
                </c:pt>
                <c:pt idx="5">
                  <c:v>06.05.2022</c:v>
                </c:pt>
                <c:pt idx="6">
                  <c:v>07.05.2022</c:v>
                </c:pt>
                <c:pt idx="7">
                  <c:v>08.05.2022</c:v>
                </c:pt>
                <c:pt idx="8">
                  <c:v>09.05.2022</c:v>
                </c:pt>
                <c:pt idx="9">
                  <c:v>10.05.2022</c:v>
                </c:pt>
                <c:pt idx="10">
                  <c:v>11.05.2022</c:v>
                </c:pt>
                <c:pt idx="11">
                  <c:v>12.05.2022</c:v>
                </c:pt>
                <c:pt idx="12">
                  <c:v>13.05.2022</c:v>
                </c:pt>
                <c:pt idx="13">
                  <c:v>14.05.2022</c:v>
                </c:pt>
                <c:pt idx="14">
                  <c:v>15.05.2022</c:v>
                </c:pt>
                <c:pt idx="15">
                  <c:v>16.05.2022</c:v>
                </c:pt>
                <c:pt idx="16">
                  <c:v>17.05.2022</c:v>
                </c:pt>
                <c:pt idx="17">
                  <c:v>18.05.2022</c:v>
                </c:pt>
                <c:pt idx="18">
                  <c:v>19.05.2022</c:v>
                </c:pt>
                <c:pt idx="19">
                  <c:v>20.05.2022</c:v>
                </c:pt>
                <c:pt idx="20">
                  <c:v>21.05.2022</c:v>
                </c:pt>
                <c:pt idx="21">
                  <c:v>22.05.2022</c:v>
                </c:pt>
                <c:pt idx="22">
                  <c:v>23.05.2022</c:v>
                </c:pt>
                <c:pt idx="23">
                  <c:v>24.05.2022</c:v>
                </c:pt>
                <c:pt idx="24">
                  <c:v>25.05.2022</c:v>
                </c:pt>
                <c:pt idx="25">
                  <c:v>26.05.2022</c:v>
                </c:pt>
                <c:pt idx="26">
                  <c:v>27.05.2022</c:v>
                </c:pt>
                <c:pt idx="27">
                  <c:v>28.05.2022</c:v>
                </c:pt>
                <c:pt idx="28">
                  <c:v>29.05.2022</c:v>
                </c:pt>
                <c:pt idx="29">
                  <c:v>30.05.2022</c:v>
                </c:pt>
                <c:pt idx="30">
                  <c:v>31.05.2022</c:v>
                </c:pt>
              </c:strCache>
            </c:strRef>
          </c:cat>
          <c:val>
            <c:numRef>
              <c:f>Sheet1!$B$2:$B$32</c:f>
              <c:numCache>
                <c:formatCode>General</c:formatCode>
                <c:ptCount val="31"/>
                <c:pt idx="0">
                  <c:v>-8.6172724609206704E-4</c:v>
                </c:pt>
                <c:pt idx="1">
                  <c:v>-9.4790813908397602E-3</c:v>
                </c:pt>
                <c:pt idx="2">
                  <c:v>-6.0327145491838596E-3</c:v>
                </c:pt>
                <c:pt idx="3">
                  <c:v>-9.4805519404966097E-3</c:v>
                </c:pt>
                <c:pt idx="4">
                  <c:v>-4.3097503792580297E-3</c:v>
                </c:pt>
                <c:pt idx="5">
                  <c:v>-6.03391057744524E-3</c:v>
                </c:pt>
                <c:pt idx="6">
                  <c:v>8.6203924002620604E-4</c:v>
                </c:pt>
                <c:pt idx="7">
                  <c:v>-1.3792508943580001E-2</c:v>
                </c:pt>
                <c:pt idx="8">
                  <c:v>-6.0350550483235501E-3</c:v>
                </c:pt>
                <c:pt idx="9">
                  <c:v>-6.8976220448000603E-3</c:v>
                </c:pt>
                <c:pt idx="10">
                  <c:v>-7.7603600807077504E-3</c:v>
                </c:pt>
                <c:pt idx="11">
                  <c:v>-6.0363040572586598E-3</c:v>
                </c:pt>
                <c:pt idx="12">
                  <c:v>-3.4495248279549501E-3</c:v>
                </c:pt>
                <c:pt idx="13">
                  <c:v>-5.1744657364127204E-3</c:v>
                </c:pt>
                <c:pt idx="14">
                  <c:v>-4.3122779176872402E-3</c:v>
                </c:pt>
                <c:pt idx="15">
                  <c:v>-7.7624349896069601E-3</c:v>
                </c:pt>
                <c:pt idx="16">
                  <c:v>-4.3127986613073002E-3</c:v>
                </c:pt>
                <c:pt idx="17">
                  <c:v>-8.6259693433049494E-3</c:v>
                </c:pt>
                <c:pt idx="18">
                  <c:v>-2.5880140442895499E-3</c:v>
                </c:pt>
                <c:pt idx="19">
                  <c:v>-9.4896304220297503E-3</c:v>
                </c:pt>
                <c:pt idx="20">
                  <c:v>-4.3138777447047196E-3</c:v>
                </c:pt>
                <c:pt idx="21">
                  <c:v>-1.72562553925798E-3</c:v>
                </c:pt>
                <c:pt idx="22">
                  <c:v>0</c:v>
                </c:pt>
                <c:pt idx="23">
                  <c:v>-3.4513106352137201E-3</c:v>
                </c:pt>
                <c:pt idx="24">
                  <c:v>-9.4914318256337695E-3</c:v>
                </c:pt>
                <c:pt idx="25">
                  <c:v>1.7258786879870199E-3</c:v>
                </c:pt>
                <c:pt idx="26">
                  <c:v>-1.03550934115718E-2</c:v>
                </c:pt>
                <c:pt idx="27">
                  <c:v>-4.31506908425604E-3</c:v>
                </c:pt>
                <c:pt idx="28">
                  <c:v>-5.1783063486035797E-3</c:v>
                </c:pt>
                <c:pt idx="29">
                  <c:v>-3.4523830073708399E-3</c:v>
                </c:pt>
                <c:pt idx="30">
                  <c:v>-1.46731343541232E-2</c:v>
                </c:pt>
              </c:numCache>
            </c:numRef>
          </c:val>
          <c:smooth val="0"/>
          <c:extLst>
            <c:ext xmlns:c16="http://schemas.microsoft.com/office/drawing/2014/chart" uri="{C3380CC4-5D6E-409C-BE32-E72D297353CC}">
              <c16:uniqueId val="{00000000-1559-41E4-ACD8-453F9E4FB389}"/>
            </c:ext>
          </c:extLst>
        </c:ser>
        <c:dLbls>
          <c:showLegendKey val="0"/>
          <c:showVal val="0"/>
          <c:showCatName val="0"/>
          <c:showSerName val="0"/>
          <c:showPercent val="0"/>
          <c:showBubbleSize val="0"/>
        </c:dLbls>
        <c:smooth val="0"/>
        <c:axId val="519621696"/>
        <c:axId val="519614480"/>
      </c:lineChart>
      <c:catAx>
        <c:axId val="519621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9614480"/>
        <c:crosses val="autoZero"/>
        <c:auto val="1"/>
        <c:lblAlgn val="ctr"/>
        <c:lblOffset val="100"/>
        <c:noMultiLvlLbl val="0"/>
      </c:catAx>
      <c:valAx>
        <c:axId val="519614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9621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84</c:v>
                </c:pt>
                <c:pt idx="1">
                  <c:v>5928</c:v>
                </c:pt>
                <c:pt idx="2">
                  <c:v>31804</c:v>
                </c:pt>
                <c:pt idx="3">
                  <c:v>13093</c:v>
                </c:pt>
                <c:pt idx="4">
                  <c:v>8342</c:v>
                </c:pt>
                <c:pt idx="5">
                  <c:v>3366</c:v>
                </c:pt>
                <c:pt idx="6">
                  <c:v>626</c:v>
                </c:pt>
              </c:numCache>
            </c:numRef>
          </c:val>
          <c:extLst>
            <c:ext xmlns:c16="http://schemas.microsoft.com/office/drawing/2014/chart" uri="{C3380CC4-5D6E-409C-BE32-E72D297353CC}">
              <c16:uniqueId val="{00000000-4DD1-42D0-8391-E41167B9E258}"/>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57</c:v>
                </c:pt>
                <c:pt idx="1">
                  <c:v>2842</c:v>
                </c:pt>
                <c:pt idx="2">
                  <c:v>30679</c:v>
                </c:pt>
                <c:pt idx="3">
                  <c:v>7753</c:v>
                </c:pt>
                <c:pt idx="4">
                  <c:v>6538</c:v>
                </c:pt>
                <c:pt idx="5">
                  <c:v>2721</c:v>
                </c:pt>
                <c:pt idx="6">
                  <c:v>590</c:v>
                </c:pt>
              </c:numCache>
            </c:numRef>
          </c:val>
          <c:extLst>
            <c:ext xmlns:c16="http://schemas.microsoft.com/office/drawing/2014/chart" uri="{C3380CC4-5D6E-409C-BE32-E72D297353CC}">
              <c16:uniqueId val="{00000001-4DD1-42D0-8391-E41167B9E258}"/>
            </c:ext>
          </c:extLst>
        </c:ser>
        <c:dLbls>
          <c:showLegendKey val="0"/>
          <c:showVal val="0"/>
          <c:showCatName val="0"/>
          <c:showSerName val="0"/>
          <c:showPercent val="0"/>
          <c:showBubbleSize val="0"/>
        </c:dLbls>
        <c:gapWidth val="219"/>
        <c:overlap val="-27"/>
        <c:axId val="519616776"/>
        <c:axId val="519617432"/>
      </c:barChart>
      <c:catAx>
        <c:axId val="519616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9617432"/>
        <c:crosses val="autoZero"/>
        <c:auto val="1"/>
        <c:lblAlgn val="ctr"/>
        <c:lblOffset val="100"/>
        <c:noMultiLvlLbl val="0"/>
      </c:catAx>
      <c:valAx>
        <c:axId val="519617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9616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@YapiKrediIK</c:v>
                </c:pt>
              </c:strCache>
            </c:strRef>
          </c:tx>
          <c:spPr>
            <a:ln w="28575" cap="rnd">
              <a:solidFill>
                <a:schemeClr val="accent1"/>
              </a:solidFill>
              <a:round/>
            </a:ln>
            <a:effectLst/>
          </c:spPr>
          <c:marker>
            <c:symbol val="none"/>
          </c:marker>
          <c:cat>
            <c:strRef>
              <c:f>Sheet1!$A$2:$A$32</c:f>
              <c:strCache>
                <c:ptCount val="31"/>
                <c:pt idx="0">
                  <c:v>01.05.2022</c:v>
                </c:pt>
                <c:pt idx="1">
                  <c:v>02.05.2022</c:v>
                </c:pt>
                <c:pt idx="2">
                  <c:v>03.05.2022</c:v>
                </c:pt>
                <c:pt idx="3">
                  <c:v>04.05.2022</c:v>
                </c:pt>
                <c:pt idx="4">
                  <c:v>05.05.2022</c:v>
                </c:pt>
                <c:pt idx="5">
                  <c:v>06.05.2022</c:v>
                </c:pt>
                <c:pt idx="6">
                  <c:v>07.05.2022</c:v>
                </c:pt>
                <c:pt idx="7">
                  <c:v>08.05.2022</c:v>
                </c:pt>
                <c:pt idx="8">
                  <c:v>09.05.2022</c:v>
                </c:pt>
                <c:pt idx="9">
                  <c:v>10.05.2022</c:v>
                </c:pt>
                <c:pt idx="10">
                  <c:v>11.05.2022</c:v>
                </c:pt>
                <c:pt idx="11">
                  <c:v>12.05.2022</c:v>
                </c:pt>
                <c:pt idx="12">
                  <c:v>13.05.2022</c:v>
                </c:pt>
                <c:pt idx="13">
                  <c:v>14.05.2022</c:v>
                </c:pt>
                <c:pt idx="14">
                  <c:v>15.05.2022</c:v>
                </c:pt>
                <c:pt idx="15">
                  <c:v>16.05.2022</c:v>
                </c:pt>
                <c:pt idx="16">
                  <c:v>17.05.2022</c:v>
                </c:pt>
                <c:pt idx="17">
                  <c:v>18.05.2022</c:v>
                </c:pt>
                <c:pt idx="18">
                  <c:v>19.05.2022</c:v>
                </c:pt>
                <c:pt idx="19">
                  <c:v>20.05.2022</c:v>
                </c:pt>
                <c:pt idx="20">
                  <c:v>21.05.2022</c:v>
                </c:pt>
                <c:pt idx="21">
                  <c:v>22.05.2022</c:v>
                </c:pt>
                <c:pt idx="22">
                  <c:v>23.05.2022</c:v>
                </c:pt>
                <c:pt idx="23">
                  <c:v>24.05.2022</c:v>
                </c:pt>
                <c:pt idx="24">
                  <c:v>25.05.2022</c:v>
                </c:pt>
                <c:pt idx="25">
                  <c:v>26.05.2022</c:v>
                </c:pt>
                <c:pt idx="26">
                  <c:v>27.05.2022</c:v>
                </c:pt>
                <c:pt idx="27">
                  <c:v>28.05.2022</c:v>
                </c:pt>
                <c:pt idx="28">
                  <c:v>29.05.2022</c:v>
                </c:pt>
                <c:pt idx="29">
                  <c:v>30.05.2022</c:v>
                </c:pt>
                <c:pt idx="30">
                  <c:v>31.05.2022</c:v>
                </c:pt>
              </c:strCache>
            </c:strRef>
          </c:cat>
          <c:val>
            <c:numRef>
              <c:f>Sheet1!$B$2:$B$32</c:f>
              <c:numCache>
                <c:formatCode>General</c:formatCode>
                <c:ptCount val="31"/>
                <c:pt idx="0">
                  <c:v>16344</c:v>
                </c:pt>
                <c:pt idx="1">
                  <c:v>16345</c:v>
                </c:pt>
                <c:pt idx="2">
                  <c:v>16348</c:v>
                </c:pt>
                <c:pt idx="3">
                  <c:v>16346</c:v>
                </c:pt>
                <c:pt idx="4">
                  <c:v>16353</c:v>
                </c:pt>
                <c:pt idx="5">
                  <c:v>16354</c:v>
                </c:pt>
                <c:pt idx="6">
                  <c:v>16359</c:v>
                </c:pt>
                <c:pt idx="7">
                  <c:v>16363</c:v>
                </c:pt>
                <c:pt idx="8">
                  <c:v>16361</c:v>
                </c:pt>
                <c:pt idx="9">
                  <c:v>16362</c:v>
                </c:pt>
                <c:pt idx="10">
                  <c:v>16364</c:v>
                </c:pt>
                <c:pt idx="11">
                  <c:v>16364</c:v>
                </c:pt>
                <c:pt idx="12">
                  <c:v>16365</c:v>
                </c:pt>
                <c:pt idx="13">
                  <c:v>16368</c:v>
                </c:pt>
                <c:pt idx="14">
                  <c:v>16369</c:v>
                </c:pt>
                <c:pt idx="15">
                  <c:v>16371</c:v>
                </c:pt>
                <c:pt idx="16">
                  <c:v>16371</c:v>
                </c:pt>
                <c:pt idx="17">
                  <c:v>16374</c:v>
                </c:pt>
                <c:pt idx="18">
                  <c:v>16371</c:v>
                </c:pt>
                <c:pt idx="19">
                  <c:v>16372</c:v>
                </c:pt>
                <c:pt idx="20">
                  <c:v>16376</c:v>
                </c:pt>
                <c:pt idx="21">
                  <c:v>16372</c:v>
                </c:pt>
                <c:pt idx="22">
                  <c:v>16372</c:v>
                </c:pt>
                <c:pt idx="23">
                  <c:v>16371</c:v>
                </c:pt>
                <c:pt idx="24">
                  <c:v>16366</c:v>
                </c:pt>
                <c:pt idx="25">
                  <c:v>16371</c:v>
                </c:pt>
                <c:pt idx="26">
                  <c:v>16370</c:v>
                </c:pt>
                <c:pt idx="27">
                  <c:v>16368</c:v>
                </c:pt>
                <c:pt idx="28">
                  <c:v>16367</c:v>
                </c:pt>
                <c:pt idx="29">
                  <c:v>16367</c:v>
                </c:pt>
                <c:pt idx="30">
                  <c:v>16364</c:v>
                </c:pt>
              </c:numCache>
            </c:numRef>
          </c:val>
          <c:smooth val="0"/>
          <c:extLst>
            <c:ext xmlns:c16="http://schemas.microsoft.com/office/drawing/2014/chart" uri="{C3380CC4-5D6E-409C-BE32-E72D297353CC}">
              <c16:uniqueId val="{00000000-8521-4F7A-A7A6-A91556F145A7}"/>
            </c:ext>
          </c:extLst>
        </c:ser>
        <c:dLbls>
          <c:showLegendKey val="0"/>
          <c:showVal val="0"/>
          <c:showCatName val="0"/>
          <c:showSerName val="0"/>
          <c:showPercent val="0"/>
          <c:showBubbleSize val="0"/>
        </c:dLbls>
        <c:smooth val="0"/>
        <c:axId val="519626616"/>
        <c:axId val="519628912"/>
      </c:lineChart>
      <c:catAx>
        <c:axId val="519626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9628912"/>
        <c:crosses val="autoZero"/>
        <c:auto val="1"/>
        <c:lblAlgn val="ctr"/>
        <c:lblOffset val="100"/>
        <c:noMultiLvlLbl val="0"/>
      </c:catAx>
      <c:valAx>
        <c:axId val="519628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9626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bizyapikrediliyiz</c:v>
                </c:pt>
              </c:strCache>
            </c:strRef>
          </c:tx>
          <c:spPr>
            <a:ln w="28575" cap="rnd">
              <a:solidFill>
                <a:schemeClr val="accent1"/>
              </a:solidFill>
              <a:round/>
            </a:ln>
            <a:effectLst/>
          </c:spPr>
          <c:marker>
            <c:symbol val="none"/>
          </c:marker>
          <c:cat>
            <c:strRef>
              <c:f>Sheet1!$A$2:$A$32</c:f>
              <c:strCache>
                <c:ptCount val="31"/>
                <c:pt idx="0">
                  <c:v>01.05.2022</c:v>
                </c:pt>
                <c:pt idx="1">
                  <c:v>02.05.2022</c:v>
                </c:pt>
                <c:pt idx="2">
                  <c:v>03.05.2022</c:v>
                </c:pt>
                <c:pt idx="3">
                  <c:v>04.05.2022</c:v>
                </c:pt>
                <c:pt idx="4">
                  <c:v>05.05.2022</c:v>
                </c:pt>
                <c:pt idx="5">
                  <c:v>06.05.2022</c:v>
                </c:pt>
                <c:pt idx="6">
                  <c:v>07.05.2022</c:v>
                </c:pt>
                <c:pt idx="7">
                  <c:v>08.05.2022</c:v>
                </c:pt>
                <c:pt idx="8">
                  <c:v>09.05.2022</c:v>
                </c:pt>
                <c:pt idx="9">
                  <c:v>10.05.2022</c:v>
                </c:pt>
                <c:pt idx="10">
                  <c:v>11.05.2022</c:v>
                </c:pt>
                <c:pt idx="11">
                  <c:v>12.05.2022</c:v>
                </c:pt>
                <c:pt idx="12">
                  <c:v>13.05.2022</c:v>
                </c:pt>
                <c:pt idx="13">
                  <c:v>14.05.2022</c:v>
                </c:pt>
                <c:pt idx="14">
                  <c:v>15.05.2022</c:v>
                </c:pt>
                <c:pt idx="15">
                  <c:v>16.05.2022</c:v>
                </c:pt>
                <c:pt idx="16">
                  <c:v>17.05.2022</c:v>
                </c:pt>
                <c:pt idx="17">
                  <c:v>18.05.2022</c:v>
                </c:pt>
                <c:pt idx="18">
                  <c:v>19.05.2022</c:v>
                </c:pt>
                <c:pt idx="19">
                  <c:v>20.05.2022</c:v>
                </c:pt>
                <c:pt idx="20">
                  <c:v>21.05.2022</c:v>
                </c:pt>
                <c:pt idx="21">
                  <c:v>22.05.2022</c:v>
                </c:pt>
                <c:pt idx="22">
                  <c:v>23.05.2022</c:v>
                </c:pt>
                <c:pt idx="23">
                  <c:v>24.05.2022</c:v>
                </c:pt>
                <c:pt idx="24">
                  <c:v>25.05.2022</c:v>
                </c:pt>
                <c:pt idx="25">
                  <c:v>26.05.2022</c:v>
                </c:pt>
                <c:pt idx="26">
                  <c:v>27.05.2022</c:v>
                </c:pt>
                <c:pt idx="27">
                  <c:v>28.05.2022</c:v>
                </c:pt>
                <c:pt idx="28">
                  <c:v>29.05.2022</c:v>
                </c:pt>
                <c:pt idx="29">
                  <c:v>30.05.2022</c:v>
                </c:pt>
                <c:pt idx="30">
                  <c:v>31.05.2022</c:v>
                </c:pt>
              </c:strCache>
            </c:strRef>
          </c:cat>
          <c:val>
            <c:numRef>
              <c:f>Sheet1!$B$2:$B$32</c:f>
              <c:numCache>
                <c:formatCode>General</c:formatCode>
                <c:ptCount val="31"/>
                <c:pt idx="0">
                  <c:v>0</c:v>
                </c:pt>
                <c:pt idx="1">
                  <c:v>0</c:v>
                </c:pt>
                <c:pt idx="2">
                  <c:v>0</c:v>
                </c:pt>
                <c:pt idx="3">
                  <c:v>0</c:v>
                </c:pt>
                <c:pt idx="4">
                  <c:v>0</c:v>
                </c:pt>
                <c:pt idx="5">
                  <c:v>0</c:v>
                </c:pt>
                <c:pt idx="6">
                  <c:v>0</c:v>
                </c:pt>
                <c:pt idx="7">
                  <c:v>1.5599000000000001</c:v>
                </c:pt>
                <c:pt idx="8">
                  <c:v>0</c:v>
                </c:pt>
                <c:pt idx="9">
                  <c:v>0</c:v>
                </c:pt>
                <c:pt idx="10">
                  <c:v>0</c:v>
                </c:pt>
                <c:pt idx="11">
                  <c:v>0</c:v>
                </c:pt>
                <c:pt idx="12">
                  <c:v>0</c:v>
                </c:pt>
                <c:pt idx="13">
                  <c:v>0</c:v>
                </c:pt>
                <c:pt idx="14">
                  <c:v>0</c:v>
                </c:pt>
                <c:pt idx="15">
                  <c:v>0</c:v>
                </c:pt>
                <c:pt idx="16">
                  <c:v>1.3032999999999999</c:v>
                </c:pt>
                <c:pt idx="17">
                  <c:v>2.5909</c:v>
                </c:pt>
                <c:pt idx="18">
                  <c:v>4.9314</c:v>
                </c:pt>
                <c:pt idx="19">
                  <c:v>0</c:v>
                </c:pt>
                <c:pt idx="20">
                  <c:v>0</c:v>
                </c:pt>
                <c:pt idx="21">
                  <c:v>0</c:v>
                </c:pt>
                <c:pt idx="22">
                  <c:v>0</c:v>
                </c:pt>
                <c:pt idx="23">
                  <c:v>0</c:v>
                </c:pt>
                <c:pt idx="24">
                  <c:v>0</c:v>
                </c:pt>
                <c:pt idx="25">
                  <c:v>0</c:v>
                </c:pt>
                <c:pt idx="26">
                  <c:v>1.4098999999999999</c:v>
                </c:pt>
                <c:pt idx="27">
                  <c:v>0</c:v>
                </c:pt>
                <c:pt idx="28">
                  <c:v>0</c:v>
                </c:pt>
                <c:pt idx="29">
                  <c:v>0</c:v>
                </c:pt>
                <c:pt idx="30">
                  <c:v>0</c:v>
                </c:pt>
              </c:numCache>
            </c:numRef>
          </c:val>
          <c:smooth val="0"/>
          <c:extLst>
            <c:ext xmlns:c16="http://schemas.microsoft.com/office/drawing/2014/chart" uri="{C3380CC4-5D6E-409C-BE32-E72D297353CC}">
              <c16:uniqueId val="{00000000-5489-458A-9E89-7310C73402FA}"/>
            </c:ext>
          </c:extLst>
        </c:ser>
        <c:dLbls>
          <c:showLegendKey val="0"/>
          <c:showVal val="0"/>
          <c:showCatName val="0"/>
          <c:showSerName val="0"/>
          <c:showPercent val="0"/>
          <c:showBubbleSize val="0"/>
        </c:dLbls>
        <c:smooth val="0"/>
        <c:axId val="519625632"/>
        <c:axId val="519627600"/>
      </c:lineChart>
      <c:catAx>
        <c:axId val="519625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9627600"/>
        <c:crosses val="autoZero"/>
        <c:auto val="1"/>
        <c:lblAlgn val="ctr"/>
        <c:lblOffset val="100"/>
        <c:noMultiLvlLbl val="0"/>
      </c:catAx>
      <c:valAx>
        <c:axId val="519627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9625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bizyapikrediliyiz</c:v>
                </c:pt>
              </c:strCache>
            </c:strRef>
          </c:tx>
          <c:spPr>
            <a:ln w="28575" cap="rnd">
              <a:solidFill>
                <a:schemeClr val="accent1"/>
              </a:solidFill>
              <a:round/>
            </a:ln>
            <a:effectLst/>
          </c:spPr>
          <c:marker>
            <c:symbol val="none"/>
          </c:marker>
          <c:cat>
            <c:strRef>
              <c:f>Sheet1!$A$2:$A$32</c:f>
              <c:strCache>
                <c:ptCount val="31"/>
                <c:pt idx="0">
                  <c:v>01.05.2022</c:v>
                </c:pt>
                <c:pt idx="1">
                  <c:v>02.05.2022</c:v>
                </c:pt>
                <c:pt idx="2">
                  <c:v>03.05.2022</c:v>
                </c:pt>
                <c:pt idx="3">
                  <c:v>04.05.2022</c:v>
                </c:pt>
                <c:pt idx="4">
                  <c:v>05.05.2022</c:v>
                </c:pt>
                <c:pt idx="5">
                  <c:v>06.05.2022</c:v>
                </c:pt>
                <c:pt idx="6">
                  <c:v>07.05.2022</c:v>
                </c:pt>
                <c:pt idx="7">
                  <c:v>08.05.2022</c:v>
                </c:pt>
                <c:pt idx="8">
                  <c:v>09.05.2022</c:v>
                </c:pt>
                <c:pt idx="9">
                  <c:v>10.05.2022</c:v>
                </c:pt>
                <c:pt idx="10">
                  <c:v>11.05.2022</c:v>
                </c:pt>
                <c:pt idx="11">
                  <c:v>12.05.2022</c:v>
                </c:pt>
                <c:pt idx="12">
                  <c:v>13.05.2022</c:v>
                </c:pt>
                <c:pt idx="13">
                  <c:v>14.05.2022</c:v>
                </c:pt>
                <c:pt idx="14">
                  <c:v>15.05.2022</c:v>
                </c:pt>
                <c:pt idx="15">
                  <c:v>16.05.2022</c:v>
                </c:pt>
                <c:pt idx="16">
                  <c:v>17.05.2022</c:v>
                </c:pt>
                <c:pt idx="17">
                  <c:v>18.05.2022</c:v>
                </c:pt>
                <c:pt idx="18">
                  <c:v>19.05.2022</c:v>
                </c:pt>
                <c:pt idx="19">
                  <c:v>20.05.2022</c:v>
                </c:pt>
                <c:pt idx="20">
                  <c:v>21.05.2022</c:v>
                </c:pt>
                <c:pt idx="21">
                  <c:v>22.05.2022</c:v>
                </c:pt>
                <c:pt idx="22">
                  <c:v>23.05.2022</c:v>
                </c:pt>
                <c:pt idx="23">
                  <c:v>24.05.2022</c:v>
                </c:pt>
                <c:pt idx="24">
                  <c:v>25.05.2022</c:v>
                </c:pt>
                <c:pt idx="25">
                  <c:v>26.05.2022</c:v>
                </c:pt>
                <c:pt idx="26">
                  <c:v>27.05.2022</c:v>
                </c:pt>
                <c:pt idx="27">
                  <c:v>28.05.2022</c:v>
                </c:pt>
                <c:pt idx="28">
                  <c:v>29.05.2022</c:v>
                </c:pt>
                <c:pt idx="29">
                  <c:v>30.05.2022</c:v>
                </c:pt>
                <c:pt idx="30">
                  <c:v>31.05.2022</c:v>
                </c:pt>
              </c:strCache>
            </c:strRef>
          </c:cat>
          <c:val>
            <c:numRef>
              <c:f>Sheet1!$B$2:$B$32</c:f>
              <c:numCache>
                <c:formatCode>General</c:formatCode>
                <c:ptCount val="31"/>
                <c:pt idx="0">
                  <c:v>-1.0559662090813099E-2</c:v>
                </c:pt>
                <c:pt idx="1">
                  <c:v>-3.6962720456225603E-2</c:v>
                </c:pt>
                <c:pt idx="2">
                  <c:v>2.6411705667952E-2</c:v>
                </c:pt>
                <c:pt idx="3">
                  <c:v>-2.1123785382340499E-2</c:v>
                </c:pt>
                <c:pt idx="4">
                  <c:v>-4.2256496936404001E-2</c:v>
                </c:pt>
                <c:pt idx="5">
                  <c:v>-1.0568590150073999E-2</c:v>
                </c:pt>
                <c:pt idx="6">
                  <c:v>-2.6424268047775101E-2</c:v>
                </c:pt>
                <c:pt idx="7">
                  <c:v>-5.8148755088016098E-2</c:v>
                </c:pt>
                <c:pt idx="8">
                  <c:v>2.6446630699248901E-2</c:v>
                </c:pt>
                <c:pt idx="9">
                  <c:v>-2.6439638305748001E-2</c:v>
                </c:pt>
                <c:pt idx="10">
                  <c:v>-5.2893261398497798E-3</c:v>
                </c:pt>
                <c:pt idx="11">
                  <c:v>-7.4054482941020905E-2</c:v>
                </c:pt>
                <c:pt idx="12">
                  <c:v>5.2935260176803804E-3</c:v>
                </c:pt>
                <c:pt idx="13">
                  <c:v>-7.4105441456701199E-2</c:v>
                </c:pt>
                <c:pt idx="14">
                  <c:v>5.2971713105201797E-3</c:v>
                </c:pt>
                <c:pt idx="15">
                  <c:v>-1.5890672175433E-2</c:v>
                </c:pt>
                <c:pt idx="16">
                  <c:v>-1.05954651409197E-2</c:v>
                </c:pt>
                <c:pt idx="17">
                  <c:v>5.29829394934831E-3</c:v>
                </c:pt>
                <c:pt idx="18">
                  <c:v>4.2384105960264901E-2</c:v>
                </c:pt>
                <c:pt idx="19">
                  <c:v>0</c:v>
                </c:pt>
                <c:pt idx="20">
                  <c:v>-2.64788434041201E-2</c:v>
                </c:pt>
                <c:pt idx="21">
                  <c:v>-2.1188685242080701E-2</c:v>
                </c:pt>
                <c:pt idx="22">
                  <c:v>-5.8281233442831398E-2</c:v>
                </c:pt>
                <c:pt idx="23">
                  <c:v>2.1205534644542199E-2</c:v>
                </c:pt>
                <c:pt idx="24">
                  <c:v>4.24020777018074E-2</c:v>
                </c:pt>
                <c:pt idx="25">
                  <c:v>-2.1192052980132499E-2</c:v>
                </c:pt>
                <c:pt idx="26">
                  <c:v>-4.2393089926341998E-2</c:v>
                </c:pt>
                <c:pt idx="27">
                  <c:v>0</c:v>
                </c:pt>
                <c:pt idx="28">
                  <c:v>7.9520754917033407E-2</c:v>
                </c:pt>
                <c:pt idx="29">
                  <c:v>-8.4754740968322903E-2</c:v>
                </c:pt>
                <c:pt idx="30">
                  <c:v>5.3016647227229402E-2</c:v>
                </c:pt>
              </c:numCache>
            </c:numRef>
          </c:val>
          <c:smooth val="0"/>
          <c:extLst>
            <c:ext xmlns:c16="http://schemas.microsoft.com/office/drawing/2014/chart" uri="{C3380CC4-5D6E-409C-BE32-E72D297353CC}">
              <c16:uniqueId val="{00000000-7C66-4666-A23F-CA6ACF91021F}"/>
            </c:ext>
          </c:extLst>
        </c:ser>
        <c:dLbls>
          <c:showLegendKey val="0"/>
          <c:showVal val="0"/>
          <c:showCatName val="0"/>
          <c:showSerName val="0"/>
          <c:showPercent val="0"/>
          <c:showBubbleSize val="0"/>
        </c:dLbls>
        <c:smooth val="0"/>
        <c:axId val="519622352"/>
        <c:axId val="519623008"/>
      </c:lineChart>
      <c:catAx>
        <c:axId val="519622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9623008"/>
        <c:crosses val="autoZero"/>
        <c:auto val="1"/>
        <c:lblAlgn val="ctr"/>
        <c:lblOffset val="100"/>
        <c:noMultiLvlLbl val="0"/>
      </c:catAx>
      <c:valAx>
        <c:axId val="519623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9622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D6BC6-838B-47FB-8AE1-D8EEC6B8B79E}"/>
              </a:ext>
            </a:extLst>
          </p:cNvPr>
          <p:cNvSpPr>
            <a:spLocks noGrp="1"/>
          </p:cNvSpPr>
          <p:nvPr>
            <p:ph type="ctrTitle"/>
          </p:nvPr>
        </p:nvSpPr>
        <p:spPr/>
        <p:txBody>
          <a:bodyPr/>
          <a:lstStyle/>
          <a:p>
            <a:r>
              <a:rPr lang="en-US"/>
              <a:t>YKB Social Analytics</a:t>
            </a:r>
          </a:p>
        </p:txBody>
      </p:sp>
      <p:sp>
        <p:nvSpPr>
          <p:cNvPr id="3" name="Subtitle 2">
            <a:extLst>
              <a:ext uri="{FF2B5EF4-FFF2-40B4-BE49-F238E27FC236}">
                <a16:creationId xmlns:a16="http://schemas.microsoft.com/office/drawing/2014/main" id="{848F0C89-368F-4B62-9AA6-C92A004F0BC7}"/>
              </a:ext>
            </a:extLst>
          </p:cNvPr>
          <p:cNvSpPr>
            <a:spLocks noGrp="1"/>
          </p:cNvSpPr>
          <p:nvPr>
            <p:ph type="subTitle" idx="1"/>
          </p:nvPr>
        </p:nvSpPr>
        <p:spPr/>
        <p:txBody>
          <a:bodyPr/>
          <a:lstStyle/>
          <a:p>
            <a:r>
              <a:rPr lang="en-US"/>
              <a:t>Ingage</a:t>
            </a:r>
          </a:p>
        </p:txBody>
      </p:sp>
    </p:spTree>
    <p:extLst>
      <p:ext uri="{BB962C8B-B14F-4D97-AF65-F5344CB8AC3E}">
        <p14:creationId xmlns:p14="http://schemas.microsoft.com/office/powerpoint/2010/main" val="29254574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DB31E-FEFC-4767-9BF0-F665C238FD1C}"/>
              </a:ext>
            </a:extLst>
          </p:cNvPr>
          <p:cNvSpPr>
            <a:spLocks noGrp="1"/>
          </p:cNvSpPr>
          <p:nvPr>
            <p:ph type="title"/>
          </p:nvPr>
        </p:nvSpPr>
        <p:spPr/>
        <p:txBody>
          <a:bodyPr/>
          <a:lstStyle/>
          <a:p>
            <a:r>
              <a:rPr lang="en-US"/>
              <a:t>Facebook Fans Table | Yapı Kredi İK</a:t>
            </a:r>
          </a:p>
        </p:txBody>
      </p:sp>
      <p:graphicFrame>
        <p:nvGraphicFramePr>
          <p:cNvPr id="5" name="Table Placeholder 4">
            <a:extLst>
              <a:ext uri="{FF2B5EF4-FFF2-40B4-BE49-F238E27FC236}">
                <a16:creationId xmlns:a16="http://schemas.microsoft.com/office/drawing/2014/main" id="{F96937CD-A823-448F-8F02-33A44B10F3A0}"/>
              </a:ext>
            </a:extLst>
          </p:cNvPr>
          <p:cNvGraphicFramePr>
            <a:graphicFrameLocks noGrp="1"/>
          </p:cNvGraphicFramePr>
          <p:nvPr>
            <p:ph type="tbl" sz="quarter" idx="13"/>
            <p:extLst>
              <p:ext uri="{D42A27DB-BD31-4B8C-83A1-F6EECF244321}">
                <p14:modId xmlns:p14="http://schemas.microsoft.com/office/powerpoint/2010/main" val="25733849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79522636"/>
                    </a:ext>
                  </a:extLst>
                </a:gridCol>
                <a:gridCol w="1234440">
                  <a:extLst>
                    <a:ext uri="{9D8B030D-6E8A-4147-A177-3AD203B41FA5}">
                      <a16:colId xmlns:a16="http://schemas.microsoft.com/office/drawing/2014/main" val="1103992988"/>
                    </a:ext>
                  </a:extLst>
                </a:gridCol>
                <a:gridCol w="822960">
                  <a:extLst>
                    <a:ext uri="{9D8B030D-6E8A-4147-A177-3AD203B41FA5}">
                      <a16:colId xmlns:a16="http://schemas.microsoft.com/office/drawing/2014/main" val="3931088908"/>
                    </a:ext>
                  </a:extLst>
                </a:gridCol>
                <a:gridCol w="822960">
                  <a:extLst>
                    <a:ext uri="{9D8B030D-6E8A-4147-A177-3AD203B41FA5}">
                      <a16:colId xmlns:a16="http://schemas.microsoft.com/office/drawing/2014/main" val="2360617958"/>
                    </a:ext>
                  </a:extLst>
                </a:gridCol>
                <a:gridCol w="822960">
                  <a:extLst>
                    <a:ext uri="{9D8B030D-6E8A-4147-A177-3AD203B41FA5}">
                      <a16:colId xmlns:a16="http://schemas.microsoft.com/office/drawing/2014/main" val="1637807467"/>
                    </a:ext>
                  </a:extLst>
                </a:gridCol>
                <a:gridCol w="822960">
                  <a:extLst>
                    <a:ext uri="{9D8B030D-6E8A-4147-A177-3AD203B41FA5}">
                      <a16:colId xmlns:a16="http://schemas.microsoft.com/office/drawing/2014/main" val="2420260684"/>
                    </a:ext>
                  </a:extLst>
                </a:gridCol>
                <a:gridCol w="822960">
                  <a:extLst>
                    <a:ext uri="{9D8B030D-6E8A-4147-A177-3AD203B41FA5}">
                      <a16:colId xmlns:a16="http://schemas.microsoft.com/office/drawing/2014/main" val="2484179279"/>
                    </a:ext>
                  </a:extLst>
                </a:gridCol>
                <a:gridCol w="822960">
                  <a:extLst>
                    <a:ext uri="{9D8B030D-6E8A-4147-A177-3AD203B41FA5}">
                      <a16:colId xmlns:a16="http://schemas.microsoft.com/office/drawing/2014/main" val="64389206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2346105783"/>
                  </a:ext>
                </a:extLst>
              </a:tr>
              <a:tr h="370840">
                <a:tc>
                  <a:txBody>
                    <a:bodyPr/>
                    <a:lstStyle/>
                    <a:p>
                      <a:r>
                        <a:rPr lang="en-US" sz="1000"/>
                        <a:t>Yapı Kredi İnsan Kaynakları</a:t>
                      </a:r>
                    </a:p>
                  </a:txBody>
                  <a:tcPr/>
                </a:tc>
                <a:tc>
                  <a:txBody>
                    <a:bodyPr/>
                    <a:lstStyle/>
                    <a:p>
                      <a:r>
                        <a:rPr lang="en-US" sz="1000"/>
                        <a:t>115841</a:t>
                      </a:r>
                    </a:p>
                  </a:txBody>
                  <a:tcPr/>
                </a:tc>
                <a:tc>
                  <a:txBody>
                    <a:bodyPr/>
                    <a:lstStyle/>
                    <a:p>
                      <a:r>
                        <a:rPr lang="en-US" sz="1000"/>
                        <a:t>-27</a:t>
                      </a:r>
                    </a:p>
                  </a:txBody>
                  <a:tcPr/>
                </a:tc>
                <a:tc>
                  <a:txBody>
                    <a:bodyPr/>
                    <a:lstStyle/>
                    <a:p>
                      <a:r>
                        <a:rPr lang="en-US" sz="1000"/>
                        <a:t>-0.0 %</a:t>
                      </a:r>
                    </a:p>
                  </a:txBody>
                  <a:tcPr/>
                </a:tc>
                <a:tc>
                  <a:txBody>
                    <a:bodyPr/>
                    <a:lstStyle/>
                    <a:p>
                      <a:r>
                        <a:rPr lang="en-US" sz="1000"/>
                        <a:t>-53</a:t>
                      </a:r>
                    </a:p>
                  </a:txBody>
                  <a:tcPr/>
                </a:tc>
                <a:tc>
                  <a:txBody>
                    <a:bodyPr/>
                    <a:lstStyle/>
                    <a:p>
                      <a:r>
                        <a:rPr lang="en-US" sz="1000"/>
                        <a:t>-0.0 %</a:t>
                      </a:r>
                    </a:p>
                  </a:txBody>
                  <a:tcPr/>
                </a:tc>
                <a:tc>
                  <a:txBody>
                    <a:bodyPr/>
                    <a:lstStyle/>
                    <a:p>
                      <a:r>
                        <a:rPr lang="en-US" sz="1000"/>
                        <a:t>-204</a:t>
                      </a:r>
                    </a:p>
                  </a:txBody>
                  <a:tcPr/>
                </a:tc>
                <a:tc>
                  <a:txBody>
                    <a:bodyPr/>
                    <a:lstStyle/>
                    <a:p>
                      <a:r>
                        <a:rPr lang="en-US" sz="1000"/>
                        <a:t>-0.2 %</a:t>
                      </a:r>
                    </a:p>
                  </a:txBody>
                  <a:tcPr/>
                </a:tc>
                <a:extLst>
                  <a:ext uri="{0D108BD9-81ED-4DB2-BD59-A6C34878D82A}">
                    <a16:rowId xmlns:a16="http://schemas.microsoft.com/office/drawing/2014/main" val="165034766"/>
                  </a:ext>
                </a:extLst>
              </a:tr>
            </a:tbl>
          </a:graphicData>
        </a:graphic>
      </p:graphicFrame>
      <p:sp>
        <p:nvSpPr>
          <p:cNvPr id="4" name="Text Placeholder 3">
            <a:extLst>
              <a:ext uri="{FF2B5EF4-FFF2-40B4-BE49-F238E27FC236}">
                <a16:creationId xmlns:a16="http://schemas.microsoft.com/office/drawing/2014/main" id="{9F092A8A-74E9-45E9-AB1D-967132A8442C}"/>
              </a:ext>
            </a:extLst>
          </p:cNvPr>
          <p:cNvSpPr>
            <a:spLocks noGrp="1"/>
          </p:cNvSpPr>
          <p:nvPr>
            <p:ph type="body" sz="quarter" idx="14"/>
          </p:nvPr>
        </p:nvSpPr>
        <p:spPr/>
        <p:txBody>
          <a:bodyPr/>
          <a:lstStyle/>
          <a:p>
            <a:r>
              <a:rPr lang="en-US"/>
              <a:t>01.05.2022 - 31.05.2022</a:t>
            </a:r>
          </a:p>
        </p:txBody>
      </p:sp>
    </p:spTree>
    <p:extLst>
      <p:ext uri="{BB962C8B-B14F-4D97-AF65-F5344CB8AC3E}">
        <p14:creationId xmlns:p14="http://schemas.microsoft.com/office/powerpoint/2010/main" val="19275659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A8621-0A95-4255-ABE9-B4FDA1F2BA55}"/>
              </a:ext>
            </a:extLst>
          </p:cNvPr>
          <p:cNvSpPr>
            <a:spLocks noGrp="1"/>
          </p:cNvSpPr>
          <p:nvPr>
            <p:ph type="title"/>
          </p:nvPr>
        </p:nvSpPr>
        <p:spPr/>
        <p:txBody>
          <a:bodyPr/>
          <a:lstStyle/>
          <a:p>
            <a:r>
              <a:rPr lang="en-US"/>
              <a:t>Facebook Average Interactions Per Post | Yapı Kredi İK</a:t>
            </a:r>
          </a:p>
        </p:txBody>
      </p:sp>
      <p:graphicFrame>
        <p:nvGraphicFramePr>
          <p:cNvPr id="6" name="Chart Placeholder 5">
            <a:extLst>
              <a:ext uri="{FF2B5EF4-FFF2-40B4-BE49-F238E27FC236}">
                <a16:creationId xmlns:a16="http://schemas.microsoft.com/office/drawing/2014/main" id="{3C240D43-06F8-448D-8461-7AC6BD6362A8}"/>
              </a:ext>
            </a:extLst>
          </p:cNvPr>
          <p:cNvGraphicFramePr>
            <a:graphicFrameLocks noGrp="1"/>
          </p:cNvGraphicFramePr>
          <p:nvPr>
            <p:ph type="chart" sz="quarter" idx="13"/>
            <p:extLst>
              <p:ext uri="{D42A27DB-BD31-4B8C-83A1-F6EECF244321}">
                <p14:modId xmlns:p14="http://schemas.microsoft.com/office/powerpoint/2010/main" val="6437871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4EBED88-D38B-4DDE-BA78-7535F016DEA0}"/>
              </a:ext>
            </a:extLst>
          </p:cNvPr>
          <p:cNvSpPr>
            <a:spLocks noGrp="1"/>
          </p:cNvSpPr>
          <p:nvPr>
            <p:ph type="body" sz="quarter" idx="14"/>
          </p:nvPr>
        </p:nvSpPr>
        <p:spPr/>
        <p:txBody>
          <a:bodyPr/>
          <a:lstStyle/>
          <a:p>
            <a:r>
              <a:rPr lang="en-US"/>
              <a:t>01.05.2022 - 31.05.2022</a:t>
            </a:r>
          </a:p>
        </p:txBody>
      </p:sp>
      <p:sp>
        <p:nvSpPr>
          <p:cNvPr id="5" name="Footer Placeholder 4">
            <a:extLst>
              <a:ext uri="{FF2B5EF4-FFF2-40B4-BE49-F238E27FC236}">
                <a16:creationId xmlns:a16="http://schemas.microsoft.com/office/drawing/2014/main" id="{93AC6A09-BDE5-4706-9289-5ABE99B85F9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129810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E4903-C67E-4564-B285-5D82D4B7783C}"/>
              </a:ext>
            </a:extLst>
          </p:cNvPr>
          <p:cNvSpPr>
            <a:spLocks noGrp="1"/>
          </p:cNvSpPr>
          <p:nvPr>
            <p:ph type="title"/>
          </p:nvPr>
        </p:nvSpPr>
        <p:spPr/>
        <p:txBody>
          <a:bodyPr/>
          <a:lstStyle/>
          <a:p>
            <a:r>
              <a:rPr lang="en-US"/>
              <a:t>Twitter Interaction Rate | Yapı Kredi İK</a:t>
            </a:r>
          </a:p>
        </p:txBody>
      </p:sp>
      <p:graphicFrame>
        <p:nvGraphicFramePr>
          <p:cNvPr id="6" name="Chart Placeholder 5">
            <a:extLst>
              <a:ext uri="{FF2B5EF4-FFF2-40B4-BE49-F238E27FC236}">
                <a16:creationId xmlns:a16="http://schemas.microsoft.com/office/drawing/2014/main" id="{2C20D746-61E4-490D-9452-C279B4587B6D}"/>
              </a:ext>
            </a:extLst>
          </p:cNvPr>
          <p:cNvGraphicFramePr>
            <a:graphicFrameLocks noGrp="1"/>
          </p:cNvGraphicFramePr>
          <p:nvPr>
            <p:ph type="chart" sz="quarter" idx="13"/>
            <p:extLst>
              <p:ext uri="{D42A27DB-BD31-4B8C-83A1-F6EECF244321}">
                <p14:modId xmlns:p14="http://schemas.microsoft.com/office/powerpoint/2010/main" val="8062698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196696E-1E5C-4683-9B76-F366FD85566C}"/>
              </a:ext>
            </a:extLst>
          </p:cNvPr>
          <p:cNvSpPr>
            <a:spLocks noGrp="1"/>
          </p:cNvSpPr>
          <p:nvPr>
            <p:ph type="body" sz="quarter" idx="14"/>
          </p:nvPr>
        </p:nvSpPr>
        <p:spPr/>
        <p:txBody>
          <a:bodyPr/>
          <a:lstStyle/>
          <a:p>
            <a:r>
              <a:rPr lang="en-US"/>
              <a:t>01.05.2022 - 31.05.2022</a:t>
            </a:r>
          </a:p>
        </p:txBody>
      </p:sp>
      <p:sp>
        <p:nvSpPr>
          <p:cNvPr id="5" name="Footer Placeholder 4">
            <a:extLst>
              <a:ext uri="{FF2B5EF4-FFF2-40B4-BE49-F238E27FC236}">
                <a16:creationId xmlns:a16="http://schemas.microsoft.com/office/drawing/2014/main" id="{DB68A2E5-0806-4070-84E5-9F7B769C41A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545410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DF286-A578-45EC-B69C-ABE6622EBB60}"/>
              </a:ext>
            </a:extLst>
          </p:cNvPr>
          <p:cNvSpPr>
            <a:spLocks noGrp="1"/>
          </p:cNvSpPr>
          <p:nvPr>
            <p:ph type="title"/>
          </p:nvPr>
        </p:nvSpPr>
        <p:spPr/>
        <p:txBody>
          <a:bodyPr/>
          <a:lstStyle/>
          <a:p>
            <a:r>
              <a:rPr lang="en-US"/>
              <a:t>Instagram Followers Total | Yapı Kredi İK</a:t>
            </a:r>
          </a:p>
        </p:txBody>
      </p:sp>
      <p:graphicFrame>
        <p:nvGraphicFramePr>
          <p:cNvPr id="6" name="Chart Placeholder 5">
            <a:extLst>
              <a:ext uri="{FF2B5EF4-FFF2-40B4-BE49-F238E27FC236}">
                <a16:creationId xmlns:a16="http://schemas.microsoft.com/office/drawing/2014/main" id="{F8D0CA3F-5924-4B33-93EC-65FC91D63BFB}"/>
              </a:ext>
            </a:extLst>
          </p:cNvPr>
          <p:cNvGraphicFramePr>
            <a:graphicFrameLocks noGrp="1"/>
          </p:cNvGraphicFramePr>
          <p:nvPr>
            <p:ph type="chart" sz="quarter" idx="13"/>
            <p:extLst>
              <p:ext uri="{D42A27DB-BD31-4B8C-83A1-F6EECF244321}">
                <p14:modId xmlns:p14="http://schemas.microsoft.com/office/powerpoint/2010/main" val="36152346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40334D1-B7CF-4AAA-87C0-2182E984714D}"/>
              </a:ext>
            </a:extLst>
          </p:cNvPr>
          <p:cNvSpPr>
            <a:spLocks noGrp="1"/>
          </p:cNvSpPr>
          <p:nvPr>
            <p:ph type="body" sz="quarter" idx="14"/>
          </p:nvPr>
        </p:nvSpPr>
        <p:spPr/>
        <p:txBody>
          <a:bodyPr/>
          <a:lstStyle/>
          <a:p>
            <a:r>
              <a:rPr lang="en-US"/>
              <a:t>01.05.2022 - 31.05.2022</a:t>
            </a:r>
          </a:p>
        </p:txBody>
      </p:sp>
      <p:sp>
        <p:nvSpPr>
          <p:cNvPr id="5" name="Footer Placeholder 4">
            <a:extLst>
              <a:ext uri="{FF2B5EF4-FFF2-40B4-BE49-F238E27FC236}">
                <a16:creationId xmlns:a16="http://schemas.microsoft.com/office/drawing/2014/main" id="{4F4B43EC-1A9E-4542-8964-882A081CF2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278991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53BAC-B6D8-44E2-869D-89AC81C1F433}"/>
              </a:ext>
            </a:extLst>
          </p:cNvPr>
          <p:cNvSpPr>
            <a:spLocks noGrp="1"/>
          </p:cNvSpPr>
          <p:nvPr>
            <p:ph type="title"/>
          </p:nvPr>
        </p:nvSpPr>
        <p:spPr/>
        <p:txBody>
          <a:bodyPr/>
          <a:lstStyle/>
          <a:p>
            <a:r>
              <a:rPr lang="en-US"/>
              <a:t>Instagram Key Metrics Radar | Yapı Kredi İK</a:t>
            </a:r>
          </a:p>
        </p:txBody>
      </p:sp>
      <p:graphicFrame>
        <p:nvGraphicFramePr>
          <p:cNvPr id="6" name="Chart Placeholder 5">
            <a:extLst>
              <a:ext uri="{FF2B5EF4-FFF2-40B4-BE49-F238E27FC236}">
                <a16:creationId xmlns:a16="http://schemas.microsoft.com/office/drawing/2014/main" id="{99161C38-AA9F-491D-B1C9-1EBCAA5AF27F}"/>
              </a:ext>
            </a:extLst>
          </p:cNvPr>
          <p:cNvGraphicFramePr>
            <a:graphicFrameLocks noGrp="1"/>
          </p:cNvGraphicFramePr>
          <p:nvPr>
            <p:ph type="chart" sz="quarter" idx="13"/>
            <p:extLst>
              <p:ext uri="{D42A27DB-BD31-4B8C-83A1-F6EECF244321}">
                <p14:modId xmlns:p14="http://schemas.microsoft.com/office/powerpoint/2010/main" val="22257804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8A58A1C-8760-40F8-AAED-AE16EEFEE64F}"/>
              </a:ext>
            </a:extLst>
          </p:cNvPr>
          <p:cNvSpPr>
            <a:spLocks noGrp="1"/>
          </p:cNvSpPr>
          <p:nvPr>
            <p:ph type="body" sz="quarter" idx="14"/>
          </p:nvPr>
        </p:nvSpPr>
        <p:spPr/>
        <p:txBody>
          <a:bodyPr/>
          <a:lstStyle/>
          <a:p>
            <a:r>
              <a:rPr lang="en-US"/>
              <a:t>01.05.2022 - 31.05.2022</a:t>
            </a:r>
          </a:p>
        </p:txBody>
      </p:sp>
      <p:sp>
        <p:nvSpPr>
          <p:cNvPr id="5" name="Footer Placeholder 4">
            <a:extLst>
              <a:ext uri="{FF2B5EF4-FFF2-40B4-BE49-F238E27FC236}">
                <a16:creationId xmlns:a16="http://schemas.microsoft.com/office/drawing/2014/main" id="{61CB78B5-A605-4F4E-A0D1-8E2D512D8C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119894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78291-F513-48DB-B2A3-6188F04B9FE0}"/>
              </a:ext>
            </a:extLst>
          </p:cNvPr>
          <p:cNvSpPr>
            <a:spLocks noGrp="1"/>
          </p:cNvSpPr>
          <p:nvPr>
            <p:ph type="title"/>
          </p:nvPr>
        </p:nvSpPr>
        <p:spPr/>
        <p:txBody>
          <a:bodyPr/>
          <a:lstStyle/>
          <a:p>
            <a:r>
              <a:rPr lang="en-US"/>
              <a:t>LinkedIn Engagement Rate By Post Type | Yapı Kredi İK</a:t>
            </a:r>
          </a:p>
        </p:txBody>
      </p:sp>
      <p:graphicFrame>
        <p:nvGraphicFramePr>
          <p:cNvPr id="6" name="Chart Placeholder 5">
            <a:extLst>
              <a:ext uri="{FF2B5EF4-FFF2-40B4-BE49-F238E27FC236}">
                <a16:creationId xmlns:a16="http://schemas.microsoft.com/office/drawing/2014/main" id="{6322D680-86A1-4260-B68D-7E62AA7B790B}"/>
              </a:ext>
            </a:extLst>
          </p:cNvPr>
          <p:cNvGraphicFramePr>
            <a:graphicFrameLocks noGrp="1"/>
          </p:cNvGraphicFramePr>
          <p:nvPr>
            <p:ph type="chart" sz="quarter" idx="13"/>
            <p:extLst>
              <p:ext uri="{D42A27DB-BD31-4B8C-83A1-F6EECF244321}">
                <p14:modId xmlns:p14="http://schemas.microsoft.com/office/powerpoint/2010/main" val="24539671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7EE706D-0E41-4DFF-8A5B-0ADABAFB05D2}"/>
              </a:ext>
            </a:extLst>
          </p:cNvPr>
          <p:cNvSpPr>
            <a:spLocks noGrp="1"/>
          </p:cNvSpPr>
          <p:nvPr>
            <p:ph type="body" sz="quarter" idx="14"/>
          </p:nvPr>
        </p:nvSpPr>
        <p:spPr/>
        <p:txBody>
          <a:bodyPr/>
          <a:lstStyle/>
          <a:p>
            <a:r>
              <a:rPr lang="en-US"/>
              <a:t>01.05.2022 - 31.05.2022</a:t>
            </a:r>
          </a:p>
        </p:txBody>
      </p:sp>
      <p:sp>
        <p:nvSpPr>
          <p:cNvPr id="5" name="Footer Placeholder 4">
            <a:extLst>
              <a:ext uri="{FF2B5EF4-FFF2-40B4-BE49-F238E27FC236}">
                <a16:creationId xmlns:a16="http://schemas.microsoft.com/office/drawing/2014/main" id="{86271A46-850C-462A-BE17-BB73D7D350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053440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EBDAB-CFA2-417B-9882-E9ECA8C65430}"/>
              </a:ext>
            </a:extLst>
          </p:cNvPr>
          <p:cNvSpPr>
            <a:spLocks noGrp="1"/>
          </p:cNvSpPr>
          <p:nvPr>
            <p:ph type="title"/>
          </p:nvPr>
        </p:nvSpPr>
        <p:spPr/>
        <p:txBody>
          <a:bodyPr/>
          <a:lstStyle/>
          <a:p>
            <a:r>
              <a:rPr lang="en-US"/>
              <a:t>LinkedIn Posts Table | Yapı Kredi İK - 1 of 16</a:t>
            </a:r>
          </a:p>
        </p:txBody>
      </p:sp>
      <p:graphicFrame>
        <p:nvGraphicFramePr>
          <p:cNvPr id="5" name="Table Placeholder 4">
            <a:extLst>
              <a:ext uri="{FF2B5EF4-FFF2-40B4-BE49-F238E27FC236}">
                <a16:creationId xmlns:a16="http://schemas.microsoft.com/office/drawing/2014/main" id="{305E7DB8-BD2B-46A5-97CE-26A35F8800B9}"/>
              </a:ext>
            </a:extLst>
          </p:cNvPr>
          <p:cNvGraphicFramePr>
            <a:graphicFrameLocks noGrp="1"/>
          </p:cNvGraphicFramePr>
          <p:nvPr>
            <p:ph type="tbl" sz="quarter" idx="13"/>
            <p:extLst>
              <p:ext uri="{D42A27DB-BD31-4B8C-83A1-F6EECF244321}">
                <p14:modId xmlns:p14="http://schemas.microsoft.com/office/powerpoint/2010/main" val="20695261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631830178"/>
                    </a:ext>
                  </a:extLst>
                </a:gridCol>
                <a:gridCol w="905256">
                  <a:extLst>
                    <a:ext uri="{9D8B030D-6E8A-4147-A177-3AD203B41FA5}">
                      <a16:colId xmlns:a16="http://schemas.microsoft.com/office/drawing/2014/main" val="1091587707"/>
                    </a:ext>
                  </a:extLst>
                </a:gridCol>
                <a:gridCol w="658368">
                  <a:extLst>
                    <a:ext uri="{9D8B030D-6E8A-4147-A177-3AD203B41FA5}">
                      <a16:colId xmlns:a16="http://schemas.microsoft.com/office/drawing/2014/main" val="1956877060"/>
                    </a:ext>
                  </a:extLst>
                </a:gridCol>
                <a:gridCol w="658368">
                  <a:extLst>
                    <a:ext uri="{9D8B030D-6E8A-4147-A177-3AD203B41FA5}">
                      <a16:colId xmlns:a16="http://schemas.microsoft.com/office/drawing/2014/main" val="3077057285"/>
                    </a:ext>
                  </a:extLst>
                </a:gridCol>
                <a:gridCol w="658368">
                  <a:extLst>
                    <a:ext uri="{9D8B030D-6E8A-4147-A177-3AD203B41FA5}">
                      <a16:colId xmlns:a16="http://schemas.microsoft.com/office/drawing/2014/main" val="1180357629"/>
                    </a:ext>
                  </a:extLst>
                </a:gridCol>
                <a:gridCol w="658368">
                  <a:extLst>
                    <a:ext uri="{9D8B030D-6E8A-4147-A177-3AD203B41FA5}">
                      <a16:colId xmlns:a16="http://schemas.microsoft.com/office/drawing/2014/main" val="3168170726"/>
                    </a:ext>
                  </a:extLst>
                </a:gridCol>
                <a:gridCol w="658368">
                  <a:extLst>
                    <a:ext uri="{9D8B030D-6E8A-4147-A177-3AD203B41FA5}">
                      <a16:colId xmlns:a16="http://schemas.microsoft.com/office/drawing/2014/main" val="75094809"/>
                    </a:ext>
                  </a:extLst>
                </a:gridCol>
                <a:gridCol w="658368">
                  <a:extLst>
                    <a:ext uri="{9D8B030D-6E8A-4147-A177-3AD203B41FA5}">
                      <a16:colId xmlns:a16="http://schemas.microsoft.com/office/drawing/2014/main" val="8527626"/>
                    </a:ext>
                  </a:extLst>
                </a:gridCol>
                <a:gridCol w="658368">
                  <a:extLst>
                    <a:ext uri="{9D8B030D-6E8A-4147-A177-3AD203B41FA5}">
                      <a16:colId xmlns:a16="http://schemas.microsoft.com/office/drawing/2014/main" val="690946114"/>
                    </a:ext>
                  </a:extLst>
                </a:gridCol>
                <a:gridCol w="658368">
                  <a:extLst>
                    <a:ext uri="{9D8B030D-6E8A-4147-A177-3AD203B41FA5}">
                      <a16:colId xmlns:a16="http://schemas.microsoft.com/office/drawing/2014/main" val="21131756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4020990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- 2022-05-27 18:11:23</a:t>
                      </a:r>
                      <a:r>
                        <a:rPr kumimoji="0" lang="en-US" sz="1000" b="0" i="0" u="none" strike="noStrike" kern="1200" cap="none" spc="0" normalizeH="0" baseline="0" noProof="0">
                          <a:ln>
                            <a:noFill/>
                          </a:ln>
                          <a:solidFill>
                            <a:prstClr val="black"/>
                          </a:solidFill>
                          <a:effectLst/>
                          <a:uLnTx/>
                          <a:uFillTx/>
                          <a:latin typeface="+mn-lt"/>
                          <a:ea typeface="+mn-ea"/>
                          <a:cs typeface="+mn-cs"/>
                        </a:rPr>
                        <a:t>
 NFT Summit İstanbul 2022, Lütfi Kırdar Kongre ve Sergi Sarayı’nda 28 – 29 Mayıs’ta kapılarını açıyor. Yapı Kredi olarak sponsorluğumuz kapsamında Stratejik İş Geliştirme ve İnovasyon Direktörümüz Itır Ürünay Aydoğan’ın katılımı ile yer alacağız.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06.06.2022 15:08:36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2.8786840301576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0740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- 2022-05-27 15:54:58</a:t>
                      </a:r>
                      <a:r>
                        <a:rPr kumimoji="0" lang="en-US" sz="1000" b="0" i="0" u="none" strike="noStrike" kern="1200" cap="none" spc="0" normalizeH="0" baseline="0" noProof="0">
                          <a:ln>
                            <a:noFill/>
                          </a:ln>
                          <a:solidFill>
                            <a:prstClr val="black"/>
                          </a:solidFill>
                          <a:effectLst/>
                          <a:uLnTx/>
                          <a:uFillTx/>
                          <a:latin typeface="+mn-lt"/>
                          <a:ea typeface="+mn-ea"/>
                          <a:cs typeface="+mn-cs"/>
                        </a:rPr>
                        <a:t>
 Sürdürülebilirlik bir trend haline geldiğinden beri şirketler daha çevre dostu görünme çabalarını artırıyor. Birçok şirketin iş modellerini kalıcı olarak değiştirerek çevreye olumlu katkılar sağlamasına neden olsa da bundan faydalanan şirketler de var. Peki Greenwashing nedir ve neden bir problem haline geliyor? Gelin, birlikte öğrenelim. https://spoti.fi/3NB2gtO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06.06.2022 15:08:36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1.7280240420736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a:t>
                      </a:r>
                    </a:p>
                  </a:txBody>
                  <a:tcPr/>
                </a:tc>
                <a:extLst>
                  <a:ext uri="{0D108BD9-81ED-4DB2-BD59-A6C34878D82A}">
                    <a16:rowId xmlns:a16="http://schemas.microsoft.com/office/drawing/2014/main" val="2277748910"/>
                  </a:ext>
                </a:extLst>
              </a:tr>
            </a:tbl>
          </a:graphicData>
        </a:graphic>
      </p:graphicFrame>
      <p:sp>
        <p:nvSpPr>
          <p:cNvPr id="4" name="Text Placeholder 3">
            <a:extLst>
              <a:ext uri="{FF2B5EF4-FFF2-40B4-BE49-F238E27FC236}">
                <a16:creationId xmlns:a16="http://schemas.microsoft.com/office/drawing/2014/main" id="{079057C1-29AD-464C-A466-B00E881A309A}"/>
              </a:ext>
            </a:extLst>
          </p:cNvPr>
          <p:cNvSpPr>
            <a:spLocks noGrp="1"/>
          </p:cNvSpPr>
          <p:nvPr>
            <p:ph type="body" sz="quarter" idx="14"/>
          </p:nvPr>
        </p:nvSpPr>
        <p:spPr/>
        <p:txBody>
          <a:bodyPr/>
          <a:lstStyle/>
          <a:p>
            <a:r>
              <a:rPr lang="en-US"/>
              <a:t>01.05.2022 - 31.05.2022</a:t>
            </a:r>
          </a:p>
        </p:txBody>
      </p:sp>
    </p:spTree>
    <p:extLst>
      <p:ext uri="{BB962C8B-B14F-4D97-AF65-F5344CB8AC3E}">
        <p14:creationId xmlns:p14="http://schemas.microsoft.com/office/powerpoint/2010/main" val="2967819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F4AE6-0092-469C-B4B0-ECC126F20432}"/>
              </a:ext>
            </a:extLst>
          </p:cNvPr>
          <p:cNvSpPr>
            <a:spLocks noGrp="1"/>
          </p:cNvSpPr>
          <p:nvPr>
            <p:ph type="title"/>
          </p:nvPr>
        </p:nvSpPr>
        <p:spPr/>
        <p:txBody>
          <a:bodyPr/>
          <a:lstStyle/>
          <a:p>
            <a:r>
              <a:rPr lang="en-US"/>
              <a:t>LinkedIn Posts Table | Yapı Kredi İK - 2 of 16</a:t>
            </a:r>
          </a:p>
        </p:txBody>
      </p:sp>
      <p:graphicFrame>
        <p:nvGraphicFramePr>
          <p:cNvPr id="5" name="Table Placeholder 4">
            <a:extLst>
              <a:ext uri="{FF2B5EF4-FFF2-40B4-BE49-F238E27FC236}">
                <a16:creationId xmlns:a16="http://schemas.microsoft.com/office/drawing/2014/main" id="{E230FB29-212B-4EAC-A0CC-0055051C3BEA}"/>
              </a:ext>
            </a:extLst>
          </p:cNvPr>
          <p:cNvGraphicFramePr>
            <a:graphicFrameLocks noGrp="1"/>
          </p:cNvGraphicFramePr>
          <p:nvPr>
            <p:ph type="tbl" sz="quarter" idx="13"/>
            <p:extLst>
              <p:ext uri="{D42A27DB-BD31-4B8C-83A1-F6EECF244321}">
                <p14:modId xmlns:p14="http://schemas.microsoft.com/office/powerpoint/2010/main" val="9058883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987679348"/>
                    </a:ext>
                  </a:extLst>
                </a:gridCol>
                <a:gridCol w="905256">
                  <a:extLst>
                    <a:ext uri="{9D8B030D-6E8A-4147-A177-3AD203B41FA5}">
                      <a16:colId xmlns:a16="http://schemas.microsoft.com/office/drawing/2014/main" val="302090434"/>
                    </a:ext>
                  </a:extLst>
                </a:gridCol>
                <a:gridCol w="658368">
                  <a:extLst>
                    <a:ext uri="{9D8B030D-6E8A-4147-A177-3AD203B41FA5}">
                      <a16:colId xmlns:a16="http://schemas.microsoft.com/office/drawing/2014/main" val="1227565895"/>
                    </a:ext>
                  </a:extLst>
                </a:gridCol>
                <a:gridCol w="658368">
                  <a:extLst>
                    <a:ext uri="{9D8B030D-6E8A-4147-A177-3AD203B41FA5}">
                      <a16:colId xmlns:a16="http://schemas.microsoft.com/office/drawing/2014/main" val="2386924868"/>
                    </a:ext>
                  </a:extLst>
                </a:gridCol>
                <a:gridCol w="658368">
                  <a:extLst>
                    <a:ext uri="{9D8B030D-6E8A-4147-A177-3AD203B41FA5}">
                      <a16:colId xmlns:a16="http://schemas.microsoft.com/office/drawing/2014/main" val="1890883735"/>
                    </a:ext>
                  </a:extLst>
                </a:gridCol>
                <a:gridCol w="658368">
                  <a:extLst>
                    <a:ext uri="{9D8B030D-6E8A-4147-A177-3AD203B41FA5}">
                      <a16:colId xmlns:a16="http://schemas.microsoft.com/office/drawing/2014/main" val="1033182098"/>
                    </a:ext>
                  </a:extLst>
                </a:gridCol>
                <a:gridCol w="658368">
                  <a:extLst>
                    <a:ext uri="{9D8B030D-6E8A-4147-A177-3AD203B41FA5}">
                      <a16:colId xmlns:a16="http://schemas.microsoft.com/office/drawing/2014/main" val="2797319358"/>
                    </a:ext>
                  </a:extLst>
                </a:gridCol>
                <a:gridCol w="658368">
                  <a:extLst>
                    <a:ext uri="{9D8B030D-6E8A-4147-A177-3AD203B41FA5}">
                      <a16:colId xmlns:a16="http://schemas.microsoft.com/office/drawing/2014/main" val="1384852529"/>
                    </a:ext>
                  </a:extLst>
                </a:gridCol>
                <a:gridCol w="658368">
                  <a:extLst>
                    <a:ext uri="{9D8B030D-6E8A-4147-A177-3AD203B41FA5}">
                      <a16:colId xmlns:a16="http://schemas.microsoft.com/office/drawing/2014/main" val="389635328"/>
                    </a:ext>
                  </a:extLst>
                </a:gridCol>
                <a:gridCol w="658368">
                  <a:extLst>
                    <a:ext uri="{9D8B030D-6E8A-4147-A177-3AD203B41FA5}">
                      <a16:colId xmlns:a16="http://schemas.microsoft.com/office/drawing/2014/main" val="34460817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534901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- 2022-05-26 17:48:17</a:t>
                      </a:r>
                      <a:r>
                        <a:rPr kumimoji="0" lang="en-US" sz="1000" b="0" i="0" u="none" strike="noStrike" kern="1200" cap="none" spc="0" normalizeH="0" baseline="0" noProof="0">
                          <a:ln>
                            <a:noFill/>
                          </a:ln>
                          <a:solidFill>
                            <a:prstClr val="black"/>
                          </a:solidFill>
                          <a:effectLst/>
                          <a:uLnTx/>
                          <a:uFillTx/>
                          <a:latin typeface="+mn-lt"/>
                          <a:ea typeface="+mn-ea"/>
                          <a:cs typeface="+mn-cs"/>
                        </a:rPr>
                        <a:t>
 Yapı Kredi ve Dünya gazetesi iş birliğiyle KOBİ’lere özel hazırlanan “e-Ticaret Gündemi” ile e-ticaret sektöründeki gelişmeler ve merak edilenler Dünya gazetesinde! Bu haftanın içeriğini okumak için linke tıklayabilirsiniz.👉🏻https://bit.ly/3sXmeaa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06.06.2022 15:08:36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2.2960288808664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5201818"/>
                  </a:ext>
                </a:extLst>
              </a:tr>
            </a:tbl>
          </a:graphicData>
        </a:graphic>
      </p:graphicFrame>
      <p:sp>
        <p:nvSpPr>
          <p:cNvPr id="4" name="Text Placeholder 3">
            <a:extLst>
              <a:ext uri="{FF2B5EF4-FFF2-40B4-BE49-F238E27FC236}">
                <a16:creationId xmlns:a16="http://schemas.microsoft.com/office/drawing/2014/main" id="{4300A2CD-ECD8-4C74-8FB7-500C2FCD310F}"/>
              </a:ext>
            </a:extLst>
          </p:cNvPr>
          <p:cNvSpPr>
            <a:spLocks noGrp="1"/>
          </p:cNvSpPr>
          <p:nvPr>
            <p:ph type="body" sz="quarter" idx="14"/>
          </p:nvPr>
        </p:nvSpPr>
        <p:spPr/>
        <p:txBody>
          <a:bodyPr/>
          <a:lstStyle/>
          <a:p>
            <a:r>
              <a:rPr lang="en-US"/>
              <a:t>01.05.2022 - 31.05.2022</a:t>
            </a:r>
          </a:p>
        </p:txBody>
      </p:sp>
    </p:spTree>
    <p:extLst>
      <p:ext uri="{BB962C8B-B14F-4D97-AF65-F5344CB8AC3E}">
        <p14:creationId xmlns:p14="http://schemas.microsoft.com/office/powerpoint/2010/main" val="2870417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4D8DE-A845-4B73-9954-C3723424B64D}"/>
              </a:ext>
            </a:extLst>
          </p:cNvPr>
          <p:cNvSpPr>
            <a:spLocks noGrp="1"/>
          </p:cNvSpPr>
          <p:nvPr>
            <p:ph type="title"/>
          </p:nvPr>
        </p:nvSpPr>
        <p:spPr/>
        <p:txBody>
          <a:bodyPr/>
          <a:lstStyle/>
          <a:p>
            <a:r>
              <a:rPr lang="en-US"/>
              <a:t>LinkedIn Posts Table | Yapı Kredi İK - 3 of 16</a:t>
            </a:r>
          </a:p>
        </p:txBody>
      </p:sp>
      <p:graphicFrame>
        <p:nvGraphicFramePr>
          <p:cNvPr id="5" name="Table Placeholder 4">
            <a:extLst>
              <a:ext uri="{FF2B5EF4-FFF2-40B4-BE49-F238E27FC236}">
                <a16:creationId xmlns:a16="http://schemas.microsoft.com/office/drawing/2014/main" id="{D52AA92C-838D-4416-8C18-4FFC8B6DCF6A}"/>
              </a:ext>
            </a:extLst>
          </p:cNvPr>
          <p:cNvGraphicFramePr>
            <a:graphicFrameLocks noGrp="1"/>
          </p:cNvGraphicFramePr>
          <p:nvPr>
            <p:ph type="tbl" sz="quarter" idx="13"/>
            <p:extLst>
              <p:ext uri="{D42A27DB-BD31-4B8C-83A1-F6EECF244321}">
                <p14:modId xmlns:p14="http://schemas.microsoft.com/office/powerpoint/2010/main" val="7722344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4064396313"/>
                    </a:ext>
                  </a:extLst>
                </a:gridCol>
                <a:gridCol w="905256">
                  <a:extLst>
                    <a:ext uri="{9D8B030D-6E8A-4147-A177-3AD203B41FA5}">
                      <a16:colId xmlns:a16="http://schemas.microsoft.com/office/drawing/2014/main" val="1040915521"/>
                    </a:ext>
                  </a:extLst>
                </a:gridCol>
                <a:gridCol w="658368">
                  <a:extLst>
                    <a:ext uri="{9D8B030D-6E8A-4147-A177-3AD203B41FA5}">
                      <a16:colId xmlns:a16="http://schemas.microsoft.com/office/drawing/2014/main" val="1197527285"/>
                    </a:ext>
                  </a:extLst>
                </a:gridCol>
                <a:gridCol w="658368">
                  <a:extLst>
                    <a:ext uri="{9D8B030D-6E8A-4147-A177-3AD203B41FA5}">
                      <a16:colId xmlns:a16="http://schemas.microsoft.com/office/drawing/2014/main" val="3618304059"/>
                    </a:ext>
                  </a:extLst>
                </a:gridCol>
                <a:gridCol w="658368">
                  <a:extLst>
                    <a:ext uri="{9D8B030D-6E8A-4147-A177-3AD203B41FA5}">
                      <a16:colId xmlns:a16="http://schemas.microsoft.com/office/drawing/2014/main" val="984488012"/>
                    </a:ext>
                  </a:extLst>
                </a:gridCol>
                <a:gridCol w="658368">
                  <a:extLst>
                    <a:ext uri="{9D8B030D-6E8A-4147-A177-3AD203B41FA5}">
                      <a16:colId xmlns:a16="http://schemas.microsoft.com/office/drawing/2014/main" val="4047677620"/>
                    </a:ext>
                  </a:extLst>
                </a:gridCol>
                <a:gridCol w="658368">
                  <a:extLst>
                    <a:ext uri="{9D8B030D-6E8A-4147-A177-3AD203B41FA5}">
                      <a16:colId xmlns:a16="http://schemas.microsoft.com/office/drawing/2014/main" val="2349753797"/>
                    </a:ext>
                  </a:extLst>
                </a:gridCol>
                <a:gridCol w="658368">
                  <a:extLst>
                    <a:ext uri="{9D8B030D-6E8A-4147-A177-3AD203B41FA5}">
                      <a16:colId xmlns:a16="http://schemas.microsoft.com/office/drawing/2014/main" val="430427062"/>
                    </a:ext>
                  </a:extLst>
                </a:gridCol>
                <a:gridCol w="658368">
                  <a:extLst>
                    <a:ext uri="{9D8B030D-6E8A-4147-A177-3AD203B41FA5}">
                      <a16:colId xmlns:a16="http://schemas.microsoft.com/office/drawing/2014/main" val="3476722491"/>
                    </a:ext>
                  </a:extLst>
                </a:gridCol>
                <a:gridCol w="658368">
                  <a:extLst>
                    <a:ext uri="{9D8B030D-6E8A-4147-A177-3AD203B41FA5}">
                      <a16:colId xmlns:a16="http://schemas.microsoft.com/office/drawing/2014/main" val="31435585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564722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- 2022-05-25 12:59:33</a:t>
                      </a:r>
                      <a:r>
                        <a:rPr kumimoji="0" lang="en-US" sz="1000" b="0" i="0" u="none" strike="noStrike" kern="1200" cap="none" spc="0" normalizeH="0" baseline="0" noProof="0">
                          <a:ln>
                            <a:noFill/>
                          </a:ln>
                          <a:solidFill>
                            <a:prstClr val="black"/>
                          </a:solidFill>
                          <a:effectLst/>
                          <a:uLnTx/>
                          <a:uFillTx/>
                          <a:latin typeface="+mn-lt"/>
                          <a:ea typeface="+mn-ea"/>
                          <a:cs typeface="+mn-cs"/>
                        </a:rPr>
                        <a:t>
 Sürdürülebilirlik Sohbetleri’nde bu hafta “Karbon Ayak İzimizi Nasıl Azaltabiliriz?” konuşulacak. Yekta Kopan moderatörlüğünde gerçekleşecek sohbetimizin konukları Horizon Consultancy Yönetici Ortağı Eser Erginoğlu ve WWF-Türkiye İklim ve Enerji Programı Müdürü Tanyeli Behiç Sabuncu. Bugün saat 21.00'de, Yapı Kredi YouTube ve Facebook hesaplarımızdan canlı olarak izleyebilirsiniz.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06.06.2022 15:08:36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1.3544712944436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a:t>
                      </a:r>
                    </a:p>
                  </a:txBody>
                  <a:tcPr/>
                </a:tc>
                <a:extLst>
                  <a:ext uri="{0D108BD9-81ED-4DB2-BD59-A6C34878D82A}">
                    <a16:rowId xmlns:a16="http://schemas.microsoft.com/office/drawing/2014/main" val="4155770170"/>
                  </a:ext>
                </a:extLst>
              </a:tr>
            </a:tbl>
          </a:graphicData>
        </a:graphic>
      </p:graphicFrame>
      <p:sp>
        <p:nvSpPr>
          <p:cNvPr id="4" name="Text Placeholder 3">
            <a:extLst>
              <a:ext uri="{FF2B5EF4-FFF2-40B4-BE49-F238E27FC236}">
                <a16:creationId xmlns:a16="http://schemas.microsoft.com/office/drawing/2014/main" id="{666F3CE2-ACD9-4982-A9EC-FAA19B352836}"/>
              </a:ext>
            </a:extLst>
          </p:cNvPr>
          <p:cNvSpPr>
            <a:spLocks noGrp="1"/>
          </p:cNvSpPr>
          <p:nvPr>
            <p:ph type="body" sz="quarter" idx="14"/>
          </p:nvPr>
        </p:nvSpPr>
        <p:spPr/>
        <p:txBody>
          <a:bodyPr/>
          <a:lstStyle/>
          <a:p>
            <a:r>
              <a:rPr lang="en-US"/>
              <a:t>01.05.2022 - 31.05.2022</a:t>
            </a:r>
          </a:p>
        </p:txBody>
      </p:sp>
    </p:spTree>
    <p:extLst>
      <p:ext uri="{BB962C8B-B14F-4D97-AF65-F5344CB8AC3E}">
        <p14:creationId xmlns:p14="http://schemas.microsoft.com/office/powerpoint/2010/main" val="11843887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B15C6-2A2D-43CB-8C72-04BFD0D90ADC}"/>
              </a:ext>
            </a:extLst>
          </p:cNvPr>
          <p:cNvSpPr>
            <a:spLocks noGrp="1"/>
          </p:cNvSpPr>
          <p:nvPr>
            <p:ph type="title"/>
          </p:nvPr>
        </p:nvSpPr>
        <p:spPr/>
        <p:txBody>
          <a:bodyPr/>
          <a:lstStyle/>
          <a:p>
            <a:r>
              <a:rPr lang="en-US"/>
              <a:t>LinkedIn Posts Table | Yapı Kredi İK - 4 of 16</a:t>
            </a:r>
          </a:p>
        </p:txBody>
      </p:sp>
      <p:graphicFrame>
        <p:nvGraphicFramePr>
          <p:cNvPr id="5" name="Table Placeholder 4">
            <a:extLst>
              <a:ext uri="{FF2B5EF4-FFF2-40B4-BE49-F238E27FC236}">
                <a16:creationId xmlns:a16="http://schemas.microsoft.com/office/drawing/2014/main" id="{0823A0F4-D3E3-41BC-B7BB-58EBE4B90013}"/>
              </a:ext>
            </a:extLst>
          </p:cNvPr>
          <p:cNvGraphicFramePr>
            <a:graphicFrameLocks noGrp="1"/>
          </p:cNvGraphicFramePr>
          <p:nvPr>
            <p:ph type="tbl" sz="quarter" idx="13"/>
            <p:extLst>
              <p:ext uri="{D42A27DB-BD31-4B8C-83A1-F6EECF244321}">
                <p14:modId xmlns:p14="http://schemas.microsoft.com/office/powerpoint/2010/main" val="2333039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308857000"/>
                    </a:ext>
                  </a:extLst>
                </a:gridCol>
                <a:gridCol w="905256">
                  <a:extLst>
                    <a:ext uri="{9D8B030D-6E8A-4147-A177-3AD203B41FA5}">
                      <a16:colId xmlns:a16="http://schemas.microsoft.com/office/drawing/2014/main" val="2545587410"/>
                    </a:ext>
                  </a:extLst>
                </a:gridCol>
                <a:gridCol w="658368">
                  <a:extLst>
                    <a:ext uri="{9D8B030D-6E8A-4147-A177-3AD203B41FA5}">
                      <a16:colId xmlns:a16="http://schemas.microsoft.com/office/drawing/2014/main" val="3089082727"/>
                    </a:ext>
                  </a:extLst>
                </a:gridCol>
                <a:gridCol w="658368">
                  <a:extLst>
                    <a:ext uri="{9D8B030D-6E8A-4147-A177-3AD203B41FA5}">
                      <a16:colId xmlns:a16="http://schemas.microsoft.com/office/drawing/2014/main" val="419707041"/>
                    </a:ext>
                  </a:extLst>
                </a:gridCol>
                <a:gridCol w="658368">
                  <a:extLst>
                    <a:ext uri="{9D8B030D-6E8A-4147-A177-3AD203B41FA5}">
                      <a16:colId xmlns:a16="http://schemas.microsoft.com/office/drawing/2014/main" val="1127355660"/>
                    </a:ext>
                  </a:extLst>
                </a:gridCol>
                <a:gridCol w="658368">
                  <a:extLst>
                    <a:ext uri="{9D8B030D-6E8A-4147-A177-3AD203B41FA5}">
                      <a16:colId xmlns:a16="http://schemas.microsoft.com/office/drawing/2014/main" val="480741144"/>
                    </a:ext>
                  </a:extLst>
                </a:gridCol>
                <a:gridCol w="658368">
                  <a:extLst>
                    <a:ext uri="{9D8B030D-6E8A-4147-A177-3AD203B41FA5}">
                      <a16:colId xmlns:a16="http://schemas.microsoft.com/office/drawing/2014/main" val="1038370785"/>
                    </a:ext>
                  </a:extLst>
                </a:gridCol>
                <a:gridCol w="658368">
                  <a:extLst>
                    <a:ext uri="{9D8B030D-6E8A-4147-A177-3AD203B41FA5}">
                      <a16:colId xmlns:a16="http://schemas.microsoft.com/office/drawing/2014/main" val="1121418881"/>
                    </a:ext>
                  </a:extLst>
                </a:gridCol>
                <a:gridCol w="658368">
                  <a:extLst>
                    <a:ext uri="{9D8B030D-6E8A-4147-A177-3AD203B41FA5}">
                      <a16:colId xmlns:a16="http://schemas.microsoft.com/office/drawing/2014/main" val="275805676"/>
                    </a:ext>
                  </a:extLst>
                </a:gridCol>
                <a:gridCol w="658368">
                  <a:extLst>
                    <a:ext uri="{9D8B030D-6E8A-4147-A177-3AD203B41FA5}">
                      <a16:colId xmlns:a16="http://schemas.microsoft.com/office/drawing/2014/main" val="32307752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025051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- 2022-05-24 19:38:43</a:t>
                      </a:r>
                      <a:r>
                        <a:rPr kumimoji="0" lang="en-US" sz="1000" b="0" i="0" u="none" strike="noStrike" kern="1200" cap="none" spc="0" normalizeH="0" baseline="0" noProof="0">
                          <a:ln>
                            <a:noFill/>
                          </a:ln>
                          <a:solidFill>
                            <a:prstClr val="black"/>
                          </a:solidFill>
                          <a:effectLst/>
                          <a:uLnTx/>
                          <a:uFillTx/>
                          <a:latin typeface="+mn-lt"/>
                          <a:ea typeface="+mn-ea"/>
                          <a:cs typeface="+mn-cs"/>
                        </a:rPr>
                        <a:t>
 Sürdürülebilirlikten geleceğin sektörlerine, global piyasalardan yeni nesil teknolojilere kadar birçok farklı alana yatırım imkânı sunan Yapı Kredi Portföy 20 yaşında! Siz de yatırımlarınızı Yapı Kredi Portföy fonlarında değerlendirin, geleceğinizi birlikte planlayalım. Detaylı bilgi almak için yapikrediportfoy.com.tr adresini ziyaret edebilirsiniz.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06.06.2022 15:08:36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1.7189686188287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extLst>
                  <a:ext uri="{0D108BD9-81ED-4DB2-BD59-A6C34878D82A}">
                    <a16:rowId xmlns:a16="http://schemas.microsoft.com/office/drawing/2014/main" val="3044174176"/>
                  </a:ext>
                </a:extLst>
              </a:tr>
            </a:tbl>
          </a:graphicData>
        </a:graphic>
      </p:graphicFrame>
      <p:sp>
        <p:nvSpPr>
          <p:cNvPr id="4" name="Text Placeholder 3">
            <a:extLst>
              <a:ext uri="{FF2B5EF4-FFF2-40B4-BE49-F238E27FC236}">
                <a16:creationId xmlns:a16="http://schemas.microsoft.com/office/drawing/2014/main" id="{AF963AE1-7306-4FC8-942F-B21196BC579C}"/>
              </a:ext>
            </a:extLst>
          </p:cNvPr>
          <p:cNvSpPr>
            <a:spLocks noGrp="1"/>
          </p:cNvSpPr>
          <p:nvPr>
            <p:ph type="body" sz="quarter" idx="14"/>
          </p:nvPr>
        </p:nvSpPr>
        <p:spPr/>
        <p:txBody>
          <a:bodyPr/>
          <a:lstStyle/>
          <a:p>
            <a:r>
              <a:rPr lang="en-US"/>
              <a:t>01.05.2022 - 31.05.2022</a:t>
            </a:r>
          </a:p>
        </p:txBody>
      </p:sp>
    </p:spTree>
    <p:extLst>
      <p:ext uri="{BB962C8B-B14F-4D97-AF65-F5344CB8AC3E}">
        <p14:creationId xmlns:p14="http://schemas.microsoft.com/office/powerpoint/2010/main" val="38060127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A3D63F-A57E-481E-999F-7CEB8F0827C1}"/>
              </a:ext>
            </a:extLst>
          </p:cNvPr>
          <p:cNvSpPr>
            <a:spLocks noGrp="1"/>
          </p:cNvSpPr>
          <p:nvPr>
            <p:ph type="title"/>
          </p:nvPr>
        </p:nvSpPr>
        <p:spPr/>
        <p:txBody>
          <a:bodyPr/>
          <a:lstStyle/>
          <a:p>
            <a:r>
              <a:rPr lang="en-US"/>
              <a:t>LinkedIn Posts Table | Yapı Kredi İK - 5 of 16</a:t>
            </a:r>
          </a:p>
        </p:txBody>
      </p:sp>
      <p:graphicFrame>
        <p:nvGraphicFramePr>
          <p:cNvPr id="5" name="Table Placeholder 4">
            <a:extLst>
              <a:ext uri="{FF2B5EF4-FFF2-40B4-BE49-F238E27FC236}">
                <a16:creationId xmlns:a16="http://schemas.microsoft.com/office/drawing/2014/main" id="{C5FF4A64-2F55-49A0-B874-CD8A087F193B}"/>
              </a:ext>
            </a:extLst>
          </p:cNvPr>
          <p:cNvGraphicFramePr>
            <a:graphicFrameLocks noGrp="1"/>
          </p:cNvGraphicFramePr>
          <p:nvPr>
            <p:ph type="tbl" sz="quarter" idx="13"/>
            <p:extLst>
              <p:ext uri="{D42A27DB-BD31-4B8C-83A1-F6EECF244321}">
                <p14:modId xmlns:p14="http://schemas.microsoft.com/office/powerpoint/2010/main" val="36399643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898183255"/>
                    </a:ext>
                  </a:extLst>
                </a:gridCol>
                <a:gridCol w="905256">
                  <a:extLst>
                    <a:ext uri="{9D8B030D-6E8A-4147-A177-3AD203B41FA5}">
                      <a16:colId xmlns:a16="http://schemas.microsoft.com/office/drawing/2014/main" val="135356279"/>
                    </a:ext>
                  </a:extLst>
                </a:gridCol>
                <a:gridCol w="658368">
                  <a:extLst>
                    <a:ext uri="{9D8B030D-6E8A-4147-A177-3AD203B41FA5}">
                      <a16:colId xmlns:a16="http://schemas.microsoft.com/office/drawing/2014/main" val="2902735841"/>
                    </a:ext>
                  </a:extLst>
                </a:gridCol>
                <a:gridCol w="658368">
                  <a:extLst>
                    <a:ext uri="{9D8B030D-6E8A-4147-A177-3AD203B41FA5}">
                      <a16:colId xmlns:a16="http://schemas.microsoft.com/office/drawing/2014/main" val="20489175"/>
                    </a:ext>
                  </a:extLst>
                </a:gridCol>
                <a:gridCol w="658368">
                  <a:extLst>
                    <a:ext uri="{9D8B030D-6E8A-4147-A177-3AD203B41FA5}">
                      <a16:colId xmlns:a16="http://schemas.microsoft.com/office/drawing/2014/main" val="3306760813"/>
                    </a:ext>
                  </a:extLst>
                </a:gridCol>
                <a:gridCol w="658368">
                  <a:extLst>
                    <a:ext uri="{9D8B030D-6E8A-4147-A177-3AD203B41FA5}">
                      <a16:colId xmlns:a16="http://schemas.microsoft.com/office/drawing/2014/main" val="4248944083"/>
                    </a:ext>
                  </a:extLst>
                </a:gridCol>
                <a:gridCol w="658368">
                  <a:extLst>
                    <a:ext uri="{9D8B030D-6E8A-4147-A177-3AD203B41FA5}">
                      <a16:colId xmlns:a16="http://schemas.microsoft.com/office/drawing/2014/main" val="2843364945"/>
                    </a:ext>
                  </a:extLst>
                </a:gridCol>
                <a:gridCol w="658368">
                  <a:extLst>
                    <a:ext uri="{9D8B030D-6E8A-4147-A177-3AD203B41FA5}">
                      <a16:colId xmlns:a16="http://schemas.microsoft.com/office/drawing/2014/main" val="835555154"/>
                    </a:ext>
                  </a:extLst>
                </a:gridCol>
                <a:gridCol w="658368">
                  <a:extLst>
                    <a:ext uri="{9D8B030D-6E8A-4147-A177-3AD203B41FA5}">
                      <a16:colId xmlns:a16="http://schemas.microsoft.com/office/drawing/2014/main" val="101343918"/>
                    </a:ext>
                  </a:extLst>
                </a:gridCol>
                <a:gridCol w="658368">
                  <a:extLst>
                    <a:ext uri="{9D8B030D-6E8A-4147-A177-3AD203B41FA5}">
                      <a16:colId xmlns:a16="http://schemas.microsoft.com/office/drawing/2014/main" val="23272215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291984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- 2022-05-23 12:49:28</a:t>
                      </a:r>
                      <a:r>
                        <a:rPr kumimoji="0" lang="en-US" sz="1000" b="0" i="0" u="none" strike="noStrike" kern="1200" cap="none" spc="0" normalizeH="0" baseline="0" noProof="0">
                          <a:ln>
                            <a:noFill/>
                          </a:ln>
                          <a:solidFill>
                            <a:prstClr val="black"/>
                          </a:solidFill>
                          <a:effectLst/>
                          <a:uLnTx/>
                          <a:uFillTx/>
                          <a:latin typeface="+mn-lt"/>
                          <a:ea typeface="+mn-ea"/>
                          <a:cs typeface="+mn-cs"/>
                        </a:rPr>
                        <a:t>
 Ana sponsoru olduğumuz GTR Turkey etkinliğinde; ticaret ve ihracat finansmanı ile ilgili güncel konular ele alındı. Nakit Yönetimi ve Dış Ticaret Finansmanı Perakende Satış Müdürümüz Rezzan Adanalı “Tedarik zincirinde mükemmellik için blok zincir kullanımı” paneline konuşmacı olarak, KOBİ Bankacılığı İş Geliştirme Müdürümüz Esin Eser ise “Fintech’ler KOBİ’lerin ticaretini ve ihracatı artırmaya nasıl yardımcı olabilir?” paneline moderatör olarak katıldı. 
Etkinlik detaylarını incelemek için linke tıklayabilirsiniz: https://bit.ly/3Ly7XXO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06.06.2022 03:08:25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3.539644012945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24218471"/>
                  </a:ext>
                </a:extLst>
              </a:tr>
            </a:tbl>
          </a:graphicData>
        </a:graphic>
      </p:graphicFrame>
      <p:sp>
        <p:nvSpPr>
          <p:cNvPr id="4" name="Text Placeholder 3">
            <a:extLst>
              <a:ext uri="{FF2B5EF4-FFF2-40B4-BE49-F238E27FC236}">
                <a16:creationId xmlns:a16="http://schemas.microsoft.com/office/drawing/2014/main" id="{528E3AAF-1CB4-427C-B07E-1C5B40B2D758}"/>
              </a:ext>
            </a:extLst>
          </p:cNvPr>
          <p:cNvSpPr>
            <a:spLocks noGrp="1"/>
          </p:cNvSpPr>
          <p:nvPr>
            <p:ph type="body" sz="quarter" idx="14"/>
          </p:nvPr>
        </p:nvSpPr>
        <p:spPr/>
        <p:txBody>
          <a:bodyPr/>
          <a:lstStyle/>
          <a:p>
            <a:r>
              <a:rPr lang="en-US"/>
              <a:t>01.05.2022 - 31.05.2022</a:t>
            </a:r>
          </a:p>
        </p:txBody>
      </p:sp>
    </p:spTree>
    <p:extLst>
      <p:ext uri="{BB962C8B-B14F-4D97-AF65-F5344CB8AC3E}">
        <p14:creationId xmlns:p14="http://schemas.microsoft.com/office/powerpoint/2010/main" val="22250329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A7604-8662-49E3-96C7-121E195F0137}"/>
              </a:ext>
            </a:extLst>
          </p:cNvPr>
          <p:cNvSpPr>
            <a:spLocks noGrp="1"/>
          </p:cNvSpPr>
          <p:nvPr>
            <p:ph type="title"/>
          </p:nvPr>
        </p:nvSpPr>
        <p:spPr/>
        <p:txBody>
          <a:bodyPr/>
          <a:lstStyle/>
          <a:p>
            <a:r>
              <a:rPr lang="en-US"/>
              <a:t>LinkedIn Posts Table | Yapı Kredi İK - 6 of 16</a:t>
            </a:r>
          </a:p>
        </p:txBody>
      </p:sp>
      <p:graphicFrame>
        <p:nvGraphicFramePr>
          <p:cNvPr id="5" name="Table Placeholder 4">
            <a:extLst>
              <a:ext uri="{FF2B5EF4-FFF2-40B4-BE49-F238E27FC236}">
                <a16:creationId xmlns:a16="http://schemas.microsoft.com/office/drawing/2014/main" id="{A4CBE6BA-1E19-460F-B40D-59AB63F7B70A}"/>
              </a:ext>
            </a:extLst>
          </p:cNvPr>
          <p:cNvGraphicFramePr>
            <a:graphicFrameLocks noGrp="1"/>
          </p:cNvGraphicFramePr>
          <p:nvPr>
            <p:ph type="tbl" sz="quarter" idx="13"/>
            <p:extLst>
              <p:ext uri="{D42A27DB-BD31-4B8C-83A1-F6EECF244321}">
                <p14:modId xmlns:p14="http://schemas.microsoft.com/office/powerpoint/2010/main" val="993298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467708065"/>
                    </a:ext>
                  </a:extLst>
                </a:gridCol>
                <a:gridCol w="905256">
                  <a:extLst>
                    <a:ext uri="{9D8B030D-6E8A-4147-A177-3AD203B41FA5}">
                      <a16:colId xmlns:a16="http://schemas.microsoft.com/office/drawing/2014/main" val="292320846"/>
                    </a:ext>
                  </a:extLst>
                </a:gridCol>
                <a:gridCol w="658368">
                  <a:extLst>
                    <a:ext uri="{9D8B030D-6E8A-4147-A177-3AD203B41FA5}">
                      <a16:colId xmlns:a16="http://schemas.microsoft.com/office/drawing/2014/main" val="2240804094"/>
                    </a:ext>
                  </a:extLst>
                </a:gridCol>
                <a:gridCol w="658368">
                  <a:extLst>
                    <a:ext uri="{9D8B030D-6E8A-4147-A177-3AD203B41FA5}">
                      <a16:colId xmlns:a16="http://schemas.microsoft.com/office/drawing/2014/main" val="1005094226"/>
                    </a:ext>
                  </a:extLst>
                </a:gridCol>
                <a:gridCol w="658368">
                  <a:extLst>
                    <a:ext uri="{9D8B030D-6E8A-4147-A177-3AD203B41FA5}">
                      <a16:colId xmlns:a16="http://schemas.microsoft.com/office/drawing/2014/main" val="523167646"/>
                    </a:ext>
                  </a:extLst>
                </a:gridCol>
                <a:gridCol w="658368">
                  <a:extLst>
                    <a:ext uri="{9D8B030D-6E8A-4147-A177-3AD203B41FA5}">
                      <a16:colId xmlns:a16="http://schemas.microsoft.com/office/drawing/2014/main" val="781731422"/>
                    </a:ext>
                  </a:extLst>
                </a:gridCol>
                <a:gridCol w="658368">
                  <a:extLst>
                    <a:ext uri="{9D8B030D-6E8A-4147-A177-3AD203B41FA5}">
                      <a16:colId xmlns:a16="http://schemas.microsoft.com/office/drawing/2014/main" val="1711081419"/>
                    </a:ext>
                  </a:extLst>
                </a:gridCol>
                <a:gridCol w="658368">
                  <a:extLst>
                    <a:ext uri="{9D8B030D-6E8A-4147-A177-3AD203B41FA5}">
                      <a16:colId xmlns:a16="http://schemas.microsoft.com/office/drawing/2014/main" val="1097697842"/>
                    </a:ext>
                  </a:extLst>
                </a:gridCol>
                <a:gridCol w="658368">
                  <a:extLst>
                    <a:ext uri="{9D8B030D-6E8A-4147-A177-3AD203B41FA5}">
                      <a16:colId xmlns:a16="http://schemas.microsoft.com/office/drawing/2014/main" val="3371598847"/>
                    </a:ext>
                  </a:extLst>
                </a:gridCol>
                <a:gridCol w="658368">
                  <a:extLst>
                    <a:ext uri="{9D8B030D-6E8A-4147-A177-3AD203B41FA5}">
                      <a16:colId xmlns:a16="http://schemas.microsoft.com/office/drawing/2014/main" val="18931233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470919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- 2022-05-23 11:53:12</a:t>
                      </a:r>
                      <a:r>
                        <a:rPr kumimoji="0" lang="en-US" sz="1000" b="0" i="0" u="none" strike="noStrike" kern="1200" cap="none" spc="0" normalizeH="0" baseline="0" noProof="0">
                          <a:ln>
                            <a:noFill/>
                          </a:ln>
                          <a:solidFill>
                            <a:prstClr val="black"/>
                          </a:solidFill>
                          <a:effectLst/>
                          <a:uLnTx/>
                          <a:uFillTx/>
                          <a:latin typeface="+mn-lt"/>
                          <a:ea typeface="+mn-ea"/>
                          <a:cs typeface="+mn-cs"/>
                        </a:rPr>
                        <a:t>
 Yapı Kredi Müzesi’nin 30. yılını, Uluslararası Müzeler Günü’nün bu sene belirlenen “Müzelerin Gücü”temasından ilham alarak hazırlanan “Ölümsüz Yüzler” sergisi ile kutluyoruz. Antikçağ mermer heykeltıraşlık eserlerinin ve Yapı Kredi Müzesi koleksiyonunda yer alan portre betimli sikkelerin bir araya geldiği sergimizi, 27 Kasım’a kadar ziyaret edebilirsiniz.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06.06.2022 15:08:36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1.9289016419576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71661390"/>
                  </a:ext>
                </a:extLst>
              </a:tr>
            </a:tbl>
          </a:graphicData>
        </a:graphic>
      </p:graphicFrame>
      <p:sp>
        <p:nvSpPr>
          <p:cNvPr id="4" name="Text Placeholder 3">
            <a:extLst>
              <a:ext uri="{FF2B5EF4-FFF2-40B4-BE49-F238E27FC236}">
                <a16:creationId xmlns:a16="http://schemas.microsoft.com/office/drawing/2014/main" id="{6AA10733-6719-4DD2-91A7-1BA43A42D031}"/>
              </a:ext>
            </a:extLst>
          </p:cNvPr>
          <p:cNvSpPr>
            <a:spLocks noGrp="1"/>
          </p:cNvSpPr>
          <p:nvPr>
            <p:ph type="body" sz="quarter" idx="14"/>
          </p:nvPr>
        </p:nvSpPr>
        <p:spPr/>
        <p:txBody>
          <a:bodyPr/>
          <a:lstStyle/>
          <a:p>
            <a:r>
              <a:rPr lang="en-US"/>
              <a:t>01.05.2022 - 31.05.2022</a:t>
            </a:r>
          </a:p>
        </p:txBody>
      </p:sp>
    </p:spTree>
    <p:extLst>
      <p:ext uri="{BB962C8B-B14F-4D97-AF65-F5344CB8AC3E}">
        <p14:creationId xmlns:p14="http://schemas.microsoft.com/office/powerpoint/2010/main" val="40000194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3A436-473E-467C-BAB4-FC286186C6B7}"/>
              </a:ext>
            </a:extLst>
          </p:cNvPr>
          <p:cNvSpPr>
            <a:spLocks noGrp="1"/>
          </p:cNvSpPr>
          <p:nvPr>
            <p:ph type="title"/>
          </p:nvPr>
        </p:nvSpPr>
        <p:spPr/>
        <p:txBody>
          <a:bodyPr/>
          <a:lstStyle/>
          <a:p>
            <a:r>
              <a:rPr lang="en-US"/>
              <a:t>LinkedIn Posts Table | Yapı Kredi İK - 7 of 16</a:t>
            </a:r>
          </a:p>
        </p:txBody>
      </p:sp>
      <p:graphicFrame>
        <p:nvGraphicFramePr>
          <p:cNvPr id="5" name="Table Placeholder 4">
            <a:extLst>
              <a:ext uri="{FF2B5EF4-FFF2-40B4-BE49-F238E27FC236}">
                <a16:creationId xmlns:a16="http://schemas.microsoft.com/office/drawing/2014/main" id="{9F983907-3164-4AEE-9FD9-E1024B879107}"/>
              </a:ext>
            </a:extLst>
          </p:cNvPr>
          <p:cNvGraphicFramePr>
            <a:graphicFrameLocks noGrp="1"/>
          </p:cNvGraphicFramePr>
          <p:nvPr>
            <p:ph type="tbl" sz="quarter" idx="13"/>
            <p:extLst>
              <p:ext uri="{D42A27DB-BD31-4B8C-83A1-F6EECF244321}">
                <p14:modId xmlns:p14="http://schemas.microsoft.com/office/powerpoint/2010/main" val="38379654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087580115"/>
                    </a:ext>
                  </a:extLst>
                </a:gridCol>
                <a:gridCol w="905256">
                  <a:extLst>
                    <a:ext uri="{9D8B030D-6E8A-4147-A177-3AD203B41FA5}">
                      <a16:colId xmlns:a16="http://schemas.microsoft.com/office/drawing/2014/main" val="2114702917"/>
                    </a:ext>
                  </a:extLst>
                </a:gridCol>
                <a:gridCol w="658368">
                  <a:extLst>
                    <a:ext uri="{9D8B030D-6E8A-4147-A177-3AD203B41FA5}">
                      <a16:colId xmlns:a16="http://schemas.microsoft.com/office/drawing/2014/main" val="3717216138"/>
                    </a:ext>
                  </a:extLst>
                </a:gridCol>
                <a:gridCol w="658368">
                  <a:extLst>
                    <a:ext uri="{9D8B030D-6E8A-4147-A177-3AD203B41FA5}">
                      <a16:colId xmlns:a16="http://schemas.microsoft.com/office/drawing/2014/main" val="1871984526"/>
                    </a:ext>
                  </a:extLst>
                </a:gridCol>
                <a:gridCol w="658368">
                  <a:extLst>
                    <a:ext uri="{9D8B030D-6E8A-4147-A177-3AD203B41FA5}">
                      <a16:colId xmlns:a16="http://schemas.microsoft.com/office/drawing/2014/main" val="487331590"/>
                    </a:ext>
                  </a:extLst>
                </a:gridCol>
                <a:gridCol w="658368">
                  <a:extLst>
                    <a:ext uri="{9D8B030D-6E8A-4147-A177-3AD203B41FA5}">
                      <a16:colId xmlns:a16="http://schemas.microsoft.com/office/drawing/2014/main" val="3119987497"/>
                    </a:ext>
                  </a:extLst>
                </a:gridCol>
                <a:gridCol w="658368">
                  <a:extLst>
                    <a:ext uri="{9D8B030D-6E8A-4147-A177-3AD203B41FA5}">
                      <a16:colId xmlns:a16="http://schemas.microsoft.com/office/drawing/2014/main" val="569659487"/>
                    </a:ext>
                  </a:extLst>
                </a:gridCol>
                <a:gridCol w="658368">
                  <a:extLst>
                    <a:ext uri="{9D8B030D-6E8A-4147-A177-3AD203B41FA5}">
                      <a16:colId xmlns:a16="http://schemas.microsoft.com/office/drawing/2014/main" val="3487073480"/>
                    </a:ext>
                  </a:extLst>
                </a:gridCol>
                <a:gridCol w="658368">
                  <a:extLst>
                    <a:ext uri="{9D8B030D-6E8A-4147-A177-3AD203B41FA5}">
                      <a16:colId xmlns:a16="http://schemas.microsoft.com/office/drawing/2014/main" val="3742460369"/>
                    </a:ext>
                  </a:extLst>
                </a:gridCol>
                <a:gridCol w="658368">
                  <a:extLst>
                    <a:ext uri="{9D8B030D-6E8A-4147-A177-3AD203B41FA5}">
                      <a16:colId xmlns:a16="http://schemas.microsoft.com/office/drawing/2014/main" val="5229702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438582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- 2022-05-20 15:15:58</a:t>
                      </a:r>
                      <a:r>
                        <a:rPr kumimoji="0" lang="en-US" sz="1000" b="0" i="0" u="none" strike="noStrike" kern="1200" cap="none" spc="0" normalizeH="0" baseline="0" noProof="0">
                          <a:ln>
                            <a:noFill/>
                          </a:ln>
                          <a:solidFill>
                            <a:prstClr val="black"/>
                          </a:solidFill>
                          <a:effectLst/>
                          <a:uLnTx/>
                          <a:uFillTx/>
                          <a:latin typeface="+mn-lt"/>
                          <a:ea typeface="+mn-ea"/>
                          <a:cs typeface="+mn-cs"/>
                        </a:rPr>
                        <a:t>
 Bugün bankalardan benzin istasyonlarına, müşterilerden çiftçilere herkes dünyanın geleceğine bir katkıda bulunmak istiyor. Peki bu katkıda önemli bir payı olan yeşil teknolojiler nelerdir ve dünya üzerindeki etkileri nelerdir? Gelin, birlikte öğrenelim.👉🏻 https://spoti.fi/3PuAIrM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06.06.2022 15:08:36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1.4228033070563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a:t>
                      </a:r>
                    </a:p>
                  </a:txBody>
                  <a:tcPr/>
                </a:tc>
                <a:extLst>
                  <a:ext uri="{0D108BD9-81ED-4DB2-BD59-A6C34878D82A}">
                    <a16:rowId xmlns:a16="http://schemas.microsoft.com/office/drawing/2014/main" val="4099382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- 2022-05-19 09:51:24</a:t>
                      </a:r>
                      <a:r>
                        <a:rPr kumimoji="0" lang="en-US" sz="1000" b="0" i="0" u="none" strike="noStrike" kern="1200" cap="none" spc="0" normalizeH="0" baseline="0" noProof="0">
                          <a:ln>
                            <a:noFill/>
                          </a:ln>
                          <a:solidFill>
                            <a:prstClr val="black"/>
                          </a:solidFill>
                          <a:effectLst/>
                          <a:uLnTx/>
                          <a:uFillTx/>
                          <a:latin typeface="+mn-lt"/>
                          <a:ea typeface="+mn-ea"/>
                          <a:cs typeface="+mn-cs"/>
                        </a:rPr>
                        <a:t>
 Metaverse Yapı Kredi Müzesi'nde Atatürk Eşyaları NFT sergimiz açıldı! Atatürk’ün eşyalarının sergilendiği müzemizi, Decentraland -112, -43 koordinatlarından ziyaret edebilirsiniz.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06.06.2022 15:08:36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2.4487836107554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3217</a:t>
                      </a:r>
                    </a:p>
                  </a:txBody>
                  <a:tcPr/>
                </a:tc>
                <a:extLst>
                  <a:ext uri="{0D108BD9-81ED-4DB2-BD59-A6C34878D82A}">
                    <a16:rowId xmlns:a16="http://schemas.microsoft.com/office/drawing/2014/main" val="4159105988"/>
                  </a:ext>
                </a:extLst>
              </a:tr>
            </a:tbl>
          </a:graphicData>
        </a:graphic>
      </p:graphicFrame>
      <p:sp>
        <p:nvSpPr>
          <p:cNvPr id="4" name="Text Placeholder 3">
            <a:extLst>
              <a:ext uri="{FF2B5EF4-FFF2-40B4-BE49-F238E27FC236}">
                <a16:creationId xmlns:a16="http://schemas.microsoft.com/office/drawing/2014/main" id="{C6A90462-A238-42FC-81C6-3FB53CEF88B5}"/>
              </a:ext>
            </a:extLst>
          </p:cNvPr>
          <p:cNvSpPr>
            <a:spLocks noGrp="1"/>
          </p:cNvSpPr>
          <p:nvPr>
            <p:ph type="body" sz="quarter" idx="14"/>
          </p:nvPr>
        </p:nvSpPr>
        <p:spPr/>
        <p:txBody>
          <a:bodyPr/>
          <a:lstStyle/>
          <a:p>
            <a:r>
              <a:rPr lang="en-US"/>
              <a:t>01.05.2022 - 31.05.2022</a:t>
            </a:r>
          </a:p>
        </p:txBody>
      </p:sp>
    </p:spTree>
    <p:extLst>
      <p:ext uri="{BB962C8B-B14F-4D97-AF65-F5344CB8AC3E}">
        <p14:creationId xmlns:p14="http://schemas.microsoft.com/office/powerpoint/2010/main" val="22333080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CB736-0586-4075-8EF8-954D42DFE91D}"/>
              </a:ext>
            </a:extLst>
          </p:cNvPr>
          <p:cNvSpPr>
            <a:spLocks noGrp="1"/>
          </p:cNvSpPr>
          <p:nvPr>
            <p:ph type="title"/>
          </p:nvPr>
        </p:nvSpPr>
        <p:spPr/>
        <p:txBody>
          <a:bodyPr/>
          <a:lstStyle/>
          <a:p>
            <a:r>
              <a:rPr lang="en-US"/>
              <a:t>LinkedIn Posts Table | Yapı Kredi İK - 8 of 16</a:t>
            </a:r>
          </a:p>
        </p:txBody>
      </p:sp>
      <p:graphicFrame>
        <p:nvGraphicFramePr>
          <p:cNvPr id="5" name="Table Placeholder 4">
            <a:extLst>
              <a:ext uri="{FF2B5EF4-FFF2-40B4-BE49-F238E27FC236}">
                <a16:creationId xmlns:a16="http://schemas.microsoft.com/office/drawing/2014/main" id="{A9AA2EC9-9508-46C3-9E11-8DE492EE8DA5}"/>
              </a:ext>
            </a:extLst>
          </p:cNvPr>
          <p:cNvGraphicFramePr>
            <a:graphicFrameLocks noGrp="1"/>
          </p:cNvGraphicFramePr>
          <p:nvPr>
            <p:ph type="tbl" sz="quarter" idx="13"/>
            <p:extLst>
              <p:ext uri="{D42A27DB-BD31-4B8C-83A1-F6EECF244321}">
                <p14:modId xmlns:p14="http://schemas.microsoft.com/office/powerpoint/2010/main" val="10639021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003635358"/>
                    </a:ext>
                  </a:extLst>
                </a:gridCol>
                <a:gridCol w="905256">
                  <a:extLst>
                    <a:ext uri="{9D8B030D-6E8A-4147-A177-3AD203B41FA5}">
                      <a16:colId xmlns:a16="http://schemas.microsoft.com/office/drawing/2014/main" val="2518343799"/>
                    </a:ext>
                  </a:extLst>
                </a:gridCol>
                <a:gridCol w="658368">
                  <a:extLst>
                    <a:ext uri="{9D8B030D-6E8A-4147-A177-3AD203B41FA5}">
                      <a16:colId xmlns:a16="http://schemas.microsoft.com/office/drawing/2014/main" val="4072315569"/>
                    </a:ext>
                  </a:extLst>
                </a:gridCol>
                <a:gridCol w="658368">
                  <a:extLst>
                    <a:ext uri="{9D8B030D-6E8A-4147-A177-3AD203B41FA5}">
                      <a16:colId xmlns:a16="http://schemas.microsoft.com/office/drawing/2014/main" val="535796082"/>
                    </a:ext>
                  </a:extLst>
                </a:gridCol>
                <a:gridCol w="658368">
                  <a:extLst>
                    <a:ext uri="{9D8B030D-6E8A-4147-A177-3AD203B41FA5}">
                      <a16:colId xmlns:a16="http://schemas.microsoft.com/office/drawing/2014/main" val="3281228028"/>
                    </a:ext>
                  </a:extLst>
                </a:gridCol>
                <a:gridCol w="658368">
                  <a:extLst>
                    <a:ext uri="{9D8B030D-6E8A-4147-A177-3AD203B41FA5}">
                      <a16:colId xmlns:a16="http://schemas.microsoft.com/office/drawing/2014/main" val="1029714473"/>
                    </a:ext>
                  </a:extLst>
                </a:gridCol>
                <a:gridCol w="658368">
                  <a:extLst>
                    <a:ext uri="{9D8B030D-6E8A-4147-A177-3AD203B41FA5}">
                      <a16:colId xmlns:a16="http://schemas.microsoft.com/office/drawing/2014/main" val="2400435454"/>
                    </a:ext>
                  </a:extLst>
                </a:gridCol>
                <a:gridCol w="658368">
                  <a:extLst>
                    <a:ext uri="{9D8B030D-6E8A-4147-A177-3AD203B41FA5}">
                      <a16:colId xmlns:a16="http://schemas.microsoft.com/office/drawing/2014/main" val="3944266899"/>
                    </a:ext>
                  </a:extLst>
                </a:gridCol>
                <a:gridCol w="658368">
                  <a:extLst>
                    <a:ext uri="{9D8B030D-6E8A-4147-A177-3AD203B41FA5}">
                      <a16:colId xmlns:a16="http://schemas.microsoft.com/office/drawing/2014/main" val="4051786023"/>
                    </a:ext>
                  </a:extLst>
                </a:gridCol>
                <a:gridCol w="658368">
                  <a:extLst>
                    <a:ext uri="{9D8B030D-6E8A-4147-A177-3AD203B41FA5}">
                      <a16:colId xmlns:a16="http://schemas.microsoft.com/office/drawing/2014/main" val="3613874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509147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- 2022-05-19 08:58:17</a:t>
                      </a:r>
                      <a:r>
                        <a:rPr kumimoji="0" lang="en-US" sz="1000" b="0" i="0" u="none" strike="noStrike" kern="1200" cap="none" spc="0" normalizeH="0" baseline="0" noProof="0">
                          <a:ln>
                            <a:noFill/>
                          </a:ln>
                          <a:solidFill>
                            <a:prstClr val="black"/>
                          </a:solidFill>
                          <a:effectLst/>
                          <a:uLnTx/>
                          <a:uFillTx/>
                          <a:latin typeface="+mn-lt"/>
                          <a:ea typeface="+mn-ea"/>
                          <a:cs typeface="+mn-cs"/>
                        </a:rPr>
                        <a:t>
 Zamanın ötesinde düşünceleri, ilkeleri ve eserleri ile yolumuzu aydınlatan Ata’mızın izindeyiz. 19 Mayıs Atatürk’ü Anma, Gençlik ve Spor Bayramımız kutlu olsun.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06.06.2022 15:08:36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2.6131972654315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7930</a:t>
                      </a:r>
                    </a:p>
                  </a:txBody>
                  <a:tcPr/>
                </a:tc>
                <a:extLst>
                  <a:ext uri="{0D108BD9-81ED-4DB2-BD59-A6C34878D82A}">
                    <a16:rowId xmlns:a16="http://schemas.microsoft.com/office/drawing/2014/main" val="3080162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- 2022-05-18 10:33:28</a:t>
                      </a:r>
                      <a:r>
                        <a:rPr kumimoji="0" lang="en-US" sz="1000" b="0" i="0" u="none" strike="noStrike" kern="1200" cap="none" spc="0" normalizeH="0" baseline="0" noProof="0">
                          <a:ln>
                            <a:noFill/>
                          </a:ln>
                          <a:solidFill>
                            <a:prstClr val="black"/>
                          </a:solidFill>
                          <a:effectLst/>
                          <a:uLnTx/>
                          <a:uFillTx/>
                          <a:latin typeface="+mn-lt"/>
                          <a:ea typeface="+mn-ea"/>
                          <a:cs typeface="+mn-cs"/>
                        </a:rPr>
                        <a:t>
 Yapı Kredi ve Oksijen gazetesi iş birliğiyle hazırlanan “Sürdürülebilirlik Gündemi” daha sürdürülebilir bir dünya yaratma konusundaki gelişmeleri ve tüm merak edilenleri ele alıyor! Bu haftanın içeriğini okumak için linke tıklayabilirsiniz.👉🏻https://bit.ly/37V3f95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06.06.2022 15:08:36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3.0624845640899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61782244"/>
                  </a:ext>
                </a:extLst>
              </a:tr>
            </a:tbl>
          </a:graphicData>
        </a:graphic>
      </p:graphicFrame>
      <p:sp>
        <p:nvSpPr>
          <p:cNvPr id="4" name="Text Placeholder 3">
            <a:extLst>
              <a:ext uri="{FF2B5EF4-FFF2-40B4-BE49-F238E27FC236}">
                <a16:creationId xmlns:a16="http://schemas.microsoft.com/office/drawing/2014/main" id="{974A9F3A-366F-4CDC-95AF-517E2CC5CE5E}"/>
              </a:ext>
            </a:extLst>
          </p:cNvPr>
          <p:cNvSpPr>
            <a:spLocks noGrp="1"/>
          </p:cNvSpPr>
          <p:nvPr>
            <p:ph type="body" sz="quarter" idx="14"/>
          </p:nvPr>
        </p:nvSpPr>
        <p:spPr/>
        <p:txBody>
          <a:bodyPr/>
          <a:lstStyle/>
          <a:p>
            <a:r>
              <a:rPr lang="en-US"/>
              <a:t>01.05.2022 - 31.05.2022</a:t>
            </a:r>
          </a:p>
        </p:txBody>
      </p:sp>
    </p:spTree>
    <p:extLst>
      <p:ext uri="{BB962C8B-B14F-4D97-AF65-F5344CB8AC3E}">
        <p14:creationId xmlns:p14="http://schemas.microsoft.com/office/powerpoint/2010/main" val="21903382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1F379-8B13-4472-BDD4-D90D7111C510}"/>
              </a:ext>
            </a:extLst>
          </p:cNvPr>
          <p:cNvSpPr>
            <a:spLocks noGrp="1"/>
          </p:cNvSpPr>
          <p:nvPr>
            <p:ph type="title"/>
          </p:nvPr>
        </p:nvSpPr>
        <p:spPr/>
        <p:txBody>
          <a:bodyPr/>
          <a:lstStyle/>
          <a:p>
            <a:r>
              <a:rPr lang="en-US"/>
              <a:t>LinkedIn Posts Table | Yapı Kredi İK - 9 of 16</a:t>
            </a:r>
          </a:p>
        </p:txBody>
      </p:sp>
      <p:graphicFrame>
        <p:nvGraphicFramePr>
          <p:cNvPr id="5" name="Table Placeholder 4">
            <a:extLst>
              <a:ext uri="{FF2B5EF4-FFF2-40B4-BE49-F238E27FC236}">
                <a16:creationId xmlns:a16="http://schemas.microsoft.com/office/drawing/2014/main" id="{3460F8B9-8818-4A5D-A8D8-EA37A717189D}"/>
              </a:ext>
            </a:extLst>
          </p:cNvPr>
          <p:cNvGraphicFramePr>
            <a:graphicFrameLocks noGrp="1"/>
          </p:cNvGraphicFramePr>
          <p:nvPr>
            <p:ph type="tbl" sz="quarter" idx="13"/>
            <p:extLst>
              <p:ext uri="{D42A27DB-BD31-4B8C-83A1-F6EECF244321}">
                <p14:modId xmlns:p14="http://schemas.microsoft.com/office/powerpoint/2010/main" val="8466253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396307437"/>
                    </a:ext>
                  </a:extLst>
                </a:gridCol>
                <a:gridCol w="905256">
                  <a:extLst>
                    <a:ext uri="{9D8B030D-6E8A-4147-A177-3AD203B41FA5}">
                      <a16:colId xmlns:a16="http://schemas.microsoft.com/office/drawing/2014/main" val="3341257689"/>
                    </a:ext>
                  </a:extLst>
                </a:gridCol>
                <a:gridCol w="658368">
                  <a:extLst>
                    <a:ext uri="{9D8B030D-6E8A-4147-A177-3AD203B41FA5}">
                      <a16:colId xmlns:a16="http://schemas.microsoft.com/office/drawing/2014/main" val="961875134"/>
                    </a:ext>
                  </a:extLst>
                </a:gridCol>
                <a:gridCol w="658368">
                  <a:extLst>
                    <a:ext uri="{9D8B030D-6E8A-4147-A177-3AD203B41FA5}">
                      <a16:colId xmlns:a16="http://schemas.microsoft.com/office/drawing/2014/main" val="1044717435"/>
                    </a:ext>
                  </a:extLst>
                </a:gridCol>
                <a:gridCol w="658368">
                  <a:extLst>
                    <a:ext uri="{9D8B030D-6E8A-4147-A177-3AD203B41FA5}">
                      <a16:colId xmlns:a16="http://schemas.microsoft.com/office/drawing/2014/main" val="1443315854"/>
                    </a:ext>
                  </a:extLst>
                </a:gridCol>
                <a:gridCol w="658368">
                  <a:extLst>
                    <a:ext uri="{9D8B030D-6E8A-4147-A177-3AD203B41FA5}">
                      <a16:colId xmlns:a16="http://schemas.microsoft.com/office/drawing/2014/main" val="3456395338"/>
                    </a:ext>
                  </a:extLst>
                </a:gridCol>
                <a:gridCol w="658368">
                  <a:extLst>
                    <a:ext uri="{9D8B030D-6E8A-4147-A177-3AD203B41FA5}">
                      <a16:colId xmlns:a16="http://schemas.microsoft.com/office/drawing/2014/main" val="281041254"/>
                    </a:ext>
                  </a:extLst>
                </a:gridCol>
                <a:gridCol w="658368">
                  <a:extLst>
                    <a:ext uri="{9D8B030D-6E8A-4147-A177-3AD203B41FA5}">
                      <a16:colId xmlns:a16="http://schemas.microsoft.com/office/drawing/2014/main" val="3904872567"/>
                    </a:ext>
                  </a:extLst>
                </a:gridCol>
                <a:gridCol w="658368">
                  <a:extLst>
                    <a:ext uri="{9D8B030D-6E8A-4147-A177-3AD203B41FA5}">
                      <a16:colId xmlns:a16="http://schemas.microsoft.com/office/drawing/2014/main" val="506093693"/>
                    </a:ext>
                  </a:extLst>
                </a:gridCol>
                <a:gridCol w="658368">
                  <a:extLst>
                    <a:ext uri="{9D8B030D-6E8A-4147-A177-3AD203B41FA5}">
                      <a16:colId xmlns:a16="http://schemas.microsoft.com/office/drawing/2014/main" val="3343735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247492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- 2022-05-17 11:49:37</a:t>
                      </a:r>
                      <a:r>
                        <a:rPr kumimoji="0" lang="en-US" sz="1000" b="0" i="0" u="none" strike="noStrike" kern="1200" cap="none" spc="0" normalizeH="0" baseline="0" noProof="0">
                          <a:ln>
                            <a:noFill/>
                          </a:ln>
                          <a:solidFill>
                            <a:prstClr val="black"/>
                          </a:solidFill>
                          <a:effectLst/>
                          <a:uLnTx/>
                          <a:uFillTx/>
                          <a:latin typeface="+mn-lt"/>
                          <a:ea typeface="+mn-ea"/>
                          <a:cs typeface="+mn-cs"/>
                        </a:rPr>
                        <a:t>
 Dijital pazarlama araçları video serimizin dördüncüsü yayında! E-posta pazarlama ile ürün ve hizmetlerinizi pazarlamak amacıyla tanıtımlarınızı ve kampanyalarınızı hedef kitlenize doğrudan ulaştırabilirsiniz. Başarılı bir e-posta pazarlama çalışması için KOBİ’lere özel hazırladığımız “E-posta pazarlama nedir, faydaları ve püf noktaları nelerdir?” videomuzun devamına linkten ulaşabilirsiniz. 👉🏻 https://bit.ly/3NhFAOV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05.06.2022 21:08:33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1.3526570048309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a:t>
                      </a:r>
                    </a:p>
                  </a:txBody>
                  <a:tcPr/>
                </a:tc>
                <a:extLst>
                  <a:ext uri="{0D108BD9-81ED-4DB2-BD59-A6C34878D82A}">
                    <a16:rowId xmlns:a16="http://schemas.microsoft.com/office/drawing/2014/main" val="180605702"/>
                  </a:ext>
                </a:extLst>
              </a:tr>
            </a:tbl>
          </a:graphicData>
        </a:graphic>
      </p:graphicFrame>
      <p:sp>
        <p:nvSpPr>
          <p:cNvPr id="4" name="Text Placeholder 3">
            <a:extLst>
              <a:ext uri="{FF2B5EF4-FFF2-40B4-BE49-F238E27FC236}">
                <a16:creationId xmlns:a16="http://schemas.microsoft.com/office/drawing/2014/main" id="{76AAC489-2005-46B5-AC5F-12214F418695}"/>
              </a:ext>
            </a:extLst>
          </p:cNvPr>
          <p:cNvSpPr>
            <a:spLocks noGrp="1"/>
          </p:cNvSpPr>
          <p:nvPr>
            <p:ph type="body" sz="quarter" idx="14"/>
          </p:nvPr>
        </p:nvSpPr>
        <p:spPr/>
        <p:txBody>
          <a:bodyPr/>
          <a:lstStyle/>
          <a:p>
            <a:r>
              <a:rPr lang="en-US"/>
              <a:t>01.05.2022 - 31.05.2022</a:t>
            </a:r>
          </a:p>
        </p:txBody>
      </p:sp>
    </p:spTree>
    <p:extLst>
      <p:ext uri="{BB962C8B-B14F-4D97-AF65-F5344CB8AC3E}">
        <p14:creationId xmlns:p14="http://schemas.microsoft.com/office/powerpoint/2010/main" val="25830240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D2F61-33CD-484A-BC91-A62DBB8347B4}"/>
              </a:ext>
            </a:extLst>
          </p:cNvPr>
          <p:cNvSpPr>
            <a:spLocks noGrp="1"/>
          </p:cNvSpPr>
          <p:nvPr>
            <p:ph type="title"/>
          </p:nvPr>
        </p:nvSpPr>
        <p:spPr/>
        <p:txBody>
          <a:bodyPr/>
          <a:lstStyle/>
          <a:p>
            <a:r>
              <a:rPr lang="en-US"/>
              <a:t>LinkedIn Posts Table | Yapı Kredi İK - 10 of 16</a:t>
            </a:r>
          </a:p>
        </p:txBody>
      </p:sp>
      <p:graphicFrame>
        <p:nvGraphicFramePr>
          <p:cNvPr id="5" name="Table Placeholder 4">
            <a:extLst>
              <a:ext uri="{FF2B5EF4-FFF2-40B4-BE49-F238E27FC236}">
                <a16:creationId xmlns:a16="http://schemas.microsoft.com/office/drawing/2014/main" id="{DF144C2A-944F-4FDE-9BE3-77D5341E5B9B}"/>
              </a:ext>
            </a:extLst>
          </p:cNvPr>
          <p:cNvGraphicFramePr>
            <a:graphicFrameLocks noGrp="1"/>
          </p:cNvGraphicFramePr>
          <p:nvPr>
            <p:ph type="tbl" sz="quarter" idx="13"/>
            <p:extLst>
              <p:ext uri="{D42A27DB-BD31-4B8C-83A1-F6EECF244321}">
                <p14:modId xmlns:p14="http://schemas.microsoft.com/office/powerpoint/2010/main" val="37617700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637199932"/>
                    </a:ext>
                  </a:extLst>
                </a:gridCol>
                <a:gridCol w="905256">
                  <a:extLst>
                    <a:ext uri="{9D8B030D-6E8A-4147-A177-3AD203B41FA5}">
                      <a16:colId xmlns:a16="http://schemas.microsoft.com/office/drawing/2014/main" val="1437099971"/>
                    </a:ext>
                  </a:extLst>
                </a:gridCol>
                <a:gridCol w="658368">
                  <a:extLst>
                    <a:ext uri="{9D8B030D-6E8A-4147-A177-3AD203B41FA5}">
                      <a16:colId xmlns:a16="http://schemas.microsoft.com/office/drawing/2014/main" val="3553480870"/>
                    </a:ext>
                  </a:extLst>
                </a:gridCol>
                <a:gridCol w="658368">
                  <a:extLst>
                    <a:ext uri="{9D8B030D-6E8A-4147-A177-3AD203B41FA5}">
                      <a16:colId xmlns:a16="http://schemas.microsoft.com/office/drawing/2014/main" val="279423568"/>
                    </a:ext>
                  </a:extLst>
                </a:gridCol>
                <a:gridCol w="658368">
                  <a:extLst>
                    <a:ext uri="{9D8B030D-6E8A-4147-A177-3AD203B41FA5}">
                      <a16:colId xmlns:a16="http://schemas.microsoft.com/office/drawing/2014/main" val="3551390943"/>
                    </a:ext>
                  </a:extLst>
                </a:gridCol>
                <a:gridCol w="658368">
                  <a:extLst>
                    <a:ext uri="{9D8B030D-6E8A-4147-A177-3AD203B41FA5}">
                      <a16:colId xmlns:a16="http://schemas.microsoft.com/office/drawing/2014/main" val="2860899445"/>
                    </a:ext>
                  </a:extLst>
                </a:gridCol>
                <a:gridCol w="658368">
                  <a:extLst>
                    <a:ext uri="{9D8B030D-6E8A-4147-A177-3AD203B41FA5}">
                      <a16:colId xmlns:a16="http://schemas.microsoft.com/office/drawing/2014/main" val="1855617708"/>
                    </a:ext>
                  </a:extLst>
                </a:gridCol>
                <a:gridCol w="658368">
                  <a:extLst>
                    <a:ext uri="{9D8B030D-6E8A-4147-A177-3AD203B41FA5}">
                      <a16:colId xmlns:a16="http://schemas.microsoft.com/office/drawing/2014/main" val="1498095739"/>
                    </a:ext>
                  </a:extLst>
                </a:gridCol>
                <a:gridCol w="658368">
                  <a:extLst>
                    <a:ext uri="{9D8B030D-6E8A-4147-A177-3AD203B41FA5}">
                      <a16:colId xmlns:a16="http://schemas.microsoft.com/office/drawing/2014/main" val="2401359887"/>
                    </a:ext>
                  </a:extLst>
                </a:gridCol>
                <a:gridCol w="658368">
                  <a:extLst>
                    <a:ext uri="{9D8B030D-6E8A-4147-A177-3AD203B41FA5}">
                      <a16:colId xmlns:a16="http://schemas.microsoft.com/office/drawing/2014/main" val="10777130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693659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- 2022-05-16 17:17:49</a:t>
                      </a:r>
                      <a:r>
                        <a:rPr kumimoji="0" lang="en-US" sz="1000" b="0" i="0" u="none" strike="noStrike" kern="1200" cap="none" spc="0" normalizeH="0" baseline="0" noProof="0">
                          <a:ln>
                            <a:noFill/>
                          </a:ln>
                          <a:solidFill>
                            <a:prstClr val="black"/>
                          </a:solidFill>
                          <a:effectLst/>
                          <a:uLnTx/>
                          <a:uFillTx/>
                          <a:latin typeface="+mn-lt"/>
                          <a:ea typeface="+mn-ea"/>
                          <a:cs typeface="+mn-cs"/>
                        </a:rPr>
                        <a:t>
 İzmir Bölge çalışanları ve Yapı Kredi Gönüllüleri ile İzmir Uzundere Hayvan Sağlığı Merkezi’nde can dostlarımızı ziyaret ettik ve sevgimizi paylaştık. Çünkü biliyoruz ki, bir Yapı Kredili’ye ancak yardımlaşmak yakışır! #YapıKrediGönüllüleri #BizeGönüllülükYakışır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06.06.2022 15:08:36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2.2552043176561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1991</a:t>
                      </a:r>
                    </a:p>
                  </a:txBody>
                  <a:tcPr/>
                </a:tc>
                <a:extLst>
                  <a:ext uri="{0D108BD9-81ED-4DB2-BD59-A6C34878D82A}">
                    <a16:rowId xmlns:a16="http://schemas.microsoft.com/office/drawing/2014/main" val="2271927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- 2022-05-16 09:02:14</a:t>
                      </a:r>
                      <a:r>
                        <a:rPr kumimoji="0" lang="en-US" sz="1000" b="0" i="0" u="none" strike="noStrike" kern="1200" cap="none" spc="0" normalizeH="0" baseline="0" noProof="0">
                          <a:ln>
                            <a:noFill/>
                          </a:ln>
                          <a:solidFill>
                            <a:prstClr val="black"/>
                          </a:solidFill>
                          <a:effectLst/>
                          <a:uLnTx/>
                          <a:uFillTx/>
                          <a:latin typeface="+mn-lt"/>
                          <a:ea typeface="+mn-ea"/>
                          <a:cs typeface="+mn-cs"/>
                        </a:rPr>
                        <a:t>
 Stratejik ortağı olduğumuz Tourism Investment Forum etkinliğinde, Yapı Kredi Kurumsal Bankacılık Genel Müdür Yardımcısı Kaan Şakul “Turizm ve GYO Yatırımlarının Finansmanı” panelinde konuşmacı olacak.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06.06.2022 15:08:36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3.0997944013917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59921591"/>
                  </a:ext>
                </a:extLst>
              </a:tr>
            </a:tbl>
          </a:graphicData>
        </a:graphic>
      </p:graphicFrame>
      <p:sp>
        <p:nvSpPr>
          <p:cNvPr id="4" name="Text Placeholder 3">
            <a:extLst>
              <a:ext uri="{FF2B5EF4-FFF2-40B4-BE49-F238E27FC236}">
                <a16:creationId xmlns:a16="http://schemas.microsoft.com/office/drawing/2014/main" id="{E54E4146-4D1C-4926-9563-19313DAF95C2}"/>
              </a:ext>
            </a:extLst>
          </p:cNvPr>
          <p:cNvSpPr>
            <a:spLocks noGrp="1"/>
          </p:cNvSpPr>
          <p:nvPr>
            <p:ph type="body" sz="quarter" idx="14"/>
          </p:nvPr>
        </p:nvSpPr>
        <p:spPr/>
        <p:txBody>
          <a:bodyPr/>
          <a:lstStyle/>
          <a:p>
            <a:r>
              <a:rPr lang="en-US"/>
              <a:t>01.05.2022 - 31.05.2022</a:t>
            </a:r>
          </a:p>
        </p:txBody>
      </p:sp>
    </p:spTree>
    <p:extLst>
      <p:ext uri="{BB962C8B-B14F-4D97-AF65-F5344CB8AC3E}">
        <p14:creationId xmlns:p14="http://schemas.microsoft.com/office/powerpoint/2010/main" val="23337573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117A0F-A1C9-4B9D-89C8-433D9DA8DEA7}"/>
              </a:ext>
            </a:extLst>
          </p:cNvPr>
          <p:cNvSpPr>
            <a:spLocks noGrp="1"/>
          </p:cNvSpPr>
          <p:nvPr>
            <p:ph type="title"/>
          </p:nvPr>
        </p:nvSpPr>
        <p:spPr/>
        <p:txBody>
          <a:bodyPr/>
          <a:lstStyle/>
          <a:p>
            <a:r>
              <a:rPr lang="en-US"/>
              <a:t>LinkedIn Posts Table | Yapı Kredi İK - 11 of 16</a:t>
            </a:r>
          </a:p>
        </p:txBody>
      </p:sp>
      <p:graphicFrame>
        <p:nvGraphicFramePr>
          <p:cNvPr id="5" name="Table Placeholder 4">
            <a:extLst>
              <a:ext uri="{FF2B5EF4-FFF2-40B4-BE49-F238E27FC236}">
                <a16:creationId xmlns:a16="http://schemas.microsoft.com/office/drawing/2014/main" id="{C14E9C72-5F9B-45A2-A6E7-DF1E7A4E842B}"/>
              </a:ext>
            </a:extLst>
          </p:cNvPr>
          <p:cNvGraphicFramePr>
            <a:graphicFrameLocks noGrp="1"/>
          </p:cNvGraphicFramePr>
          <p:nvPr>
            <p:ph type="tbl" sz="quarter" idx="13"/>
            <p:extLst>
              <p:ext uri="{D42A27DB-BD31-4B8C-83A1-F6EECF244321}">
                <p14:modId xmlns:p14="http://schemas.microsoft.com/office/powerpoint/2010/main" val="9386118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856334193"/>
                    </a:ext>
                  </a:extLst>
                </a:gridCol>
                <a:gridCol w="905256">
                  <a:extLst>
                    <a:ext uri="{9D8B030D-6E8A-4147-A177-3AD203B41FA5}">
                      <a16:colId xmlns:a16="http://schemas.microsoft.com/office/drawing/2014/main" val="1597691461"/>
                    </a:ext>
                  </a:extLst>
                </a:gridCol>
                <a:gridCol w="658368">
                  <a:extLst>
                    <a:ext uri="{9D8B030D-6E8A-4147-A177-3AD203B41FA5}">
                      <a16:colId xmlns:a16="http://schemas.microsoft.com/office/drawing/2014/main" val="3107558923"/>
                    </a:ext>
                  </a:extLst>
                </a:gridCol>
                <a:gridCol w="658368">
                  <a:extLst>
                    <a:ext uri="{9D8B030D-6E8A-4147-A177-3AD203B41FA5}">
                      <a16:colId xmlns:a16="http://schemas.microsoft.com/office/drawing/2014/main" val="2752443079"/>
                    </a:ext>
                  </a:extLst>
                </a:gridCol>
                <a:gridCol w="658368">
                  <a:extLst>
                    <a:ext uri="{9D8B030D-6E8A-4147-A177-3AD203B41FA5}">
                      <a16:colId xmlns:a16="http://schemas.microsoft.com/office/drawing/2014/main" val="1909623768"/>
                    </a:ext>
                  </a:extLst>
                </a:gridCol>
                <a:gridCol w="658368">
                  <a:extLst>
                    <a:ext uri="{9D8B030D-6E8A-4147-A177-3AD203B41FA5}">
                      <a16:colId xmlns:a16="http://schemas.microsoft.com/office/drawing/2014/main" val="2511267153"/>
                    </a:ext>
                  </a:extLst>
                </a:gridCol>
                <a:gridCol w="658368">
                  <a:extLst>
                    <a:ext uri="{9D8B030D-6E8A-4147-A177-3AD203B41FA5}">
                      <a16:colId xmlns:a16="http://schemas.microsoft.com/office/drawing/2014/main" val="2263556481"/>
                    </a:ext>
                  </a:extLst>
                </a:gridCol>
                <a:gridCol w="658368">
                  <a:extLst>
                    <a:ext uri="{9D8B030D-6E8A-4147-A177-3AD203B41FA5}">
                      <a16:colId xmlns:a16="http://schemas.microsoft.com/office/drawing/2014/main" val="1734048202"/>
                    </a:ext>
                  </a:extLst>
                </a:gridCol>
                <a:gridCol w="658368">
                  <a:extLst>
                    <a:ext uri="{9D8B030D-6E8A-4147-A177-3AD203B41FA5}">
                      <a16:colId xmlns:a16="http://schemas.microsoft.com/office/drawing/2014/main" val="2511955120"/>
                    </a:ext>
                  </a:extLst>
                </a:gridCol>
                <a:gridCol w="658368">
                  <a:extLst>
                    <a:ext uri="{9D8B030D-6E8A-4147-A177-3AD203B41FA5}">
                      <a16:colId xmlns:a16="http://schemas.microsoft.com/office/drawing/2014/main" val="30753020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521756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- 2022-05-14 08:54:06</a:t>
                      </a:r>
                      <a:r>
                        <a:rPr kumimoji="0" lang="en-US" sz="1000" b="0" i="0" u="none" strike="noStrike" kern="1200" cap="none" spc="0" normalizeH="0" baseline="0" noProof="0">
                          <a:ln>
                            <a:noFill/>
                          </a:ln>
                          <a:solidFill>
                            <a:prstClr val="black"/>
                          </a:solidFill>
                          <a:effectLst/>
                          <a:uLnTx/>
                          <a:uFillTx/>
                          <a:latin typeface="+mn-lt"/>
                          <a:ea typeface="+mn-ea"/>
                          <a:cs typeface="+mn-cs"/>
                        </a:rPr>
                        <a:t>
 Değişen dünyanın değişmeyen gücü çiftçilerimizin her zaman yanındayız. 14 Mayıs Dünya Çiftçiler Günü kutlu olsun!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06.06.2022 15:08:36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1.8710391308721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1543</a:t>
                      </a:r>
                    </a:p>
                  </a:txBody>
                  <a:tcPr/>
                </a:tc>
                <a:extLst>
                  <a:ext uri="{0D108BD9-81ED-4DB2-BD59-A6C34878D82A}">
                    <a16:rowId xmlns:a16="http://schemas.microsoft.com/office/drawing/2014/main" val="1935112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- 2022-05-13 15:14:53</a:t>
                      </a:r>
                      <a:r>
                        <a:rPr kumimoji="0" lang="en-US" sz="1000" b="0" i="0" u="none" strike="noStrike" kern="1200" cap="none" spc="0" normalizeH="0" baseline="0" noProof="0">
                          <a:ln>
                            <a:noFill/>
                          </a:ln>
                          <a:solidFill>
                            <a:prstClr val="black"/>
                          </a:solidFill>
                          <a:effectLst/>
                          <a:uLnTx/>
                          <a:uFillTx/>
                          <a:latin typeface="+mn-lt"/>
                          <a:ea typeface="+mn-ea"/>
                          <a:cs typeface="+mn-cs"/>
                        </a:rPr>
                        <a:t>
 Gıda konusunda daha bilinçli bir toplum haline geldikçe, tüketiciler olarak rafların ötesine bakıyor ve gıdaların nasıl üretildiğini keşfediyoruz. Peki sürdürülebilir bir beslenme için ipuçları nelerdi? Gelin, birlikte öğrenelim.👉🏻https://spoti.fi/3ld5SWw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06.06.2022 15:08:36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1.6990291262136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a:t>
                      </a:r>
                    </a:p>
                  </a:txBody>
                  <a:tcPr/>
                </a:tc>
                <a:extLst>
                  <a:ext uri="{0D108BD9-81ED-4DB2-BD59-A6C34878D82A}">
                    <a16:rowId xmlns:a16="http://schemas.microsoft.com/office/drawing/2014/main" val="3624124223"/>
                  </a:ext>
                </a:extLst>
              </a:tr>
            </a:tbl>
          </a:graphicData>
        </a:graphic>
      </p:graphicFrame>
      <p:sp>
        <p:nvSpPr>
          <p:cNvPr id="4" name="Text Placeholder 3">
            <a:extLst>
              <a:ext uri="{FF2B5EF4-FFF2-40B4-BE49-F238E27FC236}">
                <a16:creationId xmlns:a16="http://schemas.microsoft.com/office/drawing/2014/main" id="{B89826C6-376E-4A72-83D4-B76FEC257D08}"/>
              </a:ext>
            </a:extLst>
          </p:cNvPr>
          <p:cNvSpPr>
            <a:spLocks noGrp="1"/>
          </p:cNvSpPr>
          <p:nvPr>
            <p:ph type="body" sz="quarter" idx="14"/>
          </p:nvPr>
        </p:nvSpPr>
        <p:spPr/>
        <p:txBody>
          <a:bodyPr/>
          <a:lstStyle/>
          <a:p>
            <a:r>
              <a:rPr lang="en-US"/>
              <a:t>01.05.2022 - 31.05.2022</a:t>
            </a:r>
          </a:p>
        </p:txBody>
      </p:sp>
    </p:spTree>
    <p:extLst>
      <p:ext uri="{BB962C8B-B14F-4D97-AF65-F5344CB8AC3E}">
        <p14:creationId xmlns:p14="http://schemas.microsoft.com/office/powerpoint/2010/main" val="33185766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9E135-5A41-4E9C-9A64-ED5959260401}"/>
              </a:ext>
            </a:extLst>
          </p:cNvPr>
          <p:cNvSpPr>
            <a:spLocks noGrp="1"/>
          </p:cNvSpPr>
          <p:nvPr>
            <p:ph type="title"/>
          </p:nvPr>
        </p:nvSpPr>
        <p:spPr/>
        <p:txBody>
          <a:bodyPr/>
          <a:lstStyle/>
          <a:p>
            <a:r>
              <a:rPr lang="en-US"/>
              <a:t>LinkedIn Posts Table | Yapı Kredi İK - 12 of 16</a:t>
            </a:r>
          </a:p>
        </p:txBody>
      </p:sp>
      <p:graphicFrame>
        <p:nvGraphicFramePr>
          <p:cNvPr id="5" name="Table Placeholder 4">
            <a:extLst>
              <a:ext uri="{FF2B5EF4-FFF2-40B4-BE49-F238E27FC236}">
                <a16:creationId xmlns:a16="http://schemas.microsoft.com/office/drawing/2014/main" id="{E226B2D3-5C81-4ADA-ADDF-525C0970B7B9}"/>
              </a:ext>
            </a:extLst>
          </p:cNvPr>
          <p:cNvGraphicFramePr>
            <a:graphicFrameLocks noGrp="1"/>
          </p:cNvGraphicFramePr>
          <p:nvPr>
            <p:ph type="tbl" sz="quarter" idx="13"/>
            <p:extLst>
              <p:ext uri="{D42A27DB-BD31-4B8C-83A1-F6EECF244321}">
                <p14:modId xmlns:p14="http://schemas.microsoft.com/office/powerpoint/2010/main" val="21818121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013236808"/>
                    </a:ext>
                  </a:extLst>
                </a:gridCol>
                <a:gridCol w="905256">
                  <a:extLst>
                    <a:ext uri="{9D8B030D-6E8A-4147-A177-3AD203B41FA5}">
                      <a16:colId xmlns:a16="http://schemas.microsoft.com/office/drawing/2014/main" val="3341276596"/>
                    </a:ext>
                  </a:extLst>
                </a:gridCol>
                <a:gridCol w="658368">
                  <a:extLst>
                    <a:ext uri="{9D8B030D-6E8A-4147-A177-3AD203B41FA5}">
                      <a16:colId xmlns:a16="http://schemas.microsoft.com/office/drawing/2014/main" val="10057444"/>
                    </a:ext>
                  </a:extLst>
                </a:gridCol>
                <a:gridCol w="658368">
                  <a:extLst>
                    <a:ext uri="{9D8B030D-6E8A-4147-A177-3AD203B41FA5}">
                      <a16:colId xmlns:a16="http://schemas.microsoft.com/office/drawing/2014/main" val="2438912904"/>
                    </a:ext>
                  </a:extLst>
                </a:gridCol>
                <a:gridCol w="658368">
                  <a:extLst>
                    <a:ext uri="{9D8B030D-6E8A-4147-A177-3AD203B41FA5}">
                      <a16:colId xmlns:a16="http://schemas.microsoft.com/office/drawing/2014/main" val="514525949"/>
                    </a:ext>
                  </a:extLst>
                </a:gridCol>
                <a:gridCol w="658368">
                  <a:extLst>
                    <a:ext uri="{9D8B030D-6E8A-4147-A177-3AD203B41FA5}">
                      <a16:colId xmlns:a16="http://schemas.microsoft.com/office/drawing/2014/main" val="2051881004"/>
                    </a:ext>
                  </a:extLst>
                </a:gridCol>
                <a:gridCol w="658368">
                  <a:extLst>
                    <a:ext uri="{9D8B030D-6E8A-4147-A177-3AD203B41FA5}">
                      <a16:colId xmlns:a16="http://schemas.microsoft.com/office/drawing/2014/main" val="1984388689"/>
                    </a:ext>
                  </a:extLst>
                </a:gridCol>
                <a:gridCol w="658368">
                  <a:extLst>
                    <a:ext uri="{9D8B030D-6E8A-4147-A177-3AD203B41FA5}">
                      <a16:colId xmlns:a16="http://schemas.microsoft.com/office/drawing/2014/main" val="1689001935"/>
                    </a:ext>
                  </a:extLst>
                </a:gridCol>
                <a:gridCol w="658368">
                  <a:extLst>
                    <a:ext uri="{9D8B030D-6E8A-4147-A177-3AD203B41FA5}">
                      <a16:colId xmlns:a16="http://schemas.microsoft.com/office/drawing/2014/main" val="2727789124"/>
                    </a:ext>
                  </a:extLst>
                </a:gridCol>
                <a:gridCol w="658368">
                  <a:extLst>
                    <a:ext uri="{9D8B030D-6E8A-4147-A177-3AD203B41FA5}">
                      <a16:colId xmlns:a16="http://schemas.microsoft.com/office/drawing/2014/main" val="25613433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462374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- 2022-05-12 16:57:37</a:t>
                      </a:r>
                      <a:r>
                        <a:rPr kumimoji="0" lang="en-US" sz="1000" b="0" i="0" u="none" strike="noStrike" kern="1200" cap="none" spc="0" normalizeH="0" baseline="0" noProof="0">
                          <a:ln>
                            <a:noFill/>
                          </a:ln>
                          <a:solidFill>
                            <a:prstClr val="black"/>
                          </a:solidFill>
                          <a:effectLst/>
                          <a:uLnTx/>
                          <a:uFillTx/>
                          <a:latin typeface="+mn-lt"/>
                          <a:ea typeface="+mn-ea"/>
                          <a:cs typeface="+mn-cs"/>
                        </a:rPr>
                        <a:t>
 Yapı Kredi ve Dünya gazetesi iş birliğiyle KOBİ’lere özel hazırlanan “e-Ticaret Gündemi” ile e-ticaret sektöründeki gelişmeler ve merak edilenler Dünya gazetesinde! Bu haftanın içeriğini okumak için linke tıklayabilirsiniz.👉🏻 https://bit.ly/3ssx3Ry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06.06.2022 15:08:36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2.3098591549296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92194421"/>
                  </a:ext>
                </a:extLst>
              </a:tr>
            </a:tbl>
          </a:graphicData>
        </a:graphic>
      </p:graphicFrame>
      <p:sp>
        <p:nvSpPr>
          <p:cNvPr id="4" name="Text Placeholder 3">
            <a:extLst>
              <a:ext uri="{FF2B5EF4-FFF2-40B4-BE49-F238E27FC236}">
                <a16:creationId xmlns:a16="http://schemas.microsoft.com/office/drawing/2014/main" id="{FD4694F8-AD1D-4C45-9C18-8F5B559BE48C}"/>
              </a:ext>
            </a:extLst>
          </p:cNvPr>
          <p:cNvSpPr>
            <a:spLocks noGrp="1"/>
          </p:cNvSpPr>
          <p:nvPr>
            <p:ph type="body" sz="quarter" idx="14"/>
          </p:nvPr>
        </p:nvSpPr>
        <p:spPr/>
        <p:txBody>
          <a:bodyPr/>
          <a:lstStyle/>
          <a:p>
            <a:r>
              <a:rPr lang="en-US"/>
              <a:t>01.05.2022 - 31.05.2022</a:t>
            </a:r>
          </a:p>
        </p:txBody>
      </p:sp>
    </p:spTree>
    <p:extLst>
      <p:ext uri="{BB962C8B-B14F-4D97-AF65-F5344CB8AC3E}">
        <p14:creationId xmlns:p14="http://schemas.microsoft.com/office/powerpoint/2010/main" val="34045944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66A7A-EB0E-46DD-AC57-D20308C7E23D}"/>
              </a:ext>
            </a:extLst>
          </p:cNvPr>
          <p:cNvSpPr>
            <a:spLocks noGrp="1"/>
          </p:cNvSpPr>
          <p:nvPr>
            <p:ph type="title"/>
          </p:nvPr>
        </p:nvSpPr>
        <p:spPr/>
        <p:txBody>
          <a:bodyPr/>
          <a:lstStyle/>
          <a:p>
            <a:r>
              <a:rPr lang="en-US"/>
              <a:t>LinkedIn Posts Table | Yapı Kredi İK - 13 of 16</a:t>
            </a:r>
          </a:p>
        </p:txBody>
      </p:sp>
      <p:graphicFrame>
        <p:nvGraphicFramePr>
          <p:cNvPr id="5" name="Table Placeholder 4">
            <a:extLst>
              <a:ext uri="{FF2B5EF4-FFF2-40B4-BE49-F238E27FC236}">
                <a16:creationId xmlns:a16="http://schemas.microsoft.com/office/drawing/2014/main" id="{A6075AF1-71F7-4E5E-A445-AEC7A3FC7E9A}"/>
              </a:ext>
            </a:extLst>
          </p:cNvPr>
          <p:cNvGraphicFramePr>
            <a:graphicFrameLocks noGrp="1"/>
          </p:cNvGraphicFramePr>
          <p:nvPr>
            <p:ph type="tbl" sz="quarter" idx="13"/>
            <p:extLst>
              <p:ext uri="{D42A27DB-BD31-4B8C-83A1-F6EECF244321}">
                <p14:modId xmlns:p14="http://schemas.microsoft.com/office/powerpoint/2010/main" val="37039546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896113638"/>
                    </a:ext>
                  </a:extLst>
                </a:gridCol>
                <a:gridCol w="905256">
                  <a:extLst>
                    <a:ext uri="{9D8B030D-6E8A-4147-A177-3AD203B41FA5}">
                      <a16:colId xmlns:a16="http://schemas.microsoft.com/office/drawing/2014/main" val="473188531"/>
                    </a:ext>
                  </a:extLst>
                </a:gridCol>
                <a:gridCol w="658368">
                  <a:extLst>
                    <a:ext uri="{9D8B030D-6E8A-4147-A177-3AD203B41FA5}">
                      <a16:colId xmlns:a16="http://schemas.microsoft.com/office/drawing/2014/main" val="4259661734"/>
                    </a:ext>
                  </a:extLst>
                </a:gridCol>
                <a:gridCol w="658368">
                  <a:extLst>
                    <a:ext uri="{9D8B030D-6E8A-4147-A177-3AD203B41FA5}">
                      <a16:colId xmlns:a16="http://schemas.microsoft.com/office/drawing/2014/main" val="2484296683"/>
                    </a:ext>
                  </a:extLst>
                </a:gridCol>
                <a:gridCol w="658368">
                  <a:extLst>
                    <a:ext uri="{9D8B030D-6E8A-4147-A177-3AD203B41FA5}">
                      <a16:colId xmlns:a16="http://schemas.microsoft.com/office/drawing/2014/main" val="3374436761"/>
                    </a:ext>
                  </a:extLst>
                </a:gridCol>
                <a:gridCol w="658368">
                  <a:extLst>
                    <a:ext uri="{9D8B030D-6E8A-4147-A177-3AD203B41FA5}">
                      <a16:colId xmlns:a16="http://schemas.microsoft.com/office/drawing/2014/main" val="2583157988"/>
                    </a:ext>
                  </a:extLst>
                </a:gridCol>
                <a:gridCol w="658368">
                  <a:extLst>
                    <a:ext uri="{9D8B030D-6E8A-4147-A177-3AD203B41FA5}">
                      <a16:colId xmlns:a16="http://schemas.microsoft.com/office/drawing/2014/main" val="554605761"/>
                    </a:ext>
                  </a:extLst>
                </a:gridCol>
                <a:gridCol w="658368">
                  <a:extLst>
                    <a:ext uri="{9D8B030D-6E8A-4147-A177-3AD203B41FA5}">
                      <a16:colId xmlns:a16="http://schemas.microsoft.com/office/drawing/2014/main" val="2894646373"/>
                    </a:ext>
                  </a:extLst>
                </a:gridCol>
                <a:gridCol w="658368">
                  <a:extLst>
                    <a:ext uri="{9D8B030D-6E8A-4147-A177-3AD203B41FA5}">
                      <a16:colId xmlns:a16="http://schemas.microsoft.com/office/drawing/2014/main" val="1028887003"/>
                    </a:ext>
                  </a:extLst>
                </a:gridCol>
                <a:gridCol w="658368">
                  <a:extLst>
                    <a:ext uri="{9D8B030D-6E8A-4147-A177-3AD203B41FA5}">
                      <a16:colId xmlns:a16="http://schemas.microsoft.com/office/drawing/2014/main" val="35796066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4280112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- 2022-05-11 14:30:30</a:t>
                      </a:r>
                      <a:r>
                        <a:rPr kumimoji="0" lang="en-US" sz="1000" b="0" i="0" u="none" strike="noStrike" kern="1200" cap="none" spc="0" normalizeH="0" baseline="0" noProof="0">
                          <a:ln>
                            <a:noFill/>
                          </a:ln>
                          <a:solidFill>
                            <a:prstClr val="black"/>
                          </a:solidFill>
                          <a:effectLst/>
                          <a:uLnTx/>
                          <a:uFillTx/>
                          <a:latin typeface="+mn-lt"/>
                          <a:ea typeface="+mn-ea"/>
                          <a:cs typeface="+mn-cs"/>
                        </a:rPr>
                        <a:t>
 Sürdürülebilirlik Sohbetleri’nde bu hafta “İklim Krizinde Son Durum” konuşulacak. Yekta Kopan moderatörlüğünde gerçekleşecek sohbetimizin konukları Buğday Ekolojik Yaşamı Destekleme Derneği Yönetim Kurulu Başkanı Leyla Aslan, Sürdürülebilirlik Adımları Derneği Yönetim Kurulu Başkanı Emrah Kurum ve İTÜ Öğretim Üyesi Prof.Dr. Mikdat Kadıoğlu. Bugün saat 21.00'de, Yapı Kredi YouTube ve Facebook hesaplarımızdan canlı olarak izleyebilirsiniz.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06.06.2022 15:08:36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1.5267175572519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a:t>
                      </a:r>
                    </a:p>
                  </a:txBody>
                  <a:tcPr/>
                </a:tc>
                <a:extLst>
                  <a:ext uri="{0D108BD9-81ED-4DB2-BD59-A6C34878D82A}">
                    <a16:rowId xmlns:a16="http://schemas.microsoft.com/office/drawing/2014/main" val="290387708"/>
                  </a:ext>
                </a:extLst>
              </a:tr>
            </a:tbl>
          </a:graphicData>
        </a:graphic>
      </p:graphicFrame>
      <p:sp>
        <p:nvSpPr>
          <p:cNvPr id="4" name="Text Placeholder 3">
            <a:extLst>
              <a:ext uri="{FF2B5EF4-FFF2-40B4-BE49-F238E27FC236}">
                <a16:creationId xmlns:a16="http://schemas.microsoft.com/office/drawing/2014/main" id="{38BF2E45-B85D-40D1-B13A-4D3C35E7483B}"/>
              </a:ext>
            </a:extLst>
          </p:cNvPr>
          <p:cNvSpPr>
            <a:spLocks noGrp="1"/>
          </p:cNvSpPr>
          <p:nvPr>
            <p:ph type="body" sz="quarter" idx="14"/>
          </p:nvPr>
        </p:nvSpPr>
        <p:spPr/>
        <p:txBody>
          <a:bodyPr/>
          <a:lstStyle/>
          <a:p>
            <a:r>
              <a:rPr lang="en-US"/>
              <a:t>01.05.2022 - 31.05.2022</a:t>
            </a:r>
          </a:p>
        </p:txBody>
      </p:sp>
    </p:spTree>
    <p:extLst>
      <p:ext uri="{BB962C8B-B14F-4D97-AF65-F5344CB8AC3E}">
        <p14:creationId xmlns:p14="http://schemas.microsoft.com/office/powerpoint/2010/main" val="37087024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A94A2A-E763-484D-989A-2D1AAFFB7912}"/>
              </a:ext>
            </a:extLst>
          </p:cNvPr>
          <p:cNvSpPr>
            <a:spLocks noGrp="1"/>
          </p:cNvSpPr>
          <p:nvPr>
            <p:ph type="title"/>
          </p:nvPr>
        </p:nvSpPr>
        <p:spPr/>
        <p:txBody>
          <a:bodyPr/>
          <a:lstStyle/>
          <a:p>
            <a:r>
              <a:rPr lang="en-US"/>
              <a:t>LinkedIn Posts Table | Yapı Kredi İK - 14 of 16</a:t>
            </a:r>
          </a:p>
        </p:txBody>
      </p:sp>
      <p:graphicFrame>
        <p:nvGraphicFramePr>
          <p:cNvPr id="5" name="Table Placeholder 4">
            <a:extLst>
              <a:ext uri="{FF2B5EF4-FFF2-40B4-BE49-F238E27FC236}">
                <a16:creationId xmlns:a16="http://schemas.microsoft.com/office/drawing/2014/main" id="{D593F614-868B-4443-AFFE-7878C81EE166}"/>
              </a:ext>
            </a:extLst>
          </p:cNvPr>
          <p:cNvGraphicFramePr>
            <a:graphicFrameLocks noGrp="1"/>
          </p:cNvGraphicFramePr>
          <p:nvPr>
            <p:ph type="tbl" sz="quarter" idx="13"/>
            <p:extLst>
              <p:ext uri="{D42A27DB-BD31-4B8C-83A1-F6EECF244321}">
                <p14:modId xmlns:p14="http://schemas.microsoft.com/office/powerpoint/2010/main" val="37106701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844531937"/>
                    </a:ext>
                  </a:extLst>
                </a:gridCol>
                <a:gridCol w="905256">
                  <a:extLst>
                    <a:ext uri="{9D8B030D-6E8A-4147-A177-3AD203B41FA5}">
                      <a16:colId xmlns:a16="http://schemas.microsoft.com/office/drawing/2014/main" val="2230950391"/>
                    </a:ext>
                  </a:extLst>
                </a:gridCol>
                <a:gridCol w="658368">
                  <a:extLst>
                    <a:ext uri="{9D8B030D-6E8A-4147-A177-3AD203B41FA5}">
                      <a16:colId xmlns:a16="http://schemas.microsoft.com/office/drawing/2014/main" val="2588929492"/>
                    </a:ext>
                  </a:extLst>
                </a:gridCol>
                <a:gridCol w="658368">
                  <a:extLst>
                    <a:ext uri="{9D8B030D-6E8A-4147-A177-3AD203B41FA5}">
                      <a16:colId xmlns:a16="http://schemas.microsoft.com/office/drawing/2014/main" val="2237044648"/>
                    </a:ext>
                  </a:extLst>
                </a:gridCol>
                <a:gridCol w="658368">
                  <a:extLst>
                    <a:ext uri="{9D8B030D-6E8A-4147-A177-3AD203B41FA5}">
                      <a16:colId xmlns:a16="http://schemas.microsoft.com/office/drawing/2014/main" val="3631205762"/>
                    </a:ext>
                  </a:extLst>
                </a:gridCol>
                <a:gridCol w="658368">
                  <a:extLst>
                    <a:ext uri="{9D8B030D-6E8A-4147-A177-3AD203B41FA5}">
                      <a16:colId xmlns:a16="http://schemas.microsoft.com/office/drawing/2014/main" val="3896562881"/>
                    </a:ext>
                  </a:extLst>
                </a:gridCol>
                <a:gridCol w="658368">
                  <a:extLst>
                    <a:ext uri="{9D8B030D-6E8A-4147-A177-3AD203B41FA5}">
                      <a16:colId xmlns:a16="http://schemas.microsoft.com/office/drawing/2014/main" val="2990785904"/>
                    </a:ext>
                  </a:extLst>
                </a:gridCol>
                <a:gridCol w="658368">
                  <a:extLst>
                    <a:ext uri="{9D8B030D-6E8A-4147-A177-3AD203B41FA5}">
                      <a16:colId xmlns:a16="http://schemas.microsoft.com/office/drawing/2014/main" val="3360715903"/>
                    </a:ext>
                  </a:extLst>
                </a:gridCol>
                <a:gridCol w="658368">
                  <a:extLst>
                    <a:ext uri="{9D8B030D-6E8A-4147-A177-3AD203B41FA5}">
                      <a16:colId xmlns:a16="http://schemas.microsoft.com/office/drawing/2014/main" val="2097237800"/>
                    </a:ext>
                  </a:extLst>
                </a:gridCol>
                <a:gridCol w="658368">
                  <a:extLst>
                    <a:ext uri="{9D8B030D-6E8A-4147-A177-3AD203B41FA5}">
                      <a16:colId xmlns:a16="http://schemas.microsoft.com/office/drawing/2014/main" val="25579811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563906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- 2022-05-10 10:34:42</a:t>
                      </a:r>
                      <a:r>
                        <a:rPr kumimoji="0" lang="en-US" sz="1000" b="0" i="0" u="none" strike="noStrike" kern="1200" cap="none" spc="0" normalizeH="0" baseline="0" noProof="0">
                          <a:ln>
                            <a:noFill/>
                          </a:ln>
                          <a:solidFill>
                            <a:prstClr val="black"/>
                          </a:solidFill>
                          <a:effectLst/>
                          <a:uLnTx/>
                          <a:uFillTx/>
                          <a:latin typeface="+mn-lt"/>
                          <a:ea typeface="+mn-ea"/>
                          <a:cs typeface="+mn-cs"/>
                        </a:rPr>
                        <a:t>
 Dijital pazarlama araçları video serimizin üçüncüsü yayında! Web sitenize daha çok ziyaretçi çekmek, ürün ve hizmetlerinizi arama sonuçlarında ön plana çıkarmak için KOBİ’lere özel hazırladığımız “Arama motoru pazarlaması ve püf noktaları” videomuzun devamına linkten ulaşabilirsiniz. 👉🏻  https://bit.ly/3M0pglr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06.06.2022 15:08:36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1.6552280985063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a:t>
                      </a:r>
                    </a:p>
                  </a:txBody>
                  <a:tcPr/>
                </a:tc>
                <a:extLst>
                  <a:ext uri="{0D108BD9-81ED-4DB2-BD59-A6C34878D82A}">
                    <a16:rowId xmlns:a16="http://schemas.microsoft.com/office/drawing/2014/main" val="3663611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- 2022-05-08 08:54:51</a:t>
                      </a:r>
                      <a:r>
                        <a:rPr kumimoji="0" lang="en-US" sz="1000" b="0" i="0" u="none" strike="noStrike" kern="1200" cap="none" spc="0" normalizeH="0" baseline="0" noProof="0">
                          <a:ln>
                            <a:noFill/>
                          </a:ln>
                          <a:solidFill>
                            <a:prstClr val="black"/>
                          </a:solidFill>
                          <a:effectLst/>
                          <a:uLnTx/>
                          <a:uFillTx/>
                          <a:latin typeface="+mn-lt"/>
                          <a:ea typeface="+mn-ea"/>
                          <a:cs typeface="+mn-cs"/>
                        </a:rPr>
                        <a:t>
 Her anımızda yanımızda olan annelerimize sonsuz sevgilerimizle… Anneler Günü kutlu olsun!💙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06.06.2022 15:08:36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2.2184946702018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65352202"/>
                  </a:ext>
                </a:extLst>
              </a:tr>
            </a:tbl>
          </a:graphicData>
        </a:graphic>
      </p:graphicFrame>
      <p:sp>
        <p:nvSpPr>
          <p:cNvPr id="4" name="Text Placeholder 3">
            <a:extLst>
              <a:ext uri="{FF2B5EF4-FFF2-40B4-BE49-F238E27FC236}">
                <a16:creationId xmlns:a16="http://schemas.microsoft.com/office/drawing/2014/main" id="{4F24120C-DD36-47A1-811E-5422B485C2A0}"/>
              </a:ext>
            </a:extLst>
          </p:cNvPr>
          <p:cNvSpPr>
            <a:spLocks noGrp="1"/>
          </p:cNvSpPr>
          <p:nvPr>
            <p:ph type="body" sz="quarter" idx="14"/>
          </p:nvPr>
        </p:nvSpPr>
        <p:spPr/>
        <p:txBody>
          <a:bodyPr/>
          <a:lstStyle/>
          <a:p>
            <a:r>
              <a:rPr lang="en-US"/>
              <a:t>01.05.2022 - 31.05.2022</a:t>
            </a:r>
          </a:p>
        </p:txBody>
      </p:sp>
    </p:spTree>
    <p:extLst>
      <p:ext uri="{BB962C8B-B14F-4D97-AF65-F5344CB8AC3E}">
        <p14:creationId xmlns:p14="http://schemas.microsoft.com/office/powerpoint/2010/main" val="32871707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08E400-6F65-4DFD-AA9C-C74CAD61893D}"/>
              </a:ext>
            </a:extLst>
          </p:cNvPr>
          <p:cNvSpPr>
            <a:spLocks noGrp="1"/>
          </p:cNvSpPr>
          <p:nvPr>
            <p:ph type="title"/>
          </p:nvPr>
        </p:nvSpPr>
        <p:spPr/>
        <p:txBody>
          <a:bodyPr/>
          <a:lstStyle/>
          <a:p>
            <a:r>
              <a:rPr lang="en-US"/>
              <a:t>LinkedIn Posts Table | Yapı Kredi İK - 15 of 16</a:t>
            </a:r>
          </a:p>
        </p:txBody>
      </p:sp>
      <p:graphicFrame>
        <p:nvGraphicFramePr>
          <p:cNvPr id="5" name="Table Placeholder 4">
            <a:extLst>
              <a:ext uri="{FF2B5EF4-FFF2-40B4-BE49-F238E27FC236}">
                <a16:creationId xmlns:a16="http://schemas.microsoft.com/office/drawing/2014/main" id="{D9D9C5BD-3FD8-4220-ABD7-A39CB1981003}"/>
              </a:ext>
            </a:extLst>
          </p:cNvPr>
          <p:cNvGraphicFramePr>
            <a:graphicFrameLocks noGrp="1"/>
          </p:cNvGraphicFramePr>
          <p:nvPr>
            <p:ph type="tbl" sz="quarter" idx="13"/>
            <p:extLst>
              <p:ext uri="{D42A27DB-BD31-4B8C-83A1-F6EECF244321}">
                <p14:modId xmlns:p14="http://schemas.microsoft.com/office/powerpoint/2010/main" val="6747570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307472506"/>
                    </a:ext>
                  </a:extLst>
                </a:gridCol>
                <a:gridCol w="905256">
                  <a:extLst>
                    <a:ext uri="{9D8B030D-6E8A-4147-A177-3AD203B41FA5}">
                      <a16:colId xmlns:a16="http://schemas.microsoft.com/office/drawing/2014/main" val="1476789920"/>
                    </a:ext>
                  </a:extLst>
                </a:gridCol>
                <a:gridCol w="658368">
                  <a:extLst>
                    <a:ext uri="{9D8B030D-6E8A-4147-A177-3AD203B41FA5}">
                      <a16:colId xmlns:a16="http://schemas.microsoft.com/office/drawing/2014/main" val="2365023375"/>
                    </a:ext>
                  </a:extLst>
                </a:gridCol>
                <a:gridCol w="658368">
                  <a:extLst>
                    <a:ext uri="{9D8B030D-6E8A-4147-A177-3AD203B41FA5}">
                      <a16:colId xmlns:a16="http://schemas.microsoft.com/office/drawing/2014/main" val="277393782"/>
                    </a:ext>
                  </a:extLst>
                </a:gridCol>
                <a:gridCol w="658368">
                  <a:extLst>
                    <a:ext uri="{9D8B030D-6E8A-4147-A177-3AD203B41FA5}">
                      <a16:colId xmlns:a16="http://schemas.microsoft.com/office/drawing/2014/main" val="3932256790"/>
                    </a:ext>
                  </a:extLst>
                </a:gridCol>
                <a:gridCol w="658368">
                  <a:extLst>
                    <a:ext uri="{9D8B030D-6E8A-4147-A177-3AD203B41FA5}">
                      <a16:colId xmlns:a16="http://schemas.microsoft.com/office/drawing/2014/main" val="3187606463"/>
                    </a:ext>
                  </a:extLst>
                </a:gridCol>
                <a:gridCol w="658368">
                  <a:extLst>
                    <a:ext uri="{9D8B030D-6E8A-4147-A177-3AD203B41FA5}">
                      <a16:colId xmlns:a16="http://schemas.microsoft.com/office/drawing/2014/main" val="3612635384"/>
                    </a:ext>
                  </a:extLst>
                </a:gridCol>
                <a:gridCol w="658368">
                  <a:extLst>
                    <a:ext uri="{9D8B030D-6E8A-4147-A177-3AD203B41FA5}">
                      <a16:colId xmlns:a16="http://schemas.microsoft.com/office/drawing/2014/main" val="2128484164"/>
                    </a:ext>
                  </a:extLst>
                </a:gridCol>
                <a:gridCol w="658368">
                  <a:extLst>
                    <a:ext uri="{9D8B030D-6E8A-4147-A177-3AD203B41FA5}">
                      <a16:colId xmlns:a16="http://schemas.microsoft.com/office/drawing/2014/main" val="1006078513"/>
                    </a:ext>
                  </a:extLst>
                </a:gridCol>
                <a:gridCol w="658368">
                  <a:extLst>
                    <a:ext uri="{9D8B030D-6E8A-4147-A177-3AD203B41FA5}">
                      <a16:colId xmlns:a16="http://schemas.microsoft.com/office/drawing/2014/main" val="22949195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881783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- 2022-05-06 16:59:24</a:t>
                      </a:r>
                      <a:r>
                        <a:rPr kumimoji="0" lang="en-US" sz="1000" b="0" i="0" u="none" strike="noStrike" kern="1200" cap="none" spc="0" normalizeH="0" baseline="0" noProof="0">
                          <a:ln>
                            <a:noFill/>
                          </a:ln>
                          <a:solidFill>
                            <a:prstClr val="black"/>
                          </a:solidFill>
                          <a:effectLst/>
                          <a:uLnTx/>
                          <a:uFillTx/>
                          <a:latin typeface="+mn-lt"/>
                          <a:ea typeface="+mn-ea"/>
                          <a:cs typeface="+mn-cs"/>
                        </a:rPr>
                        <a:t>
 Geri dönüşüm, atıkları azaltmaya yardımcı olmanın harika bir yoludur. Ve süreç içerisinde ne kadar çok enerji korunursa o kadar fayda sağlanır. Peki geri dönüşümü en kolay malzemelerin neler? Gelin, birlikte öğrenelim.👉🏻https://spoti.fi/3kNPrQA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06.06.2022 15:08:36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1.3571990558615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a:t>
                      </a:r>
                    </a:p>
                  </a:txBody>
                  <a:tcPr/>
                </a:tc>
                <a:extLst>
                  <a:ext uri="{0D108BD9-81ED-4DB2-BD59-A6C34878D82A}">
                    <a16:rowId xmlns:a16="http://schemas.microsoft.com/office/drawing/2014/main" val="3279587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- 2022-05-06 16:58:05</a:t>
                      </a:r>
                      <a:r>
                        <a:rPr kumimoji="0" lang="en-US" sz="1000" b="0" i="0" u="none" strike="noStrike" kern="1200" cap="none" spc="0" normalizeH="0" baseline="0" noProof="0">
                          <a:ln>
                            <a:noFill/>
                          </a:ln>
                          <a:solidFill>
                            <a:prstClr val="black"/>
                          </a:solidFill>
                          <a:effectLst/>
                          <a:uLnTx/>
                          <a:uFillTx/>
                          <a:latin typeface="+mn-lt"/>
                          <a:ea typeface="+mn-ea"/>
                          <a:cs typeface="+mn-cs"/>
                        </a:rPr>
                        <a:t>
 Geri dönüşüm, atıkları azaltmaya yardımcı olmanın harika bir yoludur. Ve süreç içerisinde ne kadar çok enerji korunursa o kadar fayda sağlanır. Peki geri dönüşümü en kolay malzemelerin neler? Gelin, birlikte öğrenelim.👉🏻https://spoti.fi/3kNPrQA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06.05.2022 21:08:23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18958401"/>
                  </a:ext>
                </a:extLst>
              </a:tr>
            </a:tbl>
          </a:graphicData>
        </a:graphic>
      </p:graphicFrame>
      <p:sp>
        <p:nvSpPr>
          <p:cNvPr id="4" name="Text Placeholder 3">
            <a:extLst>
              <a:ext uri="{FF2B5EF4-FFF2-40B4-BE49-F238E27FC236}">
                <a16:creationId xmlns:a16="http://schemas.microsoft.com/office/drawing/2014/main" id="{E507B9B6-DC1D-4A82-B025-DCF9FE5AB1AB}"/>
              </a:ext>
            </a:extLst>
          </p:cNvPr>
          <p:cNvSpPr>
            <a:spLocks noGrp="1"/>
          </p:cNvSpPr>
          <p:nvPr>
            <p:ph type="body" sz="quarter" idx="14"/>
          </p:nvPr>
        </p:nvSpPr>
        <p:spPr/>
        <p:txBody>
          <a:bodyPr/>
          <a:lstStyle/>
          <a:p>
            <a:r>
              <a:rPr lang="en-US"/>
              <a:t>01.05.2022 - 31.05.2022</a:t>
            </a:r>
          </a:p>
        </p:txBody>
      </p:sp>
    </p:spTree>
    <p:extLst>
      <p:ext uri="{BB962C8B-B14F-4D97-AF65-F5344CB8AC3E}">
        <p14:creationId xmlns:p14="http://schemas.microsoft.com/office/powerpoint/2010/main" val="32357177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03F71-2398-4AA4-A016-A56144E7E7BD}"/>
              </a:ext>
            </a:extLst>
          </p:cNvPr>
          <p:cNvSpPr>
            <a:spLocks noGrp="1"/>
          </p:cNvSpPr>
          <p:nvPr>
            <p:ph type="title"/>
          </p:nvPr>
        </p:nvSpPr>
        <p:spPr/>
        <p:txBody>
          <a:bodyPr/>
          <a:lstStyle/>
          <a:p>
            <a:r>
              <a:rPr lang="en-US"/>
              <a:t>LinkedIn Posts Table | Yapı Kredi İK - 16 of 16</a:t>
            </a:r>
          </a:p>
        </p:txBody>
      </p:sp>
      <p:graphicFrame>
        <p:nvGraphicFramePr>
          <p:cNvPr id="5" name="Table Placeholder 4">
            <a:extLst>
              <a:ext uri="{FF2B5EF4-FFF2-40B4-BE49-F238E27FC236}">
                <a16:creationId xmlns:a16="http://schemas.microsoft.com/office/drawing/2014/main" id="{CE9CDB16-CF05-4550-8ACE-4DA3809656BC}"/>
              </a:ext>
            </a:extLst>
          </p:cNvPr>
          <p:cNvGraphicFramePr>
            <a:graphicFrameLocks noGrp="1"/>
          </p:cNvGraphicFramePr>
          <p:nvPr>
            <p:ph type="tbl" sz="quarter" idx="13"/>
            <p:extLst>
              <p:ext uri="{D42A27DB-BD31-4B8C-83A1-F6EECF244321}">
                <p14:modId xmlns:p14="http://schemas.microsoft.com/office/powerpoint/2010/main" val="9777286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820373506"/>
                    </a:ext>
                  </a:extLst>
                </a:gridCol>
                <a:gridCol w="905256">
                  <a:extLst>
                    <a:ext uri="{9D8B030D-6E8A-4147-A177-3AD203B41FA5}">
                      <a16:colId xmlns:a16="http://schemas.microsoft.com/office/drawing/2014/main" val="645293597"/>
                    </a:ext>
                  </a:extLst>
                </a:gridCol>
                <a:gridCol w="658368">
                  <a:extLst>
                    <a:ext uri="{9D8B030D-6E8A-4147-A177-3AD203B41FA5}">
                      <a16:colId xmlns:a16="http://schemas.microsoft.com/office/drawing/2014/main" val="210688400"/>
                    </a:ext>
                  </a:extLst>
                </a:gridCol>
                <a:gridCol w="658368">
                  <a:extLst>
                    <a:ext uri="{9D8B030D-6E8A-4147-A177-3AD203B41FA5}">
                      <a16:colId xmlns:a16="http://schemas.microsoft.com/office/drawing/2014/main" val="3182208498"/>
                    </a:ext>
                  </a:extLst>
                </a:gridCol>
                <a:gridCol w="658368">
                  <a:extLst>
                    <a:ext uri="{9D8B030D-6E8A-4147-A177-3AD203B41FA5}">
                      <a16:colId xmlns:a16="http://schemas.microsoft.com/office/drawing/2014/main" val="2280878934"/>
                    </a:ext>
                  </a:extLst>
                </a:gridCol>
                <a:gridCol w="658368">
                  <a:extLst>
                    <a:ext uri="{9D8B030D-6E8A-4147-A177-3AD203B41FA5}">
                      <a16:colId xmlns:a16="http://schemas.microsoft.com/office/drawing/2014/main" val="2538057536"/>
                    </a:ext>
                  </a:extLst>
                </a:gridCol>
                <a:gridCol w="658368">
                  <a:extLst>
                    <a:ext uri="{9D8B030D-6E8A-4147-A177-3AD203B41FA5}">
                      <a16:colId xmlns:a16="http://schemas.microsoft.com/office/drawing/2014/main" val="918060950"/>
                    </a:ext>
                  </a:extLst>
                </a:gridCol>
                <a:gridCol w="658368">
                  <a:extLst>
                    <a:ext uri="{9D8B030D-6E8A-4147-A177-3AD203B41FA5}">
                      <a16:colId xmlns:a16="http://schemas.microsoft.com/office/drawing/2014/main" val="2241292893"/>
                    </a:ext>
                  </a:extLst>
                </a:gridCol>
                <a:gridCol w="658368">
                  <a:extLst>
                    <a:ext uri="{9D8B030D-6E8A-4147-A177-3AD203B41FA5}">
                      <a16:colId xmlns:a16="http://schemas.microsoft.com/office/drawing/2014/main" val="1344549591"/>
                    </a:ext>
                  </a:extLst>
                </a:gridCol>
                <a:gridCol w="658368">
                  <a:extLst>
                    <a:ext uri="{9D8B030D-6E8A-4147-A177-3AD203B41FA5}">
                      <a16:colId xmlns:a16="http://schemas.microsoft.com/office/drawing/2014/main" val="42480856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073091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- 2022-05-02 08:58:45</a:t>
                      </a:r>
                      <a:r>
                        <a:rPr kumimoji="0" lang="en-US" sz="1000" b="0" i="0" u="none" strike="noStrike" kern="1200" cap="none" spc="0" normalizeH="0" baseline="0" noProof="0">
                          <a:ln>
                            <a:noFill/>
                          </a:ln>
                          <a:solidFill>
                            <a:prstClr val="black"/>
                          </a:solidFill>
                          <a:effectLst/>
                          <a:uLnTx/>
                          <a:uFillTx/>
                          <a:latin typeface="+mn-lt"/>
                          <a:ea typeface="+mn-ea"/>
                          <a:cs typeface="+mn-cs"/>
                        </a:rPr>
                        <a:t>
 Yüzlerimizden gülümsemenin eksik olmayacağı nice sağlıklı, mutlu bayramlar dileğiyle…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06.06.2022 15:08:36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2.4645364665425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97781824"/>
                  </a:ext>
                </a:extLst>
              </a:tr>
            </a:tbl>
          </a:graphicData>
        </a:graphic>
      </p:graphicFrame>
      <p:sp>
        <p:nvSpPr>
          <p:cNvPr id="4" name="Text Placeholder 3">
            <a:extLst>
              <a:ext uri="{FF2B5EF4-FFF2-40B4-BE49-F238E27FC236}">
                <a16:creationId xmlns:a16="http://schemas.microsoft.com/office/drawing/2014/main" id="{6A9BF0AC-DF4E-47E9-8DC5-CFF6822501AB}"/>
              </a:ext>
            </a:extLst>
          </p:cNvPr>
          <p:cNvSpPr>
            <a:spLocks noGrp="1"/>
          </p:cNvSpPr>
          <p:nvPr>
            <p:ph type="body" sz="quarter" idx="14"/>
          </p:nvPr>
        </p:nvSpPr>
        <p:spPr/>
        <p:txBody>
          <a:bodyPr/>
          <a:lstStyle/>
          <a:p>
            <a:r>
              <a:rPr lang="en-US"/>
              <a:t>01.05.2022 - 31.05.2022</a:t>
            </a:r>
          </a:p>
        </p:txBody>
      </p:sp>
    </p:spTree>
    <p:extLst>
      <p:ext uri="{BB962C8B-B14F-4D97-AF65-F5344CB8AC3E}">
        <p14:creationId xmlns:p14="http://schemas.microsoft.com/office/powerpoint/2010/main" val="36725017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F16BC9-95C1-418C-B526-2198D4324C3B}"/>
              </a:ext>
            </a:extLst>
          </p:cNvPr>
          <p:cNvSpPr>
            <a:spLocks noGrp="1"/>
          </p:cNvSpPr>
          <p:nvPr>
            <p:ph type="title"/>
          </p:nvPr>
        </p:nvSpPr>
        <p:spPr/>
        <p:txBody>
          <a:bodyPr/>
          <a:lstStyle/>
          <a:p>
            <a:r>
              <a:rPr lang="en-US"/>
              <a:t>Facebook FB: Organic, Viral, Unpaid, Paid and Total Reach | Yapı Kredi İK</a:t>
            </a:r>
          </a:p>
        </p:txBody>
      </p:sp>
      <p:graphicFrame>
        <p:nvGraphicFramePr>
          <p:cNvPr id="5" name="Table Placeholder 4">
            <a:extLst>
              <a:ext uri="{FF2B5EF4-FFF2-40B4-BE49-F238E27FC236}">
                <a16:creationId xmlns:a16="http://schemas.microsoft.com/office/drawing/2014/main" id="{DE592379-C792-4ECB-BF2E-65FE0E544622}"/>
              </a:ext>
            </a:extLst>
          </p:cNvPr>
          <p:cNvGraphicFramePr>
            <a:graphicFrameLocks noGrp="1"/>
          </p:cNvGraphicFramePr>
          <p:nvPr>
            <p:ph type="tbl" sz="quarter" idx="13"/>
            <p:extLst>
              <p:ext uri="{D42A27DB-BD31-4B8C-83A1-F6EECF244321}">
                <p14:modId xmlns:p14="http://schemas.microsoft.com/office/powerpoint/2010/main" val="23304774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69020302"/>
                    </a:ext>
                  </a:extLst>
                </a:gridCol>
                <a:gridCol w="1645920">
                  <a:extLst>
                    <a:ext uri="{9D8B030D-6E8A-4147-A177-3AD203B41FA5}">
                      <a16:colId xmlns:a16="http://schemas.microsoft.com/office/drawing/2014/main" val="3805687434"/>
                    </a:ext>
                  </a:extLst>
                </a:gridCol>
                <a:gridCol w="1645920">
                  <a:extLst>
                    <a:ext uri="{9D8B030D-6E8A-4147-A177-3AD203B41FA5}">
                      <a16:colId xmlns:a16="http://schemas.microsoft.com/office/drawing/2014/main" val="2653383730"/>
                    </a:ext>
                  </a:extLst>
                </a:gridCol>
                <a:gridCol w="1645920">
                  <a:extLst>
                    <a:ext uri="{9D8B030D-6E8A-4147-A177-3AD203B41FA5}">
                      <a16:colId xmlns:a16="http://schemas.microsoft.com/office/drawing/2014/main" val="3014061860"/>
                    </a:ext>
                  </a:extLst>
                </a:gridCol>
              </a:tblGrid>
              <a:tr h="370840">
                <a:tc>
                  <a:txBody>
                    <a:bodyPr/>
                    <a:lstStyle/>
                    <a:p>
                      <a:r>
                        <a:rPr lang="en-US" sz="1000"/>
                        <a:t>Metric</a:t>
                      </a:r>
                    </a:p>
                  </a:txBody>
                  <a:tcPr/>
                </a:tc>
                <a:tc>
                  <a:txBody>
                    <a:bodyPr/>
                    <a:lstStyle/>
                    <a:p>
                      <a:r>
                        <a:rPr lang="en-US" sz="1000"/>
                        <a:t>This Month</a:t>
                      </a:r>
                    </a:p>
                  </a:txBody>
                  <a:tcPr/>
                </a:tc>
                <a:tc>
                  <a:txBody>
                    <a:bodyPr/>
                    <a:lstStyle/>
                    <a:p>
                      <a:r>
                        <a:rPr lang="en-US" sz="1000"/>
                        <a:t>Previous Month</a:t>
                      </a:r>
                    </a:p>
                  </a:txBody>
                  <a:tcPr/>
                </a:tc>
                <a:tc>
                  <a:txBody>
                    <a:bodyPr/>
                    <a:lstStyle/>
                    <a:p>
                      <a:r>
                        <a:rPr lang="en-US" sz="1000"/>
                        <a:t>Change</a:t>
                      </a:r>
                    </a:p>
                  </a:txBody>
                  <a:tcPr/>
                </a:tc>
                <a:extLst>
                  <a:ext uri="{0D108BD9-81ED-4DB2-BD59-A6C34878D82A}">
                    <a16:rowId xmlns:a16="http://schemas.microsoft.com/office/drawing/2014/main" val="318812013"/>
                  </a:ext>
                </a:extLst>
              </a:tr>
              <a:tr h="370840">
                <a:tc>
                  <a:txBody>
                    <a:bodyPr/>
                    <a:lstStyle/>
                    <a:p>
                      <a:r>
                        <a:rPr lang="en-US" sz="1000"/>
                        <a:t>01. Organic Reach Yapı Kredi İnsan Kaynakları</a:t>
                      </a:r>
                    </a:p>
                  </a:txBody>
                  <a:tcPr/>
                </a:tc>
                <a:tc>
                  <a:txBody>
                    <a:bodyPr/>
                    <a:lstStyle/>
                    <a:p>
                      <a:r>
                        <a:rPr lang="en-US" sz="1000"/>
                        <a:t>9803</a:t>
                      </a:r>
                    </a:p>
                  </a:txBody>
                  <a:tcPr/>
                </a:tc>
                <a:tc>
                  <a:txBody>
                    <a:bodyPr/>
                    <a:lstStyle/>
                    <a:p>
                      <a:r>
                        <a:rPr lang="en-US" sz="1000"/>
                        <a:t>12611</a:t>
                      </a:r>
                    </a:p>
                  </a:txBody>
                  <a:tcPr/>
                </a:tc>
                <a:tc>
                  <a:txBody>
                    <a:bodyPr/>
                    <a:lstStyle/>
                    <a:p>
                      <a:r>
                        <a:rPr lang="en-US" sz="1000"/>
                        <a:t>-22.27 %</a:t>
                      </a:r>
                    </a:p>
                  </a:txBody>
                  <a:tcPr/>
                </a:tc>
                <a:extLst>
                  <a:ext uri="{0D108BD9-81ED-4DB2-BD59-A6C34878D82A}">
                    <a16:rowId xmlns:a16="http://schemas.microsoft.com/office/drawing/2014/main" val="2819882084"/>
                  </a:ext>
                </a:extLst>
              </a:tr>
              <a:tr h="370840">
                <a:tc>
                  <a:txBody>
                    <a:bodyPr/>
                    <a:lstStyle/>
                    <a:p>
                      <a:r>
                        <a:rPr lang="en-US" sz="1000"/>
                        <a:t>02. Viral Reach Yapı Kredi İnsan Kaynakları</a:t>
                      </a:r>
                    </a:p>
                  </a:txBody>
                  <a:tcPr/>
                </a:tc>
                <a:tc>
                  <a:txBody>
                    <a:bodyPr/>
                    <a:lstStyle/>
                    <a:p>
                      <a:r>
                        <a:rPr lang="en-US" sz="1000"/>
                        <a:t>662</a:t>
                      </a:r>
                    </a:p>
                  </a:txBody>
                  <a:tcPr/>
                </a:tc>
                <a:tc>
                  <a:txBody>
                    <a:bodyPr/>
                    <a:lstStyle/>
                    <a:p>
                      <a:r>
                        <a:rPr lang="en-US" sz="1000"/>
                        <a:t>734</a:t>
                      </a:r>
                    </a:p>
                  </a:txBody>
                  <a:tcPr/>
                </a:tc>
                <a:tc>
                  <a:txBody>
                    <a:bodyPr/>
                    <a:lstStyle/>
                    <a:p>
                      <a:r>
                        <a:rPr lang="en-US" sz="1000"/>
                        <a:t>-9.81 %</a:t>
                      </a:r>
                    </a:p>
                  </a:txBody>
                  <a:tcPr/>
                </a:tc>
                <a:extLst>
                  <a:ext uri="{0D108BD9-81ED-4DB2-BD59-A6C34878D82A}">
                    <a16:rowId xmlns:a16="http://schemas.microsoft.com/office/drawing/2014/main" val="1244907520"/>
                  </a:ext>
                </a:extLst>
              </a:tr>
              <a:tr h="370840">
                <a:tc>
                  <a:txBody>
                    <a:bodyPr/>
                    <a:lstStyle/>
                    <a:p>
                      <a:r>
                        <a:rPr lang="en-US" sz="1000"/>
                        <a:t>03. Unpaid Reach Yapı Kredi İnsan Kaynakları</a:t>
                      </a:r>
                    </a:p>
                  </a:txBody>
                  <a:tcPr/>
                </a:tc>
                <a:tc>
                  <a:txBody>
                    <a:bodyPr/>
                    <a:lstStyle/>
                    <a:p>
                      <a:r>
                        <a:rPr lang="en-US" sz="1000"/>
                        <a:t>10330</a:t>
                      </a:r>
                    </a:p>
                  </a:txBody>
                  <a:tcPr/>
                </a:tc>
                <a:tc>
                  <a:txBody>
                    <a:bodyPr/>
                    <a:lstStyle/>
                    <a:p>
                      <a:r>
                        <a:rPr lang="en-US" sz="1000"/>
                        <a:t>13359</a:t>
                      </a:r>
                    </a:p>
                  </a:txBody>
                  <a:tcPr/>
                </a:tc>
                <a:tc>
                  <a:txBody>
                    <a:bodyPr/>
                    <a:lstStyle/>
                    <a:p>
                      <a:r>
                        <a:rPr lang="en-US" sz="1000"/>
                        <a:t>-22.67 %</a:t>
                      </a:r>
                    </a:p>
                  </a:txBody>
                  <a:tcPr/>
                </a:tc>
                <a:extLst>
                  <a:ext uri="{0D108BD9-81ED-4DB2-BD59-A6C34878D82A}">
                    <a16:rowId xmlns:a16="http://schemas.microsoft.com/office/drawing/2014/main" val="4288561432"/>
                  </a:ext>
                </a:extLst>
              </a:tr>
              <a:tr h="370840">
                <a:tc>
                  <a:txBody>
                    <a:bodyPr/>
                    <a:lstStyle/>
                    <a:p>
                      <a:r>
                        <a:rPr lang="en-US" sz="1000"/>
                        <a:t>04. Paid Reach Yapı Kredi İnsan Kaynakları</a:t>
                      </a:r>
                    </a:p>
                  </a:txBody>
                  <a:tcPr/>
                </a:tc>
                <a:tc>
                  <a:txBody>
                    <a:bodyPr/>
                    <a:lstStyle/>
                    <a:p>
                      <a:r>
                        <a:rPr lang="en-US" sz="1000"/>
                        <a:t>0</a:t>
                      </a:r>
                    </a:p>
                  </a:txBody>
                  <a:tcPr/>
                </a:tc>
                <a:tc>
                  <a:txBody>
                    <a:bodyPr/>
                    <a:lstStyle/>
                    <a:p>
                      <a:r>
                        <a:rPr lang="en-US" sz="1000"/>
                        <a:t>0</a:t>
                      </a:r>
                    </a:p>
                  </a:txBody>
                  <a:tcPr/>
                </a:tc>
                <a:tc>
                  <a:txBody>
                    <a:bodyPr/>
                    <a:lstStyle/>
                    <a:p>
                      <a:r>
                        <a:rPr lang="en-US" sz="1000"/>
                        <a:t>0.00 %</a:t>
                      </a:r>
                    </a:p>
                  </a:txBody>
                  <a:tcPr/>
                </a:tc>
                <a:extLst>
                  <a:ext uri="{0D108BD9-81ED-4DB2-BD59-A6C34878D82A}">
                    <a16:rowId xmlns:a16="http://schemas.microsoft.com/office/drawing/2014/main" val="2850172452"/>
                  </a:ext>
                </a:extLst>
              </a:tr>
              <a:tr h="370840">
                <a:tc>
                  <a:txBody>
                    <a:bodyPr/>
                    <a:lstStyle/>
                    <a:p>
                      <a:r>
                        <a:rPr lang="en-US" sz="1000"/>
                        <a:t>05. Total Reach Yapı Kredi İnsan Kaynakları</a:t>
                      </a:r>
                    </a:p>
                  </a:txBody>
                  <a:tcPr/>
                </a:tc>
                <a:tc>
                  <a:txBody>
                    <a:bodyPr/>
                    <a:lstStyle/>
                    <a:p>
                      <a:r>
                        <a:rPr lang="en-US" sz="1000"/>
                        <a:t>10348</a:t>
                      </a:r>
                    </a:p>
                  </a:txBody>
                  <a:tcPr/>
                </a:tc>
                <a:tc>
                  <a:txBody>
                    <a:bodyPr/>
                    <a:lstStyle/>
                    <a:p>
                      <a:r>
                        <a:rPr lang="en-US" sz="1000"/>
                        <a:t>13371</a:t>
                      </a:r>
                    </a:p>
                  </a:txBody>
                  <a:tcPr/>
                </a:tc>
                <a:tc>
                  <a:txBody>
                    <a:bodyPr/>
                    <a:lstStyle/>
                    <a:p>
                      <a:r>
                        <a:rPr lang="en-US" sz="1000"/>
                        <a:t>-22.61 %</a:t>
                      </a:r>
                    </a:p>
                  </a:txBody>
                  <a:tcPr/>
                </a:tc>
                <a:extLst>
                  <a:ext uri="{0D108BD9-81ED-4DB2-BD59-A6C34878D82A}">
                    <a16:rowId xmlns:a16="http://schemas.microsoft.com/office/drawing/2014/main" val="111609750"/>
                  </a:ext>
                </a:extLst>
              </a:tr>
            </a:tbl>
          </a:graphicData>
        </a:graphic>
      </p:graphicFrame>
      <p:sp>
        <p:nvSpPr>
          <p:cNvPr id="4" name="Text Placeholder 3">
            <a:extLst>
              <a:ext uri="{FF2B5EF4-FFF2-40B4-BE49-F238E27FC236}">
                <a16:creationId xmlns:a16="http://schemas.microsoft.com/office/drawing/2014/main" id="{F16A665B-C85C-47E5-8C79-D0D5F2C33B34}"/>
              </a:ext>
            </a:extLst>
          </p:cNvPr>
          <p:cNvSpPr>
            <a:spLocks noGrp="1"/>
          </p:cNvSpPr>
          <p:nvPr>
            <p:ph type="body" sz="quarter" idx="14"/>
          </p:nvPr>
        </p:nvSpPr>
        <p:spPr/>
        <p:txBody>
          <a:bodyPr/>
          <a:lstStyle/>
          <a:p>
            <a:r>
              <a:rPr lang="en-US"/>
              <a:t>01.03.2022 - 31.05.2022</a:t>
            </a:r>
          </a:p>
        </p:txBody>
      </p:sp>
    </p:spTree>
    <p:extLst>
      <p:ext uri="{BB962C8B-B14F-4D97-AF65-F5344CB8AC3E}">
        <p14:creationId xmlns:p14="http://schemas.microsoft.com/office/powerpoint/2010/main" val="31773092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08595-7F12-4CF4-AB85-D9854026A568}"/>
              </a:ext>
            </a:extLst>
          </p:cNvPr>
          <p:cNvSpPr>
            <a:spLocks noGrp="1"/>
          </p:cNvSpPr>
          <p:nvPr>
            <p:ph type="title"/>
          </p:nvPr>
        </p:nvSpPr>
        <p:spPr/>
        <p:txBody>
          <a:bodyPr/>
          <a:lstStyle/>
          <a:p>
            <a:r>
              <a:rPr lang="en-US"/>
              <a:t>Facebook Own Posts | Yapı Kredi İK</a:t>
            </a:r>
          </a:p>
        </p:txBody>
      </p:sp>
      <p:graphicFrame>
        <p:nvGraphicFramePr>
          <p:cNvPr id="6" name="Chart Placeholder 5">
            <a:extLst>
              <a:ext uri="{FF2B5EF4-FFF2-40B4-BE49-F238E27FC236}">
                <a16:creationId xmlns:a16="http://schemas.microsoft.com/office/drawing/2014/main" id="{3C75FBE6-F365-450B-8FCA-880D220A67A2}"/>
              </a:ext>
            </a:extLst>
          </p:cNvPr>
          <p:cNvGraphicFramePr>
            <a:graphicFrameLocks noGrp="1"/>
          </p:cNvGraphicFramePr>
          <p:nvPr>
            <p:ph type="chart" sz="quarter" idx="13"/>
            <p:extLst>
              <p:ext uri="{D42A27DB-BD31-4B8C-83A1-F6EECF244321}">
                <p14:modId xmlns:p14="http://schemas.microsoft.com/office/powerpoint/2010/main" val="8231881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A7781C-DB53-4896-BB8D-5E51A1A8F5D8}"/>
              </a:ext>
            </a:extLst>
          </p:cNvPr>
          <p:cNvSpPr>
            <a:spLocks noGrp="1"/>
          </p:cNvSpPr>
          <p:nvPr>
            <p:ph type="body" sz="quarter" idx="14"/>
          </p:nvPr>
        </p:nvSpPr>
        <p:spPr/>
        <p:txBody>
          <a:bodyPr/>
          <a:lstStyle/>
          <a:p>
            <a:r>
              <a:rPr lang="en-US"/>
              <a:t>01.05.2022 - 31.05.2022</a:t>
            </a:r>
          </a:p>
        </p:txBody>
      </p:sp>
      <p:sp>
        <p:nvSpPr>
          <p:cNvPr id="5" name="Footer Placeholder 4">
            <a:extLst>
              <a:ext uri="{FF2B5EF4-FFF2-40B4-BE49-F238E27FC236}">
                <a16:creationId xmlns:a16="http://schemas.microsoft.com/office/drawing/2014/main" id="{8A02FFEA-945D-4738-A416-FE1A1007F3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59408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7D78C3-300A-4ADC-B4AA-97B392B29033}"/>
              </a:ext>
            </a:extLst>
          </p:cNvPr>
          <p:cNvSpPr>
            <a:spLocks noGrp="1"/>
          </p:cNvSpPr>
          <p:nvPr>
            <p:ph type="title"/>
          </p:nvPr>
        </p:nvSpPr>
        <p:spPr/>
        <p:txBody>
          <a:bodyPr/>
          <a:lstStyle/>
          <a:p>
            <a:r>
              <a:rPr lang="en-US"/>
              <a:t>Facebook Key Metrics Radar | Yapı Kredi İK</a:t>
            </a:r>
          </a:p>
        </p:txBody>
      </p:sp>
      <p:graphicFrame>
        <p:nvGraphicFramePr>
          <p:cNvPr id="6" name="Chart Placeholder 5">
            <a:extLst>
              <a:ext uri="{FF2B5EF4-FFF2-40B4-BE49-F238E27FC236}">
                <a16:creationId xmlns:a16="http://schemas.microsoft.com/office/drawing/2014/main" id="{56D9D330-AA6D-4754-BEE0-EE5B7CA97CB8}"/>
              </a:ext>
            </a:extLst>
          </p:cNvPr>
          <p:cNvGraphicFramePr>
            <a:graphicFrameLocks noGrp="1"/>
          </p:cNvGraphicFramePr>
          <p:nvPr>
            <p:ph type="chart" sz="quarter" idx="13"/>
            <p:extLst>
              <p:ext uri="{D42A27DB-BD31-4B8C-83A1-F6EECF244321}">
                <p14:modId xmlns:p14="http://schemas.microsoft.com/office/powerpoint/2010/main" val="26307383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D6B802-297F-4AD1-A6DB-727F02E60498}"/>
              </a:ext>
            </a:extLst>
          </p:cNvPr>
          <p:cNvSpPr>
            <a:spLocks noGrp="1"/>
          </p:cNvSpPr>
          <p:nvPr>
            <p:ph type="body" sz="quarter" idx="14"/>
          </p:nvPr>
        </p:nvSpPr>
        <p:spPr/>
        <p:txBody>
          <a:bodyPr/>
          <a:lstStyle/>
          <a:p>
            <a:r>
              <a:rPr lang="en-US"/>
              <a:t>01.05.2022 - 31.05.2022</a:t>
            </a:r>
          </a:p>
        </p:txBody>
      </p:sp>
      <p:sp>
        <p:nvSpPr>
          <p:cNvPr id="5" name="Footer Placeholder 4">
            <a:extLst>
              <a:ext uri="{FF2B5EF4-FFF2-40B4-BE49-F238E27FC236}">
                <a16:creationId xmlns:a16="http://schemas.microsoft.com/office/drawing/2014/main" id="{93FEF508-743C-4E6A-83B9-E9E553F5CD4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621303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E16416-8C1B-441C-94C0-08828B01C74B}"/>
              </a:ext>
            </a:extLst>
          </p:cNvPr>
          <p:cNvSpPr>
            <a:spLocks noGrp="1"/>
          </p:cNvSpPr>
          <p:nvPr>
            <p:ph type="title"/>
          </p:nvPr>
        </p:nvSpPr>
        <p:spPr/>
        <p:txBody>
          <a:bodyPr/>
          <a:lstStyle/>
          <a:p>
            <a:r>
              <a:rPr lang="en-US"/>
              <a:t>Facebook Interaction Rate By Post Type | Yapı Kredi İK</a:t>
            </a:r>
          </a:p>
        </p:txBody>
      </p:sp>
      <p:graphicFrame>
        <p:nvGraphicFramePr>
          <p:cNvPr id="6" name="Chart Placeholder 5">
            <a:extLst>
              <a:ext uri="{FF2B5EF4-FFF2-40B4-BE49-F238E27FC236}">
                <a16:creationId xmlns:a16="http://schemas.microsoft.com/office/drawing/2014/main" id="{989B414B-7911-49F8-A052-88B05535D7AC}"/>
              </a:ext>
            </a:extLst>
          </p:cNvPr>
          <p:cNvGraphicFramePr>
            <a:graphicFrameLocks noGrp="1"/>
          </p:cNvGraphicFramePr>
          <p:nvPr>
            <p:ph type="chart" sz="quarter" idx="13"/>
            <p:extLst>
              <p:ext uri="{D42A27DB-BD31-4B8C-83A1-F6EECF244321}">
                <p14:modId xmlns:p14="http://schemas.microsoft.com/office/powerpoint/2010/main" val="17989004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5A2111-949F-417B-9C07-1D7D5C0F4A24}"/>
              </a:ext>
            </a:extLst>
          </p:cNvPr>
          <p:cNvSpPr>
            <a:spLocks noGrp="1"/>
          </p:cNvSpPr>
          <p:nvPr>
            <p:ph type="body" sz="quarter" idx="14"/>
          </p:nvPr>
        </p:nvSpPr>
        <p:spPr/>
        <p:txBody>
          <a:bodyPr/>
          <a:lstStyle/>
          <a:p>
            <a:r>
              <a:rPr lang="en-US"/>
              <a:t>01.05.2022 - 31.05.2022</a:t>
            </a:r>
          </a:p>
        </p:txBody>
      </p:sp>
      <p:sp>
        <p:nvSpPr>
          <p:cNvPr id="5" name="Footer Placeholder 4">
            <a:extLst>
              <a:ext uri="{FF2B5EF4-FFF2-40B4-BE49-F238E27FC236}">
                <a16:creationId xmlns:a16="http://schemas.microsoft.com/office/drawing/2014/main" id="{B1A4AF11-81ED-4AFC-8329-0CF30B0794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627555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E8667-1441-4BF9-9E13-F5ABFA75C8AC}"/>
              </a:ext>
            </a:extLst>
          </p:cNvPr>
          <p:cNvSpPr>
            <a:spLocks noGrp="1"/>
          </p:cNvSpPr>
          <p:nvPr>
            <p:ph type="title"/>
          </p:nvPr>
        </p:nvSpPr>
        <p:spPr/>
        <p:txBody>
          <a:bodyPr/>
          <a:lstStyle/>
          <a:p>
            <a:r>
              <a:rPr lang="en-US"/>
              <a:t>Facebook Interaction Rate | Yapı Kredi İK</a:t>
            </a:r>
          </a:p>
        </p:txBody>
      </p:sp>
      <p:graphicFrame>
        <p:nvGraphicFramePr>
          <p:cNvPr id="6" name="Chart Placeholder 5">
            <a:extLst>
              <a:ext uri="{FF2B5EF4-FFF2-40B4-BE49-F238E27FC236}">
                <a16:creationId xmlns:a16="http://schemas.microsoft.com/office/drawing/2014/main" id="{87439872-EE84-4E77-A301-ADB978CFE5FD}"/>
              </a:ext>
            </a:extLst>
          </p:cNvPr>
          <p:cNvGraphicFramePr>
            <a:graphicFrameLocks noGrp="1"/>
          </p:cNvGraphicFramePr>
          <p:nvPr>
            <p:ph type="chart" sz="quarter" idx="13"/>
            <p:extLst>
              <p:ext uri="{D42A27DB-BD31-4B8C-83A1-F6EECF244321}">
                <p14:modId xmlns:p14="http://schemas.microsoft.com/office/powerpoint/2010/main" val="1309159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BF1AD2-F886-4B6C-A2B1-3365DAB4BDC5}"/>
              </a:ext>
            </a:extLst>
          </p:cNvPr>
          <p:cNvSpPr>
            <a:spLocks noGrp="1"/>
          </p:cNvSpPr>
          <p:nvPr>
            <p:ph type="body" sz="quarter" idx="14"/>
          </p:nvPr>
        </p:nvSpPr>
        <p:spPr/>
        <p:txBody>
          <a:bodyPr/>
          <a:lstStyle/>
          <a:p>
            <a:r>
              <a:rPr lang="en-US"/>
              <a:t>01.05.2022 - 31.05.2022</a:t>
            </a:r>
          </a:p>
        </p:txBody>
      </p:sp>
      <p:sp>
        <p:nvSpPr>
          <p:cNvPr id="5" name="Footer Placeholder 4">
            <a:extLst>
              <a:ext uri="{FF2B5EF4-FFF2-40B4-BE49-F238E27FC236}">
                <a16:creationId xmlns:a16="http://schemas.microsoft.com/office/drawing/2014/main" id="{D3AFBAA1-8C44-415B-80A9-669D33C328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072725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F044E-E829-43F4-8C6F-000CD894AA58}"/>
              </a:ext>
            </a:extLst>
          </p:cNvPr>
          <p:cNvSpPr>
            <a:spLocks noGrp="1"/>
          </p:cNvSpPr>
          <p:nvPr>
            <p:ph type="title"/>
          </p:nvPr>
        </p:nvSpPr>
        <p:spPr/>
        <p:txBody>
          <a:bodyPr/>
          <a:lstStyle/>
          <a:p>
            <a:r>
              <a:rPr lang="en-US"/>
              <a:t>Facebook Interactions Distribution | Yapı Kredi İK</a:t>
            </a:r>
          </a:p>
        </p:txBody>
      </p:sp>
      <p:graphicFrame>
        <p:nvGraphicFramePr>
          <p:cNvPr id="6" name="Chart Placeholder 5">
            <a:extLst>
              <a:ext uri="{FF2B5EF4-FFF2-40B4-BE49-F238E27FC236}">
                <a16:creationId xmlns:a16="http://schemas.microsoft.com/office/drawing/2014/main" id="{26307804-3FD8-496A-895B-97F92D052970}"/>
              </a:ext>
            </a:extLst>
          </p:cNvPr>
          <p:cNvGraphicFramePr>
            <a:graphicFrameLocks noGrp="1"/>
          </p:cNvGraphicFramePr>
          <p:nvPr>
            <p:ph type="chart" sz="quarter" idx="13"/>
            <p:extLst>
              <p:ext uri="{D42A27DB-BD31-4B8C-83A1-F6EECF244321}">
                <p14:modId xmlns:p14="http://schemas.microsoft.com/office/powerpoint/2010/main" val="19025912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BECEC1-17F4-438E-8533-6FC290959836}"/>
              </a:ext>
            </a:extLst>
          </p:cNvPr>
          <p:cNvSpPr>
            <a:spLocks noGrp="1"/>
          </p:cNvSpPr>
          <p:nvPr>
            <p:ph type="body" sz="quarter" idx="14"/>
          </p:nvPr>
        </p:nvSpPr>
        <p:spPr/>
        <p:txBody>
          <a:bodyPr/>
          <a:lstStyle/>
          <a:p>
            <a:r>
              <a:rPr lang="en-US"/>
              <a:t>01.05.2022 - 31.05.2022</a:t>
            </a:r>
          </a:p>
        </p:txBody>
      </p:sp>
      <p:sp>
        <p:nvSpPr>
          <p:cNvPr id="5" name="Footer Placeholder 4">
            <a:extLst>
              <a:ext uri="{FF2B5EF4-FFF2-40B4-BE49-F238E27FC236}">
                <a16:creationId xmlns:a16="http://schemas.microsoft.com/office/drawing/2014/main" id="{F15DC62E-D112-4B1E-8F07-BC1A8018A65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231833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6639F-5AFB-4CFB-A49B-A245ED9567F7}"/>
              </a:ext>
            </a:extLst>
          </p:cNvPr>
          <p:cNvSpPr>
            <a:spLocks noGrp="1"/>
          </p:cNvSpPr>
          <p:nvPr>
            <p:ph type="title"/>
          </p:nvPr>
        </p:nvSpPr>
        <p:spPr/>
        <p:txBody>
          <a:bodyPr/>
          <a:lstStyle/>
          <a:p>
            <a:r>
              <a:rPr lang="en-US"/>
              <a:t>Facebook Fans Change | Yapı Kredi İK</a:t>
            </a:r>
          </a:p>
        </p:txBody>
      </p:sp>
      <p:graphicFrame>
        <p:nvGraphicFramePr>
          <p:cNvPr id="6" name="Chart Placeholder 5">
            <a:extLst>
              <a:ext uri="{FF2B5EF4-FFF2-40B4-BE49-F238E27FC236}">
                <a16:creationId xmlns:a16="http://schemas.microsoft.com/office/drawing/2014/main" id="{9EA54887-FA64-46B3-8615-4D2037B1B624}"/>
              </a:ext>
            </a:extLst>
          </p:cNvPr>
          <p:cNvGraphicFramePr>
            <a:graphicFrameLocks noGrp="1"/>
          </p:cNvGraphicFramePr>
          <p:nvPr>
            <p:ph type="chart" sz="quarter" idx="13"/>
            <p:extLst>
              <p:ext uri="{D42A27DB-BD31-4B8C-83A1-F6EECF244321}">
                <p14:modId xmlns:p14="http://schemas.microsoft.com/office/powerpoint/2010/main" val="289835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A2AC4B-D84B-44DA-88A3-6B222A5C9A2D}"/>
              </a:ext>
            </a:extLst>
          </p:cNvPr>
          <p:cNvSpPr>
            <a:spLocks noGrp="1"/>
          </p:cNvSpPr>
          <p:nvPr>
            <p:ph type="body" sz="quarter" idx="14"/>
          </p:nvPr>
        </p:nvSpPr>
        <p:spPr/>
        <p:txBody>
          <a:bodyPr/>
          <a:lstStyle/>
          <a:p>
            <a:r>
              <a:rPr lang="en-US"/>
              <a:t>01.05.2022 - 31.05.2022</a:t>
            </a:r>
          </a:p>
        </p:txBody>
      </p:sp>
      <p:sp>
        <p:nvSpPr>
          <p:cNvPr id="5" name="Footer Placeholder 4">
            <a:extLst>
              <a:ext uri="{FF2B5EF4-FFF2-40B4-BE49-F238E27FC236}">
                <a16:creationId xmlns:a16="http://schemas.microsoft.com/office/drawing/2014/main" id="{1AC9AEED-0C82-4D0B-AA77-85A8299F03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189781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CD48A-1A1D-4C33-8D34-FC1330E2A631}"/>
              </a:ext>
            </a:extLst>
          </p:cNvPr>
          <p:cNvSpPr>
            <a:spLocks noGrp="1"/>
          </p:cNvSpPr>
          <p:nvPr>
            <p:ph type="title"/>
          </p:nvPr>
        </p:nvSpPr>
        <p:spPr/>
        <p:txBody>
          <a:bodyPr/>
          <a:lstStyle/>
          <a:p>
            <a:r>
              <a:rPr lang="en-US"/>
              <a:t>Facebook Fans Change Rate | Yapı Kredi İK</a:t>
            </a:r>
          </a:p>
        </p:txBody>
      </p:sp>
      <p:graphicFrame>
        <p:nvGraphicFramePr>
          <p:cNvPr id="6" name="Chart Placeholder 5">
            <a:extLst>
              <a:ext uri="{FF2B5EF4-FFF2-40B4-BE49-F238E27FC236}">
                <a16:creationId xmlns:a16="http://schemas.microsoft.com/office/drawing/2014/main" id="{B4294541-A797-4E44-86C4-3A9ACC2FAB66}"/>
              </a:ext>
            </a:extLst>
          </p:cNvPr>
          <p:cNvGraphicFramePr>
            <a:graphicFrameLocks noGrp="1"/>
          </p:cNvGraphicFramePr>
          <p:nvPr>
            <p:ph type="chart" sz="quarter" idx="13"/>
            <p:extLst>
              <p:ext uri="{D42A27DB-BD31-4B8C-83A1-F6EECF244321}">
                <p14:modId xmlns:p14="http://schemas.microsoft.com/office/powerpoint/2010/main" val="15129406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AA2674-6998-4B3D-9FBD-0D125C197748}"/>
              </a:ext>
            </a:extLst>
          </p:cNvPr>
          <p:cNvSpPr>
            <a:spLocks noGrp="1"/>
          </p:cNvSpPr>
          <p:nvPr>
            <p:ph type="body" sz="quarter" idx="14"/>
          </p:nvPr>
        </p:nvSpPr>
        <p:spPr/>
        <p:txBody>
          <a:bodyPr/>
          <a:lstStyle/>
          <a:p>
            <a:r>
              <a:rPr lang="en-US"/>
              <a:t>01.05.2022 - 31.05.2022</a:t>
            </a:r>
          </a:p>
        </p:txBody>
      </p:sp>
      <p:sp>
        <p:nvSpPr>
          <p:cNvPr id="5" name="Footer Placeholder 4">
            <a:extLst>
              <a:ext uri="{FF2B5EF4-FFF2-40B4-BE49-F238E27FC236}">
                <a16:creationId xmlns:a16="http://schemas.microsoft.com/office/drawing/2014/main" id="{7A24EE57-A481-41A1-ABB3-DDA5C82A66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766768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EC204-8892-46B2-86D7-E359364BBEC2}"/>
              </a:ext>
            </a:extLst>
          </p:cNvPr>
          <p:cNvSpPr>
            <a:spLocks noGrp="1"/>
          </p:cNvSpPr>
          <p:nvPr>
            <p:ph type="title"/>
          </p:nvPr>
        </p:nvSpPr>
        <p:spPr/>
        <p:txBody>
          <a:bodyPr/>
          <a:lstStyle/>
          <a:p>
            <a:r>
              <a:rPr lang="en-US"/>
              <a:t>Facebook Fan Demographics | Yapı Kredi İK</a:t>
            </a:r>
          </a:p>
        </p:txBody>
      </p:sp>
      <p:graphicFrame>
        <p:nvGraphicFramePr>
          <p:cNvPr id="6" name="Chart Placeholder 5">
            <a:extLst>
              <a:ext uri="{FF2B5EF4-FFF2-40B4-BE49-F238E27FC236}">
                <a16:creationId xmlns:a16="http://schemas.microsoft.com/office/drawing/2014/main" id="{29561202-64B6-4C9F-8B6F-0368993A6115}"/>
              </a:ext>
            </a:extLst>
          </p:cNvPr>
          <p:cNvGraphicFramePr>
            <a:graphicFrameLocks noGrp="1"/>
          </p:cNvGraphicFramePr>
          <p:nvPr>
            <p:ph type="chart" sz="quarter" idx="13"/>
            <p:extLst>
              <p:ext uri="{D42A27DB-BD31-4B8C-83A1-F6EECF244321}">
                <p14:modId xmlns:p14="http://schemas.microsoft.com/office/powerpoint/2010/main" val="21603601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6FE57E-DCEF-4628-B958-6B584E88D5E4}"/>
              </a:ext>
            </a:extLst>
          </p:cNvPr>
          <p:cNvSpPr>
            <a:spLocks noGrp="1"/>
          </p:cNvSpPr>
          <p:nvPr>
            <p:ph type="body" sz="quarter" idx="14"/>
          </p:nvPr>
        </p:nvSpPr>
        <p:spPr/>
        <p:txBody>
          <a:bodyPr/>
          <a:lstStyle/>
          <a:p>
            <a:r>
              <a:rPr lang="en-US"/>
              <a:t>01.05.2022 - 31.05.2022</a:t>
            </a:r>
          </a:p>
        </p:txBody>
      </p:sp>
      <p:sp>
        <p:nvSpPr>
          <p:cNvPr id="5" name="Footer Placeholder 4">
            <a:extLst>
              <a:ext uri="{FF2B5EF4-FFF2-40B4-BE49-F238E27FC236}">
                <a16:creationId xmlns:a16="http://schemas.microsoft.com/office/drawing/2014/main" id="{BB87B0FB-EEBA-422C-9E27-5CD1B3044E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284966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25A7B-B305-49D8-94A4-3EDB157E161C}"/>
              </a:ext>
            </a:extLst>
          </p:cNvPr>
          <p:cNvSpPr>
            <a:spLocks noGrp="1"/>
          </p:cNvSpPr>
          <p:nvPr>
            <p:ph type="title"/>
          </p:nvPr>
        </p:nvSpPr>
        <p:spPr/>
        <p:txBody>
          <a:bodyPr/>
          <a:lstStyle/>
          <a:p>
            <a:r>
              <a:rPr lang="en-US"/>
              <a:t>Twitter Followers Total | Yapı Kredi İK</a:t>
            </a:r>
          </a:p>
        </p:txBody>
      </p:sp>
      <p:graphicFrame>
        <p:nvGraphicFramePr>
          <p:cNvPr id="6" name="Chart Placeholder 5">
            <a:extLst>
              <a:ext uri="{FF2B5EF4-FFF2-40B4-BE49-F238E27FC236}">
                <a16:creationId xmlns:a16="http://schemas.microsoft.com/office/drawing/2014/main" id="{D348CB79-780D-46E0-BE7F-E5DA409AC857}"/>
              </a:ext>
            </a:extLst>
          </p:cNvPr>
          <p:cNvGraphicFramePr>
            <a:graphicFrameLocks noGrp="1"/>
          </p:cNvGraphicFramePr>
          <p:nvPr>
            <p:ph type="chart" sz="quarter" idx="13"/>
            <p:extLst>
              <p:ext uri="{D42A27DB-BD31-4B8C-83A1-F6EECF244321}">
                <p14:modId xmlns:p14="http://schemas.microsoft.com/office/powerpoint/2010/main" val="19861367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0C60D6-C1AD-45EE-B8E7-EF986565F147}"/>
              </a:ext>
            </a:extLst>
          </p:cNvPr>
          <p:cNvSpPr>
            <a:spLocks noGrp="1"/>
          </p:cNvSpPr>
          <p:nvPr>
            <p:ph type="body" sz="quarter" idx="14"/>
          </p:nvPr>
        </p:nvSpPr>
        <p:spPr/>
        <p:txBody>
          <a:bodyPr/>
          <a:lstStyle/>
          <a:p>
            <a:r>
              <a:rPr lang="en-US"/>
              <a:t>01.05.2022 - 31.05.2022</a:t>
            </a:r>
          </a:p>
        </p:txBody>
      </p:sp>
      <p:sp>
        <p:nvSpPr>
          <p:cNvPr id="5" name="Footer Placeholder 4">
            <a:extLst>
              <a:ext uri="{FF2B5EF4-FFF2-40B4-BE49-F238E27FC236}">
                <a16:creationId xmlns:a16="http://schemas.microsoft.com/office/drawing/2014/main" id="{E3E7B79F-6BCE-4658-A750-517B406A5D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871818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22157-668F-4F4A-BB8D-4560D66F45D9}"/>
              </a:ext>
            </a:extLst>
          </p:cNvPr>
          <p:cNvSpPr>
            <a:spLocks noGrp="1"/>
          </p:cNvSpPr>
          <p:nvPr>
            <p:ph type="title"/>
          </p:nvPr>
        </p:nvSpPr>
        <p:spPr/>
        <p:txBody>
          <a:bodyPr/>
          <a:lstStyle/>
          <a:p>
            <a:r>
              <a:rPr lang="en-US"/>
              <a:t>Instagram Interaction Rate | Yapı Kredi İK</a:t>
            </a:r>
          </a:p>
        </p:txBody>
      </p:sp>
      <p:graphicFrame>
        <p:nvGraphicFramePr>
          <p:cNvPr id="6" name="Chart Placeholder 5">
            <a:extLst>
              <a:ext uri="{FF2B5EF4-FFF2-40B4-BE49-F238E27FC236}">
                <a16:creationId xmlns:a16="http://schemas.microsoft.com/office/drawing/2014/main" id="{C4D4B930-5F67-417B-855A-7B8E6B79CF0D}"/>
              </a:ext>
            </a:extLst>
          </p:cNvPr>
          <p:cNvGraphicFramePr>
            <a:graphicFrameLocks noGrp="1"/>
          </p:cNvGraphicFramePr>
          <p:nvPr>
            <p:ph type="chart" sz="quarter" idx="13"/>
            <p:extLst>
              <p:ext uri="{D42A27DB-BD31-4B8C-83A1-F6EECF244321}">
                <p14:modId xmlns:p14="http://schemas.microsoft.com/office/powerpoint/2010/main" val="122111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24A98B-2798-46F0-9E36-88E54B1B44EF}"/>
              </a:ext>
            </a:extLst>
          </p:cNvPr>
          <p:cNvSpPr>
            <a:spLocks noGrp="1"/>
          </p:cNvSpPr>
          <p:nvPr>
            <p:ph type="body" sz="quarter" idx="14"/>
          </p:nvPr>
        </p:nvSpPr>
        <p:spPr/>
        <p:txBody>
          <a:bodyPr/>
          <a:lstStyle/>
          <a:p>
            <a:r>
              <a:rPr lang="en-US"/>
              <a:t>01.05.2022 - 31.05.2022</a:t>
            </a:r>
          </a:p>
        </p:txBody>
      </p:sp>
      <p:sp>
        <p:nvSpPr>
          <p:cNvPr id="5" name="Footer Placeholder 4">
            <a:extLst>
              <a:ext uri="{FF2B5EF4-FFF2-40B4-BE49-F238E27FC236}">
                <a16:creationId xmlns:a16="http://schemas.microsoft.com/office/drawing/2014/main" id="{BBA7AB54-EE55-4E8C-830E-C59FCBE2DA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601415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23255B-C87A-41EE-A74F-AB9D0D6320EB}"/>
              </a:ext>
            </a:extLst>
          </p:cNvPr>
          <p:cNvSpPr>
            <a:spLocks noGrp="1"/>
          </p:cNvSpPr>
          <p:nvPr>
            <p:ph type="title"/>
          </p:nvPr>
        </p:nvSpPr>
        <p:spPr/>
        <p:txBody>
          <a:bodyPr/>
          <a:lstStyle/>
          <a:p>
            <a:r>
              <a:rPr lang="en-US"/>
              <a:t>Instagram Followers Change Rate | Yapı Kredi İK</a:t>
            </a:r>
          </a:p>
        </p:txBody>
      </p:sp>
      <p:graphicFrame>
        <p:nvGraphicFramePr>
          <p:cNvPr id="6" name="Chart Placeholder 5">
            <a:extLst>
              <a:ext uri="{FF2B5EF4-FFF2-40B4-BE49-F238E27FC236}">
                <a16:creationId xmlns:a16="http://schemas.microsoft.com/office/drawing/2014/main" id="{85821B81-C3A6-47D5-A3B0-76EB097AFB7E}"/>
              </a:ext>
            </a:extLst>
          </p:cNvPr>
          <p:cNvGraphicFramePr>
            <a:graphicFrameLocks noGrp="1"/>
          </p:cNvGraphicFramePr>
          <p:nvPr>
            <p:ph type="chart" sz="quarter" idx="13"/>
            <p:extLst>
              <p:ext uri="{D42A27DB-BD31-4B8C-83A1-F6EECF244321}">
                <p14:modId xmlns:p14="http://schemas.microsoft.com/office/powerpoint/2010/main" val="14417769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B41990E-09DF-42C7-9803-3226E3539C3E}"/>
              </a:ext>
            </a:extLst>
          </p:cNvPr>
          <p:cNvSpPr>
            <a:spLocks noGrp="1"/>
          </p:cNvSpPr>
          <p:nvPr>
            <p:ph type="body" sz="quarter" idx="14"/>
          </p:nvPr>
        </p:nvSpPr>
        <p:spPr/>
        <p:txBody>
          <a:bodyPr/>
          <a:lstStyle/>
          <a:p>
            <a:r>
              <a:rPr lang="en-US"/>
              <a:t>01.05.2022 - 31.05.2022</a:t>
            </a:r>
          </a:p>
        </p:txBody>
      </p:sp>
      <p:sp>
        <p:nvSpPr>
          <p:cNvPr id="5" name="Footer Placeholder 4">
            <a:extLst>
              <a:ext uri="{FF2B5EF4-FFF2-40B4-BE49-F238E27FC236}">
                <a16:creationId xmlns:a16="http://schemas.microsoft.com/office/drawing/2014/main" id="{26DE947D-5E48-47D0-8E87-FE5E15CA013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5769550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1148</Words>
  <Application>Microsoft Office PowerPoint</Application>
  <PresentationFormat>On-screen Show (4:3)</PresentationFormat>
  <Paragraphs>516</Paragraphs>
  <Slides>35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Arial</vt:lpstr>
      <vt:lpstr>Calibri</vt:lpstr>
      <vt:lpstr>quintly_template</vt:lpstr>
      <vt:lpstr>YKB Social Analytics</vt:lpstr>
      <vt:lpstr>Facebook Fans Table | Yapı Kredi İK</vt:lpstr>
      <vt:lpstr>Facebook Average Interactions Per Post | Yapı Kredi İK</vt:lpstr>
      <vt:lpstr>Twitter Interaction Rate | Yapı Kredi İK</vt:lpstr>
      <vt:lpstr>Instagram Followers Total | Yapı Kredi İK</vt:lpstr>
      <vt:lpstr>Instagram Key Metrics Radar | Yapı Kredi İK</vt:lpstr>
      <vt:lpstr>LinkedIn Engagement Rate By Post Type | Yapı Kredi İK</vt:lpstr>
      <vt:lpstr>LinkedIn Posts Table | Yapı Kredi İK - 1 of 16</vt:lpstr>
      <vt:lpstr>LinkedIn Posts Table | Yapı Kredi İK - 2 of 16</vt:lpstr>
      <vt:lpstr>LinkedIn Posts Table | Yapı Kredi İK - 3 of 16</vt:lpstr>
      <vt:lpstr>LinkedIn Posts Table | Yapı Kredi İK - 4 of 16</vt:lpstr>
      <vt:lpstr>LinkedIn Posts Table | Yapı Kredi İK - 5 of 16</vt:lpstr>
      <vt:lpstr>LinkedIn Posts Table | Yapı Kredi İK - 6 of 16</vt:lpstr>
      <vt:lpstr>LinkedIn Posts Table | Yapı Kredi İK - 7 of 16</vt:lpstr>
      <vt:lpstr>LinkedIn Posts Table | Yapı Kredi İK - 8 of 16</vt:lpstr>
      <vt:lpstr>LinkedIn Posts Table | Yapı Kredi İK - 9 of 16</vt:lpstr>
      <vt:lpstr>LinkedIn Posts Table | Yapı Kredi İK - 10 of 16</vt:lpstr>
      <vt:lpstr>LinkedIn Posts Table | Yapı Kredi İK - 11 of 16</vt:lpstr>
      <vt:lpstr>LinkedIn Posts Table | Yapı Kredi İK - 12 of 16</vt:lpstr>
      <vt:lpstr>LinkedIn Posts Table | Yapı Kredi İK - 13 of 16</vt:lpstr>
      <vt:lpstr>LinkedIn Posts Table | Yapı Kredi İK - 14 of 16</vt:lpstr>
      <vt:lpstr>LinkedIn Posts Table | Yapı Kredi İK - 15 of 16</vt:lpstr>
      <vt:lpstr>LinkedIn Posts Table | Yapı Kredi İK - 16 of 16</vt:lpstr>
      <vt:lpstr>Facebook FB: Organic, Viral, Unpaid, Paid and Total Reach | Yapı Kredi İK</vt:lpstr>
      <vt:lpstr>Facebook Own Posts | Yapı Kredi İK</vt:lpstr>
      <vt:lpstr>Facebook Key Metrics Radar | Yapı Kredi İK</vt:lpstr>
      <vt:lpstr>Facebook Interaction Rate By Post Type | Yapı Kredi İK</vt:lpstr>
      <vt:lpstr>Facebook Interaction Rate | Yapı Kredi İK</vt:lpstr>
      <vt:lpstr>Facebook Interactions Distribution | Yapı Kredi İK</vt:lpstr>
      <vt:lpstr>Facebook Fans Change | Yapı Kredi İK</vt:lpstr>
      <vt:lpstr>Facebook Fans Change Rate | Yapı Kredi İK</vt:lpstr>
      <vt:lpstr>Facebook Fan Demographics | Yapı Kredi İK</vt:lpstr>
      <vt:lpstr>Twitter Followers Total | Yapı Kredi İK</vt:lpstr>
      <vt:lpstr>Instagram Interaction Rate | Yapı Kredi İK</vt:lpstr>
      <vt:lpstr>Instagram Followers Change Rate | Yapı Kredi İK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YKB Social Analytics</dc:title>
  <dc:creator>Administrator</dc:creator>
  <cp:lastModifiedBy>Administrator</cp:lastModifiedBy>
  <cp:revision>1</cp:revision>
  <dcterms:created xsi:type="dcterms:W3CDTF">2022-06-06T12:30:05Z</dcterms:created>
  <dcterms:modified xsi:type="dcterms:W3CDTF">2022-06-06T12:31:02Z</dcterms:modified>
</cp:coreProperties>
</file>