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93834-9F01-42BE-BD05-6D713ECB71F1}"/>
              </a:ext>
            </a:extLst>
          </p:cNvPr>
          <p:cNvSpPr>
            <a:spLocks noGrp="1"/>
          </p:cNvSpPr>
          <p:nvPr>
            <p:ph type="title"/>
          </p:nvPr>
        </p:nvSpPr>
        <p:spPr/>
        <p:txBody>
          <a:bodyPr/>
          <a:lstStyle/>
          <a:p>
            <a:r>
              <a:rPr lang="en-US"/>
              <a:t>LinkedIn Posts Table | Yapı - all - 1 of 13</a:t>
            </a:r>
          </a:p>
        </p:txBody>
      </p:sp>
      <p:graphicFrame>
        <p:nvGraphicFramePr>
          <p:cNvPr id="5" name="Table Placeholder 4">
            <a:extLst>
              <a:ext uri="{FF2B5EF4-FFF2-40B4-BE49-F238E27FC236}">
                <a16:creationId xmlns:a16="http://schemas.microsoft.com/office/drawing/2014/main" id="{A131A3B9-2DBF-4502-8FA4-A6772502BC30}"/>
              </a:ext>
            </a:extLst>
          </p:cNvPr>
          <p:cNvGraphicFramePr>
            <a:graphicFrameLocks noGrp="1"/>
          </p:cNvGraphicFramePr>
          <p:nvPr>
            <p:ph type="tbl" sz="quarter" idx="13"/>
            <p:extLst>
              <p:ext uri="{D42A27DB-BD31-4B8C-83A1-F6EECF244321}">
                <p14:modId xmlns:p14="http://schemas.microsoft.com/office/powerpoint/2010/main" val="3201962727"/>
              </p:ext>
            </p:extLst>
          </p:nvPr>
        </p:nvGraphicFramePr>
        <p:xfrm>
          <a:off x="457200" y="1731963"/>
          <a:ext cx="8065008" cy="201168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17708899"/>
                    </a:ext>
                  </a:extLst>
                </a:gridCol>
                <a:gridCol w="905256">
                  <a:extLst>
                    <a:ext uri="{9D8B030D-6E8A-4147-A177-3AD203B41FA5}">
                      <a16:colId xmlns:a16="http://schemas.microsoft.com/office/drawing/2014/main" val="3299739531"/>
                    </a:ext>
                  </a:extLst>
                </a:gridCol>
                <a:gridCol w="658368">
                  <a:extLst>
                    <a:ext uri="{9D8B030D-6E8A-4147-A177-3AD203B41FA5}">
                      <a16:colId xmlns:a16="http://schemas.microsoft.com/office/drawing/2014/main" val="2210341372"/>
                    </a:ext>
                  </a:extLst>
                </a:gridCol>
                <a:gridCol w="658368">
                  <a:extLst>
                    <a:ext uri="{9D8B030D-6E8A-4147-A177-3AD203B41FA5}">
                      <a16:colId xmlns:a16="http://schemas.microsoft.com/office/drawing/2014/main" val="4049987682"/>
                    </a:ext>
                  </a:extLst>
                </a:gridCol>
                <a:gridCol w="658368">
                  <a:extLst>
                    <a:ext uri="{9D8B030D-6E8A-4147-A177-3AD203B41FA5}">
                      <a16:colId xmlns:a16="http://schemas.microsoft.com/office/drawing/2014/main" val="1869320176"/>
                    </a:ext>
                  </a:extLst>
                </a:gridCol>
                <a:gridCol w="658368">
                  <a:extLst>
                    <a:ext uri="{9D8B030D-6E8A-4147-A177-3AD203B41FA5}">
                      <a16:colId xmlns:a16="http://schemas.microsoft.com/office/drawing/2014/main" val="2743807603"/>
                    </a:ext>
                  </a:extLst>
                </a:gridCol>
                <a:gridCol w="658368">
                  <a:extLst>
                    <a:ext uri="{9D8B030D-6E8A-4147-A177-3AD203B41FA5}">
                      <a16:colId xmlns:a16="http://schemas.microsoft.com/office/drawing/2014/main" val="2577286751"/>
                    </a:ext>
                  </a:extLst>
                </a:gridCol>
                <a:gridCol w="658368">
                  <a:extLst>
                    <a:ext uri="{9D8B030D-6E8A-4147-A177-3AD203B41FA5}">
                      <a16:colId xmlns:a16="http://schemas.microsoft.com/office/drawing/2014/main" val="247356359"/>
                    </a:ext>
                  </a:extLst>
                </a:gridCol>
                <a:gridCol w="658368">
                  <a:extLst>
                    <a:ext uri="{9D8B030D-6E8A-4147-A177-3AD203B41FA5}">
                      <a16:colId xmlns:a16="http://schemas.microsoft.com/office/drawing/2014/main" val="4176956629"/>
                    </a:ext>
                  </a:extLst>
                </a:gridCol>
                <a:gridCol w="658368">
                  <a:extLst>
                    <a:ext uri="{9D8B030D-6E8A-4147-A177-3AD203B41FA5}">
                      <a16:colId xmlns:a16="http://schemas.microsoft.com/office/drawing/2014/main" val="1725731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01977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- 2020-10-08 15:21:23</a:t>
                      </a:r>
                      <a:r>
                        <a:rPr kumimoji="0" lang="en-US" sz="1000" b="0" i="0" u="none" strike="noStrike" kern="1200" cap="none" spc="0" normalizeH="0" baseline="0" noProof="0">
                          <a:ln>
                            <a:noFill/>
                          </a:ln>
                          <a:solidFill>
                            <a:prstClr val="black"/>
                          </a:solidFill>
                          <a:effectLst/>
                          <a:uLnTx/>
                          <a:uFillTx/>
                          <a:latin typeface="+mn-lt"/>
                          <a:ea typeface="+mn-ea"/>
                          <a:cs typeface="+mn-cs"/>
                        </a:rPr>
                        <a:t>
  Dijital bankacılık ve Ar-Ge çalışmalarımız kapsamında geliştirdiğimiz FOCA projesi, BotGen projesi, Code.YapıKredi platformumuz ve daha fazlası için Entegre Raporumuzu inceleyebilirsiniz. https://bit.ly/3hbWbEp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0.035935085007728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extLst>
                  <a:ext uri="{0D108BD9-81ED-4DB2-BD59-A6C34878D82A}">
                    <a16:rowId xmlns:a16="http://schemas.microsoft.com/office/drawing/2014/main" val="4071174626"/>
                  </a:ext>
                </a:extLst>
              </a:tr>
            </a:tbl>
          </a:graphicData>
        </a:graphic>
      </p:graphicFrame>
      <p:sp>
        <p:nvSpPr>
          <p:cNvPr id="4" name="Text Placeholder 3">
            <a:extLst>
              <a:ext uri="{FF2B5EF4-FFF2-40B4-BE49-F238E27FC236}">
                <a16:creationId xmlns:a16="http://schemas.microsoft.com/office/drawing/2014/main" id="{88F4BED6-CEE1-445C-B27B-0EF2174C9EF1}"/>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3224081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70087-9C98-46EE-9C7D-99F59D99C8DA}"/>
              </a:ext>
            </a:extLst>
          </p:cNvPr>
          <p:cNvSpPr>
            <a:spLocks noGrp="1"/>
          </p:cNvSpPr>
          <p:nvPr>
            <p:ph type="title"/>
          </p:nvPr>
        </p:nvSpPr>
        <p:spPr/>
        <p:txBody>
          <a:bodyPr/>
          <a:lstStyle/>
          <a:p>
            <a:r>
              <a:rPr lang="en-US"/>
              <a:t>LinkedIn Posts Table | Yapı - all - 2 of 13</a:t>
            </a:r>
          </a:p>
        </p:txBody>
      </p:sp>
      <p:graphicFrame>
        <p:nvGraphicFramePr>
          <p:cNvPr id="5" name="Table Placeholder 4">
            <a:extLst>
              <a:ext uri="{FF2B5EF4-FFF2-40B4-BE49-F238E27FC236}">
                <a16:creationId xmlns:a16="http://schemas.microsoft.com/office/drawing/2014/main" id="{477F2757-7DFB-4D0F-9DB3-B584EAF2FA38}"/>
              </a:ext>
            </a:extLst>
          </p:cNvPr>
          <p:cNvGraphicFramePr>
            <a:graphicFrameLocks noGrp="1"/>
          </p:cNvGraphicFramePr>
          <p:nvPr>
            <p:ph type="tbl" sz="quarter" idx="13"/>
            <p:extLst>
              <p:ext uri="{D42A27DB-BD31-4B8C-83A1-F6EECF244321}">
                <p14:modId xmlns:p14="http://schemas.microsoft.com/office/powerpoint/2010/main" val="36646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30575195"/>
                    </a:ext>
                  </a:extLst>
                </a:gridCol>
                <a:gridCol w="905256">
                  <a:extLst>
                    <a:ext uri="{9D8B030D-6E8A-4147-A177-3AD203B41FA5}">
                      <a16:colId xmlns:a16="http://schemas.microsoft.com/office/drawing/2014/main" val="203729535"/>
                    </a:ext>
                  </a:extLst>
                </a:gridCol>
                <a:gridCol w="658368">
                  <a:extLst>
                    <a:ext uri="{9D8B030D-6E8A-4147-A177-3AD203B41FA5}">
                      <a16:colId xmlns:a16="http://schemas.microsoft.com/office/drawing/2014/main" val="4154367376"/>
                    </a:ext>
                  </a:extLst>
                </a:gridCol>
                <a:gridCol w="658368">
                  <a:extLst>
                    <a:ext uri="{9D8B030D-6E8A-4147-A177-3AD203B41FA5}">
                      <a16:colId xmlns:a16="http://schemas.microsoft.com/office/drawing/2014/main" val="137507522"/>
                    </a:ext>
                  </a:extLst>
                </a:gridCol>
                <a:gridCol w="658368">
                  <a:extLst>
                    <a:ext uri="{9D8B030D-6E8A-4147-A177-3AD203B41FA5}">
                      <a16:colId xmlns:a16="http://schemas.microsoft.com/office/drawing/2014/main" val="2584522271"/>
                    </a:ext>
                  </a:extLst>
                </a:gridCol>
                <a:gridCol w="658368">
                  <a:extLst>
                    <a:ext uri="{9D8B030D-6E8A-4147-A177-3AD203B41FA5}">
                      <a16:colId xmlns:a16="http://schemas.microsoft.com/office/drawing/2014/main" val="838943077"/>
                    </a:ext>
                  </a:extLst>
                </a:gridCol>
                <a:gridCol w="658368">
                  <a:extLst>
                    <a:ext uri="{9D8B030D-6E8A-4147-A177-3AD203B41FA5}">
                      <a16:colId xmlns:a16="http://schemas.microsoft.com/office/drawing/2014/main" val="85256196"/>
                    </a:ext>
                  </a:extLst>
                </a:gridCol>
                <a:gridCol w="658368">
                  <a:extLst>
                    <a:ext uri="{9D8B030D-6E8A-4147-A177-3AD203B41FA5}">
                      <a16:colId xmlns:a16="http://schemas.microsoft.com/office/drawing/2014/main" val="898710163"/>
                    </a:ext>
                  </a:extLst>
                </a:gridCol>
                <a:gridCol w="658368">
                  <a:extLst>
                    <a:ext uri="{9D8B030D-6E8A-4147-A177-3AD203B41FA5}">
                      <a16:colId xmlns:a16="http://schemas.microsoft.com/office/drawing/2014/main" val="1855353090"/>
                    </a:ext>
                  </a:extLst>
                </a:gridCol>
                <a:gridCol w="658368">
                  <a:extLst>
                    <a:ext uri="{9D8B030D-6E8A-4147-A177-3AD203B41FA5}">
                      <a16:colId xmlns:a16="http://schemas.microsoft.com/office/drawing/2014/main" val="343425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53143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- 2020-10-05 19:07:47</a:t>
                      </a:r>
                      <a:r>
                        <a:rPr kumimoji="0" lang="en-US" sz="1000" b="0" i="0" u="none" strike="noStrike" kern="1200" cap="none" spc="0" normalizeH="0" baseline="0" noProof="0">
                          <a:ln>
                            <a:noFill/>
                          </a:ln>
                          <a:solidFill>
                            <a:prstClr val="black"/>
                          </a:solidFill>
                          <a:effectLst/>
                          <a:uLnTx/>
                          <a:uFillTx/>
                          <a:latin typeface="+mn-lt"/>
                          <a:ea typeface="+mn-ea"/>
                          <a:cs typeface="+mn-cs"/>
                        </a:rPr>
                        <a:t>
  Code.YapıKredi ile "Girişimcilik Sohbetleri" serisi, Inofab Health Kurucu Ortağı Merthan Öztürk ile devam ediyor. Startups.watch Kurucusu Serkan Ünsal'ın moderatörlüğünde gerçekleşecek yayında dijital sağlık çözümleri hakkında konuşacağız. 7 Ekim Çarşamba günü saat 18.00’de Facebook sayfamızda ve YouTube kanalımızda gerçekleşecek canlı yayını linkimizden izleyebilirsiniz. 👉🏻 https://lnkd.in/dMjDNm7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0.015541401273885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0500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- 2020-10-04 11:23:43</a:t>
                      </a:r>
                      <a:r>
                        <a:rPr kumimoji="0" lang="en-US" sz="1000" b="0" i="0" u="none" strike="noStrike" kern="1200" cap="none" spc="0" normalizeH="0" baseline="0" noProof="0">
                          <a:ln>
                            <a:noFill/>
                          </a:ln>
                          <a:solidFill>
                            <a:prstClr val="black"/>
                          </a:solidFill>
                          <a:effectLst/>
                          <a:uLnTx/>
                          <a:uFillTx/>
                          <a:latin typeface="+mn-lt"/>
                          <a:ea typeface="+mn-ea"/>
                          <a:cs typeface="+mn-cs"/>
                        </a:rPr>
                        <a:t>
  Bugün 4 Ekim Hayvanları Koruma Günü. Onların da çocuklarımız gibi sevgiye, ilgiye ihtiyacı olduğunu unutmayalım.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0.020189241190269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7726</a:t>
                      </a:r>
                    </a:p>
                  </a:txBody>
                  <a:tcPr/>
                </a:tc>
                <a:extLst>
                  <a:ext uri="{0D108BD9-81ED-4DB2-BD59-A6C34878D82A}">
                    <a16:rowId xmlns:a16="http://schemas.microsoft.com/office/drawing/2014/main" val="785810198"/>
                  </a:ext>
                </a:extLst>
              </a:tr>
            </a:tbl>
          </a:graphicData>
        </a:graphic>
      </p:graphicFrame>
      <p:sp>
        <p:nvSpPr>
          <p:cNvPr id="4" name="Text Placeholder 3">
            <a:extLst>
              <a:ext uri="{FF2B5EF4-FFF2-40B4-BE49-F238E27FC236}">
                <a16:creationId xmlns:a16="http://schemas.microsoft.com/office/drawing/2014/main" id="{D2570928-B5A8-48A4-9426-6D3752832AA2}"/>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3037271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579F6-D762-4B81-9262-ACC92791D478}"/>
              </a:ext>
            </a:extLst>
          </p:cNvPr>
          <p:cNvSpPr>
            <a:spLocks noGrp="1"/>
          </p:cNvSpPr>
          <p:nvPr>
            <p:ph type="title"/>
          </p:nvPr>
        </p:nvSpPr>
        <p:spPr/>
        <p:txBody>
          <a:bodyPr/>
          <a:lstStyle/>
          <a:p>
            <a:r>
              <a:rPr lang="en-US"/>
              <a:t>LinkedIn Posts Table | Yapı - all - 3 of 13</a:t>
            </a:r>
          </a:p>
        </p:txBody>
      </p:sp>
      <p:graphicFrame>
        <p:nvGraphicFramePr>
          <p:cNvPr id="5" name="Table Placeholder 4">
            <a:extLst>
              <a:ext uri="{FF2B5EF4-FFF2-40B4-BE49-F238E27FC236}">
                <a16:creationId xmlns:a16="http://schemas.microsoft.com/office/drawing/2014/main" id="{D1BA32BD-B33E-41EE-976B-AB77DCBB33E5}"/>
              </a:ext>
            </a:extLst>
          </p:cNvPr>
          <p:cNvGraphicFramePr>
            <a:graphicFrameLocks noGrp="1"/>
          </p:cNvGraphicFramePr>
          <p:nvPr>
            <p:ph type="tbl" sz="quarter" idx="13"/>
            <p:extLst>
              <p:ext uri="{D42A27DB-BD31-4B8C-83A1-F6EECF244321}">
                <p14:modId xmlns:p14="http://schemas.microsoft.com/office/powerpoint/2010/main" val="3573714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46206166"/>
                    </a:ext>
                  </a:extLst>
                </a:gridCol>
                <a:gridCol w="905256">
                  <a:extLst>
                    <a:ext uri="{9D8B030D-6E8A-4147-A177-3AD203B41FA5}">
                      <a16:colId xmlns:a16="http://schemas.microsoft.com/office/drawing/2014/main" val="1589358781"/>
                    </a:ext>
                  </a:extLst>
                </a:gridCol>
                <a:gridCol w="658368">
                  <a:extLst>
                    <a:ext uri="{9D8B030D-6E8A-4147-A177-3AD203B41FA5}">
                      <a16:colId xmlns:a16="http://schemas.microsoft.com/office/drawing/2014/main" val="4154025626"/>
                    </a:ext>
                  </a:extLst>
                </a:gridCol>
                <a:gridCol w="658368">
                  <a:extLst>
                    <a:ext uri="{9D8B030D-6E8A-4147-A177-3AD203B41FA5}">
                      <a16:colId xmlns:a16="http://schemas.microsoft.com/office/drawing/2014/main" val="3481730814"/>
                    </a:ext>
                  </a:extLst>
                </a:gridCol>
                <a:gridCol w="658368">
                  <a:extLst>
                    <a:ext uri="{9D8B030D-6E8A-4147-A177-3AD203B41FA5}">
                      <a16:colId xmlns:a16="http://schemas.microsoft.com/office/drawing/2014/main" val="3030306690"/>
                    </a:ext>
                  </a:extLst>
                </a:gridCol>
                <a:gridCol w="658368">
                  <a:extLst>
                    <a:ext uri="{9D8B030D-6E8A-4147-A177-3AD203B41FA5}">
                      <a16:colId xmlns:a16="http://schemas.microsoft.com/office/drawing/2014/main" val="3368353116"/>
                    </a:ext>
                  </a:extLst>
                </a:gridCol>
                <a:gridCol w="658368">
                  <a:extLst>
                    <a:ext uri="{9D8B030D-6E8A-4147-A177-3AD203B41FA5}">
                      <a16:colId xmlns:a16="http://schemas.microsoft.com/office/drawing/2014/main" val="1777895976"/>
                    </a:ext>
                  </a:extLst>
                </a:gridCol>
                <a:gridCol w="658368">
                  <a:extLst>
                    <a:ext uri="{9D8B030D-6E8A-4147-A177-3AD203B41FA5}">
                      <a16:colId xmlns:a16="http://schemas.microsoft.com/office/drawing/2014/main" val="2924806347"/>
                    </a:ext>
                  </a:extLst>
                </a:gridCol>
                <a:gridCol w="658368">
                  <a:extLst>
                    <a:ext uri="{9D8B030D-6E8A-4147-A177-3AD203B41FA5}">
                      <a16:colId xmlns:a16="http://schemas.microsoft.com/office/drawing/2014/main" val="619135348"/>
                    </a:ext>
                  </a:extLst>
                </a:gridCol>
                <a:gridCol w="658368">
                  <a:extLst>
                    <a:ext uri="{9D8B030D-6E8A-4147-A177-3AD203B41FA5}">
                      <a16:colId xmlns:a16="http://schemas.microsoft.com/office/drawing/2014/main" val="1933674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128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- 2020-09-30 17:25:49</a:t>
                      </a:r>
                      <a:r>
                        <a:rPr kumimoji="0" lang="en-US" sz="1000" b="0" i="0" u="none" strike="noStrike" kern="1200" cap="none" spc="0" normalizeH="0" baseline="0" noProof="0">
                          <a:ln>
                            <a:noFill/>
                          </a:ln>
                          <a:solidFill>
                            <a:prstClr val="black"/>
                          </a:solidFill>
                          <a:effectLst/>
                          <a:uLnTx/>
                          <a:uFillTx/>
                          <a:latin typeface="+mn-lt"/>
                          <a:ea typeface="+mn-ea"/>
                          <a:cs typeface="+mn-cs"/>
                        </a:rPr>
                        <a:t>
  ‘Geleceği Konuşalım’ podcast kanalımızda, Cüneyt Toros moderatörlüğünde birbirinden özel konuklarla yeni bölümlerimiz yayında! Farklı konu başlıkları altında inovasyon hamleleri ve teknolojik gelişmeleri konuştuğumuz kanalımızı hemen takip edin, birlikte ‘Geleceği Konuşalım’. #uluslararasıpodcastgünü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0.012062144166747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extLst>
                  <a:ext uri="{0D108BD9-81ED-4DB2-BD59-A6C34878D82A}">
                    <a16:rowId xmlns:a16="http://schemas.microsoft.com/office/drawing/2014/main" val="74482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- 2020-09-24 17:33:00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0.01906967241027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5069438"/>
                  </a:ext>
                </a:extLst>
              </a:tr>
            </a:tbl>
          </a:graphicData>
        </a:graphic>
      </p:graphicFrame>
      <p:sp>
        <p:nvSpPr>
          <p:cNvPr id="4" name="Text Placeholder 3">
            <a:extLst>
              <a:ext uri="{FF2B5EF4-FFF2-40B4-BE49-F238E27FC236}">
                <a16:creationId xmlns:a16="http://schemas.microsoft.com/office/drawing/2014/main" id="{E01E81D9-1A5C-4058-80BC-3917E132FA2E}"/>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909774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3395A-71B8-492E-AFE1-C58911A001C6}"/>
              </a:ext>
            </a:extLst>
          </p:cNvPr>
          <p:cNvSpPr>
            <a:spLocks noGrp="1"/>
          </p:cNvSpPr>
          <p:nvPr>
            <p:ph type="title"/>
          </p:nvPr>
        </p:nvSpPr>
        <p:spPr/>
        <p:txBody>
          <a:bodyPr/>
          <a:lstStyle/>
          <a:p>
            <a:r>
              <a:rPr lang="en-US"/>
              <a:t>LinkedIn Posts Table | Yapı - all - 4 of 13</a:t>
            </a:r>
          </a:p>
        </p:txBody>
      </p:sp>
      <p:graphicFrame>
        <p:nvGraphicFramePr>
          <p:cNvPr id="5" name="Table Placeholder 4">
            <a:extLst>
              <a:ext uri="{FF2B5EF4-FFF2-40B4-BE49-F238E27FC236}">
                <a16:creationId xmlns:a16="http://schemas.microsoft.com/office/drawing/2014/main" id="{F0D3931E-95BB-459F-87BF-48BEB9D74100}"/>
              </a:ext>
            </a:extLst>
          </p:cNvPr>
          <p:cNvGraphicFramePr>
            <a:graphicFrameLocks noGrp="1"/>
          </p:cNvGraphicFramePr>
          <p:nvPr>
            <p:ph type="tbl" sz="quarter" idx="13"/>
            <p:extLst>
              <p:ext uri="{D42A27DB-BD31-4B8C-83A1-F6EECF244321}">
                <p14:modId xmlns:p14="http://schemas.microsoft.com/office/powerpoint/2010/main" val="2689042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19498254"/>
                    </a:ext>
                  </a:extLst>
                </a:gridCol>
                <a:gridCol w="905256">
                  <a:extLst>
                    <a:ext uri="{9D8B030D-6E8A-4147-A177-3AD203B41FA5}">
                      <a16:colId xmlns:a16="http://schemas.microsoft.com/office/drawing/2014/main" val="3706914374"/>
                    </a:ext>
                  </a:extLst>
                </a:gridCol>
                <a:gridCol w="658368">
                  <a:extLst>
                    <a:ext uri="{9D8B030D-6E8A-4147-A177-3AD203B41FA5}">
                      <a16:colId xmlns:a16="http://schemas.microsoft.com/office/drawing/2014/main" val="1087811420"/>
                    </a:ext>
                  </a:extLst>
                </a:gridCol>
                <a:gridCol w="658368">
                  <a:extLst>
                    <a:ext uri="{9D8B030D-6E8A-4147-A177-3AD203B41FA5}">
                      <a16:colId xmlns:a16="http://schemas.microsoft.com/office/drawing/2014/main" val="1371334542"/>
                    </a:ext>
                  </a:extLst>
                </a:gridCol>
                <a:gridCol w="658368">
                  <a:extLst>
                    <a:ext uri="{9D8B030D-6E8A-4147-A177-3AD203B41FA5}">
                      <a16:colId xmlns:a16="http://schemas.microsoft.com/office/drawing/2014/main" val="866944804"/>
                    </a:ext>
                  </a:extLst>
                </a:gridCol>
                <a:gridCol w="658368">
                  <a:extLst>
                    <a:ext uri="{9D8B030D-6E8A-4147-A177-3AD203B41FA5}">
                      <a16:colId xmlns:a16="http://schemas.microsoft.com/office/drawing/2014/main" val="3073271320"/>
                    </a:ext>
                  </a:extLst>
                </a:gridCol>
                <a:gridCol w="658368">
                  <a:extLst>
                    <a:ext uri="{9D8B030D-6E8A-4147-A177-3AD203B41FA5}">
                      <a16:colId xmlns:a16="http://schemas.microsoft.com/office/drawing/2014/main" val="3256565547"/>
                    </a:ext>
                  </a:extLst>
                </a:gridCol>
                <a:gridCol w="658368">
                  <a:extLst>
                    <a:ext uri="{9D8B030D-6E8A-4147-A177-3AD203B41FA5}">
                      <a16:colId xmlns:a16="http://schemas.microsoft.com/office/drawing/2014/main" val="4041876265"/>
                    </a:ext>
                  </a:extLst>
                </a:gridCol>
                <a:gridCol w="658368">
                  <a:extLst>
                    <a:ext uri="{9D8B030D-6E8A-4147-A177-3AD203B41FA5}">
                      <a16:colId xmlns:a16="http://schemas.microsoft.com/office/drawing/2014/main" val="4017534323"/>
                    </a:ext>
                  </a:extLst>
                </a:gridCol>
                <a:gridCol w="658368">
                  <a:extLst>
                    <a:ext uri="{9D8B030D-6E8A-4147-A177-3AD203B41FA5}">
                      <a16:colId xmlns:a16="http://schemas.microsoft.com/office/drawing/2014/main" val="2245287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53840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- 2020-09-21 21:11:19</a:t>
                      </a:r>
                      <a:r>
                        <a:rPr kumimoji="0" lang="en-US" sz="1000" b="0" i="0" u="none" strike="noStrike" kern="1200" cap="none" spc="0" normalizeH="0" baseline="0" noProof="0">
                          <a:ln>
                            <a:noFill/>
                          </a:ln>
                          <a:solidFill>
                            <a:prstClr val="black"/>
                          </a:solidFill>
                          <a:effectLst/>
                          <a:uLnTx/>
                          <a:uFillTx/>
                          <a:latin typeface="+mn-lt"/>
                          <a:ea typeface="+mn-ea"/>
                          <a:cs typeface="+mn-cs"/>
                        </a:rPr>
                        <a:t>
  Sınırları kaldıran mobil teknolojilerimizi sizin için geliştiriyoruz, ödüllerimize yenilerini ekliyoruz. 🏆 Stevie Uluslararası İş Ödülleri’nde aldığımız 20 ödülle hem Türkiye’nin hem dünyanın en çok ödül alan markası olmanın gururunu yaşıyoruz. Detaylar için linke tıklayın! https://bit.ly/33KnrEA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0.021620989890726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extLst>
                  <a:ext uri="{0D108BD9-81ED-4DB2-BD59-A6C34878D82A}">
                    <a16:rowId xmlns:a16="http://schemas.microsoft.com/office/drawing/2014/main" val="138328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- 2020-09-15 11:38:51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0.042227102205142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7057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- 2020-09-09 10:57:37</a:t>
                      </a:r>
                      <a:r>
                        <a:rPr kumimoji="0" lang="en-US" sz="1000" b="0" i="0" u="none" strike="noStrike" kern="1200" cap="none" spc="0" normalizeH="0" baseline="0" noProof="0">
                          <a:ln>
                            <a:noFill/>
                          </a:ln>
                          <a:solidFill>
                            <a:prstClr val="black"/>
                          </a:solidFill>
                          <a:effectLst/>
                          <a:uLnTx/>
                          <a:uFillTx/>
                          <a:latin typeface="+mn-lt"/>
                          <a:ea typeface="+mn-ea"/>
                          <a:cs typeface="+mn-cs"/>
                        </a:rPr>
                        <a:t>
  76 yıl önce tam bugün kurulduk. O günden beri de, sadece bankacılıkta değil, eğitimde, kültür sanatta ve teknolojide sınırları kaldırmak için çalışıyoruz.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0.034632773180926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3922974"/>
                  </a:ext>
                </a:extLst>
              </a:tr>
            </a:tbl>
          </a:graphicData>
        </a:graphic>
      </p:graphicFrame>
      <p:sp>
        <p:nvSpPr>
          <p:cNvPr id="4" name="Text Placeholder 3">
            <a:extLst>
              <a:ext uri="{FF2B5EF4-FFF2-40B4-BE49-F238E27FC236}">
                <a16:creationId xmlns:a16="http://schemas.microsoft.com/office/drawing/2014/main" id="{CC8299A2-9295-4A62-9E9C-BFC5FE1615BE}"/>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2068908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CB7C5-2220-4658-B03F-9769CC6DA8F9}"/>
              </a:ext>
            </a:extLst>
          </p:cNvPr>
          <p:cNvSpPr>
            <a:spLocks noGrp="1"/>
          </p:cNvSpPr>
          <p:nvPr>
            <p:ph type="title"/>
          </p:nvPr>
        </p:nvSpPr>
        <p:spPr/>
        <p:txBody>
          <a:bodyPr/>
          <a:lstStyle/>
          <a:p>
            <a:r>
              <a:rPr lang="en-US"/>
              <a:t>LinkedIn Posts Table | Yapı - all - 5 of 13</a:t>
            </a:r>
          </a:p>
        </p:txBody>
      </p:sp>
      <p:graphicFrame>
        <p:nvGraphicFramePr>
          <p:cNvPr id="5" name="Table Placeholder 4">
            <a:extLst>
              <a:ext uri="{FF2B5EF4-FFF2-40B4-BE49-F238E27FC236}">
                <a16:creationId xmlns:a16="http://schemas.microsoft.com/office/drawing/2014/main" id="{5F45C99B-117F-4CD5-AD75-A8A4AF234E64}"/>
              </a:ext>
            </a:extLst>
          </p:cNvPr>
          <p:cNvGraphicFramePr>
            <a:graphicFrameLocks noGrp="1"/>
          </p:cNvGraphicFramePr>
          <p:nvPr>
            <p:ph type="tbl" sz="quarter" idx="13"/>
            <p:extLst>
              <p:ext uri="{D42A27DB-BD31-4B8C-83A1-F6EECF244321}">
                <p14:modId xmlns:p14="http://schemas.microsoft.com/office/powerpoint/2010/main" val="3329705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55004925"/>
                    </a:ext>
                  </a:extLst>
                </a:gridCol>
                <a:gridCol w="905256">
                  <a:extLst>
                    <a:ext uri="{9D8B030D-6E8A-4147-A177-3AD203B41FA5}">
                      <a16:colId xmlns:a16="http://schemas.microsoft.com/office/drawing/2014/main" val="2944941120"/>
                    </a:ext>
                  </a:extLst>
                </a:gridCol>
                <a:gridCol w="658368">
                  <a:extLst>
                    <a:ext uri="{9D8B030D-6E8A-4147-A177-3AD203B41FA5}">
                      <a16:colId xmlns:a16="http://schemas.microsoft.com/office/drawing/2014/main" val="847827539"/>
                    </a:ext>
                  </a:extLst>
                </a:gridCol>
                <a:gridCol w="658368">
                  <a:extLst>
                    <a:ext uri="{9D8B030D-6E8A-4147-A177-3AD203B41FA5}">
                      <a16:colId xmlns:a16="http://schemas.microsoft.com/office/drawing/2014/main" val="222824282"/>
                    </a:ext>
                  </a:extLst>
                </a:gridCol>
                <a:gridCol w="658368">
                  <a:extLst>
                    <a:ext uri="{9D8B030D-6E8A-4147-A177-3AD203B41FA5}">
                      <a16:colId xmlns:a16="http://schemas.microsoft.com/office/drawing/2014/main" val="373901959"/>
                    </a:ext>
                  </a:extLst>
                </a:gridCol>
                <a:gridCol w="658368">
                  <a:extLst>
                    <a:ext uri="{9D8B030D-6E8A-4147-A177-3AD203B41FA5}">
                      <a16:colId xmlns:a16="http://schemas.microsoft.com/office/drawing/2014/main" val="1305050758"/>
                    </a:ext>
                  </a:extLst>
                </a:gridCol>
                <a:gridCol w="658368">
                  <a:extLst>
                    <a:ext uri="{9D8B030D-6E8A-4147-A177-3AD203B41FA5}">
                      <a16:colId xmlns:a16="http://schemas.microsoft.com/office/drawing/2014/main" val="851819980"/>
                    </a:ext>
                  </a:extLst>
                </a:gridCol>
                <a:gridCol w="658368">
                  <a:extLst>
                    <a:ext uri="{9D8B030D-6E8A-4147-A177-3AD203B41FA5}">
                      <a16:colId xmlns:a16="http://schemas.microsoft.com/office/drawing/2014/main" val="2469748168"/>
                    </a:ext>
                  </a:extLst>
                </a:gridCol>
                <a:gridCol w="658368">
                  <a:extLst>
                    <a:ext uri="{9D8B030D-6E8A-4147-A177-3AD203B41FA5}">
                      <a16:colId xmlns:a16="http://schemas.microsoft.com/office/drawing/2014/main" val="654378833"/>
                    </a:ext>
                  </a:extLst>
                </a:gridCol>
                <a:gridCol w="658368">
                  <a:extLst>
                    <a:ext uri="{9D8B030D-6E8A-4147-A177-3AD203B41FA5}">
                      <a16:colId xmlns:a16="http://schemas.microsoft.com/office/drawing/2014/main" val="368383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2801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- 2020-09-08 14:48:07</a:t>
                      </a:r>
                      <a:r>
                        <a:rPr kumimoji="0" lang="en-US" sz="1000" b="0" i="0" u="none" strike="noStrike" kern="1200" cap="none" spc="0" normalizeH="0" baseline="0" noProof="0">
                          <a:ln>
                            <a:noFill/>
                          </a:ln>
                          <a:solidFill>
                            <a:prstClr val="black"/>
                          </a:solidFill>
                          <a:effectLst/>
                          <a:uLnTx/>
                          <a:uFillTx/>
                          <a:latin typeface="+mn-lt"/>
                          <a:ea typeface="+mn-ea"/>
                          <a:cs typeface="+mn-cs"/>
                        </a:rPr>
                        <a:t>
  Türkiye’nin en iyi faktoring şirketi bu yıl Yapı Kredi Faktoring oldu! Global Banking &amp; Finance Ödülleri’nde bu yıl “Türkiye’nin En İyi Faktoring Şirketi” seçilerek, Banka Dışı Finans Kurumu kategorisinde ödüle layık görüldük. Destekleri ve emekleri için tüm çalışma arkadaşlarımıza ve müşterilerimize teşekkür ederiz.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0.019897984950255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2210645"/>
                  </a:ext>
                </a:extLst>
              </a:tr>
            </a:tbl>
          </a:graphicData>
        </a:graphic>
      </p:graphicFrame>
      <p:sp>
        <p:nvSpPr>
          <p:cNvPr id="4" name="Text Placeholder 3">
            <a:extLst>
              <a:ext uri="{FF2B5EF4-FFF2-40B4-BE49-F238E27FC236}">
                <a16:creationId xmlns:a16="http://schemas.microsoft.com/office/drawing/2014/main" id="{394E130C-1B0A-44A2-8318-067D152F7798}"/>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3654741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E5B23-DE64-4AC7-8001-31D47B13E554}"/>
              </a:ext>
            </a:extLst>
          </p:cNvPr>
          <p:cNvSpPr>
            <a:spLocks noGrp="1"/>
          </p:cNvSpPr>
          <p:nvPr>
            <p:ph type="title"/>
          </p:nvPr>
        </p:nvSpPr>
        <p:spPr/>
        <p:txBody>
          <a:bodyPr/>
          <a:lstStyle/>
          <a:p>
            <a:r>
              <a:rPr lang="en-US"/>
              <a:t>LinkedIn Posts Table | Yapı - all - 6 of 13</a:t>
            </a:r>
          </a:p>
        </p:txBody>
      </p:sp>
      <p:graphicFrame>
        <p:nvGraphicFramePr>
          <p:cNvPr id="5" name="Table Placeholder 4">
            <a:extLst>
              <a:ext uri="{FF2B5EF4-FFF2-40B4-BE49-F238E27FC236}">
                <a16:creationId xmlns:a16="http://schemas.microsoft.com/office/drawing/2014/main" id="{7C02AD3B-443A-456B-8B05-AE1BE3883DD2}"/>
              </a:ext>
            </a:extLst>
          </p:cNvPr>
          <p:cNvGraphicFramePr>
            <a:graphicFrameLocks noGrp="1"/>
          </p:cNvGraphicFramePr>
          <p:nvPr>
            <p:ph type="tbl" sz="quarter" idx="13"/>
            <p:extLst>
              <p:ext uri="{D42A27DB-BD31-4B8C-83A1-F6EECF244321}">
                <p14:modId xmlns:p14="http://schemas.microsoft.com/office/powerpoint/2010/main" val="4283649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01246317"/>
                    </a:ext>
                  </a:extLst>
                </a:gridCol>
                <a:gridCol w="905256">
                  <a:extLst>
                    <a:ext uri="{9D8B030D-6E8A-4147-A177-3AD203B41FA5}">
                      <a16:colId xmlns:a16="http://schemas.microsoft.com/office/drawing/2014/main" val="2326316320"/>
                    </a:ext>
                  </a:extLst>
                </a:gridCol>
                <a:gridCol w="658368">
                  <a:extLst>
                    <a:ext uri="{9D8B030D-6E8A-4147-A177-3AD203B41FA5}">
                      <a16:colId xmlns:a16="http://schemas.microsoft.com/office/drawing/2014/main" val="1001602027"/>
                    </a:ext>
                  </a:extLst>
                </a:gridCol>
                <a:gridCol w="658368">
                  <a:extLst>
                    <a:ext uri="{9D8B030D-6E8A-4147-A177-3AD203B41FA5}">
                      <a16:colId xmlns:a16="http://schemas.microsoft.com/office/drawing/2014/main" val="1670577570"/>
                    </a:ext>
                  </a:extLst>
                </a:gridCol>
                <a:gridCol w="658368">
                  <a:extLst>
                    <a:ext uri="{9D8B030D-6E8A-4147-A177-3AD203B41FA5}">
                      <a16:colId xmlns:a16="http://schemas.microsoft.com/office/drawing/2014/main" val="3485661254"/>
                    </a:ext>
                  </a:extLst>
                </a:gridCol>
                <a:gridCol w="658368">
                  <a:extLst>
                    <a:ext uri="{9D8B030D-6E8A-4147-A177-3AD203B41FA5}">
                      <a16:colId xmlns:a16="http://schemas.microsoft.com/office/drawing/2014/main" val="2519890837"/>
                    </a:ext>
                  </a:extLst>
                </a:gridCol>
                <a:gridCol w="658368">
                  <a:extLst>
                    <a:ext uri="{9D8B030D-6E8A-4147-A177-3AD203B41FA5}">
                      <a16:colId xmlns:a16="http://schemas.microsoft.com/office/drawing/2014/main" val="798676011"/>
                    </a:ext>
                  </a:extLst>
                </a:gridCol>
                <a:gridCol w="658368">
                  <a:extLst>
                    <a:ext uri="{9D8B030D-6E8A-4147-A177-3AD203B41FA5}">
                      <a16:colId xmlns:a16="http://schemas.microsoft.com/office/drawing/2014/main" val="480399158"/>
                    </a:ext>
                  </a:extLst>
                </a:gridCol>
                <a:gridCol w="658368">
                  <a:extLst>
                    <a:ext uri="{9D8B030D-6E8A-4147-A177-3AD203B41FA5}">
                      <a16:colId xmlns:a16="http://schemas.microsoft.com/office/drawing/2014/main" val="2484139962"/>
                    </a:ext>
                  </a:extLst>
                </a:gridCol>
                <a:gridCol w="658368">
                  <a:extLst>
                    <a:ext uri="{9D8B030D-6E8A-4147-A177-3AD203B41FA5}">
                      <a16:colId xmlns:a16="http://schemas.microsoft.com/office/drawing/2014/main" val="4241693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1119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- 2020-09-07 18:05:51</a:t>
                      </a:r>
                      <a:r>
                        <a:rPr kumimoji="0" lang="en-US" sz="1000" b="0" i="0" u="none" strike="noStrike" kern="1200" cap="none" spc="0" normalizeH="0" baseline="0" noProof="0">
                          <a:ln>
                            <a:noFill/>
                          </a:ln>
                          <a:solidFill>
                            <a:prstClr val="black"/>
                          </a:solidFill>
                          <a:effectLst/>
                          <a:uLnTx/>
                          <a:uFillTx/>
                          <a:latin typeface="+mn-lt"/>
                          <a:ea typeface="+mn-ea"/>
                          <a:cs typeface="+mn-cs"/>
                        </a:rPr>
                        <a:t>
  Code.YapıKredi ile "Girişimcilik Sohbetleri" serisi “Yeni Odak Noktası: Tarım Teknolojileri” konusu ile devam ediyor! Startups.watch Kurucusu Serkan Ünsal'ın moderatörlüğünde devam eden serimizin ikinci konuğu ForFarming Kurucu Ortağı Levent Atlas ile tarım teknolojilerinin bugünü ve yakın geleceği hakkında konuşacağız. Canlı yayınımızı 9 Eylül Çarşamba günü saat 18.00’de Facebook sayfamızdan ya da YouTube kanalımızdan izleyebilirsiniz. 👉🏻 https://lnkd.in/e54ZsPK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0.013060090309135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1304300"/>
                  </a:ext>
                </a:extLst>
              </a:tr>
            </a:tbl>
          </a:graphicData>
        </a:graphic>
      </p:graphicFrame>
      <p:sp>
        <p:nvSpPr>
          <p:cNvPr id="4" name="Text Placeholder 3">
            <a:extLst>
              <a:ext uri="{FF2B5EF4-FFF2-40B4-BE49-F238E27FC236}">
                <a16:creationId xmlns:a16="http://schemas.microsoft.com/office/drawing/2014/main" id="{34CE89EF-255A-4161-AAE6-3A50430E4641}"/>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3256848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B7B33-62AF-401B-A1E0-758C2575A7B3}"/>
              </a:ext>
            </a:extLst>
          </p:cNvPr>
          <p:cNvSpPr>
            <a:spLocks noGrp="1"/>
          </p:cNvSpPr>
          <p:nvPr>
            <p:ph type="title"/>
          </p:nvPr>
        </p:nvSpPr>
        <p:spPr/>
        <p:txBody>
          <a:bodyPr/>
          <a:lstStyle/>
          <a:p>
            <a:r>
              <a:rPr lang="en-US"/>
              <a:t>LinkedIn Posts Table | Yapı - all - 7 of 13</a:t>
            </a:r>
          </a:p>
        </p:txBody>
      </p:sp>
      <p:graphicFrame>
        <p:nvGraphicFramePr>
          <p:cNvPr id="5" name="Table Placeholder 4">
            <a:extLst>
              <a:ext uri="{FF2B5EF4-FFF2-40B4-BE49-F238E27FC236}">
                <a16:creationId xmlns:a16="http://schemas.microsoft.com/office/drawing/2014/main" id="{8AA0B4D2-5F1F-4D94-86B2-CCC931623ED3}"/>
              </a:ext>
            </a:extLst>
          </p:cNvPr>
          <p:cNvGraphicFramePr>
            <a:graphicFrameLocks noGrp="1"/>
          </p:cNvGraphicFramePr>
          <p:nvPr>
            <p:ph type="tbl" sz="quarter" idx="13"/>
            <p:extLst>
              <p:ext uri="{D42A27DB-BD31-4B8C-83A1-F6EECF244321}">
                <p14:modId xmlns:p14="http://schemas.microsoft.com/office/powerpoint/2010/main" val="2645837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26468517"/>
                    </a:ext>
                  </a:extLst>
                </a:gridCol>
                <a:gridCol w="905256">
                  <a:extLst>
                    <a:ext uri="{9D8B030D-6E8A-4147-A177-3AD203B41FA5}">
                      <a16:colId xmlns:a16="http://schemas.microsoft.com/office/drawing/2014/main" val="1778935122"/>
                    </a:ext>
                  </a:extLst>
                </a:gridCol>
                <a:gridCol w="658368">
                  <a:extLst>
                    <a:ext uri="{9D8B030D-6E8A-4147-A177-3AD203B41FA5}">
                      <a16:colId xmlns:a16="http://schemas.microsoft.com/office/drawing/2014/main" val="2744515473"/>
                    </a:ext>
                  </a:extLst>
                </a:gridCol>
                <a:gridCol w="658368">
                  <a:extLst>
                    <a:ext uri="{9D8B030D-6E8A-4147-A177-3AD203B41FA5}">
                      <a16:colId xmlns:a16="http://schemas.microsoft.com/office/drawing/2014/main" val="3219291674"/>
                    </a:ext>
                  </a:extLst>
                </a:gridCol>
                <a:gridCol w="658368">
                  <a:extLst>
                    <a:ext uri="{9D8B030D-6E8A-4147-A177-3AD203B41FA5}">
                      <a16:colId xmlns:a16="http://schemas.microsoft.com/office/drawing/2014/main" val="2549588432"/>
                    </a:ext>
                  </a:extLst>
                </a:gridCol>
                <a:gridCol w="658368">
                  <a:extLst>
                    <a:ext uri="{9D8B030D-6E8A-4147-A177-3AD203B41FA5}">
                      <a16:colId xmlns:a16="http://schemas.microsoft.com/office/drawing/2014/main" val="541886707"/>
                    </a:ext>
                  </a:extLst>
                </a:gridCol>
                <a:gridCol w="658368">
                  <a:extLst>
                    <a:ext uri="{9D8B030D-6E8A-4147-A177-3AD203B41FA5}">
                      <a16:colId xmlns:a16="http://schemas.microsoft.com/office/drawing/2014/main" val="4061366306"/>
                    </a:ext>
                  </a:extLst>
                </a:gridCol>
                <a:gridCol w="658368">
                  <a:extLst>
                    <a:ext uri="{9D8B030D-6E8A-4147-A177-3AD203B41FA5}">
                      <a16:colId xmlns:a16="http://schemas.microsoft.com/office/drawing/2014/main" val="659349427"/>
                    </a:ext>
                  </a:extLst>
                </a:gridCol>
                <a:gridCol w="658368">
                  <a:extLst>
                    <a:ext uri="{9D8B030D-6E8A-4147-A177-3AD203B41FA5}">
                      <a16:colId xmlns:a16="http://schemas.microsoft.com/office/drawing/2014/main" val="717717101"/>
                    </a:ext>
                  </a:extLst>
                </a:gridCol>
                <a:gridCol w="658368">
                  <a:extLst>
                    <a:ext uri="{9D8B030D-6E8A-4147-A177-3AD203B41FA5}">
                      <a16:colId xmlns:a16="http://schemas.microsoft.com/office/drawing/2014/main" val="2135901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75838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- 2020-08-30 09:01:19</a:t>
                      </a:r>
                      <a:r>
                        <a:rPr kumimoji="0" lang="en-US" sz="1000" b="0" i="0" u="none" strike="noStrike" kern="1200" cap="none" spc="0" normalizeH="0" baseline="0" noProof="0">
                          <a:ln>
                            <a:noFill/>
                          </a:ln>
                          <a:solidFill>
                            <a:prstClr val="black"/>
                          </a:solidFill>
                          <a:effectLst/>
                          <a:uLnTx/>
                          <a:uFillTx/>
                          <a:latin typeface="+mn-lt"/>
                          <a:ea typeface="+mn-ea"/>
                          <a:cs typeface="+mn-cs"/>
                        </a:rPr>
                        <a:t>
  Başta Mustafa Kemal Atatürk olmak üzere özgürlüğümüzün ve bağımsızlığımızın önündeki sınırları kaldırmak için canları pahasına savaşan kahramanlarımızı saygıyla anıyoruz. 30 Ağustos Zafer Bayramımız kutlu olsun!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0.029582117727819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985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- 2020-08-25 13:58:40</a:t>
                      </a:r>
                      <a:r>
                        <a:rPr kumimoji="0" lang="en-US" sz="1000" b="0" i="0" u="none" strike="noStrike" kern="1200" cap="none" spc="0" normalizeH="0" baseline="0" noProof="0">
                          <a:ln>
                            <a:noFill/>
                          </a:ln>
                          <a:solidFill>
                            <a:prstClr val="black"/>
                          </a:solidFill>
                          <a:effectLst/>
                          <a:uLnTx/>
                          <a:uFillTx/>
                          <a:latin typeface="+mn-lt"/>
                          <a:ea typeface="+mn-ea"/>
                          <a:cs typeface="+mn-cs"/>
                        </a:rPr>
                        <a:t>
  Türkiye'nin En İyi Dijital Bankası bu yıl da Yapı Kredi! 🏆  Global Finance tarafından düzenlenen Dijital Bankacılık Ödülleri 2020'de 4 kategoride ödüle layık görüldük. Bu gurur hepimizin! Emeğiyle ve desteğiyle bizimle olan tüm çalışma arkadaşlarımıza ve müşterilerimize teşekkür ederiz.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0.018927444794953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4749</a:t>
                      </a:r>
                    </a:p>
                  </a:txBody>
                  <a:tcPr/>
                </a:tc>
                <a:extLst>
                  <a:ext uri="{0D108BD9-81ED-4DB2-BD59-A6C34878D82A}">
                    <a16:rowId xmlns:a16="http://schemas.microsoft.com/office/drawing/2014/main" val="3666884203"/>
                  </a:ext>
                </a:extLst>
              </a:tr>
            </a:tbl>
          </a:graphicData>
        </a:graphic>
      </p:graphicFrame>
      <p:sp>
        <p:nvSpPr>
          <p:cNvPr id="4" name="Text Placeholder 3">
            <a:extLst>
              <a:ext uri="{FF2B5EF4-FFF2-40B4-BE49-F238E27FC236}">
                <a16:creationId xmlns:a16="http://schemas.microsoft.com/office/drawing/2014/main" id="{78D2BF43-9A39-45CB-8322-E7554FEEC5BD}"/>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1054418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FDD1F-A1D6-4B27-A604-8334AB247A1F}"/>
              </a:ext>
            </a:extLst>
          </p:cNvPr>
          <p:cNvSpPr>
            <a:spLocks noGrp="1"/>
          </p:cNvSpPr>
          <p:nvPr>
            <p:ph type="title"/>
          </p:nvPr>
        </p:nvSpPr>
        <p:spPr/>
        <p:txBody>
          <a:bodyPr/>
          <a:lstStyle/>
          <a:p>
            <a:r>
              <a:rPr lang="en-US"/>
              <a:t>LinkedIn Posts Table | Yapı - all - 8 of 13</a:t>
            </a:r>
          </a:p>
        </p:txBody>
      </p:sp>
      <p:graphicFrame>
        <p:nvGraphicFramePr>
          <p:cNvPr id="5" name="Table Placeholder 4">
            <a:extLst>
              <a:ext uri="{FF2B5EF4-FFF2-40B4-BE49-F238E27FC236}">
                <a16:creationId xmlns:a16="http://schemas.microsoft.com/office/drawing/2014/main" id="{1CEDF4E1-1ED8-4E93-B4C9-7BABA23B9768}"/>
              </a:ext>
            </a:extLst>
          </p:cNvPr>
          <p:cNvGraphicFramePr>
            <a:graphicFrameLocks noGrp="1"/>
          </p:cNvGraphicFramePr>
          <p:nvPr>
            <p:ph type="tbl" sz="quarter" idx="13"/>
            <p:extLst>
              <p:ext uri="{D42A27DB-BD31-4B8C-83A1-F6EECF244321}">
                <p14:modId xmlns:p14="http://schemas.microsoft.com/office/powerpoint/2010/main" val="1401763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2079216"/>
                    </a:ext>
                  </a:extLst>
                </a:gridCol>
                <a:gridCol w="905256">
                  <a:extLst>
                    <a:ext uri="{9D8B030D-6E8A-4147-A177-3AD203B41FA5}">
                      <a16:colId xmlns:a16="http://schemas.microsoft.com/office/drawing/2014/main" val="4087018256"/>
                    </a:ext>
                  </a:extLst>
                </a:gridCol>
                <a:gridCol w="658368">
                  <a:extLst>
                    <a:ext uri="{9D8B030D-6E8A-4147-A177-3AD203B41FA5}">
                      <a16:colId xmlns:a16="http://schemas.microsoft.com/office/drawing/2014/main" val="4210749228"/>
                    </a:ext>
                  </a:extLst>
                </a:gridCol>
                <a:gridCol w="658368">
                  <a:extLst>
                    <a:ext uri="{9D8B030D-6E8A-4147-A177-3AD203B41FA5}">
                      <a16:colId xmlns:a16="http://schemas.microsoft.com/office/drawing/2014/main" val="925923768"/>
                    </a:ext>
                  </a:extLst>
                </a:gridCol>
                <a:gridCol w="658368">
                  <a:extLst>
                    <a:ext uri="{9D8B030D-6E8A-4147-A177-3AD203B41FA5}">
                      <a16:colId xmlns:a16="http://schemas.microsoft.com/office/drawing/2014/main" val="219230475"/>
                    </a:ext>
                  </a:extLst>
                </a:gridCol>
                <a:gridCol w="658368">
                  <a:extLst>
                    <a:ext uri="{9D8B030D-6E8A-4147-A177-3AD203B41FA5}">
                      <a16:colId xmlns:a16="http://schemas.microsoft.com/office/drawing/2014/main" val="1264570503"/>
                    </a:ext>
                  </a:extLst>
                </a:gridCol>
                <a:gridCol w="658368">
                  <a:extLst>
                    <a:ext uri="{9D8B030D-6E8A-4147-A177-3AD203B41FA5}">
                      <a16:colId xmlns:a16="http://schemas.microsoft.com/office/drawing/2014/main" val="477110268"/>
                    </a:ext>
                  </a:extLst>
                </a:gridCol>
                <a:gridCol w="658368">
                  <a:extLst>
                    <a:ext uri="{9D8B030D-6E8A-4147-A177-3AD203B41FA5}">
                      <a16:colId xmlns:a16="http://schemas.microsoft.com/office/drawing/2014/main" val="1459528486"/>
                    </a:ext>
                  </a:extLst>
                </a:gridCol>
                <a:gridCol w="658368">
                  <a:extLst>
                    <a:ext uri="{9D8B030D-6E8A-4147-A177-3AD203B41FA5}">
                      <a16:colId xmlns:a16="http://schemas.microsoft.com/office/drawing/2014/main" val="2262314593"/>
                    </a:ext>
                  </a:extLst>
                </a:gridCol>
                <a:gridCol w="658368">
                  <a:extLst>
                    <a:ext uri="{9D8B030D-6E8A-4147-A177-3AD203B41FA5}">
                      <a16:colId xmlns:a16="http://schemas.microsoft.com/office/drawing/2014/main" val="574687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8150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- 2020-08-19 19:43:29</a:t>
                      </a:r>
                      <a:r>
                        <a:rPr kumimoji="0" lang="en-US" sz="1000" b="0" i="0" u="none" strike="noStrike" kern="1200" cap="none" spc="0" normalizeH="0" baseline="0" noProof="0">
                          <a:ln>
                            <a:noFill/>
                          </a:ln>
                          <a:solidFill>
                            <a:prstClr val="black"/>
                          </a:solidFill>
                          <a:effectLst/>
                          <a:uLnTx/>
                          <a:uFillTx/>
                          <a:latin typeface="+mn-lt"/>
                          <a:ea typeface="+mn-ea"/>
                          <a:cs typeface="+mn-cs"/>
                        </a:rPr>
                        <a:t>
  Denetçi Yardımcıları Arıyoruz! Yapı Kredi’de hizmetin, sende başarının sınırı yok! Finans ve denetim konularına ilgiliysen hemen başvur! 👉🏻 https://bit.ly/2FF7zuA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0.070178273280552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448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- 2020-08-19 11:16:12</a:t>
                      </a:r>
                      <a:r>
                        <a:rPr kumimoji="0" lang="en-US" sz="1000" b="0" i="0" u="none" strike="noStrike" kern="1200" cap="none" spc="0" normalizeH="0" baseline="0" noProof="0">
                          <a:ln>
                            <a:noFill/>
                          </a:ln>
                          <a:solidFill>
                            <a:prstClr val="black"/>
                          </a:solidFill>
                          <a:effectLst/>
                          <a:uLnTx/>
                          <a:uFillTx/>
                          <a:latin typeface="+mn-lt"/>
                          <a:ea typeface="+mn-ea"/>
                          <a:cs typeface="+mn-cs"/>
                        </a:rPr>
                        <a:t>
  2019 Entegre Raporumuz yayında! Uluslararası Entegre Raporlama Konseyi’nin (IIRC) Entegre Raporlama Çerçevesi’ni temel alan ve Küresel Raporlama Girişimi (GRI) Standartları’na uygun olarak hazırladığımız bu raporda ortak değer yaratmayı esas alan iş stratejimizi ve öncelikli konularımız kapsamında yıllık performansımızı paylaşırken geleceğe yönelik öngörülerimizi de aktardık. Raporumuzu buradan inceleyebilirsiniz: https://bit.ly/3hbWbEp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0.021369332284037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7483135"/>
                  </a:ext>
                </a:extLst>
              </a:tr>
            </a:tbl>
          </a:graphicData>
        </a:graphic>
      </p:graphicFrame>
      <p:sp>
        <p:nvSpPr>
          <p:cNvPr id="4" name="Text Placeholder 3">
            <a:extLst>
              <a:ext uri="{FF2B5EF4-FFF2-40B4-BE49-F238E27FC236}">
                <a16:creationId xmlns:a16="http://schemas.microsoft.com/office/drawing/2014/main" id="{94E5EE1B-1E43-4838-8F7D-648A0A8C99AD}"/>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3360412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BF9E1-47AB-4C95-B5BC-4D2305C194B8}"/>
              </a:ext>
            </a:extLst>
          </p:cNvPr>
          <p:cNvSpPr>
            <a:spLocks noGrp="1"/>
          </p:cNvSpPr>
          <p:nvPr>
            <p:ph type="title"/>
          </p:nvPr>
        </p:nvSpPr>
        <p:spPr/>
        <p:txBody>
          <a:bodyPr/>
          <a:lstStyle/>
          <a:p>
            <a:r>
              <a:rPr lang="en-US"/>
              <a:t>LinkedIn Posts Table | Yapı - all - 9 of 13</a:t>
            </a:r>
          </a:p>
        </p:txBody>
      </p:sp>
      <p:graphicFrame>
        <p:nvGraphicFramePr>
          <p:cNvPr id="5" name="Table Placeholder 4">
            <a:extLst>
              <a:ext uri="{FF2B5EF4-FFF2-40B4-BE49-F238E27FC236}">
                <a16:creationId xmlns:a16="http://schemas.microsoft.com/office/drawing/2014/main" id="{D674A98E-C9D5-4927-950D-64FDA9F8A953}"/>
              </a:ext>
            </a:extLst>
          </p:cNvPr>
          <p:cNvGraphicFramePr>
            <a:graphicFrameLocks noGrp="1"/>
          </p:cNvGraphicFramePr>
          <p:nvPr>
            <p:ph type="tbl" sz="quarter" idx="13"/>
            <p:extLst>
              <p:ext uri="{D42A27DB-BD31-4B8C-83A1-F6EECF244321}">
                <p14:modId xmlns:p14="http://schemas.microsoft.com/office/powerpoint/2010/main" val="2513160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99681496"/>
                    </a:ext>
                  </a:extLst>
                </a:gridCol>
                <a:gridCol w="905256">
                  <a:extLst>
                    <a:ext uri="{9D8B030D-6E8A-4147-A177-3AD203B41FA5}">
                      <a16:colId xmlns:a16="http://schemas.microsoft.com/office/drawing/2014/main" val="3670115079"/>
                    </a:ext>
                  </a:extLst>
                </a:gridCol>
                <a:gridCol w="658368">
                  <a:extLst>
                    <a:ext uri="{9D8B030D-6E8A-4147-A177-3AD203B41FA5}">
                      <a16:colId xmlns:a16="http://schemas.microsoft.com/office/drawing/2014/main" val="1784798776"/>
                    </a:ext>
                  </a:extLst>
                </a:gridCol>
                <a:gridCol w="658368">
                  <a:extLst>
                    <a:ext uri="{9D8B030D-6E8A-4147-A177-3AD203B41FA5}">
                      <a16:colId xmlns:a16="http://schemas.microsoft.com/office/drawing/2014/main" val="1077439232"/>
                    </a:ext>
                  </a:extLst>
                </a:gridCol>
                <a:gridCol w="658368">
                  <a:extLst>
                    <a:ext uri="{9D8B030D-6E8A-4147-A177-3AD203B41FA5}">
                      <a16:colId xmlns:a16="http://schemas.microsoft.com/office/drawing/2014/main" val="1164231952"/>
                    </a:ext>
                  </a:extLst>
                </a:gridCol>
                <a:gridCol w="658368">
                  <a:extLst>
                    <a:ext uri="{9D8B030D-6E8A-4147-A177-3AD203B41FA5}">
                      <a16:colId xmlns:a16="http://schemas.microsoft.com/office/drawing/2014/main" val="1080532336"/>
                    </a:ext>
                  </a:extLst>
                </a:gridCol>
                <a:gridCol w="658368">
                  <a:extLst>
                    <a:ext uri="{9D8B030D-6E8A-4147-A177-3AD203B41FA5}">
                      <a16:colId xmlns:a16="http://schemas.microsoft.com/office/drawing/2014/main" val="1117993902"/>
                    </a:ext>
                  </a:extLst>
                </a:gridCol>
                <a:gridCol w="658368">
                  <a:extLst>
                    <a:ext uri="{9D8B030D-6E8A-4147-A177-3AD203B41FA5}">
                      <a16:colId xmlns:a16="http://schemas.microsoft.com/office/drawing/2014/main" val="2044929577"/>
                    </a:ext>
                  </a:extLst>
                </a:gridCol>
                <a:gridCol w="658368">
                  <a:extLst>
                    <a:ext uri="{9D8B030D-6E8A-4147-A177-3AD203B41FA5}">
                      <a16:colId xmlns:a16="http://schemas.microsoft.com/office/drawing/2014/main" val="684871416"/>
                    </a:ext>
                  </a:extLst>
                </a:gridCol>
                <a:gridCol w="658368">
                  <a:extLst>
                    <a:ext uri="{9D8B030D-6E8A-4147-A177-3AD203B41FA5}">
                      <a16:colId xmlns:a16="http://schemas.microsoft.com/office/drawing/2014/main" val="1866704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49126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- 2020-08-18 13:17:32</a:t>
                      </a:r>
                      <a:r>
                        <a:rPr kumimoji="0" lang="en-US" sz="1000" b="0" i="0" u="none" strike="noStrike" kern="1200" cap="none" spc="0" normalizeH="0" baseline="0" noProof="0">
                          <a:ln>
                            <a:noFill/>
                          </a:ln>
                          <a:solidFill>
                            <a:prstClr val="black"/>
                          </a:solidFill>
                          <a:effectLst/>
                          <a:uLnTx/>
                          <a:uFillTx/>
                          <a:latin typeface="+mn-lt"/>
                          <a:ea typeface="+mn-ea"/>
                          <a:cs typeface="+mn-cs"/>
                        </a:rPr>
                        <a:t>
  İnsan Kaynakları Genel Müdür Yardımcımız Hakan Alp, Online Digipro Staj Programı'mızın açılış konuşmasında öğrenciler ile bir araya geldi.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0.029592318589643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8898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- 2020-08-18 12:02:47</a:t>
                      </a:r>
                      <a:r>
                        <a:rPr kumimoji="0" lang="en-US" sz="1000" b="0" i="0" u="none" strike="noStrike" kern="1200" cap="none" spc="0" normalizeH="0" baseline="0" noProof="0">
                          <a:ln>
                            <a:noFill/>
                          </a:ln>
                          <a:solidFill>
                            <a:prstClr val="black"/>
                          </a:solidFill>
                          <a:effectLst/>
                          <a:uLnTx/>
                          <a:uFillTx/>
                          <a:latin typeface="+mn-lt"/>
                          <a:ea typeface="+mn-ea"/>
                          <a:cs typeface="+mn-cs"/>
                        </a:rPr>
                        <a:t>
  Code.YapıKredi ile "Girişimcilik Sohbetleri" başlıyor!
Serimizin ilk konuğu Yolda.com Kurucusu Volkan Özkan ile girişimciliğin bugününü ve geleceğini konuşacağımız canlı yayınımızı, 26 Ağustos Çarşamba günü saat 18.00'de Facebook ya da Youtube kanalımızdan takip edebilirsiniz.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0.014821763602251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0561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- 2020-07-15 09:29:37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0.017864561695056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9788023"/>
                  </a:ext>
                </a:extLst>
              </a:tr>
            </a:tbl>
          </a:graphicData>
        </a:graphic>
      </p:graphicFrame>
      <p:sp>
        <p:nvSpPr>
          <p:cNvPr id="4" name="Text Placeholder 3">
            <a:extLst>
              <a:ext uri="{FF2B5EF4-FFF2-40B4-BE49-F238E27FC236}">
                <a16:creationId xmlns:a16="http://schemas.microsoft.com/office/drawing/2014/main" id="{F4480A84-E4D4-47EF-8466-033E032BCCBD}"/>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3739938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6CFC-3C0E-49F4-BBB8-FEA085D9D131}"/>
              </a:ext>
            </a:extLst>
          </p:cNvPr>
          <p:cNvSpPr>
            <a:spLocks noGrp="1"/>
          </p:cNvSpPr>
          <p:nvPr>
            <p:ph type="title"/>
          </p:nvPr>
        </p:nvSpPr>
        <p:spPr/>
        <p:txBody>
          <a:bodyPr/>
          <a:lstStyle/>
          <a:p>
            <a:r>
              <a:rPr lang="en-US"/>
              <a:t>LinkedIn Posts Table | Yapı - all - 10 of 13</a:t>
            </a:r>
          </a:p>
        </p:txBody>
      </p:sp>
      <p:graphicFrame>
        <p:nvGraphicFramePr>
          <p:cNvPr id="5" name="Table Placeholder 4">
            <a:extLst>
              <a:ext uri="{FF2B5EF4-FFF2-40B4-BE49-F238E27FC236}">
                <a16:creationId xmlns:a16="http://schemas.microsoft.com/office/drawing/2014/main" id="{ED00AA1C-2CD1-40F4-A049-E216E0E359D4}"/>
              </a:ext>
            </a:extLst>
          </p:cNvPr>
          <p:cNvGraphicFramePr>
            <a:graphicFrameLocks noGrp="1"/>
          </p:cNvGraphicFramePr>
          <p:nvPr>
            <p:ph type="tbl" sz="quarter" idx="13"/>
            <p:extLst>
              <p:ext uri="{D42A27DB-BD31-4B8C-83A1-F6EECF244321}">
                <p14:modId xmlns:p14="http://schemas.microsoft.com/office/powerpoint/2010/main" val="3284461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64361144"/>
                    </a:ext>
                  </a:extLst>
                </a:gridCol>
                <a:gridCol w="905256">
                  <a:extLst>
                    <a:ext uri="{9D8B030D-6E8A-4147-A177-3AD203B41FA5}">
                      <a16:colId xmlns:a16="http://schemas.microsoft.com/office/drawing/2014/main" val="3672796444"/>
                    </a:ext>
                  </a:extLst>
                </a:gridCol>
                <a:gridCol w="658368">
                  <a:extLst>
                    <a:ext uri="{9D8B030D-6E8A-4147-A177-3AD203B41FA5}">
                      <a16:colId xmlns:a16="http://schemas.microsoft.com/office/drawing/2014/main" val="2855475329"/>
                    </a:ext>
                  </a:extLst>
                </a:gridCol>
                <a:gridCol w="658368">
                  <a:extLst>
                    <a:ext uri="{9D8B030D-6E8A-4147-A177-3AD203B41FA5}">
                      <a16:colId xmlns:a16="http://schemas.microsoft.com/office/drawing/2014/main" val="2208835702"/>
                    </a:ext>
                  </a:extLst>
                </a:gridCol>
                <a:gridCol w="658368">
                  <a:extLst>
                    <a:ext uri="{9D8B030D-6E8A-4147-A177-3AD203B41FA5}">
                      <a16:colId xmlns:a16="http://schemas.microsoft.com/office/drawing/2014/main" val="913272574"/>
                    </a:ext>
                  </a:extLst>
                </a:gridCol>
                <a:gridCol w="658368">
                  <a:extLst>
                    <a:ext uri="{9D8B030D-6E8A-4147-A177-3AD203B41FA5}">
                      <a16:colId xmlns:a16="http://schemas.microsoft.com/office/drawing/2014/main" val="2141813092"/>
                    </a:ext>
                  </a:extLst>
                </a:gridCol>
                <a:gridCol w="658368">
                  <a:extLst>
                    <a:ext uri="{9D8B030D-6E8A-4147-A177-3AD203B41FA5}">
                      <a16:colId xmlns:a16="http://schemas.microsoft.com/office/drawing/2014/main" val="573252273"/>
                    </a:ext>
                  </a:extLst>
                </a:gridCol>
                <a:gridCol w="658368">
                  <a:extLst>
                    <a:ext uri="{9D8B030D-6E8A-4147-A177-3AD203B41FA5}">
                      <a16:colId xmlns:a16="http://schemas.microsoft.com/office/drawing/2014/main" val="505437128"/>
                    </a:ext>
                  </a:extLst>
                </a:gridCol>
                <a:gridCol w="658368">
                  <a:extLst>
                    <a:ext uri="{9D8B030D-6E8A-4147-A177-3AD203B41FA5}">
                      <a16:colId xmlns:a16="http://schemas.microsoft.com/office/drawing/2014/main" val="4028364340"/>
                    </a:ext>
                  </a:extLst>
                </a:gridCol>
                <a:gridCol w="658368">
                  <a:extLst>
                    <a:ext uri="{9D8B030D-6E8A-4147-A177-3AD203B41FA5}">
                      <a16:colId xmlns:a16="http://schemas.microsoft.com/office/drawing/2014/main" val="3463294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09665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- 2020-06-26 21:15:23</a:t>
                      </a:r>
                      <a:r>
                        <a:rPr kumimoji="0" lang="en-US" sz="1000" b="0" i="0" u="none" strike="noStrike" kern="1200" cap="none" spc="0" normalizeH="0" baseline="0" noProof="0">
                          <a:ln>
                            <a:noFill/>
                          </a:ln>
                          <a:solidFill>
                            <a:prstClr val="black"/>
                          </a:solidFill>
                          <a:effectLst/>
                          <a:uLnTx/>
                          <a:uFillTx/>
                          <a:latin typeface="+mn-lt"/>
                          <a:ea typeface="+mn-ea"/>
                          <a:cs typeface="+mn-cs"/>
                        </a:rPr>
                        <a:t>
  Nakit ihtiyacınız için çözüm Yapı Kredi’den POS Avans! 😎 Krediye gerek duymadan pos alacaklarınızı ileri vadeli ödeme işlemlerinizde kullanabilir, blokeli alacaklarınızı istediğiniz zaman devredebilirsiniz. Siz de POS Avans kullanıcısı olun, işletmenizin nakit ihtiyaçlarının önündeki sınırları kaldırın. 👉🏻 https://bit.ly/2YAw8j7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0.0162246838984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a:t>
                      </a:r>
                    </a:p>
                  </a:txBody>
                  <a:tcPr/>
                </a:tc>
                <a:extLst>
                  <a:ext uri="{0D108BD9-81ED-4DB2-BD59-A6C34878D82A}">
                    <a16:rowId xmlns:a16="http://schemas.microsoft.com/office/drawing/2014/main" val="3452541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- 2020-06-26 17:12:32</a:t>
                      </a:r>
                      <a:r>
                        <a:rPr kumimoji="0" lang="en-US" sz="1000" b="0" i="0" u="none" strike="noStrike" kern="1200" cap="none" spc="0" normalizeH="0" baseline="0" noProof="0">
                          <a:ln>
                            <a:noFill/>
                          </a:ln>
                          <a:solidFill>
                            <a:prstClr val="black"/>
                          </a:solidFill>
                          <a:effectLst/>
                          <a:uLnTx/>
                          <a:uFillTx/>
                          <a:latin typeface="+mn-lt"/>
                          <a:ea typeface="+mn-ea"/>
                          <a:cs typeface="+mn-cs"/>
                        </a:rPr>
                        <a:t>
  Akıllı alışveriş arkadaşınız World Mobil; web sitesi, dijital pazarlama ve mobil teknolojilerin ödüllendirildiği Altın Örümcek Ödülleri’nde Mobil Uygulama – Alışveriş kategorisinde 1'incilik, Dijital Pazarlama – Online Reklam kategorisinde 2'incilik ödüllerini alarak farkını gösterdi!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0.027595827268316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6303864"/>
                  </a:ext>
                </a:extLst>
              </a:tr>
            </a:tbl>
          </a:graphicData>
        </a:graphic>
      </p:graphicFrame>
      <p:sp>
        <p:nvSpPr>
          <p:cNvPr id="4" name="Text Placeholder 3">
            <a:extLst>
              <a:ext uri="{FF2B5EF4-FFF2-40B4-BE49-F238E27FC236}">
                <a16:creationId xmlns:a16="http://schemas.microsoft.com/office/drawing/2014/main" id="{5A227A5D-EB45-4CDD-A090-F24F46E43EA7}"/>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1286909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5A92-CEFF-4F8F-AB8E-538602DEFFED}"/>
              </a:ext>
            </a:extLst>
          </p:cNvPr>
          <p:cNvSpPr>
            <a:spLocks noGrp="1"/>
          </p:cNvSpPr>
          <p:nvPr>
            <p:ph type="title"/>
          </p:nvPr>
        </p:nvSpPr>
        <p:spPr/>
        <p:txBody>
          <a:bodyPr/>
          <a:lstStyle/>
          <a:p>
            <a:r>
              <a:rPr lang="en-US"/>
              <a:t>LinkedIn Posts Table | Yapı - all - 11 of 13</a:t>
            </a:r>
          </a:p>
        </p:txBody>
      </p:sp>
      <p:graphicFrame>
        <p:nvGraphicFramePr>
          <p:cNvPr id="5" name="Table Placeholder 4">
            <a:extLst>
              <a:ext uri="{FF2B5EF4-FFF2-40B4-BE49-F238E27FC236}">
                <a16:creationId xmlns:a16="http://schemas.microsoft.com/office/drawing/2014/main" id="{B05ADF61-3EEB-441A-A7B7-1B7D06DA27A1}"/>
              </a:ext>
            </a:extLst>
          </p:cNvPr>
          <p:cNvGraphicFramePr>
            <a:graphicFrameLocks noGrp="1"/>
          </p:cNvGraphicFramePr>
          <p:nvPr>
            <p:ph type="tbl" sz="quarter" idx="13"/>
            <p:extLst>
              <p:ext uri="{D42A27DB-BD31-4B8C-83A1-F6EECF244321}">
                <p14:modId xmlns:p14="http://schemas.microsoft.com/office/powerpoint/2010/main" val="2122249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921209"/>
                    </a:ext>
                  </a:extLst>
                </a:gridCol>
                <a:gridCol w="905256">
                  <a:extLst>
                    <a:ext uri="{9D8B030D-6E8A-4147-A177-3AD203B41FA5}">
                      <a16:colId xmlns:a16="http://schemas.microsoft.com/office/drawing/2014/main" val="2756794620"/>
                    </a:ext>
                  </a:extLst>
                </a:gridCol>
                <a:gridCol w="658368">
                  <a:extLst>
                    <a:ext uri="{9D8B030D-6E8A-4147-A177-3AD203B41FA5}">
                      <a16:colId xmlns:a16="http://schemas.microsoft.com/office/drawing/2014/main" val="3984387710"/>
                    </a:ext>
                  </a:extLst>
                </a:gridCol>
                <a:gridCol w="658368">
                  <a:extLst>
                    <a:ext uri="{9D8B030D-6E8A-4147-A177-3AD203B41FA5}">
                      <a16:colId xmlns:a16="http://schemas.microsoft.com/office/drawing/2014/main" val="463814365"/>
                    </a:ext>
                  </a:extLst>
                </a:gridCol>
                <a:gridCol w="658368">
                  <a:extLst>
                    <a:ext uri="{9D8B030D-6E8A-4147-A177-3AD203B41FA5}">
                      <a16:colId xmlns:a16="http://schemas.microsoft.com/office/drawing/2014/main" val="3837660594"/>
                    </a:ext>
                  </a:extLst>
                </a:gridCol>
                <a:gridCol w="658368">
                  <a:extLst>
                    <a:ext uri="{9D8B030D-6E8A-4147-A177-3AD203B41FA5}">
                      <a16:colId xmlns:a16="http://schemas.microsoft.com/office/drawing/2014/main" val="3031825544"/>
                    </a:ext>
                  </a:extLst>
                </a:gridCol>
                <a:gridCol w="658368">
                  <a:extLst>
                    <a:ext uri="{9D8B030D-6E8A-4147-A177-3AD203B41FA5}">
                      <a16:colId xmlns:a16="http://schemas.microsoft.com/office/drawing/2014/main" val="640261529"/>
                    </a:ext>
                  </a:extLst>
                </a:gridCol>
                <a:gridCol w="658368">
                  <a:extLst>
                    <a:ext uri="{9D8B030D-6E8A-4147-A177-3AD203B41FA5}">
                      <a16:colId xmlns:a16="http://schemas.microsoft.com/office/drawing/2014/main" val="1012986428"/>
                    </a:ext>
                  </a:extLst>
                </a:gridCol>
                <a:gridCol w="658368">
                  <a:extLst>
                    <a:ext uri="{9D8B030D-6E8A-4147-A177-3AD203B41FA5}">
                      <a16:colId xmlns:a16="http://schemas.microsoft.com/office/drawing/2014/main" val="1424796891"/>
                    </a:ext>
                  </a:extLst>
                </a:gridCol>
                <a:gridCol w="658368">
                  <a:extLst>
                    <a:ext uri="{9D8B030D-6E8A-4147-A177-3AD203B41FA5}">
                      <a16:colId xmlns:a16="http://schemas.microsoft.com/office/drawing/2014/main" val="1321005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6100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- 2020-06-21 09:00:24</a:t>
                      </a:r>
                      <a:r>
                        <a:rPr kumimoji="0" lang="en-US" sz="1000" b="0" i="0" u="none" strike="noStrike" kern="1200" cap="none" spc="0" normalizeH="0" baseline="0" noProof="0">
                          <a:ln>
                            <a:noFill/>
                          </a:ln>
                          <a:solidFill>
                            <a:prstClr val="black"/>
                          </a:solidFill>
                          <a:effectLst/>
                          <a:uLnTx/>
                          <a:uFillTx/>
                          <a:latin typeface="+mn-lt"/>
                          <a:ea typeface="+mn-ea"/>
                          <a:cs typeface="+mn-cs"/>
                        </a:rPr>
                        <a:t>
  Salgınla en ön saflarda mücadele ederken kaybettiğimiz Prof. Dr. Cemil Taşçıoğlu’nu saygıyla anarak, bu yıl Babalar Günü’nü onun nezdinde tüm fedakâr babalarımıza ithaf ediyoruz. #BabalarGünü kutlu olsun.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0.027829233619093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4916</a:t>
                      </a:r>
                    </a:p>
                  </a:txBody>
                  <a:tcPr/>
                </a:tc>
                <a:extLst>
                  <a:ext uri="{0D108BD9-81ED-4DB2-BD59-A6C34878D82A}">
                    <a16:rowId xmlns:a16="http://schemas.microsoft.com/office/drawing/2014/main" val="4098317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- 2020-06-19 15:08:16</a:t>
                      </a:r>
                      <a:r>
                        <a:rPr kumimoji="0" lang="en-US" sz="1000" b="0" i="0" u="none" strike="noStrike" kern="1200" cap="none" spc="0" normalizeH="0" baseline="0" noProof="0">
                          <a:ln>
                            <a:noFill/>
                          </a:ln>
                          <a:solidFill>
                            <a:prstClr val="black"/>
                          </a:solidFill>
                          <a:effectLst/>
                          <a:uLnTx/>
                          <a:uFillTx/>
                          <a:latin typeface="+mn-lt"/>
                          <a:ea typeface="+mn-ea"/>
                          <a:cs typeface="+mn-cs"/>
                        </a:rPr>
                        <a:t>
  Digiproların stajlarını evlerine taşıdık! 😏 Online gerçekleşecek Digipro Genel Müdürlük Staj Programı için sınavlarımız tamamlandı. Program hakkında detaylar ve daha fazlası için BİZ’i takipte kalın!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0.042431295318235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854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- 2020-06-18 13:18:27</a:t>
                      </a:r>
                      <a:r>
                        <a:rPr kumimoji="0" lang="en-US" sz="1000" b="0" i="0" u="none" strike="noStrike" kern="1200" cap="none" spc="0" normalizeH="0" baseline="0" noProof="0">
                          <a:ln>
                            <a:noFill/>
                          </a:ln>
                          <a:solidFill>
                            <a:prstClr val="black"/>
                          </a:solidFill>
                          <a:effectLst/>
                          <a:uLnTx/>
                          <a:uFillTx/>
                          <a:latin typeface="+mn-lt"/>
                          <a:ea typeface="+mn-ea"/>
                          <a:cs typeface="+mn-cs"/>
                        </a:rPr>
                        <a:t>
  Bugün başlayan KoçDigital Data Analytics for Business Programı’nda biz de varız!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0.034227330779055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5112563"/>
                  </a:ext>
                </a:extLst>
              </a:tr>
            </a:tbl>
          </a:graphicData>
        </a:graphic>
      </p:graphicFrame>
      <p:sp>
        <p:nvSpPr>
          <p:cNvPr id="4" name="Text Placeholder 3">
            <a:extLst>
              <a:ext uri="{FF2B5EF4-FFF2-40B4-BE49-F238E27FC236}">
                <a16:creationId xmlns:a16="http://schemas.microsoft.com/office/drawing/2014/main" id="{0AD7066A-52FF-487F-9C0E-44FB1FDD735E}"/>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4007132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EF1BF-472C-4A4D-978F-163064621BB6}"/>
              </a:ext>
            </a:extLst>
          </p:cNvPr>
          <p:cNvSpPr>
            <a:spLocks noGrp="1"/>
          </p:cNvSpPr>
          <p:nvPr>
            <p:ph type="title"/>
          </p:nvPr>
        </p:nvSpPr>
        <p:spPr/>
        <p:txBody>
          <a:bodyPr/>
          <a:lstStyle/>
          <a:p>
            <a:r>
              <a:rPr lang="en-US"/>
              <a:t>LinkedIn Posts Table | Yapı - all - 12 of 13</a:t>
            </a:r>
          </a:p>
        </p:txBody>
      </p:sp>
      <p:graphicFrame>
        <p:nvGraphicFramePr>
          <p:cNvPr id="5" name="Table Placeholder 4">
            <a:extLst>
              <a:ext uri="{FF2B5EF4-FFF2-40B4-BE49-F238E27FC236}">
                <a16:creationId xmlns:a16="http://schemas.microsoft.com/office/drawing/2014/main" id="{5ACDFC35-0990-4D93-8F55-741220898FB1}"/>
              </a:ext>
            </a:extLst>
          </p:cNvPr>
          <p:cNvGraphicFramePr>
            <a:graphicFrameLocks noGrp="1"/>
          </p:cNvGraphicFramePr>
          <p:nvPr>
            <p:ph type="tbl" sz="quarter" idx="13"/>
            <p:extLst>
              <p:ext uri="{D42A27DB-BD31-4B8C-83A1-F6EECF244321}">
                <p14:modId xmlns:p14="http://schemas.microsoft.com/office/powerpoint/2010/main" val="2802148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77082077"/>
                    </a:ext>
                  </a:extLst>
                </a:gridCol>
                <a:gridCol w="905256">
                  <a:extLst>
                    <a:ext uri="{9D8B030D-6E8A-4147-A177-3AD203B41FA5}">
                      <a16:colId xmlns:a16="http://schemas.microsoft.com/office/drawing/2014/main" val="3528892505"/>
                    </a:ext>
                  </a:extLst>
                </a:gridCol>
                <a:gridCol w="658368">
                  <a:extLst>
                    <a:ext uri="{9D8B030D-6E8A-4147-A177-3AD203B41FA5}">
                      <a16:colId xmlns:a16="http://schemas.microsoft.com/office/drawing/2014/main" val="3262157025"/>
                    </a:ext>
                  </a:extLst>
                </a:gridCol>
                <a:gridCol w="658368">
                  <a:extLst>
                    <a:ext uri="{9D8B030D-6E8A-4147-A177-3AD203B41FA5}">
                      <a16:colId xmlns:a16="http://schemas.microsoft.com/office/drawing/2014/main" val="2657152356"/>
                    </a:ext>
                  </a:extLst>
                </a:gridCol>
                <a:gridCol w="658368">
                  <a:extLst>
                    <a:ext uri="{9D8B030D-6E8A-4147-A177-3AD203B41FA5}">
                      <a16:colId xmlns:a16="http://schemas.microsoft.com/office/drawing/2014/main" val="3984910320"/>
                    </a:ext>
                  </a:extLst>
                </a:gridCol>
                <a:gridCol w="658368">
                  <a:extLst>
                    <a:ext uri="{9D8B030D-6E8A-4147-A177-3AD203B41FA5}">
                      <a16:colId xmlns:a16="http://schemas.microsoft.com/office/drawing/2014/main" val="649528676"/>
                    </a:ext>
                  </a:extLst>
                </a:gridCol>
                <a:gridCol w="658368">
                  <a:extLst>
                    <a:ext uri="{9D8B030D-6E8A-4147-A177-3AD203B41FA5}">
                      <a16:colId xmlns:a16="http://schemas.microsoft.com/office/drawing/2014/main" val="1802446170"/>
                    </a:ext>
                  </a:extLst>
                </a:gridCol>
                <a:gridCol w="658368">
                  <a:extLst>
                    <a:ext uri="{9D8B030D-6E8A-4147-A177-3AD203B41FA5}">
                      <a16:colId xmlns:a16="http://schemas.microsoft.com/office/drawing/2014/main" val="2300700069"/>
                    </a:ext>
                  </a:extLst>
                </a:gridCol>
                <a:gridCol w="658368">
                  <a:extLst>
                    <a:ext uri="{9D8B030D-6E8A-4147-A177-3AD203B41FA5}">
                      <a16:colId xmlns:a16="http://schemas.microsoft.com/office/drawing/2014/main" val="2823278708"/>
                    </a:ext>
                  </a:extLst>
                </a:gridCol>
                <a:gridCol w="658368">
                  <a:extLst>
                    <a:ext uri="{9D8B030D-6E8A-4147-A177-3AD203B41FA5}">
                      <a16:colId xmlns:a16="http://schemas.microsoft.com/office/drawing/2014/main" val="690375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07048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- 2020-06-17 18:26:39</a:t>
                      </a:r>
                      <a:r>
                        <a:rPr kumimoji="0" lang="en-US" sz="1000" b="0" i="0" u="none" strike="noStrike" kern="1200" cap="none" spc="0" normalizeH="0" baseline="0" noProof="0">
                          <a:ln>
                            <a:noFill/>
                          </a:ln>
                          <a:solidFill>
                            <a:prstClr val="black"/>
                          </a:solidFill>
                          <a:effectLst/>
                          <a:uLnTx/>
                          <a:uFillTx/>
                          <a:latin typeface="+mn-lt"/>
                          <a:ea typeface="+mn-ea"/>
                          <a:cs typeface="+mn-cs"/>
                        </a:rPr>
                        <a:t>
  Planet, BizTube, BizClub, Yapı Kredi Bankacılık Akademisi ve BizCast gibi tüm İnsan Kaynakları ekranlarına tek bir kanaldan ulaşmak mümkün. Artık hepimiz DinamİK’teyiz!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0.029511839455593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7700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- 2020-06-17 15:32:12</a:t>
                      </a:r>
                      <a:r>
                        <a:rPr kumimoji="0" lang="en-US" sz="1000" b="0" i="0" u="none" strike="noStrike" kern="1200" cap="none" spc="0" normalizeH="0" baseline="0" noProof="0">
                          <a:ln>
                            <a:noFill/>
                          </a:ln>
                          <a:solidFill>
                            <a:prstClr val="black"/>
                          </a:solidFill>
                          <a:effectLst/>
                          <a:uLnTx/>
                          <a:uFillTx/>
                          <a:latin typeface="+mn-lt"/>
                          <a:ea typeface="+mn-ea"/>
                          <a:cs typeface="+mn-cs"/>
                        </a:rPr>
                        <a:t>
  Salgınla en ön saflarda mücadele ederken kaybettiğimiz Prof. Dr. Cemil Taşçıoğlu’nu saygıyla anarak, bu yıl Babalar Günü’nü onun nezdinde tüm fedakâr babalarımıza ithaf ediyoruz. #BabalarGünü kutlu olsun.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0.03262671203001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6817</a:t>
                      </a:r>
                    </a:p>
                  </a:txBody>
                  <a:tcPr/>
                </a:tc>
                <a:extLst>
                  <a:ext uri="{0D108BD9-81ED-4DB2-BD59-A6C34878D82A}">
                    <a16:rowId xmlns:a16="http://schemas.microsoft.com/office/drawing/2014/main" val="579420433"/>
                  </a:ext>
                </a:extLst>
              </a:tr>
            </a:tbl>
          </a:graphicData>
        </a:graphic>
      </p:graphicFrame>
      <p:sp>
        <p:nvSpPr>
          <p:cNvPr id="4" name="Text Placeholder 3">
            <a:extLst>
              <a:ext uri="{FF2B5EF4-FFF2-40B4-BE49-F238E27FC236}">
                <a16:creationId xmlns:a16="http://schemas.microsoft.com/office/drawing/2014/main" id="{0F974084-F374-438D-ADE8-2DCA38CBD922}"/>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2712077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05369-76F9-4F99-9EFE-3523681D6C7C}"/>
              </a:ext>
            </a:extLst>
          </p:cNvPr>
          <p:cNvSpPr>
            <a:spLocks noGrp="1"/>
          </p:cNvSpPr>
          <p:nvPr>
            <p:ph type="title"/>
          </p:nvPr>
        </p:nvSpPr>
        <p:spPr/>
        <p:txBody>
          <a:bodyPr/>
          <a:lstStyle/>
          <a:p>
            <a:r>
              <a:rPr lang="en-US"/>
              <a:t>LinkedIn Posts Table | Yapı - all - 13 of 13</a:t>
            </a:r>
          </a:p>
        </p:txBody>
      </p:sp>
      <p:graphicFrame>
        <p:nvGraphicFramePr>
          <p:cNvPr id="5" name="Table Placeholder 4">
            <a:extLst>
              <a:ext uri="{FF2B5EF4-FFF2-40B4-BE49-F238E27FC236}">
                <a16:creationId xmlns:a16="http://schemas.microsoft.com/office/drawing/2014/main" id="{FFC39C20-4898-4243-9ACE-5056A0A18945}"/>
              </a:ext>
            </a:extLst>
          </p:cNvPr>
          <p:cNvGraphicFramePr>
            <a:graphicFrameLocks noGrp="1"/>
          </p:cNvGraphicFramePr>
          <p:nvPr>
            <p:ph type="tbl" sz="quarter" idx="13"/>
            <p:extLst>
              <p:ext uri="{D42A27DB-BD31-4B8C-83A1-F6EECF244321}">
                <p14:modId xmlns:p14="http://schemas.microsoft.com/office/powerpoint/2010/main" val="2760438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29524623"/>
                    </a:ext>
                  </a:extLst>
                </a:gridCol>
                <a:gridCol w="905256">
                  <a:extLst>
                    <a:ext uri="{9D8B030D-6E8A-4147-A177-3AD203B41FA5}">
                      <a16:colId xmlns:a16="http://schemas.microsoft.com/office/drawing/2014/main" val="3513636955"/>
                    </a:ext>
                  </a:extLst>
                </a:gridCol>
                <a:gridCol w="658368">
                  <a:extLst>
                    <a:ext uri="{9D8B030D-6E8A-4147-A177-3AD203B41FA5}">
                      <a16:colId xmlns:a16="http://schemas.microsoft.com/office/drawing/2014/main" val="1464791225"/>
                    </a:ext>
                  </a:extLst>
                </a:gridCol>
                <a:gridCol w="658368">
                  <a:extLst>
                    <a:ext uri="{9D8B030D-6E8A-4147-A177-3AD203B41FA5}">
                      <a16:colId xmlns:a16="http://schemas.microsoft.com/office/drawing/2014/main" val="409690636"/>
                    </a:ext>
                  </a:extLst>
                </a:gridCol>
                <a:gridCol w="658368">
                  <a:extLst>
                    <a:ext uri="{9D8B030D-6E8A-4147-A177-3AD203B41FA5}">
                      <a16:colId xmlns:a16="http://schemas.microsoft.com/office/drawing/2014/main" val="911551501"/>
                    </a:ext>
                  </a:extLst>
                </a:gridCol>
                <a:gridCol w="658368">
                  <a:extLst>
                    <a:ext uri="{9D8B030D-6E8A-4147-A177-3AD203B41FA5}">
                      <a16:colId xmlns:a16="http://schemas.microsoft.com/office/drawing/2014/main" val="3452560690"/>
                    </a:ext>
                  </a:extLst>
                </a:gridCol>
                <a:gridCol w="658368">
                  <a:extLst>
                    <a:ext uri="{9D8B030D-6E8A-4147-A177-3AD203B41FA5}">
                      <a16:colId xmlns:a16="http://schemas.microsoft.com/office/drawing/2014/main" val="1224425575"/>
                    </a:ext>
                  </a:extLst>
                </a:gridCol>
                <a:gridCol w="658368">
                  <a:extLst>
                    <a:ext uri="{9D8B030D-6E8A-4147-A177-3AD203B41FA5}">
                      <a16:colId xmlns:a16="http://schemas.microsoft.com/office/drawing/2014/main" val="1821194071"/>
                    </a:ext>
                  </a:extLst>
                </a:gridCol>
                <a:gridCol w="658368">
                  <a:extLst>
                    <a:ext uri="{9D8B030D-6E8A-4147-A177-3AD203B41FA5}">
                      <a16:colId xmlns:a16="http://schemas.microsoft.com/office/drawing/2014/main" val="1465637555"/>
                    </a:ext>
                  </a:extLst>
                </a:gridCol>
                <a:gridCol w="658368">
                  <a:extLst>
                    <a:ext uri="{9D8B030D-6E8A-4147-A177-3AD203B41FA5}">
                      <a16:colId xmlns:a16="http://schemas.microsoft.com/office/drawing/2014/main" val="1807809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14783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- 2020-06-16 13:56:58</a:t>
                      </a:r>
                      <a:r>
                        <a:rPr kumimoji="0" lang="en-US" sz="1000" b="0" i="0" u="none" strike="noStrike" kern="1200" cap="none" spc="0" normalizeH="0" baseline="0" noProof="0">
                          <a:ln>
                            <a:noFill/>
                          </a:ln>
                          <a:solidFill>
                            <a:prstClr val="black"/>
                          </a:solidFill>
                          <a:effectLst/>
                          <a:uLnTx/>
                          <a:uFillTx/>
                          <a:latin typeface="+mn-lt"/>
                          <a:ea typeface="+mn-ea"/>
                          <a:cs typeface="+mn-cs"/>
                        </a:rPr>
                        <a:t>
  Yapı Kredi olarak, dünyanın en büyük çevresel raporlama girişimi olan Karbon Saydamlık Projesi’ne (CDP) yaptığımız raporlamayla, Su Programı notumuzu B’den A-‘ye çıkararak Türkiye finans sektöründeki en yüksek notu alan şirket olmanın gururunu yaşıyoruz. 💧 2019 yılı CDP raporlamamızla hem ‘CDP Türkiye 2019 Su Lideri’ ödülüne layık görüldük hem de İklim Değişikliği notumuzu C‘den B’ye çıkardık.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14:16:35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0.017830713933329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a:t>
                      </a:r>
                    </a:p>
                  </a:txBody>
                  <a:tcPr/>
                </a:tc>
                <a:extLst>
                  <a:ext uri="{0D108BD9-81ED-4DB2-BD59-A6C34878D82A}">
                    <a16:rowId xmlns:a16="http://schemas.microsoft.com/office/drawing/2014/main" val="1081544439"/>
                  </a:ext>
                </a:extLst>
              </a:tr>
            </a:tbl>
          </a:graphicData>
        </a:graphic>
      </p:graphicFrame>
      <p:sp>
        <p:nvSpPr>
          <p:cNvPr id="4" name="Text Placeholder 3">
            <a:extLst>
              <a:ext uri="{FF2B5EF4-FFF2-40B4-BE49-F238E27FC236}">
                <a16:creationId xmlns:a16="http://schemas.microsoft.com/office/drawing/2014/main" id="{2CEE3995-3726-4A3E-9B4F-18692AD016A1}"/>
              </a:ext>
            </a:extLst>
          </p:cNvPr>
          <p:cNvSpPr>
            <a:spLocks noGrp="1"/>
          </p:cNvSpPr>
          <p:nvPr>
            <p:ph type="body" sz="quarter" idx="14"/>
          </p:nvPr>
        </p:nvSpPr>
        <p:spPr/>
        <p:txBody>
          <a:bodyPr/>
          <a:lstStyle/>
          <a:p>
            <a:r>
              <a:rPr lang="en-US"/>
              <a:t>01.01.2020 - 12.10.2020</a:t>
            </a:r>
          </a:p>
        </p:txBody>
      </p:sp>
    </p:spTree>
    <p:extLst>
      <p:ext uri="{BB962C8B-B14F-4D97-AF65-F5344CB8AC3E}">
        <p14:creationId xmlns:p14="http://schemas.microsoft.com/office/powerpoint/2010/main" val="26214448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745</Words>
  <Application>Microsoft Office PowerPoint</Application>
  <PresentationFormat>On-screen Show (4:3)</PresentationFormat>
  <Paragraphs>406</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LinkedIn Posts Table | Yapı - all - 1 of 13</vt:lpstr>
      <vt:lpstr>LinkedIn Posts Table | Yapı - all - 2 of 13</vt:lpstr>
      <vt:lpstr>LinkedIn Posts Table | Yapı - all - 3 of 13</vt:lpstr>
      <vt:lpstr>LinkedIn Posts Table | Yapı - all - 4 of 13</vt:lpstr>
      <vt:lpstr>LinkedIn Posts Table | Yapı - all - 5 of 13</vt:lpstr>
      <vt:lpstr>LinkedIn Posts Table | Yapı - all - 6 of 13</vt:lpstr>
      <vt:lpstr>LinkedIn Posts Table | Yapı - all - 7 of 13</vt:lpstr>
      <vt:lpstr>LinkedIn Posts Table | Yapı - all - 8 of 13</vt:lpstr>
      <vt:lpstr>LinkedIn Posts Table | Yapı - all - 9 of 13</vt:lpstr>
      <vt:lpstr>LinkedIn Posts Table | Yapı - all - 10 of 13</vt:lpstr>
      <vt:lpstr>LinkedIn Posts Table | Yapı - all - 11 of 13</vt:lpstr>
      <vt:lpstr>LinkedIn Posts Table | Yapı - all - 12 of 13</vt:lpstr>
      <vt:lpstr>LinkedIn Posts Table | Yapı - all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Yapı - all - 1 of 13</dc:title>
  <dc:creator>Frederik Peiniger</dc:creator>
  <cp:lastModifiedBy>Frederik Peiniger</cp:lastModifiedBy>
  <cp:revision>1</cp:revision>
  <dcterms:created xsi:type="dcterms:W3CDTF">2020-10-12T10:48:48Z</dcterms:created>
  <dcterms:modified xsi:type="dcterms:W3CDTF">2020-10-12T10:51:51Z</dcterms:modified>
</cp:coreProperties>
</file>