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adios kart</c:v>
                </c:pt>
              </c:strCache>
            </c:strRef>
          </c:tx>
          <c:spPr>
            <a:ln w="28575" cap="rnd">
              <a:solidFill>
                <a:schemeClr val="accent1"/>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Sheet1!$B$2:$B$16</c:f>
              <c:numCache>
                <c:formatCode>General</c:formatCode>
                <c:ptCount val="15"/>
                <c:pt idx="0">
                  <c:v>113406</c:v>
                </c:pt>
                <c:pt idx="1">
                  <c:v>113400</c:v>
                </c:pt>
                <c:pt idx="2">
                  <c:v>113399</c:v>
                </c:pt>
                <c:pt idx="3">
                  <c:v>113396</c:v>
                </c:pt>
                <c:pt idx="4">
                  <c:v>113388</c:v>
                </c:pt>
                <c:pt idx="5">
                  <c:v>113376</c:v>
                </c:pt>
                <c:pt idx="6">
                  <c:v>113362</c:v>
                </c:pt>
                <c:pt idx="7">
                  <c:v>113354</c:v>
                </c:pt>
                <c:pt idx="8">
                  <c:v>113344</c:v>
                </c:pt>
                <c:pt idx="9">
                  <c:v>113343</c:v>
                </c:pt>
                <c:pt idx="10">
                  <c:v>113337</c:v>
                </c:pt>
                <c:pt idx="11">
                  <c:v>113334</c:v>
                </c:pt>
                <c:pt idx="12">
                  <c:v>113327</c:v>
                </c:pt>
                <c:pt idx="13">
                  <c:v>113318</c:v>
                </c:pt>
                <c:pt idx="14">
                  <c:v>113314</c:v>
                </c:pt>
              </c:numCache>
            </c:numRef>
          </c:val>
          <c:smooth val="0"/>
          <c:extLst>
            <c:ext xmlns:c16="http://schemas.microsoft.com/office/drawing/2014/chart" uri="{C3380CC4-5D6E-409C-BE32-E72D297353CC}">
              <c16:uniqueId val="{00000000-DF66-4B55-837E-698215A46D4A}"/>
            </c:ext>
          </c:extLst>
        </c:ser>
        <c:ser>
          <c:idx val="1"/>
          <c:order val="1"/>
          <c:tx>
            <c:strRef>
              <c:f>Sheet1!$C$1</c:f>
              <c:strCache>
                <c:ptCount val="1"/>
                <c:pt idx="0">
                  <c:v>Garanti Miles&amp;Smiles Kredi Kartı</c:v>
                </c:pt>
              </c:strCache>
            </c:strRef>
          </c:tx>
          <c:spPr>
            <a:ln w="28575" cap="rnd">
              <a:solidFill>
                <a:schemeClr val="accent2"/>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Sheet1!$C$2:$C$16</c:f>
              <c:numCache>
                <c:formatCode>General</c:formatCode>
                <c:ptCount val="15"/>
                <c:pt idx="0">
                  <c:v>296821</c:v>
                </c:pt>
                <c:pt idx="1">
                  <c:v>296806</c:v>
                </c:pt>
                <c:pt idx="2">
                  <c:v>296777</c:v>
                </c:pt>
                <c:pt idx="3">
                  <c:v>296757</c:v>
                </c:pt>
                <c:pt idx="4">
                  <c:v>296736</c:v>
                </c:pt>
                <c:pt idx="5">
                  <c:v>296721</c:v>
                </c:pt>
                <c:pt idx="6">
                  <c:v>296714</c:v>
                </c:pt>
                <c:pt idx="7">
                  <c:v>296691</c:v>
                </c:pt>
                <c:pt idx="8">
                  <c:v>296666</c:v>
                </c:pt>
                <c:pt idx="9">
                  <c:v>296650</c:v>
                </c:pt>
                <c:pt idx="10">
                  <c:v>296632</c:v>
                </c:pt>
                <c:pt idx="11">
                  <c:v>296605</c:v>
                </c:pt>
                <c:pt idx="12">
                  <c:v>296592</c:v>
                </c:pt>
                <c:pt idx="13">
                  <c:v>296567</c:v>
                </c:pt>
                <c:pt idx="14">
                  <c:v>296556</c:v>
                </c:pt>
              </c:numCache>
            </c:numRef>
          </c:val>
          <c:smooth val="0"/>
          <c:extLst>
            <c:ext xmlns:c16="http://schemas.microsoft.com/office/drawing/2014/chart" uri="{C3380CC4-5D6E-409C-BE32-E72D297353CC}">
              <c16:uniqueId val="{00000001-DF66-4B55-837E-698215A46D4A}"/>
            </c:ext>
          </c:extLst>
        </c:ser>
        <c:ser>
          <c:idx val="2"/>
          <c:order val="2"/>
          <c:tx>
            <c:strRef>
              <c:f>Sheet1!$D$1</c:f>
              <c:strCache>
                <c:ptCount val="1"/>
                <c:pt idx="0">
                  <c:v>Wings Card</c:v>
                </c:pt>
              </c:strCache>
            </c:strRef>
          </c:tx>
          <c:spPr>
            <a:ln w="28575" cap="rnd">
              <a:solidFill>
                <a:schemeClr val="accent3"/>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Sheet1!$D$2:$D$16</c:f>
              <c:numCache>
                <c:formatCode>General</c:formatCode>
                <c:ptCount val="15"/>
                <c:pt idx="0">
                  <c:v>80487</c:v>
                </c:pt>
                <c:pt idx="1">
                  <c:v>80488</c:v>
                </c:pt>
                <c:pt idx="2">
                  <c:v>80485</c:v>
                </c:pt>
                <c:pt idx="3">
                  <c:v>80483</c:v>
                </c:pt>
                <c:pt idx="4">
                  <c:v>80478</c:v>
                </c:pt>
                <c:pt idx="5">
                  <c:v>80473</c:v>
                </c:pt>
                <c:pt idx="6">
                  <c:v>80467</c:v>
                </c:pt>
                <c:pt idx="7">
                  <c:v>80456</c:v>
                </c:pt>
                <c:pt idx="8">
                  <c:v>80450</c:v>
                </c:pt>
                <c:pt idx="9">
                  <c:v>80442</c:v>
                </c:pt>
                <c:pt idx="10">
                  <c:v>80433</c:v>
                </c:pt>
                <c:pt idx="11">
                  <c:v>80424</c:v>
                </c:pt>
                <c:pt idx="12">
                  <c:v>80413</c:v>
                </c:pt>
                <c:pt idx="13">
                  <c:v>80411</c:v>
                </c:pt>
                <c:pt idx="14">
                  <c:v>80404</c:v>
                </c:pt>
              </c:numCache>
            </c:numRef>
          </c:val>
          <c:smooth val="0"/>
          <c:extLst>
            <c:ext xmlns:c16="http://schemas.microsoft.com/office/drawing/2014/chart" uri="{C3380CC4-5D6E-409C-BE32-E72D297353CC}">
              <c16:uniqueId val="{00000002-DF66-4B55-837E-698215A46D4A}"/>
            </c:ext>
          </c:extLst>
        </c:ser>
        <c:dLbls>
          <c:showLegendKey val="0"/>
          <c:showVal val="0"/>
          <c:showCatName val="0"/>
          <c:showSerName val="0"/>
          <c:showPercent val="0"/>
          <c:showBubbleSize val="0"/>
        </c:dLbls>
        <c:smooth val="0"/>
        <c:axId val="305516544"/>
        <c:axId val="305516872"/>
      </c:lineChart>
      <c:dateAx>
        <c:axId val="305516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16872"/>
        <c:crosses val="autoZero"/>
        <c:auto val="1"/>
        <c:lblOffset val="100"/>
        <c:baseTimeUnit val="days"/>
      </c:dateAx>
      <c:valAx>
        <c:axId val="305516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1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adios kart</c:v>
                </c:pt>
              </c:strCache>
            </c:strRef>
          </c:tx>
          <c:spPr>
            <a:ln w="28575" cap="rnd">
              <a:solidFill>
                <a:schemeClr val="accent1"/>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Sheet1!$B$2:$B$16</c:f>
              <c:numCache>
                <c:formatCode>General</c:formatCode>
                <c:ptCount val="15"/>
                <c:pt idx="0">
                  <c:v>0</c:v>
                </c:pt>
                <c:pt idx="1">
                  <c:v>-6</c:v>
                </c:pt>
                <c:pt idx="2">
                  <c:v>-1</c:v>
                </c:pt>
                <c:pt idx="3">
                  <c:v>-3</c:v>
                </c:pt>
                <c:pt idx="4">
                  <c:v>-8</c:v>
                </c:pt>
                <c:pt idx="5">
                  <c:v>-12</c:v>
                </c:pt>
                <c:pt idx="6">
                  <c:v>-14</c:v>
                </c:pt>
                <c:pt idx="7">
                  <c:v>-8</c:v>
                </c:pt>
                <c:pt idx="8">
                  <c:v>-10</c:v>
                </c:pt>
                <c:pt idx="9">
                  <c:v>-1</c:v>
                </c:pt>
                <c:pt idx="10">
                  <c:v>-6</c:v>
                </c:pt>
                <c:pt idx="11">
                  <c:v>-3</c:v>
                </c:pt>
                <c:pt idx="12">
                  <c:v>-7</c:v>
                </c:pt>
                <c:pt idx="13">
                  <c:v>-9</c:v>
                </c:pt>
                <c:pt idx="14">
                  <c:v>-4</c:v>
                </c:pt>
              </c:numCache>
            </c:numRef>
          </c:val>
          <c:smooth val="0"/>
          <c:extLst>
            <c:ext xmlns:c16="http://schemas.microsoft.com/office/drawing/2014/chart" uri="{C3380CC4-5D6E-409C-BE32-E72D297353CC}">
              <c16:uniqueId val="{00000000-6E7E-4DBE-99F9-CD2E350EEA16}"/>
            </c:ext>
          </c:extLst>
        </c:ser>
        <c:ser>
          <c:idx val="1"/>
          <c:order val="1"/>
          <c:tx>
            <c:strRef>
              <c:f>Sheet1!$C$1</c:f>
              <c:strCache>
                <c:ptCount val="1"/>
                <c:pt idx="0">
                  <c:v>Garanti Miles&amp;Smiles Kredi Kartı</c:v>
                </c:pt>
              </c:strCache>
            </c:strRef>
          </c:tx>
          <c:spPr>
            <a:ln w="28575" cap="rnd">
              <a:solidFill>
                <a:schemeClr val="accent2"/>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Sheet1!$C$2:$C$16</c:f>
              <c:numCache>
                <c:formatCode>General</c:formatCode>
                <c:ptCount val="15"/>
                <c:pt idx="0">
                  <c:v>-14</c:v>
                </c:pt>
                <c:pt idx="1">
                  <c:v>-15</c:v>
                </c:pt>
                <c:pt idx="2">
                  <c:v>-29</c:v>
                </c:pt>
                <c:pt idx="3">
                  <c:v>-20</c:v>
                </c:pt>
                <c:pt idx="4">
                  <c:v>-21</c:v>
                </c:pt>
                <c:pt idx="5">
                  <c:v>-15</c:v>
                </c:pt>
                <c:pt idx="6">
                  <c:v>-7</c:v>
                </c:pt>
                <c:pt idx="7">
                  <c:v>-23</c:v>
                </c:pt>
                <c:pt idx="8">
                  <c:v>-25</c:v>
                </c:pt>
                <c:pt idx="9">
                  <c:v>-16</c:v>
                </c:pt>
                <c:pt idx="10">
                  <c:v>-18</c:v>
                </c:pt>
                <c:pt idx="11">
                  <c:v>-27</c:v>
                </c:pt>
                <c:pt idx="12">
                  <c:v>-13</c:v>
                </c:pt>
                <c:pt idx="13">
                  <c:v>-25</c:v>
                </c:pt>
                <c:pt idx="14">
                  <c:v>-11</c:v>
                </c:pt>
              </c:numCache>
            </c:numRef>
          </c:val>
          <c:smooth val="0"/>
          <c:extLst>
            <c:ext xmlns:c16="http://schemas.microsoft.com/office/drawing/2014/chart" uri="{C3380CC4-5D6E-409C-BE32-E72D297353CC}">
              <c16:uniqueId val="{00000001-6E7E-4DBE-99F9-CD2E350EEA16}"/>
            </c:ext>
          </c:extLst>
        </c:ser>
        <c:ser>
          <c:idx val="2"/>
          <c:order val="2"/>
          <c:tx>
            <c:strRef>
              <c:f>Sheet1!$D$1</c:f>
              <c:strCache>
                <c:ptCount val="1"/>
                <c:pt idx="0">
                  <c:v>Wings Card</c:v>
                </c:pt>
              </c:strCache>
            </c:strRef>
          </c:tx>
          <c:spPr>
            <a:ln w="28575" cap="rnd">
              <a:solidFill>
                <a:schemeClr val="accent3"/>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Sheet1!$D$2:$D$16</c:f>
              <c:numCache>
                <c:formatCode>General</c:formatCode>
                <c:ptCount val="15"/>
                <c:pt idx="0">
                  <c:v>-7</c:v>
                </c:pt>
                <c:pt idx="1">
                  <c:v>1</c:v>
                </c:pt>
                <c:pt idx="2">
                  <c:v>-3</c:v>
                </c:pt>
                <c:pt idx="3">
                  <c:v>-2</c:v>
                </c:pt>
                <c:pt idx="4">
                  <c:v>-5</c:v>
                </c:pt>
                <c:pt idx="5">
                  <c:v>-5</c:v>
                </c:pt>
                <c:pt idx="6">
                  <c:v>-6</c:v>
                </c:pt>
                <c:pt idx="7">
                  <c:v>-11</c:v>
                </c:pt>
                <c:pt idx="8">
                  <c:v>-6</c:v>
                </c:pt>
                <c:pt idx="9">
                  <c:v>-8</c:v>
                </c:pt>
                <c:pt idx="10">
                  <c:v>-9</c:v>
                </c:pt>
                <c:pt idx="11">
                  <c:v>-9</c:v>
                </c:pt>
                <c:pt idx="12">
                  <c:v>-11</c:v>
                </c:pt>
                <c:pt idx="13">
                  <c:v>-2</c:v>
                </c:pt>
                <c:pt idx="14">
                  <c:v>-7</c:v>
                </c:pt>
              </c:numCache>
            </c:numRef>
          </c:val>
          <c:smooth val="0"/>
          <c:extLst>
            <c:ext xmlns:c16="http://schemas.microsoft.com/office/drawing/2014/chart" uri="{C3380CC4-5D6E-409C-BE32-E72D297353CC}">
              <c16:uniqueId val="{00000002-6E7E-4DBE-99F9-CD2E350EEA16}"/>
            </c:ext>
          </c:extLst>
        </c:ser>
        <c:dLbls>
          <c:showLegendKey val="0"/>
          <c:showVal val="0"/>
          <c:showCatName val="0"/>
          <c:showSerName val="0"/>
          <c:showPercent val="0"/>
          <c:showBubbleSize val="0"/>
        </c:dLbls>
        <c:smooth val="0"/>
        <c:axId val="305530976"/>
        <c:axId val="305527368"/>
      </c:lineChart>
      <c:dateAx>
        <c:axId val="305530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27368"/>
        <c:crosses val="autoZero"/>
        <c:auto val="1"/>
        <c:lblOffset val="100"/>
        <c:baseTimeUnit val="days"/>
      </c:dateAx>
      <c:valAx>
        <c:axId val="305527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3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adios kart</c:v>
                </c:pt>
              </c:strCache>
            </c:strRef>
          </c:tx>
          <c:spPr>
            <a:ln w="28575" cap="rnd">
              <a:solidFill>
                <a:schemeClr val="accent1"/>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68E0-4264-BA5A-5CD04D8530B1}"/>
            </c:ext>
          </c:extLst>
        </c:ser>
        <c:ser>
          <c:idx val="1"/>
          <c:order val="1"/>
          <c:tx>
            <c:strRef>
              <c:f>Sheet1!$C$1</c:f>
              <c:strCache>
                <c:ptCount val="1"/>
                <c:pt idx="0">
                  <c:v>Garanti Miles&amp;Smiles Kredi Kartı</c:v>
                </c:pt>
              </c:strCache>
            </c:strRef>
          </c:tx>
          <c:spPr>
            <a:ln w="28575" cap="rnd">
              <a:solidFill>
                <a:schemeClr val="accent2"/>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Sheet1!$C$2:$C$16</c:f>
              <c:numCache>
                <c:formatCode>General</c:formatCode>
                <c:ptCount val="15"/>
                <c:pt idx="0">
                  <c:v>0</c:v>
                </c:pt>
                <c:pt idx="1">
                  <c:v>0</c:v>
                </c:pt>
                <c:pt idx="2">
                  <c:v>2</c:v>
                </c:pt>
                <c:pt idx="3">
                  <c:v>1</c:v>
                </c:pt>
                <c:pt idx="4">
                  <c:v>0</c:v>
                </c:pt>
                <c:pt idx="5">
                  <c:v>1</c:v>
                </c:pt>
                <c:pt idx="6">
                  <c:v>0</c:v>
                </c:pt>
                <c:pt idx="7">
                  <c:v>0</c:v>
                </c:pt>
                <c:pt idx="8">
                  <c:v>0</c:v>
                </c:pt>
                <c:pt idx="9">
                  <c:v>0</c:v>
                </c:pt>
                <c:pt idx="10">
                  <c:v>1</c:v>
                </c:pt>
                <c:pt idx="11">
                  <c:v>0</c:v>
                </c:pt>
                <c:pt idx="12">
                  <c:v>0</c:v>
                </c:pt>
                <c:pt idx="13">
                  <c:v>0</c:v>
                </c:pt>
                <c:pt idx="14">
                  <c:v>0</c:v>
                </c:pt>
              </c:numCache>
            </c:numRef>
          </c:val>
          <c:smooth val="0"/>
          <c:extLst>
            <c:ext xmlns:c16="http://schemas.microsoft.com/office/drawing/2014/chart" uri="{C3380CC4-5D6E-409C-BE32-E72D297353CC}">
              <c16:uniqueId val="{00000001-68E0-4264-BA5A-5CD04D8530B1}"/>
            </c:ext>
          </c:extLst>
        </c:ser>
        <c:ser>
          <c:idx val="2"/>
          <c:order val="2"/>
          <c:tx>
            <c:strRef>
              <c:f>Sheet1!$D$1</c:f>
              <c:strCache>
                <c:ptCount val="1"/>
                <c:pt idx="0">
                  <c:v>Wings Card</c:v>
                </c:pt>
              </c:strCache>
            </c:strRef>
          </c:tx>
          <c:spPr>
            <a:ln w="28575" cap="rnd">
              <a:solidFill>
                <a:schemeClr val="accent3"/>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1</c:v>
                </c:pt>
              </c:numCache>
            </c:numRef>
          </c:val>
          <c:smooth val="0"/>
          <c:extLst>
            <c:ext xmlns:c16="http://schemas.microsoft.com/office/drawing/2014/chart" uri="{C3380CC4-5D6E-409C-BE32-E72D297353CC}">
              <c16:uniqueId val="{00000002-68E0-4264-BA5A-5CD04D8530B1}"/>
            </c:ext>
          </c:extLst>
        </c:ser>
        <c:dLbls>
          <c:showLegendKey val="0"/>
          <c:showVal val="0"/>
          <c:showCatName val="0"/>
          <c:showSerName val="0"/>
          <c:showPercent val="0"/>
          <c:showBubbleSize val="0"/>
        </c:dLbls>
        <c:smooth val="0"/>
        <c:axId val="308601584"/>
        <c:axId val="308599944"/>
      </c:lineChart>
      <c:dateAx>
        <c:axId val="308601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99944"/>
        <c:crosses val="autoZero"/>
        <c:auto val="1"/>
        <c:lblOffset val="100"/>
        <c:baseTimeUnit val="days"/>
      </c:dateAx>
      <c:valAx>
        <c:axId val="30859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60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adios kart</c:v>
                </c:pt>
                <c:pt idx="1">
                  <c:v>Garanti Miles&amp;Smiles Kredi Kartı</c:v>
                </c:pt>
                <c:pt idx="2">
                  <c:v>Wings Card</c:v>
                </c:pt>
              </c:strCache>
            </c:strRef>
          </c:cat>
          <c:val>
            <c:numRef>
              <c:f>Sheet1!$B$2:$B$4</c:f>
              <c:numCache>
                <c:formatCode>General</c:formatCode>
                <c:ptCount val="3"/>
                <c:pt idx="0">
                  <c:v>0</c:v>
                </c:pt>
                <c:pt idx="1">
                  <c:v>619</c:v>
                </c:pt>
                <c:pt idx="2">
                  <c:v>7</c:v>
                </c:pt>
              </c:numCache>
            </c:numRef>
          </c:val>
          <c:extLst>
            <c:ext xmlns:c16="http://schemas.microsoft.com/office/drawing/2014/chart" uri="{C3380CC4-5D6E-409C-BE32-E72D297353CC}">
              <c16:uniqueId val="{00000000-839B-44C9-848C-8894BE45D1CB}"/>
            </c:ext>
          </c:extLst>
        </c:ser>
        <c:dLbls>
          <c:showLegendKey val="0"/>
          <c:showVal val="0"/>
          <c:showCatName val="0"/>
          <c:showSerName val="0"/>
          <c:showPercent val="0"/>
          <c:showBubbleSize val="0"/>
        </c:dLbls>
        <c:gapWidth val="219"/>
        <c:overlap val="-27"/>
        <c:axId val="308603224"/>
        <c:axId val="308602896"/>
      </c:barChart>
      <c:catAx>
        <c:axId val="308603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602896"/>
        <c:crosses val="autoZero"/>
        <c:auto val="1"/>
        <c:lblAlgn val="ctr"/>
        <c:lblOffset val="100"/>
        <c:noMultiLvlLbl val="0"/>
      </c:catAx>
      <c:valAx>
        <c:axId val="30860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60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Photo</c:v>
                </c:pt>
              </c:strCache>
            </c:strRef>
          </c:tx>
          <c:spPr>
            <a:solidFill>
              <a:schemeClr val="accent1"/>
            </a:solidFill>
            <a:ln>
              <a:noFill/>
            </a:ln>
            <a:effectLst/>
          </c:spPr>
          <c:invertIfNegative val="0"/>
          <c:cat>
            <c:strRef>
              <c:f>Sheet1!$A$2:$A$4</c:f>
              <c:strCache>
                <c:ptCount val="3"/>
                <c:pt idx="0">
                  <c:v>adios kart</c:v>
                </c:pt>
                <c:pt idx="1">
                  <c:v>Garanti Miles&amp;Smiles Kredi Kartı</c:v>
                </c:pt>
                <c:pt idx="2">
                  <c:v>Wings Card</c:v>
                </c:pt>
              </c:strCache>
            </c:strRef>
          </c:cat>
          <c:val>
            <c:numRef>
              <c:f>Sheet1!$B$2:$B$4</c:f>
              <c:numCache>
                <c:formatCode>General</c:formatCode>
                <c:ptCount val="3"/>
                <c:pt idx="0">
                  <c:v>0</c:v>
                </c:pt>
                <c:pt idx="1">
                  <c:v>93</c:v>
                </c:pt>
                <c:pt idx="2">
                  <c:v>0</c:v>
                </c:pt>
              </c:numCache>
            </c:numRef>
          </c:val>
          <c:extLst>
            <c:ext xmlns:c16="http://schemas.microsoft.com/office/drawing/2014/chart" uri="{C3380CC4-5D6E-409C-BE32-E72D297353CC}">
              <c16:uniqueId val="{00000000-0F05-4483-97A3-010DC8AE1DFC}"/>
            </c:ext>
          </c:extLst>
        </c:ser>
        <c:ser>
          <c:idx val="1"/>
          <c:order val="1"/>
          <c:tx>
            <c:strRef>
              <c:f>Sheet1!$C$1</c:f>
              <c:strCache>
                <c:ptCount val="1"/>
                <c:pt idx="0">
                  <c:v>Video</c:v>
                </c:pt>
              </c:strCache>
            </c:strRef>
          </c:tx>
          <c:spPr>
            <a:solidFill>
              <a:schemeClr val="accent2"/>
            </a:solidFill>
            <a:ln>
              <a:noFill/>
            </a:ln>
            <a:effectLst/>
          </c:spPr>
          <c:invertIfNegative val="0"/>
          <c:cat>
            <c:strRef>
              <c:f>Sheet1!$A$2:$A$4</c:f>
              <c:strCache>
                <c:ptCount val="3"/>
                <c:pt idx="0">
                  <c:v>adios kart</c:v>
                </c:pt>
                <c:pt idx="1">
                  <c:v>Garanti Miles&amp;Smiles Kredi Kartı</c:v>
                </c:pt>
                <c:pt idx="2">
                  <c:v>Wings Card</c:v>
                </c:pt>
              </c:strCache>
            </c:strRef>
          </c:cat>
          <c:val>
            <c:numRef>
              <c:f>Sheet1!$C$2:$C$4</c:f>
              <c:numCache>
                <c:formatCode>General</c:formatCode>
                <c:ptCount val="3"/>
                <c:pt idx="0">
                  <c:v>0</c:v>
                </c:pt>
                <c:pt idx="1">
                  <c:v>526</c:v>
                </c:pt>
                <c:pt idx="2">
                  <c:v>7</c:v>
                </c:pt>
              </c:numCache>
            </c:numRef>
          </c:val>
          <c:extLst>
            <c:ext xmlns:c16="http://schemas.microsoft.com/office/drawing/2014/chart" uri="{C3380CC4-5D6E-409C-BE32-E72D297353CC}">
              <c16:uniqueId val="{00000001-0F05-4483-97A3-010DC8AE1DFC}"/>
            </c:ext>
          </c:extLst>
        </c:ser>
        <c:dLbls>
          <c:showLegendKey val="0"/>
          <c:showVal val="0"/>
          <c:showCatName val="0"/>
          <c:showSerName val="0"/>
          <c:showPercent val="0"/>
          <c:showBubbleSize val="0"/>
        </c:dLbls>
        <c:gapWidth val="219"/>
        <c:overlap val="-27"/>
        <c:axId val="315043080"/>
        <c:axId val="315048000"/>
      </c:barChart>
      <c:catAx>
        <c:axId val="315043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48000"/>
        <c:crosses val="autoZero"/>
        <c:auto val="1"/>
        <c:lblAlgn val="ctr"/>
        <c:lblOffset val="100"/>
        <c:noMultiLvlLbl val="0"/>
      </c:catAx>
      <c:valAx>
        <c:axId val="315048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4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adios kart</c:v>
                </c:pt>
              </c:strCache>
            </c:strRef>
          </c:tx>
          <c:spPr>
            <a:solidFill>
              <a:schemeClr val="accent1"/>
            </a:solidFill>
            <a:ln>
              <a:noFill/>
            </a:ln>
            <a:effectLst/>
          </c:spPr>
          <c:invertIfNegative val="0"/>
          <c:cat>
            <c:strRef>
              <c:f>Sheet1!$A$2:$A$3</c:f>
              <c:strCache>
                <c:ptCount val="2"/>
                <c:pt idx="0">
                  <c:v>Video</c:v>
                </c:pt>
                <c:pt idx="1">
                  <c:v>Photo</c:v>
                </c:pt>
              </c:strCache>
            </c:strRef>
          </c:cat>
          <c:val>
            <c:numRef>
              <c:f>Sheet1!$B$2:$B$3</c:f>
              <c:numCache>
                <c:formatCode>General</c:formatCode>
                <c:ptCount val="2"/>
                <c:pt idx="0">
                  <c:v>0</c:v>
                </c:pt>
                <c:pt idx="1">
                  <c:v>0</c:v>
                </c:pt>
              </c:numCache>
            </c:numRef>
          </c:val>
          <c:extLst>
            <c:ext xmlns:c16="http://schemas.microsoft.com/office/drawing/2014/chart" uri="{C3380CC4-5D6E-409C-BE32-E72D297353CC}">
              <c16:uniqueId val="{00000000-E397-4F4E-AC17-E34E4D520419}"/>
            </c:ext>
          </c:extLst>
        </c:ser>
        <c:ser>
          <c:idx val="1"/>
          <c:order val="1"/>
          <c:tx>
            <c:strRef>
              <c:f>Sheet1!$C$1</c:f>
              <c:strCache>
                <c:ptCount val="1"/>
                <c:pt idx="0">
                  <c:v>Garanti Miles&amp;Smiles Kredi Kartı</c:v>
                </c:pt>
              </c:strCache>
            </c:strRef>
          </c:tx>
          <c:spPr>
            <a:solidFill>
              <a:schemeClr val="accent2"/>
            </a:solidFill>
            <a:ln>
              <a:noFill/>
            </a:ln>
            <a:effectLst/>
          </c:spPr>
          <c:invertIfNegative val="0"/>
          <c:cat>
            <c:strRef>
              <c:f>Sheet1!$A$2:$A$3</c:f>
              <c:strCache>
                <c:ptCount val="2"/>
                <c:pt idx="0">
                  <c:v>Video</c:v>
                </c:pt>
                <c:pt idx="1">
                  <c:v>Photo</c:v>
                </c:pt>
              </c:strCache>
            </c:strRef>
          </c:cat>
          <c:val>
            <c:numRef>
              <c:f>Sheet1!$C$2:$C$3</c:f>
              <c:numCache>
                <c:formatCode>General</c:formatCode>
                <c:ptCount val="2"/>
                <c:pt idx="0">
                  <c:v>4.4314420273896399E-2</c:v>
                </c:pt>
                <c:pt idx="1">
                  <c:v>3.1336660185931002E-2</c:v>
                </c:pt>
              </c:numCache>
            </c:numRef>
          </c:val>
          <c:extLst>
            <c:ext xmlns:c16="http://schemas.microsoft.com/office/drawing/2014/chart" uri="{C3380CC4-5D6E-409C-BE32-E72D297353CC}">
              <c16:uniqueId val="{00000001-E397-4F4E-AC17-E34E4D520419}"/>
            </c:ext>
          </c:extLst>
        </c:ser>
        <c:ser>
          <c:idx val="2"/>
          <c:order val="2"/>
          <c:tx>
            <c:strRef>
              <c:f>Sheet1!$D$1</c:f>
              <c:strCache>
                <c:ptCount val="1"/>
                <c:pt idx="0">
                  <c:v>Wings Card</c:v>
                </c:pt>
              </c:strCache>
            </c:strRef>
          </c:tx>
          <c:spPr>
            <a:solidFill>
              <a:schemeClr val="accent3"/>
            </a:solidFill>
            <a:ln>
              <a:noFill/>
            </a:ln>
            <a:effectLst/>
          </c:spPr>
          <c:invertIfNegative val="0"/>
          <c:cat>
            <c:strRef>
              <c:f>Sheet1!$A$2:$A$3</c:f>
              <c:strCache>
                <c:ptCount val="2"/>
                <c:pt idx="0">
                  <c:v>Video</c:v>
                </c:pt>
                <c:pt idx="1">
                  <c:v>Photo</c:v>
                </c:pt>
              </c:strCache>
            </c:strRef>
          </c:cat>
          <c:val>
            <c:numRef>
              <c:f>Sheet1!$D$2:$D$3</c:f>
              <c:numCache>
                <c:formatCode>General</c:formatCode>
                <c:ptCount val="2"/>
                <c:pt idx="0">
                  <c:v>2.9017898190915299E-3</c:v>
                </c:pt>
                <c:pt idx="1">
                  <c:v>0</c:v>
                </c:pt>
              </c:numCache>
            </c:numRef>
          </c:val>
          <c:extLst>
            <c:ext xmlns:c16="http://schemas.microsoft.com/office/drawing/2014/chart" uri="{C3380CC4-5D6E-409C-BE32-E72D297353CC}">
              <c16:uniqueId val="{00000002-E397-4F4E-AC17-E34E4D520419}"/>
            </c:ext>
          </c:extLst>
        </c:ser>
        <c:dLbls>
          <c:showLegendKey val="0"/>
          <c:showVal val="0"/>
          <c:showCatName val="0"/>
          <c:showSerName val="0"/>
          <c:showPercent val="0"/>
          <c:showBubbleSize val="0"/>
        </c:dLbls>
        <c:gapWidth val="219"/>
        <c:overlap val="-27"/>
        <c:axId val="315046360"/>
        <c:axId val="315045048"/>
      </c:barChart>
      <c:catAx>
        <c:axId val="315046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45048"/>
        <c:crosses val="autoZero"/>
        <c:auto val="1"/>
        <c:lblAlgn val="ctr"/>
        <c:lblOffset val="100"/>
        <c:noMultiLvlLbl val="0"/>
      </c:catAx>
      <c:valAx>
        <c:axId val="31504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46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Garanti Miles&amp;Smiles Kredi Kartı</c:v>
                </c:pt>
                <c:pt idx="1">
                  <c:v>adios kart</c:v>
                </c:pt>
                <c:pt idx="2">
                  <c:v>Wings Card</c:v>
                </c:pt>
              </c:strCache>
            </c:strRef>
          </c:cat>
          <c:val>
            <c:numRef>
              <c:f>Sheet1!$A$2:$C$2</c:f>
              <c:numCache>
                <c:formatCode>General</c:formatCode>
                <c:ptCount val="3"/>
              </c:numCache>
            </c:numRef>
          </c:val>
          <c:extLst>
            <c:ext xmlns:c16="http://schemas.microsoft.com/office/drawing/2014/chart" uri="{C3380CC4-5D6E-409C-BE32-E72D297353CC}">
              <c16:uniqueId val="{00000000-D23E-4A85-B2A9-59356889AA5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adios kart</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38.21</c:v>
                </c:pt>
                <c:pt idx="1">
                  <c:v>0</c:v>
                </c:pt>
                <c:pt idx="2">
                  <c:v>0</c:v>
                </c:pt>
                <c:pt idx="3">
                  <c:v>0</c:v>
                </c:pt>
                <c:pt idx="4">
                  <c:v>0</c:v>
                </c:pt>
                <c:pt idx="5">
                  <c:v>0</c:v>
                </c:pt>
              </c:numCache>
            </c:numRef>
          </c:val>
          <c:extLst>
            <c:ext xmlns:c16="http://schemas.microsoft.com/office/drawing/2014/chart" uri="{C3380CC4-5D6E-409C-BE32-E72D297353CC}">
              <c16:uniqueId val="{00000000-3E0D-4F84-B888-447D647A9EAD}"/>
            </c:ext>
          </c:extLst>
        </c:ser>
        <c:ser>
          <c:idx val="1"/>
          <c:order val="1"/>
          <c:tx>
            <c:strRef>
              <c:f>Sheet1!$C$1</c:f>
              <c:strCache>
                <c:ptCount val="1"/>
                <c:pt idx="0">
                  <c:v>Garanti Miles&amp;Smiles Kredi Kartı</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100</c:v>
                </c:pt>
                <c:pt idx="2">
                  <c:v>100</c:v>
                </c:pt>
                <c:pt idx="3">
                  <c:v>0</c:v>
                </c:pt>
                <c:pt idx="4">
                  <c:v>100</c:v>
                </c:pt>
                <c:pt idx="5">
                  <c:v>0</c:v>
                </c:pt>
              </c:numCache>
            </c:numRef>
          </c:val>
          <c:extLst>
            <c:ext xmlns:c16="http://schemas.microsoft.com/office/drawing/2014/chart" uri="{C3380CC4-5D6E-409C-BE32-E72D297353CC}">
              <c16:uniqueId val="{00000001-3E0D-4F84-B888-447D647A9EAD}"/>
            </c:ext>
          </c:extLst>
        </c:ser>
        <c:ser>
          <c:idx val="2"/>
          <c:order val="2"/>
          <c:tx>
            <c:strRef>
              <c:f>Sheet1!$D$1</c:f>
              <c:strCache>
                <c:ptCount val="1"/>
                <c:pt idx="0">
                  <c:v>Wings Card</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27.1126</c:v>
                </c:pt>
                <c:pt idx="1">
                  <c:v>60</c:v>
                </c:pt>
                <c:pt idx="2">
                  <c:v>1.1309</c:v>
                </c:pt>
                <c:pt idx="3">
                  <c:v>0</c:v>
                </c:pt>
                <c:pt idx="4">
                  <c:v>6.9509999999999996</c:v>
                </c:pt>
                <c:pt idx="5">
                  <c:v>0</c:v>
                </c:pt>
              </c:numCache>
            </c:numRef>
          </c:val>
          <c:extLst>
            <c:ext xmlns:c16="http://schemas.microsoft.com/office/drawing/2014/chart" uri="{C3380CC4-5D6E-409C-BE32-E72D297353CC}">
              <c16:uniqueId val="{00000002-3E0D-4F84-B888-447D647A9EAD}"/>
            </c:ext>
          </c:extLst>
        </c:ser>
        <c:dLbls>
          <c:showLegendKey val="0"/>
          <c:showVal val="0"/>
          <c:showCatName val="0"/>
          <c:showSerName val="0"/>
          <c:showPercent val="0"/>
          <c:showBubbleSize val="0"/>
        </c:dLbls>
        <c:axId val="315054560"/>
        <c:axId val="315053576"/>
      </c:radarChart>
      <c:catAx>
        <c:axId val="315054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53576"/>
        <c:crosses val="autoZero"/>
        <c:auto val="1"/>
        <c:lblAlgn val="ctr"/>
        <c:lblOffset val="100"/>
        <c:noMultiLvlLbl val="0"/>
      </c:catAx>
      <c:valAx>
        <c:axId val="31505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54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yapikrediadios</c:v>
                </c:pt>
              </c:strCache>
            </c:strRef>
          </c:tx>
          <c:spPr>
            <a:ln w="28575" cap="rnd">
              <a:solidFill>
                <a:schemeClr val="accent1"/>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Sheet1!$B$2:$B$16</c:f>
              <c:numCache>
                <c:formatCode>General</c:formatCode>
                <c:ptCount val="15"/>
                <c:pt idx="0">
                  <c:v>21870</c:v>
                </c:pt>
                <c:pt idx="1">
                  <c:v>21862</c:v>
                </c:pt>
                <c:pt idx="2">
                  <c:v>21864</c:v>
                </c:pt>
                <c:pt idx="3">
                  <c:v>21857</c:v>
                </c:pt>
                <c:pt idx="4">
                  <c:v>21826</c:v>
                </c:pt>
                <c:pt idx="5">
                  <c:v>21814</c:v>
                </c:pt>
                <c:pt idx="6">
                  <c:v>21807</c:v>
                </c:pt>
                <c:pt idx="7">
                  <c:v>21797</c:v>
                </c:pt>
                <c:pt idx="8">
                  <c:v>21785</c:v>
                </c:pt>
                <c:pt idx="9">
                  <c:v>21785</c:v>
                </c:pt>
                <c:pt idx="10">
                  <c:v>21776</c:v>
                </c:pt>
                <c:pt idx="11">
                  <c:v>21771</c:v>
                </c:pt>
                <c:pt idx="12">
                  <c:v>21762</c:v>
                </c:pt>
                <c:pt idx="13">
                  <c:v>21751</c:v>
                </c:pt>
                <c:pt idx="14">
                  <c:v>21742</c:v>
                </c:pt>
              </c:numCache>
            </c:numRef>
          </c:val>
          <c:smooth val="0"/>
          <c:extLst>
            <c:ext xmlns:c16="http://schemas.microsoft.com/office/drawing/2014/chart" uri="{C3380CC4-5D6E-409C-BE32-E72D297353CC}">
              <c16:uniqueId val="{00000000-38F5-4DFA-BC08-EF96DB231940}"/>
            </c:ext>
          </c:extLst>
        </c:ser>
        <c:ser>
          <c:idx val="1"/>
          <c:order val="1"/>
          <c:tx>
            <c:strRef>
              <c:f>Sheet1!$C$1</c:f>
              <c:strCache>
                <c:ptCount val="1"/>
                <c:pt idx="0">
                  <c:v>maximileskart</c:v>
                </c:pt>
              </c:strCache>
            </c:strRef>
          </c:tx>
          <c:spPr>
            <a:ln w="28575" cap="rnd">
              <a:solidFill>
                <a:schemeClr val="accent2"/>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Sheet1!$C$2:$C$16</c:f>
              <c:numCache>
                <c:formatCode>General</c:formatCode>
                <c:ptCount val="15"/>
                <c:pt idx="0">
                  <c:v>16417</c:v>
                </c:pt>
                <c:pt idx="1">
                  <c:v>16424</c:v>
                </c:pt>
                <c:pt idx="2">
                  <c:v>16419</c:v>
                </c:pt>
                <c:pt idx="3">
                  <c:v>16402</c:v>
                </c:pt>
                <c:pt idx="4">
                  <c:v>16401</c:v>
                </c:pt>
                <c:pt idx="5">
                  <c:v>16388</c:v>
                </c:pt>
                <c:pt idx="6">
                  <c:v>16391</c:v>
                </c:pt>
                <c:pt idx="7">
                  <c:v>16387</c:v>
                </c:pt>
                <c:pt idx="8">
                  <c:v>16385</c:v>
                </c:pt>
                <c:pt idx="9">
                  <c:v>16378</c:v>
                </c:pt>
                <c:pt idx="10">
                  <c:v>16376</c:v>
                </c:pt>
                <c:pt idx="11">
                  <c:v>16377</c:v>
                </c:pt>
                <c:pt idx="12">
                  <c:v>16372</c:v>
                </c:pt>
                <c:pt idx="13">
                  <c:v>16370</c:v>
                </c:pt>
                <c:pt idx="14">
                  <c:v>16365</c:v>
                </c:pt>
              </c:numCache>
            </c:numRef>
          </c:val>
          <c:smooth val="0"/>
          <c:extLst>
            <c:ext xmlns:c16="http://schemas.microsoft.com/office/drawing/2014/chart" uri="{C3380CC4-5D6E-409C-BE32-E72D297353CC}">
              <c16:uniqueId val="{00000001-38F5-4DFA-BC08-EF96DB231940}"/>
            </c:ext>
          </c:extLst>
        </c:ser>
        <c:ser>
          <c:idx val="2"/>
          <c:order val="2"/>
          <c:tx>
            <c:strRef>
              <c:f>Sheet1!$D$1</c:f>
              <c:strCache>
                <c:ptCount val="1"/>
                <c:pt idx="0">
                  <c:v>wingscard (Wings Card)</c:v>
                </c:pt>
              </c:strCache>
            </c:strRef>
          </c:tx>
          <c:spPr>
            <a:ln w="28575" cap="rnd">
              <a:solidFill>
                <a:schemeClr val="accent3"/>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Sheet1!$D$2:$D$16</c:f>
              <c:numCache>
                <c:formatCode>General</c:formatCode>
                <c:ptCount val="15"/>
                <c:pt idx="0">
                  <c:v>1608</c:v>
                </c:pt>
                <c:pt idx="1">
                  <c:v>1608</c:v>
                </c:pt>
                <c:pt idx="2">
                  <c:v>1609</c:v>
                </c:pt>
                <c:pt idx="3">
                  <c:v>1610</c:v>
                </c:pt>
                <c:pt idx="4">
                  <c:v>1607</c:v>
                </c:pt>
                <c:pt idx="5">
                  <c:v>1607</c:v>
                </c:pt>
                <c:pt idx="6">
                  <c:v>1608</c:v>
                </c:pt>
                <c:pt idx="7">
                  <c:v>1612</c:v>
                </c:pt>
                <c:pt idx="8">
                  <c:v>1610</c:v>
                </c:pt>
                <c:pt idx="9">
                  <c:v>1609</c:v>
                </c:pt>
                <c:pt idx="10">
                  <c:v>1607</c:v>
                </c:pt>
                <c:pt idx="11">
                  <c:v>1607</c:v>
                </c:pt>
                <c:pt idx="12">
                  <c:v>1606</c:v>
                </c:pt>
                <c:pt idx="13">
                  <c:v>1603</c:v>
                </c:pt>
                <c:pt idx="14">
                  <c:v>1602</c:v>
                </c:pt>
              </c:numCache>
            </c:numRef>
          </c:val>
          <c:smooth val="0"/>
          <c:extLst>
            <c:ext xmlns:c16="http://schemas.microsoft.com/office/drawing/2014/chart" uri="{C3380CC4-5D6E-409C-BE32-E72D297353CC}">
              <c16:uniqueId val="{00000002-38F5-4DFA-BC08-EF96DB231940}"/>
            </c:ext>
          </c:extLst>
        </c:ser>
        <c:dLbls>
          <c:showLegendKey val="0"/>
          <c:showVal val="0"/>
          <c:showCatName val="0"/>
          <c:showSerName val="0"/>
          <c:showPercent val="0"/>
          <c:showBubbleSize val="0"/>
        </c:dLbls>
        <c:smooth val="0"/>
        <c:axId val="428332928"/>
        <c:axId val="428335880"/>
      </c:lineChart>
      <c:dateAx>
        <c:axId val="428332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35880"/>
        <c:crosses val="autoZero"/>
        <c:auto val="1"/>
        <c:lblOffset val="100"/>
        <c:baseTimeUnit val="days"/>
      </c:dateAx>
      <c:valAx>
        <c:axId val="42833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3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yapikrediadios</c:v>
                </c:pt>
              </c:strCache>
            </c:strRef>
          </c:tx>
          <c:spPr>
            <a:ln w="28575" cap="rnd">
              <a:solidFill>
                <a:schemeClr val="accent1"/>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Sheet1!$B$2:$B$16</c:f>
              <c:numCache>
                <c:formatCode>General</c:formatCode>
                <c:ptCount val="15"/>
                <c:pt idx="0">
                  <c:v>-14</c:v>
                </c:pt>
                <c:pt idx="1">
                  <c:v>-8</c:v>
                </c:pt>
                <c:pt idx="2">
                  <c:v>2</c:v>
                </c:pt>
                <c:pt idx="3">
                  <c:v>-7</c:v>
                </c:pt>
                <c:pt idx="4">
                  <c:v>-31</c:v>
                </c:pt>
                <c:pt idx="5">
                  <c:v>-12</c:v>
                </c:pt>
                <c:pt idx="6">
                  <c:v>-7</c:v>
                </c:pt>
                <c:pt idx="7">
                  <c:v>-10</c:v>
                </c:pt>
                <c:pt idx="8">
                  <c:v>-12</c:v>
                </c:pt>
                <c:pt idx="9">
                  <c:v>0</c:v>
                </c:pt>
                <c:pt idx="10">
                  <c:v>-9</c:v>
                </c:pt>
                <c:pt idx="11">
                  <c:v>-5</c:v>
                </c:pt>
                <c:pt idx="12">
                  <c:v>-9</c:v>
                </c:pt>
                <c:pt idx="13">
                  <c:v>-11</c:v>
                </c:pt>
                <c:pt idx="14">
                  <c:v>-9</c:v>
                </c:pt>
              </c:numCache>
            </c:numRef>
          </c:val>
          <c:smooth val="0"/>
          <c:extLst>
            <c:ext xmlns:c16="http://schemas.microsoft.com/office/drawing/2014/chart" uri="{C3380CC4-5D6E-409C-BE32-E72D297353CC}">
              <c16:uniqueId val="{00000000-3279-4582-810D-DCEE07FA203D}"/>
            </c:ext>
          </c:extLst>
        </c:ser>
        <c:ser>
          <c:idx val="1"/>
          <c:order val="1"/>
          <c:tx>
            <c:strRef>
              <c:f>Sheet1!$C$1</c:f>
              <c:strCache>
                <c:ptCount val="1"/>
                <c:pt idx="0">
                  <c:v>maximileskart</c:v>
                </c:pt>
              </c:strCache>
            </c:strRef>
          </c:tx>
          <c:spPr>
            <a:ln w="28575" cap="rnd">
              <a:solidFill>
                <a:schemeClr val="accent2"/>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Sheet1!$C$2:$C$16</c:f>
              <c:numCache>
                <c:formatCode>General</c:formatCode>
                <c:ptCount val="15"/>
                <c:pt idx="0">
                  <c:v>-5</c:v>
                </c:pt>
                <c:pt idx="1">
                  <c:v>7</c:v>
                </c:pt>
                <c:pt idx="2">
                  <c:v>-5</c:v>
                </c:pt>
                <c:pt idx="3">
                  <c:v>-17</c:v>
                </c:pt>
                <c:pt idx="4">
                  <c:v>-1</c:v>
                </c:pt>
                <c:pt idx="5">
                  <c:v>-13</c:v>
                </c:pt>
                <c:pt idx="6">
                  <c:v>3</c:v>
                </c:pt>
                <c:pt idx="7">
                  <c:v>-4</c:v>
                </c:pt>
                <c:pt idx="8">
                  <c:v>-2</c:v>
                </c:pt>
                <c:pt idx="9">
                  <c:v>-7</c:v>
                </c:pt>
                <c:pt idx="10">
                  <c:v>-2</c:v>
                </c:pt>
                <c:pt idx="11">
                  <c:v>1</c:v>
                </c:pt>
                <c:pt idx="12">
                  <c:v>-5</c:v>
                </c:pt>
                <c:pt idx="13">
                  <c:v>-2</c:v>
                </c:pt>
                <c:pt idx="14">
                  <c:v>-5</c:v>
                </c:pt>
              </c:numCache>
            </c:numRef>
          </c:val>
          <c:smooth val="0"/>
          <c:extLst>
            <c:ext xmlns:c16="http://schemas.microsoft.com/office/drawing/2014/chart" uri="{C3380CC4-5D6E-409C-BE32-E72D297353CC}">
              <c16:uniqueId val="{00000001-3279-4582-810D-DCEE07FA203D}"/>
            </c:ext>
          </c:extLst>
        </c:ser>
        <c:ser>
          <c:idx val="2"/>
          <c:order val="2"/>
          <c:tx>
            <c:strRef>
              <c:f>Sheet1!$D$1</c:f>
              <c:strCache>
                <c:ptCount val="1"/>
                <c:pt idx="0">
                  <c:v>wingscard (Wings Card)</c:v>
                </c:pt>
              </c:strCache>
            </c:strRef>
          </c:tx>
          <c:spPr>
            <a:ln w="28575" cap="rnd">
              <a:solidFill>
                <a:schemeClr val="accent3"/>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Sheet1!$D$2:$D$16</c:f>
              <c:numCache>
                <c:formatCode>General</c:formatCode>
                <c:ptCount val="15"/>
                <c:pt idx="0">
                  <c:v>-1</c:v>
                </c:pt>
                <c:pt idx="1">
                  <c:v>0</c:v>
                </c:pt>
                <c:pt idx="2">
                  <c:v>1</c:v>
                </c:pt>
                <c:pt idx="3">
                  <c:v>1</c:v>
                </c:pt>
                <c:pt idx="4">
                  <c:v>-3</c:v>
                </c:pt>
                <c:pt idx="5">
                  <c:v>0</c:v>
                </c:pt>
                <c:pt idx="6">
                  <c:v>1</c:v>
                </c:pt>
                <c:pt idx="7">
                  <c:v>4</c:v>
                </c:pt>
                <c:pt idx="8">
                  <c:v>-2</c:v>
                </c:pt>
                <c:pt idx="9">
                  <c:v>-1</c:v>
                </c:pt>
                <c:pt idx="10">
                  <c:v>-2</c:v>
                </c:pt>
                <c:pt idx="11">
                  <c:v>0</c:v>
                </c:pt>
                <c:pt idx="12">
                  <c:v>-1</c:v>
                </c:pt>
                <c:pt idx="13">
                  <c:v>-3</c:v>
                </c:pt>
                <c:pt idx="14">
                  <c:v>-1</c:v>
                </c:pt>
              </c:numCache>
            </c:numRef>
          </c:val>
          <c:smooth val="0"/>
          <c:extLst>
            <c:ext xmlns:c16="http://schemas.microsoft.com/office/drawing/2014/chart" uri="{C3380CC4-5D6E-409C-BE32-E72D297353CC}">
              <c16:uniqueId val="{00000002-3279-4582-810D-DCEE07FA203D}"/>
            </c:ext>
          </c:extLst>
        </c:ser>
        <c:dLbls>
          <c:showLegendKey val="0"/>
          <c:showVal val="0"/>
          <c:showCatName val="0"/>
          <c:showSerName val="0"/>
          <c:showPercent val="0"/>
          <c:showBubbleSize val="0"/>
        </c:dLbls>
        <c:smooth val="0"/>
        <c:axId val="428331616"/>
        <c:axId val="428328664"/>
      </c:lineChart>
      <c:dateAx>
        <c:axId val="428331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28664"/>
        <c:crosses val="autoZero"/>
        <c:auto val="1"/>
        <c:lblOffset val="100"/>
        <c:baseTimeUnit val="days"/>
      </c:dateAx>
      <c:valAx>
        <c:axId val="42832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3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yapikrediadios</c:v>
                </c:pt>
              </c:strCache>
            </c:strRef>
          </c:tx>
          <c:spPr>
            <a:ln w="28575" cap="rnd">
              <a:solidFill>
                <a:schemeClr val="accent1"/>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4477-4FD0-9136-8C0FDEA382ED}"/>
            </c:ext>
          </c:extLst>
        </c:ser>
        <c:ser>
          <c:idx val="1"/>
          <c:order val="1"/>
          <c:tx>
            <c:strRef>
              <c:f>Sheet1!$C$1</c:f>
              <c:strCache>
                <c:ptCount val="1"/>
                <c:pt idx="0">
                  <c:v>maximileskart</c:v>
                </c:pt>
              </c:strCache>
            </c:strRef>
          </c:tx>
          <c:spPr>
            <a:ln w="28575" cap="rnd">
              <a:solidFill>
                <a:schemeClr val="accent2"/>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Sheet1!$C$2:$C$16</c:f>
              <c:numCache>
                <c:formatCode>General</c:formatCode>
                <c:ptCount val="15"/>
                <c:pt idx="0">
                  <c:v>0</c:v>
                </c:pt>
                <c:pt idx="1">
                  <c:v>0</c:v>
                </c:pt>
                <c:pt idx="2">
                  <c:v>0</c:v>
                </c:pt>
                <c:pt idx="3">
                  <c:v>0</c:v>
                </c:pt>
                <c:pt idx="4">
                  <c:v>0</c:v>
                </c:pt>
                <c:pt idx="5">
                  <c:v>0</c:v>
                </c:pt>
                <c:pt idx="6">
                  <c:v>0</c:v>
                </c:pt>
                <c:pt idx="7">
                  <c:v>0</c:v>
                </c:pt>
                <c:pt idx="8">
                  <c:v>1</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4477-4FD0-9136-8C0FDEA382ED}"/>
            </c:ext>
          </c:extLst>
        </c:ser>
        <c:ser>
          <c:idx val="2"/>
          <c:order val="2"/>
          <c:tx>
            <c:strRef>
              <c:f>Sheet1!$D$1</c:f>
              <c:strCache>
                <c:ptCount val="1"/>
                <c:pt idx="0">
                  <c:v>wingscard (Wings Card)</c:v>
                </c:pt>
              </c:strCache>
            </c:strRef>
          </c:tx>
          <c:spPr>
            <a:ln w="28575" cap="rnd">
              <a:solidFill>
                <a:schemeClr val="accent3"/>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1</c:v>
                </c:pt>
              </c:numCache>
            </c:numRef>
          </c:val>
          <c:smooth val="0"/>
          <c:extLst>
            <c:ext xmlns:c16="http://schemas.microsoft.com/office/drawing/2014/chart" uri="{C3380CC4-5D6E-409C-BE32-E72D297353CC}">
              <c16:uniqueId val="{00000002-4477-4FD0-9136-8C0FDEA382ED}"/>
            </c:ext>
          </c:extLst>
        </c:ser>
        <c:dLbls>
          <c:showLegendKey val="0"/>
          <c:showVal val="0"/>
          <c:showCatName val="0"/>
          <c:showSerName val="0"/>
          <c:showPercent val="0"/>
          <c:showBubbleSize val="0"/>
        </c:dLbls>
        <c:smooth val="0"/>
        <c:axId val="428337192"/>
        <c:axId val="428328336"/>
      </c:lineChart>
      <c:dateAx>
        <c:axId val="428337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28336"/>
        <c:crosses val="autoZero"/>
        <c:auto val="1"/>
        <c:lblOffset val="100"/>
        <c:baseTimeUnit val="days"/>
      </c:dateAx>
      <c:valAx>
        <c:axId val="428328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37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yapikrediadios</c:v>
                </c:pt>
                <c:pt idx="1">
                  <c:v>maximileskart</c:v>
                </c:pt>
                <c:pt idx="2">
                  <c:v>wingscard (Wings Card)</c:v>
                </c:pt>
              </c:strCache>
            </c:strRef>
          </c:cat>
          <c:val>
            <c:numRef>
              <c:f>Sheet1!$A$2:$C$2</c:f>
              <c:numCache>
                <c:formatCode>General</c:formatCode>
                <c:ptCount val="3"/>
                <c:pt idx="0">
                  <c:v>21742</c:v>
                </c:pt>
                <c:pt idx="1">
                  <c:v>16365</c:v>
                </c:pt>
                <c:pt idx="2">
                  <c:v>1602</c:v>
                </c:pt>
              </c:numCache>
            </c:numRef>
          </c:val>
          <c:extLst>
            <c:ext xmlns:c16="http://schemas.microsoft.com/office/drawing/2014/chart" uri="{C3380CC4-5D6E-409C-BE32-E72D297353CC}">
              <c16:uniqueId val="{00000000-D246-4A94-BA4E-FC03FAD0302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yapikrediadios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0-5784-4FFA-AC8C-8834D4E09AA1}"/>
            </c:ext>
          </c:extLst>
        </c:ser>
        <c:ser>
          <c:idx val="1"/>
          <c:order val="1"/>
          <c:tx>
            <c:strRef>
              <c:f>Sheet1!$C$1</c:f>
              <c:strCache>
                <c:ptCount val="1"/>
                <c:pt idx="0">
                  <c:v>maximileskart</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75.269099999999995</c:v>
                </c:pt>
                <c:pt idx="1">
                  <c:v>100</c:v>
                </c:pt>
                <c:pt idx="2">
                  <c:v>0</c:v>
                </c:pt>
                <c:pt idx="3">
                  <c:v>0</c:v>
                </c:pt>
                <c:pt idx="4">
                  <c:v>33.333300000000001</c:v>
                </c:pt>
                <c:pt idx="5">
                  <c:v>100</c:v>
                </c:pt>
                <c:pt idx="6">
                  <c:v>46.353099999999998</c:v>
                </c:pt>
                <c:pt idx="7">
                  <c:v>0</c:v>
                </c:pt>
              </c:numCache>
            </c:numRef>
          </c:val>
          <c:extLst>
            <c:ext xmlns:c16="http://schemas.microsoft.com/office/drawing/2014/chart" uri="{C3380CC4-5D6E-409C-BE32-E72D297353CC}">
              <c16:uniqueId val="{00000001-5784-4FFA-AC8C-8834D4E09AA1}"/>
            </c:ext>
          </c:extLst>
        </c:ser>
        <c:ser>
          <c:idx val="2"/>
          <c:order val="2"/>
          <c:tx>
            <c:strRef>
              <c:f>Sheet1!$D$1</c:f>
              <c:strCache>
                <c:ptCount val="1"/>
                <c:pt idx="0">
                  <c:v>wingscard (Wings Card)</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7.3681999999999999</c:v>
                </c:pt>
                <c:pt idx="1">
                  <c:v>0</c:v>
                </c:pt>
                <c:pt idx="2">
                  <c:v>0</c:v>
                </c:pt>
                <c:pt idx="3">
                  <c:v>100</c:v>
                </c:pt>
                <c:pt idx="4">
                  <c:v>100</c:v>
                </c:pt>
                <c:pt idx="5">
                  <c:v>63.366300000000003</c:v>
                </c:pt>
                <c:pt idx="6">
                  <c:v>100</c:v>
                </c:pt>
                <c:pt idx="7">
                  <c:v>0</c:v>
                </c:pt>
              </c:numCache>
            </c:numRef>
          </c:val>
          <c:extLst>
            <c:ext xmlns:c16="http://schemas.microsoft.com/office/drawing/2014/chart" uri="{C3380CC4-5D6E-409C-BE32-E72D297353CC}">
              <c16:uniqueId val="{00000002-5784-4FFA-AC8C-8834D4E09AA1}"/>
            </c:ext>
          </c:extLst>
        </c:ser>
        <c:dLbls>
          <c:showLegendKey val="0"/>
          <c:showVal val="0"/>
          <c:showCatName val="0"/>
          <c:showSerName val="0"/>
          <c:showPercent val="0"/>
          <c:showBubbleSize val="0"/>
        </c:dLbls>
        <c:axId val="428346376"/>
        <c:axId val="428346704"/>
      </c:radarChart>
      <c:catAx>
        <c:axId val="428346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46704"/>
        <c:crosses val="autoZero"/>
        <c:auto val="1"/>
        <c:lblAlgn val="ctr"/>
        <c:lblOffset val="100"/>
        <c:noMultiLvlLbl val="0"/>
      </c:catAx>
      <c:valAx>
        <c:axId val="428346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46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yapikrediadios</c:v>
                </c:pt>
                <c:pt idx="1">
                  <c:v>maximileskart</c:v>
                </c:pt>
                <c:pt idx="2">
                  <c:v>wingscard (Wings Card)</c:v>
                </c:pt>
              </c:strCache>
            </c:strRef>
          </c:cat>
          <c:val>
            <c:numRef>
              <c:f>Sheet1!$B$2:$B$4</c:f>
              <c:numCache>
                <c:formatCode>General</c:formatCode>
                <c:ptCount val="3"/>
                <c:pt idx="0">
                  <c:v>0</c:v>
                </c:pt>
                <c:pt idx="1">
                  <c:v>101</c:v>
                </c:pt>
                <c:pt idx="2">
                  <c:v>64</c:v>
                </c:pt>
              </c:numCache>
            </c:numRef>
          </c:val>
          <c:extLst>
            <c:ext xmlns:c16="http://schemas.microsoft.com/office/drawing/2014/chart" uri="{C3380CC4-5D6E-409C-BE32-E72D297353CC}">
              <c16:uniqueId val="{00000000-B4B8-44F9-8E4B-D31CE8E112C9}"/>
            </c:ext>
          </c:extLst>
        </c:ser>
        <c:dLbls>
          <c:showLegendKey val="0"/>
          <c:showVal val="0"/>
          <c:showCatName val="0"/>
          <c:showSerName val="0"/>
          <c:showPercent val="0"/>
          <c:showBubbleSize val="0"/>
        </c:dLbls>
        <c:gapWidth val="219"/>
        <c:overlap val="-27"/>
        <c:axId val="428348672"/>
        <c:axId val="428339816"/>
      </c:barChart>
      <c:catAx>
        <c:axId val="428348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39816"/>
        <c:crosses val="autoZero"/>
        <c:auto val="1"/>
        <c:lblAlgn val="ctr"/>
        <c:lblOffset val="100"/>
        <c:noMultiLvlLbl val="0"/>
      </c:catAx>
      <c:valAx>
        <c:axId val="428339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48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yapikrediadios</c:v>
                </c:pt>
              </c:strCache>
            </c:strRef>
          </c:tx>
          <c:spPr>
            <a:solidFill>
              <a:schemeClr val="accent1"/>
            </a:solidFill>
            <a:ln>
              <a:noFill/>
            </a:ln>
            <a:effectLst/>
          </c:spPr>
          <c:invertIfNegative val="0"/>
          <c:cat>
            <c:strRef>
              <c:f>Sheet1!$A$2:$A$3</c:f>
              <c:strCache>
                <c:ptCount val="2"/>
                <c:pt idx="0">
                  <c:v>Video</c:v>
                </c:pt>
                <c:pt idx="1">
                  <c:v>Image</c:v>
                </c:pt>
              </c:strCache>
            </c:strRef>
          </c:cat>
          <c:val>
            <c:numRef>
              <c:f>Sheet1!$B$2:$B$3</c:f>
              <c:numCache>
                <c:formatCode>General</c:formatCode>
                <c:ptCount val="2"/>
                <c:pt idx="0">
                  <c:v>0</c:v>
                </c:pt>
                <c:pt idx="1">
                  <c:v>0</c:v>
                </c:pt>
              </c:numCache>
            </c:numRef>
          </c:val>
          <c:extLst>
            <c:ext xmlns:c16="http://schemas.microsoft.com/office/drawing/2014/chart" uri="{C3380CC4-5D6E-409C-BE32-E72D297353CC}">
              <c16:uniqueId val="{00000000-24ED-45BA-B1B6-2E9526C00A35}"/>
            </c:ext>
          </c:extLst>
        </c:ser>
        <c:ser>
          <c:idx val="1"/>
          <c:order val="1"/>
          <c:tx>
            <c:strRef>
              <c:f>Sheet1!$C$1</c:f>
              <c:strCache>
                <c:ptCount val="1"/>
                <c:pt idx="0">
                  <c:v>maximileskart</c:v>
                </c:pt>
              </c:strCache>
            </c:strRef>
          </c:tx>
          <c:spPr>
            <a:solidFill>
              <a:schemeClr val="accent2"/>
            </a:solidFill>
            <a:ln>
              <a:noFill/>
            </a:ln>
            <a:effectLst/>
          </c:spPr>
          <c:invertIfNegative val="0"/>
          <c:cat>
            <c:strRef>
              <c:f>Sheet1!$A$2:$A$3</c:f>
              <c:strCache>
                <c:ptCount val="2"/>
                <c:pt idx="0">
                  <c:v>Video</c:v>
                </c:pt>
                <c:pt idx="1">
                  <c:v>Image</c:v>
                </c:pt>
              </c:strCache>
            </c:strRef>
          </c:cat>
          <c:val>
            <c:numRef>
              <c:f>Sheet1!$C$2:$C$3</c:f>
              <c:numCache>
                <c:formatCode>General</c:formatCode>
                <c:ptCount val="2"/>
                <c:pt idx="0">
                  <c:v>0</c:v>
                </c:pt>
                <c:pt idx="1">
                  <c:v>0.61641745498931999</c:v>
                </c:pt>
              </c:numCache>
            </c:numRef>
          </c:val>
          <c:extLst>
            <c:ext xmlns:c16="http://schemas.microsoft.com/office/drawing/2014/chart" uri="{C3380CC4-5D6E-409C-BE32-E72D297353CC}">
              <c16:uniqueId val="{00000001-24ED-45BA-B1B6-2E9526C00A35}"/>
            </c:ext>
          </c:extLst>
        </c:ser>
        <c:ser>
          <c:idx val="2"/>
          <c:order val="2"/>
          <c:tx>
            <c:strRef>
              <c:f>Sheet1!$D$1</c:f>
              <c:strCache>
                <c:ptCount val="1"/>
                <c:pt idx="0">
                  <c:v>wingscard (Wings Card)</c:v>
                </c:pt>
              </c:strCache>
            </c:strRef>
          </c:tx>
          <c:spPr>
            <a:solidFill>
              <a:schemeClr val="accent3"/>
            </a:solidFill>
            <a:ln>
              <a:noFill/>
            </a:ln>
            <a:effectLst/>
          </c:spPr>
          <c:invertIfNegative val="0"/>
          <c:cat>
            <c:strRef>
              <c:f>Sheet1!$A$2:$A$3</c:f>
              <c:strCache>
                <c:ptCount val="2"/>
                <c:pt idx="0">
                  <c:v>Video</c:v>
                </c:pt>
                <c:pt idx="1">
                  <c:v>Image</c:v>
                </c:pt>
              </c:strCache>
            </c:strRef>
          </c:cat>
          <c:val>
            <c:numRef>
              <c:f>Sheet1!$D$2:$D$3</c:f>
              <c:numCache>
                <c:formatCode>General</c:formatCode>
                <c:ptCount val="2"/>
                <c:pt idx="0">
                  <c:v>1.3299970121492699</c:v>
                </c:pt>
                <c:pt idx="1">
                  <c:v>0</c:v>
                </c:pt>
              </c:numCache>
            </c:numRef>
          </c:val>
          <c:extLst>
            <c:ext xmlns:c16="http://schemas.microsoft.com/office/drawing/2014/chart" uri="{C3380CC4-5D6E-409C-BE32-E72D297353CC}">
              <c16:uniqueId val="{00000002-24ED-45BA-B1B6-2E9526C00A35}"/>
            </c:ext>
          </c:extLst>
        </c:ser>
        <c:dLbls>
          <c:showLegendKey val="0"/>
          <c:showVal val="0"/>
          <c:showCatName val="0"/>
          <c:showSerName val="0"/>
          <c:showPercent val="0"/>
          <c:showBubbleSize val="0"/>
        </c:dLbls>
        <c:gapWidth val="219"/>
        <c:overlap val="-27"/>
        <c:axId val="428293568"/>
        <c:axId val="428291272"/>
      </c:barChart>
      <c:catAx>
        <c:axId val="428293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91272"/>
        <c:crosses val="autoZero"/>
        <c:auto val="1"/>
        <c:lblAlgn val="ctr"/>
        <c:lblOffset val="100"/>
        <c:noMultiLvlLbl val="0"/>
      </c:catAx>
      <c:valAx>
        <c:axId val="428291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9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Images</c:v>
                </c:pt>
              </c:strCache>
            </c:strRef>
          </c:tx>
          <c:spPr>
            <a:solidFill>
              <a:schemeClr val="accent1"/>
            </a:solidFill>
            <a:ln>
              <a:noFill/>
            </a:ln>
            <a:effectLst/>
          </c:spPr>
          <c:invertIfNegative val="0"/>
          <c:cat>
            <c:strRef>
              <c:f>Sheet1!$A$2:$A$4</c:f>
              <c:strCache>
                <c:ptCount val="3"/>
                <c:pt idx="0">
                  <c:v>yapikrediadios</c:v>
                </c:pt>
                <c:pt idx="1">
                  <c:v>maximileskart</c:v>
                </c:pt>
                <c:pt idx="2">
                  <c:v>wingscard (Wings Card)</c:v>
                </c:pt>
              </c:strCache>
            </c:strRef>
          </c:cat>
          <c:val>
            <c:numRef>
              <c:f>Sheet1!$B$2:$B$4</c:f>
              <c:numCache>
                <c:formatCode>General</c:formatCode>
                <c:ptCount val="3"/>
                <c:pt idx="0">
                  <c:v>0</c:v>
                </c:pt>
                <c:pt idx="1">
                  <c:v>101</c:v>
                </c:pt>
                <c:pt idx="2">
                  <c:v>0</c:v>
                </c:pt>
              </c:numCache>
            </c:numRef>
          </c:val>
          <c:extLst>
            <c:ext xmlns:c16="http://schemas.microsoft.com/office/drawing/2014/chart" uri="{C3380CC4-5D6E-409C-BE32-E72D297353CC}">
              <c16:uniqueId val="{00000000-7EBE-4938-BF66-A3AA743F8D1B}"/>
            </c:ext>
          </c:extLst>
        </c:ser>
        <c:ser>
          <c:idx val="1"/>
          <c:order val="1"/>
          <c:tx>
            <c:strRef>
              <c:f>Sheet1!$C$1</c:f>
              <c:strCache>
                <c:ptCount val="1"/>
                <c:pt idx="0">
                  <c:v>Videos</c:v>
                </c:pt>
              </c:strCache>
            </c:strRef>
          </c:tx>
          <c:spPr>
            <a:solidFill>
              <a:schemeClr val="accent2"/>
            </a:solidFill>
            <a:ln>
              <a:noFill/>
            </a:ln>
            <a:effectLst/>
          </c:spPr>
          <c:invertIfNegative val="0"/>
          <c:cat>
            <c:strRef>
              <c:f>Sheet1!$A$2:$A$4</c:f>
              <c:strCache>
                <c:ptCount val="3"/>
                <c:pt idx="0">
                  <c:v>yapikrediadios</c:v>
                </c:pt>
                <c:pt idx="1">
                  <c:v>maximileskart</c:v>
                </c:pt>
                <c:pt idx="2">
                  <c:v>wingscard (Wings Card)</c:v>
                </c:pt>
              </c:strCache>
            </c:strRef>
          </c:cat>
          <c:val>
            <c:numRef>
              <c:f>Sheet1!$C$2:$C$4</c:f>
              <c:numCache>
                <c:formatCode>General</c:formatCode>
                <c:ptCount val="3"/>
                <c:pt idx="0">
                  <c:v>0</c:v>
                </c:pt>
                <c:pt idx="1">
                  <c:v>0</c:v>
                </c:pt>
                <c:pt idx="2">
                  <c:v>64</c:v>
                </c:pt>
              </c:numCache>
            </c:numRef>
          </c:val>
          <c:extLst>
            <c:ext xmlns:c16="http://schemas.microsoft.com/office/drawing/2014/chart" uri="{C3380CC4-5D6E-409C-BE32-E72D297353CC}">
              <c16:uniqueId val="{00000001-7EBE-4938-BF66-A3AA743F8D1B}"/>
            </c:ext>
          </c:extLst>
        </c:ser>
        <c:ser>
          <c:idx val="2"/>
          <c:order val="2"/>
          <c:tx>
            <c:strRef>
              <c:f>Sheet1!$D$1</c:f>
              <c:strCache>
                <c:ptCount val="1"/>
                <c:pt idx="0">
                  <c:v>Carousels</c:v>
                </c:pt>
              </c:strCache>
            </c:strRef>
          </c:tx>
          <c:spPr>
            <a:solidFill>
              <a:schemeClr val="accent3"/>
            </a:solidFill>
            <a:ln>
              <a:noFill/>
            </a:ln>
            <a:effectLst/>
          </c:spPr>
          <c:invertIfNegative val="0"/>
          <c:cat>
            <c:strRef>
              <c:f>Sheet1!$A$2:$A$4</c:f>
              <c:strCache>
                <c:ptCount val="3"/>
                <c:pt idx="0">
                  <c:v>yapikrediadios</c:v>
                </c:pt>
                <c:pt idx="1">
                  <c:v>maximileskart</c:v>
                </c:pt>
                <c:pt idx="2">
                  <c:v>wingscard (Wings Card)</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7EBE-4938-BF66-A3AA743F8D1B}"/>
            </c:ext>
          </c:extLst>
        </c:ser>
        <c:dLbls>
          <c:showLegendKey val="0"/>
          <c:showVal val="0"/>
          <c:showCatName val="0"/>
          <c:showSerName val="0"/>
          <c:showPercent val="0"/>
          <c:showBubbleSize val="0"/>
        </c:dLbls>
        <c:gapWidth val="219"/>
        <c:overlap val="-27"/>
        <c:axId val="428288648"/>
        <c:axId val="428286352"/>
      </c:barChart>
      <c:catAx>
        <c:axId val="428288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86352"/>
        <c:crosses val="autoZero"/>
        <c:auto val="1"/>
        <c:lblAlgn val="ctr"/>
        <c:lblOffset val="100"/>
        <c:noMultiLvlLbl val="0"/>
      </c:catAx>
      <c:valAx>
        <c:axId val="428286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8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yapikrediadios</c:v>
                </c:pt>
              </c:strCache>
            </c:strRef>
          </c:tx>
          <c:spPr>
            <a:ln w="28575" cap="rnd">
              <a:solidFill>
                <a:schemeClr val="accent1"/>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24BF-43CF-8CBD-346C8A28840C}"/>
            </c:ext>
          </c:extLst>
        </c:ser>
        <c:ser>
          <c:idx val="1"/>
          <c:order val="1"/>
          <c:tx>
            <c:strRef>
              <c:f>Sheet1!$C$1</c:f>
              <c:strCache>
                <c:ptCount val="1"/>
                <c:pt idx="0">
                  <c:v>maximileskart</c:v>
                </c:pt>
              </c:strCache>
            </c:strRef>
          </c:tx>
          <c:spPr>
            <a:ln w="28575" cap="rnd">
              <a:solidFill>
                <a:schemeClr val="accent2"/>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Sheet1!$C$2:$C$16</c:f>
              <c:numCache>
                <c:formatCode>General</c:formatCode>
                <c:ptCount val="15"/>
                <c:pt idx="0">
                  <c:v>0</c:v>
                </c:pt>
                <c:pt idx="1">
                  <c:v>0</c:v>
                </c:pt>
                <c:pt idx="2">
                  <c:v>0</c:v>
                </c:pt>
                <c:pt idx="3">
                  <c:v>0</c:v>
                </c:pt>
                <c:pt idx="4">
                  <c:v>0</c:v>
                </c:pt>
                <c:pt idx="5">
                  <c:v>0</c:v>
                </c:pt>
                <c:pt idx="6">
                  <c:v>0</c:v>
                </c:pt>
                <c:pt idx="7">
                  <c:v>0</c:v>
                </c:pt>
                <c:pt idx="8">
                  <c:v>0.61639999999999995</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24BF-43CF-8CBD-346C8A28840C}"/>
            </c:ext>
          </c:extLst>
        </c:ser>
        <c:ser>
          <c:idx val="2"/>
          <c:order val="2"/>
          <c:tx>
            <c:strRef>
              <c:f>Sheet1!$D$1</c:f>
              <c:strCache>
                <c:ptCount val="1"/>
                <c:pt idx="0">
                  <c:v>wingscard (Wings Card)</c:v>
                </c:pt>
              </c:strCache>
            </c:strRef>
          </c:tx>
          <c:spPr>
            <a:ln w="28575" cap="rnd">
              <a:solidFill>
                <a:schemeClr val="accent3"/>
              </a:solidFill>
              <a:round/>
            </a:ln>
            <a:effectLst/>
          </c:spPr>
          <c:marker>
            <c:symbol val="none"/>
          </c:marker>
          <c:cat>
            <c:numRef>
              <c:f>Sheet1!$A$2:$A$16</c:f>
              <c:numCache>
                <c:formatCode>m/d/yyyy</c:formatCode>
                <c:ptCount val="15"/>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1.7435</c:v>
                </c:pt>
                <c:pt idx="13">
                  <c:v>1.0599000000000001</c:v>
                </c:pt>
                <c:pt idx="14">
                  <c:v>1.1859999999999999</c:v>
                </c:pt>
              </c:numCache>
            </c:numRef>
          </c:val>
          <c:smooth val="0"/>
          <c:extLst>
            <c:ext xmlns:c16="http://schemas.microsoft.com/office/drawing/2014/chart" uri="{C3380CC4-5D6E-409C-BE32-E72D297353CC}">
              <c16:uniqueId val="{00000002-24BF-43CF-8CBD-346C8A28840C}"/>
            </c:ext>
          </c:extLst>
        </c:ser>
        <c:dLbls>
          <c:showLegendKey val="0"/>
          <c:showVal val="0"/>
          <c:showCatName val="0"/>
          <c:showSerName val="0"/>
          <c:showPercent val="0"/>
          <c:showBubbleSize val="0"/>
        </c:dLbls>
        <c:smooth val="0"/>
        <c:axId val="428293240"/>
        <c:axId val="428292912"/>
      </c:lineChart>
      <c:dateAx>
        <c:axId val="428293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92912"/>
        <c:crosses val="autoZero"/>
        <c:auto val="1"/>
        <c:lblOffset val="100"/>
        <c:baseTimeUnit val="days"/>
      </c:dateAx>
      <c:valAx>
        <c:axId val="42829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93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D6C7B-53DC-4CBE-8EB5-1841C6422B5B}"/>
              </a:ext>
            </a:extLst>
          </p:cNvPr>
          <p:cNvSpPr>
            <a:spLocks noGrp="1"/>
          </p:cNvSpPr>
          <p:nvPr>
            <p:ph type="ctrTitle"/>
          </p:nvPr>
        </p:nvSpPr>
        <p:spPr/>
        <p:txBody>
          <a:bodyPr/>
          <a:lstStyle/>
          <a:p>
            <a:r>
              <a:rPr lang="en-US"/>
              <a:t>Adios&amp;Rakipler</a:t>
            </a:r>
          </a:p>
        </p:txBody>
      </p:sp>
      <p:sp>
        <p:nvSpPr>
          <p:cNvPr id="3" name="Subtitle 2">
            <a:extLst>
              <a:ext uri="{FF2B5EF4-FFF2-40B4-BE49-F238E27FC236}">
                <a16:creationId xmlns:a16="http://schemas.microsoft.com/office/drawing/2014/main" id="{382409FC-6DE9-4389-8940-F82A9E4971ED}"/>
              </a:ext>
            </a:extLst>
          </p:cNvPr>
          <p:cNvSpPr>
            <a:spLocks noGrp="1"/>
          </p:cNvSpPr>
          <p:nvPr>
            <p:ph type="subTitle" idx="1"/>
          </p:nvPr>
        </p:nvSpPr>
        <p:spPr/>
        <p:txBody>
          <a:bodyPr/>
          <a:lstStyle/>
          <a:p>
            <a:r>
              <a:rPr lang="en-US"/>
              <a:t>Ingage</a:t>
            </a:r>
          </a:p>
        </p:txBody>
      </p:sp>
    </p:spTree>
    <p:extLst>
      <p:ext uri="{BB962C8B-B14F-4D97-AF65-F5344CB8AC3E}">
        <p14:creationId xmlns:p14="http://schemas.microsoft.com/office/powerpoint/2010/main" val="3212485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47D8F-F6A5-4AD5-A354-F05BC6CE019E}"/>
              </a:ext>
            </a:extLst>
          </p:cNvPr>
          <p:cNvSpPr>
            <a:spLocks noGrp="1"/>
          </p:cNvSpPr>
          <p:nvPr>
            <p:ph type="title"/>
          </p:nvPr>
        </p:nvSpPr>
        <p:spPr/>
        <p:txBody>
          <a:bodyPr/>
          <a:lstStyle/>
          <a:p>
            <a:r>
              <a:rPr lang="en-US"/>
              <a:t>Facebook Key Metrics Table | Adios&amp;Rakipler</a:t>
            </a:r>
          </a:p>
        </p:txBody>
      </p:sp>
      <p:graphicFrame>
        <p:nvGraphicFramePr>
          <p:cNvPr id="5" name="Table Placeholder 4">
            <a:extLst>
              <a:ext uri="{FF2B5EF4-FFF2-40B4-BE49-F238E27FC236}">
                <a16:creationId xmlns:a16="http://schemas.microsoft.com/office/drawing/2014/main" id="{C306A282-3950-4292-A345-A8CCF91F7AB5}"/>
              </a:ext>
            </a:extLst>
          </p:cNvPr>
          <p:cNvGraphicFramePr>
            <a:graphicFrameLocks noGrp="1"/>
          </p:cNvGraphicFramePr>
          <p:nvPr>
            <p:ph type="tbl" sz="quarter" idx="13"/>
            <p:extLst>
              <p:ext uri="{D42A27DB-BD31-4B8C-83A1-F6EECF244321}">
                <p14:modId xmlns:p14="http://schemas.microsoft.com/office/powerpoint/2010/main" val="4245196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62513963"/>
                    </a:ext>
                  </a:extLst>
                </a:gridCol>
                <a:gridCol w="411480">
                  <a:extLst>
                    <a:ext uri="{9D8B030D-6E8A-4147-A177-3AD203B41FA5}">
                      <a16:colId xmlns:a16="http://schemas.microsoft.com/office/drawing/2014/main" val="1603543223"/>
                    </a:ext>
                  </a:extLst>
                </a:gridCol>
                <a:gridCol w="304495">
                  <a:extLst>
                    <a:ext uri="{9D8B030D-6E8A-4147-A177-3AD203B41FA5}">
                      <a16:colId xmlns:a16="http://schemas.microsoft.com/office/drawing/2014/main" val="2237721652"/>
                    </a:ext>
                  </a:extLst>
                </a:gridCol>
                <a:gridCol w="304495">
                  <a:extLst>
                    <a:ext uri="{9D8B030D-6E8A-4147-A177-3AD203B41FA5}">
                      <a16:colId xmlns:a16="http://schemas.microsoft.com/office/drawing/2014/main" val="424431231"/>
                    </a:ext>
                  </a:extLst>
                </a:gridCol>
                <a:gridCol w="304495">
                  <a:extLst>
                    <a:ext uri="{9D8B030D-6E8A-4147-A177-3AD203B41FA5}">
                      <a16:colId xmlns:a16="http://schemas.microsoft.com/office/drawing/2014/main" val="2045926158"/>
                    </a:ext>
                  </a:extLst>
                </a:gridCol>
                <a:gridCol w="304495">
                  <a:extLst>
                    <a:ext uri="{9D8B030D-6E8A-4147-A177-3AD203B41FA5}">
                      <a16:colId xmlns:a16="http://schemas.microsoft.com/office/drawing/2014/main" val="1642236580"/>
                    </a:ext>
                  </a:extLst>
                </a:gridCol>
                <a:gridCol w="304495">
                  <a:extLst>
                    <a:ext uri="{9D8B030D-6E8A-4147-A177-3AD203B41FA5}">
                      <a16:colId xmlns:a16="http://schemas.microsoft.com/office/drawing/2014/main" val="2066867955"/>
                    </a:ext>
                  </a:extLst>
                </a:gridCol>
                <a:gridCol w="304495">
                  <a:extLst>
                    <a:ext uri="{9D8B030D-6E8A-4147-A177-3AD203B41FA5}">
                      <a16:colId xmlns:a16="http://schemas.microsoft.com/office/drawing/2014/main" val="2547442228"/>
                    </a:ext>
                  </a:extLst>
                </a:gridCol>
                <a:gridCol w="304495">
                  <a:extLst>
                    <a:ext uri="{9D8B030D-6E8A-4147-A177-3AD203B41FA5}">
                      <a16:colId xmlns:a16="http://schemas.microsoft.com/office/drawing/2014/main" val="3981379735"/>
                    </a:ext>
                  </a:extLst>
                </a:gridCol>
                <a:gridCol w="304495">
                  <a:extLst>
                    <a:ext uri="{9D8B030D-6E8A-4147-A177-3AD203B41FA5}">
                      <a16:colId xmlns:a16="http://schemas.microsoft.com/office/drawing/2014/main" val="3356511845"/>
                    </a:ext>
                  </a:extLst>
                </a:gridCol>
                <a:gridCol w="304495">
                  <a:extLst>
                    <a:ext uri="{9D8B030D-6E8A-4147-A177-3AD203B41FA5}">
                      <a16:colId xmlns:a16="http://schemas.microsoft.com/office/drawing/2014/main" val="874913361"/>
                    </a:ext>
                  </a:extLst>
                </a:gridCol>
                <a:gridCol w="304495">
                  <a:extLst>
                    <a:ext uri="{9D8B030D-6E8A-4147-A177-3AD203B41FA5}">
                      <a16:colId xmlns:a16="http://schemas.microsoft.com/office/drawing/2014/main" val="1034077619"/>
                    </a:ext>
                  </a:extLst>
                </a:gridCol>
                <a:gridCol w="304495">
                  <a:extLst>
                    <a:ext uri="{9D8B030D-6E8A-4147-A177-3AD203B41FA5}">
                      <a16:colId xmlns:a16="http://schemas.microsoft.com/office/drawing/2014/main" val="3361177981"/>
                    </a:ext>
                  </a:extLst>
                </a:gridCol>
                <a:gridCol w="304495">
                  <a:extLst>
                    <a:ext uri="{9D8B030D-6E8A-4147-A177-3AD203B41FA5}">
                      <a16:colId xmlns:a16="http://schemas.microsoft.com/office/drawing/2014/main" val="3121691631"/>
                    </a:ext>
                  </a:extLst>
                </a:gridCol>
                <a:gridCol w="304495">
                  <a:extLst>
                    <a:ext uri="{9D8B030D-6E8A-4147-A177-3AD203B41FA5}">
                      <a16:colId xmlns:a16="http://schemas.microsoft.com/office/drawing/2014/main" val="1691854617"/>
                    </a:ext>
                  </a:extLst>
                </a:gridCol>
                <a:gridCol w="304495">
                  <a:extLst>
                    <a:ext uri="{9D8B030D-6E8A-4147-A177-3AD203B41FA5}">
                      <a16:colId xmlns:a16="http://schemas.microsoft.com/office/drawing/2014/main" val="506253855"/>
                    </a:ext>
                  </a:extLst>
                </a:gridCol>
                <a:gridCol w="304495">
                  <a:extLst>
                    <a:ext uri="{9D8B030D-6E8A-4147-A177-3AD203B41FA5}">
                      <a16:colId xmlns:a16="http://schemas.microsoft.com/office/drawing/2014/main" val="4117974218"/>
                    </a:ext>
                  </a:extLst>
                </a:gridCol>
                <a:gridCol w="304495">
                  <a:extLst>
                    <a:ext uri="{9D8B030D-6E8A-4147-A177-3AD203B41FA5}">
                      <a16:colId xmlns:a16="http://schemas.microsoft.com/office/drawing/2014/main" val="3664926803"/>
                    </a:ext>
                  </a:extLst>
                </a:gridCol>
                <a:gridCol w="304495">
                  <a:extLst>
                    <a:ext uri="{9D8B030D-6E8A-4147-A177-3AD203B41FA5}">
                      <a16:colId xmlns:a16="http://schemas.microsoft.com/office/drawing/2014/main" val="2884161805"/>
                    </a:ext>
                  </a:extLst>
                </a:gridCol>
                <a:gridCol w="304495">
                  <a:extLst>
                    <a:ext uri="{9D8B030D-6E8A-4147-A177-3AD203B41FA5}">
                      <a16:colId xmlns:a16="http://schemas.microsoft.com/office/drawing/2014/main" val="1830971060"/>
                    </a:ext>
                  </a:extLst>
                </a:gridCol>
                <a:gridCol w="304495">
                  <a:extLst>
                    <a:ext uri="{9D8B030D-6E8A-4147-A177-3AD203B41FA5}">
                      <a16:colId xmlns:a16="http://schemas.microsoft.com/office/drawing/2014/main" val="936601666"/>
                    </a:ext>
                  </a:extLst>
                </a:gridCol>
                <a:gridCol w="304495">
                  <a:extLst>
                    <a:ext uri="{9D8B030D-6E8A-4147-A177-3AD203B41FA5}">
                      <a16:colId xmlns:a16="http://schemas.microsoft.com/office/drawing/2014/main" val="858533361"/>
                    </a:ext>
                  </a:extLst>
                </a:gridCol>
                <a:gridCol w="304495">
                  <a:extLst>
                    <a:ext uri="{9D8B030D-6E8A-4147-A177-3AD203B41FA5}">
                      <a16:colId xmlns:a16="http://schemas.microsoft.com/office/drawing/2014/main" val="225689871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85502651"/>
                  </a:ext>
                </a:extLst>
              </a:tr>
              <a:tr h="370840">
                <a:tc>
                  <a:txBody>
                    <a:bodyPr/>
                    <a:lstStyle/>
                    <a:p>
                      <a:r>
                        <a:rPr lang="en-US" sz="1000"/>
                        <a:t>Garanti Miles&amp;Smiles Kredi Kartı</a:t>
                      </a:r>
                    </a:p>
                  </a:txBody>
                  <a:tcPr/>
                </a:tc>
                <a:tc>
                  <a:txBody>
                    <a:bodyPr/>
                    <a:lstStyle/>
                    <a:p>
                      <a:r>
                        <a:rPr lang="en-US" sz="1000"/>
                        <a:t>296556</a:t>
                      </a:r>
                    </a:p>
                  </a:txBody>
                  <a:tcPr/>
                </a:tc>
                <a:tc>
                  <a:txBody>
                    <a:bodyPr/>
                    <a:lstStyle/>
                    <a:p>
                      <a:r>
                        <a:rPr lang="en-US" sz="1000"/>
                        <a:t>-279</a:t>
                      </a:r>
                    </a:p>
                  </a:txBody>
                  <a:tcPr/>
                </a:tc>
                <a:tc>
                  <a:txBody>
                    <a:bodyPr/>
                    <a:lstStyle/>
                    <a:p>
                      <a:r>
                        <a:rPr lang="en-US" sz="1000"/>
                        <a:t>5</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4</a:t>
                      </a:r>
                    </a:p>
                  </a:txBody>
                  <a:tcPr/>
                </a:tc>
                <a:tc>
                  <a:txBody>
                    <a:bodyPr/>
                    <a:lstStyle/>
                    <a:p>
                      <a:r>
                        <a:rPr lang="en-US" sz="1000"/>
                        <a:t>503</a:t>
                      </a:r>
                    </a:p>
                  </a:txBody>
                  <a:tcPr/>
                </a:tc>
                <a:tc>
                  <a:txBody>
                    <a:bodyPr/>
                    <a:lstStyle/>
                    <a:p>
                      <a:r>
                        <a:rPr lang="en-US" sz="1000"/>
                        <a:t>1</a:t>
                      </a:r>
                    </a:p>
                  </a:txBody>
                  <a:tcPr/>
                </a:tc>
                <a:tc>
                  <a:txBody>
                    <a:bodyPr/>
                    <a:lstStyle/>
                    <a:p>
                      <a:r>
                        <a:rPr lang="en-US" sz="1000"/>
                        <a:t>482</a:t>
                      </a:r>
                    </a:p>
                  </a:txBody>
                  <a:tcPr/>
                </a:tc>
                <a:tc>
                  <a:txBody>
                    <a:bodyPr/>
                    <a:lstStyle/>
                    <a:p>
                      <a:r>
                        <a:rPr lang="en-US" sz="1000"/>
                        <a:t>16</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10</a:t>
                      </a:r>
                    </a:p>
                  </a:txBody>
                  <a:tcPr/>
                </a:tc>
                <a:tc>
                  <a:txBody>
                    <a:bodyPr/>
                    <a:lstStyle/>
                    <a:p>
                      <a:r>
                        <a:rPr lang="en-US" sz="1000"/>
                        <a:t>106</a:t>
                      </a:r>
                    </a:p>
                  </a:txBody>
                  <a:tcPr/>
                </a:tc>
                <a:tc>
                  <a:txBody>
                    <a:bodyPr/>
                    <a:lstStyle/>
                    <a:p>
                      <a:r>
                        <a:rPr lang="en-US" sz="1000"/>
                        <a:t>619</a:t>
                      </a:r>
                    </a:p>
                  </a:txBody>
                  <a:tcPr/>
                </a:tc>
                <a:tc>
                  <a:txBody>
                    <a:bodyPr/>
                    <a:lstStyle/>
                    <a:p>
                      <a:r>
                        <a:rPr lang="en-US" sz="1000"/>
                        <a:t>0</a:t>
                      </a:r>
                    </a:p>
                  </a:txBody>
                  <a:tcPr/>
                </a:tc>
                <a:tc>
                  <a:txBody>
                    <a:bodyPr/>
                    <a:lstStyle/>
                    <a:p>
                      <a:r>
                        <a:rPr lang="en-US" sz="1000"/>
                        <a:t>0</a:t>
                      </a:r>
                    </a:p>
                  </a:txBody>
                  <a:tcPr/>
                </a:tc>
                <a:tc>
                  <a:txBody>
                    <a:bodyPr/>
                    <a:lstStyle/>
                    <a:p>
                      <a:r>
                        <a:rPr lang="en-US" sz="1000"/>
                        <a:t>0.0417 %</a:t>
                      </a:r>
                    </a:p>
                  </a:txBody>
                  <a:tcPr/>
                </a:tc>
                <a:tc>
                  <a:txBody>
                    <a:bodyPr/>
                    <a:lstStyle/>
                    <a:p>
                      <a:r>
                        <a:rPr lang="en-US" sz="1000"/>
                        <a:t>0.0 %</a:t>
                      </a:r>
                    </a:p>
                  </a:txBody>
                  <a:tcPr/>
                </a:tc>
                <a:extLst>
                  <a:ext uri="{0D108BD9-81ED-4DB2-BD59-A6C34878D82A}">
                    <a16:rowId xmlns:a16="http://schemas.microsoft.com/office/drawing/2014/main" val="1919296986"/>
                  </a:ext>
                </a:extLst>
              </a:tr>
              <a:tr h="370840">
                <a:tc>
                  <a:txBody>
                    <a:bodyPr/>
                    <a:lstStyle/>
                    <a:p>
                      <a:r>
                        <a:rPr lang="en-US" sz="1000"/>
                        <a:t>Wings Card</a:t>
                      </a:r>
                    </a:p>
                  </a:txBody>
                  <a:tcPr/>
                </a:tc>
                <a:tc>
                  <a:txBody>
                    <a:bodyPr/>
                    <a:lstStyle/>
                    <a:p>
                      <a:r>
                        <a:rPr lang="en-US" sz="1000"/>
                        <a:t>80404</a:t>
                      </a:r>
                    </a:p>
                  </a:txBody>
                  <a:tcPr/>
                </a:tc>
                <a:tc>
                  <a:txBody>
                    <a:bodyPr/>
                    <a:lstStyle/>
                    <a:p>
                      <a:r>
                        <a:rPr lang="en-US" sz="1000"/>
                        <a:t>-90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7</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0.0029 %</a:t>
                      </a:r>
                    </a:p>
                  </a:txBody>
                  <a:tcPr/>
                </a:tc>
                <a:tc>
                  <a:txBody>
                    <a:bodyPr/>
                    <a:lstStyle/>
                    <a:p>
                      <a:r>
                        <a:rPr lang="en-US" sz="1000"/>
                        <a:t>0.0 %</a:t>
                      </a:r>
                    </a:p>
                  </a:txBody>
                  <a:tcPr/>
                </a:tc>
                <a:extLst>
                  <a:ext uri="{0D108BD9-81ED-4DB2-BD59-A6C34878D82A}">
                    <a16:rowId xmlns:a16="http://schemas.microsoft.com/office/drawing/2014/main" val="4057827176"/>
                  </a:ext>
                </a:extLst>
              </a:tr>
              <a:tr h="370840">
                <a:tc>
                  <a:txBody>
                    <a:bodyPr/>
                    <a:lstStyle/>
                    <a:p>
                      <a:r>
                        <a:rPr lang="en-US" sz="1000"/>
                        <a:t>adios kart</a:t>
                      </a:r>
                    </a:p>
                  </a:txBody>
                  <a:tcPr/>
                </a:tc>
                <a:tc>
                  <a:txBody>
                    <a:bodyPr/>
                    <a:lstStyle/>
                    <a:p>
                      <a:r>
                        <a:rPr lang="en-US" sz="1000"/>
                        <a:t>113314</a:t>
                      </a:r>
                    </a:p>
                  </a:txBody>
                  <a:tcPr/>
                </a:tc>
                <a:tc>
                  <a:txBody>
                    <a:bodyPr/>
                    <a:lstStyle/>
                    <a:p>
                      <a:r>
                        <a:rPr lang="en-US" sz="1000"/>
                        <a:t>-92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119696912"/>
                  </a:ext>
                </a:extLst>
              </a:tr>
            </a:tbl>
          </a:graphicData>
        </a:graphic>
      </p:graphicFrame>
      <p:sp>
        <p:nvSpPr>
          <p:cNvPr id="4" name="Text Placeholder 3">
            <a:extLst>
              <a:ext uri="{FF2B5EF4-FFF2-40B4-BE49-F238E27FC236}">
                <a16:creationId xmlns:a16="http://schemas.microsoft.com/office/drawing/2014/main" id="{30603811-72A7-47B3-AED2-792DA37D8B16}"/>
              </a:ext>
            </a:extLst>
          </p:cNvPr>
          <p:cNvSpPr>
            <a:spLocks noGrp="1"/>
          </p:cNvSpPr>
          <p:nvPr>
            <p:ph type="body" sz="quarter" idx="14"/>
          </p:nvPr>
        </p:nvSpPr>
        <p:spPr/>
        <p:txBody>
          <a:bodyPr/>
          <a:lstStyle/>
          <a:p>
            <a:r>
              <a:rPr lang="en-US"/>
              <a:t>12/01/2019 - 12/15/2019</a:t>
            </a:r>
          </a:p>
        </p:txBody>
      </p:sp>
    </p:spTree>
    <p:extLst>
      <p:ext uri="{BB962C8B-B14F-4D97-AF65-F5344CB8AC3E}">
        <p14:creationId xmlns:p14="http://schemas.microsoft.com/office/powerpoint/2010/main" val="3490207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30712-1841-425E-ADF9-4C959D51A57A}"/>
              </a:ext>
            </a:extLst>
          </p:cNvPr>
          <p:cNvSpPr>
            <a:spLocks noGrp="1"/>
          </p:cNvSpPr>
          <p:nvPr>
            <p:ph type="title"/>
          </p:nvPr>
        </p:nvSpPr>
        <p:spPr/>
        <p:txBody>
          <a:bodyPr/>
          <a:lstStyle/>
          <a:p>
            <a:r>
              <a:rPr lang="en-US"/>
              <a:t>Facebook Fans Total | Adios&amp;Rakipler</a:t>
            </a:r>
          </a:p>
        </p:txBody>
      </p:sp>
      <p:graphicFrame>
        <p:nvGraphicFramePr>
          <p:cNvPr id="6" name="Chart Placeholder 5">
            <a:extLst>
              <a:ext uri="{FF2B5EF4-FFF2-40B4-BE49-F238E27FC236}">
                <a16:creationId xmlns:a16="http://schemas.microsoft.com/office/drawing/2014/main" id="{DB3E5DAB-42EC-4708-B50E-7339FA6EE364}"/>
              </a:ext>
            </a:extLst>
          </p:cNvPr>
          <p:cNvGraphicFramePr>
            <a:graphicFrameLocks noGrp="1"/>
          </p:cNvGraphicFramePr>
          <p:nvPr>
            <p:ph type="chart" sz="quarter" idx="13"/>
            <p:extLst>
              <p:ext uri="{D42A27DB-BD31-4B8C-83A1-F6EECF244321}">
                <p14:modId xmlns:p14="http://schemas.microsoft.com/office/powerpoint/2010/main" val="324600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7B2AE9-4B29-407F-B63F-07D00DADADD3}"/>
              </a:ext>
            </a:extLst>
          </p:cNvPr>
          <p:cNvSpPr>
            <a:spLocks noGrp="1"/>
          </p:cNvSpPr>
          <p:nvPr>
            <p:ph type="body" sz="quarter" idx="14"/>
          </p:nvPr>
        </p:nvSpPr>
        <p:spPr/>
        <p:txBody>
          <a:bodyPr/>
          <a:lstStyle/>
          <a:p>
            <a:r>
              <a:rPr lang="en-US"/>
              <a:t>12/01/2019 - 12/15/2019</a:t>
            </a:r>
          </a:p>
        </p:txBody>
      </p:sp>
      <p:sp>
        <p:nvSpPr>
          <p:cNvPr id="5" name="Footer Placeholder 4">
            <a:extLst>
              <a:ext uri="{FF2B5EF4-FFF2-40B4-BE49-F238E27FC236}">
                <a16:creationId xmlns:a16="http://schemas.microsoft.com/office/drawing/2014/main" id="{DE94027E-DCA6-4DC2-8384-C8968C6213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3580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F5914-C5BE-4FF7-9205-4EAB90AB4E20}"/>
              </a:ext>
            </a:extLst>
          </p:cNvPr>
          <p:cNvSpPr>
            <a:spLocks noGrp="1"/>
          </p:cNvSpPr>
          <p:nvPr>
            <p:ph type="title"/>
          </p:nvPr>
        </p:nvSpPr>
        <p:spPr/>
        <p:txBody>
          <a:bodyPr/>
          <a:lstStyle/>
          <a:p>
            <a:r>
              <a:rPr lang="en-US"/>
              <a:t>Facebook Fans Change | Adios&amp;Rakipler</a:t>
            </a:r>
          </a:p>
        </p:txBody>
      </p:sp>
      <p:graphicFrame>
        <p:nvGraphicFramePr>
          <p:cNvPr id="6" name="Chart Placeholder 5">
            <a:extLst>
              <a:ext uri="{FF2B5EF4-FFF2-40B4-BE49-F238E27FC236}">
                <a16:creationId xmlns:a16="http://schemas.microsoft.com/office/drawing/2014/main" id="{39D9EA6C-655E-4F2D-A02F-87CA242A4B9E}"/>
              </a:ext>
            </a:extLst>
          </p:cNvPr>
          <p:cNvGraphicFramePr>
            <a:graphicFrameLocks noGrp="1"/>
          </p:cNvGraphicFramePr>
          <p:nvPr>
            <p:ph type="chart" sz="quarter" idx="13"/>
            <p:extLst>
              <p:ext uri="{D42A27DB-BD31-4B8C-83A1-F6EECF244321}">
                <p14:modId xmlns:p14="http://schemas.microsoft.com/office/powerpoint/2010/main" val="571080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F8D5E0-5F45-4CDF-8C60-2E399471FA85}"/>
              </a:ext>
            </a:extLst>
          </p:cNvPr>
          <p:cNvSpPr>
            <a:spLocks noGrp="1"/>
          </p:cNvSpPr>
          <p:nvPr>
            <p:ph type="body" sz="quarter" idx="14"/>
          </p:nvPr>
        </p:nvSpPr>
        <p:spPr/>
        <p:txBody>
          <a:bodyPr/>
          <a:lstStyle/>
          <a:p>
            <a:r>
              <a:rPr lang="en-US"/>
              <a:t>12/01/2019 - 12/15/2019</a:t>
            </a:r>
          </a:p>
        </p:txBody>
      </p:sp>
      <p:sp>
        <p:nvSpPr>
          <p:cNvPr id="5" name="Footer Placeholder 4">
            <a:extLst>
              <a:ext uri="{FF2B5EF4-FFF2-40B4-BE49-F238E27FC236}">
                <a16:creationId xmlns:a16="http://schemas.microsoft.com/office/drawing/2014/main" id="{3DAAFC19-F389-45FC-8ABA-15F8416AAC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715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4A062-65FF-4DFF-89CD-6E21FDEAB9FF}"/>
              </a:ext>
            </a:extLst>
          </p:cNvPr>
          <p:cNvSpPr>
            <a:spLocks noGrp="1"/>
          </p:cNvSpPr>
          <p:nvPr>
            <p:ph type="title"/>
          </p:nvPr>
        </p:nvSpPr>
        <p:spPr/>
        <p:txBody>
          <a:bodyPr/>
          <a:lstStyle/>
          <a:p>
            <a:r>
              <a:rPr lang="en-US"/>
              <a:t>Facebook Own Posts | Adios&amp;Rakipler</a:t>
            </a:r>
          </a:p>
        </p:txBody>
      </p:sp>
      <p:graphicFrame>
        <p:nvGraphicFramePr>
          <p:cNvPr id="6" name="Chart Placeholder 5">
            <a:extLst>
              <a:ext uri="{FF2B5EF4-FFF2-40B4-BE49-F238E27FC236}">
                <a16:creationId xmlns:a16="http://schemas.microsoft.com/office/drawing/2014/main" id="{5AF0D11B-FA3B-4A1E-9F5B-2A93C03EAB51}"/>
              </a:ext>
            </a:extLst>
          </p:cNvPr>
          <p:cNvGraphicFramePr>
            <a:graphicFrameLocks noGrp="1"/>
          </p:cNvGraphicFramePr>
          <p:nvPr>
            <p:ph type="chart" sz="quarter" idx="13"/>
            <p:extLst>
              <p:ext uri="{D42A27DB-BD31-4B8C-83A1-F6EECF244321}">
                <p14:modId xmlns:p14="http://schemas.microsoft.com/office/powerpoint/2010/main" val="55136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AC05DA-EE9B-4579-8C01-9C0825E62284}"/>
              </a:ext>
            </a:extLst>
          </p:cNvPr>
          <p:cNvSpPr>
            <a:spLocks noGrp="1"/>
          </p:cNvSpPr>
          <p:nvPr>
            <p:ph type="body" sz="quarter" idx="14"/>
          </p:nvPr>
        </p:nvSpPr>
        <p:spPr/>
        <p:txBody>
          <a:bodyPr/>
          <a:lstStyle/>
          <a:p>
            <a:r>
              <a:rPr lang="en-US"/>
              <a:t>12/01/2019 - 12/15/2019</a:t>
            </a:r>
          </a:p>
        </p:txBody>
      </p:sp>
      <p:sp>
        <p:nvSpPr>
          <p:cNvPr id="5" name="Footer Placeholder 4">
            <a:extLst>
              <a:ext uri="{FF2B5EF4-FFF2-40B4-BE49-F238E27FC236}">
                <a16:creationId xmlns:a16="http://schemas.microsoft.com/office/drawing/2014/main" id="{79BA8A45-5AB5-4B80-9EA0-6890DBDDA8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501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2DCAC-756B-44B6-9463-B04F6A76E37A}"/>
              </a:ext>
            </a:extLst>
          </p:cNvPr>
          <p:cNvSpPr>
            <a:spLocks noGrp="1"/>
          </p:cNvSpPr>
          <p:nvPr>
            <p:ph type="title"/>
          </p:nvPr>
        </p:nvSpPr>
        <p:spPr/>
        <p:txBody>
          <a:bodyPr/>
          <a:lstStyle/>
          <a:p>
            <a:r>
              <a:rPr lang="en-US"/>
              <a:t>Facebook Total Interactions | Adios&amp;Rakipler</a:t>
            </a:r>
          </a:p>
        </p:txBody>
      </p:sp>
      <p:graphicFrame>
        <p:nvGraphicFramePr>
          <p:cNvPr id="6" name="Chart Placeholder 5">
            <a:extLst>
              <a:ext uri="{FF2B5EF4-FFF2-40B4-BE49-F238E27FC236}">
                <a16:creationId xmlns:a16="http://schemas.microsoft.com/office/drawing/2014/main" id="{FD0025BB-67CF-4BBF-8932-E8AFE78D4773}"/>
              </a:ext>
            </a:extLst>
          </p:cNvPr>
          <p:cNvGraphicFramePr>
            <a:graphicFrameLocks noGrp="1"/>
          </p:cNvGraphicFramePr>
          <p:nvPr>
            <p:ph type="chart" sz="quarter" idx="13"/>
            <p:extLst>
              <p:ext uri="{D42A27DB-BD31-4B8C-83A1-F6EECF244321}">
                <p14:modId xmlns:p14="http://schemas.microsoft.com/office/powerpoint/2010/main" val="2528499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0FC228-8427-4C23-B9B2-2A6802F7C3BD}"/>
              </a:ext>
            </a:extLst>
          </p:cNvPr>
          <p:cNvSpPr>
            <a:spLocks noGrp="1"/>
          </p:cNvSpPr>
          <p:nvPr>
            <p:ph type="body" sz="quarter" idx="14"/>
          </p:nvPr>
        </p:nvSpPr>
        <p:spPr/>
        <p:txBody>
          <a:bodyPr/>
          <a:lstStyle/>
          <a:p>
            <a:r>
              <a:rPr lang="en-US"/>
              <a:t>12/01/2019 - 12/15/2019</a:t>
            </a:r>
          </a:p>
        </p:txBody>
      </p:sp>
      <p:sp>
        <p:nvSpPr>
          <p:cNvPr id="5" name="Footer Placeholder 4">
            <a:extLst>
              <a:ext uri="{FF2B5EF4-FFF2-40B4-BE49-F238E27FC236}">
                <a16:creationId xmlns:a16="http://schemas.microsoft.com/office/drawing/2014/main" id="{2F975C36-93A6-4C92-82B4-78F6E59182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6237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8D021-7431-4484-9615-9880C2006964}"/>
              </a:ext>
            </a:extLst>
          </p:cNvPr>
          <p:cNvSpPr>
            <a:spLocks noGrp="1"/>
          </p:cNvSpPr>
          <p:nvPr>
            <p:ph type="title"/>
          </p:nvPr>
        </p:nvSpPr>
        <p:spPr/>
        <p:txBody>
          <a:bodyPr/>
          <a:lstStyle/>
          <a:p>
            <a:r>
              <a:rPr lang="en-US"/>
              <a:t>Facebook Interactions by Post Type | Adios&amp;Rakipler</a:t>
            </a:r>
          </a:p>
        </p:txBody>
      </p:sp>
      <p:graphicFrame>
        <p:nvGraphicFramePr>
          <p:cNvPr id="6" name="Chart Placeholder 5">
            <a:extLst>
              <a:ext uri="{FF2B5EF4-FFF2-40B4-BE49-F238E27FC236}">
                <a16:creationId xmlns:a16="http://schemas.microsoft.com/office/drawing/2014/main" id="{42C28CEC-4F00-4B81-9C91-657815FBA3C4}"/>
              </a:ext>
            </a:extLst>
          </p:cNvPr>
          <p:cNvGraphicFramePr>
            <a:graphicFrameLocks noGrp="1"/>
          </p:cNvGraphicFramePr>
          <p:nvPr>
            <p:ph type="chart" sz="quarter" idx="13"/>
            <p:extLst>
              <p:ext uri="{D42A27DB-BD31-4B8C-83A1-F6EECF244321}">
                <p14:modId xmlns:p14="http://schemas.microsoft.com/office/powerpoint/2010/main" val="3943811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266E37-C8D8-416E-9752-C1C227405DB4}"/>
              </a:ext>
            </a:extLst>
          </p:cNvPr>
          <p:cNvSpPr>
            <a:spLocks noGrp="1"/>
          </p:cNvSpPr>
          <p:nvPr>
            <p:ph type="body" sz="quarter" idx="14"/>
          </p:nvPr>
        </p:nvSpPr>
        <p:spPr/>
        <p:txBody>
          <a:bodyPr/>
          <a:lstStyle/>
          <a:p>
            <a:r>
              <a:rPr lang="en-US"/>
              <a:t>12/01/2019 - 12/15/2019</a:t>
            </a:r>
          </a:p>
        </p:txBody>
      </p:sp>
      <p:sp>
        <p:nvSpPr>
          <p:cNvPr id="5" name="Footer Placeholder 4">
            <a:extLst>
              <a:ext uri="{FF2B5EF4-FFF2-40B4-BE49-F238E27FC236}">
                <a16:creationId xmlns:a16="http://schemas.microsoft.com/office/drawing/2014/main" id="{43FDC272-89FA-47C0-B2C6-D779A4CDBF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1369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0A1DE-2640-4A33-944B-EF39BC0CC8E9}"/>
              </a:ext>
            </a:extLst>
          </p:cNvPr>
          <p:cNvSpPr>
            <a:spLocks noGrp="1"/>
          </p:cNvSpPr>
          <p:nvPr>
            <p:ph type="title"/>
          </p:nvPr>
        </p:nvSpPr>
        <p:spPr/>
        <p:txBody>
          <a:bodyPr/>
          <a:lstStyle/>
          <a:p>
            <a:r>
              <a:rPr lang="en-US"/>
              <a:t>Facebook Interaction Rate By Post Type | Adios&amp;Rakipler</a:t>
            </a:r>
          </a:p>
        </p:txBody>
      </p:sp>
      <p:graphicFrame>
        <p:nvGraphicFramePr>
          <p:cNvPr id="6" name="Chart Placeholder 5">
            <a:extLst>
              <a:ext uri="{FF2B5EF4-FFF2-40B4-BE49-F238E27FC236}">
                <a16:creationId xmlns:a16="http://schemas.microsoft.com/office/drawing/2014/main" id="{7B8F1947-5801-49C8-A3F4-16D27719100A}"/>
              </a:ext>
            </a:extLst>
          </p:cNvPr>
          <p:cNvGraphicFramePr>
            <a:graphicFrameLocks noGrp="1"/>
          </p:cNvGraphicFramePr>
          <p:nvPr>
            <p:ph type="chart" sz="quarter" idx="13"/>
            <p:extLst>
              <p:ext uri="{D42A27DB-BD31-4B8C-83A1-F6EECF244321}">
                <p14:modId xmlns:p14="http://schemas.microsoft.com/office/powerpoint/2010/main" val="1970640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C6E267-50FE-460A-8C98-DE3BA1B58967}"/>
              </a:ext>
            </a:extLst>
          </p:cNvPr>
          <p:cNvSpPr>
            <a:spLocks noGrp="1"/>
          </p:cNvSpPr>
          <p:nvPr>
            <p:ph type="body" sz="quarter" idx="14"/>
          </p:nvPr>
        </p:nvSpPr>
        <p:spPr/>
        <p:txBody>
          <a:bodyPr/>
          <a:lstStyle/>
          <a:p>
            <a:r>
              <a:rPr lang="en-US"/>
              <a:t>12/01/2019 - 12/15/2019</a:t>
            </a:r>
          </a:p>
        </p:txBody>
      </p:sp>
      <p:sp>
        <p:nvSpPr>
          <p:cNvPr id="5" name="Footer Placeholder 4">
            <a:extLst>
              <a:ext uri="{FF2B5EF4-FFF2-40B4-BE49-F238E27FC236}">
                <a16:creationId xmlns:a16="http://schemas.microsoft.com/office/drawing/2014/main" id="{19DF5B1E-63B5-4C83-B53A-F578A865B1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5253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D6703-7D14-48BF-9F55-45EBEA3CB50A}"/>
              </a:ext>
            </a:extLst>
          </p:cNvPr>
          <p:cNvSpPr>
            <a:spLocks noGrp="1"/>
          </p:cNvSpPr>
          <p:nvPr>
            <p:ph type="title"/>
          </p:nvPr>
        </p:nvSpPr>
        <p:spPr/>
        <p:txBody>
          <a:bodyPr/>
          <a:lstStyle/>
          <a:p>
            <a:r>
              <a:rPr lang="en-US"/>
              <a:t>Facebook Fan Distribution | Adios&amp;Rakipler</a:t>
            </a:r>
          </a:p>
        </p:txBody>
      </p:sp>
      <p:graphicFrame>
        <p:nvGraphicFramePr>
          <p:cNvPr id="6" name="Chart Placeholder 5">
            <a:extLst>
              <a:ext uri="{FF2B5EF4-FFF2-40B4-BE49-F238E27FC236}">
                <a16:creationId xmlns:a16="http://schemas.microsoft.com/office/drawing/2014/main" id="{7718C4EC-D947-4378-AA7A-BCA24340B70B}"/>
              </a:ext>
            </a:extLst>
          </p:cNvPr>
          <p:cNvGraphicFramePr>
            <a:graphicFrameLocks noGrp="1"/>
          </p:cNvGraphicFramePr>
          <p:nvPr>
            <p:ph type="chart" sz="quarter" idx="13"/>
            <p:extLst>
              <p:ext uri="{D42A27DB-BD31-4B8C-83A1-F6EECF244321}">
                <p14:modId xmlns:p14="http://schemas.microsoft.com/office/powerpoint/2010/main" val="1579355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FA5CEB-BE05-4E8C-B72C-C1DDFE3BF33D}"/>
              </a:ext>
            </a:extLst>
          </p:cNvPr>
          <p:cNvSpPr>
            <a:spLocks noGrp="1"/>
          </p:cNvSpPr>
          <p:nvPr>
            <p:ph type="body" sz="quarter" idx="14"/>
          </p:nvPr>
        </p:nvSpPr>
        <p:spPr/>
        <p:txBody>
          <a:bodyPr/>
          <a:lstStyle/>
          <a:p>
            <a:r>
              <a:rPr lang="en-US"/>
              <a:t>12/01/2019 - 12/15/2019</a:t>
            </a:r>
          </a:p>
        </p:txBody>
      </p:sp>
      <p:sp>
        <p:nvSpPr>
          <p:cNvPr id="5" name="Footer Placeholder 4">
            <a:extLst>
              <a:ext uri="{FF2B5EF4-FFF2-40B4-BE49-F238E27FC236}">
                <a16:creationId xmlns:a16="http://schemas.microsoft.com/office/drawing/2014/main" id="{205A0B58-F4D9-48DF-B981-35D09C3796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6078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6D6DD-6BD9-472C-89AA-2D1E0BB6D3BB}"/>
              </a:ext>
            </a:extLst>
          </p:cNvPr>
          <p:cNvSpPr>
            <a:spLocks noGrp="1"/>
          </p:cNvSpPr>
          <p:nvPr>
            <p:ph type="title"/>
          </p:nvPr>
        </p:nvSpPr>
        <p:spPr/>
        <p:txBody>
          <a:bodyPr/>
          <a:lstStyle/>
          <a:p>
            <a:r>
              <a:rPr lang="en-US"/>
              <a:t>Facebook Key Metrics Radar | Adios&amp;Rakipler</a:t>
            </a:r>
          </a:p>
        </p:txBody>
      </p:sp>
      <p:graphicFrame>
        <p:nvGraphicFramePr>
          <p:cNvPr id="6" name="Chart Placeholder 5">
            <a:extLst>
              <a:ext uri="{FF2B5EF4-FFF2-40B4-BE49-F238E27FC236}">
                <a16:creationId xmlns:a16="http://schemas.microsoft.com/office/drawing/2014/main" id="{D9801E0B-0578-4886-9C36-8556B83D4C47}"/>
              </a:ext>
            </a:extLst>
          </p:cNvPr>
          <p:cNvGraphicFramePr>
            <a:graphicFrameLocks noGrp="1"/>
          </p:cNvGraphicFramePr>
          <p:nvPr>
            <p:ph type="chart" sz="quarter" idx="13"/>
            <p:extLst>
              <p:ext uri="{D42A27DB-BD31-4B8C-83A1-F6EECF244321}">
                <p14:modId xmlns:p14="http://schemas.microsoft.com/office/powerpoint/2010/main" val="3992171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4E17D4-87CD-4638-B7DB-24C1606EB4CA}"/>
              </a:ext>
            </a:extLst>
          </p:cNvPr>
          <p:cNvSpPr>
            <a:spLocks noGrp="1"/>
          </p:cNvSpPr>
          <p:nvPr>
            <p:ph type="body" sz="quarter" idx="14"/>
          </p:nvPr>
        </p:nvSpPr>
        <p:spPr/>
        <p:txBody>
          <a:bodyPr/>
          <a:lstStyle/>
          <a:p>
            <a:r>
              <a:rPr lang="en-US"/>
              <a:t>12/01/2019 - 12/15/2019</a:t>
            </a:r>
          </a:p>
        </p:txBody>
      </p:sp>
      <p:sp>
        <p:nvSpPr>
          <p:cNvPr id="5" name="Footer Placeholder 4">
            <a:extLst>
              <a:ext uri="{FF2B5EF4-FFF2-40B4-BE49-F238E27FC236}">
                <a16:creationId xmlns:a16="http://schemas.microsoft.com/office/drawing/2014/main" id="{0854DB85-6CF0-48BF-9966-19B2F168C8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6079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375DD-5C55-42F2-85D0-E3F908F61D8F}"/>
              </a:ext>
            </a:extLst>
          </p:cNvPr>
          <p:cNvSpPr>
            <a:spLocks noGrp="1"/>
          </p:cNvSpPr>
          <p:nvPr>
            <p:ph type="title"/>
          </p:nvPr>
        </p:nvSpPr>
        <p:spPr/>
        <p:txBody>
          <a:bodyPr/>
          <a:lstStyle/>
          <a:p>
            <a:r>
              <a:rPr lang="en-US"/>
              <a:t>Facebook Own Posts Table | Adios&amp;Rakipler - 1 of 9</a:t>
            </a:r>
          </a:p>
        </p:txBody>
      </p:sp>
      <p:graphicFrame>
        <p:nvGraphicFramePr>
          <p:cNvPr id="5" name="Table Placeholder 4">
            <a:extLst>
              <a:ext uri="{FF2B5EF4-FFF2-40B4-BE49-F238E27FC236}">
                <a16:creationId xmlns:a16="http://schemas.microsoft.com/office/drawing/2014/main" id="{4D43971E-76B6-4105-84D8-1AB58C1B9D56}"/>
              </a:ext>
            </a:extLst>
          </p:cNvPr>
          <p:cNvGraphicFramePr>
            <a:graphicFrameLocks noGrp="1"/>
          </p:cNvGraphicFramePr>
          <p:nvPr>
            <p:ph type="tbl" sz="quarter" idx="13"/>
            <p:extLst>
              <p:ext uri="{D42A27DB-BD31-4B8C-83A1-F6EECF244321}">
                <p14:modId xmlns:p14="http://schemas.microsoft.com/office/powerpoint/2010/main" val="849298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868365014"/>
                    </a:ext>
                  </a:extLst>
                </a:gridCol>
                <a:gridCol w="905256">
                  <a:extLst>
                    <a:ext uri="{9D8B030D-6E8A-4147-A177-3AD203B41FA5}">
                      <a16:colId xmlns:a16="http://schemas.microsoft.com/office/drawing/2014/main" val="894742413"/>
                    </a:ext>
                  </a:extLst>
                </a:gridCol>
                <a:gridCol w="658368">
                  <a:extLst>
                    <a:ext uri="{9D8B030D-6E8A-4147-A177-3AD203B41FA5}">
                      <a16:colId xmlns:a16="http://schemas.microsoft.com/office/drawing/2014/main" val="3881601491"/>
                    </a:ext>
                  </a:extLst>
                </a:gridCol>
                <a:gridCol w="329184">
                  <a:extLst>
                    <a:ext uri="{9D8B030D-6E8A-4147-A177-3AD203B41FA5}">
                      <a16:colId xmlns:a16="http://schemas.microsoft.com/office/drawing/2014/main" val="2463237191"/>
                    </a:ext>
                  </a:extLst>
                </a:gridCol>
                <a:gridCol w="329184">
                  <a:extLst>
                    <a:ext uri="{9D8B030D-6E8A-4147-A177-3AD203B41FA5}">
                      <a16:colId xmlns:a16="http://schemas.microsoft.com/office/drawing/2014/main" val="1351824776"/>
                    </a:ext>
                  </a:extLst>
                </a:gridCol>
                <a:gridCol w="329184">
                  <a:extLst>
                    <a:ext uri="{9D8B030D-6E8A-4147-A177-3AD203B41FA5}">
                      <a16:colId xmlns:a16="http://schemas.microsoft.com/office/drawing/2014/main" val="1635004878"/>
                    </a:ext>
                  </a:extLst>
                </a:gridCol>
                <a:gridCol w="329184">
                  <a:extLst>
                    <a:ext uri="{9D8B030D-6E8A-4147-A177-3AD203B41FA5}">
                      <a16:colId xmlns:a16="http://schemas.microsoft.com/office/drawing/2014/main" val="1703384054"/>
                    </a:ext>
                  </a:extLst>
                </a:gridCol>
                <a:gridCol w="329184">
                  <a:extLst>
                    <a:ext uri="{9D8B030D-6E8A-4147-A177-3AD203B41FA5}">
                      <a16:colId xmlns:a16="http://schemas.microsoft.com/office/drawing/2014/main" val="2545557388"/>
                    </a:ext>
                  </a:extLst>
                </a:gridCol>
                <a:gridCol w="329184">
                  <a:extLst>
                    <a:ext uri="{9D8B030D-6E8A-4147-A177-3AD203B41FA5}">
                      <a16:colId xmlns:a16="http://schemas.microsoft.com/office/drawing/2014/main" val="2844100858"/>
                    </a:ext>
                  </a:extLst>
                </a:gridCol>
                <a:gridCol w="329184">
                  <a:extLst>
                    <a:ext uri="{9D8B030D-6E8A-4147-A177-3AD203B41FA5}">
                      <a16:colId xmlns:a16="http://schemas.microsoft.com/office/drawing/2014/main" val="1285291098"/>
                    </a:ext>
                  </a:extLst>
                </a:gridCol>
                <a:gridCol w="329184">
                  <a:extLst>
                    <a:ext uri="{9D8B030D-6E8A-4147-A177-3AD203B41FA5}">
                      <a16:colId xmlns:a16="http://schemas.microsoft.com/office/drawing/2014/main" val="3011764939"/>
                    </a:ext>
                  </a:extLst>
                </a:gridCol>
                <a:gridCol w="329184">
                  <a:extLst>
                    <a:ext uri="{9D8B030D-6E8A-4147-A177-3AD203B41FA5}">
                      <a16:colId xmlns:a16="http://schemas.microsoft.com/office/drawing/2014/main" val="4138974833"/>
                    </a:ext>
                  </a:extLst>
                </a:gridCol>
                <a:gridCol w="329184">
                  <a:extLst>
                    <a:ext uri="{9D8B030D-6E8A-4147-A177-3AD203B41FA5}">
                      <a16:colId xmlns:a16="http://schemas.microsoft.com/office/drawing/2014/main" val="4128531451"/>
                    </a:ext>
                  </a:extLst>
                </a:gridCol>
                <a:gridCol w="329184">
                  <a:extLst>
                    <a:ext uri="{9D8B030D-6E8A-4147-A177-3AD203B41FA5}">
                      <a16:colId xmlns:a16="http://schemas.microsoft.com/office/drawing/2014/main" val="872548894"/>
                    </a:ext>
                  </a:extLst>
                </a:gridCol>
                <a:gridCol w="329184">
                  <a:extLst>
                    <a:ext uri="{9D8B030D-6E8A-4147-A177-3AD203B41FA5}">
                      <a16:colId xmlns:a16="http://schemas.microsoft.com/office/drawing/2014/main" val="2955813413"/>
                    </a:ext>
                  </a:extLst>
                </a:gridCol>
                <a:gridCol w="329184">
                  <a:extLst>
                    <a:ext uri="{9D8B030D-6E8A-4147-A177-3AD203B41FA5}">
                      <a16:colId xmlns:a16="http://schemas.microsoft.com/office/drawing/2014/main" val="2654913700"/>
                    </a:ext>
                  </a:extLst>
                </a:gridCol>
                <a:gridCol w="329184">
                  <a:extLst>
                    <a:ext uri="{9D8B030D-6E8A-4147-A177-3AD203B41FA5}">
                      <a16:colId xmlns:a16="http://schemas.microsoft.com/office/drawing/2014/main" val="2841955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35072821"/>
                  </a:ext>
                </a:extLst>
              </a:tr>
            </a:tbl>
          </a:graphicData>
        </a:graphic>
      </p:graphicFrame>
      <p:sp>
        <p:nvSpPr>
          <p:cNvPr id="4" name="Text Placeholder 3">
            <a:extLst>
              <a:ext uri="{FF2B5EF4-FFF2-40B4-BE49-F238E27FC236}">
                <a16:creationId xmlns:a16="http://schemas.microsoft.com/office/drawing/2014/main" id="{48724E64-B034-4ED5-A3D7-18BD1459B661}"/>
              </a:ext>
            </a:extLst>
          </p:cNvPr>
          <p:cNvSpPr>
            <a:spLocks noGrp="1"/>
          </p:cNvSpPr>
          <p:nvPr>
            <p:ph type="body" sz="quarter" idx="14"/>
          </p:nvPr>
        </p:nvSpPr>
        <p:spPr/>
        <p:txBody>
          <a:bodyPr/>
          <a:lstStyle/>
          <a:p>
            <a:r>
              <a:rPr lang="en-US"/>
              <a:t>12/01/2019 - 12/15/2019</a:t>
            </a:r>
          </a:p>
        </p:txBody>
      </p:sp>
    </p:spTree>
    <p:extLst>
      <p:ext uri="{BB962C8B-B14F-4D97-AF65-F5344CB8AC3E}">
        <p14:creationId xmlns:p14="http://schemas.microsoft.com/office/powerpoint/2010/main" val="371657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F0280-C415-4D2F-9329-AB4C0C809F6D}"/>
              </a:ext>
            </a:extLst>
          </p:cNvPr>
          <p:cNvSpPr>
            <a:spLocks noGrp="1"/>
          </p:cNvSpPr>
          <p:nvPr>
            <p:ph type="title"/>
          </p:nvPr>
        </p:nvSpPr>
        <p:spPr/>
        <p:txBody>
          <a:bodyPr/>
          <a:lstStyle/>
          <a:p>
            <a:r>
              <a:rPr lang="en-US"/>
              <a:t>Facebook Own Posts Table | Adios&amp;Rakipler - 2 of 9</a:t>
            </a:r>
          </a:p>
        </p:txBody>
      </p:sp>
      <p:graphicFrame>
        <p:nvGraphicFramePr>
          <p:cNvPr id="5" name="Table Placeholder 4">
            <a:extLst>
              <a:ext uri="{FF2B5EF4-FFF2-40B4-BE49-F238E27FC236}">
                <a16:creationId xmlns:a16="http://schemas.microsoft.com/office/drawing/2014/main" id="{D0889209-AF56-411C-89C1-FEF998E404A8}"/>
              </a:ext>
            </a:extLst>
          </p:cNvPr>
          <p:cNvGraphicFramePr>
            <a:graphicFrameLocks noGrp="1"/>
          </p:cNvGraphicFramePr>
          <p:nvPr>
            <p:ph type="tbl" sz="quarter" idx="13"/>
            <p:extLst>
              <p:ext uri="{D42A27DB-BD31-4B8C-83A1-F6EECF244321}">
                <p14:modId xmlns:p14="http://schemas.microsoft.com/office/powerpoint/2010/main" val="1599163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679699747"/>
                    </a:ext>
                  </a:extLst>
                </a:gridCol>
                <a:gridCol w="905256">
                  <a:extLst>
                    <a:ext uri="{9D8B030D-6E8A-4147-A177-3AD203B41FA5}">
                      <a16:colId xmlns:a16="http://schemas.microsoft.com/office/drawing/2014/main" val="2659479562"/>
                    </a:ext>
                  </a:extLst>
                </a:gridCol>
                <a:gridCol w="658368">
                  <a:extLst>
                    <a:ext uri="{9D8B030D-6E8A-4147-A177-3AD203B41FA5}">
                      <a16:colId xmlns:a16="http://schemas.microsoft.com/office/drawing/2014/main" val="221905052"/>
                    </a:ext>
                  </a:extLst>
                </a:gridCol>
                <a:gridCol w="329184">
                  <a:extLst>
                    <a:ext uri="{9D8B030D-6E8A-4147-A177-3AD203B41FA5}">
                      <a16:colId xmlns:a16="http://schemas.microsoft.com/office/drawing/2014/main" val="556099358"/>
                    </a:ext>
                  </a:extLst>
                </a:gridCol>
                <a:gridCol w="329184">
                  <a:extLst>
                    <a:ext uri="{9D8B030D-6E8A-4147-A177-3AD203B41FA5}">
                      <a16:colId xmlns:a16="http://schemas.microsoft.com/office/drawing/2014/main" val="2769635350"/>
                    </a:ext>
                  </a:extLst>
                </a:gridCol>
                <a:gridCol w="329184">
                  <a:extLst>
                    <a:ext uri="{9D8B030D-6E8A-4147-A177-3AD203B41FA5}">
                      <a16:colId xmlns:a16="http://schemas.microsoft.com/office/drawing/2014/main" val="2992940047"/>
                    </a:ext>
                  </a:extLst>
                </a:gridCol>
                <a:gridCol w="329184">
                  <a:extLst>
                    <a:ext uri="{9D8B030D-6E8A-4147-A177-3AD203B41FA5}">
                      <a16:colId xmlns:a16="http://schemas.microsoft.com/office/drawing/2014/main" val="823421523"/>
                    </a:ext>
                  </a:extLst>
                </a:gridCol>
                <a:gridCol w="329184">
                  <a:extLst>
                    <a:ext uri="{9D8B030D-6E8A-4147-A177-3AD203B41FA5}">
                      <a16:colId xmlns:a16="http://schemas.microsoft.com/office/drawing/2014/main" val="607782204"/>
                    </a:ext>
                  </a:extLst>
                </a:gridCol>
                <a:gridCol w="329184">
                  <a:extLst>
                    <a:ext uri="{9D8B030D-6E8A-4147-A177-3AD203B41FA5}">
                      <a16:colId xmlns:a16="http://schemas.microsoft.com/office/drawing/2014/main" val="3717814607"/>
                    </a:ext>
                  </a:extLst>
                </a:gridCol>
                <a:gridCol w="329184">
                  <a:extLst>
                    <a:ext uri="{9D8B030D-6E8A-4147-A177-3AD203B41FA5}">
                      <a16:colId xmlns:a16="http://schemas.microsoft.com/office/drawing/2014/main" val="3802220130"/>
                    </a:ext>
                  </a:extLst>
                </a:gridCol>
                <a:gridCol w="329184">
                  <a:extLst>
                    <a:ext uri="{9D8B030D-6E8A-4147-A177-3AD203B41FA5}">
                      <a16:colId xmlns:a16="http://schemas.microsoft.com/office/drawing/2014/main" val="4019851370"/>
                    </a:ext>
                  </a:extLst>
                </a:gridCol>
                <a:gridCol w="329184">
                  <a:extLst>
                    <a:ext uri="{9D8B030D-6E8A-4147-A177-3AD203B41FA5}">
                      <a16:colId xmlns:a16="http://schemas.microsoft.com/office/drawing/2014/main" val="2409526340"/>
                    </a:ext>
                  </a:extLst>
                </a:gridCol>
                <a:gridCol w="329184">
                  <a:extLst>
                    <a:ext uri="{9D8B030D-6E8A-4147-A177-3AD203B41FA5}">
                      <a16:colId xmlns:a16="http://schemas.microsoft.com/office/drawing/2014/main" val="2483956824"/>
                    </a:ext>
                  </a:extLst>
                </a:gridCol>
                <a:gridCol w="329184">
                  <a:extLst>
                    <a:ext uri="{9D8B030D-6E8A-4147-A177-3AD203B41FA5}">
                      <a16:colId xmlns:a16="http://schemas.microsoft.com/office/drawing/2014/main" val="884637828"/>
                    </a:ext>
                  </a:extLst>
                </a:gridCol>
                <a:gridCol w="329184">
                  <a:extLst>
                    <a:ext uri="{9D8B030D-6E8A-4147-A177-3AD203B41FA5}">
                      <a16:colId xmlns:a16="http://schemas.microsoft.com/office/drawing/2014/main" val="3548014933"/>
                    </a:ext>
                  </a:extLst>
                </a:gridCol>
                <a:gridCol w="329184">
                  <a:extLst>
                    <a:ext uri="{9D8B030D-6E8A-4147-A177-3AD203B41FA5}">
                      <a16:colId xmlns:a16="http://schemas.microsoft.com/office/drawing/2014/main" val="404477607"/>
                    </a:ext>
                  </a:extLst>
                </a:gridCol>
                <a:gridCol w="329184">
                  <a:extLst>
                    <a:ext uri="{9D8B030D-6E8A-4147-A177-3AD203B41FA5}">
                      <a16:colId xmlns:a16="http://schemas.microsoft.com/office/drawing/2014/main" val="3243654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29935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Garanti Miles&amp;Smiles Kredi Kartı - 2019-12-03 10:32:22</a:t>
                      </a:r>
                      <a:r>
                        <a:rPr kumimoji="0" lang="en-US" sz="1000" b="0" i="0" u="none" strike="noStrike" kern="1200" cap="none" spc="0" normalizeH="0" baseline="0" noProof="0">
                          <a:ln>
                            <a:noFill/>
                          </a:ln>
                          <a:solidFill>
                            <a:prstClr val="black"/>
                          </a:solidFill>
                          <a:effectLst/>
                          <a:uLnTx/>
                          <a:uFillTx/>
                          <a:latin typeface="+mn-lt"/>
                          <a:ea typeface="+mn-ea"/>
                          <a:cs typeface="+mn-cs"/>
                        </a:rPr>
                        <a:t>
 115 adası olan ve sadece 90.000 kişinin yaşadığı Seyşeller Kasım ayında size yazın en güzel halini tattıracak, asla dönmek istemeyeceğiniz bir yer. Ender bulunan flora ve faunası, beyaz kumsalları, kristal berrak denizi, antik çağlara uzanan tarihi ve 5 yıldızlı konaklama seçenekleri ile tropik tatil hayallerinizi tam anlamıyla gerçekleştirmeye aday. #görmekgerek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https://scontent.xx.fbcdn.net/v/t15.5256-10/s720x720/72579563_672995776441328_1403772037352128512_n.jpg?_nc_cat=100&amp;_nc_ohc=YoEyENVzncAAQlVFpvKjhiFTm1Dt40NqqZ1r-8XljiMerDCSSW_QPS5fA&amp;_nc_ht=scontent.xx&amp;oh=7e24ae3bb639ef6fd61dc33ceb35b7a5&amp;oe=5EA231B6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01/01/2020 08:03:54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39611978"/>
                  </a:ext>
                </a:extLst>
              </a:tr>
            </a:tbl>
          </a:graphicData>
        </a:graphic>
      </p:graphicFrame>
      <p:sp>
        <p:nvSpPr>
          <p:cNvPr id="4" name="Text Placeholder 3">
            <a:extLst>
              <a:ext uri="{FF2B5EF4-FFF2-40B4-BE49-F238E27FC236}">
                <a16:creationId xmlns:a16="http://schemas.microsoft.com/office/drawing/2014/main" id="{FA5997C9-042E-4BCA-A259-81FB99077040}"/>
              </a:ext>
            </a:extLst>
          </p:cNvPr>
          <p:cNvSpPr>
            <a:spLocks noGrp="1"/>
          </p:cNvSpPr>
          <p:nvPr>
            <p:ph type="body" sz="quarter" idx="14"/>
          </p:nvPr>
        </p:nvSpPr>
        <p:spPr/>
        <p:txBody>
          <a:bodyPr/>
          <a:lstStyle/>
          <a:p>
            <a:r>
              <a:rPr lang="en-US"/>
              <a:t>12/01/2019 - 12/15/2019</a:t>
            </a:r>
          </a:p>
        </p:txBody>
      </p:sp>
    </p:spTree>
    <p:extLst>
      <p:ext uri="{BB962C8B-B14F-4D97-AF65-F5344CB8AC3E}">
        <p14:creationId xmlns:p14="http://schemas.microsoft.com/office/powerpoint/2010/main" val="1649279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B5018-F6D0-4000-9859-0061818D0AB3}"/>
              </a:ext>
            </a:extLst>
          </p:cNvPr>
          <p:cNvSpPr>
            <a:spLocks noGrp="1"/>
          </p:cNvSpPr>
          <p:nvPr>
            <p:ph type="title"/>
          </p:nvPr>
        </p:nvSpPr>
        <p:spPr/>
        <p:txBody>
          <a:bodyPr/>
          <a:lstStyle/>
          <a:p>
            <a:r>
              <a:rPr lang="en-US"/>
              <a:t>Facebook Own Posts Table | Adios&amp;Rakipler - 3 of 9</a:t>
            </a:r>
          </a:p>
        </p:txBody>
      </p:sp>
      <p:graphicFrame>
        <p:nvGraphicFramePr>
          <p:cNvPr id="5" name="Table Placeholder 4">
            <a:extLst>
              <a:ext uri="{FF2B5EF4-FFF2-40B4-BE49-F238E27FC236}">
                <a16:creationId xmlns:a16="http://schemas.microsoft.com/office/drawing/2014/main" id="{4AA6230C-4EEA-474B-8E2A-F55447DED852}"/>
              </a:ext>
            </a:extLst>
          </p:cNvPr>
          <p:cNvGraphicFramePr>
            <a:graphicFrameLocks noGrp="1"/>
          </p:cNvGraphicFramePr>
          <p:nvPr>
            <p:ph type="tbl" sz="quarter" idx="13"/>
            <p:extLst>
              <p:ext uri="{D42A27DB-BD31-4B8C-83A1-F6EECF244321}">
                <p14:modId xmlns:p14="http://schemas.microsoft.com/office/powerpoint/2010/main" val="3137346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264665144"/>
                    </a:ext>
                  </a:extLst>
                </a:gridCol>
                <a:gridCol w="905256">
                  <a:extLst>
                    <a:ext uri="{9D8B030D-6E8A-4147-A177-3AD203B41FA5}">
                      <a16:colId xmlns:a16="http://schemas.microsoft.com/office/drawing/2014/main" val="1903463648"/>
                    </a:ext>
                  </a:extLst>
                </a:gridCol>
                <a:gridCol w="658368">
                  <a:extLst>
                    <a:ext uri="{9D8B030D-6E8A-4147-A177-3AD203B41FA5}">
                      <a16:colId xmlns:a16="http://schemas.microsoft.com/office/drawing/2014/main" val="4067552647"/>
                    </a:ext>
                  </a:extLst>
                </a:gridCol>
                <a:gridCol w="329184">
                  <a:extLst>
                    <a:ext uri="{9D8B030D-6E8A-4147-A177-3AD203B41FA5}">
                      <a16:colId xmlns:a16="http://schemas.microsoft.com/office/drawing/2014/main" val="3355170233"/>
                    </a:ext>
                  </a:extLst>
                </a:gridCol>
                <a:gridCol w="329184">
                  <a:extLst>
                    <a:ext uri="{9D8B030D-6E8A-4147-A177-3AD203B41FA5}">
                      <a16:colId xmlns:a16="http://schemas.microsoft.com/office/drawing/2014/main" val="2051927664"/>
                    </a:ext>
                  </a:extLst>
                </a:gridCol>
                <a:gridCol w="329184">
                  <a:extLst>
                    <a:ext uri="{9D8B030D-6E8A-4147-A177-3AD203B41FA5}">
                      <a16:colId xmlns:a16="http://schemas.microsoft.com/office/drawing/2014/main" val="622712836"/>
                    </a:ext>
                  </a:extLst>
                </a:gridCol>
                <a:gridCol w="329184">
                  <a:extLst>
                    <a:ext uri="{9D8B030D-6E8A-4147-A177-3AD203B41FA5}">
                      <a16:colId xmlns:a16="http://schemas.microsoft.com/office/drawing/2014/main" val="268451881"/>
                    </a:ext>
                  </a:extLst>
                </a:gridCol>
                <a:gridCol w="329184">
                  <a:extLst>
                    <a:ext uri="{9D8B030D-6E8A-4147-A177-3AD203B41FA5}">
                      <a16:colId xmlns:a16="http://schemas.microsoft.com/office/drawing/2014/main" val="2750073313"/>
                    </a:ext>
                  </a:extLst>
                </a:gridCol>
                <a:gridCol w="329184">
                  <a:extLst>
                    <a:ext uri="{9D8B030D-6E8A-4147-A177-3AD203B41FA5}">
                      <a16:colId xmlns:a16="http://schemas.microsoft.com/office/drawing/2014/main" val="219098738"/>
                    </a:ext>
                  </a:extLst>
                </a:gridCol>
                <a:gridCol w="329184">
                  <a:extLst>
                    <a:ext uri="{9D8B030D-6E8A-4147-A177-3AD203B41FA5}">
                      <a16:colId xmlns:a16="http://schemas.microsoft.com/office/drawing/2014/main" val="3138245981"/>
                    </a:ext>
                  </a:extLst>
                </a:gridCol>
                <a:gridCol w="329184">
                  <a:extLst>
                    <a:ext uri="{9D8B030D-6E8A-4147-A177-3AD203B41FA5}">
                      <a16:colId xmlns:a16="http://schemas.microsoft.com/office/drawing/2014/main" val="786285264"/>
                    </a:ext>
                  </a:extLst>
                </a:gridCol>
                <a:gridCol w="329184">
                  <a:extLst>
                    <a:ext uri="{9D8B030D-6E8A-4147-A177-3AD203B41FA5}">
                      <a16:colId xmlns:a16="http://schemas.microsoft.com/office/drawing/2014/main" val="3081301600"/>
                    </a:ext>
                  </a:extLst>
                </a:gridCol>
                <a:gridCol w="329184">
                  <a:extLst>
                    <a:ext uri="{9D8B030D-6E8A-4147-A177-3AD203B41FA5}">
                      <a16:colId xmlns:a16="http://schemas.microsoft.com/office/drawing/2014/main" val="1469240499"/>
                    </a:ext>
                  </a:extLst>
                </a:gridCol>
                <a:gridCol w="329184">
                  <a:extLst>
                    <a:ext uri="{9D8B030D-6E8A-4147-A177-3AD203B41FA5}">
                      <a16:colId xmlns:a16="http://schemas.microsoft.com/office/drawing/2014/main" val="3197949695"/>
                    </a:ext>
                  </a:extLst>
                </a:gridCol>
                <a:gridCol w="329184">
                  <a:extLst>
                    <a:ext uri="{9D8B030D-6E8A-4147-A177-3AD203B41FA5}">
                      <a16:colId xmlns:a16="http://schemas.microsoft.com/office/drawing/2014/main" val="2022123155"/>
                    </a:ext>
                  </a:extLst>
                </a:gridCol>
                <a:gridCol w="329184">
                  <a:extLst>
                    <a:ext uri="{9D8B030D-6E8A-4147-A177-3AD203B41FA5}">
                      <a16:colId xmlns:a16="http://schemas.microsoft.com/office/drawing/2014/main" val="1142873210"/>
                    </a:ext>
                  </a:extLst>
                </a:gridCol>
                <a:gridCol w="329184">
                  <a:extLst>
                    <a:ext uri="{9D8B030D-6E8A-4147-A177-3AD203B41FA5}">
                      <a16:colId xmlns:a16="http://schemas.microsoft.com/office/drawing/2014/main" val="3525406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02392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Garanti Miles&amp;Smiles Kredi Kartı - 2019-12-11 13:54:12</a:t>
                      </a:r>
                      <a:r>
                        <a:rPr kumimoji="0" lang="en-US" sz="1000" b="0" i="0" u="none" strike="noStrike" kern="1200" cap="none" spc="0" normalizeH="0" baseline="0" noProof="0">
                          <a:ln>
                            <a:noFill/>
                          </a:ln>
                          <a:solidFill>
                            <a:prstClr val="black"/>
                          </a:solidFill>
                          <a:effectLst/>
                          <a:uLnTx/>
                          <a:uFillTx/>
                          <a:latin typeface="+mn-lt"/>
                          <a:ea typeface="+mn-ea"/>
                          <a:cs typeface="+mn-cs"/>
                        </a:rPr>
                        <a:t>
 Kızıldeniz’in masmavi sularına nazır Hurghada sizi bekliyor. İster denizin tadını çıkarın, ister tekne turlarıyla dalış deneyimleyin, isterseniz alternatif safari turlarıyla bölgenin kültürünü daha yakından tanıyın. Neyi tercih ederseniz edin, Hurghada’dan dönmek istemeyeceğinizden emin olabilirsiniz. #görmekgerek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https://scontent.xx.fbcdn.net/v/t15.5256-10/s720x720/73136795_2642687732484283_7677511554954166272_n.jpg?_nc_cat=107&amp;_nc_ohc=fciJmSZejggAQmrINX9J3sAzUdsIFl-ovBwQ0_7LB6wkX-11RRxUq9a7A&amp;_nc_ht=scontent.xx&amp;oh=e66b0d37b5f71824f0467849aa00aaaa&amp;oe=5E98B243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08:04:20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60663189"/>
                  </a:ext>
                </a:extLst>
              </a:tr>
            </a:tbl>
          </a:graphicData>
        </a:graphic>
      </p:graphicFrame>
      <p:sp>
        <p:nvSpPr>
          <p:cNvPr id="4" name="Text Placeholder 3">
            <a:extLst>
              <a:ext uri="{FF2B5EF4-FFF2-40B4-BE49-F238E27FC236}">
                <a16:creationId xmlns:a16="http://schemas.microsoft.com/office/drawing/2014/main" id="{98E4B52B-D9B6-4F0F-A451-19DB2312089F}"/>
              </a:ext>
            </a:extLst>
          </p:cNvPr>
          <p:cNvSpPr>
            <a:spLocks noGrp="1"/>
          </p:cNvSpPr>
          <p:nvPr>
            <p:ph type="body" sz="quarter" idx="14"/>
          </p:nvPr>
        </p:nvSpPr>
        <p:spPr/>
        <p:txBody>
          <a:bodyPr/>
          <a:lstStyle/>
          <a:p>
            <a:r>
              <a:rPr lang="en-US"/>
              <a:t>12/01/2019 - 12/15/2019</a:t>
            </a:r>
          </a:p>
        </p:txBody>
      </p:sp>
    </p:spTree>
    <p:extLst>
      <p:ext uri="{BB962C8B-B14F-4D97-AF65-F5344CB8AC3E}">
        <p14:creationId xmlns:p14="http://schemas.microsoft.com/office/powerpoint/2010/main" val="1653100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B21B3-0176-4097-B72B-7291A60ED0FA}"/>
              </a:ext>
            </a:extLst>
          </p:cNvPr>
          <p:cNvSpPr>
            <a:spLocks noGrp="1"/>
          </p:cNvSpPr>
          <p:nvPr>
            <p:ph type="title"/>
          </p:nvPr>
        </p:nvSpPr>
        <p:spPr/>
        <p:txBody>
          <a:bodyPr/>
          <a:lstStyle/>
          <a:p>
            <a:r>
              <a:rPr lang="en-US"/>
              <a:t>Facebook Own Posts Table | Adios&amp;Rakipler - 4 of 9</a:t>
            </a:r>
          </a:p>
        </p:txBody>
      </p:sp>
      <p:graphicFrame>
        <p:nvGraphicFramePr>
          <p:cNvPr id="5" name="Table Placeholder 4">
            <a:extLst>
              <a:ext uri="{FF2B5EF4-FFF2-40B4-BE49-F238E27FC236}">
                <a16:creationId xmlns:a16="http://schemas.microsoft.com/office/drawing/2014/main" id="{C2B32590-AD75-46EE-9AE0-F24303F916ED}"/>
              </a:ext>
            </a:extLst>
          </p:cNvPr>
          <p:cNvGraphicFramePr>
            <a:graphicFrameLocks noGrp="1"/>
          </p:cNvGraphicFramePr>
          <p:nvPr>
            <p:ph type="tbl" sz="quarter" idx="13"/>
            <p:extLst>
              <p:ext uri="{D42A27DB-BD31-4B8C-83A1-F6EECF244321}">
                <p14:modId xmlns:p14="http://schemas.microsoft.com/office/powerpoint/2010/main" val="998241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36375714"/>
                    </a:ext>
                  </a:extLst>
                </a:gridCol>
                <a:gridCol w="905256">
                  <a:extLst>
                    <a:ext uri="{9D8B030D-6E8A-4147-A177-3AD203B41FA5}">
                      <a16:colId xmlns:a16="http://schemas.microsoft.com/office/drawing/2014/main" val="1090020364"/>
                    </a:ext>
                  </a:extLst>
                </a:gridCol>
                <a:gridCol w="658368">
                  <a:extLst>
                    <a:ext uri="{9D8B030D-6E8A-4147-A177-3AD203B41FA5}">
                      <a16:colId xmlns:a16="http://schemas.microsoft.com/office/drawing/2014/main" val="874339847"/>
                    </a:ext>
                  </a:extLst>
                </a:gridCol>
                <a:gridCol w="329184">
                  <a:extLst>
                    <a:ext uri="{9D8B030D-6E8A-4147-A177-3AD203B41FA5}">
                      <a16:colId xmlns:a16="http://schemas.microsoft.com/office/drawing/2014/main" val="2459389853"/>
                    </a:ext>
                  </a:extLst>
                </a:gridCol>
                <a:gridCol w="329184">
                  <a:extLst>
                    <a:ext uri="{9D8B030D-6E8A-4147-A177-3AD203B41FA5}">
                      <a16:colId xmlns:a16="http://schemas.microsoft.com/office/drawing/2014/main" val="2066449564"/>
                    </a:ext>
                  </a:extLst>
                </a:gridCol>
                <a:gridCol w="329184">
                  <a:extLst>
                    <a:ext uri="{9D8B030D-6E8A-4147-A177-3AD203B41FA5}">
                      <a16:colId xmlns:a16="http://schemas.microsoft.com/office/drawing/2014/main" val="604148882"/>
                    </a:ext>
                  </a:extLst>
                </a:gridCol>
                <a:gridCol w="329184">
                  <a:extLst>
                    <a:ext uri="{9D8B030D-6E8A-4147-A177-3AD203B41FA5}">
                      <a16:colId xmlns:a16="http://schemas.microsoft.com/office/drawing/2014/main" val="2746095030"/>
                    </a:ext>
                  </a:extLst>
                </a:gridCol>
                <a:gridCol w="329184">
                  <a:extLst>
                    <a:ext uri="{9D8B030D-6E8A-4147-A177-3AD203B41FA5}">
                      <a16:colId xmlns:a16="http://schemas.microsoft.com/office/drawing/2014/main" val="1210351219"/>
                    </a:ext>
                  </a:extLst>
                </a:gridCol>
                <a:gridCol w="329184">
                  <a:extLst>
                    <a:ext uri="{9D8B030D-6E8A-4147-A177-3AD203B41FA5}">
                      <a16:colId xmlns:a16="http://schemas.microsoft.com/office/drawing/2014/main" val="1136180893"/>
                    </a:ext>
                  </a:extLst>
                </a:gridCol>
                <a:gridCol w="329184">
                  <a:extLst>
                    <a:ext uri="{9D8B030D-6E8A-4147-A177-3AD203B41FA5}">
                      <a16:colId xmlns:a16="http://schemas.microsoft.com/office/drawing/2014/main" val="508082317"/>
                    </a:ext>
                  </a:extLst>
                </a:gridCol>
                <a:gridCol w="329184">
                  <a:extLst>
                    <a:ext uri="{9D8B030D-6E8A-4147-A177-3AD203B41FA5}">
                      <a16:colId xmlns:a16="http://schemas.microsoft.com/office/drawing/2014/main" val="1276644756"/>
                    </a:ext>
                  </a:extLst>
                </a:gridCol>
                <a:gridCol w="329184">
                  <a:extLst>
                    <a:ext uri="{9D8B030D-6E8A-4147-A177-3AD203B41FA5}">
                      <a16:colId xmlns:a16="http://schemas.microsoft.com/office/drawing/2014/main" val="3457799284"/>
                    </a:ext>
                  </a:extLst>
                </a:gridCol>
                <a:gridCol w="329184">
                  <a:extLst>
                    <a:ext uri="{9D8B030D-6E8A-4147-A177-3AD203B41FA5}">
                      <a16:colId xmlns:a16="http://schemas.microsoft.com/office/drawing/2014/main" val="2333717307"/>
                    </a:ext>
                  </a:extLst>
                </a:gridCol>
                <a:gridCol w="329184">
                  <a:extLst>
                    <a:ext uri="{9D8B030D-6E8A-4147-A177-3AD203B41FA5}">
                      <a16:colId xmlns:a16="http://schemas.microsoft.com/office/drawing/2014/main" val="3882084293"/>
                    </a:ext>
                  </a:extLst>
                </a:gridCol>
                <a:gridCol w="329184">
                  <a:extLst>
                    <a:ext uri="{9D8B030D-6E8A-4147-A177-3AD203B41FA5}">
                      <a16:colId xmlns:a16="http://schemas.microsoft.com/office/drawing/2014/main" val="907378919"/>
                    </a:ext>
                  </a:extLst>
                </a:gridCol>
                <a:gridCol w="329184">
                  <a:extLst>
                    <a:ext uri="{9D8B030D-6E8A-4147-A177-3AD203B41FA5}">
                      <a16:colId xmlns:a16="http://schemas.microsoft.com/office/drawing/2014/main" val="3361011711"/>
                    </a:ext>
                  </a:extLst>
                </a:gridCol>
                <a:gridCol w="329184">
                  <a:extLst>
                    <a:ext uri="{9D8B030D-6E8A-4147-A177-3AD203B41FA5}">
                      <a16:colId xmlns:a16="http://schemas.microsoft.com/office/drawing/2014/main" val="4027339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73974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Garanti Miles&amp;Smiles Kredi Kartı - 2019-12-03 10:38:10</a:t>
                      </a:r>
                      <a:r>
                        <a:rPr kumimoji="0" lang="en-US" sz="1000" b="0" i="0" u="none" strike="noStrike" kern="1200" cap="none" spc="0" normalizeH="0" baseline="0" noProof="0">
                          <a:ln>
                            <a:noFill/>
                          </a:ln>
                          <a:solidFill>
                            <a:prstClr val="black"/>
                          </a:solidFill>
                          <a:effectLst/>
                          <a:uLnTx/>
                          <a:uFillTx/>
                          <a:latin typeface="+mn-lt"/>
                          <a:ea typeface="+mn-ea"/>
                          <a:cs typeface="+mn-cs"/>
                        </a:rPr>
                        <a:t>
 Elbe Nehri’nin yemyeşil kıyıları boyunca uzanan 810 yaşındaki Dresden, Kuzey’in Floransa’sı unvanına sahip bir şehir. Şehir eşsiz mimarisinin yanında modern müze ve galerilerin en iyi  örneklerine de ev sahipliği yapıyor. Böylece her köşeyi döndüğünüzde farklı bir tarihe gidiyor, her köşesinde muhteşem kareler yakalıyorsunuz. #shopandflycard #uçmaknekolay #dresden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https://scontent.xx.fbcdn.net/v/t1.0-0/p180x540/78229540_10156691813442197_5984922143975014400_o.jpg?_nc_cat=109&amp;_nc_ohc=XQQjSe_j2aMAQn9k7sPQQ_5eSHU_HIpaifUT5DQpyKvbQ2oZYqDNmUZ6A&amp;_nc_ht=scontent.xx&amp;oh=944eac8fd149a072356fa66b6193daf5&amp;oe=5EA4485B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12/24/2019 08:04:19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0572683"/>
                  </a:ext>
                </a:extLst>
              </a:tr>
            </a:tbl>
          </a:graphicData>
        </a:graphic>
      </p:graphicFrame>
      <p:sp>
        <p:nvSpPr>
          <p:cNvPr id="4" name="Text Placeholder 3">
            <a:extLst>
              <a:ext uri="{FF2B5EF4-FFF2-40B4-BE49-F238E27FC236}">
                <a16:creationId xmlns:a16="http://schemas.microsoft.com/office/drawing/2014/main" id="{78306420-E7CD-4C0F-9E3F-2E14DC7CB59D}"/>
              </a:ext>
            </a:extLst>
          </p:cNvPr>
          <p:cNvSpPr>
            <a:spLocks noGrp="1"/>
          </p:cNvSpPr>
          <p:nvPr>
            <p:ph type="body" sz="quarter" idx="14"/>
          </p:nvPr>
        </p:nvSpPr>
        <p:spPr/>
        <p:txBody>
          <a:bodyPr/>
          <a:lstStyle/>
          <a:p>
            <a:r>
              <a:rPr lang="en-US"/>
              <a:t>12/01/2019 - 12/15/2019</a:t>
            </a:r>
          </a:p>
        </p:txBody>
      </p:sp>
    </p:spTree>
    <p:extLst>
      <p:ext uri="{BB962C8B-B14F-4D97-AF65-F5344CB8AC3E}">
        <p14:creationId xmlns:p14="http://schemas.microsoft.com/office/powerpoint/2010/main" val="1461023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3839D-9F83-4F0D-86B2-B664752940B9}"/>
              </a:ext>
            </a:extLst>
          </p:cNvPr>
          <p:cNvSpPr>
            <a:spLocks noGrp="1"/>
          </p:cNvSpPr>
          <p:nvPr>
            <p:ph type="title"/>
          </p:nvPr>
        </p:nvSpPr>
        <p:spPr/>
        <p:txBody>
          <a:bodyPr/>
          <a:lstStyle/>
          <a:p>
            <a:r>
              <a:rPr lang="en-US"/>
              <a:t>Facebook Own Posts Table | Adios&amp;Rakipler - 5 of 9</a:t>
            </a:r>
          </a:p>
        </p:txBody>
      </p:sp>
      <p:graphicFrame>
        <p:nvGraphicFramePr>
          <p:cNvPr id="5" name="Table Placeholder 4">
            <a:extLst>
              <a:ext uri="{FF2B5EF4-FFF2-40B4-BE49-F238E27FC236}">
                <a16:creationId xmlns:a16="http://schemas.microsoft.com/office/drawing/2014/main" id="{78B115FC-672C-4C9C-825F-12B870E6387A}"/>
              </a:ext>
            </a:extLst>
          </p:cNvPr>
          <p:cNvGraphicFramePr>
            <a:graphicFrameLocks noGrp="1"/>
          </p:cNvGraphicFramePr>
          <p:nvPr>
            <p:ph type="tbl" sz="quarter" idx="13"/>
            <p:extLst>
              <p:ext uri="{D42A27DB-BD31-4B8C-83A1-F6EECF244321}">
                <p14:modId xmlns:p14="http://schemas.microsoft.com/office/powerpoint/2010/main" val="2425524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588131071"/>
                    </a:ext>
                  </a:extLst>
                </a:gridCol>
                <a:gridCol w="905256">
                  <a:extLst>
                    <a:ext uri="{9D8B030D-6E8A-4147-A177-3AD203B41FA5}">
                      <a16:colId xmlns:a16="http://schemas.microsoft.com/office/drawing/2014/main" val="864642206"/>
                    </a:ext>
                  </a:extLst>
                </a:gridCol>
                <a:gridCol w="658368">
                  <a:extLst>
                    <a:ext uri="{9D8B030D-6E8A-4147-A177-3AD203B41FA5}">
                      <a16:colId xmlns:a16="http://schemas.microsoft.com/office/drawing/2014/main" val="3481570560"/>
                    </a:ext>
                  </a:extLst>
                </a:gridCol>
                <a:gridCol w="329184">
                  <a:extLst>
                    <a:ext uri="{9D8B030D-6E8A-4147-A177-3AD203B41FA5}">
                      <a16:colId xmlns:a16="http://schemas.microsoft.com/office/drawing/2014/main" val="88289051"/>
                    </a:ext>
                  </a:extLst>
                </a:gridCol>
                <a:gridCol w="329184">
                  <a:extLst>
                    <a:ext uri="{9D8B030D-6E8A-4147-A177-3AD203B41FA5}">
                      <a16:colId xmlns:a16="http://schemas.microsoft.com/office/drawing/2014/main" val="496218118"/>
                    </a:ext>
                  </a:extLst>
                </a:gridCol>
                <a:gridCol w="329184">
                  <a:extLst>
                    <a:ext uri="{9D8B030D-6E8A-4147-A177-3AD203B41FA5}">
                      <a16:colId xmlns:a16="http://schemas.microsoft.com/office/drawing/2014/main" val="519022908"/>
                    </a:ext>
                  </a:extLst>
                </a:gridCol>
                <a:gridCol w="329184">
                  <a:extLst>
                    <a:ext uri="{9D8B030D-6E8A-4147-A177-3AD203B41FA5}">
                      <a16:colId xmlns:a16="http://schemas.microsoft.com/office/drawing/2014/main" val="2231627435"/>
                    </a:ext>
                  </a:extLst>
                </a:gridCol>
                <a:gridCol w="329184">
                  <a:extLst>
                    <a:ext uri="{9D8B030D-6E8A-4147-A177-3AD203B41FA5}">
                      <a16:colId xmlns:a16="http://schemas.microsoft.com/office/drawing/2014/main" val="262694222"/>
                    </a:ext>
                  </a:extLst>
                </a:gridCol>
                <a:gridCol w="329184">
                  <a:extLst>
                    <a:ext uri="{9D8B030D-6E8A-4147-A177-3AD203B41FA5}">
                      <a16:colId xmlns:a16="http://schemas.microsoft.com/office/drawing/2014/main" val="2448179114"/>
                    </a:ext>
                  </a:extLst>
                </a:gridCol>
                <a:gridCol w="329184">
                  <a:extLst>
                    <a:ext uri="{9D8B030D-6E8A-4147-A177-3AD203B41FA5}">
                      <a16:colId xmlns:a16="http://schemas.microsoft.com/office/drawing/2014/main" val="2366591819"/>
                    </a:ext>
                  </a:extLst>
                </a:gridCol>
                <a:gridCol w="329184">
                  <a:extLst>
                    <a:ext uri="{9D8B030D-6E8A-4147-A177-3AD203B41FA5}">
                      <a16:colId xmlns:a16="http://schemas.microsoft.com/office/drawing/2014/main" val="2619554488"/>
                    </a:ext>
                  </a:extLst>
                </a:gridCol>
                <a:gridCol w="329184">
                  <a:extLst>
                    <a:ext uri="{9D8B030D-6E8A-4147-A177-3AD203B41FA5}">
                      <a16:colId xmlns:a16="http://schemas.microsoft.com/office/drawing/2014/main" val="1038038012"/>
                    </a:ext>
                  </a:extLst>
                </a:gridCol>
                <a:gridCol w="329184">
                  <a:extLst>
                    <a:ext uri="{9D8B030D-6E8A-4147-A177-3AD203B41FA5}">
                      <a16:colId xmlns:a16="http://schemas.microsoft.com/office/drawing/2014/main" val="1405985491"/>
                    </a:ext>
                  </a:extLst>
                </a:gridCol>
                <a:gridCol w="329184">
                  <a:extLst>
                    <a:ext uri="{9D8B030D-6E8A-4147-A177-3AD203B41FA5}">
                      <a16:colId xmlns:a16="http://schemas.microsoft.com/office/drawing/2014/main" val="2678816400"/>
                    </a:ext>
                  </a:extLst>
                </a:gridCol>
                <a:gridCol w="329184">
                  <a:extLst>
                    <a:ext uri="{9D8B030D-6E8A-4147-A177-3AD203B41FA5}">
                      <a16:colId xmlns:a16="http://schemas.microsoft.com/office/drawing/2014/main" val="1830667554"/>
                    </a:ext>
                  </a:extLst>
                </a:gridCol>
                <a:gridCol w="329184">
                  <a:extLst>
                    <a:ext uri="{9D8B030D-6E8A-4147-A177-3AD203B41FA5}">
                      <a16:colId xmlns:a16="http://schemas.microsoft.com/office/drawing/2014/main" val="2127540752"/>
                    </a:ext>
                  </a:extLst>
                </a:gridCol>
                <a:gridCol w="329184">
                  <a:extLst>
                    <a:ext uri="{9D8B030D-6E8A-4147-A177-3AD203B41FA5}">
                      <a16:colId xmlns:a16="http://schemas.microsoft.com/office/drawing/2014/main" val="1391316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45373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Garanti Miles&amp;Smiles Kredi Kartı - 2019-12-04 16:47:41</a:t>
                      </a:r>
                      <a:r>
                        <a:rPr kumimoji="0" lang="en-US" sz="1000" b="0" i="0" u="none" strike="noStrike" kern="1200" cap="none" spc="0" normalizeH="0" baseline="0" noProof="0">
                          <a:ln>
                            <a:noFill/>
                          </a:ln>
                          <a:solidFill>
                            <a:prstClr val="black"/>
                          </a:solidFill>
                          <a:effectLst/>
                          <a:uLnTx/>
                          <a:uFillTx/>
                          <a:latin typeface="+mn-lt"/>
                          <a:ea typeface="+mn-ea"/>
                          <a:cs typeface="+mn-cs"/>
                        </a:rPr>
                        <a:t>
 Gurmelerin başkenti olarak da bilinen Osaka sadece yeme-içme kültürü için bile ziyaret edebileceğiniz bir şehir. Konumuz yemekse de ilk olarak Osaka’nın meşhur ahtapot dolgulu kızarmış mantısı olan ve hatta adına adanmış bir müzenin de bulunduğu Takoyaki’yi denemelisiniz. Tam bir yerli deneyimi yaşamak içinse ilk tercihiniz her köşebaşında bulabileceğiniz sokak tezgahları olmalı. Şehre ait bir başka meşhur lezzet olan ve içinde kabak, yumurta ve deniz ürünleri bulunan Okonomiyaki içinse 1945 yılından beri aynı lezzeti sunan Mizuno'yu deneyebilirsiniz.
#görmekgerek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https://scontent.xx.fbcdn.net/v/t15.5256-10/p720x720/70448373_2361599884093468_8223834977008091136_n.jpg?_nc_cat=103&amp;_nc_ohc=M4d2vtmsHGAAQlknefL2XjJL0poG0a17qbFddW7HlOfGgOYVGz0oCFbUA&amp;_nc_ht=scontent.xx&amp;oh=14f2f79e2120e32510f54948444d57ae&amp;oe=5E6EDADB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01/01/2020 08:03:54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06162641"/>
                  </a:ext>
                </a:extLst>
              </a:tr>
            </a:tbl>
          </a:graphicData>
        </a:graphic>
      </p:graphicFrame>
      <p:sp>
        <p:nvSpPr>
          <p:cNvPr id="4" name="Text Placeholder 3">
            <a:extLst>
              <a:ext uri="{FF2B5EF4-FFF2-40B4-BE49-F238E27FC236}">
                <a16:creationId xmlns:a16="http://schemas.microsoft.com/office/drawing/2014/main" id="{BF322874-61ED-4880-A929-7B73E4A3CE9B}"/>
              </a:ext>
            </a:extLst>
          </p:cNvPr>
          <p:cNvSpPr>
            <a:spLocks noGrp="1"/>
          </p:cNvSpPr>
          <p:nvPr>
            <p:ph type="body" sz="quarter" idx="14"/>
          </p:nvPr>
        </p:nvSpPr>
        <p:spPr/>
        <p:txBody>
          <a:bodyPr/>
          <a:lstStyle/>
          <a:p>
            <a:r>
              <a:rPr lang="en-US"/>
              <a:t>12/01/2019 - 12/15/2019</a:t>
            </a:r>
          </a:p>
        </p:txBody>
      </p:sp>
    </p:spTree>
    <p:extLst>
      <p:ext uri="{BB962C8B-B14F-4D97-AF65-F5344CB8AC3E}">
        <p14:creationId xmlns:p14="http://schemas.microsoft.com/office/powerpoint/2010/main" val="4219381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59C00-86E6-450A-BE74-5B929EBF4DF0}"/>
              </a:ext>
            </a:extLst>
          </p:cNvPr>
          <p:cNvSpPr>
            <a:spLocks noGrp="1"/>
          </p:cNvSpPr>
          <p:nvPr>
            <p:ph type="title"/>
          </p:nvPr>
        </p:nvSpPr>
        <p:spPr/>
        <p:txBody>
          <a:bodyPr/>
          <a:lstStyle/>
          <a:p>
            <a:r>
              <a:rPr lang="en-US"/>
              <a:t>Facebook Own Posts Table | Adios&amp;Rakipler - 6 of 9</a:t>
            </a:r>
          </a:p>
        </p:txBody>
      </p:sp>
      <p:graphicFrame>
        <p:nvGraphicFramePr>
          <p:cNvPr id="5" name="Table Placeholder 4">
            <a:extLst>
              <a:ext uri="{FF2B5EF4-FFF2-40B4-BE49-F238E27FC236}">
                <a16:creationId xmlns:a16="http://schemas.microsoft.com/office/drawing/2014/main" id="{0469447F-CF61-43BE-8177-401B3E0BFA00}"/>
              </a:ext>
            </a:extLst>
          </p:cNvPr>
          <p:cNvGraphicFramePr>
            <a:graphicFrameLocks noGrp="1"/>
          </p:cNvGraphicFramePr>
          <p:nvPr>
            <p:ph type="tbl" sz="quarter" idx="13"/>
            <p:extLst>
              <p:ext uri="{D42A27DB-BD31-4B8C-83A1-F6EECF244321}">
                <p14:modId xmlns:p14="http://schemas.microsoft.com/office/powerpoint/2010/main" val="1087087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187896075"/>
                    </a:ext>
                  </a:extLst>
                </a:gridCol>
                <a:gridCol w="905256">
                  <a:extLst>
                    <a:ext uri="{9D8B030D-6E8A-4147-A177-3AD203B41FA5}">
                      <a16:colId xmlns:a16="http://schemas.microsoft.com/office/drawing/2014/main" val="4095824918"/>
                    </a:ext>
                  </a:extLst>
                </a:gridCol>
                <a:gridCol w="658368">
                  <a:extLst>
                    <a:ext uri="{9D8B030D-6E8A-4147-A177-3AD203B41FA5}">
                      <a16:colId xmlns:a16="http://schemas.microsoft.com/office/drawing/2014/main" val="708072344"/>
                    </a:ext>
                  </a:extLst>
                </a:gridCol>
                <a:gridCol w="329184">
                  <a:extLst>
                    <a:ext uri="{9D8B030D-6E8A-4147-A177-3AD203B41FA5}">
                      <a16:colId xmlns:a16="http://schemas.microsoft.com/office/drawing/2014/main" val="2020904191"/>
                    </a:ext>
                  </a:extLst>
                </a:gridCol>
                <a:gridCol w="329184">
                  <a:extLst>
                    <a:ext uri="{9D8B030D-6E8A-4147-A177-3AD203B41FA5}">
                      <a16:colId xmlns:a16="http://schemas.microsoft.com/office/drawing/2014/main" val="712944680"/>
                    </a:ext>
                  </a:extLst>
                </a:gridCol>
                <a:gridCol w="329184">
                  <a:extLst>
                    <a:ext uri="{9D8B030D-6E8A-4147-A177-3AD203B41FA5}">
                      <a16:colId xmlns:a16="http://schemas.microsoft.com/office/drawing/2014/main" val="171966848"/>
                    </a:ext>
                  </a:extLst>
                </a:gridCol>
                <a:gridCol w="329184">
                  <a:extLst>
                    <a:ext uri="{9D8B030D-6E8A-4147-A177-3AD203B41FA5}">
                      <a16:colId xmlns:a16="http://schemas.microsoft.com/office/drawing/2014/main" val="2679580052"/>
                    </a:ext>
                  </a:extLst>
                </a:gridCol>
                <a:gridCol w="329184">
                  <a:extLst>
                    <a:ext uri="{9D8B030D-6E8A-4147-A177-3AD203B41FA5}">
                      <a16:colId xmlns:a16="http://schemas.microsoft.com/office/drawing/2014/main" val="441839911"/>
                    </a:ext>
                  </a:extLst>
                </a:gridCol>
                <a:gridCol w="329184">
                  <a:extLst>
                    <a:ext uri="{9D8B030D-6E8A-4147-A177-3AD203B41FA5}">
                      <a16:colId xmlns:a16="http://schemas.microsoft.com/office/drawing/2014/main" val="551681185"/>
                    </a:ext>
                  </a:extLst>
                </a:gridCol>
                <a:gridCol w="329184">
                  <a:extLst>
                    <a:ext uri="{9D8B030D-6E8A-4147-A177-3AD203B41FA5}">
                      <a16:colId xmlns:a16="http://schemas.microsoft.com/office/drawing/2014/main" val="3708456312"/>
                    </a:ext>
                  </a:extLst>
                </a:gridCol>
                <a:gridCol w="329184">
                  <a:extLst>
                    <a:ext uri="{9D8B030D-6E8A-4147-A177-3AD203B41FA5}">
                      <a16:colId xmlns:a16="http://schemas.microsoft.com/office/drawing/2014/main" val="2592618635"/>
                    </a:ext>
                  </a:extLst>
                </a:gridCol>
                <a:gridCol w="329184">
                  <a:extLst>
                    <a:ext uri="{9D8B030D-6E8A-4147-A177-3AD203B41FA5}">
                      <a16:colId xmlns:a16="http://schemas.microsoft.com/office/drawing/2014/main" val="1961013701"/>
                    </a:ext>
                  </a:extLst>
                </a:gridCol>
                <a:gridCol w="329184">
                  <a:extLst>
                    <a:ext uri="{9D8B030D-6E8A-4147-A177-3AD203B41FA5}">
                      <a16:colId xmlns:a16="http://schemas.microsoft.com/office/drawing/2014/main" val="1688402269"/>
                    </a:ext>
                  </a:extLst>
                </a:gridCol>
                <a:gridCol w="329184">
                  <a:extLst>
                    <a:ext uri="{9D8B030D-6E8A-4147-A177-3AD203B41FA5}">
                      <a16:colId xmlns:a16="http://schemas.microsoft.com/office/drawing/2014/main" val="3914988435"/>
                    </a:ext>
                  </a:extLst>
                </a:gridCol>
                <a:gridCol w="329184">
                  <a:extLst>
                    <a:ext uri="{9D8B030D-6E8A-4147-A177-3AD203B41FA5}">
                      <a16:colId xmlns:a16="http://schemas.microsoft.com/office/drawing/2014/main" val="389942423"/>
                    </a:ext>
                  </a:extLst>
                </a:gridCol>
                <a:gridCol w="329184">
                  <a:extLst>
                    <a:ext uri="{9D8B030D-6E8A-4147-A177-3AD203B41FA5}">
                      <a16:colId xmlns:a16="http://schemas.microsoft.com/office/drawing/2014/main" val="4201855062"/>
                    </a:ext>
                  </a:extLst>
                </a:gridCol>
                <a:gridCol w="329184">
                  <a:extLst>
                    <a:ext uri="{9D8B030D-6E8A-4147-A177-3AD203B41FA5}">
                      <a16:colId xmlns:a16="http://schemas.microsoft.com/office/drawing/2014/main" val="2372455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0983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Wings Card - 2019-12-13 08:15:55</a:t>
                      </a:r>
                      <a:r>
                        <a:rPr kumimoji="0" lang="en-US" sz="1000" b="0" i="0" u="none" strike="noStrike" kern="1200" cap="none" spc="0" normalizeH="0" baseline="0" noProof="0">
                          <a:ln>
                            <a:noFill/>
                          </a:ln>
                          <a:solidFill>
                            <a:prstClr val="black"/>
                          </a:solidFill>
                          <a:effectLst/>
                          <a:uLnTx/>
                          <a:uFillTx/>
                          <a:latin typeface="+mn-lt"/>
                          <a:ea typeface="+mn-ea"/>
                          <a:cs typeface="+mn-cs"/>
                        </a:rPr>
                        <a:t>
 Rüyalarınızı süsleyecek seyahat fırsatı Wings ayrıcalıklarıyla geliyor. Wings’i takip edin, yılın son Rüya Şehirler kampanyasıyla tatile çıkma fırsatını yakalayın. https://bit.ly/2qGzjHP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https://scontent.xx.fbcdn.net/v/t15.13418-10/p720x720/73380918_569417257217320_3562352399081275392_n.jpeg?_nc_cat=102&amp;_nc_ohc=oINPZEyQ2c8AQkvfYBinLC0QiGBuKsoJTEM0ZlLrn8g__LWRg2tCIoaHA&amp;_nc_ht=scontent.xx&amp;oh=3fa2f22114fda102e76faec451b23857&amp;oe=5E761890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12/14/2019 08:14:31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35718589"/>
                  </a:ext>
                </a:extLst>
              </a:tr>
            </a:tbl>
          </a:graphicData>
        </a:graphic>
      </p:graphicFrame>
      <p:sp>
        <p:nvSpPr>
          <p:cNvPr id="4" name="Text Placeholder 3">
            <a:extLst>
              <a:ext uri="{FF2B5EF4-FFF2-40B4-BE49-F238E27FC236}">
                <a16:creationId xmlns:a16="http://schemas.microsoft.com/office/drawing/2014/main" id="{7E56FB91-BB4A-4046-96A4-33D8DF3AEDCA}"/>
              </a:ext>
            </a:extLst>
          </p:cNvPr>
          <p:cNvSpPr>
            <a:spLocks noGrp="1"/>
          </p:cNvSpPr>
          <p:nvPr>
            <p:ph type="body" sz="quarter" idx="14"/>
          </p:nvPr>
        </p:nvSpPr>
        <p:spPr/>
        <p:txBody>
          <a:bodyPr/>
          <a:lstStyle/>
          <a:p>
            <a:r>
              <a:rPr lang="en-US"/>
              <a:t>12/01/2019 - 12/15/2019</a:t>
            </a:r>
          </a:p>
        </p:txBody>
      </p:sp>
    </p:spTree>
    <p:extLst>
      <p:ext uri="{BB962C8B-B14F-4D97-AF65-F5344CB8AC3E}">
        <p14:creationId xmlns:p14="http://schemas.microsoft.com/office/powerpoint/2010/main" val="4216118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8EFD7-2EA4-48BE-AD34-7979BDC367D8}"/>
              </a:ext>
            </a:extLst>
          </p:cNvPr>
          <p:cNvSpPr>
            <a:spLocks noGrp="1"/>
          </p:cNvSpPr>
          <p:nvPr>
            <p:ph type="title"/>
          </p:nvPr>
        </p:nvSpPr>
        <p:spPr/>
        <p:txBody>
          <a:bodyPr/>
          <a:lstStyle/>
          <a:p>
            <a:r>
              <a:rPr lang="en-US"/>
              <a:t>Facebook Own Posts Table | Adios&amp;Rakipler - 7 of 9</a:t>
            </a:r>
          </a:p>
        </p:txBody>
      </p:sp>
      <p:graphicFrame>
        <p:nvGraphicFramePr>
          <p:cNvPr id="5" name="Table Placeholder 4">
            <a:extLst>
              <a:ext uri="{FF2B5EF4-FFF2-40B4-BE49-F238E27FC236}">
                <a16:creationId xmlns:a16="http://schemas.microsoft.com/office/drawing/2014/main" id="{3E4A429F-BDDF-432F-9331-C0DC047113AA}"/>
              </a:ext>
            </a:extLst>
          </p:cNvPr>
          <p:cNvGraphicFramePr>
            <a:graphicFrameLocks noGrp="1"/>
          </p:cNvGraphicFramePr>
          <p:nvPr>
            <p:ph type="tbl" sz="quarter" idx="13"/>
            <p:extLst>
              <p:ext uri="{D42A27DB-BD31-4B8C-83A1-F6EECF244321}">
                <p14:modId xmlns:p14="http://schemas.microsoft.com/office/powerpoint/2010/main" val="1323720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893671151"/>
                    </a:ext>
                  </a:extLst>
                </a:gridCol>
                <a:gridCol w="905256">
                  <a:extLst>
                    <a:ext uri="{9D8B030D-6E8A-4147-A177-3AD203B41FA5}">
                      <a16:colId xmlns:a16="http://schemas.microsoft.com/office/drawing/2014/main" val="3380244691"/>
                    </a:ext>
                  </a:extLst>
                </a:gridCol>
                <a:gridCol w="658368">
                  <a:extLst>
                    <a:ext uri="{9D8B030D-6E8A-4147-A177-3AD203B41FA5}">
                      <a16:colId xmlns:a16="http://schemas.microsoft.com/office/drawing/2014/main" val="4009636586"/>
                    </a:ext>
                  </a:extLst>
                </a:gridCol>
                <a:gridCol w="329184">
                  <a:extLst>
                    <a:ext uri="{9D8B030D-6E8A-4147-A177-3AD203B41FA5}">
                      <a16:colId xmlns:a16="http://schemas.microsoft.com/office/drawing/2014/main" val="281599496"/>
                    </a:ext>
                  </a:extLst>
                </a:gridCol>
                <a:gridCol w="329184">
                  <a:extLst>
                    <a:ext uri="{9D8B030D-6E8A-4147-A177-3AD203B41FA5}">
                      <a16:colId xmlns:a16="http://schemas.microsoft.com/office/drawing/2014/main" val="626519342"/>
                    </a:ext>
                  </a:extLst>
                </a:gridCol>
                <a:gridCol w="329184">
                  <a:extLst>
                    <a:ext uri="{9D8B030D-6E8A-4147-A177-3AD203B41FA5}">
                      <a16:colId xmlns:a16="http://schemas.microsoft.com/office/drawing/2014/main" val="4167949608"/>
                    </a:ext>
                  </a:extLst>
                </a:gridCol>
                <a:gridCol w="329184">
                  <a:extLst>
                    <a:ext uri="{9D8B030D-6E8A-4147-A177-3AD203B41FA5}">
                      <a16:colId xmlns:a16="http://schemas.microsoft.com/office/drawing/2014/main" val="3557142703"/>
                    </a:ext>
                  </a:extLst>
                </a:gridCol>
                <a:gridCol w="329184">
                  <a:extLst>
                    <a:ext uri="{9D8B030D-6E8A-4147-A177-3AD203B41FA5}">
                      <a16:colId xmlns:a16="http://schemas.microsoft.com/office/drawing/2014/main" val="2895064720"/>
                    </a:ext>
                  </a:extLst>
                </a:gridCol>
                <a:gridCol w="329184">
                  <a:extLst>
                    <a:ext uri="{9D8B030D-6E8A-4147-A177-3AD203B41FA5}">
                      <a16:colId xmlns:a16="http://schemas.microsoft.com/office/drawing/2014/main" val="3401485469"/>
                    </a:ext>
                  </a:extLst>
                </a:gridCol>
                <a:gridCol w="329184">
                  <a:extLst>
                    <a:ext uri="{9D8B030D-6E8A-4147-A177-3AD203B41FA5}">
                      <a16:colId xmlns:a16="http://schemas.microsoft.com/office/drawing/2014/main" val="60391859"/>
                    </a:ext>
                  </a:extLst>
                </a:gridCol>
                <a:gridCol w="329184">
                  <a:extLst>
                    <a:ext uri="{9D8B030D-6E8A-4147-A177-3AD203B41FA5}">
                      <a16:colId xmlns:a16="http://schemas.microsoft.com/office/drawing/2014/main" val="3571016014"/>
                    </a:ext>
                  </a:extLst>
                </a:gridCol>
                <a:gridCol w="329184">
                  <a:extLst>
                    <a:ext uri="{9D8B030D-6E8A-4147-A177-3AD203B41FA5}">
                      <a16:colId xmlns:a16="http://schemas.microsoft.com/office/drawing/2014/main" val="2945469650"/>
                    </a:ext>
                  </a:extLst>
                </a:gridCol>
                <a:gridCol w="329184">
                  <a:extLst>
                    <a:ext uri="{9D8B030D-6E8A-4147-A177-3AD203B41FA5}">
                      <a16:colId xmlns:a16="http://schemas.microsoft.com/office/drawing/2014/main" val="288685738"/>
                    </a:ext>
                  </a:extLst>
                </a:gridCol>
                <a:gridCol w="329184">
                  <a:extLst>
                    <a:ext uri="{9D8B030D-6E8A-4147-A177-3AD203B41FA5}">
                      <a16:colId xmlns:a16="http://schemas.microsoft.com/office/drawing/2014/main" val="3341387112"/>
                    </a:ext>
                  </a:extLst>
                </a:gridCol>
                <a:gridCol w="329184">
                  <a:extLst>
                    <a:ext uri="{9D8B030D-6E8A-4147-A177-3AD203B41FA5}">
                      <a16:colId xmlns:a16="http://schemas.microsoft.com/office/drawing/2014/main" val="935222634"/>
                    </a:ext>
                  </a:extLst>
                </a:gridCol>
                <a:gridCol w="329184">
                  <a:extLst>
                    <a:ext uri="{9D8B030D-6E8A-4147-A177-3AD203B41FA5}">
                      <a16:colId xmlns:a16="http://schemas.microsoft.com/office/drawing/2014/main" val="715318186"/>
                    </a:ext>
                  </a:extLst>
                </a:gridCol>
                <a:gridCol w="329184">
                  <a:extLst>
                    <a:ext uri="{9D8B030D-6E8A-4147-A177-3AD203B41FA5}">
                      <a16:colId xmlns:a16="http://schemas.microsoft.com/office/drawing/2014/main" val="262525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30071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Wings Card - 2019-12-15 06:30:00</a:t>
                      </a:r>
                      <a:r>
                        <a:rPr kumimoji="0" lang="en-US" sz="1000" b="0" i="0" u="none" strike="noStrike" kern="1200" cap="none" spc="0" normalizeH="0" baseline="0" noProof="0">
                          <a:ln>
                            <a:noFill/>
                          </a:ln>
                          <a:solidFill>
                            <a:prstClr val="black"/>
                          </a:solidFill>
                          <a:effectLst/>
                          <a:uLnTx/>
                          <a:uFillTx/>
                          <a:latin typeface="+mn-lt"/>
                          <a:ea typeface="+mn-ea"/>
                          <a:cs typeface="+mn-cs"/>
                        </a:rPr>
                        <a:t>
 "Yılın son Rüya Şehirler duyurusuna sayılı günler kaldı! Wings’i takip edin ve kampanyadan faydalanacak 150 kişiden biri olmak için hızlı davranın. https://bit.ly/2qGzjHP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https://scontent.xx.fbcdn.net/v/t15.13418-10/p720x720/76727414_579095859543295_1793747401312305152_n.jpeg?_nc_cat=104&amp;_nc_ohc=x63kiDSSjZMAQnINHD5jGYU9uscPlBBk9rQd1fs2IKQomrKk_f_zcbXAg&amp;_nc_ht=scontent.xx&amp;oh=285c25277ad53e7fd18c79df83488391&amp;oe=5E72FB3B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12/16/2019 08:15:10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43938363"/>
                  </a:ext>
                </a:extLst>
              </a:tr>
            </a:tbl>
          </a:graphicData>
        </a:graphic>
      </p:graphicFrame>
      <p:sp>
        <p:nvSpPr>
          <p:cNvPr id="4" name="Text Placeholder 3">
            <a:extLst>
              <a:ext uri="{FF2B5EF4-FFF2-40B4-BE49-F238E27FC236}">
                <a16:creationId xmlns:a16="http://schemas.microsoft.com/office/drawing/2014/main" id="{D1C546C8-8412-433E-9500-4FCF8CF538C6}"/>
              </a:ext>
            </a:extLst>
          </p:cNvPr>
          <p:cNvSpPr>
            <a:spLocks noGrp="1"/>
          </p:cNvSpPr>
          <p:nvPr>
            <p:ph type="body" sz="quarter" idx="14"/>
          </p:nvPr>
        </p:nvSpPr>
        <p:spPr/>
        <p:txBody>
          <a:bodyPr/>
          <a:lstStyle/>
          <a:p>
            <a:r>
              <a:rPr lang="en-US"/>
              <a:t>12/01/2019 - 12/15/2019</a:t>
            </a:r>
          </a:p>
        </p:txBody>
      </p:sp>
    </p:spTree>
    <p:extLst>
      <p:ext uri="{BB962C8B-B14F-4D97-AF65-F5344CB8AC3E}">
        <p14:creationId xmlns:p14="http://schemas.microsoft.com/office/powerpoint/2010/main" val="1104111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C031D-4D34-45F4-A89F-936CA46E2F35}"/>
              </a:ext>
            </a:extLst>
          </p:cNvPr>
          <p:cNvSpPr>
            <a:spLocks noGrp="1"/>
          </p:cNvSpPr>
          <p:nvPr>
            <p:ph type="title"/>
          </p:nvPr>
        </p:nvSpPr>
        <p:spPr/>
        <p:txBody>
          <a:bodyPr/>
          <a:lstStyle/>
          <a:p>
            <a:r>
              <a:rPr lang="en-US"/>
              <a:t>Facebook Own Posts Table | Adios&amp;Rakipler - 8 of 9</a:t>
            </a:r>
          </a:p>
        </p:txBody>
      </p:sp>
      <p:graphicFrame>
        <p:nvGraphicFramePr>
          <p:cNvPr id="5" name="Table Placeholder 4">
            <a:extLst>
              <a:ext uri="{FF2B5EF4-FFF2-40B4-BE49-F238E27FC236}">
                <a16:creationId xmlns:a16="http://schemas.microsoft.com/office/drawing/2014/main" id="{46E90B30-3BAE-4290-ABEA-D25D6374E560}"/>
              </a:ext>
            </a:extLst>
          </p:cNvPr>
          <p:cNvGraphicFramePr>
            <a:graphicFrameLocks noGrp="1"/>
          </p:cNvGraphicFramePr>
          <p:nvPr>
            <p:ph type="tbl" sz="quarter" idx="13"/>
            <p:extLst>
              <p:ext uri="{D42A27DB-BD31-4B8C-83A1-F6EECF244321}">
                <p14:modId xmlns:p14="http://schemas.microsoft.com/office/powerpoint/2010/main" val="2664100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476281026"/>
                    </a:ext>
                  </a:extLst>
                </a:gridCol>
                <a:gridCol w="905256">
                  <a:extLst>
                    <a:ext uri="{9D8B030D-6E8A-4147-A177-3AD203B41FA5}">
                      <a16:colId xmlns:a16="http://schemas.microsoft.com/office/drawing/2014/main" val="4254660410"/>
                    </a:ext>
                  </a:extLst>
                </a:gridCol>
                <a:gridCol w="658368">
                  <a:extLst>
                    <a:ext uri="{9D8B030D-6E8A-4147-A177-3AD203B41FA5}">
                      <a16:colId xmlns:a16="http://schemas.microsoft.com/office/drawing/2014/main" val="171689951"/>
                    </a:ext>
                  </a:extLst>
                </a:gridCol>
                <a:gridCol w="329184">
                  <a:extLst>
                    <a:ext uri="{9D8B030D-6E8A-4147-A177-3AD203B41FA5}">
                      <a16:colId xmlns:a16="http://schemas.microsoft.com/office/drawing/2014/main" val="3641366295"/>
                    </a:ext>
                  </a:extLst>
                </a:gridCol>
                <a:gridCol w="329184">
                  <a:extLst>
                    <a:ext uri="{9D8B030D-6E8A-4147-A177-3AD203B41FA5}">
                      <a16:colId xmlns:a16="http://schemas.microsoft.com/office/drawing/2014/main" val="15374567"/>
                    </a:ext>
                  </a:extLst>
                </a:gridCol>
                <a:gridCol w="329184">
                  <a:extLst>
                    <a:ext uri="{9D8B030D-6E8A-4147-A177-3AD203B41FA5}">
                      <a16:colId xmlns:a16="http://schemas.microsoft.com/office/drawing/2014/main" val="4231507555"/>
                    </a:ext>
                  </a:extLst>
                </a:gridCol>
                <a:gridCol w="329184">
                  <a:extLst>
                    <a:ext uri="{9D8B030D-6E8A-4147-A177-3AD203B41FA5}">
                      <a16:colId xmlns:a16="http://schemas.microsoft.com/office/drawing/2014/main" val="2934096771"/>
                    </a:ext>
                  </a:extLst>
                </a:gridCol>
                <a:gridCol w="329184">
                  <a:extLst>
                    <a:ext uri="{9D8B030D-6E8A-4147-A177-3AD203B41FA5}">
                      <a16:colId xmlns:a16="http://schemas.microsoft.com/office/drawing/2014/main" val="3544047936"/>
                    </a:ext>
                  </a:extLst>
                </a:gridCol>
                <a:gridCol w="329184">
                  <a:extLst>
                    <a:ext uri="{9D8B030D-6E8A-4147-A177-3AD203B41FA5}">
                      <a16:colId xmlns:a16="http://schemas.microsoft.com/office/drawing/2014/main" val="3313294922"/>
                    </a:ext>
                  </a:extLst>
                </a:gridCol>
                <a:gridCol w="329184">
                  <a:extLst>
                    <a:ext uri="{9D8B030D-6E8A-4147-A177-3AD203B41FA5}">
                      <a16:colId xmlns:a16="http://schemas.microsoft.com/office/drawing/2014/main" val="1031195302"/>
                    </a:ext>
                  </a:extLst>
                </a:gridCol>
                <a:gridCol w="329184">
                  <a:extLst>
                    <a:ext uri="{9D8B030D-6E8A-4147-A177-3AD203B41FA5}">
                      <a16:colId xmlns:a16="http://schemas.microsoft.com/office/drawing/2014/main" val="2018649121"/>
                    </a:ext>
                  </a:extLst>
                </a:gridCol>
                <a:gridCol w="329184">
                  <a:extLst>
                    <a:ext uri="{9D8B030D-6E8A-4147-A177-3AD203B41FA5}">
                      <a16:colId xmlns:a16="http://schemas.microsoft.com/office/drawing/2014/main" val="1746967678"/>
                    </a:ext>
                  </a:extLst>
                </a:gridCol>
                <a:gridCol w="329184">
                  <a:extLst>
                    <a:ext uri="{9D8B030D-6E8A-4147-A177-3AD203B41FA5}">
                      <a16:colId xmlns:a16="http://schemas.microsoft.com/office/drawing/2014/main" val="3321222551"/>
                    </a:ext>
                  </a:extLst>
                </a:gridCol>
                <a:gridCol w="329184">
                  <a:extLst>
                    <a:ext uri="{9D8B030D-6E8A-4147-A177-3AD203B41FA5}">
                      <a16:colId xmlns:a16="http://schemas.microsoft.com/office/drawing/2014/main" val="3269294001"/>
                    </a:ext>
                  </a:extLst>
                </a:gridCol>
                <a:gridCol w="329184">
                  <a:extLst>
                    <a:ext uri="{9D8B030D-6E8A-4147-A177-3AD203B41FA5}">
                      <a16:colId xmlns:a16="http://schemas.microsoft.com/office/drawing/2014/main" val="1851588772"/>
                    </a:ext>
                  </a:extLst>
                </a:gridCol>
                <a:gridCol w="329184">
                  <a:extLst>
                    <a:ext uri="{9D8B030D-6E8A-4147-A177-3AD203B41FA5}">
                      <a16:colId xmlns:a16="http://schemas.microsoft.com/office/drawing/2014/main" val="4166646205"/>
                    </a:ext>
                  </a:extLst>
                </a:gridCol>
                <a:gridCol w="329184">
                  <a:extLst>
                    <a:ext uri="{9D8B030D-6E8A-4147-A177-3AD203B41FA5}">
                      <a16:colId xmlns:a16="http://schemas.microsoft.com/office/drawing/2014/main" val="1515272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94730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Wings Card - 2019-12-14 06:18:15</a:t>
                      </a:r>
                      <a:r>
                        <a:rPr kumimoji="0" lang="en-US" sz="1000" b="0" i="0" u="none" strike="noStrike" kern="1200" cap="none" spc="0" normalizeH="0" baseline="0" noProof="0">
                          <a:ln>
                            <a:noFill/>
                          </a:ln>
                          <a:solidFill>
                            <a:prstClr val="black"/>
                          </a:solidFill>
                          <a:effectLst/>
                          <a:uLnTx/>
                          <a:uFillTx/>
                          <a:latin typeface="+mn-lt"/>
                          <a:ea typeface="+mn-ea"/>
                          <a:cs typeface="+mn-cs"/>
                        </a:rPr>
                        <a:t>
 Rüyalarınızdaki şehirleri Wings ayrıcalığıyla gezmeye var mısınız? Wings’i takip ederek rüya gibi bir tatil için beklemede kalın. https://bit.ly/2qGzjHP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https://scontent.xx.fbcdn.net/v/t15.13418-10/p720x720/72305383_2385352261794444_8075869355046338560_n.jpeg?_nc_cat=105&amp;_nc_ohc=wbelHiS3f3kAQkq5VlLYJkcPO-n3sDU8E-fSXxy2t8aFDVU1WT0iOXdgA&amp;_nc_ht=scontent.xx&amp;oh=22b901735fec6acfa45c18de082ca2ad&amp;oe=5E714E5F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12/15/2019 08:15:29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19604981"/>
                  </a:ext>
                </a:extLst>
              </a:tr>
            </a:tbl>
          </a:graphicData>
        </a:graphic>
      </p:graphicFrame>
      <p:sp>
        <p:nvSpPr>
          <p:cNvPr id="4" name="Text Placeholder 3">
            <a:extLst>
              <a:ext uri="{FF2B5EF4-FFF2-40B4-BE49-F238E27FC236}">
                <a16:creationId xmlns:a16="http://schemas.microsoft.com/office/drawing/2014/main" id="{67410F63-26CF-4E48-85B3-D822705BFE25}"/>
              </a:ext>
            </a:extLst>
          </p:cNvPr>
          <p:cNvSpPr>
            <a:spLocks noGrp="1"/>
          </p:cNvSpPr>
          <p:nvPr>
            <p:ph type="body" sz="quarter" idx="14"/>
          </p:nvPr>
        </p:nvSpPr>
        <p:spPr/>
        <p:txBody>
          <a:bodyPr/>
          <a:lstStyle/>
          <a:p>
            <a:r>
              <a:rPr lang="en-US"/>
              <a:t>12/01/2019 - 12/15/2019</a:t>
            </a:r>
          </a:p>
        </p:txBody>
      </p:sp>
    </p:spTree>
    <p:extLst>
      <p:ext uri="{BB962C8B-B14F-4D97-AF65-F5344CB8AC3E}">
        <p14:creationId xmlns:p14="http://schemas.microsoft.com/office/powerpoint/2010/main" val="2889906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1070C-D0F1-4CE0-9D03-1119473E7BBF}"/>
              </a:ext>
            </a:extLst>
          </p:cNvPr>
          <p:cNvSpPr>
            <a:spLocks noGrp="1"/>
          </p:cNvSpPr>
          <p:nvPr>
            <p:ph type="title"/>
          </p:nvPr>
        </p:nvSpPr>
        <p:spPr/>
        <p:txBody>
          <a:bodyPr/>
          <a:lstStyle/>
          <a:p>
            <a:r>
              <a:rPr lang="en-US"/>
              <a:t>Facebook Own Posts Table | Adios&amp;Rakipler - 9 of 9</a:t>
            </a:r>
          </a:p>
        </p:txBody>
      </p:sp>
      <p:graphicFrame>
        <p:nvGraphicFramePr>
          <p:cNvPr id="5" name="Table Placeholder 4">
            <a:extLst>
              <a:ext uri="{FF2B5EF4-FFF2-40B4-BE49-F238E27FC236}">
                <a16:creationId xmlns:a16="http://schemas.microsoft.com/office/drawing/2014/main" id="{B4D11D8C-16A4-4DCE-9964-B58F306E3D07}"/>
              </a:ext>
            </a:extLst>
          </p:cNvPr>
          <p:cNvGraphicFramePr>
            <a:graphicFrameLocks noGrp="1"/>
          </p:cNvGraphicFramePr>
          <p:nvPr>
            <p:ph type="tbl" sz="quarter" idx="13"/>
            <p:extLst>
              <p:ext uri="{D42A27DB-BD31-4B8C-83A1-F6EECF244321}">
                <p14:modId xmlns:p14="http://schemas.microsoft.com/office/powerpoint/2010/main" val="3420742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056145671"/>
                    </a:ext>
                  </a:extLst>
                </a:gridCol>
                <a:gridCol w="905256">
                  <a:extLst>
                    <a:ext uri="{9D8B030D-6E8A-4147-A177-3AD203B41FA5}">
                      <a16:colId xmlns:a16="http://schemas.microsoft.com/office/drawing/2014/main" val="1600428811"/>
                    </a:ext>
                  </a:extLst>
                </a:gridCol>
                <a:gridCol w="658368">
                  <a:extLst>
                    <a:ext uri="{9D8B030D-6E8A-4147-A177-3AD203B41FA5}">
                      <a16:colId xmlns:a16="http://schemas.microsoft.com/office/drawing/2014/main" val="1610883240"/>
                    </a:ext>
                  </a:extLst>
                </a:gridCol>
                <a:gridCol w="329184">
                  <a:extLst>
                    <a:ext uri="{9D8B030D-6E8A-4147-A177-3AD203B41FA5}">
                      <a16:colId xmlns:a16="http://schemas.microsoft.com/office/drawing/2014/main" val="4055088855"/>
                    </a:ext>
                  </a:extLst>
                </a:gridCol>
                <a:gridCol w="329184">
                  <a:extLst>
                    <a:ext uri="{9D8B030D-6E8A-4147-A177-3AD203B41FA5}">
                      <a16:colId xmlns:a16="http://schemas.microsoft.com/office/drawing/2014/main" val="4133467234"/>
                    </a:ext>
                  </a:extLst>
                </a:gridCol>
                <a:gridCol w="329184">
                  <a:extLst>
                    <a:ext uri="{9D8B030D-6E8A-4147-A177-3AD203B41FA5}">
                      <a16:colId xmlns:a16="http://schemas.microsoft.com/office/drawing/2014/main" val="3272180070"/>
                    </a:ext>
                  </a:extLst>
                </a:gridCol>
                <a:gridCol w="329184">
                  <a:extLst>
                    <a:ext uri="{9D8B030D-6E8A-4147-A177-3AD203B41FA5}">
                      <a16:colId xmlns:a16="http://schemas.microsoft.com/office/drawing/2014/main" val="938903020"/>
                    </a:ext>
                  </a:extLst>
                </a:gridCol>
                <a:gridCol w="329184">
                  <a:extLst>
                    <a:ext uri="{9D8B030D-6E8A-4147-A177-3AD203B41FA5}">
                      <a16:colId xmlns:a16="http://schemas.microsoft.com/office/drawing/2014/main" val="78886374"/>
                    </a:ext>
                  </a:extLst>
                </a:gridCol>
                <a:gridCol w="329184">
                  <a:extLst>
                    <a:ext uri="{9D8B030D-6E8A-4147-A177-3AD203B41FA5}">
                      <a16:colId xmlns:a16="http://schemas.microsoft.com/office/drawing/2014/main" val="2751864960"/>
                    </a:ext>
                  </a:extLst>
                </a:gridCol>
                <a:gridCol w="329184">
                  <a:extLst>
                    <a:ext uri="{9D8B030D-6E8A-4147-A177-3AD203B41FA5}">
                      <a16:colId xmlns:a16="http://schemas.microsoft.com/office/drawing/2014/main" val="2353320139"/>
                    </a:ext>
                  </a:extLst>
                </a:gridCol>
                <a:gridCol w="329184">
                  <a:extLst>
                    <a:ext uri="{9D8B030D-6E8A-4147-A177-3AD203B41FA5}">
                      <a16:colId xmlns:a16="http://schemas.microsoft.com/office/drawing/2014/main" val="1031862817"/>
                    </a:ext>
                  </a:extLst>
                </a:gridCol>
                <a:gridCol w="329184">
                  <a:extLst>
                    <a:ext uri="{9D8B030D-6E8A-4147-A177-3AD203B41FA5}">
                      <a16:colId xmlns:a16="http://schemas.microsoft.com/office/drawing/2014/main" val="3864289264"/>
                    </a:ext>
                  </a:extLst>
                </a:gridCol>
                <a:gridCol w="329184">
                  <a:extLst>
                    <a:ext uri="{9D8B030D-6E8A-4147-A177-3AD203B41FA5}">
                      <a16:colId xmlns:a16="http://schemas.microsoft.com/office/drawing/2014/main" val="1617586564"/>
                    </a:ext>
                  </a:extLst>
                </a:gridCol>
                <a:gridCol w="329184">
                  <a:extLst>
                    <a:ext uri="{9D8B030D-6E8A-4147-A177-3AD203B41FA5}">
                      <a16:colId xmlns:a16="http://schemas.microsoft.com/office/drawing/2014/main" val="759357330"/>
                    </a:ext>
                  </a:extLst>
                </a:gridCol>
                <a:gridCol w="329184">
                  <a:extLst>
                    <a:ext uri="{9D8B030D-6E8A-4147-A177-3AD203B41FA5}">
                      <a16:colId xmlns:a16="http://schemas.microsoft.com/office/drawing/2014/main" val="2246028145"/>
                    </a:ext>
                  </a:extLst>
                </a:gridCol>
                <a:gridCol w="329184">
                  <a:extLst>
                    <a:ext uri="{9D8B030D-6E8A-4147-A177-3AD203B41FA5}">
                      <a16:colId xmlns:a16="http://schemas.microsoft.com/office/drawing/2014/main" val="78119583"/>
                    </a:ext>
                  </a:extLst>
                </a:gridCol>
                <a:gridCol w="329184">
                  <a:extLst>
                    <a:ext uri="{9D8B030D-6E8A-4147-A177-3AD203B41FA5}">
                      <a16:colId xmlns:a16="http://schemas.microsoft.com/office/drawing/2014/main" val="2814952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76917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Garanti Miles&amp;Smiles Kredi Kartı - 2019-12-06 17:28:35</a:t>
                      </a:r>
                      <a:r>
                        <a:rPr kumimoji="0" lang="en-US" sz="1000" b="0" i="0" u="none" strike="noStrike" kern="1200" cap="none" spc="0" normalizeH="0" baseline="0" noProof="0">
                          <a:ln>
                            <a:noFill/>
                          </a:ln>
                          <a:solidFill>
                            <a:prstClr val="black"/>
                          </a:solidFill>
                          <a:effectLst/>
                          <a:uLnTx/>
                          <a:uFillTx/>
                          <a:latin typeface="+mn-lt"/>
                          <a:ea typeface="+mn-ea"/>
                          <a:cs typeface="+mn-cs"/>
                        </a:rPr>
                        <a:t>
 Miles&amp;Smiles Garanti kredi kartları ile yurt içi restoranlarda 19:00-24:00 saatleri arasındaki 200 TL ve üzeri ilk harcamalarından ekstra 250 mil hediye! http://bit.ly/2OUB4e4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https://scontent.xx.fbcdn.net/v/t15.5256-10/s720x720/71351841_491310235067949_1111555416153653248_n.jpg?_nc_cat=103&amp;_nc_ohc=fOJGs95HJaUAQlKFsDXg-gereY0ulxqFyzYAfycBPAAR6f8PWSJXDnYvQ&amp;_nc_ht=scontent.xx&amp;oh=065d8ef2e2644673eac5560a24579741&amp;oe=5EA716B8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12/24/2019 08:04:19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93173145"/>
                  </a:ext>
                </a:extLst>
              </a:tr>
            </a:tbl>
          </a:graphicData>
        </a:graphic>
      </p:graphicFrame>
      <p:sp>
        <p:nvSpPr>
          <p:cNvPr id="4" name="Text Placeholder 3">
            <a:extLst>
              <a:ext uri="{FF2B5EF4-FFF2-40B4-BE49-F238E27FC236}">
                <a16:creationId xmlns:a16="http://schemas.microsoft.com/office/drawing/2014/main" id="{C361D736-8BE4-4FB7-8F31-2C8F028A46DB}"/>
              </a:ext>
            </a:extLst>
          </p:cNvPr>
          <p:cNvSpPr>
            <a:spLocks noGrp="1"/>
          </p:cNvSpPr>
          <p:nvPr>
            <p:ph type="body" sz="quarter" idx="14"/>
          </p:nvPr>
        </p:nvSpPr>
        <p:spPr/>
        <p:txBody>
          <a:bodyPr/>
          <a:lstStyle/>
          <a:p>
            <a:r>
              <a:rPr lang="en-US"/>
              <a:t>12/01/2019 - 12/15/2019</a:t>
            </a:r>
          </a:p>
        </p:txBody>
      </p:sp>
    </p:spTree>
    <p:extLst>
      <p:ext uri="{BB962C8B-B14F-4D97-AF65-F5344CB8AC3E}">
        <p14:creationId xmlns:p14="http://schemas.microsoft.com/office/powerpoint/2010/main" val="1320195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15D62-D450-4A83-8173-C5C0B46F03AA}"/>
              </a:ext>
            </a:extLst>
          </p:cNvPr>
          <p:cNvSpPr>
            <a:spLocks noGrp="1"/>
          </p:cNvSpPr>
          <p:nvPr>
            <p:ph type="title"/>
          </p:nvPr>
        </p:nvSpPr>
        <p:spPr/>
        <p:txBody>
          <a:bodyPr/>
          <a:lstStyle/>
          <a:p>
            <a:r>
              <a:rPr lang="en-US"/>
              <a:t>Instagram Key Metrics Table | Adios&amp;Rakipler</a:t>
            </a:r>
          </a:p>
        </p:txBody>
      </p:sp>
      <p:graphicFrame>
        <p:nvGraphicFramePr>
          <p:cNvPr id="5" name="Table Placeholder 4">
            <a:extLst>
              <a:ext uri="{FF2B5EF4-FFF2-40B4-BE49-F238E27FC236}">
                <a16:creationId xmlns:a16="http://schemas.microsoft.com/office/drawing/2014/main" id="{EE85465A-07F4-49ED-BC48-F997235F5694}"/>
              </a:ext>
            </a:extLst>
          </p:cNvPr>
          <p:cNvGraphicFramePr>
            <a:graphicFrameLocks noGrp="1"/>
          </p:cNvGraphicFramePr>
          <p:nvPr>
            <p:ph type="tbl" sz="quarter" idx="13"/>
            <p:extLst>
              <p:ext uri="{D42A27DB-BD31-4B8C-83A1-F6EECF244321}">
                <p14:modId xmlns:p14="http://schemas.microsoft.com/office/powerpoint/2010/main" val="3183887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37821289"/>
                    </a:ext>
                  </a:extLst>
                </a:gridCol>
                <a:gridCol w="699516">
                  <a:extLst>
                    <a:ext uri="{9D8B030D-6E8A-4147-A177-3AD203B41FA5}">
                      <a16:colId xmlns:a16="http://schemas.microsoft.com/office/drawing/2014/main" val="3898683203"/>
                    </a:ext>
                  </a:extLst>
                </a:gridCol>
                <a:gridCol w="699516">
                  <a:extLst>
                    <a:ext uri="{9D8B030D-6E8A-4147-A177-3AD203B41FA5}">
                      <a16:colId xmlns:a16="http://schemas.microsoft.com/office/drawing/2014/main" val="42847460"/>
                    </a:ext>
                  </a:extLst>
                </a:gridCol>
                <a:gridCol w="658368">
                  <a:extLst>
                    <a:ext uri="{9D8B030D-6E8A-4147-A177-3AD203B41FA5}">
                      <a16:colId xmlns:a16="http://schemas.microsoft.com/office/drawing/2014/main" val="1199880215"/>
                    </a:ext>
                  </a:extLst>
                </a:gridCol>
                <a:gridCol w="658368">
                  <a:extLst>
                    <a:ext uri="{9D8B030D-6E8A-4147-A177-3AD203B41FA5}">
                      <a16:colId xmlns:a16="http://schemas.microsoft.com/office/drawing/2014/main" val="2298683593"/>
                    </a:ext>
                  </a:extLst>
                </a:gridCol>
                <a:gridCol w="658368">
                  <a:extLst>
                    <a:ext uri="{9D8B030D-6E8A-4147-A177-3AD203B41FA5}">
                      <a16:colId xmlns:a16="http://schemas.microsoft.com/office/drawing/2014/main" val="225186661"/>
                    </a:ext>
                  </a:extLst>
                </a:gridCol>
                <a:gridCol w="699516">
                  <a:extLst>
                    <a:ext uri="{9D8B030D-6E8A-4147-A177-3AD203B41FA5}">
                      <a16:colId xmlns:a16="http://schemas.microsoft.com/office/drawing/2014/main" val="3882039371"/>
                    </a:ext>
                  </a:extLst>
                </a:gridCol>
                <a:gridCol w="699516">
                  <a:extLst>
                    <a:ext uri="{9D8B030D-6E8A-4147-A177-3AD203B41FA5}">
                      <a16:colId xmlns:a16="http://schemas.microsoft.com/office/drawing/2014/main" val="3301266592"/>
                    </a:ext>
                  </a:extLst>
                </a:gridCol>
                <a:gridCol w="699516">
                  <a:extLst>
                    <a:ext uri="{9D8B030D-6E8A-4147-A177-3AD203B41FA5}">
                      <a16:colId xmlns:a16="http://schemas.microsoft.com/office/drawing/2014/main" val="3982403010"/>
                    </a:ext>
                  </a:extLst>
                </a:gridCol>
                <a:gridCol w="658368">
                  <a:extLst>
                    <a:ext uri="{9D8B030D-6E8A-4147-A177-3AD203B41FA5}">
                      <a16:colId xmlns:a16="http://schemas.microsoft.com/office/drawing/2014/main" val="111878945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02781276"/>
                  </a:ext>
                </a:extLst>
              </a:tr>
              <a:tr h="370840">
                <a:tc>
                  <a:txBody>
                    <a:bodyPr/>
                    <a:lstStyle/>
                    <a:p>
                      <a:r>
                        <a:rPr lang="en-US" sz="1000"/>
                        <a:t>wingscard (Wings Card)</a:t>
                      </a:r>
                    </a:p>
                  </a:txBody>
                  <a:tcPr/>
                </a:tc>
                <a:tc>
                  <a:txBody>
                    <a:bodyPr/>
                    <a:lstStyle/>
                    <a:p>
                      <a:r>
                        <a:rPr lang="en-US" sz="1000"/>
                        <a:t>1602</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64</a:t>
                      </a:r>
                    </a:p>
                  </a:txBody>
                  <a:tcPr/>
                </a:tc>
                <a:tc>
                  <a:txBody>
                    <a:bodyPr/>
                    <a:lstStyle/>
                    <a:p>
                      <a:r>
                        <a:rPr lang="en-US" sz="1000"/>
                        <a:t>0</a:t>
                      </a:r>
                    </a:p>
                  </a:txBody>
                  <a:tcPr/>
                </a:tc>
                <a:tc>
                  <a:txBody>
                    <a:bodyPr/>
                    <a:lstStyle/>
                    <a:p>
                      <a:r>
                        <a:rPr lang="en-US" sz="1000"/>
                        <a:t>1.3292 %</a:t>
                      </a:r>
                    </a:p>
                  </a:txBody>
                  <a:tcPr/>
                </a:tc>
                <a:extLst>
                  <a:ext uri="{0D108BD9-81ED-4DB2-BD59-A6C34878D82A}">
                    <a16:rowId xmlns:a16="http://schemas.microsoft.com/office/drawing/2014/main" val="3998280050"/>
                  </a:ext>
                </a:extLst>
              </a:tr>
              <a:tr h="370840">
                <a:tc>
                  <a:txBody>
                    <a:bodyPr/>
                    <a:lstStyle/>
                    <a:p>
                      <a:r>
                        <a:rPr lang="en-US" sz="1000"/>
                        <a:t>maximileskart</a:t>
                      </a:r>
                    </a:p>
                  </a:txBody>
                  <a:tcPr/>
                </a:tc>
                <a:tc>
                  <a:txBody>
                    <a:bodyPr/>
                    <a:lstStyle/>
                    <a:p>
                      <a:r>
                        <a:rPr lang="en-US" sz="1000"/>
                        <a:t>16365</a:t>
                      </a:r>
                    </a:p>
                  </a:txBody>
                  <a:tcPr/>
                </a:tc>
                <a:tc>
                  <a:txBody>
                    <a:bodyPr/>
                    <a:lstStyle/>
                    <a:p>
                      <a:r>
                        <a:rPr lang="en-US" sz="1000"/>
                        <a:t>-57</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101</a:t>
                      </a:r>
                    </a:p>
                  </a:txBody>
                  <a:tcPr/>
                </a:tc>
                <a:tc>
                  <a:txBody>
                    <a:bodyPr/>
                    <a:lstStyle/>
                    <a:p>
                      <a:r>
                        <a:rPr lang="en-US" sz="1000"/>
                        <a:t>0</a:t>
                      </a:r>
                    </a:p>
                  </a:txBody>
                  <a:tcPr/>
                </a:tc>
                <a:tc>
                  <a:txBody>
                    <a:bodyPr/>
                    <a:lstStyle/>
                    <a:p>
                      <a:r>
                        <a:rPr lang="en-US" sz="1000"/>
                        <a:t>0.6161 %</a:t>
                      </a:r>
                    </a:p>
                  </a:txBody>
                  <a:tcPr/>
                </a:tc>
                <a:extLst>
                  <a:ext uri="{0D108BD9-81ED-4DB2-BD59-A6C34878D82A}">
                    <a16:rowId xmlns:a16="http://schemas.microsoft.com/office/drawing/2014/main" val="245968212"/>
                  </a:ext>
                </a:extLst>
              </a:tr>
              <a:tr h="370840">
                <a:tc>
                  <a:txBody>
                    <a:bodyPr/>
                    <a:lstStyle/>
                    <a:p>
                      <a:r>
                        <a:rPr lang="en-US" sz="1000"/>
                        <a:t>yapikrediadios</a:t>
                      </a:r>
                    </a:p>
                  </a:txBody>
                  <a:tcPr/>
                </a:tc>
                <a:tc>
                  <a:txBody>
                    <a:bodyPr/>
                    <a:lstStyle/>
                    <a:p>
                      <a:r>
                        <a:rPr lang="en-US" sz="1000"/>
                        <a:t>21742</a:t>
                      </a:r>
                    </a:p>
                  </a:txBody>
                  <a:tcPr/>
                </a:tc>
                <a:tc>
                  <a:txBody>
                    <a:bodyPr/>
                    <a:lstStyle/>
                    <a:p>
                      <a:r>
                        <a:rPr lang="en-US" sz="1000"/>
                        <a:t>-142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98215053"/>
                  </a:ext>
                </a:extLst>
              </a:tr>
            </a:tbl>
          </a:graphicData>
        </a:graphic>
      </p:graphicFrame>
      <p:sp>
        <p:nvSpPr>
          <p:cNvPr id="4" name="Text Placeholder 3">
            <a:extLst>
              <a:ext uri="{FF2B5EF4-FFF2-40B4-BE49-F238E27FC236}">
                <a16:creationId xmlns:a16="http://schemas.microsoft.com/office/drawing/2014/main" id="{E2906778-FB7A-41BE-847A-F6B4A75CB94A}"/>
              </a:ext>
            </a:extLst>
          </p:cNvPr>
          <p:cNvSpPr>
            <a:spLocks noGrp="1"/>
          </p:cNvSpPr>
          <p:nvPr>
            <p:ph type="body" sz="quarter" idx="14"/>
          </p:nvPr>
        </p:nvSpPr>
        <p:spPr/>
        <p:txBody>
          <a:bodyPr/>
          <a:lstStyle/>
          <a:p>
            <a:r>
              <a:rPr lang="en-US"/>
              <a:t>12/01/2019 - 12/15/2019</a:t>
            </a:r>
          </a:p>
        </p:txBody>
      </p:sp>
    </p:spTree>
    <p:extLst>
      <p:ext uri="{BB962C8B-B14F-4D97-AF65-F5344CB8AC3E}">
        <p14:creationId xmlns:p14="http://schemas.microsoft.com/office/powerpoint/2010/main" val="1225047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C4D37-4BB8-4688-81E4-74C4065E96F9}"/>
              </a:ext>
            </a:extLst>
          </p:cNvPr>
          <p:cNvSpPr>
            <a:spLocks noGrp="1"/>
          </p:cNvSpPr>
          <p:nvPr>
            <p:ph type="title"/>
          </p:nvPr>
        </p:nvSpPr>
        <p:spPr/>
        <p:txBody>
          <a:bodyPr/>
          <a:lstStyle/>
          <a:p>
            <a:r>
              <a:rPr lang="en-US"/>
              <a:t>Instagram Followers Total | Adios&amp;Rakipler</a:t>
            </a:r>
          </a:p>
        </p:txBody>
      </p:sp>
      <p:graphicFrame>
        <p:nvGraphicFramePr>
          <p:cNvPr id="6" name="Chart Placeholder 5">
            <a:extLst>
              <a:ext uri="{FF2B5EF4-FFF2-40B4-BE49-F238E27FC236}">
                <a16:creationId xmlns:a16="http://schemas.microsoft.com/office/drawing/2014/main" id="{0E80CC5B-3E4A-4D19-B071-1BC0F441ECA7}"/>
              </a:ext>
            </a:extLst>
          </p:cNvPr>
          <p:cNvGraphicFramePr>
            <a:graphicFrameLocks noGrp="1"/>
          </p:cNvGraphicFramePr>
          <p:nvPr>
            <p:ph type="chart" sz="quarter" idx="13"/>
            <p:extLst>
              <p:ext uri="{D42A27DB-BD31-4B8C-83A1-F6EECF244321}">
                <p14:modId xmlns:p14="http://schemas.microsoft.com/office/powerpoint/2010/main" val="3607780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1F23F3-18FE-42F9-B3D8-A4419E924774}"/>
              </a:ext>
            </a:extLst>
          </p:cNvPr>
          <p:cNvSpPr>
            <a:spLocks noGrp="1"/>
          </p:cNvSpPr>
          <p:nvPr>
            <p:ph type="body" sz="quarter" idx="14"/>
          </p:nvPr>
        </p:nvSpPr>
        <p:spPr/>
        <p:txBody>
          <a:bodyPr/>
          <a:lstStyle/>
          <a:p>
            <a:r>
              <a:rPr lang="en-US"/>
              <a:t>12/01/2019 - 12/15/2019</a:t>
            </a:r>
          </a:p>
        </p:txBody>
      </p:sp>
      <p:sp>
        <p:nvSpPr>
          <p:cNvPr id="5" name="Footer Placeholder 4">
            <a:extLst>
              <a:ext uri="{FF2B5EF4-FFF2-40B4-BE49-F238E27FC236}">
                <a16:creationId xmlns:a16="http://schemas.microsoft.com/office/drawing/2014/main" id="{8C558FBB-2430-4FC7-9029-44422717D3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49634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E97A7-AA0B-4C15-9AA9-CA5EB012FCF3}"/>
              </a:ext>
            </a:extLst>
          </p:cNvPr>
          <p:cNvSpPr>
            <a:spLocks noGrp="1"/>
          </p:cNvSpPr>
          <p:nvPr>
            <p:ph type="title"/>
          </p:nvPr>
        </p:nvSpPr>
        <p:spPr/>
        <p:txBody>
          <a:bodyPr/>
          <a:lstStyle/>
          <a:p>
            <a:r>
              <a:rPr lang="en-US"/>
              <a:t>Instagram Followers Change | Adios&amp;Rakipler</a:t>
            </a:r>
          </a:p>
        </p:txBody>
      </p:sp>
      <p:graphicFrame>
        <p:nvGraphicFramePr>
          <p:cNvPr id="6" name="Chart Placeholder 5">
            <a:extLst>
              <a:ext uri="{FF2B5EF4-FFF2-40B4-BE49-F238E27FC236}">
                <a16:creationId xmlns:a16="http://schemas.microsoft.com/office/drawing/2014/main" id="{D4381F77-C033-44B5-A99A-D1948B55A14D}"/>
              </a:ext>
            </a:extLst>
          </p:cNvPr>
          <p:cNvGraphicFramePr>
            <a:graphicFrameLocks noGrp="1"/>
          </p:cNvGraphicFramePr>
          <p:nvPr>
            <p:ph type="chart" sz="quarter" idx="13"/>
            <p:extLst>
              <p:ext uri="{D42A27DB-BD31-4B8C-83A1-F6EECF244321}">
                <p14:modId xmlns:p14="http://schemas.microsoft.com/office/powerpoint/2010/main" val="4223705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7DD0F9-D1F5-4958-B7BB-5E00D9F45F73}"/>
              </a:ext>
            </a:extLst>
          </p:cNvPr>
          <p:cNvSpPr>
            <a:spLocks noGrp="1"/>
          </p:cNvSpPr>
          <p:nvPr>
            <p:ph type="body" sz="quarter" idx="14"/>
          </p:nvPr>
        </p:nvSpPr>
        <p:spPr/>
        <p:txBody>
          <a:bodyPr/>
          <a:lstStyle/>
          <a:p>
            <a:r>
              <a:rPr lang="en-US"/>
              <a:t>12/01/2019 - 12/15/2019</a:t>
            </a:r>
          </a:p>
        </p:txBody>
      </p:sp>
      <p:sp>
        <p:nvSpPr>
          <p:cNvPr id="5" name="Footer Placeholder 4">
            <a:extLst>
              <a:ext uri="{FF2B5EF4-FFF2-40B4-BE49-F238E27FC236}">
                <a16:creationId xmlns:a16="http://schemas.microsoft.com/office/drawing/2014/main" id="{63615362-7B91-4BDF-BC1B-95E391C6BA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1156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F7F8-307B-462C-8369-F911781312FB}"/>
              </a:ext>
            </a:extLst>
          </p:cNvPr>
          <p:cNvSpPr>
            <a:spLocks noGrp="1"/>
          </p:cNvSpPr>
          <p:nvPr>
            <p:ph type="title"/>
          </p:nvPr>
        </p:nvSpPr>
        <p:spPr/>
        <p:txBody>
          <a:bodyPr/>
          <a:lstStyle/>
          <a:p>
            <a:r>
              <a:rPr lang="en-US"/>
              <a:t>Instagram Posts | Adios&amp;Rakipler</a:t>
            </a:r>
          </a:p>
        </p:txBody>
      </p:sp>
      <p:graphicFrame>
        <p:nvGraphicFramePr>
          <p:cNvPr id="6" name="Chart Placeholder 5">
            <a:extLst>
              <a:ext uri="{FF2B5EF4-FFF2-40B4-BE49-F238E27FC236}">
                <a16:creationId xmlns:a16="http://schemas.microsoft.com/office/drawing/2014/main" id="{0D45A57F-822D-4C40-AFA7-91E858AE9EF2}"/>
              </a:ext>
            </a:extLst>
          </p:cNvPr>
          <p:cNvGraphicFramePr>
            <a:graphicFrameLocks noGrp="1"/>
          </p:cNvGraphicFramePr>
          <p:nvPr>
            <p:ph type="chart" sz="quarter" idx="13"/>
            <p:extLst>
              <p:ext uri="{D42A27DB-BD31-4B8C-83A1-F6EECF244321}">
                <p14:modId xmlns:p14="http://schemas.microsoft.com/office/powerpoint/2010/main" val="3586748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EF25C5-9435-4735-9B4B-A9245EBF4276}"/>
              </a:ext>
            </a:extLst>
          </p:cNvPr>
          <p:cNvSpPr>
            <a:spLocks noGrp="1"/>
          </p:cNvSpPr>
          <p:nvPr>
            <p:ph type="body" sz="quarter" idx="14"/>
          </p:nvPr>
        </p:nvSpPr>
        <p:spPr/>
        <p:txBody>
          <a:bodyPr/>
          <a:lstStyle/>
          <a:p>
            <a:r>
              <a:rPr lang="en-US"/>
              <a:t>12/01/2019 - 12/15/2019</a:t>
            </a:r>
          </a:p>
        </p:txBody>
      </p:sp>
      <p:sp>
        <p:nvSpPr>
          <p:cNvPr id="5" name="Footer Placeholder 4">
            <a:extLst>
              <a:ext uri="{FF2B5EF4-FFF2-40B4-BE49-F238E27FC236}">
                <a16:creationId xmlns:a16="http://schemas.microsoft.com/office/drawing/2014/main" id="{412DFC41-33EC-47B7-93AE-4B7034616B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079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FD3BD-0963-4A6D-B84A-3803AC30DD85}"/>
              </a:ext>
            </a:extLst>
          </p:cNvPr>
          <p:cNvSpPr>
            <a:spLocks noGrp="1"/>
          </p:cNvSpPr>
          <p:nvPr>
            <p:ph type="title"/>
          </p:nvPr>
        </p:nvSpPr>
        <p:spPr/>
        <p:txBody>
          <a:bodyPr/>
          <a:lstStyle/>
          <a:p>
            <a:r>
              <a:rPr lang="en-US"/>
              <a:t>Instagram Follower Distribution | Adios&amp;Rakipler</a:t>
            </a:r>
          </a:p>
        </p:txBody>
      </p:sp>
      <p:graphicFrame>
        <p:nvGraphicFramePr>
          <p:cNvPr id="6" name="Chart Placeholder 5">
            <a:extLst>
              <a:ext uri="{FF2B5EF4-FFF2-40B4-BE49-F238E27FC236}">
                <a16:creationId xmlns:a16="http://schemas.microsoft.com/office/drawing/2014/main" id="{70D1AC63-B43C-46AB-B055-7D5605DE505E}"/>
              </a:ext>
            </a:extLst>
          </p:cNvPr>
          <p:cNvGraphicFramePr>
            <a:graphicFrameLocks noGrp="1"/>
          </p:cNvGraphicFramePr>
          <p:nvPr>
            <p:ph type="chart" sz="quarter" idx="13"/>
            <p:extLst>
              <p:ext uri="{D42A27DB-BD31-4B8C-83A1-F6EECF244321}">
                <p14:modId xmlns:p14="http://schemas.microsoft.com/office/powerpoint/2010/main" val="3779481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A3674F-9B1D-4D8B-B792-940763321696}"/>
              </a:ext>
            </a:extLst>
          </p:cNvPr>
          <p:cNvSpPr>
            <a:spLocks noGrp="1"/>
          </p:cNvSpPr>
          <p:nvPr>
            <p:ph type="body" sz="quarter" idx="14"/>
          </p:nvPr>
        </p:nvSpPr>
        <p:spPr/>
        <p:txBody>
          <a:bodyPr/>
          <a:lstStyle/>
          <a:p>
            <a:r>
              <a:rPr lang="en-US"/>
              <a:t>12/01/2019 - 12/15/2019</a:t>
            </a:r>
          </a:p>
        </p:txBody>
      </p:sp>
      <p:sp>
        <p:nvSpPr>
          <p:cNvPr id="5" name="Footer Placeholder 4">
            <a:extLst>
              <a:ext uri="{FF2B5EF4-FFF2-40B4-BE49-F238E27FC236}">
                <a16:creationId xmlns:a16="http://schemas.microsoft.com/office/drawing/2014/main" id="{B04A98E6-E97A-4B6D-9703-7D058120DD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1714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802F1-1AF6-49B6-8F76-203A1518FD40}"/>
              </a:ext>
            </a:extLst>
          </p:cNvPr>
          <p:cNvSpPr>
            <a:spLocks noGrp="1"/>
          </p:cNvSpPr>
          <p:nvPr>
            <p:ph type="title"/>
          </p:nvPr>
        </p:nvSpPr>
        <p:spPr/>
        <p:txBody>
          <a:bodyPr/>
          <a:lstStyle/>
          <a:p>
            <a:r>
              <a:rPr lang="pt-BR"/>
              <a:t>Instagram Key Metrics Radar | Adios&amp;Rakipler</a:t>
            </a:r>
            <a:endParaRPr lang="en-US"/>
          </a:p>
        </p:txBody>
      </p:sp>
      <p:graphicFrame>
        <p:nvGraphicFramePr>
          <p:cNvPr id="6" name="Chart Placeholder 5">
            <a:extLst>
              <a:ext uri="{FF2B5EF4-FFF2-40B4-BE49-F238E27FC236}">
                <a16:creationId xmlns:a16="http://schemas.microsoft.com/office/drawing/2014/main" id="{8C1C24E0-2CCF-493F-A95E-33122CDCD5FA}"/>
              </a:ext>
            </a:extLst>
          </p:cNvPr>
          <p:cNvGraphicFramePr>
            <a:graphicFrameLocks noGrp="1"/>
          </p:cNvGraphicFramePr>
          <p:nvPr>
            <p:ph type="chart" sz="quarter" idx="13"/>
            <p:extLst>
              <p:ext uri="{D42A27DB-BD31-4B8C-83A1-F6EECF244321}">
                <p14:modId xmlns:p14="http://schemas.microsoft.com/office/powerpoint/2010/main" val="59537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6D0336-F774-4AC3-A97B-7696291DCFAE}"/>
              </a:ext>
            </a:extLst>
          </p:cNvPr>
          <p:cNvSpPr>
            <a:spLocks noGrp="1"/>
          </p:cNvSpPr>
          <p:nvPr>
            <p:ph type="body" sz="quarter" idx="14"/>
          </p:nvPr>
        </p:nvSpPr>
        <p:spPr/>
        <p:txBody>
          <a:bodyPr/>
          <a:lstStyle/>
          <a:p>
            <a:r>
              <a:rPr lang="en-US"/>
              <a:t>12/01/2019 - 12/15/2019</a:t>
            </a:r>
          </a:p>
        </p:txBody>
      </p:sp>
      <p:sp>
        <p:nvSpPr>
          <p:cNvPr id="5" name="Footer Placeholder 4">
            <a:extLst>
              <a:ext uri="{FF2B5EF4-FFF2-40B4-BE49-F238E27FC236}">
                <a16:creationId xmlns:a16="http://schemas.microsoft.com/office/drawing/2014/main" id="{833892E4-D88A-4FD9-9A72-C67AC96595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7475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265BC-8BA2-4708-BFE8-E9CA24A77D7A}"/>
              </a:ext>
            </a:extLst>
          </p:cNvPr>
          <p:cNvSpPr>
            <a:spLocks noGrp="1"/>
          </p:cNvSpPr>
          <p:nvPr>
            <p:ph type="title"/>
          </p:nvPr>
        </p:nvSpPr>
        <p:spPr/>
        <p:txBody>
          <a:bodyPr/>
          <a:lstStyle/>
          <a:p>
            <a:r>
              <a:rPr lang="en-US"/>
              <a:t>Instagram Total Interactions | Adios&amp;Rakipler</a:t>
            </a:r>
          </a:p>
        </p:txBody>
      </p:sp>
      <p:graphicFrame>
        <p:nvGraphicFramePr>
          <p:cNvPr id="6" name="Chart Placeholder 5">
            <a:extLst>
              <a:ext uri="{FF2B5EF4-FFF2-40B4-BE49-F238E27FC236}">
                <a16:creationId xmlns:a16="http://schemas.microsoft.com/office/drawing/2014/main" id="{302D648E-3D4C-4750-B243-3E74169451B1}"/>
              </a:ext>
            </a:extLst>
          </p:cNvPr>
          <p:cNvGraphicFramePr>
            <a:graphicFrameLocks noGrp="1"/>
          </p:cNvGraphicFramePr>
          <p:nvPr>
            <p:ph type="chart" sz="quarter" idx="13"/>
            <p:extLst>
              <p:ext uri="{D42A27DB-BD31-4B8C-83A1-F6EECF244321}">
                <p14:modId xmlns:p14="http://schemas.microsoft.com/office/powerpoint/2010/main" val="2498658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F48CFB-5ECA-4ABF-93B5-2DE9C59A8ED6}"/>
              </a:ext>
            </a:extLst>
          </p:cNvPr>
          <p:cNvSpPr>
            <a:spLocks noGrp="1"/>
          </p:cNvSpPr>
          <p:nvPr>
            <p:ph type="body" sz="quarter" idx="14"/>
          </p:nvPr>
        </p:nvSpPr>
        <p:spPr/>
        <p:txBody>
          <a:bodyPr/>
          <a:lstStyle/>
          <a:p>
            <a:r>
              <a:rPr lang="en-US"/>
              <a:t>12/01/2019 - 12/15/2019</a:t>
            </a:r>
          </a:p>
        </p:txBody>
      </p:sp>
      <p:sp>
        <p:nvSpPr>
          <p:cNvPr id="5" name="Footer Placeholder 4">
            <a:extLst>
              <a:ext uri="{FF2B5EF4-FFF2-40B4-BE49-F238E27FC236}">
                <a16:creationId xmlns:a16="http://schemas.microsoft.com/office/drawing/2014/main" id="{A059725F-93D9-436A-B671-5A366C2E89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2233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866E6-FC37-4F0C-A510-82519EC31A92}"/>
              </a:ext>
            </a:extLst>
          </p:cNvPr>
          <p:cNvSpPr>
            <a:spLocks noGrp="1"/>
          </p:cNvSpPr>
          <p:nvPr>
            <p:ph type="title"/>
          </p:nvPr>
        </p:nvSpPr>
        <p:spPr/>
        <p:txBody>
          <a:bodyPr/>
          <a:lstStyle/>
          <a:p>
            <a:r>
              <a:rPr lang="en-US"/>
              <a:t>Instagram Interaction Rate By Post Type | Adios&amp;Rakipler</a:t>
            </a:r>
          </a:p>
        </p:txBody>
      </p:sp>
      <p:graphicFrame>
        <p:nvGraphicFramePr>
          <p:cNvPr id="6" name="Chart Placeholder 5">
            <a:extLst>
              <a:ext uri="{FF2B5EF4-FFF2-40B4-BE49-F238E27FC236}">
                <a16:creationId xmlns:a16="http://schemas.microsoft.com/office/drawing/2014/main" id="{CC9C4290-FA18-4A09-8A92-B407CA3A323C}"/>
              </a:ext>
            </a:extLst>
          </p:cNvPr>
          <p:cNvGraphicFramePr>
            <a:graphicFrameLocks noGrp="1"/>
          </p:cNvGraphicFramePr>
          <p:nvPr>
            <p:ph type="chart" sz="quarter" idx="13"/>
            <p:extLst>
              <p:ext uri="{D42A27DB-BD31-4B8C-83A1-F6EECF244321}">
                <p14:modId xmlns:p14="http://schemas.microsoft.com/office/powerpoint/2010/main" val="382521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5F48A3-49B5-48B8-8680-A7978B06E727}"/>
              </a:ext>
            </a:extLst>
          </p:cNvPr>
          <p:cNvSpPr>
            <a:spLocks noGrp="1"/>
          </p:cNvSpPr>
          <p:nvPr>
            <p:ph type="body" sz="quarter" idx="14"/>
          </p:nvPr>
        </p:nvSpPr>
        <p:spPr/>
        <p:txBody>
          <a:bodyPr/>
          <a:lstStyle/>
          <a:p>
            <a:r>
              <a:rPr lang="en-US"/>
              <a:t>12/01/2019 - 12/15/2019</a:t>
            </a:r>
          </a:p>
        </p:txBody>
      </p:sp>
      <p:sp>
        <p:nvSpPr>
          <p:cNvPr id="5" name="Footer Placeholder 4">
            <a:extLst>
              <a:ext uri="{FF2B5EF4-FFF2-40B4-BE49-F238E27FC236}">
                <a16:creationId xmlns:a16="http://schemas.microsoft.com/office/drawing/2014/main" id="{444FF9E1-0027-4FBE-BFED-8E35B2F32D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0406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6FA91-DD08-46B1-A79C-A3ADE28EFB97}"/>
              </a:ext>
            </a:extLst>
          </p:cNvPr>
          <p:cNvSpPr>
            <a:spLocks noGrp="1"/>
          </p:cNvSpPr>
          <p:nvPr>
            <p:ph type="title"/>
          </p:nvPr>
        </p:nvSpPr>
        <p:spPr/>
        <p:txBody>
          <a:bodyPr/>
          <a:lstStyle/>
          <a:p>
            <a:r>
              <a:rPr lang="en-US"/>
              <a:t>Instagram Interactions by Post Type | Adios&amp;Rakipler</a:t>
            </a:r>
          </a:p>
        </p:txBody>
      </p:sp>
      <p:graphicFrame>
        <p:nvGraphicFramePr>
          <p:cNvPr id="6" name="Chart Placeholder 5">
            <a:extLst>
              <a:ext uri="{FF2B5EF4-FFF2-40B4-BE49-F238E27FC236}">
                <a16:creationId xmlns:a16="http://schemas.microsoft.com/office/drawing/2014/main" id="{DF35ADE8-C699-446C-82C5-DA346F1F075A}"/>
              </a:ext>
            </a:extLst>
          </p:cNvPr>
          <p:cNvGraphicFramePr>
            <a:graphicFrameLocks noGrp="1"/>
          </p:cNvGraphicFramePr>
          <p:nvPr>
            <p:ph type="chart" sz="quarter" idx="13"/>
            <p:extLst>
              <p:ext uri="{D42A27DB-BD31-4B8C-83A1-F6EECF244321}">
                <p14:modId xmlns:p14="http://schemas.microsoft.com/office/powerpoint/2010/main" val="3981629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1ABEBB-D404-48EB-911A-B1F8D50EFB80}"/>
              </a:ext>
            </a:extLst>
          </p:cNvPr>
          <p:cNvSpPr>
            <a:spLocks noGrp="1"/>
          </p:cNvSpPr>
          <p:nvPr>
            <p:ph type="body" sz="quarter" idx="14"/>
          </p:nvPr>
        </p:nvSpPr>
        <p:spPr/>
        <p:txBody>
          <a:bodyPr/>
          <a:lstStyle/>
          <a:p>
            <a:r>
              <a:rPr lang="en-US"/>
              <a:t>12/01/2019 - 12/15/2019</a:t>
            </a:r>
          </a:p>
        </p:txBody>
      </p:sp>
      <p:sp>
        <p:nvSpPr>
          <p:cNvPr id="5" name="Footer Placeholder 4">
            <a:extLst>
              <a:ext uri="{FF2B5EF4-FFF2-40B4-BE49-F238E27FC236}">
                <a16:creationId xmlns:a16="http://schemas.microsoft.com/office/drawing/2014/main" id="{82EF5B0B-7D61-4A5A-8CBE-D9189B9E2D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80351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D6275-BDD0-487F-B47F-B7C1F575A66E}"/>
              </a:ext>
            </a:extLst>
          </p:cNvPr>
          <p:cNvSpPr>
            <a:spLocks noGrp="1"/>
          </p:cNvSpPr>
          <p:nvPr>
            <p:ph type="title"/>
          </p:nvPr>
        </p:nvSpPr>
        <p:spPr/>
        <p:txBody>
          <a:bodyPr/>
          <a:lstStyle/>
          <a:p>
            <a:r>
              <a:rPr lang="en-US"/>
              <a:t>Instagram Interaction Rate | Adios&amp;Rakipler</a:t>
            </a:r>
          </a:p>
        </p:txBody>
      </p:sp>
      <p:graphicFrame>
        <p:nvGraphicFramePr>
          <p:cNvPr id="6" name="Chart Placeholder 5">
            <a:extLst>
              <a:ext uri="{FF2B5EF4-FFF2-40B4-BE49-F238E27FC236}">
                <a16:creationId xmlns:a16="http://schemas.microsoft.com/office/drawing/2014/main" id="{526E5E68-E310-43A5-B3CB-0E88A6E96BE9}"/>
              </a:ext>
            </a:extLst>
          </p:cNvPr>
          <p:cNvGraphicFramePr>
            <a:graphicFrameLocks noGrp="1"/>
          </p:cNvGraphicFramePr>
          <p:nvPr>
            <p:ph type="chart" sz="quarter" idx="13"/>
            <p:extLst>
              <p:ext uri="{D42A27DB-BD31-4B8C-83A1-F6EECF244321}">
                <p14:modId xmlns:p14="http://schemas.microsoft.com/office/powerpoint/2010/main" val="329273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DD61D2-9677-4395-A27E-24DCA77AA17B}"/>
              </a:ext>
            </a:extLst>
          </p:cNvPr>
          <p:cNvSpPr>
            <a:spLocks noGrp="1"/>
          </p:cNvSpPr>
          <p:nvPr>
            <p:ph type="body" sz="quarter" idx="14"/>
          </p:nvPr>
        </p:nvSpPr>
        <p:spPr/>
        <p:txBody>
          <a:bodyPr/>
          <a:lstStyle/>
          <a:p>
            <a:r>
              <a:rPr lang="en-US"/>
              <a:t>12/01/2019 - 12/15/2019</a:t>
            </a:r>
          </a:p>
        </p:txBody>
      </p:sp>
      <p:sp>
        <p:nvSpPr>
          <p:cNvPr id="5" name="Footer Placeholder 4">
            <a:extLst>
              <a:ext uri="{FF2B5EF4-FFF2-40B4-BE49-F238E27FC236}">
                <a16:creationId xmlns:a16="http://schemas.microsoft.com/office/drawing/2014/main" id="{C9C67F27-2133-4273-B1B9-1F7F004569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46330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BB037-CB94-445F-A022-32CCF562A17F}"/>
              </a:ext>
            </a:extLst>
          </p:cNvPr>
          <p:cNvSpPr>
            <a:spLocks noGrp="1"/>
          </p:cNvSpPr>
          <p:nvPr>
            <p:ph type="title"/>
          </p:nvPr>
        </p:nvSpPr>
        <p:spPr/>
        <p:txBody>
          <a:bodyPr/>
          <a:lstStyle/>
          <a:p>
            <a:r>
              <a:rPr lang="en-US"/>
              <a:t>Instagram Posts Table | Adios&amp;Rakipler</a:t>
            </a:r>
          </a:p>
        </p:txBody>
      </p:sp>
      <p:graphicFrame>
        <p:nvGraphicFramePr>
          <p:cNvPr id="5" name="Table Placeholder 4">
            <a:extLst>
              <a:ext uri="{FF2B5EF4-FFF2-40B4-BE49-F238E27FC236}">
                <a16:creationId xmlns:a16="http://schemas.microsoft.com/office/drawing/2014/main" id="{57BE7D57-F4F7-46DE-8325-287B047163DD}"/>
              </a:ext>
            </a:extLst>
          </p:cNvPr>
          <p:cNvGraphicFramePr>
            <a:graphicFrameLocks noGrp="1"/>
          </p:cNvGraphicFramePr>
          <p:nvPr>
            <p:ph type="tbl" sz="quarter" idx="13"/>
            <p:extLst>
              <p:ext uri="{D42A27DB-BD31-4B8C-83A1-F6EECF244321}">
                <p14:modId xmlns:p14="http://schemas.microsoft.com/office/powerpoint/2010/main" val="3742565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02221357"/>
                    </a:ext>
                  </a:extLst>
                </a:gridCol>
                <a:gridCol w="1810512">
                  <a:extLst>
                    <a:ext uri="{9D8B030D-6E8A-4147-A177-3AD203B41FA5}">
                      <a16:colId xmlns:a16="http://schemas.microsoft.com/office/drawing/2014/main" val="2350106040"/>
                    </a:ext>
                  </a:extLst>
                </a:gridCol>
                <a:gridCol w="822960">
                  <a:extLst>
                    <a:ext uri="{9D8B030D-6E8A-4147-A177-3AD203B41FA5}">
                      <a16:colId xmlns:a16="http://schemas.microsoft.com/office/drawing/2014/main" val="579314387"/>
                    </a:ext>
                  </a:extLst>
                </a:gridCol>
                <a:gridCol w="822960">
                  <a:extLst>
                    <a:ext uri="{9D8B030D-6E8A-4147-A177-3AD203B41FA5}">
                      <a16:colId xmlns:a16="http://schemas.microsoft.com/office/drawing/2014/main" val="4233466195"/>
                    </a:ext>
                  </a:extLst>
                </a:gridCol>
                <a:gridCol w="822960">
                  <a:extLst>
                    <a:ext uri="{9D8B030D-6E8A-4147-A177-3AD203B41FA5}">
                      <a16:colId xmlns:a16="http://schemas.microsoft.com/office/drawing/2014/main" val="251874747"/>
                    </a:ext>
                  </a:extLst>
                </a:gridCol>
                <a:gridCol w="822960">
                  <a:extLst>
                    <a:ext uri="{9D8B030D-6E8A-4147-A177-3AD203B41FA5}">
                      <a16:colId xmlns:a16="http://schemas.microsoft.com/office/drawing/2014/main" val="3663690378"/>
                    </a:ext>
                  </a:extLst>
                </a:gridCol>
                <a:gridCol w="822960">
                  <a:extLst>
                    <a:ext uri="{9D8B030D-6E8A-4147-A177-3AD203B41FA5}">
                      <a16:colId xmlns:a16="http://schemas.microsoft.com/office/drawing/2014/main" val="170638900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132916946"/>
                  </a:ext>
                </a:extLst>
              </a:tr>
              <a:tr h="370840">
                <a:tc>
                  <a:txBody>
                    <a:bodyPr/>
                    <a:lstStyle/>
                    <a:p>
                      <a:r>
                        <a:rPr lang="en-US" sz="1000" b="1"/>
                        <a:t>wingscard (Wings Card) - 2019-12-13 08:07:42</a:t>
                      </a:r>
                      <a:r>
                        <a:rPr lang="en-US" sz="1000"/>
                        <a:t>
 Rüyalarınızı süsleyecek seyahat fırsatı Wings ayrıcalıklarıyla geliyor. Wings’i takip edin, yılın son Rüya Şehirler kampanyasıyla tatile çıkma fırsatını yakalayın. Detaylı bilgi profildeki linkte.</a:t>
                      </a:r>
                    </a:p>
                  </a:txBody>
                  <a:tcPr/>
                </a:tc>
                <a:tc>
                  <a:txBody>
                    <a:bodyPr/>
                    <a:lstStyle/>
                    <a:p>
                      <a:r>
                        <a:rPr lang="en-US" sz="1000"/>
                        <a:t>https://www.instagram.com/p/B6AVzHUpNMF/media</a:t>
                      </a:r>
                    </a:p>
                  </a:txBody>
                  <a:tcPr/>
                </a:tc>
                <a:tc>
                  <a:txBody>
                    <a:bodyPr/>
                    <a:lstStyle/>
                    <a:p>
                      <a:r>
                        <a:rPr lang="en-US" sz="1000"/>
                        <a:t>01/09/2020 07:03:05</a:t>
                      </a:r>
                    </a:p>
                  </a:txBody>
                  <a:tcPr/>
                </a:tc>
                <a:tc>
                  <a:txBody>
                    <a:bodyPr/>
                    <a:lstStyle/>
                    <a:p>
                      <a:r>
                        <a:rPr lang="en-US" sz="1000"/>
                        <a:t>28</a:t>
                      </a:r>
                    </a:p>
                  </a:txBody>
                  <a:tcPr/>
                </a:tc>
                <a:tc>
                  <a:txBody>
                    <a:bodyPr/>
                    <a:lstStyle/>
                    <a:p>
                      <a:r>
                        <a:rPr lang="en-US" sz="1000"/>
                        <a:t>0</a:t>
                      </a:r>
                    </a:p>
                  </a:txBody>
                  <a:tcPr/>
                </a:tc>
                <a:tc>
                  <a:txBody>
                    <a:bodyPr/>
                    <a:lstStyle/>
                    <a:p>
                      <a:r>
                        <a:rPr lang="en-US" sz="1000"/>
                        <a:t>1.7435 %</a:t>
                      </a:r>
                    </a:p>
                  </a:txBody>
                  <a:tcPr/>
                </a:tc>
                <a:tc>
                  <a:txBody>
                    <a:bodyPr/>
                    <a:lstStyle/>
                    <a:p>
                      <a:r>
                        <a:rPr lang="en-US" sz="1000"/>
                        <a:t>Video</a:t>
                      </a:r>
                    </a:p>
                  </a:txBody>
                  <a:tcPr/>
                </a:tc>
                <a:extLst>
                  <a:ext uri="{0D108BD9-81ED-4DB2-BD59-A6C34878D82A}">
                    <a16:rowId xmlns:a16="http://schemas.microsoft.com/office/drawing/2014/main" val="828438879"/>
                  </a:ext>
                </a:extLst>
              </a:tr>
              <a:tr h="370840">
                <a:tc>
                  <a:txBody>
                    <a:bodyPr/>
                    <a:lstStyle/>
                    <a:p>
                      <a:r>
                        <a:rPr lang="en-US" sz="1000" b="1"/>
                        <a:t>wingscard (Wings Card) - 2019-12-15 09:20:39</a:t>
                      </a:r>
                      <a:r>
                        <a:rPr lang="en-US" sz="1000"/>
                        <a:t>
 "Yılın son Rüya Şehirler duyurusuna sayılı günler kaldı! Wings’i takip edin ve kampanyadan faydalanacak 150 kişiden biri olmak için hızlı davranın. Detaylı bilgi profildeki linkte.</a:t>
                      </a:r>
                    </a:p>
                  </a:txBody>
                  <a:tcPr/>
                </a:tc>
                <a:tc>
                  <a:txBody>
                    <a:bodyPr/>
                    <a:lstStyle/>
                    <a:p>
                      <a:r>
                        <a:rPr lang="en-US" sz="1000"/>
                        <a:t>https://www.instagram.com/p/B6FnsPxpG_z/media</a:t>
                      </a:r>
                    </a:p>
                  </a:txBody>
                  <a:tcPr/>
                </a:tc>
                <a:tc>
                  <a:txBody>
                    <a:bodyPr/>
                    <a:lstStyle/>
                    <a:p>
                      <a:r>
                        <a:rPr lang="en-US" sz="1000"/>
                        <a:t>01/09/2020 07:03:05</a:t>
                      </a:r>
                    </a:p>
                  </a:txBody>
                  <a:tcPr/>
                </a:tc>
                <a:tc>
                  <a:txBody>
                    <a:bodyPr/>
                    <a:lstStyle/>
                    <a:p>
                      <a:r>
                        <a:rPr lang="en-US" sz="1000"/>
                        <a:t>19</a:t>
                      </a:r>
                    </a:p>
                  </a:txBody>
                  <a:tcPr/>
                </a:tc>
                <a:tc>
                  <a:txBody>
                    <a:bodyPr/>
                    <a:lstStyle/>
                    <a:p>
                      <a:r>
                        <a:rPr lang="en-US" sz="1000"/>
                        <a:t>0</a:t>
                      </a:r>
                    </a:p>
                  </a:txBody>
                  <a:tcPr/>
                </a:tc>
                <a:tc>
                  <a:txBody>
                    <a:bodyPr/>
                    <a:lstStyle/>
                    <a:p>
                      <a:r>
                        <a:rPr lang="en-US" sz="1000"/>
                        <a:t>1.1860 %</a:t>
                      </a:r>
                    </a:p>
                  </a:txBody>
                  <a:tcPr/>
                </a:tc>
                <a:tc>
                  <a:txBody>
                    <a:bodyPr/>
                    <a:lstStyle/>
                    <a:p>
                      <a:r>
                        <a:rPr lang="en-US" sz="1000"/>
                        <a:t>Video</a:t>
                      </a:r>
                    </a:p>
                  </a:txBody>
                  <a:tcPr/>
                </a:tc>
                <a:extLst>
                  <a:ext uri="{0D108BD9-81ED-4DB2-BD59-A6C34878D82A}">
                    <a16:rowId xmlns:a16="http://schemas.microsoft.com/office/drawing/2014/main" val="466851142"/>
                  </a:ext>
                </a:extLst>
              </a:tr>
              <a:tr h="370840">
                <a:tc>
                  <a:txBody>
                    <a:bodyPr/>
                    <a:lstStyle/>
                    <a:p>
                      <a:r>
                        <a:rPr lang="en-US" sz="1000" b="1"/>
                        <a:t>wingscard (Wings Card) - 2019-12-14 06:21:20</a:t>
                      </a:r>
                      <a:r>
                        <a:rPr lang="en-US" sz="1000"/>
                        <a:t>
 Rüyalarınızdaki şehirleri Wings ayrıcalığıyla gezmeye var mısınız? Wings’i takip ederek rüya gibi bir tatil için beklemede kalın. Detaylı bilgi profildeki linkte.</a:t>
                      </a:r>
                    </a:p>
                  </a:txBody>
                  <a:tcPr/>
                </a:tc>
                <a:tc>
                  <a:txBody>
                    <a:bodyPr/>
                    <a:lstStyle/>
                    <a:p>
                      <a:r>
                        <a:rPr lang="en-US" sz="1000"/>
                        <a:t>https://www.instagram.com/p/B6CuaqWJXr9/media</a:t>
                      </a:r>
                    </a:p>
                  </a:txBody>
                  <a:tcPr/>
                </a:tc>
                <a:tc>
                  <a:txBody>
                    <a:bodyPr/>
                    <a:lstStyle/>
                    <a:p>
                      <a:r>
                        <a:rPr lang="en-US" sz="1000"/>
                        <a:t>01/09/2020 07:03:05</a:t>
                      </a:r>
                    </a:p>
                  </a:txBody>
                  <a:tcPr/>
                </a:tc>
                <a:tc>
                  <a:txBody>
                    <a:bodyPr/>
                    <a:lstStyle/>
                    <a:p>
                      <a:r>
                        <a:rPr lang="en-US" sz="1000"/>
                        <a:t>17</a:t>
                      </a:r>
                    </a:p>
                  </a:txBody>
                  <a:tcPr/>
                </a:tc>
                <a:tc>
                  <a:txBody>
                    <a:bodyPr/>
                    <a:lstStyle/>
                    <a:p>
                      <a:r>
                        <a:rPr lang="en-US" sz="1000"/>
                        <a:t>0</a:t>
                      </a:r>
                    </a:p>
                  </a:txBody>
                  <a:tcPr/>
                </a:tc>
                <a:tc>
                  <a:txBody>
                    <a:bodyPr/>
                    <a:lstStyle/>
                    <a:p>
                      <a:r>
                        <a:rPr lang="en-US" sz="1000"/>
                        <a:t>1.0605 %</a:t>
                      </a:r>
                    </a:p>
                  </a:txBody>
                  <a:tcPr/>
                </a:tc>
                <a:tc>
                  <a:txBody>
                    <a:bodyPr/>
                    <a:lstStyle/>
                    <a:p>
                      <a:r>
                        <a:rPr lang="en-US" sz="1000"/>
                        <a:t>Video</a:t>
                      </a:r>
                    </a:p>
                  </a:txBody>
                  <a:tcPr/>
                </a:tc>
                <a:extLst>
                  <a:ext uri="{0D108BD9-81ED-4DB2-BD59-A6C34878D82A}">
                    <a16:rowId xmlns:a16="http://schemas.microsoft.com/office/drawing/2014/main" val="1453243359"/>
                  </a:ext>
                </a:extLst>
              </a:tr>
              <a:tr h="370840">
                <a:tc>
                  <a:txBody>
                    <a:bodyPr/>
                    <a:lstStyle/>
                    <a:p>
                      <a:r>
                        <a:rPr lang="en-US" sz="1000" b="1"/>
                        <a:t>maximileskart - 2019-12-09 11:58:19</a:t>
                      </a:r>
                      <a:r>
                        <a:rPr lang="en-US" sz="1000"/>
                        <a:t>
 Maximum Mobil'den dilediğiniz havayoluna ait uçak biletini kolayca seçebilir, isterseniz MaxiMillerinizi kullanarak isterseniz taksitle yurt içi ve yurt dışı uçak biletinizi anında alabilirsiniz. Dünya Sizin Onu İyi Kullanın! #ÖzgürceUç #Maximiles #Seyahat #UçakBileti #MaxiMil</a:t>
                      </a:r>
                    </a:p>
                  </a:txBody>
                  <a:tcPr/>
                </a:tc>
                <a:tc>
                  <a:txBody>
                    <a:bodyPr/>
                    <a:lstStyle/>
                    <a:p>
                      <a:r>
                        <a:rPr lang="en-US" sz="1000"/>
                        <a:t>https://www.instagram.com/p/B52dBl4qe8c/media</a:t>
                      </a:r>
                    </a:p>
                  </a:txBody>
                  <a:tcPr/>
                </a:tc>
                <a:tc>
                  <a:txBody>
                    <a:bodyPr/>
                    <a:lstStyle/>
                    <a:p>
                      <a:r>
                        <a:rPr lang="en-US" sz="1000"/>
                        <a:t>01/09/2020 07:04:20</a:t>
                      </a:r>
                    </a:p>
                  </a:txBody>
                  <a:tcPr/>
                </a:tc>
                <a:tc>
                  <a:txBody>
                    <a:bodyPr/>
                    <a:lstStyle/>
                    <a:p>
                      <a:r>
                        <a:rPr lang="en-US" sz="1000"/>
                        <a:t>101</a:t>
                      </a:r>
                    </a:p>
                  </a:txBody>
                  <a:tcPr/>
                </a:tc>
                <a:tc>
                  <a:txBody>
                    <a:bodyPr/>
                    <a:lstStyle/>
                    <a:p>
                      <a:r>
                        <a:rPr lang="en-US" sz="1000"/>
                        <a:t>0</a:t>
                      </a:r>
                    </a:p>
                  </a:txBody>
                  <a:tcPr/>
                </a:tc>
                <a:tc>
                  <a:txBody>
                    <a:bodyPr/>
                    <a:lstStyle/>
                    <a:p>
                      <a:r>
                        <a:rPr lang="en-US" sz="1000"/>
                        <a:t>0.6164 %</a:t>
                      </a:r>
                    </a:p>
                  </a:txBody>
                  <a:tcPr/>
                </a:tc>
                <a:tc>
                  <a:txBody>
                    <a:bodyPr/>
                    <a:lstStyle/>
                    <a:p>
                      <a:r>
                        <a:rPr lang="en-US" sz="1000"/>
                        <a:t>Image</a:t>
                      </a:r>
                    </a:p>
                  </a:txBody>
                  <a:tcPr/>
                </a:tc>
                <a:extLst>
                  <a:ext uri="{0D108BD9-81ED-4DB2-BD59-A6C34878D82A}">
                    <a16:rowId xmlns:a16="http://schemas.microsoft.com/office/drawing/2014/main" val="1245379665"/>
                  </a:ext>
                </a:extLst>
              </a:tr>
            </a:tbl>
          </a:graphicData>
        </a:graphic>
      </p:graphicFrame>
      <p:sp>
        <p:nvSpPr>
          <p:cNvPr id="4" name="Text Placeholder 3">
            <a:extLst>
              <a:ext uri="{FF2B5EF4-FFF2-40B4-BE49-F238E27FC236}">
                <a16:creationId xmlns:a16="http://schemas.microsoft.com/office/drawing/2014/main" id="{72333B9A-9D3B-4A31-B4B5-D5D9DF723C65}"/>
              </a:ext>
            </a:extLst>
          </p:cNvPr>
          <p:cNvSpPr>
            <a:spLocks noGrp="1"/>
          </p:cNvSpPr>
          <p:nvPr>
            <p:ph type="body" sz="quarter" idx="14"/>
          </p:nvPr>
        </p:nvSpPr>
        <p:spPr/>
        <p:txBody>
          <a:bodyPr/>
          <a:lstStyle/>
          <a:p>
            <a:r>
              <a:rPr lang="en-US"/>
              <a:t>12/01/2019 - 12/15/2019</a:t>
            </a:r>
          </a:p>
        </p:txBody>
      </p:sp>
    </p:spTree>
    <p:extLst>
      <p:ext uri="{BB962C8B-B14F-4D97-AF65-F5344CB8AC3E}">
        <p14:creationId xmlns:p14="http://schemas.microsoft.com/office/powerpoint/2010/main" val="34096868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1474</Words>
  <Application>Microsoft Office PowerPoint</Application>
  <PresentationFormat>On-screen Show (4:3)</PresentationFormat>
  <Paragraphs>533</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quintly_template</vt:lpstr>
      <vt:lpstr>Adios&amp;Rakipler</vt:lpstr>
      <vt:lpstr>Facebook Key Metrics Table | Adios&amp;Rakipler</vt:lpstr>
      <vt:lpstr>Facebook Fans Total | Adios&amp;Rakipler</vt:lpstr>
      <vt:lpstr>Facebook Fans Change | Adios&amp;Rakipler</vt:lpstr>
      <vt:lpstr>Facebook Own Posts | Adios&amp;Rakipler</vt:lpstr>
      <vt:lpstr>Facebook Total Interactions | Adios&amp;Rakipler</vt:lpstr>
      <vt:lpstr>Facebook Interactions by Post Type | Adios&amp;Rakipler</vt:lpstr>
      <vt:lpstr>Facebook Interaction Rate By Post Type | Adios&amp;Rakipler</vt:lpstr>
      <vt:lpstr>Facebook Fan Distribution | Adios&amp;Rakipler</vt:lpstr>
      <vt:lpstr>Facebook Key Metrics Radar | Adios&amp;Rakipler</vt:lpstr>
      <vt:lpstr>Facebook Own Posts Table | Adios&amp;Rakipler - 1 of 9</vt:lpstr>
      <vt:lpstr>Facebook Own Posts Table | Adios&amp;Rakipler - 2 of 9</vt:lpstr>
      <vt:lpstr>Facebook Own Posts Table | Adios&amp;Rakipler - 3 of 9</vt:lpstr>
      <vt:lpstr>Facebook Own Posts Table | Adios&amp;Rakipler - 4 of 9</vt:lpstr>
      <vt:lpstr>Facebook Own Posts Table | Adios&amp;Rakipler - 5 of 9</vt:lpstr>
      <vt:lpstr>Facebook Own Posts Table | Adios&amp;Rakipler - 6 of 9</vt:lpstr>
      <vt:lpstr>Facebook Own Posts Table | Adios&amp;Rakipler - 7 of 9</vt:lpstr>
      <vt:lpstr>Facebook Own Posts Table | Adios&amp;Rakipler - 8 of 9</vt:lpstr>
      <vt:lpstr>Facebook Own Posts Table | Adios&amp;Rakipler - 9 of 9</vt:lpstr>
      <vt:lpstr>Instagram Key Metrics Table | Adios&amp;Rakipler</vt:lpstr>
      <vt:lpstr>Instagram Followers Total | Adios&amp;Rakipler</vt:lpstr>
      <vt:lpstr>Instagram Followers Change | Adios&amp;Rakipler</vt:lpstr>
      <vt:lpstr>Instagram Posts | Adios&amp;Rakipler</vt:lpstr>
      <vt:lpstr>Instagram Follower Distribution | Adios&amp;Rakipler</vt:lpstr>
      <vt:lpstr>Instagram Key Metrics Radar | Adios&amp;Rakipler</vt:lpstr>
      <vt:lpstr>Instagram Total Interactions | Adios&amp;Rakipler</vt:lpstr>
      <vt:lpstr>Instagram Interaction Rate By Post Type | Adios&amp;Rakipler</vt:lpstr>
      <vt:lpstr>Instagram Interactions by Post Type | Adios&amp;Rakipler</vt:lpstr>
      <vt:lpstr>Instagram Interaction Rate | Adios&amp;Rakipler</vt:lpstr>
      <vt:lpstr>Instagram Posts Table | Adios&amp;Rakipler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Adios&amp;Rakipler</dc:title>
  <dc:creator>Frederik Peiniger</dc:creator>
  <cp:lastModifiedBy>Frederik Peiniger</cp:lastModifiedBy>
  <cp:revision>1</cp:revision>
  <dcterms:created xsi:type="dcterms:W3CDTF">2020-01-09T12:27:43Z</dcterms:created>
  <dcterms:modified xsi:type="dcterms:W3CDTF">2020-01-09T12:28:32Z</dcterms:modified>
</cp:coreProperties>
</file>