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adios kart</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113406</c:v>
                </c:pt>
                <c:pt idx="1">
                  <c:v>113400</c:v>
                </c:pt>
                <c:pt idx="2">
                  <c:v>113399</c:v>
                </c:pt>
                <c:pt idx="3">
                  <c:v>113396</c:v>
                </c:pt>
                <c:pt idx="4">
                  <c:v>113388</c:v>
                </c:pt>
                <c:pt idx="5">
                  <c:v>113376</c:v>
                </c:pt>
                <c:pt idx="6">
                  <c:v>113362</c:v>
                </c:pt>
                <c:pt idx="7">
                  <c:v>113354</c:v>
                </c:pt>
                <c:pt idx="8">
                  <c:v>113344</c:v>
                </c:pt>
                <c:pt idx="9">
                  <c:v>113343</c:v>
                </c:pt>
                <c:pt idx="10">
                  <c:v>113337</c:v>
                </c:pt>
                <c:pt idx="11">
                  <c:v>113334</c:v>
                </c:pt>
                <c:pt idx="12">
                  <c:v>113327</c:v>
                </c:pt>
                <c:pt idx="13">
                  <c:v>113318</c:v>
                </c:pt>
                <c:pt idx="14">
                  <c:v>113314</c:v>
                </c:pt>
                <c:pt idx="15">
                  <c:v>113307</c:v>
                </c:pt>
                <c:pt idx="16">
                  <c:v>113298</c:v>
                </c:pt>
                <c:pt idx="17">
                  <c:v>113289</c:v>
                </c:pt>
                <c:pt idx="18">
                  <c:v>113288</c:v>
                </c:pt>
                <c:pt idx="19">
                  <c:v>113280</c:v>
                </c:pt>
                <c:pt idx="20">
                  <c:v>113277</c:v>
                </c:pt>
                <c:pt idx="21">
                  <c:v>113269</c:v>
                </c:pt>
                <c:pt idx="22">
                  <c:v>113265</c:v>
                </c:pt>
                <c:pt idx="23">
                  <c:v>113247</c:v>
                </c:pt>
                <c:pt idx="24">
                  <c:v>113237</c:v>
                </c:pt>
                <c:pt idx="25">
                  <c:v>113230</c:v>
                </c:pt>
                <c:pt idx="26">
                  <c:v>113223</c:v>
                </c:pt>
                <c:pt idx="27">
                  <c:v>113211</c:v>
                </c:pt>
                <c:pt idx="28">
                  <c:v>113204</c:v>
                </c:pt>
                <c:pt idx="29">
                  <c:v>113192</c:v>
                </c:pt>
                <c:pt idx="30">
                  <c:v>113180</c:v>
                </c:pt>
              </c:numCache>
            </c:numRef>
          </c:val>
          <c:smooth val="0"/>
          <c:extLst>
            <c:ext xmlns:c16="http://schemas.microsoft.com/office/drawing/2014/chart" uri="{C3380CC4-5D6E-409C-BE32-E72D297353CC}">
              <c16:uniqueId val="{00000000-7DF6-4F4A-A1A0-E774D386BDD5}"/>
            </c:ext>
          </c:extLst>
        </c:ser>
        <c:ser>
          <c:idx val="1"/>
          <c:order val="1"/>
          <c:tx>
            <c:strRef>
              <c:f>Sheet1!$C$1</c:f>
              <c:strCache>
                <c:ptCount val="1"/>
                <c:pt idx="0">
                  <c:v>Garanti Miles&amp;Smiles Kredi Kartı</c:v>
                </c:pt>
              </c:strCache>
            </c:strRef>
          </c:tx>
          <c:spPr>
            <a:ln w="28575" cap="rnd">
              <a:solidFill>
                <a:schemeClr val="accent2"/>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Sheet1!$C$2:$C$32</c:f>
              <c:numCache>
                <c:formatCode>General</c:formatCode>
                <c:ptCount val="31"/>
                <c:pt idx="0">
                  <c:v>296821</c:v>
                </c:pt>
                <c:pt idx="1">
                  <c:v>296806</c:v>
                </c:pt>
                <c:pt idx="2">
                  <c:v>296777</c:v>
                </c:pt>
                <c:pt idx="3">
                  <c:v>296757</c:v>
                </c:pt>
                <c:pt idx="4">
                  <c:v>296736</c:v>
                </c:pt>
                <c:pt idx="5">
                  <c:v>296721</c:v>
                </c:pt>
                <c:pt idx="6">
                  <c:v>296714</c:v>
                </c:pt>
                <c:pt idx="7">
                  <c:v>296691</c:v>
                </c:pt>
                <c:pt idx="8">
                  <c:v>296666</c:v>
                </c:pt>
                <c:pt idx="9">
                  <c:v>296650</c:v>
                </c:pt>
                <c:pt idx="10">
                  <c:v>296632</c:v>
                </c:pt>
                <c:pt idx="11">
                  <c:v>296605</c:v>
                </c:pt>
                <c:pt idx="12">
                  <c:v>296592</c:v>
                </c:pt>
                <c:pt idx="13">
                  <c:v>296567</c:v>
                </c:pt>
                <c:pt idx="14">
                  <c:v>296556</c:v>
                </c:pt>
                <c:pt idx="15">
                  <c:v>296552</c:v>
                </c:pt>
                <c:pt idx="16">
                  <c:v>296541</c:v>
                </c:pt>
                <c:pt idx="17">
                  <c:v>296510</c:v>
                </c:pt>
                <c:pt idx="18">
                  <c:v>296491</c:v>
                </c:pt>
                <c:pt idx="19">
                  <c:v>296471</c:v>
                </c:pt>
                <c:pt idx="20">
                  <c:v>296459</c:v>
                </c:pt>
                <c:pt idx="21">
                  <c:v>296443</c:v>
                </c:pt>
                <c:pt idx="22">
                  <c:v>296427</c:v>
                </c:pt>
                <c:pt idx="23">
                  <c:v>296397</c:v>
                </c:pt>
                <c:pt idx="24">
                  <c:v>296384</c:v>
                </c:pt>
                <c:pt idx="25">
                  <c:v>296366</c:v>
                </c:pt>
                <c:pt idx="26">
                  <c:v>296350</c:v>
                </c:pt>
                <c:pt idx="27">
                  <c:v>296329</c:v>
                </c:pt>
                <c:pt idx="28">
                  <c:v>296316</c:v>
                </c:pt>
                <c:pt idx="29">
                  <c:v>296297</c:v>
                </c:pt>
                <c:pt idx="30">
                  <c:v>296288</c:v>
                </c:pt>
              </c:numCache>
            </c:numRef>
          </c:val>
          <c:smooth val="0"/>
          <c:extLst>
            <c:ext xmlns:c16="http://schemas.microsoft.com/office/drawing/2014/chart" uri="{C3380CC4-5D6E-409C-BE32-E72D297353CC}">
              <c16:uniqueId val="{00000001-7DF6-4F4A-A1A0-E774D386BDD5}"/>
            </c:ext>
          </c:extLst>
        </c:ser>
        <c:ser>
          <c:idx val="2"/>
          <c:order val="2"/>
          <c:tx>
            <c:strRef>
              <c:f>Sheet1!$D$1</c:f>
              <c:strCache>
                <c:ptCount val="1"/>
                <c:pt idx="0">
                  <c:v>Wings Card</c:v>
                </c:pt>
              </c:strCache>
            </c:strRef>
          </c:tx>
          <c:spPr>
            <a:ln w="28575" cap="rnd">
              <a:solidFill>
                <a:schemeClr val="accent3"/>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Sheet1!$D$2:$D$32</c:f>
              <c:numCache>
                <c:formatCode>General</c:formatCode>
                <c:ptCount val="31"/>
                <c:pt idx="0">
                  <c:v>80487</c:v>
                </c:pt>
                <c:pt idx="1">
                  <c:v>80488</c:v>
                </c:pt>
                <c:pt idx="2">
                  <c:v>80485</c:v>
                </c:pt>
                <c:pt idx="3">
                  <c:v>80483</c:v>
                </c:pt>
                <c:pt idx="4">
                  <c:v>80478</c:v>
                </c:pt>
                <c:pt idx="5">
                  <c:v>80473</c:v>
                </c:pt>
                <c:pt idx="6">
                  <c:v>80467</c:v>
                </c:pt>
                <c:pt idx="7">
                  <c:v>80456</c:v>
                </c:pt>
                <c:pt idx="8">
                  <c:v>80450</c:v>
                </c:pt>
                <c:pt idx="9">
                  <c:v>80442</c:v>
                </c:pt>
                <c:pt idx="10">
                  <c:v>80433</c:v>
                </c:pt>
                <c:pt idx="11">
                  <c:v>80424</c:v>
                </c:pt>
                <c:pt idx="12">
                  <c:v>80413</c:v>
                </c:pt>
                <c:pt idx="13">
                  <c:v>80411</c:v>
                </c:pt>
                <c:pt idx="14">
                  <c:v>80404</c:v>
                </c:pt>
                <c:pt idx="15">
                  <c:v>80396</c:v>
                </c:pt>
                <c:pt idx="16">
                  <c:v>80390</c:v>
                </c:pt>
                <c:pt idx="17">
                  <c:v>80378</c:v>
                </c:pt>
                <c:pt idx="18">
                  <c:v>80373</c:v>
                </c:pt>
                <c:pt idx="19">
                  <c:v>80367</c:v>
                </c:pt>
                <c:pt idx="20">
                  <c:v>80364</c:v>
                </c:pt>
                <c:pt idx="21">
                  <c:v>80364</c:v>
                </c:pt>
                <c:pt idx="22">
                  <c:v>80364</c:v>
                </c:pt>
                <c:pt idx="23">
                  <c:v>80358</c:v>
                </c:pt>
                <c:pt idx="24">
                  <c:v>80350</c:v>
                </c:pt>
                <c:pt idx="25">
                  <c:v>80343</c:v>
                </c:pt>
                <c:pt idx="26">
                  <c:v>80341</c:v>
                </c:pt>
                <c:pt idx="27">
                  <c:v>80331</c:v>
                </c:pt>
                <c:pt idx="28">
                  <c:v>80329</c:v>
                </c:pt>
                <c:pt idx="29">
                  <c:v>80322</c:v>
                </c:pt>
                <c:pt idx="30">
                  <c:v>80312</c:v>
                </c:pt>
              </c:numCache>
            </c:numRef>
          </c:val>
          <c:smooth val="0"/>
          <c:extLst>
            <c:ext xmlns:c16="http://schemas.microsoft.com/office/drawing/2014/chart" uri="{C3380CC4-5D6E-409C-BE32-E72D297353CC}">
              <c16:uniqueId val="{00000002-7DF6-4F4A-A1A0-E774D386BDD5}"/>
            </c:ext>
          </c:extLst>
        </c:ser>
        <c:dLbls>
          <c:showLegendKey val="0"/>
          <c:showVal val="0"/>
          <c:showCatName val="0"/>
          <c:showSerName val="0"/>
          <c:showPercent val="0"/>
          <c:showBubbleSize val="0"/>
        </c:dLbls>
        <c:smooth val="0"/>
        <c:axId val="311471752"/>
        <c:axId val="311466176"/>
      </c:lineChart>
      <c:dateAx>
        <c:axId val="31147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66176"/>
        <c:crosses val="autoZero"/>
        <c:auto val="1"/>
        <c:lblOffset val="100"/>
        <c:baseTimeUnit val="days"/>
      </c:dateAx>
      <c:valAx>
        <c:axId val="31146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7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adios kart</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-6</c:v>
                </c:pt>
                <c:pt idx="2">
                  <c:v>-1</c:v>
                </c:pt>
                <c:pt idx="3">
                  <c:v>-3</c:v>
                </c:pt>
                <c:pt idx="4">
                  <c:v>-8</c:v>
                </c:pt>
                <c:pt idx="5">
                  <c:v>-12</c:v>
                </c:pt>
                <c:pt idx="6">
                  <c:v>-14</c:v>
                </c:pt>
                <c:pt idx="7">
                  <c:v>-8</c:v>
                </c:pt>
                <c:pt idx="8">
                  <c:v>-10</c:v>
                </c:pt>
                <c:pt idx="9">
                  <c:v>-1</c:v>
                </c:pt>
                <c:pt idx="10">
                  <c:v>-6</c:v>
                </c:pt>
                <c:pt idx="11">
                  <c:v>-3</c:v>
                </c:pt>
                <c:pt idx="12">
                  <c:v>-7</c:v>
                </c:pt>
                <c:pt idx="13">
                  <c:v>-9</c:v>
                </c:pt>
                <c:pt idx="14">
                  <c:v>-4</c:v>
                </c:pt>
                <c:pt idx="15">
                  <c:v>-7</c:v>
                </c:pt>
                <c:pt idx="16">
                  <c:v>-9</c:v>
                </c:pt>
                <c:pt idx="17">
                  <c:v>-9</c:v>
                </c:pt>
                <c:pt idx="18">
                  <c:v>-1</c:v>
                </c:pt>
                <c:pt idx="19">
                  <c:v>-8</c:v>
                </c:pt>
                <c:pt idx="20">
                  <c:v>-3</c:v>
                </c:pt>
                <c:pt idx="21">
                  <c:v>-8</c:v>
                </c:pt>
                <c:pt idx="22">
                  <c:v>-4</c:v>
                </c:pt>
                <c:pt idx="23">
                  <c:v>-18</c:v>
                </c:pt>
                <c:pt idx="24">
                  <c:v>-10</c:v>
                </c:pt>
                <c:pt idx="25">
                  <c:v>-7</c:v>
                </c:pt>
                <c:pt idx="26">
                  <c:v>-7</c:v>
                </c:pt>
                <c:pt idx="27">
                  <c:v>-12</c:v>
                </c:pt>
                <c:pt idx="28">
                  <c:v>-7</c:v>
                </c:pt>
                <c:pt idx="29">
                  <c:v>-12</c:v>
                </c:pt>
                <c:pt idx="30">
                  <c:v>-12</c:v>
                </c:pt>
              </c:numCache>
            </c:numRef>
          </c:val>
          <c:smooth val="0"/>
          <c:extLst>
            <c:ext xmlns:c16="http://schemas.microsoft.com/office/drawing/2014/chart" uri="{C3380CC4-5D6E-409C-BE32-E72D297353CC}">
              <c16:uniqueId val="{00000000-1606-4BBA-AB40-EC07890C6015}"/>
            </c:ext>
          </c:extLst>
        </c:ser>
        <c:ser>
          <c:idx val="1"/>
          <c:order val="1"/>
          <c:tx>
            <c:strRef>
              <c:f>Sheet1!$C$1</c:f>
              <c:strCache>
                <c:ptCount val="1"/>
                <c:pt idx="0">
                  <c:v>Garanti Miles&amp;Smiles Kredi Kartı</c:v>
                </c:pt>
              </c:strCache>
            </c:strRef>
          </c:tx>
          <c:spPr>
            <a:ln w="28575" cap="rnd">
              <a:solidFill>
                <a:schemeClr val="accent2"/>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Sheet1!$C$2:$C$32</c:f>
              <c:numCache>
                <c:formatCode>General</c:formatCode>
                <c:ptCount val="31"/>
                <c:pt idx="0">
                  <c:v>-14</c:v>
                </c:pt>
                <c:pt idx="1">
                  <c:v>-15</c:v>
                </c:pt>
                <c:pt idx="2">
                  <c:v>-29</c:v>
                </c:pt>
                <c:pt idx="3">
                  <c:v>-20</c:v>
                </c:pt>
                <c:pt idx="4">
                  <c:v>-21</c:v>
                </c:pt>
                <c:pt idx="5">
                  <c:v>-15</c:v>
                </c:pt>
                <c:pt idx="6">
                  <c:v>-7</c:v>
                </c:pt>
                <c:pt idx="7">
                  <c:v>-23</c:v>
                </c:pt>
                <c:pt idx="8">
                  <c:v>-25</c:v>
                </c:pt>
                <c:pt idx="9">
                  <c:v>-16</c:v>
                </c:pt>
                <c:pt idx="10">
                  <c:v>-18</c:v>
                </c:pt>
                <c:pt idx="11">
                  <c:v>-27</c:v>
                </c:pt>
                <c:pt idx="12">
                  <c:v>-13</c:v>
                </c:pt>
                <c:pt idx="13">
                  <c:v>-25</c:v>
                </c:pt>
                <c:pt idx="14">
                  <c:v>-11</c:v>
                </c:pt>
                <c:pt idx="15">
                  <c:v>-4</c:v>
                </c:pt>
                <c:pt idx="16">
                  <c:v>-11</c:v>
                </c:pt>
                <c:pt idx="17">
                  <c:v>-31</c:v>
                </c:pt>
                <c:pt idx="18">
                  <c:v>-19</c:v>
                </c:pt>
                <c:pt idx="19">
                  <c:v>-20</c:v>
                </c:pt>
                <c:pt idx="20">
                  <c:v>-12</c:v>
                </c:pt>
                <c:pt idx="21">
                  <c:v>-16</c:v>
                </c:pt>
                <c:pt idx="22">
                  <c:v>-16</c:v>
                </c:pt>
                <c:pt idx="23">
                  <c:v>-30</c:v>
                </c:pt>
                <c:pt idx="24">
                  <c:v>-13</c:v>
                </c:pt>
                <c:pt idx="25">
                  <c:v>-18</c:v>
                </c:pt>
                <c:pt idx="26">
                  <c:v>-16</c:v>
                </c:pt>
                <c:pt idx="27">
                  <c:v>-21</c:v>
                </c:pt>
                <c:pt idx="28">
                  <c:v>-13</c:v>
                </c:pt>
                <c:pt idx="29">
                  <c:v>-19</c:v>
                </c:pt>
                <c:pt idx="30">
                  <c:v>-9</c:v>
                </c:pt>
              </c:numCache>
            </c:numRef>
          </c:val>
          <c:smooth val="0"/>
          <c:extLst>
            <c:ext xmlns:c16="http://schemas.microsoft.com/office/drawing/2014/chart" uri="{C3380CC4-5D6E-409C-BE32-E72D297353CC}">
              <c16:uniqueId val="{00000001-1606-4BBA-AB40-EC07890C6015}"/>
            </c:ext>
          </c:extLst>
        </c:ser>
        <c:ser>
          <c:idx val="2"/>
          <c:order val="2"/>
          <c:tx>
            <c:strRef>
              <c:f>Sheet1!$D$1</c:f>
              <c:strCache>
                <c:ptCount val="1"/>
                <c:pt idx="0">
                  <c:v>Wings Card</c:v>
                </c:pt>
              </c:strCache>
            </c:strRef>
          </c:tx>
          <c:spPr>
            <a:ln w="28575" cap="rnd">
              <a:solidFill>
                <a:schemeClr val="accent3"/>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Sheet1!$D$2:$D$32</c:f>
              <c:numCache>
                <c:formatCode>General</c:formatCode>
                <c:ptCount val="31"/>
                <c:pt idx="0">
                  <c:v>-7</c:v>
                </c:pt>
                <c:pt idx="1">
                  <c:v>1</c:v>
                </c:pt>
                <c:pt idx="2">
                  <c:v>-3</c:v>
                </c:pt>
                <c:pt idx="3">
                  <c:v>-2</c:v>
                </c:pt>
                <c:pt idx="4">
                  <c:v>-5</c:v>
                </c:pt>
                <c:pt idx="5">
                  <c:v>-5</c:v>
                </c:pt>
                <c:pt idx="6">
                  <c:v>-6</c:v>
                </c:pt>
                <c:pt idx="7">
                  <c:v>-11</c:v>
                </c:pt>
                <c:pt idx="8">
                  <c:v>-6</c:v>
                </c:pt>
                <c:pt idx="9">
                  <c:v>-8</c:v>
                </c:pt>
                <c:pt idx="10">
                  <c:v>-9</c:v>
                </c:pt>
                <c:pt idx="11">
                  <c:v>-9</c:v>
                </c:pt>
                <c:pt idx="12">
                  <c:v>-11</c:v>
                </c:pt>
                <c:pt idx="13">
                  <c:v>-2</c:v>
                </c:pt>
                <c:pt idx="14">
                  <c:v>-7</c:v>
                </c:pt>
                <c:pt idx="15">
                  <c:v>-8</c:v>
                </c:pt>
                <c:pt idx="16">
                  <c:v>-6</c:v>
                </c:pt>
                <c:pt idx="17">
                  <c:v>-12</c:v>
                </c:pt>
                <c:pt idx="18">
                  <c:v>-5</c:v>
                </c:pt>
                <c:pt idx="19">
                  <c:v>-6</c:v>
                </c:pt>
                <c:pt idx="20">
                  <c:v>-3</c:v>
                </c:pt>
                <c:pt idx="21">
                  <c:v>0</c:v>
                </c:pt>
                <c:pt idx="22">
                  <c:v>0</c:v>
                </c:pt>
                <c:pt idx="23">
                  <c:v>-6</c:v>
                </c:pt>
                <c:pt idx="24">
                  <c:v>-8</c:v>
                </c:pt>
                <c:pt idx="25">
                  <c:v>-7</c:v>
                </c:pt>
                <c:pt idx="26">
                  <c:v>-2</c:v>
                </c:pt>
                <c:pt idx="27">
                  <c:v>-10</c:v>
                </c:pt>
                <c:pt idx="28">
                  <c:v>-2</c:v>
                </c:pt>
                <c:pt idx="29">
                  <c:v>-7</c:v>
                </c:pt>
                <c:pt idx="30">
                  <c:v>-10</c:v>
                </c:pt>
              </c:numCache>
            </c:numRef>
          </c:val>
          <c:smooth val="0"/>
          <c:extLst>
            <c:ext xmlns:c16="http://schemas.microsoft.com/office/drawing/2014/chart" uri="{C3380CC4-5D6E-409C-BE32-E72D297353CC}">
              <c16:uniqueId val="{00000002-1606-4BBA-AB40-EC07890C6015}"/>
            </c:ext>
          </c:extLst>
        </c:ser>
        <c:dLbls>
          <c:showLegendKey val="0"/>
          <c:showVal val="0"/>
          <c:showCatName val="0"/>
          <c:showSerName val="0"/>
          <c:showPercent val="0"/>
          <c:showBubbleSize val="0"/>
        </c:dLbls>
        <c:smooth val="0"/>
        <c:axId val="311473720"/>
        <c:axId val="311474048"/>
      </c:lineChart>
      <c:dateAx>
        <c:axId val="311473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74048"/>
        <c:crosses val="autoZero"/>
        <c:auto val="1"/>
        <c:lblOffset val="100"/>
        <c:baseTimeUnit val="days"/>
      </c:dateAx>
      <c:valAx>
        <c:axId val="31147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7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adios kart</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0-B766-49C5-9C33-5512193B67B5}"/>
            </c:ext>
          </c:extLst>
        </c:ser>
        <c:ser>
          <c:idx val="1"/>
          <c:order val="1"/>
          <c:tx>
            <c:strRef>
              <c:f>Sheet1!$C$1</c:f>
              <c:strCache>
                <c:ptCount val="1"/>
                <c:pt idx="0">
                  <c:v>Garanti Miles&amp;Smiles Kredi Kartı</c:v>
                </c:pt>
              </c:strCache>
            </c:strRef>
          </c:tx>
          <c:spPr>
            <a:ln w="28575" cap="rnd">
              <a:solidFill>
                <a:schemeClr val="accent2"/>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Sheet1!$C$2:$C$32</c:f>
              <c:numCache>
                <c:formatCode>General</c:formatCode>
                <c:ptCount val="31"/>
                <c:pt idx="0">
                  <c:v>0</c:v>
                </c:pt>
                <c:pt idx="1">
                  <c:v>0</c:v>
                </c:pt>
                <c:pt idx="2">
                  <c:v>2</c:v>
                </c:pt>
                <c:pt idx="3">
                  <c:v>1</c:v>
                </c:pt>
                <c:pt idx="4">
                  <c:v>0</c:v>
                </c:pt>
                <c:pt idx="5">
                  <c:v>1</c:v>
                </c:pt>
                <c:pt idx="6">
                  <c:v>0</c:v>
                </c:pt>
                <c:pt idx="7">
                  <c:v>0</c:v>
                </c:pt>
                <c:pt idx="8">
                  <c:v>0</c:v>
                </c:pt>
                <c:pt idx="9">
                  <c:v>0</c:v>
                </c:pt>
                <c:pt idx="10">
                  <c:v>1</c:v>
                </c:pt>
                <c:pt idx="11">
                  <c:v>0</c:v>
                </c:pt>
                <c:pt idx="12">
                  <c:v>0</c:v>
                </c:pt>
                <c:pt idx="13">
                  <c:v>0</c:v>
                </c:pt>
                <c:pt idx="14">
                  <c:v>0</c:v>
                </c:pt>
                <c:pt idx="15">
                  <c:v>1</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1-B766-49C5-9C33-5512193B67B5}"/>
            </c:ext>
          </c:extLst>
        </c:ser>
        <c:ser>
          <c:idx val="2"/>
          <c:order val="2"/>
          <c:tx>
            <c:strRef>
              <c:f>Sheet1!$D$1</c:f>
              <c:strCache>
                <c:ptCount val="1"/>
                <c:pt idx="0">
                  <c:v>Wings Card</c:v>
                </c:pt>
              </c:strCache>
            </c:strRef>
          </c:tx>
          <c:spPr>
            <a:ln w="28575" cap="rnd">
              <a:solidFill>
                <a:schemeClr val="accent3"/>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1</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2-B766-49C5-9C33-5512193B67B5}"/>
            </c:ext>
          </c:extLst>
        </c:ser>
        <c:dLbls>
          <c:showLegendKey val="0"/>
          <c:showVal val="0"/>
          <c:showCatName val="0"/>
          <c:showSerName val="0"/>
          <c:showPercent val="0"/>
          <c:showBubbleSize val="0"/>
        </c:dLbls>
        <c:smooth val="0"/>
        <c:axId val="311479952"/>
        <c:axId val="311480280"/>
      </c:lineChart>
      <c:dateAx>
        <c:axId val="311479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80280"/>
        <c:crosses val="autoZero"/>
        <c:auto val="1"/>
        <c:lblOffset val="100"/>
        <c:baseTimeUnit val="days"/>
      </c:dateAx>
      <c:valAx>
        <c:axId val="31148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7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adios kart</c:v>
                </c:pt>
                <c:pt idx="1">
                  <c:v>Garanti Miles&amp;Smiles Kredi Kartı</c:v>
                </c:pt>
                <c:pt idx="2">
                  <c:v>Wings Card</c:v>
                </c:pt>
              </c:strCache>
            </c:strRef>
          </c:cat>
          <c:val>
            <c:numRef>
              <c:f>Sheet1!$B$2:$B$4</c:f>
              <c:numCache>
                <c:formatCode>General</c:formatCode>
                <c:ptCount val="3"/>
                <c:pt idx="0">
                  <c:v>3017</c:v>
                </c:pt>
                <c:pt idx="1">
                  <c:v>661</c:v>
                </c:pt>
                <c:pt idx="2">
                  <c:v>21</c:v>
                </c:pt>
              </c:numCache>
            </c:numRef>
          </c:val>
          <c:extLst>
            <c:ext xmlns:c16="http://schemas.microsoft.com/office/drawing/2014/chart" uri="{C3380CC4-5D6E-409C-BE32-E72D297353CC}">
              <c16:uniqueId val="{00000000-9DFD-45F6-B48B-87FCEB850E2C}"/>
            </c:ext>
          </c:extLst>
        </c:ser>
        <c:dLbls>
          <c:showLegendKey val="0"/>
          <c:showVal val="0"/>
          <c:showCatName val="0"/>
          <c:showSerName val="0"/>
          <c:showPercent val="0"/>
          <c:showBubbleSize val="0"/>
        </c:dLbls>
        <c:gapWidth val="219"/>
        <c:overlap val="-27"/>
        <c:axId val="305434952"/>
        <c:axId val="251968200"/>
      </c:barChart>
      <c:catAx>
        <c:axId val="30543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68200"/>
        <c:crosses val="autoZero"/>
        <c:auto val="1"/>
        <c:lblAlgn val="ctr"/>
        <c:lblOffset val="100"/>
        <c:noMultiLvlLbl val="0"/>
      </c:catAx>
      <c:valAx>
        <c:axId val="25196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43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Photo</c:v>
                </c:pt>
              </c:strCache>
            </c:strRef>
          </c:tx>
          <c:spPr>
            <a:solidFill>
              <a:schemeClr val="accent1"/>
            </a:solidFill>
            <a:ln>
              <a:noFill/>
            </a:ln>
            <a:effectLst/>
          </c:spPr>
          <c:invertIfNegative val="0"/>
          <c:cat>
            <c:strRef>
              <c:f>Sheet1!$A$2:$A$4</c:f>
              <c:strCache>
                <c:ptCount val="3"/>
                <c:pt idx="0">
                  <c:v>adios kart</c:v>
                </c:pt>
                <c:pt idx="1">
                  <c:v>Garanti Miles&amp;Smiles Kredi Kartı</c:v>
                </c:pt>
                <c:pt idx="2">
                  <c:v>Wings Card</c:v>
                </c:pt>
              </c:strCache>
            </c:strRef>
          </c:cat>
          <c:val>
            <c:numRef>
              <c:f>Sheet1!$B$2:$B$4</c:f>
              <c:numCache>
                <c:formatCode>General</c:formatCode>
                <c:ptCount val="3"/>
                <c:pt idx="0">
                  <c:v>3017</c:v>
                </c:pt>
                <c:pt idx="1">
                  <c:v>108</c:v>
                </c:pt>
                <c:pt idx="2">
                  <c:v>4</c:v>
                </c:pt>
              </c:numCache>
            </c:numRef>
          </c:val>
          <c:extLst>
            <c:ext xmlns:c16="http://schemas.microsoft.com/office/drawing/2014/chart" uri="{C3380CC4-5D6E-409C-BE32-E72D297353CC}">
              <c16:uniqueId val="{00000000-013E-4386-8429-337E5AC4E457}"/>
            </c:ext>
          </c:extLst>
        </c:ser>
        <c:ser>
          <c:idx val="1"/>
          <c:order val="1"/>
          <c:tx>
            <c:strRef>
              <c:f>Sheet1!$C$1</c:f>
              <c:strCache>
                <c:ptCount val="1"/>
                <c:pt idx="0">
                  <c:v>Video</c:v>
                </c:pt>
              </c:strCache>
            </c:strRef>
          </c:tx>
          <c:spPr>
            <a:solidFill>
              <a:schemeClr val="accent2"/>
            </a:solidFill>
            <a:ln>
              <a:noFill/>
            </a:ln>
            <a:effectLst/>
          </c:spPr>
          <c:invertIfNegative val="0"/>
          <c:cat>
            <c:strRef>
              <c:f>Sheet1!$A$2:$A$4</c:f>
              <c:strCache>
                <c:ptCount val="3"/>
                <c:pt idx="0">
                  <c:v>adios kart</c:v>
                </c:pt>
                <c:pt idx="1">
                  <c:v>Garanti Miles&amp;Smiles Kredi Kartı</c:v>
                </c:pt>
                <c:pt idx="2">
                  <c:v>Wings Card</c:v>
                </c:pt>
              </c:strCache>
            </c:strRef>
          </c:cat>
          <c:val>
            <c:numRef>
              <c:f>Sheet1!$C$2:$C$4</c:f>
              <c:numCache>
                <c:formatCode>General</c:formatCode>
                <c:ptCount val="3"/>
                <c:pt idx="0">
                  <c:v>0</c:v>
                </c:pt>
                <c:pt idx="1">
                  <c:v>553</c:v>
                </c:pt>
                <c:pt idx="2">
                  <c:v>17</c:v>
                </c:pt>
              </c:numCache>
            </c:numRef>
          </c:val>
          <c:extLst>
            <c:ext xmlns:c16="http://schemas.microsoft.com/office/drawing/2014/chart" uri="{C3380CC4-5D6E-409C-BE32-E72D297353CC}">
              <c16:uniqueId val="{00000001-013E-4386-8429-337E5AC4E457}"/>
            </c:ext>
          </c:extLst>
        </c:ser>
        <c:dLbls>
          <c:showLegendKey val="0"/>
          <c:showVal val="0"/>
          <c:showCatName val="0"/>
          <c:showSerName val="0"/>
          <c:showPercent val="0"/>
          <c:showBubbleSize val="0"/>
        </c:dLbls>
        <c:gapWidth val="219"/>
        <c:overlap val="-27"/>
        <c:axId val="316962624"/>
        <c:axId val="316970496"/>
      </c:barChart>
      <c:catAx>
        <c:axId val="31696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70496"/>
        <c:crosses val="autoZero"/>
        <c:auto val="1"/>
        <c:lblAlgn val="ctr"/>
        <c:lblOffset val="100"/>
        <c:noMultiLvlLbl val="0"/>
      </c:catAx>
      <c:valAx>
        <c:axId val="31697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6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adios kart</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2.6656653118925999</c:v>
                </c:pt>
                <c:pt idx="1">
                  <c:v>0</c:v>
                </c:pt>
              </c:numCache>
            </c:numRef>
          </c:val>
          <c:extLst>
            <c:ext xmlns:c16="http://schemas.microsoft.com/office/drawing/2014/chart" uri="{C3380CC4-5D6E-409C-BE32-E72D297353CC}">
              <c16:uniqueId val="{00000000-857F-4ADE-AFCF-2A9F2C7A5BD4}"/>
            </c:ext>
          </c:extLst>
        </c:ser>
        <c:ser>
          <c:idx val="1"/>
          <c:order val="1"/>
          <c:tx>
            <c:strRef>
              <c:f>Sheet1!$C$1</c:f>
              <c:strCache>
                <c:ptCount val="1"/>
                <c:pt idx="0">
                  <c:v>Garanti Miles&amp;Smiles Kredi Kartı</c:v>
                </c:pt>
              </c:strCache>
            </c:strRef>
          </c:tx>
          <c:spPr>
            <a:solidFill>
              <a:schemeClr val="accent2"/>
            </a:solidFill>
            <a:ln>
              <a:noFill/>
            </a:ln>
            <a:effectLst/>
          </c:spPr>
          <c:invertIfNegative val="0"/>
          <c:cat>
            <c:strRef>
              <c:f>Sheet1!$A$2:$A$3</c:f>
              <c:strCache>
                <c:ptCount val="2"/>
                <c:pt idx="0">
                  <c:v>Photo</c:v>
                </c:pt>
                <c:pt idx="1">
                  <c:v>Video</c:v>
                </c:pt>
              </c:strCache>
            </c:strRef>
          </c:cat>
          <c:val>
            <c:numRef>
              <c:f>Sheet1!$C$2:$C$3</c:f>
              <c:numCache>
                <c:formatCode>General</c:formatCode>
                <c:ptCount val="2"/>
                <c:pt idx="0">
                  <c:v>1.8198190883159101E-2</c:v>
                </c:pt>
                <c:pt idx="1">
                  <c:v>3.1060787913652601E-2</c:v>
                </c:pt>
              </c:numCache>
            </c:numRef>
          </c:val>
          <c:extLst>
            <c:ext xmlns:c16="http://schemas.microsoft.com/office/drawing/2014/chart" uri="{C3380CC4-5D6E-409C-BE32-E72D297353CC}">
              <c16:uniqueId val="{00000001-857F-4ADE-AFCF-2A9F2C7A5BD4}"/>
            </c:ext>
          </c:extLst>
        </c:ser>
        <c:ser>
          <c:idx val="2"/>
          <c:order val="2"/>
          <c:tx>
            <c:strRef>
              <c:f>Sheet1!$D$1</c:f>
              <c:strCache>
                <c:ptCount val="1"/>
                <c:pt idx="0">
                  <c:v>Wings Card</c:v>
                </c:pt>
              </c:strCache>
            </c:strRef>
          </c:tx>
          <c:spPr>
            <a:solidFill>
              <a:schemeClr val="accent3"/>
            </a:solidFill>
            <a:ln>
              <a:noFill/>
            </a:ln>
            <a:effectLst/>
          </c:spPr>
          <c:invertIfNegative val="0"/>
          <c:cat>
            <c:strRef>
              <c:f>Sheet1!$A$2:$A$3</c:f>
              <c:strCache>
                <c:ptCount val="2"/>
                <c:pt idx="0">
                  <c:v>Photo</c:v>
                </c:pt>
                <c:pt idx="1">
                  <c:v>Video</c:v>
                </c:pt>
              </c:strCache>
            </c:strRef>
          </c:cat>
          <c:val>
            <c:numRef>
              <c:f>Sheet1!$D$2:$D$3</c:f>
              <c:numCache>
                <c:formatCode>General</c:formatCode>
                <c:ptCount val="2"/>
                <c:pt idx="0">
                  <c:v>4.9799556783944997E-3</c:v>
                </c:pt>
                <c:pt idx="1">
                  <c:v>4.2303209996321202E-3</c:v>
                </c:pt>
              </c:numCache>
            </c:numRef>
          </c:val>
          <c:extLst>
            <c:ext xmlns:c16="http://schemas.microsoft.com/office/drawing/2014/chart" uri="{C3380CC4-5D6E-409C-BE32-E72D297353CC}">
              <c16:uniqueId val="{00000002-857F-4ADE-AFCF-2A9F2C7A5BD4}"/>
            </c:ext>
          </c:extLst>
        </c:ser>
        <c:dLbls>
          <c:showLegendKey val="0"/>
          <c:showVal val="0"/>
          <c:showCatName val="0"/>
          <c:showSerName val="0"/>
          <c:showPercent val="0"/>
          <c:showBubbleSize val="0"/>
        </c:dLbls>
        <c:gapWidth val="219"/>
        <c:overlap val="-27"/>
        <c:axId val="316971808"/>
        <c:axId val="316972136"/>
      </c:barChart>
      <c:catAx>
        <c:axId val="31697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72136"/>
        <c:crosses val="autoZero"/>
        <c:auto val="1"/>
        <c:lblAlgn val="ctr"/>
        <c:lblOffset val="100"/>
        <c:noMultiLvlLbl val="0"/>
      </c:catAx>
      <c:valAx>
        <c:axId val="31697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7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Garanti Miles&amp;Smiles Kredi Kartı</c:v>
                </c:pt>
                <c:pt idx="1">
                  <c:v>adios kart</c:v>
                </c:pt>
                <c:pt idx="2">
                  <c:v>Wings Card</c:v>
                </c:pt>
              </c:strCache>
            </c:strRef>
          </c:cat>
          <c:val>
            <c:numRef>
              <c:f>Sheet1!$A$2:$C$2</c:f>
              <c:numCache>
                <c:formatCode>General</c:formatCode>
                <c:ptCount val="3"/>
              </c:numCache>
            </c:numRef>
          </c:val>
          <c:extLst>
            <c:ext xmlns:c16="http://schemas.microsoft.com/office/drawing/2014/chart" uri="{C3380CC4-5D6E-409C-BE32-E72D297353CC}">
              <c16:uniqueId val="{00000000-634A-43F3-9029-C40EF1AE68E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adios kart</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38.199300000000001</c:v>
                </c:pt>
                <c:pt idx="1">
                  <c:v>12.5</c:v>
                </c:pt>
                <c:pt idx="2">
                  <c:v>100</c:v>
                </c:pt>
                <c:pt idx="3">
                  <c:v>0</c:v>
                </c:pt>
                <c:pt idx="4">
                  <c:v>100</c:v>
                </c:pt>
                <c:pt idx="5">
                  <c:v>0</c:v>
                </c:pt>
              </c:numCache>
            </c:numRef>
          </c:val>
          <c:extLst>
            <c:ext xmlns:c16="http://schemas.microsoft.com/office/drawing/2014/chart" uri="{C3380CC4-5D6E-409C-BE32-E72D297353CC}">
              <c16:uniqueId val="{00000000-B08A-4D29-9817-9B993F28748F}"/>
            </c:ext>
          </c:extLst>
        </c:ser>
        <c:ser>
          <c:idx val="1"/>
          <c:order val="1"/>
          <c:tx>
            <c:strRef>
              <c:f>Sheet1!$C$1</c:f>
              <c:strCache>
                <c:ptCount val="1"/>
                <c:pt idx="0">
                  <c:v>Garanti Miles&amp;Smiles Kredi Kartı</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100</c:v>
                </c:pt>
                <c:pt idx="2">
                  <c:v>21.909199999999998</c:v>
                </c:pt>
                <c:pt idx="3">
                  <c:v>0</c:v>
                </c:pt>
                <c:pt idx="4">
                  <c:v>1.0462</c:v>
                </c:pt>
                <c:pt idx="5">
                  <c:v>0</c:v>
                </c:pt>
              </c:numCache>
            </c:numRef>
          </c:val>
          <c:extLst>
            <c:ext xmlns:c16="http://schemas.microsoft.com/office/drawing/2014/chart" uri="{C3380CC4-5D6E-409C-BE32-E72D297353CC}">
              <c16:uniqueId val="{00000001-B08A-4D29-9817-9B993F28748F}"/>
            </c:ext>
          </c:extLst>
        </c:ser>
        <c:ser>
          <c:idx val="2"/>
          <c:order val="2"/>
          <c:tx>
            <c:strRef>
              <c:f>Sheet1!$D$1</c:f>
              <c:strCache>
                <c:ptCount val="1"/>
                <c:pt idx="0">
                  <c:v>Wings Card</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27.106100000000001</c:v>
                </c:pt>
                <c:pt idx="1">
                  <c:v>75</c:v>
                </c:pt>
                <c:pt idx="2">
                  <c:v>0.69610000000000005</c:v>
                </c:pt>
                <c:pt idx="3">
                  <c:v>0</c:v>
                </c:pt>
                <c:pt idx="4">
                  <c:v>0.16350000000000001</c:v>
                </c:pt>
                <c:pt idx="5">
                  <c:v>0</c:v>
                </c:pt>
              </c:numCache>
            </c:numRef>
          </c:val>
          <c:extLst>
            <c:ext xmlns:c16="http://schemas.microsoft.com/office/drawing/2014/chart" uri="{C3380CC4-5D6E-409C-BE32-E72D297353CC}">
              <c16:uniqueId val="{00000002-B08A-4D29-9817-9B993F28748F}"/>
            </c:ext>
          </c:extLst>
        </c:ser>
        <c:dLbls>
          <c:showLegendKey val="0"/>
          <c:showVal val="0"/>
          <c:showCatName val="0"/>
          <c:showSerName val="0"/>
          <c:showPercent val="0"/>
          <c:showBubbleSize val="0"/>
        </c:dLbls>
        <c:axId val="317736528"/>
        <c:axId val="317730952"/>
      </c:radarChart>
      <c:catAx>
        <c:axId val="3177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30952"/>
        <c:crosses val="autoZero"/>
        <c:auto val="1"/>
        <c:lblAlgn val="ctr"/>
        <c:lblOffset val="100"/>
        <c:noMultiLvlLbl val="0"/>
      </c:catAx>
      <c:valAx>
        <c:axId val="317730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3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yapikrediadios</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21870</c:v>
                </c:pt>
                <c:pt idx="1">
                  <c:v>21862</c:v>
                </c:pt>
                <c:pt idx="2">
                  <c:v>21864</c:v>
                </c:pt>
                <c:pt idx="3">
                  <c:v>21857</c:v>
                </c:pt>
                <c:pt idx="4">
                  <c:v>21826</c:v>
                </c:pt>
                <c:pt idx="5">
                  <c:v>21814</c:v>
                </c:pt>
                <c:pt idx="6">
                  <c:v>21807</c:v>
                </c:pt>
                <c:pt idx="7">
                  <c:v>21797</c:v>
                </c:pt>
                <c:pt idx="8">
                  <c:v>21785</c:v>
                </c:pt>
                <c:pt idx="9">
                  <c:v>21785</c:v>
                </c:pt>
                <c:pt idx="10">
                  <c:v>21776</c:v>
                </c:pt>
                <c:pt idx="11">
                  <c:v>21771</c:v>
                </c:pt>
                <c:pt idx="12">
                  <c:v>21762</c:v>
                </c:pt>
                <c:pt idx="13">
                  <c:v>21751</c:v>
                </c:pt>
                <c:pt idx="14">
                  <c:v>21742</c:v>
                </c:pt>
                <c:pt idx="15">
                  <c:v>21735</c:v>
                </c:pt>
                <c:pt idx="16">
                  <c:v>21727</c:v>
                </c:pt>
                <c:pt idx="17">
                  <c:v>21710</c:v>
                </c:pt>
                <c:pt idx="18">
                  <c:v>21700</c:v>
                </c:pt>
                <c:pt idx="19">
                  <c:v>21696</c:v>
                </c:pt>
                <c:pt idx="20">
                  <c:v>21690</c:v>
                </c:pt>
                <c:pt idx="21">
                  <c:v>21676</c:v>
                </c:pt>
                <c:pt idx="22">
                  <c:v>21659</c:v>
                </c:pt>
                <c:pt idx="23">
                  <c:v>21652</c:v>
                </c:pt>
                <c:pt idx="24">
                  <c:v>21652</c:v>
                </c:pt>
                <c:pt idx="25">
                  <c:v>21641</c:v>
                </c:pt>
                <c:pt idx="26">
                  <c:v>21637</c:v>
                </c:pt>
                <c:pt idx="27">
                  <c:v>21632</c:v>
                </c:pt>
                <c:pt idx="28">
                  <c:v>21615</c:v>
                </c:pt>
                <c:pt idx="29">
                  <c:v>21600</c:v>
                </c:pt>
                <c:pt idx="30">
                  <c:v>21583</c:v>
                </c:pt>
              </c:numCache>
            </c:numRef>
          </c:val>
          <c:smooth val="0"/>
          <c:extLst>
            <c:ext xmlns:c16="http://schemas.microsoft.com/office/drawing/2014/chart" uri="{C3380CC4-5D6E-409C-BE32-E72D297353CC}">
              <c16:uniqueId val="{00000000-8E8E-43FB-81FC-F4DA61374C73}"/>
            </c:ext>
          </c:extLst>
        </c:ser>
        <c:ser>
          <c:idx val="1"/>
          <c:order val="1"/>
          <c:tx>
            <c:strRef>
              <c:f>Sheet1!$C$1</c:f>
              <c:strCache>
                <c:ptCount val="1"/>
                <c:pt idx="0">
                  <c:v>maximileskart</c:v>
                </c:pt>
              </c:strCache>
            </c:strRef>
          </c:tx>
          <c:spPr>
            <a:ln w="28575" cap="rnd">
              <a:solidFill>
                <a:schemeClr val="accent2"/>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Sheet1!$C$2:$C$32</c:f>
              <c:numCache>
                <c:formatCode>General</c:formatCode>
                <c:ptCount val="31"/>
                <c:pt idx="0">
                  <c:v>16417</c:v>
                </c:pt>
                <c:pt idx="1">
                  <c:v>16424</c:v>
                </c:pt>
                <c:pt idx="2">
                  <c:v>16419</c:v>
                </c:pt>
                <c:pt idx="3">
                  <c:v>16402</c:v>
                </c:pt>
                <c:pt idx="4">
                  <c:v>16401</c:v>
                </c:pt>
                <c:pt idx="5">
                  <c:v>16388</c:v>
                </c:pt>
                <c:pt idx="6">
                  <c:v>16391</c:v>
                </c:pt>
                <c:pt idx="7">
                  <c:v>16387</c:v>
                </c:pt>
                <c:pt idx="8">
                  <c:v>16385</c:v>
                </c:pt>
                <c:pt idx="9">
                  <c:v>16378</c:v>
                </c:pt>
                <c:pt idx="10">
                  <c:v>16376</c:v>
                </c:pt>
                <c:pt idx="11">
                  <c:v>16377</c:v>
                </c:pt>
                <c:pt idx="12">
                  <c:v>16372</c:v>
                </c:pt>
                <c:pt idx="13">
                  <c:v>16370</c:v>
                </c:pt>
                <c:pt idx="14">
                  <c:v>16365</c:v>
                </c:pt>
                <c:pt idx="15">
                  <c:v>16363</c:v>
                </c:pt>
                <c:pt idx="16">
                  <c:v>16354</c:v>
                </c:pt>
                <c:pt idx="17">
                  <c:v>16355</c:v>
                </c:pt>
                <c:pt idx="18">
                  <c:v>16370</c:v>
                </c:pt>
                <c:pt idx="19">
                  <c:v>16396</c:v>
                </c:pt>
                <c:pt idx="20">
                  <c:v>16467</c:v>
                </c:pt>
                <c:pt idx="21">
                  <c:v>16518</c:v>
                </c:pt>
                <c:pt idx="22">
                  <c:v>16556</c:v>
                </c:pt>
                <c:pt idx="23">
                  <c:v>16662</c:v>
                </c:pt>
                <c:pt idx="24">
                  <c:v>16793</c:v>
                </c:pt>
                <c:pt idx="25">
                  <c:v>16814</c:v>
                </c:pt>
                <c:pt idx="26">
                  <c:v>16767</c:v>
                </c:pt>
                <c:pt idx="27">
                  <c:v>16727</c:v>
                </c:pt>
                <c:pt idx="28">
                  <c:v>16716</c:v>
                </c:pt>
                <c:pt idx="29">
                  <c:v>16714</c:v>
                </c:pt>
                <c:pt idx="30">
                  <c:v>16727</c:v>
                </c:pt>
              </c:numCache>
            </c:numRef>
          </c:val>
          <c:smooth val="0"/>
          <c:extLst>
            <c:ext xmlns:c16="http://schemas.microsoft.com/office/drawing/2014/chart" uri="{C3380CC4-5D6E-409C-BE32-E72D297353CC}">
              <c16:uniqueId val="{00000001-8E8E-43FB-81FC-F4DA61374C73}"/>
            </c:ext>
          </c:extLst>
        </c:ser>
        <c:ser>
          <c:idx val="2"/>
          <c:order val="2"/>
          <c:tx>
            <c:strRef>
              <c:f>Sheet1!$D$1</c:f>
              <c:strCache>
                <c:ptCount val="1"/>
                <c:pt idx="0">
                  <c:v>wingscard (Wings Card)</c:v>
                </c:pt>
              </c:strCache>
            </c:strRef>
          </c:tx>
          <c:spPr>
            <a:ln w="28575" cap="rnd">
              <a:solidFill>
                <a:schemeClr val="accent3"/>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Sheet1!$D$2:$D$32</c:f>
              <c:numCache>
                <c:formatCode>General</c:formatCode>
                <c:ptCount val="31"/>
                <c:pt idx="0">
                  <c:v>1608</c:v>
                </c:pt>
                <c:pt idx="1">
                  <c:v>1608</c:v>
                </c:pt>
                <c:pt idx="2">
                  <c:v>1609</c:v>
                </c:pt>
                <c:pt idx="3">
                  <c:v>1610</c:v>
                </c:pt>
                <c:pt idx="4">
                  <c:v>1607</c:v>
                </c:pt>
                <c:pt idx="5">
                  <c:v>1607</c:v>
                </c:pt>
                <c:pt idx="6">
                  <c:v>1608</c:v>
                </c:pt>
                <c:pt idx="7">
                  <c:v>1612</c:v>
                </c:pt>
                <c:pt idx="8">
                  <c:v>1610</c:v>
                </c:pt>
                <c:pt idx="9">
                  <c:v>1609</c:v>
                </c:pt>
                <c:pt idx="10">
                  <c:v>1607</c:v>
                </c:pt>
                <c:pt idx="11">
                  <c:v>1607</c:v>
                </c:pt>
                <c:pt idx="12">
                  <c:v>1606</c:v>
                </c:pt>
                <c:pt idx="13">
                  <c:v>1603</c:v>
                </c:pt>
                <c:pt idx="14">
                  <c:v>1602</c:v>
                </c:pt>
                <c:pt idx="15">
                  <c:v>1600</c:v>
                </c:pt>
                <c:pt idx="16">
                  <c:v>1602</c:v>
                </c:pt>
                <c:pt idx="17">
                  <c:v>1605</c:v>
                </c:pt>
                <c:pt idx="18">
                  <c:v>1605</c:v>
                </c:pt>
                <c:pt idx="19">
                  <c:v>1605</c:v>
                </c:pt>
                <c:pt idx="20">
                  <c:v>1604</c:v>
                </c:pt>
                <c:pt idx="21">
                  <c:v>1603</c:v>
                </c:pt>
                <c:pt idx="22">
                  <c:v>1601</c:v>
                </c:pt>
                <c:pt idx="23">
                  <c:v>1599</c:v>
                </c:pt>
                <c:pt idx="24">
                  <c:v>1598</c:v>
                </c:pt>
                <c:pt idx="25">
                  <c:v>1597</c:v>
                </c:pt>
                <c:pt idx="26">
                  <c:v>1597</c:v>
                </c:pt>
                <c:pt idx="27">
                  <c:v>1597</c:v>
                </c:pt>
                <c:pt idx="28">
                  <c:v>1599</c:v>
                </c:pt>
                <c:pt idx="29">
                  <c:v>1600</c:v>
                </c:pt>
                <c:pt idx="30">
                  <c:v>1601</c:v>
                </c:pt>
              </c:numCache>
            </c:numRef>
          </c:val>
          <c:smooth val="0"/>
          <c:extLst>
            <c:ext xmlns:c16="http://schemas.microsoft.com/office/drawing/2014/chart" uri="{C3380CC4-5D6E-409C-BE32-E72D297353CC}">
              <c16:uniqueId val="{00000002-8E8E-43FB-81FC-F4DA61374C73}"/>
            </c:ext>
          </c:extLst>
        </c:ser>
        <c:dLbls>
          <c:showLegendKey val="0"/>
          <c:showVal val="0"/>
          <c:showCatName val="0"/>
          <c:showSerName val="0"/>
          <c:showPercent val="0"/>
          <c:showBubbleSize val="0"/>
        </c:dLbls>
        <c:smooth val="0"/>
        <c:axId val="438747552"/>
        <c:axId val="438741976"/>
      </c:lineChart>
      <c:dateAx>
        <c:axId val="438747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41976"/>
        <c:crosses val="autoZero"/>
        <c:auto val="1"/>
        <c:lblOffset val="100"/>
        <c:baseTimeUnit val="days"/>
      </c:dateAx>
      <c:valAx>
        <c:axId val="43874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4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yapikrediadios</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-14</c:v>
                </c:pt>
                <c:pt idx="1">
                  <c:v>-8</c:v>
                </c:pt>
                <c:pt idx="2">
                  <c:v>2</c:v>
                </c:pt>
                <c:pt idx="3">
                  <c:v>-7</c:v>
                </c:pt>
                <c:pt idx="4">
                  <c:v>-31</c:v>
                </c:pt>
                <c:pt idx="5">
                  <c:v>-12</c:v>
                </c:pt>
                <c:pt idx="6">
                  <c:v>-7</c:v>
                </c:pt>
                <c:pt idx="7">
                  <c:v>-10</c:v>
                </c:pt>
                <c:pt idx="8">
                  <c:v>-12</c:v>
                </c:pt>
                <c:pt idx="9">
                  <c:v>0</c:v>
                </c:pt>
                <c:pt idx="10">
                  <c:v>-9</c:v>
                </c:pt>
                <c:pt idx="11">
                  <c:v>-5</c:v>
                </c:pt>
                <c:pt idx="12">
                  <c:v>-9</c:v>
                </c:pt>
                <c:pt idx="13">
                  <c:v>-11</c:v>
                </c:pt>
                <c:pt idx="14">
                  <c:v>-9</c:v>
                </c:pt>
                <c:pt idx="15">
                  <c:v>-7</c:v>
                </c:pt>
                <c:pt idx="16">
                  <c:v>-8</c:v>
                </c:pt>
                <c:pt idx="17">
                  <c:v>-17</c:v>
                </c:pt>
                <c:pt idx="18">
                  <c:v>-10</c:v>
                </c:pt>
                <c:pt idx="19">
                  <c:v>-4</c:v>
                </c:pt>
                <c:pt idx="20">
                  <c:v>-6</c:v>
                </c:pt>
                <c:pt idx="21">
                  <c:v>-14</c:v>
                </c:pt>
                <c:pt idx="22">
                  <c:v>-17</c:v>
                </c:pt>
                <c:pt idx="23">
                  <c:v>-7</c:v>
                </c:pt>
                <c:pt idx="24">
                  <c:v>0</c:v>
                </c:pt>
                <c:pt idx="25">
                  <c:v>-11</c:v>
                </c:pt>
                <c:pt idx="26">
                  <c:v>-4</c:v>
                </c:pt>
                <c:pt idx="27">
                  <c:v>-5</c:v>
                </c:pt>
                <c:pt idx="28">
                  <c:v>-17</c:v>
                </c:pt>
                <c:pt idx="29">
                  <c:v>-15</c:v>
                </c:pt>
                <c:pt idx="30">
                  <c:v>-17</c:v>
                </c:pt>
              </c:numCache>
            </c:numRef>
          </c:val>
          <c:smooth val="0"/>
          <c:extLst>
            <c:ext xmlns:c16="http://schemas.microsoft.com/office/drawing/2014/chart" uri="{C3380CC4-5D6E-409C-BE32-E72D297353CC}">
              <c16:uniqueId val="{00000000-C097-4865-A27B-FCDE12E62F0F}"/>
            </c:ext>
          </c:extLst>
        </c:ser>
        <c:ser>
          <c:idx val="1"/>
          <c:order val="1"/>
          <c:tx>
            <c:strRef>
              <c:f>Sheet1!$C$1</c:f>
              <c:strCache>
                <c:ptCount val="1"/>
                <c:pt idx="0">
                  <c:v>maximileskart</c:v>
                </c:pt>
              </c:strCache>
            </c:strRef>
          </c:tx>
          <c:spPr>
            <a:ln w="28575" cap="rnd">
              <a:solidFill>
                <a:schemeClr val="accent2"/>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Sheet1!$C$2:$C$32</c:f>
              <c:numCache>
                <c:formatCode>General</c:formatCode>
                <c:ptCount val="31"/>
                <c:pt idx="0">
                  <c:v>-5</c:v>
                </c:pt>
                <c:pt idx="1">
                  <c:v>7</c:v>
                </c:pt>
                <c:pt idx="2">
                  <c:v>-5</c:v>
                </c:pt>
                <c:pt idx="3">
                  <c:v>-17</c:v>
                </c:pt>
                <c:pt idx="4">
                  <c:v>-1</c:v>
                </c:pt>
                <c:pt idx="5">
                  <c:v>-13</c:v>
                </c:pt>
                <c:pt idx="6">
                  <c:v>3</c:v>
                </c:pt>
                <c:pt idx="7">
                  <c:v>-4</c:v>
                </c:pt>
                <c:pt idx="8">
                  <c:v>-2</c:v>
                </c:pt>
                <c:pt idx="9">
                  <c:v>-7</c:v>
                </c:pt>
                <c:pt idx="10">
                  <c:v>-2</c:v>
                </c:pt>
                <c:pt idx="11">
                  <c:v>1</c:v>
                </c:pt>
                <c:pt idx="12">
                  <c:v>-5</c:v>
                </c:pt>
                <c:pt idx="13">
                  <c:v>-2</c:v>
                </c:pt>
                <c:pt idx="14">
                  <c:v>-5</c:v>
                </c:pt>
                <c:pt idx="15">
                  <c:v>-2</c:v>
                </c:pt>
                <c:pt idx="16">
                  <c:v>-9</c:v>
                </c:pt>
                <c:pt idx="17">
                  <c:v>1</c:v>
                </c:pt>
                <c:pt idx="18">
                  <c:v>15</c:v>
                </c:pt>
                <c:pt idx="19">
                  <c:v>26</c:v>
                </c:pt>
                <c:pt idx="20">
                  <c:v>71</c:v>
                </c:pt>
                <c:pt idx="21">
                  <c:v>51</c:v>
                </c:pt>
                <c:pt idx="22">
                  <c:v>38</c:v>
                </c:pt>
                <c:pt idx="23">
                  <c:v>106</c:v>
                </c:pt>
                <c:pt idx="24">
                  <c:v>131</c:v>
                </c:pt>
                <c:pt idx="25">
                  <c:v>21</c:v>
                </c:pt>
                <c:pt idx="26">
                  <c:v>-47</c:v>
                </c:pt>
                <c:pt idx="27">
                  <c:v>-40</c:v>
                </c:pt>
                <c:pt idx="28">
                  <c:v>-11</c:v>
                </c:pt>
                <c:pt idx="29">
                  <c:v>-2</c:v>
                </c:pt>
                <c:pt idx="30">
                  <c:v>13</c:v>
                </c:pt>
              </c:numCache>
            </c:numRef>
          </c:val>
          <c:smooth val="0"/>
          <c:extLst>
            <c:ext xmlns:c16="http://schemas.microsoft.com/office/drawing/2014/chart" uri="{C3380CC4-5D6E-409C-BE32-E72D297353CC}">
              <c16:uniqueId val="{00000001-C097-4865-A27B-FCDE12E62F0F}"/>
            </c:ext>
          </c:extLst>
        </c:ser>
        <c:ser>
          <c:idx val="2"/>
          <c:order val="2"/>
          <c:tx>
            <c:strRef>
              <c:f>Sheet1!$D$1</c:f>
              <c:strCache>
                <c:ptCount val="1"/>
                <c:pt idx="0">
                  <c:v>wingscard (Wings Card)</c:v>
                </c:pt>
              </c:strCache>
            </c:strRef>
          </c:tx>
          <c:spPr>
            <a:ln w="28575" cap="rnd">
              <a:solidFill>
                <a:schemeClr val="accent3"/>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Sheet1!$D$2:$D$32</c:f>
              <c:numCache>
                <c:formatCode>General</c:formatCode>
                <c:ptCount val="31"/>
                <c:pt idx="0">
                  <c:v>-1</c:v>
                </c:pt>
                <c:pt idx="1">
                  <c:v>0</c:v>
                </c:pt>
                <c:pt idx="2">
                  <c:v>1</c:v>
                </c:pt>
                <c:pt idx="3">
                  <c:v>1</c:v>
                </c:pt>
                <c:pt idx="4">
                  <c:v>-3</c:v>
                </c:pt>
                <c:pt idx="5">
                  <c:v>0</c:v>
                </c:pt>
                <c:pt idx="6">
                  <c:v>1</c:v>
                </c:pt>
                <c:pt idx="7">
                  <c:v>4</c:v>
                </c:pt>
                <c:pt idx="8">
                  <c:v>-2</c:v>
                </c:pt>
                <c:pt idx="9">
                  <c:v>-1</c:v>
                </c:pt>
                <c:pt idx="10">
                  <c:v>-2</c:v>
                </c:pt>
                <c:pt idx="11">
                  <c:v>0</c:v>
                </c:pt>
                <c:pt idx="12">
                  <c:v>-1</c:v>
                </c:pt>
                <c:pt idx="13">
                  <c:v>-3</c:v>
                </c:pt>
                <c:pt idx="14">
                  <c:v>-1</c:v>
                </c:pt>
                <c:pt idx="15">
                  <c:v>-2</c:v>
                </c:pt>
                <c:pt idx="16">
                  <c:v>2</c:v>
                </c:pt>
                <c:pt idx="17">
                  <c:v>3</c:v>
                </c:pt>
                <c:pt idx="18">
                  <c:v>0</c:v>
                </c:pt>
                <c:pt idx="19">
                  <c:v>0</c:v>
                </c:pt>
                <c:pt idx="20">
                  <c:v>-1</c:v>
                </c:pt>
                <c:pt idx="21">
                  <c:v>-1</c:v>
                </c:pt>
                <c:pt idx="22">
                  <c:v>-2</c:v>
                </c:pt>
                <c:pt idx="23">
                  <c:v>-2</c:v>
                </c:pt>
                <c:pt idx="24">
                  <c:v>-1</c:v>
                </c:pt>
                <c:pt idx="25">
                  <c:v>-1</c:v>
                </c:pt>
                <c:pt idx="26">
                  <c:v>0</c:v>
                </c:pt>
                <c:pt idx="27">
                  <c:v>0</c:v>
                </c:pt>
                <c:pt idx="28">
                  <c:v>2</c:v>
                </c:pt>
                <c:pt idx="29">
                  <c:v>1</c:v>
                </c:pt>
                <c:pt idx="30">
                  <c:v>1</c:v>
                </c:pt>
              </c:numCache>
            </c:numRef>
          </c:val>
          <c:smooth val="0"/>
          <c:extLst>
            <c:ext xmlns:c16="http://schemas.microsoft.com/office/drawing/2014/chart" uri="{C3380CC4-5D6E-409C-BE32-E72D297353CC}">
              <c16:uniqueId val="{00000002-C097-4865-A27B-FCDE12E62F0F}"/>
            </c:ext>
          </c:extLst>
        </c:ser>
        <c:dLbls>
          <c:showLegendKey val="0"/>
          <c:showVal val="0"/>
          <c:showCatName val="0"/>
          <c:showSerName val="0"/>
          <c:showPercent val="0"/>
          <c:showBubbleSize val="0"/>
        </c:dLbls>
        <c:smooth val="0"/>
        <c:axId val="438746896"/>
        <c:axId val="438747880"/>
      </c:lineChart>
      <c:dateAx>
        <c:axId val="438746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47880"/>
        <c:crosses val="autoZero"/>
        <c:auto val="1"/>
        <c:lblOffset val="100"/>
        <c:baseTimeUnit val="days"/>
      </c:dateAx>
      <c:valAx>
        <c:axId val="43874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4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yapikrediadios</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0-0803-4E96-A215-4388249F314B}"/>
            </c:ext>
          </c:extLst>
        </c:ser>
        <c:ser>
          <c:idx val="1"/>
          <c:order val="1"/>
          <c:tx>
            <c:strRef>
              <c:f>Sheet1!$C$1</c:f>
              <c:strCache>
                <c:ptCount val="1"/>
                <c:pt idx="0">
                  <c:v>maximileskart</c:v>
                </c:pt>
              </c:strCache>
            </c:strRef>
          </c:tx>
          <c:spPr>
            <a:ln w="28575" cap="rnd">
              <a:solidFill>
                <a:schemeClr val="accent2"/>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Sheet1!$C$2:$C$32</c:f>
              <c:numCache>
                <c:formatCode>General</c:formatCode>
                <c:ptCount val="31"/>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1</c:v>
                </c:pt>
                <c:pt idx="18">
                  <c:v>1</c:v>
                </c:pt>
                <c:pt idx="19">
                  <c:v>1</c:v>
                </c:pt>
                <c:pt idx="20">
                  <c:v>1</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1-0803-4E96-A215-4388249F314B}"/>
            </c:ext>
          </c:extLst>
        </c:ser>
        <c:ser>
          <c:idx val="2"/>
          <c:order val="2"/>
          <c:tx>
            <c:strRef>
              <c:f>Sheet1!$D$1</c:f>
              <c:strCache>
                <c:ptCount val="1"/>
                <c:pt idx="0">
                  <c:v>wingscard (Wings Card)</c:v>
                </c:pt>
              </c:strCache>
            </c:strRef>
          </c:tx>
          <c:spPr>
            <a:ln w="28575" cap="rnd">
              <a:solidFill>
                <a:schemeClr val="accent3"/>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1</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2-0803-4E96-A215-4388249F314B}"/>
            </c:ext>
          </c:extLst>
        </c:ser>
        <c:dLbls>
          <c:showLegendKey val="0"/>
          <c:showVal val="0"/>
          <c:showCatName val="0"/>
          <c:showSerName val="0"/>
          <c:showPercent val="0"/>
          <c:showBubbleSize val="0"/>
        </c:dLbls>
        <c:smooth val="0"/>
        <c:axId val="438756408"/>
        <c:axId val="438759032"/>
      </c:lineChart>
      <c:dateAx>
        <c:axId val="438756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59032"/>
        <c:crosses val="autoZero"/>
        <c:auto val="1"/>
        <c:lblOffset val="100"/>
        <c:baseTimeUnit val="days"/>
      </c:dateAx>
      <c:valAx>
        <c:axId val="43875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5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yapikrediadios</c:v>
                </c:pt>
                <c:pt idx="1">
                  <c:v>maximileskart</c:v>
                </c:pt>
                <c:pt idx="2">
                  <c:v>wingscard (Wings Card)</c:v>
                </c:pt>
              </c:strCache>
            </c:strRef>
          </c:cat>
          <c:val>
            <c:numRef>
              <c:f>Sheet1!$A$2:$C$2</c:f>
              <c:numCache>
                <c:formatCode>General</c:formatCode>
                <c:ptCount val="3"/>
                <c:pt idx="0">
                  <c:v>21583</c:v>
                </c:pt>
                <c:pt idx="1">
                  <c:v>16727</c:v>
                </c:pt>
                <c:pt idx="2">
                  <c:v>1601</c:v>
                </c:pt>
              </c:numCache>
            </c:numRef>
          </c:val>
          <c:extLst>
            <c:ext xmlns:c16="http://schemas.microsoft.com/office/drawing/2014/chart" uri="{C3380CC4-5D6E-409C-BE32-E72D297353CC}">
              <c16:uniqueId val="{00000000-98F5-4ECD-8970-8F4C1908268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yapikrediadios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50</c:v>
                </c:pt>
                <c:pt idx="2">
                  <c:v>0</c:v>
                </c:pt>
                <c:pt idx="3">
                  <c:v>0</c:v>
                </c:pt>
                <c:pt idx="4">
                  <c:v>16.666699999999999</c:v>
                </c:pt>
                <c:pt idx="5">
                  <c:v>5.3604000000000003</c:v>
                </c:pt>
                <c:pt idx="6">
                  <c:v>24.527899999999999</c:v>
                </c:pt>
                <c:pt idx="7">
                  <c:v>-74.057000000000002</c:v>
                </c:pt>
              </c:numCache>
            </c:numRef>
          </c:val>
          <c:extLst>
            <c:ext xmlns:c16="http://schemas.microsoft.com/office/drawing/2014/chart" uri="{C3380CC4-5D6E-409C-BE32-E72D297353CC}">
              <c16:uniqueId val="{00000000-7546-4A23-911D-1A58FD9ED95A}"/>
            </c:ext>
          </c:extLst>
        </c:ser>
        <c:ser>
          <c:idx val="1"/>
          <c:order val="1"/>
          <c:tx>
            <c:strRef>
              <c:f>Sheet1!$C$1</c:f>
              <c:strCache>
                <c:ptCount val="1"/>
                <c:pt idx="0">
                  <c:v>maximileskart</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77.500799999999998</c:v>
                </c:pt>
                <c:pt idx="1">
                  <c:v>100</c:v>
                </c:pt>
                <c:pt idx="2">
                  <c:v>0</c:v>
                </c:pt>
                <c:pt idx="3">
                  <c:v>80</c:v>
                </c:pt>
                <c:pt idx="4">
                  <c:v>100</c:v>
                </c:pt>
                <c:pt idx="5">
                  <c:v>100</c:v>
                </c:pt>
                <c:pt idx="6">
                  <c:v>100</c:v>
                </c:pt>
                <c:pt idx="7">
                  <c:v>100</c:v>
                </c:pt>
              </c:numCache>
            </c:numRef>
          </c:val>
          <c:extLst>
            <c:ext xmlns:c16="http://schemas.microsoft.com/office/drawing/2014/chart" uri="{C3380CC4-5D6E-409C-BE32-E72D297353CC}">
              <c16:uniqueId val="{00000001-7546-4A23-911D-1A58FD9ED95A}"/>
            </c:ext>
          </c:extLst>
        </c:ser>
        <c:ser>
          <c:idx val="2"/>
          <c:order val="2"/>
          <c:tx>
            <c:strRef>
              <c:f>Sheet1!$D$1</c:f>
              <c:strCache>
                <c:ptCount val="1"/>
                <c:pt idx="0">
                  <c:v>wingscard (Wings Card)</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7.4179000000000004</c:v>
                </c:pt>
                <c:pt idx="1">
                  <c:v>50</c:v>
                </c:pt>
                <c:pt idx="2">
                  <c:v>0</c:v>
                </c:pt>
                <c:pt idx="3">
                  <c:v>100</c:v>
                </c:pt>
                <c:pt idx="4">
                  <c:v>100</c:v>
                </c:pt>
                <c:pt idx="5">
                  <c:v>6.0536000000000003</c:v>
                </c:pt>
                <c:pt idx="6">
                  <c:v>62.5124</c:v>
                </c:pt>
                <c:pt idx="7">
                  <c:v>-26.770700000000001</c:v>
                </c:pt>
              </c:numCache>
            </c:numRef>
          </c:val>
          <c:extLst>
            <c:ext xmlns:c16="http://schemas.microsoft.com/office/drawing/2014/chart" uri="{C3380CC4-5D6E-409C-BE32-E72D297353CC}">
              <c16:uniqueId val="{00000002-7546-4A23-911D-1A58FD9ED95A}"/>
            </c:ext>
          </c:extLst>
        </c:ser>
        <c:dLbls>
          <c:showLegendKey val="0"/>
          <c:showVal val="0"/>
          <c:showCatName val="0"/>
          <c:showSerName val="0"/>
          <c:showPercent val="0"/>
          <c:showBubbleSize val="0"/>
        </c:dLbls>
        <c:axId val="438758048"/>
        <c:axId val="438754112"/>
      </c:radarChart>
      <c:catAx>
        <c:axId val="43875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54112"/>
        <c:crosses val="autoZero"/>
        <c:auto val="1"/>
        <c:lblAlgn val="ctr"/>
        <c:lblOffset val="100"/>
        <c:noMultiLvlLbl val="0"/>
      </c:catAx>
      <c:valAx>
        <c:axId val="43875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5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yapikrediadios</c:v>
                </c:pt>
                <c:pt idx="1">
                  <c:v>maximileskart</c:v>
                </c:pt>
                <c:pt idx="2">
                  <c:v>wingscard (Wings Card)</c:v>
                </c:pt>
              </c:strCache>
            </c:strRef>
          </c:cat>
          <c:val>
            <c:numRef>
              <c:f>Sheet1!$B$2:$B$4</c:f>
              <c:numCache>
                <c:formatCode>General</c:formatCode>
                <c:ptCount val="3"/>
                <c:pt idx="0">
                  <c:v>116</c:v>
                </c:pt>
                <c:pt idx="1">
                  <c:v>2164</c:v>
                </c:pt>
                <c:pt idx="2">
                  <c:v>131</c:v>
                </c:pt>
              </c:numCache>
            </c:numRef>
          </c:val>
          <c:extLst>
            <c:ext xmlns:c16="http://schemas.microsoft.com/office/drawing/2014/chart" uri="{C3380CC4-5D6E-409C-BE32-E72D297353CC}">
              <c16:uniqueId val="{00000000-4754-45A5-B221-9F362D260290}"/>
            </c:ext>
          </c:extLst>
        </c:ser>
        <c:dLbls>
          <c:showLegendKey val="0"/>
          <c:showVal val="0"/>
          <c:showCatName val="0"/>
          <c:showSerName val="0"/>
          <c:showPercent val="0"/>
          <c:showBubbleSize val="0"/>
        </c:dLbls>
        <c:gapWidth val="219"/>
        <c:overlap val="-27"/>
        <c:axId val="438769856"/>
        <c:axId val="438766248"/>
      </c:barChart>
      <c:catAx>
        <c:axId val="43876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66248"/>
        <c:crosses val="autoZero"/>
        <c:auto val="1"/>
        <c:lblAlgn val="ctr"/>
        <c:lblOffset val="100"/>
        <c:noMultiLvlLbl val="0"/>
      </c:catAx>
      <c:valAx>
        <c:axId val="43876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6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yapikrediadios</c:v>
                </c:pt>
              </c:strCache>
            </c:strRef>
          </c:tx>
          <c:spPr>
            <a:solidFill>
              <a:schemeClr val="accent1"/>
            </a:solidFill>
            <a:ln>
              <a:noFill/>
            </a:ln>
            <a:effectLst/>
          </c:spPr>
          <c:invertIfNegative val="0"/>
          <c:cat>
            <c:strRef>
              <c:f>Sheet1!$A$2:$A$3</c:f>
              <c:strCache>
                <c:ptCount val="2"/>
                <c:pt idx="0">
                  <c:v>Image</c:v>
                </c:pt>
                <c:pt idx="1">
                  <c:v>Video</c:v>
                </c:pt>
              </c:strCache>
            </c:strRef>
          </c:cat>
          <c:val>
            <c:numRef>
              <c:f>Sheet1!$B$2:$B$3</c:f>
              <c:numCache>
                <c:formatCode>General</c:formatCode>
                <c:ptCount val="2"/>
                <c:pt idx="0">
                  <c:v>0.53746003799286002</c:v>
                </c:pt>
                <c:pt idx="1">
                  <c:v>0</c:v>
                </c:pt>
              </c:numCache>
            </c:numRef>
          </c:val>
          <c:extLst>
            <c:ext xmlns:c16="http://schemas.microsoft.com/office/drawing/2014/chart" uri="{C3380CC4-5D6E-409C-BE32-E72D297353CC}">
              <c16:uniqueId val="{00000000-B98B-42C3-AABA-89E499BF5716}"/>
            </c:ext>
          </c:extLst>
        </c:ser>
        <c:ser>
          <c:idx val="1"/>
          <c:order val="1"/>
          <c:tx>
            <c:strRef>
              <c:f>Sheet1!$C$1</c:f>
              <c:strCache>
                <c:ptCount val="1"/>
                <c:pt idx="0">
                  <c:v>maximileskart</c:v>
                </c:pt>
              </c:strCache>
            </c:strRef>
          </c:tx>
          <c:spPr>
            <a:solidFill>
              <a:schemeClr val="accent2"/>
            </a:solidFill>
            <a:ln>
              <a:noFill/>
            </a:ln>
            <a:effectLst/>
          </c:spPr>
          <c:invertIfNegative val="0"/>
          <c:cat>
            <c:strRef>
              <c:f>Sheet1!$A$2:$A$3</c:f>
              <c:strCache>
                <c:ptCount val="2"/>
                <c:pt idx="0">
                  <c:v>Image</c:v>
                </c:pt>
                <c:pt idx="1">
                  <c:v>Video</c:v>
                </c:pt>
              </c:strCache>
            </c:strRef>
          </c:cat>
          <c:val>
            <c:numRef>
              <c:f>Sheet1!$C$2:$C$3</c:f>
              <c:numCache>
                <c:formatCode>General</c:formatCode>
                <c:ptCount val="2"/>
                <c:pt idx="0">
                  <c:v>0.63450782483547497</c:v>
                </c:pt>
                <c:pt idx="1">
                  <c:v>2.9838499099717701</c:v>
                </c:pt>
              </c:numCache>
            </c:numRef>
          </c:val>
          <c:extLst>
            <c:ext xmlns:c16="http://schemas.microsoft.com/office/drawing/2014/chart" uri="{C3380CC4-5D6E-409C-BE32-E72D297353CC}">
              <c16:uniqueId val="{00000001-B98B-42C3-AABA-89E499BF5716}"/>
            </c:ext>
          </c:extLst>
        </c:ser>
        <c:ser>
          <c:idx val="2"/>
          <c:order val="2"/>
          <c:tx>
            <c:strRef>
              <c:f>Sheet1!$D$1</c:f>
              <c:strCache>
                <c:ptCount val="1"/>
                <c:pt idx="0">
                  <c:v>wingscard (Wings Card)</c:v>
                </c:pt>
              </c:strCache>
            </c:strRef>
          </c:tx>
          <c:spPr>
            <a:solidFill>
              <a:schemeClr val="accent3"/>
            </a:solidFill>
            <a:ln>
              <a:noFill/>
            </a:ln>
            <a:effectLst/>
          </c:spPr>
          <c:invertIfNegative val="0"/>
          <c:cat>
            <c:strRef>
              <c:f>Sheet1!$A$2:$A$3</c:f>
              <c:strCache>
                <c:ptCount val="2"/>
                <c:pt idx="0">
                  <c:v>Image</c:v>
                </c:pt>
                <c:pt idx="1">
                  <c:v>Video</c:v>
                </c:pt>
              </c:strCache>
            </c:strRef>
          </c:cat>
          <c:val>
            <c:numRef>
              <c:f>Sheet1!$D$2:$D$3</c:f>
              <c:numCache>
                <c:formatCode>General</c:formatCode>
                <c:ptCount val="2"/>
                <c:pt idx="0">
                  <c:v>1</c:v>
                </c:pt>
                <c:pt idx="1">
                  <c:v>1.43528740154316</c:v>
                </c:pt>
              </c:numCache>
            </c:numRef>
          </c:val>
          <c:extLst>
            <c:ext xmlns:c16="http://schemas.microsoft.com/office/drawing/2014/chart" uri="{C3380CC4-5D6E-409C-BE32-E72D297353CC}">
              <c16:uniqueId val="{00000002-B98B-42C3-AABA-89E499BF5716}"/>
            </c:ext>
          </c:extLst>
        </c:ser>
        <c:dLbls>
          <c:showLegendKey val="0"/>
          <c:showVal val="0"/>
          <c:showCatName val="0"/>
          <c:showSerName val="0"/>
          <c:showPercent val="0"/>
          <c:showBubbleSize val="0"/>
        </c:dLbls>
        <c:gapWidth val="219"/>
        <c:overlap val="-27"/>
        <c:axId val="438772480"/>
        <c:axId val="438769200"/>
      </c:barChart>
      <c:catAx>
        <c:axId val="43877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69200"/>
        <c:crosses val="autoZero"/>
        <c:auto val="1"/>
        <c:lblAlgn val="ctr"/>
        <c:lblOffset val="100"/>
        <c:noMultiLvlLbl val="0"/>
      </c:catAx>
      <c:valAx>
        <c:axId val="43876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7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yapikrediadios</c:v>
                </c:pt>
                <c:pt idx="1">
                  <c:v>maximileskart</c:v>
                </c:pt>
                <c:pt idx="2">
                  <c:v>wingscard (Wings Card)</c:v>
                </c:pt>
              </c:strCache>
            </c:strRef>
          </c:cat>
          <c:val>
            <c:numRef>
              <c:f>Sheet1!$B$2:$B$4</c:f>
              <c:numCache>
                <c:formatCode>General</c:formatCode>
                <c:ptCount val="3"/>
                <c:pt idx="0">
                  <c:v>116</c:v>
                </c:pt>
                <c:pt idx="1">
                  <c:v>208</c:v>
                </c:pt>
                <c:pt idx="2">
                  <c:v>16</c:v>
                </c:pt>
              </c:numCache>
            </c:numRef>
          </c:val>
          <c:extLst>
            <c:ext xmlns:c16="http://schemas.microsoft.com/office/drawing/2014/chart" uri="{C3380CC4-5D6E-409C-BE32-E72D297353CC}">
              <c16:uniqueId val="{00000000-4C6D-430B-BFB8-DB16B27ACF39}"/>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yapikrediadios</c:v>
                </c:pt>
                <c:pt idx="1">
                  <c:v>maximileskart</c:v>
                </c:pt>
                <c:pt idx="2">
                  <c:v>wingscard (Wings Card)</c:v>
                </c:pt>
              </c:strCache>
            </c:strRef>
          </c:cat>
          <c:val>
            <c:numRef>
              <c:f>Sheet1!$C$2:$C$4</c:f>
              <c:numCache>
                <c:formatCode>General</c:formatCode>
                <c:ptCount val="3"/>
                <c:pt idx="0">
                  <c:v>0</c:v>
                </c:pt>
                <c:pt idx="1">
                  <c:v>1956</c:v>
                </c:pt>
                <c:pt idx="2">
                  <c:v>115</c:v>
                </c:pt>
              </c:numCache>
            </c:numRef>
          </c:val>
          <c:extLst>
            <c:ext xmlns:c16="http://schemas.microsoft.com/office/drawing/2014/chart" uri="{C3380CC4-5D6E-409C-BE32-E72D297353CC}">
              <c16:uniqueId val="{00000001-4C6D-430B-BFB8-DB16B27ACF39}"/>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yapikrediadios</c:v>
                </c:pt>
                <c:pt idx="1">
                  <c:v>maximileskart</c:v>
                </c:pt>
                <c:pt idx="2">
                  <c:v>wingscard (Wings Card)</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4C6D-430B-BFB8-DB16B27ACF39}"/>
            </c:ext>
          </c:extLst>
        </c:ser>
        <c:dLbls>
          <c:showLegendKey val="0"/>
          <c:showVal val="0"/>
          <c:showCatName val="0"/>
          <c:showSerName val="0"/>
          <c:showPercent val="0"/>
          <c:showBubbleSize val="0"/>
        </c:dLbls>
        <c:gapWidth val="219"/>
        <c:overlap val="-27"/>
        <c:axId val="438762312"/>
        <c:axId val="438764608"/>
      </c:barChart>
      <c:catAx>
        <c:axId val="43876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64608"/>
        <c:crosses val="autoZero"/>
        <c:auto val="1"/>
        <c:lblAlgn val="ctr"/>
        <c:lblOffset val="100"/>
        <c:noMultiLvlLbl val="0"/>
      </c:catAx>
      <c:valAx>
        <c:axId val="43876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6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yapikrediadios</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0.5373</c:v>
                </c:pt>
              </c:numCache>
            </c:numRef>
          </c:val>
          <c:smooth val="0"/>
          <c:extLst>
            <c:ext xmlns:c16="http://schemas.microsoft.com/office/drawing/2014/chart" uri="{C3380CC4-5D6E-409C-BE32-E72D297353CC}">
              <c16:uniqueId val="{00000000-74E7-4DA5-956F-8C7AE30885E2}"/>
            </c:ext>
          </c:extLst>
        </c:ser>
        <c:ser>
          <c:idx val="1"/>
          <c:order val="1"/>
          <c:tx>
            <c:strRef>
              <c:f>Sheet1!$C$1</c:f>
              <c:strCache>
                <c:ptCount val="1"/>
                <c:pt idx="0">
                  <c:v>maximileskart</c:v>
                </c:pt>
              </c:strCache>
            </c:strRef>
          </c:tx>
          <c:spPr>
            <a:ln w="28575" cap="rnd">
              <a:solidFill>
                <a:schemeClr val="accent2"/>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Sheet1!$C$2:$C$32</c:f>
              <c:numCache>
                <c:formatCode>General</c:formatCode>
                <c:ptCount val="31"/>
                <c:pt idx="0">
                  <c:v>0</c:v>
                </c:pt>
                <c:pt idx="1">
                  <c:v>0</c:v>
                </c:pt>
                <c:pt idx="2">
                  <c:v>0</c:v>
                </c:pt>
                <c:pt idx="3">
                  <c:v>0</c:v>
                </c:pt>
                <c:pt idx="4">
                  <c:v>0</c:v>
                </c:pt>
                <c:pt idx="5">
                  <c:v>0</c:v>
                </c:pt>
                <c:pt idx="6">
                  <c:v>0</c:v>
                </c:pt>
                <c:pt idx="7">
                  <c:v>0</c:v>
                </c:pt>
                <c:pt idx="8">
                  <c:v>0.61639999999999995</c:v>
                </c:pt>
                <c:pt idx="9">
                  <c:v>0</c:v>
                </c:pt>
                <c:pt idx="10">
                  <c:v>0</c:v>
                </c:pt>
                <c:pt idx="11">
                  <c:v>0</c:v>
                </c:pt>
                <c:pt idx="12">
                  <c:v>0</c:v>
                </c:pt>
                <c:pt idx="13">
                  <c:v>0</c:v>
                </c:pt>
                <c:pt idx="14">
                  <c:v>0</c:v>
                </c:pt>
                <c:pt idx="15">
                  <c:v>0</c:v>
                </c:pt>
                <c:pt idx="16">
                  <c:v>0</c:v>
                </c:pt>
                <c:pt idx="17">
                  <c:v>0.39129999999999998</c:v>
                </c:pt>
                <c:pt idx="18">
                  <c:v>10.389900000000001</c:v>
                </c:pt>
                <c:pt idx="19">
                  <c:v>0.65310000000000001</c:v>
                </c:pt>
                <c:pt idx="20">
                  <c:v>0.79120000000000001</c:v>
                </c:pt>
                <c:pt idx="21">
                  <c:v>0</c:v>
                </c:pt>
                <c:pt idx="22">
                  <c:v>0</c:v>
                </c:pt>
                <c:pt idx="23">
                  <c:v>0</c:v>
                </c:pt>
                <c:pt idx="24">
                  <c:v>0</c:v>
                </c:pt>
                <c:pt idx="25">
                  <c:v>0</c:v>
                </c:pt>
                <c:pt idx="26">
                  <c:v>0.36930000000000002</c:v>
                </c:pt>
                <c:pt idx="27">
                  <c:v>0</c:v>
                </c:pt>
                <c:pt idx="28">
                  <c:v>0</c:v>
                </c:pt>
                <c:pt idx="29">
                  <c:v>0</c:v>
                </c:pt>
                <c:pt idx="30">
                  <c:v>0</c:v>
                </c:pt>
              </c:numCache>
            </c:numRef>
          </c:val>
          <c:smooth val="0"/>
          <c:extLst>
            <c:ext xmlns:c16="http://schemas.microsoft.com/office/drawing/2014/chart" uri="{C3380CC4-5D6E-409C-BE32-E72D297353CC}">
              <c16:uniqueId val="{00000001-74E7-4DA5-956F-8C7AE30885E2}"/>
            </c:ext>
          </c:extLst>
        </c:ser>
        <c:ser>
          <c:idx val="2"/>
          <c:order val="2"/>
          <c:tx>
            <c:strRef>
              <c:f>Sheet1!$D$1</c:f>
              <c:strCache>
                <c:ptCount val="1"/>
                <c:pt idx="0">
                  <c:v>wingscard (Wings Card)</c:v>
                </c:pt>
              </c:strCache>
            </c:strRef>
          </c:tx>
          <c:spPr>
            <a:ln w="28575" cap="rnd">
              <a:solidFill>
                <a:schemeClr val="accent3"/>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1.7435</c:v>
                </c:pt>
                <c:pt idx="13">
                  <c:v>1.0599000000000001</c:v>
                </c:pt>
                <c:pt idx="14">
                  <c:v>1.1859999999999999</c:v>
                </c:pt>
                <c:pt idx="15">
                  <c:v>1.4991000000000001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1.0005999999999999</c:v>
                </c:pt>
                <c:pt idx="30">
                  <c:v>1.6875</c:v>
                </c:pt>
              </c:numCache>
            </c:numRef>
          </c:val>
          <c:smooth val="0"/>
          <c:extLst>
            <c:ext xmlns:c16="http://schemas.microsoft.com/office/drawing/2014/chart" uri="{C3380CC4-5D6E-409C-BE32-E72D297353CC}">
              <c16:uniqueId val="{00000002-74E7-4DA5-956F-8C7AE30885E2}"/>
            </c:ext>
          </c:extLst>
        </c:ser>
        <c:dLbls>
          <c:showLegendKey val="0"/>
          <c:showVal val="0"/>
          <c:showCatName val="0"/>
          <c:showSerName val="0"/>
          <c:showPercent val="0"/>
          <c:showBubbleSize val="0"/>
        </c:dLbls>
        <c:smooth val="0"/>
        <c:axId val="438774448"/>
        <c:axId val="438780352"/>
      </c:lineChart>
      <c:dateAx>
        <c:axId val="438774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80352"/>
        <c:crosses val="autoZero"/>
        <c:auto val="1"/>
        <c:lblOffset val="100"/>
        <c:baseTimeUnit val="days"/>
      </c:dateAx>
      <c:valAx>
        <c:axId val="43878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77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84F5C-F977-4673-9A5B-E3A7E0881F6A}"/>
              </a:ext>
            </a:extLst>
          </p:cNvPr>
          <p:cNvSpPr>
            <a:spLocks noGrp="1"/>
          </p:cNvSpPr>
          <p:nvPr>
            <p:ph type="ctrTitle"/>
          </p:nvPr>
        </p:nvSpPr>
        <p:spPr/>
        <p:txBody>
          <a:bodyPr/>
          <a:lstStyle/>
          <a:p>
            <a:r>
              <a:rPr lang="en-US"/>
              <a:t>Adios&amp;Rakipler</a:t>
            </a:r>
          </a:p>
        </p:txBody>
      </p:sp>
      <p:sp>
        <p:nvSpPr>
          <p:cNvPr id="3" name="Subtitle 2">
            <a:extLst>
              <a:ext uri="{FF2B5EF4-FFF2-40B4-BE49-F238E27FC236}">
                <a16:creationId xmlns:a16="http://schemas.microsoft.com/office/drawing/2014/main" id="{D3FFD962-19F7-4403-84BE-6C6D8C4D7081}"/>
              </a:ext>
            </a:extLst>
          </p:cNvPr>
          <p:cNvSpPr>
            <a:spLocks noGrp="1"/>
          </p:cNvSpPr>
          <p:nvPr>
            <p:ph type="subTitle" idx="1"/>
          </p:nvPr>
        </p:nvSpPr>
        <p:spPr/>
        <p:txBody>
          <a:bodyPr/>
          <a:lstStyle/>
          <a:p>
            <a:r>
              <a:rPr lang="en-US"/>
              <a:t>Ingage</a:t>
            </a:r>
          </a:p>
        </p:txBody>
      </p:sp>
    </p:spTree>
    <p:extLst>
      <p:ext uri="{BB962C8B-B14F-4D97-AF65-F5344CB8AC3E}">
        <p14:creationId xmlns:p14="http://schemas.microsoft.com/office/powerpoint/2010/main" val="118113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95E21-24EC-441E-825E-209D5B7D534D}"/>
              </a:ext>
            </a:extLst>
          </p:cNvPr>
          <p:cNvSpPr>
            <a:spLocks noGrp="1"/>
          </p:cNvSpPr>
          <p:nvPr>
            <p:ph type="title"/>
          </p:nvPr>
        </p:nvSpPr>
        <p:spPr/>
        <p:txBody>
          <a:bodyPr/>
          <a:lstStyle/>
          <a:p>
            <a:r>
              <a:rPr lang="en-US"/>
              <a:t>Facebook Key Metrics Table | Adios&amp;Rakipler</a:t>
            </a:r>
          </a:p>
        </p:txBody>
      </p:sp>
      <p:graphicFrame>
        <p:nvGraphicFramePr>
          <p:cNvPr id="5" name="Table Placeholder 4">
            <a:extLst>
              <a:ext uri="{FF2B5EF4-FFF2-40B4-BE49-F238E27FC236}">
                <a16:creationId xmlns:a16="http://schemas.microsoft.com/office/drawing/2014/main" id="{7206757E-0A26-4E52-B952-74E747C37C75}"/>
              </a:ext>
            </a:extLst>
          </p:cNvPr>
          <p:cNvGraphicFramePr>
            <a:graphicFrameLocks noGrp="1"/>
          </p:cNvGraphicFramePr>
          <p:nvPr>
            <p:ph type="tbl" sz="quarter" idx="13"/>
            <p:extLst>
              <p:ext uri="{D42A27DB-BD31-4B8C-83A1-F6EECF244321}">
                <p14:modId xmlns:p14="http://schemas.microsoft.com/office/powerpoint/2010/main" val="1082206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379132143"/>
                    </a:ext>
                  </a:extLst>
                </a:gridCol>
                <a:gridCol w="411480">
                  <a:extLst>
                    <a:ext uri="{9D8B030D-6E8A-4147-A177-3AD203B41FA5}">
                      <a16:colId xmlns:a16="http://schemas.microsoft.com/office/drawing/2014/main" val="2618476795"/>
                    </a:ext>
                  </a:extLst>
                </a:gridCol>
                <a:gridCol w="304495">
                  <a:extLst>
                    <a:ext uri="{9D8B030D-6E8A-4147-A177-3AD203B41FA5}">
                      <a16:colId xmlns:a16="http://schemas.microsoft.com/office/drawing/2014/main" val="460277792"/>
                    </a:ext>
                  </a:extLst>
                </a:gridCol>
                <a:gridCol w="304495">
                  <a:extLst>
                    <a:ext uri="{9D8B030D-6E8A-4147-A177-3AD203B41FA5}">
                      <a16:colId xmlns:a16="http://schemas.microsoft.com/office/drawing/2014/main" val="2910967111"/>
                    </a:ext>
                  </a:extLst>
                </a:gridCol>
                <a:gridCol w="304495">
                  <a:extLst>
                    <a:ext uri="{9D8B030D-6E8A-4147-A177-3AD203B41FA5}">
                      <a16:colId xmlns:a16="http://schemas.microsoft.com/office/drawing/2014/main" val="2555669307"/>
                    </a:ext>
                  </a:extLst>
                </a:gridCol>
                <a:gridCol w="304495">
                  <a:extLst>
                    <a:ext uri="{9D8B030D-6E8A-4147-A177-3AD203B41FA5}">
                      <a16:colId xmlns:a16="http://schemas.microsoft.com/office/drawing/2014/main" val="225399931"/>
                    </a:ext>
                  </a:extLst>
                </a:gridCol>
                <a:gridCol w="304495">
                  <a:extLst>
                    <a:ext uri="{9D8B030D-6E8A-4147-A177-3AD203B41FA5}">
                      <a16:colId xmlns:a16="http://schemas.microsoft.com/office/drawing/2014/main" val="870894902"/>
                    </a:ext>
                  </a:extLst>
                </a:gridCol>
                <a:gridCol w="304495">
                  <a:extLst>
                    <a:ext uri="{9D8B030D-6E8A-4147-A177-3AD203B41FA5}">
                      <a16:colId xmlns:a16="http://schemas.microsoft.com/office/drawing/2014/main" val="1191553323"/>
                    </a:ext>
                  </a:extLst>
                </a:gridCol>
                <a:gridCol w="304495">
                  <a:extLst>
                    <a:ext uri="{9D8B030D-6E8A-4147-A177-3AD203B41FA5}">
                      <a16:colId xmlns:a16="http://schemas.microsoft.com/office/drawing/2014/main" val="1600502799"/>
                    </a:ext>
                  </a:extLst>
                </a:gridCol>
                <a:gridCol w="304495">
                  <a:extLst>
                    <a:ext uri="{9D8B030D-6E8A-4147-A177-3AD203B41FA5}">
                      <a16:colId xmlns:a16="http://schemas.microsoft.com/office/drawing/2014/main" val="3352735627"/>
                    </a:ext>
                  </a:extLst>
                </a:gridCol>
                <a:gridCol w="304495">
                  <a:extLst>
                    <a:ext uri="{9D8B030D-6E8A-4147-A177-3AD203B41FA5}">
                      <a16:colId xmlns:a16="http://schemas.microsoft.com/office/drawing/2014/main" val="2928231645"/>
                    </a:ext>
                  </a:extLst>
                </a:gridCol>
                <a:gridCol w="304495">
                  <a:extLst>
                    <a:ext uri="{9D8B030D-6E8A-4147-A177-3AD203B41FA5}">
                      <a16:colId xmlns:a16="http://schemas.microsoft.com/office/drawing/2014/main" val="2175531293"/>
                    </a:ext>
                  </a:extLst>
                </a:gridCol>
                <a:gridCol w="304495">
                  <a:extLst>
                    <a:ext uri="{9D8B030D-6E8A-4147-A177-3AD203B41FA5}">
                      <a16:colId xmlns:a16="http://schemas.microsoft.com/office/drawing/2014/main" val="2018228926"/>
                    </a:ext>
                  </a:extLst>
                </a:gridCol>
                <a:gridCol w="304495">
                  <a:extLst>
                    <a:ext uri="{9D8B030D-6E8A-4147-A177-3AD203B41FA5}">
                      <a16:colId xmlns:a16="http://schemas.microsoft.com/office/drawing/2014/main" val="57094940"/>
                    </a:ext>
                  </a:extLst>
                </a:gridCol>
                <a:gridCol w="304495">
                  <a:extLst>
                    <a:ext uri="{9D8B030D-6E8A-4147-A177-3AD203B41FA5}">
                      <a16:colId xmlns:a16="http://schemas.microsoft.com/office/drawing/2014/main" val="2767295612"/>
                    </a:ext>
                  </a:extLst>
                </a:gridCol>
                <a:gridCol w="304495">
                  <a:extLst>
                    <a:ext uri="{9D8B030D-6E8A-4147-A177-3AD203B41FA5}">
                      <a16:colId xmlns:a16="http://schemas.microsoft.com/office/drawing/2014/main" val="562305897"/>
                    </a:ext>
                  </a:extLst>
                </a:gridCol>
                <a:gridCol w="304495">
                  <a:extLst>
                    <a:ext uri="{9D8B030D-6E8A-4147-A177-3AD203B41FA5}">
                      <a16:colId xmlns:a16="http://schemas.microsoft.com/office/drawing/2014/main" val="3191678620"/>
                    </a:ext>
                  </a:extLst>
                </a:gridCol>
                <a:gridCol w="304495">
                  <a:extLst>
                    <a:ext uri="{9D8B030D-6E8A-4147-A177-3AD203B41FA5}">
                      <a16:colId xmlns:a16="http://schemas.microsoft.com/office/drawing/2014/main" val="3406147891"/>
                    </a:ext>
                  </a:extLst>
                </a:gridCol>
                <a:gridCol w="304495">
                  <a:extLst>
                    <a:ext uri="{9D8B030D-6E8A-4147-A177-3AD203B41FA5}">
                      <a16:colId xmlns:a16="http://schemas.microsoft.com/office/drawing/2014/main" val="3281369758"/>
                    </a:ext>
                  </a:extLst>
                </a:gridCol>
                <a:gridCol w="304495">
                  <a:extLst>
                    <a:ext uri="{9D8B030D-6E8A-4147-A177-3AD203B41FA5}">
                      <a16:colId xmlns:a16="http://schemas.microsoft.com/office/drawing/2014/main" val="2500024832"/>
                    </a:ext>
                  </a:extLst>
                </a:gridCol>
                <a:gridCol w="304495">
                  <a:extLst>
                    <a:ext uri="{9D8B030D-6E8A-4147-A177-3AD203B41FA5}">
                      <a16:colId xmlns:a16="http://schemas.microsoft.com/office/drawing/2014/main" val="194077030"/>
                    </a:ext>
                  </a:extLst>
                </a:gridCol>
                <a:gridCol w="304495">
                  <a:extLst>
                    <a:ext uri="{9D8B030D-6E8A-4147-A177-3AD203B41FA5}">
                      <a16:colId xmlns:a16="http://schemas.microsoft.com/office/drawing/2014/main" val="2844714682"/>
                    </a:ext>
                  </a:extLst>
                </a:gridCol>
                <a:gridCol w="304495">
                  <a:extLst>
                    <a:ext uri="{9D8B030D-6E8A-4147-A177-3AD203B41FA5}">
                      <a16:colId xmlns:a16="http://schemas.microsoft.com/office/drawing/2014/main" val="31081916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62474000"/>
                  </a:ext>
                </a:extLst>
              </a:tr>
              <a:tr h="370840">
                <a:tc>
                  <a:txBody>
                    <a:bodyPr/>
                    <a:lstStyle/>
                    <a:p>
                      <a:r>
                        <a:rPr lang="en-US" sz="1000"/>
                        <a:t>adios kart</a:t>
                      </a:r>
                    </a:p>
                  </a:txBody>
                  <a:tcPr/>
                </a:tc>
                <a:tc>
                  <a:txBody>
                    <a:bodyPr/>
                    <a:lstStyle/>
                    <a:p>
                      <a:r>
                        <a:rPr lang="en-US" sz="1000"/>
                        <a:t>113180</a:t>
                      </a:r>
                    </a:p>
                  </a:txBody>
                  <a:tcPr/>
                </a:tc>
                <a:tc>
                  <a:txBody>
                    <a:bodyPr/>
                    <a:lstStyle/>
                    <a:p>
                      <a:r>
                        <a:rPr lang="en-US" sz="1000"/>
                        <a:t>-226</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2881</a:t>
                      </a:r>
                    </a:p>
                  </a:txBody>
                  <a:tcPr/>
                </a:tc>
                <a:tc>
                  <a:txBody>
                    <a:bodyPr/>
                    <a:lstStyle/>
                    <a:p>
                      <a:r>
                        <a:rPr lang="en-US" sz="1000"/>
                        <a:t>0</a:t>
                      </a:r>
                    </a:p>
                  </a:txBody>
                  <a:tcPr/>
                </a:tc>
                <a:tc>
                  <a:txBody>
                    <a:bodyPr/>
                    <a:lstStyle/>
                    <a:p>
                      <a:r>
                        <a:rPr lang="en-US" sz="1000"/>
                        <a:t>2812</a:t>
                      </a:r>
                    </a:p>
                  </a:txBody>
                  <a:tcPr/>
                </a:tc>
                <a:tc>
                  <a:txBody>
                    <a:bodyPr/>
                    <a:lstStyle/>
                    <a:p>
                      <a:r>
                        <a:rPr lang="en-US" sz="1000"/>
                        <a:t>65</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98</a:t>
                      </a:r>
                    </a:p>
                  </a:txBody>
                  <a:tcPr/>
                </a:tc>
                <a:tc>
                  <a:txBody>
                    <a:bodyPr/>
                    <a:lstStyle/>
                    <a:p>
                      <a:r>
                        <a:rPr lang="en-US" sz="1000"/>
                        <a:t>38</a:t>
                      </a:r>
                    </a:p>
                  </a:txBody>
                  <a:tcPr/>
                </a:tc>
                <a:tc>
                  <a:txBody>
                    <a:bodyPr/>
                    <a:lstStyle/>
                    <a:p>
                      <a:r>
                        <a:rPr lang="en-US" sz="1000"/>
                        <a:t>3017</a:t>
                      </a:r>
                    </a:p>
                  </a:txBody>
                  <a:tcPr/>
                </a:tc>
                <a:tc>
                  <a:txBody>
                    <a:bodyPr/>
                    <a:lstStyle/>
                    <a:p>
                      <a:r>
                        <a:rPr lang="en-US" sz="1000"/>
                        <a:t>0</a:t>
                      </a:r>
                    </a:p>
                  </a:txBody>
                  <a:tcPr/>
                </a:tc>
                <a:tc>
                  <a:txBody>
                    <a:bodyPr/>
                    <a:lstStyle/>
                    <a:p>
                      <a:r>
                        <a:rPr lang="en-US" sz="1000"/>
                        <a:t>0</a:t>
                      </a:r>
                    </a:p>
                  </a:txBody>
                  <a:tcPr/>
                </a:tc>
                <a:tc>
                  <a:txBody>
                    <a:bodyPr/>
                    <a:lstStyle/>
                    <a:p>
                      <a:r>
                        <a:rPr lang="en-US" sz="1000"/>
                        <a:t>2.6630 %</a:t>
                      </a:r>
                    </a:p>
                  </a:txBody>
                  <a:tcPr/>
                </a:tc>
                <a:tc>
                  <a:txBody>
                    <a:bodyPr/>
                    <a:lstStyle/>
                    <a:p>
                      <a:r>
                        <a:rPr lang="en-US" sz="1000"/>
                        <a:t>0.0 %</a:t>
                      </a:r>
                    </a:p>
                  </a:txBody>
                  <a:tcPr/>
                </a:tc>
                <a:extLst>
                  <a:ext uri="{0D108BD9-81ED-4DB2-BD59-A6C34878D82A}">
                    <a16:rowId xmlns:a16="http://schemas.microsoft.com/office/drawing/2014/main" val="65889514"/>
                  </a:ext>
                </a:extLst>
              </a:tr>
              <a:tr h="370840">
                <a:tc>
                  <a:txBody>
                    <a:bodyPr/>
                    <a:lstStyle/>
                    <a:p>
                      <a:r>
                        <a:rPr lang="en-US" sz="1000"/>
                        <a:t>Garanti Miles&amp;Smiles Kredi Kartı</a:t>
                      </a:r>
                    </a:p>
                  </a:txBody>
                  <a:tcPr/>
                </a:tc>
                <a:tc>
                  <a:txBody>
                    <a:bodyPr/>
                    <a:lstStyle/>
                    <a:p>
                      <a:r>
                        <a:rPr lang="en-US" sz="1000"/>
                        <a:t>296288</a:t>
                      </a:r>
                    </a:p>
                  </a:txBody>
                  <a:tcPr/>
                </a:tc>
                <a:tc>
                  <a:txBody>
                    <a:bodyPr/>
                    <a:lstStyle/>
                    <a:p>
                      <a:r>
                        <a:rPr lang="en-US" sz="1000"/>
                        <a:t>-547</a:t>
                      </a:r>
                    </a:p>
                  </a:txBody>
                  <a:tcPr/>
                </a:tc>
                <a:tc>
                  <a:txBody>
                    <a:bodyPr/>
                    <a:lstStyle/>
                    <a:p>
                      <a:r>
                        <a:rPr lang="en-US" sz="1000"/>
                        <a:t>8</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6</a:t>
                      </a:r>
                    </a:p>
                  </a:txBody>
                  <a:tcPr/>
                </a:tc>
                <a:tc>
                  <a:txBody>
                    <a:bodyPr/>
                    <a:lstStyle/>
                    <a:p>
                      <a:r>
                        <a:rPr lang="en-US" sz="1000"/>
                        <a:t>542</a:t>
                      </a:r>
                    </a:p>
                  </a:txBody>
                  <a:tcPr/>
                </a:tc>
                <a:tc>
                  <a:txBody>
                    <a:bodyPr/>
                    <a:lstStyle/>
                    <a:p>
                      <a:r>
                        <a:rPr lang="en-US" sz="1000"/>
                        <a:t>1</a:t>
                      </a:r>
                    </a:p>
                  </a:txBody>
                  <a:tcPr/>
                </a:tc>
                <a:tc>
                  <a:txBody>
                    <a:bodyPr/>
                    <a:lstStyle/>
                    <a:p>
                      <a:r>
                        <a:rPr lang="en-US" sz="1000"/>
                        <a:t>521</a:t>
                      </a:r>
                    </a:p>
                  </a:txBody>
                  <a:tcPr/>
                </a:tc>
                <a:tc>
                  <a:txBody>
                    <a:bodyPr/>
                    <a:lstStyle/>
                    <a:p>
                      <a:r>
                        <a:rPr lang="en-US" sz="1000"/>
                        <a:t>16</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12</a:t>
                      </a:r>
                    </a:p>
                  </a:txBody>
                  <a:tcPr/>
                </a:tc>
                <a:tc>
                  <a:txBody>
                    <a:bodyPr/>
                    <a:lstStyle/>
                    <a:p>
                      <a:r>
                        <a:rPr lang="en-US" sz="1000"/>
                        <a:t>107</a:t>
                      </a:r>
                    </a:p>
                  </a:txBody>
                  <a:tcPr/>
                </a:tc>
                <a:tc>
                  <a:txBody>
                    <a:bodyPr/>
                    <a:lstStyle/>
                    <a:p>
                      <a:r>
                        <a:rPr lang="en-US" sz="1000"/>
                        <a:t>661</a:t>
                      </a:r>
                    </a:p>
                  </a:txBody>
                  <a:tcPr/>
                </a:tc>
                <a:tc>
                  <a:txBody>
                    <a:bodyPr/>
                    <a:lstStyle/>
                    <a:p>
                      <a:r>
                        <a:rPr lang="en-US" sz="1000"/>
                        <a:t>0</a:t>
                      </a:r>
                    </a:p>
                  </a:txBody>
                  <a:tcPr/>
                </a:tc>
                <a:tc>
                  <a:txBody>
                    <a:bodyPr/>
                    <a:lstStyle/>
                    <a:p>
                      <a:r>
                        <a:rPr lang="en-US" sz="1000"/>
                        <a:t>0</a:t>
                      </a:r>
                    </a:p>
                  </a:txBody>
                  <a:tcPr/>
                </a:tc>
                <a:tc>
                  <a:txBody>
                    <a:bodyPr/>
                    <a:lstStyle/>
                    <a:p>
                      <a:r>
                        <a:rPr lang="en-US" sz="1000"/>
                        <a:t>0.0279 %</a:t>
                      </a:r>
                    </a:p>
                  </a:txBody>
                  <a:tcPr/>
                </a:tc>
                <a:tc>
                  <a:txBody>
                    <a:bodyPr/>
                    <a:lstStyle/>
                    <a:p>
                      <a:r>
                        <a:rPr lang="en-US" sz="1000"/>
                        <a:t>0.0 %</a:t>
                      </a:r>
                    </a:p>
                  </a:txBody>
                  <a:tcPr/>
                </a:tc>
                <a:extLst>
                  <a:ext uri="{0D108BD9-81ED-4DB2-BD59-A6C34878D82A}">
                    <a16:rowId xmlns:a16="http://schemas.microsoft.com/office/drawing/2014/main" val="2781499735"/>
                  </a:ext>
                </a:extLst>
              </a:tr>
              <a:tr h="370840">
                <a:tc>
                  <a:txBody>
                    <a:bodyPr/>
                    <a:lstStyle/>
                    <a:p>
                      <a:r>
                        <a:rPr lang="en-US" sz="1000"/>
                        <a:t>Wings Card</a:t>
                      </a:r>
                    </a:p>
                  </a:txBody>
                  <a:tcPr/>
                </a:tc>
                <a:tc>
                  <a:txBody>
                    <a:bodyPr/>
                    <a:lstStyle/>
                    <a:p>
                      <a:r>
                        <a:rPr lang="en-US" sz="1000"/>
                        <a:t>80312</a:t>
                      </a:r>
                    </a:p>
                  </a:txBody>
                  <a:tcPr/>
                </a:tc>
                <a:tc>
                  <a:txBody>
                    <a:bodyPr/>
                    <a:lstStyle/>
                    <a:p>
                      <a:r>
                        <a:rPr lang="en-US" sz="1000"/>
                        <a:t>-182</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5</a:t>
                      </a:r>
                    </a:p>
                  </a:txBody>
                  <a:tcPr/>
                </a:tc>
                <a:tc>
                  <a:txBody>
                    <a:bodyPr/>
                    <a:lstStyle/>
                    <a:p>
                      <a:r>
                        <a:rPr lang="en-US" sz="1000"/>
                        <a:t>21</a:t>
                      </a:r>
                    </a:p>
                  </a:txBody>
                  <a:tcPr/>
                </a:tc>
                <a:tc>
                  <a:txBody>
                    <a:bodyPr/>
                    <a:lstStyle/>
                    <a:p>
                      <a:r>
                        <a:rPr lang="en-US" sz="1000"/>
                        <a:t>0</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0.0044 %</a:t>
                      </a:r>
                    </a:p>
                  </a:txBody>
                  <a:tcPr/>
                </a:tc>
                <a:tc>
                  <a:txBody>
                    <a:bodyPr/>
                    <a:lstStyle/>
                    <a:p>
                      <a:r>
                        <a:rPr lang="en-US" sz="1000"/>
                        <a:t>0.0 %</a:t>
                      </a:r>
                    </a:p>
                  </a:txBody>
                  <a:tcPr/>
                </a:tc>
                <a:extLst>
                  <a:ext uri="{0D108BD9-81ED-4DB2-BD59-A6C34878D82A}">
                    <a16:rowId xmlns:a16="http://schemas.microsoft.com/office/drawing/2014/main" val="3621752357"/>
                  </a:ext>
                </a:extLst>
              </a:tr>
            </a:tbl>
          </a:graphicData>
        </a:graphic>
      </p:graphicFrame>
      <p:sp>
        <p:nvSpPr>
          <p:cNvPr id="4" name="Text Placeholder 3">
            <a:extLst>
              <a:ext uri="{FF2B5EF4-FFF2-40B4-BE49-F238E27FC236}">
                <a16:creationId xmlns:a16="http://schemas.microsoft.com/office/drawing/2014/main" id="{D13C9294-0B92-4184-8172-CD2C175A5C2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460451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AC491-5E6D-4F88-8976-3908512F51F9}"/>
              </a:ext>
            </a:extLst>
          </p:cNvPr>
          <p:cNvSpPr>
            <a:spLocks noGrp="1"/>
          </p:cNvSpPr>
          <p:nvPr>
            <p:ph type="title"/>
          </p:nvPr>
        </p:nvSpPr>
        <p:spPr/>
        <p:txBody>
          <a:bodyPr/>
          <a:lstStyle/>
          <a:p>
            <a:r>
              <a:rPr lang="en-US"/>
              <a:t>Facebook Fans Total | Adios&amp;Rakipler</a:t>
            </a:r>
          </a:p>
        </p:txBody>
      </p:sp>
      <p:graphicFrame>
        <p:nvGraphicFramePr>
          <p:cNvPr id="6" name="Chart Placeholder 5">
            <a:extLst>
              <a:ext uri="{FF2B5EF4-FFF2-40B4-BE49-F238E27FC236}">
                <a16:creationId xmlns:a16="http://schemas.microsoft.com/office/drawing/2014/main" id="{80E88BC1-14F6-449B-A27D-2014286919C0}"/>
              </a:ext>
            </a:extLst>
          </p:cNvPr>
          <p:cNvGraphicFramePr>
            <a:graphicFrameLocks noGrp="1"/>
          </p:cNvGraphicFramePr>
          <p:nvPr>
            <p:ph type="chart" sz="quarter" idx="13"/>
            <p:extLst>
              <p:ext uri="{D42A27DB-BD31-4B8C-83A1-F6EECF244321}">
                <p14:modId xmlns:p14="http://schemas.microsoft.com/office/powerpoint/2010/main" val="1758324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1514BF-7843-4A2A-95C4-BF59592C2C75}"/>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A42DFC14-F142-48BD-B7A2-B41B641974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5605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38A62-ECC1-458D-B4FA-4F3E40F7468C}"/>
              </a:ext>
            </a:extLst>
          </p:cNvPr>
          <p:cNvSpPr>
            <a:spLocks noGrp="1"/>
          </p:cNvSpPr>
          <p:nvPr>
            <p:ph type="title"/>
          </p:nvPr>
        </p:nvSpPr>
        <p:spPr/>
        <p:txBody>
          <a:bodyPr/>
          <a:lstStyle/>
          <a:p>
            <a:r>
              <a:rPr lang="en-US"/>
              <a:t>Facebook Fans Change | Adios&amp;Rakipler</a:t>
            </a:r>
          </a:p>
        </p:txBody>
      </p:sp>
      <p:graphicFrame>
        <p:nvGraphicFramePr>
          <p:cNvPr id="6" name="Chart Placeholder 5">
            <a:extLst>
              <a:ext uri="{FF2B5EF4-FFF2-40B4-BE49-F238E27FC236}">
                <a16:creationId xmlns:a16="http://schemas.microsoft.com/office/drawing/2014/main" id="{8136D511-4C7D-4451-8309-CFDA4E7E5D4A}"/>
              </a:ext>
            </a:extLst>
          </p:cNvPr>
          <p:cNvGraphicFramePr>
            <a:graphicFrameLocks noGrp="1"/>
          </p:cNvGraphicFramePr>
          <p:nvPr>
            <p:ph type="chart" sz="quarter" idx="13"/>
            <p:extLst>
              <p:ext uri="{D42A27DB-BD31-4B8C-83A1-F6EECF244321}">
                <p14:modId xmlns:p14="http://schemas.microsoft.com/office/powerpoint/2010/main" val="1875163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AEEB0C-223C-4550-A111-04594523C670}"/>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5033FFC7-0D65-41D3-98A3-83C9C05D7A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4617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0931B-BA3A-447F-BA98-EAE4F286D347}"/>
              </a:ext>
            </a:extLst>
          </p:cNvPr>
          <p:cNvSpPr>
            <a:spLocks noGrp="1"/>
          </p:cNvSpPr>
          <p:nvPr>
            <p:ph type="title"/>
          </p:nvPr>
        </p:nvSpPr>
        <p:spPr/>
        <p:txBody>
          <a:bodyPr/>
          <a:lstStyle/>
          <a:p>
            <a:r>
              <a:rPr lang="en-US"/>
              <a:t>Facebook Own Posts | Adios&amp;Rakipler</a:t>
            </a:r>
          </a:p>
        </p:txBody>
      </p:sp>
      <p:graphicFrame>
        <p:nvGraphicFramePr>
          <p:cNvPr id="6" name="Chart Placeholder 5">
            <a:extLst>
              <a:ext uri="{FF2B5EF4-FFF2-40B4-BE49-F238E27FC236}">
                <a16:creationId xmlns:a16="http://schemas.microsoft.com/office/drawing/2014/main" id="{5CE4BED2-0A8E-4C84-B2E0-E14FD5370935}"/>
              </a:ext>
            </a:extLst>
          </p:cNvPr>
          <p:cNvGraphicFramePr>
            <a:graphicFrameLocks noGrp="1"/>
          </p:cNvGraphicFramePr>
          <p:nvPr>
            <p:ph type="chart" sz="quarter" idx="13"/>
            <p:extLst>
              <p:ext uri="{D42A27DB-BD31-4B8C-83A1-F6EECF244321}">
                <p14:modId xmlns:p14="http://schemas.microsoft.com/office/powerpoint/2010/main" val="272545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D0420E-9E96-4C79-B4B1-1D559324F5CB}"/>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E3F0B9E0-B486-4D3A-8677-2E2A688192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0230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74F54-3232-4FE3-98DB-646C89783895}"/>
              </a:ext>
            </a:extLst>
          </p:cNvPr>
          <p:cNvSpPr>
            <a:spLocks noGrp="1"/>
          </p:cNvSpPr>
          <p:nvPr>
            <p:ph type="title"/>
          </p:nvPr>
        </p:nvSpPr>
        <p:spPr/>
        <p:txBody>
          <a:bodyPr/>
          <a:lstStyle/>
          <a:p>
            <a:r>
              <a:rPr lang="en-US"/>
              <a:t>Facebook Total Interactions | Adios&amp;Rakipler</a:t>
            </a:r>
          </a:p>
        </p:txBody>
      </p:sp>
      <p:graphicFrame>
        <p:nvGraphicFramePr>
          <p:cNvPr id="6" name="Chart Placeholder 5">
            <a:extLst>
              <a:ext uri="{FF2B5EF4-FFF2-40B4-BE49-F238E27FC236}">
                <a16:creationId xmlns:a16="http://schemas.microsoft.com/office/drawing/2014/main" id="{14C86FD9-4F3E-4AFF-B17D-16C99A531B78}"/>
              </a:ext>
            </a:extLst>
          </p:cNvPr>
          <p:cNvGraphicFramePr>
            <a:graphicFrameLocks noGrp="1"/>
          </p:cNvGraphicFramePr>
          <p:nvPr>
            <p:ph type="chart" sz="quarter" idx="13"/>
            <p:extLst>
              <p:ext uri="{D42A27DB-BD31-4B8C-83A1-F6EECF244321}">
                <p14:modId xmlns:p14="http://schemas.microsoft.com/office/powerpoint/2010/main" val="261598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885AB0-F73A-4FE8-9898-0BE1D667A234}"/>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8814A08C-A5DB-4BA4-8319-73A4B468DA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9130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FD332-268A-48A4-8A53-0FAB5DB05443}"/>
              </a:ext>
            </a:extLst>
          </p:cNvPr>
          <p:cNvSpPr>
            <a:spLocks noGrp="1"/>
          </p:cNvSpPr>
          <p:nvPr>
            <p:ph type="title"/>
          </p:nvPr>
        </p:nvSpPr>
        <p:spPr/>
        <p:txBody>
          <a:bodyPr/>
          <a:lstStyle/>
          <a:p>
            <a:r>
              <a:rPr lang="en-US"/>
              <a:t>Facebook Interactions by Post Type | Adios&amp;Rakipler</a:t>
            </a:r>
          </a:p>
        </p:txBody>
      </p:sp>
      <p:graphicFrame>
        <p:nvGraphicFramePr>
          <p:cNvPr id="6" name="Chart Placeholder 5">
            <a:extLst>
              <a:ext uri="{FF2B5EF4-FFF2-40B4-BE49-F238E27FC236}">
                <a16:creationId xmlns:a16="http://schemas.microsoft.com/office/drawing/2014/main" id="{B72117A3-F745-4816-BC2B-69F489FE5B7B}"/>
              </a:ext>
            </a:extLst>
          </p:cNvPr>
          <p:cNvGraphicFramePr>
            <a:graphicFrameLocks noGrp="1"/>
          </p:cNvGraphicFramePr>
          <p:nvPr>
            <p:ph type="chart" sz="quarter" idx="13"/>
            <p:extLst>
              <p:ext uri="{D42A27DB-BD31-4B8C-83A1-F6EECF244321}">
                <p14:modId xmlns:p14="http://schemas.microsoft.com/office/powerpoint/2010/main" val="543426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AB9028-F5E4-4AE5-B043-DA377A60DC45}"/>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AFF5EF63-392A-4AA5-9267-D10775829B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0607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F37D7-571B-4A06-9FBD-CCFC8ACE9A5B}"/>
              </a:ext>
            </a:extLst>
          </p:cNvPr>
          <p:cNvSpPr>
            <a:spLocks noGrp="1"/>
          </p:cNvSpPr>
          <p:nvPr>
            <p:ph type="title"/>
          </p:nvPr>
        </p:nvSpPr>
        <p:spPr/>
        <p:txBody>
          <a:bodyPr/>
          <a:lstStyle/>
          <a:p>
            <a:r>
              <a:rPr lang="en-US"/>
              <a:t>Facebook Interaction Rate By Post Type | Adios&amp;Rakipler</a:t>
            </a:r>
          </a:p>
        </p:txBody>
      </p:sp>
      <p:graphicFrame>
        <p:nvGraphicFramePr>
          <p:cNvPr id="6" name="Chart Placeholder 5">
            <a:extLst>
              <a:ext uri="{FF2B5EF4-FFF2-40B4-BE49-F238E27FC236}">
                <a16:creationId xmlns:a16="http://schemas.microsoft.com/office/drawing/2014/main" id="{CF14087F-A8DE-46FB-BE74-8614FD91B10B}"/>
              </a:ext>
            </a:extLst>
          </p:cNvPr>
          <p:cNvGraphicFramePr>
            <a:graphicFrameLocks noGrp="1"/>
          </p:cNvGraphicFramePr>
          <p:nvPr>
            <p:ph type="chart" sz="quarter" idx="13"/>
            <p:extLst>
              <p:ext uri="{D42A27DB-BD31-4B8C-83A1-F6EECF244321}">
                <p14:modId xmlns:p14="http://schemas.microsoft.com/office/powerpoint/2010/main" val="1058307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53B6F1-0DD1-4DCB-A10D-2FD9B6B7A932}"/>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19462391-2757-4476-BD3C-A783A008FD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322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F41DA-9BA6-4023-8903-F727AA09429A}"/>
              </a:ext>
            </a:extLst>
          </p:cNvPr>
          <p:cNvSpPr>
            <a:spLocks noGrp="1"/>
          </p:cNvSpPr>
          <p:nvPr>
            <p:ph type="title"/>
          </p:nvPr>
        </p:nvSpPr>
        <p:spPr/>
        <p:txBody>
          <a:bodyPr/>
          <a:lstStyle/>
          <a:p>
            <a:r>
              <a:rPr lang="en-US"/>
              <a:t>Facebook Fan Distribution | Adios&amp;Rakipler</a:t>
            </a:r>
          </a:p>
        </p:txBody>
      </p:sp>
      <p:graphicFrame>
        <p:nvGraphicFramePr>
          <p:cNvPr id="6" name="Chart Placeholder 5">
            <a:extLst>
              <a:ext uri="{FF2B5EF4-FFF2-40B4-BE49-F238E27FC236}">
                <a16:creationId xmlns:a16="http://schemas.microsoft.com/office/drawing/2014/main" id="{68B241B5-1A88-4ADE-BE7C-633FF8AAB737}"/>
              </a:ext>
            </a:extLst>
          </p:cNvPr>
          <p:cNvGraphicFramePr>
            <a:graphicFrameLocks noGrp="1"/>
          </p:cNvGraphicFramePr>
          <p:nvPr>
            <p:ph type="chart" sz="quarter" idx="13"/>
            <p:extLst>
              <p:ext uri="{D42A27DB-BD31-4B8C-83A1-F6EECF244321}">
                <p14:modId xmlns:p14="http://schemas.microsoft.com/office/powerpoint/2010/main" val="846116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45727D-A738-4E71-8F40-5320D4891DD9}"/>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9E99EE70-198B-4326-98D2-891BB4DCC7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763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19284-83E7-42B7-AACD-364CD6449112}"/>
              </a:ext>
            </a:extLst>
          </p:cNvPr>
          <p:cNvSpPr>
            <a:spLocks noGrp="1"/>
          </p:cNvSpPr>
          <p:nvPr>
            <p:ph type="title"/>
          </p:nvPr>
        </p:nvSpPr>
        <p:spPr/>
        <p:txBody>
          <a:bodyPr/>
          <a:lstStyle/>
          <a:p>
            <a:r>
              <a:rPr lang="en-US"/>
              <a:t>Facebook Key Metrics Radar | Adios&amp;Rakipler</a:t>
            </a:r>
          </a:p>
        </p:txBody>
      </p:sp>
      <p:graphicFrame>
        <p:nvGraphicFramePr>
          <p:cNvPr id="6" name="Chart Placeholder 5">
            <a:extLst>
              <a:ext uri="{FF2B5EF4-FFF2-40B4-BE49-F238E27FC236}">
                <a16:creationId xmlns:a16="http://schemas.microsoft.com/office/drawing/2014/main" id="{F731003E-C1F3-442F-9BFD-85C030743B14}"/>
              </a:ext>
            </a:extLst>
          </p:cNvPr>
          <p:cNvGraphicFramePr>
            <a:graphicFrameLocks noGrp="1"/>
          </p:cNvGraphicFramePr>
          <p:nvPr>
            <p:ph type="chart" sz="quarter" idx="13"/>
            <p:extLst>
              <p:ext uri="{D42A27DB-BD31-4B8C-83A1-F6EECF244321}">
                <p14:modId xmlns:p14="http://schemas.microsoft.com/office/powerpoint/2010/main" val="2214837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CAFCA7-BED2-459F-9F01-8C2FFA3C16C8}"/>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810034EA-E736-48BE-8FBF-6A5BC5FB5E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5244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50335-88F3-487B-B5EA-10F8CA6DCAC4}"/>
              </a:ext>
            </a:extLst>
          </p:cNvPr>
          <p:cNvSpPr>
            <a:spLocks noGrp="1"/>
          </p:cNvSpPr>
          <p:nvPr>
            <p:ph type="title"/>
          </p:nvPr>
        </p:nvSpPr>
        <p:spPr/>
        <p:txBody>
          <a:bodyPr/>
          <a:lstStyle/>
          <a:p>
            <a:r>
              <a:rPr lang="en-US"/>
              <a:t>Facebook Own Posts Table | Adios&amp;Rakipler - 1 of 10</a:t>
            </a:r>
          </a:p>
        </p:txBody>
      </p:sp>
      <p:graphicFrame>
        <p:nvGraphicFramePr>
          <p:cNvPr id="5" name="Table Placeholder 4">
            <a:extLst>
              <a:ext uri="{FF2B5EF4-FFF2-40B4-BE49-F238E27FC236}">
                <a16:creationId xmlns:a16="http://schemas.microsoft.com/office/drawing/2014/main" id="{CCFE3D94-6180-4776-8A28-4979A1735E3D}"/>
              </a:ext>
            </a:extLst>
          </p:cNvPr>
          <p:cNvGraphicFramePr>
            <a:graphicFrameLocks noGrp="1"/>
          </p:cNvGraphicFramePr>
          <p:nvPr>
            <p:ph type="tbl" sz="quarter" idx="13"/>
            <p:extLst>
              <p:ext uri="{D42A27DB-BD31-4B8C-83A1-F6EECF244321}">
                <p14:modId xmlns:p14="http://schemas.microsoft.com/office/powerpoint/2010/main" val="2190387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439320955"/>
                    </a:ext>
                  </a:extLst>
                </a:gridCol>
                <a:gridCol w="905256">
                  <a:extLst>
                    <a:ext uri="{9D8B030D-6E8A-4147-A177-3AD203B41FA5}">
                      <a16:colId xmlns:a16="http://schemas.microsoft.com/office/drawing/2014/main" val="113855420"/>
                    </a:ext>
                  </a:extLst>
                </a:gridCol>
                <a:gridCol w="658368">
                  <a:extLst>
                    <a:ext uri="{9D8B030D-6E8A-4147-A177-3AD203B41FA5}">
                      <a16:colId xmlns:a16="http://schemas.microsoft.com/office/drawing/2014/main" val="3234404605"/>
                    </a:ext>
                  </a:extLst>
                </a:gridCol>
                <a:gridCol w="329184">
                  <a:extLst>
                    <a:ext uri="{9D8B030D-6E8A-4147-A177-3AD203B41FA5}">
                      <a16:colId xmlns:a16="http://schemas.microsoft.com/office/drawing/2014/main" val="3375976535"/>
                    </a:ext>
                  </a:extLst>
                </a:gridCol>
                <a:gridCol w="329184">
                  <a:extLst>
                    <a:ext uri="{9D8B030D-6E8A-4147-A177-3AD203B41FA5}">
                      <a16:colId xmlns:a16="http://schemas.microsoft.com/office/drawing/2014/main" val="4162745368"/>
                    </a:ext>
                  </a:extLst>
                </a:gridCol>
                <a:gridCol w="329184">
                  <a:extLst>
                    <a:ext uri="{9D8B030D-6E8A-4147-A177-3AD203B41FA5}">
                      <a16:colId xmlns:a16="http://schemas.microsoft.com/office/drawing/2014/main" val="289891015"/>
                    </a:ext>
                  </a:extLst>
                </a:gridCol>
                <a:gridCol w="329184">
                  <a:extLst>
                    <a:ext uri="{9D8B030D-6E8A-4147-A177-3AD203B41FA5}">
                      <a16:colId xmlns:a16="http://schemas.microsoft.com/office/drawing/2014/main" val="1464489511"/>
                    </a:ext>
                  </a:extLst>
                </a:gridCol>
                <a:gridCol w="329184">
                  <a:extLst>
                    <a:ext uri="{9D8B030D-6E8A-4147-A177-3AD203B41FA5}">
                      <a16:colId xmlns:a16="http://schemas.microsoft.com/office/drawing/2014/main" val="1058047960"/>
                    </a:ext>
                  </a:extLst>
                </a:gridCol>
                <a:gridCol w="329184">
                  <a:extLst>
                    <a:ext uri="{9D8B030D-6E8A-4147-A177-3AD203B41FA5}">
                      <a16:colId xmlns:a16="http://schemas.microsoft.com/office/drawing/2014/main" val="1085662106"/>
                    </a:ext>
                  </a:extLst>
                </a:gridCol>
                <a:gridCol w="329184">
                  <a:extLst>
                    <a:ext uri="{9D8B030D-6E8A-4147-A177-3AD203B41FA5}">
                      <a16:colId xmlns:a16="http://schemas.microsoft.com/office/drawing/2014/main" val="2042041836"/>
                    </a:ext>
                  </a:extLst>
                </a:gridCol>
                <a:gridCol w="329184">
                  <a:extLst>
                    <a:ext uri="{9D8B030D-6E8A-4147-A177-3AD203B41FA5}">
                      <a16:colId xmlns:a16="http://schemas.microsoft.com/office/drawing/2014/main" val="1824843617"/>
                    </a:ext>
                  </a:extLst>
                </a:gridCol>
                <a:gridCol w="329184">
                  <a:extLst>
                    <a:ext uri="{9D8B030D-6E8A-4147-A177-3AD203B41FA5}">
                      <a16:colId xmlns:a16="http://schemas.microsoft.com/office/drawing/2014/main" val="4130094719"/>
                    </a:ext>
                  </a:extLst>
                </a:gridCol>
                <a:gridCol w="329184">
                  <a:extLst>
                    <a:ext uri="{9D8B030D-6E8A-4147-A177-3AD203B41FA5}">
                      <a16:colId xmlns:a16="http://schemas.microsoft.com/office/drawing/2014/main" val="1633552111"/>
                    </a:ext>
                  </a:extLst>
                </a:gridCol>
                <a:gridCol w="329184">
                  <a:extLst>
                    <a:ext uri="{9D8B030D-6E8A-4147-A177-3AD203B41FA5}">
                      <a16:colId xmlns:a16="http://schemas.microsoft.com/office/drawing/2014/main" val="313469326"/>
                    </a:ext>
                  </a:extLst>
                </a:gridCol>
                <a:gridCol w="329184">
                  <a:extLst>
                    <a:ext uri="{9D8B030D-6E8A-4147-A177-3AD203B41FA5}">
                      <a16:colId xmlns:a16="http://schemas.microsoft.com/office/drawing/2014/main" val="2956832044"/>
                    </a:ext>
                  </a:extLst>
                </a:gridCol>
                <a:gridCol w="329184">
                  <a:extLst>
                    <a:ext uri="{9D8B030D-6E8A-4147-A177-3AD203B41FA5}">
                      <a16:colId xmlns:a16="http://schemas.microsoft.com/office/drawing/2014/main" val="254424472"/>
                    </a:ext>
                  </a:extLst>
                </a:gridCol>
                <a:gridCol w="329184">
                  <a:extLst>
                    <a:ext uri="{9D8B030D-6E8A-4147-A177-3AD203B41FA5}">
                      <a16:colId xmlns:a16="http://schemas.microsoft.com/office/drawing/2014/main" val="1940651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23347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adios kart - 2019-12-31 13:05:15</a:t>
                      </a:r>
                      <a:r>
                        <a:rPr kumimoji="0" lang="en-US" sz="1000" b="0" i="0" u="none" strike="noStrike" kern="1200" cap="none" spc="0" normalizeH="0" baseline="0" noProof="0">
                          <a:ln>
                            <a:noFill/>
                          </a:ln>
                          <a:solidFill>
                            <a:prstClr val="black"/>
                          </a:solidFill>
                          <a:effectLst/>
                          <a:uLnTx/>
                          <a:uFillTx/>
                          <a:latin typeface="+mn-lt"/>
                          <a:ea typeface="+mn-ea"/>
                          <a:cs typeface="+mn-cs"/>
                        </a:rPr>
                        <a:t>
 Tüm sevdikleriniz ile beraber geçireceğiniz, bir de bol bol gezeceğiniz yeni bir yıl olsun! 🎄🎁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https://scontent.xx.fbcdn.net/v/t1.0-9/p720x720/80655545_3169307923108866_6779973633310720000_o.jpg?_nc_cat=107&amp;_nc_ohc=5IzuxHxpbk0AX8p2Z7F&amp;_nc_ht=scontent.xx&amp;_nc_tp=1&amp;oh=ebce58daa8deec2a0229a19b7b4384e6&amp;oe=5E94B695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08:11:46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21541599"/>
                  </a:ext>
                </a:extLst>
              </a:tr>
            </a:tbl>
          </a:graphicData>
        </a:graphic>
      </p:graphicFrame>
      <p:sp>
        <p:nvSpPr>
          <p:cNvPr id="4" name="Text Placeholder 3">
            <a:extLst>
              <a:ext uri="{FF2B5EF4-FFF2-40B4-BE49-F238E27FC236}">
                <a16:creationId xmlns:a16="http://schemas.microsoft.com/office/drawing/2014/main" id="{3A5F9A6F-3173-46A2-8A4D-388895EDC2A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058192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026E3-DFDF-403D-A242-E2051499EC4A}"/>
              </a:ext>
            </a:extLst>
          </p:cNvPr>
          <p:cNvSpPr>
            <a:spLocks noGrp="1"/>
          </p:cNvSpPr>
          <p:nvPr>
            <p:ph type="title"/>
          </p:nvPr>
        </p:nvSpPr>
        <p:spPr/>
        <p:txBody>
          <a:bodyPr/>
          <a:lstStyle/>
          <a:p>
            <a:r>
              <a:rPr lang="en-US"/>
              <a:t>Facebook Own Posts Table | Adios&amp;Rakipler - 2 of 10</a:t>
            </a:r>
          </a:p>
        </p:txBody>
      </p:sp>
      <p:graphicFrame>
        <p:nvGraphicFramePr>
          <p:cNvPr id="5" name="Table Placeholder 4">
            <a:extLst>
              <a:ext uri="{FF2B5EF4-FFF2-40B4-BE49-F238E27FC236}">
                <a16:creationId xmlns:a16="http://schemas.microsoft.com/office/drawing/2014/main" id="{5C78CD06-DD3A-49FB-AAD0-DF0D2A4103B5}"/>
              </a:ext>
            </a:extLst>
          </p:cNvPr>
          <p:cNvGraphicFramePr>
            <a:graphicFrameLocks noGrp="1"/>
          </p:cNvGraphicFramePr>
          <p:nvPr>
            <p:ph type="tbl" sz="quarter" idx="13"/>
            <p:extLst>
              <p:ext uri="{D42A27DB-BD31-4B8C-83A1-F6EECF244321}">
                <p14:modId xmlns:p14="http://schemas.microsoft.com/office/powerpoint/2010/main" val="824333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081921195"/>
                    </a:ext>
                  </a:extLst>
                </a:gridCol>
                <a:gridCol w="905256">
                  <a:extLst>
                    <a:ext uri="{9D8B030D-6E8A-4147-A177-3AD203B41FA5}">
                      <a16:colId xmlns:a16="http://schemas.microsoft.com/office/drawing/2014/main" val="1422792136"/>
                    </a:ext>
                  </a:extLst>
                </a:gridCol>
                <a:gridCol w="658368">
                  <a:extLst>
                    <a:ext uri="{9D8B030D-6E8A-4147-A177-3AD203B41FA5}">
                      <a16:colId xmlns:a16="http://schemas.microsoft.com/office/drawing/2014/main" val="4286932108"/>
                    </a:ext>
                  </a:extLst>
                </a:gridCol>
                <a:gridCol w="329184">
                  <a:extLst>
                    <a:ext uri="{9D8B030D-6E8A-4147-A177-3AD203B41FA5}">
                      <a16:colId xmlns:a16="http://schemas.microsoft.com/office/drawing/2014/main" val="1502061038"/>
                    </a:ext>
                  </a:extLst>
                </a:gridCol>
                <a:gridCol w="329184">
                  <a:extLst>
                    <a:ext uri="{9D8B030D-6E8A-4147-A177-3AD203B41FA5}">
                      <a16:colId xmlns:a16="http://schemas.microsoft.com/office/drawing/2014/main" val="3329994537"/>
                    </a:ext>
                  </a:extLst>
                </a:gridCol>
                <a:gridCol w="329184">
                  <a:extLst>
                    <a:ext uri="{9D8B030D-6E8A-4147-A177-3AD203B41FA5}">
                      <a16:colId xmlns:a16="http://schemas.microsoft.com/office/drawing/2014/main" val="884336343"/>
                    </a:ext>
                  </a:extLst>
                </a:gridCol>
                <a:gridCol w="329184">
                  <a:extLst>
                    <a:ext uri="{9D8B030D-6E8A-4147-A177-3AD203B41FA5}">
                      <a16:colId xmlns:a16="http://schemas.microsoft.com/office/drawing/2014/main" val="2727875954"/>
                    </a:ext>
                  </a:extLst>
                </a:gridCol>
                <a:gridCol w="329184">
                  <a:extLst>
                    <a:ext uri="{9D8B030D-6E8A-4147-A177-3AD203B41FA5}">
                      <a16:colId xmlns:a16="http://schemas.microsoft.com/office/drawing/2014/main" val="1635898525"/>
                    </a:ext>
                  </a:extLst>
                </a:gridCol>
                <a:gridCol w="329184">
                  <a:extLst>
                    <a:ext uri="{9D8B030D-6E8A-4147-A177-3AD203B41FA5}">
                      <a16:colId xmlns:a16="http://schemas.microsoft.com/office/drawing/2014/main" val="2436531055"/>
                    </a:ext>
                  </a:extLst>
                </a:gridCol>
                <a:gridCol w="329184">
                  <a:extLst>
                    <a:ext uri="{9D8B030D-6E8A-4147-A177-3AD203B41FA5}">
                      <a16:colId xmlns:a16="http://schemas.microsoft.com/office/drawing/2014/main" val="2049195553"/>
                    </a:ext>
                  </a:extLst>
                </a:gridCol>
                <a:gridCol w="329184">
                  <a:extLst>
                    <a:ext uri="{9D8B030D-6E8A-4147-A177-3AD203B41FA5}">
                      <a16:colId xmlns:a16="http://schemas.microsoft.com/office/drawing/2014/main" val="3933204379"/>
                    </a:ext>
                  </a:extLst>
                </a:gridCol>
                <a:gridCol w="329184">
                  <a:extLst>
                    <a:ext uri="{9D8B030D-6E8A-4147-A177-3AD203B41FA5}">
                      <a16:colId xmlns:a16="http://schemas.microsoft.com/office/drawing/2014/main" val="2643603346"/>
                    </a:ext>
                  </a:extLst>
                </a:gridCol>
                <a:gridCol w="329184">
                  <a:extLst>
                    <a:ext uri="{9D8B030D-6E8A-4147-A177-3AD203B41FA5}">
                      <a16:colId xmlns:a16="http://schemas.microsoft.com/office/drawing/2014/main" val="384226756"/>
                    </a:ext>
                  </a:extLst>
                </a:gridCol>
                <a:gridCol w="329184">
                  <a:extLst>
                    <a:ext uri="{9D8B030D-6E8A-4147-A177-3AD203B41FA5}">
                      <a16:colId xmlns:a16="http://schemas.microsoft.com/office/drawing/2014/main" val="4156546401"/>
                    </a:ext>
                  </a:extLst>
                </a:gridCol>
                <a:gridCol w="329184">
                  <a:extLst>
                    <a:ext uri="{9D8B030D-6E8A-4147-A177-3AD203B41FA5}">
                      <a16:colId xmlns:a16="http://schemas.microsoft.com/office/drawing/2014/main" val="1435313928"/>
                    </a:ext>
                  </a:extLst>
                </a:gridCol>
                <a:gridCol w="329184">
                  <a:extLst>
                    <a:ext uri="{9D8B030D-6E8A-4147-A177-3AD203B41FA5}">
                      <a16:colId xmlns:a16="http://schemas.microsoft.com/office/drawing/2014/main" val="3177536554"/>
                    </a:ext>
                  </a:extLst>
                </a:gridCol>
                <a:gridCol w="329184">
                  <a:extLst>
                    <a:ext uri="{9D8B030D-6E8A-4147-A177-3AD203B41FA5}">
                      <a16:colId xmlns:a16="http://schemas.microsoft.com/office/drawing/2014/main" val="3988702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31985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Garanti Miles&amp;Smiles Kredi Kartı - 2019-12-03 10:32:22</a:t>
                      </a:r>
                      <a:r>
                        <a:rPr kumimoji="0" lang="en-US" sz="1000" b="0" i="0" u="none" strike="noStrike" kern="1200" cap="none" spc="0" normalizeH="0" baseline="0" noProof="0">
                          <a:ln>
                            <a:noFill/>
                          </a:ln>
                          <a:solidFill>
                            <a:prstClr val="black"/>
                          </a:solidFill>
                          <a:effectLst/>
                          <a:uLnTx/>
                          <a:uFillTx/>
                          <a:latin typeface="+mn-lt"/>
                          <a:ea typeface="+mn-ea"/>
                          <a:cs typeface="+mn-cs"/>
                        </a:rPr>
                        <a:t>
 115 adası olan ve sadece 90.000 kişinin yaşadığı Seyşeller Kasım ayında size yazın en güzel halini tattıracak, asla dönmek istemeyeceğiniz bir yer. Ender bulunan flora ve faunası, beyaz kumsalları, kristal berrak denizi, antik çağlara uzanan tarihi ve 5 yıldızlı konaklama seçenekleri ile tropik tatil hayallerinizi tam anlamıyla gerçekleştirmeye aday. #görmekgerek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https://scontent.xx.fbcdn.net/v/t15.5256-10/s720x720/72579563_672995776441328_1403772037352128512_n.jpg?_nc_cat=100&amp;_nc_ohc=YoEyENVzncAAQlVFpvKjhiFTm1Dt40NqqZ1r-8XljiMerDCSSW_QPS5fA&amp;_nc_ht=scontent.xx&amp;oh=7e24ae3bb639ef6fd61dc33ceb35b7a5&amp;oe=5EA231B6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01/01/2020 08:03:54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92207567"/>
                  </a:ext>
                </a:extLst>
              </a:tr>
            </a:tbl>
          </a:graphicData>
        </a:graphic>
      </p:graphicFrame>
      <p:sp>
        <p:nvSpPr>
          <p:cNvPr id="4" name="Text Placeholder 3">
            <a:extLst>
              <a:ext uri="{FF2B5EF4-FFF2-40B4-BE49-F238E27FC236}">
                <a16:creationId xmlns:a16="http://schemas.microsoft.com/office/drawing/2014/main" id="{8DB61330-D15E-48DF-8060-B366A1F2374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526700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F5934-466D-4FCA-BE9D-86E7A0ADDD94}"/>
              </a:ext>
            </a:extLst>
          </p:cNvPr>
          <p:cNvSpPr>
            <a:spLocks noGrp="1"/>
          </p:cNvSpPr>
          <p:nvPr>
            <p:ph type="title"/>
          </p:nvPr>
        </p:nvSpPr>
        <p:spPr/>
        <p:txBody>
          <a:bodyPr/>
          <a:lstStyle/>
          <a:p>
            <a:r>
              <a:rPr lang="en-US"/>
              <a:t>Facebook Own Posts Table | Adios&amp;Rakipler - 3 of 10</a:t>
            </a:r>
          </a:p>
        </p:txBody>
      </p:sp>
      <p:graphicFrame>
        <p:nvGraphicFramePr>
          <p:cNvPr id="5" name="Table Placeholder 4">
            <a:extLst>
              <a:ext uri="{FF2B5EF4-FFF2-40B4-BE49-F238E27FC236}">
                <a16:creationId xmlns:a16="http://schemas.microsoft.com/office/drawing/2014/main" id="{80B7B3D4-A653-4A8D-9F45-7857B84FC2AB}"/>
              </a:ext>
            </a:extLst>
          </p:cNvPr>
          <p:cNvGraphicFramePr>
            <a:graphicFrameLocks noGrp="1"/>
          </p:cNvGraphicFramePr>
          <p:nvPr>
            <p:ph type="tbl" sz="quarter" idx="13"/>
            <p:extLst>
              <p:ext uri="{D42A27DB-BD31-4B8C-83A1-F6EECF244321}">
                <p14:modId xmlns:p14="http://schemas.microsoft.com/office/powerpoint/2010/main" val="125388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147492526"/>
                    </a:ext>
                  </a:extLst>
                </a:gridCol>
                <a:gridCol w="905256">
                  <a:extLst>
                    <a:ext uri="{9D8B030D-6E8A-4147-A177-3AD203B41FA5}">
                      <a16:colId xmlns:a16="http://schemas.microsoft.com/office/drawing/2014/main" val="1211890782"/>
                    </a:ext>
                  </a:extLst>
                </a:gridCol>
                <a:gridCol w="658368">
                  <a:extLst>
                    <a:ext uri="{9D8B030D-6E8A-4147-A177-3AD203B41FA5}">
                      <a16:colId xmlns:a16="http://schemas.microsoft.com/office/drawing/2014/main" val="3042274914"/>
                    </a:ext>
                  </a:extLst>
                </a:gridCol>
                <a:gridCol w="329184">
                  <a:extLst>
                    <a:ext uri="{9D8B030D-6E8A-4147-A177-3AD203B41FA5}">
                      <a16:colId xmlns:a16="http://schemas.microsoft.com/office/drawing/2014/main" val="1155153367"/>
                    </a:ext>
                  </a:extLst>
                </a:gridCol>
                <a:gridCol w="329184">
                  <a:extLst>
                    <a:ext uri="{9D8B030D-6E8A-4147-A177-3AD203B41FA5}">
                      <a16:colId xmlns:a16="http://schemas.microsoft.com/office/drawing/2014/main" val="3274232769"/>
                    </a:ext>
                  </a:extLst>
                </a:gridCol>
                <a:gridCol w="329184">
                  <a:extLst>
                    <a:ext uri="{9D8B030D-6E8A-4147-A177-3AD203B41FA5}">
                      <a16:colId xmlns:a16="http://schemas.microsoft.com/office/drawing/2014/main" val="3093170956"/>
                    </a:ext>
                  </a:extLst>
                </a:gridCol>
                <a:gridCol w="329184">
                  <a:extLst>
                    <a:ext uri="{9D8B030D-6E8A-4147-A177-3AD203B41FA5}">
                      <a16:colId xmlns:a16="http://schemas.microsoft.com/office/drawing/2014/main" val="3711850083"/>
                    </a:ext>
                  </a:extLst>
                </a:gridCol>
                <a:gridCol w="329184">
                  <a:extLst>
                    <a:ext uri="{9D8B030D-6E8A-4147-A177-3AD203B41FA5}">
                      <a16:colId xmlns:a16="http://schemas.microsoft.com/office/drawing/2014/main" val="1761825726"/>
                    </a:ext>
                  </a:extLst>
                </a:gridCol>
                <a:gridCol w="329184">
                  <a:extLst>
                    <a:ext uri="{9D8B030D-6E8A-4147-A177-3AD203B41FA5}">
                      <a16:colId xmlns:a16="http://schemas.microsoft.com/office/drawing/2014/main" val="1110761642"/>
                    </a:ext>
                  </a:extLst>
                </a:gridCol>
                <a:gridCol w="329184">
                  <a:extLst>
                    <a:ext uri="{9D8B030D-6E8A-4147-A177-3AD203B41FA5}">
                      <a16:colId xmlns:a16="http://schemas.microsoft.com/office/drawing/2014/main" val="561328114"/>
                    </a:ext>
                  </a:extLst>
                </a:gridCol>
                <a:gridCol w="329184">
                  <a:extLst>
                    <a:ext uri="{9D8B030D-6E8A-4147-A177-3AD203B41FA5}">
                      <a16:colId xmlns:a16="http://schemas.microsoft.com/office/drawing/2014/main" val="287124643"/>
                    </a:ext>
                  </a:extLst>
                </a:gridCol>
                <a:gridCol w="329184">
                  <a:extLst>
                    <a:ext uri="{9D8B030D-6E8A-4147-A177-3AD203B41FA5}">
                      <a16:colId xmlns:a16="http://schemas.microsoft.com/office/drawing/2014/main" val="3046503627"/>
                    </a:ext>
                  </a:extLst>
                </a:gridCol>
                <a:gridCol w="329184">
                  <a:extLst>
                    <a:ext uri="{9D8B030D-6E8A-4147-A177-3AD203B41FA5}">
                      <a16:colId xmlns:a16="http://schemas.microsoft.com/office/drawing/2014/main" val="4078236981"/>
                    </a:ext>
                  </a:extLst>
                </a:gridCol>
                <a:gridCol w="329184">
                  <a:extLst>
                    <a:ext uri="{9D8B030D-6E8A-4147-A177-3AD203B41FA5}">
                      <a16:colId xmlns:a16="http://schemas.microsoft.com/office/drawing/2014/main" val="2634724547"/>
                    </a:ext>
                  </a:extLst>
                </a:gridCol>
                <a:gridCol w="329184">
                  <a:extLst>
                    <a:ext uri="{9D8B030D-6E8A-4147-A177-3AD203B41FA5}">
                      <a16:colId xmlns:a16="http://schemas.microsoft.com/office/drawing/2014/main" val="2850314833"/>
                    </a:ext>
                  </a:extLst>
                </a:gridCol>
                <a:gridCol w="329184">
                  <a:extLst>
                    <a:ext uri="{9D8B030D-6E8A-4147-A177-3AD203B41FA5}">
                      <a16:colId xmlns:a16="http://schemas.microsoft.com/office/drawing/2014/main" val="2625859632"/>
                    </a:ext>
                  </a:extLst>
                </a:gridCol>
                <a:gridCol w="329184">
                  <a:extLst>
                    <a:ext uri="{9D8B030D-6E8A-4147-A177-3AD203B41FA5}">
                      <a16:colId xmlns:a16="http://schemas.microsoft.com/office/drawing/2014/main" val="1238392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15117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Garanti Miles&amp;Smiles Kredi Kartı - 2019-12-11 13:54:12</a:t>
                      </a:r>
                      <a:r>
                        <a:rPr kumimoji="0" lang="en-US" sz="1000" b="0" i="0" u="none" strike="noStrike" kern="1200" cap="none" spc="0" normalizeH="0" baseline="0" noProof="0">
                          <a:ln>
                            <a:noFill/>
                          </a:ln>
                          <a:solidFill>
                            <a:prstClr val="black"/>
                          </a:solidFill>
                          <a:effectLst/>
                          <a:uLnTx/>
                          <a:uFillTx/>
                          <a:latin typeface="+mn-lt"/>
                          <a:ea typeface="+mn-ea"/>
                          <a:cs typeface="+mn-cs"/>
                        </a:rPr>
                        <a:t>
 Kızıldeniz’in masmavi sularına nazır Hurghada sizi bekliyor. İster denizin tadını çıkarın, ister tekne turlarıyla dalış deneyimleyin, isterseniz alternatif safari turlarıyla bölgenin kültürünü daha yakından tanıyın. Neyi tercih ederseniz edin, Hurghada’dan dönmek istemeyeceğinizden emin olabilirsiniz. #görmekgerek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https://scontent.xx.fbcdn.net/v/t15.5256-10/s720x720/73136795_2642687732484283_7677511554954166272_n.jpg?_nc_cat=107&amp;_nc_ohc=fciJmSZejggAQmrINX9J3sAzUdsIFl-ovBwQ0_7LB6wkX-11RRxUq9a7A&amp;_nc_ht=scontent.xx&amp;oh=e66b0d37b5f71824f0467849aa00aaaa&amp;oe=5E98B243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08:04:20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17161169"/>
                  </a:ext>
                </a:extLst>
              </a:tr>
            </a:tbl>
          </a:graphicData>
        </a:graphic>
      </p:graphicFrame>
      <p:sp>
        <p:nvSpPr>
          <p:cNvPr id="4" name="Text Placeholder 3">
            <a:extLst>
              <a:ext uri="{FF2B5EF4-FFF2-40B4-BE49-F238E27FC236}">
                <a16:creationId xmlns:a16="http://schemas.microsoft.com/office/drawing/2014/main" id="{208A13C5-9399-438C-B00B-100317AD931F}"/>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744336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1E894-20FF-4272-8873-F088D823BF8B}"/>
              </a:ext>
            </a:extLst>
          </p:cNvPr>
          <p:cNvSpPr>
            <a:spLocks noGrp="1"/>
          </p:cNvSpPr>
          <p:nvPr>
            <p:ph type="title"/>
          </p:nvPr>
        </p:nvSpPr>
        <p:spPr/>
        <p:txBody>
          <a:bodyPr/>
          <a:lstStyle/>
          <a:p>
            <a:r>
              <a:rPr lang="en-US"/>
              <a:t>Facebook Own Posts Table | Adios&amp;Rakipler - 4 of 10</a:t>
            </a:r>
          </a:p>
        </p:txBody>
      </p:sp>
      <p:graphicFrame>
        <p:nvGraphicFramePr>
          <p:cNvPr id="5" name="Table Placeholder 4">
            <a:extLst>
              <a:ext uri="{FF2B5EF4-FFF2-40B4-BE49-F238E27FC236}">
                <a16:creationId xmlns:a16="http://schemas.microsoft.com/office/drawing/2014/main" id="{0D57D0D9-F9B9-4061-A039-9FFA484D6EF4}"/>
              </a:ext>
            </a:extLst>
          </p:cNvPr>
          <p:cNvGraphicFramePr>
            <a:graphicFrameLocks noGrp="1"/>
          </p:cNvGraphicFramePr>
          <p:nvPr>
            <p:ph type="tbl" sz="quarter" idx="13"/>
            <p:extLst>
              <p:ext uri="{D42A27DB-BD31-4B8C-83A1-F6EECF244321}">
                <p14:modId xmlns:p14="http://schemas.microsoft.com/office/powerpoint/2010/main" val="313152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085923557"/>
                    </a:ext>
                  </a:extLst>
                </a:gridCol>
                <a:gridCol w="905256">
                  <a:extLst>
                    <a:ext uri="{9D8B030D-6E8A-4147-A177-3AD203B41FA5}">
                      <a16:colId xmlns:a16="http://schemas.microsoft.com/office/drawing/2014/main" val="883806116"/>
                    </a:ext>
                  </a:extLst>
                </a:gridCol>
                <a:gridCol w="658368">
                  <a:extLst>
                    <a:ext uri="{9D8B030D-6E8A-4147-A177-3AD203B41FA5}">
                      <a16:colId xmlns:a16="http://schemas.microsoft.com/office/drawing/2014/main" val="238826610"/>
                    </a:ext>
                  </a:extLst>
                </a:gridCol>
                <a:gridCol w="329184">
                  <a:extLst>
                    <a:ext uri="{9D8B030D-6E8A-4147-A177-3AD203B41FA5}">
                      <a16:colId xmlns:a16="http://schemas.microsoft.com/office/drawing/2014/main" val="167053031"/>
                    </a:ext>
                  </a:extLst>
                </a:gridCol>
                <a:gridCol w="329184">
                  <a:extLst>
                    <a:ext uri="{9D8B030D-6E8A-4147-A177-3AD203B41FA5}">
                      <a16:colId xmlns:a16="http://schemas.microsoft.com/office/drawing/2014/main" val="1584802805"/>
                    </a:ext>
                  </a:extLst>
                </a:gridCol>
                <a:gridCol w="329184">
                  <a:extLst>
                    <a:ext uri="{9D8B030D-6E8A-4147-A177-3AD203B41FA5}">
                      <a16:colId xmlns:a16="http://schemas.microsoft.com/office/drawing/2014/main" val="3809264259"/>
                    </a:ext>
                  </a:extLst>
                </a:gridCol>
                <a:gridCol w="329184">
                  <a:extLst>
                    <a:ext uri="{9D8B030D-6E8A-4147-A177-3AD203B41FA5}">
                      <a16:colId xmlns:a16="http://schemas.microsoft.com/office/drawing/2014/main" val="1301113364"/>
                    </a:ext>
                  </a:extLst>
                </a:gridCol>
                <a:gridCol w="329184">
                  <a:extLst>
                    <a:ext uri="{9D8B030D-6E8A-4147-A177-3AD203B41FA5}">
                      <a16:colId xmlns:a16="http://schemas.microsoft.com/office/drawing/2014/main" val="1516308554"/>
                    </a:ext>
                  </a:extLst>
                </a:gridCol>
                <a:gridCol w="329184">
                  <a:extLst>
                    <a:ext uri="{9D8B030D-6E8A-4147-A177-3AD203B41FA5}">
                      <a16:colId xmlns:a16="http://schemas.microsoft.com/office/drawing/2014/main" val="3205955714"/>
                    </a:ext>
                  </a:extLst>
                </a:gridCol>
                <a:gridCol w="329184">
                  <a:extLst>
                    <a:ext uri="{9D8B030D-6E8A-4147-A177-3AD203B41FA5}">
                      <a16:colId xmlns:a16="http://schemas.microsoft.com/office/drawing/2014/main" val="4080352642"/>
                    </a:ext>
                  </a:extLst>
                </a:gridCol>
                <a:gridCol w="329184">
                  <a:extLst>
                    <a:ext uri="{9D8B030D-6E8A-4147-A177-3AD203B41FA5}">
                      <a16:colId xmlns:a16="http://schemas.microsoft.com/office/drawing/2014/main" val="203787970"/>
                    </a:ext>
                  </a:extLst>
                </a:gridCol>
                <a:gridCol w="329184">
                  <a:extLst>
                    <a:ext uri="{9D8B030D-6E8A-4147-A177-3AD203B41FA5}">
                      <a16:colId xmlns:a16="http://schemas.microsoft.com/office/drawing/2014/main" val="2173724916"/>
                    </a:ext>
                  </a:extLst>
                </a:gridCol>
                <a:gridCol w="329184">
                  <a:extLst>
                    <a:ext uri="{9D8B030D-6E8A-4147-A177-3AD203B41FA5}">
                      <a16:colId xmlns:a16="http://schemas.microsoft.com/office/drawing/2014/main" val="3349853365"/>
                    </a:ext>
                  </a:extLst>
                </a:gridCol>
                <a:gridCol w="329184">
                  <a:extLst>
                    <a:ext uri="{9D8B030D-6E8A-4147-A177-3AD203B41FA5}">
                      <a16:colId xmlns:a16="http://schemas.microsoft.com/office/drawing/2014/main" val="27602421"/>
                    </a:ext>
                  </a:extLst>
                </a:gridCol>
                <a:gridCol w="329184">
                  <a:extLst>
                    <a:ext uri="{9D8B030D-6E8A-4147-A177-3AD203B41FA5}">
                      <a16:colId xmlns:a16="http://schemas.microsoft.com/office/drawing/2014/main" val="3137938555"/>
                    </a:ext>
                  </a:extLst>
                </a:gridCol>
                <a:gridCol w="329184">
                  <a:extLst>
                    <a:ext uri="{9D8B030D-6E8A-4147-A177-3AD203B41FA5}">
                      <a16:colId xmlns:a16="http://schemas.microsoft.com/office/drawing/2014/main" val="1034470626"/>
                    </a:ext>
                  </a:extLst>
                </a:gridCol>
                <a:gridCol w="329184">
                  <a:extLst>
                    <a:ext uri="{9D8B030D-6E8A-4147-A177-3AD203B41FA5}">
                      <a16:colId xmlns:a16="http://schemas.microsoft.com/office/drawing/2014/main" val="4006820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096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Garanti Miles&amp;Smiles Kredi Kartı - 2019-12-03 10:38:10</a:t>
                      </a:r>
                      <a:r>
                        <a:rPr kumimoji="0" lang="en-US" sz="1000" b="0" i="0" u="none" strike="noStrike" kern="1200" cap="none" spc="0" normalizeH="0" baseline="0" noProof="0">
                          <a:ln>
                            <a:noFill/>
                          </a:ln>
                          <a:solidFill>
                            <a:prstClr val="black"/>
                          </a:solidFill>
                          <a:effectLst/>
                          <a:uLnTx/>
                          <a:uFillTx/>
                          <a:latin typeface="+mn-lt"/>
                          <a:ea typeface="+mn-ea"/>
                          <a:cs typeface="+mn-cs"/>
                        </a:rPr>
                        <a:t>
 Elbe Nehri’nin yemyeşil kıyıları boyunca uzanan 810 yaşındaki Dresden, Kuzey’in Floransa’sı unvanına sahip bir şehir. Şehir eşsiz mimarisinin yanında modern müze ve galerilerin en iyi  örneklerine de ev sahipliği yapıyor. Böylece her köşeyi döndüğünüzde farklı bir tarihe gidiyor, her köşesinde muhteşem kareler yakalıyorsunuz. #shopandflycard #uçmaknekolay #dresden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https://scontent.xx.fbcdn.net/v/t1.0-0/p180x540/78229540_10156691813442197_5984922143975014400_o.jpg?_nc_cat=109&amp;_nc_ohc=XQQjSe_j2aMAQn9k7sPQQ_5eSHU_HIpaifUT5DQpyKvbQ2oZYqDNmUZ6A&amp;_nc_ht=scontent.xx&amp;oh=944eac8fd149a072356fa66b6193daf5&amp;oe=5EA4485B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12/24/2019 08:04:19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18374742"/>
                  </a:ext>
                </a:extLst>
              </a:tr>
            </a:tbl>
          </a:graphicData>
        </a:graphic>
      </p:graphicFrame>
      <p:sp>
        <p:nvSpPr>
          <p:cNvPr id="4" name="Text Placeholder 3">
            <a:extLst>
              <a:ext uri="{FF2B5EF4-FFF2-40B4-BE49-F238E27FC236}">
                <a16:creationId xmlns:a16="http://schemas.microsoft.com/office/drawing/2014/main" id="{8E6D6E41-21F3-4D6C-BADE-5F2CB9CD64F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273294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0F84E-2603-4EA2-9ACC-EF79ED1CDD64}"/>
              </a:ext>
            </a:extLst>
          </p:cNvPr>
          <p:cNvSpPr>
            <a:spLocks noGrp="1"/>
          </p:cNvSpPr>
          <p:nvPr>
            <p:ph type="title"/>
          </p:nvPr>
        </p:nvSpPr>
        <p:spPr/>
        <p:txBody>
          <a:bodyPr/>
          <a:lstStyle/>
          <a:p>
            <a:r>
              <a:rPr lang="en-US"/>
              <a:t>Facebook Own Posts Table | Adios&amp;Rakipler - 5 of 10</a:t>
            </a:r>
          </a:p>
        </p:txBody>
      </p:sp>
      <p:graphicFrame>
        <p:nvGraphicFramePr>
          <p:cNvPr id="5" name="Table Placeholder 4">
            <a:extLst>
              <a:ext uri="{FF2B5EF4-FFF2-40B4-BE49-F238E27FC236}">
                <a16:creationId xmlns:a16="http://schemas.microsoft.com/office/drawing/2014/main" id="{630656AD-6AD2-414E-8A79-D732865B1841}"/>
              </a:ext>
            </a:extLst>
          </p:cNvPr>
          <p:cNvGraphicFramePr>
            <a:graphicFrameLocks noGrp="1"/>
          </p:cNvGraphicFramePr>
          <p:nvPr>
            <p:ph type="tbl" sz="quarter" idx="13"/>
            <p:extLst>
              <p:ext uri="{D42A27DB-BD31-4B8C-83A1-F6EECF244321}">
                <p14:modId xmlns:p14="http://schemas.microsoft.com/office/powerpoint/2010/main" val="3104554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915336027"/>
                    </a:ext>
                  </a:extLst>
                </a:gridCol>
                <a:gridCol w="905256">
                  <a:extLst>
                    <a:ext uri="{9D8B030D-6E8A-4147-A177-3AD203B41FA5}">
                      <a16:colId xmlns:a16="http://schemas.microsoft.com/office/drawing/2014/main" val="212223433"/>
                    </a:ext>
                  </a:extLst>
                </a:gridCol>
                <a:gridCol w="658368">
                  <a:extLst>
                    <a:ext uri="{9D8B030D-6E8A-4147-A177-3AD203B41FA5}">
                      <a16:colId xmlns:a16="http://schemas.microsoft.com/office/drawing/2014/main" val="3648841113"/>
                    </a:ext>
                  </a:extLst>
                </a:gridCol>
                <a:gridCol w="329184">
                  <a:extLst>
                    <a:ext uri="{9D8B030D-6E8A-4147-A177-3AD203B41FA5}">
                      <a16:colId xmlns:a16="http://schemas.microsoft.com/office/drawing/2014/main" val="747247567"/>
                    </a:ext>
                  </a:extLst>
                </a:gridCol>
                <a:gridCol w="329184">
                  <a:extLst>
                    <a:ext uri="{9D8B030D-6E8A-4147-A177-3AD203B41FA5}">
                      <a16:colId xmlns:a16="http://schemas.microsoft.com/office/drawing/2014/main" val="2147279326"/>
                    </a:ext>
                  </a:extLst>
                </a:gridCol>
                <a:gridCol w="329184">
                  <a:extLst>
                    <a:ext uri="{9D8B030D-6E8A-4147-A177-3AD203B41FA5}">
                      <a16:colId xmlns:a16="http://schemas.microsoft.com/office/drawing/2014/main" val="487403444"/>
                    </a:ext>
                  </a:extLst>
                </a:gridCol>
                <a:gridCol w="329184">
                  <a:extLst>
                    <a:ext uri="{9D8B030D-6E8A-4147-A177-3AD203B41FA5}">
                      <a16:colId xmlns:a16="http://schemas.microsoft.com/office/drawing/2014/main" val="476549990"/>
                    </a:ext>
                  </a:extLst>
                </a:gridCol>
                <a:gridCol w="329184">
                  <a:extLst>
                    <a:ext uri="{9D8B030D-6E8A-4147-A177-3AD203B41FA5}">
                      <a16:colId xmlns:a16="http://schemas.microsoft.com/office/drawing/2014/main" val="3094421674"/>
                    </a:ext>
                  </a:extLst>
                </a:gridCol>
                <a:gridCol w="329184">
                  <a:extLst>
                    <a:ext uri="{9D8B030D-6E8A-4147-A177-3AD203B41FA5}">
                      <a16:colId xmlns:a16="http://schemas.microsoft.com/office/drawing/2014/main" val="2488852291"/>
                    </a:ext>
                  </a:extLst>
                </a:gridCol>
                <a:gridCol w="329184">
                  <a:extLst>
                    <a:ext uri="{9D8B030D-6E8A-4147-A177-3AD203B41FA5}">
                      <a16:colId xmlns:a16="http://schemas.microsoft.com/office/drawing/2014/main" val="3603083239"/>
                    </a:ext>
                  </a:extLst>
                </a:gridCol>
                <a:gridCol w="329184">
                  <a:extLst>
                    <a:ext uri="{9D8B030D-6E8A-4147-A177-3AD203B41FA5}">
                      <a16:colId xmlns:a16="http://schemas.microsoft.com/office/drawing/2014/main" val="1558923832"/>
                    </a:ext>
                  </a:extLst>
                </a:gridCol>
                <a:gridCol w="329184">
                  <a:extLst>
                    <a:ext uri="{9D8B030D-6E8A-4147-A177-3AD203B41FA5}">
                      <a16:colId xmlns:a16="http://schemas.microsoft.com/office/drawing/2014/main" val="3634810097"/>
                    </a:ext>
                  </a:extLst>
                </a:gridCol>
                <a:gridCol w="329184">
                  <a:extLst>
                    <a:ext uri="{9D8B030D-6E8A-4147-A177-3AD203B41FA5}">
                      <a16:colId xmlns:a16="http://schemas.microsoft.com/office/drawing/2014/main" val="3643496893"/>
                    </a:ext>
                  </a:extLst>
                </a:gridCol>
                <a:gridCol w="329184">
                  <a:extLst>
                    <a:ext uri="{9D8B030D-6E8A-4147-A177-3AD203B41FA5}">
                      <a16:colId xmlns:a16="http://schemas.microsoft.com/office/drawing/2014/main" val="1206682950"/>
                    </a:ext>
                  </a:extLst>
                </a:gridCol>
                <a:gridCol w="329184">
                  <a:extLst>
                    <a:ext uri="{9D8B030D-6E8A-4147-A177-3AD203B41FA5}">
                      <a16:colId xmlns:a16="http://schemas.microsoft.com/office/drawing/2014/main" val="3681760974"/>
                    </a:ext>
                  </a:extLst>
                </a:gridCol>
                <a:gridCol w="329184">
                  <a:extLst>
                    <a:ext uri="{9D8B030D-6E8A-4147-A177-3AD203B41FA5}">
                      <a16:colId xmlns:a16="http://schemas.microsoft.com/office/drawing/2014/main" val="3831989871"/>
                    </a:ext>
                  </a:extLst>
                </a:gridCol>
                <a:gridCol w="329184">
                  <a:extLst>
                    <a:ext uri="{9D8B030D-6E8A-4147-A177-3AD203B41FA5}">
                      <a16:colId xmlns:a16="http://schemas.microsoft.com/office/drawing/2014/main" val="71695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32287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Garanti Miles&amp;Smiles Kredi Kartı - 2019-12-04 16:47:41</a:t>
                      </a:r>
                      <a:r>
                        <a:rPr kumimoji="0" lang="en-US" sz="1000" b="0" i="0" u="none" strike="noStrike" kern="1200" cap="none" spc="0" normalizeH="0" baseline="0" noProof="0">
                          <a:ln>
                            <a:noFill/>
                          </a:ln>
                          <a:solidFill>
                            <a:prstClr val="black"/>
                          </a:solidFill>
                          <a:effectLst/>
                          <a:uLnTx/>
                          <a:uFillTx/>
                          <a:latin typeface="+mn-lt"/>
                          <a:ea typeface="+mn-ea"/>
                          <a:cs typeface="+mn-cs"/>
                        </a:rPr>
                        <a:t>
 Gurmelerin başkenti olarak da bilinen Osaka sadece yeme-içme kültürü için bile ziyaret edebileceğiniz bir şehir. Konumuz yemekse de ilk olarak Osaka’nın meşhur ahtapot dolgulu kızarmış mantısı olan ve hatta adına adanmış bir müzenin de bulunduğu Takoyaki’yi denemelisiniz. Tam bir yerli deneyimi yaşamak içinse ilk tercihiniz her köşebaşında bulabileceğiniz sokak tezgahları olmalı. Şehre ait bir başka meşhur lezzet olan ve içinde kabak, yumurta ve deniz ürünleri bulunan Okonomiyaki içinse 1945 yılından beri aynı lezzeti sunan Mizuno'yu deneyebilirsiniz.
#görmekgerek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https://scontent.xx.fbcdn.net/v/t15.5256-10/p720x720/70448373_2361599884093468_8223834977008091136_n.jpg?_nc_cat=103&amp;_nc_ohc=M4d2vtmsHGAAQlknefL2XjJL0poG0a17qbFddW7HlOfGgOYVGz0oCFbUA&amp;_nc_ht=scontent.xx&amp;oh=14f2f79e2120e32510f54948444d57ae&amp;oe=5E6EDADB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01/01/2020 08:03:54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54322329"/>
                  </a:ext>
                </a:extLst>
              </a:tr>
            </a:tbl>
          </a:graphicData>
        </a:graphic>
      </p:graphicFrame>
      <p:sp>
        <p:nvSpPr>
          <p:cNvPr id="4" name="Text Placeholder 3">
            <a:extLst>
              <a:ext uri="{FF2B5EF4-FFF2-40B4-BE49-F238E27FC236}">
                <a16:creationId xmlns:a16="http://schemas.microsoft.com/office/drawing/2014/main" id="{685A09E8-AA86-4B49-A7E8-CCA0DC3F394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986125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63AAB-1532-4AB5-8792-E6DB54D46154}"/>
              </a:ext>
            </a:extLst>
          </p:cNvPr>
          <p:cNvSpPr>
            <a:spLocks noGrp="1"/>
          </p:cNvSpPr>
          <p:nvPr>
            <p:ph type="title"/>
          </p:nvPr>
        </p:nvSpPr>
        <p:spPr/>
        <p:txBody>
          <a:bodyPr/>
          <a:lstStyle/>
          <a:p>
            <a:r>
              <a:rPr lang="en-US"/>
              <a:t>Facebook Own Posts Table | Adios&amp;Rakipler - 6 of 10</a:t>
            </a:r>
          </a:p>
        </p:txBody>
      </p:sp>
      <p:graphicFrame>
        <p:nvGraphicFramePr>
          <p:cNvPr id="5" name="Table Placeholder 4">
            <a:extLst>
              <a:ext uri="{FF2B5EF4-FFF2-40B4-BE49-F238E27FC236}">
                <a16:creationId xmlns:a16="http://schemas.microsoft.com/office/drawing/2014/main" id="{698D4A41-9734-48C2-91EF-28C5A50A0708}"/>
              </a:ext>
            </a:extLst>
          </p:cNvPr>
          <p:cNvGraphicFramePr>
            <a:graphicFrameLocks noGrp="1"/>
          </p:cNvGraphicFramePr>
          <p:nvPr>
            <p:ph type="tbl" sz="quarter" idx="13"/>
            <p:extLst>
              <p:ext uri="{D42A27DB-BD31-4B8C-83A1-F6EECF244321}">
                <p14:modId xmlns:p14="http://schemas.microsoft.com/office/powerpoint/2010/main" val="1788282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596835043"/>
                    </a:ext>
                  </a:extLst>
                </a:gridCol>
                <a:gridCol w="905256">
                  <a:extLst>
                    <a:ext uri="{9D8B030D-6E8A-4147-A177-3AD203B41FA5}">
                      <a16:colId xmlns:a16="http://schemas.microsoft.com/office/drawing/2014/main" val="2843178315"/>
                    </a:ext>
                  </a:extLst>
                </a:gridCol>
                <a:gridCol w="658368">
                  <a:extLst>
                    <a:ext uri="{9D8B030D-6E8A-4147-A177-3AD203B41FA5}">
                      <a16:colId xmlns:a16="http://schemas.microsoft.com/office/drawing/2014/main" val="1836309898"/>
                    </a:ext>
                  </a:extLst>
                </a:gridCol>
                <a:gridCol w="329184">
                  <a:extLst>
                    <a:ext uri="{9D8B030D-6E8A-4147-A177-3AD203B41FA5}">
                      <a16:colId xmlns:a16="http://schemas.microsoft.com/office/drawing/2014/main" val="2588032935"/>
                    </a:ext>
                  </a:extLst>
                </a:gridCol>
                <a:gridCol w="329184">
                  <a:extLst>
                    <a:ext uri="{9D8B030D-6E8A-4147-A177-3AD203B41FA5}">
                      <a16:colId xmlns:a16="http://schemas.microsoft.com/office/drawing/2014/main" val="2901885273"/>
                    </a:ext>
                  </a:extLst>
                </a:gridCol>
                <a:gridCol w="329184">
                  <a:extLst>
                    <a:ext uri="{9D8B030D-6E8A-4147-A177-3AD203B41FA5}">
                      <a16:colId xmlns:a16="http://schemas.microsoft.com/office/drawing/2014/main" val="1753060594"/>
                    </a:ext>
                  </a:extLst>
                </a:gridCol>
                <a:gridCol w="329184">
                  <a:extLst>
                    <a:ext uri="{9D8B030D-6E8A-4147-A177-3AD203B41FA5}">
                      <a16:colId xmlns:a16="http://schemas.microsoft.com/office/drawing/2014/main" val="2948572755"/>
                    </a:ext>
                  </a:extLst>
                </a:gridCol>
                <a:gridCol w="329184">
                  <a:extLst>
                    <a:ext uri="{9D8B030D-6E8A-4147-A177-3AD203B41FA5}">
                      <a16:colId xmlns:a16="http://schemas.microsoft.com/office/drawing/2014/main" val="3443814375"/>
                    </a:ext>
                  </a:extLst>
                </a:gridCol>
                <a:gridCol w="329184">
                  <a:extLst>
                    <a:ext uri="{9D8B030D-6E8A-4147-A177-3AD203B41FA5}">
                      <a16:colId xmlns:a16="http://schemas.microsoft.com/office/drawing/2014/main" val="1593668009"/>
                    </a:ext>
                  </a:extLst>
                </a:gridCol>
                <a:gridCol w="329184">
                  <a:extLst>
                    <a:ext uri="{9D8B030D-6E8A-4147-A177-3AD203B41FA5}">
                      <a16:colId xmlns:a16="http://schemas.microsoft.com/office/drawing/2014/main" val="4158473245"/>
                    </a:ext>
                  </a:extLst>
                </a:gridCol>
                <a:gridCol w="329184">
                  <a:extLst>
                    <a:ext uri="{9D8B030D-6E8A-4147-A177-3AD203B41FA5}">
                      <a16:colId xmlns:a16="http://schemas.microsoft.com/office/drawing/2014/main" val="639101302"/>
                    </a:ext>
                  </a:extLst>
                </a:gridCol>
                <a:gridCol w="329184">
                  <a:extLst>
                    <a:ext uri="{9D8B030D-6E8A-4147-A177-3AD203B41FA5}">
                      <a16:colId xmlns:a16="http://schemas.microsoft.com/office/drawing/2014/main" val="1498652226"/>
                    </a:ext>
                  </a:extLst>
                </a:gridCol>
                <a:gridCol w="329184">
                  <a:extLst>
                    <a:ext uri="{9D8B030D-6E8A-4147-A177-3AD203B41FA5}">
                      <a16:colId xmlns:a16="http://schemas.microsoft.com/office/drawing/2014/main" val="568728008"/>
                    </a:ext>
                  </a:extLst>
                </a:gridCol>
                <a:gridCol w="329184">
                  <a:extLst>
                    <a:ext uri="{9D8B030D-6E8A-4147-A177-3AD203B41FA5}">
                      <a16:colId xmlns:a16="http://schemas.microsoft.com/office/drawing/2014/main" val="2719665198"/>
                    </a:ext>
                  </a:extLst>
                </a:gridCol>
                <a:gridCol w="329184">
                  <a:extLst>
                    <a:ext uri="{9D8B030D-6E8A-4147-A177-3AD203B41FA5}">
                      <a16:colId xmlns:a16="http://schemas.microsoft.com/office/drawing/2014/main" val="3795566586"/>
                    </a:ext>
                  </a:extLst>
                </a:gridCol>
                <a:gridCol w="329184">
                  <a:extLst>
                    <a:ext uri="{9D8B030D-6E8A-4147-A177-3AD203B41FA5}">
                      <a16:colId xmlns:a16="http://schemas.microsoft.com/office/drawing/2014/main" val="3763607266"/>
                    </a:ext>
                  </a:extLst>
                </a:gridCol>
                <a:gridCol w="329184">
                  <a:extLst>
                    <a:ext uri="{9D8B030D-6E8A-4147-A177-3AD203B41FA5}">
                      <a16:colId xmlns:a16="http://schemas.microsoft.com/office/drawing/2014/main" val="141469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38716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Wings Card - 2019-12-31 06:26:19</a:t>
                      </a:r>
                      <a:r>
                        <a:rPr kumimoji="0" lang="en-US" sz="1000" b="0" i="0" u="none" strike="noStrike" kern="1200" cap="none" spc="0" normalizeH="0" baseline="0" noProof="0">
                          <a:ln>
                            <a:noFill/>
                          </a:ln>
                          <a:solidFill>
                            <a:prstClr val="black"/>
                          </a:solidFill>
                          <a:effectLst/>
                          <a:uLnTx/>
                          <a:uFillTx/>
                          <a:latin typeface="+mn-lt"/>
                          <a:ea typeface="+mn-ea"/>
                          <a:cs typeface="+mn-cs"/>
                        </a:rPr>
                        <a:t>
 Benzersiz rotalar keşfettiğiniz yepyeni bir yıl dileğiyle. Mutlu yıllar!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https://scontent.xx.fbcdn.net/v/t15.5256-10/p720x720/70801138_2520277938220783_5425615632785735680_n.jpg?_nc_cat=106&amp;_nc_ohc=FRw3i7-mPmIAQkp0Z3Q-rmJodBjE_FLSqJMHP-BYfSjdrW7qITRa7j1PQ&amp;_nc_ht=scontent.xx&amp;oh=8aebc2cb0b2ce433ad2e27cb98a2b744&amp;oe=5EADC526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01/05/2020 08:13:14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25104320"/>
                  </a:ext>
                </a:extLst>
              </a:tr>
            </a:tbl>
          </a:graphicData>
        </a:graphic>
      </p:graphicFrame>
      <p:sp>
        <p:nvSpPr>
          <p:cNvPr id="4" name="Text Placeholder 3">
            <a:extLst>
              <a:ext uri="{FF2B5EF4-FFF2-40B4-BE49-F238E27FC236}">
                <a16:creationId xmlns:a16="http://schemas.microsoft.com/office/drawing/2014/main" id="{13F5B5DC-0103-49A4-8D19-FC51E0B1BC76}"/>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984035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42A4A-44AD-45CE-9004-8588CF3E0058}"/>
              </a:ext>
            </a:extLst>
          </p:cNvPr>
          <p:cNvSpPr>
            <a:spLocks noGrp="1"/>
          </p:cNvSpPr>
          <p:nvPr>
            <p:ph type="title"/>
          </p:nvPr>
        </p:nvSpPr>
        <p:spPr/>
        <p:txBody>
          <a:bodyPr/>
          <a:lstStyle/>
          <a:p>
            <a:r>
              <a:rPr lang="en-US"/>
              <a:t>Facebook Own Posts Table | Adios&amp;Rakipler - 7 of 10</a:t>
            </a:r>
          </a:p>
        </p:txBody>
      </p:sp>
      <p:graphicFrame>
        <p:nvGraphicFramePr>
          <p:cNvPr id="5" name="Table Placeholder 4">
            <a:extLst>
              <a:ext uri="{FF2B5EF4-FFF2-40B4-BE49-F238E27FC236}">
                <a16:creationId xmlns:a16="http://schemas.microsoft.com/office/drawing/2014/main" id="{E4D09C71-5505-42C7-BCF0-7782994AEFDF}"/>
              </a:ext>
            </a:extLst>
          </p:cNvPr>
          <p:cNvGraphicFramePr>
            <a:graphicFrameLocks noGrp="1"/>
          </p:cNvGraphicFramePr>
          <p:nvPr>
            <p:ph type="tbl" sz="quarter" idx="13"/>
            <p:extLst>
              <p:ext uri="{D42A27DB-BD31-4B8C-83A1-F6EECF244321}">
                <p14:modId xmlns:p14="http://schemas.microsoft.com/office/powerpoint/2010/main" val="4017533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159048055"/>
                    </a:ext>
                  </a:extLst>
                </a:gridCol>
                <a:gridCol w="905256">
                  <a:extLst>
                    <a:ext uri="{9D8B030D-6E8A-4147-A177-3AD203B41FA5}">
                      <a16:colId xmlns:a16="http://schemas.microsoft.com/office/drawing/2014/main" val="2734884715"/>
                    </a:ext>
                  </a:extLst>
                </a:gridCol>
                <a:gridCol w="658368">
                  <a:extLst>
                    <a:ext uri="{9D8B030D-6E8A-4147-A177-3AD203B41FA5}">
                      <a16:colId xmlns:a16="http://schemas.microsoft.com/office/drawing/2014/main" val="3093053958"/>
                    </a:ext>
                  </a:extLst>
                </a:gridCol>
                <a:gridCol w="329184">
                  <a:extLst>
                    <a:ext uri="{9D8B030D-6E8A-4147-A177-3AD203B41FA5}">
                      <a16:colId xmlns:a16="http://schemas.microsoft.com/office/drawing/2014/main" val="1590743249"/>
                    </a:ext>
                  </a:extLst>
                </a:gridCol>
                <a:gridCol w="329184">
                  <a:extLst>
                    <a:ext uri="{9D8B030D-6E8A-4147-A177-3AD203B41FA5}">
                      <a16:colId xmlns:a16="http://schemas.microsoft.com/office/drawing/2014/main" val="319429485"/>
                    </a:ext>
                  </a:extLst>
                </a:gridCol>
                <a:gridCol w="329184">
                  <a:extLst>
                    <a:ext uri="{9D8B030D-6E8A-4147-A177-3AD203B41FA5}">
                      <a16:colId xmlns:a16="http://schemas.microsoft.com/office/drawing/2014/main" val="3435564149"/>
                    </a:ext>
                  </a:extLst>
                </a:gridCol>
                <a:gridCol w="329184">
                  <a:extLst>
                    <a:ext uri="{9D8B030D-6E8A-4147-A177-3AD203B41FA5}">
                      <a16:colId xmlns:a16="http://schemas.microsoft.com/office/drawing/2014/main" val="2119128925"/>
                    </a:ext>
                  </a:extLst>
                </a:gridCol>
                <a:gridCol w="329184">
                  <a:extLst>
                    <a:ext uri="{9D8B030D-6E8A-4147-A177-3AD203B41FA5}">
                      <a16:colId xmlns:a16="http://schemas.microsoft.com/office/drawing/2014/main" val="1981095986"/>
                    </a:ext>
                  </a:extLst>
                </a:gridCol>
                <a:gridCol w="329184">
                  <a:extLst>
                    <a:ext uri="{9D8B030D-6E8A-4147-A177-3AD203B41FA5}">
                      <a16:colId xmlns:a16="http://schemas.microsoft.com/office/drawing/2014/main" val="1965674993"/>
                    </a:ext>
                  </a:extLst>
                </a:gridCol>
                <a:gridCol w="329184">
                  <a:extLst>
                    <a:ext uri="{9D8B030D-6E8A-4147-A177-3AD203B41FA5}">
                      <a16:colId xmlns:a16="http://schemas.microsoft.com/office/drawing/2014/main" val="2413575524"/>
                    </a:ext>
                  </a:extLst>
                </a:gridCol>
                <a:gridCol w="329184">
                  <a:extLst>
                    <a:ext uri="{9D8B030D-6E8A-4147-A177-3AD203B41FA5}">
                      <a16:colId xmlns:a16="http://schemas.microsoft.com/office/drawing/2014/main" val="2676158147"/>
                    </a:ext>
                  </a:extLst>
                </a:gridCol>
                <a:gridCol w="329184">
                  <a:extLst>
                    <a:ext uri="{9D8B030D-6E8A-4147-A177-3AD203B41FA5}">
                      <a16:colId xmlns:a16="http://schemas.microsoft.com/office/drawing/2014/main" val="2769521417"/>
                    </a:ext>
                  </a:extLst>
                </a:gridCol>
                <a:gridCol w="329184">
                  <a:extLst>
                    <a:ext uri="{9D8B030D-6E8A-4147-A177-3AD203B41FA5}">
                      <a16:colId xmlns:a16="http://schemas.microsoft.com/office/drawing/2014/main" val="268448072"/>
                    </a:ext>
                  </a:extLst>
                </a:gridCol>
                <a:gridCol w="329184">
                  <a:extLst>
                    <a:ext uri="{9D8B030D-6E8A-4147-A177-3AD203B41FA5}">
                      <a16:colId xmlns:a16="http://schemas.microsoft.com/office/drawing/2014/main" val="3788787771"/>
                    </a:ext>
                  </a:extLst>
                </a:gridCol>
                <a:gridCol w="329184">
                  <a:extLst>
                    <a:ext uri="{9D8B030D-6E8A-4147-A177-3AD203B41FA5}">
                      <a16:colId xmlns:a16="http://schemas.microsoft.com/office/drawing/2014/main" val="1164557590"/>
                    </a:ext>
                  </a:extLst>
                </a:gridCol>
                <a:gridCol w="329184">
                  <a:extLst>
                    <a:ext uri="{9D8B030D-6E8A-4147-A177-3AD203B41FA5}">
                      <a16:colId xmlns:a16="http://schemas.microsoft.com/office/drawing/2014/main" val="2011139453"/>
                    </a:ext>
                  </a:extLst>
                </a:gridCol>
                <a:gridCol w="329184">
                  <a:extLst>
                    <a:ext uri="{9D8B030D-6E8A-4147-A177-3AD203B41FA5}">
                      <a16:colId xmlns:a16="http://schemas.microsoft.com/office/drawing/2014/main" val="413738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09779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Garanti Miles&amp;Smiles Kredi Kartı - 2019-12-16 06:59:40</a:t>
                      </a:r>
                      <a:r>
                        <a:rPr kumimoji="0" lang="en-US" sz="1000" b="0" i="0" u="none" strike="noStrike" kern="1200" cap="none" spc="0" normalizeH="0" baseline="0" noProof="0">
                          <a:ln>
                            <a:noFill/>
                          </a:ln>
                          <a:solidFill>
                            <a:prstClr val="black"/>
                          </a:solidFill>
                          <a:effectLst/>
                          <a:uLnTx/>
                          <a:uFillTx/>
                          <a:latin typeface="+mn-lt"/>
                          <a:ea typeface="+mn-ea"/>
                          <a:cs typeface="+mn-cs"/>
                        </a:rPr>
                        <a:t>
 Yeni yıl alışverişlerinize ekstra 2.500 mil hediye! Miles&amp;Smiles Garanti kredi kartları ile 14 - 31 Aralık 2019 tarihleri arasında market, akaryakıt, giyim, kozmetik ve aksesuar sektörlerinde 250 TL ve üzeri her harcamasından ekstra 250 mil, toplamda 2.500 mil hediye. Harcamadan önce kampanyaya katılmayı unutmayın! http://bit.ly/2YR0T1X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https://scontent.xx.fbcdn.net/v/t15.5256-10/p720x720/73404115_443927642971354_900730005762342912_n.jpg?_nc_cat=101&amp;_nc_ohc=15v7N1RMoPoAQmEaDv7DDKfcVJ592B0uFr6oNoIoyW3WjiANGhd_jXOxQ&amp;_nc_ht=scontent.xx&amp;oh=0088e44a188cfdd8743316f2e4dd2ad8&amp;oe=5EA56C55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12/24/2019 08:04:19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43764989"/>
                  </a:ext>
                </a:extLst>
              </a:tr>
            </a:tbl>
          </a:graphicData>
        </a:graphic>
      </p:graphicFrame>
      <p:sp>
        <p:nvSpPr>
          <p:cNvPr id="4" name="Text Placeholder 3">
            <a:extLst>
              <a:ext uri="{FF2B5EF4-FFF2-40B4-BE49-F238E27FC236}">
                <a16:creationId xmlns:a16="http://schemas.microsoft.com/office/drawing/2014/main" id="{D2D48F29-5F8B-4D2C-BBF6-31452868C48F}"/>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478875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CC0B6-0657-42A0-86ED-82AB72CB0880}"/>
              </a:ext>
            </a:extLst>
          </p:cNvPr>
          <p:cNvSpPr>
            <a:spLocks noGrp="1"/>
          </p:cNvSpPr>
          <p:nvPr>
            <p:ph type="title"/>
          </p:nvPr>
        </p:nvSpPr>
        <p:spPr/>
        <p:txBody>
          <a:bodyPr/>
          <a:lstStyle/>
          <a:p>
            <a:r>
              <a:rPr lang="en-US"/>
              <a:t>Facebook Own Posts Table | Adios&amp;Rakipler - 8 of 10</a:t>
            </a:r>
          </a:p>
        </p:txBody>
      </p:sp>
      <p:graphicFrame>
        <p:nvGraphicFramePr>
          <p:cNvPr id="5" name="Table Placeholder 4">
            <a:extLst>
              <a:ext uri="{FF2B5EF4-FFF2-40B4-BE49-F238E27FC236}">
                <a16:creationId xmlns:a16="http://schemas.microsoft.com/office/drawing/2014/main" id="{C60FFFF2-73E3-4A10-A5E6-097220801D59}"/>
              </a:ext>
            </a:extLst>
          </p:cNvPr>
          <p:cNvGraphicFramePr>
            <a:graphicFrameLocks noGrp="1"/>
          </p:cNvGraphicFramePr>
          <p:nvPr>
            <p:ph type="tbl" sz="quarter" idx="13"/>
            <p:extLst>
              <p:ext uri="{D42A27DB-BD31-4B8C-83A1-F6EECF244321}">
                <p14:modId xmlns:p14="http://schemas.microsoft.com/office/powerpoint/2010/main" val="2639738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133802860"/>
                    </a:ext>
                  </a:extLst>
                </a:gridCol>
                <a:gridCol w="905256">
                  <a:extLst>
                    <a:ext uri="{9D8B030D-6E8A-4147-A177-3AD203B41FA5}">
                      <a16:colId xmlns:a16="http://schemas.microsoft.com/office/drawing/2014/main" val="1776541901"/>
                    </a:ext>
                  </a:extLst>
                </a:gridCol>
                <a:gridCol w="658368">
                  <a:extLst>
                    <a:ext uri="{9D8B030D-6E8A-4147-A177-3AD203B41FA5}">
                      <a16:colId xmlns:a16="http://schemas.microsoft.com/office/drawing/2014/main" val="2966409190"/>
                    </a:ext>
                  </a:extLst>
                </a:gridCol>
                <a:gridCol w="329184">
                  <a:extLst>
                    <a:ext uri="{9D8B030D-6E8A-4147-A177-3AD203B41FA5}">
                      <a16:colId xmlns:a16="http://schemas.microsoft.com/office/drawing/2014/main" val="279078494"/>
                    </a:ext>
                  </a:extLst>
                </a:gridCol>
                <a:gridCol w="329184">
                  <a:extLst>
                    <a:ext uri="{9D8B030D-6E8A-4147-A177-3AD203B41FA5}">
                      <a16:colId xmlns:a16="http://schemas.microsoft.com/office/drawing/2014/main" val="582441971"/>
                    </a:ext>
                  </a:extLst>
                </a:gridCol>
                <a:gridCol w="329184">
                  <a:extLst>
                    <a:ext uri="{9D8B030D-6E8A-4147-A177-3AD203B41FA5}">
                      <a16:colId xmlns:a16="http://schemas.microsoft.com/office/drawing/2014/main" val="4157568862"/>
                    </a:ext>
                  </a:extLst>
                </a:gridCol>
                <a:gridCol w="329184">
                  <a:extLst>
                    <a:ext uri="{9D8B030D-6E8A-4147-A177-3AD203B41FA5}">
                      <a16:colId xmlns:a16="http://schemas.microsoft.com/office/drawing/2014/main" val="795725129"/>
                    </a:ext>
                  </a:extLst>
                </a:gridCol>
                <a:gridCol w="329184">
                  <a:extLst>
                    <a:ext uri="{9D8B030D-6E8A-4147-A177-3AD203B41FA5}">
                      <a16:colId xmlns:a16="http://schemas.microsoft.com/office/drawing/2014/main" val="3608875838"/>
                    </a:ext>
                  </a:extLst>
                </a:gridCol>
                <a:gridCol w="329184">
                  <a:extLst>
                    <a:ext uri="{9D8B030D-6E8A-4147-A177-3AD203B41FA5}">
                      <a16:colId xmlns:a16="http://schemas.microsoft.com/office/drawing/2014/main" val="3851087963"/>
                    </a:ext>
                  </a:extLst>
                </a:gridCol>
                <a:gridCol w="329184">
                  <a:extLst>
                    <a:ext uri="{9D8B030D-6E8A-4147-A177-3AD203B41FA5}">
                      <a16:colId xmlns:a16="http://schemas.microsoft.com/office/drawing/2014/main" val="3977273433"/>
                    </a:ext>
                  </a:extLst>
                </a:gridCol>
                <a:gridCol w="329184">
                  <a:extLst>
                    <a:ext uri="{9D8B030D-6E8A-4147-A177-3AD203B41FA5}">
                      <a16:colId xmlns:a16="http://schemas.microsoft.com/office/drawing/2014/main" val="1666651486"/>
                    </a:ext>
                  </a:extLst>
                </a:gridCol>
                <a:gridCol w="329184">
                  <a:extLst>
                    <a:ext uri="{9D8B030D-6E8A-4147-A177-3AD203B41FA5}">
                      <a16:colId xmlns:a16="http://schemas.microsoft.com/office/drawing/2014/main" val="2134823802"/>
                    </a:ext>
                  </a:extLst>
                </a:gridCol>
                <a:gridCol w="329184">
                  <a:extLst>
                    <a:ext uri="{9D8B030D-6E8A-4147-A177-3AD203B41FA5}">
                      <a16:colId xmlns:a16="http://schemas.microsoft.com/office/drawing/2014/main" val="2135394607"/>
                    </a:ext>
                  </a:extLst>
                </a:gridCol>
                <a:gridCol w="329184">
                  <a:extLst>
                    <a:ext uri="{9D8B030D-6E8A-4147-A177-3AD203B41FA5}">
                      <a16:colId xmlns:a16="http://schemas.microsoft.com/office/drawing/2014/main" val="1816323105"/>
                    </a:ext>
                  </a:extLst>
                </a:gridCol>
                <a:gridCol w="329184">
                  <a:extLst>
                    <a:ext uri="{9D8B030D-6E8A-4147-A177-3AD203B41FA5}">
                      <a16:colId xmlns:a16="http://schemas.microsoft.com/office/drawing/2014/main" val="4019035469"/>
                    </a:ext>
                  </a:extLst>
                </a:gridCol>
                <a:gridCol w="329184">
                  <a:extLst>
                    <a:ext uri="{9D8B030D-6E8A-4147-A177-3AD203B41FA5}">
                      <a16:colId xmlns:a16="http://schemas.microsoft.com/office/drawing/2014/main" val="1933307981"/>
                    </a:ext>
                  </a:extLst>
                </a:gridCol>
                <a:gridCol w="329184">
                  <a:extLst>
                    <a:ext uri="{9D8B030D-6E8A-4147-A177-3AD203B41FA5}">
                      <a16:colId xmlns:a16="http://schemas.microsoft.com/office/drawing/2014/main" val="3826198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08549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Garanti Miles&amp;Smiles Kredi Kartı - 2019-12-21 07:37:30</a:t>
                      </a:r>
                      <a:r>
                        <a:rPr kumimoji="0" lang="en-US" sz="1000" b="0" i="0" u="none" strike="noStrike" kern="1200" cap="none" spc="0" normalizeH="0" baseline="0" noProof="0">
                          <a:ln>
                            <a:noFill/>
                          </a:ln>
                          <a:solidFill>
                            <a:prstClr val="black"/>
                          </a:solidFill>
                          <a:effectLst/>
                          <a:uLnTx/>
                          <a:uFillTx/>
                          <a:latin typeface="+mn-lt"/>
                          <a:ea typeface="+mn-ea"/>
                          <a:cs typeface="+mn-cs"/>
                        </a:rPr>
                        <a:t>
 Buzulların ülkesi Alaska, el değmemiş doğası, fiyortları, ulusal parkları, 20 km uzunluğundaki Mendenhall buzulu, vahşi doğa hayatı ile dünyada eşi benzeri olmayan bir bölge. En uzun gece 21 Aralık’ı geçirmek için maceraperestlerin mutlaka seyahat listesine eklemesi gerek! Kuzey ışıklarına şahit olmak istiyorsanız Anchorage ya da Barrow şehirlerini rotanıza ekleyebilirsiniz. #görmekgerek #21aralık #enuzungece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https://scontent.xx.fbcdn.net/v/t1.0-9/s720x720/79646504_10156740638902197_8683690317867646976_o.jpg?_nc_cat=110&amp;_nc_ohc=k4aqZAZh_DsAQmi5fQ14VjlmPZAxXBhyZWfeJou4emX3w5DSvP2bNVOVw&amp;_nc_ht=scontent.xx&amp;oh=84ced3eae5e12af4ffd1187e6d039d48&amp;oe=5E6A4B20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12/24/2019 08:04:19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18401400"/>
                  </a:ext>
                </a:extLst>
              </a:tr>
            </a:tbl>
          </a:graphicData>
        </a:graphic>
      </p:graphicFrame>
      <p:sp>
        <p:nvSpPr>
          <p:cNvPr id="4" name="Text Placeholder 3">
            <a:extLst>
              <a:ext uri="{FF2B5EF4-FFF2-40B4-BE49-F238E27FC236}">
                <a16:creationId xmlns:a16="http://schemas.microsoft.com/office/drawing/2014/main" id="{7CD5D0AF-53D0-4180-B5DF-965EFA74259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808338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0DCEF-7D65-415A-AC39-BC2AE8E76C4B}"/>
              </a:ext>
            </a:extLst>
          </p:cNvPr>
          <p:cNvSpPr>
            <a:spLocks noGrp="1"/>
          </p:cNvSpPr>
          <p:nvPr>
            <p:ph type="title"/>
          </p:nvPr>
        </p:nvSpPr>
        <p:spPr/>
        <p:txBody>
          <a:bodyPr/>
          <a:lstStyle/>
          <a:p>
            <a:r>
              <a:rPr lang="en-US"/>
              <a:t>Facebook Own Posts Table | Adios&amp;Rakipler - 9 of 10</a:t>
            </a:r>
          </a:p>
        </p:txBody>
      </p:sp>
      <p:graphicFrame>
        <p:nvGraphicFramePr>
          <p:cNvPr id="5" name="Table Placeholder 4">
            <a:extLst>
              <a:ext uri="{FF2B5EF4-FFF2-40B4-BE49-F238E27FC236}">
                <a16:creationId xmlns:a16="http://schemas.microsoft.com/office/drawing/2014/main" id="{8132B35E-C78D-4260-9B39-24249AC8AAF4}"/>
              </a:ext>
            </a:extLst>
          </p:cNvPr>
          <p:cNvGraphicFramePr>
            <a:graphicFrameLocks noGrp="1"/>
          </p:cNvGraphicFramePr>
          <p:nvPr>
            <p:ph type="tbl" sz="quarter" idx="13"/>
            <p:extLst>
              <p:ext uri="{D42A27DB-BD31-4B8C-83A1-F6EECF244321}">
                <p14:modId xmlns:p14="http://schemas.microsoft.com/office/powerpoint/2010/main" val="645756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714898914"/>
                    </a:ext>
                  </a:extLst>
                </a:gridCol>
                <a:gridCol w="905256">
                  <a:extLst>
                    <a:ext uri="{9D8B030D-6E8A-4147-A177-3AD203B41FA5}">
                      <a16:colId xmlns:a16="http://schemas.microsoft.com/office/drawing/2014/main" val="2430323955"/>
                    </a:ext>
                  </a:extLst>
                </a:gridCol>
                <a:gridCol w="658368">
                  <a:extLst>
                    <a:ext uri="{9D8B030D-6E8A-4147-A177-3AD203B41FA5}">
                      <a16:colId xmlns:a16="http://schemas.microsoft.com/office/drawing/2014/main" val="3667388306"/>
                    </a:ext>
                  </a:extLst>
                </a:gridCol>
                <a:gridCol w="329184">
                  <a:extLst>
                    <a:ext uri="{9D8B030D-6E8A-4147-A177-3AD203B41FA5}">
                      <a16:colId xmlns:a16="http://schemas.microsoft.com/office/drawing/2014/main" val="1325256076"/>
                    </a:ext>
                  </a:extLst>
                </a:gridCol>
                <a:gridCol w="329184">
                  <a:extLst>
                    <a:ext uri="{9D8B030D-6E8A-4147-A177-3AD203B41FA5}">
                      <a16:colId xmlns:a16="http://schemas.microsoft.com/office/drawing/2014/main" val="2404043167"/>
                    </a:ext>
                  </a:extLst>
                </a:gridCol>
                <a:gridCol w="329184">
                  <a:extLst>
                    <a:ext uri="{9D8B030D-6E8A-4147-A177-3AD203B41FA5}">
                      <a16:colId xmlns:a16="http://schemas.microsoft.com/office/drawing/2014/main" val="1336851704"/>
                    </a:ext>
                  </a:extLst>
                </a:gridCol>
                <a:gridCol w="329184">
                  <a:extLst>
                    <a:ext uri="{9D8B030D-6E8A-4147-A177-3AD203B41FA5}">
                      <a16:colId xmlns:a16="http://schemas.microsoft.com/office/drawing/2014/main" val="1236967304"/>
                    </a:ext>
                  </a:extLst>
                </a:gridCol>
                <a:gridCol w="329184">
                  <a:extLst>
                    <a:ext uri="{9D8B030D-6E8A-4147-A177-3AD203B41FA5}">
                      <a16:colId xmlns:a16="http://schemas.microsoft.com/office/drawing/2014/main" val="955897289"/>
                    </a:ext>
                  </a:extLst>
                </a:gridCol>
                <a:gridCol w="329184">
                  <a:extLst>
                    <a:ext uri="{9D8B030D-6E8A-4147-A177-3AD203B41FA5}">
                      <a16:colId xmlns:a16="http://schemas.microsoft.com/office/drawing/2014/main" val="112135106"/>
                    </a:ext>
                  </a:extLst>
                </a:gridCol>
                <a:gridCol w="329184">
                  <a:extLst>
                    <a:ext uri="{9D8B030D-6E8A-4147-A177-3AD203B41FA5}">
                      <a16:colId xmlns:a16="http://schemas.microsoft.com/office/drawing/2014/main" val="2613941508"/>
                    </a:ext>
                  </a:extLst>
                </a:gridCol>
                <a:gridCol w="329184">
                  <a:extLst>
                    <a:ext uri="{9D8B030D-6E8A-4147-A177-3AD203B41FA5}">
                      <a16:colId xmlns:a16="http://schemas.microsoft.com/office/drawing/2014/main" val="1032856694"/>
                    </a:ext>
                  </a:extLst>
                </a:gridCol>
                <a:gridCol w="329184">
                  <a:extLst>
                    <a:ext uri="{9D8B030D-6E8A-4147-A177-3AD203B41FA5}">
                      <a16:colId xmlns:a16="http://schemas.microsoft.com/office/drawing/2014/main" val="1736657857"/>
                    </a:ext>
                  </a:extLst>
                </a:gridCol>
                <a:gridCol w="329184">
                  <a:extLst>
                    <a:ext uri="{9D8B030D-6E8A-4147-A177-3AD203B41FA5}">
                      <a16:colId xmlns:a16="http://schemas.microsoft.com/office/drawing/2014/main" val="2446701746"/>
                    </a:ext>
                  </a:extLst>
                </a:gridCol>
                <a:gridCol w="329184">
                  <a:extLst>
                    <a:ext uri="{9D8B030D-6E8A-4147-A177-3AD203B41FA5}">
                      <a16:colId xmlns:a16="http://schemas.microsoft.com/office/drawing/2014/main" val="1565286012"/>
                    </a:ext>
                  </a:extLst>
                </a:gridCol>
                <a:gridCol w="329184">
                  <a:extLst>
                    <a:ext uri="{9D8B030D-6E8A-4147-A177-3AD203B41FA5}">
                      <a16:colId xmlns:a16="http://schemas.microsoft.com/office/drawing/2014/main" val="1106662808"/>
                    </a:ext>
                  </a:extLst>
                </a:gridCol>
                <a:gridCol w="329184">
                  <a:extLst>
                    <a:ext uri="{9D8B030D-6E8A-4147-A177-3AD203B41FA5}">
                      <a16:colId xmlns:a16="http://schemas.microsoft.com/office/drawing/2014/main" val="2667842581"/>
                    </a:ext>
                  </a:extLst>
                </a:gridCol>
                <a:gridCol w="329184">
                  <a:extLst>
                    <a:ext uri="{9D8B030D-6E8A-4147-A177-3AD203B41FA5}">
                      <a16:colId xmlns:a16="http://schemas.microsoft.com/office/drawing/2014/main" val="1441330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0246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Wings Card - 2019-12-13 08:15:55</a:t>
                      </a:r>
                      <a:r>
                        <a:rPr kumimoji="0" lang="en-US" sz="1000" b="0" i="0" u="none" strike="noStrike" kern="1200" cap="none" spc="0" normalizeH="0" baseline="0" noProof="0">
                          <a:ln>
                            <a:noFill/>
                          </a:ln>
                          <a:solidFill>
                            <a:prstClr val="black"/>
                          </a:solidFill>
                          <a:effectLst/>
                          <a:uLnTx/>
                          <a:uFillTx/>
                          <a:latin typeface="+mn-lt"/>
                          <a:ea typeface="+mn-ea"/>
                          <a:cs typeface="+mn-cs"/>
                        </a:rPr>
                        <a:t>
 Rüyalarınızı süsleyecek seyahat fırsatı Wings ayrıcalıklarıyla geliyor. Wings’i takip edin, yılın son Rüya Şehirler kampanyasıyla tatile çıkma fırsatını yakalayın. https://bit.ly/2qGzjHP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https://scontent.xx.fbcdn.net/v/t15.13418-10/p720x720/73380918_569417257217320_3562352399081275392_n.jpeg?_nc_cat=102&amp;_nc_ohc=oINPZEyQ2c8AQkvfYBinLC0QiGBuKsoJTEM0ZlLrn8g__LWRg2tCIoaHA&amp;_nc_ht=scontent.xx&amp;oh=3fa2f22114fda102e76faec451b23857&amp;oe=5E761890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12/14/2019 08:14:31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21822268"/>
                  </a:ext>
                </a:extLst>
              </a:tr>
            </a:tbl>
          </a:graphicData>
        </a:graphic>
      </p:graphicFrame>
      <p:sp>
        <p:nvSpPr>
          <p:cNvPr id="4" name="Text Placeholder 3">
            <a:extLst>
              <a:ext uri="{FF2B5EF4-FFF2-40B4-BE49-F238E27FC236}">
                <a16:creationId xmlns:a16="http://schemas.microsoft.com/office/drawing/2014/main" id="{34763D35-FEE9-403F-8FE2-2B3124E71466}"/>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013456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C2B01-D0B4-43C0-BDE3-2273805DF4C5}"/>
              </a:ext>
            </a:extLst>
          </p:cNvPr>
          <p:cNvSpPr>
            <a:spLocks noGrp="1"/>
          </p:cNvSpPr>
          <p:nvPr>
            <p:ph type="title"/>
          </p:nvPr>
        </p:nvSpPr>
        <p:spPr/>
        <p:txBody>
          <a:bodyPr/>
          <a:lstStyle/>
          <a:p>
            <a:r>
              <a:rPr lang="en-US"/>
              <a:t>Facebook Own Posts Table | Adios&amp;Rakipler - 10 of 10</a:t>
            </a:r>
          </a:p>
        </p:txBody>
      </p:sp>
      <p:graphicFrame>
        <p:nvGraphicFramePr>
          <p:cNvPr id="5" name="Table Placeholder 4">
            <a:extLst>
              <a:ext uri="{FF2B5EF4-FFF2-40B4-BE49-F238E27FC236}">
                <a16:creationId xmlns:a16="http://schemas.microsoft.com/office/drawing/2014/main" id="{445EF345-7D59-4368-B0A5-48976815B84F}"/>
              </a:ext>
            </a:extLst>
          </p:cNvPr>
          <p:cNvGraphicFramePr>
            <a:graphicFrameLocks noGrp="1"/>
          </p:cNvGraphicFramePr>
          <p:nvPr>
            <p:ph type="tbl" sz="quarter" idx="13"/>
            <p:extLst>
              <p:ext uri="{D42A27DB-BD31-4B8C-83A1-F6EECF244321}">
                <p14:modId xmlns:p14="http://schemas.microsoft.com/office/powerpoint/2010/main" val="2811092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709809747"/>
                    </a:ext>
                  </a:extLst>
                </a:gridCol>
                <a:gridCol w="905256">
                  <a:extLst>
                    <a:ext uri="{9D8B030D-6E8A-4147-A177-3AD203B41FA5}">
                      <a16:colId xmlns:a16="http://schemas.microsoft.com/office/drawing/2014/main" val="1134941157"/>
                    </a:ext>
                  </a:extLst>
                </a:gridCol>
                <a:gridCol w="658368">
                  <a:extLst>
                    <a:ext uri="{9D8B030D-6E8A-4147-A177-3AD203B41FA5}">
                      <a16:colId xmlns:a16="http://schemas.microsoft.com/office/drawing/2014/main" val="2128372506"/>
                    </a:ext>
                  </a:extLst>
                </a:gridCol>
                <a:gridCol w="329184">
                  <a:extLst>
                    <a:ext uri="{9D8B030D-6E8A-4147-A177-3AD203B41FA5}">
                      <a16:colId xmlns:a16="http://schemas.microsoft.com/office/drawing/2014/main" val="1925677839"/>
                    </a:ext>
                  </a:extLst>
                </a:gridCol>
                <a:gridCol w="329184">
                  <a:extLst>
                    <a:ext uri="{9D8B030D-6E8A-4147-A177-3AD203B41FA5}">
                      <a16:colId xmlns:a16="http://schemas.microsoft.com/office/drawing/2014/main" val="3123939845"/>
                    </a:ext>
                  </a:extLst>
                </a:gridCol>
                <a:gridCol w="329184">
                  <a:extLst>
                    <a:ext uri="{9D8B030D-6E8A-4147-A177-3AD203B41FA5}">
                      <a16:colId xmlns:a16="http://schemas.microsoft.com/office/drawing/2014/main" val="2860931923"/>
                    </a:ext>
                  </a:extLst>
                </a:gridCol>
                <a:gridCol w="329184">
                  <a:extLst>
                    <a:ext uri="{9D8B030D-6E8A-4147-A177-3AD203B41FA5}">
                      <a16:colId xmlns:a16="http://schemas.microsoft.com/office/drawing/2014/main" val="2779563796"/>
                    </a:ext>
                  </a:extLst>
                </a:gridCol>
                <a:gridCol w="329184">
                  <a:extLst>
                    <a:ext uri="{9D8B030D-6E8A-4147-A177-3AD203B41FA5}">
                      <a16:colId xmlns:a16="http://schemas.microsoft.com/office/drawing/2014/main" val="4229879539"/>
                    </a:ext>
                  </a:extLst>
                </a:gridCol>
                <a:gridCol w="329184">
                  <a:extLst>
                    <a:ext uri="{9D8B030D-6E8A-4147-A177-3AD203B41FA5}">
                      <a16:colId xmlns:a16="http://schemas.microsoft.com/office/drawing/2014/main" val="1020821838"/>
                    </a:ext>
                  </a:extLst>
                </a:gridCol>
                <a:gridCol w="329184">
                  <a:extLst>
                    <a:ext uri="{9D8B030D-6E8A-4147-A177-3AD203B41FA5}">
                      <a16:colId xmlns:a16="http://schemas.microsoft.com/office/drawing/2014/main" val="1723325468"/>
                    </a:ext>
                  </a:extLst>
                </a:gridCol>
                <a:gridCol w="329184">
                  <a:extLst>
                    <a:ext uri="{9D8B030D-6E8A-4147-A177-3AD203B41FA5}">
                      <a16:colId xmlns:a16="http://schemas.microsoft.com/office/drawing/2014/main" val="1820719916"/>
                    </a:ext>
                  </a:extLst>
                </a:gridCol>
                <a:gridCol w="329184">
                  <a:extLst>
                    <a:ext uri="{9D8B030D-6E8A-4147-A177-3AD203B41FA5}">
                      <a16:colId xmlns:a16="http://schemas.microsoft.com/office/drawing/2014/main" val="3276713665"/>
                    </a:ext>
                  </a:extLst>
                </a:gridCol>
                <a:gridCol w="329184">
                  <a:extLst>
                    <a:ext uri="{9D8B030D-6E8A-4147-A177-3AD203B41FA5}">
                      <a16:colId xmlns:a16="http://schemas.microsoft.com/office/drawing/2014/main" val="956517023"/>
                    </a:ext>
                  </a:extLst>
                </a:gridCol>
                <a:gridCol w="329184">
                  <a:extLst>
                    <a:ext uri="{9D8B030D-6E8A-4147-A177-3AD203B41FA5}">
                      <a16:colId xmlns:a16="http://schemas.microsoft.com/office/drawing/2014/main" val="707449957"/>
                    </a:ext>
                  </a:extLst>
                </a:gridCol>
                <a:gridCol w="329184">
                  <a:extLst>
                    <a:ext uri="{9D8B030D-6E8A-4147-A177-3AD203B41FA5}">
                      <a16:colId xmlns:a16="http://schemas.microsoft.com/office/drawing/2014/main" val="2234325416"/>
                    </a:ext>
                  </a:extLst>
                </a:gridCol>
                <a:gridCol w="329184">
                  <a:extLst>
                    <a:ext uri="{9D8B030D-6E8A-4147-A177-3AD203B41FA5}">
                      <a16:colId xmlns:a16="http://schemas.microsoft.com/office/drawing/2014/main" val="2262064573"/>
                    </a:ext>
                  </a:extLst>
                </a:gridCol>
                <a:gridCol w="329184">
                  <a:extLst>
                    <a:ext uri="{9D8B030D-6E8A-4147-A177-3AD203B41FA5}">
                      <a16:colId xmlns:a16="http://schemas.microsoft.com/office/drawing/2014/main" val="3236232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99587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Wings Card - 2019-12-16 06:34:14</a:t>
                      </a:r>
                      <a:r>
                        <a:rPr kumimoji="0" lang="en-US" sz="1000" b="0" i="0" u="none" strike="noStrike" kern="1200" cap="none" spc="0" normalizeH="0" baseline="0" noProof="0">
                          <a:ln>
                            <a:noFill/>
                          </a:ln>
                          <a:solidFill>
                            <a:prstClr val="black"/>
                          </a:solidFill>
                          <a:effectLst/>
                          <a:uLnTx/>
                          <a:uFillTx/>
                          <a:latin typeface="+mn-lt"/>
                          <a:ea typeface="+mn-ea"/>
                          <a:cs typeface="+mn-cs"/>
                        </a:rPr>
                        <a:t>
 Rüya şehirler belli oldu! Wings ile Londra, Paris ve Prag'a %50 Mil Puan indirimiyle uçun. Şanslı 150 kişiden biri olmak için hemen 444 25 25’i arayarak Uçuş Hattı’na bağlanın. https://bit.ly/2QdFGNp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https://scontent.xx.fbcdn.net/v/t15.13418-10/p720x720/74494745_2445392819060963_746149373955538944_n.jpeg?_nc_cat=110&amp;_nc_ohc=VwBZ7KSXT4wAQlz3UAGLKHrt_lVW_UOuedk55k8g1zGjjI7sPdmmaaCkg&amp;_nc_ht=scontent.xx&amp;oh=2d73b3da0b13438e65cbbb61c848e899&amp;oe=5EADC20F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12/21/2019 08:14:54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34421567"/>
                  </a:ext>
                </a:extLst>
              </a:tr>
            </a:tbl>
          </a:graphicData>
        </a:graphic>
      </p:graphicFrame>
      <p:sp>
        <p:nvSpPr>
          <p:cNvPr id="4" name="Text Placeholder 3">
            <a:extLst>
              <a:ext uri="{FF2B5EF4-FFF2-40B4-BE49-F238E27FC236}">
                <a16:creationId xmlns:a16="http://schemas.microsoft.com/office/drawing/2014/main" id="{D8E4BFE4-A221-4A7F-9AEA-251C646B06A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129372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C6CD7-8130-4FBC-ABFB-4CF8066A5B97}"/>
              </a:ext>
            </a:extLst>
          </p:cNvPr>
          <p:cNvSpPr>
            <a:spLocks noGrp="1"/>
          </p:cNvSpPr>
          <p:nvPr>
            <p:ph type="title"/>
          </p:nvPr>
        </p:nvSpPr>
        <p:spPr/>
        <p:txBody>
          <a:bodyPr/>
          <a:lstStyle/>
          <a:p>
            <a:r>
              <a:rPr lang="en-US"/>
              <a:t>Instagram Key Metrics Table | Adios&amp;Rakipler</a:t>
            </a:r>
          </a:p>
        </p:txBody>
      </p:sp>
      <p:graphicFrame>
        <p:nvGraphicFramePr>
          <p:cNvPr id="5" name="Table Placeholder 4">
            <a:extLst>
              <a:ext uri="{FF2B5EF4-FFF2-40B4-BE49-F238E27FC236}">
                <a16:creationId xmlns:a16="http://schemas.microsoft.com/office/drawing/2014/main" id="{DFF722FD-C9DE-4851-A0CE-43A6DF38EEDC}"/>
              </a:ext>
            </a:extLst>
          </p:cNvPr>
          <p:cNvGraphicFramePr>
            <a:graphicFrameLocks noGrp="1"/>
          </p:cNvGraphicFramePr>
          <p:nvPr>
            <p:ph type="tbl" sz="quarter" idx="13"/>
            <p:extLst>
              <p:ext uri="{D42A27DB-BD31-4B8C-83A1-F6EECF244321}">
                <p14:modId xmlns:p14="http://schemas.microsoft.com/office/powerpoint/2010/main" val="3230441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5107817"/>
                    </a:ext>
                  </a:extLst>
                </a:gridCol>
                <a:gridCol w="699516">
                  <a:extLst>
                    <a:ext uri="{9D8B030D-6E8A-4147-A177-3AD203B41FA5}">
                      <a16:colId xmlns:a16="http://schemas.microsoft.com/office/drawing/2014/main" val="3177228398"/>
                    </a:ext>
                  </a:extLst>
                </a:gridCol>
                <a:gridCol w="699516">
                  <a:extLst>
                    <a:ext uri="{9D8B030D-6E8A-4147-A177-3AD203B41FA5}">
                      <a16:colId xmlns:a16="http://schemas.microsoft.com/office/drawing/2014/main" val="4194971744"/>
                    </a:ext>
                  </a:extLst>
                </a:gridCol>
                <a:gridCol w="658368">
                  <a:extLst>
                    <a:ext uri="{9D8B030D-6E8A-4147-A177-3AD203B41FA5}">
                      <a16:colId xmlns:a16="http://schemas.microsoft.com/office/drawing/2014/main" val="3065173678"/>
                    </a:ext>
                  </a:extLst>
                </a:gridCol>
                <a:gridCol w="658368">
                  <a:extLst>
                    <a:ext uri="{9D8B030D-6E8A-4147-A177-3AD203B41FA5}">
                      <a16:colId xmlns:a16="http://schemas.microsoft.com/office/drawing/2014/main" val="3540260203"/>
                    </a:ext>
                  </a:extLst>
                </a:gridCol>
                <a:gridCol w="658368">
                  <a:extLst>
                    <a:ext uri="{9D8B030D-6E8A-4147-A177-3AD203B41FA5}">
                      <a16:colId xmlns:a16="http://schemas.microsoft.com/office/drawing/2014/main" val="3982060773"/>
                    </a:ext>
                  </a:extLst>
                </a:gridCol>
                <a:gridCol w="699516">
                  <a:extLst>
                    <a:ext uri="{9D8B030D-6E8A-4147-A177-3AD203B41FA5}">
                      <a16:colId xmlns:a16="http://schemas.microsoft.com/office/drawing/2014/main" val="2702337731"/>
                    </a:ext>
                  </a:extLst>
                </a:gridCol>
                <a:gridCol w="699516">
                  <a:extLst>
                    <a:ext uri="{9D8B030D-6E8A-4147-A177-3AD203B41FA5}">
                      <a16:colId xmlns:a16="http://schemas.microsoft.com/office/drawing/2014/main" val="2876146901"/>
                    </a:ext>
                  </a:extLst>
                </a:gridCol>
                <a:gridCol w="699516">
                  <a:extLst>
                    <a:ext uri="{9D8B030D-6E8A-4147-A177-3AD203B41FA5}">
                      <a16:colId xmlns:a16="http://schemas.microsoft.com/office/drawing/2014/main" val="1782462506"/>
                    </a:ext>
                  </a:extLst>
                </a:gridCol>
                <a:gridCol w="658368">
                  <a:extLst>
                    <a:ext uri="{9D8B030D-6E8A-4147-A177-3AD203B41FA5}">
                      <a16:colId xmlns:a16="http://schemas.microsoft.com/office/drawing/2014/main" val="42523959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94335454"/>
                  </a:ext>
                </a:extLst>
              </a:tr>
              <a:tr h="370840">
                <a:tc>
                  <a:txBody>
                    <a:bodyPr/>
                    <a:lstStyle/>
                    <a:p>
                      <a:r>
                        <a:rPr lang="en-US" sz="1000"/>
                        <a:t>maximileskart</a:t>
                      </a:r>
                    </a:p>
                  </a:txBody>
                  <a:tcPr/>
                </a:tc>
                <a:tc>
                  <a:txBody>
                    <a:bodyPr/>
                    <a:lstStyle/>
                    <a:p>
                      <a:r>
                        <a:rPr lang="en-US" sz="1000"/>
                        <a:t>16727</a:t>
                      </a:r>
                    </a:p>
                  </a:txBody>
                  <a:tcPr/>
                </a:tc>
                <a:tc>
                  <a:txBody>
                    <a:bodyPr/>
                    <a:lstStyle/>
                    <a:p>
                      <a:r>
                        <a:rPr lang="en-US" sz="1000"/>
                        <a:t>305</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6</a:t>
                      </a:r>
                    </a:p>
                  </a:txBody>
                  <a:tcPr/>
                </a:tc>
                <a:tc>
                  <a:txBody>
                    <a:bodyPr/>
                    <a:lstStyle/>
                    <a:p>
                      <a:r>
                        <a:rPr lang="en-US" sz="1000"/>
                        <a:t>863</a:t>
                      </a:r>
                    </a:p>
                  </a:txBody>
                  <a:tcPr/>
                </a:tc>
                <a:tc>
                  <a:txBody>
                    <a:bodyPr/>
                    <a:lstStyle/>
                    <a:p>
                      <a:r>
                        <a:rPr lang="en-US" sz="1000"/>
                        <a:t>1301</a:t>
                      </a:r>
                    </a:p>
                  </a:txBody>
                  <a:tcPr/>
                </a:tc>
                <a:tc>
                  <a:txBody>
                    <a:bodyPr/>
                    <a:lstStyle/>
                    <a:p>
                      <a:r>
                        <a:rPr lang="en-US" sz="1000"/>
                        <a:t>2.1761 %</a:t>
                      </a:r>
                    </a:p>
                  </a:txBody>
                  <a:tcPr/>
                </a:tc>
                <a:extLst>
                  <a:ext uri="{0D108BD9-81ED-4DB2-BD59-A6C34878D82A}">
                    <a16:rowId xmlns:a16="http://schemas.microsoft.com/office/drawing/2014/main" val="3140877746"/>
                  </a:ext>
                </a:extLst>
              </a:tr>
              <a:tr h="370840">
                <a:tc>
                  <a:txBody>
                    <a:bodyPr/>
                    <a:lstStyle/>
                    <a:p>
                      <a:r>
                        <a:rPr lang="en-US" sz="1000"/>
                        <a:t>wingscard (Wings Card)</a:t>
                      </a:r>
                    </a:p>
                  </a:txBody>
                  <a:tcPr/>
                </a:tc>
                <a:tc>
                  <a:txBody>
                    <a:bodyPr/>
                    <a:lstStyle/>
                    <a:p>
                      <a:r>
                        <a:rPr lang="en-US" sz="1000"/>
                        <a:t>1601</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5</a:t>
                      </a:r>
                    </a:p>
                  </a:txBody>
                  <a:tcPr/>
                </a:tc>
                <a:tc>
                  <a:txBody>
                    <a:bodyPr/>
                    <a:lstStyle/>
                    <a:p>
                      <a:r>
                        <a:rPr lang="en-US" sz="1000"/>
                        <a:t>6</a:t>
                      </a:r>
                    </a:p>
                  </a:txBody>
                  <a:tcPr/>
                </a:tc>
                <a:tc>
                  <a:txBody>
                    <a:bodyPr/>
                    <a:lstStyle/>
                    <a:p>
                      <a:r>
                        <a:rPr lang="en-US" sz="1000"/>
                        <a:t>131</a:t>
                      </a:r>
                    </a:p>
                  </a:txBody>
                  <a:tcPr/>
                </a:tc>
                <a:tc>
                  <a:txBody>
                    <a:bodyPr/>
                    <a:lstStyle/>
                    <a:p>
                      <a:r>
                        <a:rPr lang="en-US" sz="1000"/>
                        <a:t>0</a:t>
                      </a:r>
                    </a:p>
                  </a:txBody>
                  <a:tcPr/>
                </a:tc>
                <a:tc>
                  <a:txBody>
                    <a:bodyPr/>
                    <a:lstStyle/>
                    <a:p>
                      <a:r>
                        <a:rPr lang="en-US" sz="1000"/>
                        <a:t>1.3603 %</a:t>
                      </a:r>
                    </a:p>
                  </a:txBody>
                  <a:tcPr/>
                </a:tc>
                <a:extLst>
                  <a:ext uri="{0D108BD9-81ED-4DB2-BD59-A6C34878D82A}">
                    <a16:rowId xmlns:a16="http://schemas.microsoft.com/office/drawing/2014/main" val="1122005007"/>
                  </a:ext>
                </a:extLst>
              </a:tr>
              <a:tr h="370840">
                <a:tc>
                  <a:txBody>
                    <a:bodyPr/>
                    <a:lstStyle/>
                    <a:p>
                      <a:r>
                        <a:rPr lang="en-US" sz="1000"/>
                        <a:t>yapikrediadios</a:t>
                      </a:r>
                    </a:p>
                  </a:txBody>
                  <a:tcPr/>
                </a:tc>
                <a:tc>
                  <a:txBody>
                    <a:bodyPr/>
                    <a:lstStyle/>
                    <a:p>
                      <a:r>
                        <a:rPr lang="en-US" sz="1000"/>
                        <a:t>21583</a:t>
                      </a:r>
                    </a:p>
                  </a:txBody>
                  <a:tcPr/>
                </a:tc>
                <a:tc>
                  <a:txBody>
                    <a:bodyPr/>
                    <a:lstStyle/>
                    <a:p>
                      <a:r>
                        <a:rPr lang="en-US" sz="1000"/>
                        <a:t>-301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115</a:t>
                      </a:r>
                    </a:p>
                  </a:txBody>
                  <a:tcPr/>
                </a:tc>
                <a:tc>
                  <a:txBody>
                    <a:bodyPr/>
                    <a:lstStyle/>
                    <a:p>
                      <a:r>
                        <a:rPr lang="en-US" sz="1000"/>
                        <a:t>1</a:t>
                      </a:r>
                    </a:p>
                  </a:txBody>
                  <a:tcPr/>
                </a:tc>
                <a:tc>
                  <a:txBody>
                    <a:bodyPr/>
                    <a:lstStyle/>
                    <a:p>
                      <a:r>
                        <a:rPr lang="en-US" sz="1000"/>
                        <a:t>0.5338 %</a:t>
                      </a:r>
                    </a:p>
                  </a:txBody>
                  <a:tcPr/>
                </a:tc>
                <a:extLst>
                  <a:ext uri="{0D108BD9-81ED-4DB2-BD59-A6C34878D82A}">
                    <a16:rowId xmlns:a16="http://schemas.microsoft.com/office/drawing/2014/main" val="1508446831"/>
                  </a:ext>
                </a:extLst>
              </a:tr>
            </a:tbl>
          </a:graphicData>
        </a:graphic>
      </p:graphicFrame>
      <p:sp>
        <p:nvSpPr>
          <p:cNvPr id="4" name="Text Placeholder 3">
            <a:extLst>
              <a:ext uri="{FF2B5EF4-FFF2-40B4-BE49-F238E27FC236}">
                <a16:creationId xmlns:a16="http://schemas.microsoft.com/office/drawing/2014/main" id="{EA5D5C7D-573C-4100-9F4C-EB2D3E377E72}"/>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838640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4020D-C804-42EA-968E-3EE85EF4C39F}"/>
              </a:ext>
            </a:extLst>
          </p:cNvPr>
          <p:cNvSpPr>
            <a:spLocks noGrp="1"/>
          </p:cNvSpPr>
          <p:nvPr>
            <p:ph type="title"/>
          </p:nvPr>
        </p:nvSpPr>
        <p:spPr/>
        <p:txBody>
          <a:bodyPr/>
          <a:lstStyle/>
          <a:p>
            <a:r>
              <a:rPr lang="en-US"/>
              <a:t>Instagram Followers Total | Adios&amp;Rakipler</a:t>
            </a:r>
          </a:p>
        </p:txBody>
      </p:sp>
      <p:graphicFrame>
        <p:nvGraphicFramePr>
          <p:cNvPr id="6" name="Chart Placeholder 5">
            <a:extLst>
              <a:ext uri="{FF2B5EF4-FFF2-40B4-BE49-F238E27FC236}">
                <a16:creationId xmlns:a16="http://schemas.microsoft.com/office/drawing/2014/main" id="{388C3093-9CF4-4EE4-B128-A09EE2A5BE09}"/>
              </a:ext>
            </a:extLst>
          </p:cNvPr>
          <p:cNvGraphicFramePr>
            <a:graphicFrameLocks noGrp="1"/>
          </p:cNvGraphicFramePr>
          <p:nvPr>
            <p:ph type="chart" sz="quarter" idx="13"/>
            <p:extLst>
              <p:ext uri="{D42A27DB-BD31-4B8C-83A1-F6EECF244321}">
                <p14:modId xmlns:p14="http://schemas.microsoft.com/office/powerpoint/2010/main" val="3280811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765D16-433C-4E75-B1DE-3329CA74EF3A}"/>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0236560C-42BE-4CE4-AC10-0726172FF4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2382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1EC55-4CA7-463E-AD9F-685460A7E44C}"/>
              </a:ext>
            </a:extLst>
          </p:cNvPr>
          <p:cNvSpPr>
            <a:spLocks noGrp="1"/>
          </p:cNvSpPr>
          <p:nvPr>
            <p:ph type="title"/>
          </p:nvPr>
        </p:nvSpPr>
        <p:spPr/>
        <p:txBody>
          <a:bodyPr/>
          <a:lstStyle/>
          <a:p>
            <a:r>
              <a:rPr lang="en-US"/>
              <a:t>Instagram Followers Change | Adios&amp;Rakipler</a:t>
            </a:r>
          </a:p>
        </p:txBody>
      </p:sp>
      <p:graphicFrame>
        <p:nvGraphicFramePr>
          <p:cNvPr id="6" name="Chart Placeholder 5">
            <a:extLst>
              <a:ext uri="{FF2B5EF4-FFF2-40B4-BE49-F238E27FC236}">
                <a16:creationId xmlns:a16="http://schemas.microsoft.com/office/drawing/2014/main" id="{F1F66A50-3D8C-4AD6-B57A-DCFC5B693644}"/>
              </a:ext>
            </a:extLst>
          </p:cNvPr>
          <p:cNvGraphicFramePr>
            <a:graphicFrameLocks noGrp="1"/>
          </p:cNvGraphicFramePr>
          <p:nvPr>
            <p:ph type="chart" sz="quarter" idx="13"/>
            <p:extLst>
              <p:ext uri="{D42A27DB-BD31-4B8C-83A1-F6EECF244321}">
                <p14:modId xmlns:p14="http://schemas.microsoft.com/office/powerpoint/2010/main" val="2830088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232F0B-0D72-4648-85FF-E0506459D202}"/>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2D86BBB3-2AD4-4D53-8435-F43943699A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7537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3B04C-F617-4C8F-AFDA-3E385D010308}"/>
              </a:ext>
            </a:extLst>
          </p:cNvPr>
          <p:cNvSpPr>
            <a:spLocks noGrp="1"/>
          </p:cNvSpPr>
          <p:nvPr>
            <p:ph type="title"/>
          </p:nvPr>
        </p:nvSpPr>
        <p:spPr/>
        <p:txBody>
          <a:bodyPr/>
          <a:lstStyle/>
          <a:p>
            <a:r>
              <a:rPr lang="en-US"/>
              <a:t>Instagram Posts | Adios&amp;Rakipler</a:t>
            </a:r>
          </a:p>
        </p:txBody>
      </p:sp>
      <p:graphicFrame>
        <p:nvGraphicFramePr>
          <p:cNvPr id="6" name="Chart Placeholder 5">
            <a:extLst>
              <a:ext uri="{FF2B5EF4-FFF2-40B4-BE49-F238E27FC236}">
                <a16:creationId xmlns:a16="http://schemas.microsoft.com/office/drawing/2014/main" id="{80FE22E2-5DC9-4100-8F0F-A7F8D5781CD6}"/>
              </a:ext>
            </a:extLst>
          </p:cNvPr>
          <p:cNvGraphicFramePr>
            <a:graphicFrameLocks noGrp="1"/>
          </p:cNvGraphicFramePr>
          <p:nvPr>
            <p:ph type="chart" sz="quarter" idx="13"/>
            <p:extLst>
              <p:ext uri="{D42A27DB-BD31-4B8C-83A1-F6EECF244321}">
                <p14:modId xmlns:p14="http://schemas.microsoft.com/office/powerpoint/2010/main" val="3241419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4F4194-8FE8-4FA8-8B4A-579CA768B36A}"/>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0E40CB45-3AAD-44C9-AFFA-16CE08972A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6073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A83C5-DF69-49F6-9321-1A34B031DA43}"/>
              </a:ext>
            </a:extLst>
          </p:cNvPr>
          <p:cNvSpPr>
            <a:spLocks noGrp="1"/>
          </p:cNvSpPr>
          <p:nvPr>
            <p:ph type="title"/>
          </p:nvPr>
        </p:nvSpPr>
        <p:spPr/>
        <p:txBody>
          <a:bodyPr/>
          <a:lstStyle/>
          <a:p>
            <a:r>
              <a:rPr lang="en-US"/>
              <a:t>Instagram Follower Distribution | Adios&amp;Rakipler</a:t>
            </a:r>
          </a:p>
        </p:txBody>
      </p:sp>
      <p:graphicFrame>
        <p:nvGraphicFramePr>
          <p:cNvPr id="6" name="Chart Placeholder 5">
            <a:extLst>
              <a:ext uri="{FF2B5EF4-FFF2-40B4-BE49-F238E27FC236}">
                <a16:creationId xmlns:a16="http://schemas.microsoft.com/office/drawing/2014/main" id="{A0030C98-9446-480E-BE40-3D2607F1BD25}"/>
              </a:ext>
            </a:extLst>
          </p:cNvPr>
          <p:cNvGraphicFramePr>
            <a:graphicFrameLocks noGrp="1"/>
          </p:cNvGraphicFramePr>
          <p:nvPr>
            <p:ph type="chart" sz="quarter" idx="13"/>
            <p:extLst>
              <p:ext uri="{D42A27DB-BD31-4B8C-83A1-F6EECF244321}">
                <p14:modId xmlns:p14="http://schemas.microsoft.com/office/powerpoint/2010/main" val="3349728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89F264-C893-456B-8025-E0FD1DB70F90}"/>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FECBD0C7-16EE-4BE7-B94B-ADA4561D2F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9148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39DFB-D42A-4445-9845-21B5C5CE143E}"/>
              </a:ext>
            </a:extLst>
          </p:cNvPr>
          <p:cNvSpPr>
            <a:spLocks noGrp="1"/>
          </p:cNvSpPr>
          <p:nvPr>
            <p:ph type="title"/>
          </p:nvPr>
        </p:nvSpPr>
        <p:spPr/>
        <p:txBody>
          <a:bodyPr/>
          <a:lstStyle/>
          <a:p>
            <a:r>
              <a:rPr lang="pt-BR"/>
              <a:t>Instagram Key Metrics Radar | Adios&amp;Rakipler</a:t>
            </a:r>
            <a:endParaRPr lang="en-US"/>
          </a:p>
        </p:txBody>
      </p:sp>
      <p:graphicFrame>
        <p:nvGraphicFramePr>
          <p:cNvPr id="6" name="Chart Placeholder 5">
            <a:extLst>
              <a:ext uri="{FF2B5EF4-FFF2-40B4-BE49-F238E27FC236}">
                <a16:creationId xmlns:a16="http://schemas.microsoft.com/office/drawing/2014/main" id="{D1EE7934-26A8-4A85-B4C9-9ABABCF1F26E}"/>
              </a:ext>
            </a:extLst>
          </p:cNvPr>
          <p:cNvGraphicFramePr>
            <a:graphicFrameLocks noGrp="1"/>
          </p:cNvGraphicFramePr>
          <p:nvPr>
            <p:ph type="chart" sz="quarter" idx="13"/>
            <p:extLst>
              <p:ext uri="{D42A27DB-BD31-4B8C-83A1-F6EECF244321}">
                <p14:modId xmlns:p14="http://schemas.microsoft.com/office/powerpoint/2010/main" val="1038634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8DFA06-3DC6-4F40-A953-0044818BE491}"/>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DB95D418-EF1D-4B57-BC4A-0C3172009C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7664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D109F-0D30-4088-AEEA-12CE974E43F9}"/>
              </a:ext>
            </a:extLst>
          </p:cNvPr>
          <p:cNvSpPr>
            <a:spLocks noGrp="1"/>
          </p:cNvSpPr>
          <p:nvPr>
            <p:ph type="title"/>
          </p:nvPr>
        </p:nvSpPr>
        <p:spPr/>
        <p:txBody>
          <a:bodyPr/>
          <a:lstStyle/>
          <a:p>
            <a:r>
              <a:rPr lang="en-US"/>
              <a:t>Instagram Total Interactions | Adios&amp;Rakipler</a:t>
            </a:r>
          </a:p>
        </p:txBody>
      </p:sp>
      <p:graphicFrame>
        <p:nvGraphicFramePr>
          <p:cNvPr id="6" name="Chart Placeholder 5">
            <a:extLst>
              <a:ext uri="{FF2B5EF4-FFF2-40B4-BE49-F238E27FC236}">
                <a16:creationId xmlns:a16="http://schemas.microsoft.com/office/drawing/2014/main" id="{9893DE2D-CA90-4ED9-8C75-A9D026706CF6}"/>
              </a:ext>
            </a:extLst>
          </p:cNvPr>
          <p:cNvGraphicFramePr>
            <a:graphicFrameLocks noGrp="1"/>
          </p:cNvGraphicFramePr>
          <p:nvPr>
            <p:ph type="chart" sz="quarter" idx="13"/>
            <p:extLst>
              <p:ext uri="{D42A27DB-BD31-4B8C-83A1-F6EECF244321}">
                <p14:modId xmlns:p14="http://schemas.microsoft.com/office/powerpoint/2010/main" val="3776978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A828AA-DE52-4BB6-BC9E-5726520A05FA}"/>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7150B546-827B-4A7B-997B-DCAF67655A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5054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6A812-94DD-44AF-847B-5C114FD1510E}"/>
              </a:ext>
            </a:extLst>
          </p:cNvPr>
          <p:cNvSpPr>
            <a:spLocks noGrp="1"/>
          </p:cNvSpPr>
          <p:nvPr>
            <p:ph type="title"/>
          </p:nvPr>
        </p:nvSpPr>
        <p:spPr/>
        <p:txBody>
          <a:bodyPr/>
          <a:lstStyle/>
          <a:p>
            <a:r>
              <a:rPr lang="en-US"/>
              <a:t>Instagram Interaction Rate By Post Type | Adios&amp;Rakipler</a:t>
            </a:r>
          </a:p>
        </p:txBody>
      </p:sp>
      <p:graphicFrame>
        <p:nvGraphicFramePr>
          <p:cNvPr id="6" name="Chart Placeholder 5">
            <a:extLst>
              <a:ext uri="{FF2B5EF4-FFF2-40B4-BE49-F238E27FC236}">
                <a16:creationId xmlns:a16="http://schemas.microsoft.com/office/drawing/2014/main" id="{CF3264A2-8422-4C12-B34C-6466F1C3567F}"/>
              </a:ext>
            </a:extLst>
          </p:cNvPr>
          <p:cNvGraphicFramePr>
            <a:graphicFrameLocks noGrp="1"/>
          </p:cNvGraphicFramePr>
          <p:nvPr>
            <p:ph type="chart" sz="quarter" idx="13"/>
            <p:extLst>
              <p:ext uri="{D42A27DB-BD31-4B8C-83A1-F6EECF244321}">
                <p14:modId xmlns:p14="http://schemas.microsoft.com/office/powerpoint/2010/main" val="324979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7C86FA-B2A9-47E2-8AD2-94ECD557EF9D}"/>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F02777FB-ABEF-45D9-A623-D15AF8503A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6316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80331-77CA-47D2-8F72-494C3B5851FA}"/>
              </a:ext>
            </a:extLst>
          </p:cNvPr>
          <p:cNvSpPr>
            <a:spLocks noGrp="1"/>
          </p:cNvSpPr>
          <p:nvPr>
            <p:ph type="title"/>
          </p:nvPr>
        </p:nvSpPr>
        <p:spPr/>
        <p:txBody>
          <a:bodyPr/>
          <a:lstStyle/>
          <a:p>
            <a:r>
              <a:rPr lang="en-US"/>
              <a:t>Instagram Interactions by Post Type | Adios&amp;Rakipler</a:t>
            </a:r>
          </a:p>
        </p:txBody>
      </p:sp>
      <p:graphicFrame>
        <p:nvGraphicFramePr>
          <p:cNvPr id="6" name="Chart Placeholder 5">
            <a:extLst>
              <a:ext uri="{FF2B5EF4-FFF2-40B4-BE49-F238E27FC236}">
                <a16:creationId xmlns:a16="http://schemas.microsoft.com/office/drawing/2014/main" id="{02EE0185-D9D8-4BBA-9430-0F6FC9279A2F}"/>
              </a:ext>
            </a:extLst>
          </p:cNvPr>
          <p:cNvGraphicFramePr>
            <a:graphicFrameLocks noGrp="1"/>
          </p:cNvGraphicFramePr>
          <p:nvPr>
            <p:ph type="chart" sz="quarter" idx="13"/>
            <p:extLst>
              <p:ext uri="{D42A27DB-BD31-4B8C-83A1-F6EECF244321}">
                <p14:modId xmlns:p14="http://schemas.microsoft.com/office/powerpoint/2010/main" val="169214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2D934C-AAF1-4866-80B2-94EE0471CD43}"/>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0610B8A9-9DAF-4C9A-B535-4EDC1825FC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6979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480C3-B980-4064-87B1-4947D1DF3B07}"/>
              </a:ext>
            </a:extLst>
          </p:cNvPr>
          <p:cNvSpPr>
            <a:spLocks noGrp="1"/>
          </p:cNvSpPr>
          <p:nvPr>
            <p:ph type="title"/>
          </p:nvPr>
        </p:nvSpPr>
        <p:spPr/>
        <p:txBody>
          <a:bodyPr/>
          <a:lstStyle/>
          <a:p>
            <a:r>
              <a:rPr lang="en-US"/>
              <a:t>Instagram Interaction Rate | Adios&amp;Rakipler</a:t>
            </a:r>
          </a:p>
        </p:txBody>
      </p:sp>
      <p:graphicFrame>
        <p:nvGraphicFramePr>
          <p:cNvPr id="6" name="Chart Placeholder 5">
            <a:extLst>
              <a:ext uri="{FF2B5EF4-FFF2-40B4-BE49-F238E27FC236}">
                <a16:creationId xmlns:a16="http://schemas.microsoft.com/office/drawing/2014/main" id="{0D9EB1E8-4A82-46FB-80B9-9543351D931D}"/>
              </a:ext>
            </a:extLst>
          </p:cNvPr>
          <p:cNvGraphicFramePr>
            <a:graphicFrameLocks noGrp="1"/>
          </p:cNvGraphicFramePr>
          <p:nvPr>
            <p:ph type="chart" sz="quarter" idx="13"/>
            <p:extLst>
              <p:ext uri="{D42A27DB-BD31-4B8C-83A1-F6EECF244321}">
                <p14:modId xmlns:p14="http://schemas.microsoft.com/office/powerpoint/2010/main" val="1339428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52D38E-4CD1-4C1A-A580-ADBA28FC8132}"/>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8D5A2156-CE71-4AC1-863B-9BE53487F4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6940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BA183-A735-4EEA-BE20-79E1E784B523}"/>
              </a:ext>
            </a:extLst>
          </p:cNvPr>
          <p:cNvSpPr>
            <a:spLocks noGrp="1"/>
          </p:cNvSpPr>
          <p:nvPr>
            <p:ph type="title"/>
          </p:nvPr>
        </p:nvSpPr>
        <p:spPr/>
        <p:txBody>
          <a:bodyPr/>
          <a:lstStyle/>
          <a:p>
            <a:r>
              <a:rPr lang="en-US"/>
              <a:t>Instagram Posts Table | Adios&amp;Rakipler - 1 of 4</a:t>
            </a:r>
          </a:p>
        </p:txBody>
      </p:sp>
      <p:graphicFrame>
        <p:nvGraphicFramePr>
          <p:cNvPr id="5" name="Table Placeholder 4">
            <a:extLst>
              <a:ext uri="{FF2B5EF4-FFF2-40B4-BE49-F238E27FC236}">
                <a16:creationId xmlns:a16="http://schemas.microsoft.com/office/drawing/2014/main" id="{1C009609-E19C-428F-8DC4-DE7553FF5CDD}"/>
              </a:ext>
            </a:extLst>
          </p:cNvPr>
          <p:cNvGraphicFramePr>
            <a:graphicFrameLocks noGrp="1"/>
          </p:cNvGraphicFramePr>
          <p:nvPr>
            <p:ph type="tbl" sz="quarter" idx="13"/>
            <p:extLst>
              <p:ext uri="{D42A27DB-BD31-4B8C-83A1-F6EECF244321}">
                <p14:modId xmlns:p14="http://schemas.microsoft.com/office/powerpoint/2010/main" val="2830802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72296543"/>
                    </a:ext>
                  </a:extLst>
                </a:gridCol>
                <a:gridCol w="1810512">
                  <a:extLst>
                    <a:ext uri="{9D8B030D-6E8A-4147-A177-3AD203B41FA5}">
                      <a16:colId xmlns:a16="http://schemas.microsoft.com/office/drawing/2014/main" val="887169132"/>
                    </a:ext>
                  </a:extLst>
                </a:gridCol>
                <a:gridCol w="822960">
                  <a:extLst>
                    <a:ext uri="{9D8B030D-6E8A-4147-A177-3AD203B41FA5}">
                      <a16:colId xmlns:a16="http://schemas.microsoft.com/office/drawing/2014/main" val="884462188"/>
                    </a:ext>
                  </a:extLst>
                </a:gridCol>
                <a:gridCol w="822960">
                  <a:extLst>
                    <a:ext uri="{9D8B030D-6E8A-4147-A177-3AD203B41FA5}">
                      <a16:colId xmlns:a16="http://schemas.microsoft.com/office/drawing/2014/main" val="3569230752"/>
                    </a:ext>
                  </a:extLst>
                </a:gridCol>
                <a:gridCol w="822960">
                  <a:extLst>
                    <a:ext uri="{9D8B030D-6E8A-4147-A177-3AD203B41FA5}">
                      <a16:colId xmlns:a16="http://schemas.microsoft.com/office/drawing/2014/main" val="3749269216"/>
                    </a:ext>
                  </a:extLst>
                </a:gridCol>
                <a:gridCol w="822960">
                  <a:extLst>
                    <a:ext uri="{9D8B030D-6E8A-4147-A177-3AD203B41FA5}">
                      <a16:colId xmlns:a16="http://schemas.microsoft.com/office/drawing/2014/main" val="2062861228"/>
                    </a:ext>
                  </a:extLst>
                </a:gridCol>
                <a:gridCol w="822960">
                  <a:extLst>
                    <a:ext uri="{9D8B030D-6E8A-4147-A177-3AD203B41FA5}">
                      <a16:colId xmlns:a16="http://schemas.microsoft.com/office/drawing/2014/main" val="3458839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5258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maximileskart - 2019-12-19 07:54:18</a:t>
                      </a:r>
                      <a:r>
                        <a:rPr kumimoji="0" lang="en-US" sz="1000" b="0" i="0" u="none" strike="noStrike" kern="1200" cap="none" spc="0" normalizeH="0" baseline="0" noProof="0">
                          <a:ln>
                            <a:noFill/>
                          </a:ln>
                          <a:solidFill>
                            <a:prstClr val="black"/>
                          </a:solidFill>
                          <a:effectLst/>
                          <a:uLnTx/>
                          <a:uFillTx/>
                          <a:latin typeface="+mn-lt"/>
                          <a:ea typeface="+mn-ea"/>
                          <a:cs typeface="+mn-cs"/>
                        </a:rPr>
                        <a:t>
 Her yeni yıl yepyeni bir keşiftir. Yorumlarda yeni yılda gitmek istediğiniz şehri #YeniYılKeşfim hashtag’i ile birlikte yaratıcı şekilde paylaşın, maximileskart'ı takip edin ve bir arkadaşınızı etiketleyin, yeni yılda size eşlik edecek Samsung Galaxy S10e cep telefonu kazanma şansı yakalayacak 3 kişiden biri olun!
Detaylı link bio'da!  #2020 #maximiles #keşfet #özgürceuç
Yarışmamız sona ermiştir. Kazanan kişiler 27 Aralık tarihinde açıklanacaktır. İlginize teşekkür ederiz.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https://www.instagram.com/p/B6PxB-iKw9u/media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07:04:20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35041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wingscard (Wings Card) - 2019-12-13 08:07:42</a:t>
                      </a:r>
                      <a:r>
                        <a:rPr kumimoji="0" lang="en-US" sz="1000" b="0" i="0" u="none" strike="noStrike" kern="1200" cap="none" spc="0" normalizeH="0" baseline="0" noProof="0">
                          <a:ln>
                            <a:noFill/>
                          </a:ln>
                          <a:solidFill>
                            <a:prstClr val="black"/>
                          </a:solidFill>
                          <a:effectLst/>
                          <a:uLnTx/>
                          <a:uFillTx/>
                          <a:latin typeface="+mn-lt"/>
                          <a:ea typeface="+mn-ea"/>
                          <a:cs typeface="+mn-cs"/>
                        </a:rPr>
                        <a:t>
 Rüyalarınızı süsleyecek seyahat fırsatı Wings ayrıcalıklarıyla geliyor. Wings’i takip edin, yılın son Rüya Şehirler kampanyasıyla tatile çıkma fırsatını yakalayın. Detaylı bilgi profildeki linkte.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https://www.instagram.com/p/B6AVzHUpNMF/media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07:03:05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41117692"/>
                  </a:ext>
                </a:extLst>
              </a:tr>
            </a:tbl>
          </a:graphicData>
        </a:graphic>
      </p:graphicFrame>
      <p:sp>
        <p:nvSpPr>
          <p:cNvPr id="4" name="Text Placeholder 3">
            <a:extLst>
              <a:ext uri="{FF2B5EF4-FFF2-40B4-BE49-F238E27FC236}">
                <a16:creationId xmlns:a16="http://schemas.microsoft.com/office/drawing/2014/main" id="{1FE5224D-EA7A-4D34-9789-644F618F600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090778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BAB68-D184-4C6E-9EB2-AB82D2665563}"/>
              </a:ext>
            </a:extLst>
          </p:cNvPr>
          <p:cNvSpPr>
            <a:spLocks noGrp="1"/>
          </p:cNvSpPr>
          <p:nvPr>
            <p:ph type="title"/>
          </p:nvPr>
        </p:nvSpPr>
        <p:spPr/>
        <p:txBody>
          <a:bodyPr/>
          <a:lstStyle/>
          <a:p>
            <a:r>
              <a:rPr lang="en-US"/>
              <a:t>Instagram Posts Table | Adios&amp;Rakipler - 2 of 4</a:t>
            </a:r>
          </a:p>
        </p:txBody>
      </p:sp>
      <p:graphicFrame>
        <p:nvGraphicFramePr>
          <p:cNvPr id="5" name="Table Placeholder 4">
            <a:extLst>
              <a:ext uri="{FF2B5EF4-FFF2-40B4-BE49-F238E27FC236}">
                <a16:creationId xmlns:a16="http://schemas.microsoft.com/office/drawing/2014/main" id="{88653421-88D5-4E7E-88E1-7F4EB0668BCC}"/>
              </a:ext>
            </a:extLst>
          </p:cNvPr>
          <p:cNvGraphicFramePr>
            <a:graphicFrameLocks noGrp="1"/>
          </p:cNvGraphicFramePr>
          <p:nvPr>
            <p:ph type="tbl" sz="quarter" idx="13"/>
            <p:extLst>
              <p:ext uri="{D42A27DB-BD31-4B8C-83A1-F6EECF244321}">
                <p14:modId xmlns:p14="http://schemas.microsoft.com/office/powerpoint/2010/main" val="1773403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2451375"/>
                    </a:ext>
                  </a:extLst>
                </a:gridCol>
                <a:gridCol w="1810512">
                  <a:extLst>
                    <a:ext uri="{9D8B030D-6E8A-4147-A177-3AD203B41FA5}">
                      <a16:colId xmlns:a16="http://schemas.microsoft.com/office/drawing/2014/main" val="3875174013"/>
                    </a:ext>
                  </a:extLst>
                </a:gridCol>
                <a:gridCol w="822960">
                  <a:extLst>
                    <a:ext uri="{9D8B030D-6E8A-4147-A177-3AD203B41FA5}">
                      <a16:colId xmlns:a16="http://schemas.microsoft.com/office/drawing/2014/main" val="1258603152"/>
                    </a:ext>
                  </a:extLst>
                </a:gridCol>
                <a:gridCol w="822960">
                  <a:extLst>
                    <a:ext uri="{9D8B030D-6E8A-4147-A177-3AD203B41FA5}">
                      <a16:colId xmlns:a16="http://schemas.microsoft.com/office/drawing/2014/main" val="3644822817"/>
                    </a:ext>
                  </a:extLst>
                </a:gridCol>
                <a:gridCol w="822960">
                  <a:extLst>
                    <a:ext uri="{9D8B030D-6E8A-4147-A177-3AD203B41FA5}">
                      <a16:colId xmlns:a16="http://schemas.microsoft.com/office/drawing/2014/main" val="3920679771"/>
                    </a:ext>
                  </a:extLst>
                </a:gridCol>
                <a:gridCol w="822960">
                  <a:extLst>
                    <a:ext uri="{9D8B030D-6E8A-4147-A177-3AD203B41FA5}">
                      <a16:colId xmlns:a16="http://schemas.microsoft.com/office/drawing/2014/main" val="3286009229"/>
                    </a:ext>
                  </a:extLst>
                </a:gridCol>
                <a:gridCol w="822960">
                  <a:extLst>
                    <a:ext uri="{9D8B030D-6E8A-4147-A177-3AD203B41FA5}">
                      <a16:colId xmlns:a16="http://schemas.microsoft.com/office/drawing/2014/main" val="4094574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4080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wingscard (Wings Card) - 2019-12-31 06:38:56</a:t>
                      </a:r>
                      <a:r>
                        <a:rPr kumimoji="0" lang="en-US" sz="1000" b="0" i="0" u="none" strike="noStrike" kern="1200" cap="none" spc="0" normalizeH="0" baseline="0" noProof="0">
                          <a:ln>
                            <a:noFill/>
                          </a:ln>
                          <a:solidFill>
                            <a:prstClr val="black"/>
                          </a:solidFill>
                          <a:effectLst/>
                          <a:uLnTx/>
                          <a:uFillTx/>
                          <a:latin typeface="+mn-lt"/>
                          <a:ea typeface="+mn-ea"/>
                          <a:cs typeface="+mn-cs"/>
                        </a:rPr>
                        <a:t>
 Benzersiz rotalar keşfettiğiniz yepyeni bir yıl dileğiyle. Mutlu yıllar!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https://www.instagram.com/p/B6uh8ehplrS/media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07:03:05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8701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wingscard (Wings Card) - 2019-12-16 06:36:51</a:t>
                      </a:r>
                      <a:r>
                        <a:rPr kumimoji="0" lang="en-US" sz="1000" b="0" i="0" u="none" strike="noStrike" kern="1200" cap="none" spc="0" normalizeH="0" baseline="0" noProof="0">
                          <a:ln>
                            <a:noFill/>
                          </a:ln>
                          <a:solidFill>
                            <a:prstClr val="black"/>
                          </a:solidFill>
                          <a:effectLst/>
                          <a:uLnTx/>
                          <a:uFillTx/>
                          <a:latin typeface="+mn-lt"/>
                          <a:ea typeface="+mn-ea"/>
                          <a:cs typeface="+mn-cs"/>
                        </a:rPr>
                        <a:t>
 Rüya şehirler belli oldu! Wings ile Londra, Paris ve Prag'a %50 Mil Puan indirimiyle uçun. Şanslı 150 kişiden biri olmak için hemen 444 25 25’i arayarak Uçuş Hattı’na bağlanın. Detaylar profildeki linkte.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https://www.instagram.com/p/B6H5xczpnQ9/media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07:03:05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2387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wingscard (Wings Card) - 2019-12-15 09:20:39</a:t>
                      </a:r>
                      <a:r>
                        <a:rPr kumimoji="0" lang="en-US" sz="1000" b="0" i="0" u="none" strike="noStrike" kern="1200" cap="none" spc="0" normalizeH="0" baseline="0" noProof="0">
                          <a:ln>
                            <a:noFill/>
                          </a:ln>
                          <a:solidFill>
                            <a:prstClr val="black"/>
                          </a:solidFill>
                          <a:effectLst/>
                          <a:uLnTx/>
                          <a:uFillTx/>
                          <a:latin typeface="+mn-lt"/>
                          <a:ea typeface="+mn-ea"/>
                          <a:cs typeface="+mn-cs"/>
                        </a:rPr>
                        <a:t>
 "Yılın son Rüya Şehirler duyurusuna sayılı günler kaldı! Wings’i takip edin ve kampanyadan faydalanacak 150 kişiden biri olmak için hızlı davranın. Detaylı bilgi profildeki linkte.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https://www.instagram.com/p/B6FnsPxpG_z/media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07:03:05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0598564"/>
                  </a:ext>
                </a:extLst>
              </a:tr>
            </a:tbl>
          </a:graphicData>
        </a:graphic>
      </p:graphicFrame>
      <p:sp>
        <p:nvSpPr>
          <p:cNvPr id="4" name="Text Placeholder 3">
            <a:extLst>
              <a:ext uri="{FF2B5EF4-FFF2-40B4-BE49-F238E27FC236}">
                <a16:creationId xmlns:a16="http://schemas.microsoft.com/office/drawing/2014/main" id="{06F0F672-9707-4A04-AB82-9A0ADD82FDC9}"/>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48749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BA74F-05FD-4CD9-A66A-F27A96B19F0B}"/>
              </a:ext>
            </a:extLst>
          </p:cNvPr>
          <p:cNvSpPr>
            <a:spLocks noGrp="1"/>
          </p:cNvSpPr>
          <p:nvPr>
            <p:ph type="title"/>
          </p:nvPr>
        </p:nvSpPr>
        <p:spPr/>
        <p:txBody>
          <a:bodyPr/>
          <a:lstStyle/>
          <a:p>
            <a:r>
              <a:rPr lang="en-US"/>
              <a:t>Instagram Posts Table | Adios&amp;Rakipler - 3 of 4</a:t>
            </a:r>
          </a:p>
        </p:txBody>
      </p:sp>
      <p:graphicFrame>
        <p:nvGraphicFramePr>
          <p:cNvPr id="5" name="Table Placeholder 4">
            <a:extLst>
              <a:ext uri="{FF2B5EF4-FFF2-40B4-BE49-F238E27FC236}">
                <a16:creationId xmlns:a16="http://schemas.microsoft.com/office/drawing/2014/main" id="{CD08146E-6CC4-4CB0-9AAB-032C3626F40A}"/>
              </a:ext>
            </a:extLst>
          </p:cNvPr>
          <p:cNvGraphicFramePr>
            <a:graphicFrameLocks noGrp="1"/>
          </p:cNvGraphicFramePr>
          <p:nvPr>
            <p:ph type="tbl" sz="quarter" idx="13"/>
            <p:extLst>
              <p:ext uri="{D42A27DB-BD31-4B8C-83A1-F6EECF244321}">
                <p14:modId xmlns:p14="http://schemas.microsoft.com/office/powerpoint/2010/main" val="2864597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87779911"/>
                    </a:ext>
                  </a:extLst>
                </a:gridCol>
                <a:gridCol w="1810512">
                  <a:extLst>
                    <a:ext uri="{9D8B030D-6E8A-4147-A177-3AD203B41FA5}">
                      <a16:colId xmlns:a16="http://schemas.microsoft.com/office/drawing/2014/main" val="1410039366"/>
                    </a:ext>
                  </a:extLst>
                </a:gridCol>
                <a:gridCol w="822960">
                  <a:extLst>
                    <a:ext uri="{9D8B030D-6E8A-4147-A177-3AD203B41FA5}">
                      <a16:colId xmlns:a16="http://schemas.microsoft.com/office/drawing/2014/main" val="2734259350"/>
                    </a:ext>
                  </a:extLst>
                </a:gridCol>
                <a:gridCol w="822960">
                  <a:extLst>
                    <a:ext uri="{9D8B030D-6E8A-4147-A177-3AD203B41FA5}">
                      <a16:colId xmlns:a16="http://schemas.microsoft.com/office/drawing/2014/main" val="924138732"/>
                    </a:ext>
                  </a:extLst>
                </a:gridCol>
                <a:gridCol w="822960">
                  <a:extLst>
                    <a:ext uri="{9D8B030D-6E8A-4147-A177-3AD203B41FA5}">
                      <a16:colId xmlns:a16="http://schemas.microsoft.com/office/drawing/2014/main" val="3706170699"/>
                    </a:ext>
                  </a:extLst>
                </a:gridCol>
                <a:gridCol w="822960">
                  <a:extLst>
                    <a:ext uri="{9D8B030D-6E8A-4147-A177-3AD203B41FA5}">
                      <a16:colId xmlns:a16="http://schemas.microsoft.com/office/drawing/2014/main" val="175923651"/>
                    </a:ext>
                  </a:extLst>
                </a:gridCol>
                <a:gridCol w="822960">
                  <a:extLst>
                    <a:ext uri="{9D8B030D-6E8A-4147-A177-3AD203B41FA5}">
                      <a16:colId xmlns:a16="http://schemas.microsoft.com/office/drawing/2014/main" val="650226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126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wingscard (Wings Card) - 2019-12-14 06:21:20</a:t>
                      </a:r>
                      <a:r>
                        <a:rPr kumimoji="0" lang="en-US" sz="1000" b="0" i="0" u="none" strike="noStrike" kern="1200" cap="none" spc="0" normalizeH="0" baseline="0" noProof="0">
                          <a:ln>
                            <a:noFill/>
                          </a:ln>
                          <a:solidFill>
                            <a:prstClr val="black"/>
                          </a:solidFill>
                          <a:effectLst/>
                          <a:uLnTx/>
                          <a:uFillTx/>
                          <a:latin typeface="+mn-lt"/>
                          <a:ea typeface="+mn-ea"/>
                          <a:cs typeface="+mn-cs"/>
                        </a:rPr>
                        <a:t>
 Rüyalarınızdaki şehirleri Wings ayrıcalığıyla gezmeye var mısınız? Wings’i takip ederek rüya gibi bir tatil için beklemede kalın. Detaylı bilgi profildeki linkte.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https://www.instagram.com/p/B6CuaqWJXr9/media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07:03:05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38867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wingscard (Wings Card) - 2019-12-30 14:43:15</a:t>
                      </a:r>
                      <a:r>
                        <a:rPr kumimoji="0" lang="en-US" sz="1000" b="0" i="0" u="none" strike="noStrike" kern="1200" cap="none" spc="0" normalizeH="0" baseline="0" noProof="0">
                          <a:ln>
                            <a:noFill/>
                          </a:ln>
                          <a:solidFill>
                            <a:prstClr val="black"/>
                          </a:solidFill>
                          <a:effectLst/>
                          <a:uLnTx/>
                          <a:uFillTx/>
                          <a:latin typeface="+mn-lt"/>
                          <a:ea typeface="+mn-ea"/>
                          <a:cs typeface="+mn-cs"/>
                        </a:rPr>
                        <a:t>
 Sektör ve alışveriş tutarınızı belirleyin, Axess Mobil'den kendi kampanyanızı yapın, 100.000'e varan Mil Puan fırsatı ile hayalinizdeki tatile çıkın. Son gün 13 Ocak. Detaylar profildeki linkte ve Axess Mobil’de.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https://www.instagram.com/p/B6s0l-CAdef/media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07:03:05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43760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maximileskart - 2019-12-21 06:00:14</a:t>
                      </a:r>
                      <a:r>
                        <a:rPr kumimoji="0" lang="en-US" sz="1000" b="0" i="0" u="none" strike="noStrike" kern="1200" cap="none" spc="0" normalizeH="0" baseline="0" noProof="0">
                          <a:ln>
                            <a:noFill/>
                          </a:ln>
                          <a:solidFill>
                            <a:prstClr val="black"/>
                          </a:solidFill>
                          <a:effectLst/>
                          <a:uLnTx/>
                          <a:uFillTx/>
                          <a:latin typeface="+mn-lt"/>
                          <a:ea typeface="+mn-ea"/>
                          <a:cs typeface="+mn-cs"/>
                        </a:rPr>
                        <a:t>
 En uzun gecede, dünyanın ismi en uzun şehrini keşfedelim dedik, tahminleri size bıraktık. Bilgisine güvenen takipçilerimizi yorumlara alalım. #EnUzunGece #21Aralık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https://www.instagram.com/p/B6UtkZ2KNzr/media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07:04:20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29065536"/>
                  </a:ext>
                </a:extLst>
              </a:tr>
            </a:tbl>
          </a:graphicData>
        </a:graphic>
      </p:graphicFrame>
      <p:sp>
        <p:nvSpPr>
          <p:cNvPr id="4" name="Text Placeholder 3">
            <a:extLst>
              <a:ext uri="{FF2B5EF4-FFF2-40B4-BE49-F238E27FC236}">
                <a16:creationId xmlns:a16="http://schemas.microsoft.com/office/drawing/2014/main" id="{BDE82B5F-3418-4ED0-9D22-F0867C8BF384}"/>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0452604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0F5BB-DD19-4D47-A4C5-7FC31D7ABBFF}"/>
              </a:ext>
            </a:extLst>
          </p:cNvPr>
          <p:cNvSpPr>
            <a:spLocks noGrp="1"/>
          </p:cNvSpPr>
          <p:nvPr>
            <p:ph type="title"/>
          </p:nvPr>
        </p:nvSpPr>
        <p:spPr/>
        <p:txBody>
          <a:bodyPr/>
          <a:lstStyle/>
          <a:p>
            <a:r>
              <a:rPr lang="en-US"/>
              <a:t>Instagram Posts Table | Adios&amp;Rakipler - 4 of 4</a:t>
            </a:r>
          </a:p>
        </p:txBody>
      </p:sp>
      <p:graphicFrame>
        <p:nvGraphicFramePr>
          <p:cNvPr id="5" name="Table Placeholder 4">
            <a:extLst>
              <a:ext uri="{FF2B5EF4-FFF2-40B4-BE49-F238E27FC236}">
                <a16:creationId xmlns:a16="http://schemas.microsoft.com/office/drawing/2014/main" id="{2FF79792-F87B-498B-B1CC-1F3C426A6C28}"/>
              </a:ext>
            </a:extLst>
          </p:cNvPr>
          <p:cNvGraphicFramePr>
            <a:graphicFrameLocks noGrp="1"/>
          </p:cNvGraphicFramePr>
          <p:nvPr>
            <p:ph type="tbl" sz="quarter" idx="13"/>
            <p:extLst>
              <p:ext uri="{D42A27DB-BD31-4B8C-83A1-F6EECF244321}">
                <p14:modId xmlns:p14="http://schemas.microsoft.com/office/powerpoint/2010/main" val="897056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08231599"/>
                    </a:ext>
                  </a:extLst>
                </a:gridCol>
                <a:gridCol w="1810512">
                  <a:extLst>
                    <a:ext uri="{9D8B030D-6E8A-4147-A177-3AD203B41FA5}">
                      <a16:colId xmlns:a16="http://schemas.microsoft.com/office/drawing/2014/main" val="1980676606"/>
                    </a:ext>
                  </a:extLst>
                </a:gridCol>
                <a:gridCol w="822960">
                  <a:extLst>
                    <a:ext uri="{9D8B030D-6E8A-4147-A177-3AD203B41FA5}">
                      <a16:colId xmlns:a16="http://schemas.microsoft.com/office/drawing/2014/main" val="2123732748"/>
                    </a:ext>
                  </a:extLst>
                </a:gridCol>
                <a:gridCol w="822960">
                  <a:extLst>
                    <a:ext uri="{9D8B030D-6E8A-4147-A177-3AD203B41FA5}">
                      <a16:colId xmlns:a16="http://schemas.microsoft.com/office/drawing/2014/main" val="3609427905"/>
                    </a:ext>
                  </a:extLst>
                </a:gridCol>
                <a:gridCol w="822960">
                  <a:extLst>
                    <a:ext uri="{9D8B030D-6E8A-4147-A177-3AD203B41FA5}">
                      <a16:colId xmlns:a16="http://schemas.microsoft.com/office/drawing/2014/main" val="1417467776"/>
                    </a:ext>
                  </a:extLst>
                </a:gridCol>
                <a:gridCol w="822960">
                  <a:extLst>
                    <a:ext uri="{9D8B030D-6E8A-4147-A177-3AD203B41FA5}">
                      <a16:colId xmlns:a16="http://schemas.microsoft.com/office/drawing/2014/main" val="4176345602"/>
                    </a:ext>
                  </a:extLst>
                </a:gridCol>
                <a:gridCol w="822960">
                  <a:extLst>
                    <a:ext uri="{9D8B030D-6E8A-4147-A177-3AD203B41FA5}">
                      <a16:colId xmlns:a16="http://schemas.microsoft.com/office/drawing/2014/main" val="1301842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2779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maximileskart - 2019-12-20 15:11:02</a:t>
                      </a:r>
                      <a:r>
                        <a:rPr kumimoji="0" lang="en-US" sz="1000" b="0" i="0" u="none" strike="noStrike" kern="1200" cap="none" spc="0" normalizeH="0" baseline="0" noProof="0">
                          <a:ln>
                            <a:noFill/>
                          </a:ln>
                          <a:solidFill>
                            <a:prstClr val="black"/>
                          </a:solidFill>
                          <a:effectLst/>
                          <a:uLnTx/>
                          <a:uFillTx/>
                          <a:latin typeface="+mn-lt"/>
                          <a:ea typeface="+mn-ea"/>
                          <a:cs typeface="+mn-cs"/>
                        </a:rPr>
                        <a:t>
 31 Aralık’a kadar Maximiles'ınızla www.enterprise.com.tr/isbank adresinden yapacağınız araç kiralamalarında %40 indirim ayrıcalığı sizi bekliyor!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https://www.instagram.com/p/B6TH0s0K0zX/media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07:04:20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467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maximileskart - 2019-12-09 11:58:19</a:t>
                      </a:r>
                      <a:r>
                        <a:rPr kumimoji="0" lang="en-US" sz="1000" b="0" i="0" u="none" strike="noStrike" kern="1200" cap="none" spc="0" normalizeH="0" baseline="0" noProof="0">
                          <a:ln>
                            <a:noFill/>
                          </a:ln>
                          <a:solidFill>
                            <a:prstClr val="black"/>
                          </a:solidFill>
                          <a:effectLst/>
                          <a:uLnTx/>
                          <a:uFillTx/>
                          <a:latin typeface="+mn-lt"/>
                          <a:ea typeface="+mn-ea"/>
                          <a:cs typeface="+mn-cs"/>
                        </a:rPr>
                        <a:t>
 Maximum Mobil'den dilediğiniz havayoluna ait uçak biletini kolayca seçebilir, isterseniz MaxiMillerinizi kullanarak isterseniz taksitle yurt içi ve yurt dışı uçak biletinizi anında alabilirsiniz. Dünya Sizin Onu İyi Kullanın! #ÖzgürceUç #Maximiles #Seyahat #UçakBileti #MaxiMil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https://www.instagram.com/p/B52dBl4qe8c/media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07:04:20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87032743"/>
                  </a:ext>
                </a:extLst>
              </a:tr>
            </a:tbl>
          </a:graphicData>
        </a:graphic>
      </p:graphicFrame>
      <p:sp>
        <p:nvSpPr>
          <p:cNvPr id="4" name="Text Placeholder 3">
            <a:extLst>
              <a:ext uri="{FF2B5EF4-FFF2-40B4-BE49-F238E27FC236}">
                <a16:creationId xmlns:a16="http://schemas.microsoft.com/office/drawing/2014/main" id="{E8582853-5130-4D23-8687-59D311BE747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1174343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1888</Words>
  <Application>Microsoft Office PowerPoint</Application>
  <PresentationFormat>On-screen Show (4:3)</PresentationFormat>
  <Paragraphs>655</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Adios&amp;Rakipler</vt:lpstr>
      <vt:lpstr>Facebook Key Metrics Table | Adios&amp;Rakipler</vt:lpstr>
      <vt:lpstr>Facebook Fans Total | Adios&amp;Rakipler</vt:lpstr>
      <vt:lpstr>Facebook Fans Change | Adios&amp;Rakipler</vt:lpstr>
      <vt:lpstr>Facebook Own Posts | Adios&amp;Rakipler</vt:lpstr>
      <vt:lpstr>Facebook Total Interactions | Adios&amp;Rakipler</vt:lpstr>
      <vt:lpstr>Facebook Interactions by Post Type | Adios&amp;Rakipler</vt:lpstr>
      <vt:lpstr>Facebook Interaction Rate By Post Type | Adios&amp;Rakipler</vt:lpstr>
      <vt:lpstr>Facebook Fan Distribution | Adios&amp;Rakipler</vt:lpstr>
      <vt:lpstr>Facebook Key Metrics Radar | Adios&amp;Rakipler</vt:lpstr>
      <vt:lpstr>Facebook Own Posts Table | Adios&amp;Rakipler - 1 of 10</vt:lpstr>
      <vt:lpstr>Facebook Own Posts Table | Adios&amp;Rakipler - 2 of 10</vt:lpstr>
      <vt:lpstr>Facebook Own Posts Table | Adios&amp;Rakipler - 3 of 10</vt:lpstr>
      <vt:lpstr>Facebook Own Posts Table | Adios&amp;Rakipler - 4 of 10</vt:lpstr>
      <vt:lpstr>Facebook Own Posts Table | Adios&amp;Rakipler - 5 of 10</vt:lpstr>
      <vt:lpstr>Facebook Own Posts Table | Adios&amp;Rakipler - 6 of 10</vt:lpstr>
      <vt:lpstr>Facebook Own Posts Table | Adios&amp;Rakipler - 7 of 10</vt:lpstr>
      <vt:lpstr>Facebook Own Posts Table | Adios&amp;Rakipler - 8 of 10</vt:lpstr>
      <vt:lpstr>Facebook Own Posts Table | Adios&amp;Rakipler - 9 of 10</vt:lpstr>
      <vt:lpstr>Facebook Own Posts Table | Adios&amp;Rakipler - 10 of 10</vt:lpstr>
      <vt:lpstr>Instagram Key Metrics Table | Adios&amp;Rakipler</vt:lpstr>
      <vt:lpstr>Instagram Followers Total | Adios&amp;Rakipler</vt:lpstr>
      <vt:lpstr>Instagram Followers Change | Adios&amp;Rakipler</vt:lpstr>
      <vt:lpstr>Instagram Posts | Adios&amp;Rakipler</vt:lpstr>
      <vt:lpstr>Instagram Follower Distribution | Adios&amp;Rakipler</vt:lpstr>
      <vt:lpstr>Instagram Key Metrics Radar | Adios&amp;Rakipler</vt:lpstr>
      <vt:lpstr>Instagram Total Interactions | Adios&amp;Rakipler</vt:lpstr>
      <vt:lpstr>Instagram Interaction Rate By Post Type | Adios&amp;Rakipler</vt:lpstr>
      <vt:lpstr>Instagram Interactions by Post Type | Adios&amp;Rakipler</vt:lpstr>
      <vt:lpstr>Instagram Interaction Rate | Adios&amp;Rakipler</vt:lpstr>
      <vt:lpstr>Instagram Posts Table | Adios&amp;Rakipler - 1 of 4</vt:lpstr>
      <vt:lpstr>Instagram Posts Table | Adios&amp;Rakipler - 2 of 4</vt:lpstr>
      <vt:lpstr>Instagram Posts Table | Adios&amp;Rakipler - 3 of 4</vt:lpstr>
      <vt:lpstr>Instagram Posts Table | Adios&amp;Rakipler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Adios&amp;Rakipler</dc:title>
  <dc:creator>Frederik Peiniger</dc:creator>
  <cp:lastModifiedBy>Frederik Peiniger</cp:lastModifiedBy>
  <cp:revision>1</cp:revision>
  <dcterms:created xsi:type="dcterms:W3CDTF">2020-01-09T12:16:59Z</dcterms:created>
  <dcterms:modified xsi:type="dcterms:W3CDTF">2020-01-09T12:17:55Z</dcterms:modified>
</cp:coreProperties>
</file>