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Lst>
  <p:sldSz cx="9144000" cy="6858000" type="screen4x3"/>
  <p:notesSz cx="6858000" cy="9144000"/>
  <p:embeddedFontLst>
    <p:embeddedFont>
      <p:font typeface="Calibri" panose="020F0502020204030204" pitchFamily="34" charset="0"/>
      <p:regular r:id="rId88"/>
      <p:bold r:id="rId89"/>
      <p:italic r:id="rId90"/>
      <p:boldItalic r:id="rId9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3.fntdata"/><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113155</c:v>
                </c:pt>
                <c:pt idx="1">
                  <c:v>113310</c:v>
                </c:pt>
                <c:pt idx="2">
                  <c:v>113483</c:v>
                </c:pt>
                <c:pt idx="3">
                  <c:v>113628</c:v>
                </c:pt>
                <c:pt idx="4">
                  <c:v>113813</c:v>
                </c:pt>
                <c:pt idx="5">
                  <c:v>113984</c:v>
                </c:pt>
                <c:pt idx="6">
                  <c:v>114155</c:v>
                </c:pt>
                <c:pt idx="7">
                  <c:v>114318</c:v>
                </c:pt>
                <c:pt idx="8">
                  <c:v>114473</c:v>
                </c:pt>
                <c:pt idx="9">
                  <c:v>114613</c:v>
                </c:pt>
                <c:pt idx="10">
                  <c:v>114765</c:v>
                </c:pt>
                <c:pt idx="11">
                  <c:v>115015</c:v>
                </c:pt>
                <c:pt idx="12">
                  <c:v>115178</c:v>
                </c:pt>
                <c:pt idx="13">
                  <c:v>115371</c:v>
                </c:pt>
                <c:pt idx="14">
                  <c:v>115528</c:v>
                </c:pt>
                <c:pt idx="15">
                  <c:v>115685</c:v>
                </c:pt>
                <c:pt idx="16">
                  <c:v>115872</c:v>
                </c:pt>
                <c:pt idx="17">
                  <c:v>116030</c:v>
                </c:pt>
                <c:pt idx="18">
                  <c:v>116242</c:v>
                </c:pt>
                <c:pt idx="19">
                  <c:v>116408</c:v>
                </c:pt>
                <c:pt idx="20">
                  <c:v>116592</c:v>
                </c:pt>
                <c:pt idx="21">
                  <c:v>116742</c:v>
                </c:pt>
                <c:pt idx="22">
                  <c:v>116922</c:v>
                </c:pt>
                <c:pt idx="23">
                  <c:v>117072</c:v>
                </c:pt>
                <c:pt idx="24">
                  <c:v>117217</c:v>
                </c:pt>
                <c:pt idx="25">
                  <c:v>117366</c:v>
                </c:pt>
                <c:pt idx="26">
                  <c:v>117475</c:v>
                </c:pt>
                <c:pt idx="27">
                  <c:v>117612</c:v>
                </c:pt>
                <c:pt idx="28">
                  <c:v>117781</c:v>
                </c:pt>
                <c:pt idx="29">
                  <c:v>117873</c:v>
                </c:pt>
                <c:pt idx="30">
                  <c:v>117988</c:v>
                </c:pt>
              </c:numCache>
            </c:numRef>
          </c:val>
          <c:smooth val="0"/>
          <c:extLst>
            <c:ext xmlns:c16="http://schemas.microsoft.com/office/drawing/2014/chart" uri="{C3380CC4-5D6E-409C-BE32-E72D297353CC}">
              <c16:uniqueId val="{00000000-F84A-4F02-AB48-786372839723}"/>
            </c:ext>
          </c:extLst>
        </c:ser>
        <c:dLbls>
          <c:showLegendKey val="0"/>
          <c:showVal val="0"/>
          <c:showCatName val="0"/>
          <c:showSerName val="0"/>
          <c:showPercent val="0"/>
          <c:showBubbleSize val="0"/>
        </c:dLbls>
        <c:smooth val="0"/>
        <c:axId val="297904864"/>
        <c:axId val="297909784"/>
      </c:lineChart>
      <c:dateAx>
        <c:axId val="29790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09784"/>
        <c:crosses val="autoZero"/>
        <c:auto val="1"/>
        <c:lblOffset val="100"/>
        <c:baseTimeUnit val="days"/>
      </c:dateAx>
      <c:valAx>
        <c:axId val="29790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0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228</c:v>
                </c:pt>
                <c:pt idx="1">
                  <c:v>155</c:v>
                </c:pt>
                <c:pt idx="2">
                  <c:v>173</c:v>
                </c:pt>
                <c:pt idx="3">
                  <c:v>145</c:v>
                </c:pt>
                <c:pt idx="4">
                  <c:v>185</c:v>
                </c:pt>
                <c:pt idx="5">
                  <c:v>171</c:v>
                </c:pt>
                <c:pt idx="6">
                  <c:v>171</c:v>
                </c:pt>
                <c:pt idx="7">
                  <c:v>163</c:v>
                </c:pt>
                <c:pt idx="8">
                  <c:v>155</c:v>
                </c:pt>
                <c:pt idx="9">
                  <c:v>140</c:v>
                </c:pt>
                <c:pt idx="10">
                  <c:v>152</c:v>
                </c:pt>
                <c:pt idx="11">
                  <c:v>250</c:v>
                </c:pt>
                <c:pt idx="12">
                  <c:v>163</c:v>
                </c:pt>
                <c:pt idx="13">
                  <c:v>193</c:v>
                </c:pt>
                <c:pt idx="14">
                  <c:v>157</c:v>
                </c:pt>
                <c:pt idx="15">
                  <c:v>157</c:v>
                </c:pt>
                <c:pt idx="16">
                  <c:v>187</c:v>
                </c:pt>
                <c:pt idx="17">
                  <c:v>158</c:v>
                </c:pt>
                <c:pt idx="18">
                  <c:v>212</c:v>
                </c:pt>
                <c:pt idx="19">
                  <c:v>166</c:v>
                </c:pt>
                <c:pt idx="20">
                  <c:v>184</c:v>
                </c:pt>
                <c:pt idx="21">
                  <c:v>150</c:v>
                </c:pt>
                <c:pt idx="22">
                  <c:v>180</c:v>
                </c:pt>
                <c:pt idx="23">
                  <c:v>150</c:v>
                </c:pt>
                <c:pt idx="24">
                  <c:v>145</c:v>
                </c:pt>
                <c:pt idx="25">
                  <c:v>149</c:v>
                </c:pt>
                <c:pt idx="26">
                  <c:v>109</c:v>
                </c:pt>
                <c:pt idx="27">
                  <c:v>137</c:v>
                </c:pt>
                <c:pt idx="28">
                  <c:v>169</c:v>
                </c:pt>
                <c:pt idx="29">
                  <c:v>92</c:v>
                </c:pt>
                <c:pt idx="30">
                  <c:v>115</c:v>
                </c:pt>
              </c:numCache>
            </c:numRef>
          </c:val>
          <c:smooth val="0"/>
          <c:extLst>
            <c:ext xmlns:c16="http://schemas.microsoft.com/office/drawing/2014/chart" uri="{C3380CC4-5D6E-409C-BE32-E72D297353CC}">
              <c16:uniqueId val="{00000000-E177-407B-BC1A-09DA8E1C4F16}"/>
            </c:ext>
          </c:extLst>
        </c:ser>
        <c:dLbls>
          <c:showLegendKey val="0"/>
          <c:showVal val="0"/>
          <c:showCatName val="0"/>
          <c:showSerName val="0"/>
          <c:showPercent val="0"/>
          <c:showBubbleSize val="0"/>
        </c:dLbls>
        <c:smooth val="0"/>
        <c:axId val="297908472"/>
        <c:axId val="296305880"/>
      </c:lineChart>
      <c:dateAx>
        <c:axId val="297908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05880"/>
        <c:crosses val="autoZero"/>
        <c:auto val="1"/>
        <c:lblOffset val="100"/>
        <c:baseTimeUnit val="days"/>
      </c:dateAx>
      <c:valAx>
        <c:axId val="29630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0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111</c:v>
                </c:pt>
                <c:pt idx="1">
                  <c:v>11912</c:v>
                </c:pt>
                <c:pt idx="2">
                  <c:v>31777</c:v>
                </c:pt>
                <c:pt idx="3">
                  <c:v>10621</c:v>
                </c:pt>
                <c:pt idx="4">
                  <c:v>7250</c:v>
                </c:pt>
                <c:pt idx="5">
                  <c:v>1580</c:v>
                </c:pt>
                <c:pt idx="6">
                  <c:v>564</c:v>
                </c:pt>
              </c:numCache>
            </c:numRef>
          </c:val>
          <c:extLst>
            <c:ext xmlns:c16="http://schemas.microsoft.com/office/drawing/2014/chart" uri="{C3380CC4-5D6E-409C-BE32-E72D297353CC}">
              <c16:uniqueId val="{00000000-0A60-47E8-A118-BEE08A6F21C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120</c:v>
                </c:pt>
                <c:pt idx="1">
                  <c:v>9710</c:v>
                </c:pt>
                <c:pt idx="2">
                  <c:v>30696</c:v>
                </c:pt>
                <c:pt idx="3">
                  <c:v>6684</c:v>
                </c:pt>
                <c:pt idx="4">
                  <c:v>5797</c:v>
                </c:pt>
                <c:pt idx="5">
                  <c:v>1303</c:v>
                </c:pt>
                <c:pt idx="6">
                  <c:v>488</c:v>
                </c:pt>
              </c:numCache>
            </c:numRef>
          </c:val>
          <c:extLst>
            <c:ext xmlns:c16="http://schemas.microsoft.com/office/drawing/2014/chart" uri="{C3380CC4-5D6E-409C-BE32-E72D297353CC}">
              <c16:uniqueId val="{00000001-0A60-47E8-A118-BEE08A6F21CA}"/>
            </c:ext>
          </c:extLst>
        </c:ser>
        <c:dLbls>
          <c:showLegendKey val="0"/>
          <c:showVal val="0"/>
          <c:showCatName val="0"/>
          <c:showSerName val="0"/>
          <c:showPercent val="0"/>
          <c:showBubbleSize val="0"/>
        </c:dLbls>
        <c:gapWidth val="219"/>
        <c:overlap val="-27"/>
        <c:axId val="296304240"/>
        <c:axId val="296794960"/>
      </c:barChart>
      <c:catAx>
        <c:axId val="29630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94960"/>
        <c:crosses val="autoZero"/>
        <c:auto val="1"/>
        <c:lblAlgn val="ctr"/>
        <c:lblOffset val="100"/>
        <c:noMultiLvlLbl val="0"/>
      </c:catAx>
      <c:valAx>
        <c:axId val="29679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0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122390</c:v>
                </c:pt>
                <c:pt idx="1">
                  <c:v>95650</c:v>
                </c:pt>
                <c:pt idx="2">
                  <c:v>141825</c:v>
                </c:pt>
                <c:pt idx="3">
                  <c:v>400888</c:v>
                </c:pt>
                <c:pt idx="4">
                  <c:v>163927</c:v>
                </c:pt>
                <c:pt idx="5">
                  <c:v>157130</c:v>
                </c:pt>
                <c:pt idx="6">
                  <c:v>153159</c:v>
                </c:pt>
                <c:pt idx="7">
                  <c:v>163264</c:v>
                </c:pt>
                <c:pt idx="8">
                  <c:v>459146</c:v>
                </c:pt>
                <c:pt idx="9">
                  <c:v>511299</c:v>
                </c:pt>
                <c:pt idx="10">
                  <c:v>706513</c:v>
                </c:pt>
                <c:pt idx="11">
                  <c:v>519597</c:v>
                </c:pt>
                <c:pt idx="12">
                  <c:v>490413</c:v>
                </c:pt>
                <c:pt idx="13">
                  <c:v>442296</c:v>
                </c:pt>
                <c:pt idx="14">
                  <c:v>764874</c:v>
                </c:pt>
                <c:pt idx="15">
                  <c:v>882483</c:v>
                </c:pt>
                <c:pt idx="16">
                  <c:v>822400</c:v>
                </c:pt>
                <c:pt idx="17">
                  <c:v>695396</c:v>
                </c:pt>
                <c:pt idx="18">
                  <c:v>395643</c:v>
                </c:pt>
                <c:pt idx="19">
                  <c:v>371016</c:v>
                </c:pt>
                <c:pt idx="20">
                  <c:v>322906</c:v>
                </c:pt>
                <c:pt idx="21">
                  <c:v>323171</c:v>
                </c:pt>
                <c:pt idx="22">
                  <c:v>133355</c:v>
                </c:pt>
                <c:pt idx="23">
                  <c:v>113904</c:v>
                </c:pt>
                <c:pt idx="24">
                  <c:v>152036</c:v>
                </c:pt>
                <c:pt idx="25">
                  <c:v>147921</c:v>
                </c:pt>
                <c:pt idx="26">
                  <c:v>163384</c:v>
                </c:pt>
                <c:pt idx="27">
                  <c:v>151601</c:v>
                </c:pt>
                <c:pt idx="28">
                  <c:v>149875</c:v>
                </c:pt>
                <c:pt idx="29">
                  <c:v>167354</c:v>
                </c:pt>
                <c:pt idx="30">
                  <c:v>242722</c:v>
                </c:pt>
              </c:numCache>
            </c:numRef>
          </c:val>
          <c:smooth val="0"/>
          <c:extLst>
            <c:ext xmlns:c16="http://schemas.microsoft.com/office/drawing/2014/chart" uri="{C3380CC4-5D6E-409C-BE32-E72D297353CC}">
              <c16:uniqueId val="{00000000-649E-41E4-A63A-0248578FDAAD}"/>
            </c:ext>
          </c:extLst>
        </c:ser>
        <c:dLbls>
          <c:showLegendKey val="0"/>
          <c:showVal val="0"/>
          <c:showCatName val="0"/>
          <c:showSerName val="0"/>
          <c:showPercent val="0"/>
          <c:showBubbleSize val="0"/>
        </c:dLbls>
        <c:smooth val="0"/>
        <c:axId val="296788400"/>
        <c:axId val="296796600"/>
      </c:lineChart>
      <c:dateAx>
        <c:axId val="29678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96600"/>
        <c:crosses val="autoZero"/>
        <c:auto val="1"/>
        <c:lblOffset val="100"/>
        <c:baseTimeUnit val="days"/>
      </c:dateAx>
      <c:valAx>
        <c:axId val="29679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8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Yapı Kredi İnsan Kaynakları</c:v>
                </c:pt>
              </c:strCache>
            </c:strRef>
          </c:cat>
          <c:val>
            <c:numRef>
              <c:f>Sheet1!$B$2</c:f>
              <c:numCache>
                <c:formatCode>General</c:formatCode>
                <c:ptCount val="1"/>
                <c:pt idx="0">
                  <c:v>7372</c:v>
                </c:pt>
              </c:numCache>
            </c:numRef>
          </c:val>
          <c:extLst>
            <c:ext xmlns:c16="http://schemas.microsoft.com/office/drawing/2014/chart" uri="{C3380CC4-5D6E-409C-BE32-E72D297353CC}">
              <c16:uniqueId val="{00000000-652B-40A0-B48E-A298D1A6B313}"/>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Yapı Kredi İnsan Kaynakları</c:v>
                </c:pt>
              </c:strCache>
            </c:strRef>
          </c:cat>
          <c:val>
            <c:numRef>
              <c:f>Sheet1!$C$2</c:f>
              <c:numCache>
                <c:formatCode>General</c:formatCode>
                <c:ptCount val="1"/>
                <c:pt idx="0">
                  <c:v>17727</c:v>
                </c:pt>
              </c:numCache>
            </c:numRef>
          </c:val>
          <c:extLst>
            <c:ext xmlns:c16="http://schemas.microsoft.com/office/drawing/2014/chart" uri="{C3380CC4-5D6E-409C-BE32-E72D297353CC}">
              <c16:uniqueId val="{00000001-652B-40A0-B48E-A298D1A6B313}"/>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Yapı Kredi İnsan Kaynakları</c:v>
                </c:pt>
              </c:strCache>
            </c:strRef>
          </c:cat>
          <c:val>
            <c:numRef>
              <c:f>Sheet1!$D$2</c:f>
              <c:numCache>
                <c:formatCode>General</c:formatCode>
                <c:ptCount val="1"/>
                <c:pt idx="0">
                  <c:v>3196814</c:v>
                </c:pt>
              </c:numCache>
            </c:numRef>
          </c:val>
          <c:extLst>
            <c:ext xmlns:c16="http://schemas.microsoft.com/office/drawing/2014/chart" uri="{C3380CC4-5D6E-409C-BE32-E72D297353CC}">
              <c16:uniqueId val="{00000002-652B-40A0-B48E-A298D1A6B313}"/>
            </c:ext>
          </c:extLst>
        </c:ser>
        <c:dLbls>
          <c:showLegendKey val="0"/>
          <c:showVal val="0"/>
          <c:showCatName val="0"/>
          <c:showSerName val="0"/>
          <c:showPercent val="0"/>
          <c:showBubbleSize val="0"/>
        </c:dLbls>
        <c:gapWidth val="219"/>
        <c:overlap val="-27"/>
        <c:axId val="296789712"/>
        <c:axId val="296788072"/>
      </c:barChart>
      <c:catAx>
        <c:axId val="29678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88072"/>
        <c:crosses val="autoZero"/>
        <c:auto val="1"/>
        <c:lblAlgn val="ctr"/>
        <c:lblOffset val="100"/>
        <c:noMultiLvlLbl val="0"/>
      </c:catAx>
      <c:valAx>
        <c:axId val="29678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8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1550</c:v>
                </c:pt>
                <c:pt idx="1">
                  <c:v>1412</c:v>
                </c:pt>
                <c:pt idx="2">
                  <c:v>2085</c:v>
                </c:pt>
                <c:pt idx="3">
                  <c:v>5306</c:v>
                </c:pt>
                <c:pt idx="4">
                  <c:v>3289</c:v>
                </c:pt>
                <c:pt idx="5">
                  <c:v>2118</c:v>
                </c:pt>
                <c:pt idx="6">
                  <c:v>2255</c:v>
                </c:pt>
                <c:pt idx="7">
                  <c:v>2454</c:v>
                </c:pt>
                <c:pt idx="8">
                  <c:v>3776</c:v>
                </c:pt>
                <c:pt idx="9">
                  <c:v>6388</c:v>
                </c:pt>
                <c:pt idx="10">
                  <c:v>6301</c:v>
                </c:pt>
                <c:pt idx="11">
                  <c:v>4569</c:v>
                </c:pt>
                <c:pt idx="12">
                  <c:v>4291</c:v>
                </c:pt>
                <c:pt idx="13">
                  <c:v>4349</c:v>
                </c:pt>
                <c:pt idx="14">
                  <c:v>6347</c:v>
                </c:pt>
                <c:pt idx="15">
                  <c:v>7074</c:v>
                </c:pt>
                <c:pt idx="16">
                  <c:v>6283</c:v>
                </c:pt>
                <c:pt idx="17">
                  <c:v>5674</c:v>
                </c:pt>
                <c:pt idx="18">
                  <c:v>5026</c:v>
                </c:pt>
                <c:pt idx="19">
                  <c:v>3510</c:v>
                </c:pt>
                <c:pt idx="20">
                  <c:v>2291</c:v>
                </c:pt>
                <c:pt idx="21">
                  <c:v>3538</c:v>
                </c:pt>
                <c:pt idx="22">
                  <c:v>3407</c:v>
                </c:pt>
                <c:pt idx="23">
                  <c:v>2685</c:v>
                </c:pt>
                <c:pt idx="24">
                  <c:v>1630</c:v>
                </c:pt>
                <c:pt idx="25">
                  <c:v>1333</c:v>
                </c:pt>
                <c:pt idx="26">
                  <c:v>1522</c:v>
                </c:pt>
                <c:pt idx="27">
                  <c:v>1679</c:v>
                </c:pt>
                <c:pt idx="28">
                  <c:v>1775</c:v>
                </c:pt>
                <c:pt idx="29">
                  <c:v>2696</c:v>
                </c:pt>
                <c:pt idx="30">
                  <c:v>3572</c:v>
                </c:pt>
              </c:numCache>
            </c:numRef>
          </c:val>
          <c:smooth val="0"/>
          <c:extLst>
            <c:ext xmlns:c16="http://schemas.microsoft.com/office/drawing/2014/chart" uri="{C3380CC4-5D6E-409C-BE32-E72D297353CC}">
              <c16:uniqueId val="{00000000-3E6D-4247-AF60-49A3054A952B}"/>
            </c:ext>
          </c:extLst>
        </c:ser>
        <c:dLbls>
          <c:showLegendKey val="0"/>
          <c:showVal val="0"/>
          <c:showCatName val="0"/>
          <c:showSerName val="0"/>
          <c:showPercent val="0"/>
          <c:showBubbleSize val="0"/>
        </c:dLbls>
        <c:smooth val="0"/>
        <c:axId val="296799224"/>
        <c:axId val="296799552"/>
      </c:lineChart>
      <c:dateAx>
        <c:axId val="296799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99552"/>
        <c:crosses val="autoZero"/>
        <c:auto val="1"/>
        <c:lblOffset val="100"/>
        <c:baseTimeUnit val="days"/>
      </c:dateAx>
      <c:valAx>
        <c:axId val="29679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9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1.2664433368739301</c:v>
                </c:pt>
                <c:pt idx="1">
                  <c:v>1.4762153685310999</c:v>
                </c:pt>
                <c:pt idx="2">
                  <c:v>1.47012162876785</c:v>
                </c:pt>
                <c:pt idx="3">
                  <c:v>1.32356169304145</c:v>
                </c:pt>
                <c:pt idx="4">
                  <c:v>2.0063808890542698</c:v>
                </c:pt>
                <c:pt idx="5">
                  <c:v>1.3479284668745599</c:v>
                </c:pt>
                <c:pt idx="6">
                  <c:v>1.4723261447254199</c:v>
                </c:pt>
                <c:pt idx="7">
                  <c:v>1.5030870246962</c:v>
                </c:pt>
                <c:pt idx="8">
                  <c:v>0.822396361941517</c:v>
                </c:pt>
                <c:pt idx="9">
                  <c:v>1.2493668088535299</c:v>
                </c:pt>
                <c:pt idx="10">
                  <c:v>0.89184487758894704</c:v>
                </c:pt>
                <c:pt idx="11">
                  <c:v>0.87933533103539896</c:v>
                </c:pt>
                <c:pt idx="12">
                  <c:v>0.87497680526413502</c:v>
                </c:pt>
                <c:pt idx="13">
                  <c:v>0.98327816665762302</c:v>
                </c:pt>
                <c:pt idx="14">
                  <c:v>0.82980987718238597</c:v>
                </c:pt>
                <c:pt idx="15">
                  <c:v>0.80160184388821099</c:v>
                </c:pt>
                <c:pt idx="16">
                  <c:v>0.76398346303501996</c:v>
                </c:pt>
                <c:pt idx="17">
                  <c:v>0.81593796915714201</c:v>
                </c:pt>
                <c:pt idx="18">
                  <c:v>1.27033714737781</c:v>
                </c:pt>
                <c:pt idx="19">
                  <c:v>0.94605084416844598</c:v>
                </c:pt>
                <c:pt idx="20">
                  <c:v>0.70949440394418195</c:v>
                </c:pt>
                <c:pt idx="21">
                  <c:v>1.09477644961955</c:v>
                </c:pt>
                <c:pt idx="22">
                  <c:v>2.5548348393386102</c:v>
                </c:pt>
                <c:pt idx="23">
                  <c:v>2.3572482090181199</c:v>
                </c:pt>
                <c:pt idx="24">
                  <c:v>1.07211449919756</c:v>
                </c:pt>
                <c:pt idx="25">
                  <c:v>0.90115669850798696</c:v>
                </c:pt>
                <c:pt idx="26">
                  <c:v>0.931547764775009</c:v>
                </c:pt>
                <c:pt idx="27">
                  <c:v>1.1075124834268899</c:v>
                </c:pt>
                <c:pt idx="28">
                  <c:v>1.18432026688907</c:v>
                </c:pt>
                <c:pt idx="29">
                  <c:v>1.61095641574148</c:v>
                </c:pt>
                <c:pt idx="30">
                  <c:v>1.47164245515446</c:v>
                </c:pt>
              </c:numCache>
            </c:numRef>
          </c:val>
          <c:smooth val="0"/>
          <c:extLst>
            <c:ext xmlns:c16="http://schemas.microsoft.com/office/drawing/2014/chart" uri="{C3380CC4-5D6E-409C-BE32-E72D297353CC}">
              <c16:uniqueId val="{00000000-D33A-439F-8AB7-E72EC1536092}"/>
            </c:ext>
          </c:extLst>
        </c:ser>
        <c:dLbls>
          <c:showLegendKey val="0"/>
          <c:showVal val="0"/>
          <c:showCatName val="0"/>
          <c:showSerName val="0"/>
          <c:showPercent val="0"/>
          <c:showBubbleSize val="0"/>
        </c:dLbls>
        <c:smooth val="0"/>
        <c:axId val="303687936"/>
        <c:axId val="303691216"/>
      </c:lineChart>
      <c:dateAx>
        <c:axId val="303687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91216"/>
        <c:crosses val="autoZero"/>
        <c:auto val="1"/>
        <c:lblOffset val="100"/>
        <c:baseTimeUnit val="days"/>
      </c:dateAx>
      <c:valAx>
        <c:axId val="30369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8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1</c:v>
                </c:pt>
                <c:pt idx="2">
                  <c:v>1</c:v>
                </c:pt>
                <c:pt idx="3">
                  <c:v>1</c:v>
                </c:pt>
                <c:pt idx="4">
                  <c:v>0</c:v>
                </c:pt>
                <c:pt idx="5">
                  <c:v>0</c:v>
                </c:pt>
                <c:pt idx="6">
                  <c:v>0</c:v>
                </c:pt>
                <c:pt idx="7">
                  <c:v>2</c:v>
                </c:pt>
                <c:pt idx="8">
                  <c:v>1</c:v>
                </c:pt>
                <c:pt idx="9">
                  <c:v>1</c:v>
                </c:pt>
                <c:pt idx="10">
                  <c:v>1</c:v>
                </c:pt>
                <c:pt idx="11">
                  <c:v>0</c:v>
                </c:pt>
                <c:pt idx="12">
                  <c:v>0</c:v>
                </c:pt>
                <c:pt idx="13">
                  <c:v>1</c:v>
                </c:pt>
                <c:pt idx="14">
                  <c:v>1</c:v>
                </c:pt>
                <c:pt idx="15">
                  <c:v>1</c:v>
                </c:pt>
                <c:pt idx="16">
                  <c:v>1</c:v>
                </c:pt>
                <c:pt idx="17">
                  <c:v>1</c:v>
                </c:pt>
                <c:pt idx="18">
                  <c:v>0</c:v>
                </c:pt>
                <c:pt idx="19">
                  <c:v>0</c:v>
                </c:pt>
                <c:pt idx="20">
                  <c:v>1</c:v>
                </c:pt>
                <c:pt idx="21">
                  <c:v>1</c:v>
                </c:pt>
                <c:pt idx="22">
                  <c:v>0</c:v>
                </c:pt>
                <c:pt idx="23">
                  <c:v>0</c:v>
                </c:pt>
                <c:pt idx="24">
                  <c:v>2</c:v>
                </c:pt>
                <c:pt idx="25">
                  <c:v>0</c:v>
                </c:pt>
                <c:pt idx="26">
                  <c:v>0</c:v>
                </c:pt>
                <c:pt idx="27">
                  <c:v>0</c:v>
                </c:pt>
                <c:pt idx="28">
                  <c:v>1</c:v>
                </c:pt>
                <c:pt idx="29">
                  <c:v>1</c:v>
                </c:pt>
                <c:pt idx="30">
                  <c:v>1</c:v>
                </c:pt>
              </c:numCache>
            </c:numRef>
          </c:val>
          <c:smooth val="0"/>
          <c:extLst>
            <c:ext xmlns:c16="http://schemas.microsoft.com/office/drawing/2014/chart" uri="{C3380CC4-5D6E-409C-BE32-E72D297353CC}">
              <c16:uniqueId val="{00000000-EFB2-4AAF-8F99-761C1B51F3C3}"/>
            </c:ext>
          </c:extLst>
        </c:ser>
        <c:dLbls>
          <c:showLegendKey val="0"/>
          <c:showVal val="0"/>
          <c:showCatName val="0"/>
          <c:showSerName val="0"/>
          <c:showPercent val="0"/>
          <c:showBubbleSize val="0"/>
        </c:dLbls>
        <c:smooth val="0"/>
        <c:axId val="303683344"/>
        <c:axId val="303677440"/>
      </c:lineChart>
      <c:dateAx>
        <c:axId val="30368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7440"/>
        <c:crosses val="autoZero"/>
        <c:auto val="1"/>
        <c:lblOffset val="100"/>
        <c:baseTimeUnit val="days"/>
      </c:dateAx>
      <c:valAx>
        <c:axId val="30367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8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Yapı Kredi İnsan Kaynakları</c:v>
                </c:pt>
              </c:strCache>
            </c:strRef>
          </c:cat>
          <c:val>
            <c:numRef>
              <c:f>Sheet1!$B$2</c:f>
              <c:numCache>
                <c:formatCode>General</c:formatCode>
                <c:ptCount val="1"/>
                <c:pt idx="0">
                  <c:v>3080</c:v>
                </c:pt>
              </c:numCache>
            </c:numRef>
          </c:val>
          <c:extLst>
            <c:ext xmlns:c16="http://schemas.microsoft.com/office/drawing/2014/chart" uri="{C3380CC4-5D6E-409C-BE32-E72D297353CC}">
              <c16:uniqueId val="{00000000-A208-4242-BEDC-D5924DAF1E61}"/>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Yapı Kredi İnsan Kaynakları</c:v>
                </c:pt>
              </c:strCache>
            </c:strRef>
          </c:cat>
          <c:val>
            <c:numRef>
              <c:f>Sheet1!$C$2</c:f>
              <c:numCache>
                <c:formatCode>General</c:formatCode>
                <c:ptCount val="1"/>
                <c:pt idx="0">
                  <c:v>12</c:v>
                </c:pt>
              </c:numCache>
            </c:numRef>
          </c:val>
          <c:extLst>
            <c:ext xmlns:c16="http://schemas.microsoft.com/office/drawing/2014/chart" uri="{C3380CC4-5D6E-409C-BE32-E72D297353CC}">
              <c16:uniqueId val="{00000001-A208-4242-BEDC-D5924DAF1E61}"/>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Yapı Kredi İnsan Kaynakları</c:v>
                </c:pt>
              </c:strCache>
            </c:strRef>
          </c:cat>
          <c:val>
            <c:numRef>
              <c:f>Sheet1!$D$2</c:f>
              <c:numCache>
                <c:formatCode>General</c:formatCode>
                <c:ptCount val="1"/>
                <c:pt idx="0">
                  <c:v>32487</c:v>
                </c:pt>
              </c:numCache>
            </c:numRef>
          </c:val>
          <c:extLst>
            <c:ext xmlns:c16="http://schemas.microsoft.com/office/drawing/2014/chart" uri="{C3380CC4-5D6E-409C-BE32-E72D297353CC}">
              <c16:uniqueId val="{00000002-A208-4242-BEDC-D5924DAF1E61}"/>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Yapı Kredi İnsan Kaynakları</c:v>
                </c:pt>
              </c:strCache>
            </c:strRef>
          </c:cat>
          <c:val>
            <c:numRef>
              <c:f>Sheet1!$E$2</c:f>
              <c:numCache>
                <c:formatCode>General</c:formatCode>
                <c:ptCount val="1"/>
                <c:pt idx="0">
                  <c:v>420</c:v>
                </c:pt>
              </c:numCache>
            </c:numRef>
          </c:val>
          <c:extLst>
            <c:ext xmlns:c16="http://schemas.microsoft.com/office/drawing/2014/chart" uri="{C3380CC4-5D6E-409C-BE32-E72D297353CC}">
              <c16:uniqueId val="{00000003-A208-4242-BEDC-D5924DAF1E61}"/>
            </c:ext>
          </c:extLst>
        </c:ser>
        <c:dLbls>
          <c:showLegendKey val="0"/>
          <c:showVal val="0"/>
          <c:showCatName val="0"/>
          <c:showSerName val="0"/>
          <c:showPercent val="0"/>
          <c:showBubbleSize val="0"/>
        </c:dLbls>
        <c:gapWidth val="219"/>
        <c:overlap val="-27"/>
        <c:axId val="303684000"/>
        <c:axId val="303682032"/>
      </c:barChart>
      <c:catAx>
        <c:axId val="30368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82032"/>
        <c:crosses val="autoZero"/>
        <c:auto val="1"/>
        <c:lblAlgn val="ctr"/>
        <c:lblOffset val="100"/>
        <c:noMultiLvlLbl val="0"/>
      </c:catAx>
      <c:valAx>
        <c:axId val="30368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8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Yapı Kredi İnsan Kaynakları</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2.6905907943358001</c:v>
                </c:pt>
                <c:pt idx="1">
                  <c:v>1.0590415673814999E-2</c:v>
                </c:pt>
                <c:pt idx="2">
                  <c:v>2.1547056429310198</c:v>
                </c:pt>
                <c:pt idx="3">
                  <c:v>7.3123971404930599E-2</c:v>
                </c:pt>
              </c:numCache>
            </c:numRef>
          </c:val>
          <c:extLst>
            <c:ext xmlns:c16="http://schemas.microsoft.com/office/drawing/2014/chart" uri="{C3380CC4-5D6E-409C-BE32-E72D297353CC}">
              <c16:uniqueId val="{00000000-9DC1-46C7-BE00-42D4C55E77B4}"/>
            </c:ext>
          </c:extLst>
        </c:ser>
        <c:dLbls>
          <c:showLegendKey val="0"/>
          <c:showVal val="0"/>
          <c:showCatName val="0"/>
          <c:showSerName val="0"/>
          <c:showPercent val="0"/>
          <c:showBubbleSize val="0"/>
        </c:dLbls>
        <c:gapWidth val="219"/>
        <c:overlap val="-27"/>
        <c:axId val="303677768"/>
        <c:axId val="303678096"/>
      </c:barChart>
      <c:catAx>
        <c:axId val="303677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8096"/>
        <c:crosses val="autoZero"/>
        <c:auto val="1"/>
        <c:lblAlgn val="ctr"/>
        <c:lblOffset val="100"/>
        <c:noMultiLvlLbl val="0"/>
      </c:catAx>
      <c:valAx>
        <c:axId val="30367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7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Yapı Kredi İnsan Kaynakları</c:v>
                </c:pt>
              </c:strCache>
            </c:strRef>
          </c:cat>
          <c:val>
            <c:numRef>
              <c:f>Sheet1!$B$2</c:f>
              <c:numCache>
                <c:formatCode>General</c:formatCode>
                <c:ptCount val="1"/>
                <c:pt idx="0">
                  <c:v>35011</c:v>
                </c:pt>
              </c:numCache>
            </c:numRef>
          </c:val>
          <c:extLst>
            <c:ext xmlns:c16="http://schemas.microsoft.com/office/drawing/2014/chart" uri="{C3380CC4-5D6E-409C-BE32-E72D297353CC}">
              <c16:uniqueId val="{00000000-2DE1-4612-A1B0-C57ABBA10A1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Yapı Kredi İnsan Kaynakları</c:v>
                </c:pt>
              </c:strCache>
            </c:strRef>
          </c:cat>
          <c:val>
            <c:numRef>
              <c:f>Sheet1!$C$2</c:f>
              <c:numCache>
                <c:formatCode>General</c:formatCode>
                <c:ptCount val="1"/>
                <c:pt idx="0">
                  <c:v>397</c:v>
                </c:pt>
              </c:numCache>
            </c:numRef>
          </c:val>
          <c:extLst>
            <c:ext xmlns:c16="http://schemas.microsoft.com/office/drawing/2014/chart" uri="{C3380CC4-5D6E-409C-BE32-E72D297353CC}">
              <c16:uniqueId val="{00000001-2DE1-4612-A1B0-C57ABBA10A1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Yapı Kredi İnsan Kaynakları</c:v>
                </c:pt>
              </c:strCache>
            </c:strRef>
          </c:cat>
          <c:val>
            <c:numRef>
              <c:f>Sheet1!$D$2</c:f>
              <c:numCache>
                <c:formatCode>General</c:formatCode>
                <c:ptCount val="1"/>
                <c:pt idx="0">
                  <c:v>90</c:v>
                </c:pt>
              </c:numCache>
            </c:numRef>
          </c:val>
          <c:extLst>
            <c:ext xmlns:c16="http://schemas.microsoft.com/office/drawing/2014/chart" uri="{C3380CC4-5D6E-409C-BE32-E72D297353CC}">
              <c16:uniqueId val="{00000002-2DE1-4612-A1B0-C57ABBA10A1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Yapı Kredi İnsan Kaynakları</c:v>
                </c:pt>
              </c:strCache>
            </c:strRef>
          </c:cat>
          <c:val>
            <c:numRef>
              <c:f>Sheet1!$E$2</c:f>
              <c:numCache>
                <c:formatCode>General</c:formatCode>
                <c:ptCount val="1"/>
                <c:pt idx="0">
                  <c:v>48</c:v>
                </c:pt>
              </c:numCache>
            </c:numRef>
          </c:val>
          <c:extLst>
            <c:ext xmlns:c16="http://schemas.microsoft.com/office/drawing/2014/chart" uri="{C3380CC4-5D6E-409C-BE32-E72D297353CC}">
              <c16:uniqueId val="{00000003-2DE1-4612-A1B0-C57ABBA10A1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Yapı Kredi İnsan Kaynakları</c:v>
                </c:pt>
              </c:strCache>
            </c:strRef>
          </c:cat>
          <c:val>
            <c:numRef>
              <c:f>Sheet1!$F$2</c:f>
              <c:numCache>
                <c:formatCode>General</c:formatCode>
                <c:ptCount val="1"/>
                <c:pt idx="0">
                  <c:v>10</c:v>
                </c:pt>
              </c:numCache>
            </c:numRef>
          </c:val>
          <c:extLst>
            <c:ext xmlns:c16="http://schemas.microsoft.com/office/drawing/2014/chart" uri="{C3380CC4-5D6E-409C-BE32-E72D297353CC}">
              <c16:uniqueId val="{00000004-2DE1-4612-A1B0-C57ABBA10A1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Yapı Kredi İnsan Kaynakları</c:v>
                </c:pt>
              </c:strCache>
            </c:strRef>
          </c:cat>
          <c:val>
            <c:numRef>
              <c:f>Sheet1!$G$2</c:f>
              <c:numCache>
                <c:formatCode>General</c:formatCode>
                <c:ptCount val="1"/>
                <c:pt idx="0">
                  <c:v>19</c:v>
                </c:pt>
              </c:numCache>
            </c:numRef>
          </c:val>
          <c:extLst>
            <c:ext xmlns:c16="http://schemas.microsoft.com/office/drawing/2014/chart" uri="{C3380CC4-5D6E-409C-BE32-E72D297353CC}">
              <c16:uniqueId val="{00000005-2DE1-4612-A1B0-C57ABBA10A1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Yapı Kredi İnsan Kaynakları</c:v>
                </c:pt>
              </c:strCache>
            </c:strRef>
          </c:cat>
          <c:val>
            <c:numRef>
              <c:f>Sheet1!$H$2</c:f>
              <c:numCache>
                <c:formatCode>General</c:formatCode>
                <c:ptCount val="1"/>
                <c:pt idx="0">
                  <c:v>218</c:v>
                </c:pt>
              </c:numCache>
            </c:numRef>
          </c:val>
          <c:extLst>
            <c:ext xmlns:c16="http://schemas.microsoft.com/office/drawing/2014/chart" uri="{C3380CC4-5D6E-409C-BE32-E72D297353CC}">
              <c16:uniqueId val="{00000006-2DE1-4612-A1B0-C57ABBA10A1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Yapı Kredi İnsan Kaynakları</c:v>
                </c:pt>
              </c:strCache>
            </c:strRef>
          </c:cat>
          <c:val>
            <c:numRef>
              <c:f>Sheet1!$I$2</c:f>
              <c:numCache>
                <c:formatCode>General</c:formatCode>
                <c:ptCount val="1"/>
                <c:pt idx="0">
                  <c:v>206</c:v>
                </c:pt>
              </c:numCache>
            </c:numRef>
          </c:val>
          <c:extLst>
            <c:ext xmlns:c16="http://schemas.microsoft.com/office/drawing/2014/chart" uri="{C3380CC4-5D6E-409C-BE32-E72D297353CC}">
              <c16:uniqueId val="{00000007-2DE1-4612-A1B0-C57ABBA10A1C}"/>
            </c:ext>
          </c:extLst>
        </c:ser>
        <c:dLbls>
          <c:showLegendKey val="0"/>
          <c:showVal val="0"/>
          <c:showCatName val="0"/>
          <c:showSerName val="0"/>
          <c:showPercent val="0"/>
          <c:showBubbleSize val="0"/>
        </c:dLbls>
        <c:gapWidth val="219"/>
        <c:overlap val="-27"/>
        <c:axId val="296304568"/>
        <c:axId val="303684656"/>
      </c:barChart>
      <c:catAx>
        <c:axId val="29630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84656"/>
        <c:crosses val="autoZero"/>
        <c:auto val="1"/>
        <c:lblAlgn val="ctr"/>
        <c:lblOffset val="100"/>
        <c:noMultiLvlLbl val="0"/>
      </c:catAx>
      <c:valAx>
        <c:axId val="30368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0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29">
                  <c:v>14850</c:v>
                </c:pt>
                <c:pt idx="30">
                  <c:v>14939</c:v>
                </c:pt>
              </c:numCache>
            </c:numRef>
          </c:val>
          <c:smooth val="0"/>
          <c:extLst>
            <c:ext xmlns:c16="http://schemas.microsoft.com/office/drawing/2014/chart" uri="{C3380CC4-5D6E-409C-BE32-E72D297353CC}">
              <c16:uniqueId val="{00000000-0BBA-4E94-A282-C9ED69B18A9A}"/>
            </c:ext>
          </c:extLst>
        </c:ser>
        <c:dLbls>
          <c:showLegendKey val="0"/>
          <c:showVal val="0"/>
          <c:showCatName val="0"/>
          <c:showSerName val="0"/>
          <c:showPercent val="0"/>
          <c:showBubbleSize val="0"/>
        </c:dLbls>
        <c:smooth val="0"/>
        <c:axId val="548969696"/>
        <c:axId val="548973960"/>
      </c:lineChart>
      <c:dateAx>
        <c:axId val="54896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73960"/>
        <c:crosses val="autoZero"/>
        <c:auto val="1"/>
        <c:lblOffset val="100"/>
        <c:baseTimeUnit val="days"/>
      </c:dateAx>
      <c:valAx>
        <c:axId val="54897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6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30">
                  <c:v>89</c:v>
                </c:pt>
              </c:numCache>
            </c:numRef>
          </c:val>
          <c:smooth val="0"/>
          <c:extLst>
            <c:ext xmlns:c16="http://schemas.microsoft.com/office/drawing/2014/chart" uri="{C3380CC4-5D6E-409C-BE32-E72D297353CC}">
              <c16:uniqueId val="{00000000-DF29-4D11-B92A-FD8AF4416FDB}"/>
            </c:ext>
          </c:extLst>
        </c:ser>
        <c:dLbls>
          <c:showLegendKey val="0"/>
          <c:showVal val="0"/>
          <c:showCatName val="0"/>
          <c:showSerName val="0"/>
          <c:showPercent val="0"/>
          <c:showBubbleSize val="0"/>
        </c:dLbls>
        <c:smooth val="0"/>
        <c:axId val="548966416"/>
        <c:axId val="548969368"/>
      </c:lineChart>
      <c:dateAx>
        <c:axId val="54896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69368"/>
        <c:crosses val="autoZero"/>
        <c:auto val="1"/>
        <c:lblOffset val="100"/>
        <c:baseTimeUnit val="days"/>
      </c:dateAx>
      <c:valAx>
        <c:axId val="54896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6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Yapı Kredi İnsan Kaynakları</c:v>
                </c:pt>
              </c:strCache>
            </c:strRef>
          </c:cat>
          <c:val>
            <c:numRef>
              <c:f>Sheet1!$B$2</c:f>
              <c:numCache>
                <c:formatCode>General</c:formatCode>
                <c:ptCount val="1"/>
                <c:pt idx="0">
                  <c:v>66</c:v>
                </c:pt>
              </c:numCache>
            </c:numRef>
          </c:val>
          <c:extLst>
            <c:ext xmlns:c16="http://schemas.microsoft.com/office/drawing/2014/chart" uri="{C3380CC4-5D6E-409C-BE32-E72D297353CC}">
              <c16:uniqueId val="{00000000-C4AE-4BF7-9DFE-C42320177126}"/>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Yapı Kredi İnsan Kaynakları</c:v>
                </c:pt>
              </c:strCache>
            </c:strRef>
          </c:cat>
          <c:val>
            <c:numRef>
              <c:f>Sheet1!$C$2</c:f>
              <c:numCache>
                <c:formatCode>General</c:formatCode>
                <c:ptCount val="1"/>
                <c:pt idx="0">
                  <c:v>1075</c:v>
                </c:pt>
              </c:numCache>
            </c:numRef>
          </c:val>
          <c:extLst>
            <c:ext xmlns:c16="http://schemas.microsoft.com/office/drawing/2014/chart" uri="{C3380CC4-5D6E-409C-BE32-E72D297353CC}">
              <c16:uniqueId val="{00000001-C4AE-4BF7-9DFE-C42320177126}"/>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Yapı Kredi İnsan Kaynakları</c:v>
                </c:pt>
              </c:strCache>
            </c:strRef>
          </c:cat>
          <c:val>
            <c:numRef>
              <c:f>Sheet1!$D$2</c:f>
              <c:numCache>
                <c:formatCode>General</c:formatCode>
                <c:ptCount val="1"/>
                <c:pt idx="0">
                  <c:v>9</c:v>
                </c:pt>
              </c:numCache>
            </c:numRef>
          </c:val>
          <c:extLst>
            <c:ext xmlns:c16="http://schemas.microsoft.com/office/drawing/2014/chart" uri="{C3380CC4-5D6E-409C-BE32-E72D297353CC}">
              <c16:uniqueId val="{00000002-C4AE-4BF7-9DFE-C42320177126}"/>
            </c:ext>
          </c:extLst>
        </c:ser>
        <c:dLbls>
          <c:showLegendKey val="0"/>
          <c:showVal val="0"/>
          <c:showCatName val="0"/>
          <c:showSerName val="0"/>
          <c:showPercent val="0"/>
          <c:showBubbleSize val="0"/>
        </c:dLbls>
        <c:gapWidth val="219"/>
        <c:overlap val="-27"/>
        <c:axId val="548994296"/>
        <c:axId val="548997576"/>
      </c:barChart>
      <c:catAx>
        <c:axId val="548994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97576"/>
        <c:crosses val="autoZero"/>
        <c:auto val="1"/>
        <c:lblAlgn val="ctr"/>
        <c:lblOffset val="100"/>
        <c:noMultiLvlLbl val="0"/>
      </c:catAx>
      <c:valAx>
        <c:axId val="54899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9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48D-4DDD-B439-755E77581601}"/>
            </c:ext>
          </c:extLst>
        </c:ser>
        <c:dLbls>
          <c:showLegendKey val="0"/>
          <c:showVal val="0"/>
          <c:showCatName val="0"/>
          <c:showSerName val="0"/>
          <c:showPercent val="0"/>
          <c:showBubbleSize val="0"/>
        </c:dLbls>
        <c:smooth val="0"/>
        <c:axId val="548996592"/>
        <c:axId val="548997904"/>
      </c:lineChart>
      <c:dateAx>
        <c:axId val="54899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97904"/>
        <c:crosses val="autoZero"/>
        <c:auto val="1"/>
        <c:lblOffset val="100"/>
        <c:baseTimeUnit val="days"/>
      </c:dateAx>
      <c:valAx>
        <c:axId val="548997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9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1</c:v>
                </c:pt>
                <c:pt idx="2">
                  <c:v>1</c:v>
                </c:pt>
                <c:pt idx="3">
                  <c:v>1</c:v>
                </c:pt>
                <c:pt idx="4">
                  <c:v>0</c:v>
                </c:pt>
                <c:pt idx="5">
                  <c:v>1</c:v>
                </c:pt>
                <c:pt idx="6">
                  <c:v>0</c:v>
                </c:pt>
                <c:pt idx="7">
                  <c:v>2</c:v>
                </c:pt>
                <c:pt idx="8">
                  <c:v>3</c:v>
                </c:pt>
                <c:pt idx="9">
                  <c:v>1</c:v>
                </c:pt>
                <c:pt idx="10">
                  <c:v>1</c:v>
                </c:pt>
                <c:pt idx="11">
                  <c:v>0</c:v>
                </c:pt>
                <c:pt idx="12">
                  <c:v>0</c:v>
                </c:pt>
                <c:pt idx="13">
                  <c:v>0</c:v>
                </c:pt>
                <c:pt idx="14">
                  <c:v>1</c:v>
                </c:pt>
                <c:pt idx="15">
                  <c:v>1</c:v>
                </c:pt>
                <c:pt idx="16">
                  <c:v>1</c:v>
                </c:pt>
                <c:pt idx="17">
                  <c:v>1</c:v>
                </c:pt>
                <c:pt idx="18">
                  <c:v>0</c:v>
                </c:pt>
                <c:pt idx="19">
                  <c:v>0</c:v>
                </c:pt>
                <c:pt idx="20">
                  <c:v>1</c:v>
                </c:pt>
                <c:pt idx="21">
                  <c:v>2</c:v>
                </c:pt>
                <c:pt idx="22">
                  <c:v>1</c:v>
                </c:pt>
                <c:pt idx="23">
                  <c:v>0</c:v>
                </c:pt>
                <c:pt idx="24">
                  <c:v>3</c:v>
                </c:pt>
                <c:pt idx="25">
                  <c:v>0</c:v>
                </c:pt>
                <c:pt idx="26">
                  <c:v>1</c:v>
                </c:pt>
                <c:pt idx="27">
                  <c:v>1</c:v>
                </c:pt>
                <c:pt idx="28">
                  <c:v>0</c:v>
                </c:pt>
                <c:pt idx="29">
                  <c:v>2</c:v>
                </c:pt>
                <c:pt idx="30">
                  <c:v>0</c:v>
                </c:pt>
              </c:numCache>
            </c:numRef>
          </c:val>
          <c:smooth val="0"/>
          <c:extLst>
            <c:ext xmlns:c16="http://schemas.microsoft.com/office/drawing/2014/chart" uri="{C3380CC4-5D6E-409C-BE32-E72D297353CC}">
              <c16:uniqueId val="{00000000-D2D0-43D8-8CC7-594310ECF481}"/>
            </c:ext>
          </c:extLst>
        </c:ser>
        <c:dLbls>
          <c:showLegendKey val="0"/>
          <c:showVal val="0"/>
          <c:showCatName val="0"/>
          <c:showSerName val="0"/>
          <c:showPercent val="0"/>
          <c:showBubbleSize val="0"/>
        </c:dLbls>
        <c:smooth val="0"/>
        <c:axId val="548999544"/>
        <c:axId val="548996920"/>
      </c:lineChart>
      <c:dateAx>
        <c:axId val="54899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96920"/>
        <c:crosses val="autoZero"/>
        <c:auto val="1"/>
        <c:lblOffset val="100"/>
        <c:baseTimeUnit val="days"/>
      </c:dateAx>
      <c:valAx>
        <c:axId val="54899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99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 İnsan Kaynakları</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3</c:v>
                </c:pt>
                <c:pt idx="22">
                  <c:v>2</c:v>
                </c:pt>
                <c:pt idx="23">
                  <c:v>2</c:v>
                </c:pt>
                <c:pt idx="24">
                  <c:v>1</c:v>
                </c:pt>
                <c:pt idx="25">
                  <c:v>0</c:v>
                </c:pt>
                <c:pt idx="26">
                  <c:v>2</c:v>
                </c:pt>
                <c:pt idx="27">
                  <c:v>2</c:v>
                </c:pt>
                <c:pt idx="28">
                  <c:v>2</c:v>
                </c:pt>
                <c:pt idx="29">
                  <c:v>8</c:v>
                </c:pt>
                <c:pt idx="30">
                  <c:v>3</c:v>
                </c:pt>
              </c:numCache>
            </c:numRef>
          </c:val>
          <c:smooth val="0"/>
          <c:extLst>
            <c:ext xmlns:c16="http://schemas.microsoft.com/office/drawing/2014/chart" uri="{C3380CC4-5D6E-409C-BE32-E72D297353CC}">
              <c16:uniqueId val="{00000000-9165-43F7-8B9F-35E118E522BC}"/>
            </c:ext>
          </c:extLst>
        </c:ser>
        <c:dLbls>
          <c:showLegendKey val="0"/>
          <c:showVal val="0"/>
          <c:showCatName val="0"/>
          <c:showSerName val="0"/>
          <c:showPercent val="0"/>
          <c:showBubbleSize val="0"/>
        </c:dLbls>
        <c:smooth val="0"/>
        <c:axId val="548891960"/>
        <c:axId val="548892288"/>
      </c:lineChart>
      <c:dateAx>
        <c:axId val="54889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892288"/>
        <c:crosses val="autoZero"/>
        <c:auto val="1"/>
        <c:lblOffset val="100"/>
        <c:baseTimeUnit val="days"/>
      </c:dateAx>
      <c:valAx>
        <c:axId val="54889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89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29">
                  <c:v>8666</c:v>
                </c:pt>
                <c:pt idx="30">
                  <c:v>8678</c:v>
                </c:pt>
              </c:numCache>
            </c:numRef>
          </c:val>
          <c:smooth val="0"/>
          <c:extLst>
            <c:ext xmlns:c16="http://schemas.microsoft.com/office/drawing/2014/chart" uri="{C3380CC4-5D6E-409C-BE32-E72D297353CC}">
              <c16:uniqueId val="{00000000-6AD1-48E7-AC5D-CCC7E346A5D9}"/>
            </c:ext>
          </c:extLst>
        </c:ser>
        <c:dLbls>
          <c:showLegendKey val="0"/>
          <c:showVal val="0"/>
          <c:showCatName val="0"/>
          <c:showSerName val="0"/>
          <c:showPercent val="0"/>
          <c:showBubbleSize val="0"/>
        </c:dLbls>
        <c:smooth val="0"/>
        <c:axId val="609827792"/>
        <c:axId val="609832384"/>
      </c:lineChart>
      <c:dateAx>
        <c:axId val="60982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832384"/>
        <c:crosses val="autoZero"/>
        <c:auto val="1"/>
        <c:lblOffset val="100"/>
        <c:baseTimeUnit val="days"/>
      </c:dateAx>
      <c:valAx>
        <c:axId val="60983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82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30">
                  <c:v>12</c:v>
                </c:pt>
              </c:numCache>
            </c:numRef>
          </c:val>
          <c:smooth val="0"/>
          <c:extLst>
            <c:ext xmlns:c16="http://schemas.microsoft.com/office/drawing/2014/chart" uri="{C3380CC4-5D6E-409C-BE32-E72D297353CC}">
              <c16:uniqueId val="{00000000-7F8A-467E-AF3F-4A9D25CB4D8E}"/>
            </c:ext>
          </c:extLst>
        </c:ser>
        <c:dLbls>
          <c:showLegendKey val="0"/>
          <c:showVal val="0"/>
          <c:showCatName val="0"/>
          <c:showSerName val="0"/>
          <c:showPercent val="0"/>
          <c:showBubbleSize val="0"/>
        </c:dLbls>
        <c:smooth val="0"/>
        <c:axId val="307824352"/>
        <c:axId val="307823368"/>
      </c:lineChart>
      <c:dateAx>
        <c:axId val="307824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23368"/>
        <c:crosses val="autoZero"/>
        <c:auto val="1"/>
        <c:lblOffset val="100"/>
        <c:baseTimeUnit val="days"/>
      </c:dateAx>
      <c:valAx>
        <c:axId val="30782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2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1</c:v>
                </c:pt>
                <c:pt idx="2">
                  <c:v>1</c:v>
                </c:pt>
                <c:pt idx="3">
                  <c:v>1</c:v>
                </c:pt>
                <c:pt idx="4">
                  <c:v>0</c:v>
                </c:pt>
                <c:pt idx="5">
                  <c:v>0</c:v>
                </c:pt>
                <c:pt idx="6">
                  <c:v>0</c:v>
                </c:pt>
                <c:pt idx="7">
                  <c:v>2</c:v>
                </c:pt>
                <c:pt idx="8">
                  <c:v>1</c:v>
                </c:pt>
                <c:pt idx="9">
                  <c:v>1</c:v>
                </c:pt>
                <c:pt idx="10">
                  <c:v>1</c:v>
                </c:pt>
                <c:pt idx="11">
                  <c:v>0</c:v>
                </c:pt>
                <c:pt idx="12">
                  <c:v>0</c:v>
                </c:pt>
                <c:pt idx="13">
                  <c:v>1</c:v>
                </c:pt>
                <c:pt idx="14">
                  <c:v>1</c:v>
                </c:pt>
                <c:pt idx="15">
                  <c:v>1</c:v>
                </c:pt>
                <c:pt idx="16">
                  <c:v>1</c:v>
                </c:pt>
                <c:pt idx="17">
                  <c:v>1</c:v>
                </c:pt>
                <c:pt idx="18">
                  <c:v>0</c:v>
                </c:pt>
                <c:pt idx="19">
                  <c:v>0</c:v>
                </c:pt>
                <c:pt idx="20">
                  <c:v>1</c:v>
                </c:pt>
                <c:pt idx="21">
                  <c:v>0</c:v>
                </c:pt>
                <c:pt idx="22">
                  <c:v>2</c:v>
                </c:pt>
                <c:pt idx="23">
                  <c:v>0</c:v>
                </c:pt>
                <c:pt idx="24">
                  <c:v>2</c:v>
                </c:pt>
                <c:pt idx="25">
                  <c:v>0</c:v>
                </c:pt>
                <c:pt idx="26">
                  <c:v>0</c:v>
                </c:pt>
                <c:pt idx="27">
                  <c:v>0</c:v>
                </c:pt>
                <c:pt idx="28">
                  <c:v>1</c:v>
                </c:pt>
                <c:pt idx="29">
                  <c:v>1</c:v>
                </c:pt>
                <c:pt idx="30">
                  <c:v>1</c:v>
                </c:pt>
              </c:numCache>
            </c:numRef>
          </c:val>
          <c:smooth val="0"/>
          <c:extLst>
            <c:ext xmlns:c16="http://schemas.microsoft.com/office/drawing/2014/chart" uri="{C3380CC4-5D6E-409C-BE32-E72D297353CC}">
              <c16:uniqueId val="{00000000-7151-419F-920A-2D1512301C8A}"/>
            </c:ext>
          </c:extLst>
        </c:ser>
        <c:dLbls>
          <c:showLegendKey val="0"/>
          <c:showVal val="0"/>
          <c:showCatName val="0"/>
          <c:showSerName val="0"/>
          <c:showPercent val="0"/>
          <c:showBubbleSize val="0"/>
        </c:dLbls>
        <c:smooth val="0"/>
        <c:axId val="307825336"/>
        <c:axId val="307823040"/>
      </c:lineChart>
      <c:dateAx>
        <c:axId val="30782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23040"/>
        <c:crosses val="autoZero"/>
        <c:auto val="1"/>
        <c:lblOffset val="100"/>
        <c:baseTimeUnit val="days"/>
      </c:dateAx>
      <c:valAx>
        <c:axId val="30782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2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bizyapikrediliyiz</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4.9931000000000001</c:v>
                </c:pt>
              </c:numCache>
            </c:numRef>
          </c:val>
          <c:smooth val="0"/>
          <c:extLst>
            <c:ext xmlns:c16="http://schemas.microsoft.com/office/drawing/2014/chart" uri="{C3380CC4-5D6E-409C-BE32-E72D297353CC}">
              <c16:uniqueId val="{00000000-5037-47BE-88DE-A7A3935D2FAA}"/>
            </c:ext>
          </c:extLst>
        </c:ser>
        <c:dLbls>
          <c:showLegendKey val="0"/>
          <c:showVal val="0"/>
          <c:showCatName val="0"/>
          <c:showSerName val="0"/>
          <c:showPercent val="0"/>
          <c:showBubbleSize val="0"/>
        </c:dLbls>
        <c:smooth val="0"/>
        <c:axId val="307805000"/>
        <c:axId val="307810576"/>
      </c:lineChart>
      <c:dateAx>
        <c:axId val="30780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10576"/>
        <c:crosses val="autoZero"/>
        <c:auto val="1"/>
        <c:lblOffset val="100"/>
        <c:baseTimeUnit val="days"/>
      </c:dateAx>
      <c:valAx>
        <c:axId val="30781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0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bizyapikrediliyiz</c:v>
                </c:pt>
              </c:strCache>
            </c:strRef>
          </c:cat>
          <c:val>
            <c:numRef>
              <c:f>Sheet1!$B$2</c:f>
              <c:numCache>
                <c:formatCode>General</c:formatCode>
                <c:ptCount val="1"/>
                <c:pt idx="0">
                  <c:v>7741</c:v>
                </c:pt>
              </c:numCache>
            </c:numRef>
          </c:val>
          <c:extLst>
            <c:ext xmlns:c16="http://schemas.microsoft.com/office/drawing/2014/chart" uri="{C3380CC4-5D6E-409C-BE32-E72D297353CC}">
              <c16:uniqueId val="{00000000-1FDB-4B9D-BFCE-4E7A1CC267B2}"/>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bizyapikrediliyiz</c:v>
                </c:pt>
              </c:strCache>
            </c:strRef>
          </c:cat>
          <c:val>
            <c:numRef>
              <c:f>Sheet1!$C$2</c:f>
              <c:numCache>
                <c:formatCode>General</c:formatCode>
                <c:ptCount val="1"/>
                <c:pt idx="0">
                  <c:v>1576</c:v>
                </c:pt>
              </c:numCache>
            </c:numRef>
          </c:val>
          <c:extLst>
            <c:ext xmlns:c16="http://schemas.microsoft.com/office/drawing/2014/chart" uri="{C3380CC4-5D6E-409C-BE32-E72D297353CC}">
              <c16:uniqueId val="{00000001-1FDB-4B9D-BFCE-4E7A1CC267B2}"/>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bizyapikrediliyiz</c:v>
                </c:pt>
              </c:strCache>
            </c:strRef>
          </c:cat>
          <c:val>
            <c:numRef>
              <c:f>Sheet1!$D$2</c:f>
              <c:numCache>
                <c:formatCode>General</c:formatCode>
                <c:ptCount val="1"/>
                <c:pt idx="0">
                  <c:v>5035</c:v>
                </c:pt>
              </c:numCache>
            </c:numRef>
          </c:val>
          <c:extLst>
            <c:ext xmlns:c16="http://schemas.microsoft.com/office/drawing/2014/chart" uri="{C3380CC4-5D6E-409C-BE32-E72D297353CC}">
              <c16:uniqueId val="{00000002-1FDB-4B9D-BFCE-4E7A1CC267B2}"/>
            </c:ext>
          </c:extLst>
        </c:ser>
        <c:dLbls>
          <c:showLegendKey val="0"/>
          <c:showVal val="0"/>
          <c:showCatName val="0"/>
          <c:showSerName val="0"/>
          <c:showPercent val="0"/>
          <c:showBubbleSize val="0"/>
        </c:dLbls>
        <c:gapWidth val="219"/>
        <c:overlap val="-27"/>
        <c:axId val="307811888"/>
        <c:axId val="307805656"/>
      </c:barChart>
      <c:catAx>
        <c:axId val="30781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05656"/>
        <c:crosses val="autoZero"/>
        <c:auto val="1"/>
        <c:lblAlgn val="ctr"/>
        <c:lblOffset val="100"/>
        <c:noMultiLvlLbl val="0"/>
      </c:catAx>
      <c:valAx>
        <c:axId val="30780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1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bizyapikrediliyiz</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1">
                  <c:v>5.7719896407015003</c:v>
                </c:pt>
              </c:numCache>
            </c:numRef>
          </c:val>
          <c:extLst>
            <c:ext xmlns:c16="http://schemas.microsoft.com/office/drawing/2014/chart" uri="{C3380CC4-5D6E-409C-BE32-E72D297353CC}">
              <c16:uniqueId val="{00000000-080B-4542-8BA4-3C6386F00A6A}"/>
            </c:ext>
          </c:extLst>
        </c:ser>
        <c:dLbls>
          <c:showLegendKey val="0"/>
          <c:showVal val="0"/>
          <c:showCatName val="0"/>
          <c:showSerName val="0"/>
          <c:showPercent val="0"/>
          <c:showBubbleSize val="0"/>
        </c:dLbls>
        <c:gapWidth val="219"/>
        <c:overlap val="-27"/>
        <c:axId val="307813856"/>
        <c:axId val="307814840"/>
      </c:barChart>
      <c:catAx>
        <c:axId val="30781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14840"/>
        <c:crosses val="autoZero"/>
        <c:auto val="1"/>
        <c:lblAlgn val="ctr"/>
        <c:lblOffset val="100"/>
        <c:noMultiLvlLbl val="0"/>
      </c:catAx>
      <c:valAx>
        <c:axId val="30781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1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107298</c:v>
                </c:pt>
                <c:pt idx="1">
                  <c:v>107402</c:v>
                </c:pt>
                <c:pt idx="2">
                  <c:v>107507</c:v>
                </c:pt>
                <c:pt idx="3">
                  <c:v>107589</c:v>
                </c:pt>
                <c:pt idx="4">
                  <c:v>107666</c:v>
                </c:pt>
                <c:pt idx="5">
                  <c:v>107718</c:v>
                </c:pt>
                <c:pt idx="6">
                  <c:v>107804</c:v>
                </c:pt>
                <c:pt idx="7">
                  <c:v>107898</c:v>
                </c:pt>
                <c:pt idx="8">
                  <c:v>107991</c:v>
                </c:pt>
                <c:pt idx="9">
                  <c:v>108116</c:v>
                </c:pt>
                <c:pt idx="13">
                  <c:v>108490</c:v>
                </c:pt>
                <c:pt idx="14">
                  <c:v>108615</c:v>
                </c:pt>
                <c:pt idx="15">
                  <c:v>108741</c:v>
                </c:pt>
                <c:pt idx="16">
                  <c:v>108888</c:v>
                </c:pt>
                <c:pt idx="17">
                  <c:v>109009</c:v>
                </c:pt>
                <c:pt idx="18">
                  <c:v>109090</c:v>
                </c:pt>
                <c:pt idx="19">
                  <c:v>109173</c:v>
                </c:pt>
                <c:pt idx="20">
                  <c:v>109310</c:v>
                </c:pt>
                <c:pt idx="21">
                  <c:v>109469</c:v>
                </c:pt>
                <c:pt idx="22">
                  <c:v>109615</c:v>
                </c:pt>
                <c:pt idx="23">
                  <c:v>109738</c:v>
                </c:pt>
                <c:pt idx="24">
                  <c:v>109847</c:v>
                </c:pt>
                <c:pt idx="25">
                  <c:v>109907</c:v>
                </c:pt>
                <c:pt idx="26">
                  <c:v>109956</c:v>
                </c:pt>
                <c:pt idx="27">
                  <c:v>110034</c:v>
                </c:pt>
                <c:pt idx="28">
                  <c:v>110130</c:v>
                </c:pt>
                <c:pt idx="29">
                  <c:v>110257</c:v>
                </c:pt>
                <c:pt idx="30">
                  <c:v>110358</c:v>
                </c:pt>
              </c:numCache>
            </c:numRef>
          </c:val>
          <c:smooth val="0"/>
          <c:extLst>
            <c:ext xmlns:c16="http://schemas.microsoft.com/office/drawing/2014/chart" uri="{C3380CC4-5D6E-409C-BE32-E72D297353CC}">
              <c16:uniqueId val="{00000000-7C8C-4399-B8ED-6A59725C8ECD}"/>
            </c:ext>
          </c:extLst>
        </c:ser>
        <c:dLbls>
          <c:showLegendKey val="0"/>
          <c:showVal val="0"/>
          <c:showCatName val="0"/>
          <c:showSerName val="0"/>
          <c:showPercent val="0"/>
          <c:showBubbleSize val="0"/>
        </c:dLbls>
        <c:smooth val="0"/>
        <c:axId val="404460432"/>
        <c:axId val="404464040"/>
      </c:lineChart>
      <c:dateAx>
        <c:axId val="404460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64040"/>
        <c:crosses val="autoZero"/>
        <c:auto val="1"/>
        <c:lblOffset val="100"/>
        <c:baseTimeUnit val="days"/>
      </c:dateAx>
      <c:valAx>
        <c:axId val="40446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6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Yapı Kredi</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85</c:v>
                </c:pt>
                <c:pt idx="1">
                  <c:v>104</c:v>
                </c:pt>
                <c:pt idx="2">
                  <c:v>105</c:v>
                </c:pt>
                <c:pt idx="3">
                  <c:v>82</c:v>
                </c:pt>
                <c:pt idx="4">
                  <c:v>77</c:v>
                </c:pt>
                <c:pt idx="5">
                  <c:v>52</c:v>
                </c:pt>
                <c:pt idx="6">
                  <c:v>86</c:v>
                </c:pt>
                <c:pt idx="7">
                  <c:v>94</c:v>
                </c:pt>
                <c:pt idx="8">
                  <c:v>93</c:v>
                </c:pt>
                <c:pt idx="9">
                  <c:v>125</c:v>
                </c:pt>
                <c:pt idx="13">
                  <c:v>374</c:v>
                </c:pt>
                <c:pt idx="14">
                  <c:v>125</c:v>
                </c:pt>
                <c:pt idx="15">
                  <c:v>126</c:v>
                </c:pt>
                <c:pt idx="16">
                  <c:v>147</c:v>
                </c:pt>
                <c:pt idx="17">
                  <c:v>121</c:v>
                </c:pt>
                <c:pt idx="18">
                  <c:v>81</c:v>
                </c:pt>
                <c:pt idx="19">
                  <c:v>83</c:v>
                </c:pt>
                <c:pt idx="20">
                  <c:v>137</c:v>
                </c:pt>
                <c:pt idx="21">
                  <c:v>159</c:v>
                </c:pt>
                <c:pt idx="22">
                  <c:v>146</c:v>
                </c:pt>
                <c:pt idx="23">
                  <c:v>123</c:v>
                </c:pt>
                <c:pt idx="24">
                  <c:v>109</c:v>
                </c:pt>
                <c:pt idx="25">
                  <c:v>60</c:v>
                </c:pt>
                <c:pt idx="26">
                  <c:v>49</c:v>
                </c:pt>
                <c:pt idx="27">
                  <c:v>78</c:v>
                </c:pt>
                <c:pt idx="28">
                  <c:v>96</c:v>
                </c:pt>
                <c:pt idx="29">
                  <c:v>127</c:v>
                </c:pt>
                <c:pt idx="30">
                  <c:v>101</c:v>
                </c:pt>
              </c:numCache>
            </c:numRef>
          </c:val>
          <c:smooth val="0"/>
          <c:extLst>
            <c:ext xmlns:c16="http://schemas.microsoft.com/office/drawing/2014/chart" uri="{C3380CC4-5D6E-409C-BE32-E72D297353CC}">
              <c16:uniqueId val="{00000000-C0B9-4613-82A0-DC2401800334}"/>
            </c:ext>
          </c:extLst>
        </c:ser>
        <c:dLbls>
          <c:showLegendKey val="0"/>
          <c:showVal val="0"/>
          <c:showCatName val="0"/>
          <c:showSerName val="0"/>
          <c:showPercent val="0"/>
          <c:showBubbleSize val="0"/>
        </c:dLbls>
        <c:smooth val="0"/>
        <c:axId val="404467320"/>
        <c:axId val="404467976"/>
      </c:lineChart>
      <c:dateAx>
        <c:axId val="40446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67976"/>
        <c:crosses val="autoZero"/>
        <c:auto val="1"/>
        <c:lblOffset val="100"/>
        <c:baseTimeUnit val="days"/>
      </c:dateAx>
      <c:valAx>
        <c:axId val="40446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6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Yapı Kredi</c:v>
                </c:pt>
              </c:strCache>
            </c:strRef>
          </c:tx>
          <c:spPr>
            <a:solidFill>
              <a:schemeClr val="accent1"/>
            </a:solidFill>
            <a:ln>
              <a:noFill/>
            </a:ln>
            <a:effectLst/>
          </c:spPr>
          <c:invertIfNegative val="0"/>
          <c:cat>
            <c:strRef>
              <c:f>Sheet1!$A$2:$A$3</c:f>
              <c:strCache>
                <c:ptCount val="2"/>
                <c:pt idx="0">
                  <c:v>Image</c:v>
                </c:pt>
                <c:pt idx="1">
                  <c:v>Video</c:v>
                </c:pt>
              </c:strCache>
            </c:strRef>
          </c:cat>
          <c:val>
            <c:numRef>
              <c:f>Sheet1!$B$2:$B$3</c:f>
              <c:numCache>
                <c:formatCode>General</c:formatCode>
                <c:ptCount val="2"/>
                <c:pt idx="0">
                  <c:v>0.16676142365880101</c:v>
                </c:pt>
                <c:pt idx="1">
                  <c:v>0.18735379350421</c:v>
                </c:pt>
              </c:numCache>
            </c:numRef>
          </c:val>
          <c:extLst>
            <c:ext xmlns:c16="http://schemas.microsoft.com/office/drawing/2014/chart" uri="{C3380CC4-5D6E-409C-BE32-E72D297353CC}">
              <c16:uniqueId val="{00000000-464D-435D-9948-34DC5D9E711F}"/>
            </c:ext>
          </c:extLst>
        </c:ser>
        <c:dLbls>
          <c:showLegendKey val="0"/>
          <c:showVal val="0"/>
          <c:showCatName val="0"/>
          <c:showSerName val="0"/>
          <c:showPercent val="0"/>
          <c:showBubbleSize val="0"/>
        </c:dLbls>
        <c:gapWidth val="219"/>
        <c:overlap val="-27"/>
        <c:axId val="404471584"/>
        <c:axId val="404470600"/>
      </c:barChart>
      <c:catAx>
        <c:axId val="40447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70600"/>
        <c:crosses val="autoZero"/>
        <c:auto val="1"/>
        <c:lblAlgn val="ctr"/>
        <c:lblOffset val="100"/>
        <c:noMultiLvlLbl val="0"/>
      </c:catAx>
      <c:valAx>
        <c:axId val="40447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7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269F-34FC-4C36-979B-0C4C4401385A}"/>
              </a:ext>
            </a:extLst>
          </p:cNvPr>
          <p:cNvSpPr>
            <a:spLocks noGrp="1"/>
          </p:cNvSpPr>
          <p:nvPr>
            <p:ph type="ctrTitle"/>
          </p:nvPr>
        </p:nvSpPr>
        <p:spPr/>
        <p:txBody>
          <a:bodyPr/>
          <a:lstStyle/>
          <a:p>
            <a:r>
              <a:rPr lang="en-US"/>
              <a:t>YKB SA</a:t>
            </a:r>
          </a:p>
        </p:txBody>
      </p:sp>
      <p:sp>
        <p:nvSpPr>
          <p:cNvPr id="3" name="Subtitle 2">
            <a:extLst>
              <a:ext uri="{FF2B5EF4-FFF2-40B4-BE49-F238E27FC236}">
                <a16:creationId xmlns:a16="http://schemas.microsoft.com/office/drawing/2014/main" id="{E844A611-8739-4299-8229-28B119DE9598}"/>
              </a:ext>
            </a:extLst>
          </p:cNvPr>
          <p:cNvSpPr>
            <a:spLocks noGrp="1"/>
          </p:cNvSpPr>
          <p:nvPr>
            <p:ph type="subTitle" idx="1"/>
          </p:nvPr>
        </p:nvSpPr>
        <p:spPr/>
        <p:txBody>
          <a:bodyPr/>
          <a:lstStyle/>
          <a:p>
            <a:r>
              <a:rPr lang="en-US"/>
              <a:t>Ingage</a:t>
            </a:r>
          </a:p>
        </p:txBody>
      </p:sp>
    </p:spTree>
    <p:extLst>
      <p:ext uri="{BB962C8B-B14F-4D97-AF65-F5344CB8AC3E}">
        <p14:creationId xmlns:p14="http://schemas.microsoft.com/office/powerpoint/2010/main" val="2641271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34CD3-857C-45C4-9486-A08F856C3334}"/>
              </a:ext>
            </a:extLst>
          </p:cNvPr>
          <p:cNvSpPr>
            <a:spLocks noGrp="1"/>
          </p:cNvSpPr>
          <p:nvPr>
            <p:ph type="title"/>
          </p:nvPr>
        </p:nvSpPr>
        <p:spPr/>
        <p:txBody>
          <a:bodyPr/>
          <a:lstStyle/>
          <a:p>
            <a:r>
              <a:rPr lang="en-US"/>
              <a:t>Facebook Key Metrics Table | Yapı Kredi İK</a:t>
            </a:r>
          </a:p>
        </p:txBody>
      </p:sp>
      <p:graphicFrame>
        <p:nvGraphicFramePr>
          <p:cNvPr id="5" name="Table Placeholder 4">
            <a:extLst>
              <a:ext uri="{FF2B5EF4-FFF2-40B4-BE49-F238E27FC236}">
                <a16:creationId xmlns:a16="http://schemas.microsoft.com/office/drawing/2014/main" id="{D3B99823-D00E-44A2-A4DF-22FEA1C335D7}"/>
              </a:ext>
            </a:extLst>
          </p:cNvPr>
          <p:cNvGraphicFramePr>
            <a:graphicFrameLocks noGrp="1"/>
          </p:cNvGraphicFramePr>
          <p:nvPr>
            <p:ph type="tbl" sz="quarter" idx="13"/>
            <p:extLst>
              <p:ext uri="{D42A27DB-BD31-4B8C-83A1-F6EECF244321}">
                <p14:modId xmlns:p14="http://schemas.microsoft.com/office/powerpoint/2010/main" val="50692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118783642"/>
                    </a:ext>
                  </a:extLst>
                </a:gridCol>
                <a:gridCol w="411480">
                  <a:extLst>
                    <a:ext uri="{9D8B030D-6E8A-4147-A177-3AD203B41FA5}">
                      <a16:colId xmlns:a16="http://schemas.microsoft.com/office/drawing/2014/main" val="3825075735"/>
                    </a:ext>
                  </a:extLst>
                </a:gridCol>
                <a:gridCol w="304495">
                  <a:extLst>
                    <a:ext uri="{9D8B030D-6E8A-4147-A177-3AD203B41FA5}">
                      <a16:colId xmlns:a16="http://schemas.microsoft.com/office/drawing/2014/main" val="2573267763"/>
                    </a:ext>
                  </a:extLst>
                </a:gridCol>
                <a:gridCol w="304495">
                  <a:extLst>
                    <a:ext uri="{9D8B030D-6E8A-4147-A177-3AD203B41FA5}">
                      <a16:colId xmlns:a16="http://schemas.microsoft.com/office/drawing/2014/main" val="1962387203"/>
                    </a:ext>
                  </a:extLst>
                </a:gridCol>
                <a:gridCol w="304495">
                  <a:extLst>
                    <a:ext uri="{9D8B030D-6E8A-4147-A177-3AD203B41FA5}">
                      <a16:colId xmlns:a16="http://schemas.microsoft.com/office/drawing/2014/main" val="776992497"/>
                    </a:ext>
                  </a:extLst>
                </a:gridCol>
                <a:gridCol w="304495">
                  <a:extLst>
                    <a:ext uri="{9D8B030D-6E8A-4147-A177-3AD203B41FA5}">
                      <a16:colId xmlns:a16="http://schemas.microsoft.com/office/drawing/2014/main" val="3750857628"/>
                    </a:ext>
                  </a:extLst>
                </a:gridCol>
                <a:gridCol w="304495">
                  <a:extLst>
                    <a:ext uri="{9D8B030D-6E8A-4147-A177-3AD203B41FA5}">
                      <a16:colId xmlns:a16="http://schemas.microsoft.com/office/drawing/2014/main" val="41445288"/>
                    </a:ext>
                  </a:extLst>
                </a:gridCol>
                <a:gridCol w="304495">
                  <a:extLst>
                    <a:ext uri="{9D8B030D-6E8A-4147-A177-3AD203B41FA5}">
                      <a16:colId xmlns:a16="http://schemas.microsoft.com/office/drawing/2014/main" val="2877248288"/>
                    </a:ext>
                  </a:extLst>
                </a:gridCol>
                <a:gridCol w="304495">
                  <a:extLst>
                    <a:ext uri="{9D8B030D-6E8A-4147-A177-3AD203B41FA5}">
                      <a16:colId xmlns:a16="http://schemas.microsoft.com/office/drawing/2014/main" val="3187610901"/>
                    </a:ext>
                  </a:extLst>
                </a:gridCol>
                <a:gridCol w="304495">
                  <a:extLst>
                    <a:ext uri="{9D8B030D-6E8A-4147-A177-3AD203B41FA5}">
                      <a16:colId xmlns:a16="http://schemas.microsoft.com/office/drawing/2014/main" val="3327316063"/>
                    </a:ext>
                  </a:extLst>
                </a:gridCol>
                <a:gridCol w="304495">
                  <a:extLst>
                    <a:ext uri="{9D8B030D-6E8A-4147-A177-3AD203B41FA5}">
                      <a16:colId xmlns:a16="http://schemas.microsoft.com/office/drawing/2014/main" val="102509980"/>
                    </a:ext>
                  </a:extLst>
                </a:gridCol>
                <a:gridCol w="304495">
                  <a:extLst>
                    <a:ext uri="{9D8B030D-6E8A-4147-A177-3AD203B41FA5}">
                      <a16:colId xmlns:a16="http://schemas.microsoft.com/office/drawing/2014/main" val="2234531928"/>
                    </a:ext>
                  </a:extLst>
                </a:gridCol>
                <a:gridCol w="304495">
                  <a:extLst>
                    <a:ext uri="{9D8B030D-6E8A-4147-A177-3AD203B41FA5}">
                      <a16:colId xmlns:a16="http://schemas.microsoft.com/office/drawing/2014/main" val="620260282"/>
                    </a:ext>
                  </a:extLst>
                </a:gridCol>
                <a:gridCol w="304495">
                  <a:extLst>
                    <a:ext uri="{9D8B030D-6E8A-4147-A177-3AD203B41FA5}">
                      <a16:colId xmlns:a16="http://schemas.microsoft.com/office/drawing/2014/main" val="1869275732"/>
                    </a:ext>
                  </a:extLst>
                </a:gridCol>
                <a:gridCol w="304495">
                  <a:extLst>
                    <a:ext uri="{9D8B030D-6E8A-4147-A177-3AD203B41FA5}">
                      <a16:colId xmlns:a16="http://schemas.microsoft.com/office/drawing/2014/main" val="3946581313"/>
                    </a:ext>
                  </a:extLst>
                </a:gridCol>
                <a:gridCol w="304495">
                  <a:extLst>
                    <a:ext uri="{9D8B030D-6E8A-4147-A177-3AD203B41FA5}">
                      <a16:colId xmlns:a16="http://schemas.microsoft.com/office/drawing/2014/main" val="2168248794"/>
                    </a:ext>
                  </a:extLst>
                </a:gridCol>
                <a:gridCol w="304495">
                  <a:extLst>
                    <a:ext uri="{9D8B030D-6E8A-4147-A177-3AD203B41FA5}">
                      <a16:colId xmlns:a16="http://schemas.microsoft.com/office/drawing/2014/main" val="2953148374"/>
                    </a:ext>
                  </a:extLst>
                </a:gridCol>
                <a:gridCol w="304495">
                  <a:extLst>
                    <a:ext uri="{9D8B030D-6E8A-4147-A177-3AD203B41FA5}">
                      <a16:colId xmlns:a16="http://schemas.microsoft.com/office/drawing/2014/main" val="518940077"/>
                    </a:ext>
                  </a:extLst>
                </a:gridCol>
                <a:gridCol w="304495">
                  <a:extLst>
                    <a:ext uri="{9D8B030D-6E8A-4147-A177-3AD203B41FA5}">
                      <a16:colId xmlns:a16="http://schemas.microsoft.com/office/drawing/2014/main" val="2290762192"/>
                    </a:ext>
                  </a:extLst>
                </a:gridCol>
                <a:gridCol w="304495">
                  <a:extLst>
                    <a:ext uri="{9D8B030D-6E8A-4147-A177-3AD203B41FA5}">
                      <a16:colId xmlns:a16="http://schemas.microsoft.com/office/drawing/2014/main" val="3930748394"/>
                    </a:ext>
                  </a:extLst>
                </a:gridCol>
                <a:gridCol w="304495">
                  <a:extLst>
                    <a:ext uri="{9D8B030D-6E8A-4147-A177-3AD203B41FA5}">
                      <a16:colId xmlns:a16="http://schemas.microsoft.com/office/drawing/2014/main" val="1998898631"/>
                    </a:ext>
                  </a:extLst>
                </a:gridCol>
                <a:gridCol w="304495">
                  <a:extLst>
                    <a:ext uri="{9D8B030D-6E8A-4147-A177-3AD203B41FA5}">
                      <a16:colId xmlns:a16="http://schemas.microsoft.com/office/drawing/2014/main" val="2199560619"/>
                    </a:ext>
                  </a:extLst>
                </a:gridCol>
                <a:gridCol w="304495">
                  <a:extLst>
                    <a:ext uri="{9D8B030D-6E8A-4147-A177-3AD203B41FA5}">
                      <a16:colId xmlns:a16="http://schemas.microsoft.com/office/drawing/2014/main" val="2195253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08006215"/>
                  </a:ext>
                </a:extLst>
              </a:tr>
              <a:tr h="370840">
                <a:tc>
                  <a:txBody>
                    <a:bodyPr/>
                    <a:lstStyle/>
                    <a:p>
                      <a:r>
                        <a:rPr lang="en-US" sz="1000"/>
                        <a:t>Yapı Kredi İnsan Kaynakları</a:t>
                      </a:r>
                    </a:p>
                  </a:txBody>
                  <a:tcPr/>
                </a:tc>
                <a:tc>
                  <a:txBody>
                    <a:bodyPr/>
                    <a:lstStyle/>
                    <a:p>
                      <a:r>
                        <a:rPr lang="en-US" sz="1000"/>
                        <a:t>117988</a:t>
                      </a:r>
                    </a:p>
                  </a:txBody>
                  <a:tcPr/>
                </a:tc>
                <a:tc>
                  <a:txBody>
                    <a:bodyPr/>
                    <a:lstStyle/>
                    <a:p>
                      <a:r>
                        <a:rPr lang="en-US" sz="1000"/>
                        <a:t>5061</a:t>
                      </a:r>
                    </a:p>
                  </a:txBody>
                  <a:tcPr/>
                </a:tc>
                <a:tc>
                  <a:txBody>
                    <a:bodyPr/>
                    <a:lstStyle/>
                    <a:p>
                      <a:r>
                        <a:rPr lang="en-US" sz="1000"/>
                        <a:t>20</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5</a:t>
                      </a:r>
                    </a:p>
                  </a:txBody>
                  <a:tcPr/>
                </a:tc>
                <a:tc>
                  <a:txBody>
                    <a:bodyPr/>
                    <a:lstStyle/>
                    <a:p>
                      <a:r>
                        <a:rPr lang="en-US" sz="1000"/>
                        <a:t>35575</a:t>
                      </a:r>
                    </a:p>
                  </a:txBody>
                  <a:tcPr/>
                </a:tc>
                <a:tc>
                  <a:txBody>
                    <a:bodyPr/>
                    <a:lstStyle/>
                    <a:p>
                      <a:r>
                        <a:rPr lang="en-US" sz="1000"/>
                        <a:t>19</a:t>
                      </a:r>
                    </a:p>
                  </a:txBody>
                  <a:tcPr/>
                </a:tc>
                <a:tc>
                  <a:txBody>
                    <a:bodyPr/>
                    <a:lstStyle/>
                    <a:p>
                      <a:r>
                        <a:rPr lang="en-US" sz="1000"/>
                        <a:t>35011</a:t>
                      </a:r>
                    </a:p>
                  </a:txBody>
                  <a:tcPr/>
                </a:tc>
                <a:tc>
                  <a:txBody>
                    <a:bodyPr/>
                    <a:lstStyle/>
                    <a:p>
                      <a:r>
                        <a:rPr lang="en-US" sz="1000"/>
                        <a:t>397</a:t>
                      </a:r>
                    </a:p>
                  </a:txBody>
                  <a:tcPr/>
                </a:tc>
                <a:tc>
                  <a:txBody>
                    <a:bodyPr/>
                    <a:lstStyle/>
                    <a:p>
                      <a:r>
                        <a:rPr lang="en-US" sz="1000"/>
                        <a:t>90</a:t>
                      </a:r>
                    </a:p>
                  </a:txBody>
                  <a:tcPr/>
                </a:tc>
                <a:tc>
                  <a:txBody>
                    <a:bodyPr/>
                    <a:lstStyle/>
                    <a:p>
                      <a:r>
                        <a:rPr lang="en-US" sz="1000"/>
                        <a:t>48</a:t>
                      </a:r>
                    </a:p>
                  </a:txBody>
                  <a:tcPr/>
                </a:tc>
                <a:tc>
                  <a:txBody>
                    <a:bodyPr/>
                    <a:lstStyle/>
                    <a:p>
                      <a:r>
                        <a:rPr lang="en-US" sz="1000"/>
                        <a:t>10</a:t>
                      </a:r>
                    </a:p>
                  </a:txBody>
                  <a:tcPr/>
                </a:tc>
                <a:tc>
                  <a:txBody>
                    <a:bodyPr/>
                    <a:lstStyle/>
                    <a:p>
                      <a:r>
                        <a:rPr lang="en-US" sz="1000"/>
                        <a:t>19</a:t>
                      </a:r>
                    </a:p>
                  </a:txBody>
                  <a:tcPr/>
                </a:tc>
                <a:tc>
                  <a:txBody>
                    <a:bodyPr/>
                    <a:lstStyle/>
                    <a:p>
                      <a:r>
                        <a:rPr lang="en-US" sz="1000"/>
                        <a:t>218</a:t>
                      </a:r>
                    </a:p>
                  </a:txBody>
                  <a:tcPr/>
                </a:tc>
                <a:tc>
                  <a:txBody>
                    <a:bodyPr/>
                    <a:lstStyle/>
                    <a:p>
                      <a:r>
                        <a:rPr lang="en-US" sz="1000"/>
                        <a:t>206</a:t>
                      </a:r>
                    </a:p>
                  </a:txBody>
                  <a:tcPr/>
                </a:tc>
                <a:tc>
                  <a:txBody>
                    <a:bodyPr/>
                    <a:lstStyle/>
                    <a:p>
                      <a:r>
                        <a:rPr lang="en-US" sz="1000"/>
                        <a:t>35999</a:t>
                      </a:r>
                    </a:p>
                  </a:txBody>
                  <a:tcPr/>
                </a:tc>
                <a:tc>
                  <a:txBody>
                    <a:bodyPr/>
                    <a:lstStyle/>
                    <a:p>
                      <a:r>
                        <a:rPr lang="en-US" sz="1000"/>
                        <a:t>0</a:t>
                      </a:r>
                    </a:p>
                  </a:txBody>
                  <a:tcPr/>
                </a:tc>
                <a:tc>
                  <a:txBody>
                    <a:bodyPr/>
                    <a:lstStyle/>
                    <a:p>
                      <a:r>
                        <a:rPr lang="en-US" sz="1000"/>
                        <a:t>0</a:t>
                      </a:r>
                    </a:p>
                  </a:txBody>
                  <a:tcPr/>
                </a:tc>
                <a:tc>
                  <a:txBody>
                    <a:bodyPr/>
                    <a:lstStyle/>
                    <a:p>
                      <a:r>
                        <a:rPr lang="en-US" sz="1000"/>
                        <a:t>1.5590 %</a:t>
                      </a:r>
                    </a:p>
                  </a:txBody>
                  <a:tcPr/>
                </a:tc>
                <a:tc>
                  <a:txBody>
                    <a:bodyPr/>
                    <a:lstStyle/>
                    <a:p>
                      <a:r>
                        <a:rPr lang="en-US" sz="1000"/>
                        <a:t>0.0 %</a:t>
                      </a:r>
                    </a:p>
                  </a:txBody>
                  <a:tcPr/>
                </a:tc>
                <a:extLst>
                  <a:ext uri="{0D108BD9-81ED-4DB2-BD59-A6C34878D82A}">
                    <a16:rowId xmlns:a16="http://schemas.microsoft.com/office/drawing/2014/main" val="598090920"/>
                  </a:ext>
                </a:extLst>
              </a:tr>
            </a:tbl>
          </a:graphicData>
        </a:graphic>
      </p:graphicFrame>
      <p:sp>
        <p:nvSpPr>
          <p:cNvPr id="4" name="Text Placeholder 3">
            <a:extLst>
              <a:ext uri="{FF2B5EF4-FFF2-40B4-BE49-F238E27FC236}">
                <a16:creationId xmlns:a16="http://schemas.microsoft.com/office/drawing/2014/main" id="{329178C0-09E9-426D-AF1D-6B9796681BA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76256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69213-8EB0-46FE-B361-0C46B9A127CD}"/>
              </a:ext>
            </a:extLst>
          </p:cNvPr>
          <p:cNvSpPr>
            <a:spLocks noGrp="1"/>
          </p:cNvSpPr>
          <p:nvPr>
            <p:ph type="title"/>
          </p:nvPr>
        </p:nvSpPr>
        <p:spPr/>
        <p:txBody>
          <a:bodyPr/>
          <a:lstStyle/>
          <a:p>
            <a:r>
              <a:rPr lang="en-US"/>
              <a:t>Facebook Fans Total | Yapı Kredi İK</a:t>
            </a:r>
          </a:p>
        </p:txBody>
      </p:sp>
      <p:graphicFrame>
        <p:nvGraphicFramePr>
          <p:cNvPr id="6" name="Chart Placeholder 5">
            <a:extLst>
              <a:ext uri="{FF2B5EF4-FFF2-40B4-BE49-F238E27FC236}">
                <a16:creationId xmlns:a16="http://schemas.microsoft.com/office/drawing/2014/main" id="{294E15C5-5F4B-477F-89A4-2DDA564D0333}"/>
              </a:ext>
            </a:extLst>
          </p:cNvPr>
          <p:cNvGraphicFramePr>
            <a:graphicFrameLocks noGrp="1"/>
          </p:cNvGraphicFramePr>
          <p:nvPr>
            <p:ph type="chart" sz="quarter" idx="13"/>
            <p:extLst>
              <p:ext uri="{D42A27DB-BD31-4B8C-83A1-F6EECF244321}">
                <p14:modId xmlns:p14="http://schemas.microsoft.com/office/powerpoint/2010/main" val="3436679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2F009-55C2-4205-B2CA-D2F5B4EA71D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20B69A9A-941A-4D97-B0C0-933EA2C05E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24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5A7BD-2B57-43FC-BCBC-35F8F6C3E0BE}"/>
              </a:ext>
            </a:extLst>
          </p:cNvPr>
          <p:cNvSpPr>
            <a:spLocks noGrp="1"/>
          </p:cNvSpPr>
          <p:nvPr>
            <p:ph type="title"/>
          </p:nvPr>
        </p:nvSpPr>
        <p:spPr/>
        <p:txBody>
          <a:bodyPr/>
          <a:lstStyle/>
          <a:p>
            <a:r>
              <a:rPr lang="en-US"/>
              <a:t>Facebook Fans Change | Yapı Kredi İK</a:t>
            </a:r>
          </a:p>
        </p:txBody>
      </p:sp>
      <p:graphicFrame>
        <p:nvGraphicFramePr>
          <p:cNvPr id="6" name="Chart Placeholder 5">
            <a:extLst>
              <a:ext uri="{FF2B5EF4-FFF2-40B4-BE49-F238E27FC236}">
                <a16:creationId xmlns:a16="http://schemas.microsoft.com/office/drawing/2014/main" id="{485AD043-E9EA-4B3D-A6DC-247BC5218C7F}"/>
              </a:ext>
            </a:extLst>
          </p:cNvPr>
          <p:cNvGraphicFramePr>
            <a:graphicFrameLocks noGrp="1"/>
          </p:cNvGraphicFramePr>
          <p:nvPr>
            <p:ph type="chart" sz="quarter" idx="13"/>
            <p:extLst>
              <p:ext uri="{D42A27DB-BD31-4B8C-83A1-F6EECF244321}">
                <p14:modId xmlns:p14="http://schemas.microsoft.com/office/powerpoint/2010/main" val="1631574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A630C1-DD85-4C51-8245-9D7FC867C3A0}"/>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577FABC-D0CD-4BF1-A61E-AD8695C0AA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4248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061A-A75A-41A7-BAF6-E35FCA1C55E7}"/>
              </a:ext>
            </a:extLst>
          </p:cNvPr>
          <p:cNvSpPr>
            <a:spLocks noGrp="1"/>
          </p:cNvSpPr>
          <p:nvPr>
            <p:ph type="title"/>
          </p:nvPr>
        </p:nvSpPr>
        <p:spPr/>
        <p:txBody>
          <a:bodyPr/>
          <a:lstStyle/>
          <a:p>
            <a:r>
              <a:rPr lang="en-US"/>
              <a:t>Facebook Fan Demographics | Yapı Kredi İK</a:t>
            </a:r>
          </a:p>
        </p:txBody>
      </p:sp>
      <p:graphicFrame>
        <p:nvGraphicFramePr>
          <p:cNvPr id="6" name="Chart Placeholder 5">
            <a:extLst>
              <a:ext uri="{FF2B5EF4-FFF2-40B4-BE49-F238E27FC236}">
                <a16:creationId xmlns:a16="http://schemas.microsoft.com/office/drawing/2014/main" id="{489B7FC8-0190-4C50-B60D-8EECF0F06F4D}"/>
              </a:ext>
            </a:extLst>
          </p:cNvPr>
          <p:cNvGraphicFramePr>
            <a:graphicFrameLocks noGrp="1"/>
          </p:cNvGraphicFramePr>
          <p:nvPr>
            <p:ph type="chart" sz="quarter" idx="13"/>
            <p:extLst>
              <p:ext uri="{D42A27DB-BD31-4B8C-83A1-F6EECF244321}">
                <p14:modId xmlns:p14="http://schemas.microsoft.com/office/powerpoint/2010/main" val="2838917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C59950-018E-41F0-98DF-4E4BF740D85F}"/>
              </a:ext>
            </a:extLst>
          </p:cNvPr>
          <p:cNvSpPr>
            <a:spLocks noGrp="1"/>
          </p:cNvSpPr>
          <p:nvPr>
            <p:ph type="body" sz="quarter" idx="14"/>
          </p:nvPr>
        </p:nvSpPr>
        <p:spPr/>
        <p:txBody>
          <a:bodyPr/>
          <a:lstStyle/>
          <a:p>
            <a:r>
              <a:rPr lang="en-US"/>
              <a:t>11/11/2019 - 11/17/2019</a:t>
            </a:r>
          </a:p>
        </p:txBody>
      </p:sp>
      <p:sp>
        <p:nvSpPr>
          <p:cNvPr id="5" name="Footer Placeholder 4">
            <a:extLst>
              <a:ext uri="{FF2B5EF4-FFF2-40B4-BE49-F238E27FC236}">
                <a16:creationId xmlns:a16="http://schemas.microsoft.com/office/drawing/2014/main" id="{6DA83114-0FCF-4D99-AC12-196FB13148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264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7A88F-5483-4907-A1D4-E484413B74F1}"/>
              </a:ext>
            </a:extLst>
          </p:cNvPr>
          <p:cNvSpPr>
            <a:spLocks noGrp="1"/>
          </p:cNvSpPr>
          <p:nvPr>
            <p:ph type="title"/>
          </p:nvPr>
        </p:nvSpPr>
        <p:spPr/>
        <p:txBody>
          <a:bodyPr/>
          <a:lstStyle/>
          <a:p>
            <a:r>
              <a:rPr lang="en-US"/>
              <a:t>Facebook Reach | Yapı Kredi İK</a:t>
            </a:r>
          </a:p>
        </p:txBody>
      </p:sp>
      <p:graphicFrame>
        <p:nvGraphicFramePr>
          <p:cNvPr id="6" name="Chart Placeholder 5">
            <a:extLst>
              <a:ext uri="{FF2B5EF4-FFF2-40B4-BE49-F238E27FC236}">
                <a16:creationId xmlns:a16="http://schemas.microsoft.com/office/drawing/2014/main" id="{8BF890FC-8CAC-4422-9A14-41ECF7681DF5}"/>
              </a:ext>
            </a:extLst>
          </p:cNvPr>
          <p:cNvGraphicFramePr>
            <a:graphicFrameLocks noGrp="1"/>
          </p:cNvGraphicFramePr>
          <p:nvPr>
            <p:ph type="chart" sz="quarter" idx="13"/>
            <p:extLst>
              <p:ext uri="{D42A27DB-BD31-4B8C-83A1-F6EECF244321}">
                <p14:modId xmlns:p14="http://schemas.microsoft.com/office/powerpoint/2010/main" val="2512800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65A9A5-A111-4916-8EA1-BDE5DC925964}"/>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C56C45EA-C613-4532-A9C1-61987D331B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022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18A0A-A820-48C2-8EAC-A939D886C68F}"/>
              </a:ext>
            </a:extLst>
          </p:cNvPr>
          <p:cNvSpPr>
            <a:spLocks noGrp="1"/>
          </p:cNvSpPr>
          <p:nvPr>
            <p:ph type="title"/>
          </p:nvPr>
        </p:nvSpPr>
        <p:spPr/>
        <p:txBody>
          <a:bodyPr/>
          <a:lstStyle/>
          <a:p>
            <a:r>
              <a:rPr lang="en-US"/>
              <a:t>Facebook Reach Type Distribution (last 28 days) | Yapı Kredi İK</a:t>
            </a:r>
          </a:p>
        </p:txBody>
      </p:sp>
      <p:graphicFrame>
        <p:nvGraphicFramePr>
          <p:cNvPr id="6" name="Chart Placeholder 5">
            <a:extLst>
              <a:ext uri="{FF2B5EF4-FFF2-40B4-BE49-F238E27FC236}">
                <a16:creationId xmlns:a16="http://schemas.microsoft.com/office/drawing/2014/main" id="{6B459D5E-D570-4C74-853D-79C2AEB76A12}"/>
              </a:ext>
            </a:extLst>
          </p:cNvPr>
          <p:cNvGraphicFramePr>
            <a:graphicFrameLocks noGrp="1"/>
          </p:cNvGraphicFramePr>
          <p:nvPr>
            <p:ph type="chart" sz="quarter" idx="13"/>
            <p:extLst>
              <p:ext uri="{D42A27DB-BD31-4B8C-83A1-F6EECF244321}">
                <p14:modId xmlns:p14="http://schemas.microsoft.com/office/powerpoint/2010/main" val="2789017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6663CB-4B54-4382-A416-67AD100C774B}"/>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07588B15-D6B1-4408-AD1D-66F3D726F8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406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6B9B-8D44-4C82-A046-879CA1C4141B}"/>
              </a:ext>
            </a:extLst>
          </p:cNvPr>
          <p:cNvSpPr>
            <a:spLocks noGrp="1"/>
          </p:cNvSpPr>
          <p:nvPr>
            <p:ph type="title"/>
          </p:nvPr>
        </p:nvSpPr>
        <p:spPr/>
        <p:txBody>
          <a:bodyPr/>
          <a:lstStyle/>
          <a:p>
            <a:r>
              <a:rPr lang="en-US"/>
              <a:t>Facebook Page Post Reach Table | Yapı Kredi İK</a:t>
            </a:r>
          </a:p>
        </p:txBody>
      </p:sp>
      <p:graphicFrame>
        <p:nvGraphicFramePr>
          <p:cNvPr id="5" name="Table Placeholder 4">
            <a:extLst>
              <a:ext uri="{FF2B5EF4-FFF2-40B4-BE49-F238E27FC236}">
                <a16:creationId xmlns:a16="http://schemas.microsoft.com/office/drawing/2014/main" id="{B92B4F10-106E-4E65-B1AA-FD0A352D9098}"/>
              </a:ext>
            </a:extLst>
          </p:cNvPr>
          <p:cNvGraphicFramePr>
            <a:graphicFrameLocks noGrp="1"/>
          </p:cNvGraphicFramePr>
          <p:nvPr>
            <p:ph type="tbl" sz="quarter" idx="13"/>
            <p:extLst>
              <p:ext uri="{D42A27DB-BD31-4B8C-83A1-F6EECF244321}">
                <p14:modId xmlns:p14="http://schemas.microsoft.com/office/powerpoint/2010/main" val="148704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2525473"/>
                    </a:ext>
                  </a:extLst>
                </a:gridCol>
                <a:gridCol w="1645920">
                  <a:extLst>
                    <a:ext uri="{9D8B030D-6E8A-4147-A177-3AD203B41FA5}">
                      <a16:colId xmlns:a16="http://schemas.microsoft.com/office/drawing/2014/main" val="3581048938"/>
                    </a:ext>
                  </a:extLst>
                </a:gridCol>
                <a:gridCol w="1645920">
                  <a:extLst>
                    <a:ext uri="{9D8B030D-6E8A-4147-A177-3AD203B41FA5}">
                      <a16:colId xmlns:a16="http://schemas.microsoft.com/office/drawing/2014/main" val="3264134284"/>
                    </a:ext>
                  </a:extLst>
                </a:gridCol>
                <a:gridCol w="1645920">
                  <a:extLst>
                    <a:ext uri="{9D8B030D-6E8A-4147-A177-3AD203B41FA5}">
                      <a16:colId xmlns:a16="http://schemas.microsoft.com/office/drawing/2014/main" val="980975873"/>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4286058240"/>
                  </a:ext>
                </a:extLst>
              </a:tr>
              <a:tr h="370840">
                <a:tc>
                  <a:txBody>
                    <a:bodyPr/>
                    <a:lstStyle/>
                    <a:p>
                      <a:r>
                        <a:rPr lang="en-US" sz="1000"/>
                        <a:t>Yapı Kredi İnsan Kaynakları</a:t>
                      </a:r>
                    </a:p>
                  </a:txBody>
                  <a:tcPr/>
                </a:tc>
                <a:tc>
                  <a:txBody>
                    <a:bodyPr/>
                    <a:lstStyle/>
                    <a:p>
                      <a:r>
                        <a:rPr lang="en-US" sz="1000"/>
                        <a:t>242722</a:t>
                      </a:r>
                    </a:p>
                  </a:txBody>
                  <a:tcPr/>
                </a:tc>
                <a:tc>
                  <a:txBody>
                    <a:bodyPr/>
                    <a:lstStyle/>
                    <a:p>
                      <a:r>
                        <a:rPr lang="en-US" sz="1000"/>
                        <a:t>654030</a:t>
                      </a:r>
                    </a:p>
                  </a:txBody>
                  <a:tcPr/>
                </a:tc>
                <a:tc>
                  <a:txBody>
                    <a:bodyPr/>
                    <a:lstStyle/>
                    <a:p>
                      <a:r>
                        <a:rPr lang="en-US" sz="1000"/>
                        <a:t>3214132</a:t>
                      </a:r>
                    </a:p>
                  </a:txBody>
                  <a:tcPr/>
                </a:tc>
                <a:extLst>
                  <a:ext uri="{0D108BD9-81ED-4DB2-BD59-A6C34878D82A}">
                    <a16:rowId xmlns:a16="http://schemas.microsoft.com/office/drawing/2014/main" val="1157975741"/>
                  </a:ext>
                </a:extLst>
              </a:tr>
            </a:tbl>
          </a:graphicData>
        </a:graphic>
      </p:graphicFrame>
      <p:sp>
        <p:nvSpPr>
          <p:cNvPr id="4" name="Text Placeholder 3">
            <a:extLst>
              <a:ext uri="{FF2B5EF4-FFF2-40B4-BE49-F238E27FC236}">
                <a16:creationId xmlns:a16="http://schemas.microsoft.com/office/drawing/2014/main" id="{F0DECC35-2BAB-4241-A4CD-F903471C59A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36246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F29BD-CE1A-4D1D-98C0-B90D4F7BA113}"/>
              </a:ext>
            </a:extLst>
          </p:cNvPr>
          <p:cNvSpPr>
            <a:spLocks noGrp="1"/>
          </p:cNvSpPr>
          <p:nvPr>
            <p:ph type="title"/>
          </p:nvPr>
        </p:nvSpPr>
        <p:spPr/>
        <p:txBody>
          <a:bodyPr/>
          <a:lstStyle/>
          <a:p>
            <a:r>
              <a:rPr lang="en-US"/>
              <a:t>Facebook Engaged Users | Yapı Kredi İK</a:t>
            </a:r>
          </a:p>
        </p:txBody>
      </p:sp>
      <p:graphicFrame>
        <p:nvGraphicFramePr>
          <p:cNvPr id="6" name="Chart Placeholder 5">
            <a:extLst>
              <a:ext uri="{FF2B5EF4-FFF2-40B4-BE49-F238E27FC236}">
                <a16:creationId xmlns:a16="http://schemas.microsoft.com/office/drawing/2014/main" id="{01D70379-AFDA-42DD-9E2A-77E0CCB2B742}"/>
              </a:ext>
            </a:extLst>
          </p:cNvPr>
          <p:cNvGraphicFramePr>
            <a:graphicFrameLocks noGrp="1"/>
          </p:cNvGraphicFramePr>
          <p:nvPr>
            <p:ph type="chart" sz="quarter" idx="13"/>
            <p:extLst>
              <p:ext uri="{D42A27DB-BD31-4B8C-83A1-F6EECF244321}">
                <p14:modId xmlns:p14="http://schemas.microsoft.com/office/powerpoint/2010/main" val="2767183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3497EC-DBDD-4FD1-B99E-E0D9682761E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D3CBE407-F78E-4DE3-AA6E-1A176F91CC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7147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6CD5A-4B64-4F43-89BA-09DEB666E56E}"/>
              </a:ext>
            </a:extLst>
          </p:cNvPr>
          <p:cNvSpPr>
            <a:spLocks noGrp="1"/>
          </p:cNvSpPr>
          <p:nvPr>
            <p:ph type="title"/>
          </p:nvPr>
        </p:nvSpPr>
        <p:spPr/>
        <p:txBody>
          <a:bodyPr/>
          <a:lstStyle/>
          <a:p>
            <a:r>
              <a:rPr lang="en-US"/>
              <a:t>Facebook Engagement Rate | Yapı Kredi İK</a:t>
            </a:r>
          </a:p>
        </p:txBody>
      </p:sp>
      <p:graphicFrame>
        <p:nvGraphicFramePr>
          <p:cNvPr id="6" name="Chart Placeholder 5">
            <a:extLst>
              <a:ext uri="{FF2B5EF4-FFF2-40B4-BE49-F238E27FC236}">
                <a16:creationId xmlns:a16="http://schemas.microsoft.com/office/drawing/2014/main" id="{131180FD-0D75-45A3-8F35-6F3A0F08C51B}"/>
              </a:ext>
            </a:extLst>
          </p:cNvPr>
          <p:cNvGraphicFramePr>
            <a:graphicFrameLocks noGrp="1"/>
          </p:cNvGraphicFramePr>
          <p:nvPr>
            <p:ph type="chart" sz="quarter" idx="13"/>
            <p:extLst>
              <p:ext uri="{D42A27DB-BD31-4B8C-83A1-F6EECF244321}">
                <p14:modId xmlns:p14="http://schemas.microsoft.com/office/powerpoint/2010/main" val="3490338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C3668F-84DE-4FF5-B2A2-6452ED471CB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CC007ED8-48A5-4E09-B7F9-DD2E781811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609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4417A-E7E7-4AFC-8F59-9D11EE6F71E1}"/>
              </a:ext>
            </a:extLst>
          </p:cNvPr>
          <p:cNvSpPr>
            <a:spLocks noGrp="1"/>
          </p:cNvSpPr>
          <p:nvPr>
            <p:ph type="title"/>
          </p:nvPr>
        </p:nvSpPr>
        <p:spPr/>
        <p:txBody>
          <a:bodyPr/>
          <a:lstStyle/>
          <a:p>
            <a:r>
              <a:rPr lang="en-US"/>
              <a:t>Facebook Own Posts | Yapı Kredi İK</a:t>
            </a:r>
          </a:p>
        </p:txBody>
      </p:sp>
      <p:graphicFrame>
        <p:nvGraphicFramePr>
          <p:cNvPr id="6" name="Chart Placeholder 5">
            <a:extLst>
              <a:ext uri="{FF2B5EF4-FFF2-40B4-BE49-F238E27FC236}">
                <a16:creationId xmlns:a16="http://schemas.microsoft.com/office/drawing/2014/main" id="{5D934472-FFB3-4EB1-809A-E8B8E4302F02}"/>
              </a:ext>
            </a:extLst>
          </p:cNvPr>
          <p:cNvGraphicFramePr>
            <a:graphicFrameLocks noGrp="1"/>
          </p:cNvGraphicFramePr>
          <p:nvPr>
            <p:ph type="chart" sz="quarter" idx="13"/>
            <p:extLst>
              <p:ext uri="{D42A27DB-BD31-4B8C-83A1-F6EECF244321}">
                <p14:modId xmlns:p14="http://schemas.microsoft.com/office/powerpoint/2010/main" val="3809564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0CEFBB-FDBD-4BB2-AAF0-A011D5B852E8}"/>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F64B9478-B608-41A9-B856-C99BE397AB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4588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89912-3147-481D-8688-E3678F7007E9}"/>
              </a:ext>
            </a:extLst>
          </p:cNvPr>
          <p:cNvSpPr>
            <a:spLocks noGrp="1"/>
          </p:cNvSpPr>
          <p:nvPr>
            <p:ph type="title"/>
          </p:nvPr>
        </p:nvSpPr>
        <p:spPr/>
        <p:txBody>
          <a:bodyPr/>
          <a:lstStyle/>
          <a:p>
            <a:r>
              <a:rPr lang="en-US"/>
              <a:t>Facebook Interactions by Post Type | Yapı Kredi İK</a:t>
            </a:r>
          </a:p>
        </p:txBody>
      </p:sp>
      <p:graphicFrame>
        <p:nvGraphicFramePr>
          <p:cNvPr id="6" name="Chart Placeholder 5">
            <a:extLst>
              <a:ext uri="{FF2B5EF4-FFF2-40B4-BE49-F238E27FC236}">
                <a16:creationId xmlns:a16="http://schemas.microsoft.com/office/drawing/2014/main" id="{842C05C7-870C-4EDC-9D97-860C6613622B}"/>
              </a:ext>
            </a:extLst>
          </p:cNvPr>
          <p:cNvGraphicFramePr>
            <a:graphicFrameLocks noGrp="1"/>
          </p:cNvGraphicFramePr>
          <p:nvPr>
            <p:ph type="chart" sz="quarter" idx="13"/>
            <p:extLst>
              <p:ext uri="{D42A27DB-BD31-4B8C-83A1-F6EECF244321}">
                <p14:modId xmlns:p14="http://schemas.microsoft.com/office/powerpoint/2010/main" val="1889759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B8125A-1EB6-4678-A306-D2E583C84605}"/>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56BA99CF-1B0C-4897-9981-DF7D294CF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9316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AD427-EF62-4D96-A1CE-237A9BE2E275}"/>
              </a:ext>
            </a:extLst>
          </p:cNvPr>
          <p:cNvSpPr>
            <a:spLocks noGrp="1"/>
          </p:cNvSpPr>
          <p:nvPr>
            <p:ph type="title"/>
          </p:nvPr>
        </p:nvSpPr>
        <p:spPr/>
        <p:txBody>
          <a:bodyPr/>
          <a:lstStyle/>
          <a:p>
            <a:r>
              <a:rPr lang="en-US"/>
              <a:t>Facebook Interaction Rate By Post Type | Yapı Kredi İK</a:t>
            </a:r>
          </a:p>
        </p:txBody>
      </p:sp>
      <p:graphicFrame>
        <p:nvGraphicFramePr>
          <p:cNvPr id="6" name="Chart Placeholder 5">
            <a:extLst>
              <a:ext uri="{FF2B5EF4-FFF2-40B4-BE49-F238E27FC236}">
                <a16:creationId xmlns:a16="http://schemas.microsoft.com/office/drawing/2014/main" id="{901405C5-9033-4E21-A039-3C78DD5AF9CE}"/>
              </a:ext>
            </a:extLst>
          </p:cNvPr>
          <p:cNvGraphicFramePr>
            <a:graphicFrameLocks noGrp="1"/>
          </p:cNvGraphicFramePr>
          <p:nvPr>
            <p:ph type="chart" sz="quarter" idx="13"/>
            <p:extLst>
              <p:ext uri="{D42A27DB-BD31-4B8C-83A1-F6EECF244321}">
                <p14:modId xmlns:p14="http://schemas.microsoft.com/office/powerpoint/2010/main" val="44575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349288-3F7C-406C-A21F-7767384DCBE4}"/>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0818B620-5A6B-4B72-8514-B20F55CD9B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5541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D7881-4E3A-4623-8623-51F5B44BE337}"/>
              </a:ext>
            </a:extLst>
          </p:cNvPr>
          <p:cNvSpPr>
            <a:spLocks noGrp="1"/>
          </p:cNvSpPr>
          <p:nvPr>
            <p:ph type="title"/>
          </p:nvPr>
        </p:nvSpPr>
        <p:spPr/>
        <p:txBody>
          <a:bodyPr/>
          <a:lstStyle/>
          <a:p>
            <a:r>
              <a:rPr lang="en-US"/>
              <a:t>Facebook Interactions Distribution | Yapı Kredi İK</a:t>
            </a:r>
          </a:p>
        </p:txBody>
      </p:sp>
      <p:graphicFrame>
        <p:nvGraphicFramePr>
          <p:cNvPr id="6" name="Chart Placeholder 5">
            <a:extLst>
              <a:ext uri="{FF2B5EF4-FFF2-40B4-BE49-F238E27FC236}">
                <a16:creationId xmlns:a16="http://schemas.microsoft.com/office/drawing/2014/main" id="{CA816900-A0C2-4167-8B8A-B6517032C87B}"/>
              </a:ext>
            </a:extLst>
          </p:cNvPr>
          <p:cNvGraphicFramePr>
            <a:graphicFrameLocks noGrp="1"/>
          </p:cNvGraphicFramePr>
          <p:nvPr>
            <p:ph type="chart" sz="quarter" idx="13"/>
            <p:extLst>
              <p:ext uri="{D42A27DB-BD31-4B8C-83A1-F6EECF244321}">
                <p14:modId xmlns:p14="http://schemas.microsoft.com/office/powerpoint/2010/main" val="694653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F19E0F-AC83-42C2-B384-93F868E52528}"/>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FF7B5A34-7BBD-4894-9A60-2679A05FA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9117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0AFFF-CEDB-4745-990A-25E0D868E380}"/>
              </a:ext>
            </a:extLst>
          </p:cNvPr>
          <p:cNvSpPr>
            <a:spLocks noGrp="1"/>
          </p:cNvSpPr>
          <p:nvPr>
            <p:ph type="title"/>
          </p:nvPr>
        </p:nvSpPr>
        <p:spPr/>
        <p:txBody>
          <a:bodyPr/>
          <a:lstStyle/>
          <a:p>
            <a:r>
              <a:rPr lang="en-US"/>
              <a:t>Facebook Own Posts Table | Yapı Kredi İK - 1 of 21</a:t>
            </a:r>
          </a:p>
        </p:txBody>
      </p:sp>
      <p:graphicFrame>
        <p:nvGraphicFramePr>
          <p:cNvPr id="5" name="Table Placeholder 4">
            <a:extLst>
              <a:ext uri="{FF2B5EF4-FFF2-40B4-BE49-F238E27FC236}">
                <a16:creationId xmlns:a16="http://schemas.microsoft.com/office/drawing/2014/main" id="{90B0B16E-EE4A-455E-8FAA-D34056D80DBC}"/>
              </a:ext>
            </a:extLst>
          </p:cNvPr>
          <p:cNvGraphicFramePr>
            <a:graphicFrameLocks noGrp="1"/>
          </p:cNvGraphicFramePr>
          <p:nvPr>
            <p:ph type="tbl" sz="quarter" idx="13"/>
            <p:extLst>
              <p:ext uri="{D42A27DB-BD31-4B8C-83A1-F6EECF244321}">
                <p14:modId xmlns:p14="http://schemas.microsoft.com/office/powerpoint/2010/main" val="20126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14220547"/>
                    </a:ext>
                  </a:extLst>
                </a:gridCol>
                <a:gridCol w="905256">
                  <a:extLst>
                    <a:ext uri="{9D8B030D-6E8A-4147-A177-3AD203B41FA5}">
                      <a16:colId xmlns:a16="http://schemas.microsoft.com/office/drawing/2014/main" val="1298252993"/>
                    </a:ext>
                  </a:extLst>
                </a:gridCol>
                <a:gridCol w="246888">
                  <a:extLst>
                    <a:ext uri="{9D8B030D-6E8A-4147-A177-3AD203B41FA5}">
                      <a16:colId xmlns:a16="http://schemas.microsoft.com/office/drawing/2014/main" val="3293303681"/>
                    </a:ext>
                  </a:extLst>
                </a:gridCol>
                <a:gridCol w="208280">
                  <a:extLst>
                    <a:ext uri="{9D8B030D-6E8A-4147-A177-3AD203B41FA5}">
                      <a16:colId xmlns:a16="http://schemas.microsoft.com/office/drawing/2014/main" val="1206956732"/>
                    </a:ext>
                  </a:extLst>
                </a:gridCol>
                <a:gridCol w="208280">
                  <a:extLst>
                    <a:ext uri="{9D8B030D-6E8A-4147-A177-3AD203B41FA5}">
                      <a16:colId xmlns:a16="http://schemas.microsoft.com/office/drawing/2014/main" val="1363676175"/>
                    </a:ext>
                  </a:extLst>
                </a:gridCol>
                <a:gridCol w="208280">
                  <a:extLst>
                    <a:ext uri="{9D8B030D-6E8A-4147-A177-3AD203B41FA5}">
                      <a16:colId xmlns:a16="http://schemas.microsoft.com/office/drawing/2014/main" val="1438997346"/>
                    </a:ext>
                  </a:extLst>
                </a:gridCol>
                <a:gridCol w="208280">
                  <a:extLst>
                    <a:ext uri="{9D8B030D-6E8A-4147-A177-3AD203B41FA5}">
                      <a16:colId xmlns:a16="http://schemas.microsoft.com/office/drawing/2014/main" val="3785462946"/>
                    </a:ext>
                  </a:extLst>
                </a:gridCol>
                <a:gridCol w="208280">
                  <a:extLst>
                    <a:ext uri="{9D8B030D-6E8A-4147-A177-3AD203B41FA5}">
                      <a16:colId xmlns:a16="http://schemas.microsoft.com/office/drawing/2014/main" val="920640617"/>
                    </a:ext>
                  </a:extLst>
                </a:gridCol>
                <a:gridCol w="208280">
                  <a:extLst>
                    <a:ext uri="{9D8B030D-6E8A-4147-A177-3AD203B41FA5}">
                      <a16:colId xmlns:a16="http://schemas.microsoft.com/office/drawing/2014/main" val="3553392354"/>
                    </a:ext>
                  </a:extLst>
                </a:gridCol>
                <a:gridCol w="208280">
                  <a:extLst>
                    <a:ext uri="{9D8B030D-6E8A-4147-A177-3AD203B41FA5}">
                      <a16:colId xmlns:a16="http://schemas.microsoft.com/office/drawing/2014/main" val="2587275904"/>
                    </a:ext>
                  </a:extLst>
                </a:gridCol>
                <a:gridCol w="208280">
                  <a:extLst>
                    <a:ext uri="{9D8B030D-6E8A-4147-A177-3AD203B41FA5}">
                      <a16:colId xmlns:a16="http://schemas.microsoft.com/office/drawing/2014/main" val="651322354"/>
                    </a:ext>
                  </a:extLst>
                </a:gridCol>
                <a:gridCol w="208280">
                  <a:extLst>
                    <a:ext uri="{9D8B030D-6E8A-4147-A177-3AD203B41FA5}">
                      <a16:colId xmlns:a16="http://schemas.microsoft.com/office/drawing/2014/main" val="2998651190"/>
                    </a:ext>
                  </a:extLst>
                </a:gridCol>
                <a:gridCol w="208280">
                  <a:extLst>
                    <a:ext uri="{9D8B030D-6E8A-4147-A177-3AD203B41FA5}">
                      <a16:colId xmlns:a16="http://schemas.microsoft.com/office/drawing/2014/main" val="2553092521"/>
                    </a:ext>
                  </a:extLst>
                </a:gridCol>
                <a:gridCol w="208280">
                  <a:extLst>
                    <a:ext uri="{9D8B030D-6E8A-4147-A177-3AD203B41FA5}">
                      <a16:colId xmlns:a16="http://schemas.microsoft.com/office/drawing/2014/main" val="2375229208"/>
                    </a:ext>
                  </a:extLst>
                </a:gridCol>
                <a:gridCol w="208280">
                  <a:extLst>
                    <a:ext uri="{9D8B030D-6E8A-4147-A177-3AD203B41FA5}">
                      <a16:colId xmlns:a16="http://schemas.microsoft.com/office/drawing/2014/main" val="3811134836"/>
                    </a:ext>
                  </a:extLst>
                </a:gridCol>
                <a:gridCol w="208280">
                  <a:extLst>
                    <a:ext uri="{9D8B030D-6E8A-4147-A177-3AD203B41FA5}">
                      <a16:colId xmlns:a16="http://schemas.microsoft.com/office/drawing/2014/main" val="1220172724"/>
                    </a:ext>
                  </a:extLst>
                </a:gridCol>
                <a:gridCol w="208280">
                  <a:extLst>
                    <a:ext uri="{9D8B030D-6E8A-4147-A177-3AD203B41FA5}">
                      <a16:colId xmlns:a16="http://schemas.microsoft.com/office/drawing/2014/main" val="1610972237"/>
                    </a:ext>
                  </a:extLst>
                </a:gridCol>
                <a:gridCol w="208280">
                  <a:extLst>
                    <a:ext uri="{9D8B030D-6E8A-4147-A177-3AD203B41FA5}">
                      <a16:colId xmlns:a16="http://schemas.microsoft.com/office/drawing/2014/main" val="548227507"/>
                    </a:ext>
                  </a:extLst>
                </a:gridCol>
                <a:gridCol w="208280">
                  <a:extLst>
                    <a:ext uri="{9D8B030D-6E8A-4147-A177-3AD203B41FA5}">
                      <a16:colId xmlns:a16="http://schemas.microsoft.com/office/drawing/2014/main" val="2802408510"/>
                    </a:ext>
                  </a:extLst>
                </a:gridCol>
                <a:gridCol w="208280">
                  <a:extLst>
                    <a:ext uri="{9D8B030D-6E8A-4147-A177-3AD203B41FA5}">
                      <a16:colId xmlns:a16="http://schemas.microsoft.com/office/drawing/2014/main" val="588387447"/>
                    </a:ext>
                  </a:extLst>
                </a:gridCol>
                <a:gridCol w="208280">
                  <a:extLst>
                    <a:ext uri="{9D8B030D-6E8A-4147-A177-3AD203B41FA5}">
                      <a16:colId xmlns:a16="http://schemas.microsoft.com/office/drawing/2014/main" val="3048704505"/>
                    </a:ext>
                  </a:extLst>
                </a:gridCol>
                <a:gridCol w="208280">
                  <a:extLst>
                    <a:ext uri="{9D8B030D-6E8A-4147-A177-3AD203B41FA5}">
                      <a16:colId xmlns:a16="http://schemas.microsoft.com/office/drawing/2014/main" val="1401995502"/>
                    </a:ext>
                  </a:extLst>
                </a:gridCol>
                <a:gridCol w="208280">
                  <a:extLst>
                    <a:ext uri="{9D8B030D-6E8A-4147-A177-3AD203B41FA5}">
                      <a16:colId xmlns:a16="http://schemas.microsoft.com/office/drawing/2014/main" val="1053553346"/>
                    </a:ext>
                  </a:extLst>
                </a:gridCol>
                <a:gridCol w="208280">
                  <a:extLst>
                    <a:ext uri="{9D8B030D-6E8A-4147-A177-3AD203B41FA5}">
                      <a16:colId xmlns:a16="http://schemas.microsoft.com/office/drawing/2014/main" val="27596193"/>
                    </a:ext>
                  </a:extLst>
                </a:gridCol>
                <a:gridCol w="208280">
                  <a:extLst>
                    <a:ext uri="{9D8B030D-6E8A-4147-A177-3AD203B41FA5}">
                      <a16:colId xmlns:a16="http://schemas.microsoft.com/office/drawing/2014/main" val="3393234068"/>
                    </a:ext>
                  </a:extLst>
                </a:gridCol>
                <a:gridCol w="208280">
                  <a:extLst>
                    <a:ext uri="{9D8B030D-6E8A-4147-A177-3AD203B41FA5}">
                      <a16:colId xmlns:a16="http://schemas.microsoft.com/office/drawing/2014/main" val="461199467"/>
                    </a:ext>
                  </a:extLst>
                </a:gridCol>
                <a:gridCol w="208280">
                  <a:extLst>
                    <a:ext uri="{9D8B030D-6E8A-4147-A177-3AD203B41FA5}">
                      <a16:colId xmlns:a16="http://schemas.microsoft.com/office/drawing/2014/main" val="511177649"/>
                    </a:ext>
                  </a:extLst>
                </a:gridCol>
                <a:gridCol w="208280">
                  <a:extLst>
                    <a:ext uri="{9D8B030D-6E8A-4147-A177-3AD203B41FA5}">
                      <a16:colId xmlns:a16="http://schemas.microsoft.com/office/drawing/2014/main" val="4138395665"/>
                    </a:ext>
                  </a:extLst>
                </a:gridCol>
                <a:gridCol w="208280">
                  <a:extLst>
                    <a:ext uri="{9D8B030D-6E8A-4147-A177-3AD203B41FA5}">
                      <a16:colId xmlns:a16="http://schemas.microsoft.com/office/drawing/2014/main" val="320067860"/>
                    </a:ext>
                  </a:extLst>
                </a:gridCol>
                <a:gridCol w="208280">
                  <a:extLst>
                    <a:ext uri="{9D8B030D-6E8A-4147-A177-3AD203B41FA5}">
                      <a16:colId xmlns:a16="http://schemas.microsoft.com/office/drawing/2014/main" val="1819311295"/>
                    </a:ext>
                  </a:extLst>
                </a:gridCol>
                <a:gridCol w="208280">
                  <a:extLst>
                    <a:ext uri="{9D8B030D-6E8A-4147-A177-3AD203B41FA5}">
                      <a16:colId xmlns:a16="http://schemas.microsoft.com/office/drawing/2014/main" val="1626277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33919926"/>
                  </a:ext>
                </a:extLst>
              </a:tr>
            </a:tbl>
          </a:graphicData>
        </a:graphic>
      </p:graphicFrame>
      <p:sp>
        <p:nvSpPr>
          <p:cNvPr id="4" name="Text Placeholder 3">
            <a:extLst>
              <a:ext uri="{FF2B5EF4-FFF2-40B4-BE49-F238E27FC236}">
                <a16:creationId xmlns:a16="http://schemas.microsoft.com/office/drawing/2014/main" id="{583BBF51-D6F0-4CCF-9952-713CD8E535D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787448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FC3F8-8EF7-48A5-9BE7-320C56731E4C}"/>
              </a:ext>
            </a:extLst>
          </p:cNvPr>
          <p:cNvSpPr>
            <a:spLocks noGrp="1"/>
          </p:cNvSpPr>
          <p:nvPr>
            <p:ph type="title"/>
          </p:nvPr>
        </p:nvSpPr>
        <p:spPr/>
        <p:txBody>
          <a:bodyPr/>
          <a:lstStyle/>
          <a:p>
            <a:r>
              <a:rPr lang="en-US"/>
              <a:t>Facebook Own Posts Table | Yapı Kredi İK - 2 of 21</a:t>
            </a:r>
          </a:p>
        </p:txBody>
      </p:sp>
      <p:graphicFrame>
        <p:nvGraphicFramePr>
          <p:cNvPr id="5" name="Table Placeholder 4">
            <a:extLst>
              <a:ext uri="{FF2B5EF4-FFF2-40B4-BE49-F238E27FC236}">
                <a16:creationId xmlns:a16="http://schemas.microsoft.com/office/drawing/2014/main" id="{E2A4E725-D043-4853-B65D-69BA37EF08FC}"/>
              </a:ext>
            </a:extLst>
          </p:cNvPr>
          <p:cNvGraphicFramePr>
            <a:graphicFrameLocks noGrp="1"/>
          </p:cNvGraphicFramePr>
          <p:nvPr>
            <p:ph type="tbl" sz="quarter" idx="13"/>
            <p:extLst>
              <p:ext uri="{D42A27DB-BD31-4B8C-83A1-F6EECF244321}">
                <p14:modId xmlns:p14="http://schemas.microsoft.com/office/powerpoint/2010/main" val="2722794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05322445"/>
                    </a:ext>
                  </a:extLst>
                </a:gridCol>
                <a:gridCol w="905256">
                  <a:extLst>
                    <a:ext uri="{9D8B030D-6E8A-4147-A177-3AD203B41FA5}">
                      <a16:colId xmlns:a16="http://schemas.microsoft.com/office/drawing/2014/main" val="83160361"/>
                    </a:ext>
                  </a:extLst>
                </a:gridCol>
                <a:gridCol w="246888">
                  <a:extLst>
                    <a:ext uri="{9D8B030D-6E8A-4147-A177-3AD203B41FA5}">
                      <a16:colId xmlns:a16="http://schemas.microsoft.com/office/drawing/2014/main" val="2428421923"/>
                    </a:ext>
                  </a:extLst>
                </a:gridCol>
                <a:gridCol w="208280">
                  <a:extLst>
                    <a:ext uri="{9D8B030D-6E8A-4147-A177-3AD203B41FA5}">
                      <a16:colId xmlns:a16="http://schemas.microsoft.com/office/drawing/2014/main" val="980215632"/>
                    </a:ext>
                  </a:extLst>
                </a:gridCol>
                <a:gridCol w="208280">
                  <a:extLst>
                    <a:ext uri="{9D8B030D-6E8A-4147-A177-3AD203B41FA5}">
                      <a16:colId xmlns:a16="http://schemas.microsoft.com/office/drawing/2014/main" val="129800618"/>
                    </a:ext>
                  </a:extLst>
                </a:gridCol>
                <a:gridCol w="208280">
                  <a:extLst>
                    <a:ext uri="{9D8B030D-6E8A-4147-A177-3AD203B41FA5}">
                      <a16:colId xmlns:a16="http://schemas.microsoft.com/office/drawing/2014/main" val="2093814128"/>
                    </a:ext>
                  </a:extLst>
                </a:gridCol>
                <a:gridCol w="208280">
                  <a:extLst>
                    <a:ext uri="{9D8B030D-6E8A-4147-A177-3AD203B41FA5}">
                      <a16:colId xmlns:a16="http://schemas.microsoft.com/office/drawing/2014/main" val="805475643"/>
                    </a:ext>
                  </a:extLst>
                </a:gridCol>
                <a:gridCol w="208280">
                  <a:extLst>
                    <a:ext uri="{9D8B030D-6E8A-4147-A177-3AD203B41FA5}">
                      <a16:colId xmlns:a16="http://schemas.microsoft.com/office/drawing/2014/main" val="1640271871"/>
                    </a:ext>
                  </a:extLst>
                </a:gridCol>
                <a:gridCol w="208280">
                  <a:extLst>
                    <a:ext uri="{9D8B030D-6E8A-4147-A177-3AD203B41FA5}">
                      <a16:colId xmlns:a16="http://schemas.microsoft.com/office/drawing/2014/main" val="2882409646"/>
                    </a:ext>
                  </a:extLst>
                </a:gridCol>
                <a:gridCol w="208280">
                  <a:extLst>
                    <a:ext uri="{9D8B030D-6E8A-4147-A177-3AD203B41FA5}">
                      <a16:colId xmlns:a16="http://schemas.microsoft.com/office/drawing/2014/main" val="4176613247"/>
                    </a:ext>
                  </a:extLst>
                </a:gridCol>
                <a:gridCol w="208280">
                  <a:extLst>
                    <a:ext uri="{9D8B030D-6E8A-4147-A177-3AD203B41FA5}">
                      <a16:colId xmlns:a16="http://schemas.microsoft.com/office/drawing/2014/main" val="2975589581"/>
                    </a:ext>
                  </a:extLst>
                </a:gridCol>
                <a:gridCol w="208280">
                  <a:extLst>
                    <a:ext uri="{9D8B030D-6E8A-4147-A177-3AD203B41FA5}">
                      <a16:colId xmlns:a16="http://schemas.microsoft.com/office/drawing/2014/main" val="744595129"/>
                    </a:ext>
                  </a:extLst>
                </a:gridCol>
                <a:gridCol w="208280">
                  <a:extLst>
                    <a:ext uri="{9D8B030D-6E8A-4147-A177-3AD203B41FA5}">
                      <a16:colId xmlns:a16="http://schemas.microsoft.com/office/drawing/2014/main" val="3490290042"/>
                    </a:ext>
                  </a:extLst>
                </a:gridCol>
                <a:gridCol w="208280">
                  <a:extLst>
                    <a:ext uri="{9D8B030D-6E8A-4147-A177-3AD203B41FA5}">
                      <a16:colId xmlns:a16="http://schemas.microsoft.com/office/drawing/2014/main" val="2785616407"/>
                    </a:ext>
                  </a:extLst>
                </a:gridCol>
                <a:gridCol w="208280">
                  <a:extLst>
                    <a:ext uri="{9D8B030D-6E8A-4147-A177-3AD203B41FA5}">
                      <a16:colId xmlns:a16="http://schemas.microsoft.com/office/drawing/2014/main" val="3513744376"/>
                    </a:ext>
                  </a:extLst>
                </a:gridCol>
                <a:gridCol w="208280">
                  <a:extLst>
                    <a:ext uri="{9D8B030D-6E8A-4147-A177-3AD203B41FA5}">
                      <a16:colId xmlns:a16="http://schemas.microsoft.com/office/drawing/2014/main" val="4144006718"/>
                    </a:ext>
                  </a:extLst>
                </a:gridCol>
                <a:gridCol w="208280">
                  <a:extLst>
                    <a:ext uri="{9D8B030D-6E8A-4147-A177-3AD203B41FA5}">
                      <a16:colId xmlns:a16="http://schemas.microsoft.com/office/drawing/2014/main" val="3053262705"/>
                    </a:ext>
                  </a:extLst>
                </a:gridCol>
                <a:gridCol w="208280">
                  <a:extLst>
                    <a:ext uri="{9D8B030D-6E8A-4147-A177-3AD203B41FA5}">
                      <a16:colId xmlns:a16="http://schemas.microsoft.com/office/drawing/2014/main" val="873621416"/>
                    </a:ext>
                  </a:extLst>
                </a:gridCol>
                <a:gridCol w="208280">
                  <a:extLst>
                    <a:ext uri="{9D8B030D-6E8A-4147-A177-3AD203B41FA5}">
                      <a16:colId xmlns:a16="http://schemas.microsoft.com/office/drawing/2014/main" val="2833596176"/>
                    </a:ext>
                  </a:extLst>
                </a:gridCol>
                <a:gridCol w="208280">
                  <a:extLst>
                    <a:ext uri="{9D8B030D-6E8A-4147-A177-3AD203B41FA5}">
                      <a16:colId xmlns:a16="http://schemas.microsoft.com/office/drawing/2014/main" val="668879363"/>
                    </a:ext>
                  </a:extLst>
                </a:gridCol>
                <a:gridCol w="208280">
                  <a:extLst>
                    <a:ext uri="{9D8B030D-6E8A-4147-A177-3AD203B41FA5}">
                      <a16:colId xmlns:a16="http://schemas.microsoft.com/office/drawing/2014/main" val="2189483923"/>
                    </a:ext>
                  </a:extLst>
                </a:gridCol>
                <a:gridCol w="208280">
                  <a:extLst>
                    <a:ext uri="{9D8B030D-6E8A-4147-A177-3AD203B41FA5}">
                      <a16:colId xmlns:a16="http://schemas.microsoft.com/office/drawing/2014/main" val="2883284462"/>
                    </a:ext>
                  </a:extLst>
                </a:gridCol>
                <a:gridCol w="208280">
                  <a:extLst>
                    <a:ext uri="{9D8B030D-6E8A-4147-A177-3AD203B41FA5}">
                      <a16:colId xmlns:a16="http://schemas.microsoft.com/office/drawing/2014/main" val="3558247309"/>
                    </a:ext>
                  </a:extLst>
                </a:gridCol>
                <a:gridCol w="208280">
                  <a:extLst>
                    <a:ext uri="{9D8B030D-6E8A-4147-A177-3AD203B41FA5}">
                      <a16:colId xmlns:a16="http://schemas.microsoft.com/office/drawing/2014/main" val="2832322747"/>
                    </a:ext>
                  </a:extLst>
                </a:gridCol>
                <a:gridCol w="208280">
                  <a:extLst>
                    <a:ext uri="{9D8B030D-6E8A-4147-A177-3AD203B41FA5}">
                      <a16:colId xmlns:a16="http://schemas.microsoft.com/office/drawing/2014/main" val="3995845106"/>
                    </a:ext>
                  </a:extLst>
                </a:gridCol>
                <a:gridCol w="208280">
                  <a:extLst>
                    <a:ext uri="{9D8B030D-6E8A-4147-A177-3AD203B41FA5}">
                      <a16:colId xmlns:a16="http://schemas.microsoft.com/office/drawing/2014/main" val="3897408271"/>
                    </a:ext>
                  </a:extLst>
                </a:gridCol>
                <a:gridCol w="208280">
                  <a:extLst>
                    <a:ext uri="{9D8B030D-6E8A-4147-A177-3AD203B41FA5}">
                      <a16:colId xmlns:a16="http://schemas.microsoft.com/office/drawing/2014/main" val="520355591"/>
                    </a:ext>
                  </a:extLst>
                </a:gridCol>
                <a:gridCol w="208280">
                  <a:extLst>
                    <a:ext uri="{9D8B030D-6E8A-4147-A177-3AD203B41FA5}">
                      <a16:colId xmlns:a16="http://schemas.microsoft.com/office/drawing/2014/main" val="3082569644"/>
                    </a:ext>
                  </a:extLst>
                </a:gridCol>
                <a:gridCol w="208280">
                  <a:extLst>
                    <a:ext uri="{9D8B030D-6E8A-4147-A177-3AD203B41FA5}">
                      <a16:colId xmlns:a16="http://schemas.microsoft.com/office/drawing/2014/main" val="3527096319"/>
                    </a:ext>
                  </a:extLst>
                </a:gridCol>
                <a:gridCol w="208280">
                  <a:extLst>
                    <a:ext uri="{9D8B030D-6E8A-4147-A177-3AD203B41FA5}">
                      <a16:colId xmlns:a16="http://schemas.microsoft.com/office/drawing/2014/main" val="6967718"/>
                    </a:ext>
                  </a:extLst>
                </a:gridCol>
                <a:gridCol w="208280">
                  <a:extLst>
                    <a:ext uri="{9D8B030D-6E8A-4147-A177-3AD203B41FA5}">
                      <a16:colId xmlns:a16="http://schemas.microsoft.com/office/drawing/2014/main" val="2098860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6168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- 2019-10-08 08:19:54</a:t>
                      </a:r>
                      <a:r>
                        <a:rPr kumimoji="0" lang="en-US" sz="1000" b="0" i="0" u="none" strike="noStrike" kern="1200" cap="none" spc="0" normalizeH="0" baseline="0" noProof="0">
                          <a:ln>
                            <a:noFill/>
                          </a:ln>
                          <a:solidFill>
                            <a:prstClr val="black"/>
                          </a:solidFill>
                          <a:effectLst/>
                          <a:uLnTx/>
                          <a:uFillTx/>
                          <a:latin typeface="+mn-lt"/>
                          <a:ea typeface="+mn-ea"/>
                          <a:cs typeface="+mn-cs"/>
                        </a:rPr>
                        <a:t>
 Okulda öğrendiklerin gerçek hayatta ne kadar işe yarar bilmiyoruz ama Digitalent Yetenek Programı’nda öğrendiklerin iş hayatında çok işine yarayacak! 😉 Yapı Kredi Digitalent’a katıl, özel eğitimler, uzun dönem staj imkanı ve farklı deneyimlerle iş hayatına tam donanımlı başla! 😎 Başvurmak için tıkla! 👉🏻 http://yapikredidigitalent.com/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https://scontent.xx.fbcdn.net/v/t15.5256-10/s720x720/71681517_2441030656182905_9028063243792285696_n.jpg?_nc_cat=111&amp;_nc_oc=AQn_8ypO1t4SnPBOA0fiYxPFBKtIbInWdoCb4Xo1Xe7fqsfy7MdkDLKHc3Dtde5VqHA&amp;_nc_ht=scontent.xx&amp;oh=929ef18890d64624028c3c4ed670d0a6&amp;oe=5E4AD04F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06:24:46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54336069"/>
                  </a:ext>
                </a:extLst>
              </a:tr>
            </a:tbl>
          </a:graphicData>
        </a:graphic>
      </p:graphicFrame>
      <p:sp>
        <p:nvSpPr>
          <p:cNvPr id="4" name="Text Placeholder 3">
            <a:extLst>
              <a:ext uri="{FF2B5EF4-FFF2-40B4-BE49-F238E27FC236}">
                <a16:creationId xmlns:a16="http://schemas.microsoft.com/office/drawing/2014/main" id="{AB2F0574-16B9-4DAD-94FC-10289B0A890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362860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926F5-6398-4847-BCAB-362033DF5A24}"/>
              </a:ext>
            </a:extLst>
          </p:cNvPr>
          <p:cNvSpPr>
            <a:spLocks noGrp="1"/>
          </p:cNvSpPr>
          <p:nvPr>
            <p:ph type="title"/>
          </p:nvPr>
        </p:nvSpPr>
        <p:spPr/>
        <p:txBody>
          <a:bodyPr/>
          <a:lstStyle/>
          <a:p>
            <a:r>
              <a:rPr lang="en-US"/>
              <a:t>Facebook Own Posts Table | Yapı Kredi İK - 3 of 21</a:t>
            </a:r>
          </a:p>
        </p:txBody>
      </p:sp>
      <p:graphicFrame>
        <p:nvGraphicFramePr>
          <p:cNvPr id="5" name="Table Placeholder 4">
            <a:extLst>
              <a:ext uri="{FF2B5EF4-FFF2-40B4-BE49-F238E27FC236}">
                <a16:creationId xmlns:a16="http://schemas.microsoft.com/office/drawing/2014/main" id="{002C6521-57ED-45B8-A349-038488EBB293}"/>
              </a:ext>
            </a:extLst>
          </p:cNvPr>
          <p:cNvGraphicFramePr>
            <a:graphicFrameLocks noGrp="1"/>
          </p:cNvGraphicFramePr>
          <p:nvPr>
            <p:ph type="tbl" sz="quarter" idx="13"/>
            <p:extLst>
              <p:ext uri="{D42A27DB-BD31-4B8C-83A1-F6EECF244321}">
                <p14:modId xmlns:p14="http://schemas.microsoft.com/office/powerpoint/2010/main" val="1408312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03639669"/>
                    </a:ext>
                  </a:extLst>
                </a:gridCol>
                <a:gridCol w="905256">
                  <a:extLst>
                    <a:ext uri="{9D8B030D-6E8A-4147-A177-3AD203B41FA5}">
                      <a16:colId xmlns:a16="http://schemas.microsoft.com/office/drawing/2014/main" val="1450989189"/>
                    </a:ext>
                  </a:extLst>
                </a:gridCol>
                <a:gridCol w="246888">
                  <a:extLst>
                    <a:ext uri="{9D8B030D-6E8A-4147-A177-3AD203B41FA5}">
                      <a16:colId xmlns:a16="http://schemas.microsoft.com/office/drawing/2014/main" val="908583123"/>
                    </a:ext>
                  </a:extLst>
                </a:gridCol>
                <a:gridCol w="208280">
                  <a:extLst>
                    <a:ext uri="{9D8B030D-6E8A-4147-A177-3AD203B41FA5}">
                      <a16:colId xmlns:a16="http://schemas.microsoft.com/office/drawing/2014/main" val="864691121"/>
                    </a:ext>
                  </a:extLst>
                </a:gridCol>
                <a:gridCol w="208280">
                  <a:extLst>
                    <a:ext uri="{9D8B030D-6E8A-4147-A177-3AD203B41FA5}">
                      <a16:colId xmlns:a16="http://schemas.microsoft.com/office/drawing/2014/main" val="2442434346"/>
                    </a:ext>
                  </a:extLst>
                </a:gridCol>
                <a:gridCol w="208280">
                  <a:extLst>
                    <a:ext uri="{9D8B030D-6E8A-4147-A177-3AD203B41FA5}">
                      <a16:colId xmlns:a16="http://schemas.microsoft.com/office/drawing/2014/main" val="1404791433"/>
                    </a:ext>
                  </a:extLst>
                </a:gridCol>
                <a:gridCol w="208280">
                  <a:extLst>
                    <a:ext uri="{9D8B030D-6E8A-4147-A177-3AD203B41FA5}">
                      <a16:colId xmlns:a16="http://schemas.microsoft.com/office/drawing/2014/main" val="2239395081"/>
                    </a:ext>
                  </a:extLst>
                </a:gridCol>
                <a:gridCol w="208280">
                  <a:extLst>
                    <a:ext uri="{9D8B030D-6E8A-4147-A177-3AD203B41FA5}">
                      <a16:colId xmlns:a16="http://schemas.microsoft.com/office/drawing/2014/main" val="3946473123"/>
                    </a:ext>
                  </a:extLst>
                </a:gridCol>
                <a:gridCol w="208280">
                  <a:extLst>
                    <a:ext uri="{9D8B030D-6E8A-4147-A177-3AD203B41FA5}">
                      <a16:colId xmlns:a16="http://schemas.microsoft.com/office/drawing/2014/main" val="3374807012"/>
                    </a:ext>
                  </a:extLst>
                </a:gridCol>
                <a:gridCol w="208280">
                  <a:extLst>
                    <a:ext uri="{9D8B030D-6E8A-4147-A177-3AD203B41FA5}">
                      <a16:colId xmlns:a16="http://schemas.microsoft.com/office/drawing/2014/main" val="3964471603"/>
                    </a:ext>
                  </a:extLst>
                </a:gridCol>
                <a:gridCol w="208280">
                  <a:extLst>
                    <a:ext uri="{9D8B030D-6E8A-4147-A177-3AD203B41FA5}">
                      <a16:colId xmlns:a16="http://schemas.microsoft.com/office/drawing/2014/main" val="822618612"/>
                    </a:ext>
                  </a:extLst>
                </a:gridCol>
                <a:gridCol w="208280">
                  <a:extLst>
                    <a:ext uri="{9D8B030D-6E8A-4147-A177-3AD203B41FA5}">
                      <a16:colId xmlns:a16="http://schemas.microsoft.com/office/drawing/2014/main" val="4173651338"/>
                    </a:ext>
                  </a:extLst>
                </a:gridCol>
                <a:gridCol w="208280">
                  <a:extLst>
                    <a:ext uri="{9D8B030D-6E8A-4147-A177-3AD203B41FA5}">
                      <a16:colId xmlns:a16="http://schemas.microsoft.com/office/drawing/2014/main" val="2608669908"/>
                    </a:ext>
                  </a:extLst>
                </a:gridCol>
                <a:gridCol w="208280">
                  <a:extLst>
                    <a:ext uri="{9D8B030D-6E8A-4147-A177-3AD203B41FA5}">
                      <a16:colId xmlns:a16="http://schemas.microsoft.com/office/drawing/2014/main" val="1657729999"/>
                    </a:ext>
                  </a:extLst>
                </a:gridCol>
                <a:gridCol w="208280">
                  <a:extLst>
                    <a:ext uri="{9D8B030D-6E8A-4147-A177-3AD203B41FA5}">
                      <a16:colId xmlns:a16="http://schemas.microsoft.com/office/drawing/2014/main" val="1022199148"/>
                    </a:ext>
                  </a:extLst>
                </a:gridCol>
                <a:gridCol w="208280">
                  <a:extLst>
                    <a:ext uri="{9D8B030D-6E8A-4147-A177-3AD203B41FA5}">
                      <a16:colId xmlns:a16="http://schemas.microsoft.com/office/drawing/2014/main" val="92074574"/>
                    </a:ext>
                  </a:extLst>
                </a:gridCol>
                <a:gridCol w="208280">
                  <a:extLst>
                    <a:ext uri="{9D8B030D-6E8A-4147-A177-3AD203B41FA5}">
                      <a16:colId xmlns:a16="http://schemas.microsoft.com/office/drawing/2014/main" val="3451016386"/>
                    </a:ext>
                  </a:extLst>
                </a:gridCol>
                <a:gridCol w="208280">
                  <a:extLst>
                    <a:ext uri="{9D8B030D-6E8A-4147-A177-3AD203B41FA5}">
                      <a16:colId xmlns:a16="http://schemas.microsoft.com/office/drawing/2014/main" val="1867644563"/>
                    </a:ext>
                  </a:extLst>
                </a:gridCol>
                <a:gridCol w="208280">
                  <a:extLst>
                    <a:ext uri="{9D8B030D-6E8A-4147-A177-3AD203B41FA5}">
                      <a16:colId xmlns:a16="http://schemas.microsoft.com/office/drawing/2014/main" val="2041323681"/>
                    </a:ext>
                  </a:extLst>
                </a:gridCol>
                <a:gridCol w="208280">
                  <a:extLst>
                    <a:ext uri="{9D8B030D-6E8A-4147-A177-3AD203B41FA5}">
                      <a16:colId xmlns:a16="http://schemas.microsoft.com/office/drawing/2014/main" val="681520795"/>
                    </a:ext>
                  </a:extLst>
                </a:gridCol>
                <a:gridCol w="208280">
                  <a:extLst>
                    <a:ext uri="{9D8B030D-6E8A-4147-A177-3AD203B41FA5}">
                      <a16:colId xmlns:a16="http://schemas.microsoft.com/office/drawing/2014/main" val="3729087073"/>
                    </a:ext>
                  </a:extLst>
                </a:gridCol>
                <a:gridCol w="208280">
                  <a:extLst>
                    <a:ext uri="{9D8B030D-6E8A-4147-A177-3AD203B41FA5}">
                      <a16:colId xmlns:a16="http://schemas.microsoft.com/office/drawing/2014/main" val="837543962"/>
                    </a:ext>
                  </a:extLst>
                </a:gridCol>
                <a:gridCol w="208280">
                  <a:extLst>
                    <a:ext uri="{9D8B030D-6E8A-4147-A177-3AD203B41FA5}">
                      <a16:colId xmlns:a16="http://schemas.microsoft.com/office/drawing/2014/main" val="1668628033"/>
                    </a:ext>
                  </a:extLst>
                </a:gridCol>
                <a:gridCol w="208280">
                  <a:extLst>
                    <a:ext uri="{9D8B030D-6E8A-4147-A177-3AD203B41FA5}">
                      <a16:colId xmlns:a16="http://schemas.microsoft.com/office/drawing/2014/main" val="3801218472"/>
                    </a:ext>
                  </a:extLst>
                </a:gridCol>
                <a:gridCol w="208280">
                  <a:extLst>
                    <a:ext uri="{9D8B030D-6E8A-4147-A177-3AD203B41FA5}">
                      <a16:colId xmlns:a16="http://schemas.microsoft.com/office/drawing/2014/main" val="1872048284"/>
                    </a:ext>
                  </a:extLst>
                </a:gridCol>
                <a:gridCol w="208280">
                  <a:extLst>
                    <a:ext uri="{9D8B030D-6E8A-4147-A177-3AD203B41FA5}">
                      <a16:colId xmlns:a16="http://schemas.microsoft.com/office/drawing/2014/main" val="1816418819"/>
                    </a:ext>
                  </a:extLst>
                </a:gridCol>
                <a:gridCol w="208280">
                  <a:extLst>
                    <a:ext uri="{9D8B030D-6E8A-4147-A177-3AD203B41FA5}">
                      <a16:colId xmlns:a16="http://schemas.microsoft.com/office/drawing/2014/main" val="2903280134"/>
                    </a:ext>
                  </a:extLst>
                </a:gridCol>
                <a:gridCol w="208280">
                  <a:extLst>
                    <a:ext uri="{9D8B030D-6E8A-4147-A177-3AD203B41FA5}">
                      <a16:colId xmlns:a16="http://schemas.microsoft.com/office/drawing/2014/main" val="2253406678"/>
                    </a:ext>
                  </a:extLst>
                </a:gridCol>
                <a:gridCol w="208280">
                  <a:extLst>
                    <a:ext uri="{9D8B030D-6E8A-4147-A177-3AD203B41FA5}">
                      <a16:colId xmlns:a16="http://schemas.microsoft.com/office/drawing/2014/main" val="1551791319"/>
                    </a:ext>
                  </a:extLst>
                </a:gridCol>
                <a:gridCol w="208280">
                  <a:extLst>
                    <a:ext uri="{9D8B030D-6E8A-4147-A177-3AD203B41FA5}">
                      <a16:colId xmlns:a16="http://schemas.microsoft.com/office/drawing/2014/main" val="342299545"/>
                    </a:ext>
                  </a:extLst>
                </a:gridCol>
                <a:gridCol w="208280">
                  <a:extLst>
                    <a:ext uri="{9D8B030D-6E8A-4147-A177-3AD203B41FA5}">
                      <a16:colId xmlns:a16="http://schemas.microsoft.com/office/drawing/2014/main" val="2468947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5570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- 2019-10-09 15:04:44</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ve Yapı Kredi işbirliğiyle devam eden Current Trends in Selected Industries: Banking dersinde, direktörümüz Kürşad Keteci Bankacılığa Giriş dersi ardından bu hafta Finansal Planlama ve Mali İşler konusunda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11/08/2019 12:22:38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44114556"/>
                  </a:ext>
                </a:extLst>
              </a:tr>
            </a:tbl>
          </a:graphicData>
        </a:graphic>
      </p:graphicFrame>
      <p:sp>
        <p:nvSpPr>
          <p:cNvPr id="4" name="Text Placeholder 3">
            <a:extLst>
              <a:ext uri="{FF2B5EF4-FFF2-40B4-BE49-F238E27FC236}">
                <a16:creationId xmlns:a16="http://schemas.microsoft.com/office/drawing/2014/main" id="{EFBF0CB6-A52E-4547-9E71-BF2EB9DA251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26159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D9F3C-B60C-4829-A091-A65C5B246B32}"/>
              </a:ext>
            </a:extLst>
          </p:cNvPr>
          <p:cNvSpPr>
            <a:spLocks noGrp="1"/>
          </p:cNvSpPr>
          <p:nvPr>
            <p:ph type="title"/>
          </p:nvPr>
        </p:nvSpPr>
        <p:spPr/>
        <p:txBody>
          <a:bodyPr/>
          <a:lstStyle/>
          <a:p>
            <a:r>
              <a:rPr lang="en-US"/>
              <a:t>Facebook Own Posts Table | Yapı Kredi İK - 4 of 21</a:t>
            </a:r>
          </a:p>
        </p:txBody>
      </p:sp>
      <p:graphicFrame>
        <p:nvGraphicFramePr>
          <p:cNvPr id="5" name="Table Placeholder 4">
            <a:extLst>
              <a:ext uri="{FF2B5EF4-FFF2-40B4-BE49-F238E27FC236}">
                <a16:creationId xmlns:a16="http://schemas.microsoft.com/office/drawing/2014/main" id="{CCA1EE3E-5B29-44EB-916C-EB2F9AD127B9}"/>
              </a:ext>
            </a:extLst>
          </p:cNvPr>
          <p:cNvGraphicFramePr>
            <a:graphicFrameLocks noGrp="1"/>
          </p:cNvGraphicFramePr>
          <p:nvPr>
            <p:ph type="tbl" sz="quarter" idx="13"/>
            <p:extLst>
              <p:ext uri="{D42A27DB-BD31-4B8C-83A1-F6EECF244321}">
                <p14:modId xmlns:p14="http://schemas.microsoft.com/office/powerpoint/2010/main" val="1302230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13859470"/>
                    </a:ext>
                  </a:extLst>
                </a:gridCol>
                <a:gridCol w="905256">
                  <a:extLst>
                    <a:ext uri="{9D8B030D-6E8A-4147-A177-3AD203B41FA5}">
                      <a16:colId xmlns:a16="http://schemas.microsoft.com/office/drawing/2014/main" val="1564830287"/>
                    </a:ext>
                  </a:extLst>
                </a:gridCol>
                <a:gridCol w="246888">
                  <a:extLst>
                    <a:ext uri="{9D8B030D-6E8A-4147-A177-3AD203B41FA5}">
                      <a16:colId xmlns:a16="http://schemas.microsoft.com/office/drawing/2014/main" val="2556692723"/>
                    </a:ext>
                  </a:extLst>
                </a:gridCol>
                <a:gridCol w="208280">
                  <a:extLst>
                    <a:ext uri="{9D8B030D-6E8A-4147-A177-3AD203B41FA5}">
                      <a16:colId xmlns:a16="http://schemas.microsoft.com/office/drawing/2014/main" val="1231842633"/>
                    </a:ext>
                  </a:extLst>
                </a:gridCol>
                <a:gridCol w="208280">
                  <a:extLst>
                    <a:ext uri="{9D8B030D-6E8A-4147-A177-3AD203B41FA5}">
                      <a16:colId xmlns:a16="http://schemas.microsoft.com/office/drawing/2014/main" val="1449546735"/>
                    </a:ext>
                  </a:extLst>
                </a:gridCol>
                <a:gridCol w="208280">
                  <a:extLst>
                    <a:ext uri="{9D8B030D-6E8A-4147-A177-3AD203B41FA5}">
                      <a16:colId xmlns:a16="http://schemas.microsoft.com/office/drawing/2014/main" val="4087085135"/>
                    </a:ext>
                  </a:extLst>
                </a:gridCol>
                <a:gridCol w="208280">
                  <a:extLst>
                    <a:ext uri="{9D8B030D-6E8A-4147-A177-3AD203B41FA5}">
                      <a16:colId xmlns:a16="http://schemas.microsoft.com/office/drawing/2014/main" val="2396655095"/>
                    </a:ext>
                  </a:extLst>
                </a:gridCol>
                <a:gridCol w="208280">
                  <a:extLst>
                    <a:ext uri="{9D8B030D-6E8A-4147-A177-3AD203B41FA5}">
                      <a16:colId xmlns:a16="http://schemas.microsoft.com/office/drawing/2014/main" val="1021036008"/>
                    </a:ext>
                  </a:extLst>
                </a:gridCol>
                <a:gridCol w="208280">
                  <a:extLst>
                    <a:ext uri="{9D8B030D-6E8A-4147-A177-3AD203B41FA5}">
                      <a16:colId xmlns:a16="http://schemas.microsoft.com/office/drawing/2014/main" val="1290273006"/>
                    </a:ext>
                  </a:extLst>
                </a:gridCol>
                <a:gridCol w="208280">
                  <a:extLst>
                    <a:ext uri="{9D8B030D-6E8A-4147-A177-3AD203B41FA5}">
                      <a16:colId xmlns:a16="http://schemas.microsoft.com/office/drawing/2014/main" val="2258937445"/>
                    </a:ext>
                  </a:extLst>
                </a:gridCol>
                <a:gridCol w="208280">
                  <a:extLst>
                    <a:ext uri="{9D8B030D-6E8A-4147-A177-3AD203B41FA5}">
                      <a16:colId xmlns:a16="http://schemas.microsoft.com/office/drawing/2014/main" val="1558490970"/>
                    </a:ext>
                  </a:extLst>
                </a:gridCol>
                <a:gridCol w="208280">
                  <a:extLst>
                    <a:ext uri="{9D8B030D-6E8A-4147-A177-3AD203B41FA5}">
                      <a16:colId xmlns:a16="http://schemas.microsoft.com/office/drawing/2014/main" val="3667914858"/>
                    </a:ext>
                  </a:extLst>
                </a:gridCol>
                <a:gridCol w="208280">
                  <a:extLst>
                    <a:ext uri="{9D8B030D-6E8A-4147-A177-3AD203B41FA5}">
                      <a16:colId xmlns:a16="http://schemas.microsoft.com/office/drawing/2014/main" val="2892050775"/>
                    </a:ext>
                  </a:extLst>
                </a:gridCol>
                <a:gridCol w="208280">
                  <a:extLst>
                    <a:ext uri="{9D8B030D-6E8A-4147-A177-3AD203B41FA5}">
                      <a16:colId xmlns:a16="http://schemas.microsoft.com/office/drawing/2014/main" val="3784771894"/>
                    </a:ext>
                  </a:extLst>
                </a:gridCol>
                <a:gridCol w="208280">
                  <a:extLst>
                    <a:ext uri="{9D8B030D-6E8A-4147-A177-3AD203B41FA5}">
                      <a16:colId xmlns:a16="http://schemas.microsoft.com/office/drawing/2014/main" val="3507804030"/>
                    </a:ext>
                  </a:extLst>
                </a:gridCol>
                <a:gridCol w="208280">
                  <a:extLst>
                    <a:ext uri="{9D8B030D-6E8A-4147-A177-3AD203B41FA5}">
                      <a16:colId xmlns:a16="http://schemas.microsoft.com/office/drawing/2014/main" val="277154587"/>
                    </a:ext>
                  </a:extLst>
                </a:gridCol>
                <a:gridCol w="208280">
                  <a:extLst>
                    <a:ext uri="{9D8B030D-6E8A-4147-A177-3AD203B41FA5}">
                      <a16:colId xmlns:a16="http://schemas.microsoft.com/office/drawing/2014/main" val="4086038507"/>
                    </a:ext>
                  </a:extLst>
                </a:gridCol>
                <a:gridCol w="208280">
                  <a:extLst>
                    <a:ext uri="{9D8B030D-6E8A-4147-A177-3AD203B41FA5}">
                      <a16:colId xmlns:a16="http://schemas.microsoft.com/office/drawing/2014/main" val="957968085"/>
                    </a:ext>
                  </a:extLst>
                </a:gridCol>
                <a:gridCol w="208280">
                  <a:extLst>
                    <a:ext uri="{9D8B030D-6E8A-4147-A177-3AD203B41FA5}">
                      <a16:colId xmlns:a16="http://schemas.microsoft.com/office/drawing/2014/main" val="561018688"/>
                    </a:ext>
                  </a:extLst>
                </a:gridCol>
                <a:gridCol w="208280">
                  <a:extLst>
                    <a:ext uri="{9D8B030D-6E8A-4147-A177-3AD203B41FA5}">
                      <a16:colId xmlns:a16="http://schemas.microsoft.com/office/drawing/2014/main" val="2246327858"/>
                    </a:ext>
                  </a:extLst>
                </a:gridCol>
                <a:gridCol w="208280">
                  <a:extLst>
                    <a:ext uri="{9D8B030D-6E8A-4147-A177-3AD203B41FA5}">
                      <a16:colId xmlns:a16="http://schemas.microsoft.com/office/drawing/2014/main" val="1916436251"/>
                    </a:ext>
                  </a:extLst>
                </a:gridCol>
                <a:gridCol w="208280">
                  <a:extLst>
                    <a:ext uri="{9D8B030D-6E8A-4147-A177-3AD203B41FA5}">
                      <a16:colId xmlns:a16="http://schemas.microsoft.com/office/drawing/2014/main" val="774602269"/>
                    </a:ext>
                  </a:extLst>
                </a:gridCol>
                <a:gridCol w="208280">
                  <a:extLst>
                    <a:ext uri="{9D8B030D-6E8A-4147-A177-3AD203B41FA5}">
                      <a16:colId xmlns:a16="http://schemas.microsoft.com/office/drawing/2014/main" val="1070135414"/>
                    </a:ext>
                  </a:extLst>
                </a:gridCol>
                <a:gridCol w="208280">
                  <a:extLst>
                    <a:ext uri="{9D8B030D-6E8A-4147-A177-3AD203B41FA5}">
                      <a16:colId xmlns:a16="http://schemas.microsoft.com/office/drawing/2014/main" val="302595817"/>
                    </a:ext>
                  </a:extLst>
                </a:gridCol>
                <a:gridCol w="208280">
                  <a:extLst>
                    <a:ext uri="{9D8B030D-6E8A-4147-A177-3AD203B41FA5}">
                      <a16:colId xmlns:a16="http://schemas.microsoft.com/office/drawing/2014/main" val="922449064"/>
                    </a:ext>
                  </a:extLst>
                </a:gridCol>
                <a:gridCol w="208280">
                  <a:extLst>
                    <a:ext uri="{9D8B030D-6E8A-4147-A177-3AD203B41FA5}">
                      <a16:colId xmlns:a16="http://schemas.microsoft.com/office/drawing/2014/main" val="1129542132"/>
                    </a:ext>
                  </a:extLst>
                </a:gridCol>
                <a:gridCol w="208280">
                  <a:extLst>
                    <a:ext uri="{9D8B030D-6E8A-4147-A177-3AD203B41FA5}">
                      <a16:colId xmlns:a16="http://schemas.microsoft.com/office/drawing/2014/main" val="1787580340"/>
                    </a:ext>
                  </a:extLst>
                </a:gridCol>
                <a:gridCol w="208280">
                  <a:extLst>
                    <a:ext uri="{9D8B030D-6E8A-4147-A177-3AD203B41FA5}">
                      <a16:colId xmlns:a16="http://schemas.microsoft.com/office/drawing/2014/main" val="2474603952"/>
                    </a:ext>
                  </a:extLst>
                </a:gridCol>
                <a:gridCol w="208280">
                  <a:extLst>
                    <a:ext uri="{9D8B030D-6E8A-4147-A177-3AD203B41FA5}">
                      <a16:colId xmlns:a16="http://schemas.microsoft.com/office/drawing/2014/main" val="460180213"/>
                    </a:ext>
                  </a:extLst>
                </a:gridCol>
                <a:gridCol w="208280">
                  <a:extLst>
                    <a:ext uri="{9D8B030D-6E8A-4147-A177-3AD203B41FA5}">
                      <a16:colId xmlns:a16="http://schemas.microsoft.com/office/drawing/2014/main" val="2493847901"/>
                    </a:ext>
                  </a:extLst>
                </a:gridCol>
                <a:gridCol w="208280">
                  <a:extLst>
                    <a:ext uri="{9D8B030D-6E8A-4147-A177-3AD203B41FA5}">
                      <a16:colId xmlns:a16="http://schemas.microsoft.com/office/drawing/2014/main" val="229856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88647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- 2019-10-30 12:58:36</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Current Trends in Selected Industries: Banking dersinde bugünün konusu Kurumsal ve Ticari Krediler. Genel Müdür Yardımcımız Nurgün Eyüboğlu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https://scontent.xx.fbcdn.net/v/t1.0-9/p720x720/75371724_2529581590455954_4978053875601768448_o.jpg?_nc_cat=108&amp;_nc_oc=AQmK4kZ6jngNcooJjM4F_WYipM7g4_mawL0kF_7B5Z--wj8n257J7BhximPxTXstXkI&amp;_nc_ht=scontent.xx&amp;oh=03365e11726259b848826519e940a7e1&amp;oe=5E86A4EE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00:22:24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24224227"/>
                  </a:ext>
                </a:extLst>
              </a:tr>
            </a:tbl>
          </a:graphicData>
        </a:graphic>
      </p:graphicFrame>
      <p:sp>
        <p:nvSpPr>
          <p:cNvPr id="4" name="Text Placeholder 3">
            <a:extLst>
              <a:ext uri="{FF2B5EF4-FFF2-40B4-BE49-F238E27FC236}">
                <a16:creationId xmlns:a16="http://schemas.microsoft.com/office/drawing/2014/main" id="{B56C1A14-5F07-4B46-81A1-D3FABE6EB81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533660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EE1D1-1F06-432F-A44F-F697586698BB}"/>
              </a:ext>
            </a:extLst>
          </p:cNvPr>
          <p:cNvSpPr>
            <a:spLocks noGrp="1"/>
          </p:cNvSpPr>
          <p:nvPr>
            <p:ph type="title"/>
          </p:nvPr>
        </p:nvSpPr>
        <p:spPr/>
        <p:txBody>
          <a:bodyPr/>
          <a:lstStyle/>
          <a:p>
            <a:r>
              <a:rPr lang="en-US"/>
              <a:t>Facebook Own Posts Table | Yapı Kredi İK - 5 of 21</a:t>
            </a:r>
          </a:p>
        </p:txBody>
      </p:sp>
      <p:graphicFrame>
        <p:nvGraphicFramePr>
          <p:cNvPr id="5" name="Table Placeholder 4">
            <a:extLst>
              <a:ext uri="{FF2B5EF4-FFF2-40B4-BE49-F238E27FC236}">
                <a16:creationId xmlns:a16="http://schemas.microsoft.com/office/drawing/2014/main" id="{AAA8A6AE-F25C-48D1-9A53-F443219B1EAA}"/>
              </a:ext>
            </a:extLst>
          </p:cNvPr>
          <p:cNvGraphicFramePr>
            <a:graphicFrameLocks noGrp="1"/>
          </p:cNvGraphicFramePr>
          <p:nvPr>
            <p:ph type="tbl" sz="quarter" idx="13"/>
            <p:extLst>
              <p:ext uri="{D42A27DB-BD31-4B8C-83A1-F6EECF244321}">
                <p14:modId xmlns:p14="http://schemas.microsoft.com/office/powerpoint/2010/main" val="2319579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6855197"/>
                    </a:ext>
                  </a:extLst>
                </a:gridCol>
                <a:gridCol w="905256">
                  <a:extLst>
                    <a:ext uri="{9D8B030D-6E8A-4147-A177-3AD203B41FA5}">
                      <a16:colId xmlns:a16="http://schemas.microsoft.com/office/drawing/2014/main" val="1328339053"/>
                    </a:ext>
                  </a:extLst>
                </a:gridCol>
                <a:gridCol w="246888">
                  <a:extLst>
                    <a:ext uri="{9D8B030D-6E8A-4147-A177-3AD203B41FA5}">
                      <a16:colId xmlns:a16="http://schemas.microsoft.com/office/drawing/2014/main" val="1989039893"/>
                    </a:ext>
                  </a:extLst>
                </a:gridCol>
                <a:gridCol w="208280">
                  <a:extLst>
                    <a:ext uri="{9D8B030D-6E8A-4147-A177-3AD203B41FA5}">
                      <a16:colId xmlns:a16="http://schemas.microsoft.com/office/drawing/2014/main" val="1280389672"/>
                    </a:ext>
                  </a:extLst>
                </a:gridCol>
                <a:gridCol w="208280">
                  <a:extLst>
                    <a:ext uri="{9D8B030D-6E8A-4147-A177-3AD203B41FA5}">
                      <a16:colId xmlns:a16="http://schemas.microsoft.com/office/drawing/2014/main" val="2303078472"/>
                    </a:ext>
                  </a:extLst>
                </a:gridCol>
                <a:gridCol w="208280">
                  <a:extLst>
                    <a:ext uri="{9D8B030D-6E8A-4147-A177-3AD203B41FA5}">
                      <a16:colId xmlns:a16="http://schemas.microsoft.com/office/drawing/2014/main" val="894479148"/>
                    </a:ext>
                  </a:extLst>
                </a:gridCol>
                <a:gridCol w="208280">
                  <a:extLst>
                    <a:ext uri="{9D8B030D-6E8A-4147-A177-3AD203B41FA5}">
                      <a16:colId xmlns:a16="http://schemas.microsoft.com/office/drawing/2014/main" val="1638096483"/>
                    </a:ext>
                  </a:extLst>
                </a:gridCol>
                <a:gridCol w="208280">
                  <a:extLst>
                    <a:ext uri="{9D8B030D-6E8A-4147-A177-3AD203B41FA5}">
                      <a16:colId xmlns:a16="http://schemas.microsoft.com/office/drawing/2014/main" val="1517873988"/>
                    </a:ext>
                  </a:extLst>
                </a:gridCol>
                <a:gridCol w="208280">
                  <a:extLst>
                    <a:ext uri="{9D8B030D-6E8A-4147-A177-3AD203B41FA5}">
                      <a16:colId xmlns:a16="http://schemas.microsoft.com/office/drawing/2014/main" val="1908115365"/>
                    </a:ext>
                  </a:extLst>
                </a:gridCol>
                <a:gridCol w="208280">
                  <a:extLst>
                    <a:ext uri="{9D8B030D-6E8A-4147-A177-3AD203B41FA5}">
                      <a16:colId xmlns:a16="http://schemas.microsoft.com/office/drawing/2014/main" val="1924198891"/>
                    </a:ext>
                  </a:extLst>
                </a:gridCol>
                <a:gridCol w="208280">
                  <a:extLst>
                    <a:ext uri="{9D8B030D-6E8A-4147-A177-3AD203B41FA5}">
                      <a16:colId xmlns:a16="http://schemas.microsoft.com/office/drawing/2014/main" val="1670957610"/>
                    </a:ext>
                  </a:extLst>
                </a:gridCol>
                <a:gridCol w="208280">
                  <a:extLst>
                    <a:ext uri="{9D8B030D-6E8A-4147-A177-3AD203B41FA5}">
                      <a16:colId xmlns:a16="http://schemas.microsoft.com/office/drawing/2014/main" val="1607399773"/>
                    </a:ext>
                  </a:extLst>
                </a:gridCol>
                <a:gridCol w="208280">
                  <a:extLst>
                    <a:ext uri="{9D8B030D-6E8A-4147-A177-3AD203B41FA5}">
                      <a16:colId xmlns:a16="http://schemas.microsoft.com/office/drawing/2014/main" val="3151386201"/>
                    </a:ext>
                  </a:extLst>
                </a:gridCol>
                <a:gridCol w="208280">
                  <a:extLst>
                    <a:ext uri="{9D8B030D-6E8A-4147-A177-3AD203B41FA5}">
                      <a16:colId xmlns:a16="http://schemas.microsoft.com/office/drawing/2014/main" val="1509718091"/>
                    </a:ext>
                  </a:extLst>
                </a:gridCol>
                <a:gridCol w="208280">
                  <a:extLst>
                    <a:ext uri="{9D8B030D-6E8A-4147-A177-3AD203B41FA5}">
                      <a16:colId xmlns:a16="http://schemas.microsoft.com/office/drawing/2014/main" val="2091939014"/>
                    </a:ext>
                  </a:extLst>
                </a:gridCol>
                <a:gridCol w="208280">
                  <a:extLst>
                    <a:ext uri="{9D8B030D-6E8A-4147-A177-3AD203B41FA5}">
                      <a16:colId xmlns:a16="http://schemas.microsoft.com/office/drawing/2014/main" val="888481537"/>
                    </a:ext>
                  </a:extLst>
                </a:gridCol>
                <a:gridCol w="208280">
                  <a:extLst>
                    <a:ext uri="{9D8B030D-6E8A-4147-A177-3AD203B41FA5}">
                      <a16:colId xmlns:a16="http://schemas.microsoft.com/office/drawing/2014/main" val="1419235520"/>
                    </a:ext>
                  </a:extLst>
                </a:gridCol>
                <a:gridCol w="208280">
                  <a:extLst>
                    <a:ext uri="{9D8B030D-6E8A-4147-A177-3AD203B41FA5}">
                      <a16:colId xmlns:a16="http://schemas.microsoft.com/office/drawing/2014/main" val="3209615822"/>
                    </a:ext>
                  </a:extLst>
                </a:gridCol>
                <a:gridCol w="208280">
                  <a:extLst>
                    <a:ext uri="{9D8B030D-6E8A-4147-A177-3AD203B41FA5}">
                      <a16:colId xmlns:a16="http://schemas.microsoft.com/office/drawing/2014/main" val="66544571"/>
                    </a:ext>
                  </a:extLst>
                </a:gridCol>
                <a:gridCol w="208280">
                  <a:extLst>
                    <a:ext uri="{9D8B030D-6E8A-4147-A177-3AD203B41FA5}">
                      <a16:colId xmlns:a16="http://schemas.microsoft.com/office/drawing/2014/main" val="2746110853"/>
                    </a:ext>
                  </a:extLst>
                </a:gridCol>
                <a:gridCol w="208280">
                  <a:extLst>
                    <a:ext uri="{9D8B030D-6E8A-4147-A177-3AD203B41FA5}">
                      <a16:colId xmlns:a16="http://schemas.microsoft.com/office/drawing/2014/main" val="3766138877"/>
                    </a:ext>
                  </a:extLst>
                </a:gridCol>
                <a:gridCol w="208280">
                  <a:extLst>
                    <a:ext uri="{9D8B030D-6E8A-4147-A177-3AD203B41FA5}">
                      <a16:colId xmlns:a16="http://schemas.microsoft.com/office/drawing/2014/main" val="3448404554"/>
                    </a:ext>
                  </a:extLst>
                </a:gridCol>
                <a:gridCol w="208280">
                  <a:extLst>
                    <a:ext uri="{9D8B030D-6E8A-4147-A177-3AD203B41FA5}">
                      <a16:colId xmlns:a16="http://schemas.microsoft.com/office/drawing/2014/main" val="2164850107"/>
                    </a:ext>
                  </a:extLst>
                </a:gridCol>
                <a:gridCol w="208280">
                  <a:extLst>
                    <a:ext uri="{9D8B030D-6E8A-4147-A177-3AD203B41FA5}">
                      <a16:colId xmlns:a16="http://schemas.microsoft.com/office/drawing/2014/main" val="1602416552"/>
                    </a:ext>
                  </a:extLst>
                </a:gridCol>
                <a:gridCol w="208280">
                  <a:extLst>
                    <a:ext uri="{9D8B030D-6E8A-4147-A177-3AD203B41FA5}">
                      <a16:colId xmlns:a16="http://schemas.microsoft.com/office/drawing/2014/main" val="4142512308"/>
                    </a:ext>
                  </a:extLst>
                </a:gridCol>
                <a:gridCol w="208280">
                  <a:extLst>
                    <a:ext uri="{9D8B030D-6E8A-4147-A177-3AD203B41FA5}">
                      <a16:colId xmlns:a16="http://schemas.microsoft.com/office/drawing/2014/main" val="2672858853"/>
                    </a:ext>
                  </a:extLst>
                </a:gridCol>
                <a:gridCol w="208280">
                  <a:extLst>
                    <a:ext uri="{9D8B030D-6E8A-4147-A177-3AD203B41FA5}">
                      <a16:colId xmlns:a16="http://schemas.microsoft.com/office/drawing/2014/main" val="1762631158"/>
                    </a:ext>
                  </a:extLst>
                </a:gridCol>
                <a:gridCol w="208280">
                  <a:extLst>
                    <a:ext uri="{9D8B030D-6E8A-4147-A177-3AD203B41FA5}">
                      <a16:colId xmlns:a16="http://schemas.microsoft.com/office/drawing/2014/main" val="3779966542"/>
                    </a:ext>
                  </a:extLst>
                </a:gridCol>
                <a:gridCol w="208280">
                  <a:extLst>
                    <a:ext uri="{9D8B030D-6E8A-4147-A177-3AD203B41FA5}">
                      <a16:colId xmlns:a16="http://schemas.microsoft.com/office/drawing/2014/main" val="2713541814"/>
                    </a:ext>
                  </a:extLst>
                </a:gridCol>
                <a:gridCol w="208280">
                  <a:extLst>
                    <a:ext uri="{9D8B030D-6E8A-4147-A177-3AD203B41FA5}">
                      <a16:colId xmlns:a16="http://schemas.microsoft.com/office/drawing/2014/main" val="1287654685"/>
                    </a:ext>
                  </a:extLst>
                </a:gridCol>
                <a:gridCol w="208280">
                  <a:extLst>
                    <a:ext uri="{9D8B030D-6E8A-4147-A177-3AD203B41FA5}">
                      <a16:colId xmlns:a16="http://schemas.microsoft.com/office/drawing/2014/main" val="848385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38123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- 2019-10-25 14:07:05</a:t>
                      </a:r>
                      <a:r>
                        <a:rPr kumimoji="0" lang="en-US" sz="1000" b="0" i="0" u="none" strike="noStrike" kern="1200" cap="none" spc="0" normalizeH="0" baseline="0" noProof="0">
                          <a:ln>
                            <a:noFill/>
                          </a:ln>
                          <a:solidFill>
                            <a:prstClr val="black"/>
                          </a:solidFill>
                          <a:effectLst/>
                          <a:uLnTx/>
                          <a:uFillTx/>
                          <a:latin typeface="+mn-lt"/>
                          <a:ea typeface="+mn-ea"/>
                          <a:cs typeface="+mn-cs"/>
                        </a:rPr>
                        <a:t>
 İçindeki üniversiteliyi hiç kaybetmeden; Yapı Kredi Management Trainee programına başvur, kariyerine sen yön ver! 👉🏻 http://bit.ly/2pTfeNO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https://scontent.xx.fbcdn.net/v/t15.5256-10/p720x720/73027369_575474829927108_2465351832524816384_n.jpg?_nc_cat=106&amp;_nc_ohc=8VsZpfZudokAQl4nqUyYvI-o-bME6YxKEDcaNQkPpvZUukckZYB302CIA&amp;_nc_ht=scontent.xx&amp;oh=119fc2edb01fabc497e6da2a5d645bd2&amp;oe=5E88A2AE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00:23:17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8121575"/>
                  </a:ext>
                </a:extLst>
              </a:tr>
            </a:tbl>
          </a:graphicData>
        </a:graphic>
      </p:graphicFrame>
      <p:sp>
        <p:nvSpPr>
          <p:cNvPr id="4" name="Text Placeholder 3">
            <a:extLst>
              <a:ext uri="{FF2B5EF4-FFF2-40B4-BE49-F238E27FC236}">
                <a16:creationId xmlns:a16="http://schemas.microsoft.com/office/drawing/2014/main" id="{BE80D5C1-13B4-4E5D-B31B-8F3C86C6F89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845691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8581C-DA80-4918-8F6C-28467CE6393A}"/>
              </a:ext>
            </a:extLst>
          </p:cNvPr>
          <p:cNvSpPr>
            <a:spLocks noGrp="1"/>
          </p:cNvSpPr>
          <p:nvPr>
            <p:ph type="title"/>
          </p:nvPr>
        </p:nvSpPr>
        <p:spPr/>
        <p:txBody>
          <a:bodyPr/>
          <a:lstStyle/>
          <a:p>
            <a:r>
              <a:rPr lang="en-US"/>
              <a:t>Facebook Own Posts Table | Yapı Kredi İK - 6 of 21</a:t>
            </a:r>
          </a:p>
        </p:txBody>
      </p:sp>
      <p:graphicFrame>
        <p:nvGraphicFramePr>
          <p:cNvPr id="5" name="Table Placeholder 4">
            <a:extLst>
              <a:ext uri="{FF2B5EF4-FFF2-40B4-BE49-F238E27FC236}">
                <a16:creationId xmlns:a16="http://schemas.microsoft.com/office/drawing/2014/main" id="{B07AC26E-8D96-49AE-8C87-2EDE2E42C455}"/>
              </a:ext>
            </a:extLst>
          </p:cNvPr>
          <p:cNvGraphicFramePr>
            <a:graphicFrameLocks noGrp="1"/>
          </p:cNvGraphicFramePr>
          <p:nvPr>
            <p:ph type="tbl" sz="quarter" idx="13"/>
            <p:extLst>
              <p:ext uri="{D42A27DB-BD31-4B8C-83A1-F6EECF244321}">
                <p14:modId xmlns:p14="http://schemas.microsoft.com/office/powerpoint/2010/main" val="82980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20443664"/>
                    </a:ext>
                  </a:extLst>
                </a:gridCol>
                <a:gridCol w="905256">
                  <a:extLst>
                    <a:ext uri="{9D8B030D-6E8A-4147-A177-3AD203B41FA5}">
                      <a16:colId xmlns:a16="http://schemas.microsoft.com/office/drawing/2014/main" val="1585961260"/>
                    </a:ext>
                  </a:extLst>
                </a:gridCol>
                <a:gridCol w="246888">
                  <a:extLst>
                    <a:ext uri="{9D8B030D-6E8A-4147-A177-3AD203B41FA5}">
                      <a16:colId xmlns:a16="http://schemas.microsoft.com/office/drawing/2014/main" val="405487776"/>
                    </a:ext>
                  </a:extLst>
                </a:gridCol>
                <a:gridCol w="208280">
                  <a:extLst>
                    <a:ext uri="{9D8B030D-6E8A-4147-A177-3AD203B41FA5}">
                      <a16:colId xmlns:a16="http://schemas.microsoft.com/office/drawing/2014/main" val="1107229834"/>
                    </a:ext>
                  </a:extLst>
                </a:gridCol>
                <a:gridCol w="208280">
                  <a:extLst>
                    <a:ext uri="{9D8B030D-6E8A-4147-A177-3AD203B41FA5}">
                      <a16:colId xmlns:a16="http://schemas.microsoft.com/office/drawing/2014/main" val="2371473562"/>
                    </a:ext>
                  </a:extLst>
                </a:gridCol>
                <a:gridCol w="208280">
                  <a:extLst>
                    <a:ext uri="{9D8B030D-6E8A-4147-A177-3AD203B41FA5}">
                      <a16:colId xmlns:a16="http://schemas.microsoft.com/office/drawing/2014/main" val="1274448645"/>
                    </a:ext>
                  </a:extLst>
                </a:gridCol>
                <a:gridCol w="208280">
                  <a:extLst>
                    <a:ext uri="{9D8B030D-6E8A-4147-A177-3AD203B41FA5}">
                      <a16:colId xmlns:a16="http://schemas.microsoft.com/office/drawing/2014/main" val="1721362937"/>
                    </a:ext>
                  </a:extLst>
                </a:gridCol>
                <a:gridCol w="208280">
                  <a:extLst>
                    <a:ext uri="{9D8B030D-6E8A-4147-A177-3AD203B41FA5}">
                      <a16:colId xmlns:a16="http://schemas.microsoft.com/office/drawing/2014/main" val="1322441059"/>
                    </a:ext>
                  </a:extLst>
                </a:gridCol>
                <a:gridCol w="208280">
                  <a:extLst>
                    <a:ext uri="{9D8B030D-6E8A-4147-A177-3AD203B41FA5}">
                      <a16:colId xmlns:a16="http://schemas.microsoft.com/office/drawing/2014/main" val="2414420741"/>
                    </a:ext>
                  </a:extLst>
                </a:gridCol>
                <a:gridCol w="208280">
                  <a:extLst>
                    <a:ext uri="{9D8B030D-6E8A-4147-A177-3AD203B41FA5}">
                      <a16:colId xmlns:a16="http://schemas.microsoft.com/office/drawing/2014/main" val="3845723520"/>
                    </a:ext>
                  </a:extLst>
                </a:gridCol>
                <a:gridCol w="208280">
                  <a:extLst>
                    <a:ext uri="{9D8B030D-6E8A-4147-A177-3AD203B41FA5}">
                      <a16:colId xmlns:a16="http://schemas.microsoft.com/office/drawing/2014/main" val="3196808378"/>
                    </a:ext>
                  </a:extLst>
                </a:gridCol>
                <a:gridCol w="208280">
                  <a:extLst>
                    <a:ext uri="{9D8B030D-6E8A-4147-A177-3AD203B41FA5}">
                      <a16:colId xmlns:a16="http://schemas.microsoft.com/office/drawing/2014/main" val="792369630"/>
                    </a:ext>
                  </a:extLst>
                </a:gridCol>
                <a:gridCol w="208280">
                  <a:extLst>
                    <a:ext uri="{9D8B030D-6E8A-4147-A177-3AD203B41FA5}">
                      <a16:colId xmlns:a16="http://schemas.microsoft.com/office/drawing/2014/main" val="4104197030"/>
                    </a:ext>
                  </a:extLst>
                </a:gridCol>
                <a:gridCol w="208280">
                  <a:extLst>
                    <a:ext uri="{9D8B030D-6E8A-4147-A177-3AD203B41FA5}">
                      <a16:colId xmlns:a16="http://schemas.microsoft.com/office/drawing/2014/main" val="1605793672"/>
                    </a:ext>
                  </a:extLst>
                </a:gridCol>
                <a:gridCol w="208280">
                  <a:extLst>
                    <a:ext uri="{9D8B030D-6E8A-4147-A177-3AD203B41FA5}">
                      <a16:colId xmlns:a16="http://schemas.microsoft.com/office/drawing/2014/main" val="3342345320"/>
                    </a:ext>
                  </a:extLst>
                </a:gridCol>
                <a:gridCol w="208280">
                  <a:extLst>
                    <a:ext uri="{9D8B030D-6E8A-4147-A177-3AD203B41FA5}">
                      <a16:colId xmlns:a16="http://schemas.microsoft.com/office/drawing/2014/main" val="986446103"/>
                    </a:ext>
                  </a:extLst>
                </a:gridCol>
                <a:gridCol w="208280">
                  <a:extLst>
                    <a:ext uri="{9D8B030D-6E8A-4147-A177-3AD203B41FA5}">
                      <a16:colId xmlns:a16="http://schemas.microsoft.com/office/drawing/2014/main" val="2986646767"/>
                    </a:ext>
                  </a:extLst>
                </a:gridCol>
                <a:gridCol w="208280">
                  <a:extLst>
                    <a:ext uri="{9D8B030D-6E8A-4147-A177-3AD203B41FA5}">
                      <a16:colId xmlns:a16="http://schemas.microsoft.com/office/drawing/2014/main" val="742011480"/>
                    </a:ext>
                  </a:extLst>
                </a:gridCol>
                <a:gridCol w="208280">
                  <a:extLst>
                    <a:ext uri="{9D8B030D-6E8A-4147-A177-3AD203B41FA5}">
                      <a16:colId xmlns:a16="http://schemas.microsoft.com/office/drawing/2014/main" val="2779372806"/>
                    </a:ext>
                  </a:extLst>
                </a:gridCol>
                <a:gridCol w="208280">
                  <a:extLst>
                    <a:ext uri="{9D8B030D-6E8A-4147-A177-3AD203B41FA5}">
                      <a16:colId xmlns:a16="http://schemas.microsoft.com/office/drawing/2014/main" val="325125973"/>
                    </a:ext>
                  </a:extLst>
                </a:gridCol>
                <a:gridCol w="208280">
                  <a:extLst>
                    <a:ext uri="{9D8B030D-6E8A-4147-A177-3AD203B41FA5}">
                      <a16:colId xmlns:a16="http://schemas.microsoft.com/office/drawing/2014/main" val="1526007746"/>
                    </a:ext>
                  </a:extLst>
                </a:gridCol>
                <a:gridCol w="208280">
                  <a:extLst>
                    <a:ext uri="{9D8B030D-6E8A-4147-A177-3AD203B41FA5}">
                      <a16:colId xmlns:a16="http://schemas.microsoft.com/office/drawing/2014/main" val="2661521692"/>
                    </a:ext>
                  </a:extLst>
                </a:gridCol>
                <a:gridCol w="208280">
                  <a:extLst>
                    <a:ext uri="{9D8B030D-6E8A-4147-A177-3AD203B41FA5}">
                      <a16:colId xmlns:a16="http://schemas.microsoft.com/office/drawing/2014/main" val="4255866096"/>
                    </a:ext>
                  </a:extLst>
                </a:gridCol>
                <a:gridCol w="208280">
                  <a:extLst>
                    <a:ext uri="{9D8B030D-6E8A-4147-A177-3AD203B41FA5}">
                      <a16:colId xmlns:a16="http://schemas.microsoft.com/office/drawing/2014/main" val="1668755077"/>
                    </a:ext>
                  </a:extLst>
                </a:gridCol>
                <a:gridCol w="208280">
                  <a:extLst>
                    <a:ext uri="{9D8B030D-6E8A-4147-A177-3AD203B41FA5}">
                      <a16:colId xmlns:a16="http://schemas.microsoft.com/office/drawing/2014/main" val="3700916696"/>
                    </a:ext>
                  </a:extLst>
                </a:gridCol>
                <a:gridCol w="208280">
                  <a:extLst>
                    <a:ext uri="{9D8B030D-6E8A-4147-A177-3AD203B41FA5}">
                      <a16:colId xmlns:a16="http://schemas.microsoft.com/office/drawing/2014/main" val="3611352414"/>
                    </a:ext>
                  </a:extLst>
                </a:gridCol>
                <a:gridCol w="208280">
                  <a:extLst>
                    <a:ext uri="{9D8B030D-6E8A-4147-A177-3AD203B41FA5}">
                      <a16:colId xmlns:a16="http://schemas.microsoft.com/office/drawing/2014/main" val="2752778778"/>
                    </a:ext>
                  </a:extLst>
                </a:gridCol>
                <a:gridCol w="208280">
                  <a:extLst>
                    <a:ext uri="{9D8B030D-6E8A-4147-A177-3AD203B41FA5}">
                      <a16:colId xmlns:a16="http://schemas.microsoft.com/office/drawing/2014/main" val="2457698061"/>
                    </a:ext>
                  </a:extLst>
                </a:gridCol>
                <a:gridCol w="208280">
                  <a:extLst>
                    <a:ext uri="{9D8B030D-6E8A-4147-A177-3AD203B41FA5}">
                      <a16:colId xmlns:a16="http://schemas.microsoft.com/office/drawing/2014/main" val="1574184619"/>
                    </a:ext>
                  </a:extLst>
                </a:gridCol>
                <a:gridCol w="208280">
                  <a:extLst>
                    <a:ext uri="{9D8B030D-6E8A-4147-A177-3AD203B41FA5}">
                      <a16:colId xmlns:a16="http://schemas.microsoft.com/office/drawing/2014/main" val="2066652933"/>
                    </a:ext>
                  </a:extLst>
                </a:gridCol>
                <a:gridCol w="208280">
                  <a:extLst>
                    <a:ext uri="{9D8B030D-6E8A-4147-A177-3AD203B41FA5}">
                      <a16:colId xmlns:a16="http://schemas.microsoft.com/office/drawing/2014/main" val="4086418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3413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- 2019-10-08 07:57:04</a:t>
                      </a:r>
                      <a:r>
                        <a:rPr kumimoji="0" lang="en-US" sz="1000" b="0" i="0" u="none" strike="noStrike" kern="1200" cap="none" spc="0" normalizeH="0" baseline="0" noProof="0">
                          <a:ln>
                            <a:noFill/>
                          </a:ln>
                          <a:solidFill>
                            <a:prstClr val="black"/>
                          </a:solidFill>
                          <a:effectLst/>
                          <a:uLnTx/>
                          <a:uFillTx/>
                          <a:latin typeface="+mn-lt"/>
                          <a:ea typeface="+mn-ea"/>
                          <a:cs typeface="+mn-cs"/>
                        </a:rPr>
                        <a:t>
 İş hayatında başarılı olmak için okulda öğrendiklerin yeterli olmayabilir. Digitalent Genç Yetenek Programı'na katıl, özel eğitimler, uzun dönem staj ve yurt dışında dilediğin konferansa gitme imkanıyla iş hayatına tam donanımlı başla! 😎 Başvurmak için tıkla! 👉🏻 http://yapikredidigitalent.com/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https://scontent.xx.fbcdn.net/v/t15.5256-10/s720x720/71184186_741696276274288_2367846127761358848_n.jpg?_nc_cat=105&amp;_nc_oc=AQn9P8TNKvHL9A9PHzMxBuOSKF7TtCpa0Yt3Hitme8eQYzPOXpgoygVelLjK3btmTp4&amp;_nc_ht=scontent.xx&amp;oh=c166bd084197dad6854d085cd41b9053&amp;oe=5E578DDD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11/07/2019 06:24:46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28028752"/>
                  </a:ext>
                </a:extLst>
              </a:tr>
            </a:tbl>
          </a:graphicData>
        </a:graphic>
      </p:graphicFrame>
      <p:sp>
        <p:nvSpPr>
          <p:cNvPr id="4" name="Text Placeholder 3">
            <a:extLst>
              <a:ext uri="{FF2B5EF4-FFF2-40B4-BE49-F238E27FC236}">
                <a16:creationId xmlns:a16="http://schemas.microsoft.com/office/drawing/2014/main" id="{D1259742-ED12-4437-84A8-6E7B2FED929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207030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5AA99-0A90-4DCE-ACE5-826855B67EAB}"/>
              </a:ext>
            </a:extLst>
          </p:cNvPr>
          <p:cNvSpPr>
            <a:spLocks noGrp="1"/>
          </p:cNvSpPr>
          <p:nvPr>
            <p:ph type="title"/>
          </p:nvPr>
        </p:nvSpPr>
        <p:spPr/>
        <p:txBody>
          <a:bodyPr/>
          <a:lstStyle/>
          <a:p>
            <a:r>
              <a:rPr lang="en-US"/>
              <a:t>Facebook Own Posts Table | Yapı Kredi İK - 7 of 21</a:t>
            </a:r>
          </a:p>
        </p:txBody>
      </p:sp>
      <p:graphicFrame>
        <p:nvGraphicFramePr>
          <p:cNvPr id="5" name="Table Placeholder 4">
            <a:extLst>
              <a:ext uri="{FF2B5EF4-FFF2-40B4-BE49-F238E27FC236}">
                <a16:creationId xmlns:a16="http://schemas.microsoft.com/office/drawing/2014/main" id="{CC1331D7-0F33-480A-9951-357B4DF77DD0}"/>
              </a:ext>
            </a:extLst>
          </p:cNvPr>
          <p:cNvGraphicFramePr>
            <a:graphicFrameLocks noGrp="1"/>
          </p:cNvGraphicFramePr>
          <p:nvPr>
            <p:ph type="tbl" sz="quarter" idx="13"/>
            <p:extLst>
              <p:ext uri="{D42A27DB-BD31-4B8C-83A1-F6EECF244321}">
                <p14:modId xmlns:p14="http://schemas.microsoft.com/office/powerpoint/2010/main" val="1533869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5537919"/>
                    </a:ext>
                  </a:extLst>
                </a:gridCol>
                <a:gridCol w="905256">
                  <a:extLst>
                    <a:ext uri="{9D8B030D-6E8A-4147-A177-3AD203B41FA5}">
                      <a16:colId xmlns:a16="http://schemas.microsoft.com/office/drawing/2014/main" val="265077091"/>
                    </a:ext>
                  </a:extLst>
                </a:gridCol>
                <a:gridCol w="246888">
                  <a:extLst>
                    <a:ext uri="{9D8B030D-6E8A-4147-A177-3AD203B41FA5}">
                      <a16:colId xmlns:a16="http://schemas.microsoft.com/office/drawing/2014/main" val="2087461430"/>
                    </a:ext>
                  </a:extLst>
                </a:gridCol>
                <a:gridCol w="208280">
                  <a:extLst>
                    <a:ext uri="{9D8B030D-6E8A-4147-A177-3AD203B41FA5}">
                      <a16:colId xmlns:a16="http://schemas.microsoft.com/office/drawing/2014/main" val="3093734056"/>
                    </a:ext>
                  </a:extLst>
                </a:gridCol>
                <a:gridCol w="208280">
                  <a:extLst>
                    <a:ext uri="{9D8B030D-6E8A-4147-A177-3AD203B41FA5}">
                      <a16:colId xmlns:a16="http://schemas.microsoft.com/office/drawing/2014/main" val="2913672279"/>
                    </a:ext>
                  </a:extLst>
                </a:gridCol>
                <a:gridCol w="208280">
                  <a:extLst>
                    <a:ext uri="{9D8B030D-6E8A-4147-A177-3AD203B41FA5}">
                      <a16:colId xmlns:a16="http://schemas.microsoft.com/office/drawing/2014/main" val="2424148208"/>
                    </a:ext>
                  </a:extLst>
                </a:gridCol>
                <a:gridCol w="208280">
                  <a:extLst>
                    <a:ext uri="{9D8B030D-6E8A-4147-A177-3AD203B41FA5}">
                      <a16:colId xmlns:a16="http://schemas.microsoft.com/office/drawing/2014/main" val="1447958144"/>
                    </a:ext>
                  </a:extLst>
                </a:gridCol>
                <a:gridCol w="208280">
                  <a:extLst>
                    <a:ext uri="{9D8B030D-6E8A-4147-A177-3AD203B41FA5}">
                      <a16:colId xmlns:a16="http://schemas.microsoft.com/office/drawing/2014/main" val="949699378"/>
                    </a:ext>
                  </a:extLst>
                </a:gridCol>
                <a:gridCol w="208280">
                  <a:extLst>
                    <a:ext uri="{9D8B030D-6E8A-4147-A177-3AD203B41FA5}">
                      <a16:colId xmlns:a16="http://schemas.microsoft.com/office/drawing/2014/main" val="4191841480"/>
                    </a:ext>
                  </a:extLst>
                </a:gridCol>
                <a:gridCol w="208280">
                  <a:extLst>
                    <a:ext uri="{9D8B030D-6E8A-4147-A177-3AD203B41FA5}">
                      <a16:colId xmlns:a16="http://schemas.microsoft.com/office/drawing/2014/main" val="396455325"/>
                    </a:ext>
                  </a:extLst>
                </a:gridCol>
                <a:gridCol w="208280">
                  <a:extLst>
                    <a:ext uri="{9D8B030D-6E8A-4147-A177-3AD203B41FA5}">
                      <a16:colId xmlns:a16="http://schemas.microsoft.com/office/drawing/2014/main" val="3922856467"/>
                    </a:ext>
                  </a:extLst>
                </a:gridCol>
                <a:gridCol w="208280">
                  <a:extLst>
                    <a:ext uri="{9D8B030D-6E8A-4147-A177-3AD203B41FA5}">
                      <a16:colId xmlns:a16="http://schemas.microsoft.com/office/drawing/2014/main" val="2340984723"/>
                    </a:ext>
                  </a:extLst>
                </a:gridCol>
                <a:gridCol w="208280">
                  <a:extLst>
                    <a:ext uri="{9D8B030D-6E8A-4147-A177-3AD203B41FA5}">
                      <a16:colId xmlns:a16="http://schemas.microsoft.com/office/drawing/2014/main" val="3380415215"/>
                    </a:ext>
                  </a:extLst>
                </a:gridCol>
                <a:gridCol w="208280">
                  <a:extLst>
                    <a:ext uri="{9D8B030D-6E8A-4147-A177-3AD203B41FA5}">
                      <a16:colId xmlns:a16="http://schemas.microsoft.com/office/drawing/2014/main" val="3207627339"/>
                    </a:ext>
                  </a:extLst>
                </a:gridCol>
                <a:gridCol w="208280">
                  <a:extLst>
                    <a:ext uri="{9D8B030D-6E8A-4147-A177-3AD203B41FA5}">
                      <a16:colId xmlns:a16="http://schemas.microsoft.com/office/drawing/2014/main" val="1671390734"/>
                    </a:ext>
                  </a:extLst>
                </a:gridCol>
                <a:gridCol w="208280">
                  <a:extLst>
                    <a:ext uri="{9D8B030D-6E8A-4147-A177-3AD203B41FA5}">
                      <a16:colId xmlns:a16="http://schemas.microsoft.com/office/drawing/2014/main" val="2886692959"/>
                    </a:ext>
                  </a:extLst>
                </a:gridCol>
                <a:gridCol w="208280">
                  <a:extLst>
                    <a:ext uri="{9D8B030D-6E8A-4147-A177-3AD203B41FA5}">
                      <a16:colId xmlns:a16="http://schemas.microsoft.com/office/drawing/2014/main" val="3687642157"/>
                    </a:ext>
                  </a:extLst>
                </a:gridCol>
                <a:gridCol w="208280">
                  <a:extLst>
                    <a:ext uri="{9D8B030D-6E8A-4147-A177-3AD203B41FA5}">
                      <a16:colId xmlns:a16="http://schemas.microsoft.com/office/drawing/2014/main" val="867054501"/>
                    </a:ext>
                  </a:extLst>
                </a:gridCol>
                <a:gridCol w="208280">
                  <a:extLst>
                    <a:ext uri="{9D8B030D-6E8A-4147-A177-3AD203B41FA5}">
                      <a16:colId xmlns:a16="http://schemas.microsoft.com/office/drawing/2014/main" val="1081109227"/>
                    </a:ext>
                  </a:extLst>
                </a:gridCol>
                <a:gridCol w="208280">
                  <a:extLst>
                    <a:ext uri="{9D8B030D-6E8A-4147-A177-3AD203B41FA5}">
                      <a16:colId xmlns:a16="http://schemas.microsoft.com/office/drawing/2014/main" val="2958453469"/>
                    </a:ext>
                  </a:extLst>
                </a:gridCol>
                <a:gridCol w="208280">
                  <a:extLst>
                    <a:ext uri="{9D8B030D-6E8A-4147-A177-3AD203B41FA5}">
                      <a16:colId xmlns:a16="http://schemas.microsoft.com/office/drawing/2014/main" val="1638091553"/>
                    </a:ext>
                  </a:extLst>
                </a:gridCol>
                <a:gridCol w="208280">
                  <a:extLst>
                    <a:ext uri="{9D8B030D-6E8A-4147-A177-3AD203B41FA5}">
                      <a16:colId xmlns:a16="http://schemas.microsoft.com/office/drawing/2014/main" val="3106225226"/>
                    </a:ext>
                  </a:extLst>
                </a:gridCol>
                <a:gridCol w="208280">
                  <a:extLst>
                    <a:ext uri="{9D8B030D-6E8A-4147-A177-3AD203B41FA5}">
                      <a16:colId xmlns:a16="http://schemas.microsoft.com/office/drawing/2014/main" val="2743625067"/>
                    </a:ext>
                  </a:extLst>
                </a:gridCol>
                <a:gridCol w="208280">
                  <a:extLst>
                    <a:ext uri="{9D8B030D-6E8A-4147-A177-3AD203B41FA5}">
                      <a16:colId xmlns:a16="http://schemas.microsoft.com/office/drawing/2014/main" val="516732347"/>
                    </a:ext>
                  </a:extLst>
                </a:gridCol>
                <a:gridCol w="208280">
                  <a:extLst>
                    <a:ext uri="{9D8B030D-6E8A-4147-A177-3AD203B41FA5}">
                      <a16:colId xmlns:a16="http://schemas.microsoft.com/office/drawing/2014/main" val="2647368124"/>
                    </a:ext>
                  </a:extLst>
                </a:gridCol>
                <a:gridCol w="208280">
                  <a:extLst>
                    <a:ext uri="{9D8B030D-6E8A-4147-A177-3AD203B41FA5}">
                      <a16:colId xmlns:a16="http://schemas.microsoft.com/office/drawing/2014/main" val="338542119"/>
                    </a:ext>
                  </a:extLst>
                </a:gridCol>
                <a:gridCol w="208280">
                  <a:extLst>
                    <a:ext uri="{9D8B030D-6E8A-4147-A177-3AD203B41FA5}">
                      <a16:colId xmlns:a16="http://schemas.microsoft.com/office/drawing/2014/main" val="588489922"/>
                    </a:ext>
                  </a:extLst>
                </a:gridCol>
                <a:gridCol w="208280">
                  <a:extLst>
                    <a:ext uri="{9D8B030D-6E8A-4147-A177-3AD203B41FA5}">
                      <a16:colId xmlns:a16="http://schemas.microsoft.com/office/drawing/2014/main" val="1280380255"/>
                    </a:ext>
                  </a:extLst>
                </a:gridCol>
                <a:gridCol w="208280">
                  <a:extLst>
                    <a:ext uri="{9D8B030D-6E8A-4147-A177-3AD203B41FA5}">
                      <a16:colId xmlns:a16="http://schemas.microsoft.com/office/drawing/2014/main" val="2743718743"/>
                    </a:ext>
                  </a:extLst>
                </a:gridCol>
                <a:gridCol w="208280">
                  <a:extLst>
                    <a:ext uri="{9D8B030D-6E8A-4147-A177-3AD203B41FA5}">
                      <a16:colId xmlns:a16="http://schemas.microsoft.com/office/drawing/2014/main" val="2685704371"/>
                    </a:ext>
                  </a:extLst>
                </a:gridCol>
                <a:gridCol w="208280">
                  <a:extLst>
                    <a:ext uri="{9D8B030D-6E8A-4147-A177-3AD203B41FA5}">
                      <a16:colId xmlns:a16="http://schemas.microsoft.com/office/drawing/2014/main" val="3037879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7677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- 2019-10-15 11:33:37</a:t>
                      </a:r>
                      <a:r>
                        <a:rPr kumimoji="0" lang="en-US" sz="1000" b="0" i="0" u="none" strike="noStrike" kern="1200" cap="none" spc="0" normalizeH="0" baseline="0" noProof="0">
                          <a:ln>
                            <a:noFill/>
                          </a:ln>
                          <a:solidFill>
                            <a:prstClr val="black"/>
                          </a:solidFill>
                          <a:effectLst/>
                          <a:uLnTx/>
                          <a:uFillTx/>
                          <a:latin typeface="+mn-lt"/>
                          <a:ea typeface="+mn-ea"/>
                          <a:cs typeface="+mn-cs"/>
                        </a:rPr>
                        <a:t>
 Genel Müdür Yardımcımız Hakan Alp, Fortune Türkiye dergisi tarafından açıklanan ve şirketlerin en önemli sermayesi insan kaynağını etkin biçimde yöneten, kurum öncelikleri doğrultusunda fark yaratan ve benzersiz uygulamaları hayata geçiren kişilerin yer aldığı "Türkiye’nin En Etkin 50 İK Yöneticisi" listesinde yer aldı.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https://scontent.xx.fbcdn.net/v/t1.0-9/p720x720/72292787_2496951157052331_8642200641730510848_o.jpg?_nc_cat=109&amp;_nc_oc=AQmSu4rDKJoVnEixCxQZhizpDxR08HiQTPkW235L3m2qvF86i7zzHB16GZV2TbnosBU&amp;_nc_ht=scontent.xx&amp;oh=146019bde6cdc0c1843ec1fcfffcc013&amp;oe=5E5E9F25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11/14/2019 00:21:56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50023100"/>
                  </a:ext>
                </a:extLst>
              </a:tr>
            </a:tbl>
          </a:graphicData>
        </a:graphic>
      </p:graphicFrame>
      <p:sp>
        <p:nvSpPr>
          <p:cNvPr id="4" name="Text Placeholder 3">
            <a:extLst>
              <a:ext uri="{FF2B5EF4-FFF2-40B4-BE49-F238E27FC236}">
                <a16:creationId xmlns:a16="http://schemas.microsoft.com/office/drawing/2014/main" id="{5CFBFC83-4978-46A4-A735-4D1598F41DE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964207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F438C-9687-4B6C-B427-4814AC728E42}"/>
              </a:ext>
            </a:extLst>
          </p:cNvPr>
          <p:cNvSpPr>
            <a:spLocks noGrp="1"/>
          </p:cNvSpPr>
          <p:nvPr>
            <p:ph type="title"/>
          </p:nvPr>
        </p:nvSpPr>
        <p:spPr/>
        <p:txBody>
          <a:bodyPr/>
          <a:lstStyle/>
          <a:p>
            <a:r>
              <a:rPr lang="en-US"/>
              <a:t>Facebook Own Posts Table | Yapı Kredi İK - 8 of 21</a:t>
            </a:r>
          </a:p>
        </p:txBody>
      </p:sp>
      <p:graphicFrame>
        <p:nvGraphicFramePr>
          <p:cNvPr id="5" name="Table Placeholder 4">
            <a:extLst>
              <a:ext uri="{FF2B5EF4-FFF2-40B4-BE49-F238E27FC236}">
                <a16:creationId xmlns:a16="http://schemas.microsoft.com/office/drawing/2014/main" id="{713F6682-BE9A-4850-9F66-9E2EE9D84636}"/>
              </a:ext>
            </a:extLst>
          </p:cNvPr>
          <p:cNvGraphicFramePr>
            <a:graphicFrameLocks noGrp="1"/>
          </p:cNvGraphicFramePr>
          <p:nvPr>
            <p:ph type="tbl" sz="quarter" idx="13"/>
            <p:extLst>
              <p:ext uri="{D42A27DB-BD31-4B8C-83A1-F6EECF244321}">
                <p14:modId xmlns:p14="http://schemas.microsoft.com/office/powerpoint/2010/main" val="167211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61769189"/>
                    </a:ext>
                  </a:extLst>
                </a:gridCol>
                <a:gridCol w="905256">
                  <a:extLst>
                    <a:ext uri="{9D8B030D-6E8A-4147-A177-3AD203B41FA5}">
                      <a16:colId xmlns:a16="http://schemas.microsoft.com/office/drawing/2014/main" val="4173209308"/>
                    </a:ext>
                  </a:extLst>
                </a:gridCol>
                <a:gridCol w="246888">
                  <a:extLst>
                    <a:ext uri="{9D8B030D-6E8A-4147-A177-3AD203B41FA5}">
                      <a16:colId xmlns:a16="http://schemas.microsoft.com/office/drawing/2014/main" val="1196763378"/>
                    </a:ext>
                  </a:extLst>
                </a:gridCol>
                <a:gridCol w="208280">
                  <a:extLst>
                    <a:ext uri="{9D8B030D-6E8A-4147-A177-3AD203B41FA5}">
                      <a16:colId xmlns:a16="http://schemas.microsoft.com/office/drawing/2014/main" val="4120301072"/>
                    </a:ext>
                  </a:extLst>
                </a:gridCol>
                <a:gridCol w="208280">
                  <a:extLst>
                    <a:ext uri="{9D8B030D-6E8A-4147-A177-3AD203B41FA5}">
                      <a16:colId xmlns:a16="http://schemas.microsoft.com/office/drawing/2014/main" val="535252440"/>
                    </a:ext>
                  </a:extLst>
                </a:gridCol>
                <a:gridCol w="208280">
                  <a:extLst>
                    <a:ext uri="{9D8B030D-6E8A-4147-A177-3AD203B41FA5}">
                      <a16:colId xmlns:a16="http://schemas.microsoft.com/office/drawing/2014/main" val="2036084751"/>
                    </a:ext>
                  </a:extLst>
                </a:gridCol>
                <a:gridCol w="208280">
                  <a:extLst>
                    <a:ext uri="{9D8B030D-6E8A-4147-A177-3AD203B41FA5}">
                      <a16:colId xmlns:a16="http://schemas.microsoft.com/office/drawing/2014/main" val="1206394661"/>
                    </a:ext>
                  </a:extLst>
                </a:gridCol>
                <a:gridCol w="208280">
                  <a:extLst>
                    <a:ext uri="{9D8B030D-6E8A-4147-A177-3AD203B41FA5}">
                      <a16:colId xmlns:a16="http://schemas.microsoft.com/office/drawing/2014/main" val="2262578641"/>
                    </a:ext>
                  </a:extLst>
                </a:gridCol>
                <a:gridCol w="208280">
                  <a:extLst>
                    <a:ext uri="{9D8B030D-6E8A-4147-A177-3AD203B41FA5}">
                      <a16:colId xmlns:a16="http://schemas.microsoft.com/office/drawing/2014/main" val="2444898003"/>
                    </a:ext>
                  </a:extLst>
                </a:gridCol>
                <a:gridCol w="208280">
                  <a:extLst>
                    <a:ext uri="{9D8B030D-6E8A-4147-A177-3AD203B41FA5}">
                      <a16:colId xmlns:a16="http://schemas.microsoft.com/office/drawing/2014/main" val="32966276"/>
                    </a:ext>
                  </a:extLst>
                </a:gridCol>
                <a:gridCol w="208280">
                  <a:extLst>
                    <a:ext uri="{9D8B030D-6E8A-4147-A177-3AD203B41FA5}">
                      <a16:colId xmlns:a16="http://schemas.microsoft.com/office/drawing/2014/main" val="2533598692"/>
                    </a:ext>
                  </a:extLst>
                </a:gridCol>
                <a:gridCol w="208280">
                  <a:extLst>
                    <a:ext uri="{9D8B030D-6E8A-4147-A177-3AD203B41FA5}">
                      <a16:colId xmlns:a16="http://schemas.microsoft.com/office/drawing/2014/main" val="1295350749"/>
                    </a:ext>
                  </a:extLst>
                </a:gridCol>
                <a:gridCol w="208280">
                  <a:extLst>
                    <a:ext uri="{9D8B030D-6E8A-4147-A177-3AD203B41FA5}">
                      <a16:colId xmlns:a16="http://schemas.microsoft.com/office/drawing/2014/main" val="4120718463"/>
                    </a:ext>
                  </a:extLst>
                </a:gridCol>
                <a:gridCol w="208280">
                  <a:extLst>
                    <a:ext uri="{9D8B030D-6E8A-4147-A177-3AD203B41FA5}">
                      <a16:colId xmlns:a16="http://schemas.microsoft.com/office/drawing/2014/main" val="1702928458"/>
                    </a:ext>
                  </a:extLst>
                </a:gridCol>
                <a:gridCol w="208280">
                  <a:extLst>
                    <a:ext uri="{9D8B030D-6E8A-4147-A177-3AD203B41FA5}">
                      <a16:colId xmlns:a16="http://schemas.microsoft.com/office/drawing/2014/main" val="698915225"/>
                    </a:ext>
                  </a:extLst>
                </a:gridCol>
                <a:gridCol w="208280">
                  <a:extLst>
                    <a:ext uri="{9D8B030D-6E8A-4147-A177-3AD203B41FA5}">
                      <a16:colId xmlns:a16="http://schemas.microsoft.com/office/drawing/2014/main" val="1812114411"/>
                    </a:ext>
                  </a:extLst>
                </a:gridCol>
                <a:gridCol w="208280">
                  <a:extLst>
                    <a:ext uri="{9D8B030D-6E8A-4147-A177-3AD203B41FA5}">
                      <a16:colId xmlns:a16="http://schemas.microsoft.com/office/drawing/2014/main" val="3614513162"/>
                    </a:ext>
                  </a:extLst>
                </a:gridCol>
                <a:gridCol w="208280">
                  <a:extLst>
                    <a:ext uri="{9D8B030D-6E8A-4147-A177-3AD203B41FA5}">
                      <a16:colId xmlns:a16="http://schemas.microsoft.com/office/drawing/2014/main" val="584233654"/>
                    </a:ext>
                  </a:extLst>
                </a:gridCol>
                <a:gridCol w="208280">
                  <a:extLst>
                    <a:ext uri="{9D8B030D-6E8A-4147-A177-3AD203B41FA5}">
                      <a16:colId xmlns:a16="http://schemas.microsoft.com/office/drawing/2014/main" val="4009142466"/>
                    </a:ext>
                  </a:extLst>
                </a:gridCol>
                <a:gridCol w="208280">
                  <a:extLst>
                    <a:ext uri="{9D8B030D-6E8A-4147-A177-3AD203B41FA5}">
                      <a16:colId xmlns:a16="http://schemas.microsoft.com/office/drawing/2014/main" val="780158104"/>
                    </a:ext>
                  </a:extLst>
                </a:gridCol>
                <a:gridCol w="208280">
                  <a:extLst>
                    <a:ext uri="{9D8B030D-6E8A-4147-A177-3AD203B41FA5}">
                      <a16:colId xmlns:a16="http://schemas.microsoft.com/office/drawing/2014/main" val="3922858257"/>
                    </a:ext>
                  </a:extLst>
                </a:gridCol>
                <a:gridCol w="208280">
                  <a:extLst>
                    <a:ext uri="{9D8B030D-6E8A-4147-A177-3AD203B41FA5}">
                      <a16:colId xmlns:a16="http://schemas.microsoft.com/office/drawing/2014/main" val="3998814778"/>
                    </a:ext>
                  </a:extLst>
                </a:gridCol>
                <a:gridCol w="208280">
                  <a:extLst>
                    <a:ext uri="{9D8B030D-6E8A-4147-A177-3AD203B41FA5}">
                      <a16:colId xmlns:a16="http://schemas.microsoft.com/office/drawing/2014/main" val="768590914"/>
                    </a:ext>
                  </a:extLst>
                </a:gridCol>
                <a:gridCol w="208280">
                  <a:extLst>
                    <a:ext uri="{9D8B030D-6E8A-4147-A177-3AD203B41FA5}">
                      <a16:colId xmlns:a16="http://schemas.microsoft.com/office/drawing/2014/main" val="1478236666"/>
                    </a:ext>
                  </a:extLst>
                </a:gridCol>
                <a:gridCol w="208280">
                  <a:extLst>
                    <a:ext uri="{9D8B030D-6E8A-4147-A177-3AD203B41FA5}">
                      <a16:colId xmlns:a16="http://schemas.microsoft.com/office/drawing/2014/main" val="2751200906"/>
                    </a:ext>
                  </a:extLst>
                </a:gridCol>
                <a:gridCol w="208280">
                  <a:extLst>
                    <a:ext uri="{9D8B030D-6E8A-4147-A177-3AD203B41FA5}">
                      <a16:colId xmlns:a16="http://schemas.microsoft.com/office/drawing/2014/main" val="2379565141"/>
                    </a:ext>
                  </a:extLst>
                </a:gridCol>
                <a:gridCol w="208280">
                  <a:extLst>
                    <a:ext uri="{9D8B030D-6E8A-4147-A177-3AD203B41FA5}">
                      <a16:colId xmlns:a16="http://schemas.microsoft.com/office/drawing/2014/main" val="814499792"/>
                    </a:ext>
                  </a:extLst>
                </a:gridCol>
                <a:gridCol w="208280">
                  <a:extLst>
                    <a:ext uri="{9D8B030D-6E8A-4147-A177-3AD203B41FA5}">
                      <a16:colId xmlns:a16="http://schemas.microsoft.com/office/drawing/2014/main" val="3949271047"/>
                    </a:ext>
                  </a:extLst>
                </a:gridCol>
                <a:gridCol w="208280">
                  <a:extLst>
                    <a:ext uri="{9D8B030D-6E8A-4147-A177-3AD203B41FA5}">
                      <a16:colId xmlns:a16="http://schemas.microsoft.com/office/drawing/2014/main" val="3380159731"/>
                    </a:ext>
                  </a:extLst>
                </a:gridCol>
                <a:gridCol w="208280">
                  <a:extLst>
                    <a:ext uri="{9D8B030D-6E8A-4147-A177-3AD203B41FA5}">
                      <a16:colId xmlns:a16="http://schemas.microsoft.com/office/drawing/2014/main" val="1747657297"/>
                    </a:ext>
                  </a:extLst>
                </a:gridCol>
                <a:gridCol w="208280">
                  <a:extLst>
                    <a:ext uri="{9D8B030D-6E8A-4147-A177-3AD203B41FA5}">
                      <a16:colId xmlns:a16="http://schemas.microsoft.com/office/drawing/2014/main" val="4090649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6646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- 2019-10-11 14:45:12</a:t>
                      </a:r>
                      <a:r>
                        <a:rPr kumimoji="0" lang="en-US" sz="1000" b="0" i="0" u="none" strike="noStrike" kern="1200" cap="none" spc="0" normalizeH="0" baseline="0" noProof="0">
                          <a:ln>
                            <a:noFill/>
                          </a:ln>
                          <a:solidFill>
                            <a:prstClr val="black"/>
                          </a:solidFill>
                          <a:effectLst/>
                          <a:uLnTx/>
                          <a:uFillTx/>
                          <a:latin typeface="+mn-lt"/>
                          <a:ea typeface="+mn-ea"/>
                          <a:cs typeface="+mn-cs"/>
                        </a:rPr>
                        <a:t>
 BizBize 75. Yıl kutlamalarımızı, dördüncü ve son durağımız Ankara'da yine binlerce Yapı Kredili bir araya gelerek gerçekleştirdik! #BizBize75Yıl #BizYapıKrediliyiz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https://scontent.xx.fbcdn.net/v/t1.0-9/p720x720/72404972_2489008501179930_6647443617004650496_o.jpg?_nc_cat=101&amp;_nc_oc=AQm2vQrEbuUM9FUx6UmOPWmc9qZHP3uQov1FuvobpjqRWtDN2buVQx5RtbrTDNDU_10&amp;_nc_ht=scontent.xx&amp;oh=808657081012a2345af6946638da82e5&amp;oe=5E49D3E6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11/10/2019 12:21:59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59558713"/>
                  </a:ext>
                </a:extLst>
              </a:tr>
            </a:tbl>
          </a:graphicData>
        </a:graphic>
      </p:graphicFrame>
      <p:sp>
        <p:nvSpPr>
          <p:cNvPr id="4" name="Text Placeholder 3">
            <a:extLst>
              <a:ext uri="{FF2B5EF4-FFF2-40B4-BE49-F238E27FC236}">
                <a16:creationId xmlns:a16="http://schemas.microsoft.com/office/drawing/2014/main" id="{812411D4-6565-4B57-BB1E-B7B524C281D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210343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3EAD5-8777-4D38-9F8F-C4F9AC1D1DF7}"/>
              </a:ext>
            </a:extLst>
          </p:cNvPr>
          <p:cNvSpPr>
            <a:spLocks noGrp="1"/>
          </p:cNvSpPr>
          <p:nvPr>
            <p:ph type="title"/>
          </p:nvPr>
        </p:nvSpPr>
        <p:spPr/>
        <p:txBody>
          <a:bodyPr/>
          <a:lstStyle/>
          <a:p>
            <a:r>
              <a:rPr lang="en-US"/>
              <a:t>Facebook Own Posts Table | Yapı Kredi İK - 9 of 21</a:t>
            </a:r>
          </a:p>
        </p:txBody>
      </p:sp>
      <p:graphicFrame>
        <p:nvGraphicFramePr>
          <p:cNvPr id="5" name="Table Placeholder 4">
            <a:extLst>
              <a:ext uri="{FF2B5EF4-FFF2-40B4-BE49-F238E27FC236}">
                <a16:creationId xmlns:a16="http://schemas.microsoft.com/office/drawing/2014/main" id="{9788BC46-3049-4DA1-A6BC-550D1365AA47}"/>
              </a:ext>
            </a:extLst>
          </p:cNvPr>
          <p:cNvGraphicFramePr>
            <a:graphicFrameLocks noGrp="1"/>
          </p:cNvGraphicFramePr>
          <p:nvPr>
            <p:ph type="tbl" sz="quarter" idx="13"/>
            <p:extLst>
              <p:ext uri="{D42A27DB-BD31-4B8C-83A1-F6EECF244321}">
                <p14:modId xmlns:p14="http://schemas.microsoft.com/office/powerpoint/2010/main" val="161879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09141775"/>
                    </a:ext>
                  </a:extLst>
                </a:gridCol>
                <a:gridCol w="905256">
                  <a:extLst>
                    <a:ext uri="{9D8B030D-6E8A-4147-A177-3AD203B41FA5}">
                      <a16:colId xmlns:a16="http://schemas.microsoft.com/office/drawing/2014/main" val="1912024874"/>
                    </a:ext>
                  </a:extLst>
                </a:gridCol>
                <a:gridCol w="246888">
                  <a:extLst>
                    <a:ext uri="{9D8B030D-6E8A-4147-A177-3AD203B41FA5}">
                      <a16:colId xmlns:a16="http://schemas.microsoft.com/office/drawing/2014/main" val="2498863793"/>
                    </a:ext>
                  </a:extLst>
                </a:gridCol>
                <a:gridCol w="208280">
                  <a:extLst>
                    <a:ext uri="{9D8B030D-6E8A-4147-A177-3AD203B41FA5}">
                      <a16:colId xmlns:a16="http://schemas.microsoft.com/office/drawing/2014/main" val="3471049807"/>
                    </a:ext>
                  </a:extLst>
                </a:gridCol>
                <a:gridCol w="208280">
                  <a:extLst>
                    <a:ext uri="{9D8B030D-6E8A-4147-A177-3AD203B41FA5}">
                      <a16:colId xmlns:a16="http://schemas.microsoft.com/office/drawing/2014/main" val="2307940759"/>
                    </a:ext>
                  </a:extLst>
                </a:gridCol>
                <a:gridCol w="208280">
                  <a:extLst>
                    <a:ext uri="{9D8B030D-6E8A-4147-A177-3AD203B41FA5}">
                      <a16:colId xmlns:a16="http://schemas.microsoft.com/office/drawing/2014/main" val="3908756330"/>
                    </a:ext>
                  </a:extLst>
                </a:gridCol>
                <a:gridCol w="208280">
                  <a:extLst>
                    <a:ext uri="{9D8B030D-6E8A-4147-A177-3AD203B41FA5}">
                      <a16:colId xmlns:a16="http://schemas.microsoft.com/office/drawing/2014/main" val="1514162551"/>
                    </a:ext>
                  </a:extLst>
                </a:gridCol>
                <a:gridCol w="208280">
                  <a:extLst>
                    <a:ext uri="{9D8B030D-6E8A-4147-A177-3AD203B41FA5}">
                      <a16:colId xmlns:a16="http://schemas.microsoft.com/office/drawing/2014/main" val="3899830586"/>
                    </a:ext>
                  </a:extLst>
                </a:gridCol>
                <a:gridCol w="208280">
                  <a:extLst>
                    <a:ext uri="{9D8B030D-6E8A-4147-A177-3AD203B41FA5}">
                      <a16:colId xmlns:a16="http://schemas.microsoft.com/office/drawing/2014/main" val="405464213"/>
                    </a:ext>
                  </a:extLst>
                </a:gridCol>
                <a:gridCol w="208280">
                  <a:extLst>
                    <a:ext uri="{9D8B030D-6E8A-4147-A177-3AD203B41FA5}">
                      <a16:colId xmlns:a16="http://schemas.microsoft.com/office/drawing/2014/main" val="3232083"/>
                    </a:ext>
                  </a:extLst>
                </a:gridCol>
                <a:gridCol w="208280">
                  <a:extLst>
                    <a:ext uri="{9D8B030D-6E8A-4147-A177-3AD203B41FA5}">
                      <a16:colId xmlns:a16="http://schemas.microsoft.com/office/drawing/2014/main" val="2396462082"/>
                    </a:ext>
                  </a:extLst>
                </a:gridCol>
                <a:gridCol w="208280">
                  <a:extLst>
                    <a:ext uri="{9D8B030D-6E8A-4147-A177-3AD203B41FA5}">
                      <a16:colId xmlns:a16="http://schemas.microsoft.com/office/drawing/2014/main" val="3695085985"/>
                    </a:ext>
                  </a:extLst>
                </a:gridCol>
                <a:gridCol w="208280">
                  <a:extLst>
                    <a:ext uri="{9D8B030D-6E8A-4147-A177-3AD203B41FA5}">
                      <a16:colId xmlns:a16="http://schemas.microsoft.com/office/drawing/2014/main" val="1733549077"/>
                    </a:ext>
                  </a:extLst>
                </a:gridCol>
                <a:gridCol w="208280">
                  <a:extLst>
                    <a:ext uri="{9D8B030D-6E8A-4147-A177-3AD203B41FA5}">
                      <a16:colId xmlns:a16="http://schemas.microsoft.com/office/drawing/2014/main" val="2177486909"/>
                    </a:ext>
                  </a:extLst>
                </a:gridCol>
                <a:gridCol w="208280">
                  <a:extLst>
                    <a:ext uri="{9D8B030D-6E8A-4147-A177-3AD203B41FA5}">
                      <a16:colId xmlns:a16="http://schemas.microsoft.com/office/drawing/2014/main" val="1572143201"/>
                    </a:ext>
                  </a:extLst>
                </a:gridCol>
                <a:gridCol w="208280">
                  <a:extLst>
                    <a:ext uri="{9D8B030D-6E8A-4147-A177-3AD203B41FA5}">
                      <a16:colId xmlns:a16="http://schemas.microsoft.com/office/drawing/2014/main" val="1754011879"/>
                    </a:ext>
                  </a:extLst>
                </a:gridCol>
                <a:gridCol w="208280">
                  <a:extLst>
                    <a:ext uri="{9D8B030D-6E8A-4147-A177-3AD203B41FA5}">
                      <a16:colId xmlns:a16="http://schemas.microsoft.com/office/drawing/2014/main" val="3837852188"/>
                    </a:ext>
                  </a:extLst>
                </a:gridCol>
                <a:gridCol w="208280">
                  <a:extLst>
                    <a:ext uri="{9D8B030D-6E8A-4147-A177-3AD203B41FA5}">
                      <a16:colId xmlns:a16="http://schemas.microsoft.com/office/drawing/2014/main" val="3217992733"/>
                    </a:ext>
                  </a:extLst>
                </a:gridCol>
                <a:gridCol w="208280">
                  <a:extLst>
                    <a:ext uri="{9D8B030D-6E8A-4147-A177-3AD203B41FA5}">
                      <a16:colId xmlns:a16="http://schemas.microsoft.com/office/drawing/2014/main" val="2850487925"/>
                    </a:ext>
                  </a:extLst>
                </a:gridCol>
                <a:gridCol w="208280">
                  <a:extLst>
                    <a:ext uri="{9D8B030D-6E8A-4147-A177-3AD203B41FA5}">
                      <a16:colId xmlns:a16="http://schemas.microsoft.com/office/drawing/2014/main" val="346100294"/>
                    </a:ext>
                  </a:extLst>
                </a:gridCol>
                <a:gridCol w="208280">
                  <a:extLst>
                    <a:ext uri="{9D8B030D-6E8A-4147-A177-3AD203B41FA5}">
                      <a16:colId xmlns:a16="http://schemas.microsoft.com/office/drawing/2014/main" val="3178060265"/>
                    </a:ext>
                  </a:extLst>
                </a:gridCol>
                <a:gridCol w="208280">
                  <a:extLst>
                    <a:ext uri="{9D8B030D-6E8A-4147-A177-3AD203B41FA5}">
                      <a16:colId xmlns:a16="http://schemas.microsoft.com/office/drawing/2014/main" val="453624397"/>
                    </a:ext>
                  </a:extLst>
                </a:gridCol>
                <a:gridCol w="208280">
                  <a:extLst>
                    <a:ext uri="{9D8B030D-6E8A-4147-A177-3AD203B41FA5}">
                      <a16:colId xmlns:a16="http://schemas.microsoft.com/office/drawing/2014/main" val="1522766316"/>
                    </a:ext>
                  </a:extLst>
                </a:gridCol>
                <a:gridCol w="208280">
                  <a:extLst>
                    <a:ext uri="{9D8B030D-6E8A-4147-A177-3AD203B41FA5}">
                      <a16:colId xmlns:a16="http://schemas.microsoft.com/office/drawing/2014/main" val="3321273601"/>
                    </a:ext>
                  </a:extLst>
                </a:gridCol>
                <a:gridCol w="208280">
                  <a:extLst>
                    <a:ext uri="{9D8B030D-6E8A-4147-A177-3AD203B41FA5}">
                      <a16:colId xmlns:a16="http://schemas.microsoft.com/office/drawing/2014/main" val="1683894686"/>
                    </a:ext>
                  </a:extLst>
                </a:gridCol>
                <a:gridCol w="208280">
                  <a:extLst>
                    <a:ext uri="{9D8B030D-6E8A-4147-A177-3AD203B41FA5}">
                      <a16:colId xmlns:a16="http://schemas.microsoft.com/office/drawing/2014/main" val="3584523405"/>
                    </a:ext>
                  </a:extLst>
                </a:gridCol>
                <a:gridCol w="208280">
                  <a:extLst>
                    <a:ext uri="{9D8B030D-6E8A-4147-A177-3AD203B41FA5}">
                      <a16:colId xmlns:a16="http://schemas.microsoft.com/office/drawing/2014/main" val="1317989265"/>
                    </a:ext>
                  </a:extLst>
                </a:gridCol>
                <a:gridCol w="208280">
                  <a:extLst>
                    <a:ext uri="{9D8B030D-6E8A-4147-A177-3AD203B41FA5}">
                      <a16:colId xmlns:a16="http://schemas.microsoft.com/office/drawing/2014/main" val="949078570"/>
                    </a:ext>
                  </a:extLst>
                </a:gridCol>
                <a:gridCol w="208280">
                  <a:extLst>
                    <a:ext uri="{9D8B030D-6E8A-4147-A177-3AD203B41FA5}">
                      <a16:colId xmlns:a16="http://schemas.microsoft.com/office/drawing/2014/main" val="2710295691"/>
                    </a:ext>
                  </a:extLst>
                </a:gridCol>
                <a:gridCol w="208280">
                  <a:extLst>
                    <a:ext uri="{9D8B030D-6E8A-4147-A177-3AD203B41FA5}">
                      <a16:colId xmlns:a16="http://schemas.microsoft.com/office/drawing/2014/main" val="715802050"/>
                    </a:ext>
                  </a:extLst>
                </a:gridCol>
                <a:gridCol w="208280">
                  <a:extLst>
                    <a:ext uri="{9D8B030D-6E8A-4147-A177-3AD203B41FA5}">
                      <a16:colId xmlns:a16="http://schemas.microsoft.com/office/drawing/2014/main" val="3270064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3212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- 2019-10-21 15:13:54</a:t>
                      </a:r>
                      <a:r>
                        <a:rPr kumimoji="0" lang="en-US" sz="1000" b="0" i="0" u="none" strike="noStrike" kern="1200" cap="none" spc="0" normalizeH="0" baseline="0" noProof="0">
                          <a:ln>
                            <a:noFill/>
                          </a:ln>
                          <a:solidFill>
                            <a:prstClr val="black"/>
                          </a:solidFill>
                          <a:effectLst/>
                          <a:uLnTx/>
                          <a:uFillTx/>
                          <a:latin typeface="+mn-lt"/>
                          <a:ea typeface="+mn-ea"/>
                          <a:cs typeface="+mn-cs"/>
                        </a:rPr>
                        <a:t>
 Yapı Kredi Gönüllüleri, üniversitelerdeki gönüllü gençler ile Samsun Toplum Gönüllüleri Vakfı İğne Deliği Gençlik Merkezi İstihdam Kampı’ndaydı. Müşteri Hizmetleri Müdürümüz Mehmet Yeni, gençlere bankacılık sektörüyle ilgili tecrübelerini aktardı. #YapıKrediGönüllüleri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https://scontent.xx.fbcdn.net/v/t1.0-9/p720x720/73472706_2511021212311992_7379990524591079424_n.jpg?_nc_cat=108&amp;_nc_oc=AQmp--9JpJTadujyPab0rXrFCr3H0aaknRJ8yNGr8HHF6kUx8wqd124ayHU6n_DAnhg&amp;_nc_ht=scontent.xx&amp;oh=c3ce62249a3d31f8dafd6e736a8186b4&amp;oe=5E4B70DB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11/20/2019 12:22:31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19577663"/>
                  </a:ext>
                </a:extLst>
              </a:tr>
            </a:tbl>
          </a:graphicData>
        </a:graphic>
      </p:graphicFrame>
      <p:sp>
        <p:nvSpPr>
          <p:cNvPr id="4" name="Text Placeholder 3">
            <a:extLst>
              <a:ext uri="{FF2B5EF4-FFF2-40B4-BE49-F238E27FC236}">
                <a16:creationId xmlns:a16="http://schemas.microsoft.com/office/drawing/2014/main" id="{B1D3530F-5047-456A-94CE-7BCA5E1353D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162245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093DE-919E-4931-B4CD-C35768948B06}"/>
              </a:ext>
            </a:extLst>
          </p:cNvPr>
          <p:cNvSpPr>
            <a:spLocks noGrp="1"/>
          </p:cNvSpPr>
          <p:nvPr>
            <p:ph type="title"/>
          </p:nvPr>
        </p:nvSpPr>
        <p:spPr/>
        <p:txBody>
          <a:bodyPr/>
          <a:lstStyle/>
          <a:p>
            <a:r>
              <a:rPr lang="en-US"/>
              <a:t>Facebook Own Posts Table | Yapı Kredi İK - 10 of 21</a:t>
            </a:r>
          </a:p>
        </p:txBody>
      </p:sp>
      <p:graphicFrame>
        <p:nvGraphicFramePr>
          <p:cNvPr id="5" name="Table Placeholder 4">
            <a:extLst>
              <a:ext uri="{FF2B5EF4-FFF2-40B4-BE49-F238E27FC236}">
                <a16:creationId xmlns:a16="http://schemas.microsoft.com/office/drawing/2014/main" id="{1CDFFCFD-495C-4537-87A1-58A20F191830}"/>
              </a:ext>
            </a:extLst>
          </p:cNvPr>
          <p:cNvGraphicFramePr>
            <a:graphicFrameLocks noGrp="1"/>
          </p:cNvGraphicFramePr>
          <p:nvPr>
            <p:ph type="tbl" sz="quarter" idx="13"/>
            <p:extLst>
              <p:ext uri="{D42A27DB-BD31-4B8C-83A1-F6EECF244321}">
                <p14:modId xmlns:p14="http://schemas.microsoft.com/office/powerpoint/2010/main" val="103407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0110022"/>
                    </a:ext>
                  </a:extLst>
                </a:gridCol>
                <a:gridCol w="905256">
                  <a:extLst>
                    <a:ext uri="{9D8B030D-6E8A-4147-A177-3AD203B41FA5}">
                      <a16:colId xmlns:a16="http://schemas.microsoft.com/office/drawing/2014/main" val="4114316413"/>
                    </a:ext>
                  </a:extLst>
                </a:gridCol>
                <a:gridCol w="246888">
                  <a:extLst>
                    <a:ext uri="{9D8B030D-6E8A-4147-A177-3AD203B41FA5}">
                      <a16:colId xmlns:a16="http://schemas.microsoft.com/office/drawing/2014/main" val="3326890057"/>
                    </a:ext>
                  </a:extLst>
                </a:gridCol>
                <a:gridCol w="208280">
                  <a:extLst>
                    <a:ext uri="{9D8B030D-6E8A-4147-A177-3AD203B41FA5}">
                      <a16:colId xmlns:a16="http://schemas.microsoft.com/office/drawing/2014/main" val="3609008010"/>
                    </a:ext>
                  </a:extLst>
                </a:gridCol>
                <a:gridCol w="208280">
                  <a:extLst>
                    <a:ext uri="{9D8B030D-6E8A-4147-A177-3AD203B41FA5}">
                      <a16:colId xmlns:a16="http://schemas.microsoft.com/office/drawing/2014/main" val="778290281"/>
                    </a:ext>
                  </a:extLst>
                </a:gridCol>
                <a:gridCol w="208280">
                  <a:extLst>
                    <a:ext uri="{9D8B030D-6E8A-4147-A177-3AD203B41FA5}">
                      <a16:colId xmlns:a16="http://schemas.microsoft.com/office/drawing/2014/main" val="1047225410"/>
                    </a:ext>
                  </a:extLst>
                </a:gridCol>
                <a:gridCol w="208280">
                  <a:extLst>
                    <a:ext uri="{9D8B030D-6E8A-4147-A177-3AD203B41FA5}">
                      <a16:colId xmlns:a16="http://schemas.microsoft.com/office/drawing/2014/main" val="3899477014"/>
                    </a:ext>
                  </a:extLst>
                </a:gridCol>
                <a:gridCol w="208280">
                  <a:extLst>
                    <a:ext uri="{9D8B030D-6E8A-4147-A177-3AD203B41FA5}">
                      <a16:colId xmlns:a16="http://schemas.microsoft.com/office/drawing/2014/main" val="3327257495"/>
                    </a:ext>
                  </a:extLst>
                </a:gridCol>
                <a:gridCol w="208280">
                  <a:extLst>
                    <a:ext uri="{9D8B030D-6E8A-4147-A177-3AD203B41FA5}">
                      <a16:colId xmlns:a16="http://schemas.microsoft.com/office/drawing/2014/main" val="1403072432"/>
                    </a:ext>
                  </a:extLst>
                </a:gridCol>
                <a:gridCol w="208280">
                  <a:extLst>
                    <a:ext uri="{9D8B030D-6E8A-4147-A177-3AD203B41FA5}">
                      <a16:colId xmlns:a16="http://schemas.microsoft.com/office/drawing/2014/main" val="2225501418"/>
                    </a:ext>
                  </a:extLst>
                </a:gridCol>
                <a:gridCol w="208280">
                  <a:extLst>
                    <a:ext uri="{9D8B030D-6E8A-4147-A177-3AD203B41FA5}">
                      <a16:colId xmlns:a16="http://schemas.microsoft.com/office/drawing/2014/main" val="2855829753"/>
                    </a:ext>
                  </a:extLst>
                </a:gridCol>
                <a:gridCol w="208280">
                  <a:extLst>
                    <a:ext uri="{9D8B030D-6E8A-4147-A177-3AD203B41FA5}">
                      <a16:colId xmlns:a16="http://schemas.microsoft.com/office/drawing/2014/main" val="144847659"/>
                    </a:ext>
                  </a:extLst>
                </a:gridCol>
                <a:gridCol w="208280">
                  <a:extLst>
                    <a:ext uri="{9D8B030D-6E8A-4147-A177-3AD203B41FA5}">
                      <a16:colId xmlns:a16="http://schemas.microsoft.com/office/drawing/2014/main" val="2141773930"/>
                    </a:ext>
                  </a:extLst>
                </a:gridCol>
                <a:gridCol w="208280">
                  <a:extLst>
                    <a:ext uri="{9D8B030D-6E8A-4147-A177-3AD203B41FA5}">
                      <a16:colId xmlns:a16="http://schemas.microsoft.com/office/drawing/2014/main" val="3745066080"/>
                    </a:ext>
                  </a:extLst>
                </a:gridCol>
                <a:gridCol w="208280">
                  <a:extLst>
                    <a:ext uri="{9D8B030D-6E8A-4147-A177-3AD203B41FA5}">
                      <a16:colId xmlns:a16="http://schemas.microsoft.com/office/drawing/2014/main" val="3838646896"/>
                    </a:ext>
                  </a:extLst>
                </a:gridCol>
                <a:gridCol w="208280">
                  <a:extLst>
                    <a:ext uri="{9D8B030D-6E8A-4147-A177-3AD203B41FA5}">
                      <a16:colId xmlns:a16="http://schemas.microsoft.com/office/drawing/2014/main" val="1130228891"/>
                    </a:ext>
                  </a:extLst>
                </a:gridCol>
                <a:gridCol w="208280">
                  <a:extLst>
                    <a:ext uri="{9D8B030D-6E8A-4147-A177-3AD203B41FA5}">
                      <a16:colId xmlns:a16="http://schemas.microsoft.com/office/drawing/2014/main" val="4095397622"/>
                    </a:ext>
                  </a:extLst>
                </a:gridCol>
                <a:gridCol w="208280">
                  <a:extLst>
                    <a:ext uri="{9D8B030D-6E8A-4147-A177-3AD203B41FA5}">
                      <a16:colId xmlns:a16="http://schemas.microsoft.com/office/drawing/2014/main" val="2091803520"/>
                    </a:ext>
                  </a:extLst>
                </a:gridCol>
                <a:gridCol w="208280">
                  <a:extLst>
                    <a:ext uri="{9D8B030D-6E8A-4147-A177-3AD203B41FA5}">
                      <a16:colId xmlns:a16="http://schemas.microsoft.com/office/drawing/2014/main" val="3561453182"/>
                    </a:ext>
                  </a:extLst>
                </a:gridCol>
                <a:gridCol w="208280">
                  <a:extLst>
                    <a:ext uri="{9D8B030D-6E8A-4147-A177-3AD203B41FA5}">
                      <a16:colId xmlns:a16="http://schemas.microsoft.com/office/drawing/2014/main" val="1990347453"/>
                    </a:ext>
                  </a:extLst>
                </a:gridCol>
                <a:gridCol w="208280">
                  <a:extLst>
                    <a:ext uri="{9D8B030D-6E8A-4147-A177-3AD203B41FA5}">
                      <a16:colId xmlns:a16="http://schemas.microsoft.com/office/drawing/2014/main" val="2077109202"/>
                    </a:ext>
                  </a:extLst>
                </a:gridCol>
                <a:gridCol w="208280">
                  <a:extLst>
                    <a:ext uri="{9D8B030D-6E8A-4147-A177-3AD203B41FA5}">
                      <a16:colId xmlns:a16="http://schemas.microsoft.com/office/drawing/2014/main" val="1049006007"/>
                    </a:ext>
                  </a:extLst>
                </a:gridCol>
                <a:gridCol w="208280">
                  <a:extLst>
                    <a:ext uri="{9D8B030D-6E8A-4147-A177-3AD203B41FA5}">
                      <a16:colId xmlns:a16="http://schemas.microsoft.com/office/drawing/2014/main" val="215301118"/>
                    </a:ext>
                  </a:extLst>
                </a:gridCol>
                <a:gridCol w="208280">
                  <a:extLst>
                    <a:ext uri="{9D8B030D-6E8A-4147-A177-3AD203B41FA5}">
                      <a16:colId xmlns:a16="http://schemas.microsoft.com/office/drawing/2014/main" val="82075258"/>
                    </a:ext>
                  </a:extLst>
                </a:gridCol>
                <a:gridCol w="208280">
                  <a:extLst>
                    <a:ext uri="{9D8B030D-6E8A-4147-A177-3AD203B41FA5}">
                      <a16:colId xmlns:a16="http://schemas.microsoft.com/office/drawing/2014/main" val="3828640364"/>
                    </a:ext>
                  </a:extLst>
                </a:gridCol>
                <a:gridCol w="208280">
                  <a:extLst>
                    <a:ext uri="{9D8B030D-6E8A-4147-A177-3AD203B41FA5}">
                      <a16:colId xmlns:a16="http://schemas.microsoft.com/office/drawing/2014/main" val="2637815635"/>
                    </a:ext>
                  </a:extLst>
                </a:gridCol>
                <a:gridCol w="208280">
                  <a:extLst>
                    <a:ext uri="{9D8B030D-6E8A-4147-A177-3AD203B41FA5}">
                      <a16:colId xmlns:a16="http://schemas.microsoft.com/office/drawing/2014/main" val="269498461"/>
                    </a:ext>
                  </a:extLst>
                </a:gridCol>
                <a:gridCol w="208280">
                  <a:extLst>
                    <a:ext uri="{9D8B030D-6E8A-4147-A177-3AD203B41FA5}">
                      <a16:colId xmlns:a16="http://schemas.microsoft.com/office/drawing/2014/main" val="3550139079"/>
                    </a:ext>
                  </a:extLst>
                </a:gridCol>
                <a:gridCol w="208280">
                  <a:extLst>
                    <a:ext uri="{9D8B030D-6E8A-4147-A177-3AD203B41FA5}">
                      <a16:colId xmlns:a16="http://schemas.microsoft.com/office/drawing/2014/main" val="2037759572"/>
                    </a:ext>
                  </a:extLst>
                </a:gridCol>
                <a:gridCol w="208280">
                  <a:extLst>
                    <a:ext uri="{9D8B030D-6E8A-4147-A177-3AD203B41FA5}">
                      <a16:colId xmlns:a16="http://schemas.microsoft.com/office/drawing/2014/main" val="1303746241"/>
                    </a:ext>
                  </a:extLst>
                </a:gridCol>
                <a:gridCol w="208280">
                  <a:extLst>
                    <a:ext uri="{9D8B030D-6E8A-4147-A177-3AD203B41FA5}">
                      <a16:colId xmlns:a16="http://schemas.microsoft.com/office/drawing/2014/main" val="3689856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3111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- 2019-10-18 15:28:08</a:t>
                      </a:r>
                      <a:r>
                        <a:rPr kumimoji="0" lang="en-US" sz="1000" b="0" i="0" u="none" strike="noStrike" kern="1200" cap="none" spc="0" normalizeH="0" baseline="0" noProof="0">
                          <a:ln>
                            <a:noFill/>
                          </a:ln>
                          <a:solidFill>
                            <a:prstClr val="black"/>
                          </a:solidFill>
                          <a:effectLst/>
                          <a:uLnTx/>
                          <a:uFillTx/>
                          <a:latin typeface="+mn-lt"/>
                          <a:ea typeface="+mn-ea"/>
                          <a:cs typeface="+mn-cs"/>
                        </a:rPr>
                        <a:t>
 Yapı Kredi'deki iş hayatıma 2004 yılında Bireysel Müşteri Temsilcisi olarak başladım. Şimdi ise Çankırı Şubesi’nde Şube Müdürü olarak görev yapıyorum.
Benim için Yapı Kredi: Kocaman bir aileye sahip olmak ve bundan gurur duymaktır.
Sizlere tavsiyem: Verdiğiniz kararlarda kendinize güvenin. Azim ve gayretinizi kaybetmeden mücadelenize devam 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https://scontent.xx.fbcdn.net/v/t1.0-9/p720x720/74894443_2504644016283045_5257263781049794560_o.png?_nc_cat=109&amp;_nc_oc=AQmaAY9j5Jb7gkx8DPQQZG4kbeVuaAGzH5uO7Ax9VH9bpS04egZcuZZxtSzWedYC7hc&amp;_nc_ht=scontent.xx&amp;oh=97d4c048d64610f1480a4ee18adb22e6&amp;oe=5E8A1498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11/17/2019 06:23:52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24791301"/>
                  </a:ext>
                </a:extLst>
              </a:tr>
            </a:tbl>
          </a:graphicData>
        </a:graphic>
      </p:graphicFrame>
      <p:sp>
        <p:nvSpPr>
          <p:cNvPr id="4" name="Text Placeholder 3">
            <a:extLst>
              <a:ext uri="{FF2B5EF4-FFF2-40B4-BE49-F238E27FC236}">
                <a16:creationId xmlns:a16="http://schemas.microsoft.com/office/drawing/2014/main" id="{6D0465CB-1F2F-4868-B747-579C17C7503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39389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28633-7D6C-448C-8672-D6674EA2014C}"/>
              </a:ext>
            </a:extLst>
          </p:cNvPr>
          <p:cNvSpPr>
            <a:spLocks noGrp="1"/>
          </p:cNvSpPr>
          <p:nvPr>
            <p:ph type="title"/>
          </p:nvPr>
        </p:nvSpPr>
        <p:spPr/>
        <p:txBody>
          <a:bodyPr/>
          <a:lstStyle/>
          <a:p>
            <a:r>
              <a:rPr lang="en-US"/>
              <a:t>Facebook Own Posts Table | Yapı Kredi İK - 11 of 21</a:t>
            </a:r>
          </a:p>
        </p:txBody>
      </p:sp>
      <p:graphicFrame>
        <p:nvGraphicFramePr>
          <p:cNvPr id="5" name="Table Placeholder 4">
            <a:extLst>
              <a:ext uri="{FF2B5EF4-FFF2-40B4-BE49-F238E27FC236}">
                <a16:creationId xmlns:a16="http://schemas.microsoft.com/office/drawing/2014/main" id="{0C0CF812-7DE6-4D61-B883-62DE29108A8C}"/>
              </a:ext>
            </a:extLst>
          </p:cNvPr>
          <p:cNvGraphicFramePr>
            <a:graphicFrameLocks noGrp="1"/>
          </p:cNvGraphicFramePr>
          <p:nvPr>
            <p:ph type="tbl" sz="quarter" idx="13"/>
            <p:extLst>
              <p:ext uri="{D42A27DB-BD31-4B8C-83A1-F6EECF244321}">
                <p14:modId xmlns:p14="http://schemas.microsoft.com/office/powerpoint/2010/main" val="4235352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00577971"/>
                    </a:ext>
                  </a:extLst>
                </a:gridCol>
                <a:gridCol w="905256">
                  <a:extLst>
                    <a:ext uri="{9D8B030D-6E8A-4147-A177-3AD203B41FA5}">
                      <a16:colId xmlns:a16="http://schemas.microsoft.com/office/drawing/2014/main" val="3284941366"/>
                    </a:ext>
                  </a:extLst>
                </a:gridCol>
                <a:gridCol w="246888">
                  <a:extLst>
                    <a:ext uri="{9D8B030D-6E8A-4147-A177-3AD203B41FA5}">
                      <a16:colId xmlns:a16="http://schemas.microsoft.com/office/drawing/2014/main" val="1301272679"/>
                    </a:ext>
                  </a:extLst>
                </a:gridCol>
                <a:gridCol w="208280">
                  <a:extLst>
                    <a:ext uri="{9D8B030D-6E8A-4147-A177-3AD203B41FA5}">
                      <a16:colId xmlns:a16="http://schemas.microsoft.com/office/drawing/2014/main" val="3766549155"/>
                    </a:ext>
                  </a:extLst>
                </a:gridCol>
                <a:gridCol w="208280">
                  <a:extLst>
                    <a:ext uri="{9D8B030D-6E8A-4147-A177-3AD203B41FA5}">
                      <a16:colId xmlns:a16="http://schemas.microsoft.com/office/drawing/2014/main" val="3306790727"/>
                    </a:ext>
                  </a:extLst>
                </a:gridCol>
                <a:gridCol w="208280">
                  <a:extLst>
                    <a:ext uri="{9D8B030D-6E8A-4147-A177-3AD203B41FA5}">
                      <a16:colId xmlns:a16="http://schemas.microsoft.com/office/drawing/2014/main" val="1157554093"/>
                    </a:ext>
                  </a:extLst>
                </a:gridCol>
                <a:gridCol w="208280">
                  <a:extLst>
                    <a:ext uri="{9D8B030D-6E8A-4147-A177-3AD203B41FA5}">
                      <a16:colId xmlns:a16="http://schemas.microsoft.com/office/drawing/2014/main" val="1405605703"/>
                    </a:ext>
                  </a:extLst>
                </a:gridCol>
                <a:gridCol w="208280">
                  <a:extLst>
                    <a:ext uri="{9D8B030D-6E8A-4147-A177-3AD203B41FA5}">
                      <a16:colId xmlns:a16="http://schemas.microsoft.com/office/drawing/2014/main" val="3773292304"/>
                    </a:ext>
                  </a:extLst>
                </a:gridCol>
                <a:gridCol w="208280">
                  <a:extLst>
                    <a:ext uri="{9D8B030D-6E8A-4147-A177-3AD203B41FA5}">
                      <a16:colId xmlns:a16="http://schemas.microsoft.com/office/drawing/2014/main" val="4268278414"/>
                    </a:ext>
                  </a:extLst>
                </a:gridCol>
                <a:gridCol w="208280">
                  <a:extLst>
                    <a:ext uri="{9D8B030D-6E8A-4147-A177-3AD203B41FA5}">
                      <a16:colId xmlns:a16="http://schemas.microsoft.com/office/drawing/2014/main" val="3119886856"/>
                    </a:ext>
                  </a:extLst>
                </a:gridCol>
                <a:gridCol w="208280">
                  <a:extLst>
                    <a:ext uri="{9D8B030D-6E8A-4147-A177-3AD203B41FA5}">
                      <a16:colId xmlns:a16="http://schemas.microsoft.com/office/drawing/2014/main" val="3581823684"/>
                    </a:ext>
                  </a:extLst>
                </a:gridCol>
                <a:gridCol w="208280">
                  <a:extLst>
                    <a:ext uri="{9D8B030D-6E8A-4147-A177-3AD203B41FA5}">
                      <a16:colId xmlns:a16="http://schemas.microsoft.com/office/drawing/2014/main" val="2430453833"/>
                    </a:ext>
                  </a:extLst>
                </a:gridCol>
                <a:gridCol w="208280">
                  <a:extLst>
                    <a:ext uri="{9D8B030D-6E8A-4147-A177-3AD203B41FA5}">
                      <a16:colId xmlns:a16="http://schemas.microsoft.com/office/drawing/2014/main" val="2104389218"/>
                    </a:ext>
                  </a:extLst>
                </a:gridCol>
                <a:gridCol w="208280">
                  <a:extLst>
                    <a:ext uri="{9D8B030D-6E8A-4147-A177-3AD203B41FA5}">
                      <a16:colId xmlns:a16="http://schemas.microsoft.com/office/drawing/2014/main" val="2481712041"/>
                    </a:ext>
                  </a:extLst>
                </a:gridCol>
                <a:gridCol w="208280">
                  <a:extLst>
                    <a:ext uri="{9D8B030D-6E8A-4147-A177-3AD203B41FA5}">
                      <a16:colId xmlns:a16="http://schemas.microsoft.com/office/drawing/2014/main" val="1362358137"/>
                    </a:ext>
                  </a:extLst>
                </a:gridCol>
                <a:gridCol w="208280">
                  <a:extLst>
                    <a:ext uri="{9D8B030D-6E8A-4147-A177-3AD203B41FA5}">
                      <a16:colId xmlns:a16="http://schemas.microsoft.com/office/drawing/2014/main" val="695812909"/>
                    </a:ext>
                  </a:extLst>
                </a:gridCol>
                <a:gridCol w="208280">
                  <a:extLst>
                    <a:ext uri="{9D8B030D-6E8A-4147-A177-3AD203B41FA5}">
                      <a16:colId xmlns:a16="http://schemas.microsoft.com/office/drawing/2014/main" val="181561399"/>
                    </a:ext>
                  </a:extLst>
                </a:gridCol>
                <a:gridCol w="208280">
                  <a:extLst>
                    <a:ext uri="{9D8B030D-6E8A-4147-A177-3AD203B41FA5}">
                      <a16:colId xmlns:a16="http://schemas.microsoft.com/office/drawing/2014/main" val="3658774468"/>
                    </a:ext>
                  </a:extLst>
                </a:gridCol>
                <a:gridCol w="208280">
                  <a:extLst>
                    <a:ext uri="{9D8B030D-6E8A-4147-A177-3AD203B41FA5}">
                      <a16:colId xmlns:a16="http://schemas.microsoft.com/office/drawing/2014/main" val="2838867521"/>
                    </a:ext>
                  </a:extLst>
                </a:gridCol>
                <a:gridCol w="208280">
                  <a:extLst>
                    <a:ext uri="{9D8B030D-6E8A-4147-A177-3AD203B41FA5}">
                      <a16:colId xmlns:a16="http://schemas.microsoft.com/office/drawing/2014/main" val="2120664386"/>
                    </a:ext>
                  </a:extLst>
                </a:gridCol>
                <a:gridCol w="208280">
                  <a:extLst>
                    <a:ext uri="{9D8B030D-6E8A-4147-A177-3AD203B41FA5}">
                      <a16:colId xmlns:a16="http://schemas.microsoft.com/office/drawing/2014/main" val="2861746122"/>
                    </a:ext>
                  </a:extLst>
                </a:gridCol>
                <a:gridCol w="208280">
                  <a:extLst>
                    <a:ext uri="{9D8B030D-6E8A-4147-A177-3AD203B41FA5}">
                      <a16:colId xmlns:a16="http://schemas.microsoft.com/office/drawing/2014/main" val="3546807225"/>
                    </a:ext>
                  </a:extLst>
                </a:gridCol>
                <a:gridCol w="208280">
                  <a:extLst>
                    <a:ext uri="{9D8B030D-6E8A-4147-A177-3AD203B41FA5}">
                      <a16:colId xmlns:a16="http://schemas.microsoft.com/office/drawing/2014/main" val="2371250895"/>
                    </a:ext>
                  </a:extLst>
                </a:gridCol>
                <a:gridCol w="208280">
                  <a:extLst>
                    <a:ext uri="{9D8B030D-6E8A-4147-A177-3AD203B41FA5}">
                      <a16:colId xmlns:a16="http://schemas.microsoft.com/office/drawing/2014/main" val="214737736"/>
                    </a:ext>
                  </a:extLst>
                </a:gridCol>
                <a:gridCol w="208280">
                  <a:extLst>
                    <a:ext uri="{9D8B030D-6E8A-4147-A177-3AD203B41FA5}">
                      <a16:colId xmlns:a16="http://schemas.microsoft.com/office/drawing/2014/main" val="3703278299"/>
                    </a:ext>
                  </a:extLst>
                </a:gridCol>
                <a:gridCol w="208280">
                  <a:extLst>
                    <a:ext uri="{9D8B030D-6E8A-4147-A177-3AD203B41FA5}">
                      <a16:colId xmlns:a16="http://schemas.microsoft.com/office/drawing/2014/main" val="2143469357"/>
                    </a:ext>
                  </a:extLst>
                </a:gridCol>
                <a:gridCol w="208280">
                  <a:extLst>
                    <a:ext uri="{9D8B030D-6E8A-4147-A177-3AD203B41FA5}">
                      <a16:colId xmlns:a16="http://schemas.microsoft.com/office/drawing/2014/main" val="1354644649"/>
                    </a:ext>
                  </a:extLst>
                </a:gridCol>
                <a:gridCol w="208280">
                  <a:extLst>
                    <a:ext uri="{9D8B030D-6E8A-4147-A177-3AD203B41FA5}">
                      <a16:colId xmlns:a16="http://schemas.microsoft.com/office/drawing/2014/main" val="3160897718"/>
                    </a:ext>
                  </a:extLst>
                </a:gridCol>
                <a:gridCol w="208280">
                  <a:extLst>
                    <a:ext uri="{9D8B030D-6E8A-4147-A177-3AD203B41FA5}">
                      <a16:colId xmlns:a16="http://schemas.microsoft.com/office/drawing/2014/main" val="1158631455"/>
                    </a:ext>
                  </a:extLst>
                </a:gridCol>
                <a:gridCol w="208280">
                  <a:extLst>
                    <a:ext uri="{9D8B030D-6E8A-4147-A177-3AD203B41FA5}">
                      <a16:colId xmlns:a16="http://schemas.microsoft.com/office/drawing/2014/main" val="667401387"/>
                    </a:ext>
                  </a:extLst>
                </a:gridCol>
                <a:gridCol w="208280">
                  <a:extLst>
                    <a:ext uri="{9D8B030D-6E8A-4147-A177-3AD203B41FA5}">
                      <a16:colId xmlns:a16="http://schemas.microsoft.com/office/drawing/2014/main" val="2059679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5815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- 2019-10-16 14:17:08</a:t>
                      </a:r>
                      <a:r>
                        <a:rPr kumimoji="0" lang="en-US" sz="1000" b="0" i="0" u="none" strike="noStrike" kern="1200" cap="none" spc="0" normalizeH="0" baseline="0" noProof="0">
                          <a:ln>
                            <a:noFill/>
                          </a:ln>
                          <a:solidFill>
                            <a:prstClr val="black"/>
                          </a:solidFill>
                          <a:effectLst/>
                          <a:uLnTx/>
                          <a:uFillTx/>
                          <a:latin typeface="+mn-lt"/>
                          <a:ea typeface="+mn-ea"/>
                          <a:cs typeface="+mn-cs"/>
                        </a:rPr>
                        <a:t>
 Current Trends in Selected Industries dersinde bugün Dijital Bankacılık dersi için direktörümüz Evren Şahin Boğaziçi Üniversitesi'nde!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https://scontent.xx.fbcdn.net/v/t1.0-9/p720x720/72881842_2500515700029210_2652004836261756928_o.jpg?_nc_cat=100&amp;_nc_oc=AQn0zqvedQfWSSxd-UjgRODLkhtN0L_zWxoQ4ytEo2ixIaDjLCvMIckmDFqCVE7qtiI&amp;_nc_ht=scontent.xx&amp;oh=0de88c3e1c3c1c01009de18a8145ec3d&amp;oe=5E4903B6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11/15/2019 12:22:23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868979"/>
                  </a:ext>
                </a:extLst>
              </a:tr>
            </a:tbl>
          </a:graphicData>
        </a:graphic>
      </p:graphicFrame>
      <p:sp>
        <p:nvSpPr>
          <p:cNvPr id="4" name="Text Placeholder 3">
            <a:extLst>
              <a:ext uri="{FF2B5EF4-FFF2-40B4-BE49-F238E27FC236}">
                <a16:creationId xmlns:a16="http://schemas.microsoft.com/office/drawing/2014/main" id="{1AEBB060-D921-4E44-87B3-C92539CF02A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240325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05030-965E-4019-A279-33785CEFB9ED}"/>
              </a:ext>
            </a:extLst>
          </p:cNvPr>
          <p:cNvSpPr>
            <a:spLocks noGrp="1"/>
          </p:cNvSpPr>
          <p:nvPr>
            <p:ph type="title"/>
          </p:nvPr>
        </p:nvSpPr>
        <p:spPr/>
        <p:txBody>
          <a:bodyPr/>
          <a:lstStyle/>
          <a:p>
            <a:r>
              <a:rPr lang="en-US"/>
              <a:t>Facebook Own Posts Table | Yapı Kredi İK - 12 of 21</a:t>
            </a:r>
          </a:p>
        </p:txBody>
      </p:sp>
      <p:graphicFrame>
        <p:nvGraphicFramePr>
          <p:cNvPr id="5" name="Table Placeholder 4">
            <a:extLst>
              <a:ext uri="{FF2B5EF4-FFF2-40B4-BE49-F238E27FC236}">
                <a16:creationId xmlns:a16="http://schemas.microsoft.com/office/drawing/2014/main" id="{37DC1BEA-9F96-4939-AAB6-990B4D1B879C}"/>
              </a:ext>
            </a:extLst>
          </p:cNvPr>
          <p:cNvGraphicFramePr>
            <a:graphicFrameLocks noGrp="1"/>
          </p:cNvGraphicFramePr>
          <p:nvPr>
            <p:ph type="tbl" sz="quarter" idx="13"/>
            <p:extLst>
              <p:ext uri="{D42A27DB-BD31-4B8C-83A1-F6EECF244321}">
                <p14:modId xmlns:p14="http://schemas.microsoft.com/office/powerpoint/2010/main" val="515546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0822035"/>
                    </a:ext>
                  </a:extLst>
                </a:gridCol>
                <a:gridCol w="905256">
                  <a:extLst>
                    <a:ext uri="{9D8B030D-6E8A-4147-A177-3AD203B41FA5}">
                      <a16:colId xmlns:a16="http://schemas.microsoft.com/office/drawing/2014/main" val="2278679665"/>
                    </a:ext>
                  </a:extLst>
                </a:gridCol>
                <a:gridCol w="246888">
                  <a:extLst>
                    <a:ext uri="{9D8B030D-6E8A-4147-A177-3AD203B41FA5}">
                      <a16:colId xmlns:a16="http://schemas.microsoft.com/office/drawing/2014/main" val="613880999"/>
                    </a:ext>
                  </a:extLst>
                </a:gridCol>
                <a:gridCol w="208280">
                  <a:extLst>
                    <a:ext uri="{9D8B030D-6E8A-4147-A177-3AD203B41FA5}">
                      <a16:colId xmlns:a16="http://schemas.microsoft.com/office/drawing/2014/main" val="3341716104"/>
                    </a:ext>
                  </a:extLst>
                </a:gridCol>
                <a:gridCol w="208280">
                  <a:extLst>
                    <a:ext uri="{9D8B030D-6E8A-4147-A177-3AD203B41FA5}">
                      <a16:colId xmlns:a16="http://schemas.microsoft.com/office/drawing/2014/main" val="733889937"/>
                    </a:ext>
                  </a:extLst>
                </a:gridCol>
                <a:gridCol w="208280">
                  <a:extLst>
                    <a:ext uri="{9D8B030D-6E8A-4147-A177-3AD203B41FA5}">
                      <a16:colId xmlns:a16="http://schemas.microsoft.com/office/drawing/2014/main" val="2429130480"/>
                    </a:ext>
                  </a:extLst>
                </a:gridCol>
                <a:gridCol w="208280">
                  <a:extLst>
                    <a:ext uri="{9D8B030D-6E8A-4147-A177-3AD203B41FA5}">
                      <a16:colId xmlns:a16="http://schemas.microsoft.com/office/drawing/2014/main" val="927299623"/>
                    </a:ext>
                  </a:extLst>
                </a:gridCol>
                <a:gridCol w="208280">
                  <a:extLst>
                    <a:ext uri="{9D8B030D-6E8A-4147-A177-3AD203B41FA5}">
                      <a16:colId xmlns:a16="http://schemas.microsoft.com/office/drawing/2014/main" val="898000495"/>
                    </a:ext>
                  </a:extLst>
                </a:gridCol>
                <a:gridCol w="208280">
                  <a:extLst>
                    <a:ext uri="{9D8B030D-6E8A-4147-A177-3AD203B41FA5}">
                      <a16:colId xmlns:a16="http://schemas.microsoft.com/office/drawing/2014/main" val="1769843566"/>
                    </a:ext>
                  </a:extLst>
                </a:gridCol>
                <a:gridCol w="208280">
                  <a:extLst>
                    <a:ext uri="{9D8B030D-6E8A-4147-A177-3AD203B41FA5}">
                      <a16:colId xmlns:a16="http://schemas.microsoft.com/office/drawing/2014/main" val="1027033428"/>
                    </a:ext>
                  </a:extLst>
                </a:gridCol>
                <a:gridCol w="208280">
                  <a:extLst>
                    <a:ext uri="{9D8B030D-6E8A-4147-A177-3AD203B41FA5}">
                      <a16:colId xmlns:a16="http://schemas.microsoft.com/office/drawing/2014/main" val="904131605"/>
                    </a:ext>
                  </a:extLst>
                </a:gridCol>
                <a:gridCol w="208280">
                  <a:extLst>
                    <a:ext uri="{9D8B030D-6E8A-4147-A177-3AD203B41FA5}">
                      <a16:colId xmlns:a16="http://schemas.microsoft.com/office/drawing/2014/main" val="3957821459"/>
                    </a:ext>
                  </a:extLst>
                </a:gridCol>
                <a:gridCol w="208280">
                  <a:extLst>
                    <a:ext uri="{9D8B030D-6E8A-4147-A177-3AD203B41FA5}">
                      <a16:colId xmlns:a16="http://schemas.microsoft.com/office/drawing/2014/main" val="713571516"/>
                    </a:ext>
                  </a:extLst>
                </a:gridCol>
                <a:gridCol w="208280">
                  <a:extLst>
                    <a:ext uri="{9D8B030D-6E8A-4147-A177-3AD203B41FA5}">
                      <a16:colId xmlns:a16="http://schemas.microsoft.com/office/drawing/2014/main" val="977559639"/>
                    </a:ext>
                  </a:extLst>
                </a:gridCol>
                <a:gridCol w="208280">
                  <a:extLst>
                    <a:ext uri="{9D8B030D-6E8A-4147-A177-3AD203B41FA5}">
                      <a16:colId xmlns:a16="http://schemas.microsoft.com/office/drawing/2014/main" val="639282402"/>
                    </a:ext>
                  </a:extLst>
                </a:gridCol>
                <a:gridCol w="208280">
                  <a:extLst>
                    <a:ext uri="{9D8B030D-6E8A-4147-A177-3AD203B41FA5}">
                      <a16:colId xmlns:a16="http://schemas.microsoft.com/office/drawing/2014/main" val="979985151"/>
                    </a:ext>
                  </a:extLst>
                </a:gridCol>
                <a:gridCol w="208280">
                  <a:extLst>
                    <a:ext uri="{9D8B030D-6E8A-4147-A177-3AD203B41FA5}">
                      <a16:colId xmlns:a16="http://schemas.microsoft.com/office/drawing/2014/main" val="3004889445"/>
                    </a:ext>
                  </a:extLst>
                </a:gridCol>
                <a:gridCol w="208280">
                  <a:extLst>
                    <a:ext uri="{9D8B030D-6E8A-4147-A177-3AD203B41FA5}">
                      <a16:colId xmlns:a16="http://schemas.microsoft.com/office/drawing/2014/main" val="3957411740"/>
                    </a:ext>
                  </a:extLst>
                </a:gridCol>
                <a:gridCol w="208280">
                  <a:extLst>
                    <a:ext uri="{9D8B030D-6E8A-4147-A177-3AD203B41FA5}">
                      <a16:colId xmlns:a16="http://schemas.microsoft.com/office/drawing/2014/main" val="512708064"/>
                    </a:ext>
                  </a:extLst>
                </a:gridCol>
                <a:gridCol w="208280">
                  <a:extLst>
                    <a:ext uri="{9D8B030D-6E8A-4147-A177-3AD203B41FA5}">
                      <a16:colId xmlns:a16="http://schemas.microsoft.com/office/drawing/2014/main" val="853299414"/>
                    </a:ext>
                  </a:extLst>
                </a:gridCol>
                <a:gridCol w="208280">
                  <a:extLst>
                    <a:ext uri="{9D8B030D-6E8A-4147-A177-3AD203B41FA5}">
                      <a16:colId xmlns:a16="http://schemas.microsoft.com/office/drawing/2014/main" val="1900731981"/>
                    </a:ext>
                  </a:extLst>
                </a:gridCol>
                <a:gridCol w="208280">
                  <a:extLst>
                    <a:ext uri="{9D8B030D-6E8A-4147-A177-3AD203B41FA5}">
                      <a16:colId xmlns:a16="http://schemas.microsoft.com/office/drawing/2014/main" val="3245199553"/>
                    </a:ext>
                  </a:extLst>
                </a:gridCol>
                <a:gridCol w="208280">
                  <a:extLst>
                    <a:ext uri="{9D8B030D-6E8A-4147-A177-3AD203B41FA5}">
                      <a16:colId xmlns:a16="http://schemas.microsoft.com/office/drawing/2014/main" val="2902033831"/>
                    </a:ext>
                  </a:extLst>
                </a:gridCol>
                <a:gridCol w="208280">
                  <a:extLst>
                    <a:ext uri="{9D8B030D-6E8A-4147-A177-3AD203B41FA5}">
                      <a16:colId xmlns:a16="http://schemas.microsoft.com/office/drawing/2014/main" val="3904466166"/>
                    </a:ext>
                  </a:extLst>
                </a:gridCol>
                <a:gridCol w="208280">
                  <a:extLst>
                    <a:ext uri="{9D8B030D-6E8A-4147-A177-3AD203B41FA5}">
                      <a16:colId xmlns:a16="http://schemas.microsoft.com/office/drawing/2014/main" val="4079308341"/>
                    </a:ext>
                  </a:extLst>
                </a:gridCol>
                <a:gridCol w="208280">
                  <a:extLst>
                    <a:ext uri="{9D8B030D-6E8A-4147-A177-3AD203B41FA5}">
                      <a16:colId xmlns:a16="http://schemas.microsoft.com/office/drawing/2014/main" val="1383788806"/>
                    </a:ext>
                  </a:extLst>
                </a:gridCol>
                <a:gridCol w="208280">
                  <a:extLst>
                    <a:ext uri="{9D8B030D-6E8A-4147-A177-3AD203B41FA5}">
                      <a16:colId xmlns:a16="http://schemas.microsoft.com/office/drawing/2014/main" val="160783779"/>
                    </a:ext>
                  </a:extLst>
                </a:gridCol>
                <a:gridCol w="208280">
                  <a:extLst>
                    <a:ext uri="{9D8B030D-6E8A-4147-A177-3AD203B41FA5}">
                      <a16:colId xmlns:a16="http://schemas.microsoft.com/office/drawing/2014/main" val="1449883682"/>
                    </a:ext>
                  </a:extLst>
                </a:gridCol>
                <a:gridCol w="208280">
                  <a:extLst>
                    <a:ext uri="{9D8B030D-6E8A-4147-A177-3AD203B41FA5}">
                      <a16:colId xmlns:a16="http://schemas.microsoft.com/office/drawing/2014/main" val="2320131033"/>
                    </a:ext>
                  </a:extLst>
                </a:gridCol>
                <a:gridCol w="208280">
                  <a:extLst>
                    <a:ext uri="{9D8B030D-6E8A-4147-A177-3AD203B41FA5}">
                      <a16:colId xmlns:a16="http://schemas.microsoft.com/office/drawing/2014/main" val="115650243"/>
                    </a:ext>
                  </a:extLst>
                </a:gridCol>
                <a:gridCol w="208280">
                  <a:extLst>
                    <a:ext uri="{9D8B030D-6E8A-4147-A177-3AD203B41FA5}">
                      <a16:colId xmlns:a16="http://schemas.microsoft.com/office/drawing/2014/main" val="411910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755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- 2019-10-31 15:49:33</a:t>
                      </a:r>
                      <a:r>
                        <a:rPr kumimoji="0" lang="en-US" sz="1000" b="0" i="0" u="none" strike="noStrike" kern="1200" cap="none" spc="0" normalizeH="0" baseline="0" noProof="0">
                          <a:ln>
                            <a:noFill/>
                          </a:ln>
                          <a:solidFill>
                            <a:prstClr val="black"/>
                          </a:solidFill>
                          <a:effectLst/>
                          <a:uLnTx/>
                          <a:uFillTx/>
                          <a:latin typeface="+mn-lt"/>
                          <a:ea typeface="+mn-ea"/>
                          <a:cs typeface="+mn-cs"/>
                        </a:rPr>
                        <a:t>
 Minik Yapı Kredililer, 29 Ekim Cumhuriyet Bayramı’na özel Genel Müdürlük binamıza kurduğumuz sanal gerçeklik sistemi ile Anıtkabir’i ziyaret ettiler.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https://scontent.xx.fbcdn.net/v/t1.0-9/p720x720/76201907_2531965886884191_941349581654851584_o.jpg?_nc_cat=105&amp;_nc_oc=AQmsxSQ9KbSHv-vpuNKV-jzfWkI48kCqOqFZthS8WfRW-3DrZbV-6NcIVjfmsVw5lQ0&amp;_nc_ht=scontent.xx&amp;oh=140edfeaabe8ff6149966d5a6593519a&amp;oe=5E403D39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00:22:24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19162299"/>
                  </a:ext>
                </a:extLst>
              </a:tr>
            </a:tbl>
          </a:graphicData>
        </a:graphic>
      </p:graphicFrame>
      <p:sp>
        <p:nvSpPr>
          <p:cNvPr id="4" name="Text Placeholder 3">
            <a:extLst>
              <a:ext uri="{FF2B5EF4-FFF2-40B4-BE49-F238E27FC236}">
                <a16:creationId xmlns:a16="http://schemas.microsoft.com/office/drawing/2014/main" id="{BC7B8726-E050-41BB-9511-065970C304E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917558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490A6-EFE4-4546-8D8B-D9838C86AD2D}"/>
              </a:ext>
            </a:extLst>
          </p:cNvPr>
          <p:cNvSpPr>
            <a:spLocks noGrp="1"/>
          </p:cNvSpPr>
          <p:nvPr>
            <p:ph type="title"/>
          </p:nvPr>
        </p:nvSpPr>
        <p:spPr/>
        <p:txBody>
          <a:bodyPr/>
          <a:lstStyle/>
          <a:p>
            <a:r>
              <a:rPr lang="en-US"/>
              <a:t>Facebook Own Posts Table | Yapı Kredi İK - 13 of 21</a:t>
            </a:r>
          </a:p>
        </p:txBody>
      </p:sp>
      <p:graphicFrame>
        <p:nvGraphicFramePr>
          <p:cNvPr id="5" name="Table Placeholder 4">
            <a:extLst>
              <a:ext uri="{FF2B5EF4-FFF2-40B4-BE49-F238E27FC236}">
                <a16:creationId xmlns:a16="http://schemas.microsoft.com/office/drawing/2014/main" id="{F4494256-EEDF-454E-8337-CFC8B0FCBD42}"/>
              </a:ext>
            </a:extLst>
          </p:cNvPr>
          <p:cNvGraphicFramePr>
            <a:graphicFrameLocks noGrp="1"/>
          </p:cNvGraphicFramePr>
          <p:nvPr>
            <p:ph type="tbl" sz="quarter" idx="13"/>
            <p:extLst>
              <p:ext uri="{D42A27DB-BD31-4B8C-83A1-F6EECF244321}">
                <p14:modId xmlns:p14="http://schemas.microsoft.com/office/powerpoint/2010/main" val="3081378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07959515"/>
                    </a:ext>
                  </a:extLst>
                </a:gridCol>
                <a:gridCol w="905256">
                  <a:extLst>
                    <a:ext uri="{9D8B030D-6E8A-4147-A177-3AD203B41FA5}">
                      <a16:colId xmlns:a16="http://schemas.microsoft.com/office/drawing/2014/main" val="2294642437"/>
                    </a:ext>
                  </a:extLst>
                </a:gridCol>
                <a:gridCol w="246888">
                  <a:extLst>
                    <a:ext uri="{9D8B030D-6E8A-4147-A177-3AD203B41FA5}">
                      <a16:colId xmlns:a16="http://schemas.microsoft.com/office/drawing/2014/main" val="3034743900"/>
                    </a:ext>
                  </a:extLst>
                </a:gridCol>
                <a:gridCol w="208280">
                  <a:extLst>
                    <a:ext uri="{9D8B030D-6E8A-4147-A177-3AD203B41FA5}">
                      <a16:colId xmlns:a16="http://schemas.microsoft.com/office/drawing/2014/main" val="642406994"/>
                    </a:ext>
                  </a:extLst>
                </a:gridCol>
                <a:gridCol w="208280">
                  <a:extLst>
                    <a:ext uri="{9D8B030D-6E8A-4147-A177-3AD203B41FA5}">
                      <a16:colId xmlns:a16="http://schemas.microsoft.com/office/drawing/2014/main" val="2776520184"/>
                    </a:ext>
                  </a:extLst>
                </a:gridCol>
                <a:gridCol w="208280">
                  <a:extLst>
                    <a:ext uri="{9D8B030D-6E8A-4147-A177-3AD203B41FA5}">
                      <a16:colId xmlns:a16="http://schemas.microsoft.com/office/drawing/2014/main" val="2976329813"/>
                    </a:ext>
                  </a:extLst>
                </a:gridCol>
                <a:gridCol w="208280">
                  <a:extLst>
                    <a:ext uri="{9D8B030D-6E8A-4147-A177-3AD203B41FA5}">
                      <a16:colId xmlns:a16="http://schemas.microsoft.com/office/drawing/2014/main" val="3263893425"/>
                    </a:ext>
                  </a:extLst>
                </a:gridCol>
                <a:gridCol w="208280">
                  <a:extLst>
                    <a:ext uri="{9D8B030D-6E8A-4147-A177-3AD203B41FA5}">
                      <a16:colId xmlns:a16="http://schemas.microsoft.com/office/drawing/2014/main" val="1161423280"/>
                    </a:ext>
                  </a:extLst>
                </a:gridCol>
                <a:gridCol w="208280">
                  <a:extLst>
                    <a:ext uri="{9D8B030D-6E8A-4147-A177-3AD203B41FA5}">
                      <a16:colId xmlns:a16="http://schemas.microsoft.com/office/drawing/2014/main" val="1940393197"/>
                    </a:ext>
                  </a:extLst>
                </a:gridCol>
                <a:gridCol w="208280">
                  <a:extLst>
                    <a:ext uri="{9D8B030D-6E8A-4147-A177-3AD203B41FA5}">
                      <a16:colId xmlns:a16="http://schemas.microsoft.com/office/drawing/2014/main" val="396948086"/>
                    </a:ext>
                  </a:extLst>
                </a:gridCol>
                <a:gridCol w="208280">
                  <a:extLst>
                    <a:ext uri="{9D8B030D-6E8A-4147-A177-3AD203B41FA5}">
                      <a16:colId xmlns:a16="http://schemas.microsoft.com/office/drawing/2014/main" val="3545973408"/>
                    </a:ext>
                  </a:extLst>
                </a:gridCol>
                <a:gridCol w="208280">
                  <a:extLst>
                    <a:ext uri="{9D8B030D-6E8A-4147-A177-3AD203B41FA5}">
                      <a16:colId xmlns:a16="http://schemas.microsoft.com/office/drawing/2014/main" val="2831240113"/>
                    </a:ext>
                  </a:extLst>
                </a:gridCol>
                <a:gridCol w="208280">
                  <a:extLst>
                    <a:ext uri="{9D8B030D-6E8A-4147-A177-3AD203B41FA5}">
                      <a16:colId xmlns:a16="http://schemas.microsoft.com/office/drawing/2014/main" val="4240560351"/>
                    </a:ext>
                  </a:extLst>
                </a:gridCol>
                <a:gridCol w="208280">
                  <a:extLst>
                    <a:ext uri="{9D8B030D-6E8A-4147-A177-3AD203B41FA5}">
                      <a16:colId xmlns:a16="http://schemas.microsoft.com/office/drawing/2014/main" val="2747939571"/>
                    </a:ext>
                  </a:extLst>
                </a:gridCol>
                <a:gridCol w="208280">
                  <a:extLst>
                    <a:ext uri="{9D8B030D-6E8A-4147-A177-3AD203B41FA5}">
                      <a16:colId xmlns:a16="http://schemas.microsoft.com/office/drawing/2014/main" val="1525479861"/>
                    </a:ext>
                  </a:extLst>
                </a:gridCol>
                <a:gridCol w="208280">
                  <a:extLst>
                    <a:ext uri="{9D8B030D-6E8A-4147-A177-3AD203B41FA5}">
                      <a16:colId xmlns:a16="http://schemas.microsoft.com/office/drawing/2014/main" val="369097153"/>
                    </a:ext>
                  </a:extLst>
                </a:gridCol>
                <a:gridCol w="208280">
                  <a:extLst>
                    <a:ext uri="{9D8B030D-6E8A-4147-A177-3AD203B41FA5}">
                      <a16:colId xmlns:a16="http://schemas.microsoft.com/office/drawing/2014/main" val="4067838824"/>
                    </a:ext>
                  </a:extLst>
                </a:gridCol>
                <a:gridCol w="208280">
                  <a:extLst>
                    <a:ext uri="{9D8B030D-6E8A-4147-A177-3AD203B41FA5}">
                      <a16:colId xmlns:a16="http://schemas.microsoft.com/office/drawing/2014/main" val="3865859202"/>
                    </a:ext>
                  </a:extLst>
                </a:gridCol>
                <a:gridCol w="208280">
                  <a:extLst>
                    <a:ext uri="{9D8B030D-6E8A-4147-A177-3AD203B41FA5}">
                      <a16:colId xmlns:a16="http://schemas.microsoft.com/office/drawing/2014/main" val="2914735142"/>
                    </a:ext>
                  </a:extLst>
                </a:gridCol>
                <a:gridCol w="208280">
                  <a:extLst>
                    <a:ext uri="{9D8B030D-6E8A-4147-A177-3AD203B41FA5}">
                      <a16:colId xmlns:a16="http://schemas.microsoft.com/office/drawing/2014/main" val="3126427728"/>
                    </a:ext>
                  </a:extLst>
                </a:gridCol>
                <a:gridCol w="208280">
                  <a:extLst>
                    <a:ext uri="{9D8B030D-6E8A-4147-A177-3AD203B41FA5}">
                      <a16:colId xmlns:a16="http://schemas.microsoft.com/office/drawing/2014/main" val="3269089146"/>
                    </a:ext>
                  </a:extLst>
                </a:gridCol>
                <a:gridCol w="208280">
                  <a:extLst>
                    <a:ext uri="{9D8B030D-6E8A-4147-A177-3AD203B41FA5}">
                      <a16:colId xmlns:a16="http://schemas.microsoft.com/office/drawing/2014/main" val="1210655517"/>
                    </a:ext>
                  </a:extLst>
                </a:gridCol>
                <a:gridCol w="208280">
                  <a:extLst>
                    <a:ext uri="{9D8B030D-6E8A-4147-A177-3AD203B41FA5}">
                      <a16:colId xmlns:a16="http://schemas.microsoft.com/office/drawing/2014/main" val="3202817704"/>
                    </a:ext>
                  </a:extLst>
                </a:gridCol>
                <a:gridCol w="208280">
                  <a:extLst>
                    <a:ext uri="{9D8B030D-6E8A-4147-A177-3AD203B41FA5}">
                      <a16:colId xmlns:a16="http://schemas.microsoft.com/office/drawing/2014/main" val="1587700097"/>
                    </a:ext>
                  </a:extLst>
                </a:gridCol>
                <a:gridCol w="208280">
                  <a:extLst>
                    <a:ext uri="{9D8B030D-6E8A-4147-A177-3AD203B41FA5}">
                      <a16:colId xmlns:a16="http://schemas.microsoft.com/office/drawing/2014/main" val="2787988009"/>
                    </a:ext>
                  </a:extLst>
                </a:gridCol>
                <a:gridCol w="208280">
                  <a:extLst>
                    <a:ext uri="{9D8B030D-6E8A-4147-A177-3AD203B41FA5}">
                      <a16:colId xmlns:a16="http://schemas.microsoft.com/office/drawing/2014/main" val="3827985557"/>
                    </a:ext>
                  </a:extLst>
                </a:gridCol>
                <a:gridCol w="208280">
                  <a:extLst>
                    <a:ext uri="{9D8B030D-6E8A-4147-A177-3AD203B41FA5}">
                      <a16:colId xmlns:a16="http://schemas.microsoft.com/office/drawing/2014/main" val="136038616"/>
                    </a:ext>
                  </a:extLst>
                </a:gridCol>
                <a:gridCol w="208280">
                  <a:extLst>
                    <a:ext uri="{9D8B030D-6E8A-4147-A177-3AD203B41FA5}">
                      <a16:colId xmlns:a16="http://schemas.microsoft.com/office/drawing/2014/main" val="3017797223"/>
                    </a:ext>
                  </a:extLst>
                </a:gridCol>
                <a:gridCol w="208280">
                  <a:extLst>
                    <a:ext uri="{9D8B030D-6E8A-4147-A177-3AD203B41FA5}">
                      <a16:colId xmlns:a16="http://schemas.microsoft.com/office/drawing/2014/main" val="146447753"/>
                    </a:ext>
                  </a:extLst>
                </a:gridCol>
                <a:gridCol w="208280">
                  <a:extLst>
                    <a:ext uri="{9D8B030D-6E8A-4147-A177-3AD203B41FA5}">
                      <a16:colId xmlns:a16="http://schemas.microsoft.com/office/drawing/2014/main" val="240328781"/>
                    </a:ext>
                  </a:extLst>
                </a:gridCol>
                <a:gridCol w="208280">
                  <a:extLst>
                    <a:ext uri="{9D8B030D-6E8A-4147-A177-3AD203B41FA5}">
                      <a16:colId xmlns:a16="http://schemas.microsoft.com/office/drawing/2014/main" val="3976917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9211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- 2019-10-17 14:46:31</a:t>
                      </a:r>
                      <a:r>
                        <a:rPr kumimoji="0" lang="en-US" sz="1000" b="0" i="0" u="none" strike="noStrike" kern="1200" cap="none" spc="0" normalizeH="0" baseline="0" noProof="0">
                          <a:ln>
                            <a:noFill/>
                          </a:ln>
                          <a:solidFill>
                            <a:prstClr val="black"/>
                          </a:solidFill>
                          <a:effectLst/>
                          <a:uLnTx/>
                          <a:uFillTx/>
                          <a:latin typeface="+mn-lt"/>
                          <a:ea typeface="+mn-ea"/>
                          <a:cs typeface="+mn-cs"/>
                        </a:rPr>
                        <a:t>
 Ertelediğiniz işleri neden ertelediğinizi biliyor musunuz? ⏰  Çalışma arkadaşımız Selin Gürgün’ün ertelenen işler üzerine yazdığı blog yazısına ulaşmak için tıklayın. 👉🏻 http://bit.ly/32p3K38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https://scontent.xx.fbcdn.net/v/t1.0-9/p720x720/72700163_2502539196493527_1999324834114306048_o.png?_nc_cat=109&amp;_nc_oc=AQmNa396dyKvZyLQtCQ3L1Tgr6cmRtWk8dfP8_4k0m5T9zKkIzJMSFJlZYgEXFdkJz4&amp;_nc_ht=scontent.xx&amp;oh=d8068bbef725f60e3fd0e0daa2a9c9af&amp;oe=5E405C22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11/16/2019 00:22:00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9015707"/>
                  </a:ext>
                </a:extLst>
              </a:tr>
            </a:tbl>
          </a:graphicData>
        </a:graphic>
      </p:graphicFrame>
      <p:sp>
        <p:nvSpPr>
          <p:cNvPr id="4" name="Text Placeholder 3">
            <a:extLst>
              <a:ext uri="{FF2B5EF4-FFF2-40B4-BE49-F238E27FC236}">
                <a16:creationId xmlns:a16="http://schemas.microsoft.com/office/drawing/2014/main" id="{C729B248-C13E-449F-B9CA-05A7556D79C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219228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5641F-7E1D-4B30-9361-62363634F5E4}"/>
              </a:ext>
            </a:extLst>
          </p:cNvPr>
          <p:cNvSpPr>
            <a:spLocks noGrp="1"/>
          </p:cNvSpPr>
          <p:nvPr>
            <p:ph type="title"/>
          </p:nvPr>
        </p:nvSpPr>
        <p:spPr/>
        <p:txBody>
          <a:bodyPr/>
          <a:lstStyle/>
          <a:p>
            <a:r>
              <a:rPr lang="en-US"/>
              <a:t>Facebook Own Posts Table | Yapı Kredi İK - 14 of 21</a:t>
            </a:r>
          </a:p>
        </p:txBody>
      </p:sp>
      <p:graphicFrame>
        <p:nvGraphicFramePr>
          <p:cNvPr id="5" name="Table Placeholder 4">
            <a:extLst>
              <a:ext uri="{FF2B5EF4-FFF2-40B4-BE49-F238E27FC236}">
                <a16:creationId xmlns:a16="http://schemas.microsoft.com/office/drawing/2014/main" id="{F9FCFCDE-E8F2-4D55-B2DA-1BA8305F8CD0}"/>
              </a:ext>
            </a:extLst>
          </p:cNvPr>
          <p:cNvGraphicFramePr>
            <a:graphicFrameLocks noGrp="1"/>
          </p:cNvGraphicFramePr>
          <p:nvPr>
            <p:ph type="tbl" sz="quarter" idx="13"/>
            <p:extLst>
              <p:ext uri="{D42A27DB-BD31-4B8C-83A1-F6EECF244321}">
                <p14:modId xmlns:p14="http://schemas.microsoft.com/office/powerpoint/2010/main" val="3762487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32662578"/>
                    </a:ext>
                  </a:extLst>
                </a:gridCol>
                <a:gridCol w="905256">
                  <a:extLst>
                    <a:ext uri="{9D8B030D-6E8A-4147-A177-3AD203B41FA5}">
                      <a16:colId xmlns:a16="http://schemas.microsoft.com/office/drawing/2014/main" val="2728536885"/>
                    </a:ext>
                  </a:extLst>
                </a:gridCol>
                <a:gridCol w="246888">
                  <a:extLst>
                    <a:ext uri="{9D8B030D-6E8A-4147-A177-3AD203B41FA5}">
                      <a16:colId xmlns:a16="http://schemas.microsoft.com/office/drawing/2014/main" val="3148308410"/>
                    </a:ext>
                  </a:extLst>
                </a:gridCol>
                <a:gridCol w="208280">
                  <a:extLst>
                    <a:ext uri="{9D8B030D-6E8A-4147-A177-3AD203B41FA5}">
                      <a16:colId xmlns:a16="http://schemas.microsoft.com/office/drawing/2014/main" val="1902918298"/>
                    </a:ext>
                  </a:extLst>
                </a:gridCol>
                <a:gridCol w="208280">
                  <a:extLst>
                    <a:ext uri="{9D8B030D-6E8A-4147-A177-3AD203B41FA5}">
                      <a16:colId xmlns:a16="http://schemas.microsoft.com/office/drawing/2014/main" val="472941502"/>
                    </a:ext>
                  </a:extLst>
                </a:gridCol>
                <a:gridCol w="208280">
                  <a:extLst>
                    <a:ext uri="{9D8B030D-6E8A-4147-A177-3AD203B41FA5}">
                      <a16:colId xmlns:a16="http://schemas.microsoft.com/office/drawing/2014/main" val="2203772766"/>
                    </a:ext>
                  </a:extLst>
                </a:gridCol>
                <a:gridCol w="208280">
                  <a:extLst>
                    <a:ext uri="{9D8B030D-6E8A-4147-A177-3AD203B41FA5}">
                      <a16:colId xmlns:a16="http://schemas.microsoft.com/office/drawing/2014/main" val="4157709321"/>
                    </a:ext>
                  </a:extLst>
                </a:gridCol>
                <a:gridCol w="208280">
                  <a:extLst>
                    <a:ext uri="{9D8B030D-6E8A-4147-A177-3AD203B41FA5}">
                      <a16:colId xmlns:a16="http://schemas.microsoft.com/office/drawing/2014/main" val="3667276971"/>
                    </a:ext>
                  </a:extLst>
                </a:gridCol>
                <a:gridCol w="208280">
                  <a:extLst>
                    <a:ext uri="{9D8B030D-6E8A-4147-A177-3AD203B41FA5}">
                      <a16:colId xmlns:a16="http://schemas.microsoft.com/office/drawing/2014/main" val="408326125"/>
                    </a:ext>
                  </a:extLst>
                </a:gridCol>
                <a:gridCol w="208280">
                  <a:extLst>
                    <a:ext uri="{9D8B030D-6E8A-4147-A177-3AD203B41FA5}">
                      <a16:colId xmlns:a16="http://schemas.microsoft.com/office/drawing/2014/main" val="4089399406"/>
                    </a:ext>
                  </a:extLst>
                </a:gridCol>
                <a:gridCol w="208280">
                  <a:extLst>
                    <a:ext uri="{9D8B030D-6E8A-4147-A177-3AD203B41FA5}">
                      <a16:colId xmlns:a16="http://schemas.microsoft.com/office/drawing/2014/main" val="3475898092"/>
                    </a:ext>
                  </a:extLst>
                </a:gridCol>
                <a:gridCol w="208280">
                  <a:extLst>
                    <a:ext uri="{9D8B030D-6E8A-4147-A177-3AD203B41FA5}">
                      <a16:colId xmlns:a16="http://schemas.microsoft.com/office/drawing/2014/main" val="507301666"/>
                    </a:ext>
                  </a:extLst>
                </a:gridCol>
                <a:gridCol w="208280">
                  <a:extLst>
                    <a:ext uri="{9D8B030D-6E8A-4147-A177-3AD203B41FA5}">
                      <a16:colId xmlns:a16="http://schemas.microsoft.com/office/drawing/2014/main" val="3594996591"/>
                    </a:ext>
                  </a:extLst>
                </a:gridCol>
                <a:gridCol w="208280">
                  <a:extLst>
                    <a:ext uri="{9D8B030D-6E8A-4147-A177-3AD203B41FA5}">
                      <a16:colId xmlns:a16="http://schemas.microsoft.com/office/drawing/2014/main" val="3375800116"/>
                    </a:ext>
                  </a:extLst>
                </a:gridCol>
                <a:gridCol w="208280">
                  <a:extLst>
                    <a:ext uri="{9D8B030D-6E8A-4147-A177-3AD203B41FA5}">
                      <a16:colId xmlns:a16="http://schemas.microsoft.com/office/drawing/2014/main" val="1995407369"/>
                    </a:ext>
                  </a:extLst>
                </a:gridCol>
                <a:gridCol w="208280">
                  <a:extLst>
                    <a:ext uri="{9D8B030D-6E8A-4147-A177-3AD203B41FA5}">
                      <a16:colId xmlns:a16="http://schemas.microsoft.com/office/drawing/2014/main" val="2652180647"/>
                    </a:ext>
                  </a:extLst>
                </a:gridCol>
                <a:gridCol w="208280">
                  <a:extLst>
                    <a:ext uri="{9D8B030D-6E8A-4147-A177-3AD203B41FA5}">
                      <a16:colId xmlns:a16="http://schemas.microsoft.com/office/drawing/2014/main" val="1069560032"/>
                    </a:ext>
                  </a:extLst>
                </a:gridCol>
                <a:gridCol w="208280">
                  <a:extLst>
                    <a:ext uri="{9D8B030D-6E8A-4147-A177-3AD203B41FA5}">
                      <a16:colId xmlns:a16="http://schemas.microsoft.com/office/drawing/2014/main" val="860597462"/>
                    </a:ext>
                  </a:extLst>
                </a:gridCol>
                <a:gridCol w="208280">
                  <a:extLst>
                    <a:ext uri="{9D8B030D-6E8A-4147-A177-3AD203B41FA5}">
                      <a16:colId xmlns:a16="http://schemas.microsoft.com/office/drawing/2014/main" val="1010719219"/>
                    </a:ext>
                  </a:extLst>
                </a:gridCol>
                <a:gridCol w="208280">
                  <a:extLst>
                    <a:ext uri="{9D8B030D-6E8A-4147-A177-3AD203B41FA5}">
                      <a16:colId xmlns:a16="http://schemas.microsoft.com/office/drawing/2014/main" val="3881685968"/>
                    </a:ext>
                  </a:extLst>
                </a:gridCol>
                <a:gridCol w="208280">
                  <a:extLst>
                    <a:ext uri="{9D8B030D-6E8A-4147-A177-3AD203B41FA5}">
                      <a16:colId xmlns:a16="http://schemas.microsoft.com/office/drawing/2014/main" val="2745584860"/>
                    </a:ext>
                  </a:extLst>
                </a:gridCol>
                <a:gridCol w="208280">
                  <a:extLst>
                    <a:ext uri="{9D8B030D-6E8A-4147-A177-3AD203B41FA5}">
                      <a16:colId xmlns:a16="http://schemas.microsoft.com/office/drawing/2014/main" val="1888973391"/>
                    </a:ext>
                  </a:extLst>
                </a:gridCol>
                <a:gridCol w="208280">
                  <a:extLst>
                    <a:ext uri="{9D8B030D-6E8A-4147-A177-3AD203B41FA5}">
                      <a16:colId xmlns:a16="http://schemas.microsoft.com/office/drawing/2014/main" val="3827977165"/>
                    </a:ext>
                  </a:extLst>
                </a:gridCol>
                <a:gridCol w="208280">
                  <a:extLst>
                    <a:ext uri="{9D8B030D-6E8A-4147-A177-3AD203B41FA5}">
                      <a16:colId xmlns:a16="http://schemas.microsoft.com/office/drawing/2014/main" val="4211124720"/>
                    </a:ext>
                  </a:extLst>
                </a:gridCol>
                <a:gridCol w="208280">
                  <a:extLst>
                    <a:ext uri="{9D8B030D-6E8A-4147-A177-3AD203B41FA5}">
                      <a16:colId xmlns:a16="http://schemas.microsoft.com/office/drawing/2014/main" val="1344986179"/>
                    </a:ext>
                  </a:extLst>
                </a:gridCol>
                <a:gridCol w="208280">
                  <a:extLst>
                    <a:ext uri="{9D8B030D-6E8A-4147-A177-3AD203B41FA5}">
                      <a16:colId xmlns:a16="http://schemas.microsoft.com/office/drawing/2014/main" val="3315835422"/>
                    </a:ext>
                  </a:extLst>
                </a:gridCol>
                <a:gridCol w="208280">
                  <a:extLst>
                    <a:ext uri="{9D8B030D-6E8A-4147-A177-3AD203B41FA5}">
                      <a16:colId xmlns:a16="http://schemas.microsoft.com/office/drawing/2014/main" val="3034043270"/>
                    </a:ext>
                  </a:extLst>
                </a:gridCol>
                <a:gridCol w="208280">
                  <a:extLst>
                    <a:ext uri="{9D8B030D-6E8A-4147-A177-3AD203B41FA5}">
                      <a16:colId xmlns:a16="http://schemas.microsoft.com/office/drawing/2014/main" val="3129250427"/>
                    </a:ext>
                  </a:extLst>
                </a:gridCol>
                <a:gridCol w="208280">
                  <a:extLst>
                    <a:ext uri="{9D8B030D-6E8A-4147-A177-3AD203B41FA5}">
                      <a16:colId xmlns:a16="http://schemas.microsoft.com/office/drawing/2014/main" val="2460710375"/>
                    </a:ext>
                  </a:extLst>
                </a:gridCol>
                <a:gridCol w="208280">
                  <a:extLst>
                    <a:ext uri="{9D8B030D-6E8A-4147-A177-3AD203B41FA5}">
                      <a16:colId xmlns:a16="http://schemas.microsoft.com/office/drawing/2014/main" val="2145731363"/>
                    </a:ext>
                  </a:extLst>
                </a:gridCol>
                <a:gridCol w="208280">
                  <a:extLst>
                    <a:ext uri="{9D8B030D-6E8A-4147-A177-3AD203B41FA5}">
                      <a16:colId xmlns:a16="http://schemas.microsoft.com/office/drawing/2014/main" val="2897136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4964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- 2019-10-14 14:40:26</a:t>
                      </a:r>
                      <a:r>
                        <a:rPr kumimoji="0" lang="en-US" sz="1000" b="0" i="0" u="none" strike="noStrike" kern="1200" cap="none" spc="0" normalizeH="0" baseline="0" noProof="0">
                          <a:ln>
                            <a:noFill/>
                          </a:ln>
                          <a:solidFill>
                            <a:prstClr val="black"/>
                          </a:solidFill>
                          <a:effectLst/>
                          <a:uLnTx/>
                          <a:uFillTx/>
                          <a:latin typeface="+mn-lt"/>
                          <a:ea typeface="+mn-ea"/>
                          <a:cs typeface="+mn-cs"/>
                        </a:rPr>
                        <a:t>
 Bir expat olarak Romanya’da;
En sevdiğim: Outdoor aktivitilerine uygun planlanmış, tarih ve doğayla içiçe şehirler.
Türkiye’de en özlediğim: Kahvaltı ve Beşiktaş.
Benim için bankacılık: Kaliteli, güvenilir, hızlı ve samimi hizmetle yakalanan uzun süreli ilişki.
Tavsiyem: Mutlaka birkaç yabancı dil öğrenin, dürüst ve çalışkan olup kendinize güvenin.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https://scontent.xx.fbcdn.net/v/t1.0-9/p720x720/72634814_2495288953885218_3355374575012544512_o.jpg?_nc_cat=100&amp;_nc_oc=AQnW0bf4XuiIX0KXeCOdGlZG9e2IJHq-06-LEjKbWic4CqW2nAzhxS-mfhFFBUgswk8&amp;_nc_ht=scontent.xx&amp;oh=e134e77f7db6a701ca508178b9815f9a&amp;oe=5E8C3C7E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11/13/2019 12:22:48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37825941"/>
                  </a:ext>
                </a:extLst>
              </a:tr>
            </a:tbl>
          </a:graphicData>
        </a:graphic>
      </p:graphicFrame>
      <p:sp>
        <p:nvSpPr>
          <p:cNvPr id="4" name="Text Placeholder 3">
            <a:extLst>
              <a:ext uri="{FF2B5EF4-FFF2-40B4-BE49-F238E27FC236}">
                <a16:creationId xmlns:a16="http://schemas.microsoft.com/office/drawing/2014/main" id="{4EEDD354-F256-420C-BED6-8EF8C109BAB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604410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FAAC-BE2B-479F-BCF4-FD3A0D1CDE32}"/>
              </a:ext>
            </a:extLst>
          </p:cNvPr>
          <p:cNvSpPr>
            <a:spLocks noGrp="1"/>
          </p:cNvSpPr>
          <p:nvPr>
            <p:ph type="title"/>
          </p:nvPr>
        </p:nvSpPr>
        <p:spPr/>
        <p:txBody>
          <a:bodyPr/>
          <a:lstStyle/>
          <a:p>
            <a:r>
              <a:rPr lang="en-US"/>
              <a:t>Facebook Own Posts Table | Yapı Kredi İK - 15 of 21</a:t>
            </a:r>
          </a:p>
        </p:txBody>
      </p:sp>
      <p:graphicFrame>
        <p:nvGraphicFramePr>
          <p:cNvPr id="5" name="Table Placeholder 4">
            <a:extLst>
              <a:ext uri="{FF2B5EF4-FFF2-40B4-BE49-F238E27FC236}">
                <a16:creationId xmlns:a16="http://schemas.microsoft.com/office/drawing/2014/main" id="{4BF2FADA-CBDE-48C5-8494-FF490C378204}"/>
              </a:ext>
            </a:extLst>
          </p:cNvPr>
          <p:cNvGraphicFramePr>
            <a:graphicFrameLocks noGrp="1"/>
          </p:cNvGraphicFramePr>
          <p:nvPr>
            <p:ph type="tbl" sz="quarter" idx="13"/>
            <p:extLst>
              <p:ext uri="{D42A27DB-BD31-4B8C-83A1-F6EECF244321}">
                <p14:modId xmlns:p14="http://schemas.microsoft.com/office/powerpoint/2010/main" val="2756172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08194639"/>
                    </a:ext>
                  </a:extLst>
                </a:gridCol>
                <a:gridCol w="905256">
                  <a:extLst>
                    <a:ext uri="{9D8B030D-6E8A-4147-A177-3AD203B41FA5}">
                      <a16:colId xmlns:a16="http://schemas.microsoft.com/office/drawing/2014/main" val="2560666773"/>
                    </a:ext>
                  </a:extLst>
                </a:gridCol>
                <a:gridCol w="246888">
                  <a:extLst>
                    <a:ext uri="{9D8B030D-6E8A-4147-A177-3AD203B41FA5}">
                      <a16:colId xmlns:a16="http://schemas.microsoft.com/office/drawing/2014/main" val="1795878221"/>
                    </a:ext>
                  </a:extLst>
                </a:gridCol>
                <a:gridCol w="208280">
                  <a:extLst>
                    <a:ext uri="{9D8B030D-6E8A-4147-A177-3AD203B41FA5}">
                      <a16:colId xmlns:a16="http://schemas.microsoft.com/office/drawing/2014/main" val="1068772214"/>
                    </a:ext>
                  </a:extLst>
                </a:gridCol>
                <a:gridCol w="208280">
                  <a:extLst>
                    <a:ext uri="{9D8B030D-6E8A-4147-A177-3AD203B41FA5}">
                      <a16:colId xmlns:a16="http://schemas.microsoft.com/office/drawing/2014/main" val="711274097"/>
                    </a:ext>
                  </a:extLst>
                </a:gridCol>
                <a:gridCol w="208280">
                  <a:extLst>
                    <a:ext uri="{9D8B030D-6E8A-4147-A177-3AD203B41FA5}">
                      <a16:colId xmlns:a16="http://schemas.microsoft.com/office/drawing/2014/main" val="911493993"/>
                    </a:ext>
                  </a:extLst>
                </a:gridCol>
                <a:gridCol w="208280">
                  <a:extLst>
                    <a:ext uri="{9D8B030D-6E8A-4147-A177-3AD203B41FA5}">
                      <a16:colId xmlns:a16="http://schemas.microsoft.com/office/drawing/2014/main" val="1268341150"/>
                    </a:ext>
                  </a:extLst>
                </a:gridCol>
                <a:gridCol w="208280">
                  <a:extLst>
                    <a:ext uri="{9D8B030D-6E8A-4147-A177-3AD203B41FA5}">
                      <a16:colId xmlns:a16="http://schemas.microsoft.com/office/drawing/2014/main" val="3180503857"/>
                    </a:ext>
                  </a:extLst>
                </a:gridCol>
                <a:gridCol w="208280">
                  <a:extLst>
                    <a:ext uri="{9D8B030D-6E8A-4147-A177-3AD203B41FA5}">
                      <a16:colId xmlns:a16="http://schemas.microsoft.com/office/drawing/2014/main" val="3217272221"/>
                    </a:ext>
                  </a:extLst>
                </a:gridCol>
                <a:gridCol w="208280">
                  <a:extLst>
                    <a:ext uri="{9D8B030D-6E8A-4147-A177-3AD203B41FA5}">
                      <a16:colId xmlns:a16="http://schemas.microsoft.com/office/drawing/2014/main" val="3314165055"/>
                    </a:ext>
                  </a:extLst>
                </a:gridCol>
                <a:gridCol w="208280">
                  <a:extLst>
                    <a:ext uri="{9D8B030D-6E8A-4147-A177-3AD203B41FA5}">
                      <a16:colId xmlns:a16="http://schemas.microsoft.com/office/drawing/2014/main" val="3292405302"/>
                    </a:ext>
                  </a:extLst>
                </a:gridCol>
                <a:gridCol w="208280">
                  <a:extLst>
                    <a:ext uri="{9D8B030D-6E8A-4147-A177-3AD203B41FA5}">
                      <a16:colId xmlns:a16="http://schemas.microsoft.com/office/drawing/2014/main" val="2515870610"/>
                    </a:ext>
                  </a:extLst>
                </a:gridCol>
                <a:gridCol w="208280">
                  <a:extLst>
                    <a:ext uri="{9D8B030D-6E8A-4147-A177-3AD203B41FA5}">
                      <a16:colId xmlns:a16="http://schemas.microsoft.com/office/drawing/2014/main" val="717815622"/>
                    </a:ext>
                  </a:extLst>
                </a:gridCol>
                <a:gridCol w="208280">
                  <a:extLst>
                    <a:ext uri="{9D8B030D-6E8A-4147-A177-3AD203B41FA5}">
                      <a16:colId xmlns:a16="http://schemas.microsoft.com/office/drawing/2014/main" val="790299603"/>
                    </a:ext>
                  </a:extLst>
                </a:gridCol>
                <a:gridCol w="208280">
                  <a:extLst>
                    <a:ext uri="{9D8B030D-6E8A-4147-A177-3AD203B41FA5}">
                      <a16:colId xmlns:a16="http://schemas.microsoft.com/office/drawing/2014/main" val="452401936"/>
                    </a:ext>
                  </a:extLst>
                </a:gridCol>
                <a:gridCol w="208280">
                  <a:extLst>
                    <a:ext uri="{9D8B030D-6E8A-4147-A177-3AD203B41FA5}">
                      <a16:colId xmlns:a16="http://schemas.microsoft.com/office/drawing/2014/main" val="1294167588"/>
                    </a:ext>
                  </a:extLst>
                </a:gridCol>
                <a:gridCol w="208280">
                  <a:extLst>
                    <a:ext uri="{9D8B030D-6E8A-4147-A177-3AD203B41FA5}">
                      <a16:colId xmlns:a16="http://schemas.microsoft.com/office/drawing/2014/main" val="100915050"/>
                    </a:ext>
                  </a:extLst>
                </a:gridCol>
                <a:gridCol w="208280">
                  <a:extLst>
                    <a:ext uri="{9D8B030D-6E8A-4147-A177-3AD203B41FA5}">
                      <a16:colId xmlns:a16="http://schemas.microsoft.com/office/drawing/2014/main" val="1779934904"/>
                    </a:ext>
                  </a:extLst>
                </a:gridCol>
                <a:gridCol w="208280">
                  <a:extLst>
                    <a:ext uri="{9D8B030D-6E8A-4147-A177-3AD203B41FA5}">
                      <a16:colId xmlns:a16="http://schemas.microsoft.com/office/drawing/2014/main" val="3419144239"/>
                    </a:ext>
                  </a:extLst>
                </a:gridCol>
                <a:gridCol w="208280">
                  <a:extLst>
                    <a:ext uri="{9D8B030D-6E8A-4147-A177-3AD203B41FA5}">
                      <a16:colId xmlns:a16="http://schemas.microsoft.com/office/drawing/2014/main" val="2964142217"/>
                    </a:ext>
                  </a:extLst>
                </a:gridCol>
                <a:gridCol w="208280">
                  <a:extLst>
                    <a:ext uri="{9D8B030D-6E8A-4147-A177-3AD203B41FA5}">
                      <a16:colId xmlns:a16="http://schemas.microsoft.com/office/drawing/2014/main" val="780059353"/>
                    </a:ext>
                  </a:extLst>
                </a:gridCol>
                <a:gridCol w="208280">
                  <a:extLst>
                    <a:ext uri="{9D8B030D-6E8A-4147-A177-3AD203B41FA5}">
                      <a16:colId xmlns:a16="http://schemas.microsoft.com/office/drawing/2014/main" val="3632242330"/>
                    </a:ext>
                  </a:extLst>
                </a:gridCol>
                <a:gridCol w="208280">
                  <a:extLst>
                    <a:ext uri="{9D8B030D-6E8A-4147-A177-3AD203B41FA5}">
                      <a16:colId xmlns:a16="http://schemas.microsoft.com/office/drawing/2014/main" val="2483080864"/>
                    </a:ext>
                  </a:extLst>
                </a:gridCol>
                <a:gridCol w="208280">
                  <a:extLst>
                    <a:ext uri="{9D8B030D-6E8A-4147-A177-3AD203B41FA5}">
                      <a16:colId xmlns:a16="http://schemas.microsoft.com/office/drawing/2014/main" val="3702323136"/>
                    </a:ext>
                  </a:extLst>
                </a:gridCol>
                <a:gridCol w="208280">
                  <a:extLst>
                    <a:ext uri="{9D8B030D-6E8A-4147-A177-3AD203B41FA5}">
                      <a16:colId xmlns:a16="http://schemas.microsoft.com/office/drawing/2014/main" val="392820479"/>
                    </a:ext>
                  </a:extLst>
                </a:gridCol>
                <a:gridCol w="208280">
                  <a:extLst>
                    <a:ext uri="{9D8B030D-6E8A-4147-A177-3AD203B41FA5}">
                      <a16:colId xmlns:a16="http://schemas.microsoft.com/office/drawing/2014/main" val="4126035108"/>
                    </a:ext>
                  </a:extLst>
                </a:gridCol>
                <a:gridCol w="208280">
                  <a:extLst>
                    <a:ext uri="{9D8B030D-6E8A-4147-A177-3AD203B41FA5}">
                      <a16:colId xmlns:a16="http://schemas.microsoft.com/office/drawing/2014/main" val="3259905085"/>
                    </a:ext>
                  </a:extLst>
                </a:gridCol>
                <a:gridCol w="208280">
                  <a:extLst>
                    <a:ext uri="{9D8B030D-6E8A-4147-A177-3AD203B41FA5}">
                      <a16:colId xmlns:a16="http://schemas.microsoft.com/office/drawing/2014/main" val="542481908"/>
                    </a:ext>
                  </a:extLst>
                </a:gridCol>
                <a:gridCol w="208280">
                  <a:extLst>
                    <a:ext uri="{9D8B030D-6E8A-4147-A177-3AD203B41FA5}">
                      <a16:colId xmlns:a16="http://schemas.microsoft.com/office/drawing/2014/main" val="2105408114"/>
                    </a:ext>
                  </a:extLst>
                </a:gridCol>
                <a:gridCol w="208280">
                  <a:extLst>
                    <a:ext uri="{9D8B030D-6E8A-4147-A177-3AD203B41FA5}">
                      <a16:colId xmlns:a16="http://schemas.microsoft.com/office/drawing/2014/main" val="574281084"/>
                    </a:ext>
                  </a:extLst>
                </a:gridCol>
                <a:gridCol w="208280">
                  <a:extLst>
                    <a:ext uri="{9D8B030D-6E8A-4147-A177-3AD203B41FA5}">
                      <a16:colId xmlns:a16="http://schemas.microsoft.com/office/drawing/2014/main" val="2296493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1779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- 2019-10-03 15:49:35</a:t>
                      </a:r>
                      <a:r>
                        <a:rPr kumimoji="0" lang="en-US" sz="1000" b="0" i="0" u="none" strike="noStrike" kern="1200" cap="none" spc="0" normalizeH="0" baseline="0" noProof="0">
                          <a:ln>
                            <a:noFill/>
                          </a:ln>
                          <a:solidFill>
                            <a:prstClr val="black"/>
                          </a:solidFill>
                          <a:effectLst/>
                          <a:uLnTx/>
                          <a:uFillTx/>
                          <a:latin typeface="+mn-lt"/>
                          <a:ea typeface="+mn-ea"/>
                          <a:cs typeface="+mn-cs"/>
                        </a:rPr>
                        <a:t>
 Linkedin’i en etkin kullanan kurumların ödüllendirildiği Linkedin Talent Awards’da “En İyi Yetenek Kazanımı Ekibi” kategorisinde finalist olduk!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https://scontent.xx.fbcdn.net/v/t1.0-9/p720x720/71499746_2473638762716904_2555467706753089536_n.jpg?_nc_cat=107&amp;_nc_oc=AQmJI2kmKmsiT6jU72U3R62iv4Uyr2u7W43OLiLIa7KMJSMTTv37Xc3vwprPurQyn_0&amp;_nc_ht=scontent.xx&amp;oh=204a276be24d3d6c7da991e3854f77d4&amp;oe=5E1AE831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11/05/2019 11:04:08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44914136"/>
                  </a:ext>
                </a:extLst>
              </a:tr>
            </a:tbl>
          </a:graphicData>
        </a:graphic>
      </p:graphicFrame>
      <p:sp>
        <p:nvSpPr>
          <p:cNvPr id="4" name="Text Placeholder 3">
            <a:extLst>
              <a:ext uri="{FF2B5EF4-FFF2-40B4-BE49-F238E27FC236}">
                <a16:creationId xmlns:a16="http://schemas.microsoft.com/office/drawing/2014/main" id="{7421D879-90FE-46D7-A836-111B1532415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059123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B0368-A296-4D94-B659-B4A1E4BA3B43}"/>
              </a:ext>
            </a:extLst>
          </p:cNvPr>
          <p:cNvSpPr>
            <a:spLocks noGrp="1"/>
          </p:cNvSpPr>
          <p:nvPr>
            <p:ph type="title"/>
          </p:nvPr>
        </p:nvSpPr>
        <p:spPr/>
        <p:txBody>
          <a:bodyPr/>
          <a:lstStyle/>
          <a:p>
            <a:r>
              <a:rPr lang="en-US"/>
              <a:t>Facebook Own Posts Table | Yapı Kredi İK - 16 of 21</a:t>
            </a:r>
          </a:p>
        </p:txBody>
      </p:sp>
      <p:graphicFrame>
        <p:nvGraphicFramePr>
          <p:cNvPr id="5" name="Table Placeholder 4">
            <a:extLst>
              <a:ext uri="{FF2B5EF4-FFF2-40B4-BE49-F238E27FC236}">
                <a16:creationId xmlns:a16="http://schemas.microsoft.com/office/drawing/2014/main" id="{8E602D0E-03A6-4605-A452-0C0553FDAB31}"/>
              </a:ext>
            </a:extLst>
          </p:cNvPr>
          <p:cNvGraphicFramePr>
            <a:graphicFrameLocks noGrp="1"/>
          </p:cNvGraphicFramePr>
          <p:nvPr>
            <p:ph type="tbl" sz="quarter" idx="13"/>
            <p:extLst>
              <p:ext uri="{D42A27DB-BD31-4B8C-83A1-F6EECF244321}">
                <p14:modId xmlns:p14="http://schemas.microsoft.com/office/powerpoint/2010/main" val="1311533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0688082"/>
                    </a:ext>
                  </a:extLst>
                </a:gridCol>
                <a:gridCol w="905256">
                  <a:extLst>
                    <a:ext uri="{9D8B030D-6E8A-4147-A177-3AD203B41FA5}">
                      <a16:colId xmlns:a16="http://schemas.microsoft.com/office/drawing/2014/main" val="3631688104"/>
                    </a:ext>
                  </a:extLst>
                </a:gridCol>
                <a:gridCol w="246888">
                  <a:extLst>
                    <a:ext uri="{9D8B030D-6E8A-4147-A177-3AD203B41FA5}">
                      <a16:colId xmlns:a16="http://schemas.microsoft.com/office/drawing/2014/main" val="2325481277"/>
                    </a:ext>
                  </a:extLst>
                </a:gridCol>
                <a:gridCol w="208280">
                  <a:extLst>
                    <a:ext uri="{9D8B030D-6E8A-4147-A177-3AD203B41FA5}">
                      <a16:colId xmlns:a16="http://schemas.microsoft.com/office/drawing/2014/main" val="1414205553"/>
                    </a:ext>
                  </a:extLst>
                </a:gridCol>
                <a:gridCol w="208280">
                  <a:extLst>
                    <a:ext uri="{9D8B030D-6E8A-4147-A177-3AD203B41FA5}">
                      <a16:colId xmlns:a16="http://schemas.microsoft.com/office/drawing/2014/main" val="2719711987"/>
                    </a:ext>
                  </a:extLst>
                </a:gridCol>
                <a:gridCol w="208280">
                  <a:extLst>
                    <a:ext uri="{9D8B030D-6E8A-4147-A177-3AD203B41FA5}">
                      <a16:colId xmlns:a16="http://schemas.microsoft.com/office/drawing/2014/main" val="1120866090"/>
                    </a:ext>
                  </a:extLst>
                </a:gridCol>
                <a:gridCol w="208280">
                  <a:extLst>
                    <a:ext uri="{9D8B030D-6E8A-4147-A177-3AD203B41FA5}">
                      <a16:colId xmlns:a16="http://schemas.microsoft.com/office/drawing/2014/main" val="1995177444"/>
                    </a:ext>
                  </a:extLst>
                </a:gridCol>
                <a:gridCol w="208280">
                  <a:extLst>
                    <a:ext uri="{9D8B030D-6E8A-4147-A177-3AD203B41FA5}">
                      <a16:colId xmlns:a16="http://schemas.microsoft.com/office/drawing/2014/main" val="1393997577"/>
                    </a:ext>
                  </a:extLst>
                </a:gridCol>
                <a:gridCol w="208280">
                  <a:extLst>
                    <a:ext uri="{9D8B030D-6E8A-4147-A177-3AD203B41FA5}">
                      <a16:colId xmlns:a16="http://schemas.microsoft.com/office/drawing/2014/main" val="75688163"/>
                    </a:ext>
                  </a:extLst>
                </a:gridCol>
                <a:gridCol w="208280">
                  <a:extLst>
                    <a:ext uri="{9D8B030D-6E8A-4147-A177-3AD203B41FA5}">
                      <a16:colId xmlns:a16="http://schemas.microsoft.com/office/drawing/2014/main" val="344139682"/>
                    </a:ext>
                  </a:extLst>
                </a:gridCol>
                <a:gridCol w="208280">
                  <a:extLst>
                    <a:ext uri="{9D8B030D-6E8A-4147-A177-3AD203B41FA5}">
                      <a16:colId xmlns:a16="http://schemas.microsoft.com/office/drawing/2014/main" val="311593746"/>
                    </a:ext>
                  </a:extLst>
                </a:gridCol>
                <a:gridCol w="208280">
                  <a:extLst>
                    <a:ext uri="{9D8B030D-6E8A-4147-A177-3AD203B41FA5}">
                      <a16:colId xmlns:a16="http://schemas.microsoft.com/office/drawing/2014/main" val="940547047"/>
                    </a:ext>
                  </a:extLst>
                </a:gridCol>
                <a:gridCol w="208280">
                  <a:extLst>
                    <a:ext uri="{9D8B030D-6E8A-4147-A177-3AD203B41FA5}">
                      <a16:colId xmlns:a16="http://schemas.microsoft.com/office/drawing/2014/main" val="1625531113"/>
                    </a:ext>
                  </a:extLst>
                </a:gridCol>
                <a:gridCol w="208280">
                  <a:extLst>
                    <a:ext uri="{9D8B030D-6E8A-4147-A177-3AD203B41FA5}">
                      <a16:colId xmlns:a16="http://schemas.microsoft.com/office/drawing/2014/main" val="2329128090"/>
                    </a:ext>
                  </a:extLst>
                </a:gridCol>
                <a:gridCol w="208280">
                  <a:extLst>
                    <a:ext uri="{9D8B030D-6E8A-4147-A177-3AD203B41FA5}">
                      <a16:colId xmlns:a16="http://schemas.microsoft.com/office/drawing/2014/main" val="1767750919"/>
                    </a:ext>
                  </a:extLst>
                </a:gridCol>
                <a:gridCol w="208280">
                  <a:extLst>
                    <a:ext uri="{9D8B030D-6E8A-4147-A177-3AD203B41FA5}">
                      <a16:colId xmlns:a16="http://schemas.microsoft.com/office/drawing/2014/main" val="2585053061"/>
                    </a:ext>
                  </a:extLst>
                </a:gridCol>
                <a:gridCol w="208280">
                  <a:extLst>
                    <a:ext uri="{9D8B030D-6E8A-4147-A177-3AD203B41FA5}">
                      <a16:colId xmlns:a16="http://schemas.microsoft.com/office/drawing/2014/main" val="665093493"/>
                    </a:ext>
                  </a:extLst>
                </a:gridCol>
                <a:gridCol w="208280">
                  <a:extLst>
                    <a:ext uri="{9D8B030D-6E8A-4147-A177-3AD203B41FA5}">
                      <a16:colId xmlns:a16="http://schemas.microsoft.com/office/drawing/2014/main" val="3348351107"/>
                    </a:ext>
                  </a:extLst>
                </a:gridCol>
                <a:gridCol w="208280">
                  <a:extLst>
                    <a:ext uri="{9D8B030D-6E8A-4147-A177-3AD203B41FA5}">
                      <a16:colId xmlns:a16="http://schemas.microsoft.com/office/drawing/2014/main" val="784783955"/>
                    </a:ext>
                  </a:extLst>
                </a:gridCol>
                <a:gridCol w="208280">
                  <a:extLst>
                    <a:ext uri="{9D8B030D-6E8A-4147-A177-3AD203B41FA5}">
                      <a16:colId xmlns:a16="http://schemas.microsoft.com/office/drawing/2014/main" val="308550320"/>
                    </a:ext>
                  </a:extLst>
                </a:gridCol>
                <a:gridCol w="208280">
                  <a:extLst>
                    <a:ext uri="{9D8B030D-6E8A-4147-A177-3AD203B41FA5}">
                      <a16:colId xmlns:a16="http://schemas.microsoft.com/office/drawing/2014/main" val="2172554119"/>
                    </a:ext>
                  </a:extLst>
                </a:gridCol>
                <a:gridCol w="208280">
                  <a:extLst>
                    <a:ext uri="{9D8B030D-6E8A-4147-A177-3AD203B41FA5}">
                      <a16:colId xmlns:a16="http://schemas.microsoft.com/office/drawing/2014/main" val="3042890819"/>
                    </a:ext>
                  </a:extLst>
                </a:gridCol>
                <a:gridCol w="208280">
                  <a:extLst>
                    <a:ext uri="{9D8B030D-6E8A-4147-A177-3AD203B41FA5}">
                      <a16:colId xmlns:a16="http://schemas.microsoft.com/office/drawing/2014/main" val="12696023"/>
                    </a:ext>
                  </a:extLst>
                </a:gridCol>
                <a:gridCol w="208280">
                  <a:extLst>
                    <a:ext uri="{9D8B030D-6E8A-4147-A177-3AD203B41FA5}">
                      <a16:colId xmlns:a16="http://schemas.microsoft.com/office/drawing/2014/main" val="1448318006"/>
                    </a:ext>
                  </a:extLst>
                </a:gridCol>
                <a:gridCol w="208280">
                  <a:extLst>
                    <a:ext uri="{9D8B030D-6E8A-4147-A177-3AD203B41FA5}">
                      <a16:colId xmlns:a16="http://schemas.microsoft.com/office/drawing/2014/main" val="3782451858"/>
                    </a:ext>
                  </a:extLst>
                </a:gridCol>
                <a:gridCol w="208280">
                  <a:extLst>
                    <a:ext uri="{9D8B030D-6E8A-4147-A177-3AD203B41FA5}">
                      <a16:colId xmlns:a16="http://schemas.microsoft.com/office/drawing/2014/main" val="2520718502"/>
                    </a:ext>
                  </a:extLst>
                </a:gridCol>
                <a:gridCol w="208280">
                  <a:extLst>
                    <a:ext uri="{9D8B030D-6E8A-4147-A177-3AD203B41FA5}">
                      <a16:colId xmlns:a16="http://schemas.microsoft.com/office/drawing/2014/main" val="3766726651"/>
                    </a:ext>
                  </a:extLst>
                </a:gridCol>
                <a:gridCol w="208280">
                  <a:extLst>
                    <a:ext uri="{9D8B030D-6E8A-4147-A177-3AD203B41FA5}">
                      <a16:colId xmlns:a16="http://schemas.microsoft.com/office/drawing/2014/main" val="885690646"/>
                    </a:ext>
                  </a:extLst>
                </a:gridCol>
                <a:gridCol w="208280">
                  <a:extLst>
                    <a:ext uri="{9D8B030D-6E8A-4147-A177-3AD203B41FA5}">
                      <a16:colId xmlns:a16="http://schemas.microsoft.com/office/drawing/2014/main" val="1749695343"/>
                    </a:ext>
                  </a:extLst>
                </a:gridCol>
                <a:gridCol w="208280">
                  <a:extLst>
                    <a:ext uri="{9D8B030D-6E8A-4147-A177-3AD203B41FA5}">
                      <a16:colId xmlns:a16="http://schemas.microsoft.com/office/drawing/2014/main" val="535161946"/>
                    </a:ext>
                  </a:extLst>
                </a:gridCol>
                <a:gridCol w="208280">
                  <a:extLst>
                    <a:ext uri="{9D8B030D-6E8A-4147-A177-3AD203B41FA5}">
                      <a16:colId xmlns:a16="http://schemas.microsoft.com/office/drawing/2014/main" val="3105326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9839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- 2019-10-04 08:27:05</a:t>
                      </a:r>
                      <a:r>
                        <a:rPr kumimoji="0" lang="en-US" sz="1000" b="0" i="0" u="none" strike="noStrike" kern="1200" cap="none" spc="0" normalizeH="0" baseline="0" noProof="0">
                          <a:ln>
                            <a:noFill/>
                          </a:ln>
                          <a:solidFill>
                            <a:prstClr val="black"/>
                          </a:solidFill>
                          <a:effectLst/>
                          <a:uLnTx/>
                          <a:uFillTx/>
                          <a:latin typeface="+mn-lt"/>
                          <a:ea typeface="+mn-ea"/>
                          <a:cs typeface="+mn-cs"/>
                        </a:rPr>
                        <a:t>
 ‘’Minik dostlarımızın istediği tek şey sevgi ve dünya onların sevgisi ile daha güzel’’ dedik, Yapı Kredi Gönüllüleri olarak İzmir’de bir barınağı ziyaret ettik! 🥰 Korunma ihtiyacı duymayacakları günleri görme dileklerimizle, ’’Hayvanları Koruma Günü’’ kutlu olsun! 🐾 #4EkimHayvanlarıKorumaGünü #YapıKrediGönüllüleri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https://scontent.xx.fbcdn.net/v/t15.5256-10/s720x720/69471327_549059032521442_3235351267249225728_n.jpg?_nc_cat=108&amp;_nc_oc=AQmXt_-BcbXqtxBuu8MtVkOrn7FFN1ma7WaKSj_GsUOqGOYyy_MAZL5F0NgnNjjGrE8&amp;_nc_ht=scontent.xx&amp;oh=84ed44dd23b6f0ba4d730b22f004b9fb&amp;oe=5E177EDD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11/05/2019 11:04:08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63450967"/>
                  </a:ext>
                </a:extLst>
              </a:tr>
            </a:tbl>
          </a:graphicData>
        </a:graphic>
      </p:graphicFrame>
      <p:sp>
        <p:nvSpPr>
          <p:cNvPr id="4" name="Text Placeholder 3">
            <a:extLst>
              <a:ext uri="{FF2B5EF4-FFF2-40B4-BE49-F238E27FC236}">
                <a16:creationId xmlns:a16="http://schemas.microsoft.com/office/drawing/2014/main" id="{63105404-5E17-4728-A2B6-B45AC4C18AE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97256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2A2D7-8516-43BD-9D34-A08C92007D43}"/>
              </a:ext>
            </a:extLst>
          </p:cNvPr>
          <p:cNvSpPr>
            <a:spLocks noGrp="1"/>
          </p:cNvSpPr>
          <p:nvPr>
            <p:ph type="title"/>
          </p:nvPr>
        </p:nvSpPr>
        <p:spPr/>
        <p:txBody>
          <a:bodyPr/>
          <a:lstStyle/>
          <a:p>
            <a:r>
              <a:rPr lang="en-US"/>
              <a:t>Facebook Own Posts Table | Yapı Kredi İK - 17 of 21</a:t>
            </a:r>
          </a:p>
        </p:txBody>
      </p:sp>
      <p:graphicFrame>
        <p:nvGraphicFramePr>
          <p:cNvPr id="5" name="Table Placeholder 4">
            <a:extLst>
              <a:ext uri="{FF2B5EF4-FFF2-40B4-BE49-F238E27FC236}">
                <a16:creationId xmlns:a16="http://schemas.microsoft.com/office/drawing/2014/main" id="{6A035C4E-0C1C-4D6F-BCDF-3C46F4FD7821}"/>
              </a:ext>
            </a:extLst>
          </p:cNvPr>
          <p:cNvGraphicFramePr>
            <a:graphicFrameLocks noGrp="1"/>
          </p:cNvGraphicFramePr>
          <p:nvPr>
            <p:ph type="tbl" sz="quarter" idx="13"/>
            <p:extLst>
              <p:ext uri="{D42A27DB-BD31-4B8C-83A1-F6EECF244321}">
                <p14:modId xmlns:p14="http://schemas.microsoft.com/office/powerpoint/2010/main" val="2173619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9854193"/>
                    </a:ext>
                  </a:extLst>
                </a:gridCol>
                <a:gridCol w="905256">
                  <a:extLst>
                    <a:ext uri="{9D8B030D-6E8A-4147-A177-3AD203B41FA5}">
                      <a16:colId xmlns:a16="http://schemas.microsoft.com/office/drawing/2014/main" val="4099587629"/>
                    </a:ext>
                  </a:extLst>
                </a:gridCol>
                <a:gridCol w="246888">
                  <a:extLst>
                    <a:ext uri="{9D8B030D-6E8A-4147-A177-3AD203B41FA5}">
                      <a16:colId xmlns:a16="http://schemas.microsoft.com/office/drawing/2014/main" val="3999094656"/>
                    </a:ext>
                  </a:extLst>
                </a:gridCol>
                <a:gridCol w="208280">
                  <a:extLst>
                    <a:ext uri="{9D8B030D-6E8A-4147-A177-3AD203B41FA5}">
                      <a16:colId xmlns:a16="http://schemas.microsoft.com/office/drawing/2014/main" val="820852100"/>
                    </a:ext>
                  </a:extLst>
                </a:gridCol>
                <a:gridCol w="208280">
                  <a:extLst>
                    <a:ext uri="{9D8B030D-6E8A-4147-A177-3AD203B41FA5}">
                      <a16:colId xmlns:a16="http://schemas.microsoft.com/office/drawing/2014/main" val="684856676"/>
                    </a:ext>
                  </a:extLst>
                </a:gridCol>
                <a:gridCol w="208280">
                  <a:extLst>
                    <a:ext uri="{9D8B030D-6E8A-4147-A177-3AD203B41FA5}">
                      <a16:colId xmlns:a16="http://schemas.microsoft.com/office/drawing/2014/main" val="2536937462"/>
                    </a:ext>
                  </a:extLst>
                </a:gridCol>
                <a:gridCol w="208280">
                  <a:extLst>
                    <a:ext uri="{9D8B030D-6E8A-4147-A177-3AD203B41FA5}">
                      <a16:colId xmlns:a16="http://schemas.microsoft.com/office/drawing/2014/main" val="1981305854"/>
                    </a:ext>
                  </a:extLst>
                </a:gridCol>
                <a:gridCol w="208280">
                  <a:extLst>
                    <a:ext uri="{9D8B030D-6E8A-4147-A177-3AD203B41FA5}">
                      <a16:colId xmlns:a16="http://schemas.microsoft.com/office/drawing/2014/main" val="315407184"/>
                    </a:ext>
                  </a:extLst>
                </a:gridCol>
                <a:gridCol w="208280">
                  <a:extLst>
                    <a:ext uri="{9D8B030D-6E8A-4147-A177-3AD203B41FA5}">
                      <a16:colId xmlns:a16="http://schemas.microsoft.com/office/drawing/2014/main" val="1642350329"/>
                    </a:ext>
                  </a:extLst>
                </a:gridCol>
                <a:gridCol w="208280">
                  <a:extLst>
                    <a:ext uri="{9D8B030D-6E8A-4147-A177-3AD203B41FA5}">
                      <a16:colId xmlns:a16="http://schemas.microsoft.com/office/drawing/2014/main" val="26387289"/>
                    </a:ext>
                  </a:extLst>
                </a:gridCol>
                <a:gridCol w="208280">
                  <a:extLst>
                    <a:ext uri="{9D8B030D-6E8A-4147-A177-3AD203B41FA5}">
                      <a16:colId xmlns:a16="http://schemas.microsoft.com/office/drawing/2014/main" val="601878954"/>
                    </a:ext>
                  </a:extLst>
                </a:gridCol>
                <a:gridCol w="208280">
                  <a:extLst>
                    <a:ext uri="{9D8B030D-6E8A-4147-A177-3AD203B41FA5}">
                      <a16:colId xmlns:a16="http://schemas.microsoft.com/office/drawing/2014/main" val="3643962524"/>
                    </a:ext>
                  </a:extLst>
                </a:gridCol>
                <a:gridCol w="208280">
                  <a:extLst>
                    <a:ext uri="{9D8B030D-6E8A-4147-A177-3AD203B41FA5}">
                      <a16:colId xmlns:a16="http://schemas.microsoft.com/office/drawing/2014/main" val="2416798112"/>
                    </a:ext>
                  </a:extLst>
                </a:gridCol>
                <a:gridCol w="208280">
                  <a:extLst>
                    <a:ext uri="{9D8B030D-6E8A-4147-A177-3AD203B41FA5}">
                      <a16:colId xmlns:a16="http://schemas.microsoft.com/office/drawing/2014/main" val="3857676831"/>
                    </a:ext>
                  </a:extLst>
                </a:gridCol>
                <a:gridCol w="208280">
                  <a:extLst>
                    <a:ext uri="{9D8B030D-6E8A-4147-A177-3AD203B41FA5}">
                      <a16:colId xmlns:a16="http://schemas.microsoft.com/office/drawing/2014/main" val="3833240952"/>
                    </a:ext>
                  </a:extLst>
                </a:gridCol>
                <a:gridCol w="208280">
                  <a:extLst>
                    <a:ext uri="{9D8B030D-6E8A-4147-A177-3AD203B41FA5}">
                      <a16:colId xmlns:a16="http://schemas.microsoft.com/office/drawing/2014/main" val="358462282"/>
                    </a:ext>
                  </a:extLst>
                </a:gridCol>
                <a:gridCol w="208280">
                  <a:extLst>
                    <a:ext uri="{9D8B030D-6E8A-4147-A177-3AD203B41FA5}">
                      <a16:colId xmlns:a16="http://schemas.microsoft.com/office/drawing/2014/main" val="2080680352"/>
                    </a:ext>
                  </a:extLst>
                </a:gridCol>
                <a:gridCol w="208280">
                  <a:extLst>
                    <a:ext uri="{9D8B030D-6E8A-4147-A177-3AD203B41FA5}">
                      <a16:colId xmlns:a16="http://schemas.microsoft.com/office/drawing/2014/main" val="4183811818"/>
                    </a:ext>
                  </a:extLst>
                </a:gridCol>
                <a:gridCol w="208280">
                  <a:extLst>
                    <a:ext uri="{9D8B030D-6E8A-4147-A177-3AD203B41FA5}">
                      <a16:colId xmlns:a16="http://schemas.microsoft.com/office/drawing/2014/main" val="3244018565"/>
                    </a:ext>
                  </a:extLst>
                </a:gridCol>
                <a:gridCol w="208280">
                  <a:extLst>
                    <a:ext uri="{9D8B030D-6E8A-4147-A177-3AD203B41FA5}">
                      <a16:colId xmlns:a16="http://schemas.microsoft.com/office/drawing/2014/main" val="1855615212"/>
                    </a:ext>
                  </a:extLst>
                </a:gridCol>
                <a:gridCol w="208280">
                  <a:extLst>
                    <a:ext uri="{9D8B030D-6E8A-4147-A177-3AD203B41FA5}">
                      <a16:colId xmlns:a16="http://schemas.microsoft.com/office/drawing/2014/main" val="2184861490"/>
                    </a:ext>
                  </a:extLst>
                </a:gridCol>
                <a:gridCol w="208280">
                  <a:extLst>
                    <a:ext uri="{9D8B030D-6E8A-4147-A177-3AD203B41FA5}">
                      <a16:colId xmlns:a16="http://schemas.microsoft.com/office/drawing/2014/main" val="2062310068"/>
                    </a:ext>
                  </a:extLst>
                </a:gridCol>
                <a:gridCol w="208280">
                  <a:extLst>
                    <a:ext uri="{9D8B030D-6E8A-4147-A177-3AD203B41FA5}">
                      <a16:colId xmlns:a16="http://schemas.microsoft.com/office/drawing/2014/main" val="3774314729"/>
                    </a:ext>
                  </a:extLst>
                </a:gridCol>
                <a:gridCol w="208280">
                  <a:extLst>
                    <a:ext uri="{9D8B030D-6E8A-4147-A177-3AD203B41FA5}">
                      <a16:colId xmlns:a16="http://schemas.microsoft.com/office/drawing/2014/main" val="3372779366"/>
                    </a:ext>
                  </a:extLst>
                </a:gridCol>
                <a:gridCol w="208280">
                  <a:extLst>
                    <a:ext uri="{9D8B030D-6E8A-4147-A177-3AD203B41FA5}">
                      <a16:colId xmlns:a16="http://schemas.microsoft.com/office/drawing/2014/main" val="2481091555"/>
                    </a:ext>
                  </a:extLst>
                </a:gridCol>
                <a:gridCol w="208280">
                  <a:extLst>
                    <a:ext uri="{9D8B030D-6E8A-4147-A177-3AD203B41FA5}">
                      <a16:colId xmlns:a16="http://schemas.microsoft.com/office/drawing/2014/main" val="578914219"/>
                    </a:ext>
                  </a:extLst>
                </a:gridCol>
                <a:gridCol w="208280">
                  <a:extLst>
                    <a:ext uri="{9D8B030D-6E8A-4147-A177-3AD203B41FA5}">
                      <a16:colId xmlns:a16="http://schemas.microsoft.com/office/drawing/2014/main" val="1911457100"/>
                    </a:ext>
                  </a:extLst>
                </a:gridCol>
                <a:gridCol w="208280">
                  <a:extLst>
                    <a:ext uri="{9D8B030D-6E8A-4147-A177-3AD203B41FA5}">
                      <a16:colId xmlns:a16="http://schemas.microsoft.com/office/drawing/2014/main" val="2755129145"/>
                    </a:ext>
                  </a:extLst>
                </a:gridCol>
                <a:gridCol w="208280">
                  <a:extLst>
                    <a:ext uri="{9D8B030D-6E8A-4147-A177-3AD203B41FA5}">
                      <a16:colId xmlns:a16="http://schemas.microsoft.com/office/drawing/2014/main" val="4215032407"/>
                    </a:ext>
                  </a:extLst>
                </a:gridCol>
                <a:gridCol w="208280">
                  <a:extLst>
                    <a:ext uri="{9D8B030D-6E8A-4147-A177-3AD203B41FA5}">
                      <a16:colId xmlns:a16="http://schemas.microsoft.com/office/drawing/2014/main" val="837667691"/>
                    </a:ext>
                  </a:extLst>
                </a:gridCol>
                <a:gridCol w="208280">
                  <a:extLst>
                    <a:ext uri="{9D8B030D-6E8A-4147-A177-3AD203B41FA5}">
                      <a16:colId xmlns:a16="http://schemas.microsoft.com/office/drawing/2014/main" val="973319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8376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- 2019-10-10 12:41:12</a:t>
                      </a:r>
                      <a:r>
                        <a:rPr kumimoji="0" lang="en-US" sz="1000" b="0" i="0" u="none" strike="noStrike" kern="1200" cap="none" spc="0" normalizeH="0" baseline="0" noProof="0">
                          <a:ln>
                            <a:noFill/>
                          </a:ln>
                          <a:solidFill>
                            <a:prstClr val="black"/>
                          </a:solidFill>
                          <a:effectLst/>
                          <a:uLnTx/>
                          <a:uFillTx/>
                          <a:latin typeface="+mn-lt"/>
                          <a:ea typeface="+mn-ea"/>
                          <a:cs typeface="+mn-cs"/>
                        </a:rPr>
                        <a:t>
 Üniversite öğrencilerine yeni eğitim yılının ilk hediyelerini BİZ vermek istedik ve onlar için kitler hazırladık. 🤗 Kullandıkça bizi hatırlamaları dileğiyle.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https://scontent.xx.fbcdn.net/v/t1.0-9/p720x720/71900637_2486925058054941_8866943137730265088_o.jpg?_nc_cat=108&amp;_nc_oc=AQk6EW1wLl8se-I9L9uFdjvdVQYTmuS8CnQ-ETboQuSEka0arv_Ei1kiWrDKSISLZk4&amp;_nc_ht=scontent.xx&amp;oh=f2ac697073b607dbaddec2bc18ce1705&amp;oe=5E5D3AF3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11/09/2019 12:23:22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96394532"/>
                  </a:ext>
                </a:extLst>
              </a:tr>
            </a:tbl>
          </a:graphicData>
        </a:graphic>
      </p:graphicFrame>
      <p:sp>
        <p:nvSpPr>
          <p:cNvPr id="4" name="Text Placeholder 3">
            <a:extLst>
              <a:ext uri="{FF2B5EF4-FFF2-40B4-BE49-F238E27FC236}">
                <a16:creationId xmlns:a16="http://schemas.microsoft.com/office/drawing/2014/main" id="{78507E83-3DDD-4903-9436-DB257138B03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622406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E83BD-F286-452D-807B-1CCCB2EB0567}"/>
              </a:ext>
            </a:extLst>
          </p:cNvPr>
          <p:cNvSpPr>
            <a:spLocks noGrp="1"/>
          </p:cNvSpPr>
          <p:nvPr>
            <p:ph type="title"/>
          </p:nvPr>
        </p:nvSpPr>
        <p:spPr/>
        <p:txBody>
          <a:bodyPr/>
          <a:lstStyle/>
          <a:p>
            <a:r>
              <a:rPr lang="en-US"/>
              <a:t>Facebook Own Posts Table | Yapı Kredi İK - 18 of 21</a:t>
            </a:r>
          </a:p>
        </p:txBody>
      </p:sp>
      <p:graphicFrame>
        <p:nvGraphicFramePr>
          <p:cNvPr id="5" name="Table Placeholder 4">
            <a:extLst>
              <a:ext uri="{FF2B5EF4-FFF2-40B4-BE49-F238E27FC236}">
                <a16:creationId xmlns:a16="http://schemas.microsoft.com/office/drawing/2014/main" id="{F848DB98-AA04-4D3E-ADAA-DDC73166A66E}"/>
              </a:ext>
            </a:extLst>
          </p:cNvPr>
          <p:cNvGraphicFramePr>
            <a:graphicFrameLocks noGrp="1"/>
          </p:cNvGraphicFramePr>
          <p:nvPr>
            <p:ph type="tbl" sz="quarter" idx="13"/>
            <p:extLst>
              <p:ext uri="{D42A27DB-BD31-4B8C-83A1-F6EECF244321}">
                <p14:modId xmlns:p14="http://schemas.microsoft.com/office/powerpoint/2010/main" val="168536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9400050"/>
                    </a:ext>
                  </a:extLst>
                </a:gridCol>
                <a:gridCol w="905256">
                  <a:extLst>
                    <a:ext uri="{9D8B030D-6E8A-4147-A177-3AD203B41FA5}">
                      <a16:colId xmlns:a16="http://schemas.microsoft.com/office/drawing/2014/main" val="4130489741"/>
                    </a:ext>
                  </a:extLst>
                </a:gridCol>
                <a:gridCol w="246888">
                  <a:extLst>
                    <a:ext uri="{9D8B030D-6E8A-4147-A177-3AD203B41FA5}">
                      <a16:colId xmlns:a16="http://schemas.microsoft.com/office/drawing/2014/main" val="1943102154"/>
                    </a:ext>
                  </a:extLst>
                </a:gridCol>
                <a:gridCol w="208280">
                  <a:extLst>
                    <a:ext uri="{9D8B030D-6E8A-4147-A177-3AD203B41FA5}">
                      <a16:colId xmlns:a16="http://schemas.microsoft.com/office/drawing/2014/main" val="1983776419"/>
                    </a:ext>
                  </a:extLst>
                </a:gridCol>
                <a:gridCol w="208280">
                  <a:extLst>
                    <a:ext uri="{9D8B030D-6E8A-4147-A177-3AD203B41FA5}">
                      <a16:colId xmlns:a16="http://schemas.microsoft.com/office/drawing/2014/main" val="708966383"/>
                    </a:ext>
                  </a:extLst>
                </a:gridCol>
                <a:gridCol w="208280">
                  <a:extLst>
                    <a:ext uri="{9D8B030D-6E8A-4147-A177-3AD203B41FA5}">
                      <a16:colId xmlns:a16="http://schemas.microsoft.com/office/drawing/2014/main" val="18615465"/>
                    </a:ext>
                  </a:extLst>
                </a:gridCol>
                <a:gridCol w="208280">
                  <a:extLst>
                    <a:ext uri="{9D8B030D-6E8A-4147-A177-3AD203B41FA5}">
                      <a16:colId xmlns:a16="http://schemas.microsoft.com/office/drawing/2014/main" val="544697578"/>
                    </a:ext>
                  </a:extLst>
                </a:gridCol>
                <a:gridCol w="208280">
                  <a:extLst>
                    <a:ext uri="{9D8B030D-6E8A-4147-A177-3AD203B41FA5}">
                      <a16:colId xmlns:a16="http://schemas.microsoft.com/office/drawing/2014/main" val="1882072340"/>
                    </a:ext>
                  </a:extLst>
                </a:gridCol>
                <a:gridCol w="208280">
                  <a:extLst>
                    <a:ext uri="{9D8B030D-6E8A-4147-A177-3AD203B41FA5}">
                      <a16:colId xmlns:a16="http://schemas.microsoft.com/office/drawing/2014/main" val="1915545633"/>
                    </a:ext>
                  </a:extLst>
                </a:gridCol>
                <a:gridCol w="208280">
                  <a:extLst>
                    <a:ext uri="{9D8B030D-6E8A-4147-A177-3AD203B41FA5}">
                      <a16:colId xmlns:a16="http://schemas.microsoft.com/office/drawing/2014/main" val="2318662482"/>
                    </a:ext>
                  </a:extLst>
                </a:gridCol>
                <a:gridCol w="208280">
                  <a:extLst>
                    <a:ext uri="{9D8B030D-6E8A-4147-A177-3AD203B41FA5}">
                      <a16:colId xmlns:a16="http://schemas.microsoft.com/office/drawing/2014/main" val="1492442291"/>
                    </a:ext>
                  </a:extLst>
                </a:gridCol>
                <a:gridCol w="208280">
                  <a:extLst>
                    <a:ext uri="{9D8B030D-6E8A-4147-A177-3AD203B41FA5}">
                      <a16:colId xmlns:a16="http://schemas.microsoft.com/office/drawing/2014/main" val="3416822729"/>
                    </a:ext>
                  </a:extLst>
                </a:gridCol>
                <a:gridCol w="208280">
                  <a:extLst>
                    <a:ext uri="{9D8B030D-6E8A-4147-A177-3AD203B41FA5}">
                      <a16:colId xmlns:a16="http://schemas.microsoft.com/office/drawing/2014/main" val="3331678112"/>
                    </a:ext>
                  </a:extLst>
                </a:gridCol>
                <a:gridCol w="208280">
                  <a:extLst>
                    <a:ext uri="{9D8B030D-6E8A-4147-A177-3AD203B41FA5}">
                      <a16:colId xmlns:a16="http://schemas.microsoft.com/office/drawing/2014/main" val="607624920"/>
                    </a:ext>
                  </a:extLst>
                </a:gridCol>
                <a:gridCol w="208280">
                  <a:extLst>
                    <a:ext uri="{9D8B030D-6E8A-4147-A177-3AD203B41FA5}">
                      <a16:colId xmlns:a16="http://schemas.microsoft.com/office/drawing/2014/main" val="734059223"/>
                    </a:ext>
                  </a:extLst>
                </a:gridCol>
                <a:gridCol w="208280">
                  <a:extLst>
                    <a:ext uri="{9D8B030D-6E8A-4147-A177-3AD203B41FA5}">
                      <a16:colId xmlns:a16="http://schemas.microsoft.com/office/drawing/2014/main" val="3197322339"/>
                    </a:ext>
                  </a:extLst>
                </a:gridCol>
                <a:gridCol w="208280">
                  <a:extLst>
                    <a:ext uri="{9D8B030D-6E8A-4147-A177-3AD203B41FA5}">
                      <a16:colId xmlns:a16="http://schemas.microsoft.com/office/drawing/2014/main" val="2121504327"/>
                    </a:ext>
                  </a:extLst>
                </a:gridCol>
                <a:gridCol w="208280">
                  <a:extLst>
                    <a:ext uri="{9D8B030D-6E8A-4147-A177-3AD203B41FA5}">
                      <a16:colId xmlns:a16="http://schemas.microsoft.com/office/drawing/2014/main" val="483423231"/>
                    </a:ext>
                  </a:extLst>
                </a:gridCol>
                <a:gridCol w="208280">
                  <a:extLst>
                    <a:ext uri="{9D8B030D-6E8A-4147-A177-3AD203B41FA5}">
                      <a16:colId xmlns:a16="http://schemas.microsoft.com/office/drawing/2014/main" val="3250153302"/>
                    </a:ext>
                  </a:extLst>
                </a:gridCol>
                <a:gridCol w="208280">
                  <a:extLst>
                    <a:ext uri="{9D8B030D-6E8A-4147-A177-3AD203B41FA5}">
                      <a16:colId xmlns:a16="http://schemas.microsoft.com/office/drawing/2014/main" val="2911702105"/>
                    </a:ext>
                  </a:extLst>
                </a:gridCol>
                <a:gridCol w="208280">
                  <a:extLst>
                    <a:ext uri="{9D8B030D-6E8A-4147-A177-3AD203B41FA5}">
                      <a16:colId xmlns:a16="http://schemas.microsoft.com/office/drawing/2014/main" val="1493314558"/>
                    </a:ext>
                  </a:extLst>
                </a:gridCol>
                <a:gridCol w="208280">
                  <a:extLst>
                    <a:ext uri="{9D8B030D-6E8A-4147-A177-3AD203B41FA5}">
                      <a16:colId xmlns:a16="http://schemas.microsoft.com/office/drawing/2014/main" val="1442227977"/>
                    </a:ext>
                  </a:extLst>
                </a:gridCol>
                <a:gridCol w="208280">
                  <a:extLst>
                    <a:ext uri="{9D8B030D-6E8A-4147-A177-3AD203B41FA5}">
                      <a16:colId xmlns:a16="http://schemas.microsoft.com/office/drawing/2014/main" val="4034358313"/>
                    </a:ext>
                  </a:extLst>
                </a:gridCol>
                <a:gridCol w="208280">
                  <a:extLst>
                    <a:ext uri="{9D8B030D-6E8A-4147-A177-3AD203B41FA5}">
                      <a16:colId xmlns:a16="http://schemas.microsoft.com/office/drawing/2014/main" val="2116002670"/>
                    </a:ext>
                  </a:extLst>
                </a:gridCol>
                <a:gridCol w="208280">
                  <a:extLst>
                    <a:ext uri="{9D8B030D-6E8A-4147-A177-3AD203B41FA5}">
                      <a16:colId xmlns:a16="http://schemas.microsoft.com/office/drawing/2014/main" val="2404587729"/>
                    </a:ext>
                  </a:extLst>
                </a:gridCol>
                <a:gridCol w="208280">
                  <a:extLst>
                    <a:ext uri="{9D8B030D-6E8A-4147-A177-3AD203B41FA5}">
                      <a16:colId xmlns:a16="http://schemas.microsoft.com/office/drawing/2014/main" val="2971166692"/>
                    </a:ext>
                  </a:extLst>
                </a:gridCol>
                <a:gridCol w="208280">
                  <a:extLst>
                    <a:ext uri="{9D8B030D-6E8A-4147-A177-3AD203B41FA5}">
                      <a16:colId xmlns:a16="http://schemas.microsoft.com/office/drawing/2014/main" val="2965265577"/>
                    </a:ext>
                  </a:extLst>
                </a:gridCol>
                <a:gridCol w="208280">
                  <a:extLst>
                    <a:ext uri="{9D8B030D-6E8A-4147-A177-3AD203B41FA5}">
                      <a16:colId xmlns:a16="http://schemas.microsoft.com/office/drawing/2014/main" val="1092097560"/>
                    </a:ext>
                  </a:extLst>
                </a:gridCol>
                <a:gridCol w="208280">
                  <a:extLst>
                    <a:ext uri="{9D8B030D-6E8A-4147-A177-3AD203B41FA5}">
                      <a16:colId xmlns:a16="http://schemas.microsoft.com/office/drawing/2014/main" val="1294412802"/>
                    </a:ext>
                  </a:extLst>
                </a:gridCol>
                <a:gridCol w="208280">
                  <a:extLst>
                    <a:ext uri="{9D8B030D-6E8A-4147-A177-3AD203B41FA5}">
                      <a16:colId xmlns:a16="http://schemas.microsoft.com/office/drawing/2014/main" val="3250221470"/>
                    </a:ext>
                  </a:extLst>
                </a:gridCol>
                <a:gridCol w="208280">
                  <a:extLst>
                    <a:ext uri="{9D8B030D-6E8A-4147-A177-3AD203B41FA5}">
                      <a16:colId xmlns:a16="http://schemas.microsoft.com/office/drawing/2014/main" val="276538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53684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- 2019-10-22 16:42:38</a:t>
                      </a:r>
                      <a:r>
                        <a:rPr kumimoji="0" lang="en-US" sz="1000" b="0" i="0" u="none" strike="noStrike" kern="1200" cap="none" spc="0" normalizeH="0" baseline="0" noProof="0">
                          <a:ln>
                            <a:noFill/>
                          </a:ln>
                          <a:solidFill>
                            <a:prstClr val="black"/>
                          </a:solidFill>
                          <a:effectLst/>
                          <a:uLnTx/>
                          <a:uFillTx/>
                          <a:latin typeface="+mn-lt"/>
                          <a:ea typeface="+mn-ea"/>
                          <a:cs typeface="+mn-cs"/>
                        </a:rPr>
                        <a:t>
 Phil Knight, küçük bir girişim hayaliyle çıktığı yolculuğa alanının en iyileri arasına girerek devam etti. #ilhamverenbaşarıhikayeleri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https://scontent.xx.fbcdn.net/v/t1.0-9/p720x720/72840760_2513396485407798_3187474021260197888_o.png?_nc_cat=104&amp;_nc_oc=AQmtkme1qp7xhxeNq5uVWM-N2SMsJt-G2OaijKrviisiBXUCgqp0DFbR5JePC6bFG7g&amp;_nc_ht=scontent.xx&amp;oh=5c3a60ac855566b8819d52dd614154c0&amp;oe=5E482112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12:22:45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66980443"/>
                  </a:ext>
                </a:extLst>
              </a:tr>
            </a:tbl>
          </a:graphicData>
        </a:graphic>
      </p:graphicFrame>
      <p:sp>
        <p:nvSpPr>
          <p:cNvPr id="4" name="Text Placeholder 3">
            <a:extLst>
              <a:ext uri="{FF2B5EF4-FFF2-40B4-BE49-F238E27FC236}">
                <a16:creationId xmlns:a16="http://schemas.microsoft.com/office/drawing/2014/main" id="{64CE076A-B017-4469-A34C-3AED570EAF9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511989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6C62C-834F-49C8-9C83-8708ED23C79F}"/>
              </a:ext>
            </a:extLst>
          </p:cNvPr>
          <p:cNvSpPr>
            <a:spLocks noGrp="1"/>
          </p:cNvSpPr>
          <p:nvPr>
            <p:ph type="title"/>
          </p:nvPr>
        </p:nvSpPr>
        <p:spPr/>
        <p:txBody>
          <a:bodyPr/>
          <a:lstStyle/>
          <a:p>
            <a:r>
              <a:rPr lang="en-US"/>
              <a:t>Facebook Own Posts Table | Yapı Kredi İK - 19 of 21</a:t>
            </a:r>
          </a:p>
        </p:txBody>
      </p:sp>
      <p:graphicFrame>
        <p:nvGraphicFramePr>
          <p:cNvPr id="5" name="Table Placeholder 4">
            <a:extLst>
              <a:ext uri="{FF2B5EF4-FFF2-40B4-BE49-F238E27FC236}">
                <a16:creationId xmlns:a16="http://schemas.microsoft.com/office/drawing/2014/main" id="{CBF95266-4694-44E6-AA03-A94B739F7771}"/>
              </a:ext>
            </a:extLst>
          </p:cNvPr>
          <p:cNvGraphicFramePr>
            <a:graphicFrameLocks noGrp="1"/>
          </p:cNvGraphicFramePr>
          <p:nvPr>
            <p:ph type="tbl" sz="quarter" idx="13"/>
            <p:extLst>
              <p:ext uri="{D42A27DB-BD31-4B8C-83A1-F6EECF244321}">
                <p14:modId xmlns:p14="http://schemas.microsoft.com/office/powerpoint/2010/main" val="3024050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06203488"/>
                    </a:ext>
                  </a:extLst>
                </a:gridCol>
                <a:gridCol w="905256">
                  <a:extLst>
                    <a:ext uri="{9D8B030D-6E8A-4147-A177-3AD203B41FA5}">
                      <a16:colId xmlns:a16="http://schemas.microsoft.com/office/drawing/2014/main" val="2526358966"/>
                    </a:ext>
                  </a:extLst>
                </a:gridCol>
                <a:gridCol w="246888">
                  <a:extLst>
                    <a:ext uri="{9D8B030D-6E8A-4147-A177-3AD203B41FA5}">
                      <a16:colId xmlns:a16="http://schemas.microsoft.com/office/drawing/2014/main" val="3643234928"/>
                    </a:ext>
                  </a:extLst>
                </a:gridCol>
                <a:gridCol w="208280">
                  <a:extLst>
                    <a:ext uri="{9D8B030D-6E8A-4147-A177-3AD203B41FA5}">
                      <a16:colId xmlns:a16="http://schemas.microsoft.com/office/drawing/2014/main" val="1492530054"/>
                    </a:ext>
                  </a:extLst>
                </a:gridCol>
                <a:gridCol w="208280">
                  <a:extLst>
                    <a:ext uri="{9D8B030D-6E8A-4147-A177-3AD203B41FA5}">
                      <a16:colId xmlns:a16="http://schemas.microsoft.com/office/drawing/2014/main" val="1936617006"/>
                    </a:ext>
                  </a:extLst>
                </a:gridCol>
                <a:gridCol w="208280">
                  <a:extLst>
                    <a:ext uri="{9D8B030D-6E8A-4147-A177-3AD203B41FA5}">
                      <a16:colId xmlns:a16="http://schemas.microsoft.com/office/drawing/2014/main" val="2131989556"/>
                    </a:ext>
                  </a:extLst>
                </a:gridCol>
                <a:gridCol w="208280">
                  <a:extLst>
                    <a:ext uri="{9D8B030D-6E8A-4147-A177-3AD203B41FA5}">
                      <a16:colId xmlns:a16="http://schemas.microsoft.com/office/drawing/2014/main" val="1542181889"/>
                    </a:ext>
                  </a:extLst>
                </a:gridCol>
                <a:gridCol w="208280">
                  <a:extLst>
                    <a:ext uri="{9D8B030D-6E8A-4147-A177-3AD203B41FA5}">
                      <a16:colId xmlns:a16="http://schemas.microsoft.com/office/drawing/2014/main" val="3321542013"/>
                    </a:ext>
                  </a:extLst>
                </a:gridCol>
                <a:gridCol w="208280">
                  <a:extLst>
                    <a:ext uri="{9D8B030D-6E8A-4147-A177-3AD203B41FA5}">
                      <a16:colId xmlns:a16="http://schemas.microsoft.com/office/drawing/2014/main" val="1907211533"/>
                    </a:ext>
                  </a:extLst>
                </a:gridCol>
                <a:gridCol w="208280">
                  <a:extLst>
                    <a:ext uri="{9D8B030D-6E8A-4147-A177-3AD203B41FA5}">
                      <a16:colId xmlns:a16="http://schemas.microsoft.com/office/drawing/2014/main" val="696776245"/>
                    </a:ext>
                  </a:extLst>
                </a:gridCol>
                <a:gridCol w="208280">
                  <a:extLst>
                    <a:ext uri="{9D8B030D-6E8A-4147-A177-3AD203B41FA5}">
                      <a16:colId xmlns:a16="http://schemas.microsoft.com/office/drawing/2014/main" val="3580634708"/>
                    </a:ext>
                  </a:extLst>
                </a:gridCol>
                <a:gridCol w="208280">
                  <a:extLst>
                    <a:ext uri="{9D8B030D-6E8A-4147-A177-3AD203B41FA5}">
                      <a16:colId xmlns:a16="http://schemas.microsoft.com/office/drawing/2014/main" val="1981915307"/>
                    </a:ext>
                  </a:extLst>
                </a:gridCol>
                <a:gridCol w="208280">
                  <a:extLst>
                    <a:ext uri="{9D8B030D-6E8A-4147-A177-3AD203B41FA5}">
                      <a16:colId xmlns:a16="http://schemas.microsoft.com/office/drawing/2014/main" val="3642300211"/>
                    </a:ext>
                  </a:extLst>
                </a:gridCol>
                <a:gridCol w="208280">
                  <a:extLst>
                    <a:ext uri="{9D8B030D-6E8A-4147-A177-3AD203B41FA5}">
                      <a16:colId xmlns:a16="http://schemas.microsoft.com/office/drawing/2014/main" val="609783516"/>
                    </a:ext>
                  </a:extLst>
                </a:gridCol>
                <a:gridCol w="208280">
                  <a:extLst>
                    <a:ext uri="{9D8B030D-6E8A-4147-A177-3AD203B41FA5}">
                      <a16:colId xmlns:a16="http://schemas.microsoft.com/office/drawing/2014/main" val="865821262"/>
                    </a:ext>
                  </a:extLst>
                </a:gridCol>
                <a:gridCol w="208280">
                  <a:extLst>
                    <a:ext uri="{9D8B030D-6E8A-4147-A177-3AD203B41FA5}">
                      <a16:colId xmlns:a16="http://schemas.microsoft.com/office/drawing/2014/main" val="45683138"/>
                    </a:ext>
                  </a:extLst>
                </a:gridCol>
                <a:gridCol w="208280">
                  <a:extLst>
                    <a:ext uri="{9D8B030D-6E8A-4147-A177-3AD203B41FA5}">
                      <a16:colId xmlns:a16="http://schemas.microsoft.com/office/drawing/2014/main" val="1829088883"/>
                    </a:ext>
                  </a:extLst>
                </a:gridCol>
                <a:gridCol w="208280">
                  <a:extLst>
                    <a:ext uri="{9D8B030D-6E8A-4147-A177-3AD203B41FA5}">
                      <a16:colId xmlns:a16="http://schemas.microsoft.com/office/drawing/2014/main" val="3810490449"/>
                    </a:ext>
                  </a:extLst>
                </a:gridCol>
                <a:gridCol w="208280">
                  <a:extLst>
                    <a:ext uri="{9D8B030D-6E8A-4147-A177-3AD203B41FA5}">
                      <a16:colId xmlns:a16="http://schemas.microsoft.com/office/drawing/2014/main" val="417291602"/>
                    </a:ext>
                  </a:extLst>
                </a:gridCol>
                <a:gridCol w="208280">
                  <a:extLst>
                    <a:ext uri="{9D8B030D-6E8A-4147-A177-3AD203B41FA5}">
                      <a16:colId xmlns:a16="http://schemas.microsoft.com/office/drawing/2014/main" val="1524547035"/>
                    </a:ext>
                  </a:extLst>
                </a:gridCol>
                <a:gridCol w="208280">
                  <a:extLst>
                    <a:ext uri="{9D8B030D-6E8A-4147-A177-3AD203B41FA5}">
                      <a16:colId xmlns:a16="http://schemas.microsoft.com/office/drawing/2014/main" val="3344294275"/>
                    </a:ext>
                  </a:extLst>
                </a:gridCol>
                <a:gridCol w="208280">
                  <a:extLst>
                    <a:ext uri="{9D8B030D-6E8A-4147-A177-3AD203B41FA5}">
                      <a16:colId xmlns:a16="http://schemas.microsoft.com/office/drawing/2014/main" val="2327003892"/>
                    </a:ext>
                  </a:extLst>
                </a:gridCol>
                <a:gridCol w="208280">
                  <a:extLst>
                    <a:ext uri="{9D8B030D-6E8A-4147-A177-3AD203B41FA5}">
                      <a16:colId xmlns:a16="http://schemas.microsoft.com/office/drawing/2014/main" val="3562700777"/>
                    </a:ext>
                  </a:extLst>
                </a:gridCol>
                <a:gridCol w="208280">
                  <a:extLst>
                    <a:ext uri="{9D8B030D-6E8A-4147-A177-3AD203B41FA5}">
                      <a16:colId xmlns:a16="http://schemas.microsoft.com/office/drawing/2014/main" val="4065366352"/>
                    </a:ext>
                  </a:extLst>
                </a:gridCol>
                <a:gridCol w="208280">
                  <a:extLst>
                    <a:ext uri="{9D8B030D-6E8A-4147-A177-3AD203B41FA5}">
                      <a16:colId xmlns:a16="http://schemas.microsoft.com/office/drawing/2014/main" val="3561065973"/>
                    </a:ext>
                  </a:extLst>
                </a:gridCol>
                <a:gridCol w="208280">
                  <a:extLst>
                    <a:ext uri="{9D8B030D-6E8A-4147-A177-3AD203B41FA5}">
                      <a16:colId xmlns:a16="http://schemas.microsoft.com/office/drawing/2014/main" val="3013342060"/>
                    </a:ext>
                  </a:extLst>
                </a:gridCol>
                <a:gridCol w="208280">
                  <a:extLst>
                    <a:ext uri="{9D8B030D-6E8A-4147-A177-3AD203B41FA5}">
                      <a16:colId xmlns:a16="http://schemas.microsoft.com/office/drawing/2014/main" val="2606093861"/>
                    </a:ext>
                  </a:extLst>
                </a:gridCol>
                <a:gridCol w="208280">
                  <a:extLst>
                    <a:ext uri="{9D8B030D-6E8A-4147-A177-3AD203B41FA5}">
                      <a16:colId xmlns:a16="http://schemas.microsoft.com/office/drawing/2014/main" val="424992546"/>
                    </a:ext>
                  </a:extLst>
                </a:gridCol>
                <a:gridCol w="208280">
                  <a:extLst>
                    <a:ext uri="{9D8B030D-6E8A-4147-A177-3AD203B41FA5}">
                      <a16:colId xmlns:a16="http://schemas.microsoft.com/office/drawing/2014/main" val="1140974651"/>
                    </a:ext>
                  </a:extLst>
                </a:gridCol>
                <a:gridCol w="208280">
                  <a:extLst>
                    <a:ext uri="{9D8B030D-6E8A-4147-A177-3AD203B41FA5}">
                      <a16:colId xmlns:a16="http://schemas.microsoft.com/office/drawing/2014/main" val="3608402709"/>
                    </a:ext>
                  </a:extLst>
                </a:gridCol>
                <a:gridCol w="208280">
                  <a:extLst>
                    <a:ext uri="{9D8B030D-6E8A-4147-A177-3AD203B41FA5}">
                      <a16:colId xmlns:a16="http://schemas.microsoft.com/office/drawing/2014/main" val="696822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7060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- 2019-10-02 16:16:29</a:t>
                      </a:r>
                      <a:r>
                        <a:rPr kumimoji="0" lang="en-US" sz="1000" b="0" i="0" u="none" strike="noStrike" kern="1200" cap="none" spc="0" normalizeH="0" baseline="0" noProof="0">
                          <a:ln>
                            <a:noFill/>
                          </a:ln>
                          <a:solidFill>
                            <a:prstClr val="black"/>
                          </a:solidFill>
                          <a:effectLst/>
                          <a:uLnTx/>
                          <a:uFillTx/>
                          <a:latin typeface="+mn-lt"/>
                          <a:ea typeface="+mn-ea"/>
                          <a:cs typeface="+mn-cs"/>
                        </a:rPr>
                        <a:t>
 Yapı Kredi Digitalent Genç Yetenek Programı başvuruları başladı! 🎓 Sen de Digitalent’a katıl, özel eğitimler, uzun dönem staj imkanı ve farklı deneyimlerle iş hayatına tam donanımlı başla!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https://scontent.xx.fbcdn.net/v/t1.0-1/p200x200/14963279_1171619209585539_8516931741816315557_n.png?_nc_cat=1&amp;_nc_oc=AQnHufq1we79e2SB9TIY_3BxPND2ofmu8h7QjzF1P6XKmsgYjsmKjyWDVA84B9FeJL0&amp;_nc_ht=scontent.xx&amp;oh=034adf0521880f3dd47167ec06d68dea&amp;oe=5E61026C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11/05/2019 11:04:08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09035109"/>
                  </a:ext>
                </a:extLst>
              </a:tr>
            </a:tbl>
          </a:graphicData>
        </a:graphic>
      </p:graphicFrame>
      <p:sp>
        <p:nvSpPr>
          <p:cNvPr id="4" name="Text Placeholder 3">
            <a:extLst>
              <a:ext uri="{FF2B5EF4-FFF2-40B4-BE49-F238E27FC236}">
                <a16:creationId xmlns:a16="http://schemas.microsoft.com/office/drawing/2014/main" id="{9F7DFC5F-33F0-4835-B12C-27AA776BDA4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21159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8A79-0C5D-47AA-89E3-9F5BFED45E40}"/>
              </a:ext>
            </a:extLst>
          </p:cNvPr>
          <p:cNvSpPr>
            <a:spLocks noGrp="1"/>
          </p:cNvSpPr>
          <p:nvPr>
            <p:ph type="title"/>
          </p:nvPr>
        </p:nvSpPr>
        <p:spPr/>
        <p:txBody>
          <a:bodyPr/>
          <a:lstStyle/>
          <a:p>
            <a:r>
              <a:rPr lang="en-US"/>
              <a:t>Facebook Own Posts Table | Yapı Kredi İK - 20 of 21</a:t>
            </a:r>
          </a:p>
        </p:txBody>
      </p:sp>
      <p:graphicFrame>
        <p:nvGraphicFramePr>
          <p:cNvPr id="5" name="Table Placeholder 4">
            <a:extLst>
              <a:ext uri="{FF2B5EF4-FFF2-40B4-BE49-F238E27FC236}">
                <a16:creationId xmlns:a16="http://schemas.microsoft.com/office/drawing/2014/main" id="{20829253-15C2-4C36-9394-FD418AD80B71}"/>
              </a:ext>
            </a:extLst>
          </p:cNvPr>
          <p:cNvGraphicFramePr>
            <a:graphicFrameLocks noGrp="1"/>
          </p:cNvGraphicFramePr>
          <p:nvPr>
            <p:ph type="tbl" sz="quarter" idx="13"/>
            <p:extLst>
              <p:ext uri="{D42A27DB-BD31-4B8C-83A1-F6EECF244321}">
                <p14:modId xmlns:p14="http://schemas.microsoft.com/office/powerpoint/2010/main" val="3782654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69519033"/>
                    </a:ext>
                  </a:extLst>
                </a:gridCol>
                <a:gridCol w="905256">
                  <a:extLst>
                    <a:ext uri="{9D8B030D-6E8A-4147-A177-3AD203B41FA5}">
                      <a16:colId xmlns:a16="http://schemas.microsoft.com/office/drawing/2014/main" val="4221842852"/>
                    </a:ext>
                  </a:extLst>
                </a:gridCol>
                <a:gridCol w="246888">
                  <a:extLst>
                    <a:ext uri="{9D8B030D-6E8A-4147-A177-3AD203B41FA5}">
                      <a16:colId xmlns:a16="http://schemas.microsoft.com/office/drawing/2014/main" val="3854026449"/>
                    </a:ext>
                  </a:extLst>
                </a:gridCol>
                <a:gridCol w="208280">
                  <a:extLst>
                    <a:ext uri="{9D8B030D-6E8A-4147-A177-3AD203B41FA5}">
                      <a16:colId xmlns:a16="http://schemas.microsoft.com/office/drawing/2014/main" val="3710238959"/>
                    </a:ext>
                  </a:extLst>
                </a:gridCol>
                <a:gridCol w="208280">
                  <a:extLst>
                    <a:ext uri="{9D8B030D-6E8A-4147-A177-3AD203B41FA5}">
                      <a16:colId xmlns:a16="http://schemas.microsoft.com/office/drawing/2014/main" val="3955365047"/>
                    </a:ext>
                  </a:extLst>
                </a:gridCol>
                <a:gridCol w="208280">
                  <a:extLst>
                    <a:ext uri="{9D8B030D-6E8A-4147-A177-3AD203B41FA5}">
                      <a16:colId xmlns:a16="http://schemas.microsoft.com/office/drawing/2014/main" val="1769780825"/>
                    </a:ext>
                  </a:extLst>
                </a:gridCol>
                <a:gridCol w="208280">
                  <a:extLst>
                    <a:ext uri="{9D8B030D-6E8A-4147-A177-3AD203B41FA5}">
                      <a16:colId xmlns:a16="http://schemas.microsoft.com/office/drawing/2014/main" val="2704348123"/>
                    </a:ext>
                  </a:extLst>
                </a:gridCol>
                <a:gridCol w="208280">
                  <a:extLst>
                    <a:ext uri="{9D8B030D-6E8A-4147-A177-3AD203B41FA5}">
                      <a16:colId xmlns:a16="http://schemas.microsoft.com/office/drawing/2014/main" val="3781760980"/>
                    </a:ext>
                  </a:extLst>
                </a:gridCol>
                <a:gridCol w="208280">
                  <a:extLst>
                    <a:ext uri="{9D8B030D-6E8A-4147-A177-3AD203B41FA5}">
                      <a16:colId xmlns:a16="http://schemas.microsoft.com/office/drawing/2014/main" val="1295597236"/>
                    </a:ext>
                  </a:extLst>
                </a:gridCol>
                <a:gridCol w="208280">
                  <a:extLst>
                    <a:ext uri="{9D8B030D-6E8A-4147-A177-3AD203B41FA5}">
                      <a16:colId xmlns:a16="http://schemas.microsoft.com/office/drawing/2014/main" val="1479309978"/>
                    </a:ext>
                  </a:extLst>
                </a:gridCol>
                <a:gridCol w="208280">
                  <a:extLst>
                    <a:ext uri="{9D8B030D-6E8A-4147-A177-3AD203B41FA5}">
                      <a16:colId xmlns:a16="http://schemas.microsoft.com/office/drawing/2014/main" val="3360605539"/>
                    </a:ext>
                  </a:extLst>
                </a:gridCol>
                <a:gridCol w="208280">
                  <a:extLst>
                    <a:ext uri="{9D8B030D-6E8A-4147-A177-3AD203B41FA5}">
                      <a16:colId xmlns:a16="http://schemas.microsoft.com/office/drawing/2014/main" val="4266806806"/>
                    </a:ext>
                  </a:extLst>
                </a:gridCol>
                <a:gridCol w="208280">
                  <a:extLst>
                    <a:ext uri="{9D8B030D-6E8A-4147-A177-3AD203B41FA5}">
                      <a16:colId xmlns:a16="http://schemas.microsoft.com/office/drawing/2014/main" val="1665589500"/>
                    </a:ext>
                  </a:extLst>
                </a:gridCol>
                <a:gridCol w="208280">
                  <a:extLst>
                    <a:ext uri="{9D8B030D-6E8A-4147-A177-3AD203B41FA5}">
                      <a16:colId xmlns:a16="http://schemas.microsoft.com/office/drawing/2014/main" val="3929280020"/>
                    </a:ext>
                  </a:extLst>
                </a:gridCol>
                <a:gridCol w="208280">
                  <a:extLst>
                    <a:ext uri="{9D8B030D-6E8A-4147-A177-3AD203B41FA5}">
                      <a16:colId xmlns:a16="http://schemas.microsoft.com/office/drawing/2014/main" val="1470257743"/>
                    </a:ext>
                  </a:extLst>
                </a:gridCol>
                <a:gridCol w="208280">
                  <a:extLst>
                    <a:ext uri="{9D8B030D-6E8A-4147-A177-3AD203B41FA5}">
                      <a16:colId xmlns:a16="http://schemas.microsoft.com/office/drawing/2014/main" val="3940343279"/>
                    </a:ext>
                  </a:extLst>
                </a:gridCol>
                <a:gridCol w="208280">
                  <a:extLst>
                    <a:ext uri="{9D8B030D-6E8A-4147-A177-3AD203B41FA5}">
                      <a16:colId xmlns:a16="http://schemas.microsoft.com/office/drawing/2014/main" val="2138984980"/>
                    </a:ext>
                  </a:extLst>
                </a:gridCol>
                <a:gridCol w="208280">
                  <a:extLst>
                    <a:ext uri="{9D8B030D-6E8A-4147-A177-3AD203B41FA5}">
                      <a16:colId xmlns:a16="http://schemas.microsoft.com/office/drawing/2014/main" val="1675772268"/>
                    </a:ext>
                  </a:extLst>
                </a:gridCol>
                <a:gridCol w="208280">
                  <a:extLst>
                    <a:ext uri="{9D8B030D-6E8A-4147-A177-3AD203B41FA5}">
                      <a16:colId xmlns:a16="http://schemas.microsoft.com/office/drawing/2014/main" val="1086544194"/>
                    </a:ext>
                  </a:extLst>
                </a:gridCol>
                <a:gridCol w="208280">
                  <a:extLst>
                    <a:ext uri="{9D8B030D-6E8A-4147-A177-3AD203B41FA5}">
                      <a16:colId xmlns:a16="http://schemas.microsoft.com/office/drawing/2014/main" val="431498356"/>
                    </a:ext>
                  </a:extLst>
                </a:gridCol>
                <a:gridCol w="208280">
                  <a:extLst>
                    <a:ext uri="{9D8B030D-6E8A-4147-A177-3AD203B41FA5}">
                      <a16:colId xmlns:a16="http://schemas.microsoft.com/office/drawing/2014/main" val="2095854069"/>
                    </a:ext>
                  </a:extLst>
                </a:gridCol>
                <a:gridCol w="208280">
                  <a:extLst>
                    <a:ext uri="{9D8B030D-6E8A-4147-A177-3AD203B41FA5}">
                      <a16:colId xmlns:a16="http://schemas.microsoft.com/office/drawing/2014/main" val="3679464018"/>
                    </a:ext>
                  </a:extLst>
                </a:gridCol>
                <a:gridCol w="208280">
                  <a:extLst>
                    <a:ext uri="{9D8B030D-6E8A-4147-A177-3AD203B41FA5}">
                      <a16:colId xmlns:a16="http://schemas.microsoft.com/office/drawing/2014/main" val="2145419762"/>
                    </a:ext>
                  </a:extLst>
                </a:gridCol>
                <a:gridCol w="208280">
                  <a:extLst>
                    <a:ext uri="{9D8B030D-6E8A-4147-A177-3AD203B41FA5}">
                      <a16:colId xmlns:a16="http://schemas.microsoft.com/office/drawing/2014/main" val="2296999571"/>
                    </a:ext>
                  </a:extLst>
                </a:gridCol>
                <a:gridCol w="208280">
                  <a:extLst>
                    <a:ext uri="{9D8B030D-6E8A-4147-A177-3AD203B41FA5}">
                      <a16:colId xmlns:a16="http://schemas.microsoft.com/office/drawing/2014/main" val="2169994263"/>
                    </a:ext>
                  </a:extLst>
                </a:gridCol>
                <a:gridCol w="208280">
                  <a:extLst>
                    <a:ext uri="{9D8B030D-6E8A-4147-A177-3AD203B41FA5}">
                      <a16:colId xmlns:a16="http://schemas.microsoft.com/office/drawing/2014/main" val="511300107"/>
                    </a:ext>
                  </a:extLst>
                </a:gridCol>
                <a:gridCol w="208280">
                  <a:extLst>
                    <a:ext uri="{9D8B030D-6E8A-4147-A177-3AD203B41FA5}">
                      <a16:colId xmlns:a16="http://schemas.microsoft.com/office/drawing/2014/main" val="4264043575"/>
                    </a:ext>
                  </a:extLst>
                </a:gridCol>
                <a:gridCol w="208280">
                  <a:extLst>
                    <a:ext uri="{9D8B030D-6E8A-4147-A177-3AD203B41FA5}">
                      <a16:colId xmlns:a16="http://schemas.microsoft.com/office/drawing/2014/main" val="16715698"/>
                    </a:ext>
                  </a:extLst>
                </a:gridCol>
                <a:gridCol w="208280">
                  <a:extLst>
                    <a:ext uri="{9D8B030D-6E8A-4147-A177-3AD203B41FA5}">
                      <a16:colId xmlns:a16="http://schemas.microsoft.com/office/drawing/2014/main" val="2392513034"/>
                    </a:ext>
                  </a:extLst>
                </a:gridCol>
                <a:gridCol w="208280">
                  <a:extLst>
                    <a:ext uri="{9D8B030D-6E8A-4147-A177-3AD203B41FA5}">
                      <a16:colId xmlns:a16="http://schemas.microsoft.com/office/drawing/2014/main" val="2267970581"/>
                    </a:ext>
                  </a:extLst>
                </a:gridCol>
                <a:gridCol w="208280">
                  <a:extLst>
                    <a:ext uri="{9D8B030D-6E8A-4147-A177-3AD203B41FA5}">
                      <a16:colId xmlns:a16="http://schemas.microsoft.com/office/drawing/2014/main" val="3363871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4073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- 2019-10-29 06:12:17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https://scontent.xx.fbcdn.net/v/t15.5256-10/p720x720/70913038_406977960215621_6426336733511548928_n.jpg?_nc_cat=106&amp;_nc_oc=AQlFl_vWLILZ6FiLv1IVCIZgnkq21ITPC_6KdF8NkM2Rv932ugzZOKynPwzSGWWcSC4&amp;_nc_ht=scontent.xx&amp;oh=07b7eb19926febbaed744d87e189a9b5&amp;oe=5E8AF809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00:22:24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94624686"/>
                  </a:ext>
                </a:extLst>
              </a:tr>
            </a:tbl>
          </a:graphicData>
        </a:graphic>
      </p:graphicFrame>
      <p:sp>
        <p:nvSpPr>
          <p:cNvPr id="4" name="Text Placeholder 3">
            <a:extLst>
              <a:ext uri="{FF2B5EF4-FFF2-40B4-BE49-F238E27FC236}">
                <a16:creationId xmlns:a16="http://schemas.microsoft.com/office/drawing/2014/main" id="{6FF14EA2-DFA7-4493-83BC-581E31FAE46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338866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28245-2434-4CD3-9B0B-CA181E48B5A4}"/>
              </a:ext>
            </a:extLst>
          </p:cNvPr>
          <p:cNvSpPr>
            <a:spLocks noGrp="1"/>
          </p:cNvSpPr>
          <p:nvPr>
            <p:ph type="title"/>
          </p:nvPr>
        </p:nvSpPr>
        <p:spPr/>
        <p:txBody>
          <a:bodyPr/>
          <a:lstStyle/>
          <a:p>
            <a:r>
              <a:rPr lang="en-US"/>
              <a:t>Facebook Own Posts Table | Yapı Kredi İK - 21 of 21</a:t>
            </a:r>
          </a:p>
        </p:txBody>
      </p:sp>
      <p:graphicFrame>
        <p:nvGraphicFramePr>
          <p:cNvPr id="5" name="Table Placeholder 4">
            <a:extLst>
              <a:ext uri="{FF2B5EF4-FFF2-40B4-BE49-F238E27FC236}">
                <a16:creationId xmlns:a16="http://schemas.microsoft.com/office/drawing/2014/main" id="{B51710B3-C7C1-4F32-940D-2AF3D7BC4A87}"/>
              </a:ext>
            </a:extLst>
          </p:cNvPr>
          <p:cNvGraphicFramePr>
            <a:graphicFrameLocks noGrp="1"/>
          </p:cNvGraphicFramePr>
          <p:nvPr>
            <p:ph type="tbl" sz="quarter" idx="13"/>
            <p:extLst>
              <p:ext uri="{D42A27DB-BD31-4B8C-83A1-F6EECF244321}">
                <p14:modId xmlns:p14="http://schemas.microsoft.com/office/powerpoint/2010/main" val="318169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8032325"/>
                    </a:ext>
                  </a:extLst>
                </a:gridCol>
                <a:gridCol w="905256">
                  <a:extLst>
                    <a:ext uri="{9D8B030D-6E8A-4147-A177-3AD203B41FA5}">
                      <a16:colId xmlns:a16="http://schemas.microsoft.com/office/drawing/2014/main" val="652843097"/>
                    </a:ext>
                  </a:extLst>
                </a:gridCol>
                <a:gridCol w="246888">
                  <a:extLst>
                    <a:ext uri="{9D8B030D-6E8A-4147-A177-3AD203B41FA5}">
                      <a16:colId xmlns:a16="http://schemas.microsoft.com/office/drawing/2014/main" val="1858877503"/>
                    </a:ext>
                  </a:extLst>
                </a:gridCol>
                <a:gridCol w="208280">
                  <a:extLst>
                    <a:ext uri="{9D8B030D-6E8A-4147-A177-3AD203B41FA5}">
                      <a16:colId xmlns:a16="http://schemas.microsoft.com/office/drawing/2014/main" val="404878895"/>
                    </a:ext>
                  </a:extLst>
                </a:gridCol>
                <a:gridCol w="208280">
                  <a:extLst>
                    <a:ext uri="{9D8B030D-6E8A-4147-A177-3AD203B41FA5}">
                      <a16:colId xmlns:a16="http://schemas.microsoft.com/office/drawing/2014/main" val="2461502335"/>
                    </a:ext>
                  </a:extLst>
                </a:gridCol>
                <a:gridCol w="208280">
                  <a:extLst>
                    <a:ext uri="{9D8B030D-6E8A-4147-A177-3AD203B41FA5}">
                      <a16:colId xmlns:a16="http://schemas.microsoft.com/office/drawing/2014/main" val="3448803087"/>
                    </a:ext>
                  </a:extLst>
                </a:gridCol>
                <a:gridCol w="208280">
                  <a:extLst>
                    <a:ext uri="{9D8B030D-6E8A-4147-A177-3AD203B41FA5}">
                      <a16:colId xmlns:a16="http://schemas.microsoft.com/office/drawing/2014/main" val="4276621958"/>
                    </a:ext>
                  </a:extLst>
                </a:gridCol>
                <a:gridCol w="208280">
                  <a:extLst>
                    <a:ext uri="{9D8B030D-6E8A-4147-A177-3AD203B41FA5}">
                      <a16:colId xmlns:a16="http://schemas.microsoft.com/office/drawing/2014/main" val="3346215731"/>
                    </a:ext>
                  </a:extLst>
                </a:gridCol>
                <a:gridCol w="208280">
                  <a:extLst>
                    <a:ext uri="{9D8B030D-6E8A-4147-A177-3AD203B41FA5}">
                      <a16:colId xmlns:a16="http://schemas.microsoft.com/office/drawing/2014/main" val="1314111056"/>
                    </a:ext>
                  </a:extLst>
                </a:gridCol>
                <a:gridCol w="208280">
                  <a:extLst>
                    <a:ext uri="{9D8B030D-6E8A-4147-A177-3AD203B41FA5}">
                      <a16:colId xmlns:a16="http://schemas.microsoft.com/office/drawing/2014/main" val="2442669147"/>
                    </a:ext>
                  </a:extLst>
                </a:gridCol>
                <a:gridCol w="208280">
                  <a:extLst>
                    <a:ext uri="{9D8B030D-6E8A-4147-A177-3AD203B41FA5}">
                      <a16:colId xmlns:a16="http://schemas.microsoft.com/office/drawing/2014/main" val="259148247"/>
                    </a:ext>
                  </a:extLst>
                </a:gridCol>
                <a:gridCol w="208280">
                  <a:extLst>
                    <a:ext uri="{9D8B030D-6E8A-4147-A177-3AD203B41FA5}">
                      <a16:colId xmlns:a16="http://schemas.microsoft.com/office/drawing/2014/main" val="837258981"/>
                    </a:ext>
                  </a:extLst>
                </a:gridCol>
                <a:gridCol w="208280">
                  <a:extLst>
                    <a:ext uri="{9D8B030D-6E8A-4147-A177-3AD203B41FA5}">
                      <a16:colId xmlns:a16="http://schemas.microsoft.com/office/drawing/2014/main" val="3893856544"/>
                    </a:ext>
                  </a:extLst>
                </a:gridCol>
                <a:gridCol w="208280">
                  <a:extLst>
                    <a:ext uri="{9D8B030D-6E8A-4147-A177-3AD203B41FA5}">
                      <a16:colId xmlns:a16="http://schemas.microsoft.com/office/drawing/2014/main" val="280101009"/>
                    </a:ext>
                  </a:extLst>
                </a:gridCol>
                <a:gridCol w="208280">
                  <a:extLst>
                    <a:ext uri="{9D8B030D-6E8A-4147-A177-3AD203B41FA5}">
                      <a16:colId xmlns:a16="http://schemas.microsoft.com/office/drawing/2014/main" val="1832169044"/>
                    </a:ext>
                  </a:extLst>
                </a:gridCol>
                <a:gridCol w="208280">
                  <a:extLst>
                    <a:ext uri="{9D8B030D-6E8A-4147-A177-3AD203B41FA5}">
                      <a16:colId xmlns:a16="http://schemas.microsoft.com/office/drawing/2014/main" val="1165970076"/>
                    </a:ext>
                  </a:extLst>
                </a:gridCol>
                <a:gridCol w="208280">
                  <a:extLst>
                    <a:ext uri="{9D8B030D-6E8A-4147-A177-3AD203B41FA5}">
                      <a16:colId xmlns:a16="http://schemas.microsoft.com/office/drawing/2014/main" val="4012223015"/>
                    </a:ext>
                  </a:extLst>
                </a:gridCol>
                <a:gridCol w="208280">
                  <a:extLst>
                    <a:ext uri="{9D8B030D-6E8A-4147-A177-3AD203B41FA5}">
                      <a16:colId xmlns:a16="http://schemas.microsoft.com/office/drawing/2014/main" val="954718327"/>
                    </a:ext>
                  </a:extLst>
                </a:gridCol>
                <a:gridCol w="208280">
                  <a:extLst>
                    <a:ext uri="{9D8B030D-6E8A-4147-A177-3AD203B41FA5}">
                      <a16:colId xmlns:a16="http://schemas.microsoft.com/office/drawing/2014/main" val="1879150746"/>
                    </a:ext>
                  </a:extLst>
                </a:gridCol>
                <a:gridCol w="208280">
                  <a:extLst>
                    <a:ext uri="{9D8B030D-6E8A-4147-A177-3AD203B41FA5}">
                      <a16:colId xmlns:a16="http://schemas.microsoft.com/office/drawing/2014/main" val="2586877560"/>
                    </a:ext>
                  </a:extLst>
                </a:gridCol>
                <a:gridCol w="208280">
                  <a:extLst>
                    <a:ext uri="{9D8B030D-6E8A-4147-A177-3AD203B41FA5}">
                      <a16:colId xmlns:a16="http://schemas.microsoft.com/office/drawing/2014/main" val="57641759"/>
                    </a:ext>
                  </a:extLst>
                </a:gridCol>
                <a:gridCol w="208280">
                  <a:extLst>
                    <a:ext uri="{9D8B030D-6E8A-4147-A177-3AD203B41FA5}">
                      <a16:colId xmlns:a16="http://schemas.microsoft.com/office/drawing/2014/main" val="860550323"/>
                    </a:ext>
                  </a:extLst>
                </a:gridCol>
                <a:gridCol w="208280">
                  <a:extLst>
                    <a:ext uri="{9D8B030D-6E8A-4147-A177-3AD203B41FA5}">
                      <a16:colId xmlns:a16="http://schemas.microsoft.com/office/drawing/2014/main" val="3093186932"/>
                    </a:ext>
                  </a:extLst>
                </a:gridCol>
                <a:gridCol w="208280">
                  <a:extLst>
                    <a:ext uri="{9D8B030D-6E8A-4147-A177-3AD203B41FA5}">
                      <a16:colId xmlns:a16="http://schemas.microsoft.com/office/drawing/2014/main" val="2109925514"/>
                    </a:ext>
                  </a:extLst>
                </a:gridCol>
                <a:gridCol w="208280">
                  <a:extLst>
                    <a:ext uri="{9D8B030D-6E8A-4147-A177-3AD203B41FA5}">
                      <a16:colId xmlns:a16="http://schemas.microsoft.com/office/drawing/2014/main" val="1764984749"/>
                    </a:ext>
                  </a:extLst>
                </a:gridCol>
                <a:gridCol w="208280">
                  <a:extLst>
                    <a:ext uri="{9D8B030D-6E8A-4147-A177-3AD203B41FA5}">
                      <a16:colId xmlns:a16="http://schemas.microsoft.com/office/drawing/2014/main" val="615076563"/>
                    </a:ext>
                  </a:extLst>
                </a:gridCol>
                <a:gridCol w="208280">
                  <a:extLst>
                    <a:ext uri="{9D8B030D-6E8A-4147-A177-3AD203B41FA5}">
                      <a16:colId xmlns:a16="http://schemas.microsoft.com/office/drawing/2014/main" val="2790051452"/>
                    </a:ext>
                  </a:extLst>
                </a:gridCol>
                <a:gridCol w="208280">
                  <a:extLst>
                    <a:ext uri="{9D8B030D-6E8A-4147-A177-3AD203B41FA5}">
                      <a16:colId xmlns:a16="http://schemas.microsoft.com/office/drawing/2014/main" val="414970817"/>
                    </a:ext>
                  </a:extLst>
                </a:gridCol>
                <a:gridCol w="208280">
                  <a:extLst>
                    <a:ext uri="{9D8B030D-6E8A-4147-A177-3AD203B41FA5}">
                      <a16:colId xmlns:a16="http://schemas.microsoft.com/office/drawing/2014/main" val="3904534639"/>
                    </a:ext>
                  </a:extLst>
                </a:gridCol>
                <a:gridCol w="208280">
                  <a:extLst>
                    <a:ext uri="{9D8B030D-6E8A-4147-A177-3AD203B41FA5}">
                      <a16:colId xmlns:a16="http://schemas.microsoft.com/office/drawing/2014/main" val="178328200"/>
                    </a:ext>
                  </a:extLst>
                </a:gridCol>
                <a:gridCol w="208280">
                  <a:extLst>
                    <a:ext uri="{9D8B030D-6E8A-4147-A177-3AD203B41FA5}">
                      <a16:colId xmlns:a16="http://schemas.microsoft.com/office/drawing/2014/main" val="1185736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5876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İnsan Kaynakları - 2019-10-25 11:54:13</a:t>
                      </a:r>
                      <a:r>
                        <a:rPr kumimoji="0" lang="en-US" sz="1000" b="0" i="0" u="none" strike="noStrike" kern="1200" cap="none" spc="0" normalizeH="0" baseline="0" noProof="0">
                          <a:ln>
                            <a:noFill/>
                          </a:ln>
                          <a:solidFill>
                            <a:prstClr val="black"/>
                          </a:solidFill>
                          <a:effectLst/>
                          <a:uLnTx/>
                          <a:uFillTx/>
                          <a:latin typeface="+mn-lt"/>
                          <a:ea typeface="+mn-ea"/>
                          <a:cs typeface="+mn-cs"/>
                        </a:rPr>
                        <a:t>
 Yale Üniversitesi’nin 36 saat süren YHack hackathon etkinliği Yapı Kredi’nin de desteğiyle 25-27 Ekim tarihleri arasında gerçekleşecek.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https://scontent.xx.fbcdn.net/v/t1.0-9/p720x720/74915549_2519284181485695_4441677949992697856_o.jpg?_nc_cat=101&amp;_nc_oc=AQkbi8HFcf77FWL2zXNX_gF4Yc2ihxDQpPGicTA20b6IFyQw-9PNUoWkU0Mx5_L9gwY&amp;_nc_ht=scontent.xx&amp;oh=0cd70443af904d404b85d24ba7e06cb6&amp;oe=5E86540C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00:22:24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1302110"/>
                  </a:ext>
                </a:extLst>
              </a:tr>
            </a:tbl>
          </a:graphicData>
        </a:graphic>
      </p:graphicFrame>
      <p:sp>
        <p:nvSpPr>
          <p:cNvPr id="4" name="Text Placeholder 3">
            <a:extLst>
              <a:ext uri="{FF2B5EF4-FFF2-40B4-BE49-F238E27FC236}">
                <a16:creationId xmlns:a16="http://schemas.microsoft.com/office/drawing/2014/main" id="{965E4225-5A12-45BE-9BC7-B13A1508E71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190266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4718A-862B-4A8F-A776-559EF82867E4}"/>
              </a:ext>
            </a:extLst>
          </p:cNvPr>
          <p:cNvSpPr>
            <a:spLocks noGrp="1"/>
          </p:cNvSpPr>
          <p:nvPr>
            <p:ph type="title"/>
          </p:nvPr>
        </p:nvSpPr>
        <p:spPr/>
        <p:txBody>
          <a:bodyPr/>
          <a:lstStyle/>
          <a:p>
            <a:r>
              <a:rPr lang="en-US"/>
              <a:t>Twitter Key Metrics Table | Yapı Kredi İK</a:t>
            </a:r>
          </a:p>
        </p:txBody>
      </p:sp>
      <p:graphicFrame>
        <p:nvGraphicFramePr>
          <p:cNvPr id="5" name="Table Placeholder 4">
            <a:extLst>
              <a:ext uri="{FF2B5EF4-FFF2-40B4-BE49-F238E27FC236}">
                <a16:creationId xmlns:a16="http://schemas.microsoft.com/office/drawing/2014/main" id="{271F4904-945A-44C5-B0CB-46B94E9995B0}"/>
              </a:ext>
            </a:extLst>
          </p:cNvPr>
          <p:cNvGraphicFramePr>
            <a:graphicFrameLocks noGrp="1"/>
          </p:cNvGraphicFramePr>
          <p:nvPr>
            <p:ph type="tbl" sz="quarter" idx="13"/>
            <p:extLst>
              <p:ext uri="{D42A27DB-BD31-4B8C-83A1-F6EECF244321}">
                <p14:modId xmlns:p14="http://schemas.microsoft.com/office/powerpoint/2010/main" val="3845273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27519395"/>
                    </a:ext>
                  </a:extLst>
                </a:gridCol>
                <a:gridCol w="493776">
                  <a:extLst>
                    <a:ext uri="{9D8B030D-6E8A-4147-A177-3AD203B41FA5}">
                      <a16:colId xmlns:a16="http://schemas.microsoft.com/office/drawing/2014/main" val="1135171898"/>
                    </a:ext>
                  </a:extLst>
                </a:gridCol>
                <a:gridCol w="493776">
                  <a:extLst>
                    <a:ext uri="{9D8B030D-6E8A-4147-A177-3AD203B41FA5}">
                      <a16:colId xmlns:a16="http://schemas.microsoft.com/office/drawing/2014/main" val="1391008234"/>
                    </a:ext>
                  </a:extLst>
                </a:gridCol>
                <a:gridCol w="493776">
                  <a:extLst>
                    <a:ext uri="{9D8B030D-6E8A-4147-A177-3AD203B41FA5}">
                      <a16:colId xmlns:a16="http://schemas.microsoft.com/office/drawing/2014/main" val="3944438342"/>
                    </a:ext>
                  </a:extLst>
                </a:gridCol>
                <a:gridCol w="493776">
                  <a:extLst>
                    <a:ext uri="{9D8B030D-6E8A-4147-A177-3AD203B41FA5}">
                      <a16:colId xmlns:a16="http://schemas.microsoft.com/office/drawing/2014/main" val="3058812683"/>
                    </a:ext>
                  </a:extLst>
                </a:gridCol>
                <a:gridCol w="493776">
                  <a:extLst>
                    <a:ext uri="{9D8B030D-6E8A-4147-A177-3AD203B41FA5}">
                      <a16:colId xmlns:a16="http://schemas.microsoft.com/office/drawing/2014/main" val="1941952498"/>
                    </a:ext>
                  </a:extLst>
                </a:gridCol>
                <a:gridCol w="493776">
                  <a:extLst>
                    <a:ext uri="{9D8B030D-6E8A-4147-A177-3AD203B41FA5}">
                      <a16:colId xmlns:a16="http://schemas.microsoft.com/office/drawing/2014/main" val="2525451302"/>
                    </a:ext>
                  </a:extLst>
                </a:gridCol>
                <a:gridCol w="493776">
                  <a:extLst>
                    <a:ext uri="{9D8B030D-6E8A-4147-A177-3AD203B41FA5}">
                      <a16:colId xmlns:a16="http://schemas.microsoft.com/office/drawing/2014/main" val="1875983120"/>
                    </a:ext>
                  </a:extLst>
                </a:gridCol>
                <a:gridCol w="493776">
                  <a:extLst>
                    <a:ext uri="{9D8B030D-6E8A-4147-A177-3AD203B41FA5}">
                      <a16:colId xmlns:a16="http://schemas.microsoft.com/office/drawing/2014/main" val="651967224"/>
                    </a:ext>
                  </a:extLst>
                </a:gridCol>
                <a:gridCol w="493776">
                  <a:extLst>
                    <a:ext uri="{9D8B030D-6E8A-4147-A177-3AD203B41FA5}">
                      <a16:colId xmlns:a16="http://schemas.microsoft.com/office/drawing/2014/main" val="2019666176"/>
                    </a:ext>
                  </a:extLst>
                </a:gridCol>
                <a:gridCol w="493776">
                  <a:extLst>
                    <a:ext uri="{9D8B030D-6E8A-4147-A177-3AD203B41FA5}">
                      <a16:colId xmlns:a16="http://schemas.microsoft.com/office/drawing/2014/main" val="2380224791"/>
                    </a:ext>
                  </a:extLst>
                </a:gridCol>
                <a:gridCol w="493776">
                  <a:extLst>
                    <a:ext uri="{9D8B030D-6E8A-4147-A177-3AD203B41FA5}">
                      <a16:colId xmlns:a16="http://schemas.microsoft.com/office/drawing/2014/main" val="2464824833"/>
                    </a:ext>
                  </a:extLst>
                </a:gridCol>
                <a:gridCol w="493776">
                  <a:extLst>
                    <a:ext uri="{9D8B030D-6E8A-4147-A177-3AD203B41FA5}">
                      <a16:colId xmlns:a16="http://schemas.microsoft.com/office/drawing/2014/main" val="3401991253"/>
                    </a:ext>
                  </a:extLst>
                </a:gridCol>
                <a:gridCol w="493776">
                  <a:extLst>
                    <a:ext uri="{9D8B030D-6E8A-4147-A177-3AD203B41FA5}">
                      <a16:colId xmlns:a16="http://schemas.microsoft.com/office/drawing/2014/main" val="376598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3343646"/>
                  </a:ext>
                </a:extLst>
              </a:tr>
              <a:tr h="370840">
                <a:tc>
                  <a:txBody>
                    <a:bodyPr/>
                    <a:lstStyle/>
                    <a:p>
                      <a:r>
                        <a:rPr lang="en-US" sz="1000"/>
                        <a:t>Yapı Kredi İnsan Kaynakları</a:t>
                      </a:r>
                    </a:p>
                  </a:txBody>
                  <a:tcPr/>
                </a:tc>
                <a:tc>
                  <a:txBody>
                    <a:bodyPr/>
                    <a:lstStyle/>
                    <a:p>
                      <a:r>
                        <a:rPr lang="en-US" sz="1000"/>
                        <a:t>14939</a:t>
                      </a:r>
                    </a:p>
                  </a:txBody>
                  <a:tcPr/>
                </a:tc>
                <a:tc>
                  <a:txBody>
                    <a:bodyPr/>
                    <a:lstStyle/>
                    <a:p>
                      <a:r>
                        <a:rPr lang="en-US" sz="1000"/>
                        <a:t>n/a</a:t>
                      </a:r>
                    </a:p>
                  </a:txBody>
                  <a:tcPr/>
                </a:tc>
                <a:tc>
                  <a:txBody>
                    <a:bodyPr/>
                    <a:lstStyle/>
                    <a:p>
                      <a:r>
                        <a:rPr lang="en-US" sz="1000"/>
                        <a:t>31</a:t>
                      </a:r>
                    </a:p>
                  </a:txBody>
                  <a:tcPr/>
                </a:tc>
                <a:tc>
                  <a:txBody>
                    <a:bodyPr/>
                    <a:lstStyle/>
                    <a:p>
                      <a:r>
                        <a:rPr lang="en-US" sz="1000"/>
                        <a:t>26</a:t>
                      </a:r>
                    </a:p>
                  </a:txBody>
                  <a:tcPr/>
                </a:tc>
                <a:tc>
                  <a:txBody>
                    <a:bodyPr/>
                    <a:lstStyle/>
                    <a:p>
                      <a:r>
                        <a:rPr lang="en-US" sz="1000"/>
                        <a:t>1</a:t>
                      </a:r>
                    </a:p>
                  </a:txBody>
                  <a:tcPr/>
                </a:tc>
                <a:tc>
                  <a:txBody>
                    <a:bodyPr/>
                    <a:lstStyle/>
                    <a:p>
                      <a:r>
                        <a:rPr lang="en-US" sz="1000"/>
                        <a:t>4</a:t>
                      </a:r>
                    </a:p>
                  </a:txBody>
                  <a:tcPr/>
                </a:tc>
                <a:tc>
                  <a:txBody>
                    <a:bodyPr/>
                    <a:lstStyle/>
                    <a:p>
                      <a:r>
                        <a:rPr lang="en-US" sz="1000"/>
                        <a:t>66</a:t>
                      </a:r>
                    </a:p>
                  </a:txBody>
                  <a:tcPr/>
                </a:tc>
                <a:tc>
                  <a:txBody>
                    <a:bodyPr/>
                    <a:lstStyle/>
                    <a:p>
                      <a:r>
                        <a:rPr lang="en-US" sz="1000"/>
                        <a:t>66</a:t>
                      </a:r>
                    </a:p>
                  </a:txBody>
                  <a:tcPr/>
                </a:tc>
                <a:tc>
                  <a:txBody>
                    <a:bodyPr/>
                    <a:lstStyle/>
                    <a:p>
                      <a:r>
                        <a:rPr lang="en-US" sz="1000"/>
                        <a:t>1075</a:t>
                      </a:r>
                    </a:p>
                  </a:txBody>
                  <a:tcPr/>
                </a:tc>
                <a:tc>
                  <a:txBody>
                    <a:bodyPr/>
                    <a:lstStyle/>
                    <a:p>
                      <a:r>
                        <a:rPr lang="en-US" sz="1000"/>
                        <a:t>9</a:t>
                      </a:r>
                    </a:p>
                  </a:txBody>
                  <a:tcPr/>
                </a:tc>
                <a:tc>
                  <a:txBody>
                    <a:bodyPr/>
                    <a:lstStyle/>
                    <a:p>
                      <a:r>
                        <a:rPr lang="en-US" sz="1000"/>
                        <a:t>26</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796065168"/>
                  </a:ext>
                </a:extLst>
              </a:tr>
            </a:tbl>
          </a:graphicData>
        </a:graphic>
      </p:graphicFrame>
      <p:sp>
        <p:nvSpPr>
          <p:cNvPr id="4" name="Text Placeholder 3">
            <a:extLst>
              <a:ext uri="{FF2B5EF4-FFF2-40B4-BE49-F238E27FC236}">
                <a16:creationId xmlns:a16="http://schemas.microsoft.com/office/drawing/2014/main" id="{579A4271-104B-4022-BF74-F27C7EC5577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5059438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AA8A2-6EE4-45BA-8819-779F1B7375EA}"/>
              </a:ext>
            </a:extLst>
          </p:cNvPr>
          <p:cNvSpPr>
            <a:spLocks noGrp="1"/>
          </p:cNvSpPr>
          <p:nvPr>
            <p:ph type="title"/>
          </p:nvPr>
        </p:nvSpPr>
        <p:spPr/>
        <p:txBody>
          <a:bodyPr/>
          <a:lstStyle/>
          <a:p>
            <a:r>
              <a:rPr lang="en-US"/>
              <a:t>Twitter Followers Total | Yapı Kredi İK</a:t>
            </a:r>
          </a:p>
        </p:txBody>
      </p:sp>
      <p:graphicFrame>
        <p:nvGraphicFramePr>
          <p:cNvPr id="6" name="Chart Placeholder 5">
            <a:extLst>
              <a:ext uri="{FF2B5EF4-FFF2-40B4-BE49-F238E27FC236}">
                <a16:creationId xmlns:a16="http://schemas.microsoft.com/office/drawing/2014/main" id="{405C7E6D-BEBD-43EE-835E-EF11E6D5C1A8}"/>
              </a:ext>
            </a:extLst>
          </p:cNvPr>
          <p:cNvGraphicFramePr>
            <a:graphicFrameLocks noGrp="1"/>
          </p:cNvGraphicFramePr>
          <p:nvPr>
            <p:ph type="chart" sz="quarter" idx="13"/>
            <p:extLst>
              <p:ext uri="{D42A27DB-BD31-4B8C-83A1-F6EECF244321}">
                <p14:modId xmlns:p14="http://schemas.microsoft.com/office/powerpoint/2010/main" val="1381868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BA2630-ACB2-4248-B366-9481EDA8EDEA}"/>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981BC00D-3536-4B1C-83AF-60D564A614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7328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8C39E-A8AD-4A6A-AD4E-BF8311A5A7B4}"/>
              </a:ext>
            </a:extLst>
          </p:cNvPr>
          <p:cNvSpPr>
            <a:spLocks noGrp="1"/>
          </p:cNvSpPr>
          <p:nvPr>
            <p:ph type="title"/>
          </p:nvPr>
        </p:nvSpPr>
        <p:spPr/>
        <p:txBody>
          <a:bodyPr/>
          <a:lstStyle/>
          <a:p>
            <a:r>
              <a:rPr lang="en-US"/>
              <a:t>Twitter Followers Change | Yapı Kredi İK</a:t>
            </a:r>
          </a:p>
        </p:txBody>
      </p:sp>
      <p:graphicFrame>
        <p:nvGraphicFramePr>
          <p:cNvPr id="6" name="Chart Placeholder 5">
            <a:extLst>
              <a:ext uri="{FF2B5EF4-FFF2-40B4-BE49-F238E27FC236}">
                <a16:creationId xmlns:a16="http://schemas.microsoft.com/office/drawing/2014/main" id="{B39BC091-98A5-459B-BF46-DBDAA30FB7D4}"/>
              </a:ext>
            </a:extLst>
          </p:cNvPr>
          <p:cNvGraphicFramePr>
            <a:graphicFrameLocks noGrp="1"/>
          </p:cNvGraphicFramePr>
          <p:nvPr>
            <p:ph type="chart" sz="quarter" idx="13"/>
            <p:extLst>
              <p:ext uri="{D42A27DB-BD31-4B8C-83A1-F6EECF244321}">
                <p14:modId xmlns:p14="http://schemas.microsoft.com/office/powerpoint/2010/main" val="1429491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B6C8A1-4C22-4B3F-B39A-E8AC1F8C00C9}"/>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E434C9C2-82FD-47D8-8053-A03F634E1C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89914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F30A4-CC32-4B90-B473-4223C789B912}"/>
              </a:ext>
            </a:extLst>
          </p:cNvPr>
          <p:cNvSpPr>
            <a:spLocks noGrp="1"/>
          </p:cNvSpPr>
          <p:nvPr>
            <p:ph type="title"/>
          </p:nvPr>
        </p:nvSpPr>
        <p:spPr/>
        <p:txBody>
          <a:bodyPr/>
          <a:lstStyle/>
          <a:p>
            <a:r>
              <a:rPr lang="en-US"/>
              <a:t>Twitter Interactions Distribution | Yapı Kredi İK</a:t>
            </a:r>
          </a:p>
        </p:txBody>
      </p:sp>
      <p:graphicFrame>
        <p:nvGraphicFramePr>
          <p:cNvPr id="6" name="Chart Placeholder 5">
            <a:extLst>
              <a:ext uri="{FF2B5EF4-FFF2-40B4-BE49-F238E27FC236}">
                <a16:creationId xmlns:a16="http://schemas.microsoft.com/office/drawing/2014/main" id="{52F21C4A-E10F-4437-9B67-C563D0A93EA7}"/>
              </a:ext>
            </a:extLst>
          </p:cNvPr>
          <p:cNvGraphicFramePr>
            <a:graphicFrameLocks noGrp="1"/>
          </p:cNvGraphicFramePr>
          <p:nvPr>
            <p:ph type="chart" sz="quarter" idx="13"/>
            <p:extLst>
              <p:ext uri="{D42A27DB-BD31-4B8C-83A1-F6EECF244321}">
                <p14:modId xmlns:p14="http://schemas.microsoft.com/office/powerpoint/2010/main" val="3411997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9D89EC-99ED-40DC-8022-ABE8A2362050}"/>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5953FFF0-D6C5-4B9D-99C5-8ED366F30D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7151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3D687-9A40-486D-B325-705E4B3E58E5}"/>
              </a:ext>
            </a:extLst>
          </p:cNvPr>
          <p:cNvSpPr>
            <a:spLocks noGrp="1"/>
          </p:cNvSpPr>
          <p:nvPr>
            <p:ph type="title"/>
          </p:nvPr>
        </p:nvSpPr>
        <p:spPr/>
        <p:txBody>
          <a:bodyPr/>
          <a:lstStyle/>
          <a:p>
            <a:r>
              <a:rPr lang="en-US"/>
              <a:t>Twitter Interaction Rate | Yapı Kredi İK</a:t>
            </a:r>
          </a:p>
        </p:txBody>
      </p:sp>
      <p:graphicFrame>
        <p:nvGraphicFramePr>
          <p:cNvPr id="6" name="Chart Placeholder 5">
            <a:extLst>
              <a:ext uri="{FF2B5EF4-FFF2-40B4-BE49-F238E27FC236}">
                <a16:creationId xmlns:a16="http://schemas.microsoft.com/office/drawing/2014/main" id="{CB1D1B79-3691-40D2-8DAE-1DB2FA4529B4}"/>
              </a:ext>
            </a:extLst>
          </p:cNvPr>
          <p:cNvGraphicFramePr>
            <a:graphicFrameLocks noGrp="1"/>
          </p:cNvGraphicFramePr>
          <p:nvPr>
            <p:ph type="chart" sz="quarter" idx="13"/>
            <p:extLst>
              <p:ext uri="{D42A27DB-BD31-4B8C-83A1-F6EECF244321}">
                <p14:modId xmlns:p14="http://schemas.microsoft.com/office/powerpoint/2010/main" val="1639417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0A8A16-87A0-4FE2-B04C-AB171D01B04B}"/>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99C52487-5892-48FE-B311-A483C24FA6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6612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7C686-3F83-4288-BD79-7A6AAA4AB200}"/>
              </a:ext>
            </a:extLst>
          </p:cNvPr>
          <p:cNvSpPr>
            <a:spLocks noGrp="1"/>
          </p:cNvSpPr>
          <p:nvPr>
            <p:ph type="title"/>
          </p:nvPr>
        </p:nvSpPr>
        <p:spPr/>
        <p:txBody>
          <a:bodyPr/>
          <a:lstStyle/>
          <a:p>
            <a:r>
              <a:rPr lang="en-US"/>
              <a:t>Twitter Own Tweets | Yapı Kredi İK</a:t>
            </a:r>
          </a:p>
        </p:txBody>
      </p:sp>
      <p:graphicFrame>
        <p:nvGraphicFramePr>
          <p:cNvPr id="6" name="Chart Placeholder 5">
            <a:extLst>
              <a:ext uri="{FF2B5EF4-FFF2-40B4-BE49-F238E27FC236}">
                <a16:creationId xmlns:a16="http://schemas.microsoft.com/office/drawing/2014/main" id="{D0C69F87-A0B0-471B-BAC3-38DBCF684A3D}"/>
              </a:ext>
            </a:extLst>
          </p:cNvPr>
          <p:cNvGraphicFramePr>
            <a:graphicFrameLocks noGrp="1"/>
          </p:cNvGraphicFramePr>
          <p:nvPr>
            <p:ph type="chart" sz="quarter" idx="13"/>
            <p:extLst>
              <p:ext uri="{D42A27DB-BD31-4B8C-83A1-F6EECF244321}">
                <p14:modId xmlns:p14="http://schemas.microsoft.com/office/powerpoint/2010/main" val="3726092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CE8340-F767-428D-92EC-A0DFCD68E97C}"/>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67ED17B-B5A5-4F53-BA47-B771D8C87D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65575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0FD03-0715-4481-91C8-A98CEFD5A37A}"/>
              </a:ext>
            </a:extLst>
          </p:cNvPr>
          <p:cNvSpPr>
            <a:spLocks noGrp="1"/>
          </p:cNvSpPr>
          <p:nvPr>
            <p:ph type="title"/>
          </p:nvPr>
        </p:nvSpPr>
        <p:spPr/>
        <p:txBody>
          <a:bodyPr/>
          <a:lstStyle/>
          <a:p>
            <a:r>
              <a:rPr lang="en-US"/>
              <a:t>Twitter Mentions | Yapı Kredi İK</a:t>
            </a:r>
          </a:p>
        </p:txBody>
      </p:sp>
      <p:graphicFrame>
        <p:nvGraphicFramePr>
          <p:cNvPr id="6" name="Chart Placeholder 5">
            <a:extLst>
              <a:ext uri="{FF2B5EF4-FFF2-40B4-BE49-F238E27FC236}">
                <a16:creationId xmlns:a16="http://schemas.microsoft.com/office/drawing/2014/main" id="{CD50A2E0-948E-410A-859F-DCA7111BB613}"/>
              </a:ext>
            </a:extLst>
          </p:cNvPr>
          <p:cNvGraphicFramePr>
            <a:graphicFrameLocks noGrp="1"/>
          </p:cNvGraphicFramePr>
          <p:nvPr>
            <p:ph type="chart" sz="quarter" idx="13"/>
            <p:extLst>
              <p:ext uri="{D42A27DB-BD31-4B8C-83A1-F6EECF244321}">
                <p14:modId xmlns:p14="http://schemas.microsoft.com/office/powerpoint/2010/main" val="3763338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3F1D2D-3158-4B74-90B3-6E0FB641EFA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05A8801-122C-4796-8E33-E27F6713BE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3733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3B13C-6ACC-432C-BCBA-BDDDD0C0D44D}"/>
              </a:ext>
            </a:extLst>
          </p:cNvPr>
          <p:cNvSpPr>
            <a:spLocks noGrp="1"/>
          </p:cNvSpPr>
          <p:nvPr>
            <p:ph type="title"/>
          </p:nvPr>
        </p:nvSpPr>
        <p:spPr/>
        <p:txBody>
          <a:bodyPr/>
          <a:lstStyle/>
          <a:p>
            <a:r>
              <a:rPr lang="en-US"/>
              <a:t>Twitter Own Tweets Table | Yapı Kredi İK - 1 of 6</a:t>
            </a:r>
          </a:p>
        </p:txBody>
      </p:sp>
      <p:graphicFrame>
        <p:nvGraphicFramePr>
          <p:cNvPr id="5" name="Table Placeholder 4">
            <a:extLst>
              <a:ext uri="{FF2B5EF4-FFF2-40B4-BE49-F238E27FC236}">
                <a16:creationId xmlns:a16="http://schemas.microsoft.com/office/drawing/2014/main" id="{C25E522F-11CF-4856-8487-6185C689E434}"/>
              </a:ext>
            </a:extLst>
          </p:cNvPr>
          <p:cNvGraphicFramePr>
            <a:graphicFrameLocks noGrp="1"/>
          </p:cNvGraphicFramePr>
          <p:nvPr>
            <p:ph type="tbl" sz="quarter" idx="13"/>
            <p:extLst>
              <p:ext uri="{D42A27DB-BD31-4B8C-83A1-F6EECF244321}">
                <p14:modId xmlns:p14="http://schemas.microsoft.com/office/powerpoint/2010/main" val="269996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5590014"/>
                    </a:ext>
                  </a:extLst>
                </a:gridCol>
                <a:gridCol w="822960">
                  <a:extLst>
                    <a:ext uri="{9D8B030D-6E8A-4147-A177-3AD203B41FA5}">
                      <a16:colId xmlns:a16="http://schemas.microsoft.com/office/drawing/2014/main" val="2098972600"/>
                    </a:ext>
                  </a:extLst>
                </a:gridCol>
                <a:gridCol w="822960">
                  <a:extLst>
                    <a:ext uri="{9D8B030D-6E8A-4147-A177-3AD203B41FA5}">
                      <a16:colId xmlns:a16="http://schemas.microsoft.com/office/drawing/2014/main" val="3019707570"/>
                    </a:ext>
                  </a:extLst>
                </a:gridCol>
                <a:gridCol w="822960">
                  <a:extLst>
                    <a:ext uri="{9D8B030D-6E8A-4147-A177-3AD203B41FA5}">
                      <a16:colId xmlns:a16="http://schemas.microsoft.com/office/drawing/2014/main" val="845613233"/>
                    </a:ext>
                  </a:extLst>
                </a:gridCol>
                <a:gridCol w="822960">
                  <a:extLst>
                    <a:ext uri="{9D8B030D-6E8A-4147-A177-3AD203B41FA5}">
                      <a16:colId xmlns:a16="http://schemas.microsoft.com/office/drawing/2014/main" val="3623039945"/>
                    </a:ext>
                  </a:extLst>
                </a:gridCol>
                <a:gridCol w="822960">
                  <a:extLst>
                    <a:ext uri="{9D8B030D-6E8A-4147-A177-3AD203B41FA5}">
                      <a16:colId xmlns:a16="http://schemas.microsoft.com/office/drawing/2014/main" val="853371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5628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- 2019-10-30 16:18:14</a:t>
                      </a:r>
                      <a:r>
                        <a:rPr kumimoji="0" lang="en-US" sz="1000" b="0" i="0" u="none" strike="noStrike" kern="1200" cap="none" spc="0" normalizeH="0" baseline="0" noProof="0">
                          <a:ln>
                            <a:noFill/>
                          </a:ln>
                          <a:solidFill>
                            <a:prstClr val="black"/>
                          </a:solidFill>
                          <a:effectLst/>
                          <a:uLnTx/>
                          <a:uFillTx/>
                          <a:latin typeface="+mn-lt"/>
                          <a:ea typeface="+mn-ea"/>
                          <a:cs typeface="+mn-cs"/>
                        </a:rPr>
                        <a:t>
 Minik Yapı Kredililer, 29 Ekim Cumhuriyet Bayramı’na özel Genel Müdürlük binamıza kurduğumuz sanal gerçeklik sistemi ile Anıtkabir’i ziyaret ettiler. 🇹🇷 https://t.co/e8ffaDFpKi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0.2088 %</a:t>
                      </a:r>
                    </a:p>
                  </a:txBody>
                  <a:tcPr/>
                </a:tc>
                <a:extLst>
                  <a:ext uri="{0D108BD9-81ED-4DB2-BD59-A6C34878D82A}">
                    <a16:rowId xmlns:a16="http://schemas.microsoft.com/office/drawing/2014/main" val="373620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- 2019-10-30 13:05:36</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Current Trends in Selected Industries: Banking dersinde bugünün konusu Kurumsal ve Ticari Krediler. Genel Müdür Yardımcımız Nurgün Eyüboğlu öğrencilerle birlikte. https://t.co/vwoTRy2hk0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0.1414 %</a:t>
                      </a:r>
                    </a:p>
                  </a:txBody>
                  <a:tcPr/>
                </a:tc>
                <a:extLst>
                  <a:ext uri="{0D108BD9-81ED-4DB2-BD59-A6C34878D82A}">
                    <a16:rowId xmlns:a16="http://schemas.microsoft.com/office/drawing/2014/main" val="275924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- 2019-10-28 08:16:44</a:t>
                      </a:r>
                      <a:r>
                        <a:rPr kumimoji="0" lang="en-US" sz="1000" b="0" i="0" u="none" strike="noStrike" kern="1200" cap="none" spc="0" normalizeH="0" baseline="0" noProof="0">
                          <a:ln>
                            <a:noFill/>
                          </a:ln>
                          <a:solidFill>
                            <a:prstClr val="black"/>
                          </a:solidFill>
                          <a:effectLst/>
                          <a:uLnTx/>
                          <a:uFillTx/>
                          <a:latin typeface="+mn-lt"/>
                          <a:ea typeface="+mn-ea"/>
                          <a:cs typeface="+mn-cs"/>
                        </a:rPr>
                        <a:t>
 Minik Yapı Kredililer bugün Genel Müdürlük ofislerimizde misafirimiz. 🤩🎈 https://t.co/LpVuEFu8Aj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750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- 2019-10-27 11:01:49</a:t>
                      </a:r>
                      <a:r>
                        <a:rPr kumimoji="0" lang="en-US" sz="1000" b="0" i="0" u="none" strike="noStrike" kern="1200" cap="none" spc="0" normalizeH="0" baseline="0" noProof="0">
                          <a:ln>
                            <a:noFill/>
                          </a:ln>
                          <a:solidFill>
                            <a:prstClr val="black"/>
                          </a:solidFill>
                          <a:effectLst/>
                          <a:uLnTx/>
                          <a:uFillTx/>
                          <a:latin typeface="+mn-lt"/>
                          <a:ea typeface="+mn-ea"/>
                          <a:cs typeface="+mn-cs"/>
                        </a:rPr>
                        <a:t>
 BizClub Bölgeler Arası Cumhuriyet Kupası Futbol Turnuvası’nda 22 takım büyük kupa için yarışıyor! ⚽ 🏆 https://t.co/IAA6PvUVJy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950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- 2019-10-25 14:11:23</a:t>
                      </a:r>
                      <a:r>
                        <a:rPr kumimoji="0" lang="en-US" sz="1000" b="0" i="0" u="none" strike="noStrike" kern="1200" cap="none" spc="0" normalizeH="0" baseline="0" noProof="0">
                          <a:ln>
                            <a:noFill/>
                          </a:ln>
                          <a:solidFill>
                            <a:prstClr val="black"/>
                          </a:solidFill>
                          <a:effectLst/>
                          <a:uLnTx/>
                          <a:uFillTx/>
                          <a:latin typeface="+mn-lt"/>
                          <a:ea typeface="+mn-ea"/>
                          <a:cs typeface="+mn-cs"/>
                        </a:rPr>
                        <a:t>
 İçindeki üniversiteliyi hiç kaybetmeden; Yapı Kredi Management Trainee programına başvur, kariyerine sen yön ver! 👉🏻 https://t.co/BFjqEoGXjr https://t.co/pnfhUcfH74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11/14/2019 18:08:59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6738002"/>
                  </a:ext>
                </a:extLst>
              </a:tr>
            </a:tbl>
          </a:graphicData>
        </a:graphic>
      </p:graphicFrame>
      <p:sp>
        <p:nvSpPr>
          <p:cNvPr id="4" name="Text Placeholder 3">
            <a:extLst>
              <a:ext uri="{FF2B5EF4-FFF2-40B4-BE49-F238E27FC236}">
                <a16:creationId xmlns:a16="http://schemas.microsoft.com/office/drawing/2014/main" id="{61FE3A8F-250E-4135-B9E2-96114521AAD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6251589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ECAE7-E0FE-4F48-91D9-C66C3450392C}"/>
              </a:ext>
            </a:extLst>
          </p:cNvPr>
          <p:cNvSpPr>
            <a:spLocks noGrp="1"/>
          </p:cNvSpPr>
          <p:nvPr>
            <p:ph type="title"/>
          </p:nvPr>
        </p:nvSpPr>
        <p:spPr/>
        <p:txBody>
          <a:bodyPr/>
          <a:lstStyle/>
          <a:p>
            <a:r>
              <a:rPr lang="en-US"/>
              <a:t>Twitter Own Tweets Table | Yapı Kredi İK - 2 of 6</a:t>
            </a:r>
          </a:p>
        </p:txBody>
      </p:sp>
      <p:graphicFrame>
        <p:nvGraphicFramePr>
          <p:cNvPr id="5" name="Table Placeholder 4">
            <a:extLst>
              <a:ext uri="{FF2B5EF4-FFF2-40B4-BE49-F238E27FC236}">
                <a16:creationId xmlns:a16="http://schemas.microsoft.com/office/drawing/2014/main" id="{BC85438B-3656-4299-A96B-07AB696DB80E}"/>
              </a:ext>
            </a:extLst>
          </p:cNvPr>
          <p:cNvGraphicFramePr>
            <a:graphicFrameLocks noGrp="1"/>
          </p:cNvGraphicFramePr>
          <p:nvPr>
            <p:ph type="tbl" sz="quarter" idx="13"/>
            <p:extLst>
              <p:ext uri="{D42A27DB-BD31-4B8C-83A1-F6EECF244321}">
                <p14:modId xmlns:p14="http://schemas.microsoft.com/office/powerpoint/2010/main" val="1406065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24739862"/>
                    </a:ext>
                  </a:extLst>
                </a:gridCol>
                <a:gridCol w="822960">
                  <a:extLst>
                    <a:ext uri="{9D8B030D-6E8A-4147-A177-3AD203B41FA5}">
                      <a16:colId xmlns:a16="http://schemas.microsoft.com/office/drawing/2014/main" val="2930137431"/>
                    </a:ext>
                  </a:extLst>
                </a:gridCol>
                <a:gridCol w="822960">
                  <a:extLst>
                    <a:ext uri="{9D8B030D-6E8A-4147-A177-3AD203B41FA5}">
                      <a16:colId xmlns:a16="http://schemas.microsoft.com/office/drawing/2014/main" val="2109509118"/>
                    </a:ext>
                  </a:extLst>
                </a:gridCol>
                <a:gridCol w="822960">
                  <a:extLst>
                    <a:ext uri="{9D8B030D-6E8A-4147-A177-3AD203B41FA5}">
                      <a16:colId xmlns:a16="http://schemas.microsoft.com/office/drawing/2014/main" val="3548935052"/>
                    </a:ext>
                  </a:extLst>
                </a:gridCol>
                <a:gridCol w="822960">
                  <a:extLst>
                    <a:ext uri="{9D8B030D-6E8A-4147-A177-3AD203B41FA5}">
                      <a16:colId xmlns:a16="http://schemas.microsoft.com/office/drawing/2014/main" val="3344923139"/>
                    </a:ext>
                  </a:extLst>
                </a:gridCol>
                <a:gridCol w="822960">
                  <a:extLst>
                    <a:ext uri="{9D8B030D-6E8A-4147-A177-3AD203B41FA5}">
                      <a16:colId xmlns:a16="http://schemas.microsoft.com/office/drawing/2014/main" val="3681108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9599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- 2019-10-25 12:15:49</a:t>
                      </a:r>
                      <a:r>
                        <a:rPr kumimoji="0" lang="en-US" sz="1000" b="0" i="0" u="none" strike="noStrike" kern="1200" cap="none" spc="0" normalizeH="0" baseline="0" noProof="0">
                          <a:ln>
                            <a:noFill/>
                          </a:ln>
                          <a:solidFill>
                            <a:prstClr val="black"/>
                          </a:solidFill>
                          <a:effectLst/>
                          <a:uLnTx/>
                          <a:uFillTx/>
                          <a:latin typeface="+mn-lt"/>
                          <a:ea typeface="+mn-ea"/>
                          <a:cs typeface="+mn-cs"/>
                        </a:rPr>
                        <a:t>
 Yale Üniversitesi’nin 36 saat süren YHack hackathon etkinliği Yapı Kredi’nin de desteğiyle 25-27 Ekim tarihleri arasında gerçekleşecek. https://t.co/S1fuGmKIrM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390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- 2019-10-25 07:36:50</a:t>
                      </a:r>
                      <a:r>
                        <a:rPr kumimoji="0" lang="en-US" sz="1000" b="0" i="0" u="none" strike="noStrike" kern="1200" cap="none" spc="0" normalizeH="0" baseline="0" noProof="0">
                          <a:ln>
                            <a:noFill/>
                          </a:ln>
                          <a:solidFill>
                            <a:prstClr val="black"/>
                          </a:solidFill>
                          <a:effectLst/>
                          <a:uLnTx/>
                          <a:uFillTx/>
                          <a:latin typeface="+mn-lt"/>
                          <a:ea typeface="+mn-ea"/>
                          <a:cs typeface="+mn-cs"/>
                        </a:rPr>
                        <a:t>
 Gelişim kataloğumuz kapsamında "Liderliğin Psikolojisi: Liderler nasıl değişim sağlar?" konuşması ile Özgür Bolat bizlerle. https://t.co/YyxCPsoSDZ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382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- 2019-10-23 11:28:30</a:t>
                      </a:r>
                      <a:r>
                        <a:rPr kumimoji="0" lang="en-US" sz="1000" b="0" i="0" u="none" strike="noStrike" kern="1200" cap="none" spc="0" normalizeH="0" baseline="0" noProof="0">
                          <a:ln>
                            <a:noFill/>
                          </a:ln>
                          <a:solidFill>
                            <a:prstClr val="black"/>
                          </a:solidFill>
                          <a:effectLst/>
                          <a:uLnTx/>
                          <a:uFillTx/>
                          <a:latin typeface="+mn-lt"/>
                          <a:ea typeface="+mn-ea"/>
                          <a:cs typeface="+mn-cs"/>
                        </a:rPr>
                        <a:t>
 Resmi sponsoru oldugumuz TEGEP 9. Eğitim ve Gelişim Zirvesi’nde Yapı Kredi BizTUBE'u anlattık. https://t.co/t2irexnNfO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3232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- 2019-10-22 16:42:53</a:t>
                      </a:r>
                      <a:r>
                        <a:rPr kumimoji="0" lang="en-US" sz="1000" b="0" i="0" u="none" strike="noStrike" kern="1200" cap="none" spc="0" normalizeH="0" baseline="0" noProof="0">
                          <a:ln>
                            <a:noFill/>
                          </a:ln>
                          <a:solidFill>
                            <a:prstClr val="black"/>
                          </a:solidFill>
                          <a:effectLst/>
                          <a:uLnTx/>
                          <a:uFillTx/>
                          <a:latin typeface="+mn-lt"/>
                          <a:ea typeface="+mn-ea"/>
                          <a:cs typeface="+mn-cs"/>
                        </a:rPr>
                        <a:t>
 Phil Knight, küçük bir girişim hayaliyle çıktığı yolculuğa alanının en iyileri arasına girerek devam etti. #ilhamverenbaşarıhikayeleri https://t.co/dvQ9u20WSO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084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- 2019-10-22 12:29:07</a:t>
                      </a:r>
                      <a:r>
                        <a:rPr kumimoji="0" lang="en-US" sz="1000" b="0" i="0" u="none" strike="noStrike" kern="1200" cap="none" spc="0" normalizeH="0" baseline="0" noProof="0">
                          <a:ln>
                            <a:noFill/>
                          </a:ln>
                          <a:solidFill>
                            <a:prstClr val="black"/>
                          </a:solidFill>
                          <a:effectLst/>
                          <a:uLnTx/>
                          <a:uFillTx/>
                          <a:latin typeface="+mn-lt"/>
                          <a:ea typeface="+mn-ea"/>
                          <a:cs typeface="+mn-cs"/>
                        </a:rPr>
                        <a:t>
 Bölge Müdürümüz Ebru Zeynep Karaca, Bilkent Üniversitesi Management and Economics Club'ın düzenlediği Banking Seminerleri kapsamında öğrencilerle birlikte! https://t.co/I00Z1luLX9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54019469"/>
                  </a:ext>
                </a:extLst>
              </a:tr>
            </a:tbl>
          </a:graphicData>
        </a:graphic>
      </p:graphicFrame>
      <p:sp>
        <p:nvSpPr>
          <p:cNvPr id="4" name="Text Placeholder 3">
            <a:extLst>
              <a:ext uri="{FF2B5EF4-FFF2-40B4-BE49-F238E27FC236}">
                <a16:creationId xmlns:a16="http://schemas.microsoft.com/office/drawing/2014/main" id="{CDB1EBB8-B0D1-4152-9D73-5F55E2EC5EA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2414463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A0E42-E48C-4C0A-91C7-79292680E52E}"/>
              </a:ext>
            </a:extLst>
          </p:cNvPr>
          <p:cNvSpPr>
            <a:spLocks noGrp="1"/>
          </p:cNvSpPr>
          <p:nvPr>
            <p:ph type="title"/>
          </p:nvPr>
        </p:nvSpPr>
        <p:spPr/>
        <p:txBody>
          <a:bodyPr/>
          <a:lstStyle/>
          <a:p>
            <a:r>
              <a:rPr lang="en-US"/>
              <a:t>Twitter Own Tweets Table | Yapı Kredi İK - 3 of 6</a:t>
            </a:r>
          </a:p>
        </p:txBody>
      </p:sp>
      <p:graphicFrame>
        <p:nvGraphicFramePr>
          <p:cNvPr id="5" name="Table Placeholder 4">
            <a:extLst>
              <a:ext uri="{FF2B5EF4-FFF2-40B4-BE49-F238E27FC236}">
                <a16:creationId xmlns:a16="http://schemas.microsoft.com/office/drawing/2014/main" id="{F16D0A70-FF5A-4349-A002-E3E1F49DA43C}"/>
              </a:ext>
            </a:extLst>
          </p:cNvPr>
          <p:cNvGraphicFramePr>
            <a:graphicFrameLocks noGrp="1"/>
          </p:cNvGraphicFramePr>
          <p:nvPr>
            <p:ph type="tbl" sz="quarter" idx="13"/>
            <p:extLst>
              <p:ext uri="{D42A27DB-BD31-4B8C-83A1-F6EECF244321}">
                <p14:modId xmlns:p14="http://schemas.microsoft.com/office/powerpoint/2010/main" val="108064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56069092"/>
                    </a:ext>
                  </a:extLst>
                </a:gridCol>
                <a:gridCol w="822960">
                  <a:extLst>
                    <a:ext uri="{9D8B030D-6E8A-4147-A177-3AD203B41FA5}">
                      <a16:colId xmlns:a16="http://schemas.microsoft.com/office/drawing/2014/main" val="1270753824"/>
                    </a:ext>
                  </a:extLst>
                </a:gridCol>
                <a:gridCol w="822960">
                  <a:extLst>
                    <a:ext uri="{9D8B030D-6E8A-4147-A177-3AD203B41FA5}">
                      <a16:colId xmlns:a16="http://schemas.microsoft.com/office/drawing/2014/main" val="1606133752"/>
                    </a:ext>
                  </a:extLst>
                </a:gridCol>
                <a:gridCol w="822960">
                  <a:extLst>
                    <a:ext uri="{9D8B030D-6E8A-4147-A177-3AD203B41FA5}">
                      <a16:colId xmlns:a16="http://schemas.microsoft.com/office/drawing/2014/main" val="2802907507"/>
                    </a:ext>
                  </a:extLst>
                </a:gridCol>
                <a:gridCol w="822960">
                  <a:extLst>
                    <a:ext uri="{9D8B030D-6E8A-4147-A177-3AD203B41FA5}">
                      <a16:colId xmlns:a16="http://schemas.microsoft.com/office/drawing/2014/main" val="118347190"/>
                    </a:ext>
                  </a:extLst>
                </a:gridCol>
                <a:gridCol w="822960">
                  <a:extLst>
                    <a:ext uri="{9D8B030D-6E8A-4147-A177-3AD203B41FA5}">
                      <a16:colId xmlns:a16="http://schemas.microsoft.com/office/drawing/2014/main" val="2147108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3113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- 2019-10-21 15:14:36</a:t>
                      </a:r>
                      <a:r>
                        <a:rPr kumimoji="0" lang="en-US" sz="1000" b="0" i="0" u="none" strike="noStrike" kern="1200" cap="none" spc="0" normalizeH="0" baseline="0" noProof="0">
                          <a:ln>
                            <a:noFill/>
                          </a:ln>
                          <a:solidFill>
                            <a:prstClr val="black"/>
                          </a:solidFill>
                          <a:effectLst/>
                          <a:uLnTx/>
                          <a:uFillTx/>
                          <a:latin typeface="+mn-lt"/>
                          <a:ea typeface="+mn-ea"/>
                          <a:cs typeface="+mn-cs"/>
                        </a:rPr>
                        <a:t>
 Yapı Kredi Gönüllüleri, üniversitelerdeki gönüllü gençler ile Samsun Toplum Gönüllüleri Vakfı İğne Deliği Gençlik Merkezi İstihdam Kampı’ndaydı. Müşteri Hizmetleri Müdürümüz Mehmet Yeni, gençlere bankacılık sektörüyle ilgili tecrübelerini aktardı. #YapıKrediGönüllüleri https://t.co/MYkjnsVZrb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262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- 2019-10-18 15:28:18</a:t>
                      </a:r>
                      <a:r>
                        <a:rPr kumimoji="0" lang="en-US" sz="1000" b="0" i="0" u="none" strike="noStrike" kern="1200" cap="none" spc="0" normalizeH="0" baseline="0" noProof="0">
                          <a:ln>
                            <a:noFill/>
                          </a:ln>
                          <a:solidFill>
                            <a:prstClr val="black"/>
                          </a:solidFill>
                          <a:effectLst/>
                          <a:uLnTx/>
                          <a:uFillTx/>
                          <a:latin typeface="+mn-lt"/>
                          <a:ea typeface="+mn-ea"/>
                          <a:cs typeface="+mn-cs"/>
                        </a:rPr>
                        <a:t>
 Yapı Kredi'deki iş hayatıma 2004'te Bireysel Müşteri Temsilcisi olarak başladım. Şimdi Çankırı Şubesi’nde Şube Müdürüyüm.
Benim için Yapı Kredi: Kocaman bir aileye sahip olmaktan gurur duymaktır.
Tavsiyem: Verdiğiniz kararlarda kendinize güvenin. Azim ve gayretinizi kaybetmeyin. https://t.co/zDU6ym8qJM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047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- 2019-10-17 14:46:35</a:t>
                      </a:r>
                      <a:r>
                        <a:rPr kumimoji="0" lang="en-US" sz="1000" b="0" i="0" u="none" strike="noStrike" kern="1200" cap="none" spc="0" normalizeH="0" baseline="0" noProof="0">
                          <a:ln>
                            <a:noFill/>
                          </a:ln>
                          <a:solidFill>
                            <a:prstClr val="black"/>
                          </a:solidFill>
                          <a:effectLst/>
                          <a:uLnTx/>
                          <a:uFillTx/>
                          <a:latin typeface="+mn-lt"/>
                          <a:ea typeface="+mn-ea"/>
                          <a:cs typeface="+mn-cs"/>
                        </a:rPr>
                        <a:t>
 Ertelediğiniz işleri neden ertelediğinizi biliyor musunuz? ⏰  Çalışma arkadaşımız Selin Gürgün’ün ertelenen işler üzerine yazdığı blog yazısına ulaşmak için tıklayın. 👉🏻 https://t.co/5d1RBzDZhO https://t.co/7gXxWQ8427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575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- 2019-10-16 14:17:28</a:t>
                      </a:r>
                      <a:r>
                        <a:rPr kumimoji="0" lang="en-US" sz="1000" b="0" i="0" u="none" strike="noStrike" kern="1200" cap="none" spc="0" normalizeH="0" baseline="0" noProof="0">
                          <a:ln>
                            <a:noFill/>
                          </a:ln>
                          <a:solidFill>
                            <a:prstClr val="black"/>
                          </a:solidFill>
                          <a:effectLst/>
                          <a:uLnTx/>
                          <a:uFillTx/>
                          <a:latin typeface="+mn-lt"/>
                          <a:ea typeface="+mn-ea"/>
                          <a:cs typeface="+mn-cs"/>
                        </a:rPr>
                        <a:t>
 Current Trends in Selected Industries dersinde bugün Dijital Bankacılık dersi için direktörümüz Evren Şahin Boğaziçi Üniversitesi'nde! https://t.co/xjroCxICeG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7340365"/>
                  </a:ext>
                </a:extLst>
              </a:tr>
            </a:tbl>
          </a:graphicData>
        </a:graphic>
      </p:graphicFrame>
      <p:sp>
        <p:nvSpPr>
          <p:cNvPr id="4" name="Text Placeholder 3">
            <a:extLst>
              <a:ext uri="{FF2B5EF4-FFF2-40B4-BE49-F238E27FC236}">
                <a16:creationId xmlns:a16="http://schemas.microsoft.com/office/drawing/2014/main" id="{A11446AB-81E9-4383-81FF-2D13DFBB597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3073029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69B08-D1E2-4A56-9DEC-B1248252F52C}"/>
              </a:ext>
            </a:extLst>
          </p:cNvPr>
          <p:cNvSpPr>
            <a:spLocks noGrp="1"/>
          </p:cNvSpPr>
          <p:nvPr>
            <p:ph type="title"/>
          </p:nvPr>
        </p:nvSpPr>
        <p:spPr/>
        <p:txBody>
          <a:bodyPr/>
          <a:lstStyle/>
          <a:p>
            <a:r>
              <a:rPr lang="en-US"/>
              <a:t>Twitter Own Tweets Table | Yapı Kredi İK - 4 of 6</a:t>
            </a:r>
          </a:p>
        </p:txBody>
      </p:sp>
      <p:graphicFrame>
        <p:nvGraphicFramePr>
          <p:cNvPr id="5" name="Table Placeholder 4">
            <a:extLst>
              <a:ext uri="{FF2B5EF4-FFF2-40B4-BE49-F238E27FC236}">
                <a16:creationId xmlns:a16="http://schemas.microsoft.com/office/drawing/2014/main" id="{3A355F7F-64CA-44D2-8723-E8245BEEC196}"/>
              </a:ext>
            </a:extLst>
          </p:cNvPr>
          <p:cNvGraphicFramePr>
            <a:graphicFrameLocks noGrp="1"/>
          </p:cNvGraphicFramePr>
          <p:nvPr>
            <p:ph type="tbl" sz="quarter" idx="13"/>
            <p:extLst>
              <p:ext uri="{D42A27DB-BD31-4B8C-83A1-F6EECF244321}">
                <p14:modId xmlns:p14="http://schemas.microsoft.com/office/powerpoint/2010/main" val="1682097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59706408"/>
                    </a:ext>
                  </a:extLst>
                </a:gridCol>
                <a:gridCol w="822960">
                  <a:extLst>
                    <a:ext uri="{9D8B030D-6E8A-4147-A177-3AD203B41FA5}">
                      <a16:colId xmlns:a16="http://schemas.microsoft.com/office/drawing/2014/main" val="833216617"/>
                    </a:ext>
                  </a:extLst>
                </a:gridCol>
                <a:gridCol w="822960">
                  <a:extLst>
                    <a:ext uri="{9D8B030D-6E8A-4147-A177-3AD203B41FA5}">
                      <a16:colId xmlns:a16="http://schemas.microsoft.com/office/drawing/2014/main" val="2730268705"/>
                    </a:ext>
                  </a:extLst>
                </a:gridCol>
                <a:gridCol w="822960">
                  <a:extLst>
                    <a:ext uri="{9D8B030D-6E8A-4147-A177-3AD203B41FA5}">
                      <a16:colId xmlns:a16="http://schemas.microsoft.com/office/drawing/2014/main" val="3718583674"/>
                    </a:ext>
                  </a:extLst>
                </a:gridCol>
                <a:gridCol w="822960">
                  <a:extLst>
                    <a:ext uri="{9D8B030D-6E8A-4147-A177-3AD203B41FA5}">
                      <a16:colId xmlns:a16="http://schemas.microsoft.com/office/drawing/2014/main" val="3148814357"/>
                    </a:ext>
                  </a:extLst>
                </a:gridCol>
                <a:gridCol w="822960">
                  <a:extLst>
                    <a:ext uri="{9D8B030D-6E8A-4147-A177-3AD203B41FA5}">
                      <a16:colId xmlns:a16="http://schemas.microsoft.com/office/drawing/2014/main" val="1896589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9934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- 2019-10-15 14:01:06</a:t>
                      </a:r>
                      <a:r>
                        <a:rPr kumimoji="0" lang="en-US" sz="1000" b="0" i="0" u="none" strike="noStrike" kern="1200" cap="none" spc="0" normalizeH="0" baseline="0" noProof="0">
                          <a:ln>
                            <a:noFill/>
                          </a:ln>
                          <a:solidFill>
                            <a:prstClr val="black"/>
                          </a:solidFill>
                          <a:effectLst/>
                          <a:uLnTx/>
                          <a:uFillTx/>
                          <a:latin typeface="+mn-lt"/>
                          <a:ea typeface="+mn-ea"/>
                          <a:cs typeface="+mn-cs"/>
                        </a:rPr>
                        <a:t>
 Genel Müdür Yardımcımız Hakan Alp, Fortune Türkiye dergisi tarafından açıklanan ve şirketlerin en önemli sermayesi insan kaynağını etkin biçimde yöneten, kurum öncelikleri doğrultusunda fark yaratan kişilerin yer aldığı "Türkiye’nin En Etkin 50 İK Yöneticisi" listesinde yer aldı. https://t.co/E8CciyqffF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844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- 2019-10-11 14:45:12</a:t>
                      </a:r>
                      <a:r>
                        <a:rPr kumimoji="0" lang="en-US" sz="1000" b="0" i="0" u="none" strike="noStrike" kern="1200" cap="none" spc="0" normalizeH="0" baseline="0" noProof="0">
                          <a:ln>
                            <a:noFill/>
                          </a:ln>
                          <a:solidFill>
                            <a:prstClr val="black"/>
                          </a:solidFill>
                          <a:effectLst/>
                          <a:uLnTx/>
                          <a:uFillTx/>
                          <a:latin typeface="+mn-lt"/>
                          <a:ea typeface="+mn-ea"/>
                          <a:cs typeface="+mn-cs"/>
                        </a:rPr>
                        <a:t>
 BizBize 75. Yıl kutlamalarımızı, dördüncü ve son durağımız Ankara'da yine binlerce Yapı Kredili bir araya gelerek gerçekleştirdik! #BizBize75Yıl #BizYapıKrediliyiz https://t.co/l6XQurAAZR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5856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- 2019-10-10 12:41:16</a:t>
                      </a:r>
                      <a:r>
                        <a:rPr kumimoji="0" lang="en-US" sz="1000" b="0" i="0" u="none" strike="noStrike" kern="1200" cap="none" spc="0" normalizeH="0" baseline="0" noProof="0">
                          <a:ln>
                            <a:noFill/>
                          </a:ln>
                          <a:solidFill>
                            <a:prstClr val="black"/>
                          </a:solidFill>
                          <a:effectLst/>
                          <a:uLnTx/>
                          <a:uFillTx/>
                          <a:latin typeface="+mn-lt"/>
                          <a:ea typeface="+mn-ea"/>
                          <a:cs typeface="+mn-cs"/>
                        </a:rPr>
                        <a:t>
 Üniversite öğrencilerine yeni eğitim yılının ilk hediyelerini BİZ vermek istedik ve onlar için kitler hazırladık. 🤗 Kullandıkça bizi hatırlamaları dileğiyle. 🥰 https://t.co/m3x3ORyAB0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768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- 2019-10-09 15:36:41</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ve Yapı Kredi işbirliğiyle devam eden Current Trends in Selected Industries: Banking dersinde, Grup Direktörümüz Kürşad Keteci Bankacılığa Giriş dersi ardından bu hafta Finansal Planlama ve Mali İşler konusunda öğrencilerle birlikte! https://t.co/IBI1ZBvvfg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958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- 2019-10-09 11:52:58</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KSS Zirvesi’nde yöneticimiz Nurcan Erhan ve gönüllülerimizden Ceren Angılı, kurumsal sosyal sorumluluk ve gönüllülük anlayışımızdan bahsetmek üzere sahnedeler! https://t.co/s0GlLB4DCi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6832873"/>
                  </a:ext>
                </a:extLst>
              </a:tr>
            </a:tbl>
          </a:graphicData>
        </a:graphic>
      </p:graphicFrame>
      <p:sp>
        <p:nvSpPr>
          <p:cNvPr id="4" name="Text Placeholder 3">
            <a:extLst>
              <a:ext uri="{FF2B5EF4-FFF2-40B4-BE49-F238E27FC236}">
                <a16:creationId xmlns:a16="http://schemas.microsoft.com/office/drawing/2014/main" id="{D39C1174-B795-495F-B22D-08867D2524B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441983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84BF8-F9C9-48B0-A99E-59C5D1914F19}"/>
              </a:ext>
            </a:extLst>
          </p:cNvPr>
          <p:cNvSpPr>
            <a:spLocks noGrp="1"/>
          </p:cNvSpPr>
          <p:nvPr>
            <p:ph type="title"/>
          </p:nvPr>
        </p:nvSpPr>
        <p:spPr/>
        <p:txBody>
          <a:bodyPr/>
          <a:lstStyle/>
          <a:p>
            <a:r>
              <a:rPr lang="en-US"/>
              <a:t>Twitter Own Tweets Table | Yapı Kredi İK - 5 of 6</a:t>
            </a:r>
          </a:p>
        </p:txBody>
      </p:sp>
      <p:graphicFrame>
        <p:nvGraphicFramePr>
          <p:cNvPr id="5" name="Table Placeholder 4">
            <a:extLst>
              <a:ext uri="{FF2B5EF4-FFF2-40B4-BE49-F238E27FC236}">
                <a16:creationId xmlns:a16="http://schemas.microsoft.com/office/drawing/2014/main" id="{E3402974-2C99-4911-9B64-0393D3BF7A29}"/>
              </a:ext>
            </a:extLst>
          </p:cNvPr>
          <p:cNvGraphicFramePr>
            <a:graphicFrameLocks noGrp="1"/>
          </p:cNvGraphicFramePr>
          <p:nvPr>
            <p:ph type="tbl" sz="quarter" idx="13"/>
            <p:extLst>
              <p:ext uri="{D42A27DB-BD31-4B8C-83A1-F6EECF244321}">
                <p14:modId xmlns:p14="http://schemas.microsoft.com/office/powerpoint/2010/main" val="3565812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3199584"/>
                    </a:ext>
                  </a:extLst>
                </a:gridCol>
                <a:gridCol w="822960">
                  <a:extLst>
                    <a:ext uri="{9D8B030D-6E8A-4147-A177-3AD203B41FA5}">
                      <a16:colId xmlns:a16="http://schemas.microsoft.com/office/drawing/2014/main" val="418252482"/>
                    </a:ext>
                  </a:extLst>
                </a:gridCol>
                <a:gridCol w="822960">
                  <a:extLst>
                    <a:ext uri="{9D8B030D-6E8A-4147-A177-3AD203B41FA5}">
                      <a16:colId xmlns:a16="http://schemas.microsoft.com/office/drawing/2014/main" val="3061102338"/>
                    </a:ext>
                  </a:extLst>
                </a:gridCol>
                <a:gridCol w="822960">
                  <a:extLst>
                    <a:ext uri="{9D8B030D-6E8A-4147-A177-3AD203B41FA5}">
                      <a16:colId xmlns:a16="http://schemas.microsoft.com/office/drawing/2014/main" val="3688248426"/>
                    </a:ext>
                  </a:extLst>
                </a:gridCol>
                <a:gridCol w="822960">
                  <a:extLst>
                    <a:ext uri="{9D8B030D-6E8A-4147-A177-3AD203B41FA5}">
                      <a16:colId xmlns:a16="http://schemas.microsoft.com/office/drawing/2014/main" val="1508601727"/>
                    </a:ext>
                  </a:extLst>
                </a:gridCol>
                <a:gridCol w="822960">
                  <a:extLst>
                    <a:ext uri="{9D8B030D-6E8A-4147-A177-3AD203B41FA5}">
                      <a16:colId xmlns:a16="http://schemas.microsoft.com/office/drawing/2014/main" val="1680056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7017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- 2019-10-09 08:01:04</a:t>
                      </a:r>
                      <a:r>
                        <a:rPr kumimoji="0" lang="en-US" sz="1000" b="0" i="0" u="none" strike="noStrike" kern="1200" cap="none" spc="0" normalizeH="0" baseline="0" noProof="0">
                          <a:ln>
                            <a:noFill/>
                          </a:ln>
                          <a:solidFill>
                            <a:prstClr val="black"/>
                          </a:solidFill>
                          <a:effectLst/>
                          <a:uLnTx/>
                          <a:uFillTx/>
                          <a:latin typeface="+mn-lt"/>
                          <a:ea typeface="+mn-ea"/>
                          <a:cs typeface="+mn-cs"/>
                        </a:rPr>
                        <a:t>
 Bankacılık Akademisi Gelişim Kataloğu kapsamında bugün Erkin Şahinöz  Ekonomi Sohbetleri'nde bizlerle. https://t.co/gTLAEOtnYa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690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- 2019-10-08 08:21:09</a:t>
                      </a:r>
                      <a:r>
                        <a:rPr kumimoji="0" lang="en-US" sz="1000" b="0" i="0" u="none" strike="noStrike" kern="1200" cap="none" spc="0" normalizeH="0" baseline="0" noProof="0">
                          <a:ln>
                            <a:noFill/>
                          </a:ln>
                          <a:solidFill>
                            <a:prstClr val="black"/>
                          </a:solidFill>
                          <a:effectLst/>
                          <a:uLnTx/>
                          <a:uFillTx/>
                          <a:latin typeface="+mn-lt"/>
                          <a:ea typeface="+mn-ea"/>
                          <a:cs typeface="+mn-cs"/>
                        </a:rPr>
                        <a:t>
 Okulda öğrendiklerin gerçek hayatta ne kadar işe yarar bilmiyoruz ama Digitalent Yetenek Programı’nda öğrendiklerin iş hayatında çok işine yarayacak! 😉 Sen de hemen Digitalent’a katıl, iş hayatına tam donanımlı başla! 😎 Başvurmak için 👉🏻 https://t.co/6ciqIwEBI2 https://t.co/i96YK53zJX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06:11:34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189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- 2019-10-08 08:08:10</a:t>
                      </a:r>
                      <a:r>
                        <a:rPr kumimoji="0" lang="en-US" sz="1000" b="0" i="0" u="none" strike="noStrike" kern="1200" cap="none" spc="0" normalizeH="0" baseline="0" noProof="0">
                          <a:ln>
                            <a:noFill/>
                          </a:ln>
                          <a:solidFill>
                            <a:prstClr val="black"/>
                          </a:solidFill>
                          <a:effectLst/>
                          <a:uLnTx/>
                          <a:uFillTx/>
                          <a:latin typeface="+mn-lt"/>
                          <a:ea typeface="+mn-ea"/>
                          <a:cs typeface="+mn-cs"/>
                        </a:rPr>
                        <a:t>
 İş hayatında başarılı olmak için okulda öğrendiklerin yeterli olmayabilir. Digitalent Genç Yetenek Programı'na katıl, özel eğitimler, uzun dönem staj ve yurt dışında dilediğin konferansa gitme imkanıyla iş hayatına tam donanımlı başla! 😎 Başvurmak için 👉🏻 https://t.co/6ciqIwEBI2 https://t.co/i80yblRWxV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18:13:21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906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- 2019-10-06 07:32:50</a:t>
                      </a:r>
                      <a:r>
                        <a:rPr kumimoji="0" lang="en-US" sz="1000" b="0" i="0" u="none" strike="noStrike" kern="1200" cap="none" spc="0" normalizeH="0" baseline="0" noProof="0">
                          <a:ln>
                            <a:noFill/>
                          </a:ln>
                          <a:solidFill>
                            <a:prstClr val="black"/>
                          </a:solidFill>
                          <a:effectLst/>
                          <a:uLnTx/>
                          <a:uFillTx/>
                          <a:latin typeface="+mn-lt"/>
                          <a:ea typeface="+mn-ea"/>
                          <a:cs typeface="+mn-cs"/>
                        </a:rPr>
                        <a:t>
 Binlerce Yapı Kredili, üçüncüsünü gerçekleştirdiğimiz 75. Yıl kutlamalarında İstanbul’da bir araya geldik. Yönetim Kurulu Başkanımız Ali Y. Koç’un da katıldığı kutlamada, hem konserlerle eğlendik hem de birlikte vakit geçirdik! #BizBize75Yıl https://t.co/VGdEMZ2wmV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6047426"/>
                  </a:ext>
                </a:extLst>
              </a:tr>
            </a:tbl>
          </a:graphicData>
        </a:graphic>
      </p:graphicFrame>
      <p:sp>
        <p:nvSpPr>
          <p:cNvPr id="4" name="Text Placeholder 3">
            <a:extLst>
              <a:ext uri="{FF2B5EF4-FFF2-40B4-BE49-F238E27FC236}">
                <a16:creationId xmlns:a16="http://schemas.microsoft.com/office/drawing/2014/main" id="{3BAC682C-6A53-4498-9A05-45A563C70FC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1015957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A46E4-5765-401B-B47D-005CB30EA07A}"/>
              </a:ext>
            </a:extLst>
          </p:cNvPr>
          <p:cNvSpPr>
            <a:spLocks noGrp="1"/>
          </p:cNvSpPr>
          <p:nvPr>
            <p:ph type="title"/>
          </p:nvPr>
        </p:nvSpPr>
        <p:spPr/>
        <p:txBody>
          <a:bodyPr/>
          <a:lstStyle/>
          <a:p>
            <a:r>
              <a:rPr lang="en-US"/>
              <a:t>Twitter Own Tweets Table | Yapı Kredi İK - 6 of 6</a:t>
            </a:r>
          </a:p>
        </p:txBody>
      </p:sp>
      <p:graphicFrame>
        <p:nvGraphicFramePr>
          <p:cNvPr id="5" name="Table Placeholder 4">
            <a:extLst>
              <a:ext uri="{FF2B5EF4-FFF2-40B4-BE49-F238E27FC236}">
                <a16:creationId xmlns:a16="http://schemas.microsoft.com/office/drawing/2014/main" id="{A7FBD259-E52F-42E6-A650-CA389DE38208}"/>
              </a:ext>
            </a:extLst>
          </p:cNvPr>
          <p:cNvGraphicFramePr>
            <a:graphicFrameLocks noGrp="1"/>
          </p:cNvGraphicFramePr>
          <p:nvPr>
            <p:ph type="tbl" sz="quarter" idx="13"/>
            <p:extLst>
              <p:ext uri="{D42A27DB-BD31-4B8C-83A1-F6EECF244321}">
                <p14:modId xmlns:p14="http://schemas.microsoft.com/office/powerpoint/2010/main" val="2395668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2378485"/>
                    </a:ext>
                  </a:extLst>
                </a:gridCol>
                <a:gridCol w="822960">
                  <a:extLst>
                    <a:ext uri="{9D8B030D-6E8A-4147-A177-3AD203B41FA5}">
                      <a16:colId xmlns:a16="http://schemas.microsoft.com/office/drawing/2014/main" val="4242083727"/>
                    </a:ext>
                  </a:extLst>
                </a:gridCol>
                <a:gridCol w="822960">
                  <a:extLst>
                    <a:ext uri="{9D8B030D-6E8A-4147-A177-3AD203B41FA5}">
                      <a16:colId xmlns:a16="http://schemas.microsoft.com/office/drawing/2014/main" val="2180147709"/>
                    </a:ext>
                  </a:extLst>
                </a:gridCol>
                <a:gridCol w="822960">
                  <a:extLst>
                    <a:ext uri="{9D8B030D-6E8A-4147-A177-3AD203B41FA5}">
                      <a16:colId xmlns:a16="http://schemas.microsoft.com/office/drawing/2014/main" val="688839623"/>
                    </a:ext>
                  </a:extLst>
                </a:gridCol>
                <a:gridCol w="822960">
                  <a:extLst>
                    <a:ext uri="{9D8B030D-6E8A-4147-A177-3AD203B41FA5}">
                      <a16:colId xmlns:a16="http://schemas.microsoft.com/office/drawing/2014/main" val="864844039"/>
                    </a:ext>
                  </a:extLst>
                </a:gridCol>
                <a:gridCol w="822960">
                  <a:extLst>
                    <a:ext uri="{9D8B030D-6E8A-4147-A177-3AD203B41FA5}">
                      <a16:colId xmlns:a16="http://schemas.microsoft.com/office/drawing/2014/main" val="1483853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1321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- 2019-10-04 08:31:28</a:t>
                      </a:r>
                      <a:r>
                        <a:rPr kumimoji="0" lang="en-US" sz="1000" b="0" i="0" u="none" strike="noStrike" kern="1200" cap="none" spc="0" normalizeH="0" baseline="0" noProof="0">
                          <a:ln>
                            <a:noFill/>
                          </a:ln>
                          <a:solidFill>
                            <a:prstClr val="black"/>
                          </a:solidFill>
                          <a:effectLst/>
                          <a:uLnTx/>
                          <a:uFillTx/>
                          <a:latin typeface="+mn-lt"/>
                          <a:ea typeface="+mn-ea"/>
                          <a:cs typeface="+mn-cs"/>
                        </a:rPr>
                        <a:t>
 ‘’Minik dostlarımızın istediği tek şey sevgi ve dünya onların sevgisi ile daha güzel’’ dedik, #YapıKrediGönüllüleri olarak İzmir’de bir barınağı ziyaret ettik! 🥰 Korunma ihtiyacı duymayacakları günleri görme dileklerimizle, ’’#4 EkimHayvanlarıKorumaGünü’’ kutlu olsun! 🐾 https://t.co/Lj2a4bVu8i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9501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@YapiKrediIK - 2019-10-03 15:49:56</a:t>
                      </a:r>
                      <a:r>
                        <a:rPr kumimoji="0" lang="en-US" sz="1000" b="0" i="0" u="none" strike="noStrike" kern="1200" cap="none" spc="0" normalizeH="0" baseline="0" noProof="0">
                          <a:ln>
                            <a:noFill/>
                          </a:ln>
                          <a:solidFill>
                            <a:prstClr val="black"/>
                          </a:solidFill>
                          <a:effectLst/>
                          <a:uLnTx/>
                          <a:uFillTx/>
                          <a:latin typeface="+mn-lt"/>
                          <a:ea typeface="+mn-ea"/>
                          <a:cs typeface="+mn-cs"/>
                        </a:rPr>
                        <a:t>
 Linkedin’i en etkin kullanan kurumların ödüllendirildiği Linkedin Talent Awards’da “En İyi Yetenek Kazanımı Ekibi” kategorisinde finalist olduk! 😎 https://t.co/N3bdqF0Ga1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18:10:06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4629035"/>
                  </a:ext>
                </a:extLst>
              </a:tr>
            </a:tbl>
          </a:graphicData>
        </a:graphic>
      </p:graphicFrame>
      <p:sp>
        <p:nvSpPr>
          <p:cNvPr id="4" name="Text Placeholder 3">
            <a:extLst>
              <a:ext uri="{FF2B5EF4-FFF2-40B4-BE49-F238E27FC236}">
                <a16:creationId xmlns:a16="http://schemas.microsoft.com/office/drawing/2014/main" id="{5337DBFA-D83C-4EE0-9170-9ADB6E2910E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0471232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A8A26-1F80-481A-BD37-E27DD7D5D926}"/>
              </a:ext>
            </a:extLst>
          </p:cNvPr>
          <p:cNvSpPr>
            <a:spLocks noGrp="1"/>
          </p:cNvSpPr>
          <p:nvPr>
            <p:ph type="title"/>
          </p:nvPr>
        </p:nvSpPr>
        <p:spPr/>
        <p:txBody>
          <a:bodyPr/>
          <a:lstStyle/>
          <a:p>
            <a:r>
              <a:rPr lang="en-US"/>
              <a:t>Instagram Key Metrics Table | Yapı Kredi İK</a:t>
            </a:r>
          </a:p>
        </p:txBody>
      </p:sp>
      <p:graphicFrame>
        <p:nvGraphicFramePr>
          <p:cNvPr id="5" name="Table Placeholder 4">
            <a:extLst>
              <a:ext uri="{FF2B5EF4-FFF2-40B4-BE49-F238E27FC236}">
                <a16:creationId xmlns:a16="http://schemas.microsoft.com/office/drawing/2014/main" id="{0E5AE795-F644-4BBA-8BF1-A46E3D119460}"/>
              </a:ext>
            </a:extLst>
          </p:cNvPr>
          <p:cNvGraphicFramePr>
            <a:graphicFrameLocks noGrp="1"/>
          </p:cNvGraphicFramePr>
          <p:nvPr>
            <p:ph type="tbl" sz="quarter" idx="13"/>
            <p:extLst>
              <p:ext uri="{D42A27DB-BD31-4B8C-83A1-F6EECF244321}">
                <p14:modId xmlns:p14="http://schemas.microsoft.com/office/powerpoint/2010/main" val="3738194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8600129"/>
                    </a:ext>
                  </a:extLst>
                </a:gridCol>
                <a:gridCol w="699516">
                  <a:extLst>
                    <a:ext uri="{9D8B030D-6E8A-4147-A177-3AD203B41FA5}">
                      <a16:colId xmlns:a16="http://schemas.microsoft.com/office/drawing/2014/main" val="2672202384"/>
                    </a:ext>
                  </a:extLst>
                </a:gridCol>
                <a:gridCol w="699516">
                  <a:extLst>
                    <a:ext uri="{9D8B030D-6E8A-4147-A177-3AD203B41FA5}">
                      <a16:colId xmlns:a16="http://schemas.microsoft.com/office/drawing/2014/main" val="1089239844"/>
                    </a:ext>
                  </a:extLst>
                </a:gridCol>
                <a:gridCol w="658368">
                  <a:extLst>
                    <a:ext uri="{9D8B030D-6E8A-4147-A177-3AD203B41FA5}">
                      <a16:colId xmlns:a16="http://schemas.microsoft.com/office/drawing/2014/main" val="794257984"/>
                    </a:ext>
                  </a:extLst>
                </a:gridCol>
                <a:gridCol w="658368">
                  <a:extLst>
                    <a:ext uri="{9D8B030D-6E8A-4147-A177-3AD203B41FA5}">
                      <a16:colId xmlns:a16="http://schemas.microsoft.com/office/drawing/2014/main" val="3783540209"/>
                    </a:ext>
                  </a:extLst>
                </a:gridCol>
                <a:gridCol w="658368">
                  <a:extLst>
                    <a:ext uri="{9D8B030D-6E8A-4147-A177-3AD203B41FA5}">
                      <a16:colId xmlns:a16="http://schemas.microsoft.com/office/drawing/2014/main" val="1808969007"/>
                    </a:ext>
                  </a:extLst>
                </a:gridCol>
                <a:gridCol w="699516">
                  <a:extLst>
                    <a:ext uri="{9D8B030D-6E8A-4147-A177-3AD203B41FA5}">
                      <a16:colId xmlns:a16="http://schemas.microsoft.com/office/drawing/2014/main" val="3409110193"/>
                    </a:ext>
                  </a:extLst>
                </a:gridCol>
                <a:gridCol w="699516">
                  <a:extLst>
                    <a:ext uri="{9D8B030D-6E8A-4147-A177-3AD203B41FA5}">
                      <a16:colId xmlns:a16="http://schemas.microsoft.com/office/drawing/2014/main" val="1341326495"/>
                    </a:ext>
                  </a:extLst>
                </a:gridCol>
                <a:gridCol w="699516">
                  <a:extLst>
                    <a:ext uri="{9D8B030D-6E8A-4147-A177-3AD203B41FA5}">
                      <a16:colId xmlns:a16="http://schemas.microsoft.com/office/drawing/2014/main" val="2105866905"/>
                    </a:ext>
                  </a:extLst>
                </a:gridCol>
                <a:gridCol w="658368">
                  <a:extLst>
                    <a:ext uri="{9D8B030D-6E8A-4147-A177-3AD203B41FA5}">
                      <a16:colId xmlns:a16="http://schemas.microsoft.com/office/drawing/2014/main" val="23612819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57109833"/>
                  </a:ext>
                </a:extLst>
              </a:tr>
              <a:tr h="370840">
                <a:tc>
                  <a:txBody>
                    <a:bodyPr/>
                    <a:lstStyle/>
                    <a:p>
                      <a:r>
                        <a:rPr lang="en-US" sz="1000"/>
                        <a:t>bizyapikrediliyiz</a:t>
                      </a:r>
                    </a:p>
                  </a:txBody>
                  <a:tcPr/>
                </a:tc>
                <a:tc>
                  <a:txBody>
                    <a:bodyPr/>
                    <a:lstStyle/>
                    <a:p>
                      <a:r>
                        <a:rPr lang="en-US" sz="1000"/>
                        <a:t>8678</a:t>
                      </a:r>
                    </a:p>
                  </a:txBody>
                  <a:tcPr/>
                </a:tc>
                <a:tc>
                  <a:txBody>
                    <a:bodyPr/>
                    <a:lstStyle/>
                    <a:p>
                      <a:r>
                        <a:rPr lang="en-US" sz="1000"/>
                        <a:t>n/a</a:t>
                      </a:r>
                    </a:p>
                  </a:txBody>
                  <a:tcPr/>
                </a:tc>
                <a:tc>
                  <a:txBody>
                    <a:bodyPr/>
                    <a:lstStyle/>
                    <a:p>
                      <a:r>
                        <a:rPr lang="en-US" sz="1000"/>
                        <a:t>12</a:t>
                      </a:r>
                    </a:p>
                  </a:txBody>
                  <a:tcPr/>
                </a:tc>
                <a:tc>
                  <a:txBody>
                    <a:bodyPr/>
                    <a:lstStyle/>
                    <a:p>
                      <a:r>
                        <a:rPr lang="en-US" sz="1000"/>
                        <a:t>7</a:t>
                      </a:r>
                    </a:p>
                  </a:txBody>
                  <a:tcPr/>
                </a:tc>
                <a:tc>
                  <a:txBody>
                    <a:bodyPr/>
                    <a:lstStyle/>
                    <a:p>
                      <a:r>
                        <a:rPr lang="en-US" sz="1000"/>
                        <a:t>2</a:t>
                      </a:r>
                    </a:p>
                  </a:txBody>
                  <a:tcPr/>
                </a:tc>
                <a:tc>
                  <a:txBody>
                    <a:bodyPr/>
                    <a:lstStyle/>
                    <a:p>
                      <a:r>
                        <a:rPr lang="en-US" sz="1000"/>
                        <a:t>21</a:t>
                      </a:r>
                    </a:p>
                  </a:txBody>
                  <a:tcPr/>
                </a:tc>
                <a:tc>
                  <a:txBody>
                    <a:bodyPr/>
                    <a:lstStyle/>
                    <a:p>
                      <a:r>
                        <a:rPr lang="en-US" sz="1000"/>
                        <a:t>14251</a:t>
                      </a:r>
                    </a:p>
                  </a:txBody>
                  <a:tcPr/>
                </a:tc>
                <a:tc>
                  <a:txBody>
                    <a:bodyPr/>
                    <a:lstStyle/>
                    <a:p>
                      <a:r>
                        <a:rPr lang="en-US" sz="1000"/>
                        <a:t>101</a:t>
                      </a:r>
                    </a:p>
                  </a:txBody>
                  <a:tcPr/>
                </a:tc>
                <a:tc>
                  <a:txBody>
                    <a:bodyPr/>
                    <a:lstStyle/>
                    <a:p>
                      <a:r>
                        <a:rPr lang="en-US" sz="1000"/>
                        <a:t>n/a</a:t>
                      </a:r>
                    </a:p>
                  </a:txBody>
                  <a:tcPr/>
                </a:tc>
                <a:extLst>
                  <a:ext uri="{0D108BD9-81ED-4DB2-BD59-A6C34878D82A}">
                    <a16:rowId xmlns:a16="http://schemas.microsoft.com/office/drawing/2014/main" val="1520758634"/>
                  </a:ext>
                </a:extLst>
              </a:tr>
            </a:tbl>
          </a:graphicData>
        </a:graphic>
      </p:graphicFrame>
      <p:sp>
        <p:nvSpPr>
          <p:cNvPr id="4" name="Text Placeholder 3">
            <a:extLst>
              <a:ext uri="{FF2B5EF4-FFF2-40B4-BE49-F238E27FC236}">
                <a16:creationId xmlns:a16="http://schemas.microsoft.com/office/drawing/2014/main" id="{B770DBC9-5F7D-4F63-AC22-6738C5E5DE4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1239845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7D36E-DAAB-4F9B-A697-552D0A9C6DCF}"/>
              </a:ext>
            </a:extLst>
          </p:cNvPr>
          <p:cNvSpPr>
            <a:spLocks noGrp="1"/>
          </p:cNvSpPr>
          <p:nvPr>
            <p:ph type="title"/>
          </p:nvPr>
        </p:nvSpPr>
        <p:spPr/>
        <p:txBody>
          <a:bodyPr/>
          <a:lstStyle/>
          <a:p>
            <a:r>
              <a:rPr lang="en-US"/>
              <a:t>Instagram Followers Total | Yapı Kredi İK</a:t>
            </a:r>
          </a:p>
        </p:txBody>
      </p:sp>
      <p:graphicFrame>
        <p:nvGraphicFramePr>
          <p:cNvPr id="6" name="Chart Placeholder 5">
            <a:extLst>
              <a:ext uri="{FF2B5EF4-FFF2-40B4-BE49-F238E27FC236}">
                <a16:creationId xmlns:a16="http://schemas.microsoft.com/office/drawing/2014/main" id="{D89FB731-1D28-4852-9D8D-F07C3B37ADDD}"/>
              </a:ext>
            </a:extLst>
          </p:cNvPr>
          <p:cNvGraphicFramePr>
            <a:graphicFrameLocks noGrp="1"/>
          </p:cNvGraphicFramePr>
          <p:nvPr>
            <p:ph type="chart" sz="quarter" idx="13"/>
            <p:extLst>
              <p:ext uri="{D42A27DB-BD31-4B8C-83A1-F6EECF244321}">
                <p14:modId xmlns:p14="http://schemas.microsoft.com/office/powerpoint/2010/main" val="795512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7EB8E2-C2BB-48F7-8B7E-29E631609374}"/>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AC197EA9-8987-49BC-9BA9-57E44932BC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07714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8DD3-AEE9-4D4C-BB88-C3F65737CA00}"/>
              </a:ext>
            </a:extLst>
          </p:cNvPr>
          <p:cNvSpPr>
            <a:spLocks noGrp="1"/>
          </p:cNvSpPr>
          <p:nvPr>
            <p:ph type="title"/>
          </p:nvPr>
        </p:nvSpPr>
        <p:spPr/>
        <p:txBody>
          <a:bodyPr/>
          <a:lstStyle/>
          <a:p>
            <a:r>
              <a:rPr lang="en-US"/>
              <a:t>Instagram Followers Change | Yapı Kredi İK</a:t>
            </a:r>
          </a:p>
        </p:txBody>
      </p:sp>
      <p:graphicFrame>
        <p:nvGraphicFramePr>
          <p:cNvPr id="6" name="Chart Placeholder 5">
            <a:extLst>
              <a:ext uri="{FF2B5EF4-FFF2-40B4-BE49-F238E27FC236}">
                <a16:creationId xmlns:a16="http://schemas.microsoft.com/office/drawing/2014/main" id="{846CCC58-60F0-4E5D-B229-C35FEFD0BA26}"/>
              </a:ext>
            </a:extLst>
          </p:cNvPr>
          <p:cNvGraphicFramePr>
            <a:graphicFrameLocks noGrp="1"/>
          </p:cNvGraphicFramePr>
          <p:nvPr>
            <p:ph type="chart" sz="quarter" idx="13"/>
            <p:extLst>
              <p:ext uri="{D42A27DB-BD31-4B8C-83A1-F6EECF244321}">
                <p14:modId xmlns:p14="http://schemas.microsoft.com/office/powerpoint/2010/main" val="2678856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2AC70C-28AD-4F99-BBBE-A5B1C8E2DE22}"/>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85457CB7-D988-444D-B249-FC08318027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61516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A836C-F7A3-4558-B00F-CF9FFA9EA0C8}"/>
              </a:ext>
            </a:extLst>
          </p:cNvPr>
          <p:cNvSpPr>
            <a:spLocks noGrp="1"/>
          </p:cNvSpPr>
          <p:nvPr>
            <p:ph type="title"/>
          </p:nvPr>
        </p:nvSpPr>
        <p:spPr/>
        <p:txBody>
          <a:bodyPr/>
          <a:lstStyle/>
          <a:p>
            <a:r>
              <a:rPr lang="en-US"/>
              <a:t>Instagram Posts | Yapı Kredi İK</a:t>
            </a:r>
          </a:p>
        </p:txBody>
      </p:sp>
      <p:graphicFrame>
        <p:nvGraphicFramePr>
          <p:cNvPr id="6" name="Chart Placeholder 5">
            <a:extLst>
              <a:ext uri="{FF2B5EF4-FFF2-40B4-BE49-F238E27FC236}">
                <a16:creationId xmlns:a16="http://schemas.microsoft.com/office/drawing/2014/main" id="{4A6C6768-EC32-423D-9C23-0B650D152B38}"/>
              </a:ext>
            </a:extLst>
          </p:cNvPr>
          <p:cNvGraphicFramePr>
            <a:graphicFrameLocks noGrp="1"/>
          </p:cNvGraphicFramePr>
          <p:nvPr>
            <p:ph type="chart" sz="quarter" idx="13"/>
            <p:extLst>
              <p:ext uri="{D42A27DB-BD31-4B8C-83A1-F6EECF244321}">
                <p14:modId xmlns:p14="http://schemas.microsoft.com/office/powerpoint/2010/main" val="2050912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9B56FB-A236-447F-A24A-1970DF7229F8}"/>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14484360-1496-4001-BAC4-29183E62BF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37316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6EBC8-DDD1-4B88-A8C6-0B717224BA89}"/>
              </a:ext>
            </a:extLst>
          </p:cNvPr>
          <p:cNvSpPr>
            <a:spLocks noGrp="1"/>
          </p:cNvSpPr>
          <p:nvPr>
            <p:ph type="title"/>
          </p:nvPr>
        </p:nvSpPr>
        <p:spPr/>
        <p:txBody>
          <a:bodyPr/>
          <a:lstStyle/>
          <a:p>
            <a:r>
              <a:rPr lang="en-US"/>
              <a:t>Instagram Interaction Rate | Yapı Kredi İK</a:t>
            </a:r>
          </a:p>
        </p:txBody>
      </p:sp>
      <p:graphicFrame>
        <p:nvGraphicFramePr>
          <p:cNvPr id="6" name="Chart Placeholder 5">
            <a:extLst>
              <a:ext uri="{FF2B5EF4-FFF2-40B4-BE49-F238E27FC236}">
                <a16:creationId xmlns:a16="http://schemas.microsoft.com/office/drawing/2014/main" id="{0BE5087C-2DB7-43BA-816C-F5F57A517256}"/>
              </a:ext>
            </a:extLst>
          </p:cNvPr>
          <p:cNvGraphicFramePr>
            <a:graphicFrameLocks noGrp="1"/>
          </p:cNvGraphicFramePr>
          <p:nvPr>
            <p:ph type="chart" sz="quarter" idx="13"/>
            <p:extLst>
              <p:ext uri="{D42A27DB-BD31-4B8C-83A1-F6EECF244321}">
                <p14:modId xmlns:p14="http://schemas.microsoft.com/office/powerpoint/2010/main" val="321997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B1A3F0-C308-4D3D-BEFF-4D344096962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744982F-87E3-47FB-B97D-09CB500AC8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79924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70DA0-69FC-49AA-AEBC-AD30AB205A8A}"/>
              </a:ext>
            </a:extLst>
          </p:cNvPr>
          <p:cNvSpPr>
            <a:spLocks noGrp="1"/>
          </p:cNvSpPr>
          <p:nvPr>
            <p:ph type="title"/>
          </p:nvPr>
        </p:nvSpPr>
        <p:spPr/>
        <p:txBody>
          <a:bodyPr/>
          <a:lstStyle/>
          <a:p>
            <a:r>
              <a:rPr lang="en-US"/>
              <a:t>Instagram Interactions by Post Type | Yapı Kredi İK</a:t>
            </a:r>
          </a:p>
        </p:txBody>
      </p:sp>
      <p:graphicFrame>
        <p:nvGraphicFramePr>
          <p:cNvPr id="6" name="Chart Placeholder 5">
            <a:extLst>
              <a:ext uri="{FF2B5EF4-FFF2-40B4-BE49-F238E27FC236}">
                <a16:creationId xmlns:a16="http://schemas.microsoft.com/office/drawing/2014/main" id="{C72EF6C9-C9C4-4671-84CD-293BE4C9E850}"/>
              </a:ext>
            </a:extLst>
          </p:cNvPr>
          <p:cNvGraphicFramePr>
            <a:graphicFrameLocks noGrp="1"/>
          </p:cNvGraphicFramePr>
          <p:nvPr>
            <p:ph type="chart" sz="quarter" idx="13"/>
            <p:extLst>
              <p:ext uri="{D42A27DB-BD31-4B8C-83A1-F6EECF244321}">
                <p14:modId xmlns:p14="http://schemas.microsoft.com/office/powerpoint/2010/main" val="2093037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963993-FAAB-4F8C-AF15-40B1C7E27570}"/>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1D2D8B73-2CDF-42AE-A45A-094BF51CBE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97050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7439A-EA0A-4566-9ADE-5CDA6BBA432F}"/>
              </a:ext>
            </a:extLst>
          </p:cNvPr>
          <p:cNvSpPr>
            <a:spLocks noGrp="1"/>
          </p:cNvSpPr>
          <p:nvPr>
            <p:ph type="title"/>
          </p:nvPr>
        </p:nvSpPr>
        <p:spPr/>
        <p:txBody>
          <a:bodyPr/>
          <a:lstStyle/>
          <a:p>
            <a:r>
              <a:rPr lang="en-US"/>
              <a:t>Instagram Interaction Rate By Post Type | Yapı Kredi İK</a:t>
            </a:r>
          </a:p>
        </p:txBody>
      </p:sp>
      <p:graphicFrame>
        <p:nvGraphicFramePr>
          <p:cNvPr id="6" name="Chart Placeholder 5">
            <a:extLst>
              <a:ext uri="{FF2B5EF4-FFF2-40B4-BE49-F238E27FC236}">
                <a16:creationId xmlns:a16="http://schemas.microsoft.com/office/drawing/2014/main" id="{D02844D9-B0FF-4F10-A508-0CA0C5D82A8A}"/>
              </a:ext>
            </a:extLst>
          </p:cNvPr>
          <p:cNvGraphicFramePr>
            <a:graphicFrameLocks noGrp="1"/>
          </p:cNvGraphicFramePr>
          <p:nvPr>
            <p:ph type="chart" sz="quarter" idx="13"/>
            <p:extLst>
              <p:ext uri="{D42A27DB-BD31-4B8C-83A1-F6EECF244321}">
                <p14:modId xmlns:p14="http://schemas.microsoft.com/office/powerpoint/2010/main" val="3552829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39916E-2E74-437A-AA02-C0603AB1792A}"/>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07933F1D-C97F-4F01-BB4E-173186EE56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7132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69D72-188A-4CDB-B7A2-F81E6B58B123}"/>
              </a:ext>
            </a:extLst>
          </p:cNvPr>
          <p:cNvSpPr>
            <a:spLocks noGrp="1"/>
          </p:cNvSpPr>
          <p:nvPr>
            <p:ph type="title"/>
          </p:nvPr>
        </p:nvSpPr>
        <p:spPr/>
        <p:txBody>
          <a:bodyPr/>
          <a:lstStyle/>
          <a:p>
            <a:r>
              <a:rPr lang="en-US"/>
              <a:t>Instagram Posts Table | Yapı Kredi İK - 1 of 8</a:t>
            </a:r>
          </a:p>
        </p:txBody>
      </p:sp>
      <p:graphicFrame>
        <p:nvGraphicFramePr>
          <p:cNvPr id="5" name="Table Placeholder 4">
            <a:extLst>
              <a:ext uri="{FF2B5EF4-FFF2-40B4-BE49-F238E27FC236}">
                <a16:creationId xmlns:a16="http://schemas.microsoft.com/office/drawing/2014/main" id="{1090689F-32A8-496B-A2EC-AA21F990F0DF}"/>
              </a:ext>
            </a:extLst>
          </p:cNvPr>
          <p:cNvGraphicFramePr>
            <a:graphicFrameLocks noGrp="1"/>
          </p:cNvGraphicFramePr>
          <p:nvPr>
            <p:ph type="tbl" sz="quarter" idx="13"/>
            <p:extLst>
              <p:ext uri="{D42A27DB-BD31-4B8C-83A1-F6EECF244321}">
                <p14:modId xmlns:p14="http://schemas.microsoft.com/office/powerpoint/2010/main" val="312302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26393278"/>
                    </a:ext>
                  </a:extLst>
                </a:gridCol>
                <a:gridCol w="1810512">
                  <a:extLst>
                    <a:ext uri="{9D8B030D-6E8A-4147-A177-3AD203B41FA5}">
                      <a16:colId xmlns:a16="http://schemas.microsoft.com/office/drawing/2014/main" val="1168499661"/>
                    </a:ext>
                  </a:extLst>
                </a:gridCol>
                <a:gridCol w="822960">
                  <a:extLst>
                    <a:ext uri="{9D8B030D-6E8A-4147-A177-3AD203B41FA5}">
                      <a16:colId xmlns:a16="http://schemas.microsoft.com/office/drawing/2014/main" val="578042022"/>
                    </a:ext>
                  </a:extLst>
                </a:gridCol>
                <a:gridCol w="822960">
                  <a:extLst>
                    <a:ext uri="{9D8B030D-6E8A-4147-A177-3AD203B41FA5}">
                      <a16:colId xmlns:a16="http://schemas.microsoft.com/office/drawing/2014/main" val="2154039358"/>
                    </a:ext>
                  </a:extLst>
                </a:gridCol>
                <a:gridCol w="822960">
                  <a:extLst>
                    <a:ext uri="{9D8B030D-6E8A-4147-A177-3AD203B41FA5}">
                      <a16:colId xmlns:a16="http://schemas.microsoft.com/office/drawing/2014/main" val="2582851416"/>
                    </a:ext>
                  </a:extLst>
                </a:gridCol>
                <a:gridCol w="822960">
                  <a:extLst>
                    <a:ext uri="{9D8B030D-6E8A-4147-A177-3AD203B41FA5}">
                      <a16:colId xmlns:a16="http://schemas.microsoft.com/office/drawing/2014/main" val="1846743372"/>
                    </a:ext>
                  </a:extLst>
                </a:gridCol>
                <a:gridCol w="822960">
                  <a:extLst>
                    <a:ext uri="{9D8B030D-6E8A-4147-A177-3AD203B41FA5}">
                      <a16:colId xmlns:a16="http://schemas.microsoft.com/office/drawing/2014/main" val="595365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9940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- 2019-10-15 11:41:34</a:t>
                      </a:r>
                      <a:r>
                        <a:rPr kumimoji="0" lang="en-US" sz="1000" b="0" i="0" u="none" strike="noStrike" kern="1200" cap="none" spc="0" normalizeH="0" baseline="0" noProof="0">
                          <a:ln>
                            <a:noFill/>
                          </a:ln>
                          <a:solidFill>
                            <a:prstClr val="black"/>
                          </a:solidFill>
                          <a:effectLst/>
                          <a:uLnTx/>
                          <a:uFillTx/>
                          <a:latin typeface="+mn-lt"/>
                          <a:ea typeface="+mn-ea"/>
                          <a:cs typeface="+mn-cs"/>
                        </a:rPr>
                        <a:t>
 Genel Müdür Yardımcımız hakanalp022, Fortune Türkiye dergisi tarafından açıklanan ve şirketlerin en önemli sermayesi insan kaynağını etkin biçimde yöneten, kurum öncelikleri doğrultusunda fark yaratan ve benzersiz uygulamaları hayata geçiren kişilerin yer aldığı "Türkiye’nin En Etkin 50 İK Yöneticisi" listesinde yer aldı.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https://www.instagram.com/p/B3ozYxtBKMU/media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03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- 2019-10-29 06:09:59</a:t>
                      </a:r>
                      <a:r>
                        <a:rPr kumimoji="0" lang="en-US" sz="1000" b="0" i="0" u="none" strike="noStrike" kern="1200" cap="none" spc="0" normalizeH="0" baseline="0" noProof="0">
                          <a:ln>
                            <a:noFill/>
                          </a:ln>
                          <a:solidFill>
                            <a:prstClr val="black"/>
                          </a:solidFill>
                          <a:effectLst/>
                          <a:uLnTx/>
                          <a:uFillTx/>
                          <a:latin typeface="+mn-lt"/>
                          <a:ea typeface="+mn-ea"/>
                          <a:cs typeface="+mn-cs"/>
                        </a:rPr>
                        <a:t>
 #repost yapikredi
Bu duruş; bağımsızlığın, özgürlüğün ve medeniyetin duruşu. Biz bu duruşu 96 yıl önce senden öğrendik, hiçbir zaman da kaybetmeyeceğiz. 29 Ekim Cumhuriyet Bayramımız kutlu olsun! 🇹🇷 #29Ekim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https://www.instagram.com/p/B4MQirQhKHa/media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5157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- 2019-10-11 14:46:48</a:t>
                      </a:r>
                      <a:r>
                        <a:rPr kumimoji="0" lang="en-US" sz="1000" b="0" i="0" u="none" strike="noStrike" kern="1200" cap="none" spc="0" normalizeH="0" baseline="0" noProof="0">
                          <a:ln>
                            <a:noFill/>
                          </a:ln>
                          <a:solidFill>
                            <a:prstClr val="black"/>
                          </a:solidFill>
                          <a:effectLst/>
                          <a:uLnTx/>
                          <a:uFillTx/>
                          <a:latin typeface="+mn-lt"/>
                          <a:ea typeface="+mn-ea"/>
                          <a:cs typeface="+mn-cs"/>
                        </a:rPr>
                        <a:t>
 BizBize 75. Yıl kutlamalarımızı, dördüncü ve son durağımız Ankara'da yine binlerce Yapı Kredili bir araya gelerek gerçekleştirdik! #BizBize75Yıl #BizYapıKrediliyiz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https://www.instagram.com/p/B3e1Z7uhoCm/media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8327360"/>
                  </a:ext>
                </a:extLst>
              </a:tr>
            </a:tbl>
          </a:graphicData>
        </a:graphic>
      </p:graphicFrame>
      <p:sp>
        <p:nvSpPr>
          <p:cNvPr id="4" name="Text Placeholder 3">
            <a:extLst>
              <a:ext uri="{FF2B5EF4-FFF2-40B4-BE49-F238E27FC236}">
                <a16:creationId xmlns:a16="http://schemas.microsoft.com/office/drawing/2014/main" id="{F97C1D0A-8831-4F44-A51D-56787A42C69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947418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1A6BB-8D16-4398-9CB1-899B94ED5B26}"/>
              </a:ext>
            </a:extLst>
          </p:cNvPr>
          <p:cNvSpPr>
            <a:spLocks noGrp="1"/>
          </p:cNvSpPr>
          <p:nvPr>
            <p:ph type="title"/>
          </p:nvPr>
        </p:nvSpPr>
        <p:spPr/>
        <p:txBody>
          <a:bodyPr/>
          <a:lstStyle/>
          <a:p>
            <a:r>
              <a:rPr lang="en-US"/>
              <a:t>Instagram Posts Table | Yapı Kredi İK - 2 of 8</a:t>
            </a:r>
          </a:p>
        </p:txBody>
      </p:sp>
      <p:graphicFrame>
        <p:nvGraphicFramePr>
          <p:cNvPr id="5" name="Table Placeholder 4">
            <a:extLst>
              <a:ext uri="{FF2B5EF4-FFF2-40B4-BE49-F238E27FC236}">
                <a16:creationId xmlns:a16="http://schemas.microsoft.com/office/drawing/2014/main" id="{1B5E1E73-71C1-4279-96C1-ABA6BF598DE8}"/>
              </a:ext>
            </a:extLst>
          </p:cNvPr>
          <p:cNvGraphicFramePr>
            <a:graphicFrameLocks noGrp="1"/>
          </p:cNvGraphicFramePr>
          <p:nvPr>
            <p:ph type="tbl" sz="quarter" idx="13"/>
            <p:extLst>
              <p:ext uri="{D42A27DB-BD31-4B8C-83A1-F6EECF244321}">
                <p14:modId xmlns:p14="http://schemas.microsoft.com/office/powerpoint/2010/main" val="1237025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47079064"/>
                    </a:ext>
                  </a:extLst>
                </a:gridCol>
                <a:gridCol w="1810512">
                  <a:extLst>
                    <a:ext uri="{9D8B030D-6E8A-4147-A177-3AD203B41FA5}">
                      <a16:colId xmlns:a16="http://schemas.microsoft.com/office/drawing/2014/main" val="536814333"/>
                    </a:ext>
                  </a:extLst>
                </a:gridCol>
                <a:gridCol w="822960">
                  <a:extLst>
                    <a:ext uri="{9D8B030D-6E8A-4147-A177-3AD203B41FA5}">
                      <a16:colId xmlns:a16="http://schemas.microsoft.com/office/drawing/2014/main" val="3736867303"/>
                    </a:ext>
                  </a:extLst>
                </a:gridCol>
                <a:gridCol w="822960">
                  <a:extLst>
                    <a:ext uri="{9D8B030D-6E8A-4147-A177-3AD203B41FA5}">
                      <a16:colId xmlns:a16="http://schemas.microsoft.com/office/drawing/2014/main" val="675014895"/>
                    </a:ext>
                  </a:extLst>
                </a:gridCol>
                <a:gridCol w="822960">
                  <a:extLst>
                    <a:ext uri="{9D8B030D-6E8A-4147-A177-3AD203B41FA5}">
                      <a16:colId xmlns:a16="http://schemas.microsoft.com/office/drawing/2014/main" val="179199064"/>
                    </a:ext>
                  </a:extLst>
                </a:gridCol>
                <a:gridCol w="822960">
                  <a:extLst>
                    <a:ext uri="{9D8B030D-6E8A-4147-A177-3AD203B41FA5}">
                      <a16:colId xmlns:a16="http://schemas.microsoft.com/office/drawing/2014/main" val="2692344861"/>
                    </a:ext>
                  </a:extLst>
                </a:gridCol>
                <a:gridCol w="822960">
                  <a:extLst>
                    <a:ext uri="{9D8B030D-6E8A-4147-A177-3AD203B41FA5}">
                      <a16:colId xmlns:a16="http://schemas.microsoft.com/office/drawing/2014/main" val="2255436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4776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- 2019-10-04 08:48:03</a:t>
                      </a:r>
                      <a:r>
                        <a:rPr kumimoji="0" lang="en-US" sz="1000" b="0" i="0" u="none" strike="noStrike" kern="1200" cap="none" spc="0" normalizeH="0" baseline="0" noProof="0">
                          <a:ln>
                            <a:noFill/>
                          </a:ln>
                          <a:solidFill>
                            <a:prstClr val="black"/>
                          </a:solidFill>
                          <a:effectLst/>
                          <a:uLnTx/>
                          <a:uFillTx/>
                          <a:latin typeface="+mn-lt"/>
                          <a:ea typeface="+mn-ea"/>
                          <a:cs typeface="+mn-cs"/>
                        </a:rPr>
                        <a:t>
 ‘’Minik dostlarımızın istediği tek şey sevgi ve dünya onların sevgisi ile daha güzel’’ dedik, Yapı Kredi Gönüllüleri olarak İzmir’de bir barınağı ziyaret ettik! 🥰 Korunma ihtiyacı duymayacakları günleri görme dileklerimizle, ’’Hayvanları Koruma Günü’’ kutlu olsun! 🐾
#4EkimHayvanlarıKorumaGünü #YapıKrediGönüllüleri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https://www.instagram.com/p/B3MKyOjhOW_/media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39913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- 2019-10-09 15:00:26</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ve Yapı Kredi işbirliğiyle devam eden Current Trends in Selected Industries: Banking dersinde, Grup Direktörümüz kursadketeci Bankacılığa Giriş dersi ardından bu hafta Finansal Planlama ve Mali İşler konusunda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https://www.instagram.com/p/B3ZtYGHh0Ay/media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59088592"/>
                  </a:ext>
                </a:extLst>
              </a:tr>
            </a:tbl>
          </a:graphicData>
        </a:graphic>
      </p:graphicFrame>
      <p:sp>
        <p:nvSpPr>
          <p:cNvPr id="4" name="Text Placeholder 3">
            <a:extLst>
              <a:ext uri="{FF2B5EF4-FFF2-40B4-BE49-F238E27FC236}">
                <a16:creationId xmlns:a16="http://schemas.microsoft.com/office/drawing/2014/main" id="{B20CBF38-CA3D-447A-B978-39D8D15E8C6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9472073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62026-F12A-48AF-AD7F-E291B1611F9F}"/>
              </a:ext>
            </a:extLst>
          </p:cNvPr>
          <p:cNvSpPr>
            <a:spLocks noGrp="1"/>
          </p:cNvSpPr>
          <p:nvPr>
            <p:ph type="title"/>
          </p:nvPr>
        </p:nvSpPr>
        <p:spPr/>
        <p:txBody>
          <a:bodyPr/>
          <a:lstStyle/>
          <a:p>
            <a:r>
              <a:rPr lang="en-US"/>
              <a:t>Instagram Posts Table | Yapı Kredi İK - 3 of 8</a:t>
            </a:r>
          </a:p>
        </p:txBody>
      </p:sp>
      <p:graphicFrame>
        <p:nvGraphicFramePr>
          <p:cNvPr id="5" name="Table Placeholder 4">
            <a:extLst>
              <a:ext uri="{FF2B5EF4-FFF2-40B4-BE49-F238E27FC236}">
                <a16:creationId xmlns:a16="http://schemas.microsoft.com/office/drawing/2014/main" id="{E9427768-0046-4561-AAE8-9DB361FCD97B}"/>
              </a:ext>
            </a:extLst>
          </p:cNvPr>
          <p:cNvGraphicFramePr>
            <a:graphicFrameLocks noGrp="1"/>
          </p:cNvGraphicFramePr>
          <p:nvPr>
            <p:ph type="tbl" sz="quarter" idx="13"/>
            <p:extLst>
              <p:ext uri="{D42A27DB-BD31-4B8C-83A1-F6EECF244321}">
                <p14:modId xmlns:p14="http://schemas.microsoft.com/office/powerpoint/2010/main" val="104722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2470054"/>
                    </a:ext>
                  </a:extLst>
                </a:gridCol>
                <a:gridCol w="1810512">
                  <a:extLst>
                    <a:ext uri="{9D8B030D-6E8A-4147-A177-3AD203B41FA5}">
                      <a16:colId xmlns:a16="http://schemas.microsoft.com/office/drawing/2014/main" val="599891781"/>
                    </a:ext>
                  </a:extLst>
                </a:gridCol>
                <a:gridCol w="822960">
                  <a:extLst>
                    <a:ext uri="{9D8B030D-6E8A-4147-A177-3AD203B41FA5}">
                      <a16:colId xmlns:a16="http://schemas.microsoft.com/office/drawing/2014/main" val="3759535459"/>
                    </a:ext>
                  </a:extLst>
                </a:gridCol>
                <a:gridCol w="822960">
                  <a:extLst>
                    <a:ext uri="{9D8B030D-6E8A-4147-A177-3AD203B41FA5}">
                      <a16:colId xmlns:a16="http://schemas.microsoft.com/office/drawing/2014/main" val="3442834992"/>
                    </a:ext>
                  </a:extLst>
                </a:gridCol>
                <a:gridCol w="822960">
                  <a:extLst>
                    <a:ext uri="{9D8B030D-6E8A-4147-A177-3AD203B41FA5}">
                      <a16:colId xmlns:a16="http://schemas.microsoft.com/office/drawing/2014/main" val="2889983471"/>
                    </a:ext>
                  </a:extLst>
                </a:gridCol>
                <a:gridCol w="822960">
                  <a:extLst>
                    <a:ext uri="{9D8B030D-6E8A-4147-A177-3AD203B41FA5}">
                      <a16:colId xmlns:a16="http://schemas.microsoft.com/office/drawing/2014/main" val="3485266193"/>
                    </a:ext>
                  </a:extLst>
                </a:gridCol>
                <a:gridCol w="822960">
                  <a:extLst>
                    <a:ext uri="{9D8B030D-6E8A-4147-A177-3AD203B41FA5}">
                      <a16:colId xmlns:a16="http://schemas.microsoft.com/office/drawing/2014/main" val="1491141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797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- 2019-10-23 15:31:54</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Üniversitesi'nde Current Trends in Selected Industries dersimizde bugün konumuz Kurumsal ve Ticari Bankacılıktı! Genel Müdür Yardımcımız Erhan Adalı, Grup Direktörümüz Pınar Salcı ve Direktörümüz Hale Tunaboylu Yayla öğrencilerle birlikteydi.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https://www.instagram.com/p/B390GuhhGeY/media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5012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- 2019-10-18 15:27:32</a:t>
                      </a:r>
                      <a:r>
                        <a:rPr kumimoji="0" lang="en-US" sz="1000" b="0" i="0" u="none" strike="noStrike" kern="1200" cap="none" spc="0" normalizeH="0" baseline="0" noProof="0">
                          <a:ln>
                            <a:noFill/>
                          </a:ln>
                          <a:solidFill>
                            <a:prstClr val="black"/>
                          </a:solidFill>
                          <a:effectLst/>
                          <a:uLnTx/>
                          <a:uFillTx/>
                          <a:latin typeface="+mn-lt"/>
                          <a:ea typeface="+mn-ea"/>
                          <a:cs typeface="+mn-cs"/>
                        </a:rPr>
                        <a:t>
 Zirvede bir Yapı Kredili! 🧗🏻‍♂ Samsun Verçenik Yayla’sına yaptığı tırmanış ile bayrağımızı zirveye taşıyan çalışma arkadaşımız Özgür Salcan’a teşekkür ederiz.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https://www.instagram.com/p/B3w7obFhchD/media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5838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- 2019-10-21 15:12:32</a:t>
                      </a:r>
                      <a:r>
                        <a:rPr kumimoji="0" lang="en-US" sz="1000" b="0" i="0" u="none" strike="noStrike" kern="1200" cap="none" spc="0" normalizeH="0" baseline="0" noProof="0">
                          <a:ln>
                            <a:noFill/>
                          </a:ln>
                          <a:solidFill>
                            <a:prstClr val="black"/>
                          </a:solidFill>
                          <a:effectLst/>
                          <a:uLnTx/>
                          <a:uFillTx/>
                          <a:latin typeface="+mn-lt"/>
                          <a:ea typeface="+mn-ea"/>
                          <a:cs typeface="+mn-cs"/>
                        </a:rPr>
                        <a:t>
 Yapı Kredi Gönüllüleri, üniversitelerdeki gönüllü gençler ile Samsun Toplum Gönüllüleri Vakfı İğne Deliği Gençlik Merkezi İstihdam Kampı’ndaydı. Müşteri Hizmetleri Müdürümüz mehmetyeni, gençlere bankacılık sektörüyle ilgili tecrübelerini aktardı. #YapıKrediGönüllüleri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https://www.instagram.com/p/B34oTKnhw5g/media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3953424"/>
                  </a:ext>
                </a:extLst>
              </a:tr>
            </a:tbl>
          </a:graphicData>
        </a:graphic>
      </p:graphicFrame>
      <p:sp>
        <p:nvSpPr>
          <p:cNvPr id="4" name="Text Placeholder 3">
            <a:extLst>
              <a:ext uri="{FF2B5EF4-FFF2-40B4-BE49-F238E27FC236}">
                <a16:creationId xmlns:a16="http://schemas.microsoft.com/office/drawing/2014/main" id="{9A6A4BD3-BEA1-49A8-9570-A0E04C50BC8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2533180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4697D-6176-4254-ABE0-8ACC68A8711B}"/>
              </a:ext>
            </a:extLst>
          </p:cNvPr>
          <p:cNvSpPr>
            <a:spLocks noGrp="1"/>
          </p:cNvSpPr>
          <p:nvPr>
            <p:ph type="title"/>
          </p:nvPr>
        </p:nvSpPr>
        <p:spPr/>
        <p:txBody>
          <a:bodyPr/>
          <a:lstStyle/>
          <a:p>
            <a:r>
              <a:rPr lang="en-US"/>
              <a:t>Instagram Posts Table | Yapı Kredi İK - 4 of 8</a:t>
            </a:r>
          </a:p>
        </p:txBody>
      </p:sp>
      <p:graphicFrame>
        <p:nvGraphicFramePr>
          <p:cNvPr id="5" name="Table Placeholder 4">
            <a:extLst>
              <a:ext uri="{FF2B5EF4-FFF2-40B4-BE49-F238E27FC236}">
                <a16:creationId xmlns:a16="http://schemas.microsoft.com/office/drawing/2014/main" id="{24D49977-1E8C-4878-BEEB-5DB6C6D0938C}"/>
              </a:ext>
            </a:extLst>
          </p:cNvPr>
          <p:cNvGraphicFramePr>
            <a:graphicFrameLocks noGrp="1"/>
          </p:cNvGraphicFramePr>
          <p:nvPr>
            <p:ph type="tbl" sz="quarter" idx="13"/>
            <p:extLst>
              <p:ext uri="{D42A27DB-BD31-4B8C-83A1-F6EECF244321}">
                <p14:modId xmlns:p14="http://schemas.microsoft.com/office/powerpoint/2010/main" val="3293913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38373889"/>
                    </a:ext>
                  </a:extLst>
                </a:gridCol>
                <a:gridCol w="1810512">
                  <a:extLst>
                    <a:ext uri="{9D8B030D-6E8A-4147-A177-3AD203B41FA5}">
                      <a16:colId xmlns:a16="http://schemas.microsoft.com/office/drawing/2014/main" val="856733494"/>
                    </a:ext>
                  </a:extLst>
                </a:gridCol>
                <a:gridCol w="822960">
                  <a:extLst>
                    <a:ext uri="{9D8B030D-6E8A-4147-A177-3AD203B41FA5}">
                      <a16:colId xmlns:a16="http://schemas.microsoft.com/office/drawing/2014/main" val="2149851400"/>
                    </a:ext>
                  </a:extLst>
                </a:gridCol>
                <a:gridCol w="822960">
                  <a:extLst>
                    <a:ext uri="{9D8B030D-6E8A-4147-A177-3AD203B41FA5}">
                      <a16:colId xmlns:a16="http://schemas.microsoft.com/office/drawing/2014/main" val="1828147225"/>
                    </a:ext>
                  </a:extLst>
                </a:gridCol>
                <a:gridCol w="822960">
                  <a:extLst>
                    <a:ext uri="{9D8B030D-6E8A-4147-A177-3AD203B41FA5}">
                      <a16:colId xmlns:a16="http://schemas.microsoft.com/office/drawing/2014/main" val="3736396056"/>
                    </a:ext>
                  </a:extLst>
                </a:gridCol>
                <a:gridCol w="822960">
                  <a:extLst>
                    <a:ext uri="{9D8B030D-6E8A-4147-A177-3AD203B41FA5}">
                      <a16:colId xmlns:a16="http://schemas.microsoft.com/office/drawing/2014/main" val="3801711144"/>
                    </a:ext>
                  </a:extLst>
                </a:gridCol>
                <a:gridCol w="822960">
                  <a:extLst>
                    <a:ext uri="{9D8B030D-6E8A-4147-A177-3AD203B41FA5}">
                      <a16:colId xmlns:a16="http://schemas.microsoft.com/office/drawing/2014/main" val="249692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289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- 2019-10-08 08:10:29</a:t>
                      </a:r>
                      <a:r>
                        <a:rPr kumimoji="0" lang="en-US" sz="1000" b="0" i="0" u="none" strike="noStrike" kern="1200" cap="none" spc="0" normalizeH="0" baseline="0" noProof="0">
                          <a:ln>
                            <a:noFill/>
                          </a:ln>
                          <a:solidFill>
                            <a:prstClr val="black"/>
                          </a:solidFill>
                          <a:effectLst/>
                          <a:uLnTx/>
                          <a:uFillTx/>
                          <a:latin typeface="+mn-lt"/>
                          <a:ea typeface="+mn-ea"/>
                          <a:cs typeface="+mn-cs"/>
                        </a:rPr>
                        <a:t>
 İş hayatında başarılı olmak için okulda öğrendiklerin yeterli olmayabilir. Digitalent Genç Yetenek Programı'na katıl, özel eğitimler, uzun dönem staj ve yurt dışında dilediğin konferansa gitme imkanıyla iş hayatına tam donanımlı başla! 😎 Başvurmak için bio’muzdaki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https://www.instagram.com/p/B3WZqn9hXYo/media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3725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- 2019-10-10 12:41:08</a:t>
                      </a:r>
                      <a:r>
                        <a:rPr kumimoji="0" lang="en-US" sz="1000" b="0" i="0" u="none" strike="noStrike" kern="1200" cap="none" spc="0" normalizeH="0" baseline="0" noProof="0">
                          <a:ln>
                            <a:noFill/>
                          </a:ln>
                          <a:solidFill>
                            <a:prstClr val="black"/>
                          </a:solidFill>
                          <a:effectLst/>
                          <a:uLnTx/>
                          <a:uFillTx/>
                          <a:latin typeface="+mn-lt"/>
                          <a:ea typeface="+mn-ea"/>
                          <a:cs typeface="+mn-cs"/>
                        </a:rPr>
                        <a:t>
 Üniversite öğrencilerine yeni eğitim yılının ilk hediyelerini BİZ vermek istedik ve onlar için kitler hazırladık. 🤗 Kullandıkça bizi hatırlamaları dileğiyle.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https://www.instagram.com/p/B3cCOrbBcOs/media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90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- 2019-10-30 12:59:38</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Current Trends in Selected Industries: Banking dersinde bugünün konusu Kurumsal ve Ticari Krediler. Genel Müdür Yardımcımız eyuboglun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https://www.instagram.com/p/B4PkPsHBhK_/media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013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- 2019-10-23 11:27:27</a:t>
                      </a:r>
                      <a:r>
                        <a:rPr kumimoji="0" lang="en-US" sz="1000" b="0" i="0" u="none" strike="noStrike" kern="1200" cap="none" spc="0" normalizeH="0" baseline="0" noProof="0">
                          <a:ln>
                            <a:noFill/>
                          </a:ln>
                          <a:solidFill>
                            <a:prstClr val="black"/>
                          </a:solidFill>
                          <a:effectLst/>
                          <a:uLnTx/>
                          <a:uFillTx/>
                          <a:latin typeface="+mn-lt"/>
                          <a:ea typeface="+mn-ea"/>
                          <a:cs typeface="+mn-cs"/>
                        </a:rPr>
                        <a:t>
 Resmi sponsoru oldugumuz TEGEP 9. Eğitim ve Gelişim Zirvesi’nde Yapı Kredi BizTUBE'u anlattık.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https://www.instagram.com/p/B39YIV9h8Np/media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3226308"/>
                  </a:ext>
                </a:extLst>
              </a:tr>
            </a:tbl>
          </a:graphicData>
        </a:graphic>
      </p:graphicFrame>
      <p:sp>
        <p:nvSpPr>
          <p:cNvPr id="4" name="Text Placeholder 3">
            <a:extLst>
              <a:ext uri="{FF2B5EF4-FFF2-40B4-BE49-F238E27FC236}">
                <a16:creationId xmlns:a16="http://schemas.microsoft.com/office/drawing/2014/main" id="{F9F54877-9424-4D5C-BB56-79E6ECF633A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5384967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F7199-B243-49CD-BD87-358CD47FCEA6}"/>
              </a:ext>
            </a:extLst>
          </p:cNvPr>
          <p:cNvSpPr>
            <a:spLocks noGrp="1"/>
          </p:cNvSpPr>
          <p:nvPr>
            <p:ph type="title"/>
          </p:nvPr>
        </p:nvSpPr>
        <p:spPr/>
        <p:txBody>
          <a:bodyPr/>
          <a:lstStyle/>
          <a:p>
            <a:r>
              <a:rPr lang="en-US"/>
              <a:t>Instagram Posts Table | Yapı Kredi İK - 5 of 8</a:t>
            </a:r>
          </a:p>
        </p:txBody>
      </p:sp>
      <p:graphicFrame>
        <p:nvGraphicFramePr>
          <p:cNvPr id="5" name="Table Placeholder 4">
            <a:extLst>
              <a:ext uri="{FF2B5EF4-FFF2-40B4-BE49-F238E27FC236}">
                <a16:creationId xmlns:a16="http://schemas.microsoft.com/office/drawing/2014/main" id="{45F5AFB2-FFEE-47D5-B60D-0BA6E583C27A}"/>
              </a:ext>
            </a:extLst>
          </p:cNvPr>
          <p:cNvGraphicFramePr>
            <a:graphicFrameLocks noGrp="1"/>
          </p:cNvGraphicFramePr>
          <p:nvPr>
            <p:ph type="tbl" sz="quarter" idx="13"/>
            <p:extLst>
              <p:ext uri="{D42A27DB-BD31-4B8C-83A1-F6EECF244321}">
                <p14:modId xmlns:p14="http://schemas.microsoft.com/office/powerpoint/2010/main" val="2013850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10894647"/>
                    </a:ext>
                  </a:extLst>
                </a:gridCol>
                <a:gridCol w="1810512">
                  <a:extLst>
                    <a:ext uri="{9D8B030D-6E8A-4147-A177-3AD203B41FA5}">
                      <a16:colId xmlns:a16="http://schemas.microsoft.com/office/drawing/2014/main" val="1835030828"/>
                    </a:ext>
                  </a:extLst>
                </a:gridCol>
                <a:gridCol w="822960">
                  <a:extLst>
                    <a:ext uri="{9D8B030D-6E8A-4147-A177-3AD203B41FA5}">
                      <a16:colId xmlns:a16="http://schemas.microsoft.com/office/drawing/2014/main" val="1747527436"/>
                    </a:ext>
                  </a:extLst>
                </a:gridCol>
                <a:gridCol w="822960">
                  <a:extLst>
                    <a:ext uri="{9D8B030D-6E8A-4147-A177-3AD203B41FA5}">
                      <a16:colId xmlns:a16="http://schemas.microsoft.com/office/drawing/2014/main" val="2352613379"/>
                    </a:ext>
                  </a:extLst>
                </a:gridCol>
                <a:gridCol w="822960">
                  <a:extLst>
                    <a:ext uri="{9D8B030D-6E8A-4147-A177-3AD203B41FA5}">
                      <a16:colId xmlns:a16="http://schemas.microsoft.com/office/drawing/2014/main" val="2140892349"/>
                    </a:ext>
                  </a:extLst>
                </a:gridCol>
                <a:gridCol w="822960">
                  <a:extLst>
                    <a:ext uri="{9D8B030D-6E8A-4147-A177-3AD203B41FA5}">
                      <a16:colId xmlns:a16="http://schemas.microsoft.com/office/drawing/2014/main" val="872238227"/>
                    </a:ext>
                  </a:extLst>
                </a:gridCol>
                <a:gridCol w="822960">
                  <a:extLst>
                    <a:ext uri="{9D8B030D-6E8A-4147-A177-3AD203B41FA5}">
                      <a16:colId xmlns:a16="http://schemas.microsoft.com/office/drawing/2014/main" val="1932147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0536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- 2019-10-25 11:55:32</a:t>
                      </a:r>
                      <a:r>
                        <a:rPr kumimoji="0" lang="en-US" sz="1000" b="0" i="0" u="none" strike="noStrike" kern="1200" cap="none" spc="0" normalizeH="0" baseline="0" noProof="0">
                          <a:ln>
                            <a:noFill/>
                          </a:ln>
                          <a:solidFill>
                            <a:prstClr val="black"/>
                          </a:solidFill>
                          <a:effectLst/>
                          <a:uLnTx/>
                          <a:uFillTx/>
                          <a:latin typeface="+mn-lt"/>
                          <a:ea typeface="+mn-ea"/>
                          <a:cs typeface="+mn-cs"/>
                        </a:rPr>
                        <a:t>
 Yale Üniversitesi’nin 36 saat süren YHack hackathon etkinliği Yapı Kredi’nin de desteğiyle 25-27 Ekim tarihleri arasında gerçekleşecek.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https://www.instagram.com/p/B4Ck7wcBT3T/media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971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- 2019-10-16 14:17:47</a:t>
                      </a:r>
                      <a:r>
                        <a:rPr kumimoji="0" lang="en-US" sz="1000" b="0" i="0" u="none" strike="noStrike" kern="1200" cap="none" spc="0" normalizeH="0" baseline="0" noProof="0">
                          <a:ln>
                            <a:noFill/>
                          </a:ln>
                          <a:solidFill>
                            <a:prstClr val="black"/>
                          </a:solidFill>
                          <a:effectLst/>
                          <a:uLnTx/>
                          <a:uFillTx/>
                          <a:latin typeface="+mn-lt"/>
                          <a:ea typeface="+mn-ea"/>
                          <a:cs typeface="+mn-cs"/>
                        </a:rPr>
                        <a:t>
 Current Trends in Selected Industries dersinde bugün Dijital Bankacılık dersi için direktörümüz Evren Şahin Boğaziçi Üniversitesi'nde!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https://www.instagram.com/p/B3rqDzDB3hh/media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263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- 2019-10-08 08:22:21</a:t>
                      </a:r>
                      <a:r>
                        <a:rPr kumimoji="0" lang="en-US" sz="1000" b="0" i="0" u="none" strike="noStrike" kern="1200" cap="none" spc="0" normalizeH="0" baseline="0" noProof="0">
                          <a:ln>
                            <a:noFill/>
                          </a:ln>
                          <a:solidFill>
                            <a:prstClr val="black"/>
                          </a:solidFill>
                          <a:effectLst/>
                          <a:uLnTx/>
                          <a:uFillTx/>
                          <a:latin typeface="+mn-lt"/>
                          <a:ea typeface="+mn-ea"/>
                          <a:cs typeface="+mn-cs"/>
                        </a:rPr>
                        <a:t>
 Okulda öğrendiklerin gerçek hayatta ne kadar işe yarar bilmiyoruz ama, Digitalent Yetenek Programı’nda öğrendiklerin iş hayatında çok işine yarayacak! 😉 Yapı Kredi Digitalent’a katıl, özel eğitimler, uzun dönem staj imkanı ve farklı deneyimlerle iş hayatına tam donanımlı başla! 😎 Başvurmak için bio’muzdaki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https://www.instagram.com/p/B3WbBhMhfnU/media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38522860"/>
                  </a:ext>
                </a:extLst>
              </a:tr>
            </a:tbl>
          </a:graphicData>
        </a:graphic>
      </p:graphicFrame>
      <p:sp>
        <p:nvSpPr>
          <p:cNvPr id="4" name="Text Placeholder 3">
            <a:extLst>
              <a:ext uri="{FF2B5EF4-FFF2-40B4-BE49-F238E27FC236}">
                <a16:creationId xmlns:a16="http://schemas.microsoft.com/office/drawing/2014/main" id="{0C5A2702-179E-44FA-B777-52B0C28CEB2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962404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6CDF7-B31A-4A06-9CC4-0FCDF0A643E2}"/>
              </a:ext>
            </a:extLst>
          </p:cNvPr>
          <p:cNvSpPr>
            <a:spLocks noGrp="1"/>
          </p:cNvSpPr>
          <p:nvPr>
            <p:ph type="title"/>
          </p:nvPr>
        </p:nvSpPr>
        <p:spPr/>
        <p:txBody>
          <a:bodyPr/>
          <a:lstStyle/>
          <a:p>
            <a:r>
              <a:rPr lang="en-US"/>
              <a:t>Instagram Posts Table | Yapı Kredi İK - 6 of 8</a:t>
            </a:r>
          </a:p>
        </p:txBody>
      </p:sp>
      <p:graphicFrame>
        <p:nvGraphicFramePr>
          <p:cNvPr id="5" name="Table Placeholder 4">
            <a:extLst>
              <a:ext uri="{FF2B5EF4-FFF2-40B4-BE49-F238E27FC236}">
                <a16:creationId xmlns:a16="http://schemas.microsoft.com/office/drawing/2014/main" id="{EFE36226-DFC0-4BE8-AC6C-475ABF5D831A}"/>
              </a:ext>
            </a:extLst>
          </p:cNvPr>
          <p:cNvGraphicFramePr>
            <a:graphicFrameLocks noGrp="1"/>
          </p:cNvGraphicFramePr>
          <p:nvPr>
            <p:ph type="tbl" sz="quarter" idx="13"/>
            <p:extLst>
              <p:ext uri="{D42A27DB-BD31-4B8C-83A1-F6EECF244321}">
                <p14:modId xmlns:p14="http://schemas.microsoft.com/office/powerpoint/2010/main" val="1573139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8503117"/>
                    </a:ext>
                  </a:extLst>
                </a:gridCol>
                <a:gridCol w="1810512">
                  <a:extLst>
                    <a:ext uri="{9D8B030D-6E8A-4147-A177-3AD203B41FA5}">
                      <a16:colId xmlns:a16="http://schemas.microsoft.com/office/drawing/2014/main" val="3736049135"/>
                    </a:ext>
                  </a:extLst>
                </a:gridCol>
                <a:gridCol w="822960">
                  <a:extLst>
                    <a:ext uri="{9D8B030D-6E8A-4147-A177-3AD203B41FA5}">
                      <a16:colId xmlns:a16="http://schemas.microsoft.com/office/drawing/2014/main" val="2830261266"/>
                    </a:ext>
                  </a:extLst>
                </a:gridCol>
                <a:gridCol w="822960">
                  <a:extLst>
                    <a:ext uri="{9D8B030D-6E8A-4147-A177-3AD203B41FA5}">
                      <a16:colId xmlns:a16="http://schemas.microsoft.com/office/drawing/2014/main" val="2376381419"/>
                    </a:ext>
                  </a:extLst>
                </a:gridCol>
                <a:gridCol w="822960">
                  <a:extLst>
                    <a:ext uri="{9D8B030D-6E8A-4147-A177-3AD203B41FA5}">
                      <a16:colId xmlns:a16="http://schemas.microsoft.com/office/drawing/2014/main" val="3273295957"/>
                    </a:ext>
                  </a:extLst>
                </a:gridCol>
                <a:gridCol w="822960">
                  <a:extLst>
                    <a:ext uri="{9D8B030D-6E8A-4147-A177-3AD203B41FA5}">
                      <a16:colId xmlns:a16="http://schemas.microsoft.com/office/drawing/2014/main" val="2564134687"/>
                    </a:ext>
                  </a:extLst>
                </a:gridCol>
                <a:gridCol w="822960">
                  <a:extLst>
                    <a:ext uri="{9D8B030D-6E8A-4147-A177-3AD203B41FA5}">
                      <a16:colId xmlns:a16="http://schemas.microsoft.com/office/drawing/2014/main" val="4069211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497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- 2019-10-31 15:50:06</a:t>
                      </a:r>
                      <a:r>
                        <a:rPr kumimoji="0" lang="en-US" sz="1000" b="0" i="0" u="none" strike="noStrike" kern="1200" cap="none" spc="0" normalizeH="0" baseline="0" noProof="0">
                          <a:ln>
                            <a:noFill/>
                          </a:ln>
                          <a:solidFill>
                            <a:prstClr val="black"/>
                          </a:solidFill>
                          <a:effectLst/>
                          <a:uLnTx/>
                          <a:uFillTx/>
                          <a:latin typeface="+mn-lt"/>
                          <a:ea typeface="+mn-ea"/>
                          <a:cs typeface="+mn-cs"/>
                        </a:rPr>
                        <a:t>
 Minik Yapı Kredililer, 29 Ekim Cumhuriyet Bayramı’na özel Genel Müdürlük binamıza kurduğumuz sanal gerçeklik sistemi ile Anıtkabir’i ziyaret ettiler.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https://www.instagram.com/p/B4ScjEhhnlz/media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976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- 2019-10-17 14:05:30</a:t>
                      </a:r>
                      <a:r>
                        <a:rPr kumimoji="0" lang="en-US" sz="1000" b="0" i="0" u="none" strike="noStrike" kern="1200" cap="none" spc="0" normalizeH="0" baseline="0" noProof="0">
                          <a:ln>
                            <a:noFill/>
                          </a:ln>
                          <a:solidFill>
                            <a:prstClr val="black"/>
                          </a:solidFill>
                          <a:effectLst/>
                          <a:uLnTx/>
                          <a:uFillTx/>
                          <a:latin typeface="+mn-lt"/>
                          <a:ea typeface="+mn-ea"/>
                          <a:cs typeface="+mn-cs"/>
                        </a:rPr>
                        <a:t>
 Yaz bitmeden güzel havaların tadını çıkarmak lazım dediğimiz bir günden #tbt!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https://www.instagram.com/p/B3uNcqihQh9/media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297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- 2019-10-02 16:19:09</a:t>
                      </a:r>
                      <a:r>
                        <a:rPr kumimoji="0" lang="en-US" sz="1000" b="0" i="0" u="none" strike="noStrike" kern="1200" cap="none" spc="0" normalizeH="0" baseline="0" noProof="0">
                          <a:ln>
                            <a:noFill/>
                          </a:ln>
                          <a:solidFill>
                            <a:prstClr val="black"/>
                          </a:solidFill>
                          <a:effectLst/>
                          <a:uLnTx/>
                          <a:uFillTx/>
                          <a:latin typeface="+mn-lt"/>
                          <a:ea typeface="+mn-ea"/>
                          <a:cs typeface="+mn-cs"/>
                        </a:rPr>
                        <a:t>
 Yapı Kredi Digitalent Genç Yetenek Programı başvuruları başladı! 🎓 Sen de Digitalent’a katıl, özel eğitimler, uzun dönem staj imkanı ve farklı deneyimlerle iş hayatına tam donanımlı başla! 😎 Başvuru için profilimizdeki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https://www.instagram.com/p/B3H00dUBuvz/media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17623847"/>
                  </a:ext>
                </a:extLst>
              </a:tr>
            </a:tbl>
          </a:graphicData>
        </a:graphic>
      </p:graphicFrame>
      <p:sp>
        <p:nvSpPr>
          <p:cNvPr id="4" name="Text Placeholder 3">
            <a:extLst>
              <a:ext uri="{FF2B5EF4-FFF2-40B4-BE49-F238E27FC236}">
                <a16:creationId xmlns:a16="http://schemas.microsoft.com/office/drawing/2014/main" id="{69E65B5B-3C16-4F48-BB77-E082C8B4E54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888238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D9806-38FF-48BD-8CD1-C7B9A1A56120}"/>
              </a:ext>
            </a:extLst>
          </p:cNvPr>
          <p:cNvSpPr>
            <a:spLocks noGrp="1"/>
          </p:cNvSpPr>
          <p:nvPr>
            <p:ph type="title"/>
          </p:nvPr>
        </p:nvSpPr>
        <p:spPr/>
        <p:txBody>
          <a:bodyPr/>
          <a:lstStyle/>
          <a:p>
            <a:r>
              <a:rPr lang="en-US"/>
              <a:t>Instagram Posts Table | Yapı Kredi İK - 7 of 8</a:t>
            </a:r>
          </a:p>
        </p:txBody>
      </p:sp>
      <p:graphicFrame>
        <p:nvGraphicFramePr>
          <p:cNvPr id="5" name="Table Placeholder 4">
            <a:extLst>
              <a:ext uri="{FF2B5EF4-FFF2-40B4-BE49-F238E27FC236}">
                <a16:creationId xmlns:a16="http://schemas.microsoft.com/office/drawing/2014/main" id="{5DEEB175-44F2-4C48-8D9B-7FE0BFE66FD0}"/>
              </a:ext>
            </a:extLst>
          </p:cNvPr>
          <p:cNvGraphicFramePr>
            <a:graphicFrameLocks noGrp="1"/>
          </p:cNvGraphicFramePr>
          <p:nvPr>
            <p:ph type="tbl" sz="quarter" idx="13"/>
            <p:extLst>
              <p:ext uri="{D42A27DB-BD31-4B8C-83A1-F6EECF244321}">
                <p14:modId xmlns:p14="http://schemas.microsoft.com/office/powerpoint/2010/main" val="813450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47074511"/>
                    </a:ext>
                  </a:extLst>
                </a:gridCol>
                <a:gridCol w="1810512">
                  <a:extLst>
                    <a:ext uri="{9D8B030D-6E8A-4147-A177-3AD203B41FA5}">
                      <a16:colId xmlns:a16="http://schemas.microsoft.com/office/drawing/2014/main" val="2637632565"/>
                    </a:ext>
                  </a:extLst>
                </a:gridCol>
                <a:gridCol w="822960">
                  <a:extLst>
                    <a:ext uri="{9D8B030D-6E8A-4147-A177-3AD203B41FA5}">
                      <a16:colId xmlns:a16="http://schemas.microsoft.com/office/drawing/2014/main" val="1577935745"/>
                    </a:ext>
                  </a:extLst>
                </a:gridCol>
                <a:gridCol w="822960">
                  <a:extLst>
                    <a:ext uri="{9D8B030D-6E8A-4147-A177-3AD203B41FA5}">
                      <a16:colId xmlns:a16="http://schemas.microsoft.com/office/drawing/2014/main" val="3070817133"/>
                    </a:ext>
                  </a:extLst>
                </a:gridCol>
                <a:gridCol w="822960">
                  <a:extLst>
                    <a:ext uri="{9D8B030D-6E8A-4147-A177-3AD203B41FA5}">
                      <a16:colId xmlns:a16="http://schemas.microsoft.com/office/drawing/2014/main" val="3178436804"/>
                    </a:ext>
                  </a:extLst>
                </a:gridCol>
                <a:gridCol w="822960">
                  <a:extLst>
                    <a:ext uri="{9D8B030D-6E8A-4147-A177-3AD203B41FA5}">
                      <a16:colId xmlns:a16="http://schemas.microsoft.com/office/drawing/2014/main" val="426951787"/>
                    </a:ext>
                  </a:extLst>
                </a:gridCol>
                <a:gridCol w="822960">
                  <a:extLst>
                    <a:ext uri="{9D8B030D-6E8A-4147-A177-3AD203B41FA5}">
                      <a16:colId xmlns:a16="http://schemas.microsoft.com/office/drawing/2014/main" val="965084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7088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- 2019-10-14 14:41:24</a:t>
                      </a:r>
                      <a:r>
                        <a:rPr kumimoji="0" lang="en-US" sz="1000" b="0" i="0" u="none" strike="noStrike" kern="1200" cap="none" spc="0" normalizeH="0" baseline="0" noProof="0">
                          <a:ln>
                            <a:noFill/>
                          </a:ln>
                          <a:solidFill>
                            <a:prstClr val="black"/>
                          </a:solidFill>
                          <a:effectLst/>
                          <a:uLnTx/>
                          <a:uFillTx/>
                          <a:latin typeface="+mn-lt"/>
                          <a:ea typeface="+mn-ea"/>
                          <a:cs typeface="+mn-cs"/>
                        </a:rPr>
                        <a:t>
 Romanya’ya geldim çünkü çok uluslu bir grubun diğer ülkelerinde çalışarak farklılıkları gözlemlemek ve bu anlamda deneyim kazanmak istedim
-  Romanya’da yaşamanın en özel yanı Karpat Dağları’nın sunmuş olduğu harika doğa ve her alanda insanlarla kolay iletişim kurabilme.
-  Şehrin en sevdiğim yanı outdoor aktivitelerine uygun planlanmış, tarih ve doğayla iç içe yaşama ortamı.
-  Romanya’da expat olmak bana farklı bir kültürde ve farklı çalışma yöntemleriyle iş birliği geliştirme alışkanlığı kazandırdı.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https://www.instagram.com/p/B3mjK_Lh-tv/media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060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- 2019-10-03 15:48:50</a:t>
                      </a:r>
                      <a:r>
                        <a:rPr kumimoji="0" lang="en-US" sz="1000" b="0" i="0" u="none" strike="noStrike" kern="1200" cap="none" spc="0" normalizeH="0" baseline="0" noProof="0">
                          <a:ln>
                            <a:noFill/>
                          </a:ln>
                          <a:solidFill>
                            <a:prstClr val="black"/>
                          </a:solidFill>
                          <a:effectLst/>
                          <a:uLnTx/>
                          <a:uFillTx/>
                          <a:latin typeface="+mn-lt"/>
                          <a:ea typeface="+mn-ea"/>
                          <a:cs typeface="+mn-cs"/>
                        </a:rPr>
                        <a:t>
 Linkedin’i en etkin kullanan kurumların ödüllendirildiği Linkedin Talent Awards’da “En İyi Yetenek Kazanımı Ekibi” kategorisinde finalist olduk!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https://www.instagram.com/p/B3KWJOthXgL/media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0367458"/>
                  </a:ext>
                </a:extLst>
              </a:tr>
            </a:tbl>
          </a:graphicData>
        </a:graphic>
      </p:graphicFrame>
      <p:sp>
        <p:nvSpPr>
          <p:cNvPr id="4" name="Text Placeholder 3">
            <a:extLst>
              <a:ext uri="{FF2B5EF4-FFF2-40B4-BE49-F238E27FC236}">
                <a16:creationId xmlns:a16="http://schemas.microsoft.com/office/drawing/2014/main" id="{0B67DE1D-5920-4D6B-9DB9-8ECBBAB3C4B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9840492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5C0FE-6988-489E-A873-C12AF707D2EA}"/>
              </a:ext>
            </a:extLst>
          </p:cNvPr>
          <p:cNvSpPr>
            <a:spLocks noGrp="1"/>
          </p:cNvSpPr>
          <p:nvPr>
            <p:ph type="title"/>
          </p:nvPr>
        </p:nvSpPr>
        <p:spPr/>
        <p:txBody>
          <a:bodyPr/>
          <a:lstStyle/>
          <a:p>
            <a:r>
              <a:rPr lang="en-US"/>
              <a:t>Instagram Posts Table | Yapı Kredi İK - 8 of 8</a:t>
            </a:r>
          </a:p>
        </p:txBody>
      </p:sp>
      <p:graphicFrame>
        <p:nvGraphicFramePr>
          <p:cNvPr id="5" name="Table Placeholder 4">
            <a:extLst>
              <a:ext uri="{FF2B5EF4-FFF2-40B4-BE49-F238E27FC236}">
                <a16:creationId xmlns:a16="http://schemas.microsoft.com/office/drawing/2014/main" id="{465FF564-B46B-43FE-8F52-8ED06C3E2D76}"/>
              </a:ext>
            </a:extLst>
          </p:cNvPr>
          <p:cNvGraphicFramePr>
            <a:graphicFrameLocks noGrp="1"/>
          </p:cNvGraphicFramePr>
          <p:nvPr>
            <p:ph type="tbl" sz="quarter" idx="13"/>
            <p:extLst>
              <p:ext uri="{D42A27DB-BD31-4B8C-83A1-F6EECF244321}">
                <p14:modId xmlns:p14="http://schemas.microsoft.com/office/powerpoint/2010/main" val="1396916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26429673"/>
                    </a:ext>
                  </a:extLst>
                </a:gridCol>
                <a:gridCol w="1810512">
                  <a:extLst>
                    <a:ext uri="{9D8B030D-6E8A-4147-A177-3AD203B41FA5}">
                      <a16:colId xmlns:a16="http://schemas.microsoft.com/office/drawing/2014/main" val="2673180705"/>
                    </a:ext>
                  </a:extLst>
                </a:gridCol>
                <a:gridCol w="822960">
                  <a:extLst>
                    <a:ext uri="{9D8B030D-6E8A-4147-A177-3AD203B41FA5}">
                      <a16:colId xmlns:a16="http://schemas.microsoft.com/office/drawing/2014/main" val="2048360363"/>
                    </a:ext>
                  </a:extLst>
                </a:gridCol>
                <a:gridCol w="822960">
                  <a:extLst>
                    <a:ext uri="{9D8B030D-6E8A-4147-A177-3AD203B41FA5}">
                      <a16:colId xmlns:a16="http://schemas.microsoft.com/office/drawing/2014/main" val="2358141985"/>
                    </a:ext>
                  </a:extLst>
                </a:gridCol>
                <a:gridCol w="822960">
                  <a:extLst>
                    <a:ext uri="{9D8B030D-6E8A-4147-A177-3AD203B41FA5}">
                      <a16:colId xmlns:a16="http://schemas.microsoft.com/office/drawing/2014/main" val="2219537341"/>
                    </a:ext>
                  </a:extLst>
                </a:gridCol>
                <a:gridCol w="822960">
                  <a:extLst>
                    <a:ext uri="{9D8B030D-6E8A-4147-A177-3AD203B41FA5}">
                      <a16:colId xmlns:a16="http://schemas.microsoft.com/office/drawing/2014/main" val="2953711359"/>
                    </a:ext>
                  </a:extLst>
                </a:gridCol>
                <a:gridCol w="822960">
                  <a:extLst>
                    <a:ext uri="{9D8B030D-6E8A-4147-A177-3AD203B41FA5}">
                      <a16:colId xmlns:a16="http://schemas.microsoft.com/office/drawing/2014/main" val="25936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1517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bizyapikrediliyiz - 2019-10-25 14:09:14</a:t>
                      </a:r>
                      <a:r>
                        <a:rPr kumimoji="0" lang="en-US" sz="1000" b="0" i="0" u="none" strike="noStrike" kern="1200" cap="none" spc="0" normalizeH="0" baseline="0" noProof="0">
                          <a:ln>
                            <a:noFill/>
                          </a:ln>
                          <a:solidFill>
                            <a:prstClr val="black"/>
                          </a:solidFill>
                          <a:effectLst/>
                          <a:uLnTx/>
                          <a:uFillTx/>
                          <a:latin typeface="+mn-lt"/>
                          <a:ea typeface="+mn-ea"/>
                          <a:cs typeface="+mn-cs"/>
                        </a:rPr>
                        <a:t>
 İçindeki üniversiteliyi hiç kaybetmeden; Yapı Kredi Management Trainee programına başvur, kariyerine sen yön ver! 😎 Başvuru linki bio’da!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https://www.instagram.com/p/B4C0GD4B7fo/media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04:09:21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5469190"/>
                  </a:ext>
                </a:extLst>
              </a:tr>
            </a:tbl>
          </a:graphicData>
        </a:graphic>
      </p:graphicFrame>
      <p:sp>
        <p:nvSpPr>
          <p:cNvPr id="4" name="Text Placeholder 3">
            <a:extLst>
              <a:ext uri="{FF2B5EF4-FFF2-40B4-BE49-F238E27FC236}">
                <a16:creationId xmlns:a16="http://schemas.microsoft.com/office/drawing/2014/main" id="{44C22B11-9506-45A8-9343-0FFC631D950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4246809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3EA33-52A1-4F63-B6CB-96DA10762CC1}"/>
              </a:ext>
            </a:extLst>
          </p:cNvPr>
          <p:cNvSpPr>
            <a:spLocks noGrp="1"/>
          </p:cNvSpPr>
          <p:nvPr>
            <p:ph type="title"/>
          </p:nvPr>
        </p:nvSpPr>
        <p:spPr/>
        <p:txBody>
          <a:bodyPr/>
          <a:lstStyle/>
          <a:p>
            <a:r>
              <a:rPr lang="en-US"/>
              <a:t>LinkedIn Followers Table | Yapı Kredi İK</a:t>
            </a:r>
          </a:p>
        </p:txBody>
      </p:sp>
      <p:graphicFrame>
        <p:nvGraphicFramePr>
          <p:cNvPr id="5" name="Table Placeholder 4">
            <a:extLst>
              <a:ext uri="{FF2B5EF4-FFF2-40B4-BE49-F238E27FC236}">
                <a16:creationId xmlns:a16="http://schemas.microsoft.com/office/drawing/2014/main" id="{28E85D96-3C73-4362-B55E-6BAEA6006290}"/>
              </a:ext>
            </a:extLst>
          </p:cNvPr>
          <p:cNvGraphicFramePr>
            <a:graphicFrameLocks noGrp="1"/>
          </p:cNvGraphicFramePr>
          <p:nvPr>
            <p:ph type="tbl" sz="quarter" idx="13"/>
            <p:extLst>
              <p:ext uri="{D42A27DB-BD31-4B8C-83A1-F6EECF244321}">
                <p14:modId xmlns:p14="http://schemas.microsoft.com/office/powerpoint/2010/main" val="53415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1144871"/>
                    </a:ext>
                  </a:extLst>
                </a:gridCol>
                <a:gridCol w="1234440">
                  <a:extLst>
                    <a:ext uri="{9D8B030D-6E8A-4147-A177-3AD203B41FA5}">
                      <a16:colId xmlns:a16="http://schemas.microsoft.com/office/drawing/2014/main" val="1715620861"/>
                    </a:ext>
                  </a:extLst>
                </a:gridCol>
                <a:gridCol w="822960">
                  <a:extLst>
                    <a:ext uri="{9D8B030D-6E8A-4147-A177-3AD203B41FA5}">
                      <a16:colId xmlns:a16="http://schemas.microsoft.com/office/drawing/2014/main" val="689829323"/>
                    </a:ext>
                  </a:extLst>
                </a:gridCol>
                <a:gridCol w="822960">
                  <a:extLst>
                    <a:ext uri="{9D8B030D-6E8A-4147-A177-3AD203B41FA5}">
                      <a16:colId xmlns:a16="http://schemas.microsoft.com/office/drawing/2014/main" val="2692600439"/>
                    </a:ext>
                  </a:extLst>
                </a:gridCol>
                <a:gridCol w="822960">
                  <a:extLst>
                    <a:ext uri="{9D8B030D-6E8A-4147-A177-3AD203B41FA5}">
                      <a16:colId xmlns:a16="http://schemas.microsoft.com/office/drawing/2014/main" val="3380629247"/>
                    </a:ext>
                  </a:extLst>
                </a:gridCol>
                <a:gridCol w="822960">
                  <a:extLst>
                    <a:ext uri="{9D8B030D-6E8A-4147-A177-3AD203B41FA5}">
                      <a16:colId xmlns:a16="http://schemas.microsoft.com/office/drawing/2014/main" val="3189184467"/>
                    </a:ext>
                  </a:extLst>
                </a:gridCol>
                <a:gridCol w="822960">
                  <a:extLst>
                    <a:ext uri="{9D8B030D-6E8A-4147-A177-3AD203B41FA5}">
                      <a16:colId xmlns:a16="http://schemas.microsoft.com/office/drawing/2014/main" val="2746731560"/>
                    </a:ext>
                  </a:extLst>
                </a:gridCol>
                <a:gridCol w="822960">
                  <a:extLst>
                    <a:ext uri="{9D8B030D-6E8A-4147-A177-3AD203B41FA5}">
                      <a16:colId xmlns:a16="http://schemas.microsoft.com/office/drawing/2014/main" val="11533111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620591828"/>
                  </a:ext>
                </a:extLst>
              </a:tr>
              <a:tr h="370840">
                <a:tc>
                  <a:txBody>
                    <a:bodyPr/>
                    <a:lstStyle/>
                    <a:p>
                      <a:r>
                        <a:rPr lang="en-US" sz="1000"/>
                        <a:t>Yapı Kredi</a:t>
                      </a:r>
                    </a:p>
                  </a:txBody>
                  <a:tcPr/>
                </a:tc>
                <a:tc>
                  <a:txBody>
                    <a:bodyPr/>
                    <a:lstStyle/>
                    <a:p>
                      <a:r>
                        <a:rPr lang="en-US" sz="1000"/>
                        <a:t>110358</a:t>
                      </a:r>
                    </a:p>
                  </a:txBody>
                  <a:tcPr/>
                </a:tc>
                <a:tc>
                  <a:txBody>
                    <a:bodyPr/>
                    <a:lstStyle/>
                    <a:p>
                      <a:r>
                        <a:rPr lang="en-US" sz="1000"/>
                        <a:t>324</a:t>
                      </a:r>
                    </a:p>
                  </a:txBody>
                  <a:tcPr/>
                </a:tc>
                <a:tc>
                  <a:txBody>
                    <a:bodyPr/>
                    <a:lstStyle/>
                    <a:p>
                      <a:r>
                        <a:rPr lang="en-US" sz="1000"/>
                        <a:t>0.3 %</a:t>
                      </a:r>
                    </a:p>
                  </a:txBody>
                  <a:tcPr/>
                </a:tc>
                <a:tc>
                  <a:txBody>
                    <a:bodyPr/>
                    <a:lstStyle/>
                    <a:p>
                      <a:r>
                        <a:rPr lang="en-US" sz="1000"/>
                        <a:t>620</a:t>
                      </a:r>
                    </a:p>
                  </a:txBody>
                  <a:tcPr/>
                </a:tc>
                <a:tc>
                  <a:txBody>
                    <a:bodyPr/>
                    <a:lstStyle/>
                    <a:p>
                      <a:r>
                        <a:rPr lang="en-US" sz="1000"/>
                        <a:t>0.6 %</a:t>
                      </a:r>
                    </a:p>
                  </a:txBody>
                  <a:tcPr/>
                </a:tc>
                <a:tc>
                  <a:txBody>
                    <a:bodyPr/>
                    <a:lstStyle/>
                    <a:p>
                      <a:r>
                        <a:rPr lang="en-US" sz="1000"/>
                        <a:t>3060</a:t>
                      </a:r>
                    </a:p>
                  </a:txBody>
                  <a:tcPr/>
                </a:tc>
                <a:tc>
                  <a:txBody>
                    <a:bodyPr/>
                    <a:lstStyle/>
                    <a:p>
                      <a:r>
                        <a:rPr lang="en-US" sz="1000"/>
                        <a:t>2.9 %</a:t>
                      </a:r>
                    </a:p>
                  </a:txBody>
                  <a:tcPr/>
                </a:tc>
                <a:extLst>
                  <a:ext uri="{0D108BD9-81ED-4DB2-BD59-A6C34878D82A}">
                    <a16:rowId xmlns:a16="http://schemas.microsoft.com/office/drawing/2014/main" val="2748062894"/>
                  </a:ext>
                </a:extLst>
              </a:tr>
            </a:tbl>
          </a:graphicData>
        </a:graphic>
      </p:graphicFrame>
      <p:sp>
        <p:nvSpPr>
          <p:cNvPr id="4" name="Text Placeholder 3">
            <a:extLst>
              <a:ext uri="{FF2B5EF4-FFF2-40B4-BE49-F238E27FC236}">
                <a16:creationId xmlns:a16="http://schemas.microsoft.com/office/drawing/2014/main" id="{3A437513-C498-4518-95DD-42999B12BD4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2329214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982C6-1B0E-46F8-BDED-D9CEB92B881D}"/>
              </a:ext>
            </a:extLst>
          </p:cNvPr>
          <p:cNvSpPr>
            <a:spLocks noGrp="1"/>
          </p:cNvSpPr>
          <p:nvPr>
            <p:ph type="title"/>
          </p:nvPr>
        </p:nvSpPr>
        <p:spPr/>
        <p:txBody>
          <a:bodyPr/>
          <a:lstStyle/>
          <a:p>
            <a:r>
              <a:rPr lang="en-US"/>
              <a:t>LinkedIn Followers Total | Yapı Kredi İK</a:t>
            </a:r>
          </a:p>
        </p:txBody>
      </p:sp>
      <p:graphicFrame>
        <p:nvGraphicFramePr>
          <p:cNvPr id="6" name="Chart Placeholder 5">
            <a:extLst>
              <a:ext uri="{FF2B5EF4-FFF2-40B4-BE49-F238E27FC236}">
                <a16:creationId xmlns:a16="http://schemas.microsoft.com/office/drawing/2014/main" id="{0DD7A286-7341-441E-A8DC-8C2D8C20776E}"/>
              </a:ext>
            </a:extLst>
          </p:cNvPr>
          <p:cNvGraphicFramePr>
            <a:graphicFrameLocks noGrp="1"/>
          </p:cNvGraphicFramePr>
          <p:nvPr>
            <p:ph type="chart" sz="quarter" idx="13"/>
            <p:extLst>
              <p:ext uri="{D42A27DB-BD31-4B8C-83A1-F6EECF244321}">
                <p14:modId xmlns:p14="http://schemas.microsoft.com/office/powerpoint/2010/main" val="4130511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72D130-5D3B-49A5-B347-C8DB1AA190E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42748B66-CA98-4D22-A97A-8C96F011DE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0816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4A19D-4BB0-4FDC-B4F4-0C5209237D30}"/>
              </a:ext>
            </a:extLst>
          </p:cNvPr>
          <p:cNvSpPr>
            <a:spLocks noGrp="1"/>
          </p:cNvSpPr>
          <p:nvPr>
            <p:ph type="title"/>
          </p:nvPr>
        </p:nvSpPr>
        <p:spPr/>
        <p:txBody>
          <a:bodyPr/>
          <a:lstStyle/>
          <a:p>
            <a:r>
              <a:rPr lang="en-US"/>
              <a:t>LinkedIn Followers Change | Yapı Kredi İK</a:t>
            </a:r>
          </a:p>
        </p:txBody>
      </p:sp>
      <p:graphicFrame>
        <p:nvGraphicFramePr>
          <p:cNvPr id="6" name="Chart Placeholder 5">
            <a:extLst>
              <a:ext uri="{FF2B5EF4-FFF2-40B4-BE49-F238E27FC236}">
                <a16:creationId xmlns:a16="http://schemas.microsoft.com/office/drawing/2014/main" id="{B8CA1304-AC6F-420B-A9F9-60B9937A2536}"/>
              </a:ext>
            </a:extLst>
          </p:cNvPr>
          <p:cNvGraphicFramePr>
            <a:graphicFrameLocks noGrp="1"/>
          </p:cNvGraphicFramePr>
          <p:nvPr>
            <p:ph type="chart" sz="quarter" idx="13"/>
            <p:extLst>
              <p:ext uri="{D42A27DB-BD31-4B8C-83A1-F6EECF244321}">
                <p14:modId xmlns:p14="http://schemas.microsoft.com/office/powerpoint/2010/main" val="4211649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DD99A8-BA50-4985-B5C2-4B0D4CF1E4E8}"/>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F428473B-C28C-42E1-BDD5-97282225E4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02624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6118F-BF90-4CF8-870D-B190449D70A0}"/>
              </a:ext>
            </a:extLst>
          </p:cNvPr>
          <p:cNvSpPr>
            <a:spLocks noGrp="1"/>
          </p:cNvSpPr>
          <p:nvPr>
            <p:ph type="title"/>
          </p:nvPr>
        </p:nvSpPr>
        <p:spPr/>
        <p:txBody>
          <a:bodyPr/>
          <a:lstStyle/>
          <a:p>
            <a:r>
              <a:rPr lang="en-US"/>
              <a:t>LinkedIn Interaction Rate By Post Type | Yapı Kredi İK</a:t>
            </a:r>
          </a:p>
        </p:txBody>
      </p:sp>
      <p:graphicFrame>
        <p:nvGraphicFramePr>
          <p:cNvPr id="6" name="Chart Placeholder 5">
            <a:extLst>
              <a:ext uri="{FF2B5EF4-FFF2-40B4-BE49-F238E27FC236}">
                <a16:creationId xmlns:a16="http://schemas.microsoft.com/office/drawing/2014/main" id="{14C7FDD6-B709-41F5-B013-C635970A55C3}"/>
              </a:ext>
            </a:extLst>
          </p:cNvPr>
          <p:cNvGraphicFramePr>
            <a:graphicFrameLocks noGrp="1"/>
          </p:cNvGraphicFramePr>
          <p:nvPr>
            <p:ph type="chart" sz="quarter" idx="13"/>
            <p:extLst>
              <p:ext uri="{D42A27DB-BD31-4B8C-83A1-F6EECF244321}">
                <p14:modId xmlns:p14="http://schemas.microsoft.com/office/powerpoint/2010/main" val="2028243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16BF6A-1C34-480D-93D4-BCFB6818567B}"/>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9219E17-A1E0-41E1-8AB5-A14E642810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5450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3F075-9729-407B-81E2-63E759FD4044}"/>
              </a:ext>
            </a:extLst>
          </p:cNvPr>
          <p:cNvSpPr>
            <a:spLocks noGrp="1"/>
          </p:cNvSpPr>
          <p:nvPr>
            <p:ph type="title"/>
          </p:nvPr>
        </p:nvSpPr>
        <p:spPr/>
        <p:txBody>
          <a:bodyPr/>
          <a:lstStyle/>
          <a:p>
            <a:r>
              <a:rPr lang="en-US"/>
              <a:t>LinkedIn Posts Table | Yapı Kredi İK - 1 of 19</a:t>
            </a:r>
          </a:p>
        </p:txBody>
      </p:sp>
      <p:graphicFrame>
        <p:nvGraphicFramePr>
          <p:cNvPr id="5" name="Table Placeholder 4">
            <a:extLst>
              <a:ext uri="{FF2B5EF4-FFF2-40B4-BE49-F238E27FC236}">
                <a16:creationId xmlns:a16="http://schemas.microsoft.com/office/drawing/2014/main" id="{3CADE824-F00A-48D8-980E-CD0577DEF8F8}"/>
              </a:ext>
            </a:extLst>
          </p:cNvPr>
          <p:cNvGraphicFramePr>
            <a:graphicFrameLocks noGrp="1"/>
          </p:cNvGraphicFramePr>
          <p:nvPr>
            <p:ph type="tbl" sz="quarter" idx="13"/>
            <p:extLst>
              <p:ext uri="{D42A27DB-BD31-4B8C-83A1-F6EECF244321}">
                <p14:modId xmlns:p14="http://schemas.microsoft.com/office/powerpoint/2010/main" val="3225395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58000097"/>
                    </a:ext>
                  </a:extLst>
                </a:gridCol>
                <a:gridCol w="1152143">
                  <a:extLst>
                    <a:ext uri="{9D8B030D-6E8A-4147-A177-3AD203B41FA5}">
                      <a16:colId xmlns:a16="http://schemas.microsoft.com/office/drawing/2014/main" val="3404453656"/>
                    </a:ext>
                  </a:extLst>
                </a:gridCol>
                <a:gridCol w="822960">
                  <a:extLst>
                    <a:ext uri="{9D8B030D-6E8A-4147-A177-3AD203B41FA5}">
                      <a16:colId xmlns:a16="http://schemas.microsoft.com/office/drawing/2014/main" val="2447605034"/>
                    </a:ext>
                  </a:extLst>
                </a:gridCol>
                <a:gridCol w="576072">
                  <a:extLst>
                    <a:ext uri="{9D8B030D-6E8A-4147-A177-3AD203B41FA5}">
                      <a16:colId xmlns:a16="http://schemas.microsoft.com/office/drawing/2014/main" val="2165627708"/>
                    </a:ext>
                  </a:extLst>
                </a:gridCol>
                <a:gridCol w="576072">
                  <a:extLst>
                    <a:ext uri="{9D8B030D-6E8A-4147-A177-3AD203B41FA5}">
                      <a16:colId xmlns:a16="http://schemas.microsoft.com/office/drawing/2014/main" val="4023973249"/>
                    </a:ext>
                  </a:extLst>
                </a:gridCol>
                <a:gridCol w="576072">
                  <a:extLst>
                    <a:ext uri="{9D8B030D-6E8A-4147-A177-3AD203B41FA5}">
                      <a16:colId xmlns:a16="http://schemas.microsoft.com/office/drawing/2014/main" val="4257260368"/>
                    </a:ext>
                  </a:extLst>
                </a:gridCol>
                <a:gridCol w="576072">
                  <a:extLst>
                    <a:ext uri="{9D8B030D-6E8A-4147-A177-3AD203B41FA5}">
                      <a16:colId xmlns:a16="http://schemas.microsoft.com/office/drawing/2014/main" val="3024178063"/>
                    </a:ext>
                  </a:extLst>
                </a:gridCol>
                <a:gridCol w="576072">
                  <a:extLst>
                    <a:ext uri="{9D8B030D-6E8A-4147-A177-3AD203B41FA5}">
                      <a16:colId xmlns:a16="http://schemas.microsoft.com/office/drawing/2014/main" val="1254791445"/>
                    </a:ext>
                  </a:extLst>
                </a:gridCol>
                <a:gridCol w="576072">
                  <a:extLst>
                    <a:ext uri="{9D8B030D-6E8A-4147-A177-3AD203B41FA5}">
                      <a16:colId xmlns:a16="http://schemas.microsoft.com/office/drawing/2014/main" val="609228184"/>
                    </a:ext>
                  </a:extLst>
                </a:gridCol>
                <a:gridCol w="576072">
                  <a:extLst>
                    <a:ext uri="{9D8B030D-6E8A-4147-A177-3AD203B41FA5}">
                      <a16:colId xmlns:a16="http://schemas.microsoft.com/office/drawing/2014/main" val="1128361447"/>
                    </a:ext>
                  </a:extLst>
                </a:gridCol>
                <a:gridCol w="576072">
                  <a:extLst>
                    <a:ext uri="{9D8B030D-6E8A-4147-A177-3AD203B41FA5}">
                      <a16:colId xmlns:a16="http://schemas.microsoft.com/office/drawing/2014/main" val="4107590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055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- 2019-10-03 13:13:46</a:t>
                      </a:r>
                      <a:r>
                        <a:rPr kumimoji="0" lang="en-US" sz="1000" b="0" i="0" u="none" strike="noStrike" kern="1200" cap="none" spc="0" normalizeH="0" baseline="0" noProof="0">
                          <a:ln>
                            <a:noFill/>
                          </a:ln>
                          <a:solidFill>
                            <a:prstClr val="black"/>
                          </a:solidFill>
                          <a:effectLst/>
                          <a:uLnTx/>
                          <a:uFillTx/>
                          <a:latin typeface="+mn-lt"/>
                          <a:ea typeface="+mn-ea"/>
                          <a:cs typeface="+mn-cs"/>
                        </a:rPr>
                        <a:t>
  Yapı Kredi Digitalent Genç Yetenek Programı başvuruları başladı! 🎓 Sen de Digitalent’a katıl, özel eğitimler, uzun dönem staj imkanı ve farklı deneyimlerle iş hayatına tam donanımlı başla! 😎 👉🏻 http://bit.ly/2osL3wl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https://media.licdn.com/dms/image/C5622AQHZ8lAKesDfuw/feedshare-shrink_800/0?e=1577318400&amp;v=beta&amp;t=AIKrleCP9fMt0kd9iDOxhEuJkeXGst2_zkzNLSY2PO0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0.15650628758885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708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- 2019-10-09 15:03:53</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ve Yapı Kredi işbirliğiyle devam eden Current Trends in Selected Industries: Banking dersinde, Grup Direktörümüz Kursad Keteci Bankacılığa Giriş dersi ardından bu hafta Finansal Planlama ve Mali İşler konusunda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https://media.licdn.com/dms/image/C5622AQGLHfPYE27E8A/feedshare-shrink_800/0?e=1577318400&amp;v=beta&amp;t=ZtKaQP8RZrOAuKbPYYzq4hWxP4c5rudGPEtrLYiuA5k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0.11692975532755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4536170"/>
                  </a:ext>
                </a:extLst>
              </a:tr>
            </a:tbl>
          </a:graphicData>
        </a:graphic>
      </p:graphicFrame>
      <p:sp>
        <p:nvSpPr>
          <p:cNvPr id="4" name="Text Placeholder 3">
            <a:extLst>
              <a:ext uri="{FF2B5EF4-FFF2-40B4-BE49-F238E27FC236}">
                <a16:creationId xmlns:a16="http://schemas.microsoft.com/office/drawing/2014/main" id="{E9CDA37E-4729-4906-A3B1-A575D055186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3611986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357C8-2A0B-4B33-A178-EC04E2907C13}"/>
              </a:ext>
            </a:extLst>
          </p:cNvPr>
          <p:cNvSpPr>
            <a:spLocks noGrp="1"/>
          </p:cNvSpPr>
          <p:nvPr>
            <p:ph type="title"/>
          </p:nvPr>
        </p:nvSpPr>
        <p:spPr/>
        <p:txBody>
          <a:bodyPr/>
          <a:lstStyle/>
          <a:p>
            <a:r>
              <a:rPr lang="en-US"/>
              <a:t>LinkedIn Posts Table | Yapı Kredi İK - 2 of 19</a:t>
            </a:r>
          </a:p>
        </p:txBody>
      </p:sp>
      <p:graphicFrame>
        <p:nvGraphicFramePr>
          <p:cNvPr id="5" name="Table Placeholder 4">
            <a:extLst>
              <a:ext uri="{FF2B5EF4-FFF2-40B4-BE49-F238E27FC236}">
                <a16:creationId xmlns:a16="http://schemas.microsoft.com/office/drawing/2014/main" id="{069BC075-BCA5-4BF9-9D6D-44D807871036}"/>
              </a:ext>
            </a:extLst>
          </p:cNvPr>
          <p:cNvGraphicFramePr>
            <a:graphicFrameLocks noGrp="1"/>
          </p:cNvGraphicFramePr>
          <p:nvPr>
            <p:ph type="tbl" sz="quarter" idx="13"/>
            <p:extLst>
              <p:ext uri="{D42A27DB-BD31-4B8C-83A1-F6EECF244321}">
                <p14:modId xmlns:p14="http://schemas.microsoft.com/office/powerpoint/2010/main" val="2109551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16042041"/>
                    </a:ext>
                  </a:extLst>
                </a:gridCol>
                <a:gridCol w="1152143">
                  <a:extLst>
                    <a:ext uri="{9D8B030D-6E8A-4147-A177-3AD203B41FA5}">
                      <a16:colId xmlns:a16="http://schemas.microsoft.com/office/drawing/2014/main" val="1066544666"/>
                    </a:ext>
                  </a:extLst>
                </a:gridCol>
                <a:gridCol w="822960">
                  <a:extLst>
                    <a:ext uri="{9D8B030D-6E8A-4147-A177-3AD203B41FA5}">
                      <a16:colId xmlns:a16="http://schemas.microsoft.com/office/drawing/2014/main" val="746435717"/>
                    </a:ext>
                  </a:extLst>
                </a:gridCol>
                <a:gridCol w="576072">
                  <a:extLst>
                    <a:ext uri="{9D8B030D-6E8A-4147-A177-3AD203B41FA5}">
                      <a16:colId xmlns:a16="http://schemas.microsoft.com/office/drawing/2014/main" val="3587489341"/>
                    </a:ext>
                  </a:extLst>
                </a:gridCol>
                <a:gridCol w="576072">
                  <a:extLst>
                    <a:ext uri="{9D8B030D-6E8A-4147-A177-3AD203B41FA5}">
                      <a16:colId xmlns:a16="http://schemas.microsoft.com/office/drawing/2014/main" val="599699125"/>
                    </a:ext>
                  </a:extLst>
                </a:gridCol>
                <a:gridCol w="576072">
                  <a:extLst>
                    <a:ext uri="{9D8B030D-6E8A-4147-A177-3AD203B41FA5}">
                      <a16:colId xmlns:a16="http://schemas.microsoft.com/office/drawing/2014/main" val="2708228045"/>
                    </a:ext>
                  </a:extLst>
                </a:gridCol>
                <a:gridCol w="576072">
                  <a:extLst>
                    <a:ext uri="{9D8B030D-6E8A-4147-A177-3AD203B41FA5}">
                      <a16:colId xmlns:a16="http://schemas.microsoft.com/office/drawing/2014/main" val="466715965"/>
                    </a:ext>
                  </a:extLst>
                </a:gridCol>
                <a:gridCol w="576072">
                  <a:extLst>
                    <a:ext uri="{9D8B030D-6E8A-4147-A177-3AD203B41FA5}">
                      <a16:colId xmlns:a16="http://schemas.microsoft.com/office/drawing/2014/main" val="1144116122"/>
                    </a:ext>
                  </a:extLst>
                </a:gridCol>
                <a:gridCol w="576072">
                  <a:extLst>
                    <a:ext uri="{9D8B030D-6E8A-4147-A177-3AD203B41FA5}">
                      <a16:colId xmlns:a16="http://schemas.microsoft.com/office/drawing/2014/main" val="4123305403"/>
                    </a:ext>
                  </a:extLst>
                </a:gridCol>
                <a:gridCol w="576072">
                  <a:extLst>
                    <a:ext uri="{9D8B030D-6E8A-4147-A177-3AD203B41FA5}">
                      <a16:colId xmlns:a16="http://schemas.microsoft.com/office/drawing/2014/main" val="753509874"/>
                    </a:ext>
                  </a:extLst>
                </a:gridCol>
                <a:gridCol w="576072">
                  <a:extLst>
                    <a:ext uri="{9D8B030D-6E8A-4147-A177-3AD203B41FA5}">
                      <a16:colId xmlns:a16="http://schemas.microsoft.com/office/drawing/2014/main" val="290043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0721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- 2019-10-14 10:29:45</a:t>
                      </a:r>
                      <a:r>
                        <a:rPr kumimoji="0" lang="en-US" sz="1000" b="0" i="0" u="none" strike="noStrike" kern="1200" cap="none" spc="0" normalizeH="0" baseline="0" noProof="0">
                          <a:ln>
                            <a:noFill/>
                          </a:ln>
                          <a:solidFill>
                            <a:prstClr val="black"/>
                          </a:solidFill>
                          <a:effectLst/>
                          <a:uLnTx/>
                          <a:uFillTx/>
                          <a:latin typeface="+mn-lt"/>
                          <a:ea typeface="+mn-ea"/>
                          <a:cs typeface="+mn-cs"/>
                        </a:rPr>
                        <a:t>
  Mobile Marketing Association Türkiye tarafından düzenlenen MMA Impact İstanbul 2019’da, Genel Müdür Yardımcımız Yakup Doğan’ın konuk olduğu panelde inovasyon, açık bankacılık ve bankacılığın geleceği konuşuldu.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https://media.licdn.com/dms/image/C5622AQESM1gV9WEIEQ/feedshare-shrink_800/0?e=1577318400&amp;v=beta&amp;t=djjVJtcgt1UVQ6EmDFx3Oq4LZW1MGw_zO741tRTyrfI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0.091620895173542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1000794"/>
                  </a:ext>
                </a:extLst>
              </a:tr>
            </a:tbl>
          </a:graphicData>
        </a:graphic>
      </p:graphicFrame>
      <p:sp>
        <p:nvSpPr>
          <p:cNvPr id="4" name="Text Placeholder 3">
            <a:extLst>
              <a:ext uri="{FF2B5EF4-FFF2-40B4-BE49-F238E27FC236}">
                <a16:creationId xmlns:a16="http://schemas.microsoft.com/office/drawing/2014/main" id="{2497C626-7C88-4253-ABD1-E010771A667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9715475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179D5-4FFA-4CB4-A012-9368EC25FFD5}"/>
              </a:ext>
            </a:extLst>
          </p:cNvPr>
          <p:cNvSpPr>
            <a:spLocks noGrp="1"/>
          </p:cNvSpPr>
          <p:nvPr>
            <p:ph type="title"/>
          </p:nvPr>
        </p:nvSpPr>
        <p:spPr/>
        <p:txBody>
          <a:bodyPr/>
          <a:lstStyle/>
          <a:p>
            <a:r>
              <a:rPr lang="en-US"/>
              <a:t>LinkedIn Posts Table | Yapı Kredi İK - 3 of 19</a:t>
            </a:r>
          </a:p>
        </p:txBody>
      </p:sp>
      <p:graphicFrame>
        <p:nvGraphicFramePr>
          <p:cNvPr id="5" name="Table Placeholder 4">
            <a:extLst>
              <a:ext uri="{FF2B5EF4-FFF2-40B4-BE49-F238E27FC236}">
                <a16:creationId xmlns:a16="http://schemas.microsoft.com/office/drawing/2014/main" id="{E314A91F-DCF7-4BE5-977C-4D45433E5271}"/>
              </a:ext>
            </a:extLst>
          </p:cNvPr>
          <p:cNvGraphicFramePr>
            <a:graphicFrameLocks noGrp="1"/>
          </p:cNvGraphicFramePr>
          <p:nvPr>
            <p:ph type="tbl" sz="quarter" idx="13"/>
            <p:extLst>
              <p:ext uri="{D42A27DB-BD31-4B8C-83A1-F6EECF244321}">
                <p14:modId xmlns:p14="http://schemas.microsoft.com/office/powerpoint/2010/main" val="2135537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70826866"/>
                    </a:ext>
                  </a:extLst>
                </a:gridCol>
                <a:gridCol w="1152143">
                  <a:extLst>
                    <a:ext uri="{9D8B030D-6E8A-4147-A177-3AD203B41FA5}">
                      <a16:colId xmlns:a16="http://schemas.microsoft.com/office/drawing/2014/main" val="2656301104"/>
                    </a:ext>
                  </a:extLst>
                </a:gridCol>
                <a:gridCol w="822960">
                  <a:extLst>
                    <a:ext uri="{9D8B030D-6E8A-4147-A177-3AD203B41FA5}">
                      <a16:colId xmlns:a16="http://schemas.microsoft.com/office/drawing/2014/main" val="3364550764"/>
                    </a:ext>
                  </a:extLst>
                </a:gridCol>
                <a:gridCol w="576072">
                  <a:extLst>
                    <a:ext uri="{9D8B030D-6E8A-4147-A177-3AD203B41FA5}">
                      <a16:colId xmlns:a16="http://schemas.microsoft.com/office/drawing/2014/main" val="2686505981"/>
                    </a:ext>
                  </a:extLst>
                </a:gridCol>
                <a:gridCol w="576072">
                  <a:extLst>
                    <a:ext uri="{9D8B030D-6E8A-4147-A177-3AD203B41FA5}">
                      <a16:colId xmlns:a16="http://schemas.microsoft.com/office/drawing/2014/main" val="3580536415"/>
                    </a:ext>
                  </a:extLst>
                </a:gridCol>
                <a:gridCol w="576072">
                  <a:extLst>
                    <a:ext uri="{9D8B030D-6E8A-4147-A177-3AD203B41FA5}">
                      <a16:colId xmlns:a16="http://schemas.microsoft.com/office/drawing/2014/main" val="3719949163"/>
                    </a:ext>
                  </a:extLst>
                </a:gridCol>
                <a:gridCol w="576072">
                  <a:extLst>
                    <a:ext uri="{9D8B030D-6E8A-4147-A177-3AD203B41FA5}">
                      <a16:colId xmlns:a16="http://schemas.microsoft.com/office/drawing/2014/main" val="2278711833"/>
                    </a:ext>
                  </a:extLst>
                </a:gridCol>
                <a:gridCol w="576072">
                  <a:extLst>
                    <a:ext uri="{9D8B030D-6E8A-4147-A177-3AD203B41FA5}">
                      <a16:colId xmlns:a16="http://schemas.microsoft.com/office/drawing/2014/main" val="3287270563"/>
                    </a:ext>
                  </a:extLst>
                </a:gridCol>
                <a:gridCol w="576072">
                  <a:extLst>
                    <a:ext uri="{9D8B030D-6E8A-4147-A177-3AD203B41FA5}">
                      <a16:colId xmlns:a16="http://schemas.microsoft.com/office/drawing/2014/main" val="1001757765"/>
                    </a:ext>
                  </a:extLst>
                </a:gridCol>
                <a:gridCol w="576072">
                  <a:extLst>
                    <a:ext uri="{9D8B030D-6E8A-4147-A177-3AD203B41FA5}">
                      <a16:colId xmlns:a16="http://schemas.microsoft.com/office/drawing/2014/main" val="1474592383"/>
                    </a:ext>
                  </a:extLst>
                </a:gridCol>
                <a:gridCol w="576072">
                  <a:extLst>
                    <a:ext uri="{9D8B030D-6E8A-4147-A177-3AD203B41FA5}">
                      <a16:colId xmlns:a16="http://schemas.microsoft.com/office/drawing/2014/main" val="3543285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667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- 2019-10-15 10:18:51</a:t>
                      </a:r>
                      <a:r>
                        <a:rPr kumimoji="0" lang="en-US" sz="1000" b="0" i="0" u="none" strike="noStrike" kern="1200" cap="none" spc="0" normalizeH="0" baseline="0" noProof="0">
                          <a:ln>
                            <a:noFill/>
                          </a:ln>
                          <a:solidFill>
                            <a:prstClr val="black"/>
                          </a:solidFill>
                          <a:effectLst/>
                          <a:uLnTx/>
                          <a:uFillTx/>
                          <a:latin typeface="+mn-lt"/>
                          <a:ea typeface="+mn-ea"/>
                          <a:cs typeface="+mn-cs"/>
                        </a:rPr>
                        <a:t>
  Gıda Perakendecileri Derneği 6. Ortak Gelişim Kongresi’nde Perakende Bankacılık Genel Müdür Yardımcımız Serkan Ulgen ‘’Gelecekle Günümüz Arasındaki Sınırları Kaldırmak: Dijital Dönüşüm Çağında Bankalardan Perakendecilere Çevik Çözümler” başlıklı konuşmasıyla yer aldı.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https://media.licdn.com/dms/image/C5622AQHuQIVHVyFelA/feedshare-shrink_800/0?e=1577318400&amp;v=beta&amp;t=ij-OgJ6WjL4_X3zATiMZvQhp2HH3Zw6alUXw2JhP5TA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0.0791192103265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9962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- 2019-10-10 12:41:24</a:t>
                      </a:r>
                      <a:r>
                        <a:rPr kumimoji="0" lang="en-US" sz="1000" b="0" i="0" u="none" strike="noStrike" kern="1200" cap="none" spc="0" normalizeH="0" baseline="0" noProof="0">
                          <a:ln>
                            <a:noFill/>
                          </a:ln>
                          <a:solidFill>
                            <a:prstClr val="black"/>
                          </a:solidFill>
                          <a:effectLst/>
                          <a:uLnTx/>
                          <a:uFillTx/>
                          <a:latin typeface="+mn-lt"/>
                          <a:ea typeface="+mn-ea"/>
                          <a:cs typeface="+mn-cs"/>
                        </a:rPr>
                        <a:t>
  Üniversite öğrencilerine yeni eğitim yılının ilk hediyelerini BİZ vermek istedik ve onlar için kitler hazırladık. 🤗 Kullandıkça bizi hatırlamaları dileğiyle.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https://media.licdn.com/dms/image/C5622AQGb6nALoHk20w/feedshare-shrink_800/0?e=1577318400&amp;v=beta&amp;t=BZKY1pyc7xFWAq79LfiYbidx9lBeG5srAG2vTfGBgrQ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0.065972222222222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1748262"/>
                  </a:ext>
                </a:extLst>
              </a:tr>
            </a:tbl>
          </a:graphicData>
        </a:graphic>
      </p:graphicFrame>
      <p:sp>
        <p:nvSpPr>
          <p:cNvPr id="4" name="Text Placeholder 3">
            <a:extLst>
              <a:ext uri="{FF2B5EF4-FFF2-40B4-BE49-F238E27FC236}">
                <a16:creationId xmlns:a16="http://schemas.microsoft.com/office/drawing/2014/main" id="{716714BF-C9C9-4734-931F-644E00401E3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2574448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A208E-F429-4EF8-B11F-04860A254ED2}"/>
              </a:ext>
            </a:extLst>
          </p:cNvPr>
          <p:cNvSpPr>
            <a:spLocks noGrp="1"/>
          </p:cNvSpPr>
          <p:nvPr>
            <p:ph type="title"/>
          </p:nvPr>
        </p:nvSpPr>
        <p:spPr/>
        <p:txBody>
          <a:bodyPr/>
          <a:lstStyle/>
          <a:p>
            <a:r>
              <a:rPr lang="en-US"/>
              <a:t>LinkedIn Posts Table | Yapı Kredi İK - 4 of 19</a:t>
            </a:r>
          </a:p>
        </p:txBody>
      </p:sp>
      <p:graphicFrame>
        <p:nvGraphicFramePr>
          <p:cNvPr id="5" name="Table Placeholder 4">
            <a:extLst>
              <a:ext uri="{FF2B5EF4-FFF2-40B4-BE49-F238E27FC236}">
                <a16:creationId xmlns:a16="http://schemas.microsoft.com/office/drawing/2014/main" id="{52E5E11D-3C47-411A-912D-65442A2892D2}"/>
              </a:ext>
            </a:extLst>
          </p:cNvPr>
          <p:cNvGraphicFramePr>
            <a:graphicFrameLocks noGrp="1"/>
          </p:cNvGraphicFramePr>
          <p:nvPr>
            <p:ph type="tbl" sz="quarter" idx="13"/>
            <p:extLst>
              <p:ext uri="{D42A27DB-BD31-4B8C-83A1-F6EECF244321}">
                <p14:modId xmlns:p14="http://schemas.microsoft.com/office/powerpoint/2010/main" val="2008630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591861"/>
                    </a:ext>
                  </a:extLst>
                </a:gridCol>
                <a:gridCol w="1152143">
                  <a:extLst>
                    <a:ext uri="{9D8B030D-6E8A-4147-A177-3AD203B41FA5}">
                      <a16:colId xmlns:a16="http://schemas.microsoft.com/office/drawing/2014/main" val="4038967775"/>
                    </a:ext>
                  </a:extLst>
                </a:gridCol>
                <a:gridCol w="822960">
                  <a:extLst>
                    <a:ext uri="{9D8B030D-6E8A-4147-A177-3AD203B41FA5}">
                      <a16:colId xmlns:a16="http://schemas.microsoft.com/office/drawing/2014/main" val="845998359"/>
                    </a:ext>
                  </a:extLst>
                </a:gridCol>
                <a:gridCol w="576072">
                  <a:extLst>
                    <a:ext uri="{9D8B030D-6E8A-4147-A177-3AD203B41FA5}">
                      <a16:colId xmlns:a16="http://schemas.microsoft.com/office/drawing/2014/main" val="3785171228"/>
                    </a:ext>
                  </a:extLst>
                </a:gridCol>
                <a:gridCol w="576072">
                  <a:extLst>
                    <a:ext uri="{9D8B030D-6E8A-4147-A177-3AD203B41FA5}">
                      <a16:colId xmlns:a16="http://schemas.microsoft.com/office/drawing/2014/main" val="3628119049"/>
                    </a:ext>
                  </a:extLst>
                </a:gridCol>
                <a:gridCol w="576072">
                  <a:extLst>
                    <a:ext uri="{9D8B030D-6E8A-4147-A177-3AD203B41FA5}">
                      <a16:colId xmlns:a16="http://schemas.microsoft.com/office/drawing/2014/main" val="1124113059"/>
                    </a:ext>
                  </a:extLst>
                </a:gridCol>
                <a:gridCol w="576072">
                  <a:extLst>
                    <a:ext uri="{9D8B030D-6E8A-4147-A177-3AD203B41FA5}">
                      <a16:colId xmlns:a16="http://schemas.microsoft.com/office/drawing/2014/main" val="1146145097"/>
                    </a:ext>
                  </a:extLst>
                </a:gridCol>
                <a:gridCol w="576072">
                  <a:extLst>
                    <a:ext uri="{9D8B030D-6E8A-4147-A177-3AD203B41FA5}">
                      <a16:colId xmlns:a16="http://schemas.microsoft.com/office/drawing/2014/main" val="3862906643"/>
                    </a:ext>
                  </a:extLst>
                </a:gridCol>
                <a:gridCol w="576072">
                  <a:extLst>
                    <a:ext uri="{9D8B030D-6E8A-4147-A177-3AD203B41FA5}">
                      <a16:colId xmlns:a16="http://schemas.microsoft.com/office/drawing/2014/main" val="3009368315"/>
                    </a:ext>
                  </a:extLst>
                </a:gridCol>
                <a:gridCol w="576072">
                  <a:extLst>
                    <a:ext uri="{9D8B030D-6E8A-4147-A177-3AD203B41FA5}">
                      <a16:colId xmlns:a16="http://schemas.microsoft.com/office/drawing/2014/main" val="3466231747"/>
                    </a:ext>
                  </a:extLst>
                </a:gridCol>
                <a:gridCol w="576072">
                  <a:extLst>
                    <a:ext uri="{9D8B030D-6E8A-4147-A177-3AD203B41FA5}">
                      <a16:colId xmlns:a16="http://schemas.microsoft.com/office/drawing/2014/main" val="3554143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1073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- 2019-10-30 12:56:56</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Current Trends in Selected Industries: Banking dersinde bugünün konusu Kurumsal ve Ticari Krediler. Genel Müdür Yardımcımız Nurgun Eyuboglu öğrencilerle birlikte.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https://media.licdn.com/dms/image/C4D22AQGB34U9D2AXkg/feedshare-shrink_800/0?e=1577318400&amp;v=beta&amp;t=11lLtKe3Y10PJ5M6rWn53BUs27gVgLZn219u6jPWks8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0.06097837164534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3915391"/>
                  </a:ext>
                </a:extLst>
              </a:tr>
            </a:tbl>
          </a:graphicData>
        </a:graphic>
      </p:graphicFrame>
      <p:sp>
        <p:nvSpPr>
          <p:cNvPr id="4" name="Text Placeholder 3">
            <a:extLst>
              <a:ext uri="{FF2B5EF4-FFF2-40B4-BE49-F238E27FC236}">
                <a16:creationId xmlns:a16="http://schemas.microsoft.com/office/drawing/2014/main" id="{C4370D7F-E533-47CA-9A05-116FD5D8E13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8775020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AFAF-DA59-459B-9A15-BEB8C0744D08}"/>
              </a:ext>
            </a:extLst>
          </p:cNvPr>
          <p:cNvSpPr>
            <a:spLocks noGrp="1"/>
          </p:cNvSpPr>
          <p:nvPr>
            <p:ph type="title"/>
          </p:nvPr>
        </p:nvSpPr>
        <p:spPr/>
        <p:txBody>
          <a:bodyPr/>
          <a:lstStyle/>
          <a:p>
            <a:r>
              <a:rPr lang="en-US"/>
              <a:t>LinkedIn Posts Table | Yapı Kredi İK - 5 of 19</a:t>
            </a:r>
          </a:p>
        </p:txBody>
      </p:sp>
      <p:graphicFrame>
        <p:nvGraphicFramePr>
          <p:cNvPr id="5" name="Table Placeholder 4">
            <a:extLst>
              <a:ext uri="{FF2B5EF4-FFF2-40B4-BE49-F238E27FC236}">
                <a16:creationId xmlns:a16="http://schemas.microsoft.com/office/drawing/2014/main" id="{8271791B-7463-40BD-9D58-D15DE89AEBEF}"/>
              </a:ext>
            </a:extLst>
          </p:cNvPr>
          <p:cNvGraphicFramePr>
            <a:graphicFrameLocks noGrp="1"/>
          </p:cNvGraphicFramePr>
          <p:nvPr>
            <p:ph type="tbl" sz="quarter" idx="13"/>
            <p:extLst>
              <p:ext uri="{D42A27DB-BD31-4B8C-83A1-F6EECF244321}">
                <p14:modId xmlns:p14="http://schemas.microsoft.com/office/powerpoint/2010/main" val="3858845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65412514"/>
                    </a:ext>
                  </a:extLst>
                </a:gridCol>
                <a:gridCol w="1152143">
                  <a:extLst>
                    <a:ext uri="{9D8B030D-6E8A-4147-A177-3AD203B41FA5}">
                      <a16:colId xmlns:a16="http://schemas.microsoft.com/office/drawing/2014/main" val="696783281"/>
                    </a:ext>
                  </a:extLst>
                </a:gridCol>
                <a:gridCol w="822960">
                  <a:extLst>
                    <a:ext uri="{9D8B030D-6E8A-4147-A177-3AD203B41FA5}">
                      <a16:colId xmlns:a16="http://schemas.microsoft.com/office/drawing/2014/main" val="294186144"/>
                    </a:ext>
                  </a:extLst>
                </a:gridCol>
                <a:gridCol w="576072">
                  <a:extLst>
                    <a:ext uri="{9D8B030D-6E8A-4147-A177-3AD203B41FA5}">
                      <a16:colId xmlns:a16="http://schemas.microsoft.com/office/drawing/2014/main" val="4182367581"/>
                    </a:ext>
                  </a:extLst>
                </a:gridCol>
                <a:gridCol w="576072">
                  <a:extLst>
                    <a:ext uri="{9D8B030D-6E8A-4147-A177-3AD203B41FA5}">
                      <a16:colId xmlns:a16="http://schemas.microsoft.com/office/drawing/2014/main" val="4194605918"/>
                    </a:ext>
                  </a:extLst>
                </a:gridCol>
                <a:gridCol w="576072">
                  <a:extLst>
                    <a:ext uri="{9D8B030D-6E8A-4147-A177-3AD203B41FA5}">
                      <a16:colId xmlns:a16="http://schemas.microsoft.com/office/drawing/2014/main" val="1697617474"/>
                    </a:ext>
                  </a:extLst>
                </a:gridCol>
                <a:gridCol w="576072">
                  <a:extLst>
                    <a:ext uri="{9D8B030D-6E8A-4147-A177-3AD203B41FA5}">
                      <a16:colId xmlns:a16="http://schemas.microsoft.com/office/drawing/2014/main" val="460562448"/>
                    </a:ext>
                  </a:extLst>
                </a:gridCol>
                <a:gridCol w="576072">
                  <a:extLst>
                    <a:ext uri="{9D8B030D-6E8A-4147-A177-3AD203B41FA5}">
                      <a16:colId xmlns:a16="http://schemas.microsoft.com/office/drawing/2014/main" val="3163781945"/>
                    </a:ext>
                  </a:extLst>
                </a:gridCol>
                <a:gridCol w="576072">
                  <a:extLst>
                    <a:ext uri="{9D8B030D-6E8A-4147-A177-3AD203B41FA5}">
                      <a16:colId xmlns:a16="http://schemas.microsoft.com/office/drawing/2014/main" val="4244920505"/>
                    </a:ext>
                  </a:extLst>
                </a:gridCol>
                <a:gridCol w="576072">
                  <a:extLst>
                    <a:ext uri="{9D8B030D-6E8A-4147-A177-3AD203B41FA5}">
                      <a16:colId xmlns:a16="http://schemas.microsoft.com/office/drawing/2014/main" val="3751912527"/>
                    </a:ext>
                  </a:extLst>
                </a:gridCol>
                <a:gridCol w="576072">
                  <a:extLst>
                    <a:ext uri="{9D8B030D-6E8A-4147-A177-3AD203B41FA5}">
                      <a16:colId xmlns:a16="http://schemas.microsoft.com/office/drawing/2014/main" val="3120545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4221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- 2019-10-15 11:33:38</a:t>
                      </a:r>
                      <a:r>
                        <a:rPr kumimoji="0" lang="en-US" sz="1000" b="0" i="0" u="none" strike="noStrike" kern="1200" cap="none" spc="0" normalizeH="0" baseline="0" noProof="0">
                          <a:ln>
                            <a:noFill/>
                          </a:ln>
                          <a:solidFill>
                            <a:prstClr val="black"/>
                          </a:solidFill>
                          <a:effectLst/>
                          <a:uLnTx/>
                          <a:uFillTx/>
                          <a:latin typeface="+mn-lt"/>
                          <a:ea typeface="+mn-ea"/>
                          <a:cs typeface="+mn-cs"/>
                        </a:rPr>
                        <a:t>
  Genel Müdür Yardımcımız Hakan Alp, Fortune Türkiye dergisi tarafından açıklanan ve şirketlerin en önemli sermayesi insan kaynağını etkin biçimde yöneten, kurum öncelikleri doğrultusunda fark yaratan ve benzersiz uygulamaları hayata geçiren kişilerin yer aldığı "Türkiye’nin En Etkin 50 İK Yöneticisi" listesinde yer aldı.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https://media.licdn.com/dms/image/C5622AQHtxmnN9bEE1g/feedshare-shrink_800/0?e=1577318400&amp;v=beta&amp;t=_04ipvh_kQSYEommtWUIT11eMcSeeBPJACURa3biMI4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0.059642495521458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7655665"/>
                  </a:ext>
                </a:extLst>
              </a:tr>
            </a:tbl>
          </a:graphicData>
        </a:graphic>
      </p:graphicFrame>
      <p:sp>
        <p:nvSpPr>
          <p:cNvPr id="4" name="Text Placeholder 3">
            <a:extLst>
              <a:ext uri="{FF2B5EF4-FFF2-40B4-BE49-F238E27FC236}">
                <a16:creationId xmlns:a16="http://schemas.microsoft.com/office/drawing/2014/main" id="{7FBE1979-3773-4CE8-A740-2E037EB0C3E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0062503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02593-5AA5-4DF8-BD85-82C3911BD900}"/>
              </a:ext>
            </a:extLst>
          </p:cNvPr>
          <p:cNvSpPr>
            <a:spLocks noGrp="1"/>
          </p:cNvSpPr>
          <p:nvPr>
            <p:ph type="title"/>
          </p:nvPr>
        </p:nvSpPr>
        <p:spPr/>
        <p:txBody>
          <a:bodyPr/>
          <a:lstStyle/>
          <a:p>
            <a:r>
              <a:rPr lang="en-US"/>
              <a:t>LinkedIn Posts Table | Yapı Kredi İK - 6 of 19</a:t>
            </a:r>
          </a:p>
        </p:txBody>
      </p:sp>
      <p:graphicFrame>
        <p:nvGraphicFramePr>
          <p:cNvPr id="5" name="Table Placeholder 4">
            <a:extLst>
              <a:ext uri="{FF2B5EF4-FFF2-40B4-BE49-F238E27FC236}">
                <a16:creationId xmlns:a16="http://schemas.microsoft.com/office/drawing/2014/main" id="{B1F23C5D-6298-42B6-B28E-829743839966}"/>
              </a:ext>
            </a:extLst>
          </p:cNvPr>
          <p:cNvGraphicFramePr>
            <a:graphicFrameLocks noGrp="1"/>
          </p:cNvGraphicFramePr>
          <p:nvPr>
            <p:ph type="tbl" sz="quarter" idx="13"/>
            <p:extLst>
              <p:ext uri="{D42A27DB-BD31-4B8C-83A1-F6EECF244321}">
                <p14:modId xmlns:p14="http://schemas.microsoft.com/office/powerpoint/2010/main" val="643422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40789311"/>
                    </a:ext>
                  </a:extLst>
                </a:gridCol>
                <a:gridCol w="1152143">
                  <a:extLst>
                    <a:ext uri="{9D8B030D-6E8A-4147-A177-3AD203B41FA5}">
                      <a16:colId xmlns:a16="http://schemas.microsoft.com/office/drawing/2014/main" val="3798707352"/>
                    </a:ext>
                  </a:extLst>
                </a:gridCol>
                <a:gridCol w="822960">
                  <a:extLst>
                    <a:ext uri="{9D8B030D-6E8A-4147-A177-3AD203B41FA5}">
                      <a16:colId xmlns:a16="http://schemas.microsoft.com/office/drawing/2014/main" val="440422570"/>
                    </a:ext>
                  </a:extLst>
                </a:gridCol>
                <a:gridCol w="576072">
                  <a:extLst>
                    <a:ext uri="{9D8B030D-6E8A-4147-A177-3AD203B41FA5}">
                      <a16:colId xmlns:a16="http://schemas.microsoft.com/office/drawing/2014/main" val="3297053556"/>
                    </a:ext>
                  </a:extLst>
                </a:gridCol>
                <a:gridCol w="576072">
                  <a:extLst>
                    <a:ext uri="{9D8B030D-6E8A-4147-A177-3AD203B41FA5}">
                      <a16:colId xmlns:a16="http://schemas.microsoft.com/office/drawing/2014/main" val="1503647711"/>
                    </a:ext>
                  </a:extLst>
                </a:gridCol>
                <a:gridCol w="576072">
                  <a:extLst>
                    <a:ext uri="{9D8B030D-6E8A-4147-A177-3AD203B41FA5}">
                      <a16:colId xmlns:a16="http://schemas.microsoft.com/office/drawing/2014/main" val="4018939730"/>
                    </a:ext>
                  </a:extLst>
                </a:gridCol>
                <a:gridCol w="576072">
                  <a:extLst>
                    <a:ext uri="{9D8B030D-6E8A-4147-A177-3AD203B41FA5}">
                      <a16:colId xmlns:a16="http://schemas.microsoft.com/office/drawing/2014/main" val="4138365363"/>
                    </a:ext>
                  </a:extLst>
                </a:gridCol>
                <a:gridCol w="576072">
                  <a:extLst>
                    <a:ext uri="{9D8B030D-6E8A-4147-A177-3AD203B41FA5}">
                      <a16:colId xmlns:a16="http://schemas.microsoft.com/office/drawing/2014/main" val="4261722909"/>
                    </a:ext>
                  </a:extLst>
                </a:gridCol>
                <a:gridCol w="576072">
                  <a:extLst>
                    <a:ext uri="{9D8B030D-6E8A-4147-A177-3AD203B41FA5}">
                      <a16:colId xmlns:a16="http://schemas.microsoft.com/office/drawing/2014/main" val="487836234"/>
                    </a:ext>
                  </a:extLst>
                </a:gridCol>
                <a:gridCol w="576072">
                  <a:extLst>
                    <a:ext uri="{9D8B030D-6E8A-4147-A177-3AD203B41FA5}">
                      <a16:colId xmlns:a16="http://schemas.microsoft.com/office/drawing/2014/main" val="2772980899"/>
                    </a:ext>
                  </a:extLst>
                </a:gridCol>
                <a:gridCol w="576072">
                  <a:extLst>
                    <a:ext uri="{9D8B030D-6E8A-4147-A177-3AD203B41FA5}">
                      <a16:colId xmlns:a16="http://schemas.microsoft.com/office/drawing/2014/main" val="3376801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99066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- 2019-10-04 11:26:16</a:t>
                      </a:r>
                      <a:r>
                        <a:rPr kumimoji="0" lang="en-US" sz="1000" b="0" i="0" u="none" strike="noStrike" kern="1200" cap="none" spc="0" normalizeH="0" baseline="0" noProof="0">
                          <a:ln>
                            <a:noFill/>
                          </a:ln>
                          <a:solidFill>
                            <a:prstClr val="black"/>
                          </a:solidFill>
                          <a:effectLst/>
                          <a:uLnTx/>
                          <a:uFillTx/>
                          <a:latin typeface="+mn-lt"/>
                          <a:ea typeface="+mn-ea"/>
                          <a:cs typeface="+mn-cs"/>
                        </a:rPr>
                        <a:t>
  Birleşmiş Milletler Çevre Programı Finans Girişimi (UNEP FI) Sorumlu Bankacılık Prensipleri’ne Türkiye’den Kurucu İmzacı olarak katılan bankalar olarak gerçekleştirdiğimiz basın tanıtım toplantısına Yapı Kredi Grup Direktörümüz Mehmet Erkan Akbulut katıldı.  Mehmet Erkan Akbulut konuya ilişkin şu değerlendirmede bulundu: “75. yaşımızı kutladığımız bu yıl UNEP FI Sorumlu Bankacılık Prensipleri’ne Kurucu İmzacı olarak katılmak bizler için özel bir anlam taşıyor. Sorumlu Bankacılık Prensipleri’ni imzalayan kurucu bankalar olarak bizler toplumun, paydaşlarımızın, yatırımcılarımızın, müşterilerimizin ve özellikle de gelecek kuşakların ihtiyaçlarına yanıt vermek istiyoruz.”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https://media.licdn.com/dms/image/C5622AQHMyp5EE9RE-A/feedshare-shrink_800/0?e=1577318400&amp;v=beta&amp;t=SwOB7CgXTYa3uEuZekZbGTqLKdzvVZ5cFBXl6-BV_6E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0.056516427698836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1455084"/>
                  </a:ext>
                </a:extLst>
              </a:tr>
            </a:tbl>
          </a:graphicData>
        </a:graphic>
      </p:graphicFrame>
      <p:sp>
        <p:nvSpPr>
          <p:cNvPr id="4" name="Text Placeholder 3">
            <a:extLst>
              <a:ext uri="{FF2B5EF4-FFF2-40B4-BE49-F238E27FC236}">
                <a16:creationId xmlns:a16="http://schemas.microsoft.com/office/drawing/2014/main" id="{10F9BE98-1C46-4C59-B4A6-703EC4BB0AC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0748365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E2AF9-993C-48AF-AAC1-60A0952D81E9}"/>
              </a:ext>
            </a:extLst>
          </p:cNvPr>
          <p:cNvSpPr>
            <a:spLocks noGrp="1"/>
          </p:cNvSpPr>
          <p:nvPr>
            <p:ph type="title"/>
          </p:nvPr>
        </p:nvSpPr>
        <p:spPr/>
        <p:txBody>
          <a:bodyPr/>
          <a:lstStyle/>
          <a:p>
            <a:r>
              <a:rPr lang="en-US"/>
              <a:t>LinkedIn Posts Table | Yapı Kredi İK - 7 of 19</a:t>
            </a:r>
          </a:p>
        </p:txBody>
      </p:sp>
      <p:graphicFrame>
        <p:nvGraphicFramePr>
          <p:cNvPr id="5" name="Table Placeholder 4">
            <a:extLst>
              <a:ext uri="{FF2B5EF4-FFF2-40B4-BE49-F238E27FC236}">
                <a16:creationId xmlns:a16="http://schemas.microsoft.com/office/drawing/2014/main" id="{0DCE88C9-453A-4205-8393-DF7AB39B1937}"/>
              </a:ext>
            </a:extLst>
          </p:cNvPr>
          <p:cNvGraphicFramePr>
            <a:graphicFrameLocks noGrp="1"/>
          </p:cNvGraphicFramePr>
          <p:nvPr>
            <p:ph type="tbl" sz="quarter" idx="13"/>
            <p:extLst>
              <p:ext uri="{D42A27DB-BD31-4B8C-83A1-F6EECF244321}">
                <p14:modId xmlns:p14="http://schemas.microsoft.com/office/powerpoint/2010/main" val="312489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83519304"/>
                    </a:ext>
                  </a:extLst>
                </a:gridCol>
                <a:gridCol w="1152143">
                  <a:extLst>
                    <a:ext uri="{9D8B030D-6E8A-4147-A177-3AD203B41FA5}">
                      <a16:colId xmlns:a16="http://schemas.microsoft.com/office/drawing/2014/main" val="2288485863"/>
                    </a:ext>
                  </a:extLst>
                </a:gridCol>
                <a:gridCol w="822960">
                  <a:extLst>
                    <a:ext uri="{9D8B030D-6E8A-4147-A177-3AD203B41FA5}">
                      <a16:colId xmlns:a16="http://schemas.microsoft.com/office/drawing/2014/main" val="788868473"/>
                    </a:ext>
                  </a:extLst>
                </a:gridCol>
                <a:gridCol w="576072">
                  <a:extLst>
                    <a:ext uri="{9D8B030D-6E8A-4147-A177-3AD203B41FA5}">
                      <a16:colId xmlns:a16="http://schemas.microsoft.com/office/drawing/2014/main" val="190854512"/>
                    </a:ext>
                  </a:extLst>
                </a:gridCol>
                <a:gridCol w="576072">
                  <a:extLst>
                    <a:ext uri="{9D8B030D-6E8A-4147-A177-3AD203B41FA5}">
                      <a16:colId xmlns:a16="http://schemas.microsoft.com/office/drawing/2014/main" val="2735389955"/>
                    </a:ext>
                  </a:extLst>
                </a:gridCol>
                <a:gridCol w="576072">
                  <a:extLst>
                    <a:ext uri="{9D8B030D-6E8A-4147-A177-3AD203B41FA5}">
                      <a16:colId xmlns:a16="http://schemas.microsoft.com/office/drawing/2014/main" val="3572872264"/>
                    </a:ext>
                  </a:extLst>
                </a:gridCol>
                <a:gridCol w="576072">
                  <a:extLst>
                    <a:ext uri="{9D8B030D-6E8A-4147-A177-3AD203B41FA5}">
                      <a16:colId xmlns:a16="http://schemas.microsoft.com/office/drawing/2014/main" val="1131566410"/>
                    </a:ext>
                  </a:extLst>
                </a:gridCol>
                <a:gridCol w="576072">
                  <a:extLst>
                    <a:ext uri="{9D8B030D-6E8A-4147-A177-3AD203B41FA5}">
                      <a16:colId xmlns:a16="http://schemas.microsoft.com/office/drawing/2014/main" val="2391421066"/>
                    </a:ext>
                  </a:extLst>
                </a:gridCol>
                <a:gridCol w="576072">
                  <a:extLst>
                    <a:ext uri="{9D8B030D-6E8A-4147-A177-3AD203B41FA5}">
                      <a16:colId xmlns:a16="http://schemas.microsoft.com/office/drawing/2014/main" val="3704130017"/>
                    </a:ext>
                  </a:extLst>
                </a:gridCol>
                <a:gridCol w="576072">
                  <a:extLst>
                    <a:ext uri="{9D8B030D-6E8A-4147-A177-3AD203B41FA5}">
                      <a16:colId xmlns:a16="http://schemas.microsoft.com/office/drawing/2014/main" val="735228463"/>
                    </a:ext>
                  </a:extLst>
                </a:gridCol>
                <a:gridCol w="576072">
                  <a:extLst>
                    <a:ext uri="{9D8B030D-6E8A-4147-A177-3AD203B41FA5}">
                      <a16:colId xmlns:a16="http://schemas.microsoft.com/office/drawing/2014/main" val="2461028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536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- 2019-10-21 16:16:24</a:t>
                      </a:r>
                      <a:r>
                        <a:rPr kumimoji="0" lang="en-US" sz="1000" b="0" i="0" u="none" strike="noStrike" kern="1200" cap="none" spc="0" normalizeH="0" baseline="0" noProof="0">
                          <a:ln>
                            <a:noFill/>
                          </a:ln>
                          <a:solidFill>
                            <a:prstClr val="black"/>
                          </a:solidFill>
                          <a:effectLst/>
                          <a:uLnTx/>
                          <a:uFillTx/>
                          <a:latin typeface="+mn-lt"/>
                          <a:ea typeface="+mn-ea"/>
                          <a:cs typeface="+mn-cs"/>
                        </a:rPr>
                        <a:t>
  Yapı Kredi Gönüllüleri, üniversitelerdeki gönüllü gençler ile Samsun Toplum Gönüllüleri Vakfı İğne Deliği Gençlik Merkezi İstihdam Kampı’ndaydı. Müşteri Hizmetleri Müdürümüz Mehmet Yeni, gençlere bankacılık sektörüyle ilgili tecrübelerini aktardı. #YapıKrediGönüllüleri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https://media.licdn.com/dms/image/C5622AQH_75mJW9lSvA/feedshare-shrink_800/0?e=1577318400&amp;v=beta&amp;t=EmaUlcRbjw10-GCMWnWVKm5I5x5GzhwqR5Rw_DOVXCQ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0.046723300970874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566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- 2019-10-09 11:52:30</a:t>
                      </a:r>
                      <a:r>
                        <a:rPr kumimoji="0" lang="en-US" sz="1000" b="0" i="0" u="none" strike="noStrike" kern="1200" cap="none" spc="0" normalizeH="0" baseline="0" noProof="0">
                          <a:ln>
                            <a:noFill/>
                          </a:ln>
                          <a:solidFill>
                            <a:prstClr val="black"/>
                          </a:solidFill>
                          <a:effectLst/>
                          <a:uLnTx/>
                          <a:uFillTx/>
                          <a:latin typeface="+mn-lt"/>
                          <a:ea typeface="+mn-ea"/>
                          <a:cs typeface="+mn-cs"/>
                        </a:rPr>
                        <a:t>
  Boğaziçi Üniversitesi KSS Zirvesi’nde yöneticimiz Nurcan Erhan ve gönüllülerimizden Ceren Angılı, kurumsal sosyal sorumluluk ve gönüllülük anlayışımızdan bahsetmek üzere sahnedeler!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https://media.licdn.com/dms/image/C5622AQGm8SG3ompL9w/feedshare-shrink_800/0?e=1577318400&amp;v=beta&amp;t=Nxrx4Oi1vcOO1gPFzDIwdLsm4ZQVkoInmowIzO0hL3A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0.0446088794926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6079429"/>
                  </a:ext>
                </a:extLst>
              </a:tr>
            </a:tbl>
          </a:graphicData>
        </a:graphic>
      </p:graphicFrame>
      <p:sp>
        <p:nvSpPr>
          <p:cNvPr id="4" name="Text Placeholder 3">
            <a:extLst>
              <a:ext uri="{FF2B5EF4-FFF2-40B4-BE49-F238E27FC236}">
                <a16:creationId xmlns:a16="http://schemas.microsoft.com/office/drawing/2014/main" id="{7B34D409-D625-45AC-997A-9349DE06DF4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6941847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2CA01-34F4-4C8F-A76E-EDD6278D4D1C}"/>
              </a:ext>
            </a:extLst>
          </p:cNvPr>
          <p:cNvSpPr>
            <a:spLocks noGrp="1"/>
          </p:cNvSpPr>
          <p:nvPr>
            <p:ph type="title"/>
          </p:nvPr>
        </p:nvSpPr>
        <p:spPr/>
        <p:txBody>
          <a:bodyPr/>
          <a:lstStyle/>
          <a:p>
            <a:r>
              <a:rPr lang="en-US"/>
              <a:t>LinkedIn Posts Table | Yapı Kredi İK - 8 of 19</a:t>
            </a:r>
          </a:p>
        </p:txBody>
      </p:sp>
      <p:graphicFrame>
        <p:nvGraphicFramePr>
          <p:cNvPr id="5" name="Table Placeholder 4">
            <a:extLst>
              <a:ext uri="{FF2B5EF4-FFF2-40B4-BE49-F238E27FC236}">
                <a16:creationId xmlns:a16="http://schemas.microsoft.com/office/drawing/2014/main" id="{EA76C6BC-3112-43AA-9D6F-22127FA661B3}"/>
              </a:ext>
            </a:extLst>
          </p:cNvPr>
          <p:cNvGraphicFramePr>
            <a:graphicFrameLocks noGrp="1"/>
          </p:cNvGraphicFramePr>
          <p:nvPr>
            <p:ph type="tbl" sz="quarter" idx="13"/>
            <p:extLst>
              <p:ext uri="{D42A27DB-BD31-4B8C-83A1-F6EECF244321}">
                <p14:modId xmlns:p14="http://schemas.microsoft.com/office/powerpoint/2010/main" val="3762708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37666001"/>
                    </a:ext>
                  </a:extLst>
                </a:gridCol>
                <a:gridCol w="1152143">
                  <a:extLst>
                    <a:ext uri="{9D8B030D-6E8A-4147-A177-3AD203B41FA5}">
                      <a16:colId xmlns:a16="http://schemas.microsoft.com/office/drawing/2014/main" val="3816361123"/>
                    </a:ext>
                  </a:extLst>
                </a:gridCol>
                <a:gridCol w="822960">
                  <a:extLst>
                    <a:ext uri="{9D8B030D-6E8A-4147-A177-3AD203B41FA5}">
                      <a16:colId xmlns:a16="http://schemas.microsoft.com/office/drawing/2014/main" val="1591594309"/>
                    </a:ext>
                  </a:extLst>
                </a:gridCol>
                <a:gridCol w="576072">
                  <a:extLst>
                    <a:ext uri="{9D8B030D-6E8A-4147-A177-3AD203B41FA5}">
                      <a16:colId xmlns:a16="http://schemas.microsoft.com/office/drawing/2014/main" val="3594072547"/>
                    </a:ext>
                  </a:extLst>
                </a:gridCol>
                <a:gridCol w="576072">
                  <a:extLst>
                    <a:ext uri="{9D8B030D-6E8A-4147-A177-3AD203B41FA5}">
                      <a16:colId xmlns:a16="http://schemas.microsoft.com/office/drawing/2014/main" val="4041770590"/>
                    </a:ext>
                  </a:extLst>
                </a:gridCol>
                <a:gridCol w="576072">
                  <a:extLst>
                    <a:ext uri="{9D8B030D-6E8A-4147-A177-3AD203B41FA5}">
                      <a16:colId xmlns:a16="http://schemas.microsoft.com/office/drawing/2014/main" val="3376359754"/>
                    </a:ext>
                  </a:extLst>
                </a:gridCol>
                <a:gridCol w="576072">
                  <a:extLst>
                    <a:ext uri="{9D8B030D-6E8A-4147-A177-3AD203B41FA5}">
                      <a16:colId xmlns:a16="http://schemas.microsoft.com/office/drawing/2014/main" val="1559875407"/>
                    </a:ext>
                  </a:extLst>
                </a:gridCol>
                <a:gridCol w="576072">
                  <a:extLst>
                    <a:ext uri="{9D8B030D-6E8A-4147-A177-3AD203B41FA5}">
                      <a16:colId xmlns:a16="http://schemas.microsoft.com/office/drawing/2014/main" val="3120213871"/>
                    </a:ext>
                  </a:extLst>
                </a:gridCol>
                <a:gridCol w="576072">
                  <a:extLst>
                    <a:ext uri="{9D8B030D-6E8A-4147-A177-3AD203B41FA5}">
                      <a16:colId xmlns:a16="http://schemas.microsoft.com/office/drawing/2014/main" val="4276247683"/>
                    </a:ext>
                  </a:extLst>
                </a:gridCol>
                <a:gridCol w="576072">
                  <a:extLst>
                    <a:ext uri="{9D8B030D-6E8A-4147-A177-3AD203B41FA5}">
                      <a16:colId xmlns:a16="http://schemas.microsoft.com/office/drawing/2014/main" val="4132301157"/>
                    </a:ext>
                  </a:extLst>
                </a:gridCol>
                <a:gridCol w="576072">
                  <a:extLst>
                    <a:ext uri="{9D8B030D-6E8A-4147-A177-3AD203B41FA5}">
                      <a16:colId xmlns:a16="http://schemas.microsoft.com/office/drawing/2014/main" val="2132724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207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- 2019-10-17 14:46:31</a:t>
                      </a:r>
                      <a:r>
                        <a:rPr kumimoji="0" lang="en-US" sz="1000" b="0" i="0" u="none" strike="noStrike" kern="1200" cap="none" spc="0" normalizeH="0" baseline="0" noProof="0">
                          <a:ln>
                            <a:noFill/>
                          </a:ln>
                          <a:solidFill>
                            <a:prstClr val="black"/>
                          </a:solidFill>
                          <a:effectLst/>
                          <a:uLnTx/>
                          <a:uFillTx/>
                          <a:latin typeface="+mn-lt"/>
                          <a:ea typeface="+mn-ea"/>
                          <a:cs typeface="+mn-cs"/>
                        </a:rPr>
                        <a:t>
  Ertelediğiniz işleri neden ertelediğinizi biliyor musunuz? ⏰ Çalışma arkadaşımız Selin Gürgün’ün ertelenen işler üzerine yazdığı blog yazısına ulaşmak için tıklayın. 👉🏻 http://bit.ly/32p3K38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https://media.licdn.com/dms/image/C4D22AQFQHKM1RsPYcQ/feedshare-shrink_800/0?e=1577318400&amp;v=beta&amp;t=ISXM9USXkXgaRTcXFMUriPPyT83HrQrz1GCCjIoKNFY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0.044185264102277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052328"/>
                  </a:ext>
                </a:extLst>
              </a:tr>
            </a:tbl>
          </a:graphicData>
        </a:graphic>
      </p:graphicFrame>
      <p:sp>
        <p:nvSpPr>
          <p:cNvPr id="4" name="Text Placeholder 3">
            <a:extLst>
              <a:ext uri="{FF2B5EF4-FFF2-40B4-BE49-F238E27FC236}">
                <a16:creationId xmlns:a16="http://schemas.microsoft.com/office/drawing/2014/main" id="{6328D687-272C-444F-9694-E44E5F7422B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3595825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2F54-C260-4140-8BBB-DD040544B331}"/>
              </a:ext>
            </a:extLst>
          </p:cNvPr>
          <p:cNvSpPr>
            <a:spLocks noGrp="1"/>
          </p:cNvSpPr>
          <p:nvPr>
            <p:ph type="title"/>
          </p:nvPr>
        </p:nvSpPr>
        <p:spPr/>
        <p:txBody>
          <a:bodyPr/>
          <a:lstStyle/>
          <a:p>
            <a:r>
              <a:rPr lang="en-US"/>
              <a:t>LinkedIn Posts Table | Yapı Kredi İK - 9 of 19</a:t>
            </a:r>
          </a:p>
        </p:txBody>
      </p:sp>
      <p:graphicFrame>
        <p:nvGraphicFramePr>
          <p:cNvPr id="5" name="Table Placeholder 4">
            <a:extLst>
              <a:ext uri="{FF2B5EF4-FFF2-40B4-BE49-F238E27FC236}">
                <a16:creationId xmlns:a16="http://schemas.microsoft.com/office/drawing/2014/main" id="{5308DF35-2E5B-4E7D-8E68-448A720D1EB6}"/>
              </a:ext>
            </a:extLst>
          </p:cNvPr>
          <p:cNvGraphicFramePr>
            <a:graphicFrameLocks noGrp="1"/>
          </p:cNvGraphicFramePr>
          <p:nvPr>
            <p:ph type="tbl" sz="quarter" idx="13"/>
            <p:extLst>
              <p:ext uri="{D42A27DB-BD31-4B8C-83A1-F6EECF244321}">
                <p14:modId xmlns:p14="http://schemas.microsoft.com/office/powerpoint/2010/main" val="425837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3374073"/>
                    </a:ext>
                  </a:extLst>
                </a:gridCol>
                <a:gridCol w="1152143">
                  <a:extLst>
                    <a:ext uri="{9D8B030D-6E8A-4147-A177-3AD203B41FA5}">
                      <a16:colId xmlns:a16="http://schemas.microsoft.com/office/drawing/2014/main" val="4150033102"/>
                    </a:ext>
                  </a:extLst>
                </a:gridCol>
                <a:gridCol w="822960">
                  <a:extLst>
                    <a:ext uri="{9D8B030D-6E8A-4147-A177-3AD203B41FA5}">
                      <a16:colId xmlns:a16="http://schemas.microsoft.com/office/drawing/2014/main" val="2973610210"/>
                    </a:ext>
                  </a:extLst>
                </a:gridCol>
                <a:gridCol w="576072">
                  <a:extLst>
                    <a:ext uri="{9D8B030D-6E8A-4147-A177-3AD203B41FA5}">
                      <a16:colId xmlns:a16="http://schemas.microsoft.com/office/drawing/2014/main" val="1466356716"/>
                    </a:ext>
                  </a:extLst>
                </a:gridCol>
                <a:gridCol w="576072">
                  <a:extLst>
                    <a:ext uri="{9D8B030D-6E8A-4147-A177-3AD203B41FA5}">
                      <a16:colId xmlns:a16="http://schemas.microsoft.com/office/drawing/2014/main" val="3799080605"/>
                    </a:ext>
                  </a:extLst>
                </a:gridCol>
                <a:gridCol w="576072">
                  <a:extLst>
                    <a:ext uri="{9D8B030D-6E8A-4147-A177-3AD203B41FA5}">
                      <a16:colId xmlns:a16="http://schemas.microsoft.com/office/drawing/2014/main" val="1880582189"/>
                    </a:ext>
                  </a:extLst>
                </a:gridCol>
                <a:gridCol w="576072">
                  <a:extLst>
                    <a:ext uri="{9D8B030D-6E8A-4147-A177-3AD203B41FA5}">
                      <a16:colId xmlns:a16="http://schemas.microsoft.com/office/drawing/2014/main" val="2631168663"/>
                    </a:ext>
                  </a:extLst>
                </a:gridCol>
                <a:gridCol w="576072">
                  <a:extLst>
                    <a:ext uri="{9D8B030D-6E8A-4147-A177-3AD203B41FA5}">
                      <a16:colId xmlns:a16="http://schemas.microsoft.com/office/drawing/2014/main" val="1968925876"/>
                    </a:ext>
                  </a:extLst>
                </a:gridCol>
                <a:gridCol w="576072">
                  <a:extLst>
                    <a:ext uri="{9D8B030D-6E8A-4147-A177-3AD203B41FA5}">
                      <a16:colId xmlns:a16="http://schemas.microsoft.com/office/drawing/2014/main" val="1460517376"/>
                    </a:ext>
                  </a:extLst>
                </a:gridCol>
                <a:gridCol w="576072">
                  <a:extLst>
                    <a:ext uri="{9D8B030D-6E8A-4147-A177-3AD203B41FA5}">
                      <a16:colId xmlns:a16="http://schemas.microsoft.com/office/drawing/2014/main" val="2749413572"/>
                    </a:ext>
                  </a:extLst>
                </a:gridCol>
                <a:gridCol w="576072">
                  <a:extLst>
                    <a:ext uri="{9D8B030D-6E8A-4147-A177-3AD203B41FA5}">
                      <a16:colId xmlns:a16="http://schemas.microsoft.com/office/drawing/2014/main" val="938200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7936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- 2019-10-18 15:28:24</a:t>
                      </a:r>
                      <a:r>
                        <a:rPr kumimoji="0" lang="en-US" sz="1000" b="0" i="0" u="none" strike="noStrike" kern="1200" cap="none" spc="0" normalizeH="0" baseline="0" noProof="0">
                          <a:ln>
                            <a:noFill/>
                          </a:ln>
                          <a:solidFill>
                            <a:prstClr val="black"/>
                          </a:solidFill>
                          <a:effectLst/>
                          <a:uLnTx/>
                          <a:uFillTx/>
                          <a:latin typeface="+mn-lt"/>
                          <a:ea typeface="+mn-ea"/>
                          <a:cs typeface="+mn-cs"/>
                        </a:rPr>
                        <a:t>
  Yapı Kredi'deki iş hayatıma 2004 yılında Bireysel Müşteri Temsilcisi olarak başladım. Şimdi ise Çankırı Şubesi’nde Şube Müdürü olarak görev yapıyorum.
Benim için Yapı Kredi: Kocaman bir aileye sahip olmak ve bundan gurur duymaktır.
Sizlere tavsiyem: Verdiğiniz kararlarda kendinize güvenin. Azim ve gayretinizi kaybetmeden mücadelenize devam 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https://media.licdn.com/dms/image/C5622AQFsZhsj2P8Z9g/feedshare-shrink_800/0?e=1577318400&amp;v=beta&amp;t=u9gUHrjOqJuY2OaNFDbSw77chX8NYwUlE-3-yeHRRYE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0.038570536529132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3532439"/>
                  </a:ext>
                </a:extLst>
              </a:tr>
            </a:tbl>
          </a:graphicData>
        </a:graphic>
      </p:graphicFrame>
      <p:sp>
        <p:nvSpPr>
          <p:cNvPr id="4" name="Text Placeholder 3">
            <a:extLst>
              <a:ext uri="{FF2B5EF4-FFF2-40B4-BE49-F238E27FC236}">
                <a16:creationId xmlns:a16="http://schemas.microsoft.com/office/drawing/2014/main" id="{432CA4C4-D06A-475B-9C9A-B28B1EA4D36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6688292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167B-B813-407D-A5A7-E97C203D9E6C}"/>
              </a:ext>
            </a:extLst>
          </p:cNvPr>
          <p:cNvSpPr>
            <a:spLocks noGrp="1"/>
          </p:cNvSpPr>
          <p:nvPr>
            <p:ph type="title"/>
          </p:nvPr>
        </p:nvSpPr>
        <p:spPr/>
        <p:txBody>
          <a:bodyPr/>
          <a:lstStyle/>
          <a:p>
            <a:r>
              <a:rPr lang="en-US"/>
              <a:t>LinkedIn Posts Table | Yapı Kredi İK - 10 of 19</a:t>
            </a:r>
          </a:p>
        </p:txBody>
      </p:sp>
      <p:graphicFrame>
        <p:nvGraphicFramePr>
          <p:cNvPr id="5" name="Table Placeholder 4">
            <a:extLst>
              <a:ext uri="{FF2B5EF4-FFF2-40B4-BE49-F238E27FC236}">
                <a16:creationId xmlns:a16="http://schemas.microsoft.com/office/drawing/2014/main" id="{93BDF682-5EA4-4AAB-8C9B-7A1C49B0F507}"/>
              </a:ext>
            </a:extLst>
          </p:cNvPr>
          <p:cNvGraphicFramePr>
            <a:graphicFrameLocks noGrp="1"/>
          </p:cNvGraphicFramePr>
          <p:nvPr>
            <p:ph type="tbl" sz="quarter" idx="13"/>
            <p:extLst>
              <p:ext uri="{D42A27DB-BD31-4B8C-83A1-F6EECF244321}">
                <p14:modId xmlns:p14="http://schemas.microsoft.com/office/powerpoint/2010/main" val="3369828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50063836"/>
                    </a:ext>
                  </a:extLst>
                </a:gridCol>
                <a:gridCol w="1152143">
                  <a:extLst>
                    <a:ext uri="{9D8B030D-6E8A-4147-A177-3AD203B41FA5}">
                      <a16:colId xmlns:a16="http://schemas.microsoft.com/office/drawing/2014/main" val="2064465342"/>
                    </a:ext>
                  </a:extLst>
                </a:gridCol>
                <a:gridCol w="822960">
                  <a:extLst>
                    <a:ext uri="{9D8B030D-6E8A-4147-A177-3AD203B41FA5}">
                      <a16:colId xmlns:a16="http://schemas.microsoft.com/office/drawing/2014/main" val="1258570650"/>
                    </a:ext>
                  </a:extLst>
                </a:gridCol>
                <a:gridCol w="576072">
                  <a:extLst>
                    <a:ext uri="{9D8B030D-6E8A-4147-A177-3AD203B41FA5}">
                      <a16:colId xmlns:a16="http://schemas.microsoft.com/office/drawing/2014/main" val="2844014803"/>
                    </a:ext>
                  </a:extLst>
                </a:gridCol>
                <a:gridCol w="576072">
                  <a:extLst>
                    <a:ext uri="{9D8B030D-6E8A-4147-A177-3AD203B41FA5}">
                      <a16:colId xmlns:a16="http://schemas.microsoft.com/office/drawing/2014/main" val="2805259099"/>
                    </a:ext>
                  </a:extLst>
                </a:gridCol>
                <a:gridCol w="576072">
                  <a:extLst>
                    <a:ext uri="{9D8B030D-6E8A-4147-A177-3AD203B41FA5}">
                      <a16:colId xmlns:a16="http://schemas.microsoft.com/office/drawing/2014/main" val="777551080"/>
                    </a:ext>
                  </a:extLst>
                </a:gridCol>
                <a:gridCol w="576072">
                  <a:extLst>
                    <a:ext uri="{9D8B030D-6E8A-4147-A177-3AD203B41FA5}">
                      <a16:colId xmlns:a16="http://schemas.microsoft.com/office/drawing/2014/main" val="4244664491"/>
                    </a:ext>
                  </a:extLst>
                </a:gridCol>
                <a:gridCol w="576072">
                  <a:extLst>
                    <a:ext uri="{9D8B030D-6E8A-4147-A177-3AD203B41FA5}">
                      <a16:colId xmlns:a16="http://schemas.microsoft.com/office/drawing/2014/main" val="1450304445"/>
                    </a:ext>
                  </a:extLst>
                </a:gridCol>
                <a:gridCol w="576072">
                  <a:extLst>
                    <a:ext uri="{9D8B030D-6E8A-4147-A177-3AD203B41FA5}">
                      <a16:colId xmlns:a16="http://schemas.microsoft.com/office/drawing/2014/main" val="3877261894"/>
                    </a:ext>
                  </a:extLst>
                </a:gridCol>
                <a:gridCol w="576072">
                  <a:extLst>
                    <a:ext uri="{9D8B030D-6E8A-4147-A177-3AD203B41FA5}">
                      <a16:colId xmlns:a16="http://schemas.microsoft.com/office/drawing/2014/main" val="1388088383"/>
                    </a:ext>
                  </a:extLst>
                </a:gridCol>
                <a:gridCol w="576072">
                  <a:extLst>
                    <a:ext uri="{9D8B030D-6E8A-4147-A177-3AD203B41FA5}">
                      <a16:colId xmlns:a16="http://schemas.microsoft.com/office/drawing/2014/main" val="3387324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5869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- 2019-10-16 14:17:28</a:t>
                      </a:r>
                      <a:r>
                        <a:rPr kumimoji="0" lang="en-US" sz="1000" b="0" i="0" u="none" strike="noStrike" kern="1200" cap="none" spc="0" normalizeH="0" baseline="0" noProof="0">
                          <a:ln>
                            <a:noFill/>
                          </a:ln>
                          <a:solidFill>
                            <a:prstClr val="black"/>
                          </a:solidFill>
                          <a:effectLst/>
                          <a:uLnTx/>
                          <a:uFillTx/>
                          <a:latin typeface="+mn-lt"/>
                          <a:ea typeface="+mn-ea"/>
                          <a:cs typeface="+mn-cs"/>
                        </a:rPr>
                        <a:t>
  Current Trends in Selected Industries dersinde bugün Dijital Bankacılık dersi için direktörümüz Evren SAHIN Boğaziçi Üniversitesi'nde!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https://media.licdn.com/dms/image/C4D22AQFIitwt1v4NWQ/feedshare-shrink_800/0?e=1577318400&amp;v=beta&amp;t=Fwptzbu9q60uZQRi4YU6DuH3SJJc0UbuNM9QU8BIQ8s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0.031796046977943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890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- 2019-10-25 11:54:23</a:t>
                      </a:r>
                      <a:r>
                        <a:rPr kumimoji="0" lang="en-US" sz="1000" b="0" i="0" u="none" strike="noStrike" kern="1200" cap="none" spc="0" normalizeH="0" baseline="0" noProof="0">
                          <a:ln>
                            <a:noFill/>
                          </a:ln>
                          <a:solidFill>
                            <a:prstClr val="black"/>
                          </a:solidFill>
                          <a:effectLst/>
                          <a:uLnTx/>
                          <a:uFillTx/>
                          <a:latin typeface="+mn-lt"/>
                          <a:ea typeface="+mn-ea"/>
                          <a:cs typeface="+mn-cs"/>
                        </a:rPr>
                        <a:t>
  Yale Üniversitesi’nin 36 saat süren YHack hackathon etkinliği Yapı Kredi’nin de desteğiyle 25-27 Ekim tarihleri arasında gerçekleşecek.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https://media.licdn.com/dms/image/C5622AQHkM9lFFGm9Lw/feedshare-shrink_800/0?e=1577318400&amp;v=beta&amp;t=TOqY8gAP64GWGsf_WkQFrZP4GlMR_qlOIzSxzaAL2tc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0.030628069268545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6672272"/>
                  </a:ext>
                </a:extLst>
              </a:tr>
            </a:tbl>
          </a:graphicData>
        </a:graphic>
      </p:graphicFrame>
      <p:sp>
        <p:nvSpPr>
          <p:cNvPr id="4" name="Text Placeholder 3">
            <a:extLst>
              <a:ext uri="{FF2B5EF4-FFF2-40B4-BE49-F238E27FC236}">
                <a16:creationId xmlns:a16="http://schemas.microsoft.com/office/drawing/2014/main" id="{552EEDD8-F029-4E8F-8D22-F3C1C4406B1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3223278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0A99-23D9-47A5-A718-6A6DCD5E8AD3}"/>
              </a:ext>
            </a:extLst>
          </p:cNvPr>
          <p:cNvSpPr>
            <a:spLocks noGrp="1"/>
          </p:cNvSpPr>
          <p:nvPr>
            <p:ph type="title"/>
          </p:nvPr>
        </p:nvSpPr>
        <p:spPr/>
        <p:txBody>
          <a:bodyPr/>
          <a:lstStyle/>
          <a:p>
            <a:r>
              <a:rPr lang="en-US"/>
              <a:t>LinkedIn Posts Table | Yapı Kredi İK - 11 of 19</a:t>
            </a:r>
          </a:p>
        </p:txBody>
      </p:sp>
      <p:graphicFrame>
        <p:nvGraphicFramePr>
          <p:cNvPr id="5" name="Table Placeholder 4">
            <a:extLst>
              <a:ext uri="{FF2B5EF4-FFF2-40B4-BE49-F238E27FC236}">
                <a16:creationId xmlns:a16="http://schemas.microsoft.com/office/drawing/2014/main" id="{FABEED46-0C37-45E7-9FD4-E49921DA5F0F}"/>
              </a:ext>
            </a:extLst>
          </p:cNvPr>
          <p:cNvGraphicFramePr>
            <a:graphicFrameLocks noGrp="1"/>
          </p:cNvGraphicFramePr>
          <p:nvPr>
            <p:ph type="tbl" sz="quarter" idx="13"/>
            <p:extLst>
              <p:ext uri="{D42A27DB-BD31-4B8C-83A1-F6EECF244321}">
                <p14:modId xmlns:p14="http://schemas.microsoft.com/office/powerpoint/2010/main" val="255585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53182082"/>
                    </a:ext>
                  </a:extLst>
                </a:gridCol>
                <a:gridCol w="1152143">
                  <a:extLst>
                    <a:ext uri="{9D8B030D-6E8A-4147-A177-3AD203B41FA5}">
                      <a16:colId xmlns:a16="http://schemas.microsoft.com/office/drawing/2014/main" val="3959213035"/>
                    </a:ext>
                  </a:extLst>
                </a:gridCol>
                <a:gridCol w="822960">
                  <a:extLst>
                    <a:ext uri="{9D8B030D-6E8A-4147-A177-3AD203B41FA5}">
                      <a16:colId xmlns:a16="http://schemas.microsoft.com/office/drawing/2014/main" val="543912661"/>
                    </a:ext>
                  </a:extLst>
                </a:gridCol>
                <a:gridCol w="576072">
                  <a:extLst>
                    <a:ext uri="{9D8B030D-6E8A-4147-A177-3AD203B41FA5}">
                      <a16:colId xmlns:a16="http://schemas.microsoft.com/office/drawing/2014/main" val="459056368"/>
                    </a:ext>
                  </a:extLst>
                </a:gridCol>
                <a:gridCol w="576072">
                  <a:extLst>
                    <a:ext uri="{9D8B030D-6E8A-4147-A177-3AD203B41FA5}">
                      <a16:colId xmlns:a16="http://schemas.microsoft.com/office/drawing/2014/main" val="3158188693"/>
                    </a:ext>
                  </a:extLst>
                </a:gridCol>
                <a:gridCol w="576072">
                  <a:extLst>
                    <a:ext uri="{9D8B030D-6E8A-4147-A177-3AD203B41FA5}">
                      <a16:colId xmlns:a16="http://schemas.microsoft.com/office/drawing/2014/main" val="3600913766"/>
                    </a:ext>
                  </a:extLst>
                </a:gridCol>
                <a:gridCol w="576072">
                  <a:extLst>
                    <a:ext uri="{9D8B030D-6E8A-4147-A177-3AD203B41FA5}">
                      <a16:colId xmlns:a16="http://schemas.microsoft.com/office/drawing/2014/main" val="2789286926"/>
                    </a:ext>
                  </a:extLst>
                </a:gridCol>
                <a:gridCol w="576072">
                  <a:extLst>
                    <a:ext uri="{9D8B030D-6E8A-4147-A177-3AD203B41FA5}">
                      <a16:colId xmlns:a16="http://schemas.microsoft.com/office/drawing/2014/main" val="146075078"/>
                    </a:ext>
                  </a:extLst>
                </a:gridCol>
                <a:gridCol w="576072">
                  <a:extLst>
                    <a:ext uri="{9D8B030D-6E8A-4147-A177-3AD203B41FA5}">
                      <a16:colId xmlns:a16="http://schemas.microsoft.com/office/drawing/2014/main" val="319529508"/>
                    </a:ext>
                  </a:extLst>
                </a:gridCol>
                <a:gridCol w="576072">
                  <a:extLst>
                    <a:ext uri="{9D8B030D-6E8A-4147-A177-3AD203B41FA5}">
                      <a16:colId xmlns:a16="http://schemas.microsoft.com/office/drawing/2014/main" val="781886256"/>
                    </a:ext>
                  </a:extLst>
                </a:gridCol>
                <a:gridCol w="576072">
                  <a:extLst>
                    <a:ext uri="{9D8B030D-6E8A-4147-A177-3AD203B41FA5}">
                      <a16:colId xmlns:a16="http://schemas.microsoft.com/office/drawing/2014/main" val="2347360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8390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- 2019-10-21 09:05:32</a:t>
                      </a:r>
                      <a:r>
                        <a:rPr kumimoji="0" lang="en-US" sz="1000" b="0" i="0" u="none" strike="noStrike" kern="1200" cap="none" spc="0" normalizeH="0" baseline="0" noProof="0">
                          <a:ln>
                            <a:noFill/>
                          </a:ln>
                          <a:solidFill>
                            <a:prstClr val="black"/>
                          </a:solidFill>
                          <a:effectLst/>
                          <a:uLnTx/>
                          <a:uFillTx/>
                          <a:latin typeface="+mn-lt"/>
                          <a:ea typeface="+mn-ea"/>
                          <a:cs typeface="+mn-cs"/>
                        </a:rPr>
                        <a:t>
  Yapı Kredi 75. Yıl Buluşmaları kapsamında gerçekleştireceğimiz “Şu Şehirden Kaçış İsteğimiz...” söyleşisi ile hayatını gezerek kazananlarla ve başka türlü bir şehir hayatı mümkün diyenlerle konuşacağız. “Başka bir hayat mümkün mü?” diyen herkesi 23 Ekim’de @Yapı Kredi bomontiada’ya bekliyoruz. #YapıKredi75Yıl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https://media.licdn.com/dms/image/C5622AQGaq5Mj-wM4AQ/feedshare-shrink_800/0?e=1577318400&amp;v=beta&amp;t=6lYjziOeYw3y8FASmHgXeTfY2JKl5sWRC7BBh8xZN8Y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0.029617186809301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911879"/>
                  </a:ext>
                </a:extLst>
              </a:tr>
            </a:tbl>
          </a:graphicData>
        </a:graphic>
      </p:graphicFrame>
      <p:sp>
        <p:nvSpPr>
          <p:cNvPr id="4" name="Text Placeholder 3">
            <a:extLst>
              <a:ext uri="{FF2B5EF4-FFF2-40B4-BE49-F238E27FC236}">
                <a16:creationId xmlns:a16="http://schemas.microsoft.com/office/drawing/2014/main" id="{610952AA-BB51-4F86-AC33-E7DB3E059D4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6579261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BC94E-3809-4E0D-9148-FAE50C454C85}"/>
              </a:ext>
            </a:extLst>
          </p:cNvPr>
          <p:cNvSpPr>
            <a:spLocks noGrp="1"/>
          </p:cNvSpPr>
          <p:nvPr>
            <p:ph type="title"/>
          </p:nvPr>
        </p:nvSpPr>
        <p:spPr/>
        <p:txBody>
          <a:bodyPr/>
          <a:lstStyle/>
          <a:p>
            <a:r>
              <a:rPr lang="en-US"/>
              <a:t>LinkedIn Posts Table | Yapı Kredi İK - 12 of 19</a:t>
            </a:r>
          </a:p>
        </p:txBody>
      </p:sp>
      <p:graphicFrame>
        <p:nvGraphicFramePr>
          <p:cNvPr id="5" name="Table Placeholder 4">
            <a:extLst>
              <a:ext uri="{FF2B5EF4-FFF2-40B4-BE49-F238E27FC236}">
                <a16:creationId xmlns:a16="http://schemas.microsoft.com/office/drawing/2014/main" id="{20E5EB0A-E843-4F47-9B59-393F76A629EE}"/>
              </a:ext>
            </a:extLst>
          </p:cNvPr>
          <p:cNvGraphicFramePr>
            <a:graphicFrameLocks noGrp="1"/>
          </p:cNvGraphicFramePr>
          <p:nvPr>
            <p:ph type="tbl" sz="quarter" idx="13"/>
            <p:extLst>
              <p:ext uri="{D42A27DB-BD31-4B8C-83A1-F6EECF244321}">
                <p14:modId xmlns:p14="http://schemas.microsoft.com/office/powerpoint/2010/main" val="112318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28024691"/>
                    </a:ext>
                  </a:extLst>
                </a:gridCol>
                <a:gridCol w="1152143">
                  <a:extLst>
                    <a:ext uri="{9D8B030D-6E8A-4147-A177-3AD203B41FA5}">
                      <a16:colId xmlns:a16="http://schemas.microsoft.com/office/drawing/2014/main" val="586263510"/>
                    </a:ext>
                  </a:extLst>
                </a:gridCol>
                <a:gridCol w="822960">
                  <a:extLst>
                    <a:ext uri="{9D8B030D-6E8A-4147-A177-3AD203B41FA5}">
                      <a16:colId xmlns:a16="http://schemas.microsoft.com/office/drawing/2014/main" val="1085566208"/>
                    </a:ext>
                  </a:extLst>
                </a:gridCol>
                <a:gridCol w="576072">
                  <a:extLst>
                    <a:ext uri="{9D8B030D-6E8A-4147-A177-3AD203B41FA5}">
                      <a16:colId xmlns:a16="http://schemas.microsoft.com/office/drawing/2014/main" val="1730136115"/>
                    </a:ext>
                  </a:extLst>
                </a:gridCol>
                <a:gridCol w="576072">
                  <a:extLst>
                    <a:ext uri="{9D8B030D-6E8A-4147-A177-3AD203B41FA5}">
                      <a16:colId xmlns:a16="http://schemas.microsoft.com/office/drawing/2014/main" val="4226127844"/>
                    </a:ext>
                  </a:extLst>
                </a:gridCol>
                <a:gridCol w="576072">
                  <a:extLst>
                    <a:ext uri="{9D8B030D-6E8A-4147-A177-3AD203B41FA5}">
                      <a16:colId xmlns:a16="http://schemas.microsoft.com/office/drawing/2014/main" val="3887933947"/>
                    </a:ext>
                  </a:extLst>
                </a:gridCol>
                <a:gridCol w="576072">
                  <a:extLst>
                    <a:ext uri="{9D8B030D-6E8A-4147-A177-3AD203B41FA5}">
                      <a16:colId xmlns:a16="http://schemas.microsoft.com/office/drawing/2014/main" val="3192153005"/>
                    </a:ext>
                  </a:extLst>
                </a:gridCol>
                <a:gridCol w="576072">
                  <a:extLst>
                    <a:ext uri="{9D8B030D-6E8A-4147-A177-3AD203B41FA5}">
                      <a16:colId xmlns:a16="http://schemas.microsoft.com/office/drawing/2014/main" val="1606384527"/>
                    </a:ext>
                  </a:extLst>
                </a:gridCol>
                <a:gridCol w="576072">
                  <a:extLst>
                    <a:ext uri="{9D8B030D-6E8A-4147-A177-3AD203B41FA5}">
                      <a16:colId xmlns:a16="http://schemas.microsoft.com/office/drawing/2014/main" val="3204236204"/>
                    </a:ext>
                  </a:extLst>
                </a:gridCol>
                <a:gridCol w="576072">
                  <a:extLst>
                    <a:ext uri="{9D8B030D-6E8A-4147-A177-3AD203B41FA5}">
                      <a16:colId xmlns:a16="http://schemas.microsoft.com/office/drawing/2014/main" val="2655295216"/>
                    </a:ext>
                  </a:extLst>
                </a:gridCol>
                <a:gridCol w="576072">
                  <a:extLst>
                    <a:ext uri="{9D8B030D-6E8A-4147-A177-3AD203B41FA5}">
                      <a16:colId xmlns:a16="http://schemas.microsoft.com/office/drawing/2014/main" val="116454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4389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- 2019-10-14 14:40:43</a:t>
                      </a:r>
                      <a:r>
                        <a:rPr kumimoji="0" lang="en-US" sz="1000" b="0" i="0" u="none" strike="noStrike" kern="1200" cap="none" spc="0" normalizeH="0" baseline="0" noProof="0">
                          <a:ln>
                            <a:noFill/>
                          </a:ln>
                          <a:solidFill>
                            <a:prstClr val="black"/>
                          </a:solidFill>
                          <a:effectLst/>
                          <a:uLnTx/>
                          <a:uFillTx/>
                          <a:latin typeface="+mn-lt"/>
                          <a:ea typeface="+mn-ea"/>
                          <a:cs typeface="+mn-cs"/>
                        </a:rPr>
                        <a:t>
  Bir expat olarak Romanya’da;
En sevdiğim: Outdoor aktivitilerine uygun planlanmış, tarih ve doğayla içiçe şehirler.
Türkiye’de en özlediğim: Kahvaltı ve Beşiktaş.
Benim için bankacılık: Kaliteli, güvenilir, hızlı ve samimi hizmetle yakalanan uzun süreli ilişki.
Tavsiyem: Mutlaka birkaç yabancı dil öğrenin, dürüst ve çalışkan olup kendinize güvenin.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https://media.licdn.com/dms/image/C5622AQEH3Yp9fwTzaA/feedshare-shrink_800/0?e=1577318400&amp;v=beta&amp;t=zFxanKjQDw7jz1IGLJXLO1z4EvCIvkktJRScFnrLQMo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0.027274358514265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0954068"/>
                  </a:ext>
                </a:extLst>
              </a:tr>
            </a:tbl>
          </a:graphicData>
        </a:graphic>
      </p:graphicFrame>
      <p:sp>
        <p:nvSpPr>
          <p:cNvPr id="4" name="Text Placeholder 3">
            <a:extLst>
              <a:ext uri="{FF2B5EF4-FFF2-40B4-BE49-F238E27FC236}">
                <a16:creationId xmlns:a16="http://schemas.microsoft.com/office/drawing/2014/main" id="{9AA67D3A-DBB1-45DE-AB71-EB71B75D45A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554283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60D78-4E33-486A-8F3C-7A7F70661F6D}"/>
              </a:ext>
            </a:extLst>
          </p:cNvPr>
          <p:cNvSpPr>
            <a:spLocks noGrp="1"/>
          </p:cNvSpPr>
          <p:nvPr>
            <p:ph type="title"/>
          </p:nvPr>
        </p:nvSpPr>
        <p:spPr/>
        <p:txBody>
          <a:bodyPr/>
          <a:lstStyle/>
          <a:p>
            <a:r>
              <a:rPr lang="en-US"/>
              <a:t>LinkedIn Posts Table | Yapı Kredi İK - 13 of 19</a:t>
            </a:r>
          </a:p>
        </p:txBody>
      </p:sp>
      <p:graphicFrame>
        <p:nvGraphicFramePr>
          <p:cNvPr id="5" name="Table Placeholder 4">
            <a:extLst>
              <a:ext uri="{FF2B5EF4-FFF2-40B4-BE49-F238E27FC236}">
                <a16:creationId xmlns:a16="http://schemas.microsoft.com/office/drawing/2014/main" id="{4C2368AC-DBBD-4C42-8CF5-504F7E6EBBE4}"/>
              </a:ext>
            </a:extLst>
          </p:cNvPr>
          <p:cNvGraphicFramePr>
            <a:graphicFrameLocks noGrp="1"/>
          </p:cNvGraphicFramePr>
          <p:nvPr>
            <p:ph type="tbl" sz="quarter" idx="13"/>
            <p:extLst>
              <p:ext uri="{D42A27DB-BD31-4B8C-83A1-F6EECF244321}">
                <p14:modId xmlns:p14="http://schemas.microsoft.com/office/powerpoint/2010/main" val="2920389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65769612"/>
                    </a:ext>
                  </a:extLst>
                </a:gridCol>
                <a:gridCol w="1152143">
                  <a:extLst>
                    <a:ext uri="{9D8B030D-6E8A-4147-A177-3AD203B41FA5}">
                      <a16:colId xmlns:a16="http://schemas.microsoft.com/office/drawing/2014/main" val="1894186504"/>
                    </a:ext>
                  </a:extLst>
                </a:gridCol>
                <a:gridCol w="822960">
                  <a:extLst>
                    <a:ext uri="{9D8B030D-6E8A-4147-A177-3AD203B41FA5}">
                      <a16:colId xmlns:a16="http://schemas.microsoft.com/office/drawing/2014/main" val="2175136284"/>
                    </a:ext>
                  </a:extLst>
                </a:gridCol>
                <a:gridCol w="576072">
                  <a:extLst>
                    <a:ext uri="{9D8B030D-6E8A-4147-A177-3AD203B41FA5}">
                      <a16:colId xmlns:a16="http://schemas.microsoft.com/office/drawing/2014/main" val="2069990580"/>
                    </a:ext>
                  </a:extLst>
                </a:gridCol>
                <a:gridCol w="576072">
                  <a:extLst>
                    <a:ext uri="{9D8B030D-6E8A-4147-A177-3AD203B41FA5}">
                      <a16:colId xmlns:a16="http://schemas.microsoft.com/office/drawing/2014/main" val="528836144"/>
                    </a:ext>
                  </a:extLst>
                </a:gridCol>
                <a:gridCol w="576072">
                  <a:extLst>
                    <a:ext uri="{9D8B030D-6E8A-4147-A177-3AD203B41FA5}">
                      <a16:colId xmlns:a16="http://schemas.microsoft.com/office/drawing/2014/main" val="3873369685"/>
                    </a:ext>
                  </a:extLst>
                </a:gridCol>
                <a:gridCol w="576072">
                  <a:extLst>
                    <a:ext uri="{9D8B030D-6E8A-4147-A177-3AD203B41FA5}">
                      <a16:colId xmlns:a16="http://schemas.microsoft.com/office/drawing/2014/main" val="2953621968"/>
                    </a:ext>
                  </a:extLst>
                </a:gridCol>
                <a:gridCol w="576072">
                  <a:extLst>
                    <a:ext uri="{9D8B030D-6E8A-4147-A177-3AD203B41FA5}">
                      <a16:colId xmlns:a16="http://schemas.microsoft.com/office/drawing/2014/main" val="3899647754"/>
                    </a:ext>
                  </a:extLst>
                </a:gridCol>
                <a:gridCol w="576072">
                  <a:extLst>
                    <a:ext uri="{9D8B030D-6E8A-4147-A177-3AD203B41FA5}">
                      <a16:colId xmlns:a16="http://schemas.microsoft.com/office/drawing/2014/main" val="3838288667"/>
                    </a:ext>
                  </a:extLst>
                </a:gridCol>
                <a:gridCol w="576072">
                  <a:extLst>
                    <a:ext uri="{9D8B030D-6E8A-4147-A177-3AD203B41FA5}">
                      <a16:colId xmlns:a16="http://schemas.microsoft.com/office/drawing/2014/main" val="2299124970"/>
                    </a:ext>
                  </a:extLst>
                </a:gridCol>
                <a:gridCol w="576072">
                  <a:extLst>
                    <a:ext uri="{9D8B030D-6E8A-4147-A177-3AD203B41FA5}">
                      <a16:colId xmlns:a16="http://schemas.microsoft.com/office/drawing/2014/main" val="101227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122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- 2019-10-01 11:58:44</a:t>
                      </a:r>
                      <a:r>
                        <a:rPr kumimoji="0" lang="en-US" sz="1000" b="0" i="0" u="none" strike="noStrike" kern="1200" cap="none" spc="0" normalizeH="0" baseline="0" noProof="0">
                          <a:ln>
                            <a:noFill/>
                          </a:ln>
                          <a:solidFill>
                            <a:prstClr val="black"/>
                          </a:solidFill>
                          <a:effectLst/>
                          <a:uLnTx/>
                          <a:uFillTx/>
                          <a:latin typeface="+mn-lt"/>
                          <a:ea typeface="+mn-ea"/>
                          <a:cs typeface="+mn-cs"/>
                        </a:rPr>
                        <a:t>
  AR-GE ve Özel Projeler ekibimizin SAFİR projesi kapsamında bankacılık dokümanlarının sınıflaması konusunda yazdığı “Multimodal Deep Neural Networks for Banking Document Classification” başlıklı bildirimiyle; International Conference on Advances in Information Mining and Management 2019 (IMMM 2019) konferansında en iyi bildiri ödülünü aldık. 👉🏻 http://bit.ly/2o83MNJ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https://media.licdn.com/dms/image/C5622AQHadUadcpnUoQ/feedshare-shrink_800/0?e=1577318400&amp;v=beta&amp;t=Ivin03g8bUwk8kJtIKOLXoL-27r-OyCbfaHjWt30RaA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0.027069475240207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7996313"/>
                  </a:ext>
                </a:extLst>
              </a:tr>
            </a:tbl>
          </a:graphicData>
        </a:graphic>
      </p:graphicFrame>
      <p:sp>
        <p:nvSpPr>
          <p:cNvPr id="4" name="Text Placeholder 3">
            <a:extLst>
              <a:ext uri="{FF2B5EF4-FFF2-40B4-BE49-F238E27FC236}">
                <a16:creationId xmlns:a16="http://schemas.microsoft.com/office/drawing/2014/main" id="{A7E1493B-1FDD-48F4-85E7-F60837073D9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02841180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50D94-65E4-4993-B120-4370C86834CC}"/>
              </a:ext>
            </a:extLst>
          </p:cNvPr>
          <p:cNvSpPr>
            <a:spLocks noGrp="1"/>
          </p:cNvSpPr>
          <p:nvPr>
            <p:ph type="title"/>
          </p:nvPr>
        </p:nvSpPr>
        <p:spPr/>
        <p:txBody>
          <a:bodyPr/>
          <a:lstStyle/>
          <a:p>
            <a:r>
              <a:rPr lang="en-US"/>
              <a:t>LinkedIn Posts Table | Yapı Kredi İK - 14 of 19</a:t>
            </a:r>
          </a:p>
        </p:txBody>
      </p:sp>
      <p:graphicFrame>
        <p:nvGraphicFramePr>
          <p:cNvPr id="5" name="Table Placeholder 4">
            <a:extLst>
              <a:ext uri="{FF2B5EF4-FFF2-40B4-BE49-F238E27FC236}">
                <a16:creationId xmlns:a16="http://schemas.microsoft.com/office/drawing/2014/main" id="{9D7421E0-C111-4DD3-B9BC-EB46B362CD9E}"/>
              </a:ext>
            </a:extLst>
          </p:cNvPr>
          <p:cNvGraphicFramePr>
            <a:graphicFrameLocks noGrp="1"/>
          </p:cNvGraphicFramePr>
          <p:nvPr>
            <p:ph type="tbl" sz="quarter" idx="13"/>
            <p:extLst>
              <p:ext uri="{D42A27DB-BD31-4B8C-83A1-F6EECF244321}">
                <p14:modId xmlns:p14="http://schemas.microsoft.com/office/powerpoint/2010/main" val="3877691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05275702"/>
                    </a:ext>
                  </a:extLst>
                </a:gridCol>
                <a:gridCol w="1152143">
                  <a:extLst>
                    <a:ext uri="{9D8B030D-6E8A-4147-A177-3AD203B41FA5}">
                      <a16:colId xmlns:a16="http://schemas.microsoft.com/office/drawing/2014/main" val="1875990599"/>
                    </a:ext>
                  </a:extLst>
                </a:gridCol>
                <a:gridCol w="822960">
                  <a:extLst>
                    <a:ext uri="{9D8B030D-6E8A-4147-A177-3AD203B41FA5}">
                      <a16:colId xmlns:a16="http://schemas.microsoft.com/office/drawing/2014/main" val="3129133109"/>
                    </a:ext>
                  </a:extLst>
                </a:gridCol>
                <a:gridCol w="576072">
                  <a:extLst>
                    <a:ext uri="{9D8B030D-6E8A-4147-A177-3AD203B41FA5}">
                      <a16:colId xmlns:a16="http://schemas.microsoft.com/office/drawing/2014/main" val="3655294707"/>
                    </a:ext>
                  </a:extLst>
                </a:gridCol>
                <a:gridCol w="576072">
                  <a:extLst>
                    <a:ext uri="{9D8B030D-6E8A-4147-A177-3AD203B41FA5}">
                      <a16:colId xmlns:a16="http://schemas.microsoft.com/office/drawing/2014/main" val="969564435"/>
                    </a:ext>
                  </a:extLst>
                </a:gridCol>
                <a:gridCol w="576072">
                  <a:extLst>
                    <a:ext uri="{9D8B030D-6E8A-4147-A177-3AD203B41FA5}">
                      <a16:colId xmlns:a16="http://schemas.microsoft.com/office/drawing/2014/main" val="455711985"/>
                    </a:ext>
                  </a:extLst>
                </a:gridCol>
                <a:gridCol w="576072">
                  <a:extLst>
                    <a:ext uri="{9D8B030D-6E8A-4147-A177-3AD203B41FA5}">
                      <a16:colId xmlns:a16="http://schemas.microsoft.com/office/drawing/2014/main" val="2904762551"/>
                    </a:ext>
                  </a:extLst>
                </a:gridCol>
                <a:gridCol w="576072">
                  <a:extLst>
                    <a:ext uri="{9D8B030D-6E8A-4147-A177-3AD203B41FA5}">
                      <a16:colId xmlns:a16="http://schemas.microsoft.com/office/drawing/2014/main" val="1299349766"/>
                    </a:ext>
                  </a:extLst>
                </a:gridCol>
                <a:gridCol w="576072">
                  <a:extLst>
                    <a:ext uri="{9D8B030D-6E8A-4147-A177-3AD203B41FA5}">
                      <a16:colId xmlns:a16="http://schemas.microsoft.com/office/drawing/2014/main" val="4054265638"/>
                    </a:ext>
                  </a:extLst>
                </a:gridCol>
                <a:gridCol w="576072">
                  <a:extLst>
                    <a:ext uri="{9D8B030D-6E8A-4147-A177-3AD203B41FA5}">
                      <a16:colId xmlns:a16="http://schemas.microsoft.com/office/drawing/2014/main" val="1452500471"/>
                    </a:ext>
                  </a:extLst>
                </a:gridCol>
                <a:gridCol w="576072">
                  <a:extLst>
                    <a:ext uri="{9D8B030D-6E8A-4147-A177-3AD203B41FA5}">
                      <a16:colId xmlns:a16="http://schemas.microsoft.com/office/drawing/2014/main" val="236188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4765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- 2019-10-23 12:00:35</a:t>
                      </a:r>
                      <a:r>
                        <a:rPr kumimoji="0" lang="en-US" sz="1000" b="0" i="0" u="none" strike="noStrike" kern="1200" cap="none" spc="0" normalizeH="0" baseline="0" noProof="0">
                          <a:ln>
                            <a:noFill/>
                          </a:ln>
                          <a:solidFill>
                            <a:prstClr val="black"/>
                          </a:solidFill>
                          <a:effectLst/>
                          <a:uLnTx/>
                          <a:uFillTx/>
                          <a:latin typeface="+mn-lt"/>
                          <a:ea typeface="+mn-ea"/>
                          <a:cs typeface="+mn-cs"/>
                        </a:rPr>
                        <a:t>
  İş dünyasının en önemli ödüllerinden Stevie Awards’tan ödüllerle döndük! 😎 “yapikredi.com.tr” ile Website Ödülleri kategorisinde Gold, “Yapı Kredi Mobil” ile Mobil Uygulama kategorisinde Bronz, “Görüntülü Görüşme ile Uzaktan Müşteri Olma” hizmetimiz ile Finansal Hizmetler Alanında Yılın En İyi Ürün ve Servisi kategorisinde Bronz ödül başta olmak üzere dijital bankacılık alanında toplamda 9 ödülün sahibi olduk. 🏆 Bizlere bu gururu yaşatan tüm çalışma arkadaşlarımıza ve müşterilerimize teşekkür ederiz.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https://media.licdn.com/dms/image/C5622AQErrfSaDwWw_g/feedshare-shrink_800/0?e=1577318400&amp;v=beta&amp;t=V_Gn6Eny-2dyLInl_7bKuAPCISuTAnwV2kY_1Q67Urg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0.02375471871835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8391267"/>
                  </a:ext>
                </a:extLst>
              </a:tr>
            </a:tbl>
          </a:graphicData>
        </a:graphic>
      </p:graphicFrame>
      <p:sp>
        <p:nvSpPr>
          <p:cNvPr id="4" name="Text Placeholder 3">
            <a:extLst>
              <a:ext uri="{FF2B5EF4-FFF2-40B4-BE49-F238E27FC236}">
                <a16:creationId xmlns:a16="http://schemas.microsoft.com/office/drawing/2014/main" id="{2E495D77-68B1-44E8-B1A1-188A3A79BD3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1714699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A61F2-A2FD-4555-B677-384C61149003}"/>
              </a:ext>
            </a:extLst>
          </p:cNvPr>
          <p:cNvSpPr>
            <a:spLocks noGrp="1"/>
          </p:cNvSpPr>
          <p:nvPr>
            <p:ph type="title"/>
          </p:nvPr>
        </p:nvSpPr>
        <p:spPr/>
        <p:txBody>
          <a:bodyPr/>
          <a:lstStyle/>
          <a:p>
            <a:r>
              <a:rPr lang="en-US"/>
              <a:t>LinkedIn Posts Table | Yapı Kredi İK - 15 of 19</a:t>
            </a:r>
          </a:p>
        </p:txBody>
      </p:sp>
      <p:graphicFrame>
        <p:nvGraphicFramePr>
          <p:cNvPr id="5" name="Table Placeholder 4">
            <a:extLst>
              <a:ext uri="{FF2B5EF4-FFF2-40B4-BE49-F238E27FC236}">
                <a16:creationId xmlns:a16="http://schemas.microsoft.com/office/drawing/2014/main" id="{AED71B92-9377-4E9E-BDE9-F74E13FBB4C7}"/>
              </a:ext>
            </a:extLst>
          </p:cNvPr>
          <p:cNvGraphicFramePr>
            <a:graphicFrameLocks noGrp="1"/>
          </p:cNvGraphicFramePr>
          <p:nvPr>
            <p:ph type="tbl" sz="quarter" idx="13"/>
            <p:extLst>
              <p:ext uri="{D42A27DB-BD31-4B8C-83A1-F6EECF244321}">
                <p14:modId xmlns:p14="http://schemas.microsoft.com/office/powerpoint/2010/main" val="2247595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75524823"/>
                    </a:ext>
                  </a:extLst>
                </a:gridCol>
                <a:gridCol w="1152143">
                  <a:extLst>
                    <a:ext uri="{9D8B030D-6E8A-4147-A177-3AD203B41FA5}">
                      <a16:colId xmlns:a16="http://schemas.microsoft.com/office/drawing/2014/main" val="1778259624"/>
                    </a:ext>
                  </a:extLst>
                </a:gridCol>
                <a:gridCol w="822960">
                  <a:extLst>
                    <a:ext uri="{9D8B030D-6E8A-4147-A177-3AD203B41FA5}">
                      <a16:colId xmlns:a16="http://schemas.microsoft.com/office/drawing/2014/main" val="4210431892"/>
                    </a:ext>
                  </a:extLst>
                </a:gridCol>
                <a:gridCol w="576072">
                  <a:extLst>
                    <a:ext uri="{9D8B030D-6E8A-4147-A177-3AD203B41FA5}">
                      <a16:colId xmlns:a16="http://schemas.microsoft.com/office/drawing/2014/main" val="1429238173"/>
                    </a:ext>
                  </a:extLst>
                </a:gridCol>
                <a:gridCol w="576072">
                  <a:extLst>
                    <a:ext uri="{9D8B030D-6E8A-4147-A177-3AD203B41FA5}">
                      <a16:colId xmlns:a16="http://schemas.microsoft.com/office/drawing/2014/main" val="2035541537"/>
                    </a:ext>
                  </a:extLst>
                </a:gridCol>
                <a:gridCol w="576072">
                  <a:extLst>
                    <a:ext uri="{9D8B030D-6E8A-4147-A177-3AD203B41FA5}">
                      <a16:colId xmlns:a16="http://schemas.microsoft.com/office/drawing/2014/main" val="480637875"/>
                    </a:ext>
                  </a:extLst>
                </a:gridCol>
                <a:gridCol w="576072">
                  <a:extLst>
                    <a:ext uri="{9D8B030D-6E8A-4147-A177-3AD203B41FA5}">
                      <a16:colId xmlns:a16="http://schemas.microsoft.com/office/drawing/2014/main" val="3653287751"/>
                    </a:ext>
                  </a:extLst>
                </a:gridCol>
                <a:gridCol w="576072">
                  <a:extLst>
                    <a:ext uri="{9D8B030D-6E8A-4147-A177-3AD203B41FA5}">
                      <a16:colId xmlns:a16="http://schemas.microsoft.com/office/drawing/2014/main" val="2449079198"/>
                    </a:ext>
                  </a:extLst>
                </a:gridCol>
                <a:gridCol w="576072">
                  <a:extLst>
                    <a:ext uri="{9D8B030D-6E8A-4147-A177-3AD203B41FA5}">
                      <a16:colId xmlns:a16="http://schemas.microsoft.com/office/drawing/2014/main" val="1203132712"/>
                    </a:ext>
                  </a:extLst>
                </a:gridCol>
                <a:gridCol w="576072">
                  <a:extLst>
                    <a:ext uri="{9D8B030D-6E8A-4147-A177-3AD203B41FA5}">
                      <a16:colId xmlns:a16="http://schemas.microsoft.com/office/drawing/2014/main" val="3607328805"/>
                    </a:ext>
                  </a:extLst>
                </a:gridCol>
                <a:gridCol w="576072">
                  <a:extLst>
                    <a:ext uri="{9D8B030D-6E8A-4147-A177-3AD203B41FA5}">
                      <a16:colId xmlns:a16="http://schemas.microsoft.com/office/drawing/2014/main" val="1056916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7054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- 2019-10-03 15:50:34</a:t>
                      </a:r>
                      <a:r>
                        <a:rPr kumimoji="0" lang="en-US" sz="1000" b="0" i="0" u="none" strike="noStrike" kern="1200" cap="none" spc="0" normalizeH="0" baseline="0" noProof="0">
                          <a:ln>
                            <a:noFill/>
                          </a:ln>
                          <a:solidFill>
                            <a:prstClr val="black"/>
                          </a:solidFill>
                          <a:effectLst/>
                          <a:uLnTx/>
                          <a:uFillTx/>
                          <a:latin typeface="+mn-lt"/>
                          <a:ea typeface="+mn-ea"/>
                          <a:cs typeface="+mn-cs"/>
                        </a:rPr>
                        <a:t>
  Linkedin’i en etkin kullanan kurumların ödüllendirildiği Linkedin Talent Awards’da “En İyi Yetenek Kazanımı Ekibi” kategorisinde finalist olduk!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https://media.licdn.com/dms/image/C5622AQE6MiXacAv29A/feedshare-shrink_800/0?e=1577318400&amp;v=beta&amp;t=gkpoFDUBzH9ng6BWRVdfkayz2ABW96gX-8AQASJx3Rw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0.023118220663964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372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- 2019-10-22 16:42:47</a:t>
                      </a:r>
                      <a:r>
                        <a:rPr kumimoji="0" lang="en-US" sz="1000" b="0" i="0" u="none" strike="noStrike" kern="1200" cap="none" spc="0" normalizeH="0" baseline="0" noProof="0">
                          <a:ln>
                            <a:noFill/>
                          </a:ln>
                          <a:solidFill>
                            <a:prstClr val="black"/>
                          </a:solidFill>
                          <a:effectLst/>
                          <a:uLnTx/>
                          <a:uFillTx/>
                          <a:latin typeface="+mn-lt"/>
                          <a:ea typeface="+mn-ea"/>
                          <a:cs typeface="+mn-cs"/>
                        </a:rPr>
                        <a:t>
  Phil Knight, küçük bir girişim hayaliyle çıktığı yolculuğa alanının en iyileri arasına girerek devam etti. #ilhamverenbaşarıhikayeleri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https://media.licdn.com/dms/image/C5622AQEI5_TDgEX2yQ/feedshare-shrink_800/0?e=1577318400&amp;v=beta&amp;t=obR1q_tFtCw4IPHXS_Yh-Th2LXr-KGPykB-uNdovxEE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81202"/>
                  </a:ext>
                </a:extLst>
              </a:tr>
            </a:tbl>
          </a:graphicData>
        </a:graphic>
      </p:graphicFrame>
      <p:sp>
        <p:nvSpPr>
          <p:cNvPr id="4" name="Text Placeholder 3">
            <a:extLst>
              <a:ext uri="{FF2B5EF4-FFF2-40B4-BE49-F238E27FC236}">
                <a16:creationId xmlns:a16="http://schemas.microsoft.com/office/drawing/2014/main" id="{E9AEE33D-426F-45BB-A16E-41A428A3099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8330209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C6DC2-6139-4B9A-808E-339CFB589E1E}"/>
              </a:ext>
            </a:extLst>
          </p:cNvPr>
          <p:cNvSpPr>
            <a:spLocks noGrp="1"/>
          </p:cNvSpPr>
          <p:nvPr>
            <p:ph type="title"/>
          </p:nvPr>
        </p:nvSpPr>
        <p:spPr/>
        <p:txBody>
          <a:bodyPr/>
          <a:lstStyle/>
          <a:p>
            <a:r>
              <a:rPr lang="en-US"/>
              <a:t>LinkedIn Posts Table | Yapı Kredi İK - 16 of 19</a:t>
            </a:r>
          </a:p>
        </p:txBody>
      </p:sp>
      <p:graphicFrame>
        <p:nvGraphicFramePr>
          <p:cNvPr id="5" name="Table Placeholder 4">
            <a:extLst>
              <a:ext uri="{FF2B5EF4-FFF2-40B4-BE49-F238E27FC236}">
                <a16:creationId xmlns:a16="http://schemas.microsoft.com/office/drawing/2014/main" id="{F587D548-30D1-4E04-AD88-BFB65D506744}"/>
              </a:ext>
            </a:extLst>
          </p:cNvPr>
          <p:cNvGraphicFramePr>
            <a:graphicFrameLocks noGrp="1"/>
          </p:cNvGraphicFramePr>
          <p:nvPr>
            <p:ph type="tbl" sz="quarter" idx="13"/>
            <p:extLst>
              <p:ext uri="{D42A27DB-BD31-4B8C-83A1-F6EECF244321}">
                <p14:modId xmlns:p14="http://schemas.microsoft.com/office/powerpoint/2010/main" val="3246799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46177126"/>
                    </a:ext>
                  </a:extLst>
                </a:gridCol>
                <a:gridCol w="1152143">
                  <a:extLst>
                    <a:ext uri="{9D8B030D-6E8A-4147-A177-3AD203B41FA5}">
                      <a16:colId xmlns:a16="http://schemas.microsoft.com/office/drawing/2014/main" val="3086095911"/>
                    </a:ext>
                  </a:extLst>
                </a:gridCol>
                <a:gridCol w="822960">
                  <a:extLst>
                    <a:ext uri="{9D8B030D-6E8A-4147-A177-3AD203B41FA5}">
                      <a16:colId xmlns:a16="http://schemas.microsoft.com/office/drawing/2014/main" val="99548371"/>
                    </a:ext>
                  </a:extLst>
                </a:gridCol>
                <a:gridCol w="576072">
                  <a:extLst>
                    <a:ext uri="{9D8B030D-6E8A-4147-A177-3AD203B41FA5}">
                      <a16:colId xmlns:a16="http://schemas.microsoft.com/office/drawing/2014/main" val="396609439"/>
                    </a:ext>
                  </a:extLst>
                </a:gridCol>
                <a:gridCol w="576072">
                  <a:extLst>
                    <a:ext uri="{9D8B030D-6E8A-4147-A177-3AD203B41FA5}">
                      <a16:colId xmlns:a16="http://schemas.microsoft.com/office/drawing/2014/main" val="2211904023"/>
                    </a:ext>
                  </a:extLst>
                </a:gridCol>
                <a:gridCol w="576072">
                  <a:extLst>
                    <a:ext uri="{9D8B030D-6E8A-4147-A177-3AD203B41FA5}">
                      <a16:colId xmlns:a16="http://schemas.microsoft.com/office/drawing/2014/main" val="4122514053"/>
                    </a:ext>
                  </a:extLst>
                </a:gridCol>
                <a:gridCol w="576072">
                  <a:extLst>
                    <a:ext uri="{9D8B030D-6E8A-4147-A177-3AD203B41FA5}">
                      <a16:colId xmlns:a16="http://schemas.microsoft.com/office/drawing/2014/main" val="3940231211"/>
                    </a:ext>
                  </a:extLst>
                </a:gridCol>
                <a:gridCol w="576072">
                  <a:extLst>
                    <a:ext uri="{9D8B030D-6E8A-4147-A177-3AD203B41FA5}">
                      <a16:colId xmlns:a16="http://schemas.microsoft.com/office/drawing/2014/main" val="89983285"/>
                    </a:ext>
                  </a:extLst>
                </a:gridCol>
                <a:gridCol w="576072">
                  <a:extLst>
                    <a:ext uri="{9D8B030D-6E8A-4147-A177-3AD203B41FA5}">
                      <a16:colId xmlns:a16="http://schemas.microsoft.com/office/drawing/2014/main" val="2601191906"/>
                    </a:ext>
                  </a:extLst>
                </a:gridCol>
                <a:gridCol w="576072">
                  <a:extLst>
                    <a:ext uri="{9D8B030D-6E8A-4147-A177-3AD203B41FA5}">
                      <a16:colId xmlns:a16="http://schemas.microsoft.com/office/drawing/2014/main" val="634623437"/>
                    </a:ext>
                  </a:extLst>
                </a:gridCol>
                <a:gridCol w="576072">
                  <a:extLst>
                    <a:ext uri="{9D8B030D-6E8A-4147-A177-3AD203B41FA5}">
                      <a16:colId xmlns:a16="http://schemas.microsoft.com/office/drawing/2014/main" val="2956249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74452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- 2019-10-04 08:32:32</a:t>
                      </a:r>
                      <a:r>
                        <a:rPr kumimoji="0" lang="en-US" sz="1000" b="0" i="0" u="none" strike="noStrike" kern="1200" cap="none" spc="0" normalizeH="0" baseline="0" noProof="0">
                          <a:ln>
                            <a:noFill/>
                          </a:ln>
                          <a:solidFill>
                            <a:prstClr val="black"/>
                          </a:solidFill>
                          <a:effectLst/>
                          <a:uLnTx/>
                          <a:uFillTx/>
                          <a:latin typeface="+mn-lt"/>
                          <a:ea typeface="+mn-ea"/>
                          <a:cs typeface="+mn-cs"/>
                        </a:rPr>
                        <a:t>
  ‘’Minik dostlarımızın istediği tek şey sevgi ve dünya onların sevgisi ile daha güzel’’ dedik, Yapı Kredi Gönüllüleri olarak İzmir’de bir barınağı ziyaret ettik! 🥰 Korunma ihtiyacı duymayacakları günleri görme dileklerimizle, ’’Hayvanları Koruma Günü’’ kutlu olsun! 🐾
#4EkimHayvanlarıKorumaGünü #YapıKrediGönüllüleri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a:t>
                      </a:r>
                    </a:p>
                  </a:txBody>
                  <a:tcPr/>
                </a:tc>
                <a:extLst>
                  <a:ext uri="{0D108BD9-81ED-4DB2-BD59-A6C34878D82A}">
                    <a16:rowId xmlns:a16="http://schemas.microsoft.com/office/drawing/2014/main" val="1615331145"/>
                  </a:ext>
                </a:extLst>
              </a:tr>
            </a:tbl>
          </a:graphicData>
        </a:graphic>
      </p:graphicFrame>
      <p:sp>
        <p:nvSpPr>
          <p:cNvPr id="4" name="Text Placeholder 3">
            <a:extLst>
              <a:ext uri="{FF2B5EF4-FFF2-40B4-BE49-F238E27FC236}">
                <a16:creationId xmlns:a16="http://schemas.microsoft.com/office/drawing/2014/main" id="{15D1ED40-337E-4E21-A95C-604B3114B47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847669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009F2-9989-47DB-B213-6F94A38B582B}"/>
              </a:ext>
            </a:extLst>
          </p:cNvPr>
          <p:cNvSpPr>
            <a:spLocks noGrp="1"/>
          </p:cNvSpPr>
          <p:nvPr>
            <p:ph type="title"/>
          </p:nvPr>
        </p:nvSpPr>
        <p:spPr/>
        <p:txBody>
          <a:bodyPr/>
          <a:lstStyle/>
          <a:p>
            <a:r>
              <a:rPr lang="en-US"/>
              <a:t>LinkedIn Posts Table | Yapı Kredi İK - 17 of 19</a:t>
            </a:r>
          </a:p>
        </p:txBody>
      </p:sp>
      <p:graphicFrame>
        <p:nvGraphicFramePr>
          <p:cNvPr id="5" name="Table Placeholder 4">
            <a:extLst>
              <a:ext uri="{FF2B5EF4-FFF2-40B4-BE49-F238E27FC236}">
                <a16:creationId xmlns:a16="http://schemas.microsoft.com/office/drawing/2014/main" id="{2577E144-2117-4074-A5AE-79A7CE4C53A8}"/>
              </a:ext>
            </a:extLst>
          </p:cNvPr>
          <p:cNvGraphicFramePr>
            <a:graphicFrameLocks noGrp="1"/>
          </p:cNvGraphicFramePr>
          <p:nvPr>
            <p:ph type="tbl" sz="quarter" idx="13"/>
            <p:extLst>
              <p:ext uri="{D42A27DB-BD31-4B8C-83A1-F6EECF244321}">
                <p14:modId xmlns:p14="http://schemas.microsoft.com/office/powerpoint/2010/main" val="219444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34545552"/>
                    </a:ext>
                  </a:extLst>
                </a:gridCol>
                <a:gridCol w="1152143">
                  <a:extLst>
                    <a:ext uri="{9D8B030D-6E8A-4147-A177-3AD203B41FA5}">
                      <a16:colId xmlns:a16="http://schemas.microsoft.com/office/drawing/2014/main" val="1702667834"/>
                    </a:ext>
                  </a:extLst>
                </a:gridCol>
                <a:gridCol w="822960">
                  <a:extLst>
                    <a:ext uri="{9D8B030D-6E8A-4147-A177-3AD203B41FA5}">
                      <a16:colId xmlns:a16="http://schemas.microsoft.com/office/drawing/2014/main" val="3222985010"/>
                    </a:ext>
                  </a:extLst>
                </a:gridCol>
                <a:gridCol w="576072">
                  <a:extLst>
                    <a:ext uri="{9D8B030D-6E8A-4147-A177-3AD203B41FA5}">
                      <a16:colId xmlns:a16="http://schemas.microsoft.com/office/drawing/2014/main" val="1791315549"/>
                    </a:ext>
                  </a:extLst>
                </a:gridCol>
                <a:gridCol w="576072">
                  <a:extLst>
                    <a:ext uri="{9D8B030D-6E8A-4147-A177-3AD203B41FA5}">
                      <a16:colId xmlns:a16="http://schemas.microsoft.com/office/drawing/2014/main" val="4282678369"/>
                    </a:ext>
                  </a:extLst>
                </a:gridCol>
                <a:gridCol w="576072">
                  <a:extLst>
                    <a:ext uri="{9D8B030D-6E8A-4147-A177-3AD203B41FA5}">
                      <a16:colId xmlns:a16="http://schemas.microsoft.com/office/drawing/2014/main" val="1875448394"/>
                    </a:ext>
                  </a:extLst>
                </a:gridCol>
                <a:gridCol w="576072">
                  <a:extLst>
                    <a:ext uri="{9D8B030D-6E8A-4147-A177-3AD203B41FA5}">
                      <a16:colId xmlns:a16="http://schemas.microsoft.com/office/drawing/2014/main" val="2495287619"/>
                    </a:ext>
                  </a:extLst>
                </a:gridCol>
                <a:gridCol w="576072">
                  <a:extLst>
                    <a:ext uri="{9D8B030D-6E8A-4147-A177-3AD203B41FA5}">
                      <a16:colId xmlns:a16="http://schemas.microsoft.com/office/drawing/2014/main" val="1605742595"/>
                    </a:ext>
                  </a:extLst>
                </a:gridCol>
                <a:gridCol w="576072">
                  <a:extLst>
                    <a:ext uri="{9D8B030D-6E8A-4147-A177-3AD203B41FA5}">
                      <a16:colId xmlns:a16="http://schemas.microsoft.com/office/drawing/2014/main" val="958008747"/>
                    </a:ext>
                  </a:extLst>
                </a:gridCol>
                <a:gridCol w="576072">
                  <a:extLst>
                    <a:ext uri="{9D8B030D-6E8A-4147-A177-3AD203B41FA5}">
                      <a16:colId xmlns:a16="http://schemas.microsoft.com/office/drawing/2014/main" val="354025885"/>
                    </a:ext>
                  </a:extLst>
                </a:gridCol>
                <a:gridCol w="576072">
                  <a:extLst>
                    <a:ext uri="{9D8B030D-6E8A-4147-A177-3AD203B41FA5}">
                      <a16:colId xmlns:a16="http://schemas.microsoft.com/office/drawing/2014/main" val="162217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2472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- 2019-10-08 08:12:08</a:t>
                      </a:r>
                      <a:r>
                        <a:rPr kumimoji="0" lang="en-US" sz="1000" b="0" i="0" u="none" strike="noStrike" kern="1200" cap="none" spc="0" normalizeH="0" baseline="0" noProof="0">
                          <a:ln>
                            <a:noFill/>
                          </a:ln>
                          <a:solidFill>
                            <a:prstClr val="black"/>
                          </a:solidFill>
                          <a:effectLst/>
                          <a:uLnTx/>
                          <a:uFillTx/>
                          <a:latin typeface="+mn-lt"/>
                          <a:ea typeface="+mn-ea"/>
                          <a:cs typeface="+mn-cs"/>
                        </a:rPr>
                        <a:t>
  İş hayatında başarılı olmak için okulda öğrendiklerin yeterli olmayabilir. Digitalent Genç Yetenek Programı'na katıl, özel eğitimler, uzun dönem staj ve yurt dışında dilediğin konferansa gitme imkanıyla iş hayatına tam donanımlı başla! 😎 Başvurmak için tıkla! 👉🏻 https://lnkd.in/gDhgab6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a:t>
                      </a:r>
                    </a:p>
                  </a:txBody>
                  <a:tcPr/>
                </a:tc>
                <a:extLst>
                  <a:ext uri="{0D108BD9-81ED-4DB2-BD59-A6C34878D82A}">
                    <a16:rowId xmlns:a16="http://schemas.microsoft.com/office/drawing/2014/main" val="138628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- 2019-10-25 14:11:13</a:t>
                      </a:r>
                      <a:r>
                        <a:rPr kumimoji="0" lang="en-US" sz="1000" b="0" i="0" u="none" strike="noStrike" kern="1200" cap="none" spc="0" normalizeH="0" baseline="0" noProof="0">
                          <a:ln>
                            <a:noFill/>
                          </a:ln>
                          <a:solidFill>
                            <a:prstClr val="black"/>
                          </a:solidFill>
                          <a:effectLst/>
                          <a:uLnTx/>
                          <a:uFillTx/>
                          <a:latin typeface="+mn-lt"/>
                          <a:ea typeface="+mn-ea"/>
                          <a:cs typeface="+mn-cs"/>
                        </a:rPr>
                        <a:t>
  İçindeki üniversiteliyi hiç kaybetmeden; Yapı Kredi Management Trainee programına başvur, kariyerine sen yön ver! 👉🏻 http://bit.ly/2pTfeNO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a:t>
                      </a:r>
                    </a:p>
                  </a:txBody>
                  <a:tcPr/>
                </a:tc>
                <a:extLst>
                  <a:ext uri="{0D108BD9-81ED-4DB2-BD59-A6C34878D82A}">
                    <a16:rowId xmlns:a16="http://schemas.microsoft.com/office/drawing/2014/main" val="2749213181"/>
                  </a:ext>
                </a:extLst>
              </a:tr>
            </a:tbl>
          </a:graphicData>
        </a:graphic>
      </p:graphicFrame>
      <p:sp>
        <p:nvSpPr>
          <p:cNvPr id="4" name="Text Placeholder 3">
            <a:extLst>
              <a:ext uri="{FF2B5EF4-FFF2-40B4-BE49-F238E27FC236}">
                <a16:creationId xmlns:a16="http://schemas.microsoft.com/office/drawing/2014/main" id="{5D6DF4F4-ACA0-4220-83D1-168AECA71AD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575434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D2911-FF5A-4870-9201-D7E461CFFE05}"/>
              </a:ext>
            </a:extLst>
          </p:cNvPr>
          <p:cNvSpPr>
            <a:spLocks noGrp="1"/>
          </p:cNvSpPr>
          <p:nvPr>
            <p:ph type="title"/>
          </p:nvPr>
        </p:nvSpPr>
        <p:spPr/>
        <p:txBody>
          <a:bodyPr/>
          <a:lstStyle/>
          <a:p>
            <a:r>
              <a:rPr lang="en-US"/>
              <a:t>LinkedIn Posts Table | Yapı Kredi İK - 18 of 19</a:t>
            </a:r>
          </a:p>
        </p:txBody>
      </p:sp>
      <p:graphicFrame>
        <p:nvGraphicFramePr>
          <p:cNvPr id="5" name="Table Placeholder 4">
            <a:extLst>
              <a:ext uri="{FF2B5EF4-FFF2-40B4-BE49-F238E27FC236}">
                <a16:creationId xmlns:a16="http://schemas.microsoft.com/office/drawing/2014/main" id="{15E7AF0B-4784-4854-9018-23DCC2C52924}"/>
              </a:ext>
            </a:extLst>
          </p:cNvPr>
          <p:cNvGraphicFramePr>
            <a:graphicFrameLocks noGrp="1"/>
          </p:cNvGraphicFramePr>
          <p:nvPr>
            <p:ph type="tbl" sz="quarter" idx="13"/>
            <p:extLst>
              <p:ext uri="{D42A27DB-BD31-4B8C-83A1-F6EECF244321}">
                <p14:modId xmlns:p14="http://schemas.microsoft.com/office/powerpoint/2010/main" val="2551133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11220544"/>
                    </a:ext>
                  </a:extLst>
                </a:gridCol>
                <a:gridCol w="1152143">
                  <a:extLst>
                    <a:ext uri="{9D8B030D-6E8A-4147-A177-3AD203B41FA5}">
                      <a16:colId xmlns:a16="http://schemas.microsoft.com/office/drawing/2014/main" val="360529546"/>
                    </a:ext>
                  </a:extLst>
                </a:gridCol>
                <a:gridCol w="822960">
                  <a:extLst>
                    <a:ext uri="{9D8B030D-6E8A-4147-A177-3AD203B41FA5}">
                      <a16:colId xmlns:a16="http://schemas.microsoft.com/office/drawing/2014/main" val="752647257"/>
                    </a:ext>
                  </a:extLst>
                </a:gridCol>
                <a:gridCol w="576072">
                  <a:extLst>
                    <a:ext uri="{9D8B030D-6E8A-4147-A177-3AD203B41FA5}">
                      <a16:colId xmlns:a16="http://schemas.microsoft.com/office/drawing/2014/main" val="4035118536"/>
                    </a:ext>
                  </a:extLst>
                </a:gridCol>
                <a:gridCol w="576072">
                  <a:extLst>
                    <a:ext uri="{9D8B030D-6E8A-4147-A177-3AD203B41FA5}">
                      <a16:colId xmlns:a16="http://schemas.microsoft.com/office/drawing/2014/main" val="3325162157"/>
                    </a:ext>
                  </a:extLst>
                </a:gridCol>
                <a:gridCol w="576072">
                  <a:extLst>
                    <a:ext uri="{9D8B030D-6E8A-4147-A177-3AD203B41FA5}">
                      <a16:colId xmlns:a16="http://schemas.microsoft.com/office/drawing/2014/main" val="799971693"/>
                    </a:ext>
                  </a:extLst>
                </a:gridCol>
                <a:gridCol w="576072">
                  <a:extLst>
                    <a:ext uri="{9D8B030D-6E8A-4147-A177-3AD203B41FA5}">
                      <a16:colId xmlns:a16="http://schemas.microsoft.com/office/drawing/2014/main" val="3135142495"/>
                    </a:ext>
                  </a:extLst>
                </a:gridCol>
                <a:gridCol w="576072">
                  <a:extLst>
                    <a:ext uri="{9D8B030D-6E8A-4147-A177-3AD203B41FA5}">
                      <a16:colId xmlns:a16="http://schemas.microsoft.com/office/drawing/2014/main" val="1214026465"/>
                    </a:ext>
                  </a:extLst>
                </a:gridCol>
                <a:gridCol w="576072">
                  <a:extLst>
                    <a:ext uri="{9D8B030D-6E8A-4147-A177-3AD203B41FA5}">
                      <a16:colId xmlns:a16="http://schemas.microsoft.com/office/drawing/2014/main" val="2521708338"/>
                    </a:ext>
                  </a:extLst>
                </a:gridCol>
                <a:gridCol w="576072">
                  <a:extLst>
                    <a:ext uri="{9D8B030D-6E8A-4147-A177-3AD203B41FA5}">
                      <a16:colId xmlns:a16="http://schemas.microsoft.com/office/drawing/2014/main" val="1862710450"/>
                    </a:ext>
                  </a:extLst>
                </a:gridCol>
                <a:gridCol w="576072">
                  <a:extLst>
                    <a:ext uri="{9D8B030D-6E8A-4147-A177-3AD203B41FA5}">
                      <a16:colId xmlns:a16="http://schemas.microsoft.com/office/drawing/2014/main" val="3122373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6091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- 2019-10-29 06:04:17</a:t>
                      </a:r>
                      <a:r>
                        <a:rPr kumimoji="0" lang="en-US" sz="1000" b="0" i="0" u="none" strike="noStrike" kern="1200" cap="none" spc="0" normalizeH="0" baseline="0" noProof="0">
                          <a:ln>
                            <a:noFill/>
                          </a:ln>
                          <a:solidFill>
                            <a:prstClr val="black"/>
                          </a:solidFill>
                          <a:effectLst/>
                          <a:uLnTx/>
                          <a:uFillTx/>
                          <a:latin typeface="+mn-lt"/>
                          <a:ea typeface="+mn-ea"/>
                          <a:cs typeface="+mn-cs"/>
                        </a:rPr>
                        <a:t>
  Bu duruş; bağımsızlığın, özgürlüğün ve medeniyetin duruşu. Biz bu duruşu 96 yıl önce senden öğrendik, hiçbir zaman da kaybetmeyeceğiz. 29 Ekim Cumhuriyet Bayramımız kutlu olsun! 🇹🇷 #29Ekim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a:t>
                      </a:r>
                    </a:p>
                  </a:txBody>
                  <a:tcPr/>
                </a:tc>
                <a:extLst>
                  <a:ext uri="{0D108BD9-81ED-4DB2-BD59-A6C34878D82A}">
                    <a16:rowId xmlns:a16="http://schemas.microsoft.com/office/drawing/2014/main" val="1997379326"/>
                  </a:ext>
                </a:extLst>
              </a:tr>
            </a:tbl>
          </a:graphicData>
        </a:graphic>
      </p:graphicFrame>
      <p:sp>
        <p:nvSpPr>
          <p:cNvPr id="4" name="Text Placeholder 3">
            <a:extLst>
              <a:ext uri="{FF2B5EF4-FFF2-40B4-BE49-F238E27FC236}">
                <a16:creationId xmlns:a16="http://schemas.microsoft.com/office/drawing/2014/main" id="{5300E912-17CB-433E-8D55-98EA8BEA6F9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336462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2A12D-7A51-41BD-9F59-654B9F89B0F9}"/>
              </a:ext>
            </a:extLst>
          </p:cNvPr>
          <p:cNvSpPr>
            <a:spLocks noGrp="1"/>
          </p:cNvSpPr>
          <p:nvPr>
            <p:ph type="title"/>
          </p:nvPr>
        </p:nvSpPr>
        <p:spPr/>
        <p:txBody>
          <a:bodyPr/>
          <a:lstStyle/>
          <a:p>
            <a:r>
              <a:rPr lang="en-US"/>
              <a:t>LinkedIn Posts Table | Yapı Kredi İK - 19 of 19</a:t>
            </a:r>
          </a:p>
        </p:txBody>
      </p:sp>
      <p:graphicFrame>
        <p:nvGraphicFramePr>
          <p:cNvPr id="5" name="Table Placeholder 4">
            <a:extLst>
              <a:ext uri="{FF2B5EF4-FFF2-40B4-BE49-F238E27FC236}">
                <a16:creationId xmlns:a16="http://schemas.microsoft.com/office/drawing/2014/main" id="{CB1B3FD2-FB43-4FF7-AFE1-0F8D996B9AF1}"/>
              </a:ext>
            </a:extLst>
          </p:cNvPr>
          <p:cNvGraphicFramePr>
            <a:graphicFrameLocks noGrp="1"/>
          </p:cNvGraphicFramePr>
          <p:nvPr>
            <p:ph type="tbl" sz="quarter" idx="13"/>
            <p:extLst>
              <p:ext uri="{D42A27DB-BD31-4B8C-83A1-F6EECF244321}">
                <p14:modId xmlns:p14="http://schemas.microsoft.com/office/powerpoint/2010/main" val="2683918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467716"/>
                    </a:ext>
                  </a:extLst>
                </a:gridCol>
                <a:gridCol w="1152143">
                  <a:extLst>
                    <a:ext uri="{9D8B030D-6E8A-4147-A177-3AD203B41FA5}">
                      <a16:colId xmlns:a16="http://schemas.microsoft.com/office/drawing/2014/main" val="2911990546"/>
                    </a:ext>
                  </a:extLst>
                </a:gridCol>
                <a:gridCol w="822960">
                  <a:extLst>
                    <a:ext uri="{9D8B030D-6E8A-4147-A177-3AD203B41FA5}">
                      <a16:colId xmlns:a16="http://schemas.microsoft.com/office/drawing/2014/main" val="1239311899"/>
                    </a:ext>
                  </a:extLst>
                </a:gridCol>
                <a:gridCol w="576072">
                  <a:extLst>
                    <a:ext uri="{9D8B030D-6E8A-4147-A177-3AD203B41FA5}">
                      <a16:colId xmlns:a16="http://schemas.microsoft.com/office/drawing/2014/main" val="1294061804"/>
                    </a:ext>
                  </a:extLst>
                </a:gridCol>
                <a:gridCol w="576072">
                  <a:extLst>
                    <a:ext uri="{9D8B030D-6E8A-4147-A177-3AD203B41FA5}">
                      <a16:colId xmlns:a16="http://schemas.microsoft.com/office/drawing/2014/main" val="2886133668"/>
                    </a:ext>
                  </a:extLst>
                </a:gridCol>
                <a:gridCol w="576072">
                  <a:extLst>
                    <a:ext uri="{9D8B030D-6E8A-4147-A177-3AD203B41FA5}">
                      <a16:colId xmlns:a16="http://schemas.microsoft.com/office/drawing/2014/main" val="328513454"/>
                    </a:ext>
                  </a:extLst>
                </a:gridCol>
                <a:gridCol w="576072">
                  <a:extLst>
                    <a:ext uri="{9D8B030D-6E8A-4147-A177-3AD203B41FA5}">
                      <a16:colId xmlns:a16="http://schemas.microsoft.com/office/drawing/2014/main" val="3713563463"/>
                    </a:ext>
                  </a:extLst>
                </a:gridCol>
                <a:gridCol w="576072">
                  <a:extLst>
                    <a:ext uri="{9D8B030D-6E8A-4147-A177-3AD203B41FA5}">
                      <a16:colId xmlns:a16="http://schemas.microsoft.com/office/drawing/2014/main" val="342313434"/>
                    </a:ext>
                  </a:extLst>
                </a:gridCol>
                <a:gridCol w="576072">
                  <a:extLst>
                    <a:ext uri="{9D8B030D-6E8A-4147-A177-3AD203B41FA5}">
                      <a16:colId xmlns:a16="http://schemas.microsoft.com/office/drawing/2014/main" val="1468975371"/>
                    </a:ext>
                  </a:extLst>
                </a:gridCol>
                <a:gridCol w="576072">
                  <a:extLst>
                    <a:ext uri="{9D8B030D-6E8A-4147-A177-3AD203B41FA5}">
                      <a16:colId xmlns:a16="http://schemas.microsoft.com/office/drawing/2014/main" val="4244664032"/>
                    </a:ext>
                  </a:extLst>
                </a:gridCol>
                <a:gridCol w="576072">
                  <a:extLst>
                    <a:ext uri="{9D8B030D-6E8A-4147-A177-3AD203B41FA5}">
                      <a16:colId xmlns:a16="http://schemas.microsoft.com/office/drawing/2014/main" val="1209798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3301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- 2019-10-08 08:21:54</a:t>
                      </a:r>
                      <a:r>
                        <a:rPr kumimoji="0" lang="en-US" sz="1000" b="0" i="0" u="none" strike="noStrike" kern="1200" cap="none" spc="0" normalizeH="0" baseline="0" noProof="0">
                          <a:ln>
                            <a:noFill/>
                          </a:ln>
                          <a:solidFill>
                            <a:prstClr val="black"/>
                          </a:solidFill>
                          <a:effectLst/>
                          <a:uLnTx/>
                          <a:uFillTx/>
                          <a:latin typeface="+mn-lt"/>
                          <a:ea typeface="+mn-ea"/>
                          <a:cs typeface="+mn-cs"/>
                        </a:rPr>
                        <a:t>
  Okulda öğrendiklerin gerçek hayatta ne kadar işe yarar bilmiyoruz ama Digitalent Yetenek Programı’nda öğrendiklerin iş hayatında çok işine yarayacak! 😉 Yapı Kredi Digitalent’a katıl, özel eğitimler, uzun dönem staj imkanı ve farklı deneyimlerle iş hayatına tam donanımlı başla! 😎 Başvurmak için tıkla! 👉🏻 https://lnkd.in/gDhgab6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a:t>
                      </a:r>
                    </a:p>
                  </a:txBody>
                  <a:tcPr/>
                </a:tc>
                <a:extLst>
                  <a:ext uri="{0D108BD9-81ED-4DB2-BD59-A6C34878D82A}">
                    <a16:rowId xmlns:a16="http://schemas.microsoft.com/office/drawing/2014/main" val="2978810302"/>
                  </a:ext>
                </a:extLst>
              </a:tr>
            </a:tbl>
          </a:graphicData>
        </a:graphic>
      </p:graphicFrame>
      <p:sp>
        <p:nvSpPr>
          <p:cNvPr id="4" name="Text Placeholder 3">
            <a:extLst>
              <a:ext uri="{FF2B5EF4-FFF2-40B4-BE49-F238E27FC236}">
                <a16:creationId xmlns:a16="http://schemas.microsoft.com/office/drawing/2014/main" id="{60D3C91A-BF3D-4B9D-B6FB-D30423C518A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8523646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6502</Words>
  <Application>Microsoft Office PowerPoint</Application>
  <PresentationFormat>On-screen Show (4:3)</PresentationFormat>
  <Paragraphs>2460</Paragraphs>
  <Slides>86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86</vt:i4>
      </vt:variant>
    </vt:vector>
  </HeadingPairs>
  <TitlesOfParts>
    <vt:vector size="89" baseType="lpstr">
      <vt:lpstr>Arial</vt:lpstr>
      <vt:lpstr>Calibri</vt:lpstr>
      <vt:lpstr>quintly_template</vt:lpstr>
      <vt:lpstr>YKB SA</vt:lpstr>
      <vt:lpstr>Facebook Key Metrics Table | Yapı Kredi İK</vt:lpstr>
      <vt:lpstr>Facebook Fans Total | Yapı Kredi İK</vt:lpstr>
      <vt:lpstr>Facebook Fans Change | Yapı Kredi İK</vt:lpstr>
      <vt:lpstr>Facebook Fan Demographics | Yapı Kredi İK</vt:lpstr>
      <vt:lpstr>Facebook Reach | Yapı Kredi İK</vt:lpstr>
      <vt:lpstr>Facebook Reach Type Distribution (last 28 days) | Yapı Kredi İK</vt:lpstr>
      <vt:lpstr>Facebook Page Post Reach Table | Yapı Kredi İK</vt:lpstr>
      <vt:lpstr>Facebook Engaged Users | Yapı Kredi İK</vt:lpstr>
      <vt:lpstr>Facebook Engagement Rate | Yapı Kredi İK</vt:lpstr>
      <vt:lpstr>Facebook Own Posts | Yapı Kredi İK</vt:lpstr>
      <vt:lpstr>Facebook Interactions by Post Type | Yapı Kredi İK</vt:lpstr>
      <vt:lpstr>Facebook Interaction Rate By Post Type | Yapı Kredi İK</vt:lpstr>
      <vt:lpstr>Facebook Interactions Distribution | Yapı Kredi İK</vt:lpstr>
      <vt:lpstr>Facebook Own Posts Table | Yapı Kredi İK - 1 of 21</vt:lpstr>
      <vt:lpstr>Facebook Own Posts Table | Yapı Kredi İK - 2 of 21</vt:lpstr>
      <vt:lpstr>Facebook Own Posts Table | Yapı Kredi İK - 3 of 21</vt:lpstr>
      <vt:lpstr>Facebook Own Posts Table | Yapı Kredi İK - 4 of 21</vt:lpstr>
      <vt:lpstr>Facebook Own Posts Table | Yapı Kredi İK - 5 of 21</vt:lpstr>
      <vt:lpstr>Facebook Own Posts Table | Yapı Kredi İK - 6 of 21</vt:lpstr>
      <vt:lpstr>Facebook Own Posts Table | Yapı Kredi İK - 7 of 21</vt:lpstr>
      <vt:lpstr>Facebook Own Posts Table | Yapı Kredi İK - 8 of 21</vt:lpstr>
      <vt:lpstr>Facebook Own Posts Table | Yapı Kredi İK - 9 of 21</vt:lpstr>
      <vt:lpstr>Facebook Own Posts Table | Yapı Kredi İK - 10 of 21</vt:lpstr>
      <vt:lpstr>Facebook Own Posts Table | Yapı Kredi İK - 11 of 21</vt:lpstr>
      <vt:lpstr>Facebook Own Posts Table | Yapı Kredi İK - 12 of 21</vt:lpstr>
      <vt:lpstr>Facebook Own Posts Table | Yapı Kredi İK - 13 of 21</vt:lpstr>
      <vt:lpstr>Facebook Own Posts Table | Yapı Kredi İK - 14 of 21</vt:lpstr>
      <vt:lpstr>Facebook Own Posts Table | Yapı Kredi İK - 15 of 21</vt:lpstr>
      <vt:lpstr>Facebook Own Posts Table | Yapı Kredi İK - 16 of 21</vt:lpstr>
      <vt:lpstr>Facebook Own Posts Table | Yapı Kredi İK - 17 of 21</vt:lpstr>
      <vt:lpstr>Facebook Own Posts Table | Yapı Kredi İK - 18 of 21</vt:lpstr>
      <vt:lpstr>Facebook Own Posts Table | Yapı Kredi İK - 19 of 21</vt:lpstr>
      <vt:lpstr>Facebook Own Posts Table | Yapı Kredi İK - 20 of 21</vt:lpstr>
      <vt:lpstr>Facebook Own Posts Table | Yapı Kredi İK - 21 of 21</vt:lpstr>
      <vt:lpstr>Twitter Key Metrics Table | Yapı Kredi İK</vt:lpstr>
      <vt:lpstr>Twitter Followers Total | Yapı Kredi İK</vt:lpstr>
      <vt:lpstr>Twitter Followers Change | Yapı Kredi İK</vt:lpstr>
      <vt:lpstr>Twitter Interactions Distribution | Yapı Kredi İK</vt:lpstr>
      <vt:lpstr>Twitter Interaction Rate | Yapı Kredi İK</vt:lpstr>
      <vt:lpstr>Twitter Own Tweets | Yapı Kredi İK</vt:lpstr>
      <vt:lpstr>Twitter Mentions | Yapı Kredi İK</vt:lpstr>
      <vt:lpstr>Twitter Own Tweets Table | Yapı Kredi İK - 1 of 6</vt:lpstr>
      <vt:lpstr>Twitter Own Tweets Table | Yapı Kredi İK - 2 of 6</vt:lpstr>
      <vt:lpstr>Twitter Own Tweets Table | Yapı Kredi İK - 3 of 6</vt:lpstr>
      <vt:lpstr>Twitter Own Tweets Table | Yapı Kredi İK - 4 of 6</vt:lpstr>
      <vt:lpstr>Twitter Own Tweets Table | Yapı Kredi İK - 5 of 6</vt:lpstr>
      <vt:lpstr>Twitter Own Tweets Table | Yapı Kredi İK - 6 of 6</vt:lpstr>
      <vt:lpstr>Instagram Key Metrics Table | Yapı Kredi İK</vt:lpstr>
      <vt:lpstr>Instagram Followers Total | Yapı Kredi İK</vt:lpstr>
      <vt:lpstr>Instagram Followers Change | Yapı Kredi İK</vt:lpstr>
      <vt:lpstr>Instagram Posts | Yapı Kredi İK</vt:lpstr>
      <vt:lpstr>Instagram Interaction Rate | Yapı Kredi İK</vt:lpstr>
      <vt:lpstr>Instagram Interactions by Post Type | Yapı Kredi İK</vt:lpstr>
      <vt:lpstr>Instagram Interaction Rate By Post Type | Yapı Kredi İK</vt:lpstr>
      <vt:lpstr>Instagram Posts Table | Yapı Kredi İK - 1 of 8</vt:lpstr>
      <vt:lpstr>Instagram Posts Table | Yapı Kredi İK - 2 of 8</vt:lpstr>
      <vt:lpstr>Instagram Posts Table | Yapı Kredi İK - 3 of 8</vt:lpstr>
      <vt:lpstr>Instagram Posts Table | Yapı Kredi İK - 4 of 8</vt:lpstr>
      <vt:lpstr>Instagram Posts Table | Yapı Kredi İK - 5 of 8</vt:lpstr>
      <vt:lpstr>Instagram Posts Table | Yapı Kredi İK - 6 of 8</vt:lpstr>
      <vt:lpstr>Instagram Posts Table | Yapı Kredi İK - 7 of 8</vt:lpstr>
      <vt:lpstr>Instagram Posts Table | Yapı Kredi İK - 8 of 8</vt:lpstr>
      <vt:lpstr>LinkedIn Followers Table | Yapı Kredi İK</vt:lpstr>
      <vt:lpstr>LinkedIn Followers Total | Yapı Kredi İK</vt:lpstr>
      <vt:lpstr>LinkedIn Followers Change | Yapı Kredi İK</vt:lpstr>
      <vt:lpstr>LinkedIn Interaction Rate By Post Type | Yapı Kredi İK</vt:lpstr>
      <vt:lpstr>LinkedIn Posts Table | Yapı Kredi İK - 1 of 19</vt:lpstr>
      <vt:lpstr>LinkedIn Posts Table | Yapı Kredi İK - 2 of 19</vt:lpstr>
      <vt:lpstr>LinkedIn Posts Table | Yapı Kredi İK - 3 of 19</vt:lpstr>
      <vt:lpstr>LinkedIn Posts Table | Yapı Kredi İK - 4 of 19</vt:lpstr>
      <vt:lpstr>LinkedIn Posts Table | Yapı Kredi İK - 5 of 19</vt:lpstr>
      <vt:lpstr>LinkedIn Posts Table | Yapı Kredi İK - 6 of 19</vt:lpstr>
      <vt:lpstr>LinkedIn Posts Table | Yapı Kredi İK - 7 of 19</vt:lpstr>
      <vt:lpstr>LinkedIn Posts Table | Yapı Kredi İK - 8 of 19</vt:lpstr>
      <vt:lpstr>LinkedIn Posts Table | Yapı Kredi İK - 9 of 19</vt:lpstr>
      <vt:lpstr>LinkedIn Posts Table | Yapı Kredi İK - 10 of 19</vt:lpstr>
      <vt:lpstr>LinkedIn Posts Table | Yapı Kredi İK - 11 of 19</vt:lpstr>
      <vt:lpstr>LinkedIn Posts Table | Yapı Kredi İK - 12 of 19</vt:lpstr>
      <vt:lpstr>LinkedIn Posts Table | Yapı Kredi İK - 13 of 19</vt:lpstr>
      <vt:lpstr>LinkedIn Posts Table | Yapı Kredi İK - 14 of 19</vt:lpstr>
      <vt:lpstr>LinkedIn Posts Table | Yapı Kredi İK - 15 of 19</vt:lpstr>
      <vt:lpstr>LinkedIn Posts Table | Yapı Kredi İK - 16 of 19</vt:lpstr>
      <vt:lpstr>LinkedIn Posts Table | Yapı Kredi İK - 17 of 19</vt:lpstr>
      <vt:lpstr>LinkedIn Posts Table | Yapı Kredi İK - 18 of 19</vt:lpstr>
      <vt:lpstr>LinkedIn Posts Table | Yapı Kredi İK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YKB SA</dc:title>
  <dc:creator>Frederik Peiniger</dc:creator>
  <cp:lastModifiedBy>Frederik Peiniger</cp:lastModifiedBy>
  <cp:revision>1</cp:revision>
  <dcterms:created xsi:type="dcterms:W3CDTF">2019-11-22T07:42:17Z</dcterms:created>
  <dcterms:modified xsi:type="dcterms:W3CDTF">2019-11-22T07:45:31Z</dcterms:modified>
</cp:coreProperties>
</file>