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113155</c:v>
                </c:pt>
                <c:pt idx="1">
                  <c:v>113310</c:v>
                </c:pt>
                <c:pt idx="2">
                  <c:v>113483</c:v>
                </c:pt>
                <c:pt idx="3">
                  <c:v>113628</c:v>
                </c:pt>
                <c:pt idx="4">
                  <c:v>113813</c:v>
                </c:pt>
                <c:pt idx="5">
                  <c:v>113984</c:v>
                </c:pt>
                <c:pt idx="6">
                  <c:v>114155</c:v>
                </c:pt>
                <c:pt idx="7">
                  <c:v>114318</c:v>
                </c:pt>
                <c:pt idx="8">
                  <c:v>114473</c:v>
                </c:pt>
                <c:pt idx="9">
                  <c:v>114613</c:v>
                </c:pt>
                <c:pt idx="10">
                  <c:v>114765</c:v>
                </c:pt>
                <c:pt idx="11">
                  <c:v>115015</c:v>
                </c:pt>
                <c:pt idx="12">
                  <c:v>115178</c:v>
                </c:pt>
                <c:pt idx="13">
                  <c:v>115371</c:v>
                </c:pt>
                <c:pt idx="14">
                  <c:v>115528</c:v>
                </c:pt>
                <c:pt idx="15">
                  <c:v>115685</c:v>
                </c:pt>
                <c:pt idx="16">
                  <c:v>115872</c:v>
                </c:pt>
                <c:pt idx="17">
                  <c:v>116030</c:v>
                </c:pt>
                <c:pt idx="18">
                  <c:v>116242</c:v>
                </c:pt>
                <c:pt idx="19">
                  <c:v>116408</c:v>
                </c:pt>
                <c:pt idx="20">
                  <c:v>116592</c:v>
                </c:pt>
                <c:pt idx="21">
                  <c:v>116742</c:v>
                </c:pt>
                <c:pt idx="22">
                  <c:v>116922</c:v>
                </c:pt>
                <c:pt idx="23">
                  <c:v>117072</c:v>
                </c:pt>
                <c:pt idx="24">
                  <c:v>117217</c:v>
                </c:pt>
                <c:pt idx="25">
                  <c:v>117366</c:v>
                </c:pt>
                <c:pt idx="26">
                  <c:v>117475</c:v>
                </c:pt>
                <c:pt idx="27">
                  <c:v>117612</c:v>
                </c:pt>
                <c:pt idx="28">
                  <c:v>117781</c:v>
                </c:pt>
                <c:pt idx="29">
                  <c:v>117873</c:v>
                </c:pt>
                <c:pt idx="30">
                  <c:v>117988</c:v>
                </c:pt>
              </c:numCache>
            </c:numRef>
          </c:val>
          <c:smooth val="0"/>
          <c:extLst>
            <c:ext xmlns:c16="http://schemas.microsoft.com/office/drawing/2014/chart" uri="{C3380CC4-5D6E-409C-BE32-E72D297353CC}">
              <c16:uniqueId val="{00000000-0E25-4F93-9C97-61F9E8756C19}"/>
            </c:ext>
          </c:extLst>
        </c:ser>
        <c:dLbls>
          <c:showLegendKey val="0"/>
          <c:showVal val="0"/>
          <c:showCatName val="0"/>
          <c:showSerName val="0"/>
          <c:showPercent val="0"/>
          <c:showBubbleSize val="0"/>
        </c:dLbls>
        <c:smooth val="0"/>
        <c:axId val="504464912"/>
        <c:axId val="504460648"/>
      </c:lineChart>
      <c:dateAx>
        <c:axId val="50446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60648"/>
        <c:crosses val="autoZero"/>
        <c:auto val="1"/>
        <c:lblOffset val="100"/>
        <c:baseTimeUnit val="days"/>
      </c:dateAx>
      <c:valAx>
        <c:axId val="50446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6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228</c:v>
                </c:pt>
                <c:pt idx="1">
                  <c:v>155</c:v>
                </c:pt>
                <c:pt idx="2">
                  <c:v>173</c:v>
                </c:pt>
                <c:pt idx="3">
                  <c:v>145</c:v>
                </c:pt>
                <c:pt idx="4">
                  <c:v>185</c:v>
                </c:pt>
                <c:pt idx="5">
                  <c:v>171</c:v>
                </c:pt>
                <c:pt idx="6">
                  <c:v>171</c:v>
                </c:pt>
                <c:pt idx="7">
                  <c:v>163</c:v>
                </c:pt>
                <c:pt idx="8">
                  <c:v>155</c:v>
                </c:pt>
                <c:pt idx="9">
                  <c:v>140</c:v>
                </c:pt>
                <c:pt idx="10">
                  <c:v>152</c:v>
                </c:pt>
                <c:pt idx="11">
                  <c:v>250</c:v>
                </c:pt>
                <c:pt idx="12">
                  <c:v>163</c:v>
                </c:pt>
                <c:pt idx="13">
                  <c:v>193</c:v>
                </c:pt>
                <c:pt idx="14">
                  <c:v>157</c:v>
                </c:pt>
                <c:pt idx="15">
                  <c:v>157</c:v>
                </c:pt>
                <c:pt idx="16">
                  <c:v>187</c:v>
                </c:pt>
                <c:pt idx="17">
                  <c:v>158</c:v>
                </c:pt>
                <c:pt idx="18">
                  <c:v>212</c:v>
                </c:pt>
                <c:pt idx="19">
                  <c:v>166</c:v>
                </c:pt>
                <c:pt idx="20">
                  <c:v>184</c:v>
                </c:pt>
                <c:pt idx="21">
                  <c:v>150</c:v>
                </c:pt>
                <c:pt idx="22">
                  <c:v>180</c:v>
                </c:pt>
                <c:pt idx="23">
                  <c:v>150</c:v>
                </c:pt>
                <c:pt idx="24">
                  <c:v>145</c:v>
                </c:pt>
                <c:pt idx="25">
                  <c:v>149</c:v>
                </c:pt>
                <c:pt idx="26">
                  <c:v>109</c:v>
                </c:pt>
                <c:pt idx="27">
                  <c:v>137</c:v>
                </c:pt>
                <c:pt idx="28">
                  <c:v>169</c:v>
                </c:pt>
                <c:pt idx="29">
                  <c:v>92</c:v>
                </c:pt>
                <c:pt idx="30">
                  <c:v>115</c:v>
                </c:pt>
              </c:numCache>
            </c:numRef>
          </c:val>
          <c:smooth val="0"/>
          <c:extLst>
            <c:ext xmlns:c16="http://schemas.microsoft.com/office/drawing/2014/chart" uri="{C3380CC4-5D6E-409C-BE32-E72D297353CC}">
              <c16:uniqueId val="{00000000-1A2A-48DB-AD0A-D7C682BA2ABC}"/>
            </c:ext>
          </c:extLst>
        </c:ser>
        <c:dLbls>
          <c:showLegendKey val="0"/>
          <c:showVal val="0"/>
          <c:showCatName val="0"/>
          <c:showSerName val="0"/>
          <c:showPercent val="0"/>
          <c:showBubbleSize val="0"/>
        </c:dLbls>
        <c:smooth val="0"/>
        <c:axId val="504462288"/>
        <c:axId val="504462616"/>
      </c:lineChart>
      <c:dateAx>
        <c:axId val="50446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62616"/>
        <c:crosses val="autoZero"/>
        <c:auto val="1"/>
        <c:lblOffset val="100"/>
        <c:baseTimeUnit val="days"/>
      </c:dateAx>
      <c:valAx>
        <c:axId val="50446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6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0</c:v>
                </c:pt>
                <c:pt idx="6">
                  <c:v>0</c:v>
                </c:pt>
                <c:pt idx="7">
                  <c:v>2</c:v>
                </c:pt>
                <c:pt idx="8">
                  <c:v>1</c:v>
                </c:pt>
                <c:pt idx="9">
                  <c:v>1</c:v>
                </c:pt>
                <c:pt idx="10">
                  <c:v>1</c:v>
                </c:pt>
                <c:pt idx="11">
                  <c:v>0</c:v>
                </c:pt>
                <c:pt idx="12">
                  <c:v>0</c:v>
                </c:pt>
                <c:pt idx="13">
                  <c:v>1</c:v>
                </c:pt>
                <c:pt idx="14">
                  <c:v>1</c:v>
                </c:pt>
                <c:pt idx="15">
                  <c:v>1</c:v>
                </c:pt>
                <c:pt idx="16">
                  <c:v>1</c:v>
                </c:pt>
                <c:pt idx="17">
                  <c:v>1</c:v>
                </c:pt>
                <c:pt idx="18">
                  <c:v>0</c:v>
                </c:pt>
                <c:pt idx="19">
                  <c:v>0</c:v>
                </c:pt>
                <c:pt idx="20">
                  <c:v>1</c:v>
                </c:pt>
                <c:pt idx="21">
                  <c:v>1</c:v>
                </c:pt>
                <c:pt idx="22">
                  <c:v>0</c:v>
                </c:pt>
                <c:pt idx="23">
                  <c:v>0</c:v>
                </c:pt>
                <c:pt idx="24">
                  <c:v>2</c:v>
                </c:pt>
                <c:pt idx="25">
                  <c:v>0</c:v>
                </c:pt>
                <c:pt idx="26">
                  <c:v>0</c:v>
                </c:pt>
                <c:pt idx="27">
                  <c:v>0</c:v>
                </c:pt>
                <c:pt idx="28">
                  <c:v>1</c:v>
                </c:pt>
                <c:pt idx="29">
                  <c:v>1</c:v>
                </c:pt>
                <c:pt idx="30">
                  <c:v>1</c:v>
                </c:pt>
              </c:numCache>
            </c:numRef>
          </c:val>
          <c:smooth val="0"/>
          <c:extLst>
            <c:ext xmlns:c16="http://schemas.microsoft.com/office/drawing/2014/chart" uri="{C3380CC4-5D6E-409C-BE32-E72D297353CC}">
              <c16:uniqueId val="{00000000-4A2A-4AD1-AF46-3BCAA1993031}"/>
            </c:ext>
          </c:extLst>
        </c:ser>
        <c:dLbls>
          <c:showLegendKey val="0"/>
          <c:showVal val="0"/>
          <c:showCatName val="0"/>
          <c:showSerName val="0"/>
          <c:showPercent val="0"/>
          <c:showBubbleSize val="0"/>
        </c:dLbls>
        <c:smooth val="0"/>
        <c:axId val="504476064"/>
        <c:axId val="504478360"/>
      </c:lineChart>
      <c:dateAx>
        <c:axId val="50447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78360"/>
        <c:crosses val="autoZero"/>
        <c:auto val="1"/>
        <c:lblOffset val="100"/>
        <c:baseTimeUnit val="days"/>
      </c:dateAx>
      <c:valAx>
        <c:axId val="50447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7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35999</c:v>
                </c:pt>
              </c:numCache>
            </c:numRef>
          </c:val>
          <c:extLst>
            <c:ext xmlns:c16="http://schemas.microsoft.com/office/drawing/2014/chart" uri="{C3380CC4-5D6E-409C-BE32-E72D297353CC}">
              <c16:uniqueId val="{00000000-383C-46F4-80D4-75C218E13020}"/>
            </c:ext>
          </c:extLst>
        </c:ser>
        <c:dLbls>
          <c:showLegendKey val="0"/>
          <c:showVal val="0"/>
          <c:showCatName val="0"/>
          <c:showSerName val="0"/>
          <c:showPercent val="0"/>
          <c:showBubbleSize val="0"/>
        </c:dLbls>
        <c:gapWidth val="219"/>
        <c:overlap val="-27"/>
        <c:axId val="504477048"/>
        <c:axId val="504477704"/>
      </c:barChart>
      <c:catAx>
        <c:axId val="50447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77704"/>
        <c:crosses val="autoZero"/>
        <c:auto val="1"/>
        <c:lblAlgn val="ctr"/>
        <c:lblOffset val="100"/>
        <c:noMultiLvlLbl val="0"/>
      </c:catAx>
      <c:valAx>
        <c:axId val="50447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7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3080</c:v>
                </c:pt>
              </c:numCache>
            </c:numRef>
          </c:val>
          <c:extLst>
            <c:ext xmlns:c16="http://schemas.microsoft.com/office/drawing/2014/chart" uri="{C3380CC4-5D6E-409C-BE32-E72D297353CC}">
              <c16:uniqueId val="{00000000-FC21-4E2D-9DAF-948AF0EC28B0}"/>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12</c:v>
                </c:pt>
              </c:numCache>
            </c:numRef>
          </c:val>
          <c:extLst>
            <c:ext xmlns:c16="http://schemas.microsoft.com/office/drawing/2014/chart" uri="{C3380CC4-5D6E-409C-BE32-E72D297353CC}">
              <c16:uniqueId val="{00000001-FC21-4E2D-9DAF-948AF0EC28B0}"/>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32487</c:v>
                </c:pt>
              </c:numCache>
            </c:numRef>
          </c:val>
          <c:extLst>
            <c:ext xmlns:c16="http://schemas.microsoft.com/office/drawing/2014/chart" uri="{C3380CC4-5D6E-409C-BE32-E72D297353CC}">
              <c16:uniqueId val="{00000002-FC21-4E2D-9DAF-948AF0EC28B0}"/>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Yapı Kredi İnsan Kaynakları</c:v>
                </c:pt>
              </c:strCache>
            </c:strRef>
          </c:cat>
          <c:val>
            <c:numRef>
              <c:f>Sheet1!$E$2</c:f>
              <c:numCache>
                <c:formatCode>General</c:formatCode>
                <c:ptCount val="1"/>
                <c:pt idx="0">
                  <c:v>420</c:v>
                </c:pt>
              </c:numCache>
            </c:numRef>
          </c:val>
          <c:extLst>
            <c:ext xmlns:c16="http://schemas.microsoft.com/office/drawing/2014/chart" uri="{C3380CC4-5D6E-409C-BE32-E72D297353CC}">
              <c16:uniqueId val="{00000003-FC21-4E2D-9DAF-948AF0EC28B0}"/>
            </c:ext>
          </c:extLst>
        </c:ser>
        <c:dLbls>
          <c:showLegendKey val="0"/>
          <c:showVal val="0"/>
          <c:showCatName val="0"/>
          <c:showSerName val="0"/>
          <c:showPercent val="0"/>
          <c:showBubbleSize val="0"/>
        </c:dLbls>
        <c:gapWidth val="150"/>
        <c:overlap val="100"/>
        <c:axId val="504473440"/>
        <c:axId val="504474752"/>
      </c:barChart>
      <c:catAx>
        <c:axId val="50447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74752"/>
        <c:crosses val="autoZero"/>
        <c:auto val="1"/>
        <c:lblAlgn val="ctr"/>
        <c:lblOffset val="100"/>
        <c:noMultiLvlLbl val="0"/>
      </c:catAx>
      <c:valAx>
        <c:axId val="504474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7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Yapı Kredi İnsan Kaynakları</c:v>
                </c:pt>
              </c:strCache>
            </c:strRef>
          </c:cat>
          <c:val>
            <c:numRef>
              <c:f>Sheet1!$A$2</c:f>
              <c:numCache>
                <c:formatCode>General</c:formatCode>
                <c:ptCount val="1"/>
                <c:pt idx="0">
                  <c:v>117988</c:v>
                </c:pt>
              </c:numCache>
            </c:numRef>
          </c:val>
          <c:extLst>
            <c:ext xmlns:c16="http://schemas.microsoft.com/office/drawing/2014/chart" uri="{C3380CC4-5D6E-409C-BE32-E72D297353CC}">
              <c16:uniqueId val="{00000000-D78F-4C02-89B7-097ADE709B8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070-4DD2-BEA4-FFC92C347E33}"/>
            </c:ext>
          </c:extLst>
        </c:ser>
        <c:dLbls>
          <c:showLegendKey val="0"/>
          <c:showVal val="0"/>
          <c:showCatName val="0"/>
          <c:showSerName val="0"/>
          <c:showPercent val="0"/>
          <c:showBubbleSize val="0"/>
        </c:dLbls>
        <c:axId val="504487544"/>
        <c:axId val="504487872"/>
      </c:radarChart>
      <c:catAx>
        <c:axId val="50448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87872"/>
        <c:crosses val="autoZero"/>
        <c:auto val="1"/>
        <c:lblAlgn val="ctr"/>
        <c:lblOffset val="100"/>
        <c:noMultiLvlLbl val="0"/>
      </c:catAx>
      <c:valAx>
        <c:axId val="50448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48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DFFB0-34EC-4615-8081-F1F4764CF952}"/>
              </a:ext>
            </a:extLst>
          </p:cNvPr>
          <p:cNvSpPr>
            <a:spLocks noGrp="1"/>
          </p:cNvSpPr>
          <p:nvPr>
            <p:ph type="ctrTitle"/>
          </p:nvPr>
        </p:nvSpPr>
        <p:spPr/>
        <p:txBody>
          <a:bodyPr/>
          <a:lstStyle/>
          <a:p>
            <a:r>
              <a:rPr lang="en-US"/>
              <a:t>YKB Facebook</a:t>
            </a:r>
          </a:p>
        </p:txBody>
      </p:sp>
      <p:sp>
        <p:nvSpPr>
          <p:cNvPr id="3" name="Subtitle 2">
            <a:extLst>
              <a:ext uri="{FF2B5EF4-FFF2-40B4-BE49-F238E27FC236}">
                <a16:creationId xmlns:a16="http://schemas.microsoft.com/office/drawing/2014/main" id="{D8EE2A69-56AA-4922-A1A0-19144961CC8D}"/>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2307406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D147-D709-4AB1-AB6E-BAC00192D109}"/>
              </a:ext>
            </a:extLst>
          </p:cNvPr>
          <p:cNvSpPr>
            <a:spLocks noGrp="1"/>
          </p:cNvSpPr>
          <p:nvPr>
            <p:ph type="title"/>
          </p:nvPr>
        </p:nvSpPr>
        <p:spPr/>
        <p:txBody>
          <a:bodyPr/>
          <a:lstStyle/>
          <a:p>
            <a:r>
              <a:rPr lang="en-US"/>
              <a:t>Facebook Key Metrics Table | Yapı Kredi İK</a:t>
            </a:r>
          </a:p>
        </p:txBody>
      </p:sp>
      <p:graphicFrame>
        <p:nvGraphicFramePr>
          <p:cNvPr id="5" name="Table Placeholder 4">
            <a:extLst>
              <a:ext uri="{FF2B5EF4-FFF2-40B4-BE49-F238E27FC236}">
                <a16:creationId xmlns:a16="http://schemas.microsoft.com/office/drawing/2014/main" id="{37891E4B-5D48-4CB8-A782-6A1AD5033A80}"/>
              </a:ext>
            </a:extLst>
          </p:cNvPr>
          <p:cNvGraphicFramePr>
            <a:graphicFrameLocks noGrp="1"/>
          </p:cNvGraphicFramePr>
          <p:nvPr>
            <p:ph type="tbl" sz="quarter" idx="13"/>
            <p:extLst>
              <p:ext uri="{D42A27DB-BD31-4B8C-83A1-F6EECF244321}">
                <p14:modId xmlns:p14="http://schemas.microsoft.com/office/powerpoint/2010/main" val="2359597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44099359"/>
                    </a:ext>
                  </a:extLst>
                </a:gridCol>
                <a:gridCol w="411480">
                  <a:extLst>
                    <a:ext uri="{9D8B030D-6E8A-4147-A177-3AD203B41FA5}">
                      <a16:colId xmlns:a16="http://schemas.microsoft.com/office/drawing/2014/main" val="1623745679"/>
                    </a:ext>
                  </a:extLst>
                </a:gridCol>
                <a:gridCol w="304495">
                  <a:extLst>
                    <a:ext uri="{9D8B030D-6E8A-4147-A177-3AD203B41FA5}">
                      <a16:colId xmlns:a16="http://schemas.microsoft.com/office/drawing/2014/main" val="38767862"/>
                    </a:ext>
                  </a:extLst>
                </a:gridCol>
                <a:gridCol w="304495">
                  <a:extLst>
                    <a:ext uri="{9D8B030D-6E8A-4147-A177-3AD203B41FA5}">
                      <a16:colId xmlns:a16="http://schemas.microsoft.com/office/drawing/2014/main" val="435029548"/>
                    </a:ext>
                  </a:extLst>
                </a:gridCol>
                <a:gridCol w="304495">
                  <a:extLst>
                    <a:ext uri="{9D8B030D-6E8A-4147-A177-3AD203B41FA5}">
                      <a16:colId xmlns:a16="http://schemas.microsoft.com/office/drawing/2014/main" val="4068203506"/>
                    </a:ext>
                  </a:extLst>
                </a:gridCol>
                <a:gridCol w="304495">
                  <a:extLst>
                    <a:ext uri="{9D8B030D-6E8A-4147-A177-3AD203B41FA5}">
                      <a16:colId xmlns:a16="http://schemas.microsoft.com/office/drawing/2014/main" val="2838468280"/>
                    </a:ext>
                  </a:extLst>
                </a:gridCol>
                <a:gridCol w="304495">
                  <a:extLst>
                    <a:ext uri="{9D8B030D-6E8A-4147-A177-3AD203B41FA5}">
                      <a16:colId xmlns:a16="http://schemas.microsoft.com/office/drawing/2014/main" val="3684532406"/>
                    </a:ext>
                  </a:extLst>
                </a:gridCol>
                <a:gridCol w="304495">
                  <a:extLst>
                    <a:ext uri="{9D8B030D-6E8A-4147-A177-3AD203B41FA5}">
                      <a16:colId xmlns:a16="http://schemas.microsoft.com/office/drawing/2014/main" val="556705021"/>
                    </a:ext>
                  </a:extLst>
                </a:gridCol>
                <a:gridCol w="304495">
                  <a:extLst>
                    <a:ext uri="{9D8B030D-6E8A-4147-A177-3AD203B41FA5}">
                      <a16:colId xmlns:a16="http://schemas.microsoft.com/office/drawing/2014/main" val="3487510040"/>
                    </a:ext>
                  </a:extLst>
                </a:gridCol>
                <a:gridCol w="304495">
                  <a:extLst>
                    <a:ext uri="{9D8B030D-6E8A-4147-A177-3AD203B41FA5}">
                      <a16:colId xmlns:a16="http://schemas.microsoft.com/office/drawing/2014/main" val="2191040458"/>
                    </a:ext>
                  </a:extLst>
                </a:gridCol>
                <a:gridCol w="304495">
                  <a:extLst>
                    <a:ext uri="{9D8B030D-6E8A-4147-A177-3AD203B41FA5}">
                      <a16:colId xmlns:a16="http://schemas.microsoft.com/office/drawing/2014/main" val="3972424616"/>
                    </a:ext>
                  </a:extLst>
                </a:gridCol>
                <a:gridCol w="304495">
                  <a:extLst>
                    <a:ext uri="{9D8B030D-6E8A-4147-A177-3AD203B41FA5}">
                      <a16:colId xmlns:a16="http://schemas.microsoft.com/office/drawing/2014/main" val="1859198155"/>
                    </a:ext>
                  </a:extLst>
                </a:gridCol>
                <a:gridCol w="304495">
                  <a:extLst>
                    <a:ext uri="{9D8B030D-6E8A-4147-A177-3AD203B41FA5}">
                      <a16:colId xmlns:a16="http://schemas.microsoft.com/office/drawing/2014/main" val="3628292972"/>
                    </a:ext>
                  </a:extLst>
                </a:gridCol>
                <a:gridCol w="304495">
                  <a:extLst>
                    <a:ext uri="{9D8B030D-6E8A-4147-A177-3AD203B41FA5}">
                      <a16:colId xmlns:a16="http://schemas.microsoft.com/office/drawing/2014/main" val="1939537893"/>
                    </a:ext>
                  </a:extLst>
                </a:gridCol>
                <a:gridCol w="304495">
                  <a:extLst>
                    <a:ext uri="{9D8B030D-6E8A-4147-A177-3AD203B41FA5}">
                      <a16:colId xmlns:a16="http://schemas.microsoft.com/office/drawing/2014/main" val="1447345666"/>
                    </a:ext>
                  </a:extLst>
                </a:gridCol>
                <a:gridCol w="304495">
                  <a:extLst>
                    <a:ext uri="{9D8B030D-6E8A-4147-A177-3AD203B41FA5}">
                      <a16:colId xmlns:a16="http://schemas.microsoft.com/office/drawing/2014/main" val="2205379104"/>
                    </a:ext>
                  </a:extLst>
                </a:gridCol>
                <a:gridCol w="304495">
                  <a:extLst>
                    <a:ext uri="{9D8B030D-6E8A-4147-A177-3AD203B41FA5}">
                      <a16:colId xmlns:a16="http://schemas.microsoft.com/office/drawing/2014/main" val="714263137"/>
                    </a:ext>
                  </a:extLst>
                </a:gridCol>
                <a:gridCol w="304495">
                  <a:extLst>
                    <a:ext uri="{9D8B030D-6E8A-4147-A177-3AD203B41FA5}">
                      <a16:colId xmlns:a16="http://schemas.microsoft.com/office/drawing/2014/main" val="2160022692"/>
                    </a:ext>
                  </a:extLst>
                </a:gridCol>
                <a:gridCol w="304495">
                  <a:extLst>
                    <a:ext uri="{9D8B030D-6E8A-4147-A177-3AD203B41FA5}">
                      <a16:colId xmlns:a16="http://schemas.microsoft.com/office/drawing/2014/main" val="1319931108"/>
                    </a:ext>
                  </a:extLst>
                </a:gridCol>
                <a:gridCol w="304495">
                  <a:extLst>
                    <a:ext uri="{9D8B030D-6E8A-4147-A177-3AD203B41FA5}">
                      <a16:colId xmlns:a16="http://schemas.microsoft.com/office/drawing/2014/main" val="4267744034"/>
                    </a:ext>
                  </a:extLst>
                </a:gridCol>
                <a:gridCol w="304495">
                  <a:extLst>
                    <a:ext uri="{9D8B030D-6E8A-4147-A177-3AD203B41FA5}">
                      <a16:colId xmlns:a16="http://schemas.microsoft.com/office/drawing/2014/main" val="4200957858"/>
                    </a:ext>
                  </a:extLst>
                </a:gridCol>
                <a:gridCol w="304495">
                  <a:extLst>
                    <a:ext uri="{9D8B030D-6E8A-4147-A177-3AD203B41FA5}">
                      <a16:colId xmlns:a16="http://schemas.microsoft.com/office/drawing/2014/main" val="3144135972"/>
                    </a:ext>
                  </a:extLst>
                </a:gridCol>
                <a:gridCol w="304495">
                  <a:extLst>
                    <a:ext uri="{9D8B030D-6E8A-4147-A177-3AD203B41FA5}">
                      <a16:colId xmlns:a16="http://schemas.microsoft.com/office/drawing/2014/main" val="21614643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2162416"/>
                  </a:ext>
                </a:extLst>
              </a:tr>
              <a:tr h="370840">
                <a:tc>
                  <a:txBody>
                    <a:bodyPr/>
                    <a:lstStyle/>
                    <a:p>
                      <a:r>
                        <a:rPr lang="en-US" sz="1000"/>
                        <a:t>Yapı Kredi İnsan Kaynakları</a:t>
                      </a:r>
                    </a:p>
                  </a:txBody>
                  <a:tcPr/>
                </a:tc>
                <a:tc>
                  <a:txBody>
                    <a:bodyPr/>
                    <a:lstStyle/>
                    <a:p>
                      <a:r>
                        <a:rPr lang="en-US" sz="1000"/>
                        <a:t>117988</a:t>
                      </a:r>
                    </a:p>
                  </a:txBody>
                  <a:tcPr/>
                </a:tc>
                <a:tc>
                  <a:txBody>
                    <a:bodyPr/>
                    <a:lstStyle/>
                    <a:p>
                      <a:r>
                        <a:rPr lang="en-US" sz="1000"/>
                        <a:t>5061</a:t>
                      </a:r>
                    </a:p>
                  </a:txBody>
                  <a:tcPr/>
                </a:tc>
                <a:tc>
                  <a:txBody>
                    <a:bodyPr/>
                    <a:lstStyle/>
                    <a:p>
                      <a:r>
                        <a:rPr lang="en-US" sz="1000"/>
                        <a:t>20</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5</a:t>
                      </a:r>
                    </a:p>
                  </a:txBody>
                  <a:tcPr/>
                </a:tc>
                <a:tc>
                  <a:txBody>
                    <a:bodyPr/>
                    <a:lstStyle/>
                    <a:p>
                      <a:r>
                        <a:rPr lang="en-US" sz="1000"/>
                        <a:t>35575</a:t>
                      </a:r>
                    </a:p>
                  </a:txBody>
                  <a:tcPr/>
                </a:tc>
                <a:tc>
                  <a:txBody>
                    <a:bodyPr/>
                    <a:lstStyle/>
                    <a:p>
                      <a:r>
                        <a:rPr lang="en-US" sz="1000"/>
                        <a:t>19</a:t>
                      </a:r>
                    </a:p>
                  </a:txBody>
                  <a:tcPr/>
                </a:tc>
                <a:tc>
                  <a:txBody>
                    <a:bodyPr/>
                    <a:lstStyle/>
                    <a:p>
                      <a:r>
                        <a:rPr lang="en-US" sz="1000"/>
                        <a:t>35011</a:t>
                      </a:r>
                    </a:p>
                  </a:txBody>
                  <a:tcPr/>
                </a:tc>
                <a:tc>
                  <a:txBody>
                    <a:bodyPr/>
                    <a:lstStyle/>
                    <a:p>
                      <a:r>
                        <a:rPr lang="en-US" sz="1000"/>
                        <a:t>397</a:t>
                      </a:r>
                    </a:p>
                  </a:txBody>
                  <a:tcPr/>
                </a:tc>
                <a:tc>
                  <a:txBody>
                    <a:bodyPr/>
                    <a:lstStyle/>
                    <a:p>
                      <a:r>
                        <a:rPr lang="en-US" sz="1000"/>
                        <a:t>90</a:t>
                      </a:r>
                    </a:p>
                  </a:txBody>
                  <a:tcPr/>
                </a:tc>
                <a:tc>
                  <a:txBody>
                    <a:bodyPr/>
                    <a:lstStyle/>
                    <a:p>
                      <a:r>
                        <a:rPr lang="en-US" sz="1000"/>
                        <a:t>48</a:t>
                      </a:r>
                    </a:p>
                  </a:txBody>
                  <a:tcPr/>
                </a:tc>
                <a:tc>
                  <a:txBody>
                    <a:bodyPr/>
                    <a:lstStyle/>
                    <a:p>
                      <a:r>
                        <a:rPr lang="en-US" sz="1000"/>
                        <a:t>10</a:t>
                      </a:r>
                    </a:p>
                  </a:txBody>
                  <a:tcPr/>
                </a:tc>
                <a:tc>
                  <a:txBody>
                    <a:bodyPr/>
                    <a:lstStyle/>
                    <a:p>
                      <a:r>
                        <a:rPr lang="en-US" sz="1000"/>
                        <a:t>19</a:t>
                      </a:r>
                    </a:p>
                  </a:txBody>
                  <a:tcPr/>
                </a:tc>
                <a:tc>
                  <a:txBody>
                    <a:bodyPr/>
                    <a:lstStyle/>
                    <a:p>
                      <a:r>
                        <a:rPr lang="en-US" sz="1000"/>
                        <a:t>218</a:t>
                      </a:r>
                    </a:p>
                  </a:txBody>
                  <a:tcPr/>
                </a:tc>
                <a:tc>
                  <a:txBody>
                    <a:bodyPr/>
                    <a:lstStyle/>
                    <a:p>
                      <a:r>
                        <a:rPr lang="en-US" sz="1000"/>
                        <a:t>206</a:t>
                      </a:r>
                    </a:p>
                  </a:txBody>
                  <a:tcPr/>
                </a:tc>
                <a:tc>
                  <a:txBody>
                    <a:bodyPr/>
                    <a:lstStyle/>
                    <a:p>
                      <a:r>
                        <a:rPr lang="en-US" sz="1000"/>
                        <a:t>35999</a:t>
                      </a:r>
                    </a:p>
                  </a:txBody>
                  <a:tcPr/>
                </a:tc>
                <a:tc>
                  <a:txBody>
                    <a:bodyPr/>
                    <a:lstStyle/>
                    <a:p>
                      <a:r>
                        <a:rPr lang="en-US" sz="1000"/>
                        <a:t>0</a:t>
                      </a:r>
                    </a:p>
                  </a:txBody>
                  <a:tcPr/>
                </a:tc>
                <a:tc>
                  <a:txBody>
                    <a:bodyPr/>
                    <a:lstStyle/>
                    <a:p>
                      <a:r>
                        <a:rPr lang="en-US" sz="1000"/>
                        <a:t>0</a:t>
                      </a:r>
                    </a:p>
                  </a:txBody>
                  <a:tcPr/>
                </a:tc>
                <a:tc>
                  <a:txBody>
                    <a:bodyPr/>
                    <a:lstStyle/>
                    <a:p>
                      <a:r>
                        <a:rPr lang="en-US" sz="1000"/>
                        <a:t>1.5590 %</a:t>
                      </a:r>
                    </a:p>
                  </a:txBody>
                  <a:tcPr/>
                </a:tc>
                <a:tc>
                  <a:txBody>
                    <a:bodyPr/>
                    <a:lstStyle/>
                    <a:p>
                      <a:r>
                        <a:rPr lang="en-US" sz="1000"/>
                        <a:t>0.0 %</a:t>
                      </a:r>
                    </a:p>
                  </a:txBody>
                  <a:tcPr/>
                </a:tc>
                <a:extLst>
                  <a:ext uri="{0D108BD9-81ED-4DB2-BD59-A6C34878D82A}">
                    <a16:rowId xmlns:a16="http://schemas.microsoft.com/office/drawing/2014/main" val="871932856"/>
                  </a:ext>
                </a:extLst>
              </a:tr>
            </a:tbl>
          </a:graphicData>
        </a:graphic>
      </p:graphicFrame>
      <p:sp>
        <p:nvSpPr>
          <p:cNvPr id="4" name="Text Placeholder 3">
            <a:extLst>
              <a:ext uri="{FF2B5EF4-FFF2-40B4-BE49-F238E27FC236}">
                <a16:creationId xmlns:a16="http://schemas.microsoft.com/office/drawing/2014/main" id="{35270424-2E8A-4D13-9D87-8B727D2A8BE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33292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533D7-A6BD-4EC2-B34D-E222B2A803DC}"/>
              </a:ext>
            </a:extLst>
          </p:cNvPr>
          <p:cNvSpPr>
            <a:spLocks noGrp="1"/>
          </p:cNvSpPr>
          <p:nvPr>
            <p:ph type="title"/>
          </p:nvPr>
        </p:nvSpPr>
        <p:spPr/>
        <p:txBody>
          <a:bodyPr/>
          <a:lstStyle/>
          <a:p>
            <a:r>
              <a:rPr lang="en-US"/>
              <a:t>Facebook Fans Total | Yapı Kredi İK</a:t>
            </a:r>
          </a:p>
        </p:txBody>
      </p:sp>
      <p:graphicFrame>
        <p:nvGraphicFramePr>
          <p:cNvPr id="6" name="Chart Placeholder 5">
            <a:extLst>
              <a:ext uri="{FF2B5EF4-FFF2-40B4-BE49-F238E27FC236}">
                <a16:creationId xmlns:a16="http://schemas.microsoft.com/office/drawing/2014/main" id="{657017E1-991B-4048-BF06-4E04901D2EE5}"/>
              </a:ext>
            </a:extLst>
          </p:cNvPr>
          <p:cNvGraphicFramePr>
            <a:graphicFrameLocks noGrp="1"/>
          </p:cNvGraphicFramePr>
          <p:nvPr>
            <p:ph type="chart" sz="quarter" idx="13"/>
            <p:extLst>
              <p:ext uri="{D42A27DB-BD31-4B8C-83A1-F6EECF244321}">
                <p14:modId xmlns:p14="http://schemas.microsoft.com/office/powerpoint/2010/main" val="1640389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15BA8B-647E-4943-83F9-2576E94D79B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52B384A-AE8A-4133-BD7C-6F2F71030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290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C4A4-6781-4A1F-BD11-CDCA985184EF}"/>
              </a:ext>
            </a:extLst>
          </p:cNvPr>
          <p:cNvSpPr>
            <a:spLocks noGrp="1"/>
          </p:cNvSpPr>
          <p:nvPr>
            <p:ph type="title"/>
          </p:nvPr>
        </p:nvSpPr>
        <p:spPr/>
        <p:txBody>
          <a:bodyPr/>
          <a:lstStyle/>
          <a:p>
            <a:r>
              <a:rPr lang="en-US"/>
              <a:t>Facebook Fans Change | Yapı Kredi İK</a:t>
            </a:r>
          </a:p>
        </p:txBody>
      </p:sp>
      <p:graphicFrame>
        <p:nvGraphicFramePr>
          <p:cNvPr id="6" name="Chart Placeholder 5">
            <a:extLst>
              <a:ext uri="{FF2B5EF4-FFF2-40B4-BE49-F238E27FC236}">
                <a16:creationId xmlns:a16="http://schemas.microsoft.com/office/drawing/2014/main" id="{54017998-6441-4CD3-B96C-1F7B3D97281C}"/>
              </a:ext>
            </a:extLst>
          </p:cNvPr>
          <p:cNvGraphicFramePr>
            <a:graphicFrameLocks noGrp="1"/>
          </p:cNvGraphicFramePr>
          <p:nvPr>
            <p:ph type="chart" sz="quarter" idx="13"/>
            <p:extLst>
              <p:ext uri="{D42A27DB-BD31-4B8C-83A1-F6EECF244321}">
                <p14:modId xmlns:p14="http://schemas.microsoft.com/office/powerpoint/2010/main" val="444940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E165ED-9118-4DF0-8ED6-5F3ECC3109B6}"/>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D19195F-D42E-4A82-8598-4E923C11F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314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CEAE0-46BE-437B-8509-512B191AD5D3}"/>
              </a:ext>
            </a:extLst>
          </p:cNvPr>
          <p:cNvSpPr>
            <a:spLocks noGrp="1"/>
          </p:cNvSpPr>
          <p:nvPr>
            <p:ph type="title"/>
          </p:nvPr>
        </p:nvSpPr>
        <p:spPr/>
        <p:txBody>
          <a:bodyPr/>
          <a:lstStyle/>
          <a:p>
            <a:r>
              <a:rPr lang="en-US"/>
              <a:t>Facebook Own Posts | Yapı Kredi İK</a:t>
            </a:r>
          </a:p>
        </p:txBody>
      </p:sp>
      <p:graphicFrame>
        <p:nvGraphicFramePr>
          <p:cNvPr id="6" name="Chart Placeholder 5">
            <a:extLst>
              <a:ext uri="{FF2B5EF4-FFF2-40B4-BE49-F238E27FC236}">
                <a16:creationId xmlns:a16="http://schemas.microsoft.com/office/drawing/2014/main" id="{F667639D-3742-4902-A6A2-1FA6C9E35115}"/>
              </a:ext>
            </a:extLst>
          </p:cNvPr>
          <p:cNvGraphicFramePr>
            <a:graphicFrameLocks noGrp="1"/>
          </p:cNvGraphicFramePr>
          <p:nvPr>
            <p:ph type="chart" sz="quarter" idx="13"/>
            <p:extLst>
              <p:ext uri="{D42A27DB-BD31-4B8C-83A1-F6EECF244321}">
                <p14:modId xmlns:p14="http://schemas.microsoft.com/office/powerpoint/2010/main" val="3303012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4EFBCE-44D3-49E8-B27A-44B652573DA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D3C7C228-2903-450B-8463-FB6F1EB14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785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1466A-B667-4034-807B-BC7655D9BB29}"/>
              </a:ext>
            </a:extLst>
          </p:cNvPr>
          <p:cNvSpPr>
            <a:spLocks noGrp="1"/>
          </p:cNvSpPr>
          <p:nvPr>
            <p:ph type="title"/>
          </p:nvPr>
        </p:nvSpPr>
        <p:spPr/>
        <p:txBody>
          <a:bodyPr/>
          <a:lstStyle/>
          <a:p>
            <a:r>
              <a:rPr lang="en-US"/>
              <a:t>Facebook Total Interactions | Yapı Kredi İK</a:t>
            </a:r>
          </a:p>
        </p:txBody>
      </p:sp>
      <p:graphicFrame>
        <p:nvGraphicFramePr>
          <p:cNvPr id="6" name="Chart Placeholder 5">
            <a:extLst>
              <a:ext uri="{FF2B5EF4-FFF2-40B4-BE49-F238E27FC236}">
                <a16:creationId xmlns:a16="http://schemas.microsoft.com/office/drawing/2014/main" id="{79FFDC3B-2570-4E3C-99A4-EAD898A10C95}"/>
              </a:ext>
            </a:extLst>
          </p:cNvPr>
          <p:cNvGraphicFramePr>
            <a:graphicFrameLocks noGrp="1"/>
          </p:cNvGraphicFramePr>
          <p:nvPr>
            <p:ph type="chart" sz="quarter" idx="13"/>
            <p:extLst>
              <p:ext uri="{D42A27DB-BD31-4B8C-83A1-F6EECF244321}">
                <p14:modId xmlns:p14="http://schemas.microsoft.com/office/powerpoint/2010/main" val="2956725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0CF0DA-43B9-4F8F-A13A-5A987ED5014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E5A0B24-78B7-4097-9CF7-C2B82108C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963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7DEAB-FEA4-4997-8683-106421088BEC}"/>
              </a:ext>
            </a:extLst>
          </p:cNvPr>
          <p:cNvSpPr>
            <a:spLocks noGrp="1"/>
          </p:cNvSpPr>
          <p:nvPr>
            <p:ph type="title"/>
          </p:nvPr>
        </p:nvSpPr>
        <p:spPr/>
        <p:txBody>
          <a:bodyPr/>
          <a:lstStyle/>
          <a:p>
            <a:r>
              <a:rPr lang="en-US"/>
              <a:t>Facebook Interactions by Post Type | Yapı Kredi İK</a:t>
            </a:r>
          </a:p>
        </p:txBody>
      </p:sp>
      <p:graphicFrame>
        <p:nvGraphicFramePr>
          <p:cNvPr id="6" name="Chart Placeholder 5">
            <a:extLst>
              <a:ext uri="{FF2B5EF4-FFF2-40B4-BE49-F238E27FC236}">
                <a16:creationId xmlns:a16="http://schemas.microsoft.com/office/drawing/2014/main" id="{B6976A83-5AC1-4111-9E62-A65262E58D9B}"/>
              </a:ext>
            </a:extLst>
          </p:cNvPr>
          <p:cNvGraphicFramePr>
            <a:graphicFrameLocks noGrp="1"/>
          </p:cNvGraphicFramePr>
          <p:nvPr>
            <p:ph type="chart" sz="quarter" idx="13"/>
            <p:extLst>
              <p:ext uri="{D42A27DB-BD31-4B8C-83A1-F6EECF244321}">
                <p14:modId xmlns:p14="http://schemas.microsoft.com/office/powerpoint/2010/main" val="641840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11BEC-6E85-4385-916E-47C8EDEF254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B1725E6-DF21-4894-A6CC-2CA5A871C8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821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BFDB-4DAB-45DC-91A4-A2DE8ABFBD7D}"/>
              </a:ext>
            </a:extLst>
          </p:cNvPr>
          <p:cNvSpPr>
            <a:spLocks noGrp="1"/>
          </p:cNvSpPr>
          <p:nvPr>
            <p:ph type="title"/>
          </p:nvPr>
        </p:nvSpPr>
        <p:spPr/>
        <p:txBody>
          <a:bodyPr/>
          <a:lstStyle/>
          <a:p>
            <a:r>
              <a:rPr lang="en-US"/>
              <a:t>Facebook Fan Distribution | Yapı Kredi İK</a:t>
            </a:r>
          </a:p>
        </p:txBody>
      </p:sp>
      <p:graphicFrame>
        <p:nvGraphicFramePr>
          <p:cNvPr id="6" name="Chart Placeholder 5">
            <a:extLst>
              <a:ext uri="{FF2B5EF4-FFF2-40B4-BE49-F238E27FC236}">
                <a16:creationId xmlns:a16="http://schemas.microsoft.com/office/drawing/2014/main" id="{F046DE3A-1B2A-450A-A906-2BC2FEC4F109}"/>
              </a:ext>
            </a:extLst>
          </p:cNvPr>
          <p:cNvGraphicFramePr>
            <a:graphicFrameLocks noGrp="1"/>
          </p:cNvGraphicFramePr>
          <p:nvPr>
            <p:ph type="chart" sz="quarter" idx="13"/>
            <p:extLst>
              <p:ext uri="{D42A27DB-BD31-4B8C-83A1-F6EECF244321}">
                <p14:modId xmlns:p14="http://schemas.microsoft.com/office/powerpoint/2010/main" val="2309984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793A7-B994-4316-BD10-DC2F9B688B9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31DEA727-4E91-47A7-A7B4-E7D3FC695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910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4228-69F2-4BEB-9DD8-9E9CCEFC3037}"/>
              </a:ext>
            </a:extLst>
          </p:cNvPr>
          <p:cNvSpPr>
            <a:spLocks noGrp="1"/>
          </p:cNvSpPr>
          <p:nvPr>
            <p:ph type="title"/>
          </p:nvPr>
        </p:nvSpPr>
        <p:spPr/>
        <p:txBody>
          <a:bodyPr/>
          <a:lstStyle/>
          <a:p>
            <a:r>
              <a:rPr lang="en-US"/>
              <a:t>Facebook Key Metrics Radar | Yapı Kredi İK</a:t>
            </a:r>
          </a:p>
        </p:txBody>
      </p:sp>
      <p:graphicFrame>
        <p:nvGraphicFramePr>
          <p:cNvPr id="6" name="Chart Placeholder 5">
            <a:extLst>
              <a:ext uri="{FF2B5EF4-FFF2-40B4-BE49-F238E27FC236}">
                <a16:creationId xmlns:a16="http://schemas.microsoft.com/office/drawing/2014/main" id="{40DC3E29-D53C-4D4F-B6A4-75CD723C8DE4}"/>
              </a:ext>
            </a:extLst>
          </p:cNvPr>
          <p:cNvGraphicFramePr>
            <a:graphicFrameLocks noGrp="1"/>
          </p:cNvGraphicFramePr>
          <p:nvPr>
            <p:ph type="chart" sz="quarter" idx="13"/>
            <p:extLst>
              <p:ext uri="{D42A27DB-BD31-4B8C-83A1-F6EECF244321}">
                <p14:modId xmlns:p14="http://schemas.microsoft.com/office/powerpoint/2010/main" val="1100313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FDDF16-7F9F-4D69-B3CA-030CE5F8C211}"/>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C3C2071-2137-42C9-B30D-80B008A8DA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24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1C4EC-38DB-4C52-A2F1-24F7A602E49B}"/>
              </a:ext>
            </a:extLst>
          </p:cNvPr>
          <p:cNvSpPr>
            <a:spLocks noGrp="1"/>
          </p:cNvSpPr>
          <p:nvPr>
            <p:ph type="title"/>
          </p:nvPr>
        </p:nvSpPr>
        <p:spPr/>
        <p:txBody>
          <a:bodyPr/>
          <a:lstStyle/>
          <a:p>
            <a:r>
              <a:rPr lang="en-US"/>
              <a:t>Facebook Own Posts Table | Yapı Kredi İK - 1 of 21</a:t>
            </a:r>
          </a:p>
        </p:txBody>
      </p:sp>
      <p:graphicFrame>
        <p:nvGraphicFramePr>
          <p:cNvPr id="5" name="Table Placeholder 4">
            <a:extLst>
              <a:ext uri="{FF2B5EF4-FFF2-40B4-BE49-F238E27FC236}">
                <a16:creationId xmlns:a16="http://schemas.microsoft.com/office/drawing/2014/main" id="{6F305BB5-0BE0-4AB7-ACB1-81324456DE9B}"/>
              </a:ext>
            </a:extLst>
          </p:cNvPr>
          <p:cNvGraphicFramePr>
            <a:graphicFrameLocks noGrp="1"/>
          </p:cNvGraphicFramePr>
          <p:nvPr>
            <p:ph type="tbl" sz="quarter" idx="13"/>
            <p:extLst>
              <p:ext uri="{D42A27DB-BD31-4B8C-83A1-F6EECF244321}">
                <p14:modId xmlns:p14="http://schemas.microsoft.com/office/powerpoint/2010/main" val="342950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6740825"/>
                    </a:ext>
                  </a:extLst>
                </a:gridCol>
                <a:gridCol w="905256">
                  <a:extLst>
                    <a:ext uri="{9D8B030D-6E8A-4147-A177-3AD203B41FA5}">
                      <a16:colId xmlns:a16="http://schemas.microsoft.com/office/drawing/2014/main" val="321637432"/>
                    </a:ext>
                  </a:extLst>
                </a:gridCol>
                <a:gridCol w="246888">
                  <a:extLst>
                    <a:ext uri="{9D8B030D-6E8A-4147-A177-3AD203B41FA5}">
                      <a16:colId xmlns:a16="http://schemas.microsoft.com/office/drawing/2014/main" val="4052266719"/>
                    </a:ext>
                  </a:extLst>
                </a:gridCol>
                <a:gridCol w="208280">
                  <a:extLst>
                    <a:ext uri="{9D8B030D-6E8A-4147-A177-3AD203B41FA5}">
                      <a16:colId xmlns:a16="http://schemas.microsoft.com/office/drawing/2014/main" val="365276240"/>
                    </a:ext>
                  </a:extLst>
                </a:gridCol>
                <a:gridCol w="208280">
                  <a:extLst>
                    <a:ext uri="{9D8B030D-6E8A-4147-A177-3AD203B41FA5}">
                      <a16:colId xmlns:a16="http://schemas.microsoft.com/office/drawing/2014/main" val="1983462243"/>
                    </a:ext>
                  </a:extLst>
                </a:gridCol>
                <a:gridCol w="208280">
                  <a:extLst>
                    <a:ext uri="{9D8B030D-6E8A-4147-A177-3AD203B41FA5}">
                      <a16:colId xmlns:a16="http://schemas.microsoft.com/office/drawing/2014/main" val="3059670862"/>
                    </a:ext>
                  </a:extLst>
                </a:gridCol>
                <a:gridCol w="208280">
                  <a:extLst>
                    <a:ext uri="{9D8B030D-6E8A-4147-A177-3AD203B41FA5}">
                      <a16:colId xmlns:a16="http://schemas.microsoft.com/office/drawing/2014/main" val="267288335"/>
                    </a:ext>
                  </a:extLst>
                </a:gridCol>
                <a:gridCol w="208280">
                  <a:extLst>
                    <a:ext uri="{9D8B030D-6E8A-4147-A177-3AD203B41FA5}">
                      <a16:colId xmlns:a16="http://schemas.microsoft.com/office/drawing/2014/main" val="1698150706"/>
                    </a:ext>
                  </a:extLst>
                </a:gridCol>
                <a:gridCol w="208280">
                  <a:extLst>
                    <a:ext uri="{9D8B030D-6E8A-4147-A177-3AD203B41FA5}">
                      <a16:colId xmlns:a16="http://schemas.microsoft.com/office/drawing/2014/main" val="1206928754"/>
                    </a:ext>
                  </a:extLst>
                </a:gridCol>
                <a:gridCol w="208280">
                  <a:extLst>
                    <a:ext uri="{9D8B030D-6E8A-4147-A177-3AD203B41FA5}">
                      <a16:colId xmlns:a16="http://schemas.microsoft.com/office/drawing/2014/main" val="3345021288"/>
                    </a:ext>
                  </a:extLst>
                </a:gridCol>
                <a:gridCol w="208280">
                  <a:extLst>
                    <a:ext uri="{9D8B030D-6E8A-4147-A177-3AD203B41FA5}">
                      <a16:colId xmlns:a16="http://schemas.microsoft.com/office/drawing/2014/main" val="1217601821"/>
                    </a:ext>
                  </a:extLst>
                </a:gridCol>
                <a:gridCol w="208280">
                  <a:extLst>
                    <a:ext uri="{9D8B030D-6E8A-4147-A177-3AD203B41FA5}">
                      <a16:colId xmlns:a16="http://schemas.microsoft.com/office/drawing/2014/main" val="2841811801"/>
                    </a:ext>
                  </a:extLst>
                </a:gridCol>
                <a:gridCol w="208280">
                  <a:extLst>
                    <a:ext uri="{9D8B030D-6E8A-4147-A177-3AD203B41FA5}">
                      <a16:colId xmlns:a16="http://schemas.microsoft.com/office/drawing/2014/main" val="930522168"/>
                    </a:ext>
                  </a:extLst>
                </a:gridCol>
                <a:gridCol w="208280">
                  <a:extLst>
                    <a:ext uri="{9D8B030D-6E8A-4147-A177-3AD203B41FA5}">
                      <a16:colId xmlns:a16="http://schemas.microsoft.com/office/drawing/2014/main" val="1100336555"/>
                    </a:ext>
                  </a:extLst>
                </a:gridCol>
                <a:gridCol w="208280">
                  <a:extLst>
                    <a:ext uri="{9D8B030D-6E8A-4147-A177-3AD203B41FA5}">
                      <a16:colId xmlns:a16="http://schemas.microsoft.com/office/drawing/2014/main" val="1857254313"/>
                    </a:ext>
                  </a:extLst>
                </a:gridCol>
                <a:gridCol w="208280">
                  <a:extLst>
                    <a:ext uri="{9D8B030D-6E8A-4147-A177-3AD203B41FA5}">
                      <a16:colId xmlns:a16="http://schemas.microsoft.com/office/drawing/2014/main" val="2367052025"/>
                    </a:ext>
                  </a:extLst>
                </a:gridCol>
                <a:gridCol w="208280">
                  <a:extLst>
                    <a:ext uri="{9D8B030D-6E8A-4147-A177-3AD203B41FA5}">
                      <a16:colId xmlns:a16="http://schemas.microsoft.com/office/drawing/2014/main" val="2250332617"/>
                    </a:ext>
                  </a:extLst>
                </a:gridCol>
                <a:gridCol w="208280">
                  <a:extLst>
                    <a:ext uri="{9D8B030D-6E8A-4147-A177-3AD203B41FA5}">
                      <a16:colId xmlns:a16="http://schemas.microsoft.com/office/drawing/2014/main" val="3238775933"/>
                    </a:ext>
                  </a:extLst>
                </a:gridCol>
                <a:gridCol w="208280">
                  <a:extLst>
                    <a:ext uri="{9D8B030D-6E8A-4147-A177-3AD203B41FA5}">
                      <a16:colId xmlns:a16="http://schemas.microsoft.com/office/drawing/2014/main" val="2963278122"/>
                    </a:ext>
                  </a:extLst>
                </a:gridCol>
                <a:gridCol w="208280">
                  <a:extLst>
                    <a:ext uri="{9D8B030D-6E8A-4147-A177-3AD203B41FA5}">
                      <a16:colId xmlns:a16="http://schemas.microsoft.com/office/drawing/2014/main" val="3419939034"/>
                    </a:ext>
                  </a:extLst>
                </a:gridCol>
                <a:gridCol w="208280">
                  <a:extLst>
                    <a:ext uri="{9D8B030D-6E8A-4147-A177-3AD203B41FA5}">
                      <a16:colId xmlns:a16="http://schemas.microsoft.com/office/drawing/2014/main" val="1092311297"/>
                    </a:ext>
                  </a:extLst>
                </a:gridCol>
                <a:gridCol w="208280">
                  <a:extLst>
                    <a:ext uri="{9D8B030D-6E8A-4147-A177-3AD203B41FA5}">
                      <a16:colId xmlns:a16="http://schemas.microsoft.com/office/drawing/2014/main" val="3024857101"/>
                    </a:ext>
                  </a:extLst>
                </a:gridCol>
                <a:gridCol w="208280">
                  <a:extLst>
                    <a:ext uri="{9D8B030D-6E8A-4147-A177-3AD203B41FA5}">
                      <a16:colId xmlns:a16="http://schemas.microsoft.com/office/drawing/2014/main" val="1695181561"/>
                    </a:ext>
                  </a:extLst>
                </a:gridCol>
                <a:gridCol w="208280">
                  <a:extLst>
                    <a:ext uri="{9D8B030D-6E8A-4147-A177-3AD203B41FA5}">
                      <a16:colId xmlns:a16="http://schemas.microsoft.com/office/drawing/2014/main" val="2171307429"/>
                    </a:ext>
                  </a:extLst>
                </a:gridCol>
                <a:gridCol w="208280">
                  <a:extLst>
                    <a:ext uri="{9D8B030D-6E8A-4147-A177-3AD203B41FA5}">
                      <a16:colId xmlns:a16="http://schemas.microsoft.com/office/drawing/2014/main" val="3999803480"/>
                    </a:ext>
                  </a:extLst>
                </a:gridCol>
                <a:gridCol w="208280">
                  <a:extLst>
                    <a:ext uri="{9D8B030D-6E8A-4147-A177-3AD203B41FA5}">
                      <a16:colId xmlns:a16="http://schemas.microsoft.com/office/drawing/2014/main" val="2090862801"/>
                    </a:ext>
                  </a:extLst>
                </a:gridCol>
                <a:gridCol w="208280">
                  <a:extLst>
                    <a:ext uri="{9D8B030D-6E8A-4147-A177-3AD203B41FA5}">
                      <a16:colId xmlns:a16="http://schemas.microsoft.com/office/drawing/2014/main" val="3289546584"/>
                    </a:ext>
                  </a:extLst>
                </a:gridCol>
                <a:gridCol w="208280">
                  <a:extLst>
                    <a:ext uri="{9D8B030D-6E8A-4147-A177-3AD203B41FA5}">
                      <a16:colId xmlns:a16="http://schemas.microsoft.com/office/drawing/2014/main" val="3592962150"/>
                    </a:ext>
                  </a:extLst>
                </a:gridCol>
                <a:gridCol w="208280">
                  <a:extLst>
                    <a:ext uri="{9D8B030D-6E8A-4147-A177-3AD203B41FA5}">
                      <a16:colId xmlns:a16="http://schemas.microsoft.com/office/drawing/2014/main" val="333569864"/>
                    </a:ext>
                  </a:extLst>
                </a:gridCol>
                <a:gridCol w="208280">
                  <a:extLst>
                    <a:ext uri="{9D8B030D-6E8A-4147-A177-3AD203B41FA5}">
                      <a16:colId xmlns:a16="http://schemas.microsoft.com/office/drawing/2014/main" val="2951556720"/>
                    </a:ext>
                  </a:extLst>
                </a:gridCol>
                <a:gridCol w="208280">
                  <a:extLst>
                    <a:ext uri="{9D8B030D-6E8A-4147-A177-3AD203B41FA5}">
                      <a16:colId xmlns:a16="http://schemas.microsoft.com/office/drawing/2014/main" val="1231437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59867693"/>
                  </a:ext>
                </a:extLst>
              </a:tr>
            </a:tbl>
          </a:graphicData>
        </a:graphic>
      </p:graphicFrame>
      <p:sp>
        <p:nvSpPr>
          <p:cNvPr id="4" name="Text Placeholder 3">
            <a:extLst>
              <a:ext uri="{FF2B5EF4-FFF2-40B4-BE49-F238E27FC236}">
                <a16:creationId xmlns:a16="http://schemas.microsoft.com/office/drawing/2014/main" id="{2F6CDBAC-CEF1-4B2C-8E91-E83881E1E62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378434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1EABE-3817-4FF5-BA0F-BC65D1AAF4C3}"/>
              </a:ext>
            </a:extLst>
          </p:cNvPr>
          <p:cNvSpPr>
            <a:spLocks noGrp="1"/>
          </p:cNvSpPr>
          <p:nvPr>
            <p:ph type="title"/>
          </p:nvPr>
        </p:nvSpPr>
        <p:spPr/>
        <p:txBody>
          <a:bodyPr/>
          <a:lstStyle/>
          <a:p>
            <a:r>
              <a:rPr lang="en-US"/>
              <a:t>Facebook Own Posts Table | Yapı Kredi İK - 2 of 21</a:t>
            </a:r>
          </a:p>
        </p:txBody>
      </p:sp>
      <p:graphicFrame>
        <p:nvGraphicFramePr>
          <p:cNvPr id="5" name="Table Placeholder 4">
            <a:extLst>
              <a:ext uri="{FF2B5EF4-FFF2-40B4-BE49-F238E27FC236}">
                <a16:creationId xmlns:a16="http://schemas.microsoft.com/office/drawing/2014/main" id="{31536737-B2DD-4EC2-A660-39A551FD3DA8}"/>
              </a:ext>
            </a:extLst>
          </p:cNvPr>
          <p:cNvGraphicFramePr>
            <a:graphicFrameLocks noGrp="1"/>
          </p:cNvGraphicFramePr>
          <p:nvPr>
            <p:ph type="tbl" sz="quarter" idx="13"/>
            <p:extLst>
              <p:ext uri="{D42A27DB-BD31-4B8C-83A1-F6EECF244321}">
                <p14:modId xmlns:p14="http://schemas.microsoft.com/office/powerpoint/2010/main" val="58631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1453887"/>
                    </a:ext>
                  </a:extLst>
                </a:gridCol>
                <a:gridCol w="905256">
                  <a:extLst>
                    <a:ext uri="{9D8B030D-6E8A-4147-A177-3AD203B41FA5}">
                      <a16:colId xmlns:a16="http://schemas.microsoft.com/office/drawing/2014/main" val="3070800926"/>
                    </a:ext>
                  </a:extLst>
                </a:gridCol>
                <a:gridCol w="246888">
                  <a:extLst>
                    <a:ext uri="{9D8B030D-6E8A-4147-A177-3AD203B41FA5}">
                      <a16:colId xmlns:a16="http://schemas.microsoft.com/office/drawing/2014/main" val="3232067699"/>
                    </a:ext>
                  </a:extLst>
                </a:gridCol>
                <a:gridCol w="208280">
                  <a:extLst>
                    <a:ext uri="{9D8B030D-6E8A-4147-A177-3AD203B41FA5}">
                      <a16:colId xmlns:a16="http://schemas.microsoft.com/office/drawing/2014/main" val="2388662051"/>
                    </a:ext>
                  </a:extLst>
                </a:gridCol>
                <a:gridCol w="208280">
                  <a:extLst>
                    <a:ext uri="{9D8B030D-6E8A-4147-A177-3AD203B41FA5}">
                      <a16:colId xmlns:a16="http://schemas.microsoft.com/office/drawing/2014/main" val="2841812482"/>
                    </a:ext>
                  </a:extLst>
                </a:gridCol>
                <a:gridCol w="208280">
                  <a:extLst>
                    <a:ext uri="{9D8B030D-6E8A-4147-A177-3AD203B41FA5}">
                      <a16:colId xmlns:a16="http://schemas.microsoft.com/office/drawing/2014/main" val="1154554542"/>
                    </a:ext>
                  </a:extLst>
                </a:gridCol>
                <a:gridCol w="208280">
                  <a:extLst>
                    <a:ext uri="{9D8B030D-6E8A-4147-A177-3AD203B41FA5}">
                      <a16:colId xmlns:a16="http://schemas.microsoft.com/office/drawing/2014/main" val="2666899524"/>
                    </a:ext>
                  </a:extLst>
                </a:gridCol>
                <a:gridCol w="208280">
                  <a:extLst>
                    <a:ext uri="{9D8B030D-6E8A-4147-A177-3AD203B41FA5}">
                      <a16:colId xmlns:a16="http://schemas.microsoft.com/office/drawing/2014/main" val="2924324916"/>
                    </a:ext>
                  </a:extLst>
                </a:gridCol>
                <a:gridCol w="208280">
                  <a:extLst>
                    <a:ext uri="{9D8B030D-6E8A-4147-A177-3AD203B41FA5}">
                      <a16:colId xmlns:a16="http://schemas.microsoft.com/office/drawing/2014/main" val="3068301514"/>
                    </a:ext>
                  </a:extLst>
                </a:gridCol>
                <a:gridCol w="208280">
                  <a:extLst>
                    <a:ext uri="{9D8B030D-6E8A-4147-A177-3AD203B41FA5}">
                      <a16:colId xmlns:a16="http://schemas.microsoft.com/office/drawing/2014/main" val="3739114237"/>
                    </a:ext>
                  </a:extLst>
                </a:gridCol>
                <a:gridCol w="208280">
                  <a:extLst>
                    <a:ext uri="{9D8B030D-6E8A-4147-A177-3AD203B41FA5}">
                      <a16:colId xmlns:a16="http://schemas.microsoft.com/office/drawing/2014/main" val="1699544914"/>
                    </a:ext>
                  </a:extLst>
                </a:gridCol>
                <a:gridCol w="208280">
                  <a:extLst>
                    <a:ext uri="{9D8B030D-6E8A-4147-A177-3AD203B41FA5}">
                      <a16:colId xmlns:a16="http://schemas.microsoft.com/office/drawing/2014/main" val="2783782050"/>
                    </a:ext>
                  </a:extLst>
                </a:gridCol>
                <a:gridCol w="208280">
                  <a:extLst>
                    <a:ext uri="{9D8B030D-6E8A-4147-A177-3AD203B41FA5}">
                      <a16:colId xmlns:a16="http://schemas.microsoft.com/office/drawing/2014/main" val="2791836640"/>
                    </a:ext>
                  </a:extLst>
                </a:gridCol>
                <a:gridCol w="208280">
                  <a:extLst>
                    <a:ext uri="{9D8B030D-6E8A-4147-A177-3AD203B41FA5}">
                      <a16:colId xmlns:a16="http://schemas.microsoft.com/office/drawing/2014/main" val="4038637489"/>
                    </a:ext>
                  </a:extLst>
                </a:gridCol>
                <a:gridCol w="208280">
                  <a:extLst>
                    <a:ext uri="{9D8B030D-6E8A-4147-A177-3AD203B41FA5}">
                      <a16:colId xmlns:a16="http://schemas.microsoft.com/office/drawing/2014/main" val="2177369765"/>
                    </a:ext>
                  </a:extLst>
                </a:gridCol>
                <a:gridCol w="208280">
                  <a:extLst>
                    <a:ext uri="{9D8B030D-6E8A-4147-A177-3AD203B41FA5}">
                      <a16:colId xmlns:a16="http://schemas.microsoft.com/office/drawing/2014/main" val="414113441"/>
                    </a:ext>
                  </a:extLst>
                </a:gridCol>
                <a:gridCol w="208280">
                  <a:extLst>
                    <a:ext uri="{9D8B030D-6E8A-4147-A177-3AD203B41FA5}">
                      <a16:colId xmlns:a16="http://schemas.microsoft.com/office/drawing/2014/main" val="3735006416"/>
                    </a:ext>
                  </a:extLst>
                </a:gridCol>
                <a:gridCol w="208280">
                  <a:extLst>
                    <a:ext uri="{9D8B030D-6E8A-4147-A177-3AD203B41FA5}">
                      <a16:colId xmlns:a16="http://schemas.microsoft.com/office/drawing/2014/main" val="2660994665"/>
                    </a:ext>
                  </a:extLst>
                </a:gridCol>
                <a:gridCol w="208280">
                  <a:extLst>
                    <a:ext uri="{9D8B030D-6E8A-4147-A177-3AD203B41FA5}">
                      <a16:colId xmlns:a16="http://schemas.microsoft.com/office/drawing/2014/main" val="3007821134"/>
                    </a:ext>
                  </a:extLst>
                </a:gridCol>
                <a:gridCol w="208280">
                  <a:extLst>
                    <a:ext uri="{9D8B030D-6E8A-4147-A177-3AD203B41FA5}">
                      <a16:colId xmlns:a16="http://schemas.microsoft.com/office/drawing/2014/main" val="2002666209"/>
                    </a:ext>
                  </a:extLst>
                </a:gridCol>
                <a:gridCol w="208280">
                  <a:extLst>
                    <a:ext uri="{9D8B030D-6E8A-4147-A177-3AD203B41FA5}">
                      <a16:colId xmlns:a16="http://schemas.microsoft.com/office/drawing/2014/main" val="28572574"/>
                    </a:ext>
                  </a:extLst>
                </a:gridCol>
                <a:gridCol w="208280">
                  <a:extLst>
                    <a:ext uri="{9D8B030D-6E8A-4147-A177-3AD203B41FA5}">
                      <a16:colId xmlns:a16="http://schemas.microsoft.com/office/drawing/2014/main" val="1266820006"/>
                    </a:ext>
                  </a:extLst>
                </a:gridCol>
                <a:gridCol w="208280">
                  <a:extLst>
                    <a:ext uri="{9D8B030D-6E8A-4147-A177-3AD203B41FA5}">
                      <a16:colId xmlns:a16="http://schemas.microsoft.com/office/drawing/2014/main" val="1432700721"/>
                    </a:ext>
                  </a:extLst>
                </a:gridCol>
                <a:gridCol w="208280">
                  <a:extLst>
                    <a:ext uri="{9D8B030D-6E8A-4147-A177-3AD203B41FA5}">
                      <a16:colId xmlns:a16="http://schemas.microsoft.com/office/drawing/2014/main" val="2406546678"/>
                    </a:ext>
                  </a:extLst>
                </a:gridCol>
                <a:gridCol w="208280">
                  <a:extLst>
                    <a:ext uri="{9D8B030D-6E8A-4147-A177-3AD203B41FA5}">
                      <a16:colId xmlns:a16="http://schemas.microsoft.com/office/drawing/2014/main" val="596489093"/>
                    </a:ext>
                  </a:extLst>
                </a:gridCol>
                <a:gridCol w="208280">
                  <a:extLst>
                    <a:ext uri="{9D8B030D-6E8A-4147-A177-3AD203B41FA5}">
                      <a16:colId xmlns:a16="http://schemas.microsoft.com/office/drawing/2014/main" val="2154269283"/>
                    </a:ext>
                  </a:extLst>
                </a:gridCol>
                <a:gridCol w="208280">
                  <a:extLst>
                    <a:ext uri="{9D8B030D-6E8A-4147-A177-3AD203B41FA5}">
                      <a16:colId xmlns:a16="http://schemas.microsoft.com/office/drawing/2014/main" val="687330675"/>
                    </a:ext>
                  </a:extLst>
                </a:gridCol>
                <a:gridCol w="208280">
                  <a:extLst>
                    <a:ext uri="{9D8B030D-6E8A-4147-A177-3AD203B41FA5}">
                      <a16:colId xmlns:a16="http://schemas.microsoft.com/office/drawing/2014/main" val="3350285281"/>
                    </a:ext>
                  </a:extLst>
                </a:gridCol>
                <a:gridCol w="208280">
                  <a:extLst>
                    <a:ext uri="{9D8B030D-6E8A-4147-A177-3AD203B41FA5}">
                      <a16:colId xmlns:a16="http://schemas.microsoft.com/office/drawing/2014/main" val="830140502"/>
                    </a:ext>
                  </a:extLst>
                </a:gridCol>
                <a:gridCol w="208280">
                  <a:extLst>
                    <a:ext uri="{9D8B030D-6E8A-4147-A177-3AD203B41FA5}">
                      <a16:colId xmlns:a16="http://schemas.microsoft.com/office/drawing/2014/main" val="3639427703"/>
                    </a:ext>
                  </a:extLst>
                </a:gridCol>
                <a:gridCol w="208280">
                  <a:extLst>
                    <a:ext uri="{9D8B030D-6E8A-4147-A177-3AD203B41FA5}">
                      <a16:colId xmlns:a16="http://schemas.microsoft.com/office/drawing/2014/main" val="540388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8092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- 2019-10-31 15:49:33</a:t>
                      </a:r>
                      <a:r>
                        <a:rPr kumimoji="0" lang="en-US" sz="1000" b="0" i="0" u="none" strike="noStrike" kern="1200" cap="none" spc="0" normalizeH="0" baseline="0" noProof="0">
                          <a:ln>
                            <a:noFill/>
                          </a:ln>
                          <a:solidFill>
                            <a:prstClr val="black"/>
                          </a:solidFill>
                          <a:effectLst/>
                          <a:uLnTx/>
                          <a:uFillTx/>
                          <a:latin typeface="+mn-lt"/>
                          <a:ea typeface="+mn-ea"/>
                          <a:cs typeface="+mn-cs"/>
                        </a:rPr>
                        <a:t>
 Minik Yapı Kredililer, 29 Ekim Cumhuriyet Bayramı’na özel Genel Müdürlük binamıza kurduğumuz sanal gerçeklik sistemi ile Anıtkabir’i ziyaret ettiler.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https://scontent.xx.fbcdn.net/v/t1.0-9/p720x720/76201907_2531965886884191_941349581654851584_o.jpg?_nc_cat=105&amp;_nc_oc=AQmsxSQ9KbSHv-vpuNKV-jzfWkI48kCqOqFZthS8WfRW-3DrZbV-6NcIVjfmsVw5lQ0&amp;_nc_ht=scontent.xx&amp;oh=140edfeaabe8ff6149966d5a6593519a&amp;oe=5E403D39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9637235"/>
                  </a:ext>
                </a:extLst>
              </a:tr>
            </a:tbl>
          </a:graphicData>
        </a:graphic>
      </p:graphicFrame>
      <p:sp>
        <p:nvSpPr>
          <p:cNvPr id="4" name="Text Placeholder 3">
            <a:extLst>
              <a:ext uri="{FF2B5EF4-FFF2-40B4-BE49-F238E27FC236}">
                <a16:creationId xmlns:a16="http://schemas.microsoft.com/office/drawing/2014/main" id="{349BD1BF-E892-4521-84C3-FC559E254BF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20247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E852D-FC3D-42AE-B03A-262C8642BDF6}"/>
              </a:ext>
            </a:extLst>
          </p:cNvPr>
          <p:cNvSpPr>
            <a:spLocks noGrp="1"/>
          </p:cNvSpPr>
          <p:nvPr>
            <p:ph type="title"/>
          </p:nvPr>
        </p:nvSpPr>
        <p:spPr/>
        <p:txBody>
          <a:bodyPr/>
          <a:lstStyle/>
          <a:p>
            <a:r>
              <a:rPr lang="en-US"/>
              <a:t>Facebook Own Posts Table | Yapı Kredi İK - 3 of 21</a:t>
            </a:r>
          </a:p>
        </p:txBody>
      </p:sp>
      <p:graphicFrame>
        <p:nvGraphicFramePr>
          <p:cNvPr id="5" name="Table Placeholder 4">
            <a:extLst>
              <a:ext uri="{FF2B5EF4-FFF2-40B4-BE49-F238E27FC236}">
                <a16:creationId xmlns:a16="http://schemas.microsoft.com/office/drawing/2014/main" id="{9FFE11D4-A8E0-475D-B42F-315BF407E097}"/>
              </a:ext>
            </a:extLst>
          </p:cNvPr>
          <p:cNvGraphicFramePr>
            <a:graphicFrameLocks noGrp="1"/>
          </p:cNvGraphicFramePr>
          <p:nvPr>
            <p:ph type="tbl" sz="quarter" idx="13"/>
            <p:extLst>
              <p:ext uri="{D42A27DB-BD31-4B8C-83A1-F6EECF244321}">
                <p14:modId xmlns:p14="http://schemas.microsoft.com/office/powerpoint/2010/main" val="76069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7445772"/>
                    </a:ext>
                  </a:extLst>
                </a:gridCol>
                <a:gridCol w="905256">
                  <a:extLst>
                    <a:ext uri="{9D8B030D-6E8A-4147-A177-3AD203B41FA5}">
                      <a16:colId xmlns:a16="http://schemas.microsoft.com/office/drawing/2014/main" val="181304741"/>
                    </a:ext>
                  </a:extLst>
                </a:gridCol>
                <a:gridCol w="246888">
                  <a:extLst>
                    <a:ext uri="{9D8B030D-6E8A-4147-A177-3AD203B41FA5}">
                      <a16:colId xmlns:a16="http://schemas.microsoft.com/office/drawing/2014/main" val="3654555786"/>
                    </a:ext>
                  </a:extLst>
                </a:gridCol>
                <a:gridCol w="208280">
                  <a:extLst>
                    <a:ext uri="{9D8B030D-6E8A-4147-A177-3AD203B41FA5}">
                      <a16:colId xmlns:a16="http://schemas.microsoft.com/office/drawing/2014/main" val="2881387848"/>
                    </a:ext>
                  </a:extLst>
                </a:gridCol>
                <a:gridCol w="208280">
                  <a:extLst>
                    <a:ext uri="{9D8B030D-6E8A-4147-A177-3AD203B41FA5}">
                      <a16:colId xmlns:a16="http://schemas.microsoft.com/office/drawing/2014/main" val="2241604833"/>
                    </a:ext>
                  </a:extLst>
                </a:gridCol>
                <a:gridCol w="208280">
                  <a:extLst>
                    <a:ext uri="{9D8B030D-6E8A-4147-A177-3AD203B41FA5}">
                      <a16:colId xmlns:a16="http://schemas.microsoft.com/office/drawing/2014/main" val="3215967536"/>
                    </a:ext>
                  </a:extLst>
                </a:gridCol>
                <a:gridCol w="208280">
                  <a:extLst>
                    <a:ext uri="{9D8B030D-6E8A-4147-A177-3AD203B41FA5}">
                      <a16:colId xmlns:a16="http://schemas.microsoft.com/office/drawing/2014/main" val="4197727081"/>
                    </a:ext>
                  </a:extLst>
                </a:gridCol>
                <a:gridCol w="208280">
                  <a:extLst>
                    <a:ext uri="{9D8B030D-6E8A-4147-A177-3AD203B41FA5}">
                      <a16:colId xmlns:a16="http://schemas.microsoft.com/office/drawing/2014/main" val="769177486"/>
                    </a:ext>
                  </a:extLst>
                </a:gridCol>
                <a:gridCol w="208280">
                  <a:extLst>
                    <a:ext uri="{9D8B030D-6E8A-4147-A177-3AD203B41FA5}">
                      <a16:colId xmlns:a16="http://schemas.microsoft.com/office/drawing/2014/main" val="4040615029"/>
                    </a:ext>
                  </a:extLst>
                </a:gridCol>
                <a:gridCol w="208280">
                  <a:extLst>
                    <a:ext uri="{9D8B030D-6E8A-4147-A177-3AD203B41FA5}">
                      <a16:colId xmlns:a16="http://schemas.microsoft.com/office/drawing/2014/main" val="1931757418"/>
                    </a:ext>
                  </a:extLst>
                </a:gridCol>
                <a:gridCol w="208280">
                  <a:extLst>
                    <a:ext uri="{9D8B030D-6E8A-4147-A177-3AD203B41FA5}">
                      <a16:colId xmlns:a16="http://schemas.microsoft.com/office/drawing/2014/main" val="95227005"/>
                    </a:ext>
                  </a:extLst>
                </a:gridCol>
                <a:gridCol w="208280">
                  <a:extLst>
                    <a:ext uri="{9D8B030D-6E8A-4147-A177-3AD203B41FA5}">
                      <a16:colId xmlns:a16="http://schemas.microsoft.com/office/drawing/2014/main" val="3085094496"/>
                    </a:ext>
                  </a:extLst>
                </a:gridCol>
                <a:gridCol w="208280">
                  <a:extLst>
                    <a:ext uri="{9D8B030D-6E8A-4147-A177-3AD203B41FA5}">
                      <a16:colId xmlns:a16="http://schemas.microsoft.com/office/drawing/2014/main" val="2230536459"/>
                    </a:ext>
                  </a:extLst>
                </a:gridCol>
                <a:gridCol w="208280">
                  <a:extLst>
                    <a:ext uri="{9D8B030D-6E8A-4147-A177-3AD203B41FA5}">
                      <a16:colId xmlns:a16="http://schemas.microsoft.com/office/drawing/2014/main" val="3730429888"/>
                    </a:ext>
                  </a:extLst>
                </a:gridCol>
                <a:gridCol w="208280">
                  <a:extLst>
                    <a:ext uri="{9D8B030D-6E8A-4147-A177-3AD203B41FA5}">
                      <a16:colId xmlns:a16="http://schemas.microsoft.com/office/drawing/2014/main" val="360242040"/>
                    </a:ext>
                  </a:extLst>
                </a:gridCol>
                <a:gridCol w="208280">
                  <a:extLst>
                    <a:ext uri="{9D8B030D-6E8A-4147-A177-3AD203B41FA5}">
                      <a16:colId xmlns:a16="http://schemas.microsoft.com/office/drawing/2014/main" val="2463878700"/>
                    </a:ext>
                  </a:extLst>
                </a:gridCol>
                <a:gridCol w="208280">
                  <a:extLst>
                    <a:ext uri="{9D8B030D-6E8A-4147-A177-3AD203B41FA5}">
                      <a16:colId xmlns:a16="http://schemas.microsoft.com/office/drawing/2014/main" val="270681352"/>
                    </a:ext>
                  </a:extLst>
                </a:gridCol>
                <a:gridCol w="208280">
                  <a:extLst>
                    <a:ext uri="{9D8B030D-6E8A-4147-A177-3AD203B41FA5}">
                      <a16:colId xmlns:a16="http://schemas.microsoft.com/office/drawing/2014/main" val="3157978217"/>
                    </a:ext>
                  </a:extLst>
                </a:gridCol>
                <a:gridCol w="208280">
                  <a:extLst>
                    <a:ext uri="{9D8B030D-6E8A-4147-A177-3AD203B41FA5}">
                      <a16:colId xmlns:a16="http://schemas.microsoft.com/office/drawing/2014/main" val="3350608780"/>
                    </a:ext>
                  </a:extLst>
                </a:gridCol>
                <a:gridCol w="208280">
                  <a:extLst>
                    <a:ext uri="{9D8B030D-6E8A-4147-A177-3AD203B41FA5}">
                      <a16:colId xmlns:a16="http://schemas.microsoft.com/office/drawing/2014/main" val="2281498738"/>
                    </a:ext>
                  </a:extLst>
                </a:gridCol>
                <a:gridCol w="208280">
                  <a:extLst>
                    <a:ext uri="{9D8B030D-6E8A-4147-A177-3AD203B41FA5}">
                      <a16:colId xmlns:a16="http://schemas.microsoft.com/office/drawing/2014/main" val="3460207035"/>
                    </a:ext>
                  </a:extLst>
                </a:gridCol>
                <a:gridCol w="208280">
                  <a:extLst>
                    <a:ext uri="{9D8B030D-6E8A-4147-A177-3AD203B41FA5}">
                      <a16:colId xmlns:a16="http://schemas.microsoft.com/office/drawing/2014/main" val="3254231563"/>
                    </a:ext>
                  </a:extLst>
                </a:gridCol>
                <a:gridCol w="208280">
                  <a:extLst>
                    <a:ext uri="{9D8B030D-6E8A-4147-A177-3AD203B41FA5}">
                      <a16:colId xmlns:a16="http://schemas.microsoft.com/office/drawing/2014/main" val="2819747291"/>
                    </a:ext>
                  </a:extLst>
                </a:gridCol>
                <a:gridCol w="208280">
                  <a:extLst>
                    <a:ext uri="{9D8B030D-6E8A-4147-A177-3AD203B41FA5}">
                      <a16:colId xmlns:a16="http://schemas.microsoft.com/office/drawing/2014/main" val="3220150678"/>
                    </a:ext>
                  </a:extLst>
                </a:gridCol>
                <a:gridCol w="208280">
                  <a:extLst>
                    <a:ext uri="{9D8B030D-6E8A-4147-A177-3AD203B41FA5}">
                      <a16:colId xmlns:a16="http://schemas.microsoft.com/office/drawing/2014/main" val="3131907776"/>
                    </a:ext>
                  </a:extLst>
                </a:gridCol>
                <a:gridCol w="208280">
                  <a:extLst>
                    <a:ext uri="{9D8B030D-6E8A-4147-A177-3AD203B41FA5}">
                      <a16:colId xmlns:a16="http://schemas.microsoft.com/office/drawing/2014/main" val="1549196443"/>
                    </a:ext>
                  </a:extLst>
                </a:gridCol>
                <a:gridCol w="208280">
                  <a:extLst>
                    <a:ext uri="{9D8B030D-6E8A-4147-A177-3AD203B41FA5}">
                      <a16:colId xmlns:a16="http://schemas.microsoft.com/office/drawing/2014/main" val="917339954"/>
                    </a:ext>
                  </a:extLst>
                </a:gridCol>
                <a:gridCol w="208280">
                  <a:extLst>
                    <a:ext uri="{9D8B030D-6E8A-4147-A177-3AD203B41FA5}">
                      <a16:colId xmlns:a16="http://schemas.microsoft.com/office/drawing/2014/main" val="4288782237"/>
                    </a:ext>
                  </a:extLst>
                </a:gridCol>
                <a:gridCol w="208280">
                  <a:extLst>
                    <a:ext uri="{9D8B030D-6E8A-4147-A177-3AD203B41FA5}">
                      <a16:colId xmlns:a16="http://schemas.microsoft.com/office/drawing/2014/main" val="627699424"/>
                    </a:ext>
                  </a:extLst>
                </a:gridCol>
                <a:gridCol w="208280">
                  <a:extLst>
                    <a:ext uri="{9D8B030D-6E8A-4147-A177-3AD203B41FA5}">
                      <a16:colId xmlns:a16="http://schemas.microsoft.com/office/drawing/2014/main" val="2150428388"/>
                    </a:ext>
                  </a:extLst>
                </a:gridCol>
                <a:gridCol w="208280">
                  <a:extLst>
                    <a:ext uri="{9D8B030D-6E8A-4147-A177-3AD203B41FA5}">
                      <a16:colId xmlns:a16="http://schemas.microsoft.com/office/drawing/2014/main" val="11094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95079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- 2019-10-30 12:58:36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Nurgün Eyüboğlu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https://scontent.xx.fbcdn.net/v/t1.0-9/p720x720/75371724_2529581590455954_4978053875601768448_o.jpg?_nc_cat=108&amp;_nc_oc=AQmK4kZ6jngNcooJjM4F_WYipM7g4_mawL0kF_7B5Z--wj8n257J7BhximPxTXstXkI&amp;_nc_ht=scontent.xx&amp;oh=03365e11726259b848826519e940a7e1&amp;oe=5E86A4EE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56479686"/>
                  </a:ext>
                </a:extLst>
              </a:tr>
            </a:tbl>
          </a:graphicData>
        </a:graphic>
      </p:graphicFrame>
      <p:sp>
        <p:nvSpPr>
          <p:cNvPr id="4" name="Text Placeholder 3">
            <a:extLst>
              <a:ext uri="{FF2B5EF4-FFF2-40B4-BE49-F238E27FC236}">
                <a16:creationId xmlns:a16="http://schemas.microsoft.com/office/drawing/2014/main" id="{E388642C-C3FB-4CFE-BDBF-575F8BEB61E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74835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95CF4-3D05-416C-BEBC-31D0DDF8ACF4}"/>
              </a:ext>
            </a:extLst>
          </p:cNvPr>
          <p:cNvSpPr>
            <a:spLocks noGrp="1"/>
          </p:cNvSpPr>
          <p:nvPr>
            <p:ph type="title"/>
          </p:nvPr>
        </p:nvSpPr>
        <p:spPr/>
        <p:txBody>
          <a:bodyPr/>
          <a:lstStyle/>
          <a:p>
            <a:r>
              <a:rPr lang="en-US"/>
              <a:t>Facebook Own Posts Table | Yapı Kredi İK - 4 of 21</a:t>
            </a:r>
          </a:p>
        </p:txBody>
      </p:sp>
      <p:graphicFrame>
        <p:nvGraphicFramePr>
          <p:cNvPr id="5" name="Table Placeholder 4">
            <a:extLst>
              <a:ext uri="{FF2B5EF4-FFF2-40B4-BE49-F238E27FC236}">
                <a16:creationId xmlns:a16="http://schemas.microsoft.com/office/drawing/2014/main" id="{016524DF-07DF-4F89-8536-579046DDD1A4}"/>
              </a:ext>
            </a:extLst>
          </p:cNvPr>
          <p:cNvGraphicFramePr>
            <a:graphicFrameLocks noGrp="1"/>
          </p:cNvGraphicFramePr>
          <p:nvPr>
            <p:ph type="tbl" sz="quarter" idx="13"/>
            <p:extLst>
              <p:ext uri="{D42A27DB-BD31-4B8C-83A1-F6EECF244321}">
                <p14:modId xmlns:p14="http://schemas.microsoft.com/office/powerpoint/2010/main" val="1574690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3138292"/>
                    </a:ext>
                  </a:extLst>
                </a:gridCol>
                <a:gridCol w="905256">
                  <a:extLst>
                    <a:ext uri="{9D8B030D-6E8A-4147-A177-3AD203B41FA5}">
                      <a16:colId xmlns:a16="http://schemas.microsoft.com/office/drawing/2014/main" val="1909166"/>
                    </a:ext>
                  </a:extLst>
                </a:gridCol>
                <a:gridCol w="246888">
                  <a:extLst>
                    <a:ext uri="{9D8B030D-6E8A-4147-A177-3AD203B41FA5}">
                      <a16:colId xmlns:a16="http://schemas.microsoft.com/office/drawing/2014/main" val="3436332742"/>
                    </a:ext>
                  </a:extLst>
                </a:gridCol>
                <a:gridCol w="208280">
                  <a:extLst>
                    <a:ext uri="{9D8B030D-6E8A-4147-A177-3AD203B41FA5}">
                      <a16:colId xmlns:a16="http://schemas.microsoft.com/office/drawing/2014/main" val="2649921162"/>
                    </a:ext>
                  </a:extLst>
                </a:gridCol>
                <a:gridCol w="208280">
                  <a:extLst>
                    <a:ext uri="{9D8B030D-6E8A-4147-A177-3AD203B41FA5}">
                      <a16:colId xmlns:a16="http://schemas.microsoft.com/office/drawing/2014/main" val="3586829167"/>
                    </a:ext>
                  </a:extLst>
                </a:gridCol>
                <a:gridCol w="208280">
                  <a:extLst>
                    <a:ext uri="{9D8B030D-6E8A-4147-A177-3AD203B41FA5}">
                      <a16:colId xmlns:a16="http://schemas.microsoft.com/office/drawing/2014/main" val="1109366182"/>
                    </a:ext>
                  </a:extLst>
                </a:gridCol>
                <a:gridCol w="208280">
                  <a:extLst>
                    <a:ext uri="{9D8B030D-6E8A-4147-A177-3AD203B41FA5}">
                      <a16:colId xmlns:a16="http://schemas.microsoft.com/office/drawing/2014/main" val="456240284"/>
                    </a:ext>
                  </a:extLst>
                </a:gridCol>
                <a:gridCol w="208280">
                  <a:extLst>
                    <a:ext uri="{9D8B030D-6E8A-4147-A177-3AD203B41FA5}">
                      <a16:colId xmlns:a16="http://schemas.microsoft.com/office/drawing/2014/main" val="345425161"/>
                    </a:ext>
                  </a:extLst>
                </a:gridCol>
                <a:gridCol w="208280">
                  <a:extLst>
                    <a:ext uri="{9D8B030D-6E8A-4147-A177-3AD203B41FA5}">
                      <a16:colId xmlns:a16="http://schemas.microsoft.com/office/drawing/2014/main" val="521536648"/>
                    </a:ext>
                  </a:extLst>
                </a:gridCol>
                <a:gridCol w="208280">
                  <a:extLst>
                    <a:ext uri="{9D8B030D-6E8A-4147-A177-3AD203B41FA5}">
                      <a16:colId xmlns:a16="http://schemas.microsoft.com/office/drawing/2014/main" val="3572024378"/>
                    </a:ext>
                  </a:extLst>
                </a:gridCol>
                <a:gridCol w="208280">
                  <a:extLst>
                    <a:ext uri="{9D8B030D-6E8A-4147-A177-3AD203B41FA5}">
                      <a16:colId xmlns:a16="http://schemas.microsoft.com/office/drawing/2014/main" val="3577849934"/>
                    </a:ext>
                  </a:extLst>
                </a:gridCol>
                <a:gridCol w="208280">
                  <a:extLst>
                    <a:ext uri="{9D8B030D-6E8A-4147-A177-3AD203B41FA5}">
                      <a16:colId xmlns:a16="http://schemas.microsoft.com/office/drawing/2014/main" val="1184975311"/>
                    </a:ext>
                  </a:extLst>
                </a:gridCol>
                <a:gridCol w="208280">
                  <a:extLst>
                    <a:ext uri="{9D8B030D-6E8A-4147-A177-3AD203B41FA5}">
                      <a16:colId xmlns:a16="http://schemas.microsoft.com/office/drawing/2014/main" val="4135149603"/>
                    </a:ext>
                  </a:extLst>
                </a:gridCol>
                <a:gridCol w="208280">
                  <a:extLst>
                    <a:ext uri="{9D8B030D-6E8A-4147-A177-3AD203B41FA5}">
                      <a16:colId xmlns:a16="http://schemas.microsoft.com/office/drawing/2014/main" val="1693181625"/>
                    </a:ext>
                  </a:extLst>
                </a:gridCol>
                <a:gridCol w="208280">
                  <a:extLst>
                    <a:ext uri="{9D8B030D-6E8A-4147-A177-3AD203B41FA5}">
                      <a16:colId xmlns:a16="http://schemas.microsoft.com/office/drawing/2014/main" val="2273756097"/>
                    </a:ext>
                  </a:extLst>
                </a:gridCol>
                <a:gridCol w="208280">
                  <a:extLst>
                    <a:ext uri="{9D8B030D-6E8A-4147-A177-3AD203B41FA5}">
                      <a16:colId xmlns:a16="http://schemas.microsoft.com/office/drawing/2014/main" val="286990349"/>
                    </a:ext>
                  </a:extLst>
                </a:gridCol>
                <a:gridCol w="208280">
                  <a:extLst>
                    <a:ext uri="{9D8B030D-6E8A-4147-A177-3AD203B41FA5}">
                      <a16:colId xmlns:a16="http://schemas.microsoft.com/office/drawing/2014/main" val="929837393"/>
                    </a:ext>
                  </a:extLst>
                </a:gridCol>
                <a:gridCol w="208280">
                  <a:extLst>
                    <a:ext uri="{9D8B030D-6E8A-4147-A177-3AD203B41FA5}">
                      <a16:colId xmlns:a16="http://schemas.microsoft.com/office/drawing/2014/main" val="1529717937"/>
                    </a:ext>
                  </a:extLst>
                </a:gridCol>
                <a:gridCol w="208280">
                  <a:extLst>
                    <a:ext uri="{9D8B030D-6E8A-4147-A177-3AD203B41FA5}">
                      <a16:colId xmlns:a16="http://schemas.microsoft.com/office/drawing/2014/main" val="2851347749"/>
                    </a:ext>
                  </a:extLst>
                </a:gridCol>
                <a:gridCol w="208280">
                  <a:extLst>
                    <a:ext uri="{9D8B030D-6E8A-4147-A177-3AD203B41FA5}">
                      <a16:colId xmlns:a16="http://schemas.microsoft.com/office/drawing/2014/main" val="2022731071"/>
                    </a:ext>
                  </a:extLst>
                </a:gridCol>
                <a:gridCol w="208280">
                  <a:extLst>
                    <a:ext uri="{9D8B030D-6E8A-4147-A177-3AD203B41FA5}">
                      <a16:colId xmlns:a16="http://schemas.microsoft.com/office/drawing/2014/main" val="985728460"/>
                    </a:ext>
                  </a:extLst>
                </a:gridCol>
                <a:gridCol w="208280">
                  <a:extLst>
                    <a:ext uri="{9D8B030D-6E8A-4147-A177-3AD203B41FA5}">
                      <a16:colId xmlns:a16="http://schemas.microsoft.com/office/drawing/2014/main" val="3168083475"/>
                    </a:ext>
                  </a:extLst>
                </a:gridCol>
                <a:gridCol w="208280">
                  <a:extLst>
                    <a:ext uri="{9D8B030D-6E8A-4147-A177-3AD203B41FA5}">
                      <a16:colId xmlns:a16="http://schemas.microsoft.com/office/drawing/2014/main" val="2522474943"/>
                    </a:ext>
                  </a:extLst>
                </a:gridCol>
                <a:gridCol w="208280">
                  <a:extLst>
                    <a:ext uri="{9D8B030D-6E8A-4147-A177-3AD203B41FA5}">
                      <a16:colId xmlns:a16="http://schemas.microsoft.com/office/drawing/2014/main" val="2133500385"/>
                    </a:ext>
                  </a:extLst>
                </a:gridCol>
                <a:gridCol w="208280">
                  <a:extLst>
                    <a:ext uri="{9D8B030D-6E8A-4147-A177-3AD203B41FA5}">
                      <a16:colId xmlns:a16="http://schemas.microsoft.com/office/drawing/2014/main" val="2810844696"/>
                    </a:ext>
                  </a:extLst>
                </a:gridCol>
                <a:gridCol w="208280">
                  <a:extLst>
                    <a:ext uri="{9D8B030D-6E8A-4147-A177-3AD203B41FA5}">
                      <a16:colId xmlns:a16="http://schemas.microsoft.com/office/drawing/2014/main" val="111253221"/>
                    </a:ext>
                  </a:extLst>
                </a:gridCol>
                <a:gridCol w="208280">
                  <a:extLst>
                    <a:ext uri="{9D8B030D-6E8A-4147-A177-3AD203B41FA5}">
                      <a16:colId xmlns:a16="http://schemas.microsoft.com/office/drawing/2014/main" val="852935859"/>
                    </a:ext>
                  </a:extLst>
                </a:gridCol>
                <a:gridCol w="208280">
                  <a:extLst>
                    <a:ext uri="{9D8B030D-6E8A-4147-A177-3AD203B41FA5}">
                      <a16:colId xmlns:a16="http://schemas.microsoft.com/office/drawing/2014/main" val="3161622427"/>
                    </a:ext>
                  </a:extLst>
                </a:gridCol>
                <a:gridCol w="208280">
                  <a:extLst>
                    <a:ext uri="{9D8B030D-6E8A-4147-A177-3AD203B41FA5}">
                      <a16:colId xmlns:a16="http://schemas.microsoft.com/office/drawing/2014/main" val="3861108522"/>
                    </a:ext>
                  </a:extLst>
                </a:gridCol>
                <a:gridCol w="208280">
                  <a:extLst>
                    <a:ext uri="{9D8B030D-6E8A-4147-A177-3AD203B41FA5}">
                      <a16:colId xmlns:a16="http://schemas.microsoft.com/office/drawing/2014/main" val="380889061"/>
                    </a:ext>
                  </a:extLst>
                </a:gridCol>
                <a:gridCol w="208280">
                  <a:extLst>
                    <a:ext uri="{9D8B030D-6E8A-4147-A177-3AD203B41FA5}">
                      <a16:colId xmlns:a16="http://schemas.microsoft.com/office/drawing/2014/main" val="2529233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0624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- 2019-10-29 06:12:17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https://scontent.xx.fbcdn.net/v/t15.5256-10/p720x720/70913038_406977960215621_6426336733511548928_n.jpg?_nc_cat=106&amp;_nc_oc=AQlFl_vWLILZ6FiLv1IVCIZgnkq21ITPC_6KdF8NkM2Rv932ugzZOKynPwzSGWWcSC4&amp;_nc_ht=scontent.xx&amp;oh=07b7eb19926febbaed744d87e189a9b5&amp;oe=5E8AF809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7360816"/>
                  </a:ext>
                </a:extLst>
              </a:tr>
            </a:tbl>
          </a:graphicData>
        </a:graphic>
      </p:graphicFrame>
      <p:sp>
        <p:nvSpPr>
          <p:cNvPr id="4" name="Text Placeholder 3">
            <a:extLst>
              <a:ext uri="{FF2B5EF4-FFF2-40B4-BE49-F238E27FC236}">
                <a16:creationId xmlns:a16="http://schemas.microsoft.com/office/drawing/2014/main" id="{1DA9BC6B-C856-4315-AE55-BBAD54084B6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88475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95BDB-D49D-4C63-BCE1-924C3568337A}"/>
              </a:ext>
            </a:extLst>
          </p:cNvPr>
          <p:cNvSpPr>
            <a:spLocks noGrp="1"/>
          </p:cNvSpPr>
          <p:nvPr>
            <p:ph type="title"/>
          </p:nvPr>
        </p:nvSpPr>
        <p:spPr/>
        <p:txBody>
          <a:bodyPr/>
          <a:lstStyle/>
          <a:p>
            <a:r>
              <a:rPr lang="en-US"/>
              <a:t>Facebook Own Posts Table | Yapı Kredi İK - 5 of 21</a:t>
            </a:r>
          </a:p>
        </p:txBody>
      </p:sp>
      <p:graphicFrame>
        <p:nvGraphicFramePr>
          <p:cNvPr id="5" name="Table Placeholder 4">
            <a:extLst>
              <a:ext uri="{FF2B5EF4-FFF2-40B4-BE49-F238E27FC236}">
                <a16:creationId xmlns:a16="http://schemas.microsoft.com/office/drawing/2014/main" id="{3B51C372-17C9-40FA-88BE-18F0EAA7A657}"/>
              </a:ext>
            </a:extLst>
          </p:cNvPr>
          <p:cNvGraphicFramePr>
            <a:graphicFrameLocks noGrp="1"/>
          </p:cNvGraphicFramePr>
          <p:nvPr>
            <p:ph type="tbl" sz="quarter" idx="13"/>
            <p:extLst>
              <p:ext uri="{D42A27DB-BD31-4B8C-83A1-F6EECF244321}">
                <p14:modId xmlns:p14="http://schemas.microsoft.com/office/powerpoint/2010/main" val="240692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3247102"/>
                    </a:ext>
                  </a:extLst>
                </a:gridCol>
                <a:gridCol w="905256">
                  <a:extLst>
                    <a:ext uri="{9D8B030D-6E8A-4147-A177-3AD203B41FA5}">
                      <a16:colId xmlns:a16="http://schemas.microsoft.com/office/drawing/2014/main" val="2032020890"/>
                    </a:ext>
                  </a:extLst>
                </a:gridCol>
                <a:gridCol w="246888">
                  <a:extLst>
                    <a:ext uri="{9D8B030D-6E8A-4147-A177-3AD203B41FA5}">
                      <a16:colId xmlns:a16="http://schemas.microsoft.com/office/drawing/2014/main" val="3083004904"/>
                    </a:ext>
                  </a:extLst>
                </a:gridCol>
                <a:gridCol w="208280">
                  <a:extLst>
                    <a:ext uri="{9D8B030D-6E8A-4147-A177-3AD203B41FA5}">
                      <a16:colId xmlns:a16="http://schemas.microsoft.com/office/drawing/2014/main" val="2762141095"/>
                    </a:ext>
                  </a:extLst>
                </a:gridCol>
                <a:gridCol w="208280">
                  <a:extLst>
                    <a:ext uri="{9D8B030D-6E8A-4147-A177-3AD203B41FA5}">
                      <a16:colId xmlns:a16="http://schemas.microsoft.com/office/drawing/2014/main" val="286797295"/>
                    </a:ext>
                  </a:extLst>
                </a:gridCol>
                <a:gridCol w="208280">
                  <a:extLst>
                    <a:ext uri="{9D8B030D-6E8A-4147-A177-3AD203B41FA5}">
                      <a16:colId xmlns:a16="http://schemas.microsoft.com/office/drawing/2014/main" val="1180388009"/>
                    </a:ext>
                  </a:extLst>
                </a:gridCol>
                <a:gridCol w="208280">
                  <a:extLst>
                    <a:ext uri="{9D8B030D-6E8A-4147-A177-3AD203B41FA5}">
                      <a16:colId xmlns:a16="http://schemas.microsoft.com/office/drawing/2014/main" val="2673743960"/>
                    </a:ext>
                  </a:extLst>
                </a:gridCol>
                <a:gridCol w="208280">
                  <a:extLst>
                    <a:ext uri="{9D8B030D-6E8A-4147-A177-3AD203B41FA5}">
                      <a16:colId xmlns:a16="http://schemas.microsoft.com/office/drawing/2014/main" val="3212936022"/>
                    </a:ext>
                  </a:extLst>
                </a:gridCol>
                <a:gridCol w="208280">
                  <a:extLst>
                    <a:ext uri="{9D8B030D-6E8A-4147-A177-3AD203B41FA5}">
                      <a16:colId xmlns:a16="http://schemas.microsoft.com/office/drawing/2014/main" val="239328515"/>
                    </a:ext>
                  </a:extLst>
                </a:gridCol>
                <a:gridCol w="208280">
                  <a:extLst>
                    <a:ext uri="{9D8B030D-6E8A-4147-A177-3AD203B41FA5}">
                      <a16:colId xmlns:a16="http://schemas.microsoft.com/office/drawing/2014/main" val="4168121407"/>
                    </a:ext>
                  </a:extLst>
                </a:gridCol>
                <a:gridCol w="208280">
                  <a:extLst>
                    <a:ext uri="{9D8B030D-6E8A-4147-A177-3AD203B41FA5}">
                      <a16:colId xmlns:a16="http://schemas.microsoft.com/office/drawing/2014/main" val="934907571"/>
                    </a:ext>
                  </a:extLst>
                </a:gridCol>
                <a:gridCol w="208280">
                  <a:extLst>
                    <a:ext uri="{9D8B030D-6E8A-4147-A177-3AD203B41FA5}">
                      <a16:colId xmlns:a16="http://schemas.microsoft.com/office/drawing/2014/main" val="3975926583"/>
                    </a:ext>
                  </a:extLst>
                </a:gridCol>
                <a:gridCol w="208280">
                  <a:extLst>
                    <a:ext uri="{9D8B030D-6E8A-4147-A177-3AD203B41FA5}">
                      <a16:colId xmlns:a16="http://schemas.microsoft.com/office/drawing/2014/main" val="1019935490"/>
                    </a:ext>
                  </a:extLst>
                </a:gridCol>
                <a:gridCol w="208280">
                  <a:extLst>
                    <a:ext uri="{9D8B030D-6E8A-4147-A177-3AD203B41FA5}">
                      <a16:colId xmlns:a16="http://schemas.microsoft.com/office/drawing/2014/main" val="2159644851"/>
                    </a:ext>
                  </a:extLst>
                </a:gridCol>
                <a:gridCol w="208280">
                  <a:extLst>
                    <a:ext uri="{9D8B030D-6E8A-4147-A177-3AD203B41FA5}">
                      <a16:colId xmlns:a16="http://schemas.microsoft.com/office/drawing/2014/main" val="3468813650"/>
                    </a:ext>
                  </a:extLst>
                </a:gridCol>
                <a:gridCol w="208280">
                  <a:extLst>
                    <a:ext uri="{9D8B030D-6E8A-4147-A177-3AD203B41FA5}">
                      <a16:colId xmlns:a16="http://schemas.microsoft.com/office/drawing/2014/main" val="637648304"/>
                    </a:ext>
                  </a:extLst>
                </a:gridCol>
                <a:gridCol w="208280">
                  <a:extLst>
                    <a:ext uri="{9D8B030D-6E8A-4147-A177-3AD203B41FA5}">
                      <a16:colId xmlns:a16="http://schemas.microsoft.com/office/drawing/2014/main" val="3161330348"/>
                    </a:ext>
                  </a:extLst>
                </a:gridCol>
                <a:gridCol w="208280">
                  <a:extLst>
                    <a:ext uri="{9D8B030D-6E8A-4147-A177-3AD203B41FA5}">
                      <a16:colId xmlns:a16="http://schemas.microsoft.com/office/drawing/2014/main" val="3885586615"/>
                    </a:ext>
                  </a:extLst>
                </a:gridCol>
                <a:gridCol w="208280">
                  <a:extLst>
                    <a:ext uri="{9D8B030D-6E8A-4147-A177-3AD203B41FA5}">
                      <a16:colId xmlns:a16="http://schemas.microsoft.com/office/drawing/2014/main" val="2237049991"/>
                    </a:ext>
                  </a:extLst>
                </a:gridCol>
                <a:gridCol w="208280">
                  <a:extLst>
                    <a:ext uri="{9D8B030D-6E8A-4147-A177-3AD203B41FA5}">
                      <a16:colId xmlns:a16="http://schemas.microsoft.com/office/drawing/2014/main" val="121356631"/>
                    </a:ext>
                  </a:extLst>
                </a:gridCol>
                <a:gridCol w="208280">
                  <a:extLst>
                    <a:ext uri="{9D8B030D-6E8A-4147-A177-3AD203B41FA5}">
                      <a16:colId xmlns:a16="http://schemas.microsoft.com/office/drawing/2014/main" val="1299559851"/>
                    </a:ext>
                  </a:extLst>
                </a:gridCol>
                <a:gridCol w="208280">
                  <a:extLst>
                    <a:ext uri="{9D8B030D-6E8A-4147-A177-3AD203B41FA5}">
                      <a16:colId xmlns:a16="http://schemas.microsoft.com/office/drawing/2014/main" val="307689725"/>
                    </a:ext>
                  </a:extLst>
                </a:gridCol>
                <a:gridCol w="208280">
                  <a:extLst>
                    <a:ext uri="{9D8B030D-6E8A-4147-A177-3AD203B41FA5}">
                      <a16:colId xmlns:a16="http://schemas.microsoft.com/office/drawing/2014/main" val="819953189"/>
                    </a:ext>
                  </a:extLst>
                </a:gridCol>
                <a:gridCol w="208280">
                  <a:extLst>
                    <a:ext uri="{9D8B030D-6E8A-4147-A177-3AD203B41FA5}">
                      <a16:colId xmlns:a16="http://schemas.microsoft.com/office/drawing/2014/main" val="4282116937"/>
                    </a:ext>
                  </a:extLst>
                </a:gridCol>
                <a:gridCol w="208280">
                  <a:extLst>
                    <a:ext uri="{9D8B030D-6E8A-4147-A177-3AD203B41FA5}">
                      <a16:colId xmlns:a16="http://schemas.microsoft.com/office/drawing/2014/main" val="1796174082"/>
                    </a:ext>
                  </a:extLst>
                </a:gridCol>
                <a:gridCol w="208280">
                  <a:extLst>
                    <a:ext uri="{9D8B030D-6E8A-4147-A177-3AD203B41FA5}">
                      <a16:colId xmlns:a16="http://schemas.microsoft.com/office/drawing/2014/main" val="494840670"/>
                    </a:ext>
                  </a:extLst>
                </a:gridCol>
                <a:gridCol w="208280">
                  <a:extLst>
                    <a:ext uri="{9D8B030D-6E8A-4147-A177-3AD203B41FA5}">
                      <a16:colId xmlns:a16="http://schemas.microsoft.com/office/drawing/2014/main" val="2779124607"/>
                    </a:ext>
                  </a:extLst>
                </a:gridCol>
                <a:gridCol w="208280">
                  <a:extLst>
                    <a:ext uri="{9D8B030D-6E8A-4147-A177-3AD203B41FA5}">
                      <a16:colId xmlns:a16="http://schemas.microsoft.com/office/drawing/2014/main" val="2626477549"/>
                    </a:ext>
                  </a:extLst>
                </a:gridCol>
                <a:gridCol w="208280">
                  <a:extLst>
                    <a:ext uri="{9D8B030D-6E8A-4147-A177-3AD203B41FA5}">
                      <a16:colId xmlns:a16="http://schemas.microsoft.com/office/drawing/2014/main" val="4242516358"/>
                    </a:ext>
                  </a:extLst>
                </a:gridCol>
                <a:gridCol w="208280">
                  <a:extLst>
                    <a:ext uri="{9D8B030D-6E8A-4147-A177-3AD203B41FA5}">
                      <a16:colId xmlns:a16="http://schemas.microsoft.com/office/drawing/2014/main" val="2301716473"/>
                    </a:ext>
                  </a:extLst>
                </a:gridCol>
                <a:gridCol w="208280">
                  <a:extLst>
                    <a:ext uri="{9D8B030D-6E8A-4147-A177-3AD203B41FA5}">
                      <a16:colId xmlns:a16="http://schemas.microsoft.com/office/drawing/2014/main" val="1145256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0354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- 2019-10-25 14:07:05</a:t>
                      </a:r>
                      <a:r>
                        <a:rPr kumimoji="0" lang="en-US" sz="1000" b="0" i="0" u="none" strike="noStrike" kern="1200" cap="none" spc="0" normalizeH="0" baseline="0" noProof="0">
                          <a:ln>
                            <a:noFill/>
                          </a:ln>
                          <a:solidFill>
                            <a:prstClr val="black"/>
                          </a:solidFill>
                          <a:effectLst/>
                          <a:uLnTx/>
                          <a:uFillTx/>
                          <a:latin typeface="+mn-lt"/>
                          <a:ea typeface="+mn-ea"/>
                          <a:cs typeface="+mn-cs"/>
                        </a:rPr>
                        <a:t>
 İçindeki üniversiteliyi hiç kaybetmeden; Yapı Kredi Management Trainee programına başvur, kariyerine sen yön ver! 👉🏻 http://bit.ly/2pTfeNO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https://scontent.xx.fbcdn.net/v/t15.5256-10/p720x720/73027369_575474829927108_2465351832524816384_n.jpg?_nc_cat=106&amp;_nc_ohc=8VsZpfZudokAQl4nqUyYvI-o-bME6YxKEDcaNQkPpvZUukckZYB302CIA&amp;_nc_ht=scontent.xx&amp;oh=119fc2edb01fabc497e6da2a5d645bd2&amp;oe=5E88A2AE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00:23:17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4521754"/>
                  </a:ext>
                </a:extLst>
              </a:tr>
            </a:tbl>
          </a:graphicData>
        </a:graphic>
      </p:graphicFrame>
      <p:sp>
        <p:nvSpPr>
          <p:cNvPr id="4" name="Text Placeholder 3">
            <a:extLst>
              <a:ext uri="{FF2B5EF4-FFF2-40B4-BE49-F238E27FC236}">
                <a16:creationId xmlns:a16="http://schemas.microsoft.com/office/drawing/2014/main" id="{F63A0DF3-ED03-484F-A32E-16AC72117FF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92559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78F9-A6E2-4F50-A8DC-D61414C1A70E}"/>
              </a:ext>
            </a:extLst>
          </p:cNvPr>
          <p:cNvSpPr>
            <a:spLocks noGrp="1"/>
          </p:cNvSpPr>
          <p:nvPr>
            <p:ph type="title"/>
          </p:nvPr>
        </p:nvSpPr>
        <p:spPr/>
        <p:txBody>
          <a:bodyPr/>
          <a:lstStyle/>
          <a:p>
            <a:r>
              <a:rPr lang="en-US"/>
              <a:t>Facebook Own Posts Table | Yapı Kredi İK - 6 of 21</a:t>
            </a:r>
          </a:p>
        </p:txBody>
      </p:sp>
      <p:graphicFrame>
        <p:nvGraphicFramePr>
          <p:cNvPr id="5" name="Table Placeholder 4">
            <a:extLst>
              <a:ext uri="{FF2B5EF4-FFF2-40B4-BE49-F238E27FC236}">
                <a16:creationId xmlns:a16="http://schemas.microsoft.com/office/drawing/2014/main" id="{BF2E9801-75CB-4942-BAE3-A112C0DBBA2D}"/>
              </a:ext>
            </a:extLst>
          </p:cNvPr>
          <p:cNvGraphicFramePr>
            <a:graphicFrameLocks noGrp="1"/>
          </p:cNvGraphicFramePr>
          <p:nvPr>
            <p:ph type="tbl" sz="quarter" idx="13"/>
            <p:extLst>
              <p:ext uri="{D42A27DB-BD31-4B8C-83A1-F6EECF244321}">
                <p14:modId xmlns:p14="http://schemas.microsoft.com/office/powerpoint/2010/main" val="2350020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59188318"/>
                    </a:ext>
                  </a:extLst>
                </a:gridCol>
                <a:gridCol w="905256">
                  <a:extLst>
                    <a:ext uri="{9D8B030D-6E8A-4147-A177-3AD203B41FA5}">
                      <a16:colId xmlns:a16="http://schemas.microsoft.com/office/drawing/2014/main" val="3224629252"/>
                    </a:ext>
                  </a:extLst>
                </a:gridCol>
                <a:gridCol w="246888">
                  <a:extLst>
                    <a:ext uri="{9D8B030D-6E8A-4147-A177-3AD203B41FA5}">
                      <a16:colId xmlns:a16="http://schemas.microsoft.com/office/drawing/2014/main" val="44495961"/>
                    </a:ext>
                  </a:extLst>
                </a:gridCol>
                <a:gridCol w="208280">
                  <a:extLst>
                    <a:ext uri="{9D8B030D-6E8A-4147-A177-3AD203B41FA5}">
                      <a16:colId xmlns:a16="http://schemas.microsoft.com/office/drawing/2014/main" val="3837762903"/>
                    </a:ext>
                  </a:extLst>
                </a:gridCol>
                <a:gridCol w="208280">
                  <a:extLst>
                    <a:ext uri="{9D8B030D-6E8A-4147-A177-3AD203B41FA5}">
                      <a16:colId xmlns:a16="http://schemas.microsoft.com/office/drawing/2014/main" val="3975210751"/>
                    </a:ext>
                  </a:extLst>
                </a:gridCol>
                <a:gridCol w="208280">
                  <a:extLst>
                    <a:ext uri="{9D8B030D-6E8A-4147-A177-3AD203B41FA5}">
                      <a16:colId xmlns:a16="http://schemas.microsoft.com/office/drawing/2014/main" val="3721711477"/>
                    </a:ext>
                  </a:extLst>
                </a:gridCol>
                <a:gridCol w="208280">
                  <a:extLst>
                    <a:ext uri="{9D8B030D-6E8A-4147-A177-3AD203B41FA5}">
                      <a16:colId xmlns:a16="http://schemas.microsoft.com/office/drawing/2014/main" val="477372642"/>
                    </a:ext>
                  </a:extLst>
                </a:gridCol>
                <a:gridCol w="208280">
                  <a:extLst>
                    <a:ext uri="{9D8B030D-6E8A-4147-A177-3AD203B41FA5}">
                      <a16:colId xmlns:a16="http://schemas.microsoft.com/office/drawing/2014/main" val="3373638401"/>
                    </a:ext>
                  </a:extLst>
                </a:gridCol>
                <a:gridCol w="208280">
                  <a:extLst>
                    <a:ext uri="{9D8B030D-6E8A-4147-A177-3AD203B41FA5}">
                      <a16:colId xmlns:a16="http://schemas.microsoft.com/office/drawing/2014/main" val="1117621379"/>
                    </a:ext>
                  </a:extLst>
                </a:gridCol>
                <a:gridCol w="208280">
                  <a:extLst>
                    <a:ext uri="{9D8B030D-6E8A-4147-A177-3AD203B41FA5}">
                      <a16:colId xmlns:a16="http://schemas.microsoft.com/office/drawing/2014/main" val="3942186627"/>
                    </a:ext>
                  </a:extLst>
                </a:gridCol>
                <a:gridCol w="208280">
                  <a:extLst>
                    <a:ext uri="{9D8B030D-6E8A-4147-A177-3AD203B41FA5}">
                      <a16:colId xmlns:a16="http://schemas.microsoft.com/office/drawing/2014/main" val="2017441932"/>
                    </a:ext>
                  </a:extLst>
                </a:gridCol>
                <a:gridCol w="208280">
                  <a:extLst>
                    <a:ext uri="{9D8B030D-6E8A-4147-A177-3AD203B41FA5}">
                      <a16:colId xmlns:a16="http://schemas.microsoft.com/office/drawing/2014/main" val="3990277441"/>
                    </a:ext>
                  </a:extLst>
                </a:gridCol>
                <a:gridCol w="208280">
                  <a:extLst>
                    <a:ext uri="{9D8B030D-6E8A-4147-A177-3AD203B41FA5}">
                      <a16:colId xmlns:a16="http://schemas.microsoft.com/office/drawing/2014/main" val="4097833610"/>
                    </a:ext>
                  </a:extLst>
                </a:gridCol>
                <a:gridCol w="208280">
                  <a:extLst>
                    <a:ext uri="{9D8B030D-6E8A-4147-A177-3AD203B41FA5}">
                      <a16:colId xmlns:a16="http://schemas.microsoft.com/office/drawing/2014/main" val="3118670576"/>
                    </a:ext>
                  </a:extLst>
                </a:gridCol>
                <a:gridCol w="208280">
                  <a:extLst>
                    <a:ext uri="{9D8B030D-6E8A-4147-A177-3AD203B41FA5}">
                      <a16:colId xmlns:a16="http://schemas.microsoft.com/office/drawing/2014/main" val="1164112141"/>
                    </a:ext>
                  </a:extLst>
                </a:gridCol>
                <a:gridCol w="208280">
                  <a:extLst>
                    <a:ext uri="{9D8B030D-6E8A-4147-A177-3AD203B41FA5}">
                      <a16:colId xmlns:a16="http://schemas.microsoft.com/office/drawing/2014/main" val="4265890131"/>
                    </a:ext>
                  </a:extLst>
                </a:gridCol>
                <a:gridCol w="208280">
                  <a:extLst>
                    <a:ext uri="{9D8B030D-6E8A-4147-A177-3AD203B41FA5}">
                      <a16:colId xmlns:a16="http://schemas.microsoft.com/office/drawing/2014/main" val="1140540446"/>
                    </a:ext>
                  </a:extLst>
                </a:gridCol>
                <a:gridCol w="208280">
                  <a:extLst>
                    <a:ext uri="{9D8B030D-6E8A-4147-A177-3AD203B41FA5}">
                      <a16:colId xmlns:a16="http://schemas.microsoft.com/office/drawing/2014/main" val="599239175"/>
                    </a:ext>
                  </a:extLst>
                </a:gridCol>
                <a:gridCol w="208280">
                  <a:extLst>
                    <a:ext uri="{9D8B030D-6E8A-4147-A177-3AD203B41FA5}">
                      <a16:colId xmlns:a16="http://schemas.microsoft.com/office/drawing/2014/main" val="2898124085"/>
                    </a:ext>
                  </a:extLst>
                </a:gridCol>
                <a:gridCol w="208280">
                  <a:extLst>
                    <a:ext uri="{9D8B030D-6E8A-4147-A177-3AD203B41FA5}">
                      <a16:colId xmlns:a16="http://schemas.microsoft.com/office/drawing/2014/main" val="1692573512"/>
                    </a:ext>
                  </a:extLst>
                </a:gridCol>
                <a:gridCol w="208280">
                  <a:extLst>
                    <a:ext uri="{9D8B030D-6E8A-4147-A177-3AD203B41FA5}">
                      <a16:colId xmlns:a16="http://schemas.microsoft.com/office/drawing/2014/main" val="3893006805"/>
                    </a:ext>
                  </a:extLst>
                </a:gridCol>
                <a:gridCol w="208280">
                  <a:extLst>
                    <a:ext uri="{9D8B030D-6E8A-4147-A177-3AD203B41FA5}">
                      <a16:colId xmlns:a16="http://schemas.microsoft.com/office/drawing/2014/main" val="1999476265"/>
                    </a:ext>
                  </a:extLst>
                </a:gridCol>
                <a:gridCol w="208280">
                  <a:extLst>
                    <a:ext uri="{9D8B030D-6E8A-4147-A177-3AD203B41FA5}">
                      <a16:colId xmlns:a16="http://schemas.microsoft.com/office/drawing/2014/main" val="2638869733"/>
                    </a:ext>
                  </a:extLst>
                </a:gridCol>
                <a:gridCol w="208280">
                  <a:extLst>
                    <a:ext uri="{9D8B030D-6E8A-4147-A177-3AD203B41FA5}">
                      <a16:colId xmlns:a16="http://schemas.microsoft.com/office/drawing/2014/main" val="2150208553"/>
                    </a:ext>
                  </a:extLst>
                </a:gridCol>
                <a:gridCol w="208280">
                  <a:extLst>
                    <a:ext uri="{9D8B030D-6E8A-4147-A177-3AD203B41FA5}">
                      <a16:colId xmlns:a16="http://schemas.microsoft.com/office/drawing/2014/main" val="3479291460"/>
                    </a:ext>
                  </a:extLst>
                </a:gridCol>
                <a:gridCol w="208280">
                  <a:extLst>
                    <a:ext uri="{9D8B030D-6E8A-4147-A177-3AD203B41FA5}">
                      <a16:colId xmlns:a16="http://schemas.microsoft.com/office/drawing/2014/main" val="3858917511"/>
                    </a:ext>
                  </a:extLst>
                </a:gridCol>
                <a:gridCol w="208280">
                  <a:extLst>
                    <a:ext uri="{9D8B030D-6E8A-4147-A177-3AD203B41FA5}">
                      <a16:colId xmlns:a16="http://schemas.microsoft.com/office/drawing/2014/main" val="2352913675"/>
                    </a:ext>
                  </a:extLst>
                </a:gridCol>
                <a:gridCol w="208280">
                  <a:extLst>
                    <a:ext uri="{9D8B030D-6E8A-4147-A177-3AD203B41FA5}">
                      <a16:colId xmlns:a16="http://schemas.microsoft.com/office/drawing/2014/main" val="917690309"/>
                    </a:ext>
                  </a:extLst>
                </a:gridCol>
                <a:gridCol w="208280">
                  <a:extLst>
                    <a:ext uri="{9D8B030D-6E8A-4147-A177-3AD203B41FA5}">
                      <a16:colId xmlns:a16="http://schemas.microsoft.com/office/drawing/2014/main" val="3992880521"/>
                    </a:ext>
                  </a:extLst>
                </a:gridCol>
                <a:gridCol w="208280">
                  <a:extLst>
                    <a:ext uri="{9D8B030D-6E8A-4147-A177-3AD203B41FA5}">
                      <a16:colId xmlns:a16="http://schemas.microsoft.com/office/drawing/2014/main" val="2109652936"/>
                    </a:ext>
                  </a:extLst>
                </a:gridCol>
                <a:gridCol w="208280">
                  <a:extLst>
                    <a:ext uri="{9D8B030D-6E8A-4147-A177-3AD203B41FA5}">
                      <a16:colId xmlns:a16="http://schemas.microsoft.com/office/drawing/2014/main" val="2564305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8796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- 2019-10-25 11:54:13</a:t>
                      </a:r>
                      <a:r>
                        <a:rPr kumimoji="0" lang="en-US" sz="1000" b="0" i="0" u="none" strike="noStrike" kern="1200" cap="none" spc="0" normalizeH="0" baseline="0" noProof="0">
                          <a:ln>
                            <a:noFill/>
                          </a:ln>
                          <a:solidFill>
                            <a:prstClr val="black"/>
                          </a:solidFill>
                          <a:effectLst/>
                          <a:uLnTx/>
                          <a:uFillTx/>
                          <a:latin typeface="+mn-lt"/>
                          <a:ea typeface="+mn-ea"/>
                          <a:cs typeface="+mn-cs"/>
                        </a:rPr>
                        <a:t>
 Yale Üniversitesi’nin 36 saat süren YHack hackathon etkinliği Yapı Kredi’nin de desteğiyle 25-27 Ekim tarihleri arasında gerçekleşecek.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https://scontent.xx.fbcdn.net/v/t1.0-9/p720x720/74915549_2519284181485695_4441677949992697856_o.jpg?_nc_cat=101&amp;_nc_oc=AQkbi8HFcf77FWL2zXNX_gF4Yc2ihxDQpPGicTA20b6IFyQw-9PNUoWkU0Mx5_L9gwY&amp;_nc_ht=scontent.xx&amp;oh=0cd70443af904d404b85d24ba7e06cb6&amp;oe=5E86540C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080923"/>
                  </a:ext>
                </a:extLst>
              </a:tr>
            </a:tbl>
          </a:graphicData>
        </a:graphic>
      </p:graphicFrame>
      <p:sp>
        <p:nvSpPr>
          <p:cNvPr id="4" name="Text Placeholder 3">
            <a:extLst>
              <a:ext uri="{FF2B5EF4-FFF2-40B4-BE49-F238E27FC236}">
                <a16:creationId xmlns:a16="http://schemas.microsoft.com/office/drawing/2014/main" id="{D004349A-6B24-4640-B87C-2EE4FF14B19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64186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8F452-D79E-4D9A-8F9E-F1C64F409A7D}"/>
              </a:ext>
            </a:extLst>
          </p:cNvPr>
          <p:cNvSpPr>
            <a:spLocks noGrp="1"/>
          </p:cNvSpPr>
          <p:nvPr>
            <p:ph type="title"/>
          </p:nvPr>
        </p:nvSpPr>
        <p:spPr/>
        <p:txBody>
          <a:bodyPr/>
          <a:lstStyle/>
          <a:p>
            <a:r>
              <a:rPr lang="en-US"/>
              <a:t>Facebook Own Posts Table | Yapı Kredi İK - 7 of 21</a:t>
            </a:r>
          </a:p>
        </p:txBody>
      </p:sp>
      <p:graphicFrame>
        <p:nvGraphicFramePr>
          <p:cNvPr id="5" name="Table Placeholder 4">
            <a:extLst>
              <a:ext uri="{FF2B5EF4-FFF2-40B4-BE49-F238E27FC236}">
                <a16:creationId xmlns:a16="http://schemas.microsoft.com/office/drawing/2014/main" id="{87C36266-D5CC-4952-B79C-785BA7DF9658}"/>
              </a:ext>
            </a:extLst>
          </p:cNvPr>
          <p:cNvGraphicFramePr>
            <a:graphicFrameLocks noGrp="1"/>
          </p:cNvGraphicFramePr>
          <p:nvPr>
            <p:ph type="tbl" sz="quarter" idx="13"/>
            <p:extLst>
              <p:ext uri="{D42A27DB-BD31-4B8C-83A1-F6EECF244321}">
                <p14:modId xmlns:p14="http://schemas.microsoft.com/office/powerpoint/2010/main" val="46793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2919544"/>
                    </a:ext>
                  </a:extLst>
                </a:gridCol>
                <a:gridCol w="905256">
                  <a:extLst>
                    <a:ext uri="{9D8B030D-6E8A-4147-A177-3AD203B41FA5}">
                      <a16:colId xmlns:a16="http://schemas.microsoft.com/office/drawing/2014/main" val="3620781389"/>
                    </a:ext>
                  </a:extLst>
                </a:gridCol>
                <a:gridCol w="246888">
                  <a:extLst>
                    <a:ext uri="{9D8B030D-6E8A-4147-A177-3AD203B41FA5}">
                      <a16:colId xmlns:a16="http://schemas.microsoft.com/office/drawing/2014/main" val="3628994010"/>
                    </a:ext>
                  </a:extLst>
                </a:gridCol>
                <a:gridCol w="208280">
                  <a:extLst>
                    <a:ext uri="{9D8B030D-6E8A-4147-A177-3AD203B41FA5}">
                      <a16:colId xmlns:a16="http://schemas.microsoft.com/office/drawing/2014/main" val="1230078781"/>
                    </a:ext>
                  </a:extLst>
                </a:gridCol>
                <a:gridCol w="208280">
                  <a:extLst>
                    <a:ext uri="{9D8B030D-6E8A-4147-A177-3AD203B41FA5}">
                      <a16:colId xmlns:a16="http://schemas.microsoft.com/office/drawing/2014/main" val="3409509052"/>
                    </a:ext>
                  </a:extLst>
                </a:gridCol>
                <a:gridCol w="208280">
                  <a:extLst>
                    <a:ext uri="{9D8B030D-6E8A-4147-A177-3AD203B41FA5}">
                      <a16:colId xmlns:a16="http://schemas.microsoft.com/office/drawing/2014/main" val="1083665476"/>
                    </a:ext>
                  </a:extLst>
                </a:gridCol>
                <a:gridCol w="208280">
                  <a:extLst>
                    <a:ext uri="{9D8B030D-6E8A-4147-A177-3AD203B41FA5}">
                      <a16:colId xmlns:a16="http://schemas.microsoft.com/office/drawing/2014/main" val="1937471195"/>
                    </a:ext>
                  </a:extLst>
                </a:gridCol>
                <a:gridCol w="208280">
                  <a:extLst>
                    <a:ext uri="{9D8B030D-6E8A-4147-A177-3AD203B41FA5}">
                      <a16:colId xmlns:a16="http://schemas.microsoft.com/office/drawing/2014/main" val="3992046405"/>
                    </a:ext>
                  </a:extLst>
                </a:gridCol>
                <a:gridCol w="208280">
                  <a:extLst>
                    <a:ext uri="{9D8B030D-6E8A-4147-A177-3AD203B41FA5}">
                      <a16:colId xmlns:a16="http://schemas.microsoft.com/office/drawing/2014/main" val="3752330884"/>
                    </a:ext>
                  </a:extLst>
                </a:gridCol>
                <a:gridCol w="208280">
                  <a:extLst>
                    <a:ext uri="{9D8B030D-6E8A-4147-A177-3AD203B41FA5}">
                      <a16:colId xmlns:a16="http://schemas.microsoft.com/office/drawing/2014/main" val="179082266"/>
                    </a:ext>
                  </a:extLst>
                </a:gridCol>
                <a:gridCol w="208280">
                  <a:extLst>
                    <a:ext uri="{9D8B030D-6E8A-4147-A177-3AD203B41FA5}">
                      <a16:colId xmlns:a16="http://schemas.microsoft.com/office/drawing/2014/main" val="735886856"/>
                    </a:ext>
                  </a:extLst>
                </a:gridCol>
                <a:gridCol w="208280">
                  <a:extLst>
                    <a:ext uri="{9D8B030D-6E8A-4147-A177-3AD203B41FA5}">
                      <a16:colId xmlns:a16="http://schemas.microsoft.com/office/drawing/2014/main" val="4193779550"/>
                    </a:ext>
                  </a:extLst>
                </a:gridCol>
                <a:gridCol w="208280">
                  <a:extLst>
                    <a:ext uri="{9D8B030D-6E8A-4147-A177-3AD203B41FA5}">
                      <a16:colId xmlns:a16="http://schemas.microsoft.com/office/drawing/2014/main" val="2329133532"/>
                    </a:ext>
                  </a:extLst>
                </a:gridCol>
                <a:gridCol w="208280">
                  <a:extLst>
                    <a:ext uri="{9D8B030D-6E8A-4147-A177-3AD203B41FA5}">
                      <a16:colId xmlns:a16="http://schemas.microsoft.com/office/drawing/2014/main" val="1072876673"/>
                    </a:ext>
                  </a:extLst>
                </a:gridCol>
                <a:gridCol w="208280">
                  <a:extLst>
                    <a:ext uri="{9D8B030D-6E8A-4147-A177-3AD203B41FA5}">
                      <a16:colId xmlns:a16="http://schemas.microsoft.com/office/drawing/2014/main" val="665498855"/>
                    </a:ext>
                  </a:extLst>
                </a:gridCol>
                <a:gridCol w="208280">
                  <a:extLst>
                    <a:ext uri="{9D8B030D-6E8A-4147-A177-3AD203B41FA5}">
                      <a16:colId xmlns:a16="http://schemas.microsoft.com/office/drawing/2014/main" val="425727647"/>
                    </a:ext>
                  </a:extLst>
                </a:gridCol>
                <a:gridCol w="208280">
                  <a:extLst>
                    <a:ext uri="{9D8B030D-6E8A-4147-A177-3AD203B41FA5}">
                      <a16:colId xmlns:a16="http://schemas.microsoft.com/office/drawing/2014/main" val="1319646064"/>
                    </a:ext>
                  </a:extLst>
                </a:gridCol>
                <a:gridCol w="208280">
                  <a:extLst>
                    <a:ext uri="{9D8B030D-6E8A-4147-A177-3AD203B41FA5}">
                      <a16:colId xmlns:a16="http://schemas.microsoft.com/office/drawing/2014/main" val="4274065477"/>
                    </a:ext>
                  </a:extLst>
                </a:gridCol>
                <a:gridCol w="208280">
                  <a:extLst>
                    <a:ext uri="{9D8B030D-6E8A-4147-A177-3AD203B41FA5}">
                      <a16:colId xmlns:a16="http://schemas.microsoft.com/office/drawing/2014/main" val="774035994"/>
                    </a:ext>
                  </a:extLst>
                </a:gridCol>
                <a:gridCol w="208280">
                  <a:extLst>
                    <a:ext uri="{9D8B030D-6E8A-4147-A177-3AD203B41FA5}">
                      <a16:colId xmlns:a16="http://schemas.microsoft.com/office/drawing/2014/main" val="350800215"/>
                    </a:ext>
                  </a:extLst>
                </a:gridCol>
                <a:gridCol w="208280">
                  <a:extLst>
                    <a:ext uri="{9D8B030D-6E8A-4147-A177-3AD203B41FA5}">
                      <a16:colId xmlns:a16="http://schemas.microsoft.com/office/drawing/2014/main" val="497766527"/>
                    </a:ext>
                  </a:extLst>
                </a:gridCol>
                <a:gridCol w="208280">
                  <a:extLst>
                    <a:ext uri="{9D8B030D-6E8A-4147-A177-3AD203B41FA5}">
                      <a16:colId xmlns:a16="http://schemas.microsoft.com/office/drawing/2014/main" val="1008601145"/>
                    </a:ext>
                  </a:extLst>
                </a:gridCol>
                <a:gridCol w="208280">
                  <a:extLst>
                    <a:ext uri="{9D8B030D-6E8A-4147-A177-3AD203B41FA5}">
                      <a16:colId xmlns:a16="http://schemas.microsoft.com/office/drawing/2014/main" val="3165500136"/>
                    </a:ext>
                  </a:extLst>
                </a:gridCol>
                <a:gridCol w="208280">
                  <a:extLst>
                    <a:ext uri="{9D8B030D-6E8A-4147-A177-3AD203B41FA5}">
                      <a16:colId xmlns:a16="http://schemas.microsoft.com/office/drawing/2014/main" val="2275367037"/>
                    </a:ext>
                  </a:extLst>
                </a:gridCol>
                <a:gridCol w="208280">
                  <a:extLst>
                    <a:ext uri="{9D8B030D-6E8A-4147-A177-3AD203B41FA5}">
                      <a16:colId xmlns:a16="http://schemas.microsoft.com/office/drawing/2014/main" val="4211216289"/>
                    </a:ext>
                  </a:extLst>
                </a:gridCol>
                <a:gridCol w="208280">
                  <a:extLst>
                    <a:ext uri="{9D8B030D-6E8A-4147-A177-3AD203B41FA5}">
                      <a16:colId xmlns:a16="http://schemas.microsoft.com/office/drawing/2014/main" val="1658672630"/>
                    </a:ext>
                  </a:extLst>
                </a:gridCol>
                <a:gridCol w="208280">
                  <a:extLst>
                    <a:ext uri="{9D8B030D-6E8A-4147-A177-3AD203B41FA5}">
                      <a16:colId xmlns:a16="http://schemas.microsoft.com/office/drawing/2014/main" val="1480017028"/>
                    </a:ext>
                  </a:extLst>
                </a:gridCol>
                <a:gridCol w="208280">
                  <a:extLst>
                    <a:ext uri="{9D8B030D-6E8A-4147-A177-3AD203B41FA5}">
                      <a16:colId xmlns:a16="http://schemas.microsoft.com/office/drawing/2014/main" val="2577574414"/>
                    </a:ext>
                  </a:extLst>
                </a:gridCol>
                <a:gridCol w="208280">
                  <a:extLst>
                    <a:ext uri="{9D8B030D-6E8A-4147-A177-3AD203B41FA5}">
                      <a16:colId xmlns:a16="http://schemas.microsoft.com/office/drawing/2014/main" val="1275522263"/>
                    </a:ext>
                  </a:extLst>
                </a:gridCol>
                <a:gridCol w="208280">
                  <a:extLst>
                    <a:ext uri="{9D8B030D-6E8A-4147-A177-3AD203B41FA5}">
                      <a16:colId xmlns:a16="http://schemas.microsoft.com/office/drawing/2014/main" val="3165882798"/>
                    </a:ext>
                  </a:extLst>
                </a:gridCol>
                <a:gridCol w="208280">
                  <a:extLst>
                    <a:ext uri="{9D8B030D-6E8A-4147-A177-3AD203B41FA5}">
                      <a16:colId xmlns:a16="http://schemas.microsoft.com/office/drawing/2014/main" val="274706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67621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- 2019-10-22 16:42:38</a:t>
                      </a:r>
                      <a:r>
                        <a:rPr kumimoji="0" lang="en-US" sz="1000" b="0" i="0" u="none" strike="noStrike" kern="1200" cap="none" spc="0" normalizeH="0" baseline="0" noProof="0">
                          <a:ln>
                            <a:noFill/>
                          </a:ln>
                          <a:solidFill>
                            <a:prstClr val="black"/>
                          </a:solidFill>
                          <a:effectLst/>
                          <a:uLnTx/>
                          <a:uFillTx/>
                          <a:latin typeface="+mn-lt"/>
                          <a:ea typeface="+mn-ea"/>
                          <a:cs typeface="+mn-cs"/>
                        </a:rPr>
                        <a:t>
 Phil Knight, küçük bir girişim hayaliyle çıktığı yolculuğa alanının en iyileri arasına girerek devam etti. #ilhamverenbaşarıhikayeleri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https://scontent.xx.fbcdn.net/v/t1.0-9/p720x720/72840760_2513396485407798_3187474021260197888_o.png?_nc_cat=104&amp;_nc_oc=AQmtkme1qp7xhxeNq5uVWM-N2SMsJt-G2OaijKrviisiBXUCgqp0DFbR5JePC6bFG7g&amp;_nc_ht=scontent.xx&amp;oh=5c3a60ac855566b8819d52dd614154c0&amp;oe=5E482112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12:22:45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5102472"/>
                  </a:ext>
                </a:extLst>
              </a:tr>
            </a:tbl>
          </a:graphicData>
        </a:graphic>
      </p:graphicFrame>
      <p:sp>
        <p:nvSpPr>
          <p:cNvPr id="4" name="Text Placeholder 3">
            <a:extLst>
              <a:ext uri="{FF2B5EF4-FFF2-40B4-BE49-F238E27FC236}">
                <a16:creationId xmlns:a16="http://schemas.microsoft.com/office/drawing/2014/main" id="{1916834F-D878-48E9-9160-8D69E9021C0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26763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04C65-F292-4EAA-B3B6-CE895C3C60DE}"/>
              </a:ext>
            </a:extLst>
          </p:cNvPr>
          <p:cNvSpPr>
            <a:spLocks noGrp="1"/>
          </p:cNvSpPr>
          <p:nvPr>
            <p:ph type="title"/>
          </p:nvPr>
        </p:nvSpPr>
        <p:spPr/>
        <p:txBody>
          <a:bodyPr/>
          <a:lstStyle/>
          <a:p>
            <a:r>
              <a:rPr lang="en-US"/>
              <a:t>Facebook Own Posts Table | Yapı Kredi İK - 8 of 21</a:t>
            </a:r>
          </a:p>
        </p:txBody>
      </p:sp>
      <p:graphicFrame>
        <p:nvGraphicFramePr>
          <p:cNvPr id="5" name="Table Placeholder 4">
            <a:extLst>
              <a:ext uri="{FF2B5EF4-FFF2-40B4-BE49-F238E27FC236}">
                <a16:creationId xmlns:a16="http://schemas.microsoft.com/office/drawing/2014/main" id="{B4FDD4C7-0483-44DC-B4E4-A1C510F6BE80}"/>
              </a:ext>
            </a:extLst>
          </p:cNvPr>
          <p:cNvGraphicFramePr>
            <a:graphicFrameLocks noGrp="1"/>
          </p:cNvGraphicFramePr>
          <p:nvPr>
            <p:ph type="tbl" sz="quarter" idx="13"/>
            <p:extLst>
              <p:ext uri="{D42A27DB-BD31-4B8C-83A1-F6EECF244321}">
                <p14:modId xmlns:p14="http://schemas.microsoft.com/office/powerpoint/2010/main" val="2479457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3573398"/>
                    </a:ext>
                  </a:extLst>
                </a:gridCol>
                <a:gridCol w="905256">
                  <a:extLst>
                    <a:ext uri="{9D8B030D-6E8A-4147-A177-3AD203B41FA5}">
                      <a16:colId xmlns:a16="http://schemas.microsoft.com/office/drawing/2014/main" val="23879675"/>
                    </a:ext>
                  </a:extLst>
                </a:gridCol>
                <a:gridCol w="246888">
                  <a:extLst>
                    <a:ext uri="{9D8B030D-6E8A-4147-A177-3AD203B41FA5}">
                      <a16:colId xmlns:a16="http://schemas.microsoft.com/office/drawing/2014/main" val="2104267118"/>
                    </a:ext>
                  </a:extLst>
                </a:gridCol>
                <a:gridCol w="208280">
                  <a:extLst>
                    <a:ext uri="{9D8B030D-6E8A-4147-A177-3AD203B41FA5}">
                      <a16:colId xmlns:a16="http://schemas.microsoft.com/office/drawing/2014/main" val="1544861820"/>
                    </a:ext>
                  </a:extLst>
                </a:gridCol>
                <a:gridCol w="208280">
                  <a:extLst>
                    <a:ext uri="{9D8B030D-6E8A-4147-A177-3AD203B41FA5}">
                      <a16:colId xmlns:a16="http://schemas.microsoft.com/office/drawing/2014/main" val="1378611492"/>
                    </a:ext>
                  </a:extLst>
                </a:gridCol>
                <a:gridCol w="208280">
                  <a:extLst>
                    <a:ext uri="{9D8B030D-6E8A-4147-A177-3AD203B41FA5}">
                      <a16:colId xmlns:a16="http://schemas.microsoft.com/office/drawing/2014/main" val="1735205477"/>
                    </a:ext>
                  </a:extLst>
                </a:gridCol>
                <a:gridCol w="208280">
                  <a:extLst>
                    <a:ext uri="{9D8B030D-6E8A-4147-A177-3AD203B41FA5}">
                      <a16:colId xmlns:a16="http://schemas.microsoft.com/office/drawing/2014/main" val="2151453184"/>
                    </a:ext>
                  </a:extLst>
                </a:gridCol>
                <a:gridCol w="208280">
                  <a:extLst>
                    <a:ext uri="{9D8B030D-6E8A-4147-A177-3AD203B41FA5}">
                      <a16:colId xmlns:a16="http://schemas.microsoft.com/office/drawing/2014/main" val="2403261475"/>
                    </a:ext>
                  </a:extLst>
                </a:gridCol>
                <a:gridCol w="208280">
                  <a:extLst>
                    <a:ext uri="{9D8B030D-6E8A-4147-A177-3AD203B41FA5}">
                      <a16:colId xmlns:a16="http://schemas.microsoft.com/office/drawing/2014/main" val="3647482483"/>
                    </a:ext>
                  </a:extLst>
                </a:gridCol>
                <a:gridCol w="208280">
                  <a:extLst>
                    <a:ext uri="{9D8B030D-6E8A-4147-A177-3AD203B41FA5}">
                      <a16:colId xmlns:a16="http://schemas.microsoft.com/office/drawing/2014/main" val="2390699052"/>
                    </a:ext>
                  </a:extLst>
                </a:gridCol>
                <a:gridCol w="208280">
                  <a:extLst>
                    <a:ext uri="{9D8B030D-6E8A-4147-A177-3AD203B41FA5}">
                      <a16:colId xmlns:a16="http://schemas.microsoft.com/office/drawing/2014/main" val="1089468412"/>
                    </a:ext>
                  </a:extLst>
                </a:gridCol>
                <a:gridCol w="208280">
                  <a:extLst>
                    <a:ext uri="{9D8B030D-6E8A-4147-A177-3AD203B41FA5}">
                      <a16:colId xmlns:a16="http://schemas.microsoft.com/office/drawing/2014/main" val="254279475"/>
                    </a:ext>
                  </a:extLst>
                </a:gridCol>
                <a:gridCol w="208280">
                  <a:extLst>
                    <a:ext uri="{9D8B030D-6E8A-4147-A177-3AD203B41FA5}">
                      <a16:colId xmlns:a16="http://schemas.microsoft.com/office/drawing/2014/main" val="2678079771"/>
                    </a:ext>
                  </a:extLst>
                </a:gridCol>
                <a:gridCol w="208280">
                  <a:extLst>
                    <a:ext uri="{9D8B030D-6E8A-4147-A177-3AD203B41FA5}">
                      <a16:colId xmlns:a16="http://schemas.microsoft.com/office/drawing/2014/main" val="3341666458"/>
                    </a:ext>
                  </a:extLst>
                </a:gridCol>
                <a:gridCol w="208280">
                  <a:extLst>
                    <a:ext uri="{9D8B030D-6E8A-4147-A177-3AD203B41FA5}">
                      <a16:colId xmlns:a16="http://schemas.microsoft.com/office/drawing/2014/main" val="397240050"/>
                    </a:ext>
                  </a:extLst>
                </a:gridCol>
                <a:gridCol w="208280">
                  <a:extLst>
                    <a:ext uri="{9D8B030D-6E8A-4147-A177-3AD203B41FA5}">
                      <a16:colId xmlns:a16="http://schemas.microsoft.com/office/drawing/2014/main" val="552623476"/>
                    </a:ext>
                  </a:extLst>
                </a:gridCol>
                <a:gridCol w="208280">
                  <a:extLst>
                    <a:ext uri="{9D8B030D-6E8A-4147-A177-3AD203B41FA5}">
                      <a16:colId xmlns:a16="http://schemas.microsoft.com/office/drawing/2014/main" val="584623939"/>
                    </a:ext>
                  </a:extLst>
                </a:gridCol>
                <a:gridCol w="208280">
                  <a:extLst>
                    <a:ext uri="{9D8B030D-6E8A-4147-A177-3AD203B41FA5}">
                      <a16:colId xmlns:a16="http://schemas.microsoft.com/office/drawing/2014/main" val="2405899863"/>
                    </a:ext>
                  </a:extLst>
                </a:gridCol>
                <a:gridCol w="208280">
                  <a:extLst>
                    <a:ext uri="{9D8B030D-6E8A-4147-A177-3AD203B41FA5}">
                      <a16:colId xmlns:a16="http://schemas.microsoft.com/office/drawing/2014/main" val="3626120961"/>
                    </a:ext>
                  </a:extLst>
                </a:gridCol>
                <a:gridCol w="208280">
                  <a:extLst>
                    <a:ext uri="{9D8B030D-6E8A-4147-A177-3AD203B41FA5}">
                      <a16:colId xmlns:a16="http://schemas.microsoft.com/office/drawing/2014/main" val="3161184910"/>
                    </a:ext>
                  </a:extLst>
                </a:gridCol>
                <a:gridCol w="208280">
                  <a:extLst>
                    <a:ext uri="{9D8B030D-6E8A-4147-A177-3AD203B41FA5}">
                      <a16:colId xmlns:a16="http://schemas.microsoft.com/office/drawing/2014/main" val="4103455512"/>
                    </a:ext>
                  </a:extLst>
                </a:gridCol>
                <a:gridCol w="208280">
                  <a:extLst>
                    <a:ext uri="{9D8B030D-6E8A-4147-A177-3AD203B41FA5}">
                      <a16:colId xmlns:a16="http://schemas.microsoft.com/office/drawing/2014/main" val="4059128434"/>
                    </a:ext>
                  </a:extLst>
                </a:gridCol>
                <a:gridCol w="208280">
                  <a:extLst>
                    <a:ext uri="{9D8B030D-6E8A-4147-A177-3AD203B41FA5}">
                      <a16:colId xmlns:a16="http://schemas.microsoft.com/office/drawing/2014/main" val="2628661150"/>
                    </a:ext>
                  </a:extLst>
                </a:gridCol>
                <a:gridCol w="208280">
                  <a:extLst>
                    <a:ext uri="{9D8B030D-6E8A-4147-A177-3AD203B41FA5}">
                      <a16:colId xmlns:a16="http://schemas.microsoft.com/office/drawing/2014/main" val="921968828"/>
                    </a:ext>
                  </a:extLst>
                </a:gridCol>
                <a:gridCol w="208280">
                  <a:extLst>
                    <a:ext uri="{9D8B030D-6E8A-4147-A177-3AD203B41FA5}">
                      <a16:colId xmlns:a16="http://schemas.microsoft.com/office/drawing/2014/main" val="1291484215"/>
                    </a:ext>
                  </a:extLst>
                </a:gridCol>
                <a:gridCol w="208280">
                  <a:extLst>
                    <a:ext uri="{9D8B030D-6E8A-4147-A177-3AD203B41FA5}">
                      <a16:colId xmlns:a16="http://schemas.microsoft.com/office/drawing/2014/main" val="1969304904"/>
                    </a:ext>
                  </a:extLst>
                </a:gridCol>
                <a:gridCol w="208280">
                  <a:extLst>
                    <a:ext uri="{9D8B030D-6E8A-4147-A177-3AD203B41FA5}">
                      <a16:colId xmlns:a16="http://schemas.microsoft.com/office/drawing/2014/main" val="2358547469"/>
                    </a:ext>
                  </a:extLst>
                </a:gridCol>
                <a:gridCol w="208280">
                  <a:extLst>
                    <a:ext uri="{9D8B030D-6E8A-4147-A177-3AD203B41FA5}">
                      <a16:colId xmlns:a16="http://schemas.microsoft.com/office/drawing/2014/main" val="4103708971"/>
                    </a:ext>
                  </a:extLst>
                </a:gridCol>
                <a:gridCol w="208280">
                  <a:extLst>
                    <a:ext uri="{9D8B030D-6E8A-4147-A177-3AD203B41FA5}">
                      <a16:colId xmlns:a16="http://schemas.microsoft.com/office/drawing/2014/main" val="2942948700"/>
                    </a:ext>
                  </a:extLst>
                </a:gridCol>
                <a:gridCol w="208280">
                  <a:extLst>
                    <a:ext uri="{9D8B030D-6E8A-4147-A177-3AD203B41FA5}">
                      <a16:colId xmlns:a16="http://schemas.microsoft.com/office/drawing/2014/main" val="2343339836"/>
                    </a:ext>
                  </a:extLst>
                </a:gridCol>
                <a:gridCol w="208280">
                  <a:extLst>
                    <a:ext uri="{9D8B030D-6E8A-4147-A177-3AD203B41FA5}">
                      <a16:colId xmlns:a16="http://schemas.microsoft.com/office/drawing/2014/main" val="492959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4638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- 2019-10-21 15:13:54</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 Yeni, gençlere bankacılık sektörüyle ilgili tecrübelerini aktardı.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https://scontent.xx.fbcdn.net/v/t1.0-9/p720x720/73472706_2511021212311992_7379990524591079424_n.jpg?_nc_cat=108&amp;_nc_oc=AQmp--9JpJTadujyPab0rXrFCr3H0aaknRJ8yNGr8HHF6kUx8wqd124ayHU6n_DAnhg&amp;_nc_ht=scontent.xx&amp;oh=c3ce62249a3d31f8dafd6e736a8186b4&amp;oe=5E4B70DB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12:22:31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4280965"/>
                  </a:ext>
                </a:extLst>
              </a:tr>
            </a:tbl>
          </a:graphicData>
        </a:graphic>
      </p:graphicFrame>
      <p:sp>
        <p:nvSpPr>
          <p:cNvPr id="4" name="Text Placeholder 3">
            <a:extLst>
              <a:ext uri="{FF2B5EF4-FFF2-40B4-BE49-F238E27FC236}">
                <a16:creationId xmlns:a16="http://schemas.microsoft.com/office/drawing/2014/main" id="{EAEFD398-13B8-4712-8364-8A826D2B578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22555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A6C8-5510-42AA-A23B-CC9FD5D6825F}"/>
              </a:ext>
            </a:extLst>
          </p:cNvPr>
          <p:cNvSpPr>
            <a:spLocks noGrp="1"/>
          </p:cNvSpPr>
          <p:nvPr>
            <p:ph type="title"/>
          </p:nvPr>
        </p:nvSpPr>
        <p:spPr/>
        <p:txBody>
          <a:bodyPr/>
          <a:lstStyle/>
          <a:p>
            <a:r>
              <a:rPr lang="en-US"/>
              <a:t>Facebook Own Posts Table | Yapı Kredi İK - 9 of 21</a:t>
            </a:r>
          </a:p>
        </p:txBody>
      </p:sp>
      <p:graphicFrame>
        <p:nvGraphicFramePr>
          <p:cNvPr id="5" name="Table Placeholder 4">
            <a:extLst>
              <a:ext uri="{FF2B5EF4-FFF2-40B4-BE49-F238E27FC236}">
                <a16:creationId xmlns:a16="http://schemas.microsoft.com/office/drawing/2014/main" id="{E0050272-B0B2-406D-A3E3-F16EB8C6A6C1}"/>
              </a:ext>
            </a:extLst>
          </p:cNvPr>
          <p:cNvGraphicFramePr>
            <a:graphicFrameLocks noGrp="1"/>
          </p:cNvGraphicFramePr>
          <p:nvPr>
            <p:ph type="tbl" sz="quarter" idx="13"/>
            <p:extLst>
              <p:ext uri="{D42A27DB-BD31-4B8C-83A1-F6EECF244321}">
                <p14:modId xmlns:p14="http://schemas.microsoft.com/office/powerpoint/2010/main" val="238264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6031001"/>
                    </a:ext>
                  </a:extLst>
                </a:gridCol>
                <a:gridCol w="905256">
                  <a:extLst>
                    <a:ext uri="{9D8B030D-6E8A-4147-A177-3AD203B41FA5}">
                      <a16:colId xmlns:a16="http://schemas.microsoft.com/office/drawing/2014/main" val="356322400"/>
                    </a:ext>
                  </a:extLst>
                </a:gridCol>
                <a:gridCol w="246888">
                  <a:extLst>
                    <a:ext uri="{9D8B030D-6E8A-4147-A177-3AD203B41FA5}">
                      <a16:colId xmlns:a16="http://schemas.microsoft.com/office/drawing/2014/main" val="3411035252"/>
                    </a:ext>
                  </a:extLst>
                </a:gridCol>
                <a:gridCol w="208280">
                  <a:extLst>
                    <a:ext uri="{9D8B030D-6E8A-4147-A177-3AD203B41FA5}">
                      <a16:colId xmlns:a16="http://schemas.microsoft.com/office/drawing/2014/main" val="1615025339"/>
                    </a:ext>
                  </a:extLst>
                </a:gridCol>
                <a:gridCol w="208280">
                  <a:extLst>
                    <a:ext uri="{9D8B030D-6E8A-4147-A177-3AD203B41FA5}">
                      <a16:colId xmlns:a16="http://schemas.microsoft.com/office/drawing/2014/main" val="2974487738"/>
                    </a:ext>
                  </a:extLst>
                </a:gridCol>
                <a:gridCol w="208280">
                  <a:extLst>
                    <a:ext uri="{9D8B030D-6E8A-4147-A177-3AD203B41FA5}">
                      <a16:colId xmlns:a16="http://schemas.microsoft.com/office/drawing/2014/main" val="1478215247"/>
                    </a:ext>
                  </a:extLst>
                </a:gridCol>
                <a:gridCol w="208280">
                  <a:extLst>
                    <a:ext uri="{9D8B030D-6E8A-4147-A177-3AD203B41FA5}">
                      <a16:colId xmlns:a16="http://schemas.microsoft.com/office/drawing/2014/main" val="2478840273"/>
                    </a:ext>
                  </a:extLst>
                </a:gridCol>
                <a:gridCol w="208280">
                  <a:extLst>
                    <a:ext uri="{9D8B030D-6E8A-4147-A177-3AD203B41FA5}">
                      <a16:colId xmlns:a16="http://schemas.microsoft.com/office/drawing/2014/main" val="2996383676"/>
                    </a:ext>
                  </a:extLst>
                </a:gridCol>
                <a:gridCol w="208280">
                  <a:extLst>
                    <a:ext uri="{9D8B030D-6E8A-4147-A177-3AD203B41FA5}">
                      <a16:colId xmlns:a16="http://schemas.microsoft.com/office/drawing/2014/main" val="109983989"/>
                    </a:ext>
                  </a:extLst>
                </a:gridCol>
                <a:gridCol w="208280">
                  <a:extLst>
                    <a:ext uri="{9D8B030D-6E8A-4147-A177-3AD203B41FA5}">
                      <a16:colId xmlns:a16="http://schemas.microsoft.com/office/drawing/2014/main" val="1613826210"/>
                    </a:ext>
                  </a:extLst>
                </a:gridCol>
                <a:gridCol w="208280">
                  <a:extLst>
                    <a:ext uri="{9D8B030D-6E8A-4147-A177-3AD203B41FA5}">
                      <a16:colId xmlns:a16="http://schemas.microsoft.com/office/drawing/2014/main" val="4056990407"/>
                    </a:ext>
                  </a:extLst>
                </a:gridCol>
                <a:gridCol w="208280">
                  <a:extLst>
                    <a:ext uri="{9D8B030D-6E8A-4147-A177-3AD203B41FA5}">
                      <a16:colId xmlns:a16="http://schemas.microsoft.com/office/drawing/2014/main" val="2330219556"/>
                    </a:ext>
                  </a:extLst>
                </a:gridCol>
                <a:gridCol w="208280">
                  <a:extLst>
                    <a:ext uri="{9D8B030D-6E8A-4147-A177-3AD203B41FA5}">
                      <a16:colId xmlns:a16="http://schemas.microsoft.com/office/drawing/2014/main" val="4082238814"/>
                    </a:ext>
                  </a:extLst>
                </a:gridCol>
                <a:gridCol w="208280">
                  <a:extLst>
                    <a:ext uri="{9D8B030D-6E8A-4147-A177-3AD203B41FA5}">
                      <a16:colId xmlns:a16="http://schemas.microsoft.com/office/drawing/2014/main" val="1929595459"/>
                    </a:ext>
                  </a:extLst>
                </a:gridCol>
                <a:gridCol w="208280">
                  <a:extLst>
                    <a:ext uri="{9D8B030D-6E8A-4147-A177-3AD203B41FA5}">
                      <a16:colId xmlns:a16="http://schemas.microsoft.com/office/drawing/2014/main" val="3972586673"/>
                    </a:ext>
                  </a:extLst>
                </a:gridCol>
                <a:gridCol w="208280">
                  <a:extLst>
                    <a:ext uri="{9D8B030D-6E8A-4147-A177-3AD203B41FA5}">
                      <a16:colId xmlns:a16="http://schemas.microsoft.com/office/drawing/2014/main" val="766693561"/>
                    </a:ext>
                  </a:extLst>
                </a:gridCol>
                <a:gridCol w="208280">
                  <a:extLst>
                    <a:ext uri="{9D8B030D-6E8A-4147-A177-3AD203B41FA5}">
                      <a16:colId xmlns:a16="http://schemas.microsoft.com/office/drawing/2014/main" val="4094645244"/>
                    </a:ext>
                  </a:extLst>
                </a:gridCol>
                <a:gridCol w="208280">
                  <a:extLst>
                    <a:ext uri="{9D8B030D-6E8A-4147-A177-3AD203B41FA5}">
                      <a16:colId xmlns:a16="http://schemas.microsoft.com/office/drawing/2014/main" val="2109668525"/>
                    </a:ext>
                  </a:extLst>
                </a:gridCol>
                <a:gridCol w="208280">
                  <a:extLst>
                    <a:ext uri="{9D8B030D-6E8A-4147-A177-3AD203B41FA5}">
                      <a16:colId xmlns:a16="http://schemas.microsoft.com/office/drawing/2014/main" val="262855402"/>
                    </a:ext>
                  </a:extLst>
                </a:gridCol>
                <a:gridCol w="208280">
                  <a:extLst>
                    <a:ext uri="{9D8B030D-6E8A-4147-A177-3AD203B41FA5}">
                      <a16:colId xmlns:a16="http://schemas.microsoft.com/office/drawing/2014/main" val="2253381322"/>
                    </a:ext>
                  </a:extLst>
                </a:gridCol>
                <a:gridCol w="208280">
                  <a:extLst>
                    <a:ext uri="{9D8B030D-6E8A-4147-A177-3AD203B41FA5}">
                      <a16:colId xmlns:a16="http://schemas.microsoft.com/office/drawing/2014/main" val="1978157022"/>
                    </a:ext>
                  </a:extLst>
                </a:gridCol>
                <a:gridCol w="208280">
                  <a:extLst>
                    <a:ext uri="{9D8B030D-6E8A-4147-A177-3AD203B41FA5}">
                      <a16:colId xmlns:a16="http://schemas.microsoft.com/office/drawing/2014/main" val="4254632941"/>
                    </a:ext>
                  </a:extLst>
                </a:gridCol>
                <a:gridCol w="208280">
                  <a:extLst>
                    <a:ext uri="{9D8B030D-6E8A-4147-A177-3AD203B41FA5}">
                      <a16:colId xmlns:a16="http://schemas.microsoft.com/office/drawing/2014/main" val="3741997248"/>
                    </a:ext>
                  </a:extLst>
                </a:gridCol>
                <a:gridCol w="208280">
                  <a:extLst>
                    <a:ext uri="{9D8B030D-6E8A-4147-A177-3AD203B41FA5}">
                      <a16:colId xmlns:a16="http://schemas.microsoft.com/office/drawing/2014/main" val="823866319"/>
                    </a:ext>
                  </a:extLst>
                </a:gridCol>
                <a:gridCol w="208280">
                  <a:extLst>
                    <a:ext uri="{9D8B030D-6E8A-4147-A177-3AD203B41FA5}">
                      <a16:colId xmlns:a16="http://schemas.microsoft.com/office/drawing/2014/main" val="4018579786"/>
                    </a:ext>
                  </a:extLst>
                </a:gridCol>
                <a:gridCol w="208280">
                  <a:extLst>
                    <a:ext uri="{9D8B030D-6E8A-4147-A177-3AD203B41FA5}">
                      <a16:colId xmlns:a16="http://schemas.microsoft.com/office/drawing/2014/main" val="1270214088"/>
                    </a:ext>
                  </a:extLst>
                </a:gridCol>
                <a:gridCol w="208280">
                  <a:extLst>
                    <a:ext uri="{9D8B030D-6E8A-4147-A177-3AD203B41FA5}">
                      <a16:colId xmlns:a16="http://schemas.microsoft.com/office/drawing/2014/main" val="86281997"/>
                    </a:ext>
                  </a:extLst>
                </a:gridCol>
                <a:gridCol w="208280">
                  <a:extLst>
                    <a:ext uri="{9D8B030D-6E8A-4147-A177-3AD203B41FA5}">
                      <a16:colId xmlns:a16="http://schemas.microsoft.com/office/drawing/2014/main" val="3631099911"/>
                    </a:ext>
                  </a:extLst>
                </a:gridCol>
                <a:gridCol w="208280">
                  <a:extLst>
                    <a:ext uri="{9D8B030D-6E8A-4147-A177-3AD203B41FA5}">
                      <a16:colId xmlns:a16="http://schemas.microsoft.com/office/drawing/2014/main" val="2488718465"/>
                    </a:ext>
                  </a:extLst>
                </a:gridCol>
                <a:gridCol w="208280">
                  <a:extLst>
                    <a:ext uri="{9D8B030D-6E8A-4147-A177-3AD203B41FA5}">
                      <a16:colId xmlns:a16="http://schemas.microsoft.com/office/drawing/2014/main" val="1608598690"/>
                    </a:ext>
                  </a:extLst>
                </a:gridCol>
                <a:gridCol w="208280">
                  <a:extLst>
                    <a:ext uri="{9D8B030D-6E8A-4147-A177-3AD203B41FA5}">
                      <a16:colId xmlns:a16="http://schemas.microsoft.com/office/drawing/2014/main" val="391513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89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- 2019-10-18 15:28:08</a:t>
                      </a:r>
                      <a:r>
                        <a:rPr kumimoji="0" lang="en-US" sz="1000" b="0" i="0" u="none" strike="noStrike" kern="1200" cap="none" spc="0" normalizeH="0" baseline="0" noProof="0">
                          <a:ln>
                            <a:noFill/>
                          </a:ln>
                          <a:solidFill>
                            <a:prstClr val="black"/>
                          </a:solidFill>
                          <a:effectLst/>
                          <a:uLnTx/>
                          <a:uFillTx/>
                          <a:latin typeface="+mn-lt"/>
                          <a:ea typeface="+mn-ea"/>
                          <a:cs typeface="+mn-cs"/>
                        </a:rPr>
                        <a:t>
 Yapı Kredi'deki iş hayatıma 2004 yılında Bireysel Müşteri Temsilcisi olarak başladım. Şimdi ise Çankırı Şubesi’nde Şube Müdürü olarak görev yapıyorum.
Benim için Yapı Kredi: Kocaman bir aileye sahip olmak ve bundan gurur duymaktır.
Sizlere tavsiyem: Verdiğiniz kararlarda kendinize güvenin. Azim ve gayretinizi kaybetmeden mücadelenize devam 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https://scontent.xx.fbcdn.net/v/t1.0-9/p720x720/74894443_2504644016283045_5257263781049794560_o.png?_nc_cat=109&amp;_nc_oc=AQmaAY9j5Jb7gkx8DPQQZG4kbeVuaAGzH5uO7Ax9VH9bpS04egZcuZZxtSzWedYC7hc&amp;_nc_ht=scontent.xx&amp;oh=97d4c048d64610f1480a4ee18adb22e6&amp;oe=5E8A1498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11/17/2019 06:23:52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2880770"/>
                  </a:ext>
                </a:extLst>
              </a:tr>
            </a:tbl>
          </a:graphicData>
        </a:graphic>
      </p:graphicFrame>
      <p:sp>
        <p:nvSpPr>
          <p:cNvPr id="4" name="Text Placeholder 3">
            <a:extLst>
              <a:ext uri="{FF2B5EF4-FFF2-40B4-BE49-F238E27FC236}">
                <a16:creationId xmlns:a16="http://schemas.microsoft.com/office/drawing/2014/main" id="{9E750C47-5918-47D5-AB40-657AE6A5235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48832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2E6BB-A08F-486D-B22E-378E68E50F9D}"/>
              </a:ext>
            </a:extLst>
          </p:cNvPr>
          <p:cNvSpPr>
            <a:spLocks noGrp="1"/>
          </p:cNvSpPr>
          <p:nvPr>
            <p:ph type="title"/>
          </p:nvPr>
        </p:nvSpPr>
        <p:spPr/>
        <p:txBody>
          <a:bodyPr/>
          <a:lstStyle/>
          <a:p>
            <a:r>
              <a:rPr lang="en-US"/>
              <a:t>Facebook Own Posts Table | Yapı Kredi İK - 10 of 21</a:t>
            </a:r>
          </a:p>
        </p:txBody>
      </p:sp>
      <p:graphicFrame>
        <p:nvGraphicFramePr>
          <p:cNvPr id="5" name="Table Placeholder 4">
            <a:extLst>
              <a:ext uri="{FF2B5EF4-FFF2-40B4-BE49-F238E27FC236}">
                <a16:creationId xmlns:a16="http://schemas.microsoft.com/office/drawing/2014/main" id="{170D2A33-A7CD-41E2-89E2-0BA985E1484A}"/>
              </a:ext>
            </a:extLst>
          </p:cNvPr>
          <p:cNvGraphicFramePr>
            <a:graphicFrameLocks noGrp="1"/>
          </p:cNvGraphicFramePr>
          <p:nvPr>
            <p:ph type="tbl" sz="quarter" idx="13"/>
            <p:extLst>
              <p:ext uri="{D42A27DB-BD31-4B8C-83A1-F6EECF244321}">
                <p14:modId xmlns:p14="http://schemas.microsoft.com/office/powerpoint/2010/main" val="391205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4881144"/>
                    </a:ext>
                  </a:extLst>
                </a:gridCol>
                <a:gridCol w="905256">
                  <a:extLst>
                    <a:ext uri="{9D8B030D-6E8A-4147-A177-3AD203B41FA5}">
                      <a16:colId xmlns:a16="http://schemas.microsoft.com/office/drawing/2014/main" val="1003819804"/>
                    </a:ext>
                  </a:extLst>
                </a:gridCol>
                <a:gridCol w="246888">
                  <a:extLst>
                    <a:ext uri="{9D8B030D-6E8A-4147-A177-3AD203B41FA5}">
                      <a16:colId xmlns:a16="http://schemas.microsoft.com/office/drawing/2014/main" val="3681418233"/>
                    </a:ext>
                  </a:extLst>
                </a:gridCol>
                <a:gridCol w="208280">
                  <a:extLst>
                    <a:ext uri="{9D8B030D-6E8A-4147-A177-3AD203B41FA5}">
                      <a16:colId xmlns:a16="http://schemas.microsoft.com/office/drawing/2014/main" val="744388520"/>
                    </a:ext>
                  </a:extLst>
                </a:gridCol>
                <a:gridCol w="208280">
                  <a:extLst>
                    <a:ext uri="{9D8B030D-6E8A-4147-A177-3AD203B41FA5}">
                      <a16:colId xmlns:a16="http://schemas.microsoft.com/office/drawing/2014/main" val="1580864914"/>
                    </a:ext>
                  </a:extLst>
                </a:gridCol>
                <a:gridCol w="208280">
                  <a:extLst>
                    <a:ext uri="{9D8B030D-6E8A-4147-A177-3AD203B41FA5}">
                      <a16:colId xmlns:a16="http://schemas.microsoft.com/office/drawing/2014/main" val="2507646460"/>
                    </a:ext>
                  </a:extLst>
                </a:gridCol>
                <a:gridCol w="208280">
                  <a:extLst>
                    <a:ext uri="{9D8B030D-6E8A-4147-A177-3AD203B41FA5}">
                      <a16:colId xmlns:a16="http://schemas.microsoft.com/office/drawing/2014/main" val="2666319275"/>
                    </a:ext>
                  </a:extLst>
                </a:gridCol>
                <a:gridCol w="208280">
                  <a:extLst>
                    <a:ext uri="{9D8B030D-6E8A-4147-A177-3AD203B41FA5}">
                      <a16:colId xmlns:a16="http://schemas.microsoft.com/office/drawing/2014/main" val="1059733396"/>
                    </a:ext>
                  </a:extLst>
                </a:gridCol>
                <a:gridCol w="208280">
                  <a:extLst>
                    <a:ext uri="{9D8B030D-6E8A-4147-A177-3AD203B41FA5}">
                      <a16:colId xmlns:a16="http://schemas.microsoft.com/office/drawing/2014/main" val="791113887"/>
                    </a:ext>
                  </a:extLst>
                </a:gridCol>
                <a:gridCol w="208280">
                  <a:extLst>
                    <a:ext uri="{9D8B030D-6E8A-4147-A177-3AD203B41FA5}">
                      <a16:colId xmlns:a16="http://schemas.microsoft.com/office/drawing/2014/main" val="931419523"/>
                    </a:ext>
                  </a:extLst>
                </a:gridCol>
                <a:gridCol w="208280">
                  <a:extLst>
                    <a:ext uri="{9D8B030D-6E8A-4147-A177-3AD203B41FA5}">
                      <a16:colId xmlns:a16="http://schemas.microsoft.com/office/drawing/2014/main" val="2055575806"/>
                    </a:ext>
                  </a:extLst>
                </a:gridCol>
                <a:gridCol w="208280">
                  <a:extLst>
                    <a:ext uri="{9D8B030D-6E8A-4147-A177-3AD203B41FA5}">
                      <a16:colId xmlns:a16="http://schemas.microsoft.com/office/drawing/2014/main" val="1222759008"/>
                    </a:ext>
                  </a:extLst>
                </a:gridCol>
                <a:gridCol w="208280">
                  <a:extLst>
                    <a:ext uri="{9D8B030D-6E8A-4147-A177-3AD203B41FA5}">
                      <a16:colId xmlns:a16="http://schemas.microsoft.com/office/drawing/2014/main" val="2800236210"/>
                    </a:ext>
                  </a:extLst>
                </a:gridCol>
                <a:gridCol w="208280">
                  <a:extLst>
                    <a:ext uri="{9D8B030D-6E8A-4147-A177-3AD203B41FA5}">
                      <a16:colId xmlns:a16="http://schemas.microsoft.com/office/drawing/2014/main" val="2693045619"/>
                    </a:ext>
                  </a:extLst>
                </a:gridCol>
                <a:gridCol w="208280">
                  <a:extLst>
                    <a:ext uri="{9D8B030D-6E8A-4147-A177-3AD203B41FA5}">
                      <a16:colId xmlns:a16="http://schemas.microsoft.com/office/drawing/2014/main" val="2051619747"/>
                    </a:ext>
                  </a:extLst>
                </a:gridCol>
                <a:gridCol w="208280">
                  <a:extLst>
                    <a:ext uri="{9D8B030D-6E8A-4147-A177-3AD203B41FA5}">
                      <a16:colId xmlns:a16="http://schemas.microsoft.com/office/drawing/2014/main" val="3061341611"/>
                    </a:ext>
                  </a:extLst>
                </a:gridCol>
                <a:gridCol w="208280">
                  <a:extLst>
                    <a:ext uri="{9D8B030D-6E8A-4147-A177-3AD203B41FA5}">
                      <a16:colId xmlns:a16="http://schemas.microsoft.com/office/drawing/2014/main" val="3692235423"/>
                    </a:ext>
                  </a:extLst>
                </a:gridCol>
                <a:gridCol w="208280">
                  <a:extLst>
                    <a:ext uri="{9D8B030D-6E8A-4147-A177-3AD203B41FA5}">
                      <a16:colId xmlns:a16="http://schemas.microsoft.com/office/drawing/2014/main" val="481494961"/>
                    </a:ext>
                  </a:extLst>
                </a:gridCol>
                <a:gridCol w="208280">
                  <a:extLst>
                    <a:ext uri="{9D8B030D-6E8A-4147-A177-3AD203B41FA5}">
                      <a16:colId xmlns:a16="http://schemas.microsoft.com/office/drawing/2014/main" val="641556871"/>
                    </a:ext>
                  </a:extLst>
                </a:gridCol>
                <a:gridCol w="208280">
                  <a:extLst>
                    <a:ext uri="{9D8B030D-6E8A-4147-A177-3AD203B41FA5}">
                      <a16:colId xmlns:a16="http://schemas.microsoft.com/office/drawing/2014/main" val="2091017774"/>
                    </a:ext>
                  </a:extLst>
                </a:gridCol>
                <a:gridCol w="208280">
                  <a:extLst>
                    <a:ext uri="{9D8B030D-6E8A-4147-A177-3AD203B41FA5}">
                      <a16:colId xmlns:a16="http://schemas.microsoft.com/office/drawing/2014/main" val="2340045714"/>
                    </a:ext>
                  </a:extLst>
                </a:gridCol>
                <a:gridCol w="208280">
                  <a:extLst>
                    <a:ext uri="{9D8B030D-6E8A-4147-A177-3AD203B41FA5}">
                      <a16:colId xmlns:a16="http://schemas.microsoft.com/office/drawing/2014/main" val="3051101608"/>
                    </a:ext>
                  </a:extLst>
                </a:gridCol>
                <a:gridCol w="208280">
                  <a:extLst>
                    <a:ext uri="{9D8B030D-6E8A-4147-A177-3AD203B41FA5}">
                      <a16:colId xmlns:a16="http://schemas.microsoft.com/office/drawing/2014/main" val="535729065"/>
                    </a:ext>
                  </a:extLst>
                </a:gridCol>
                <a:gridCol w="208280">
                  <a:extLst>
                    <a:ext uri="{9D8B030D-6E8A-4147-A177-3AD203B41FA5}">
                      <a16:colId xmlns:a16="http://schemas.microsoft.com/office/drawing/2014/main" val="357549324"/>
                    </a:ext>
                  </a:extLst>
                </a:gridCol>
                <a:gridCol w="208280">
                  <a:extLst>
                    <a:ext uri="{9D8B030D-6E8A-4147-A177-3AD203B41FA5}">
                      <a16:colId xmlns:a16="http://schemas.microsoft.com/office/drawing/2014/main" val="2083174637"/>
                    </a:ext>
                  </a:extLst>
                </a:gridCol>
                <a:gridCol w="208280">
                  <a:extLst>
                    <a:ext uri="{9D8B030D-6E8A-4147-A177-3AD203B41FA5}">
                      <a16:colId xmlns:a16="http://schemas.microsoft.com/office/drawing/2014/main" val="4230527740"/>
                    </a:ext>
                  </a:extLst>
                </a:gridCol>
                <a:gridCol w="208280">
                  <a:extLst>
                    <a:ext uri="{9D8B030D-6E8A-4147-A177-3AD203B41FA5}">
                      <a16:colId xmlns:a16="http://schemas.microsoft.com/office/drawing/2014/main" val="2249448254"/>
                    </a:ext>
                  </a:extLst>
                </a:gridCol>
                <a:gridCol w="208280">
                  <a:extLst>
                    <a:ext uri="{9D8B030D-6E8A-4147-A177-3AD203B41FA5}">
                      <a16:colId xmlns:a16="http://schemas.microsoft.com/office/drawing/2014/main" val="2221958472"/>
                    </a:ext>
                  </a:extLst>
                </a:gridCol>
                <a:gridCol w="208280">
                  <a:extLst>
                    <a:ext uri="{9D8B030D-6E8A-4147-A177-3AD203B41FA5}">
                      <a16:colId xmlns:a16="http://schemas.microsoft.com/office/drawing/2014/main" val="2995519424"/>
                    </a:ext>
                  </a:extLst>
                </a:gridCol>
                <a:gridCol w="208280">
                  <a:extLst>
                    <a:ext uri="{9D8B030D-6E8A-4147-A177-3AD203B41FA5}">
                      <a16:colId xmlns:a16="http://schemas.microsoft.com/office/drawing/2014/main" val="4265154759"/>
                    </a:ext>
                  </a:extLst>
                </a:gridCol>
                <a:gridCol w="208280">
                  <a:extLst>
                    <a:ext uri="{9D8B030D-6E8A-4147-A177-3AD203B41FA5}">
                      <a16:colId xmlns:a16="http://schemas.microsoft.com/office/drawing/2014/main" val="3881420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3628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- 2019-10-17 14:46:31</a:t>
                      </a:r>
                      <a:r>
                        <a:rPr kumimoji="0" lang="en-US" sz="1000" b="0" i="0" u="none" strike="noStrike" kern="1200" cap="none" spc="0" normalizeH="0" baseline="0" noProof="0">
                          <a:ln>
                            <a:noFill/>
                          </a:ln>
                          <a:solidFill>
                            <a:prstClr val="black"/>
                          </a:solidFill>
                          <a:effectLst/>
                          <a:uLnTx/>
                          <a:uFillTx/>
                          <a:latin typeface="+mn-lt"/>
                          <a:ea typeface="+mn-ea"/>
                          <a:cs typeface="+mn-cs"/>
                        </a:rPr>
                        <a:t>
 Ertelediğiniz işleri neden ertelediğinizi biliyor musunuz? ⏰  Çalışma arkadaşımız Selin Gürgün’ün ertelenen işler üzerine yazdığı blog yazısına ulaşmak için tıklayın. 👉🏻 http://bit.ly/32p3K38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https://scontent.xx.fbcdn.net/v/t1.0-9/p720x720/72700163_2502539196493527_1999324834114306048_o.png?_nc_cat=109&amp;_nc_oc=AQmNa396dyKvZyLQtCQ3L1Tgr6cmRtWk8dfP8_4k0m5T9zKkIzJMSFJlZYgEXFdkJz4&amp;_nc_ht=scontent.xx&amp;oh=d8068bbef725f60e3fd0e0daa2a9c9af&amp;oe=5E405C22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00:22:00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4334033"/>
                  </a:ext>
                </a:extLst>
              </a:tr>
            </a:tbl>
          </a:graphicData>
        </a:graphic>
      </p:graphicFrame>
      <p:sp>
        <p:nvSpPr>
          <p:cNvPr id="4" name="Text Placeholder 3">
            <a:extLst>
              <a:ext uri="{FF2B5EF4-FFF2-40B4-BE49-F238E27FC236}">
                <a16:creationId xmlns:a16="http://schemas.microsoft.com/office/drawing/2014/main" id="{13332191-AE22-4881-AA66-9E71FA68D39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75201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58091-366A-44F5-8AD1-3846EFD43051}"/>
              </a:ext>
            </a:extLst>
          </p:cNvPr>
          <p:cNvSpPr>
            <a:spLocks noGrp="1"/>
          </p:cNvSpPr>
          <p:nvPr>
            <p:ph type="title"/>
          </p:nvPr>
        </p:nvSpPr>
        <p:spPr/>
        <p:txBody>
          <a:bodyPr/>
          <a:lstStyle/>
          <a:p>
            <a:r>
              <a:rPr lang="en-US"/>
              <a:t>Facebook Own Posts Table | Yapı Kredi İK - 11 of 21</a:t>
            </a:r>
          </a:p>
        </p:txBody>
      </p:sp>
      <p:graphicFrame>
        <p:nvGraphicFramePr>
          <p:cNvPr id="5" name="Table Placeholder 4">
            <a:extLst>
              <a:ext uri="{FF2B5EF4-FFF2-40B4-BE49-F238E27FC236}">
                <a16:creationId xmlns:a16="http://schemas.microsoft.com/office/drawing/2014/main" id="{05A7BE0C-4F3C-4EDF-BABE-CDCAE5D2C3E9}"/>
              </a:ext>
            </a:extLst>
          </p:cNvPr>
          <p:cNvGraphicFramePr>
            <a:graphicFrameLocks noGrp="1"/>
          </p:cNvGraphicFramePr>
          <p:nvPr>
            <p:ph type="tbl" sz="quarter" idx="13"/>
            <p:extLst>
              <p:ext uri="{D42A27DB-BD31-4B8C-83A1-F6EECF244321}">
                <p14:modId xmlns:p14="http://schemas.microsoft.com/office/powerpoint/2010/main" val="256281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26929488"/>
                    </a:ext>
                  </a:extLst>
                </a:gridCol>
                <a:gridCol w="905256">
                  <a:extLst>
                    <a:ext uri="{9D8B030D-6E8A-4147-A177-3AD203B41FA5}">
                      <a16:colId xmlns:a16="http://schemas.microsoft.com/office/drawing/2014/main" val="1779011628"/>
                    </a:ext>
                  </a:extLst>
                </a:gridCol>
                <a:gridCol w="246888">
                  <a:extLst>
                    <a:ext uri="{9D8B030D-6E8A-4147-A177-3AD203B41FA5}">
                      <a16:colId xmlns:a16="http://schemas.microsoft.com/office/drawing/2014/main" val="39792242"/>
                    </a:ext>
                  </a:extLst>
                </a:gridCol>
                <a:gridCol w="208280">
                  <a:extLst>
                    <a:ext uri="{9D8B030D-6E8A-4147-A177-3AD203B41FA5}">
                      <a16:colId xmlns:a16="http://schemas.microsoft.com/office/drawing/2014/main" val="3587187606"/>
                    </a:ext>
                  </a:extLst>
                </a:gridCol>
                <a:gridCol w="208280">
                  <a:extLst>
                    <a:ext uri="{9D8B030D-6E8A-4147-A177-3AD203B41FA5}">
                      <a16:colId xmlns:a16="http://schemas.microsoft.com/office/drawing/2014/main" val="964837302"/>
                    </a:ext>
                  </a:extLst>
                </a:gridCol>
                <a:gridCol w="208280">
                  <a:extLst>
                    <a:ext uri="{9D8B030D-6E8A-4147-A177-3AD203B41FA5}">
                      <a16:colId xmlns:a16="http://schemas.microsoft.com/office/drawing/2014/main" val="758707974"/>
                    </a:ext>
                  </a:extLst>
                </a:gridCol>
                <a:gridCol w="208280">
                  <a:extLst>
                    <a:ext uri="{9D8B030D-6E8A-4147-A177-3AD203B41FA5}">
                      <a16:colId xmlns:a16="http://schemas.microsoft.com/office/drawing/2014/main" val="2207651136"/>
                    </a:ext>
                  </a:extLst>
                </a:gridCol>
                <a:gridCol w="208280">
                  <a:extLst>
                    <a:ext uri="{9D8B030D-6E8A-4147-A177-3AD203B41FA5}">
                      <a16:colId xmlns:a16="http://schemas.microsoft.com/office/drawing/2014/main" val="1139651161"/>
                    </a:ext>
                  </a:extLst>
                </a:gridCol>
                <a:gridCol w="208280">
                  <a:extLst>
                    <a:ext uri="{9D8B030D-6E8A-4147-A177-3AD203B41FA5}">
                      <a16:colId xmlns:a16="http://schemas.microsoft.com/office/drawing/2014/main" val="3610012208"/>
                    </a:ext>
                  </a:extLst>
                </a:gridCol>
                <a:gridCol w="208280">
                  <a:extLst>
                    <a:ext uri="{9D8B030D-6E8A-4147-A177-3AD203B41FA5}">
                      <a16:colId xmlns:a16="http://schemas.microsoft.com/office/drawing/2014/main" val="1826741972"/>
                    </a:ext>
                  </a:extLst>
                </a:gridCol>
                <a:gridCol w="208280">
                  <a:extLst>
                    <a:ext uri="{9D8B030D-6E8A-4147-A177-3AD203B41FA5}">
                      <a16:colId xmlns:a16="http://schemas.microsoft.com/office/drawing/2014/main" val="307487767"/>
                    </a:ext>
                  </a:extLst>
                </a:gridCol>
                <a:gridCol w="208280">
                  <a:extLst>
                    <a:ext uri="{9D8B030D-6E8A-4147-A177-3AD203B41FA5}">
                      <a16:colId xmlns:a16="http://schemas.microsoft.com/office/drawing/2014/main" val="912911138"/>
                    </a:ext>
                  </a:extLst>
                </a:gridCol>
                <a:gridCol w="208280">
                  <a:extLst>
                    <a:ext uri="{9D8B030D-6E8A-4147-A177-3AD203B41FA5}">
                      <a16:colId xmlns:a16="http://schemas.microsoft.com/office/drawing/2014/main" val="4091826652"/>
                    </a:ext>
                  </a:extLst>
                </a:gridCol>
                <a:gridCol w="208280">
                  <a:extLst>
                    <a:ext uri="{9D8B030D-6E8A-4147-A177-3AD203B41FA5}">
                      <a16:colId xmlns:a16="http://schemas.microsoft.com/office/drawing/2014/main" val="3342039500"/>
                    </a:ext>
                  </a:extLst>
                </a:gridCol>
                <a:gridCol w="208280">
                  <a:extLst>
                    <a:ext uri="{9D8B030D-6E8A-4147-A177-3AD203B41FA5}">
                      <a16:colId xmlns:a16="http://schemas.microsoft.com/office/drawing/2014/main" val="3897080809"/>
                    </a:ext>
                  </a:extLst>
                </a:gridCol>
                <a:gridCol w="208280">
                  <a:extLst>
                    <a:ext uri="{9D8B030D-6E8A-4147-A177-3AD203B41FA5}">
                      <a16:colId xmlns:a16="http://schemas.microsoft.com/office/drawing/2014/main" val="2178727909"/>
                    </a:ext>
                  </a:extLst>
                </a:gridCol>
                <a:gridCol w="208280">
                  <a:extLst>
                    <a:ext uri="{9D8B030D-6E8A-4147-A177-3AD203B41FA5}">
                      <a16:colId xmlns:a16="http://schemas.microsoft.com/office/drawing/2014/main" val="1088667681"/>
                    </a:ext>
                  </a:extLst>
                </a:gridCol>
                <a:gridCol w="208280">
                  <a:extLst>
                    <a:ext uri="{9D8B030D-6E8A-4147-A177-3AD203B41FA5}">
                      <a16:colId xmlns:a16="http://schemas.microsoft.com/office/drawing/2014/main" val="2693496508"/>
                    </a:ext>
                  </a:extLst>
                </a:gridCol>
                <a:gridCol w="208280">
                  <a:extLst>
                    <a:ext uri="{9D8B030D-6E8A-4147-A177-3AD203B41FA5}">
                      <a16:colId xmlns:a16="http://schemas.microsoft.com/office/drawing/2014/main" val="627008492"/>
                    </a:ext>
                  </a:extLst>
                </a:gridCol>
                <a:gridCol w="208280">
                  <a:extLst>
                    <a:ext uri="{9D8B030D-6E8A-4147-A177-3AD203B41FA5}">
                      <a16:colId xmlns:a16="http://schemas.microsoft.com/office/drawing/2014/main" val="3526928705"/>
                    </a:ext>
                  </a:extLst>
                </a:gridCol>
                <a:gridCol w="208280">
                  <a:extLst>
                    <a:ext uri="{9D8B030D-6E8A-4147-A177-3AD203B41FA5}">
                      <a16:colId xmlns:a16="http://schemas.microsoft.com/office/drawing/2014/main" val="1187317708"/>
                    </a:ext>
                  </a:extLst>
                </a:gridCol>
                <a:gridCol w="208280">
                  <a:extLst>
                    <a:ext uri="{9D8B030D-6E8A-4147-A177-3AD203B41FA5}">
                      <a16:colId xmlns:a16="http://schemas.microsoft.com/office/drawing/2014/main" val="996818695"/>
                    </a:ext>
                  </a:extLst>
                </a:gridCol>
                <a:gridCol w="208280">
                  <a:extLst>
                    <a:ext uri="{9D8B030D-6E8A-4147-A177-3AD203B41FA5}">
                      <a16:colId xmlns:a16="http://schemas.microsoft.com/office/drawing/2014/main" val="2928864436"/>
                    </a:ext>
                  </a:extLst>
                </a:gridCol>
                <a:gridCol w="208280">
                  <a:extLst>
                    <a:ext uri="{9D8B030D-6E8A-4147-A177-3AD203B41FA5}">
                      <a16:colId xmlns:a16="http://schemas.microsoft.com/office/drawing/2014/main" val="1607809000"/>
                    </a:ext>
                  </a:extLst>
                </a:gridCol>
                <a:gridCol w="208280">
                  <a:extLst>
                    <a:ext uri="{9D8B030D-6E8A-4147-A177-3AD203B41FA5}">
                      <a16:colId xmlns:a16="http://schemas.microsoft.com/office/drawing/2014/main" val="103278807"/>
                    </a:ext>
                  </a:extLst>
                </a:gridCol>
                <a:gridCol w="208280">
                  <a:extLst>
                    <a:ext uri="{9D8B030D-6E8A-4147-A177-3AD203B41FA5}">
                      <a16:colId xmlns:a16="http://schemas.microsoft.com/office/drawing/2014/main" val="2370785139"/>
                    </a:ext>
                  </a:extLst>
                </a:gridCol>
                <a:gridCol w="208280">
                  <a:extLst>
                    <a:ext uri="{9D8B030D-6E8A-4147-A177-3AD203B41FA5}">
                      <a16:colId xmlns:a16="http://schemas.microsoft.com/office/drawing/2014/main" val="3877429435"/>
                    </a:ext>
                  </a:extLst>
                </a:gridCol>
                <a:gridCol w="208280">
                  <a:extLst>
                    <a:ext uri="{9D8B030D-6E8A-4147-A177-3AD203B41FA5}">
                      <a16:colId xmlns:a16="http://schemas.microsoft.com/office/drawing/2014/main" val="1144139353"/>
                    </a:ext>
                  </a:extLst>
                </a:gridCol>
                <a:gridCol w="208280">
                  <a:extLst>
                    <a:ext uri="{9D8B030D-6E8A-4147-A177-3AD203B41FA5}">
                      <a16:colId xmlns:a16="http://schemas.microsoft.com/office/drawing/2014/main" val="2162622352"/>
                    </a:ext>
                  </a:extLst>
                </a:gridCol>
                <a:gridCol w="208280">
                  <a:extLst>
                    <a:ext uri="{9D8B030D-6E8A-4147-A177-3AD203B41FA5}">
                      <a16:colId xmlns:a16="http://schemas.microsoft.com/office/drawing/2014/main" val="281172526"/>
                    </a:ext>
                  </a:extLst>
                </a:gridCol>
                <a:gridCol w="208280">
                  <a:extLst>
                    <a:ext uri="{9D8B030D-6E8A-4147-A177-3AD203B41FA5}">
                      <a16:colId xmlns:a16="http://schemas.microsoft.com/office/drawing/2014/main" val="276859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9142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- 2019-10-16 14:17:08</a:t>
                      </a:r>
                      <a:r>
                        <a:rPr kumimoji="0" lang="en-US" sz="1000" b="0" i="0" u="none" strike="noStrike" kern="1200" cap="none" spc="0" normalizeH="0" baseline="0" noProof="0">
                          <a:ln>
                            <a:noFill/>
                          </a:ln>
                          <a:solidFill>
                            <a:prstClr val="black"/>
                          </a:solidFill>
                          <a:effectLst/>
                          <a:uLnTx/>
                          <a:uFillTx/>
                          <a:latin typeface="+mn-lt"/>
                          <a:ea typeface="+mn-ea"/>
                          <a:cs typeface="+mn-cs"/>
                        </a:rPr>
                        <a:t>
 Current Trends in Selected Industries dersinde bugün Dijital Bankacılık dersi için direktörümüz Evren Şahin Boğaziçi Üniversitesi'nde!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https://scontent.xx.fbcdn.net/v/t1.0-9/p720x720/72881842_2500515700029210_2652004836261756928_o.jpg?_nc_cat=100&amp;_nc_oc=AQn0zqvedQfWSSxd-UjgRODLkhtN0L_zWxoQ4ytEo2ixIaDjLCvMIckmDFqCVE7qtiI&amp;_nc_ht=scontent.xx&amp;oh=0de88c3e1c3c1c01009de18a8145ec3d&amp;oe=5E4903B6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11/15/2019 12:22:23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4610319"/>
                  </a:ext>
                </a:extLst>
              </a:tr>
            </a:tbl>
          </a:graphicData>
        </a:graphic>
      </p:graphicFrame>
      <p:sp>
        <p:nvSpPr>
          <p:cNvPr id="4" name="Text Placeholder 3">
            <a:extLst>
              <a:ext uri="{FF2B5EF4-FFF2-40B4-BE49-F238E27FC236}">
                <a16:creationId xmlns:a16="http://schemas.microsoft.com/office/drawing/2014/main" id="{A2B20FC0-1901-4A8B-A2D7-230092D5DD5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171410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68687-9559-4C82-A47C-72ABF14A0A54}"/>
              </a:ext>
            </a:extLst>
          </p:cNvPr>
          <p:cNvSpPr>
            <a:spLocks noGrp="1"/>
          </p:cNvSpPr>
          <p:nvPr>
            <p:ph type="title"/>
          </p:nvPr>
        </p:nvSpPr>
        <p:spPr/>
        <p:txBody>
          <a:bodyPr/>
          <a:lstStyle/>
          <a:p>
            <a:r>
              <a:rPr lang="en-US"/>
              <a:t>Facebook Own Posts Table | Yapı Kredi İK - 12 of 21</a:t>
            </a:r>
          </a:p>
        </p:txBody>
      </p:sp>
      <p:graphicFrame>
        <p:nvGraphicFramePr>
          <p:cNvPr id="5" name="Table Placeholder 4">
            <a:extLst>
              <a:ext uri="{FF2B5EF4-FFF2-40B4-BE49-F238E27FC236}">
                <a16:creationId xmlns:a16="http://schemas.microsoft.com/office/drawing/2014/main" id="{D7B88AB3-FA2C-4759-9CD2-25D60F28DBF3}"/>
              </a:ext>
            </a:extLst>
          </p:cNvPr>
          <p:cNvGraphicFramePr>
            <a:graphicFrameLocks noGrp="1"/>
          </p:cNvGraphicFramePr>
          <p:nvPr>
            <p:ph type="tbl" sz="quarter" idx="13"/>
            <p:extLst>
              <p:ext uri="{D42A27DB-BD31-4B8C-83A1-F6EECF244321}">
                <p14:modId xmlns:p14="http://schemas.microsoft.com/office/powerpoint/2010/main" val="348264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7347505"/>
                    </a:ext>
                  </a:extLst>
                </a:gridCol>
                <a:gridCol w="905256">
                  <a:extLst>
                    <a:ext uri="{9D8B030D-6E8A-4147-A177-3AD203B41FA5}">
                      <a16:colId xmlns:a16="http://schemas.microsoft.com/office/drawing/2014/main" val="2691056567"/>
                    </a:ext>
                  </a:extLst>
                </a:gridCol>
                <a:gridCol w="246888">
                  <a:extLst>
                    <a:ext uri="{9D8B030D-6E8A-4147-A177-3AD203B41FA5}">
                      <a16:colId xmlns:a16="http://schemas.microsoft.com/office/drawing/2014/main" val="1817761689"/>
                    </a:ext>
                  </a:extLst>
                </a:gridCol>
                <a:gridCol w="208280">
                  <a:extLst>
                    <a:ext uri="{9D8B030D-6E8A-4147-A177-3AD203B41FA5}">
                      <a16:colId xmlns:a16="http://schemas.microsoft.com/office/drawing/2014/main" val="2793603022"/>
                    </a:ext>
                  </a:extLst>
                </a:gridCol>
                <a:gridCol w="208280">
                  <a:extLst>
                    <a:ext uri="{9D8B030D-6E8A-4147-A177-3AD203B41FA5}">
                      <a16:colId xmlns:a16="http://schemas.microsoft.com/office/drawing/2014/main" val="1923875628"/>
                    </a:ext>
                  </a:extLst>
                </a:gridCol>
                <a:gridCol w="208280">
                  <a:extLst>
                    <a:ext uri="{9D8B030D-6E8A-4147-A177-3AD203B41FA5}">
                      <a16:colId xmlns:a16="http://schemas.microsoft.com/office/drawing/2014/main" val="2271086327"/>
                    </a:ext>
                  </a:extLst>
                </a:gridCol>
                <a:gridCol w="208280">
                  <a:extLst>
                    <a:ext uri="{9D8B030D-6E8A-4147-A177-3AD203B41FA5}">
                      <a16:colId xmlns:a16="http://schemas.microsoft.com/office/drawing/2014/main" val="2355463746"/>
                    </a:ext>
                  </a:extLst>
                </a:gridCol>
                <a:gridCol w="208280">
                  <a:extLst>
                    <a:ext uri="{9D8B030D-6E8A-4147-A177-3AD203B41FA5}">
                      <a16:colId xmlns:a16="http://schemas.microsoft.com/office/drawing/2014/main" val="1591614885"/>
                    </a:ext>
                  </a:extLst>
                </a:gridCol>
                <a:gridCol w="208280">
                  <a:extLst>
                    <a:ext uri="{9D8B030D-6E8A-4147-A177-3AD203B41FA5}">
                      <a16:colId xmlns:a16="http://schemas.microsoft.com/office/drawing/2014/main" val="816101163"/>
                    </a:ext>
                  </a:extLst>
                </a:gridCol>
                <a:gridCol w="208280">
                  <a:extLst>
                    <a:ext uri="{9D8B030D-6E8A-4147-A177-3AD203B41FA5}">
                      <a16:colId xmlns:a16="http://schemas.microsoft.com/office/drawing/2014/main" val="820973957"/>
                    </a:ext>
                  </a:extLst>
                </a:gridCol>
                <a:gridCol w="208280">
                  <a:extLst>
                    <a:ext uri="{9D8B030D-6E8A-4147-A177-3AD203B41FA5}">
                      <a16:colId xmlns:a16="http://schemas.microsoft.com/office/drawing/2014/main" val="2220870225"/>
                    </a:ext>
                  </a:extLst>
                </a:gridCol>
                <a:gridCol w="208280">
                  <a:extLst>
                    <a:ext uri="{9D8B030D-6E8A-4147-A177-3AD203B41FA5}">
                      <a16:colId xmlns:a16="http://schemas.microsoft.com/office/drawing/2014/main" val="440784978"/>
                    </a:ext>
                  </a:extLst>
                </a:gridCol>
                <a:gridCol w="208280">
                  <a:extLst>
                    <a:ext uri="{9D8B030D-6E8A-4147-A177-3AD203B41FA5}">
                      <a16:colId xmlns:a16="http://schemas.microsoft.com/office/drawing/2014/main" val="4256823538"/>
                    </a:ext>
                  </a:extLst>
                </a:gridCol>
                <a:gridCol w="208280">
                  <a:extLst>
                    <a:ext uri="{9D8B030D-6E8A-4147-A177-3AD203B41FA5}">
                      <a16:colId xmlns:a16="http://schemas.microsoft.com/office/drawing/2014/main" val="1242870741"/>
                    </a:ext>
                  </a:extLst>
                </a:gridCol>
                <a:gridCol w="208280">
                  <a:extLst>
                    <a:ext uri="{9D8B030D-6E8A-4147-A177-3AD203B41FA5}">
                      <a16:colId xmlns:a16="http://schemas.microsoft.com/office/drawing/2014/main" val="102288586"/>
                    </a:ext>
                  </a:extLst>
                </a:gridCol>
                <a:gridCol w="208280">
                  <a:extLst>
                    <a:ext uri="{9D8B030D-6E8A-4147-A177-3AD203B41FA5}">
                      <a16:colId xmlns:a16="http://schemas.microsoft.com/office/drawing/2014/main" val="2733248015"/>
                    </a:ext>
                  </a:extLst>
                </a:gridCol>
                <a:gridCol w="208280">
                  <a:extLst>
                    <a:ext uri="{9D8B030D-6E8A-4147-A177-3AD203B41FA5}">
                      <a16:colId xmlns:a16="http://schemas.microsoft.com/office/drawing/2014/main" val="3468439387"/>
                    </a:ext>
                  </a:extLst>
                </a:gridCol>
                <a:gridCol w="208280">
                  <a:extLst>
                    <a:ext uri="{9D8B030D-6E8A-4147-A177-3AD203B41FA5}">
                      <a16:colId xmlns:a16="http://schemas.microsoft.com/office/drawing/2014/main" val="1312411119"/>
                    </a:ext>
                  </a:extLst>
                </a:gridCol>
                <a:gridCol w="208280">
                  <a:extLst>
                    <a:ext uri="{9D8B030D-6E8A-4147-A177-3AD203B41FA5}">
                      <a16:colId xmlns:a16="http://schemas.microsoft.com/office/drawing/2014/main" val="1102362741"/>
                    </a:ext>
                  </a:extLst>
                </a:gridCol>
                <a:gridCol w="208280">
                  <a:extLst>
                    <a:ext uri="{9D8B030D-6E8A-4147-A177-3AD203B41FA5}">
                      <a16:colId xmlns:a16="http://schemas.microsoft.com/office/drawing/2014/main" val="529585274"/>
                    </a:ext>
                  </a:extLst>
                </a:gridCol>
                <a:gridCol w="208280">
                  <a:extLst>
                    <a:ext uri="{9D8B030D-6E8A-4147-A177-3AD203B41FA5}">
                      <a16:colId xmlns:a16="http://schemas.microsoft.com/office/drawing/2014/main" val="1059643708"/>
                    </a:ext>
                  </a:extLst>
                </a:gridCol>
                <a:gridCol w="208280">
                  <a:extLst>
                    <a:ext uri="{9D8B030D-6E8A-4147-A177-3AD203B41FA5}">
                      <a16:colId xmlns:a16="http://schemas.microsoft.com/office/drawing/2014/main" val="3459995286"/>
                    </a:ext>
                  </a:extLst>
                </a:gridCol>
                <a:gridCol w="208280">
                  <a:extLst>
                    <a:ext uri="{9D8B030D-6E8A-4147-A177-3AD203B41FA5}">
                      <a16:colId xmlns:a16="http://schemas.microsoft.com/office/drawing/2014/main" val="3666741084"/>
                    </a:ext>
                  </a:extLst>
                </a:gridCol>
                <a:gridCol w="208280">
                  <a:extLst>
                    <a:ext uri="{9D8B030D-6E8A-4147-A177-3AD203B41FA5}">
                      <a16:colId xmlns:a16="http://schemas.microsoft.com/office/drawing/2014/main" val="3289055751"/>
                    </a:ext>
                  </a:extLst>
                </a:gridCol>
                <a:gridCol w="208280">
                  <a:extLst>
                    <a:ext uri="{9D8B030D-6E8A-4147-A177-3AD203B41FA5}">
                      <a16:colId xmlns:a16="http://schemas.microsoft.com/office/drawing/2014/main" val="3949027940"/>
                    </a:ext>
                  </a:extLst>
                </a:gridCol>
                <a:gridCol w="208280">
                  <a:extLst>
                    <a:ext uri="{9D8B030D-6E8A-4147-A177-3AD203B41FA5}">
                      <a16:colId xmlns:a16="http://schemas.microsoft.com/office/drawing/2014/main" val="3899668391"/>
                    </a:ext>
                  </a:extLst>
                </a:gridCol>
                <a:gridCol w="208280">
                  <a:extLst>
                    <a:ext uri="{9D8B030D-6E8A-4147-A177-3AD203B41FA5}">
                      <a16:colId xmlns:a16="http://schemas.microsoft.com/office/drawing/2014/main" val="249794296"/>
                    </a:ext>
                  </a:extLst>
                </a:gridCol>
                <a:gridCol w="208280">
                  <a:extLst>
                    <a:ext uri="{9D8B030D-6E8A-4147-A177-3AD203B41FA5}">
                      <a16:colId xmlns:a16="http://schemas.microsoft.com/office/drawing/2014/main" val="1805413651"/>
                    </a:ext>
                  </a:extLst>
                </a:gridCol>
                <a:gridCol w="208280">
                  <a:extLst>
                    <a:ext uri="{9D8B030D-6E8A-4147-A177-3AD203B41FA5}">
                      <a16:colId xmlns:a16="http://schemas.microsoft.com/office/drawing/2014/main" val="3667948192"/>
                    </a:ext>
                  </a:extLst>
                </a:gridCol>
                <a:gridCol w="208280">
                  <a:extLst>
                    <a:ext uri="{9D8B030D-6E8A-4147-A177-3AD203B41FA5}">
                      <a16:colId xmlns:a16="http://schemas.microsoft.com/office/drawing/2014/main" val="3959381657"/>
                    </a:ext>
                  </a:extLst>
                </a:gridCol>
                <a:gridCol w="208280">
                  <a:extLst>
                    <a:ext uri="{9D8B030D-6E8A-4147-A177-3AD203B41FA5}">
                      <a16:colId xmlns:a16="http://schemas.microsoft.com/office/drawing/2014/main" val="275428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1273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- 2019-10-15 11:33:37</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 Alp, Fortune Türkiye dergisi tarafından açıklanan ve şirketlerin en önemli sermayesi insan kaynağını etkin biçimde yöneten, kurum öncelikleri doğrultusunda fark yaratan ve benzersiz uygulamaları hayata geçiren kişilerin yer aldığı "Türkiye’nin En Etkin 50 İK Yöneticisi" listesinde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https://scontent.xx.fbcdn.net/v/t1.0-9/p720x720/72292787_2496951157052331_8642200641730510848_o.jpg?_nc_cat=109&amp;_nc_oc=AQmSu4rDKJoVnEixCxQZhizpDxR08HiQTPkW235L3m2qvF86i7zzHB16GZV2TbnosBU&amp;_nc_ht=scontent.xx&amp;oh=146019bde6cdc0c1843ec1fcfffcc013&amp;oe=5E5E9F25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11/14/2019 00:21:56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8077399"/>
                  </a:ext>
                </a:extLst>
              </a:tr>
            </a:tbl>
          </a:graphicData>
        </a:graphic>
      </p:graphicFrame>
      <p:sp>
        <p:nvSpPr>
          <p:cNvPr id="4" name="Text Placeholder 3">
            <a:extLst>
              <a:ext uri="{FF2B5EF4-FFF2-40B4-BE49-F238E27FC236}">
                <a16:creationId xmlns:a16="http://schemas.microsoft.com/office/drawing/2014/main" id="{329092CC-F7EC-4083-B601-5329BA1DF6F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59075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71FC3-88EC-4450-8F9A-8948CB8DD5C1}"/>
              </a:ext>
            </a:extLst>
          </p:cNvPr>
          <p:cNvSpPr>
            <a:spLocks noGrp="1"/>
          </p:cNvSpPr>
          <p:nvPr>
            <p:ph type="title"/>
          </p:nvPr>
        </p:nvSpPr>
        <p:spPr/>
        <p:txBody>
          <a:bodyPr/>
          <a:lstStyle/>
          <a:p>
            <a:r>
              <a:rPr lang="en-US"/>
              <a:t>Facebook Own Posts Table | Yapı Kredi İK - 13 of 21</a:t>
            </a:r>
          </a:p>
        </p:txBody>
      </p:sp>
      <p:graphicFrame>
        <p:nvGraphicFramePr>
          <p:cNvPr id="5" name="Table Placeholder 4">
            <a:extLst>
              <a:ext uri="{FF2B5EF4-FFF2-40B4-BE49-F238E27FC236}">
                <a16:creationId xmlns:a16="http://schemas.microsoft.com/office/drawing/2014/main" id="{9B56BC57-FD96-4567-A860-2ADFE41A07C1}"/>
              </a:ext>
            </a:extLst>
          </p:cNvPr>
          <p:cNvGraphicFramePr>
            <a:graphicFrameLocks noGrp="1"/>
          </p:cNvGraphicFramePr>
          <p:nvPr>
            <p:ph type="tbl" sz="quarter" idx="13"/>
            <p:extLst>
              <p:ext uri="{D42A27DB-BD31-4B8C-83A1-F6EECF244321}">
                <p14:modId xmlns:p14="http://schemas.microsoft.com/office/powerpoint/2010/main" val="357040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8468171"/>
                    </a:ext>
                  </a:extLst>
                </a:gridCol>
                <a:gridCol w="905256">
                  <a:extLst>
                    <a:ext uri="{9D8B030D-6E8A-4147-A177-3AD203B41FA5}">
                      <a16:colId xmlns:a16="http://schemas.microsoft.com/office/drawing/2014/main" val="3554660925"/>
                    </a:ext>
                  </a:extLst>
                </a:gridCol>
                <a:gridCol w="246888">
                  <a:extLst>
                    <a:ext uri="{9D8B030D-6E8A-4147-A177-3AD203B41FA5}">
                      <a16:colId xmlns:a16="http://schemas.microsoft.com/office/drawing/2014/main" val="3387777004"/>
                    </a:ext>
                  </a:extLst>
                </a:gridCol>
                <a:gridCol w="208280">
                  <a:extLst>
                    <a:ext uri="{9D8B030D-6E8A-4147-A177-3AD203B41FA5}">
                      <a16:colId xmlns:a16="http://schemas.microsoft.com/office/drawing/2014/main" val="2751482299"/>
                    </a:ext>
                  </a:extLst>
                </a:gridCol>
                <a:gridCol w="208280">
                  <a:extLst>
                    <a:ext uri="{9D8B030D-6E8A-4147-A177-3AD203B41FA5}">
                      <a16:colId xmlns:a16="http://schemas.microsoft.com/office/drawing/2014/main" val="3274953671"/>
                    </a:ext>
                  </a:extLst>
                </a:gridCol>
                <a:gridCol w="208280">
                  <a:extLst>
                    <a:ext uri="{9D8B030D-6E8A-4147-A177-3AD203B41FA5}">
                      <a16:colId xmlns:a16="http://schemas.microsoft.com/office/drawing/2014/main" val="2164135396"/>
                    </a:ext>
                  </a:extLst>
                </a:gridCol>
                <a:gridCol w="208280">
                  <a:extLst>
                    <a:ext uri="{9D8B030D-6E8A-4147-A177-3AD203B41FA5}">
                      <a16:colId xmlns:a16="http://schemas.microsoft.com/office/drawing/2014/main" val="1666957267"/>
                    </a:ext>
                  </a:extLst>
                </a:gridCol>
                <a:gridCol w="208280">
                  <a:extLst>
                    <a:ext uri="{9D8B030D-6E8A-4147-A177-3AD203B41FA5}">
                      <a16:colId xmlns:a16="http://schemas.microsoft.com/office/drawing/2014/main" val="3423991113"/>
                    </a:ext>
                  </a:extLst>
                </a:gridCol>
                <a:gridCol w="208280">
                  <a:extLst>
                    <a:ext uri="{9D8B030D-6E8A-4147-A177-3AD203B41FA5}">
                      <a16:colId xmlns:a16="http://schemas.microsoft.com/office/drawing/2014/main" val="3993489142"/>
                    </a:ext>
                  </a:extLst>
                </a:gridCol>
                <a:gridCol w="208280">
                  <a:extLst>
                    <a:ext uri="{9D8B030D-6E8A-4147-A177-3AD203B41FA5}">
                      <a16:colId xmlns:a16="http://schemas.microsoft.com/office/drawing/2014/main" val="3337419266"/>
                    </a:ext>
                  </a:extLst>
                </a:gridCol>
                <a:gridCol w="208280">
                  <a:extLst>
                    <a:ext uri="{9D8B030D-6E8A-4147-A177-3AD203B41FA5}">
                      <a16:colId xmlns:a16="http://schemas.microsoft.com/office/drawing/2014/main" val="3134627315"/>
                    </a:ext>
                  </a:extLst>
                </a:gridCol>
                <a:gridCol w="208280">
                  <a:extLst>
                    <a:ext uri="{9D8B030D-6E8A-4147-A177-3AD203B41FA5}">
                      <a16:colId xmlns:a16="http://schemas.microsoft.com/office/drawing/2014/main" val="1548995608"/>
                    </a:ext>
                  </a:extLst>
                </a:gridCol>
                <a:gridCol w="208280">
                  <a:extLst>
                    <a:ext uri="{9D8B030D-6E8A-4147-A177-3AD203B41FA5}">
                      <a16:colId xmlns:a16="http://schemas.microsoft.com/office/drawing/2014/main" val="624389560"/>
                    </a:ext>
                  </a:extLst>
                </a:gridCol>
                <a:gridCol w="208280">
                  <a:extLst>
                    <a:ext uri="{9D8B030D-6E8A-4147-A177-3AD203B41FA5}">
                      <a16:colId xmlns:a16="http://schemas.microsoft.com/office/drawing/2014/main" val="1068988707"/>
                    </a:ext>
                  </a:extLst>
                </a:gridCol>
                <a:gridCol w="208280">
                  <a:extLst>
                    <a:ext uri="{9D8B030D-6E8A-4147-A177-3AD203B41FA5}">
                      <a16:colId xmlns:a16="http://schemas.microsoft.com/office/drawing/2014/main" val="2429862811"/>
                    </a:ext>
                  </a:extLst>
                </a:gridCol>
                <a:gridCol w="208280">
                  <a:extLst>
                    <a:ext uri="{9D8B030D-6E8A-4147-A177-3AD203B41FA5}">
                      <a16:colId xmlns:a16="http://schemas.microsoft.com/office/drawing/2014/main" val="2252685194"/>
                    </a:ext>
                  </a:extLst>
                </a:gridCol>
                <a:gridCol w="208280">
                  <a:extLst>
                    <a:ext uri="{9D8B030D-6E8A-4147-A177-3AD203B41FA5}">
                      <a16:colId xmlns:a16="http://schemas.microsoft.com/office/drawing/2014/main" val="93609449"/>
                    </a:ext>
                  </a:extLst>
                </a:gridCol>
                <a:gridCol w="208280">
                  <a:extLst>
                    <a:ext uri="{9D8B030D-6E8A-4147-A177-3AD203B41FA5}">
                      <a16:colId xmlns:a16="http://schemas.microsoft.com/office/drawing/2014/main" val="3386953869"/>
                    </a:ext>
                  </a:extLst>
                </a:gridCol>
                <a:gridCol w="208280">
                  <a:extLst>
                    <a:ext uri="{9D8B030D-6E8A-4147-A177-3AD203B41FA5}">
                      <a16:colId xmlns:a16="http://schemas.microsoft.com/office/drawing/2014/main" val="294253707"/>
                    </a:ext>
                  </a:extLst>
                </a:gridCol>
                <a:gridCol w="208280">
                  <a:extLst>
                    <a:ext uri="{9D8B030D-6E8A-4147-A177-3AD203B41FA5}">
                      <a16:colId xmlns:a16="http://schemas.microsoft.com/office/drawing/2014/main" val="2875057303"/>
                    </a:ext>
                  </a:extLst>
                </a:gridCol>
                <a:gridCol w="208280">
                  <a:extLst>
                    <a:ext uri="{9D8B030D-6E8A-4147-A177-3AD203B41FA5}">
                      <a16:colId xmlns:a16="http://schemas.microsoft.com/office/drawing/2014/main" val="497192417"/>
                    </a:ext>
                  </a:extLst>
                </a:gridCol>
                <a:gridCol w="208280">
                  <a:extLst>
                    <a:ext uri="{9D8B030D-6E8A-4147-A177-3AD203B41FA5}">
                      <a16:colId xmlns:a16="http://schemas.microsoft.com/office/drawing/2014/main" val="2503202542"/>
                    </a:ext>
                  </a:extLst>
                </a:gridCol>
                <a:gridCol w="208280">
                  <a:extLst>
                    <a:ext uri="{9D8B030D-6E8A-4147-A177-3AD203B41FA5}">
                      <a16:colId xmlns:a16="http://schemas.microsoft.com/office/drawing/2014/main" val="508441562"/>
                    </a:ext>
                  </a:extLst>
                </a:gridCol>
                <a:gridCol w="208280">
                  <a:extLst>
                    <a:ext uri="{9D8B030D-6E8A-4147-A177-3AD203B41FA5}">
                      <a16:colId xmlns:a16="http://schemas.microsoft.com/office/drawing/2014/main" val="490265099"/>
                    </a:ext>
                  </a:extLst>
                </a:gridCol>
                <a:gridCol w="208280">
                  <a:extLst>
                    <a:ext uri="{9D8B030D-6E8A-4147-A177-3AD203B41FA5}">
                      <a16:colId xmlns:a16="http://schemas.microsoft.com/office/drawing/2014/main" val="322757620"/>
                    </a:ext>
                  </a:extLst>
                </a:gridCol>
                <a:gridCol w="208280">
                  <a:extLst>
                    <a:ext uri="{9D8B030D-6E8A-4147-A177-3AD203B41FA5}">
                      <a16:colId xmlns:a16="http://schemas.microsoft.com/office/drawing/2014/main" val="234700146"/>
                    </a:ext>
                  </a:extLst>
                </a:gridCol>
                <a:gridCol w="208280">
                  <a:extLst>
                    <a:ext uri="{9D8B030D-6E8A-4147-A177-3AD203B41FA5}">
                      <a16:colId xmlns:a16="http://schemas.microsoft.com/office/drawing/2014/main" val="4000041087"/>
                    </a:ext>
                  </a:extLst>
                </a:gridCol>
                <a:gridCol w="208280">
                  <a:extLst>
                    <a:ext uri="{9D8B030D-6E8A-4147-A177-3AD203B41FA5}">
                      <a16:colId xmlns:a16="http://schemas.microsoft.com/office/drawing/2014/main" val="1323531507"/>
                    </a:ext>
                  </a:extLst>
                </a:gridCol>
                <a:gridCol w="208280">
                  <a:extLst>
                    <a:ext uri="{9D8B030D-6E8A-4147-A177-3AD203B41FA5}">
                      <a16:colId xmlns:a16="http://schemas.microsoft.com/office/drawing/2014/main" val="351327746"/>
                    </a:ext>
                  </a:extLst>
                </a:gridCol>
                <a:gridCol w="208280">
                  <a:extLst>
                    <a:ext uri="{9D8B030D-6E8A-4147-A177-3AD203B41FA5}">
                      <a16:colId xmlns:a16="http://schemas.microsoft.com/office/drawing/2014/main" val="3392808859"/>
                    </a:ext>
                  </a:extLst>
                </a:gridCol>
                <a:gridCol w="208280">
                  <a:extLst>
                    <a:ext uri="{9D8B030D-6E8A-4147-A177-3AD203B41FA5}">
                      <a16:colId xmlns:a16="http://schemas.microsoft.com/office/drawing/2014/main" val="2156682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0487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- 2019-10-14 14:40:26</a:t>
                      </a:r>
                      <a:r>
                        <a:rPr kumimoji="0" lang="en-US" sz="1000" b="0" i="0" u="none" strike="noStrike" kern="1200" cap="none" spc="0" normalizeH="0" baseline="0" noProof="0">
                          <a:ln>
                            <a:noFill/>
                          </a:ln>
                          <a:solidFill>
                            <a:prstClr val="black"/>
                          </a:solidFill>
                          <a:effectLst/>
                          <a:uLnTx/>
                          <a:uFillTx/>
                          <a:latin typeface="+mn-lt"/>
                          <a:ea typeface="+mn-ea"/>
                          <a:cs typeface="+mn-cs"/>
                        </a:rPr>
                        <a:t>
 Bir expat olarak Romanya’da;
En sevdiğim: Outdoor aktivitilerine uygun planlanmış, tarih ve doğayla içiçe şehirler.
Türkiye’de en özlediğim: Kahvaltı ve Beşiktaş.
Benim için bankacılık: Kaliteli, güvenilir, hızlı ve samimi hizmetle yakalanan uzun süreli ilişki.
Tavsiyem: Mutlaka birkaç yabancı dil öğrenin, dürüst ve çalışkan olup kendinize güvenin.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https://scontent.xx.fbcdn.net/v/t1.0-9/p720x720/72634814_2495288953885218_3355374575012544512_o.jpg?_nc_cat=100&amp;_nc_oc=AQnW0bf4XuiIX0KXeCOdGlZG9e2IJHq-06-LEjKbWic4CqW2nAzhxS-mfhFFBUgswk8&amp;_nc_ht=scontent.xx&amp;oh=e134e77f7db6a701ca508178b9815f9a&amp;oe=5E8C3C7E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12:22:48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3519768"/>
                  </a:ext>
                </a:extLst>
              </a:tr>
            </a:tbl>
          </a:graphicData>
        </a:graphic>
      </p:graphicFrame>
      <p:sp>
        <p:nvSpPr>
          <p:cNvPr id="4" name="Text Placeholder 3">
            <a:extLst>
              <a:ext uri="{FF2B5EF4-FFF2-40B4-BE49-F238E27FC236}">
                <a16:creationId xmlns:a16="http://schemas.microsoft.com/office/drawing/2014/main" id="{D9FA92A4-DD60-4640-9B2E-B8F02C12C5E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9684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0850F-0DD6-439E-9D84-68A4795F2D4C}"/>
              </a:ext>
            </a:extLst>
          </p:cNvPr>
          <p:cNvSpPr>
            <a:spLocks noGrp="1"/>
          </p:cNvSpPr>
          <p:nvPr>
            <p:ph type="title"/>
          </p:nvPr>
        </p:nvSpPr>
        <p:spPr/>
        <p:txBody>
          <a:bodyPr/>
          <a:lstStyle/>
          <a:p>
            <a:r>
              <a:rPr lang="en-US"/>
              <a:t>Facebook Own Posts Table | Yapı Kredi İK - 14 of 21</a:t>
            </a:r>
          </a:p>
        </p:txBody>
      </p:sp>
      <p:graphicFrame>
        <p:nvGraphicFramePr>
          <p:cNvPr id="5" name="Table Placeholder 4">
            <a:extLst>
              <a:ext uri="{FF2B5EF4-FFF2-40B4-BE49-F238E27FC236}">
                <a16:creationId xmlns:a16="http://schemas.microsoft.com/office/drawing/2014/main" id="{B956727F-2752-4FCC-AA35-BF4AE317CBC1}"/>
              </a:ext>
            </a:extLst>
          </p:cNvPr>
          <p:cNvGraphicFramePr>
            <a:graphicFrameLocks noGrp="1"/>
          </p:cNvGraphicFramePr>
          <p:nvPr>
            <p:ph type="tbl" sz="quarter" idx="13"/>
            <p:extLst>
              <p:ext uri="{D42A27DB-BD31-4B8C-83A1-F6EECF244321}">
                <p14:modId xmlns:p14="http://schemas.microsoft.com/office/powerpoint/2010/main" val="2997508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1400344"/>
                    </a:ext>
                  </a:extLst>
                </a:gridCol>
                <a:gridCol w="905256">
                  <a:extLst>
                    <a:ext uri="{9D8B030D-6E8A-4147-A177-3AD203B41FA5}">
                      <a16:colId xmlns:a16="http://schemas.microsoft.com/office/drawing/2014/main" val="222409491"/>
                    </a:ext>
                  </a:extLst>
                </a:gridCol>
                <a:gridCol w="246888">
                  <a:extLst>
                    <a:ext uri="{9D8B030D-6E8A-4147-A177-3AD203B41FA5}">
                      <a16:colId xmlns:a16="http://schemas.microsoft.com/office/drawing/2014/main" val="1429567241"/>
                    </a:ext>
                  </a:extLst>
                </a:gridCol>
                <a:gridCol w="208280">
                  <a:extLst>
                    <a:ext uri="{9D8B030D-6E8A-4147-A177-3AD203B41FA5}">
                      <a16:colId xmlns:a16="http://schemas.microsoft.com/office/drawing/2014/main" val="275103311"/>
                    </a:ext>
                  </a:extLst>
                </a:gridCol>
                <a:gridCol w="208280">
                  <a:extLst>
                    <a:ext uri="{9D8B030D-6E8A-4147-A177-3AD203B41FA5}">
                      <a16:colId xmlns:a16="http://schemas.microsoft.com/office/drawing/2014/main" val="1050183349"/>
                    </a:ext>
                  </a:extLst>
                </a:gridCol>
                <a:gridCol w="208280">
                  <a:extLst>
                    <a:ext uri="{9D8B030D-6E8A-4147-A177-3AD203B41FA5}">
                      <a16:colId xmlns:a16="http://schemas.microsoft.com/office/drawing/2014/main" val="3716344749"/>
                    </a:ext>
                  </a:extLst>
                </a:gridCol>
                <a:gridCol w="208280">
                  <a:extLst>
                    <a:ext uri="{9D8B030D-6E8A-4147-A177-3AD203B41FA5}">
                      <a16:colId xmlns:a16="http://schemas.microsoft.com/office/drawing/2014/main" val="1967564625"/>
                    </a:ext>
                  </a:extLst>
                </a:gridCol>
                <a:gridCol w="208280">
                  <a:extLst>
                    <a:ext uri="{9D8B030D-6E8A-4147-A177-3AD203B41FA5}">
                      <a16:colId xmlns:a16="http://schemas.microsoft.com/office/drawing/2014/main" val="958839186"/>
                    </a:ext>
                  </a:extLst>
                </a:gridCol>
                <a:gridCol w="208280">
                  <a:extLst>
                    <a:ext uri="{9D8B030D-6E8A-4147-A177-3AD203B41FA5}">
                      <a16:colId xmlns:a16="http://schemas.microsoft.com/office/drawing/2014/main" val="1039113159"/>
                    </a:ext>
                  </a:extLst>
                </a:gridCol>
                <a:gridCol w="208280">
                  <a:extLst>
                    <a:ext uri="{9D8B030D-6E8A-4147-A177-3AD203B41FA5}">
                      <a16:colId xmlns:a16="http://schemas.microsoft.com/office/drawing/2014/main" val="2548282959"/>
                    </a:ext>
                  </a:extLst>
                </a:gridCol>
                <a:gridCol w="208280">
                  <a:extLst>
                    <a:ext uri="{9D8B030D-6E8A-4147-A177-3AD203B41FA5}">
                      <a16:colId xmlns:a16="http://schemas.microsoft.com/office/drawing/2014/main" val="3404414385"/>
                    </a:ext>
                  </a:extLst>
                </a:gridCol>
                <a:gridCol w="208280">
                  <a:extLst>
                    <a:ext uri="{9D8B030D-6E8A-4147-A177-3AD203B41FA5}">
                      <a16:colId xmlns:a16="http://schemas.microsoft.com/office/drawing/2014/main" val="1653149905"/>
                    </a:ext>
                  </a:extLst>
                </a:gridCol>
                <a:gridCol w="208280">
                  <a:extLst>
                    <a:ext uri="{9D8B030D-6E8A-4147-A177-3AD203B41FA5}">
                      <a16:colId xmlns:a16="http://schemas.microsoft.com/office/drawing/2014/main" val="2231642281"/>
                    </a:ext>
                  </a:extLst>
                </a:gridCol>
                <a:gridCol w="208280">
                  <a:extLst>
                    <a:ext uri="{9D8B030D-6E8A-4147-A177-3AD203B41FA5}">
                      <a16:colId xmlns:a16="http://schemas.microsoft.com/office/drawing/2014/main" val="1604179880"/>
                    </a:ext>
                  </a:extLst>
                </a:gridCol>
                <a:gridCol w="208280">
                  <a:extLst>
                    <a:ext uri="{9D8B030D-6E8A-4147-A177-3AD203B41FA5}">
                      <a16:colId xmlns:a16="http://schemas.microsoft.com/office/drawing/2014/main" val="1904934192"/>
                    </a:ext>
                  </a:extLst>
                </a:gridCol>
                <a:gridCol w="208280">
                  <a:extLst>
                    <a:ext uri="{9D8B030D-6E8A-4147-A177-3AD203B41FA5}">
                      <a16:colId xmlns:a16="http://schemas.microsoft.com/office/drawing/2014/main" val="2482983593"/>
                    </a:ext>
                  </a:extLst>
                </a:gridCol>
                <a:gridCol w="208280">
                  <a:extLst>
                    <a:ext uri="{9D8B030D-6E8A-4147-A177-3AD203B41FA5}">
                      <a16:colId xmlns:a16="http://schemas.microsoft.com/office/drawing/2014/main" val="285193492"/>
                    </a:ext>
                  </a:extLst>
                </a:gridCol>
                <a:gridCol w="208280">
                  <a:extLst>
                    <a:ext uri="{9D8B030D-6E8A-4147-A177-3AD203B41FA5}">
                      <a16:colId xmlns:a16="http://schemas.microsoft.com/office/drawing/2014/main" val="1499062478"/>
                    </a:ext>
                  </a:extLst>
                </a:gridCol>
                <a:gridCol w="208280">
                  <a:extLst>
                    <a:ext uri="{9D8B030D-6E8A-4147-A177-3AD203B41FA5}">
                      <a16:colId xmlns:a16="http://schemas.microsoft.com/office/drawing/2014/main" val="3665900024"/>
                    </a:ext>
                  </a:extLst>
                </a:gridCol>
                <a:gridCol w="208280">
                  <a:extLst>
                    <a:ext uri="{9D8B030D-6E8A-4147-A177-3AD203B41FA5}">
                      <a16:colId xmlns:a16="http://schemas.microsoft.com/office/drawing/2014/main" val="3816746789"/>
                    </a:ext>
                  </a:extLst>
                </a:gridCol>
                <a:gridCol w="208280">
                  <a:extLst>
                    <a:ext uri="{9D8B030D-6E8A-4147-A177-3AD203B41FA5}">
                      <a16:colId xmlns:a16="http://schemas.microsoft.com/office/drawing/2014/main" val="2886106397"/>
                    </a:ext>
                  </a:extLst>
                </a:gridCol>
                <a:gridCol w="208280">
                  <a:extLst>
                    <a:ext uri="{9D8B030D-6E8A-4147-A177-3AD203B41FA5}">
                      <a16:colId xmlns:a16="http://schemas.microsoft.com/office/drawing/2014/main" val="2293991800"/>
                    </a:ext>
                  </a:extLst>
                </a:gridCol>
                <a:gridCol w="208280">
                  <a:extLst>
                    <a:ext uri="{9D8B030D-6E8A-4147-A177-3AD203B41FA5}">
                      <a16:colId xmlns:a16="http://schemas.microsoft.com/office/drawing/2014/main" val="2732965511"/>
                    </a:ext>
                  </a:extLst>
                </a:gridCol>
                <a:gridCol w="208280">
                  <a:extLst>
                    <a:ext uri="{9D8B030D-6E8A-4147-A177-3AD203B41FA5}">
                      <a16:colId xmlns:a16="http://schemas.microsoft.com/office/drawing/2014/main" val="1865249468"/>
                    </a:ext>
                  </a:extLst>
                </a:gridCol>
                <a:gridCol w="208280">
                  <a:extLst>
                    <a:ext uri="{9D8B030D-6E8A-4147-A177-3AD203B41FA5}">
                      <a16:colId xmlns:a16="http://schemas.microsoft.com/office/drawing/2014/main" val="2384230591"/>
                    </a:ext>
                  </a:extLst>
                </a:gridCol>
                <a:gridCol w="208280">
                  <a:extLst>
                    <a:ext uri="{9D8B030D-6E8A-4147-A177-3AD203B41FA5}">
                      <a16:colId xmlns:a16="http://schemas.microsoft.com/office/drawing/2014/main" val="1814968273"/>
                    </a:ext>
                  </a:extLst>
                </a:gridCol>
                <a:gridCol w="208280">
                  <a:extLst>
                    <a:ext uri="{9D8B030D-6E8A-4147-A177-3AD203B41FA5}">
                      <a16:colId xmlns:a16="http://schemas.microsoft.com/office/drawing/2014/main" val="2888368678"/>
                    </a:ext>
                  </a:extLst>
                </a:gridCol>
                <a:gridCol w="208280">
                  <a:extLst>
                    <a:ext uri="{9D8B030D-6E8A-4147-A177-3AD203B41FA5}">
                      <a16:colId xmlns:a16="http://schemas.microsoft.com/office/drawing/2014/main" val="2448578437"/>
                    </a:ext>
                  </a:extLst>
                </a:gridCol>
                <a:gridCol w="208280">
                  <a:extLst>
                    <a:ext uri="{9D8B030D-6E8A-4147-A177-3AD203B41FA5}">
                      <a16:colId xmlns:a16="http://schemas.microsoft.com/office/drawing/2014/main" val="1314553275"/>
                    </a:ext>
                  </a:extLst>
                </a:gridCol>
                <a:gridCol w="208280">
                  <a:extLst>
                    <a:ext uri="{9D8B030D-6E8A-4147-A177-3AD203B41FA5}">
                      <a16:colId xmlns:a16="http://schemas.microsoft.com/office/drawing/2014/main" val="3281253258"/>
                    </a:ext>
                  </a:extLst>
                </a:gridCol>
                <a:gridCol w="208280">
                  <a:extLst>
                    <a:ext uri="{9D8B030D-6E8A-4147-A177-3AD203B41FA5}">
                      <a16:colId xmlns:a16="http://schemas.microsoft.com/office/drawing/2014/main" val="3578977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4895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- 2019-10-11 14:45:12</a:t>
                      </a:r>
                      <a:r>
                        <a:rPr kumimoji="0" lang="en-US" sz="1000" b="0" i="0" u="none" strike="noStrike" kern="1200" cap="none" spc="0" normalizeH="0" baseline="0" noProof="0">
                          <a:ln>
                            <a:noFill/>
                          </a:ln>
                          <a:solidFill>
                            <a:prstClr val="black"/>
                          </a:solidFill>
                          <a:effectLst/>
                          <a:uLnTx/>
                          <a:uFillTx/>
                          <a:latin typeface="+mn-lt"/>
                          <a:ea typeface="+mn-ea"/>
                          <a:cs typeface="+mn-cs"/>
                        </a:rPr>
                        <a:t>
 BizBize 75. Yıl kutlamalarımızı, dördüncü ve son durağımız Ankara'da yine binlerce Yapı Kredili bir araya gelerek gerçekleştirdik! #BizBize75Yıl #BizYapıKrediliyiz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https://scontent.xx.fbcdn.net/v/t1.0-9/p720x720/72404972_2489008501179930_6647443617004650496_o.jpg?_nc_cat=101&amp;_nc_oc=AQm2vQrEbuUM9FUx6UmOPWmc9qZHP3uQov1FuvobpjqRWtDN2buVQx5RtbrTDNDU_10&amp;_nc_ht=scontent.xx&amp;oh=808657081012a2345af6946638da82e5&amp;oe=5E49D3E6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12:21:59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1005707"/>
                  </a:ext>
                </a:extLst>
              </a:tr>
            </a:tbl>
          </a:graphicData>
        </a:graphic>
      </p:graphicFrame>
      <p:sp>
        <p:nvSpPr>
          <p:cNvPr id="4" name="Text Placeholder 3">
            <a:extLst>
              <a:ext uri="{FF2B5EF4-FFF2-40B4-BE49-F238E27FC236}">
                <a16:creationId xmlns:a16="http://schemas.microsoft.com/office/drawing/2014/main" id="{FAB57C96-0B6A-4D22-87C8-F9428D38E72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0421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EBB9E-E468-48DF-B7F2-3BB4F77FF74B}"/>
              </a:ext>
            </a:extLst>
          </p:cNvPr>
          <p:cNvSpPr>
            <a:spLocks noGrp="1"/>
          </p:cNvSpPr>
          <p:nvPr>
            <p:ph type="title"/>
          </p:nvPr>
        </p:nvSpPr>
        <p:spPr/>
        <p:txBody>
          <a:bodyPr/>
          <a:lstStyle/>
          <a:p>
            <a:r>
              <a:rPr lang="en-US"/>
              <a:t>Facebook Own Posts Table | Yapı Kredi İK - 15 of 21</a:t>
            </a:r>
          </a:p>
        </p:txBody>
      </p:sp>
      <p:graphicFrame>
        <p:nvGraphicFramePr>
          <p:cNvPr id="5" name="Table Placeholder 4">
            <a:extLst>
              <a:ext uri="{FF2B5EF4-FFF2-40B4-BE49-F238E27FC236}">
                <a16:creationId xmlns:a16="http://schemas.microsoft.com/office/drawing/2014/main" id="{F780A91A-4A78-45E9-BA37-5BD991732A22}"/>
              </a:ext>
            </a:extLst>
          </p:cNvPr>
          <p:cNvGraphicFramePr>
            <a:graphicFrameLocks noGrp="1"/>
          </p:cNvGraphicFramePr>
          <p:nvPr>
            <p:ph type="tbl" sz="quarter" idx="13"/>
            <p:extLst>
              <p:ext uri="{D42A27DB-BD31-4B8C-83A1-F6EECF244321}">
                <p14:modId xmlns:p14="http://schemas.microsoft.com/office/powerpoint/2010/main" val="266974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9641181"/>
                    </a:ext>
                  </a:extLst>
                </a:gridCol>
                <a:gridCol w="905256">
                  <a:extLst>
                    <a:ext uri="{9D8B030D-6E8A-4147-A177-3AD203B41FA5}">
                      <a16:colId xmlns:a16="http://schemas.microsoft.com/office/drawing/2014/main" val="992161565"/>
                    </a:ext>
                  </a:extLst>
                </a:gridCol>
                <a:gridCol w="246888">
                  <a:extLst>
                    <a:ext uri="{9D8B030D-6E8A-4147-A177-3AD203B41FA5}">
                      <a16:colId xmlns:a16="http://schemas.microsoft.com/office/drawing/2014/main" val="3922345679"/>
                    </a:ext>
                  </a:extLst>
                </a:gridCol>
                <a:gridCol w="208280">
                  <a:extLst>
                    <a:ext uri="{9D8B030D-6E8A-4147-A177-3AD203B41FA5}">
                      <a16:colId xmlns:a16="http://schemas.microsoft.com/office/drawing/2014/main" val="1157680832"/>
                    </a:ext>
                  </a:extLst>
                </a:gridCol>
                <a:gridCol w="208280">
                  <a:extLst>
                    <a:ext uri="{9D8B030D-6E8A-4147-A177-3AD203B41FA5}">
                      <a16:colId xmlns:a16="http://schemas.microsoft.com/office/drawing/2014/main" val="4018696451"/>
                    </a:ext>
                  </a:extLst>
                </a:gridCol>
                <a:gridCol w="208280">
                  <a:extLst>
                    <a:ext uri="{9D8B030D-6E8A-4147-A177-3AD203B41FA5}">
                      <a16:colId xmlns:a16="http://schemas.microsoft.com/office/drawing/2014/main" val="1885793549"/>
                    </a:ext>
                  </a:extLst>
                </a:gridCol>
                <a:gridCol w="208280">
                  <a:extLst>
                    <a:ext uri="{9D8B030D-6E8A-4147-A177-3AD203B41FA5}">
                      <a16:colId xmlns:a16="http://schemas.microsoft.com/office/drawing/2014/main" val="3899436394"/>
                    </a:ext>
                  </a:extLst>
                </a:gridCol>
                <a:gridCol w="208280">
                  <a:extLst>
                    <a:ext uri="{9D8B030D-6E8A-4147-A177-3AD203B41FA5}">
                      <a16:colId xmlns:a16="http://schemas.microsoft.com/office/drawing/2014/main" val="2063116196"/>
                    </a:ext>
                  </a:extLst>
                </a:gridCol>
                <a:gridCol w="208280">
                  <a:extLst>
                    <a:ext uri="{9D8B030D-6E8A-4147-A177-3AD203B41FA5}">
                      <a16:colId xmlns:a16="http://schemas.microsoft.com/office/drawing/2014/main" val="1488960037"/>
                    </a:ext>
                  </a:extLst>
                </a:gridCol>
                <a:gridCol w="208280">
                  <a:extLst>
                    <a:ext uri="{9D8B030D-6E8A-4147-A177-3AD203B41FA5}">
                      <a16:colId xmlns:a16="http://schemas.microsoft.com/office/drawing/2014/main" val="2798312621"/>
                    </a:ext>
                  </a:extLst>
                </a:gridCol>
                <a:gridCol w="208280">
                  <a:extLst>
                    <a:ext uri="{9D8B030D-6E8A-4147-A177-3AD203B41FA5}">
                      <a16:colId xmlns:a16="http://schemas.microsoft.com/office/drawing/2014/main" val="3616619477"/>
                    </a:ext>
                  </a:extLst>
                </a:gridCol>
                <a:gridCol w="208280">
                  <a:extLst>
                    <a:ext uri="{9D8B030D-6E8A-4147-A177-3AD203B41FA5}">
                      <a16:colId xmlns:a16="http://schemas.microsoft.com/office/drawing/2014/main" val="1750843430"/>
                    </a:ext>
                  </a:extLst>
                </a:gridCol>
                <a:gridCol w="208280">
                  <a:extLst>
                    <a:ext uri="{9D8B030D-6E8A-4147-A177-3AD203B41FA5}">
                      <a16:colId xmlns:a16="http://schemas.microsoft.com/office/drawing/2014/main" val="66747075"/>
                    </a:ext>
                  </a:extLst>
                </a:gridCol>
                <a:gridCol w="208280">
                  <a:extLst>
                    <a:ext uri="{9D8B030D-6E8A-4147-A177-3AD203B41FA5}">
                      <a16:colId xmlns:a16="http://schemas.microsoft.com/office/drawing/2014/main" val="3728889095"/>
                    </a:ext>
                  </a:extLst>
                </a:gridCol>
                <a:gridCol w="208280">
                  <a:extLst>
                    <a:ext uri="{9D8B030D-6E8A-4147-A177-3AD203B41FA5}">
                      <a16:colId xmlns:a16="http://schemas.microsoft.com/office/drawing/2014/main" val="3435795296"/>
                    </a:ext>
                  </a:extLst>
                </a:gridCol>
                <a:gridCol w="208280">
                  <a:extLst>
                    <a:ext uri="{9D8B030D-6E8A-4147-A177-3AD203B41FA5}">
                      <a16:colId xmlns:a16="http://schemas.microsoft.com/office/drawing/2014/main" val="2502180526"/>
                    </a:ext>
                  </a:extLst>
                </a:gridCol>
                <a:gridCol w="208280">
                  <a:extLst>
                    <a:ext uri="{9D8B030D-6E8A-4147-A177-3AD203B41FA5}">
                      <a16:colId xmlns:a16="http://schemas.microsoft.com/office/drawing/2014/main" val="4180754417"/>
                    </a:ext>
                  </a:extLst>
                </a:gridCol>
                <a:gridCol w="208280">
                  <a:extLst>
                    <a:ext uri="{9D8B030D-6E8A-4147-A177-3AD203B41FA5}">
                      <a16:colId xmlns:a16="http://schemas.microsoft.com/office/drawing/2014/main" val="2676254399"/>
                    </a:ext>
                  </a:extLst>
                </a:gridCol>
                <a:gridCol w="208280">
                  <a:extLst>
                    <a:ext uri="{9D8B030D-6E8A-4147-A177-3AD203B41FA5}">
                      <a16:colId xmlns:a16="http://schemas.microsoft.com/office/drawing/2014/main" val="2112833091"/>
                    </a:ext>
                  </a:extLst>
                </a:gridCol>
                <a:gridCol w="208280">
                  <a:extLst>
                    <a:ext uri="{9D8B030D-6E8A-4147-A177-3AD203B41FA5}">
                      <a16:colId xmlns:a16="http://schemas.microsoft.com/office/drawing/2014/main" val="3885816357"/>
                    </a:ext>
                  </a:extLst>
                </a:gridCol>
                <a:gridCol w="208280">
                  <a:extLst>
                    <a:ext uri="{9D8B030D-6E8A-4147-A177-3AD203B41FA5}">
                      <a16:colId xmlns:a16="http://schemas.microsoft.com/office/drawing/2014/main" val="28988637"/>
                    </a:ext>
                  </a:extLst>
                </a:gridCol>
                <a:gridCol w="208280">
                  <a:extLst>
                    <a:ext uri="{9D8B030D-6E8A-4147-A177-3AD203B41FA5}">
                      <a16:colId xmlns:a16="http://schemas.microsoft.com/office/drawing/2014/main" val="1443011036"/>
                    </a:ext>
                  </a:extLst>
                </a:gridCol>
                <a:gridCol w="208280">
                  <a:extLst>
                    <a:ext uri="{9D8B030D-6E8A-4147-A177-3AD203B41FA5}">
                      <a16:colId xmlns:a16="http://schemas.microsoft.com/office/drawing/2014/main" val="2176794861"/>
                    </a:ext>
                  </a:extLst>
                </a:gridCol>
                <a:gridCol w="208280">
                  <a:extLst>
                    <a:ext uri="{9D8B030D-6E8A-4147-A177-3AD203B41FA5}">
                      <a16:colId xmlns:a16="http://schemas.microsoft.com/office/drawing/2014/main" val="4134918437"/>
                    </a:ext>
                  </a:extLst>
                </a:gridCol>
                <a:gridCol w="208280">
                  <a:extLst>
                    <a:ext uri="{9D8B030D-6E8A-4147-A177-3AD203B41FA5}">
                      <a16:colId xmlns:a16="http://schemas.microsoft.com/office/drawing/2014/main" val="863944818"/>
                    </a:ext>
                  </a:extLst>
                </a:gridCol>
                <a:gridCol w="208280">
                  <a:extLst>
                    <a:ext uri="{9D8B030D-6E8A-4147-A177-3AD203B41FA5}">
                      <a16:colId xmlns:a16="http://schemas.microsoft.com/office/drawing/2014/main" val="3670899629"/>
                    </a:ext>
                  </a:extLst>
                </a:gridCol>
                <a:gridCol w="208280">
                  <a:extLst>
                    <a:ext uri="{9D8B030D-6E8A-4147-A177-3AD203B41FA5}">
                      <a16:colId xmlns:a16="http://schemas.microsoft.com/office/drawing/2014/main" val="1441126433"/>
                    </a:ext>
                  </a:extLst>
                </a:gridCol>
                <a:gridCol w="208280">
                  <a:extLst>
                    <a:ext uri="{9D8B030D-6E8A-4147-A177-3AD203B41FA5}">
                      <a16:colId xmlns:a16="http://schemas.microsoft.com/office/drawing/2014/main" val="1346682634"/>
                    </a:ext>
                  </a:extLst>
                </a:gridCol>
                <a:gridCol w="208280">
                  <a:extLst>
                    <a:ext uri="{9D8B030D-6E8A-4147-A177-3AD203B41FA5}">
                      <a16:colId xmlns:a16="http://schemas.microsoft.com/office/drawing/2014/main" val="3520333028"/>
                    </a:ext>
                  </a:extLst>
                </a:gridCol>
                <a:gridCol w="208280">
                  <a:extLst>
                    <a:ext uri="{9D8B030D-6E8A-4147-A177-3AD203B41FA5}">
                      <a16:colId xmlns:a16="http://schemas.microsoft.com/office/drawing/2014/main" val="1039564271"/>
                    </a:ext>
                  </a:extLst>
                </a:gridCol>
                <a:gridCol w="208280">
                  <a:extLst>
                    <a:ext uri="{9D8B030D-6E8A-4147-A177-3AD203B41FA5}">
                      <a16:colId xmlns:a16="http://schemas.microsoft.com/office/drawing/2014/main" val="3341906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0993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- 2019-10-10 12:41:12</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https://scontent.xx.fbcdn.net/v/t1.0-9/p720x720/71900637_2486925058054941_8866943137730265088_o.jpg?_nc_cat=108&amp;_nc_oc=AQk6EW1wLl8se-I9L9uFdjvdVQYTmuS8CnQ-ETboQuSEka0arv_Ei1kiWrDKSISLZk4&amp;_nc_ht=scontent.xx&amp;oh=f2ac697073b607dbaddec2bc18ce1705&amp;oe=5E5D3AF3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11/09/2019 12:23:22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0174585"/>
                  </a:ext>
                </a:extLst>
              </a:tr>
            </a:tbl>
          </a:graphicData>
        </a:graphic>
      </p:graphicFrame>
      <p:sp>
        <p:nvSpPr>
          <p:cNvPr id="4" name="Text Placeholder 3">
            <a:extLst>
              <a:ext uri="{FF2B5EF4-FFF2-40B4-BE49-F238E27FC236}">
                <a16:creationId xmlns:a16="http://schemas.microsoft.com/office/drawing/2014/main" id="{218D4F27-ECD7-4F32-8152-C4F15E44D1E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12739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E17F-E8B1-42E6-AD33-0E1BCCCC80DD}"/>
              </a:ext>
            </a:extLst>
          </p:cNvPr>
          <p:cNvSpPr>
            <a:spLocks noGrp="1"/>
          </p:cNvSpPr>
          <p:nvPr>
            <p:ph type="title"/>
          </p:nvPr>
        </p:nvSpPr>
        <p:spPr/>
        <p:txBody>
          <a:bodyPr/>
          <a:lstStyle/>
          <a:p>
            <a:r>
              <a:rPr lang="en-US"/>
              <a:t>Facebook Own Posts Table | Yapı Kredi İK - 16 of 21</a:t>
            </a:r>
          </a:p>
        </p:txBody>
      </p:sp>
      <p:graphicFrame>
        <p:nvGraphicFramePr>
          <p:cNvPr id="5" name="Table Placeholder 4">
            <a:extLst>
              <a:ext uri="{FF2B5EF4-FFF2-40B4-BE49-F238E27FC236}">
                <a16:creationId xmlns:a16="http://schemas.microsoft.com/office/drawing/2014/main" id="{165A5AF5-03FC-41B5-AF89-5673B4296F0E}"/>
              </a:ext>
            </a:extLst>
          </p:cNvPr>
          <p:cNvGraphicFramePr>
            <a:graphicFrameLocks noGrp="1"/>
          </p:cNvGraphicFramePr>
          <p:nvPr>
            <p:ph type="tbl" sz="quarter" idx="13"/>
            <p:extLst>
              <p:ext uri="{D42A27DB-BD31-4B8C-83A1-F6EECF244321}">
                <p14:modId xmlns:p14="http://schemas.microsoft.com/office/powerpoint/2010/main" val="157046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958039"/>
                    </a:ext>
                  </a:extLst>
                </a:gridCol>
                <a:gridCol w="905256">
                  <a:extLst>
                    <a:ext uri="{9D8B030D-6E8A-4147-A177-3AD203B41FA5}">
                      <a16:colId xmlns:a16="http://schemas.microsoft.com/office/drawing/2014/main" val="3257868893"/>
                    </a:ext>
                  </a:extLst>
                </a:gridCol>
                <a:gridCol w="246888">
                  <a:extLst>
                    <a:ext uri="{9D8B030D-6E8A-4147-A177-3AD203B41FA5}">
                      <a16:colId xmlns:a16="http://schemas.microsoft.com/office/drawing/2014/main" val="755939374"/>
                    </a:ext>
                  </a:extLst>
                </a:gridCol>
                <a:gridCol w="208280">
                  <a:extLst>
                    <a:ext uri="{9D8B030D-6E8A-4147-A177-3AD203B41FA5}">
                      <a16:colId xmlns:a16="http://schemas.microsoft.com/office/drawing/2014/main" val="1860421888"/>
                    </a:ext>
                  </a:extLst>
                </a:gridCol>
                <a:gridCol w="208280">
                  <a:extLst>
                    <a:ext uri="{9D8B030D-6E8A-4147-A177-3AD203B41FA5}">
                      <a16:colId xmlns:a16="http://schemas.microsoft.com/office/drawing/2014/main" val="455313224"/>
                    </a:ext>
                  </a:extLst>
                </a:gridCol>
                <a:gridCol w="208280">
                  <a:extLst>
                    <a:ext uri="{9D8B030D-6E8A-4147-A177-3AD203B41FA5}">
                      <a16:colId xmlns:a16="http://schemas.microsoft.com/office/drawing/2014/main" val="3444312391"/>
                    </a:ext>
                  </a:extLst>
                </a:gridCol>
                <a:gridCol w="208280">
                  <a:extLst>
                    <a:ext uri="{9D8B030D-6E8A-4147-A177-3AD203B41FA5}">
                      <a16:colId xmlns:a16="http://schemas.microsoft.com/office/drawing/2014/main" val="2834790424"/>
                    </a:ext>
                  </a:extLst>
                </a:gridCol>
                <a:gridCol w="208280">
                  <a:extLst>
                    <a:ext uri="{9D8B030D-6E8A-4147-A177-3AD203B41FA5}">
                      <a16:colId xmlns:a16="http://schemas.microsoft.com/office/drawing/2014/main" val="346090012"/>
                    </a:ext>
                  </a:extLst>
                </a:gridCol>
                <a:gridCol w="208280">
                  <a:extLst>
                    <a:ext uri="{9D8B030D-6E8A-4147-A177-3AD203B41FA5}">
                      <a16:colId xmlns:a16="http://schemas.microsoft.com/office/drawing/2014/main" val="2925993487"/>
                    </a:ext>
                  </a:extLst>
                </a:gridCol>
                <a:gridCol w="208280">
                  <a:extLst>
                    <a:ext uri="{9D8B030D-6E8A-4147-A177-3AD203B41FA5}">
                      <a16:colId xmlns:a16="http://schemas.microsoft.com/office/drawing/2014/main" val="2986497667"/>
                    </a:ext>
                  </a:extLst>
                </a:gridCol>
                <a:gridCol w="208280">
                  <a:extLst>
                    <a:ext uri="{9D8B030D-6E8A-4147-A177-3AD203B41FA5}">
                      <a16:colId xmlns:a16="http://schemas.microsoft.com/office/drawing/2014/main" val="3142169237"/>
                    </a:ext>
                  </a:extLst>
                </a:gridCol>
                <a:gridCol w="208280">
                  <a:extLst>
                    <a:ext uri="{9D8B030D-6E8A-4147-A177-3AD203B41FA5}">
                      <a16:colId xmlns:a16="http://schemas.microsoft.com/office/drawing/2014/main" val="3149886767"/>
                    </a:ext>
                  </a:extLst>
                </a:gridCol>
                <a:gridCol w="208280">
                  <a:extLst>
                    <a:ext uri="{9D8B030D-6E8A-4147-A177-3AD203B41FA5}">
                      <a16:colId xmlns:a16="http://schemas.microsoft.com/office/drawing/2014/main" val="328401248"/>
                    </a:ext>
                  </a:extLst>
                </a:gridCol>
                <a:gridCol w="208280">
                  <a:extLst>
                    <a:ext uri="{9D8B030D-6E8A-4147-A177-3AD203B41FA5}">
                      <a16:colId xmlns:a16="http://schemas.microsoft.com/office/drawing/2014/main" val="1631693457"/>
                    </a:ext>
                  </a:extLst>
                </a:gridCol>
                <a:gridCol w="208280">
                  <a:extLst>
                    <a:ext uri="{9D8B030D-6E8A-4147-A177-3AD203B41FA5}">
                      <a16:colId xmlns:a16="http://schemas.microsoft.com/office/drawing/2014/main" val="3612523243"/>
                    </a:ext>
                  </a:extLst>
                </a:gridCol>
                <a:gridCol w="208280">
                  <a:extLst>
                    <a:ext uri="{9D8B030D-6E8A-4147-A177-3AD203B41FA5}">
                      <a16:colId xmlns:a16="http://schemas.microsoft.com/office/drawing/2014/main" val="1340250438"/>
                    </a:ext>
                  </a:extLst>
                </a:gridCol>
                <a:gridCol w="208280">
                  <a:extLst>
                    <a:ext uri="{9D8B030D-6E8A-4147-A177-3AD203B41FA5}">
                      <a16:colId xmlns:a16="http://schemas.microsoft.com/office/drawing/2014/main" val="4142926715"/>
                    </a:ext>
                  </a:extLst>
                </a:gridCol>
                <a:gridCol w="208280">
                  <a:extLst>
                    <a:ext uri="{9D8B030D-6E8A-4147-A177-3AD203B41FA5}">
                      <a16:colId xmlns:a16="http://schemas.microsoft.com/office/drawing/2014/main" val="2324646939"/>
                    </a:ext>
                  </a:extLst>
                </a:gridCol>
                <a:gridCol w="208280">
                  <a:extLst>
                    <a:ext uri="{9D8B030D-6E8A-4147-A177-3AD203B41FA5}">
                      <a16:colId xmlns:a16="http://schemas.microsoft.com/office/drawing/2014/main" val="2024271182"/>
                    </a:ext>
                  </a:extLst>
                </a:gridCol>
                <a:gridCol w="208280">
                  <a:extLst>
                    <a:ext uri="{9D8B030D-6E8A-4147-A177-3AD203B41FA5}">
                      <a16:colId xmlns:a16="http://schemas.microsoft.com/office/drawing/2014/main" val="182982152"/>
                    </a:ext>
                  </a:extLst>
                </a:gridCol>
                <a:gridCol w="208280">
                  <a:extLst>
                    <a:ext uri="{9D8B030D-6E8A-4147-A177-3AD203B41FA5}">
                      <a16:colId xmlns:a16="http://schemas.microsoft.com/office/drawing/2014/main" val="478005523"/>
                    </a:ext>
                  </a:extLst>
                </a:gridCol>
                <a:gridCol w="208280">
                  <a:extLst>
                    <a:ext uri="{9D8B030D-6E8A-4147-A177-3AD203B41FA5}">
                      <a16:colId xmlns:a16="http://schemas.microsoft.com/office/drawing/2014/main" val="3561177126"/>
                    </a:ext>
                  </a:extLst>
                </a:gridCol>
                <a:gridCol w="208280">
                  <a:extLst>
                    <a:ext uri="{9D8B030D-6E8A-4147-A177-3AD203B41FA5}">
                      <a16:colId xmlns:a16="http://schemas.microsoft.com/office/drawing/2014/main" val="3614130437"/>
                    </a:ext>
                  </a:extLst>
                </a:gridCol>
                <a:gridCol w="208280">
                  <a:extLst>
                    <a:ext uri="{9D8B030D-6E8A-4147-A177-3AD203B41FA5}">
                      <a16:colId xmlns:a16="http://schemas.microsoft.com/office/drawing/2014/main" val="1320842094"/>
                    </a:ext>
                  </a:extLst>
                </a:gridCol>
                <a:gridCol w="208280">
                  <a:extLst>
                    <a:ext uri="{9D8B030D-6E8A-4147-A177-3AD203B41FA5}">
                      <a16:colId xmlns:a16="http://schemas.microsoft.com/office/drawing/2014/main" val="300940372"/>
                    </a:ext>
                  </a:extLst>
                </a:gridCol>
                <a:gridCol w="208280">
                  <a:extLst>
                    <a:ext uri="{9D8B030D-6E8A-4147-A177-3AD203B41FA5}">
                      <a16:colId xmlns:a16="http://schemas.microsoft.com/office/drawing/2014/main" val="2284782470"/>
                    </a:ext>
                  </a:extLst>
                </a:gridCol>
                <a:gridCol w="208280">
                  <a:extLst>
                    <a:ext uri="{9D8B030D-6E8A-4147-A177-3AD203B41FA5}">
                      <a16:colId xmlns:a16="http://schemas.microsoft.com/office/drawing/2014/main" val="1972830262"/>
                    </a:ext>
                  </a:extLst>
                </a:gridCol>
                <a:gridCol w="208280">
                  <a:extLst>
                    <a:ext uri="{9D8B030D-6E8A-4147-A177-3AD203B41FA5}">
                      <a16:colId xmlns:a16="http://schemas.microsoft.com/office/drawing/2014/main" val="3924190086"/>
                    </a:ext>
                  </a:extLst>
                </a:gridCol>
                <a:gridCol w="208280">
                  <a:extLst>
                    <a:ext uri="{9D8B030D-6E8A-4147-A177-3AD203B41FA5}">
                      <a16:colId xmlns:a16="http://schemas.microsoft.com/office/drawing/2014/main" val="731759467"/>
                    </a:ext>
                  </a:extLst>
                </a:gridCol>
                <a:gridCol w="208280">
                  <a:extLst>
                    <a:ext uri="{9D8B030D-6E8A-4147-A177-3AD203B41FA5}">
                      <a16:colId xmlns:a16="http://schemas.microsoft.com/office/drawing/2014/main" val="592941441"/>
                    </a:ext>
                  </a:extLst>
                </a:gridCol>
                <a:gridCol w="208280">
                  <a:extLst>
                    <a:ext uri="{9D8B030D-6E8A-4147-A177-3AD203B41FA5}">
                      <a16:colId xmlns:a16="http://schemas.microsoft.com/office/drawing/2014/main" val="131223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9090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- 2019-10-09 15:04:44</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direktörümüz Kürşad Keteci Bankacılığa Giriş dersi ardından bu hafta Finansal Planlama ve Mali İşler konusunda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12:22:38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840670"/>
                  </a:ext>
                </a:extLst>
              </a:tr>
            </a:tbl>
          </a:graphicData>
        </a:graphic>
      </p:graphicFrame>
      <p:sp>
        <p:nvSpPr>
          <p:cNvPr id="4" name="Text Placeholder 3">
            <a:extLst>
              <a:ext uri="{FF2B5EF4-FFF2-40B4-BE49-F238E27FC236}">
                <a16:creationId xmlns:a16="http://schemas.microsoft.com/office/drawing/2014/main" id="{F34D84A1-FBBF-4C3D-9DEB-9197E48C42C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59435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DB2E6-13D6-4FA4-9119-D04F3C100273}"/>
              </a:ext>
            </a:extLst>
          </p:cNvPr>
          <p:cNvSpPr>
            <a:spLocks noGrp="1"/>
          </p:cNvSpPr>
          <p:nvPr>
            <p:ph type="title"/>
          </p:nvPr>
        </p:nvSpPr>
        <p:spPr/>
        <p:txBody>
          <a:bodyPr/>
          <a:lstStyle/>
          <a:p>
            <a:r>
              <a:rPr lang="en-US"/>
              <a:t>Facebook Own Posts Table | Yapı Kredi İK - 17 of 21</a:t>
            </a:r>
          </a:p>
        </p:txBody>
      </p:sp>
      <p:graphicFrame>
        <p:nvGraphicFramePr>
          <p:cNvPr id="5" name="Table Placeholder 4">
            <a:extLst>
              <a:ext uri="{FF2B5EF4-FFF2-40B4-BE49-F238E27FC236}">
                <a16:creationId xmlns:a16="http://schemas.microsoft.com/office/drawing/2014/main" id="{BAEBCA04-8F4F-43EE-9CBE-DA20E6C4A374}"/>
              </a:ext>
            </a:extLst>
          </p:cNvPr>
          <p:cNvGraphicFramePr>
            <a:graphicFrameLocks noGrp="1"/>
          </p:cNvGraphicFramePr>
          <p:nvPr>
            <p:ph type="tbl" sz="quarter" idx="13"/>
            <p:extLst>
              <p:ext uri="{D42A27DB-BD31-4B8C-83A1-F6EECF244321}">
                <p14:modId xmlns:p14="http://schemas.microsoft.com/office/powerpoint/2010/main" val="2512036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7795455"/>
                    </a:ext>
                  </a:extLst>
                </a:gridCol>
                <a:gridCol w="905256">
                  <a:extLst>
                    <a:ext uri="{9D8B030D-6E8A-4147-A177-3AD203B41FA5}">
                      <a16:colId xmlns:a16="http://schemas.microsoft.com/office/drawing/2014/main" val="2443177900"/>
                    </a:ext>
                  </a:extLst>
                </a:gridCol>
                <a:gridCol w="246888">
                  <a:extLst>
                    <a:ext uri="{9D8B030D-6E8A-4147-A177-3AD203B41FA5}">
                      <a16:colId xmlns:a16="http://schemas.microsoft.com/office/drawing/2014/main" val="2486338275"/>
                    </a:ext>
                  </a:extLst>
                </a:gridCol>
                <a:gridCol w="208280">
                  <a:extLst>
                    <a:ext uri="{9D8B030D-6E8A-4147-A177-3AD203B41FA5}">
                      <a16:colId xmlns:a16="http://schemas.microsoft.com/office/drawing/2014/main" val="1551411324"/>
                    </a:ext>
                  </a:extLst>
                </a:gridCol>
                <a:gridCol w="208280">
                  <a:extLst>
                    <a:ext uri="{9D8B030D-6E8A-4147-A177-3AD203B41FA5}">
                      <a16:colId xmlns:a16="http://schemas.microsoft.com/office/drawing/2014/main" val="3683114270"/>
                    </a:ext>
                  </a:extLst>
                </a:gridCol>
                <a:gridCol w="208280">
                  <a:extLst>
                    <a:ext uri="{9D8B030D-6E8A-4147-A177-3AD203B41FA5}">
                      <a16:colId xmlns:a16="http://schemas.microsoft.com/office/drawing/2014/main" val="701353744"/>
                    </a:ext>
                  </a:extLst>
                </a:gridCol>
                <a:gridCol w="208280">
                  <a:extLst>
                    <a:ext uri="{9D8B030D-6E8A-4147-A177-3AD203B41FA5}">
                      <a16:colId xmlns:a16="http://schemas.microsoft.com/office/drawing/2014/main" val="2802049032"/>
                    </a:ext>
                  </a:extLst>
                </a:gridCol>
                <a:gridCol w="208280">
                  <a:extLst>
                    <a:ext uri="{9D8B030D-6E8A-4147-A177-3AD203B41FA5}">
                      <a16:colId xmlns:a16="http://schemas.microsoft.com/office/drawing/2014/main" val="1533283559"/>
                    </a:ext>
                  </a:extLst>
                </a:gridCol>
                <a:gridCol w="208280">
                  <a:extLst>
                    <a:ext uri="{9D8B030D-6E8A-4147-A177-3AD203B41FA5}">
                      <a16:colId xmlns:a16="http://schemas.microsoft.com/office/drawing/2014/main" val="1645504638"/>
                    </a:ext>
                  </a:extLst>
                </a:gridCol>
                <a:gridCol w="208280">
                  <a:extLst>
                    <a:ext uri="{9D8B030D-6E8A-4147-A177-3AD203B41FA5}">
                      <a16:colId xmlns:a16="http://schemas.microsoft.com/office/drawing/2014/main" val="2447562514"/>
                    </a:ext>
                  </a:extLst>
                </a:gridCol>
                <a:gridCol w="208280">
                  <a:extLst>
                    <a:ext uri="{9D8B030D-6E8A-4147-A177-3AD203B41FA5}">
                      <a16:colId xmlns:a16="http://schemas.microsoft.com/office/drawing/2014/main" val="3502450378"/>
                    </a:ext>
                  </a:extLst>
                </a:gridCol>
                <a:gridCol w="208280">
                  <a:extLst>
                    <a:ext uri="{9D8B030D-6E8A-4147-A177-3AD203B41FA5}">
                      <a16:colId xmlns:a16="http://schemas.microsoft.com/office/drawing/2014/main" val="1822256413"/>
                    </a:ext>
                  </a:extLst>
                </a:gridCol>
                <a:gridCol w="208280">
                  <a:extLst>
                    <a:ext uri="{9D8B030D-6E8A-4147-A177-3AD203B41FA5}">
                      <a16:colId xmlns:a16="http://schemas.microsoft.com/office/drawing/2014/main" val="3679009079"/>
                    </a:ext>
                  </a:extLst>
                </a:gridCol>
                <a:gridCol w="208280">
                  <a:extLst>
                    <a:ext uri="{9D8B030D-6E8A-4147-A177-3AD203B41FA5}">
                      <a16:colId xmlns:a16="http://schemas.microsoft.com/office/drawing/2014/main" val="945686376"/>
                    </a:ext>
                  </a:extLst>
                </a:gridCol>
                <a:gridCol w="208280">
                  <a:extLst>
                    <a:ext uri="{9D8B030D-6E8A-4147-A177-3AD203B41FA5}">
                      <a16:colId xmlns:a16="http://schemas.microsoft.com/office/drawing/2014/main" val="1978548572"/>
                    </a:ext>
                  </a:extLst>
                </a:gridCol>
                <a:gridCol w="208280">
                  <a:extLst>
                    <a:ext uri="{9D8B030D-6E8A-4147-A177-3AD203B41FA5}">
                      <a16:colId xmlns:a16="http://schemas.microsoft.com/office/drawing/2014/main" val="1412519073"/>
                    </a:ext>
                  </a:extLst>
                </a:gridCol>
                <a:gridCol w="208280">
                  <a:extLst>
                    <a:ext uri="{9D8B030D-6E8A-4147-A177-3AD203B41FA5}">
                      <a16:colId xmlns:a16="http://schemas.microsoft.com/office/drawing/2014/main" val="302617341"/>
                    </a:ext>
                  </a:extLst>
                </a:gridCol>
                <a:gridCol w="208280">
                  <a:extLst>
                    <a:ext uri="{9D8B030D-6E8A-4147-A177-3AD203B41FA5}">
                      <a16:colId xmlns:a16="http://schemas.microsoft.com/office/drawing/2014/main" val="194482465"/>
                    </a:ext>
                  </a:extLst>
                </a:gridCol>
                <a:gridCol w="208280">
                  <a:extLst>
                    <a:ext uri="{9D8B030D-6E8A-4147-A177-3AD203B41FA5}">
                      <a16:colId xmlns:a16="http://schemas.microsoft.com/office/drawing/2014/main" val="1108305521"/>
                    </a:ext>
                  </a:extLst>
                </a:gridCol>
                <a:gridCol w="208280">
                  <a:extLst>
                    <a:ext uri="{9D8B030D-6E8A-4147-A177-3AD203B41FA5}">
                      <a16:colId xmlns:a16="http://schemas.microsoft.com/office/drawing/2014/main" val="1393889537"/>
                    </a:ext>
                  </a:extLst>
                </a:gridCol>
                <a:gridCol w="208280">
                  <a:extLst>
                    <a:ext uri="{9D8B030D-6E8A-4147-A177-3AD203B41FA5}">
                      <a16:colId xmlns:a16="http://schemas.microsoft.com/office/drawing/2014/main" val="1996187659"/>
                    </a:ext>
                  </a:extLst>
                </a:gridCol>
                <a:gridCol w="208280">
                  <a:extLst>
                    <a:ext uri="{9D8B030D-6E8A-4147-A177-3AD203B41FA5}">
                      <a16:colId xmlns:a16="http://schemas.microsoft.com/office/drawing/2014/main" val="482859880"/>
                    </a:ext>
                  </a:extLst>
                </a:gridCol>
                <a:gridCol w="208280">
                  <a:extLst>
                    <a:ext uri="{9D8B030D-6E8A-4147-A177-3AD203B41FA5}">
                      <a16:colId xmlns:a16="http://schemas.microsoft.com/office/drawing/2014/main" val="1363302151"/>
                    </a:ext>
                  </a:extLst>
                </a:gridCol>
                <a:gridCol w="208280">
                  <a:extLst>
                    <a:ext uri="{9D8B030D-6E8A-4147-A177-3AD203B41FA5}">
                      <a16:colId xmlns:a16="http://schemas.microsoft.com/office/drawing/2014/main" val="4132572938"/>
                    </a:ext>
                  </a:extLst>
                </a:gridCol>
                <a:gridCol w="208280">
                  <a:extLst>
                    <a:ext uri="{9D8B030D-6E8A-4147-A177-3AD203B41FA5}">
                      <a16:colId xmlns:a16="http://schemas.microsoft.com/office/drawing/2014/main" val="2603186932"/>
                    </a:ext>
                  </a:extLst>
                </a:gridCol>
                <a:gridCol w="208280">
                  <a:extLst>
                    <a:ext uri="{9D8B030D-6E8A-4147-A177-3AD203B41FA5}">
                      <a16:colId xmlns:a16="http://schemas.microsoft.com/office/drawing/2014/main" val="41734887"/>
                    </a:ext>
                  </a:extLst>
                </a:gridCol>
                <a:gridCol w="208280">
                  <a:extLst>
                    <a:ext uri="{9D8B030D-6E8A-4147-A177-3AD203B41FA5}">
                      <a16:colId xmlns:a16="http://schemas.microsoft.com/office/drawing/2014/main" val="2541622639"/>
                    </a:ext>
                  </a:extLst>
                </a:gridCol>
                <a:gridCol w="208280">
                  <a:extLst>
                    <a:ext uri="{9D8B030D-6E8A-4147-A177-3AD203B41FA5}">
                      <a16:colId xmlns:a16="http://schemas.microsoft.com/office/drawing/2014/main" val="1483187726"/>
                    </a:ext>
                  </a:extLst>
                </a:gridCol>
                <a:gridCol w="208280">
                  <a:extLst>
                    <a:ext uri="{9D8B030D-6E8A-4147-A177-3AD203B41FA5}">
                      <a16:colId xmlns:a16="http://schemas.microsoft.com/office/drawing/2014/main" val="374698412"/>
                    </a:ext>
                  </a:extLst>
                </a:gridCol>
                <a:gridCol w="208280">
                  <a:extLst>
                    <a:ext uri="{9D8B030D-6E8A-4147-A177-3AD203B41FA5}">
                      <a16:colId xmlns:a16="http://schemas.microsoft.com/office/drawing/2014/main" val="3694254093"/>
                    </a:ext>
                  </a:extLst>
                </a:gridCol>
                <a:gridCol w="208280">
                  <a:extLst>
                    <a:ext uri="{9D8B030D-6E8A-4147-A177-3AD203B41FA5}">
                      <a16:colId xmlns:a16="http://schemas.microsoft.com/office/drawing/2014/main" val="169687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9767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- 2019-10-08 08:19:54</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tıkla! 👉🏻 http://yapikredidigitalent.com/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https://scontent.xx.fbcdn.net/v/t15.5256-10/s720x720/71681517_2441030656182905_9028063243792285696_n.jpg?_nc_cat=111&amp;_nc_oc=AQn_8ypO1t4SnPBOA0fiYxPFBKtIbInWdoCb4Xo1Xe7fqsfy7MdkDLKHc3Dtde5VqHA&amp;_nc_ht=scontent.xx&amp;oh=929ef18890d64624028c3c4ed670d0a6&amp;oe=5E4AD04F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06:24:46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2145649"/>
                  </a:ext>
                </a:extLst>
              </a:tr>
            </a:tbl>
          </a:graphicData>
        </a:graphic>
      </p:graphicFrame>
      <p:sp>
        <p:nvSpPr>
          <p:cNvPr id="4" name="Text Placeholder 3">
            <a:extLst>
              <a:ext uri="{FF2B5EF4-FFF2-40B4-BE49-F238E27FC236}">
                <a16:creationId xmlns:a16="http://schemas.microsoft.com/office/drawing/2014/main" id="{21A001EC-8A27-426C-AEFA-C967EF75E9E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65161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EFE2-3A9E-41BF-BC64-32D17E9D1F1F}"/>
              </a:ext>
            </a:extLst>
          </p:cNvPr>
          <p:cNvSpPr>
            <a:spLocks noGrp="1"/>
          </p:cNvSpPr>
          <p:nvPr>
            <p:ph type="title"/>
          </p:nvPr>
        </p:nvSpPr>
        <p:spPr/>
        <p:txBody>
          <a:bodyPr/>
          <a:lstStyle/>
          <a:p>
            <a:r>
              <a:rPr lang="en-US"/>
              <a:t>Facebook Own Posts Table | Yapı Kredi İK - 18 of 21</a:t>
            </a:r>
          </a:p>
        </p:txBody>
      </p:sp>
      <p:graphicFrame>
        <p:nvGraphicFramePr>
          <p:cNvPr id="5" name="Table Placeholder 4">
            <a:extLst>
              <a:ext uri="{FF2B5EF4-FFF2-40B4-BE49-F238E27FC236}">
                <a16:creationId xmlns:a16="http://schemas.microsoft.com/office/drawing/2014/main" id="{177BDA2A-ADCB-4D72-B6DA-4F5DF1BAD325}"/>
              </a:ext>
            </a:extLst>
          </p:cNvPr>
          <p:cNvGraphicFramePr>
            <a:graphicFrameLocks noGrp="1"/>
          </p:cNvGraphicFramePr>
          <p:nvPr>
            <p:ph type="tbl" sz="quarter" idx="13"/>
            <p:extLst>
              <p:ext uri="{D42A27DB-BD31-4B8C-83A1-F6EECF244321}">
                <p14:modId xmlns:p14="http://schemas.microsoft.com/office/powerpoint/2010/main" val="155712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28030512"/>
                    </a:ext>
                  </a:extLst>
                </a:gridCol>
                <a:gridCol w="905256">
                  <a:extLst>
                    <a:ext uri="{9D8B030D-6E8A-4147-A177-3AD203B41FA5}">
                      <a16:colId xmlns:a16="http://schemas.microsoft.com/office/drawing/2014/main" val="3081307350"/>
                    </a:ext>
                  </a:extLst>
                </a:gridCol>
                <a:gridCol w="246888">
                  <a:extLst>
                    <a:ext uri="{9D8B030D-6E8A-4147-A177-3AD203B41FA5}">
                      <a16:colId xmlns:a16="http://schemas.microsoft.com/office/drawing/2014/main" val="1835665240"/>
                    </a:ext>
                  </a:extLst>
                </a:gridCol>
                <a:gridCol w="208280">
                  <a:extLst>
                    <a:ext uri="{9D8B030D-6E8A-4147-A177-3AD203B41FA5}">
                      <a16:colId xmlns:a16="http://schemas.microsoft.com/office/drawing/2014/main" val="3757164643"/>
                    </a:ext>
                  </a:extLst>
                </a:gridCol>
                <a:gridCol w="208280">
                  <a:extLst>
                    <a:ext uri="{9D8B030D-6E8A-4147-A177-3AD203B41FA5}">
                      <a16:colId xmlns:a16="http://schemas.microsoft.com/office/drawing/2014/main" val="3479766514"/>
                    </a:ext>
                  </a:extLst>
                </a:gridCol>
                <a:gridCol w="208280">
                  <a:extLst>
                    <a:ext uri="{9D8B030D-6E8A-4147-A177-3AD203B41FA5}">
                      <a16:colId xmlns:a16="http://schemas.microsoft.com/office/drawing/2014/main" val="3017347313"/>
                    </a:ext>
                  </a:extLst>
                </a:gridCol>
                <a:gridCol w="208280">
                  <a:extLst>
                    <a:ext uri="{9D8B030D-6E8A-4147-A177-3AD203B41FA5}">
                      <a16:colId xmlns:a16="http://schemas.microsoft.com/office/drawing/2014/main" val="576670540"/>
                    </a:ext>
                  </a:extLst>
                </a:gridCol>
                <a:gridCol w="208280">
                  <a:extLst>
                    <a:ext uri="{9D8B030D-6E8A-4147-A177-3AD203B41FA5}">
                      <a16:colId xmlns:a16="http://schemas.microsoft.com/office/drawing/2014/main" val="3235421670"/>
                    </a:ext>
                  </a:extLst>
                </a:gridCol>
                <a:gridCol w="208280">
                  <a:extLst>
                    <a:ext uri="{9D8B030D-6E8A-4147-A177-3AD203B41FA5}">
                      <a16:colId xmlns:a16="http://schemas.microsoft.com/office/drawing/2014/main" val="1392633476"/>
                    </a:ext>
                  </a:extLst>
                </a:gridCol>
                <a:gridCol w="208280">
                  <a:extLst>
                    <a:ext uri="{9D8B030D-6E8A-4147-A177-3AD203B41FA5}">
                      <a16:colId xmlns:a16="http://schemas.microsoft.com/office/drawing/2014/main" val="2564241093"/>
                    </a:ext>
                  </a:extLst>
                </a:gridCol>
                <a:gridCol w="208280">
                  <a:extLst>
                    <a:ext uri="{9D8B030D-6E8A-4147-A177-3AD203B41FA5}">
                      <a16:colId xmlns:a16="http://schemas.microsoft.com/office/drawing/2014/main" val="219569250"/>
                    </a:ext>
                  </a:extLst>
                </a:gridCol>
                <a:gridCol w="208280">
                  <a:extLst>
                    <a:ext uri="{9D8B030D-6E8A-4147-A177-3AD203B41FA5}">
                      <a16:colId xmlns:a16="http://schemas.microsoft.com/office/drawing/2014/main" val="337050182"/>
                    </a:ext>
                  </a:extLst>
                </a:gridCol>
                <a:gridCol w="208280">
                  <a:extLst>
                    <a:ext uri="{9D8B030D-6E8A-4147-A177-3AD203B41FA5}">
                      <a16:colId xmlns:a16="http://schemas.microsoft.com/office/drawing/2014/main" val="2855396272"/>
                    </a:ext>
                  </a:extLst>
                </a:gridCol>
                <a:gridCol w="208280">
                  <a:extLst>
                    <a:ext uri="{9D8B030D-6E8A-4147-A177-3AD203B41FA5}">
                      <a16:colId xmlns:a16="http://schemas.microsoft.com/office/drawing/2014/main" val="2462964617"/>
                    </a:ext>
                  </a:extLst>
                </a:gridCol>
                <a:gridCol w="208280">
                  <a:extLst>
                    <a:ext uri="{9D8B030D-6E8A-4147-A177-3AD203B41FA5}">
                      <a16:colId xmlns:a16="http://schemas.microsoft.com/office/drawing/2014/main" val="3960468906"/>
                    </a:ext>
                  </a:extLst>
                </a:gridCol>
                <a:gridCol w="208280">
                  <a:extLst>
                    <a:ext uri="{9D8B030D-6E8A-4147-A177-3AD203B41FA5}">
                      <a16:colId xmlns:a16="http://schemas.microsoft.com/office/drawing/2014/main" val="527074705"/>
                    </a:ext>
                  </a:extLst>
                </a:gridCol>
                <a:gridCol w="208280">
                  <a:extLst>
                    <a:ext uri="{9D8B030D-6E8A-4147-A177-3AD203B41FA5}">
                      <a16:colId xmlns:a16="http://schemas.microsoft.com/office/drawing/2014/main" val="4211863638"/>
                    </a:ext>
                  </a:extLst>
                </a:gridCol>
                <a:gridCol w="208280">
                  <a:extLst>
                    <a:ext uri="{9D8B030D-6E8A-4147-A177-3AD203B41FA5}">
                      <a16:colId xmlns:a16="http://schemas.microsoft.com/office/drawing/2014/main" val="3155576945"/>
                    </a:ext>
                  </a:extLst>
                </a:gridCol>
                <a:gridCol w="208280">
                  <a:extLst>
                    <a:ext uri="{9D8B030D-6E8A-4147-A177-3AD203B41FA5}">
                      <a16:colId xmlns:a16="http://schemas.microsoft.com/office/drawing/2014/main" val="1754924633"/>
                    </a:ext>
                  </a:extLst>
                </a:gridCol>
                <a:gridCol w="208280">
                  <a:extLst>
                    <a:ext uri="{9D8B030D-6E8A-4147-A177-3AD203B41FA5}">
                      <a16:colId xmlns:a16="http://schemas.microsoft.com/office/drawing/2014/main" val="1619442396"/>
                    </a:ext>
                  </a:extLst>
                </a:gridCol>
                <a:gridCol w="208280">
                  <a:extLst>
                    <a:ext uri="{9D8B030D-6E8A-4147-A177-3AD203B41FA5}">
                      <a16:colId xmlns:a16="http://schemas.microsoft.com/office/drawing/2014/main" val="2400426927"/>
                    </a:ext>
                  </a:extLst>
                </a:gridCol>
                <a:gridCol w="208280">
                  <a:extLst>
                    <a:ext uri="{9D8B030D-6E8A-4147-A177-3AD203B41FA5}">
                      <a16:colId xmlns:a16="http://schemas.microsoft.com/office/drawing/2014/main" val="2636864749"/>
                    </a:ext>
                  </a:extLst>
                </a:gridCol>
                <a:gridCol w="208280">
                  <a:extLst>
                    <a:ext uri="{9D8B030D-6E8A-4147-A177-3AD203B41FA5}">
                      <a16:colId xmlns:a16="http://schemas.microsoft.com/office/drawing/2014/main" val="1754644801"/>
                    </a:ext>
                  </a:extLst>
                </a:gridCol>
                <a:gridCol w="208280">
                  <a:extLst>
                    <a:ext uri="{9D8B030D-6E8A-4147-A177-3AD203B41FA5}">
                      <a16:colId xmlns:a16="http://schemas.microsoft.com/office/drawing/2014/main" val="3959229566"/>
                    </a:ext>
                  </a:extLst>
                </a:gridCol>
                <a:gridCol w="208280">
                  <a:extLst>
                    <a:ext uri="{9D8B030D-6E8A-4147-A177-3AD203B41FA5}">
                      <a16:colId xmlns:a16="http://schemas.microsoft.com/office/drawing/2014/main" val="3978886202"/>
                    </a:ext>
                  </a:extLst>
                </a:gridCol>
                <a:gridCol w="208280">
                  <a:extLst>
                    <a:ext uri="{9D8B030D-6E8A-4147-A177-3AD203B41FA5}">
                      <a16:colId xmlns:a16="http://schemas.microsoft.com/office/drawing/2014/main" val="917972743"/>
                    </a:ext>
                  </a:extLst>
                </a:gridCol>
                <a:gridCol w="208280">
                  <a:extLst>
                    <a:ext uri="{9D8B030D-6E8A-4147-A177-3AD203B41FA5}">
                      <a16:colId xmlns:a16="http://schemas.microsoft.com/office/drawing/2014/main" val="3428063608"/>
                    </a:ext>
                  </a:extLst>
                </a:gridCol>
                <a:gridCol w="208280">
                  <a:extLst>
                    <a:ext uri="{9D8B030D-6E8A-4147-A177-3AD203B41FA5}">
                      <a16:colId xmlns:a16="http://schemas.microsoft.com/office/drawing/2014/main" val="1663978176"/>
                    </a:ext>
                  </a:extLst>
                </a:gridCol>
                <a:gridCol w="208280">
                  <a:extLst>
                    <a:ext uri="{9D8B030D-6E8A-4147-A177-3AD203B41FA5}">
                      <a16:colId xmlns:a16="http://schemas.microsoft.com/office/drawing/2014/main" val="65399235"/>
                    </a:ext>
                  </a:extLst>
                </a:gridCol>
                <a:gridCol w="208280">
                  <a:extLst>
                    <a:ext uri="{9D8B030D-6E8A-4147-A177-3AD203B41FA5}">
                      <a16:colId xmlns:a16="http://schemas.microsoft.com/office/drawing/2014/main" val="233154696"/>
                    </a:ext>
                  </a:extLst>
                </a:gridCol>
                <a:gridCol w="208280">
                  <a:extLst>
                    <a:ext uri="{9D8B030D-6E8A-4147-A177-3AD203B41FA5}">
                      <a16:colId xmlns:a16="http://schemas.microsoft.com/office/drawing/2014/main" val="3986481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6176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- 2019-10-08 07:57:04</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tıkla! 👉🏻 http://yapikredidigitalent.com/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https://scontent.xx.fbcdn.net/v/t15.5256-10/s720x720/71184186_741696276274288_2367846127761358848_n.jpg?_nc_cat=105&amp;_nc_oc=AQn9P8TNKvHL9A9PHzMxBuOSKF7TtCpa0Yt3Hitme8eQYzPOXpgoygVelLjK3btmTp4&amp;_nc_ht=scontent.xx&amp;oh=c166bd084197dad6854d085cd41b9053&amp;oe=5E578DDD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06:24:46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6073573"/>
                  </a:ext>
                </a:extLst>
              </a:tr>
            </a:tbl>
          </a:graphicData>
        </a:graphic>
      </p:graphicFrame>
      <p:sp>
        <p:nvSpPr>
          <p:cNvPr id="4" name="Text Placeholder 3">
            <a:extLst>
              <a:ext uri="{FF2B5EF4-FFF2-40B4-BE49-F238E27FC236}">
                <a16:creationId xmlns:a16="http://schemas.microsoft.com/office/drawing/2014/main" id="{77ED96E5-5D60-4EEF-8326-478BC9C2415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79552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DFDE-D27C-4C5F-B502-7BE1EB6B49E9}"/>
              </a:ext>
            </a:extLst>
          </p:cNvPr>
          <p:cNvSpPr>
            <a:spLocks noGrp="1"/>
          </p:cNvSpPr>
          <p:nvPr>
            <p:ph type="title"/>
          </p:nvPr>
        </p:nvSpPr>
        <p:spPr/>
        <p:txBody>
          <a:bodyPr/>
          <a:lstStyle/>
          <a:p>
            <a:r>
              <a:rPr lang="en-US"/>
              <a:t>Facebook Own Posts Table | Yapı Kredi İK - 19 of 21</a:t>
            </a:r>
          </a:p>
        </p:txBody>
      </p:sp>
      <p:graphicFrame>
        <p:nvGraphicFramePr>
          <p:cNvPr id="5" name="Table Placeholder 4">
            <a:extLst>
              <a:ext uri="{FF2B5EF4-FFF2-40B4-BE49-F238E27FC236}">
                <a16:creationId xmlns:a16="http://schemas.microsoft.com/office/drawing/2014/main" id="{0C8D2C96-4E64-40B4-8550-AA053CE395CC}"/>
              </a:ext>
            </a:extLst>
          </p:cNvPr>
          <p:cNvGraphicFramePr>
            <a:graphicFrameLocks noGrp="1"/>
          </p:cNvGraphicFramePr>
          <p:nvPr>
            <p:ph type="tbl" sz="quarter" idx="13"/>
            <p:extLst>
              <p:ext uri="{D42A27DB-BD31-4B8C-83A1-F6EECF244321}">
                <p14:modId xmlns:p14="http://schemas.microsoft.com/office/powerpoint/2010/main" val="14202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48703044"/>
                    </a:ext>
                  </a:extLst>
                </a:gridCol>
                <a:gridCol w="905256">
                  <a:extLst>
                    <a:ext uri="{9D8B030D-6E8A-4147-A177-3AD203B41FA5}">
                      <a16:colId xmlns:a16="http://schemas.microsoft.com/office/drawing/2014/main" val="3546376183"/>
                    </a:ext>
                  </a:extLst>
                </a:gridCol>
                <a:gridCol w="246888">
                  <a:extLst>
                    <a:ext uri="{9D8B030D-6E8A-4147-A177-3AD203B41FA5}">
                      <a16:colId xmlns:a16="http://schemas.microsoft.com/office/drawing/2014/main" val="1814522694"/>
                    </a:ext>
                  </a:extLst>
                </a:gridCol>
                <a:gridCol w="208280">
                  <a:extLst>
                    <a:ext uri="{9D8B030D-6E8A-4147-A177-3AD203B41FA5}">
                      <a16:colId xmlns:a16="http://schemas.microsoft.com/office/drawing/2014/main" val="1817334827"/>
                    </a:ext>
                  </a:extLst>
                </a:gridCol>
                <a:gridCol w="208280">
                  <a:extLst>
                    <a:ext uri="{9D8B030D-6E8A-4147-A177-3AD203B41FA5}">
                      <a16:colId xmlns:a16="http://schemas.microsoft.com/office/drawing/2014/main" val="3262731954"/>
                    </a:ext>
                  </a:extLst>
                </a:gridCol>
                <a:gridCol w="208280">
                  <a:extLst>
                    <a:ext uri="{9D8B030D-6E8A-4147-A177-3AD203B41FA5}">
                      <a16:colId xmlns:a16="http://schemas.microsoft.com/office/drawing/2014/main" val="285700905"/>
                    </a:ext>
                  </a:extLst>
                </a:gridCol>
                <a:gridCol w="208280">
                  <a:extLst>
                    <a:ext uri="{9D8B030D-6E8A-4147-A177-3AD203B41FA5}">
                      <a16:colId xmlns:a16="http://schemas.microsoft.com/office/drawing/2014/main" val="775523340"/>
                    </a:ext>
                  </a:extLst>
                </a:gridCol>
                <a:gridCol w="208280">
                  <a:extLst>
                    <a:ext uri="{9D8B030D-6E8A-4147-A177-3AD203B41FA5}">
                      <a16:colId xmlns:a16="http://schemas.microsoft.com/office/drawing/2014/main" val="4182218727"/>
                    </a:ext>
                  </a:extLst>
                </a:gridCol>
                <a:gridCol w="208280">
                  <a:extLst>
                    <a:ext uri="{9D8B030D-6E8A-4147-A177-3AD203B41FA5}">
                      <a16:colId xmlns:a16="http://schemas.microsoft.com/office/drawing/2014/main" val="333888585"/>
                    </a:ext>
                  </a:extLst>
                </a:gridCol>
                <a:gridCol w="208280">
                  <a:extLst>
                    <a:ext uri="{9D8B030D-6E8A-4147-A177-3AD203B41FA5}">
                      <a16:colId xmlns:a16="http://schemas.microsoft.com/office/drawing/2014/main" val="2804071237"/>
                    </a:ext>
                  </a:extLst>
                </a:gridCol>
                <a:gridCol w="208280">
                  <a:extLst>
                    <a:ext uri="{9D8B030D-6E8A-4147-A177-3AD203B41FA5}">
                      <a16:colId xmlns:a16="http://schemas.microsoft.com/office/drawing/2014/main" val="2860819135"/>
                    </a:ext>
                  </a:extLst>
                </a:gridCol>
                <a:gridCol w="208280">
                  <a:extLst>
                    <a:ext uri="{9D8B030D-6E8A-4147-A177-3AD203B41FA5}">
                      <a16:colId xmlns:a16="http://schemas.microsoft.com/office/drawing/2014/main" val="1791249893"/>
                    </a:ext>
                  </a:extLst>
                </a:gridCol>
                <a:gridCol w="208280">
                  <a:extLst>
                    <a:ext uri="{9D8B030D-6E8A-4147-A177-3AD203B41FA5}">
                      <a16:colId xmlns:a16="http://schemas.microsoft.com/office/drawing/2014/main" val="2264527004"/>
                    </a:ext>
                  </a:extLst>
                </a:gridCol>
                <a:gridCol w="208280">
                  <a:extLst>
                    <a:ext uri="{9D8B030D-6E8A-4147-A177-3AD203B41FA5}">
                      <a16:colId xmlns:a16="http://schemas.microsoft.com/office/drawing/2014/main" val="3567409095"/>
                    </a:ext>
                  </a:extLst>
                </a:gridCol>
                <a:gridCol w="208280">
                  <a:extLst>
                    <a:ext uri="{9D8B030D-6E8A-4147-A177-3AD203B41FA5}">
                      <a16:colId xmlns:a16="http://schemas.microsoft.com/office/drawing/2014/main" val="2251603636"/>
                    </a:ext>
                  </a:extLst>
                </a:gridCol>
                <a:gridCol w="208280">
                  <a:extLst>
                    <a:ext uri="{9D8B030D-6E8A-4147-A177-3AD203B41FA5}">
                      <a16:colId xmlns:a16="http://schemas.microsoft.com/office/drawing/2014/main" val="1568366793"/>
                    </a:ext>
                  </a:extLst>
                </a:gridCol>
                <a:gridCol w="208280">
                  <a:extLst>
                    <a:ext uri="{9D8B030D-6E8A-4147-A177-3AD203B41FA5}">
                      <a16:colId xmlns:a16="http://schemas.microsoft.com/office/drawing/2014/main" val="1093051674"/>
                    </a:ext>
                  </a:extLst>
                </a:gridCol>
                <a:gridCol w="208280">
                  <a:extLst>
                    <a:ext uri="{9D8B030D-6E8A-4147-A177-3AD203B41FA5}">
                      <a16:colId xmlns:a16="http://schemas.microsoft.com/office/drawing/2014/main" val="1450756529"/>
                    </a:ext>
                  </a:extLst>
                </a:gridCol>
                <a:gridCol w="208280">
                  <a:extLst>
                    <a:ext uri="{9D8B030D-6E8A-4147-A177-3AD203B41FA5}">
                      <a16:colId xmlns:a16="http://schemas.microsoft.com/office/drawing/2014/main" val="1486079303"/>
                    </a:ext>
                  </a:extLst>
                </a:gridCol>
                <a:gridCol w="208280">
                  <a:extLst>
                    <a:ext uri="{9D8B030D-6E8A-4147-A177-3AD203B41FA5}">
                      <a16:colId xmlns:a16="http://schemas.microsoft.com/office/drawing/2014/main" val="669375141"/>
                    </a:ext>
                  </a:extLst>
                </a:gridCol>
                <a:gridCol w="208280">
                  <a:extLst>
                    <a:ext uri="{9D8B030D-6E8A-4147-A177-3AD203B41FA5}">
                      <a16:colId xmlns:a16="http://schemas.microsoft.com/office/drawing/2014/main" val="3314878236"/>
                    </a:ext>
                  </a:extLst>
                </a:gridCol>
                <a:gridCol w="208280">
                  <a:extLst>
                    <a:ext uri="{9D8B030D-6E8A-4147-A177-3AD203B41FA5}">
                      <a16:colId xmlns:a16="http://schemas.microsoft.com/office/drawing/2014/main" val="2757438876"/>
                    </a:ext>
                  </a:extLst>
                </a:gridCol>
                <a:gridCol w="208280">
                  <a:extLst>
                    <a:ext uri="{9D8B030D-6E8A-4147-A177-3AD203B41FA5}">
                      <a16:colId xmlns:a16="http://schemas.microsoft.com/office/drawing/2014/main" val="3829140097"/>
                    </a:ext>
                  </a:extLst>
                </a:gridCol>
                <a:gridCol w="208280">
                  <a:extLst>
                    <a:ext uri="{9D8B030D-6E8A-4147-A177-3AD203B41FA5}">
                      <a16:colId xmlns:a16="http://schemas.microsoft.com/office/drawing/2014/main" val="2376140387"/>
                    </a:ext>
                  </a:extLst>
                </a:gridCol>
                <a:gridCol w="208280">
                  <a:extLst>
                    <a:ext uri="{9D8B030D-6E8A-4147-A177-3AD203B41FA5}">
                      <a16:colId xmlns:a16="http://schemas.microsoft.com/office/drawing/2014/main" val="3624307420"/>
                    </a:ext>
                  </a:extLst>
                </a:gridCol>
                <a:gridCol w="208280">
                  <a:extLst>
                    <a:ext uri="{9D8B030D-6E8A-4147-A177-3AD203B41FA5}">
                      <a16:colId xmlns:a16="http://schemas.microsoft.com/office/drawing/2014/main" val="1977622692"/>
                    </a:ext>
                  </a:extLst>
                </a:gridCol>
                <a:gridCol w="208280">
                  <a:extLst>
                    <a:ext uri="{9D8B030D-6E8A-4147-A177-3AD203B41FA5}">
                      <a16:colId xmlns:a16="http://schemas.microsoft.com/office/drawing/2014/main" val="1648742353"/>
                    </a:ext>
                  </a:extLst>
                </a:gridCol>
                <a:gridCol w="208280">
                  <a:extLst>
                    <a:ext uri="{9D8B030D-6E8A-4147-A177-3AD203B41FA5}">
                      <a16:colId xmlns:a16="http://schemas.microsoft.com/office/drawing/2014/main" val="2076797214"/>
                    </a:ext>
                  </a:extLst>
                </a:gridCol>
                <a:gridCol w="208280">
                  <a:extLst>
                    <a:ext uri="{9D8B030D-6E8A-4147-A177-3AD203B41FA5}">
                      <a16:colId xmlns:a16="http://schemas.microsoft.com/office/drawing/2014/main" val="1313808469"/>
                    </a:ext>
                  </a:extLst>
                </a:gridCol>
                <a:gridCol w="208280">
                  <a:extLst>
                    <a:ext uri="{9D8B030D-6E8A-4147-A177-3AD203B41FA5}">
                      <a16:colId xmlns:a16="http://schemas.microsoft.com/office/drawing/2014/main" val="2653604517"/>
                    </a:ext>
                  </a:extLst>
                </a:gridCol>
                <a:gridCol w="208280">
                  <a:extLst>
                    <a:ext uri="{9D8B030D-6E8A-4147-A177-3AD203B41FA5}">
                      <a16:colId xmlns:a16="http://schemas.microsoft.com/office/drawing/2014/main" val="75395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3141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- 2019-10-04 08:27:05</a:t>
                      </a:r>
                      <a:r>
                        <a:rPr kumimoji="0" lang="en-US" sz="1000" b="0" i="0" u="none" strike="noStrike" kern="1200" cap="none" spc="0" normalizeH="0" baseline="0" noProof="0">
                          <a:ln>
                            <a:noFill/>
                          </a:ln>
                          <a:solidFill>
                            <a:prstClr val="black"/>
                          </a:solidFill>
                          <a:effectLst/>
                          <a:uLnTx/>
                          <a:uFillTx/>
                          <a:latin typeface="+mn-lt"/>
                          <a:ea typeface="+mn-ea"/>
                          <a:cs typeface="+mn-cs"/>
                        </a:rPr>
                        <a:t>
 ‘’Minik dostlarımızın istediği tek şey sevgi ve dünya onların sevgisi ile daha güzel’’ dedik, Yapı Kredi Gönüllüleri olarak İzmir’de bir barınağı ziyaret ettik! 🥰 Korunma ihtiyacı duymayacakları günleri görme dileklerimizle, ’’Hayvanları Koruma Günü’’ kutlu olsun! 🐾 #4EkimHayvanlarıKorumaGünü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https://scontent.xx.fbcdn.net/v/t15.5256-10/s720x720/69471327_549059032521442_3235351267249225728_n.jpg?_nc_cat=108&amp;_nc_oc=AQmXt_-BcbXqtxBuu8MtVkOrn7FFN1ma7WaKSj_GsUOqGOYyy_MAZL5F0NgnNjjGrE8&amp;_nc_ht=scontent.xx&amp;oh=84ed44dd23b6f0ba4d730b22f004b9fb&amp;oe=5E177EDD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11:04:08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4912936"/>
                  </a:ext>
                </a:extLst>
              </a:tr>
            </a:tbl>
          </a:graphicData>
        </a:graphic>
      </p:graphicFrame>
      <p:sp>
        <p:nvSpPr>
          <p:cNvPr id="4" name="Text Placeholder 3">
            <a:extLst>
              <a:ext uri="{FF2B5EF4-FFF2-40B4-BE49-F238E27FC236}">
                <a16:creationId xmlns:a16="http://schemas.microsoft.com/office/drawing/2014/main" id="{9DCE37E8-E460-477E-8E28-96991519D5E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3407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B4F3-7EE1-4C3D-86A0-41D5561AD5BA}"/>
              </a:ext>
            </a:extLst>
          </p:cNvPr>
          <p:cNvSpPr>
            <a:spLocks noGrp="1"/>
          </p:cNvSpPr>
          <p:nvPr>
            <p:ph type="title"/>
          </p:nvPr>
        </p:nvSpPr>
        <p:spPr/>
        <p:txBody>
          <a:bodyPr/>
          <a:lstStyle/>
          <a:p>
            <a:r>
              <a:rPr lang="en-US"/>
              <a:t>Facebook Own Posts Table | Yapı Kredi İK - 20 of 21</a:t>
            </a:r>
          </a:p>
        </p:txBody>
      </p:sp>
      <p:graphicFrame>
        <p:nvGraphicFramePr>
          <p:cNvPr id="5" name="Table Placeholder 4">
            <a:extLst>
              <a:ext uri="{FF2B5EF4-FFF2-40B4-BE49-F238E27FC236}">
                <a16:creationId xmlns:a16="http://schemas.microsoft.com/office/drawing/2014/main" id="{20E9EC5D-BCB0-4F5B-B015-4898FF474D9F}"/>
              </a:ext>
            </a:extLst>
          </p:cNvPr>
          <p:cNvGraphicFramePr>
            <a:graphicFrameLocks noGrp="1"/>
          </p:cNvGraphicFramePr>
          <p:nvPr>
            <p:ph type="tbl" sz="quarter" idx="13"/>
            <p:extLst>
              <p:ext uri="{D42A27DB-BD31-4B8C-83A1-F6EECF244321}">
                <p14:modId xmlns:p14="http://schemas.microsoft.com/office/powerpoint/2010/main" val="2539909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48775717"/>
                    </a:ext>
                  </a:extLst>
                </a:gridCol>
                <a:gridCol w="905256">
                  <a:extLst>
                    <a:ext uri="{9D8B030D-6E8A-4147-A177-3AD203B41FA5}">
                      <a16:colId xmlns:a16="http://schemas.microsoft.com/office/drawing/2014/main" val="3054640937"/>
                    </a:ext>
                  </a:extLst>
                </a:gridCol>
                <a:gridCol w="246888">
                  <a:extLst>
                    <a:ext uri="{9D8B030D-6E8A-4147-A177-3AD203B41FA5}">
                      <a16:colId xmlns:a16="http://schemas.microsoft.com/office/drawing/2014/main" val="4195286397"/>
                    </a:ext>
                  </a:extLst>
                </a:gridCol>
                <a:gridCol w="208280">
                  <a:extLst>
                    <a:ext uri="{9D8B030D-6E8A-4147-A177-3AD203B41FA5}">
                      <a16:colId xmlns:a16="http://schemas.microsoft.com/office/drawing/2014/main" val="4289733312"/>
                    </a:ext>
                  </a:extLst>
                </a:gridCol>
                <a:gridCol w="208280">
                  <a:extLst>
                    <a:ext uri="{9D8B030D-6E8A-4147-A177-3AD203B41FA5}">
                      <a16:colId xmlns:a16="http://schemas.microsoft.com/office/drawing/2014/main" val="2154628888"/>
                    </a:ext>
                  </a:extLst>
                </a:gridCol>
                <a:gridCol w="208280">
                  <a:extLst>
                    <a:ext uri="{9D8B030D-6E8A-4147-A177-3AD203B41FA5}">
                      <a16:colId xmlns:a16="http://schemas.microsoft.com/office/drawing/2014/main" val="1835047403"/>
                    </a:ext>
                  </a:extLst>
                </a:gridCol>
                <a:gridCol w="208280">
                  <a:extLst>
                    <a:ext uri="{9D8B030D-6E8A-4147-A177-3AD203B41FA5}">
                      <a16:colId xmlns:a16="http://schemas.microsoft.com/office/drawing/2014/main" val="1985305824"/>
                    </a:ext>
                  </a:extLst>
                </a:gridCol>
                <a:gridCol w="208280">
                  <a:extLst>
                    <a:ext uri="{9D8B030D-6E8A-4147-A177-3AD203B41FA5}">
                      <a16:colId xmlns:a16="http://schemas.microsoft.com/office/drawing/2014/main" val="3537144147"/>
                    </a:ext>
                  </a:extLst>
                </a:gridCol>
                <a:gridCol w="208280">
                  <a:extLst>
                    <a:ext uri="{9D8B030D-6E8A-4147-A177-3AD203B41FA5}">
                      <a16:colId xmlns:a16="http://schemas.microsoft.com/office/drawing/2014/main" val="1380494635"/>
                    </a:ext>
                  </a:extLst>
                </a:gridCol>
                <a:gridCol w="208280">
                  <a:extLst>
                    <a:ext uri="{9D8B030D-6E8A-4147-A177-3AD203B41FA5}">
                      <a16:colId xmlns:a16="http://schemas.microsoft.com/office/drawing/2014/main" val="1714151489"/>
                    </a:ext>
                  </a:extLst>
                </a:gridCol>
                <a:gridCol w="208280">
                  <a:extLst>
                    <a:ext uri="{9D8B030D-6E8A-4147-A177-3AD203B41FA5}">
                      <a16:colId xmlns:a16="http://schemas.microsoft.com/office/drawing/2014/main" val="2271934425"/>
                    </a:ext>
                  </a:extLst>
                </a:gridCol>
                <a:gridCol w="208280">
                  <a:extLst>
                    <a:ext uri="{9D8B030D-6E8A-4147-A177-3AD203B41FA5}">
                      <a16:colId xmlns:a16="http://schemas.microsoft.com/office/drawing/2014/main" val="836201398"/>
                    </a:ext>
                  </a:extLst>
                </a:gridCol>
                <a:gridCol w="208280">
                  <a:extLst>
                    <a:ext uri="{9D8B030D-6E8A-4147-A177-3AD203B41FA5}">
                      <a16:colId xmlns:a16="http://schemas.microsoft.com/office/drawing/2014/main" val="1842430330"/>
                    </a:ext>
                  </a:extLst>
                </a:gridCol>
                <a:gridCol w="208280">
                  <a:extLst>
                    <a:ext uri="{9D8B030D-6E8A-4147-A177-3AD203B41FA5}">
                      <a16:colId xmlns:a16="http://schemas.microsoft.com/office/drawing/2014/main" val="3716766661"/>
                    </a:ext>
                  </a:extLst>
                </a:gridCol>
                <a:gridCol w="208280">
                  <a:extLst>
                    <a:ext uri="{9D8B030D-6E8A-4147-A177-3AD203B41FA5}">
                      <a16:colId xmlns:a16="http://schemas.microsoft.com/office/drawing/2014/main" val="1226913465"/>
                    </a:ext>
                  </a:extLst>
                </a:gridCol>
                <a:gridCol w="208280">
                  <a:extLst>
                    <a:ext uri="{9D8B030D-6E8A-4147-A177-3AD203B41FA5}">
                      <a16:colId xmlns:a16="http://schemas.microsoft.com/office/drawing/2014/main" val="1216308495"/>
                    </a:ext>
                  </a:extLst>
                </a:gridCol>
                <a:gridCol w="208280">
                  <a:extLst>
                    <a:ext uri="{9D8B030D-6E8A-4147-A177-3AD203B41FA5}">
                      <a16:colId xmlns:a16="http://schemas.microsoft.com/office/drawing/2014/main" val="3703323078"/>
                    </a:ext>
                  </a:extLst>
                </a:gridCol>
                <a:gridCol w="208280">
                  <a:extLst>
                    <a:ext uri="{9D8B030D-6E8A-4147-A177-3AD203B41FA5}">
                      <a16:colId xmlns:a16="http://schemas.microsoft.com/office/drawing/2014/main" val="3149721825"/>
                    </a:ext>
                  </a:extLst>
                </a:gridCol>
                <a:gridCol w="208280">
                  <a:extLst>
                    <a:ext uri="{9D8B030D-6E8A-4147-A177-3AD203B41FA5}">
                      <a16:colId xmlns:a16="http://schemas.microsoft.com/office/drawing/2014/main" val="4281822260"/>
                    </a:ext>
                  </a:extLst>
                </a:gridCol>
                <a:gridCol w="208280">
                  <a:extLst>
                    <a:ext uri="{9D8B030D-6E8A-4147-A177-3AD203B41FA5}">
                      <a16:colId xmlns:a16="http://schemas.microsoft.com/office/drawing/2014/main" val="355308940"/>
                    </a:ext>
                  </a:extLst>
                </a:gridCol>
                <a:gridCol w="208280">
                  <a:extLst>
                    <a:ext uri="{9D8B030D-6E8A-4147-A177-3AD203B41FA5}">
                      <a16:colId xmlns:a16="http://schemas.microsoft.com/office/drawing/2014/main" val="4058172690"/>
                    </a:ext>
                  </a:extLst>
                </a:gridCol>
                <a:gridCol w="208280">
                  <a:extLst>
                    <a:ext uri="{9D8B030D-6E8A-4147-A177-3AD203B41FA5}">
                      <a16:colId xmlns:a16="http://schemas.microsoft.com/office/drawing/2014/main" val="1687848438"/>
                    </a:ext>
                  </a:extLst>
                </a:gridCol>
                <a:gridCol w="208280">
                  <a:extLst>
                    <a:ext uri="{9D8B030D-6E8A-4147-A177-3AD203B41FA5}">
                      <a16:colId xmlns:a16="http://schemas.microsoft.com/office/drawing/2014/main" val="1577496548"/>
                    </a:ext>
                  </a:extLst>
                </a:gridCol>
                <a:gridCol w="208280">
                  <a:extLst>
                    <a:ext uri="{9D8B030D-6E8A-4147-A177-3AD203B41FA5}">
                      <a16:colId xmlns:a16="http://schemas.microsoft.com/office/drawing/2014/main" val="129720255"/>
                    </a:ext>
                  </a:extLst>
                </a:gridCol>
                <a:gridCol w="208280">
                  <a:extLst>
                    <a:ext uri="{9D8B030D-6E8A-4147-A177-3AD203B41FA5}">
                      <a16:colId xmlns:a16="http://schemas.microsoft.com/office/drawing/2014/main" val="2864007243"/>
                    </a:ext>
                  </a:extLst>
                </a:gridCol>
                <a:gridCol w="208280">
                  <a:extLst>
                    <a:ext uri="{9D8B030D-6E8A-4147-A177-3AD203B41FA5}">
                      <a16:colId xmlns:a16="http://schemas.microsoft.com/office/drawing/2014/main" val="1148962134"/>
                    </a:ext>
                  </a:extLst>
                </a:gridCol>
                <a:gridCol w="208280">
                  <a:extLst>
                    <a:ext uri="{9D8B030D-6E8A-4147-A177-3AD203B41FA5}">
                      <a16:colId xmlns:a16="http://schemas.microsoft.com/office/drawing/2014/main" val="2161964757"/>
                    </a:ext>
                  </a:extLst>
                </a:gridCol>
                <a:gridCol w="208280">
                  <a:extLst>
                    <a:ext uri="{9D8B030D-6E8A-4147-A177-3AD203B41FA5}">
                      <a16:colId xmlns:a16="http://schemas.microsoft.com/office/drawing/2014/main" val="2982459900"/>
                    </a:ext>
                  </a:extLst>
                </a:gridCol>
                <a:gridCol w="208280">
                  <a:extLst>
                    <a:ext uri="{9D8B030D-6E8A-4147-A177-3AD203B41FA5}">
                      <a16:colId xmlns:a16="http://schemas.microsoft.com/office/drawing/2014/main" val="4099829740"/>
                    </a:ext>
                  </a:extLst>
                </a:gridCol>
                <a:gridCol w="208280">
                  <a:extLst>
                    <a:ext uri="{9D8B030D-6E8A-4147-A177-3AD203B41FA5}">
                      <a16:colId xmlns:a16="http://schemas.microsoft.com/office/drawing/2014/main" val="200637660"/>
                    </a:ext>
                  </a:extLst>
                </a:gridCol>
                <a:gridCol w="208280">
                  <a:extLst>
                    <a:ext uri="{9D8B030D-6E8A-4147-A177-3AD203B41FA5}">
                      <a16:colId xmlns:a16="http://schemas.microsoft.com/office/drawing/2014/main" val="256491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700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- 2019-10-03 15:49:35</a:t>
                      </a:r>
                      <a:r>
                        <a:rPr kumimoji="0" lang="en-US" sz="1000" b="0" i="0" u="none" strike="noStrike" kern="1200" cap="none" spc="0" normalizeH="0" baseline="0" noProof="0">
                          <a:ln>
                            <a:noFill/>
                          </a:ln>
                          <a:solidFill>
                            <a:prstClr val="black"/>
                          </a:solidFill>
                          <a:effectLst/>
                          <a:uLnTx/>
                          <a:uFillTx/>
                          <a:latin typeface="+mn-lt"/>
                          <a:ea typeface="+mn-ea"/>
                          <a:cs typeface="+mn-cs"/>
                        </a:rPr>
                        <a:t>
 Linkedin’i en etkin kullanan kurumların ödüllendirildiği Linkedin Talent Awards’da “En İyi Yetenek Kazanımı Ekibi” kategorisinde finalist olduk!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https://scontent.xx.fbcdn.net/v/t1.0-9/p720x720/71499746_2473638762716904_2555467706753089536_n.jpg?_nc_cat=107&amp;_nc_oc=AQmJI2kmKmsiT6jU72U3R62iv4Uyr2u7W43OLiLIa7KMJSMTTv37Xc3vwprPurQyn_0&amp;_nc_ht=scontent.xx&amp;oh=204a276be24d3d6c7da991e3854f77d4&amp;oe=5E1AE831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11:04:08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9443725"/>
                  </a:ext>
                </a:extLst>
              </a:tr>
            </a:tbl>
          </a:graphicData>
        </a:graphic>
      </p:graphicFrame>
      <p:sp>
        <p:nvSpPr>
          <p:cNvPr id="4" name="Text Placeholder 3">
            <a:extLst>
              <a:ext uri="{FF2B5EF4-FFF2-40B4-BE49-F238E27FC236}">
                <a16:creationId xmlns:a16="http://schemas.microsoft.com/office/drawing/2014/main" id="{A26B81A4-8C0E-4EFD-8A9C-C6F3FF13C15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50504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2EC5A-601A-4DF3-B805-CB9BBED81494}"/>
              </a:ext>
            </a:extLst>
          </p:cNvPr>
          <p:cNvSpPr>
            <a:spLocks noGrp="1"/>
          </p:cNvSpPr>
          <p:nvPr>
            <p:ph type="title"/>
          </p:nvPr>
        </p:nvSpPr>
        <p:spPr/>
        <p:txBody>
          <a:bodyPr/>
          <a:lstStyle/>
          <a:p>
            <a:r>
              <a:rPr lang="en-US"/>
              <a:t>Facebook Own Posts Table | Yapı Kredi İK - 21 of 21</a:t>
            </a:r>
          </a:p>
        </p:txBody>
      </p:sp>
      <p:graphicFrame>
        <p:nvGraphicFramePr>
          <p:cNvPr id="5" name="Table Placeholder 4">
            <a:extLst>
              <a:ext uri="{FF2B5EF4-FFF2-40B4-BE49-F238E27FC236}">
                <a16:creationId xmlns:a16="http://schemas.microsoft.com/office/drawing/2014/main" id="{DFB37EDC-3401-4B7C-947F-2D5B31A96044}"/>
              </a:ext>
            </a:extLst>
          </p:cNvPr>
          <p:cNvGraphicFramePr>
            <a:graphicFrameLocks noGrp="1"/>
          </p:cNvGraphicFramePr>
          <p:nvPr>
            <p:ph type="tbl" sz="quarter" idx="13"/>
            <p:extLst>
              <p:ext uri="{D42A27DB-BD31-4B8C-83A1-F6EECF244321}">
                <p14:modId xmlns:p14="http://schemas.microsoft.com/office/powerpoint/2010/main" val="3564870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65160963"/>
                    </a:ext>
                  </a:extLst>
                </a:gridCol>
                <a:gridCol w="905256">
                  <a:extLst>
                    <a:ext uri="{9D8B030D-6E8A-4147-A177-3AD203B41FA5}">
                      <a16:colId xmlns:a16="http://schemas.microsoft.com/office/drawing/2014/main" val="3657356297"/>
                    </a:ext>
                  </a:extLst>
                </a:gridCol>
                <a:gridCol w="246888">
                  <a:extLst>
                    <a:ext uri="{9D8B030D-6E8A-4147-A177-3AD203B41FA5}">
                      <a16:colId xmlns:a16="http://schemas.microsoft.com/office/drawing/2014/main" val="3469842837"/>
                    </a:ext>
                  </a:extLst>
                </a:gridCol>
                <a:gridCol w="208280">
                  <a:extLst>
                    <a:ext uri="{9D8B030D-6E8A-4147-A177-3AD203B41FA5}">
                      <a16:colId xmlns:a16="http://schemas.microsoft.com/office/drawing/2014/main" val="2695682730"/>
                    </a:ext>
                  </a:extLst>
                </a:gridCol>
                <a:gridCol w="208280">
                  <a:extLst>
                    <a:ext uri="{9D8B030D-6E8A-4147-A177-3AD203B41FA5}">
                      <a16:colId xmlns:a16="http://schemas.microsoft.com/office/drawing/2014/main" val="1749971545"/>
                    </a:ext>
                  </a:extLst>
                </a:gridCol>
                <a:gridCol w="208280">
                  <a:extLst>
                    <a:ext uri="{9D8B030D-6E8A-4147-A177-3AD203B41FA5}">
                      <a16:colId xmlns:a16="http://schemas.microsoft.com/office/drawing/2014/main" val="1851067697"/>
                    </a:ext>
                  </a:extLst>
                </a:gridCol>
                <a:gridCol w="208280">
                  <a:extLst>
                    <a:ext uri="{9D8B030D-6E8A-4147-A177-3AD203B41FA5}">
                      <a16:colId xmlns:a16="http://schemas.microsoft.com/office/drawing/2014/main" val="1874743759"/>
                    </a:ext>
                  </a:extLst>
                </a:gridCol>
                <a:gridCol w="208280">
                  <a:extLst>
                    <a:ext uri="{9D8B030D-6E8A-4147-A177-3AD203B41FA5}">
                      <a16:colId xmlns:a16="http://schemas.microsoft.com/office/drawing/2014/main" val="4043892080"/>
                    </a:ext>
                  </a:extLst>
                </a:gridCol>
                <a:gridCol w="208280">
                  <a:extLst>
                    <a:ext uri="{9D8B030D-6E8A-4147-A177-3AD203B41FA5}">
                      <a16:colId xmlns:a16="http://schemas.microsoft.com/office/drawing/2014/main" val="1895716821"/>
                    </a:ext>
                  </a:extLst>
                </a:gridCol>
                <a:gridCol w="208280">
                  <a:extLst>
                    <a:ext uri="{9D8B030D-6E8A-4147-A177-3AD203B41FA5}">
                      <a16:colId xmlns:a16="http://schemas.microsoft.com/office/drawing/2014/main" val="3822719613"/>
                    </a:ext>
                  </a:extLst>
                </a:gridCol>
                <a:gridCol w="208280">
                  <a:extLst>
                    <a:ext uri="{9D8B030D-6E8A-4147-A177-3AD203B41FA5}">
                      <a16:colId xmlns:a16="http://schemas.microsoft.com/office/drawing/2014/main" val="3232899616"/>
                    </a:ext>
                  </a:extLst>
                </a:gridCol>
                <a:gridCol w="208280">
                  <a:extLst>
                    <a:ext uri="{9D8B030D-6E8A-4147-A177-3AD203B41FA5}">
                      <a16:colId xmlns:a16="http://schemas.microsoft.com/office/drawing/2014/main" val="2013083530"/>
                    </a:ext>
                  </a:extLst>
                </a:gridCol>
                <a:gridCol w="208280">
                  <a:extLst>
                    <a:ext uri="{9D8B030D-6E8A-4147-A177-3AD203B41FA5}">
                      <a16:colId xmlns:a16="http://schemas.microsoft.com/office/drawing/2014/main" val="310697955"/>
                    </a:ext>
                  </a:extLst>
                </a:gridCol>
                <a:gridCol w="208280">
                  <a:extLst>
                    <a:ext uri="{9D8B030D-6E8A-4147-A177-3AD203B41FA5}">
                      <a16:colId xmlns:a16="http://schemas.microsoft.com/office/drawing/2014/main" val="3115537597"/>
                    </a:ext>
                  </a:extLst>
                </a:gridCol>
                <a:gridCol w="208280">
                  <a:extLst>
                    <a:ext uri="{9D8B030D-6E8A-4147-A177-3AD203B41FA5}">
                      <a16:colId xmlns:a16="http://schemas.microsoft.com/office/drawing/2014/main" val="2993393488"/>
                    </a:ext>
                  </a:extLst>
                </a:gridCol>
                <a:gridCol w="208280">
                  <a:extLst>
                    <a:ext uri="{9D8B030D-6E8A-4147-A177-3AD203B41FA5}">
                      <a16:colId xmlns:a16="http://schemas.microsoft.com/office/drawing/2014/main" val="1959643018"/>
                    </a:ext>
                  </a:extLst>
                </a:gridCol>
                <a:gridCol w="208280">
                  <a:extLst>
                    <a:ext uri="{9D8B030D-6E8A-4147-A177-3AD203B41FA5}">
                      <a16:colId xmlns:a16="http://schemas.microsoft.com/office/drawing/2014/main" val="3571821070"/>
                    </a:ext>
                  </a:extLst>
                </a:gridCol>
                <a:gridCol w="208280">
                  <a:extLst>
                    <a:ext uri="{9D8B030D-6E8A-4147-A177-3AD203B41FA5}">
                      <a16:colId xmlns:a16="http://schemas.microsoft.com/office/drawing/2014/main" val="3607511909"/>
                    </a:ext>
                  </a:extLst>
                </a:gridCol>
                <a:gridCol w="208280">
                  <a:extLst>
                    <a:ext uri="{9D8B030D-6E8A-4147-A177-3AD203B41FA5}">
                      <a16:colId xmlns:a16="http://schemas.microsoft.com/office/drawing/2014/main" val="1200531356"/>
                    </a:ext>
                  </a:extLst>
                </a:gridCol>
                <a:gridCol w="208280">
                  <a:extLst>
                    <a:ext uri="{9D8B030D-6E8A-4147-A177-3AD203B41FA5}">
                      <a16:colId xmlns:a16="http://schemas.microsoft.com/office/drawing/2014/main" val="661750148"/>
                    </a:ext>
                  </a:extLst>
                </a:gridCol>
                <a:gridCol w="208280">
                  <a:extLst>
                    <a:ext uri="{9D8B030D-6E8A-4147-A177-3AD203B41FA5}">
                      <a16:colId xmlns:a16="http://schemas.microsoft.com/office/drawing/2014/main" val="2852756773"/>
                    </a:ext>
                  </a:extLst>
                </a:gridCol>
                <a:gridCol w="208280">
                  <a:extLst>
                    <a:ext uri="{9D8B030D-6E8A-4147-A177-3AD203B41FA5}">
                      <a16:colId xmlns:a16="http://schemas.microsoft.com/office/drawing/2014/main" val="1156237205"/>
                    </a:ext>
                  </a:extLst>
                </a:gridCol>
                <a:gridCol w="208280">
                  <a:extLst>
                    <a:ext uri="{9D8B030D-6E8A-4147-A177-3AD203B41FA5}">
                      <a16:colId xmlns:a16="http://schemas.microsoft.com/office/drawing/2014/main" val="3192872726"/>
                    </a:ext>
                  </a:extLst>
                </a:gridCol>
                <a:gridCol w="208280">
                  <a:extLst>
                    <a:ext uri="{9D8B030D-6E8A-4147-A177-3AD203B41FA5}">
                      <a16:colId xmlns:a16="http://schemas.microsoft.com/office/drawing/2014/main" val="2772489142"/>
                    </a:ext>
                  </a:extLst>
                </a:gridCol>
                <a:gridCol w="208280">
                  <a:extLst>
                    <a:ext uri="{9D8B030D-6E8A-4147-A177-3AD203B41FA5}">
                      <a16:colId xmlns:a16="http://schemas.microsoft.com/office/drawing/2014/main" val="3155494577"/>
                    </a:ext>
                  </a:extLst>
                </a:gridCol>
                <a:gridCol w="208280">
                  <a:extLst>
                    <a:ext uri="{9D8B030D-6E8A-4147-A177-3AD203B41FA5}">
                      <a16:colId xmlns:a16="http://schemas.microsoft.com/office/drawing/2014/main" val="3650489603"/>
                    </a:ext>
                  </a:extLst>
                </a:gridCol>
                <a:gridCol w="208280">
                  <a:extLst>
                    <a:ext uri="{9D8B030D-6E8A-4147-A177-3AD203B41FA5}">
                      <a16:colId xmlns:a16="http://schemas.microsoft.com/office/drawing/2014/main" val="2956768417"/>
                    </a:ext>
                  </a:extLst>
                </a:gridCol>
                <a:gridCol w="208280">
                  <a:extLst>
                    <a:ext uri="{9D8B030D-6E8A-4147-A177-3AD203B41FA5}">
                      <a16:colId xmlns:a16="http://schemas.microsoft.com/office/drawing/2014/main" val="3732609393"/>
                    </a:ext>
                  </a:extLst>
                </a:gridCol>
                <a:gridCol w="208280">
                  <a:extLst>
                    <a:ext uri="{9D8B030D-6E8A-4147-A177-3AD203B41FA5}">
                      <a16:colId xmlns:a16="http://schemas.microsoft.com/office/drawing/2014/main" val="2623674636"/>
                    </a:ext>
                  </a:extLst>
                </a:gridCol>
                <a:gridCol w="208280">
                  <a:extLst>
                    <a:ext uri="{9D8B030D-6E8A-4147-A177-3AD203B41FA5}">
                      <a16:colId xmlns:a16="http://schemas.microsoft.com/office/drawing/2014/main" val="1145807387"/>
                    </a:ext>
                  </a:extLst>
                </a:gridCol>
                <a:gridCol w="208280">
                  <a:extLst>
                    <a:ext uri="{9D8B030D-6E8A-4147-A177-3AD203B41FA5}">
                      <a16:colId xmlns:a16="http://schemas.microsoft.com/office/drawing/2014/main" val="59532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0894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- 2019-10-02 16:16:29</a:t>
                      </a:r>
                      <a:r>
                        <a:rPr kumimoji="0" lang="en-US" sz="1000" b="0" i="0" u="none" strike="noStrike" kern="1200" cap="none" spc="0" normalizeH="0" baseline="0" noProof="0">
                          <a:ln>
                            <a:noFill/>
                          </a:ln>
                          <a:solidFill>
                            <a:prstClr val="black"/>
                          </a:solidFill>
                          <a:effectLst/>
                          <a:uLnTx/>
                          <a:uFillTx/>
                          <a:latin typeface="+mn-lt"/>
                          <a:ea typeface="+mn-ea"/>
                          <a:cs typeface="+mn-cs"/>
                        </a:rPr>
                        <a:t>
 Yapı Kredi Digitalent Genç Yetenek Programı başvuruları başladı! 🎓 Sen de Digitalent’a katıl, özel eğitimler, uzun dönem staj imkanı ve farklı deneyimlerle iş hayatına tam donanımlı başla!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https://scontent.xx.fbcdn.net/v/t1.0-1/p200x200/14963279_1171619209585539_8516931741816315557_n.png?_nc_cat=1&amp;_nc_oc=AQnHufq1we79e2SB9TIY_3BxPND2ofmu8h7QjzF1P6XKmsgYjsmKjyWDVA84B9FeJL0&amp;_nc_ht=scontent.xx&amp;oh=034adf0521880f3dd47167ec06d68dea&amp;oe=5E61026C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11:04:08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27615575"/>
                  </a:ext>
                </a:extLst>
              </a:tr>
            </a:tbl>
          </a:graphicData>
        </a:graphic>
      </p:graphicFrame>
      <p:sp>
        <p:nvSpPr>
          <p:cNvPr id="4" name="Text Placeholder 3">
            <a:extLst>
              <a:ext uri="{FF2B5EF4-FFF2-40B4-BE49-F238E27FC236}">
                <a16:creationId xmlns:a16="http://schemas.microsoft.com/office/drawing/2014/main" id="{7CA2547B-D34D-484F-9EDD-DB42877531A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926577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3331</Words>
  <Application>Microsoft Office PowerPoint</Application>
  <PresentationFormat>On-screen Show (4:3)</PresentationFormat>
  <Paragraphs>1384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YKB Facebook</vt:lpstr>
      <vt:lpstr>Facebook Key Metrics Table | Yapı Kredi İK</vt:lpstr>
      <vt:lpstr>Facebook Fans Total | Yapı Kredi İK</vt:lpstr>
      <vt:lpstr>Facebook Fans Change | Yapı Kredi İK</vt:lpstr>
      <vt:lpstr>Facebook Own Posts | Yapı Kredi İK</vt:lpstr>
      <vt:lpstr>Facebook Total Interactions | Yapı Kredi İK</vt:lpstr>
      <vt:lpstr>Facebook Interactions by Post Type | Yapı Kredi İK</vt:lpstr>
      <vt:lpstr>Facebook Fan Distribution | Yapı Kredi İK</vt:lpstr>
      <vt:lpstr>Facebook Key Metrics Radar | Yapı Kredi İK</vt:lpstr>
      <vt:lpstr>Facebook Own Posts Table | Yapı Kredi İK - 1 of 21</vt:lpstr>
      <vt:lpstr>Facebook Own Posts Table | Yapı Kredi İK - 2 of 21</vt:lpstr>
      <vt:lpstr>Facebook Own Posts Table | Yapı Kredi İK - 3 of 21</vt:lpstr>
      <vt:lpstr>Facebook Own Posts Table | Yapı Kredi İK - 4 of 21</vt:lpstr>
      <vt:lpstr>Facebook Own Posts Table | Yapı Kredi İK - 5 of 21</vt:lpstr>
      <vt:lpstr>Facebook Own Posts Table | Yapı Kredi İK - 6 of 21</vt:lpstr>
      <vt:lpstr>Facebook Own Posts Table | Yapı Kredi İK - 7 of 21</vt:lpstr>
      <vt:lpstr>Facebook Own Posts Table | Yapı Kredi İK - 8 of 21</vt:lpstr>
      <vt:lpstr>Facebook Own Posts Table | Yapı Kredi İK - 9 of 21</vt:lpstr>
      <vt:lpstr>Facebook Own Posts Table | Yapı Kredi İK - 10 of 21</vt:lpstr>
      <vt:lpstr>Facebook Own Posts Table | Yapı Kredi İK - 11 of 21</vt:lpstr>
      <vt:lpstr>Facebook Own Posts Table | Yapı Kredi İK - 12 of 21</vt:lpstr>
      <vt:lpstr>Facebook Own Posts Table | Yapı Kredi İK - 13 of 21</vt:lpstr>
      <vt:lpstr>Facebook Own Posts Table | Yapı Kredi İK - 14 of 21</vt:lpstr>
      <vt:lpstr>Facebook Own Posts Table | Yapı Kredi İK - 15 of 21</vt:lpstr>
      <vt:lpstr>Facebook Own Posts Table | Yapı Kredi İK - 16 of 21</vt:lpstr>
      <vt:lpstr>Facebook Own Posts Table | Yapı Kredi İK - 17 of 21</vt:lpstr>
      <vt:lpstr>Facebook Own Posts Table | Yapı Kredi İK - 18 of 21</vt:lpstr>
      <vt:lpstr>Facebook Own Posts Table | Yapı Kredi İK - 19 of 21</vt:lpstr>
      <vt:lpstr>Facebook Own Posts Table | Yapı Kredi İK - 20 of 21</vt:lpstr>
      <vt:lpstr>Facebook Own Posts Table | Yapı Kredi İK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YKB Facebook</dc:title>
  <dc:creator>Frederik Peiniger</dc:creator>
  <cp:lastModifiedBy>Frederik Peiniger</cp:lastModifiedBy>
  <cp:revision>1</cp:revision>
  <dcterms:created xsi:type="dcterms:W3CDTF">2019-11-22T07:08:06Z</dcterms:created>
  <dcterms:modified xsi:type="dcterms:W3CDTF">2019-11-22T07:09:38Z</dcterms:modified>
</cp:coreProperties>
</file>