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 id="301"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113155</c:v>
                </c:pt>
                <c:pt idx="1">
                  <c:v>113310</c:v>
                </c:pt>
                <c:pt idx="2">
                  <c:v>113483</c:v>
                </c:pt>
                <c:pt idx="3">
                  <c:v>113628</c:v>
                </c:pt>
                <c:pt idx="4">
                  <c:v>113813</c:v>
                </c:pt>
                <c:pt idx="5">
                  <c:v>113984</c:v>
                </c:pt>
                <c:pt idx="6">
                  <c:v>114155</c:v>
                </c:pt>
                <c:pt idx="7">
                  <c:v>114318</c:v>
                </c:pt>
                <c:pt idx="8">
                  <c:v>114473</c:v>
                </c:pt>
                <c:pt idx="9">
                  <c:v>114613</c:v>
                </c:pt>
                <c:pt idx="10">
                  <c:v>114765</c:v>
                </c:pt>
                <c:pt idx="11">
                  <c:v>115015</c:v>
                </c:pt>
                <c:pt idx="12">
                  <c:v>115178</c:v>
                </c:pt>
                <c:pt idx="13">
                  <c:v>115371</c:v>
                </c:pt>
                <c:pt idx="14">
                  <c:v>115528</c:v>
                </c:pt>
                <c:pt idx="15">
                  <c:v>115685</c:v>
                </c:pt>
                <c:pt idx="16">
                  <c:v>115872</c:v>
                </c:pt>
                <c:pt idx="17">
                  <c:v>116030</c:v>
                </c:pt>
                <c:pt idx="18">
                  <c:v>116242</c:v>
                </c:pt>
                <c:pt idx="19">
                  <c:v>116408</c:v>
                </c:pt>
                <c:pt idx="20">
                  <c:v>116592</c:v>
                </c:pt>
                <c:pt idx="21">
                  <c:v>116742</c:v>
                </c:pt>
                <c:pt idx="22">
                  <c:v>116922</c:v>
                </c:pt>
                <c:pt idx="23">
                  <c:v>117072</c:v>
                </c:pt>
                <c:pt idx="24">
                  <c:v>117217</c:v>
                </c:pt>
                <c:pt idx="25">
                  <c:v>117366</c:v>
                </c:pt>
                <c:pt idx="26">
                  <c:v>117475</c:v>
                </c:pt>
                <c:pt idx="27">
                  <c:v>117612</c:v>
                </c:pt>
                <c:pt idx="28">
                  <c:v>117781</c:v>
                </c:pt>
                <c:pt idx="29">
                  <c:v>117873</c:v>
                </c:pt>
                <c:pt idx="30">
                  <c:v>117988</c:v>
                </c:pt>
              </c:numCache>
            </c:numRef>
          </c:val>
          <c:smooth val="0"/>
          <c:extLst>
            <c:ext xmlns:c16="http://schemas.microsoft.com/office/drawing/2014/chart" uri="{C3380CC4-5D6E-409C-BE32-E72D297353CC}">
              <c16:uniqueId val="{00000000-15AE-46BC-9944-E8F6E880F35E}"/>
            </c:ext>
          </c:extLst>
        </c:ser>
        <c:dLbls>
          <c:showLegendKey val="0"/>
          <c:showVal val="0"/>
          <c:showCatName val="0"/>
          <c:showSerName val="0"/>
          <c:showPercent val="0"/>
          <c:showBubbleSize val="0"/>
        </c:dLbls>
        <c:smooth val="0"/>
        <c:axId val="295139504"/>
        <c:axId val="295140816"/>
      </c:lineChart>
      <c:dateAx>
        <c:axId val="29513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40816"/>
        <c:crosses val="autoZero"/>
        <c:auto val="1"/>
        <c:lblOffset val="100"/>
        <c:baseTimeUnit val="days"/>
      </c:dateAx>
      <c:valAx>
        <c:axId val="29514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3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228</c:v>
                </c:pt>
                <c:pt idx="1">
                  <c:v>155</c:v>
                </c:pt>
                <c:pt idx="2">
                  <c:v>173</c:v>
                </c:pt>
                <c:pt idx="3">
                  <c:v>145</c:v>
                </c:pt>
                <c:pt idx="4">
                  <c:v>185</c:v>
                </c:pt>
                <c:pt idx="5">
                  <c:v>171</c:v>
                </c:pt>
                <c:pt idx="6">
                  <c:v>171</c:v>
                </c:pt>
                <c:pt idx="7">
                  <c:v>163</c:v>
                </c:pt>
                <c:pt idx="8">
                  <c:v>155</c:v>
                </c:pt>
                <c:pt idx="9">
                  <c:v>140</c:v>
                </c:pt>
                <c:pt idx="10">
                  <c:v>152</c:v>
                </c:pt>
                <c:pt idx="11">
                  <c:v>250</c:v>
                </c:pt>
                <c:pt idx="12">
                  <c:v>163</c:v>
                </c:pt>
                <c:pt idx="13">
                  <c:v>193</c:v>
                </c:pt>
                <c:pt idx="14">
                  <c:v>157</c:v>
                </c:pt>
                <c:pt idx="15">
                  <c:v>157</c:v>
                </c:pt>
                <c:pt idx="16">
                  <c:v>187</c:v>
                </c:pt>
                <c:pt idx="17">
                  <c:v>158</c:v>
                </c:pt>
                <c:pt idx="18">
                  <c:v>212</c:v>
                </c:pt>
                <c:pt idx="19">
                  <c:v>166</c:v>
                </c:pt>
                <c:pt idx="20">
                  <c:v>184</c:v>
                </c:pt>
                <c:pt idx="21">
                  <c:v>150</c:v>
                </c:pt>
                <c:pt idx="22">
                  <c:v>180</c:v>
                </c:pt>
                <c:pt idx="23">
                  <c:v>150</c:v>
                </c:pt>
                <c:pt idx="24">
                  <c:v>145</c:v>
                </c:pt>
                <c:pt idx="25">
                  <c:v>149</c:v>
                </c:pt>
                <c:pt idx="26">
                  <c:v>109</c:v>
                </c:pt>
                <c:pt idx="27">
                  <c:v>137</c:v>
                </c:pt>
                <c:pt idx="28">
                  <c:v>169</c:v>
                </c:pt>
                <c:pt idx="29">
                  <c:v>92</c:v>
                </c:pt>
                <c:pt idx="30">
                  <c:v>115</c:v>
                </c:pt>
              </c:numCache>
            </c:numRef>
          </c:val>
          <c:smooth val="0"/>
          <c:extLst>
            <c:ext xmlns:c16="http://schemas.microsoft.com/office/drawing/2014/chart" uri="{C3380CC4-5D6E-409C-BE32-E72D297353CC}">
              <c16:uniqueId val="{00000000-1769-4550-B4E5-77B829A7CD81}"/>
            </c:ext>
          </c:extLst>
        </c:ser>
        <c:dLbls>
          <c:showLegendKey val="0"/>
          <c:showVal val="0"/>
          <c:showCatName val="0"/>
          <c:showSerName val="0"/>
          <c:showPercent val="0"/>
          <c:showBubbleSize val="0"/>
        </c:dLbls>
        <c:smooth val="0"/>
        <c:axId val="300574808"/>
        <c:axId val="300577104"/>
      </c:lineChart>
      <c:dateAx>
        <c:axId val="30057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77104"/>
        <c:crosses val="autoZero"/>
        <c:auto val="1"/>
        <c:lblOffset val="100"/>
        <c:baseTimeUnit val="days"/>
      </c:dateAx>
      <c:valAx>
        <c:axId val="30057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7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0</c:v>
                </c:pt>
                <c:pt idx="6">
                  <c:v>0</c:v>
                </c:pt>
                <c:pt idx="7">
                  <c:v>2</c:v>
                </c:pt>
                <c:pt idx="8">
                  <c:v>1</c:v>
                </c:pt>
                <c:pt idx="9">
                  <c:v>1</c:v>
                </c:pt>
                <c:pt idx="10">
                  <c:v>1</c:v>
                </c:pt>
                <c:pt idx="11">
                  <c:v>0</c:v>
                </c:pt>
                <c:pt idx="12">
                  <c:v>0</c:v>
                </c:pt>
                <c:pt idx="13">
                  <c:v>1</c:v>
                </c:pt>
                <c:pt idx="14">
                  <c:v>1</c:v>
                </c:pt>
                <c:pt idx="15">
                  <c:v>1</c:v>
                </c:pt>
                <c:pt idx="16">
                  <c:v>1</c:v>
                </c:pt>
                <c:pt idx="17">
                  <c:v>1</c:v>
                </c:pt>
                <c:pt idx="18">
                  <c:v>0</c:v>
                </c:pt>
                <c:pt idx="19">
                  <c:v>0</c:v>
                </c:pt>
                <c:pt idx="20">
                  <c:v>1</c:v>
                </c:pt>
                <c:pt idx="21">
                  <c:v>1</c:v>
                </c:pt>
                <c:pt idx="22">
                  <c:v>0</c:v>
                </c:pt>
                <c:pt idx="23">
                  <c:v>0</c:v>
                </c:pt>
                <c:pt idx="24">
                  <c:v>2</c:v>
                </c:pt>
                <c:pt idx="25">
                  <c:v>0</c:v>
                </c:pt>
                <c:pt idx="26">
                  <c:v>0</c:v>
                </c:pt>
                <c:pt idx="27">
                  <c:v>0</c:v>
                </c:pt>
                <c:pt idx="28">
                  <c:v>1</c:v>
                </c:pt>
                <c:pt idx="29">
                  <c:v>1</c:v>
                </c:pt>
                <c:pt idx="30">
                  <c:v>1</c:v>
                </c:pt>
              </c:numCache>
            </c:numRef>
          </c:val>
          <c:smooth val="0"/>
          <c:extLst>
            <c:ext xmlns:c16="http://schemas.microsoft.com/office/drawing/2014/chart" uri="{C3380CC4-5D6E-409C-BE32-E72D297353CC}">
              <c16:uniqueId val="{00000000-1CD7-4EF1-833E-C3554E08E626}"/>
            </c:ext>
          </c:extLst>
        </c:ser>
        <c:dLbls>
          <c:showLegendKey val="0"/>
          <c:showVal val="0"/>
          <c:showCatName val="0"/>
          <c:showSerName val="0"/>
          <c:showPercent val="0"/>
          <c:showBubbleSize val="0"/>
        </c:dLbls>
        <c:smooth val="0"/>
        <c:axId val="176090016"/>
        <c:axId val="176083784"/>
      </c:lineChart>
      <c:dateAx>
        <c:axId val="17609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83784"/>
        <c:crosses val="autoZero"/>
        <c:auto val="1"/>
        <c:lblOffset val="100"/>
        <c:baseTimeUnit val="days"/>
      </c:dateAx>
      <c:valAx>
        <c:axId val="17608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9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35999</c:v>
                </c:pt>
              </c:numCache>
            </c:numRef>
          </c:val>
          <c:extLst>
            <c:ext xmlns:c16="http://schemas.microsoft.com/office/drawing/2014/chart" uri="{C3380CC4-5D6E-409C-BE32-E72D297353CC}">
              <c16:uniqueId val="{00000000-0E0B-46CF-8D38-1D2F563F4482}"/>
            </c:ext>
          </c:extLst>
        </c:ser>
        <c:dLbls>
          <c:showLegendKey val="0"/>
          <c:showVal val="0"/>
          <c:showCatName val="0"/>
          <c:showSerName val="0"/>
          <c:showPercent val="0"/>
          <c:showBubbleSize val="0"/>
        </c:dLbls>
        <c:gapWidth val="219"/>
        <c:overlap val="-27"/>
        <c:axId val="176084440"/>
        <c:axId val="176084768"/>
      </c:barChart>
      <c:catAx>
        <c:axId val="176084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84768"/>
        <c:crosses val="autoZero"/>
        <c:auto val="1"/>
        <c:lblAlgn val="ctr"/>
        <c:lblOffset val="100"/>
        <c:noMultiLvlLbl val="0"/>
      </c:catAx>
      <c:valAx>
        <c:axId val="17608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8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3080</c:v>
                </c:pt>
              </c:numCache>
            </c:numRef>
          </c:val>
          <c:extLst>
            <c:ext xmlns:c16="http://schemas.microsoft.com/office/drawing/2014/chart" uri="{C3380CC4-5D6E-409C-BE32-E72D297353CC}">
              <c16:uniqueId val="{00000000-BFFA-478C-9962-6EC174504B7F}"/>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12</c:v>
                </c:pt>
              </c:numCache>
            </c:numRef>
          </c:val>
          <c:extLst>
            <c:ext xmlns:c16="http://schemas.microsoft.com/office/drawing/2014/chart" uri="{C3380CC4-5D6E-409C-BE32-E72D297353CC}">
              <c16:uniqueId val="{00000001-BFFA-478C-9962-6EC174504B7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32487</c:v>
                </c:pt>
              </c:numCache>
            </c:numRef>
          </c:val>
          <c:extLst>
            <c:ext xmlns:c16="http://schemas.microsoft.com/office/drawing/2014/chart" uri="{C3380CC4-5D6E-409C-BE32-E72D297353CC}">
              <c16:uniqueId val="{00000002-BFFA-478C-9962-6EC174504B7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Yapı Kredi İnsan Kaynakları</c:v>
                </c:pt>
              </c:strCache>
            </c:strRef>
          </c:cat>
          <c:val>
            <c:numRef>
              <c:f>Sheet1!$E$2</c:f>
              <c:numCache>
                <c:formatCode>General</c:formatCode>
                <c:ptCount val="1"/>
                <c:pt idx="0">
                  <c:v>420</c:v>
                </c:pt>
              </c:numCache>
            </c:numRef>
          </c:val>
          <c:extLst>
            <c:ext xmlns:c16="http://schemas.microsoft.com/office/drawing/2014/chart" uri="{C3380CC4-5D6E-409C-BE32-E72D297353CC}">
              <c16:uniqueId val="{00000003-BFFA-478C-9962-6EC174504B7F}"/>
            </c:ext>
          </c:extLst>
        </c:ser>
        <c:dLbls>
          <c:showLegendKey val="0"/>
          <c:showVal val="0"/>
          <c:showCatName val="0"/>
          <c:showSerName val="0"/>
          <c:showPercent val="0"/>
          <c:showBubbleSize val="0"/>
        </c:dLbls>
        <c:gapWidth val="219"/>
        <c:overlap val="-27"/>
        <c:axId val="295321584"/>
        <c:axId val="295317976"/>
      </c:barChart>
      <c:catAx>
        <c:axId val="29532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17976"/>
        <c:crosses val="autoZero"/>
        <c:auto val="1"/>
        <c:lblAlgn val="ctr"/>
        <c:lblOffset val="100"/>
        <c:noMultiLvlLbl val="0"/>
      </c:catAx>
      <c:valAx>
        <c:axId val="29531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2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 İnsan Kaynakları</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2.6905907943358001</c:v>
                </c:pt>
                <c:pt idx="1">
                  <c:v>1.0590415673814999E-2</c:v>
                </c:pt>
                <c:pt idx="2">
                  <c:v>2.1547056429310198</c:v>
                </c:pt>
                <c:pt idx="3">
                  <c:v>7.3123971404930599E-2</c:v>
                </c:pt>
              </c:numCache>
            </c:numRef>
          </c:val>
          <c:extLst>
            <c:ext xmlns:c16="http://schemas.microsoft.com/office/drawing/2014/chart" uri="{C3380CC4-5D6E-409C-BE32-E72D297353CC}">
              <c16:uniqueId val="{00000000-AE2C-4440-9815-025FC82B14DA}"/>
            </c:ext>
          </c:extLst>
        </c:ser>
        <c:dLbls>
          <c:showLegendKey val="0"/>
          <c:showVal val="0"/>
          <c:showCatName val="0"/>
          <c:showSerName val="0"/>
          <c:showPercent val="0"/>
          <c:showBubbleSize val="0"/>
        </c:dLbls>
        <c:gapWidth val="219"/>
        <c:overlap val="-27"/>
        <c:axId val="295316008"/>
        <c:axId val="295319616"/>
      </c:barChart>
      <c:catAx>
        <c:axId val="29531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19616"/>
        <c:crosses val="autoZero"/>
        <c:auto val="1"/>
        <c:lblAlgn val="ctr"/>
        <c:lblOffset val="100"/>
        <c:noMultiLvlLbl val="0"/>
      </c:catAx>
      <c:valAx>
        <c:axId val="29531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1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Yapı Kredi İnsan Kaynakları</c:v>
                </c:pt>
              </c:strCache>
            </c:strRef>
          </c:cat>
          <c:val>
            <c:numRef>
              <c:f>Sheet1!$A$2</c:f>
              <c:numCache>
                <c:formatCode>General</c:formatCode>
                <c:ptCount val="1"/>
                <c:pt idx="0">
                  <c:v>117988</c:v>
                </c:pt>
              </c:numCache>
            </c:numRef>
          </c:val>
          <c:extLst>
            <c:ext xmlns:c16="http://schemas.microsoft.com/office/drawing/2014/chart" uri="{C3380CC4-5D6E-409C-BE32-E72D297353CC}">
              <c16:uniqueId val="{00000000-0423-4519-8A08-EA865314358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168-4D10-9E21-F36B242116A2}"/>
            </c:ext>
          </c:extLst>
        </c:ser>
        <c:dLbls>
          <c:showLegendKey val="0"/>
          <c:showVal val="0"/>
          <c:showCatName val="0"/>
          <c:showSerName val="0"/>
          <c:showPercent val="0"/>
          <c:showBubbleSize val="0"/>
        </c:dLbls>
        <c:axId val="295329128"/>
        <c:axId val="295327816"/>
      </c:radarChart>
      <c:catAx>
        <c:axId val="29532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27816"/>
        <c:crosses val="autoZero"/>
        <c:auto val="1"/>
        <c:lblAlgn val="ctr"/>
        <c:lblOffset val="100"/>
        <c:noMultiLvlLbl val="0"/>
      </c:catAx>
      <c:valAx>
        <c:axId val="29532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2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29">
                  <c:v>14850</c:v>
                </c:pt>
                <c:pt idx="30">
                  <c:v>14939</c:v>
                </c:pt>
              </c:numCache>
            </c:numRef>
          </c:val>
          <c:smooth val="0"/>
          <c:extLst>
            <c:ext xmlns:c16="http://schemas.microsoft.com/office/drawing/2014/chart" uri="{C3380CC4-5D6E-409C-BE32-E72D297353CC}">
              <c16:uniqueId val="{00000000-268D-4239-92C5-574CD237FB18}"/>
            </c:ext>
          </c:extLst>
        </c:ser>
        <c:dLbls>
          <c:showLegendKey val="0"/>
          <c:showVal val="0"/>
          <c:showCatName val="0"/>
          <c:showSerName val="0"/>
          <c:showPercent val="0"/>
          <c:showBubbleSize val="0"/>
        </c:dLbls>
        <c:smooth val="0"/>
        <c:axId val="395554632"/>
        <c:axId val="395550696"/>
      </c:lineChart>
      <c:dateAx>
        <c:axId val="39555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0696"/>
        <c:crosses val="autoZero"/>
        <c:auto val="1"/>
        <c:lblOffset val="100"/>
        <c:baseTimeUnit val="days"/>
      </c:dateAx>
      <c:valAx>
        <c:axId val="39555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30">
                  <c:v>89</c:v>
                </c:pt>
              </c:numCache>
            </c:numRef>
          </c:val>
          <c:smooth val="0"/>
          <c:extLst>
            <c:ext xmlns:c16="http://schemas.microsoft.com/office/drawing/2014/chart" uri="{C3380CC4-5D6E-409C-BE32-E72D297353CC}">
              <c16:uniqueId val="{00000000-B7D9-4087-AADE-69C8AFC272D4}"/>
            </c:ext>
          </c:extLst>
        </c:ser>
        <c:dLbls>
          <c:showLegendKey val="0"/>
          <c:showVal val="0"/>
          <c:showCatName val="0"/>
          <c:showSerName val="0"/>
          <c:showPercent val="0"/>
          <c:showBubbleSize val="0"/>
        </c:dLbls>
        <c:smooth val="0"/>
        <c:axId val="395552992"/>
        <c:axId val="395553320"/>
      </c:lineChart>
      <c:dateAx>
        <c:axId val="39555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3320"/>
        <c:crosses val="autoZero"/>
        <c:auto val="1"/>
        <c:lblOffset val="100"/>
        <c:baseTimeUnit val="days"/>
      </c:dateAx>
      <c:valAx>
        <c:axId val="39555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1</c:v>
                </c:pt>
                <c:pt idx="6">
                  <c:v>0</c:v>
                </c:pt>
                <c:pt idx="7">
                  <c:v>2</c:v>
                </c:pt>
                <c:pt idx="8">
                  <c:v>3</c:v>
                </c:pt>
                <c:pt idx="9">
                  <c:v>1</c:v>
                </c:pt>
                <c:pt idx="10">
                  <c:v>1</c:v>
                </c:pt>
                <c:pt idx="11">
                  <c:v>0</c:v>
                </c:pt>
                <c:pt idx="12">
                  <c:v>0</c:v>
                </c:pt>
                <c:pt idx="13">
                  <c:v>0</c:v>
                </c:pt>
                <c:pt idx="14">
                  <c:v>1</c:v>
                </c:pt>
                <c:pt idx="15">
                  <c:v>1</c:v>
                </c:pt>
                <c:pt idx="16">
                  <c:v>1</c:v>
                </c:pt>
                <c:pt idx="17">
                  <c:v>1</c:v>
                </c:pt>
                <c:pt idx="18">
                  <c:v>0</c:v>
                </c:pt>
                <c:pt idx="19">
                  <c:v>0</c:v>
                </c:pt>
                <c:pt idx="20">
                  <c:v>1</c:v>
                </c:pt>
                <c:pt idx="21">
                  <c:v>2</c:v>
                </c:pt>
                <c:pt idx="22">
                  <c:v>1</c:v>
                </c:pt>
                <c:pt idx="23">
                  <c:v>0</c:v>
                </c:pt>
                <c:pt idx="24">
                  <c:v>3</c:v>
                </c:pt>
                <c:pt idx="25">
                  <c:v>0</c:v>
                </c:pt>
                <c:pt idx="26">
                  <c:v>1</c:v>
                </c:pt>
                <c:pt idx="27">
                  <c:v>1</c:v>
                </c:pt>
                <c:pt idx="28">
                  <c:v>0</c:v>
                </c:pt>
                <c:pt idx="29">
                  <c:v>2</c:v>
                </c:pt>
                <c:pt idx="30">
                  <c:v>0</c:v>
                </c:pt>
              </c:numCache>
            </c:numRef>
          </c:val>
          <c:smooth val="0"/>
          <c:extLst>
            <c:ext xmlns:c16="http://schemas.microsoft.com/office/drawing/2014/chart" uri="{C3380CC4-5D6E-409C-BE32-E72D297353CC}">
              <c16:uniqueId val="{00000000-212E-491B-A1C7-92A22AD4091F}"/>
            </c:ext>
          </c:extLst>
        </c:ser>
        <c:dLbls>
          <c:showLegendKey val="0"/>
          <c:showVal val="0"/>
          <c:showCatName val="0"/>
          <c:showSerName val="0"/>
          <c:showPercent val="0"/>
          <c:showBubbleSize val="0"/>
        </c:dLbls>
        <c:smooth val="0"/>
        <c:axId val="395556928"/>
        <c:axId val="395557912"/>
      </c:lineChart>
      <c:dateAx>
        <c:axId val="39555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7912"/>
        <c:crosses val="autoZero"/>
        <c:auto val="1"/>
        <c:lblOffset val="100"/>
        <c:baseTimeUnit val="days"/>
      </c:dateAx>
      <c:valAx>
        <c:axId val="39555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Yapı Kredi İnsan Kaynakları</c:v>
                </c:pt>
              </c:strCache>
            </c:strRef>
          </c:cat>
          <c:val>
            <c:numRef>
              <c:f>Sheet1!$A$2</c:f>
              <c:numCache>
                <c:formatCode>General</c:formatCode>
                <c:ptCount val="1"/>
                <c:pt idx="0">
                  <c:v>14939</c:v>
                </c:pt>
              </c:numCache>
            </c:numRef>
          </c:val>
          <c:extLst>
            <c:ext xmlns:c16="http://schemas.microsoft.com/office/drawing/2014/chart" uri="{C3380CC4-5D6E-409C-BE32-E72D297353CC}">
              <c16:uniqueId val="{00000000-C5A7-4F32-92A7-F655941822E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0</c:v>
                </c:pt>
                <c:pt idx="3">
                  <c:v>0</c:v>
                </c:pt>
                <c:pt idx="4">
                  <c:v>100</c:v>
                </c:pt>
                <c:pt idx="5">
                  <c:v>100</c:v>
                </c:pt>
                <c:pt idx="6">
                  <c:v>0</c:v>
                </c:pt>
              </c:numCache>
            </c:numRef>
          </c:val>
          <c:extLst>
            <c:ext xmlns:c16="http://schemas.microsoft.com/office/drawing/2014/chart" uri="{C3380CC4-5D6E-409C-BE32-E72D297353CC}">
              <c16:uniqueId val="{00000000-6950-41A7-BD53-A513C65A0611}"/>
            </c:ext>
          </c:extLst>
        </c:ser>
        <c:dLbls>
          <c:showLegendKey val="0"/>
          <c:showVal val="0"/>
          <c:showCatName val="0"/>
          <c:showSerName val="0"/>
          <c:showPercent val="0"/>
          <c:showBubbleSize val="0"/>
        </c:dLbls>
        <c:axId val="395564144"/>
        <c:axId val="395564472"/>
      </c:radarChart>
      <c:catAx>
        <c:axId val="39556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4472"/>
        <c:crosses val="autoZero"/>
        <c:auto val="1"/>
        <c:lblAlgn val="ctr"/>
        <c:lblOffset val="100"/>
        <c:noMultiLvlLbl val="0"/>
      </c:catAx>
      <c:valAx>
        <c:axId val="39556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1150</c:v>
                </c:pt>
              </c:numCache>
            </c:numRef>
          </c:val>
          <c:extLst>
            <c:ext xmlns:c16="http://schemas.microsoft.com/office/drawing/2014/chart" uri="{C3380CC4-5D6E-409C-BE32-E72D297353CC}">
              <c16:uniqueId val="{00000000-2E07-45E5-B396-130404F67098}"/>
            </c:ext>
          </c:extLst>
        </c:ser>
        <c:dLbls>
          <c:showLegendKey val="0"/>
          <c:showVal val="0"/>
          <c:showCatName val="0"/>
          <c:showSerName val="0"/>
          <c:showPercent val="0"/>
          <c:showBubbleSize val="0"/>
        </c:dLbls>
        <c:gapWidth val="219"/>
        <c:overlap val="-27"/>
        <c:axId val="393360672"/>
        <c:axId val="393358376"/>
      </c:barChart>
      <c:catAx>
        <c:axId val="39336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8376"/>
        <c:crosses val="autoZero"/>
        <c:auto val="1"/>
        <c:lblAlgn val="ctr"/>
        <c:lblOffset val="100"/>
        <c:noMultiLvlLbl val="0"/>
      </c:catAx>
      <c:valAx>
        <c:axId val="39335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6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B9F-4E1D-8542-E4268107D673}"/>
            </c:ext>
          </c:extLst>
        </c:ser>
        <c:dLbls>
          <c:showLegendKey val="0"/>
          <c:showVal val="0"/>
          <c:showCatName val="0"/>
          <c:showSerName val="0"/>
          <c:showPercent val="0"/>
          <c:showBubbleSize val="0"/>
        </c:dLbls>
        <c:smooth val="0"/>
        <c:axId val="393352472"/>
        <c:axId val="393351488"/>
      </c:lineChart>
      <c:dateAx>
        <c:axId val="39335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1488"/>
        <c:crosses val="autoZero"/>
        <c:auto val="1"/>
        <c:lblOffset val="100"/>
        <c:baseTimeUnit val="days"/>
      </c:dateAx>
      <c:valAx>
        <c:axId val="39335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3</c:v>
                </c:pt>
                <c:pt idx="22">
                  <c:v>2</c:v>
                </c:pt>
                <c:pt idx="23">
                  <c:v>2</c:v>
                </c:pt>
                <c:pt idx="24">
                  <c:v>1</c:v>
                </c:pt>
                <c:pt idx="25">
                  <c:v>0</c:v>
                </c:pt>
                <c:pt idx="26">
                  <c:v>2</c:v>
                </c:pt>
                <c:pt idx="27">
                  <c:v>2</c:v>
                </c:pt>
                <c:pt idx="28">
                  <c:v>2</c:v>
                </c:pt>
                <c:pt idx="29">
                  <c:v>8</c:v>
                </c:pt>
                <c:pt idx="30">
                  <c:v>3</c:v>
                </c:pt>
              </c:numCache>
            </c:numRef>
          </c:val>
          <c:smooth val="0"/>
          <c:extLst>
            <c:ext xmlns:c16="http://schemas.microsoft.com/office/drawing/2014/chart" uri="{C3380CC4-5D6E-409C-BE32-E72D297353CC}">
              <c16:uniqueId val="{00000000-2A45-41E6-81EE-CD0A24890568}"/>
            </c:ext>
          </c:extLst>
        </c:ser>
        <c:dLbls>
          <c:showLegendKey val="0"/>
          <c:showVal val="0"/>
          <c:showCatName val="0"/>
          <c:showSerName val="0"/>
          <c:showPercent val="0"/>
          <c:showBubbleSize val="0"/>
        </c:dLbls>
        <c:smooth val="0"/>
        <c:axId val="393357064"/>
        <c:axId val="393355096"/>
      </c:lineChart>
      <c:dateAx>
        <c:axId val="39335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5096"/>
        <c:crosses val="autoZero"/>
        <c:auto val="1"/>
        <c:lblOffset val="100"/>
        <c:baseTimeUnit val="days"/>
      </c:dateAx>
      <c:valAx>
        <c:axId val="39335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29">
                  <c:v>8666</c:v>
                </c:pt>
                <c:pt idx="30">
                  <c:v>8678</c:v>
                </c:pt>
              </c:numCache>
            </c:numRef>
          </c:val>
          <c:smooth val="0"/>
          <c:extLst>
            <c:ext xmlns:c16="http://schemas.microsoft.com/office/drawing/2014/chart" uri="{C3380CC4-5D6E-409C-BE32-E72D297353CC}">
              <c16:uniqueId val="{00000000-2014-41B8-8020-8F51110A2D7A}"/>
            </c:ext>
          </c:extLst>
        </c:ser>
        <c:dLbls>
          <c:showLegendKey val="0"/>
          <c:showVal val="0"/>
          <c:showCatName val="0"/>
          <c:showSerName val="0"/>
          <c:showPercent val="0"/>
          <c:showBubbleSize val="0"/>
        </c:dLbls>
        <c:smooth val="0"/>
        <c:axId val="249475344"/>
        <c:axId val="249475672"/>
      </c:lineChart>
      <c:dateAx>
        <c:axId val="24947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75672"/>
        <c:crosses val="autoZero"/>
        <c:auto val="1"/>
        <c:lblOffset val="100"/>
        <c:baseTimeUnit val="days"/>
      </c:dateAx>
      <c:valAx>
        <c:axId val="24947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7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30">
                  <c:v>12</c:v>
                </c:pt>
              </c:numCache>
            </c:numRef>
          </c:val>
          <c:smooth val="0"/>
          <c:extLst>
            <c:ext xmlns:c16="http://schemas.microsoft.com/office/drawing/2014/chart" uri="{C3380CC4-5D6E-409C-BE32-E72D297353CC}">
              <c16:uniqueId val="{00000000-27AE-42C9-B655-5D090349A113}"/>
            </c:ext>
          </c:extLst>
        </c:ser>
        <c:dLbls>
          <c:showLegendKey val="0"/>
          <c:showVal val="0"/>
          <c:showCatName val="0"/>
          <c:showSerName val="0"/>
          <c:showPercent val="0"/>
          <c:showBubbleSize val="0"/>
        </c:dLbls>
        <c:smooth val="0"/>
        <c:axId val="395621400"/>
        <c:axId val="395618776"/>
      </c:lineChart>
      <c:dateAx>
        <c:axId val="39562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8776"/>
        <c:crosses val="autoZero"/>
        <c:auto val="1"/>
        <c:lblOffset val="100"/>
        <c:baseTimeUnit val="days"/>
      </c:dateAx>
      <c:valAx>
        <c:axId val="39561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0</c:v>
                </c:pt>
                <c:pt idx="6">
                  <c:v>0</c:v>
                </c:pt>
                <c:pt idx="7">
                  <c:v>2</c:v>
                </c:pt>
                <c:pt idx="8">
                  <c:v>1</c:v>
                </c:pt>
                <c:pt idx="9">
                  <c:v>1</c:v>
                </c:pt>
                <c:pt idx="10">
                  <c:v>1</c:v>
                </c:pt>
                <c:pt idx="11">
                  <c:v>0</c:v>
                </c:pt>
                <c:pt idx="12">
                  <c:v>0</c:v>
                </c:pt>
                <c:pt idx="13">
                  <c:v>1</c:v>
                </c:pt>
                <c:pt idx="14">
                  <c:v>1</c:v>
                </c:pt>
                <c:pt idx="15">
                  <c:v>1</c:v>
                </c:pt>
                <c:pt idx="16">
                  <c:v>1</c:v>
                </c:pt>
                <c:pt idx="17">
                  <c:v>1</c:v>
                </c:pt>
                <c:pt idx="18">
                  <c:v>0</c:v>
                </c:pt>
                <c:pt idx="19">
                  <c:v>0</c:v>
                </c:pt>
                <c:pt idx="20">
                  <c:v>1</c:v>
                </c:pt>
                <c:pt idx="21">
                  <c:v>0</c:v>
                </c:pt>
                <c:pt idx="22">
                  <c:v>2</c:v>
                </c:pt>
                <c:pt idx="23">
                  <c:v>0</c:v>
                </c:pt>
                <c:pt idx="24">
                  <c:v>2</c:v>
                </c:pt>
                <c:pt idx="25">
                  <c:v>0</c:v>
                </c:pt>
                <c:pt idx="26">
                  <c:v>0</c:v>
                </c:pt>
                <c:pt idx="27">
                  <c:v>0</c:v>
                </c:pt>
                <c:pt idx="28">
                  <c:v>1</c:v>
                </c:pt>
                <c:pt idx="29">
                  <c:v>1</c:v>
                </c:pt>
                <c:pt idx="30">
                  <c:v>1</c:v>
                </c:pt>
              </c:numCache>
            </c:numRef>
          </c:val>
          <c:smooth val="0"/>
          <c:extLst>
            <c:ext xmlns:c16="http://schemas.microsoft.com/office/drawing/2014/chart" uri="{C3380CC4-5D6E-409C-BE32-E72D297353CC}">
              <c16:uniqueId val="{00000000-2C68-410C-AC0A-4B9D9A28F00C}"/>
            </c:ext>
          </c:extLst>
        </c:ser>
        <c:dLbls>
          <c:showLegendKey val="0"/>
          <c:showVal val="0"/>
          <c:showCatName val="0"/>
          <c:showSerName val="0"/>
          <c:showPercent val="0"/>
          <c:showBubbleSize val="0"/>
        </c:dLbls>
        <c:smooth val="0"/>
        <c:axId val="395617464"/>
        <c:axId val="395616152"/>
      </c:lineChart>
      <c:dateAx>
        <c:axId val="39561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6152"/>
        <c:crosses val="autoZero"/>
        <c:auto val="1"/>
        <c:lblOffset val="100"/>
        <c:baseTimeUnit val="days"/>
      </c:dateAx>
      <c:valAx>
        <c:axId val="39561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bizyapikrediliyiz</c:v>
                </c:pt>
              </c:strCache>
            </c:strRef>
          </c:cat>
          <c:val>
            <c:numRef>
              <c:f>Sheet1!$A$2</c:f>
              <c:numCache>
                <c:formatCode>General</c:formatCode>
                <c:ptCount val="1"/>
                <c:pt idx="0">
                  <c:v>8678</c:v>
                </c:pt>
              </c:numCache>
            </c:numRef>
          </c:val>
          <c:extLst>
            <c:ext xmlns:c16="http://schemas.microsoft.com/office/drawing/2014/chart" uri="{C3380CC4-5D6E-409C-BE32-E72D297353CC}">
              <c16:uniqueId val="{00000000-312C-48C4-9218-903146C2E5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C55E-42D5-BAFB-C1C7E6702A48}"/>
            </c:ext>
          </c:extLst>
        </c:ser>
        <c:dLbls>
          <c:showLegendKey val="0"/>
          <c:showVal val="0"/>
          <c:showCatName val="0"/>
          <c:showSerName val="0"/>
          <c:showPercent val="0"/>
          <c:showBubbleSize val="0"/>
        </c:dLbls>
        <c:axId val="395625008"/>
        <c:axId val="395626976"/>
      </c:radarChart>
      <c:catAx>
        <c:axId val="39562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6976"/>
        <c:crosses val="autoZero"/>
        <c:auto val="1"/>
        <c:lblAlgn val="ctr"/>
        <c:lblOffset val="100"/>
        <c:noMultiLvlLbl val="0"/>
      </c:catAx>
      <c:valAx>
        <c:axId val="39562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bizyapikrediliyiz</c:v>
                </c:pt>
              </c:strCache>
            </c:strRef>
          </c:cat>
          <c:val>
            <c:numRef>
              <c:f>Sheet1!$B$2</c:f>
              <c:numCache>
                <c:formatCode>General</c:formatCode>
                <c:ptCount val="1"/>
                <c:pt idx="0">
                  <c:v>14352</c:v>
                </c:pt>
              </c:numCache>
            </c:numRef>
          </c:val>
          <c:extLst>
            <c:ext xmlns:c16="http://schemas.microsoft.com/office/drawing/2014/chart" uri="{C3380CC4-5D6E-409C-BE32-E72D297353CC}">
              <c16:uniqueId val="{00000000-B00D-4E14-A48F-008E409BEF70}"/>
            </c:ext>
          </c:extLst>
        </c:ser>
        <c:dLbls>
          <c:showLegendKey val="0"/>
          <c:showVal val="0"/>
          <c:showCatName val="0"/>
          <c:showSerName val="0"/>
          <c:showPercent val="0"/>
          <c:showBubbleSize val="0"/>
        </c:dLbls>
        <c:gapWidth val="219"/>
        <c:overlap val="-27"/>
        <c:axId val="395622712"/>
        <c:axId val="395623368"/>
      </c:barChart>
      <c:catAx>
        <c:axId val="39562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3368"/>
        <c:crosses val="autoZero"/>
        <c:auto val="1"/>
        <c:lblAlgn val="ctr"/>
        <c:lblOffset val="100"/>
        <c:noMultiLvlLbl val="0"/>
      </c:catAx>
      <c:valAx>
        <c:axId val="39562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bizyapikrediliyiz</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1">
                  <c:v>5.7719896407015003</c:v>
                </c:pt>
              </c:numCache>
            </c:numRef>
          </c:val>
          <c:extLst>
            <c:ext xmlns:c16="http://schemas.microsoft.com/office/drawing/2014/chart" uri="{C3380CC4-5D6E-409C-BE32-E72D297353CC}">
              <c16:uniqueId val="{00000000-2175-4AB1-A685-97E791871A0F}"/>
            </c:ext>
          </c:extLst>
        </c:ser>
        <c:dLbls>
          <c:showLegendKey val="0"/>
          <c:showVal val="0"/>
          <c:showCatName val="0"/>
          <c:showSerName val="0"/>
          <c:showPercent val="0"/>
          <c:showBubbleSize val="0"/>
        </c:dLbls>
        <c:gapWidth val="219"/>
        <c:overlap val="-27"/>
        <c:axId val="302639088"/>
        <c:axId val="302640400"/>
      </c:barChart>
      <c:catAx>
        <c:axId val="30263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40400"/>
        <c:crosses val="autoZero"/>
        <c:auto val="1"/>
        <c:lblAlgn val="ctr"/>
        <c:lblOffset val="100"/>
        <c:noMultiLvlLbl val="0"/>
      </c:catAx>
      <c:valAx>
        <c:axId val="30264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3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bizyapikrediliyiz</c:v>
                </c:pt>
              </c:strCache>
            </c:strRef>
          </c:cat>
          <c:val>
            <c:numRef>
              <c:f>Sheet1!$B$2</c:f>
              <c:numCache>
                <c:formatCode>General</c:formatCode>
                <c:ptCount val="1"/>
                <c:pt idx="0">
                  <c:v>7741</c:v>
                </c:pt>
              </c:numCache>
            </c:numRef>
          </c:val>
          <c:extLst>
            <c:ext xmlns:c16="http://schemas.microsoft.com/office/drawing/2014/chart" uri="{C3380CC4-5D6E-409C-BE32-E72D297353CC}">
              <c16:uniqueId val="{00000000-5FD4-49F1-B6A6-FA61AEB14837}"/>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bizyapikrediliyiz</c:v>
                </c:pt>
              </c:strCache>
            </c:strRef>
          </c:cat>
          <c:val>
            <c:numRef>
              <c:f>Sheet1!$C$2</c:f>
              <c:numCache>
                <c:formatCode>General</c:formatCode>
                <c:ptCount val="1"/>
                <c:pt idx="0">
                  <c:v>1576</c:v>
                </c:pt>
              </c:numCache>
            </c:numRef>
          </c:val>
          <c:extLst>
            <c:ext xmlns:c16="http://schemas.microsoft.com/office/drawing/2014/chart" uri="{C3380CC4-5D6E-409C-BE32-E72D297353CC}">
              <c16:uniqueId val="{00000001-5FD4-49F1-B6A6-FA61AEB14837}"/>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bizyapikrediliyiz</c:v>
                </c:pt>
              </c:strCache>
            </c:strRef>
          </c:cat>
          <c:val>
            <c:numRef>
              <c:f>Sheet1!$D$2</c:f>
              <c:numCache>
                <c:formatCode>General</c:formatCode>
                <c:ptCount val="1"/>
                <c:pt idx="0">
                  <c:v>5035</c:v>
                </c:pt>
              </c:numCache>
            </c:numRef>
          </c:val>
          <c:extLst>
            <c:ext xmlns:c16="http://schemas.microsoft.com/office/drawing/2014/chart" uri="{C3380CC4-5D6E-409C-BE32-E72D297353CC}">
              <c16:uniqueId val="{00000002-5FD4-49F1-B6A6-FA61AEB14837}"/>
            </c:ext>
          </c:extLst>
        </c:ser>
        <c:dLbls>
          <c:showLegendKey val="0"/>
          <c:showVal val="0"/>
          <c:showCatName val="0"/>
          <c:showSerName val="0"/>
          <c:showPercent val="0"/>
          <c:showBubbleSize val="0"/>
        </c:dLbls>
        <c:gapWidth val="219"/>
        <c:overlap val="-27"/>
        <c:axId val="302641712"/>
        <c:axId val="302638432"/>
      </c:barChart>
      <c:catAx>
        <c:axId val="30264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38432"/>
        <c:crosses val="autoZero"/>
        <c:auto val="1"/>
        <c:lblAlgn val="ctr"/>
        <c:lblOffset val="100"/>
        <c:noMultiLvlLbl val="0"/>
      </c:catAx>
      <c:valAx>
        <c:axId val="30263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4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4.9931000000000001</c:v>
                </c:pt>
              </c:numCache>
            </c:numRef>
          </c:val>
          <c:smooth val="0"/>
          <c:extLst>
            <c:ext xmlns:c16="http://schemas.microsoft.com/office/drawing/2014/chart" uri="{C3380CC4-5D6E-409C-BE32-E72D297353CC}">
              <c16:uniqueId val="{00000000-C9BE-4227-8A9A-D02D2BBA405E}"/>
            </c:ext>
          </c:extLst>
        </c:ser>
        <c:dLbls>
          <c:showLegendKey val="0"/>
          <c:showVal val="0"/>
          <c:showCatName val="0"/>
          <c:showSerName val="0"/>
          <c:showPercent val="0"/>
          <c:showBubbleSize val="0"/>
        </c:dLbls>
        <c:smooth val="0"/>
        <c:axId val="302645320"/>
        <c:axId val="302645648"/>
      </c:lineChart>
      <c:dateAx>
        <c:axId val="30264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45648"/>
        <c:crosses val="autoZero"/>
        <c:auto val="1"/>
        <c:lblOffset val="100"/>
        <c:baseTimeUnit val="days"/>
      </c:dateAx>
      <c:valAx>
        <c:axId val="30264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4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Yapı Kredi</c:v>
                </c:pt>
              </c:strCache>
            </c:strRef>
          </c:cat>
          <c:val>
            <c:numRef>
              <c:f>Sheet1!$A$2</c:f>
              <c:numCache>
                <c:formatCode>General</c:formatCode>
                <c:ptCount val="1"/>
                <c:pt idx="0">
                  <c:v>110358</c:v>
                </c:pt>
              </c:numCache>
            </c:numRef>
          </c:val>
          <c:extLst>
            <c:ext xmlns:c16="http://schemas.microsoft.com/office/drawing/2014/chart" uri="{C3380CC4-5D6E-409C-BE32-E72D297353CC}">
              <c16:uniqueId val="{00000000-5F40-48E3-863F-F13F6EACBD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107298</c:v>
                </c:pt>
                <c:pt idx="1">
                  <c:v>107402</c:v>
                </c:pt>
                <c:pt idx="2">
                  <c:v>107507</c:v>
                </c:pt>
                <c:pt idx="3">
                  <c:v>107589</c:v>
                </c:pt>
                <c:pt idx="4">
                  <c:v>107666</c:v>
                </c:pt>
                <c:pt idx="5">
                  <c:v>107718</c:v>
                </c:pt>
                <c:pt idx="6">
                  <c:v>107804</c:v>
                </c:pt>
                <c:pt idx="7">
                  <c:v>107898</c:v>
                </c:pt>
                <c:pt idx="8">
                  <c:v>107991</c:v>
                </c:pt>
                <c:pt idx="9">
                  <c:v>108116</c:v>
                </c:pt>
                <c:pt idx="13">
                  <c:v>108490</c:v>
                </c:pt>
                <c:pt idx="14">
                  <c:v>108615</c:v>
                </c:pt>
                <c:pt idx="15">
                  <c:v>108741</c:v>
                </c:pt>
                <c:pt idx="16">
                  <c:v>108888</c:v>
                </c:pt>
                <c:pt idx="17">
                  <c:v>109009</c:v>
                </c:pt>
                <c:pt idx="18">
                  <c:v>109090</c:v>
                </c:pt>
                <c:pt idx="19">
                  <c:v>109173</c:v>
                </c:pt>
                <c:pt idx="20">
                  <c:v>109310</c:v>
                </c:pt>
                <c:pt idx="21">
                  <c:v>109469</c:v>
                </c:pt>
                <c:pt idx="22">
                  <c:v>109615</c:v>
                </c:pt>
                <c:pt idx="23">
                  <c:v>109738</c:v>
                </c:pt>
                <c:pt idx="24">
                  <c:v>109847</c:v>
                </c:pt>
                <c:pt idx="25">
                  <c:v>109907</c:v>
                </c:pt>
                <c:pt idx="26">
                  <c:v>109956</c:v>
                </c:pt>
                <c:pt idx="27">
                  <c:v>110034</c:v>
                </c:pt>
                <c:pt idx="28">
                  <c:v>110130</c:v>
                </c:pt>
                <c:pt idx="29">
                  <c:v>110257</c:v>
                </c:pt>
                <c:pt idx="30">
                  <c:v>110358</c:v>
                </c:pt>
              </c:numCache>
            </c:numRef>
          </c:val>
          <c:smooth val="0"/>
          <c:extLst>
            <c:ext xmlns:c16="http://schemas.microsoft.com/office/drawing/2014/chart" uri="{C3380CC4-5D6E-409C-BE32-E72D297353CC}">
              <c16:uniqueId val="{00000000-469D-434E-917E-5205F026910E}"/>
            </c:ext>
          </c:extLst>
        </c:ser>
        <c:dLbls>
          <c:showLegendKey val="0"/>
          <c:showVal val="0"/>
          <c:showCatName val="0"/>
          <c:showSerName val="0"/>
          <c:showPercent val="0"/>
          <c:showBubbleSize val="0"/>
        </c:dLbls>
        <c:smooth val="0"/>
        <c:axId val="398637648"/>
        <c:axId val="398641584"/>
      </c:lineChart>
      <c:dateAx>
        <c:axId val="39863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41584"/>
        <c:crosses val="autoZero"/>
        <c:auto val="1"/>
        <c:lblOffset val="100"/>
        <c:baseTimeUnit val="days"/>
      </c:dateAx>
      <c:valAx>
        <c:axId val="39864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3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85</c:v>
                </c:pt>
                <c:pt idx="1">
                  <c:v>104</c:v>
                </c:pt>
                <c:pt idx="2">
                  <c:v>105</c:v>
                </c:pt>
                <c:pt idx="3">
                  <c:v>82</c:v>
                </c:pt>
                <c:pt idx="4">
                  <c:v>77</c:v>
                </c:pt>
                <c:pt idx="5">
                  <c:v>52</c:v>
                </c:pt>
                <c:pt idx="6">
                  <c:v>86</c:v>
                </c:pt>
                <c:pt idx="7">
                  <c:v>94</c:v>
                </c:pt>
                <c:pt idx="8">
                  <c:v>93</c:v>
                </c:pt>
                <c:pt idx="9">
                  <c:v>125</c:v>
                </c:pt>
                <c:pt idx="13">
                  <c:v>374</c:v>
                </c:pt>
                <c:pt idx="14">
                  <c:v>125</c:v>
                </c:pt>
                <c:pt idx="15">
                  <c:v>126</c:v>
                </c:pt>
                <c:pt idx="16">
                  <c:v>147</c:v>
                </c:pt>
                <c:pt idx="17">
                  <c:v>121</c:v>
                </c:pt>
                <c:pt idx="18">
                  <c:v>81</c:v>
                </c:pt>
                <c:pt idx="19">
                  <c:v>83</c:v>
                </c:pt>
                <c:pt idx="20">
                  <c:v>137</c:v>
                </c:pt>
                <c:pt idx="21">
                  <c:v>159</c:v>
                </c:pt>
                <c:pt idx="22">
                  <c:v>146</c:v>
                </c:pt>
                <c:pt idx="23">
                  <c:v>123</c:v>
                </c:pt>
                <c:pt idx="24">
                  <c:v>109</c:v>
                </c:pt>
                <c:pt idx="25">
                  <c:v>60</c:v>
                </c:pt>
                <c:pt idx="26">
                  <c:v>49</c:v>
                </c:pt>
                <c:pt idx="27">
                  <c:v>78</c:v>
                </c:pt>
                <c:pt idx="28">
                  <c:v>96</c:v>
                </c:pt>
                <c:pt idx="29">
                  <c:v>127</c:v>
                </c:pt>
                <c:pt idx="30">
                  <c:v>101</c:v>
                </c:pt>
              </c:numCache>
            </c:numRef>
          </c:val>
          <c:smooth val="0"/>
          <c:extLst>
            <c:ext xmlns:c16="http://schemas.microsoft.com/office/drawing/2014/chart" uri="{C3380CC4-5D6E-409C-BE32-E72D297353CC}">
              <c16:uniqueId val="{00000000-4603-4536-8B81-B264626A6A3B}"/>
            </c:ext>
          </c:extLst>
        </c:ser>
        <c:dLbls>
          <c:showLegendKey val="0"/>
          <c:showVal val="0"/>
          <c:showCatName val="0"/>
          <c:showSerName val="0"/>
          <c:showPercent val="0"/>
          <c:showBubbleSize val="0"/>
        </c:dLbls>
        <c:smooth val="0"/>
        <c:axId val="398642240"/>
        <c:axId val="398635024"/>
      </c:lineChart>
      <c:dateAx>
        <c:axId val="39864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35024"/>
        <c:crosses val="autoZero"/>
        <c:auto val="1"/>
        <c:lblOffset val="100"/>
        <c:baseTimeUnit val="days"/>
      </c:dateAx>
      <c:valAx>
        <c:axId val="39863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4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15456-9A47-4EC0-8B07-44F71066C27E}"/>
              </a:ext>
            </a:extLst>
          </p:cNvPr>
          <p:cNvSpPr>
            <a:spLocks noGrp="1"/>
          </p:cNvSpPr>
          <p:nvPr>
            <p:ph type="ctrTitle"/>
          </p:nvPr>
        </p:nvSpPr>
        <p:spPr/>
        <p:txBody>
          <a:bodyPr/>
          <a:lstStyle/>
          <a:p>
            <a:r>
              <a:rPr lang="en-US"/>
              <a:t>Rakipli</a:t>
            </a:r>
          </a:p>
        </p:txBody>
      </p:sp>
      <p:sp>
        <p:nvSpPr>
          <p:cNvPr id="3" name="Subtitle 2">
            <a:extLst>
              <a:ext uri="{FF2B5EF4-FFF2-40B4-BE49-F238E27FC236}">
                <a16:creationId xmlns:a16="http://schemas.microsoft.com/office/drawing/2014/main" id="{3813EE44-9E00-4FF4-A3DD-6F11331BC289}"/>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238362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EED7-0978-436F-9EED-5714F2444E6D}"/>
              </a:ext>
            </a:extLst>
          </p:cNvPr>
          <p:cNvSpPr>
            <a:spLocks noGrp="1"/>
          </p:cNvSpPr>
          <p:nvPr>
            <p:ph type="title"/>
          </p:nvPr>
        </p:nvSpPr>
        <p:spPr/>
        <p:txBody>
          <a:bodyPr/>
          <a:lstStyle/>
          <a:p>
            <a:r>
              <a:rPr lang="en-US"/>
              <a:t>Facebook Key Metrics Table | Yapı Kredi İK</a:t>
            </a:r>
          </a:p>
        </p:txBody>
      </p:sp>
      <p:graphicFrame>
        <p:nvGraphicFramePr>
          <p:cNvPr id="5" name="Table Placeholder 4">
            <a:extLst>
              <a:ext uri="{FF2B5EF4-FFF2-40B4-BE49-F238E27FC236}">
                <a16:creationId xmlns:a16="http://schemas.microsoft.com/office/drawing/2014/main" id="{89D4457F-D7EF-40B5-9B60-65614ADA4EC5}"/>
              </a:ext>
            </a:extLst>
          </p:cNvPr>
          <p:cNvGraphicFramePr>
            <a:graphicFrameLocks noGrp="1"/>
          </p:cNvGraphicFramePr>
          <p:nvPr>
            <p:ph type="tbl" sz="quarter" idx="13"/>
            <p:extLst>
              <p:ext uri="{D42A27DB-BD31-4B8C-83A1-F6EECF244321}">
                <p14:modId xmlns:p14="http://schemas.microsoft.com/office/powerpoint/2010/main" val="2516461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3180064"/>
                    </a:ext>
                  </a:extLst>
                </a:gridCol>
                <a:gridCol w="411480">
                  <a:extLst>
                    <a:ext uri="{9D8B030D-6E8A-4147-A177-3AD203B41FA5}">
                      <a16:colId xmlns:a16="http://schemas.microsoft.com/office/drawing/2014/main" val="2150655330"/>
                    </a:ext>
                  </a:extLst>
                </a:gridCol>
                <a:gridCol w="304495">
                  <a:extLst>
                    <a:ext uri="{9D8B030D-6E8A-4147-A177-3AD203B41FA5}">
                      <a16:colId xmlns:a16="http://schemas.microsoft.com/office/drawing/2014/main" val="3909574516"/>
                    </a:ext>
                  </a:extLst>
                </a:gridCol>
                <a:gridCol w="304495">
                  <a:extLst>
                    <a:ext uri="{9D8B030D-6E8A-4147-A177-3AD203B41FA5}">
                      <a16:colId xmlns:a16="http://schemas.microsoft.com/office/drawing/2014/main" val="3050383411"/>
                    </a:ext>
                  </a:extLst>
                </a:gridCol>
                <a:gridCol w="304495">
                  <a:extLst>
                    <a:ext uri="{9D8B030D-6E8A-4147-A177-3AD203B41FA5}">
                      <a16:colId xmlns:a16="http://schemas.microsoft.com/office/drawing/2014/main" val="630237340"/>
                    </a:ext>
                  </a:extLst>
                </a:gridCol>
                <a:gridCol w="304495">
                  <a:extLst>
                    <a:ext uri="{9D8B030D-6E8A-4147-A177-3AD203B41FA5}">
                      <a16:colId xmlns:a16="http://schemas.microsoft.com/office/drawing/2014/main" val="3978637094"/>
                    </a:ext>
                  </a:extLst>
                </a:gridCol>
                <a:gridCol w="304495">
                  <a:extLst>
                    <a:ext uri="{9D8B030D-6E8A-4147-A177-3AD203B41FA5}">
                      <a16:colId xmlns:a16="http://schemas.microsoft.com/office/drawing/2014/main" val="1121360712"/>
                    </a:ext>
                  </a:extLst>
                </a:gridCol>
                <a:gridCol w="304495">
                  <a:extLst>
                    <a:ext uri="{9D8B030D-6E8A-4147-A177-3AD203B41FA5}">
                      <a16:colId xmlns:a16="http://schemas.microsoft.com/office/drawing/2014/main" val="2242084666"/>
                    </a:ext>
                  </a:extLst>
                </a:gridCol>
                <a:gridCol w="304495">
                  <a:extLst>
                    <a:ext uri="{9D8B030D-6E8A-4147-A177-3AD203B41FA5}">
                      <a16:colId xmlns:a16="http://schemas.microsoft.com/office/drawing/2014/main" val="4001067217"/>
                    </a:ext>
                  </a:extLst>
                </a:gridCol>
                <a:gridCol w="304495">
                  <a:extLst>
                    <a:ext uri="{9D8B030D-6E8A-4147-A177-3AD203B41FA5}">
                      <a16:colId xmlns:a16="http://schemas.microsoft.com/office/drawing/2014/main" val="2353122691"/>
                    </a:ext>
                  </a:extLst>
                </a:gridCol>
                <a:gridCol w="304495">
                  <a:extLst>
                    <a:ext uri="{9D8B030D-6E8A-4147-A177-3AD203B41FA5}">
                      <a16:colId xmlns:a16="http://schemas.microsoft.com/office/drawing/2014/main" val="1777205062"/>
                    </a:ext>
                  </a:extLst>
                </a:gridCol>
                <a:gridCol w="304495">
                  <a:extLst>
                    <a:ext uri="{9D8B030D-6E8A-4147-A177-3AD203B41FA5}">
                      <a16:colId xmlns:a16="http://schemas.microsoft.com/office/drawing/2014/main" val="135019954"/>
                    </a:ext>
                  </a:extLst>
                </a:gridCol>
                <a:gridCol w="304495">
                  <a:extLst>
                    <a:ext uri="{9D8B030D-6E8A-4147-A177-3AD203B41FA5}">
                      <a16:colId xmlns:a16="http://schemas.microsoft.com/office/drawing/2014/main" val="925178103"/>
                    </a:ext>
                  </a:extLst>
                </a:gridCol>
                <a:gridCol w="304495">
                  <a:extLst>
                    <a:ext uri="{9D8B030D-6E8A-4147-A177-3AD203B41FA5}">
                      <a16:colId xmlns:a16="http://schemas.microsoft.com/office/drawing/2014/main" val="3373451538"/>
                    </a:ext>
                  </a:extLst>
                </a:gridCol>
                <a:gridCol w="304495">
                  <a:extLst>
                    <a:ext uri="{9D8B030D-6E8A-4147-A177-3AD203B41FA5}">
                      <a16:colId xmlns:a16="http://schemas.microsoft.com/office/drawing/2014/main" val="3459330612"/>
                    </a:ext>
                  </a:extLst>
                </a:gridCol>
                <a:gridCol w="304495">
                  <a:extLst>
                    <a:ext uri="{9D8B030D-6E8A-4147-A177-3AD203B41FA5}">
                      <a16:colId xmlns:a16="http://schemas.microsoft.com/office/drawing/2014/main" val="2662312037"/>
                    </a:ext>
                  </a:extLst>
                </a:gridCol>
                <a:gridCol w="304495">
                  <a:extLst>
                    <a:ext uri="{9D8B030D-6E8A-4147-A177-3AD203B41FA5}">
                      <a16:colId xmlns:a16="http://schemas.microsoft.com/office/drawing/2014/main" val="3470010130"/>
                    </a:ext>
                  </a:extLst>
                </a:gridCol>
                <a:gridCol w="304495">
                  <a:extLst>
                    <a:ext uri="{9D8B030D-6E8A-4147-A177-3AD203B41FA5}">
                      <a16:colId xmlns:a16="http://schemas.microsoft.com/office/drawing/2014/main" val="608076782"/>
                    </a:ext>
                  </a:extLst>
                </a:gridCol>
                <a:gridCol w="304495">
                  <a:extLst>
                    <a:ext uri="{9D8B030D-6E8A-4147-A177-3AD203B41FA5}">
                      <a16:colId xmlns:a16="http://schemas.microsoft.com/office/drawing/2014/main" val="179528746"/>
                    </a:ext>
                  </a:extLst>
                </a:gridCol>
                <a:gridCol w="304495">
                  <a:extLst>
                    <a:ext uri="{9D8B030D-6E8A-4147-A177-3AD203B41FA5}">
                      <a16:colId xmlns:a16="http://schemas.microsoft.com/office/drawing/2014/main" val="2853626267"/>
                    </a:ext>
                  </a:extLst>
                </a:gridCol>
                <a:gridCol w="304495">
                  <a:extLst>
                    <a:ext uri="{9D8B030D-6E8A-4147-A177-3AD203B41FA5}">
                      <a16:colId xmlns:a16="http://schemas.microsoft.com/office/drawing/2014/main" val="2019720397"/>
                    </a:ext>
                  </a:extLst>
                </a:gridCol>
                <a:gridCol w="304495">
                  <a:extLst>
                    <a:ext uri="{9D8B030D-6E8A-4147-A177-3AD203B41FA5}">
                      <a16:colId xmlns:a16="http://schemas.microsoft.com/office/drawing/2014/main" val="2716824931"/>
                    </a:ext>
                  </a:extLst>
                </a:gridCol>
                <a:gridCol w="304495">
                  <a:extLst>
                    <a:ext uri="{9D8B030D-6E8A-4147-A177-3AD203B41FA5}">
                      <a16:colId xmlns:a16="http://schemas.microsoft.com/office/drawing/2014/main" val="19874731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96471367"/>
                  </a:ext>
                </a:extLst>
              </a:tr>
              <a:tr h="370840">
                <a:tc>
                  <a:txBody>
                    <a:bodyPr/>
                    <a:lstStyle/>
                    <a:p>
                      <a:r>
                        <a:rPr lang="en-US" sz="1000"/>
                        <a:t>Yapı Kredi İnsan Kaynakları</a:t>
                      </a:r>
                    </a:p>
                  </a:txBody>
                  <a:tcPr/>
                </a:tc>
                <a:tc>
                  <a:txBody>
                    <a:bodyPr/>
                    <a:lstStyle/>
                    <a:p>
                      <a:r>
                        <a:rPr lang="en-US" sz="1000"/>
                        <a:t>117988</a:t>
                      </a:r>
                    </a:p>
                  </a:txBody>
                  <a:tcPr/>
                </a:tc>
                <a:tc>
                  <a:txBody>
                    <a:bodyPr/>
                    <a:lstStyle/>
                    <a:p>
                      <a:r>
                        <a:rPr lang="en-US" sz="1000"/>
                        <a:t>5061</a:t>
                      </a:r>
                    </a:p>
                  </a:txBody>
                  <a:tcPr/>
                </a:tc>
                <a:tc>
                  <a:txBody>
                    <a:bodyPr/>
                    <a:lstStyle/>
                    <a:p>
                      <a:r>
                        <a:rPr lang="en-US" sz="1000"/>
                        <a:t>20</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5</a:t>
                      </a:r>
                    </a:p>
                  </a:txBody>
                  <a:tcPr/>
                </a:tc>
                <a:tc>
                  <a:txBody>
                    <a:bodyPr/>
                    <a:lstStyle/>
                    <a:p>
                      <a:r>
                        <a:rPr lang="en-US" sz="1000"/>
                        <a:t>35575</a:t>
                      </a:r>
                    </a:p>
                  </a:txBody>
                  <a:tcPr/>
                </a:tc>
                <a:tc>
                  <a:txBody>
                    <a:bodyPr/>
                    <a:lstStyle/>
                    <a:p>
                      <a:r>
                        <a:rPr lang="en-US" sz="1000"/>
                        <a:t>19</a:t>
                      </a:r>
                    </a:p>
                  </a:txBody>
                  <a:tcPr/>
                </a:tc>
                <a:tc>
                  <a:txBody>
                    <a:bodyPr/>
                    <a:lstStyle/>
                    <a:p>
                      <a:r>
                        <a:rPr lang="en-US" sz="1000"/>
                        <a:t>35011</a:t>
                      </a:r>
                    </a:p>
                  </a:txBody>
                  <a:tcPr/>
                </a:tc>
                <a:tc>
                  <a:txBody>
                    <a:bodyPr/>
                    <a:lstStyle/>
                    <a:p>
                      <a:r>
                        <a:rPr lang="en-US" sz="1000"/>
                        <a:t>397</a:t>
                      </a:r>
                    </a:p>
                  </a:txBody>
                  <a:tcPr/>
                </a:tc>
                <a:tc>
                  <a:txBody>
                    <a:bodyPr/>
                    <a:lstStyle/>
                    <a:p>
                      <a:r>
                        <a:rPr lang="en-US" sz="1000"/>
                        <a:t>90</a:t>
                      </a:r>
                    </a:p>
                  </a:txBody>
                  <a:tcPr/>
                </a:tc>
                <a:tc>
                  <a:txBody>
                    <a:bodyPr/>
                    <a:lstStyle/>
                    <a:p>
                      <a:r>
                        <a:rPr lang="en-US" sz="1000"/>
                        <a:t>48</a:t>
                      </a:r>
                    </a:p>
                  </a:txBody>
                  <a:tcPr/>
                </a:tc>
                <a:tc>
                  <a:txBody>
                    <a:bodyPr/>
                    <a:lstStyle/>
                    <a:p>
                      <a:r>
                        <a:rPr lang="en-US" sz="1000"/>
                        <a:t>10</a:t>
                      </a:r>
                    </a:p>
                  </a:txBody>
                  <a:tcPr/>
                </a:tc>
                <a:tc>
                  <a:txBody>
                    <a:bodyPr/>
                    <a:lstStyle/>
                    <a:p>
                      <a:r>
                        <a:rPr lang="en-US" sz="1000"/>
                        <a:t>19</a:t>
                      </a:r>
                    </a:p>
                  </a:txBody>
                  <a:tcPr/>
                </a:tc>
                <a:tc>
                  <a:txBody>
                    <a:bodyPr/>
                    <a:lstStyle/>
                    <a:p>
                      <a:r>
                        <a:rPr lang="en-US" sz="1000"/>
                        <a:t>218</a:t>
                      </a:r>
                    </a:p>
                  </a:txBody>
                  <a:tcPr/>
                </a:tc>
                <a:tc>
                  <a:txBody>
                    <a:bodyPr/>
                    <a:lstStyle/>
                    <a:p>
                      <a:r>
                        <a:rPr lang="en-US" sz="1000"/>
                        <a:t>206</a:t>
                      </a:r>
                    </a:p>
                  </a:txBody>
                  <a:tcPr/>
                </a:tc>
                <a:tc>
                  <a:txBody>
                    <a:bodyPr/>
                    <a:lstStyle/>
                    <a:p>
                      <a:r>
                        <a:rPr lang="en-US" sz="1000"/>
                        <a:t>35999</a:t>
                      </a:r>
                    </a:p>
                  </a:txBody>
                  <a:tcPr/>
                </a:tc>
                <a:tc>
                  <a:txBody>
                    <a:bodyPr/>
                    <a:lstStyle/>
                    <a:p>
                      <a:r>
                        <a:rPr lang="en-US" sz="1000"/>
                        <a:t>0</a:t>
                      </a:r>
                    </a:p>
                  </a:txBody>
                  <a:tcPr/>
                </a:tc>
                <a:tc>
                  <a:txBody>
                    <a:bodyPr/>
                    <a:lstStyle/>
                    <a:p>
                      <a:r>
                        <a:rPr lang="en-US" sz="1000"/>
                        <a:t>0</a:t>
                      </a:r>
                    </a:p>
                  </a:txBody>
                  <a:tcPr/>
                </a:tc>
                <a:tc>
                  <a:txBody>
                    <a:bodyPr/>
                    <a:lstStyle/>
                    <a:p>
                      <a:r>
                        <a:rPr lang="en-US" sz="1000"/>
                        <a:t>1.5590 %</a:t>
                      </a:r>
                    </a:p>
                  </a:txBody>
                  <a:tcPr/>
                </a:tc>
                <a:tc>
                  <a:txBody>
                    <a:bodyPr/>
                    <a:lstStyle/>
                    <a:p>
                      <a:r>
                        <a:rPr lang="en-US" sz="1000"/>
                        <a:t>0.0 %</a:t>
                      </a:r>
                    </a:p>
                  </a:txBody>
                  <a:tcPr/>
                </a:tc>
                <a:extLst>
                  <a:ext uri="{0D108BD9-81ED-4DB2-BD59-A6C34878D82A}">
                    <a16:rowId xmlns:a16="http://schemas.microsoft.com/office/drawing/2014/main" val="1149552556"/>
                  </a:ext>
                </a:extLst>
              </a:tr>
            </a:tbl>
          </a:graphicData>
        </a:graphic>
      </p:graphicFrame>
      <p:sp>
        <p:nvSpPr>
          <p:cNvPr id="4" name="Text Placeholder 3">
            <a:extLst>
              <a:ext uri="{FF2B5EF4-FFF2-40B4-BE49-F238E27FC236}">
                <a16:creationId xmlns:a16="http://schemas.microsoft.com/office/drawing/2014/main" id="{1A338224-8448-4ADF-9DF7-D332FA9B260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704468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7C8B-A3D4-4C55-A560-117EBC4004A8}"/>
              </a:ext>
            </a:extLst>
          </p:cNvPr>
          <p:cNvSpPr>
            <a:spLocks noGrp="1"/>
          </p:cNvSpPr>
          <p:nvPr>
            <p:ph type="title"/>
          </p:nvPr>
        </p:nvSpPr>
        <p:spPr/>
        <p:txBody>
          <a:bodyPr/>
          <a:lstStyle/>
          <a:p>
            <a:r>
              <a:rPr lang="en-US"/>
              <a:t>Facebook Fans Total | Yapı Kredi İK</a:t>
            </a:r>
          </a:p>
        </p:txBody>
      </p:sp>
      <p:graphicFrame>
        <p:nvGraphicFramePr>
          <p:cNvPr id="6" name="Chart Placeholder 5">
            <a:extLst>
              <a:ext uri="{FF2B5EF4-FFF2-40B4-BE49-F238E27FC236}">
                <a16:creationId xmlns:a16="http://schemas.microsoft.com/office/drawing/2014/main" id="{9AA94751-DF46-4F21-B3F4-5C0F0D0850A9}"/>
              </a:ext>
            </a:extLst>
          </p:cNvPr>
          <p:cNvGraphicFramePr>
            <a:graphicFrameLocks noGrp="1"/>
          </p:cNvGraphicFramePr>
          <p:nvPr>
            <p:ph type="chart" sz="quarter" idx="13"/>
            <p:extLst>
              <p:ext uri="{D42A27DB-BD31-4B8C-83A1-F6EECF244321}">
                <p14:modId xmlns:p14="http://schemas.microsoft.com/office/powerpoint/2010/main" val="471269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69659C-C39D-46F1-83D7-892A3BD91C0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B089C87-C311-407E-BC85-A4756A22C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377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E260-04DF-4028-87CE-68D586020704}"/>
              </a:ext>
            </a:extLst>
          </p:cNvPr>
          <p:cNvSpPr>
            <a:spLocks noGrp="1"/>
          </p:cNvSpPr>
          <p:nvPr>
            <p:ph type="title"/>
          </p:nvPr>
        </p:nvSpPr>
        <p:spPr/>
        <p:txBody>
          <a:bodyPr/>
          <a:lstStyle/>
          <a:p>
            <a:r>
              <a:rPr lang="en-US"/>
              <a:t>Facebook Fans Change | Yapı Kredi İK</a:t>
            </a:r>
          </a:p>
        </p:txBody>
      </p:sp>
      <p:graphicFrame>
        <p:nvGraphicFramePr>
          <p:cNvPr id="6" name="Chart Placeholder 5">
            <a:extLst>
              <a:ext uri="{FF2B5EF4-FFF2-40B4-BE49-F238E27FC236}">
                <a16:creationId xmlns:a16="http://schemas.microsoft.com/office/drawing/2014/main" id="{3F145983-8646-481D-A4C0-34B910B28302}"/>
              </a:ext>
            </a:extLst>
          </p:cNvPr>
          <p:cNvGraphicFramePr>
            <a:graphicFrameLocks noGrp="1"/>
          </p:cNvGraphicFramePr>
          <p:nvPr>
            <p:ph type="chart" sz="quarter" idx="13"/>
            <p:extLst>
              <p:ext uri="{D42A27DB-BD31-4B8C-83A1-F6EECF244321}">
                <p14:modId xmlns:p14="http://schemas.microsoft.com/office/powerpoint/2010/main" val="575478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C4654-F1EE-48E4-B0B6-0B205240BAF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C298818-84C2-4577-96D2-05E2F3AA3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6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83DE2-9F6E-460A-978D-A8EEAC3B135B}"/>
              </a:ext>
            </a:extLst>
          </p:cNvPr>
          <p:cNvSpPr>
            <a:spLocks noGrp="1"/>
          </p:cNvSpPr>
          <p:nvPr>
            <p:ph type="title"/>
          </p:nvPr>
        </p:nvSpPr>
        <p:spPr/>
        <p:txBody>
          <a:bodyPr/>
          <a:lstStyle/>
          <a:p>
            <a:r>
              <a:rPr lang="en-US"/>
              <a:t>Facebook Own Posts | Yapı Kredi İK</a:t>
            </a:r>
          </a:p>
        </p:txBody>
      </p:sp>
      <p:graphicFrame>
        <p:nvGraphicFramePr>
          <p:cNvPr id="6" name="Chart Placeholder 5">
            <a:extLst>
              <a:ext uri="{FF2B5EF4-FFF2-40B4-BE49-F238E27FC236}">
                <a16:creationId xmlns:a16="http://schemas.microsoft.com/office/drawing/2014/main" id="{587D2CF3-6919-415D-802A-DBEB80BFE130}"/>
              </a:ext>
            </a:extLst>
          </p:cNvPr>
          <p:cNvGraphicFramePr>
            <a:graphicFrameLocks noGrp="1"/>
          </p:cNvGraphicFramePr>
          <p:nvPr>
            <p:ph type="chart" sz="quarter" idx="13"/>
            <p:extLst>
              <p:ext uri="{D42A27DB-BD31-4B8C-83A1-F6EECF244321}">
                <p14:modId xmlns:p14="http://schemas.microsoft.com/office/powerpoint/2010/main" val="3016858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0C2C93-136F-4E00-8089-B4EDEB671A42}"/>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8E49B095-B93B-4B09-B4F3-1B67B84F0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929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BE1BB-21E1-4AF7-ABAB-6561F3A7227E}"/>
              </a:ext>
            </a:extLst>
          </p:cNvPr>
          <p:cNvSpPr>
            <a:spLocks noGrp="1"/>
          </p:cNvSpPr>
          <p:nvPr>
            <p:ph type="title"/>
          </p:nvPr>
        </p:nvSpPr>
        <p:spPr/>
        <p:txBody>
          <a:bodyPr/>
          <a:lstStyle/>
          <a:p>
            <a:r>
              <a:rPr lang="en-US"/>
              <a:t>Facebook Total Interactions | Yapı Kredi İK</a:t>
            </a:r>
          </a:p>
        </p:txBody>
      </p:sp>
      <p:graphicFrame>
        <p:nvGraphicFramePr>
          <p:cNvPr id="6" name="Chart Placeholder 5">
            <a:extLst>
              <a:ext uri="{FF2B5EF4-FFF2-40B4-BE49-F238E27FC236}">
                <a16:creationId xmlns:a16="http://schemas.microsoft.com/office/drawing/2014/main" id="{5917E2EC-29F4-4BEE-82F1-4A874B982FB4}"/>
              </a:ext>
            </a:extLst>
          </p:cNvPr>
          <p:cNvGraphicFramePr>
            <a:graphicFrameLocks noGrp="1"/>
          </p:cNvGraphicFramePr>
          <p:nvPr>
            <p:ph type="chart" sz="quarter" idx="13"/>
            <p:extLst>
              <p:ext uri="{D42A27DB-BD31-4B8C-83A1-F6EECF244321}">
                <p14:modId xmlns:p14="http://schemas.microsoft.com/office/powerpoint/2010/main" val="2280213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42192-BF70-4E35-8A5B-ACB4C62E856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14DAF64-9C75-4D42-ABB4-F948866F54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49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721D-B43D-42FF-9E5A-EE7940F4A446}"/>
              </a:ext>
            </a:extLst>
          </p:cNvPr>
          <p:cNvSpPr>
            <a:spLocks noGrp="1"/>
          </p:cNvSpPr>
          <p:nvPr>
            <p:ph type="title"/>
          </p:nvPr>
        </p:nvSpPr>
        <p:spPr/>
        <p:txBody>
          <a:bodyPr/>
          <a:lstStyle/>
          <a:p>
            <a:r>
              <a:rPr lang="en-US"/>
              <a:t>Facebook Interactions by Post Type | Yapı Kredi İK</a:t>
            </a:r>
          </a:p>
        </p:txBody>
      </p:sp>
      <p:graphicFrame>
        <p:nvGraphicFramePr>
          <p:cNvPr id="6" name="Chart Placeholder 5">
            <a:extLst>
              <a:ext uri="{FF2B5EF4-FFF2-40B4-BE49-F238E27FC236}">
                <a16:creationId xmlns:a16="http://schemas.microsoft.com/office/drawing/2014/main" id="{E505566B-EAA3-4901-A5F2-C4857D6AD9E1}"/>
              </a:ext>
            </a:extLst>
          </p:cNvPr>
          <p:cNvGraphicFramePr>
            <a:graphicFrameLocks noGrp="1"/>
          </p:cNvGraphicFramePr>
          <p:nvPr>
            <p:ph type="chart" sz="quarter" idx="13"/>
            <p:extLst>
              <p:ext uri="{D42A27DB-BD31-4B8C-83A1-F6EECF244321}">
                <p14:modId xmlns:p14="http://schemas.microsoft.com/office/powerpoint/2010/main" val="316336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03160-5BA9-4A95-9709-48C48E09E18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E2E0F06-2763-4D26-AFB0-D8F723B81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8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58EA-5EE4-4C02-88E8-CAEA3A399403}"/>
              </a:ext>
            </a:extLst>
          </p:cNvPr>
          <p:cNvSpPr>
            <a:spLocks noGrp="1"/>
          </p:cNvSpPr>
          <p:nvPr>
            <p:ph type="title"/>
          </p:nvPr>
        </p:nvSpPr>
        <p:spPr/>
        <p:txBody>
          <a:bodyPr/>
          <a:lstStyle/>
          <a:p>
            <a:r>
              <a:rPr lang="en-US"/>
              <a:t>Facebook Interaction Rate By Post Type | Yapı Kredi İK</a:t>
            </a:r>
          </a:p>
        </p:txBody>
      </p:sp>
      <p:graphicFrame>
        <p:nvGraphicFramePr>
          <p:cNvPr id="6" name="Chart Placeholder 5">
            <a:extLst>
              <a:ext uri="{FF2B5EF4-FFF2-40B4-BE49-F238E27FC236}">
                <a16:creationId xmlns:a16="http://schemas.microsoft.com/office/drawing/2014/main" id="{1471539F-85F9-4FBA-90F5-6E13F15C74CE}"/>
              </a:ext>
            </a:extLst>
          </p:cNvPr>
          <p:cNvGraphicFramePr>
            <a:graphicFrameLocks noGrp="1"/>
          </p:cNvGraphicFramePr>
          <p:nvPr>
            <p:ph type="chart" sz="quarter" idx="13"/>
            <p:extLst>
              <p:ext uri="{D42A27DB-BD31-4B8C-83A1-F6EECF244321}">
                <p14:modId xmlns:p14="http://schemas.microsoft.com/office/powerpoint/2010/main" val="1977415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E6153-E089-4BF5-BB94-D74046BB92E9}"/>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12B25EA-E46D-4BFD-A518-F55386892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481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94B9-94F4-442B-BD72-B925A73CD455}"/>
              </a:ext>
            </a:extLst>
          </p:cNvPr>
          <p:cNvSpPr>
            <a:spLocks noGrp="1"/>
          </p:cNvSpPr>
          <p:nvPr>
            <p:ph type="title"/>
          </p:nvPr>
        </p:nvSpPr>
        <p:spPr/>
        <p:txBody>
          <a:bodyPr/>
          <a:lstStyle/>
          <a:p>
            <a:r>
              <a:rPr lang="en-US"/>
              <a:t>Facebook Fan Distribution | Yapı Kredi İK</a:t>
            </a:r>
          </a:p>
        </p:txBody>
      </p:sp>
      <p:graphicFrame>
        <p:nvGraphicFramePr>
          <p:cNvPr id="6" name="Chart Placeholder 5">
            <a:extLst>
              <a:ext uri="{FF2B5EF4-FFF2-40B4-BE49-F238E27FC236}">
                <a16:creationId xmlns:a16="http://schemas.microsoft.com/office/drawing/2014/main" id="{89DA6BCD-1A1A-42EC-8F73-BFEA565CE545}"/>
              </a:ext>
            </a:extLst>
          </p:cNvPr>
          <p:cNvGraphicFramePr>
            <a:graphicFrameLocks noGrp="1"/>
          </p:cNvGraphicFramePr>
          <p:nvPr>
            <p:ph type="chart" sz="quarter" idx="13"/>
            <p:extLst>
              <p:ext uri="{D42A27DB-BD31-4B8C-83A1-F6EECF244321}">
                <p14:modId xmlns:p14="http://schemas.microsoft.com/office/powerpoint/2010/main" val="1545475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D5039-26C0-4D62-858A-F4C4EA9E74B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4890D24-47E7-40E1-8C28-FFB7BE3A5A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419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F04E-55B8-4B64-B761-40DA187A7449}"/>
              </a:ext>
            </a:extLst>
          </p:cNvPr>
          <p:cNvSpPr>
            <a:spLocks noGrp="1"/>
          </p:cNvSpPr>
          <p:nvPr>
            <p:ph type="title"/>
          </p:nvPr>
        </p:nvSpPr>
        <p:spPr/>
        <p:txBody>
          <a:bodyPr/>
          <a:lstStyle/>
          <a:p>
            <a:r>
              <a:rPr lang="en-US"/>
              <a:t>Facebook Key Metrics Radar | Yapı Kredi İK</a:t>
            </a:r>
          </a:p>
        </p:txBody>
      </p:sp>
      <p:graphicFrame>
        <p:nvGraphicFramePr>
          <p:cNvPr id="6" name="Chart Placeholder 5">
            <a:extLst>
              <a:ext uri="{FF2B5EF4-FFF2-40B4-BE49-F238E27FC236}">
                <a16:creationId xmlns:a16="http://schemas.microsoft.com/office/drawing/2014/main" id="{75739485-0C36-457C-B7D9-B2A426F38EC8}"/>
              </a:ext>
            </a:extLst>
          </p:cNvPr>
          <p:cNvGraphicFramePr>
            <a:graphicFrameLocks noGrp="1"/>
          </p:cNvGraphicFramePr>
          <p:nvPr>
            <p:ph type="chart" sz="quarter" idx="13"/>
            <p:extLst>
              <p:ext uri="{D42A27DB-BD31-4B8C-83A1-F6EECF244321}">
                <p14:modId xmlns:p14="http://schemas.microsoft.com/office/powerpoint/2010/main" val="3250481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5B566B-4F08-4253-B0BF-13673642DD6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1191323-F4EB-4A01-B571-F81F467A9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316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7C24-F45F-4BCB-8D23-8A2B1A432034}"/>
              </a:ext>
            </a:extLst>
          </p:cNvPr>
          <p:cNvSpPr>
            <a:spLocks noGrp="1"/>
          </p:cNvSpPr>
          <p:nvPr>
            <p:ph type="title"/>
          </p:nvPr>
        </p:nvSpPr>
        <p:spPr/>
        <p:txBody>
          <a:bodyPr/>
          <a:lstStyle/>
          <a:p>
            <a:r>
              <a:rPr lang="en-US"/>
              <a:t>Facebook Own Posts Table | Yapı Kredi İK - 1 of 6</a:t>
            </a:r>
          </a:p>
        </p:txBody>
      </p:sp>
      <p:graphicFrame>
        <p:nvGraphicFramePr>
          <p:cNvPr id="5" name="Table Placeholder 4">
            <a:extLst>
              <a:ext uri="{FF2B5EF4-FFF2-40B4-BE49-F238E27FC236}">
                <a16:creationId xmlns:a16="http://schemas.microsoft.com/office/drawing/2014/main" id="{68184591-8888-4B7D-BDF9-D268F67FFE47}"/>
              </a:ext>
            </a:extLst>
          </p:cNvPr>
          <p:cNvGraphicFramePr>
            <a:graphicFrameLocks noGrp="1"/>
          </p:cNvGraphicFramePr>
          <p:nvPr>
            <p:ph type="tbl" sz="quarter" idx="13"/>
            <p:extLst>
              <p:ext uri="{D42A27DB-BD31-4B8C-83A1-F6EECF244321}">
                <p14:modId xmlns:p14="http://schemas.microsoft.com/office/powerpoint/2010/main" val="158382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482098348"/>
                    </a:ext>
                  </a:extLst>
                </a:gridCol>
                <a:gridCol w="905256">
                  <a:extLst>
                    <a:ext uri="{9D8B030D-6E8A-4147-A177-3AD203B41FA5}">
                      <a16:colId xmlns:a16="http://schemas.microsoft.com/office/drawing/2014/main" val="494718078"/>
                    </a:ext>
                  </a:extLst>
                </a:gridCol>
                <a:gridCol w="658368">
                  <a:extLst>
                    <a:ext uri="{9D8B030D-6E8A-4147-A177-3AD203B41FA5}">
                      <a16:colId xmlns:a16="http://schemas.microsoft.com/office/drawing/2014/main" val="1965892237"/>
                    </a:ext>
                  </a:extLst>
                </a:gridCol>
                <a:gridCol w="329184">
                  <a:extLst>
                    <a:ext uri="{9D8B030D-6E8A-4147-A177-3AD203B41FA5}">
                      <a16:colId xmlns:a16="http://schemas.microsoft.com/office/drawing/2014/main" val="1573018700"/>
                    </a:ext>
                  </a:extLst>
                </a:gridCol>
                <a:gridCol w="329184">
                  <a:extLst>
                    <a:ext uri="{9D8B030D-6E8A-4147-A177-3AD203B41FA5}">
                      <a16:colId xmlns:a16="http://schemas.microsoft.com/office/drawing/2014/main" val="2475002930"/>
                    </a:ext>
                  </a:extLst>
                </a:gridCol>
                <a:gridCol w="329184">
                  <a:extLst>
                    <a:ext uri="{9D8B030D-6E8A-4147-A177-3AD203B41FA5}">
                      <a16:colId xmlns:a16="http://schemas.microsoft.com/office/drawing/2014/main" val="1216866673"/>
                    </a:ext>
                  </a:extLst>
                </a:gridCol>
                <a:gridCol w="329184">
                  <a:extLst>
                    <a:ext uri="{9D8B030D-6E8A-4147-A177-3AD203B41FA5}">
                      <a16:colId xmlns:a16="http://schemas.microsoft.com/office/drawing/2014/main" val="3330470493"/>
                    </a:ext>
                  </a:extLst>
                </a:gridCol>
                <a:gridCol w="329184">
                  <a:extLst>
                    <a:ext uri="{9D8B030D-6E8A-4147-A177-3AD203B41FA5}">
                      <a16:colId xmlns:a16="http://schemas.microsoft.com/office/drawing/2014/main" val="1521397682"/>
                    </a:ext>
                  </a:extLst>
                </a:gridCol>
                <a:gridCol w="329184">
                  <a:extLst>
                    <a:ext uri="{9D8B030D-6E8A-4147-A177-3AD203B41FA5}">
                      <a16:colId xmlns:a16="http://schemas.microsoft.com/office/drawing/2014/main" val="592444757"/>
                    </a:ext>
                  </a:extLst>
                </a:gridCol>
                <a:gridCol w="329184">
                  <a:extLst>
                    <a:ext uri="{9D8B030D-6E8A-4147-A177-3AD203B41FA5}">
                      <a16:colId xmlns:a16="http://schemas.microsoft.com/office/drawing/2014/main" val="588369966"/>
                    </a:ext>
                  </a:extLst>
                </a:gridCol>
                <a:gridCol w="329184">
                  <a:extLst>
                    <a:ext uri="{9D8B030D-6E8A-4147-A177-3AD203B41FA5}">
                      <a16:colId xmlns:a16="http://schemas.microsoft.com/office/drawing/2014/main" val="1646468988"/>
                    </a:ext>
                  </a:extLst>
                </a:gridCol>
                <a:gridCol w="329184">
                  <a:extLst>
                    <a:ext uri="{9D8B030D-6E8A-4147-A177-3AD203B41FA5}">
                      <a16:colId xmlns:a16="http://schemas.microsoft.com/office/drawing/2014/main" val="3115904439"/>
                    </a:ext>
                  </a:extLst>
                </a:gridCol>
                <a:gridCol w="329184">
                  <a:extLst>
                    <a:ext uri="{9D8B030D-6E8A-4147-A177-3AD203B41FA5}">
                      <a16:colId xmlns:a16="http://schemas.microsoft.com/office/drawing/2014/main" val="1318639694"/>
                    </a:ext>
                  </a:extLst>
                </a:gridCol>
                <a:gridCol w="329184">
                  <a:extLst>
                    <a:ext uri="{9D8B030D-6E8A-4147-A177-3AD203B41FA5}">
                      <a16:colId xmlns:a16="http://schemas.microsoft.com/office/drawing/2014/main" val="1300164650"/>
                    </a:ext>
                  </a:extLst>
                </a:gridCol>
                <a:gridCol w="329184">
                  <a:extLst>
                    <a:ext uri="{9D8B030D-6E8A-4147-A177-3AD203B41FA5}">
                      <a16:colId xmlns:a16="http://schemas.microsoft.com/office/drawing/2014/main" val="1170861320"/>
                    </a:ext>
                  </a:extLst>
                </a:gridCol>
                <a:gridCol w="329184">
                  <a:extLst>
                    <a:ext uri="{9D8B030D-6E8A-4147-A177-3AD203B41FA5}">
                      <a16:colId xmlns:a16="http://schemas.microsoft.com/office/drawing/2014/main" val="909871906"/>
                    </a:ext>
                  </a:extLst>
                </a:gridCol>
                <a:gridCol w="329184">
                  <a:extLst>
                    <a:ext uri="{9D8B030D-6E8A-4147-A177-3AD203B41FA5}">
                      <a16:colId xmlns:a16="http://schemas.microsoft.com/office/drawing/2014/main" val="260196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98562800"/>
                  </a:ext>
                </a:extLst>
              </a:tr>
            </a:tbl>
          </a:graphicData>
        </a:graphic>
      </p:graphicFrame>
      <p:sp>
        <p:nvSpPr>
          <p:cNvPr id="4" name="Text Placeholder 3">
            <a:extLst>
              <a:ext uri="{FF2B5EF4-FFF2-40B4-BE49-F238E27FC236}">
                <a16:creationId xmlns:a16="http://schemas.microsoft.com/office/drawing/2014/main" id="{ACF46D28-0324-4ED0-8379-0DA2B27B6F8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79720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157D-B4BD-4BBE-85C9-601FAA852587}"/>
              </a:ext>
            </a:extLst>
          </p:cNvPr>
          <p:cNvSpPr>
            <a:spLocks noGrp="1"/>
          </p:cNvSpPr>
          <p:nvPr>
            <p:ph type="title"/>
          </p:nvPr>
        </p:nvSpPr>
        <p:spPr/>
        <p:txBody>
          <a:bodyPr/>
          <a:lstStyle/>
          <a:p>
            <a:r>
              <a:rPr lang="en-US"/>
              <a:t>Facebook Own Posts Table | Yapı Kredi İK - 2 of 6</a:t>
            </a:r>
          </a:p>
        </p:txBody>
      </p:sp>
      <p:graphicFrame>
        <p:nvGraphicFramePr>
          <p:cNvPr id="5" name="Table Placeholder 4">
            <a:extLst>
              <a:ext uri="{FF2B5EF4-FFF2-40B4-BE49-F238E27FC236}">
                <a16:creationId xmlns:a16="http://schemas.microsoft.com/office/drawing/2014/main" id="{7924D0AD-7693-4380-828A-76225EAEE06D}"/>
              </a:ext>
            </a:extLst>
          </p:cNvPr>
          <p:cNvGraphicFramePr>
            <a:graphicFrameLocks noGrp="1"/>
          </p:cNvGraphicFramePr>
          <p:nvPr>
            <p:ph type="tbl" sz="quarter" idx="13"/>
            <p:extLst>
              <p:ext uri="{D42A27DB-BD31-4B8C-83A1-F6EECF244321}">
                <p14:modId xmlns:p14="http://schemas.microsoft.com/office/powerpoint/2010/main" val="288735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433341242"/>
                    </a:ext>
                  </a:extLst>
                </a:gridCol>
                <a:gridCol w="905256">
                  <a:extLst>
                    <a:ext uri="{9D8B030D-6E8A-4147-A177-3AD203B41FA5}">
                      <a16:colId xmlns:a16="http://schemas.microsoft.com/office/drawing/2014/main" val="2057615497"/>
                    </a:ext>
                  </a:extLst>
                </a:gridCol>
                <a:gridCol w="658368">
                  <a:extLst>
                    <a:ext uri="{9D8B030D-6E8A-4147-A177-3AD203B41FA5}">
                      <a16:colId xmlns:a16="http://schemas.microsoft.com/office/drawing/2014/main" val="3971256288"/>
                    </a:ext>
                  </a:extLst>
                </a:gridCol>
                <a:gridCol w="329184">
                  <a:extLst>
                    <a:ext uri="{9D8B030D-6E8A-4147-A177-3AD203B41FA5}">
                      <a16:colId xmlns:a16="http://schemas.microsoft.com/office/drawing/2014/main" val="965381551"/>
                    </a:ext>
                  </a:extLst>
                </a:gridCol>
                <a:gridCol w="329184">
                  <a:extLst>
                    <a:ext uri="{9D8B030D-6E8A-4147-A177-3AD203B41FA5}">
                      <a16:colId xmlns:a16="http://schemas.microsoft.com/office/drawing/2014/main" val="2019921841"/>
                    </a:ext>
                  </a:extLst>
                </a:gridCol>
                <a:gridCol w="329184">
                  <a:extLst>
                    <a:ext uri="{9D8B030D-6E8A-4147-A177-3AD203B41FA5}">
                      <a16:colId xmlns:a16="http://schemas.microsoft.com/office/drawing/2014/main" val="3605761481"/>
                    </a:ext>
                  </a:extLst>
                </a:gridCol>
                <a:gridCol w="329184">
                  <a:extLst>
                    <a:ext uri="{9D8B030D-6E8A-4147-A177-3AD203B41FA5}">
                      <a16:colId xmlns:a16="http://schemas.microsoft.com/office/drawing/2014/main" val="1603843452"/>
                    </a:ext>
                  </a:extLst>
                </a:gridCol>
                <a:gridCol w="329184">
                  <a:extLst>
                    <a:ext uri="{9D8B030D-6E8A-4147-A177-3AD203B41FA5}">
                      <a16:colId xmlns:a16="http://schemas.microsoft.com/office/drawing/2014/main" val="3322608009"/>
                    </a:ext>
                  </a:extLst>
                </a:gridCol>
                <a:gridCol w="329184">
                  <a:extLst>
                    <a:ext uri="{9D8B030D-6E8A-4147-A177-3AD203B41FA5}">
                      <a16:colId xmlns:a16="http://schemas.microsoft.com/office/drawing/2014/main" val="1431534122"/>
                    </a:ext>
                  </a:extLst>
                </a:gridCol>
                <a:gridCol w="329184">
                  <a:extLst>
                    <a:ext uri="{9D8B030D-6E8A-4147-A177-3AD203B41FA5}">
                      <a16:colId xmlns:a16="http://schemas.microsoft.com/office/drawing/2014/main" val="3827948803"/>
                    </a:ext>
                  </a:extLst>
                </a:gridCol>
                <a:gridCol w="329184">
                  <a:extLst>
                    <a:ext uri="{9D8B030D-6E8A-4147-A177-3AD203B41FA5}">
                      <a16:colId xmlns:a16="http://schemas.microsoft.com/office/drawing/2014/main" val="1970570441"/>
                    </a:ext>
                  </a:extLst>
                </a:gridCol>
                <a:gridCol w="329184">
                  <a:extLst>
                    <a:ext uri="{9D8B030D-6E8A-4147-A177-3AD203B41FA5}">
                      <a16:colId xmlns:a16="http://schemas.microsoft.com/office/drawing/2014/main" val="2498580077"/>
                    </a:ext>
                  </a:extLst>
                </a:gridCol>
                <a:gridCol w="329184">
                  <a:extLst>
                    <a:ext uri="{9D8B030D-6E8A-4147-A177-3AD203B41FA5}">
                      <a16:colId xmlns:a16="http://schemas.microsoft.com/office/drawing/2014/main" val="457757048"/>
                    </a:ext>
                  </a:extLst>
                </a:gridCol>
                <a:gridCol w="329184">
                  <a:extLst>
                    <a:ext uri="{9D8B030D-6E8A-4147-A177-3AD203B41FA5}">
                      <a16:colId xmlns:a16="http://schemas.microsoft.com/office/drawing/2014/main" val="1408875351"/>
                    </a:ext>
                  </a:extLst>
                </a:gridCol>
                <a:gridCol w="329184">
                  <a:extLst>
                    <a:ext uri="{9D8B030D-6E8A-4147-A177-3AD203B41FA5}">
                      <a16:colId xmlns:a16="http://schemas.microsoft.com/office/drawing/2014/main" val="1538233237"/>
                    </a:ext>
                  </a:extLst>
                </a:gridCol>
                <a:gridCol w="329184">
                  <a:extLst>
                    <a:ext uri="{9D8B030D-6E8A-4147-A177-3AD203B41FA5}">
                      <a16:colId xmlns:a16="http://schemas.microsoft.com/office/drawing/2014/main" val="2585564828"/>
                    </a:ext>
                  </a:extLst>
                </a:gridCol>
                <a:gridCol w="329184">
                  <a:extLst>
                    <a:ext uri="{9D8B030D-6E8A-4147-A177-3AD203B41FA5}">
                      <a16:colId xmlns:a16="http://schemas.microsoft.com/office/drawing/2014/main" val="227515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7284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- 2019-10-30 12:58:36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Nurgün Eyüboğlu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https://scontent.xx.fbcdn.net/v/t1.0-9/p720x720/75371724_2529581590455954_4978053875601768448_o.jpg?_nc_cat=108&amp;_nc_oc=AQnV1xN5eQUqTxxG9EdbHAhC6n-GFtxR6Eqf5CPUk20OaOnFXJDYq-oQ0Ah__xaWyGI&amp;_nc_ht=scontent.xx&amp;oh=c1d7fa430d05f3e183470b384b9c16b6&amp;oe=5E86A4EE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08:17:06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820702"/>
                  </a:ext>
                </a:extLst>
              </a:tr>
            </a:tbl>
          </a:graphicData>
        </a:graphic>
      </p:graphicFrame>
      <p:sp>
        <p:nvSpPr>
          <p:cNvPr id="4" name="Text Placeholder 3">
            <a:extLst>
              <a:ext uri="{FF2B5EF4-FFF2-40B4-BE49-F238E27FC236}">
                <a16:creationId xmlns:a16="http://schemas.microsoft.com/office/drawing/2014/main" id="{64B1F3E8-4872-4DC1-87FE-AB0C9FFD3AB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96213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6DCF2-7116-4BD1-87D0-3F713679713B}"/>
              </a:ext>
            </a:extLst>
          </p:cNvPr>
          <p:cNvSpPr>
            <a:spLocks noGrp="1"/>
          </p:cNvSpPr>
          <p:nvPr>
            <p:ph type="title"/>
          </p:nvPr>
        </p:nvSpPr>
        <p:spPr/>
        <p:txBody>
          <a:bodyPr/>
          <a:lstStyle/>
          <a:p>
            <a:r>
              <a:rPr lang="en-US"/>
              <a:t>Facebook Own Posts Table | Yapı Kredi İK - 3 of 6</a:t>
            </a:r>
          </a:p>
        </p:txBody>
      </p:sp>
      <p:graphicFrame>
        <p:nvGraphicFramePr>
          <p:cNvPr id="5" name="Table Placeholder 4">
            <a:extLst>
              <a:ext uri="{FF2B5EF4-FFF2-40B4-BE49-F238E27FC236}">
                <a16:creationId xmlns:a16="http://schemas.microsoft.com/office/drawing/2014/main" id="{E0FEE4BB-6B9B-4BF2-B296-F873266D7109}"/>
              </a:ext>
            </a:extLst>
          </p:cNvPr>
          <p:cNvGraphicFramePr>
            <a:graphicFrameLocks noGrp="1"/>
          </p:cNvGraphicFramePr>
          <p:nvPr>
            <p:ph type="tbl" sz="quarter" idx="13"/>
            <p:extLst>
              <p:ext uri="{D42A27DB-BD31-4B8C-83A1-F6EECF244321}">
                <p14:modId xmlns:p14="http://schemas.microsoft.com/office/powerpoint/2010/main" val="185365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54641682"/>
                    </a:ext>
                  </a:extLst>
                </a:gridCol>
                <a:gridCol w="905256">
                  <a:extLst>
                    <a:ext uri="{9D8B030D-6E8A-4147-A177-3AD203B41FA5}">
                      <a16:colId xmlns:a16="http://schemas.microsoft.com/office/drawing/2014/main" val="4246455494"/>
                    </a:ext>
                  </a:extLst>
                </a:gridCol>
                <a:gridCol w="658368">
                  <a:extLst>
                    <a:ext uri="{9D8B030D-6E8A-4147-A177-3AD203B41FA5}">
                      <a16:colId xmlns:a16="http://schemas.microsoft.com/office/drawing/2014/main" val="3478788534"/>
                    </a:ext>
                  </a:extLst>
                </a:gridCol>
                <a:gridCol w="329184">
                  <a:extLst>
                    <a:ext uri="{9D8B030D-6E8A-4147-A177-3AD203B41FA5}">
                      <a16:colId xmlns:a16="http://schemas.microsoft.com/office/drawing/2014/main" val="224301357"/>
                    </a:ext>
                  </a:extLst>
                </a:gridCol>
                <a:gridCol w="329184">
                  <a:extLst>
                    <a:ext uri="{9D8B030D-6E8A-4147-A177-3AD203B41FA5}">
                      <a16:colId xmlns:a16="http://schemas.microsoft.com/office/drawing/2014/main" val="4180604864"/>
                    </a:ext>
                  </a:extLst>
                </a:gridCol>
                <a:gridCol w="329184">
                  <a:extLst>
                    <a:ext uri="{9D8B030D-6E8A-4147-A177-3AD203B41FA5}">
                      <a16:colId xmlns:a16="http://schemas.microsoft.com/office/drawing/2014/main" val="824130541"/>
                    </a:ext>
                  </a:extLst>
                </a:gridCol>
                <a:gridCol w="329184">
                  <a:extLst>
                    <a:ext uri="{9D8B030D-6E8A-4147-A177-3AD203B41FA5}">
                      <a16:colId xmlns:a16="http://schemas.microsoft.com/office/drawing/2014/main" val="831485255"/>
                    </a:ext>
                  </a:extLst>
                </a:gridCol>
                <a:gridCol w="329184">
                  <a:extLst>
                    <a:ext uri="{9D8B030D-6E8A-4147-A177-3AD203B41FA5}">
                      <a16:colId xmlns:a16="http://schemas.microsoft.com/office/drawing/2014/main" val="4210383251"/>
                    </a:ext>
                  </a:extLst>
                </a:gridCol>
                <a:gridCol w="329184">
                  <a:extLst>
                    <a:ext uri="{9D8B030D-6E8A-4147-A177-3AD203B41FA5}">
                      <a16:colId xmlns:a16="http://schemas.microsoft.com/office/drawing/2014/main" val="4112827918"/>
                    </a:ext>
                  </a:extLst>
                </a:gridCol>
                <a:gridCol w="329184">
                  <a:extLst>
                    <a:ext uri="{9D8B030D-6E8A-4147-A177-3AD203B41FA5}">
                      <a16:colId xmlns:a16="http://schemas.microsoft.com/office/drawing/2014/main" val="1389319017"/>
                    </a:ext>
                  </a:extLst>
                </a:gridCol>
                <a:gridCol w="329184">
                  <a:extLst>
                    <a:ext uri="{9D8B030D-6E8A-4147-A177-3AD203B41FA5}">
                      <a16:colId xmlns:a16="http://schemas.microsoft.com/office/drawing/2014/main" val="1723496197"/>
                    </a:ext>
                  </a:extLst>
                </a:gridCol>
                <a:gridCol w="329184">
                  <a:extLst>
                    <a:ext uri="{9D8B030D-6E8A-4147-A177-3AD203B41FA5}">
                      <a16:colId xmlns:a16="http://schemas.microsoft.com/office/drawing/2014/main" val="798396733"/>
                    </a:ext>
                  </a:extLst>
                </a:gridCol>
                <a:gridCol w="329184">
                  <a:extLst>
                    <a:ext uri="{9D8B030D-6E8A-4147-A177-3AD203B41FA5}">
                      <a16:colId xmlns:a16="http://schemas.microsoft.com/office/drawing/2014/main" val="1363573293"/>
                    </a:ext>
                  </a:extLst>
                </a:gridCol>
                <a:gridCol w="329184">
                  <a:extLst>
                    <a:ext uri="{9D8B030D-6E8A-4147-A177-3AD203B41FA5}">
                      <a16:colId xmlns:a16="http://schemas.microsoft.com/office/drawing/2014/main" val="1900633914"/>
                    </a:ext>
                  </a:extLst>
                </a:gridCol>
                <a:gridCol w="329184">
                  <a:extLst>
                    <a:ext uri="{9D8B030D-6E8A-4147-A177-3AD203B41FA5}">
                      <a16:colId xmlns:a16="http://schemas.microsoft.com/office/drawing/2014/main" val="174884464"/>
                    </a:ext>
                  </a:extLst>
                </a:gridCol>
                <a:gridCol w="329184">
                  <a:extLst>
                    <a:ext uri="{9D8B030D-6E8A-4147-A177-3AD203B41FA5}">
                      <a16:colId xmlns:a16="http://schemas.microsoft.com/office/drawing/2014/main" val="2882732417"/>
                    </a:ext>
                  </a:extLst>
                </a:gridCol>
                <a:gridCol w="329184">
                  <a:extLst>
                    <a:ext uri="{9D8B030D-6E8A-4147-A177-3AD203B41FA5}">
                      <a16:colId xmlns:a16="http://schemas.microsoft.com/office/drawing/2014/main" val="39123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8572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- 2019-10-11 14:45:12</a:t>
                      </a:r>
                      <a:r>
                        <a:rPr kumimoji="0" lang="en-US" sz="1000" b="0" i="0" u="none" strike="noStrike" kern="1200" cap="none" spc="0" normalizeH="0" baseline="0" noProof="0">
                          <a:ln>
                            <a:noFill/>
                          </a:ln>
                          <a:solidFill>
                            <a:prstClr val="black"/>
                          </a:solidFill>
                          <a:effectLst/>
                          <a:uLnTx/>
                          <a:uFillTx/>
                          <a:latin typeface="+mn-lt"/>
                          <a:ea typeface="+mn-ea"/>
                          <a:cs typeface="+mn-cs"/>
                        </a:rPr>
                        <a:t>
 BizBize 75. Yıl kutlamalarımızı, dördüncü ve son durağımız Ankara'da yine binlerce Yapı Kredili bir araya gelerek gerçekleştirdik! #BizBize75Yıl #BizYapıKrediliyiz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https://scontent.xx.fbcdn.net/v/t1.0-9/p720x720/72404972_2489008501179930_6647443617004650496_o.jpg?_nc_cat=101&amp;_nc_oc=AQnIaJzjb9uC-l-nbuzPRgr-dwk-lL_XpJIhQT8awubyH66KR-7v5baOFkUksTzXapk&amp;_nc_ht=scontent.xx&amp;oh=fa99057edba7d1dec7e1d231ac5e697c&amp;oe=5E49D3E6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08:14:53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4098173"/>
                  </a:ext>
                </a:extLst>
              </a:tr>
            </a:tbl>
          </a:graphicData>
        </a:graphic>
      </p:graphicFrame>
      <p:sp>
        <p:nvSpPr>
          <p:cNvPr id="4" name="Text Placeholder 3">
            <a:extLst>
              <a:ext uri="{FF2B5EF4-FFF2-40B4-BE49-F238E27FC236}">
                <a16:creationId xmlns:a16="http://schemas.microsoft.com/office/drawing/2014/main" id="{D0A4C8F2-3012-4BDA-8048-58D26BB20FC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13942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68888-07BA-46DE-8D38-59E2D085F5D9}"/>
              </a:ext>
            </a:extLst>
          </p:cNvPr>
          <p:cNvSpPr>
            <a:spLocks noGrp="1"/>
          </p:cNvSpPr>
          <p:nvPr>
            <p:ph type="title"/>
          </p:nvPr>
        </p:nvSpPr>
        <p:spPr/>
        <p:txBody>
          <a:bodyPr/>
          <a:lstStyle/>
          <a:p>
            <a:r>
              <a:rPr lang="en-US"/>
              <a:t>Facebook Own Posts Table | Yapı Kredi İK - 4 of 6</a:t>
            </a:r>
          </a:p>
        </p:txBody>
      </p:sp>
      <p:graphicFrame>
        <p:nvGraphicFramePr>
          <p:cNvPr id="5" name="Table Placeholder 4">
            <a:extLst>
              <a:ext uri="{FF2B5EF4-FFF2-40B4-BE49-F238E27FC236}">
                <a16:creationId xmlns:a16="http://schemas.microsoft.com/office/drawing/2014/main" id="{B49A23B9-DFDC-4E63-B303-FC450C7EE44C}"/>
              </a:ext>
            </a:extLst>
          </p:cNvPr>
          <p:cNvGraphicFramePr>
            <a:graphicFrameLocks noGrp="1"/>
          </p:cNvGraphicFramePr>
          <p:nvPr>
            <p:ph type="tbl" sz="quarter" idx="13"/>
            <p:extLst>
              <p:ext uri="{D42A27DB-BD31-4B8C-83A1-F6EECF244321}">
                <p14:modId xmlns:p14="http://schemas.microsoft.com/office/powerpoint/2010/main" val="202563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59921311"/>
                    </a:ext>
                  </a:extLst>
                </a:gridCol>
                <a:gridCol w="905256">
                  <a:extLst>
                    <a:ext uri="{9D8B030D-6E8A-4147-A177-3AD203B41FA5}">
                      <a16:colId xmlns:a16="http://schemas.microsoft.com/office/drawing/2014/main" val="869764773"/>
                    </a:ext>
                  </a:extLst>
                </a:gridCol>
                <a:gridCol w="658368">
                  <a:extLst>
                    <a:ext uri="{9D8B030D-6E8A-4147-A177-3AD203B41FA5}">
                      <a16:colId xmlns:a16="http://schemas.microsoft.com/office/drawing/2014/main" val="3842360874"/>
                    </a:ext>
                  </a:extLst>
                </a:gridCol>
                <a:gridCol w="329184">
                  <a:extLst>
                    <a:ext uri="{9D8B030D-6E8A-4147-A177-3AD203B41FA5}">
                      <a16:colId xmlns:a16="http://schemas.microsoft.com/office/drawing/2014/main" val="837795377"/>
                    </a:ext>
                  </a:extLst>
                </a:gridCol>
                <a:gridCol w="329184">
                  <a:extLst>
                    <a:ext uri="{9D8B030D-6E8A-4147-A177-3AD203B41FA5}">
                      <a16:colId xmlns:a16="http://schemas.microsoft.com/office/drawing/2014/main" val="3393576171"/>
                    </a:ext>
                  </a:extLst>
                </a:gridCol>
                <a:gridCol w="329184">
                  <a:extLst>
                    <a:ext uri="{9D8B030D-6E8A-4147-A177-3AD203B41FA5}">
                      <a16:colId xmlns:a16="http://schemas.microsoft.com/office/drawing/2014/main" val="3755834683"/>
                    </a:ext>
                  </a:extLst>
                </a:gridCol>
                <a:gridCol w="329184">
                  <a:extLst>
                    <a:ext uri="{9D8B030D-6E8A-4147-A177-3AD203B41FA5}">
                      <a16:colId xmlns:a16="http://schemas.microsoft.com/office/drawing/2014/main" val="1976150496"/>
                    </a:ext>
                  </a:extLst>
                </a:gridCol>
                <a:gridCol w="329184">
                  <a:extLst>
                    <a:ext uri="{9D8B030D-6E8A-4147-A177-3AD203B41FA5}">
                      <a16:colId xmlns:a16="http://schemas.microsoft.com/office/drawing/2014/main" val="3766727754"/>
                    </a:ext>
                  </a:extLst>
                </a:gridCol>
                <a:gridCol w="329184">
                  <a:extLst>
                    <a:ext uri="{9D8B030D-6E8A-4147-A177-3AD203B41FA5}">
                      <a16:colId xmlns:a16="http://schemas.microsoft.com/office/drawing/2014/main" val="3299325321"/>
                    </a:ext>
                  </a:extLst>
                </a:gridCol>
                <a:gridCol w="329184">
                  <a:extLst>
                    <a:ext uri="{9D8B030D-6E8A-4147-A177-3AD203B41FA5}">
                      <a16:colId xmlns:a16="http://schemas.microsoft.com/office/drawing/2014/main" val="3561859247"/>
                    </a:ext>
                  </a:extLst>
                </a:gridCol>
                <a:gridCol w="329184">
                  <a:extLst>
                    <a:ext uri="{9D8B030D-6E8A-4147-A177-3AD203B41FA5}">
                      <a16:colId xmlns:a16="http://schemas.microsoft.com/office/drawing/2014/main" val="732336265"/>
                    </a:ext>
                  </a:extLst>
                </a:gridCol>
                <a:gridCol w="329184">
                  <a:extLst>
                    <a:ext uri="{9D8B030D-6E8A-4147-A177-3AD203B41FA5}">
                      <a16:colId xmlns:a16="http://schemas.microsoft.com/office/drawing/2014/main" val="2107393273"/>
                    </a:ext>
                  </a:extLst>
                </a:gridCol>
                <a:gridCol w="329184">
                  <a:extLst>
                    <a:ext uri="{9D8B030D-6E8A-4147-A177-3AD203B41FA5}">
                      <a16:colId xmlns:a16="http://schemas.microsoft.com/office/drawing/2014/main" val="2205966446"/>
                    </a:ext>
                  </a:extLst>
                </a:gridCol>
                <a:gridCol w="329184">
                  <a:extLst>
                    <a:ext uri="{9D8B030D-6E8A-4147-A177-3AD203B41FA5}">
                      <a16:colId xmlns:a16="http://schemas.microsoft.com/office/drawing/2014/main" val="3724717725"/>
                    </a:ext>
                  </a:extLst>
                </a:gridCol>
                <a:gridCol w="329184">
                  <a:extLst>
                    <a:ext uri="{9D8B030D-6E8A-4147-A177-3AD203B41FA5}">
                      <a16:colId xmlns:a16="http://schemas.microsoft.com/office/drawing/2014/main" val="1822065966"/>
                    </a:ext>
                  </a:extLst>
                </a:gridCol>
                <a:gridCol w="329184">
                  <a:extLst>
                    <a:ext uri="{9D8B030D-6E8A-4147-A177-3AD203B41FA5}">
                      <a16:colId xmlns:a16="http://schemas.microsoft.com/office/drawing/2014/main" val="855744017"/>
                    </a:ext>
                  </a:extLst>
                </a:gridCol>
                <a:gridCol w="329184">
                  <a:extLst>
                    <a:ext uri="{9D8B030D-6E8A-4147-A177-3AD203B41FA5}">
                      <a16:colId xmlns:a16="http://schemas.microsoft.com/office/drawing/2014/main" val="1142986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8765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- 2019-10-15 11:33:37</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 Alp, Fortune Türkiye dergisi tarafından açıklanan ve şirketlerin en önemli sermayesi insan kaynağını etkin biçimde yöneten, kurum öncelikleri doğrultusunda fark yaratan ve benzersiz uygulamaları hayata geçiren kişilerin yer aldığı "Türkiye’nin En Etkin 50 İK Yöneticisi" listesinde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https://scontent.xx.fbcdn.net/v/t1.0-9/p720x720/72292787_2496951157052331_8642200641730510848_o.jpg?_nc_cat=109&amp;_nc_oc=AQkC2wwJuss4IKPnZdcxi6ZiPhn1jhTKwSi_CCdpR0SOB_tBU0JRqUKv8nm7DRWoo4E&amp;_nc_ht=scontent.xx&amp;oh=0d0649dd5722e391c8802cf376e6e964&amp;oe=5E862C25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11/17/2019 08:14:49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091765"/>
                  </a:ext>
                </a:extLst>
              </a:tr>
            </a:tbl>
          </a:graphicData>
        </a:graphic>
      </p:graphicFrame>
      <p:sp>
        <p:nvSpPr>
          <p:cNvPr id="4" name="Text Placeholder 3">
            <a:extLst>
              <a:ext uri="{FF2B5EF4-FFF2-40B4-BE49-F238E27FC236}">
                <a16:creationId xmlns:a16="http://schemas.microsoft.com/office/drawing/2014/main" id="{36497606-AF67-4574-9199-3FC3C62CD62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654071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D21E-CB94-4BE0-B45F-C141153BB972}"/>
              </a:ext>
            </a:extLst>
          </p:cNvPr>
          <p:cNvSpPr>
            <a:spLocks noGrp="1"/>
          </p:cNvSpPr>
          <p:nvPr>
            <p:ph type="title"/>
          </p:nvPr>
        </p:nvSpPr>
        <p:spPr/>
        <p:txBody>
          <a:bodyPr/>
          <a:lstStyle/>
          <a:p>
            <a:r>
              <a:rPr lang="en-US"/>
              <a:t>Facebook Own Posts Table | Yapı Kredi İK - 5 of 6</a:t>
            </a:r>
          </a:p>
        </p:txBody>
      </p:sp>
      <p:graphicFrame>
        <p:nvGraphicFramePr>
          <p:cNvPr id="5" name="Table Placeholder 4">
            <a:extLst>
              <a:ext uri="{FF2B5EF4-FFF2-40B4-BE49-F238E27FC236}">
                <a16:creationId xmlns:a16="http://schemas.microsoft.com/office/drawing/2014/main" id="{6B42B03D-DDB3-4993-A074-E289F3F0EBDF}"/>
              </a:ext>
            </a:extLst>
          </p:cNvPr>
          <p:cNvGraphicFramePr>
            <a:graphicFrameLocks noGrp="1"/>
          </p:cNvGraphicFramePr>
          <p:nvPr>
            <p:ph type="tbl" sz="quarter" idx="13"/>
            <p:extLst>
              <p:ext uri="{D42A27DB-BD31-4B8C-83A1-F6EECF244321}">
                <p14:modId xmlns:p14="http://schemas.microsoft.com/office/powerpoint/2010/main" val="895725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19031910"/>
                    </a:ext>
                  </a:extLst>
                </a:gridCol>
                <a:gridCol w="905256">
                  <a:extLst>
                    <a:ext uri="{9D8B030D-6E8A-4147-A177-3AD203B41FA5}">
                      <a16:colId xmlns:a16="http://schemas.microsoft.com/office/drawing/2014/main" val="2640055611"/>
                    </a:ext>
                  </a:extLst>
                </a:gridCol>
                <a:gridCol w="658368">
                  <a:extLst>
                    <a:ext uri="{9D8B030D-6E8A-4147-A177-3AD203B41FA5}">
                      <a16:colId xmlns:a16="http://schemas.microsoft.com/office/drawing/2014/main" val="295488174"/>
                    </a:ext>
                  </a:extLst>
                </a:gridCol>
                <a:gridCol w="329184">
                  <a:extLst>
                    <a:ext uri="{9D8B030D-6E8A-4147-A177-3AD203B41FA5}">
                      <a16:colId xmlns:a16="http://schemas.microsoft.com/office/drawing/2014/main" val="3505138037"/>
                    </a:ext>
                  </a:extLst>
                </a:gridCol>
                <a:gridCol w="329184">
                  <a:extLst>
                    <a:ext uri="{9D8B030D-6E8A-4147-A177-3AD203B41FA5}">
                      <a16:colId xmlns:a16="http://schemas.microsoft.com/office/drawing/2014/main" val="2548649598"/>
                    </a:ext>
                  </a:extLst>
                </a:gridCol>
                <a:gridCol w="329184">
                  <a:extLst>
                    <a:ext uri="{9D8B030D-6E8A-4147-A177-3AD203B41FA5}">
                      <a16:colId xmlns:a16="http://schemas.microsoft.com/office/drawing/2014/main" val="149921308"/>
                    </a:ext>
                  </a:extLst>
                </a:gridCol>
                <a:gridCol w="329184">
                  <a:extLst>
                    <a:ext uri="{9D8B030D-6E8A-4147-A177-3AD203B41FA5}">
                      <a16:colId xmlns:a16="http://schemas.microsoft.com/office/drawing/2014/main" val="729191164"/>
                    </a:ext>
                  </a:extLst>
                </a:gridCol>
                <a:gridCol w="329184">
                  <a:extLst>
                    <a:ext uri="{9D8B030D-6E8A-4147-A177-3AD203B41FA5}">
                      <a16:colId xmlns:a16="http://schemas.microsoft.com/office/drawing/2014/main" val="3587506160"/>
                    </a:ext>
                  </a:extLst>
                </a:gridCol>
                <a:gridCol w="329184">
                  <a:extLst>
                    <a:ext uri="{9D8B030D-6E8A-4147-A177-3AD203B41FA5}">
                      <a16:colId xmlns:a16="http://schemas.microsoft.com/office/drawing/2014/main" val="2831031683"/>
                    </a:ext>
                  </a:extLst>
                </a:gridCol>
                <a:gridCol w="329184">
                  <a:extLst>
                    <a:ext uri="{9D8B030D-6E8A-4147-A177-3AD203B41FA5}">
                      <a16:colId xmlns:a16="http://schemas.microsoft.com/office/drawing/2014/main" val="3204102210"/>
                    </a:ext>
                  </a:extLst>
                </a:gridCol>
                <a:gridCol w="329184">
                  <a:extLst>
                    <a:ext uri="{9D8B030D-6E8A-4147-A177-3AD203B41FA5}">
                      <a16:colId xmlns:a16="http://schemas.microsoft.com/office/drawing/2014/main" val="3135559881"/>
                    </a:ext>
                  </a:extLst>
                </a:gridCol>
                <a:gridCol w="329184">
                  <a:extLst>
                    <a:ext uri="{9D8B030D-6E8A-4147-A177-3AD203B41FA5}">
                      <a16:colId xmlns:a16="http://schemas.microsoft.com/office/drawing/2014/main" val="1026491399"/>
                    </a:ext>
                  </a:extLst>
                </a:gridCol>
                <a:gridCol w="329184">
                  <a:extLst>
                    <a:ext uri="{9D8B030D-6E8A-4147-A177-3AD203B41FA5}">
                      <a16:colId xmlns:a16="http://schemas.microsoft.com/office/drawing/2014/main" val="2042732998"/>
                    </a:ext>
                  </a:extLst>
                </a:gridCol>
                <a:gridCol w="329184">
                  <a:extLst>
                    <a:ext uri="{9D8B030D-6E8A-4147-A177-3AD203B41FA5}">
                      <a16:colId xmlns:a16="http://schemas.microsoft.com/office/drawing/2014/main" val="699159824"/>
                    </a:ext>
                  </a:extLst>
                </a:gridCol>
                <a:gridCol w="329184">
                  <a:extLst>
                    <a:ext uri="{9D8B030D-6E8A-4147-A177-3AD203B41FA5}">
                      <a16:colId xmlns:a16="http://schemas.microsoft.com/office/drawing/2014/main" val="940793844"/>
                    </a:ext>
                  </a:extLst>
                </a:gridCol>
                <a:gridCol w="329184">
                  <a:extLst>
                    <a:ext uri="{9D8B030D-6E8A-4147-A177-3AD203B41FA5}">
                      <a16:colId xmlns:a16="http://schemas.microsoft.com/office/drawing/2014/main" val="3395723710"/>
                    </a:ext>
                  </a:extLst>
                </a:gridCol>
                <a:gridCol w="329184">
                  <a:extLst>
                    <a:ext uri="{9D8B030D-6E8A-4147-A177-3AD203B41FA5}">
                      <a16:colId xmlns:a16="http://schemas.microsoft.com/office/drawing/2014/main" val="2254847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0099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- 2019-10-21 15:13:54</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 Yeni, gençlere bankacılık sektörüyle ilgili tecrübelerini aktardı.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https://scontent.xx.fbcdn.net/v/t1.0-9/p720x720/73472706_2511021212311992_7379990524591079424_n.jpg?_nc_cat=108&amp;_nc_oc=AQlYDg_TrMoMlicic2BVclNtWEEMETVfy72n4czTAJ70MJZ3MezJJgNWT-WOjNObQHY&amp;_nc_ht=scontent.xx&amp;oh=1dfa95cf8d1ca8a8bd939ae04311658d&amp;oe=5E4B70DB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08:14:53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72590285"/>
                  </a:ext>
                </a:extLst>
              </a:tr>
            </a:tbl>
          </a:graphicData>
        </a:graphic>
      </p:graphicFrame>
      <p:sp>
        <p:nvSpPr>
          <p:cNvPr id="4" name="Text Placeholder 3">
            <a:extLst>
              <a:ext uri="{FF2B5EF4-FFF2-40B4-BE49-F238E27FC236}">
                <a16:creationId xmlns:a16="http://schemas.microsoft.com/office/drawing/2014/main" id="{B28A9AF5-F10F-4703-8B99-16AB888D065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28014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6E85-5178-4166-9D00-54F596F12998}"/>
              </a:ext>
            </a:extLst>
          </p:cNvPr>
          <p:cNvSpPr>
            <a:spLocks noGrp="1"/>
          </p:cNvSpPr>
          <p:nvPr>
            <p:ph type="title"/>
          </p:nvPr>
        </p:nvSpPr>
        <p:spPr/>
        <p:txBody>
          <a:bodyPr/>
          <a:lstStyle/>
          <a:p>
            <a:r>
              <a:rPr lang="en-US"/>
              <a:t>Facebook Own Posts Table | Yapı Kredi İK - 6 of 6</a:t>
            </a:r>
          </a:p>
        </p:txBody>
      </p:sp>
      <p:graphicFrame>
        <p:nvGraphicFramePr>
          <p:cNvPr id="5" name="Table Placeholder 4">
            <a:extLst>
              <a:ext uri="{FF2B5EF4-FFF2-40B4-BE49-F238E27FC236}">
                <a16:creationId xmlns:a16="http://schemas.microsoft.com/office/drawing/2014/main" id="{8D78D61F-AA7A-4E4D-A95D-B0FF060C7196}"/>
              </a:ext>
            </a:extLst>
          </p:cNvPr>
          <p:cNvGraphicFramePr>
            <a:graphicFrameLocks noGrp="1"/>
          </p:cNvGraphicFramePr>
          <p:nvPr>
            <p:ph type="tbl" sz="quarter" idx="13"/>
            <p:extLst>
              <p:ext uri="{D42A27DB-BD31-4B8C-83A1-F6EECF244321}">
                <p14:modId xmlns:p14="http://schemas.microsoft.com/office/powerpoint/2010/main" val="1090889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914900029"/>
                    </a:ext>
                  </a:extLst>
                </a:gridCol>
                <a:gridCol w="905256">
                  <a:extLst>
                    <a:ext uri="{9D8B030D-6E8A-4147-A177-3AD203B41FA5}">
                      <a16:colId xmlns:a16="http://schemas.microsoft.com/office/drawing/2014/main" val="2556383137"/>
                    </a:ext>
                  </a:extLst>
                </a:gridCol>
                <a:gridCol w="658368">
                  <a:extLst>
                    <a:ext uri="{9D8B030D-6E8A-4147-A177-3AD203B41FA5}">
                      <a16:colId xmlns:a16="http://schemas.microsoft.com/office/drawing/2014/main" val="580480208"/>
                    </a:ext>
                  </a:extLst>
                </a:gridCol>
                <a:gridCol w="329184">
                  <a:extLst>
                    <a:ext uri="{9D8B030D-6E8A-4147-A177-3AD203B41FA5}">
                      <a16:colId xmlns:a16="http://schemas.microsoft.com/office/drawing/2014/main" val="1606564776"/>
                    </a:ext>
                  </a:extLst>
                </a:gridCol>
                <a:gridCol w="329184">
                  <a:extLst>
                    <a:ext uri="{9D8B030D-6E8A-4147-A177-3AD203B41FA5}">
                      <a16:colId xmlns:a16="http://schemas.microsoft.com/office/drawing/2014/main" val="650032939"/>
                    </a:ext>
                  </a:extLst>
                </a:gridCol>
                <a:gridCol w="329184">
                  <a:extLst>
                    <a:ext uri="{9D8B030D-6E8A-4147-A177-3AD203B41FA5}">
                      <a16:colId xmlns:a16="http://schemas.microsoft.com/office/drawing/2014/main" val="3552150411"/>
                    </a:ext>
                  </a:extLst>
                </a:gridCol>
                <a:gridCol w="329184">
                  <a:extLst>
                    <a:ext uri="{9D8B030D-6E8A-4147-A177-3AD203B41FA5}">
                      <a16:colId xmlns:a16="http://schemas.microsoft.com/office/drawing/2014/main" val="1973571714"/>
                    </a:ext>
                  </a:extLst>
                </a:gridCol>
                <a:gridCol w="329184">
                  <a:extLst>
                    <a:ext uri="{9D8B030D-6E8A-4147-A177-3AD203B41FA5}">
                      <a16:colId xmlns:a16="http://schemas.microsoft.com/office/drawing/2014/main" val="1882712689"/>
                    </a:ext>
                  </a:extLst>
                </a:gridCol>
                <a:gridCol w="329184">
                  <a:extLst>
                    <a:ext uri="{9D8B030D-6E8A-4147-A177-3AD203B41FA5}">
                      <a16:colId xmlns:a16="http://schemas.microsoft.com/office/drawing/2014/main" val="4040985573"/>
                    </a:ext>
                  </a:extLst>
                </a:gridCol>
                <a:gridCol w="329184">
                  <a:extLst>
                    <a:ext uri="{9D8B030D-6E8A-4147-A177-3AD203B41FA5}">
                      <a16:colId xmlns:a16="http://schemas.microsoft.com/office/drawing/2014/main" val="2251129052"/>
                    </a:ext>
                  </a:extLst>
                </a:gridCol>
                <a:gridCol w="329184">
                  <a:extLst>
                    <a:ext uri="{9D8B030D-6E8A-4147-A177-3AD203B41FA5}">
                      <a16:colId xmlns:a16="http://schemas.microsoft.com/office/drawing/2014/main" val="4067864437"/>
                    </a:ext>
                  </a:extLst>
                </a:gridCol>
                <a:gridCol w="329184">
                  <a:extLst>
                    <a:ext uri="{9D8B030D-6E8A-4147-A177-3AD203B41FA5}">
                      <a16:colId xmlns:a16="http://schemas.microsoft.com/office/drawing/2014/main" val="991640012"/>
                    </a:ext>
                  </a:extLst>
                </a:gridCol>
                <a:gridCol w="329184">
                  <a:extLst>
                    <a:ext uri="{9D8B030D-6E8A-4147-A177-3AD203B41FA5}">
                      <a16:colId xmlns:a16="http://schemas.microsoft.com/office/drawing/2014/main" val="3839601018"/>
                    </a:ext>
                  </a:extLst>
                </a:gridCol>
                <a:gridCol w="329184">
                  <a:extLst>
                    <a:ext uri="{9D8B030D-6E8A-4147-A177-3AD203B41FA5}">
                      <a16:colId xmlns:a16="http://schemas.microsoft.com/office/drawing/2014/main" val="1034486215"/>
                    </a:ext>
                  </a:extLst>
                </a:gridCol>
                <a:gridCol w="329184">
                  <a:extLst>
                    <a:ext uri="{9D8B030D-6E8A-4147-A177-3AD203B41FA5}">
                      <a16:colId xmlns:a16="http://schemas.microsoft.com/office/drawing/2014/main" val="3479464581"/>
                    </a:ext>
                  </a:extLst>
                </a:gridCol>
                <a:gridCol w="329184">
                  <a:extLst>
                    <a:ext uri="{9D8B030D-6E8A-4147-A177-3AD203B41FA5}">
                      <a16:colId xmlns:a16="http://schemas.microsoft.com/office/drawing/2014/main" val="1006681486"/>
                    </a:ext>
                  </a:extLst>
                </a:gridCol>
                <a:gridCol w="329184">
                  <a:extLst>
                    <a:ext uri="{9D8B030D-6E8A-4147-A177-3AD203B41FA5}">
                      <a16:colId xmlns:a16="http://schemas.microsoft.com/office/drawing/2014/main" val="835100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318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- 2019-10-18 15:28:08</a:t>
                      </a:r>
                      <a:r>
                        <a:rPr kumimoji="0" lang="en-US" sz="1000" b="0" i="0" u="none" strike="noStrike" kern="1200" cap="none" spc="0" normalizeH="0" baseline="0" noProof="0">
                          <a:ln>
                            <a:noFill/>
                          </a:ln>
                          <a:solidFill>
                            <a:prstClr val="black"/>
                          </a:solidFill>
                          <a:effectLst/>
                          <a:uLnTx/>
                          <a:uFillTx/>
                          <a:latin typeface="+mn-lt"/>
                          <a:ea typeface="+mn-ea"/>
                          <a:cs typeface="+mn-cs"/>
                        </a:rPr>
                        <a:t>
 Yapı Kredi'deki iş hayatıma 2004 yılında Bireysel Müşteri Temsilcisi olarak başladım. Şimdi ise Çankırı Şubesi’nde Şube Müdürü olarak görev yapıyorum.
Benim için Yapı Kredi: Kocaman bir aileye sahip olmak ve bundan gurur duymaktır.
Sizlere tavsiyem: Verdiğiniz kararlarda kendinize güvenin. Azim ve gayretinizi kaybetmeden mücadelenize devam 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https://scontent.xx.fbcdn.net/v/t1.0-9/p720x720/74894443_2504644016283045_5257263781049794560_o.png?_nc_cat=109&amp;_nc_oc=AQlFr5V5raNAl5yKOD3RwkessMwfxEfFe_-u4w6Me8-H5RtzBEt3qWmrPL96wFVvFQU&amp;_nc_ht=scontent.xx&amp;oh=56c53050e5c22bd121b67266f97152e0&amp;oe=5E8A1498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08:14:53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3544944"/>
                  </a:ext>
                </a:extLst>
              </a:tr>
            </a:tbl>
          </a:graphicData>
        </a:graphic>
      </p:graphicFrame>
      <p:sp>
        <p:nvSpPr>
          <p:cNvPr id="4" name="Text Placeholder 3">
            <a:extLst>
              <a:ext uri="{FF2B5EF4-FFF2-40B4-BE49-F238E27FC236}">
                <a16:creationId xmlns:a16="http://schemas.microsoft.com/office/drawing/2014/main" id="{522F2AA4-B82F-4543-9F2E-69962AAFFB7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99597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10B1-2BA9-4381-A392-0D6DBADD612A}"/>
              </a:ext>
            </a:extLst>
          </p:cNvPr>
          <p:cNvSpPr>
            <a:spLocks noGrp="1"/>
          </p:cNvSpPr>
          <p:nvPr>
            <p:ph type="title"/>
          </p:nvPr>
        </p:nvSpPr>
        <p:spPr/>
        <p:txBody>
          <a:bodyPr/>
          <a:lstStyle/>
          <a:p>
            <a:r>
              <a:rPr lang="en-US"/>
              <a:t>Twitter Key Metrics Table | Yapı Kredi İK</a:t>
            </a:r>
          </a:p>
        </p:txBody>
      </p:sp>
      <p:graphicFrame>
        <p:nvGraphicFramePr>
          <p:cNvPr id="5" name="Table Placeholder 4">
            <a:extLst>
              <a:ext uri="{FF2B5EF4-FFF2-40B4-BE49-F238E27FC236}">
                <a16:creationId xmlns:a16="http://schemas.microsoft.com/office/drawing/2014/main" id="{E51559A4-4CD6-41D4-9F87-121B918C7AB8}"/>
              </a:ext>
            </a:extLst>
          </p:cNvPr>
          <p:cNvGraphicFramePr>
            <a:graphicFrameLocks noGrp="1"/>
          </p:cNvGraphicFramePr>
          <p:nvPr>
            <p:ph type="tbl" sz="quarter" idx="13"/>
            <p:extLst>
              <p:ext uri="{D42A27DB-BD31-4B8C-83A1-F6EECF244321}">
                <p14:modId xmlns:p14="http://schemas.microsoft.com/office/powerpoint/2010/main" val="291465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94625628"/>
                    </a:ext>
                  </a:extLst>
                </a:gridCol>
                <a:gridCol w="493776">
                  <a:extLst>
                    <a:ext uri="{9D8B030D-6E8A-4147-A177-3AD203B41FA5}">
                      <a16:colId xmlns:a16="http://schemas.microsoft.com/office/drawing/2014/main" val="2062329351"/>
                    </a:ext>
                  </a:extLst>
                </a:gridCol>
                <a:gridCol w="493776">
                  <a:extLst>
                    <a:ext uri="{9D8B030D-6E8A-4147-A177-3AD203B41FA5}">
                      <a16:colId xmlns:a16="http://schemas.microsoft.com/office/drawing/2014/main" val="1791217118"/>
                    </a:ext>
                  </a:extLst>
                </a:gridCol>
                <a:gridCol w="493776">
                  <a:extLst>
                    <a:ext uri="{9D8B030D-6E8A-4147-A177-3AD203B41FA5}">
                      <a16:colId xmlns:a16="http://schemas.microsoft.com/office/drawing/2014/main" val="3999212667"/>
                    </a:ext>
                  </a:extLst>
                </a:gridCol>
                <a:gridCol w="493776">
                  <a:extLst>
                    <a:ext uri="{9D8B030D-6E8A-4147-A177-3AD203B41FA5}">
                      <a16:colId xmlns:a16="http://schemas.microsoft.com/office/drawing/2014/main" val="779995393"/>
                    </a:ext>
                  </a:extLst>
                </a:gridCol>
                <a:gridCol w="493776">
                  <a:extLst>
                    <a:ext uri="{9D8B030D-6E8A-4147-A177-3AD203B41FA5}">
                      <a16:colId xmlns:a16="http://schemas.microsoft.com/office/drawing/2014/main" val="260954916"/>
                    </a:ext>
                  </a:extLst>
                </a:gridCol>
                <a:gridCol w="493776">
                  <a:extLst>
                    <a:ext uri="{9D8B030D-6E8A-4147-A177-3AD203B41FA5}">
                      <a16:colId xmlns:a16="http://schemas.microsoft.com/office/drawing/2014/main" val="1507245190"/>
                    </a:ext>
                  </a:extLst>
                </a:gridCol>
                <a:gridCol w="493776">
                  <a:extLst>
                    <a:ext uri="{9D8B030D-6E8A-4147-A177-3AD203B41FA5}">
                      <a16:colId xmlns:a16="http://schemas.microsoft.com/office/drawing/2014/main" val="2867404968"/>
                    </a:ext>
                  </a:extLst>
                </a:gridCol>
                <a:gridCol w="493776">
                  <a:extLst>
                    <a:ext uri="{9D8B030D-6E8A-4147-A177-3AD203B41FA5}">
                      <a16:colId xmlns:a16="http://schemas.microsoft.com/office/drawing/2014/main" val="2987060260"/>
                    </a:ext>
                  </a:extLst>
                </a:gridCol>
                <a:gridCol w="493776">
                  <a:extLst>
                    <a:ext uri="{9D8B030D-6E8A-4147-A177-3AD203B41FA5}">
                      <a16:colId xmlns:a16="http://schemas.microsoft.com/office/drawing/2014/main" val="51912119"/>
                    </a:ext>
                  </a:extLst>
                </a:gridCol>
                <a:gridCol w="493776">
                  <a:extLst>
                    <a:ext uri="{9D8B030D-6E8A-4147-A177-3AD203B41FA5}">
                      <a16:colId xmlns:a16="http://schemas.microsoft.com/office/drawing/2014/main" val="1120466516"/>
                    </a:ext>
                  </a:extLst>
                </a:gridCol>
                <a:gridCol w="493776">
                  <a:extLst>
                    <a:ext uri="{9D8B030D-6E8A-4147-A177-3AD203B41FA5}">
                      <a16:colId xmlns:a16="http://schemas.microsoft.com/office/drawing/2014/main" val="1835663475"/>
                    </a:ext>
                  </a:extLst>
                </a:gridCol>
                <a:gridCol w="493776">
                  <a:extLst>
                    <a:ext uri="{9D8B030D-6E8A-4147-A177-3AD203B41FA5}">
                      <a16:colId xmlns:a16="http://schemas.microsoft.com/office/drawing/2014/main" val="2963797999"/>
                    </a:ext>
                  </a:extLst>
                </a:gridCol>
                <a:gridCol w="493776">
                  <a:extLst>
                    <a:ext uri="{9D8B030D-6E8A-4147-A177-3AD203B41FA5}">
                      <a16:colId xmlns:a16="http://schemas.microsoft.com/office/drawing/2014/main" val="39033019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29283496"/>
                  </a:ext>
                </a:extLst>
              </a:tr>
              <a:tr h="370840">
                <a:tc>
                  <a:txBody>
                    <a:bodyPr/>
                    <a:lstStyle/>
                    <a:p>
                      <a:r>
                        <a:rPr lang="en-US" sz="1000"/>
                        <a:t>Yapı Kredi İnsan Kaynakları</a:t>
                      </a:r>
                    </a:p>
                  </a:txBody>
                  <a:tcPr/>
                </a:tc>
                <a:tc>
                  <a:txBody>
                    <a:bodyPr/>
                    <a:lstStyle/>
                    <a:p>
                      <a:r>
                        <a:rPr lang="en-US" sz="1000"/>
                        <a:t>14939</a:t>
                      </a:r>
                    </a:p>
                  </a:txBody>
                  <a:tcPr/>
                </a:tc>
                <a:tc>
                  <a:txBody>
                    <a:bodyPr/>
                    <a:lstStyle/>
                    <a:p>
                      <a:r>
                        <a:rPr lang="en-US" sz="1000"/>
                        <a:t>n/a</a:t>
                      </a:r>
                    </a:p>
                  </a:txBody>
                  <a:tcPr/>
                </a:tc>
                <a:tc>
                  <a:txBody>
                    <a:bodyPr/>
                    <a:lstStyle/>
                    <a:p>
                      <a:r>
                        <a:rPr lang="en-US" sz="1000"/>
                        <a:t>31</a:t>
                      </a:r>
                    </a:p>
                  </a:txBody>
                  <a:tcPr/>
                </a:tc>
                <a:tc>
                  <a:txBody>
                    <a:bodyPr/>
                    <a:lstStyle/>
                    <a:p>
                      <a:r>
                        <a:rPr lang="en-US" sz="1000"/>
                        <a:t>26</a:t>
                      </a:r>
                    </a:p>
                  </a:txBody>
                  <a:tcPr/>
                </a:tc>
                <a:tc>
                  <a:txBody>
                    <a:bodyPr/>
                    <a:lstStyle/>
                    <a:p>
                      <a:r>
                        <a:rPr lang="en-US" sz="1000"/>
                        <a:t>1</a:t>
                      </a:r>
                    </a:p>
                  </a:txBody>
                  <a:tcPr/>
                </a:tc>
                <a:tc>
                  <a:txBody>
                    <a:bodyPr/>
                    <a:lstStyle/>
                    <a:p>
                      <a:r>
                        <a:rPr lang="en-US" sz="1000"/>
                        <a:t>4</a:t>
                      </a:r>
                    </a:p>
                  </a:txBody>
                  <a:tcPr/>
                </a:tc>
                <a:tc>
                  <a:txBody>
                    <a:bodyPr/>
                    <a:lstStyle/>
                    <a:p>
                      <a:r>
                        <a:rPr lang="en-US" sz="1000"/>
                        <a:t>66</a:t>
                      </a:r>
                    </a:p>
                  </a:txBody>
                  <a:tcPr/>
                </a:tc>
                <a:tc>
                  <a:txBody>
                    <a:bodyPr/>
                    <a:lstStyle/>
                    <a:p>
                      <a:r>
                        <a:rPr lang="en-US" sz="1000"/>
                        <a:t>66</a:t>
                      </a:r>
                    </a:p>
                  </a:txBody>
                  <a:tcPr/>
                </a:tc>
                <a:tc>
                  <a:txBody>
                    <a:bodyPr/>
                    <a:lstStyle/>
                    <a:p>
                      <a:r>
                        <a:rPr lang="en-US" sz="1000"/>
                        <a:t>1075</a:t>
                      </a:r>
                    </a:p>
                  </a:txBody>
                  <a:tcPr/>
                </a:tc>
                <a:tc>
                  <a:txBody>
                    <a:bodyPr/>
                    <a:lstStyle/>
                    <a:p>
                      <a:r>
                        <a:rPr lang="en-US" sz="1000"/>
                        <a:t>9</a:t>
                      </a:r>
                    </a:p>
                  </a:txBody>
                  <a:tcPr/>
                </a:tc>
                <a:tc>
                  <a:txBody>
                    <a:bodyPr/>
                    <a:lstStyle/>
                    <a:p>
                      <a:r>
                        <a:rPr lang="en-US" sz="1000"/>
                        <a:t>26</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025524975"/>
                  </a:ext>
                </a:extLst>
              </a:tr>
            </a:tbl>
          </a:graphicData>
        </a:graphic>
      </p:graphicFrame>
      <p:sp>
        <p:nvSpPr>
          <p:cNvPr id="4" name="Text Placeholder 3">
            <a:extLst>
              <a:ext uri="{FF2B5EF4-FFF2-40B4-BE49-F238E27FC236}">
                <a16:creationId xmlns:a16="http://schemas.microsoft.com/office/drawing/2014/main" id="{34B8D17D-48DC-4AA9-B362-1C4C4DBC4A2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31945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F0132-88AD-4850-9D82-01A8C4292A49}"/>
              </a:ext>
            </a:extLst>
          </p:cNvPr>
          <p:cNvSpPr>
            <a:spLocks noGrp="1"/>
          </p:cNvSpPr>
          <p:nvPr>
            <p:ph type="title"/>
          </p:nvPr>
        </p:nvSpPr>
        <p:spPr/>
        <p:txBody>
          <a:bodyPr/>
          <a:lstStyle/>
          <a:p>
            <a:r>
              <a:rPr lang="en-US"/>
              <a:t>Twitter Followers Total | Yapı Kredi İK</a:t>
            </a:r>
          </a:p>
        </p:txBody>
      </p:sp>
      <p:graphicFrame>
        <p:nvGraphicFramePr>
          <p:cNvPr id="6" name="Chart Placeholder 5">
            <a:extLst>
              <a:ext uri="{FF2B5EF4-FFF2-40B4-BE49-F238E27FC236}">
                <a16:creationId xmlns:a16="http://schemas.microsoft.com/office/drawing/2014/main" id="{CA9AA14A-8A7A-4E60-AEE9-BD277291DCA7}"/>
              </a:ext>
            </a:extLst>
          </p:cNvPr>
          <p:cNvGraphicFramePr>
            <a:graphicFrameLocks noGrp="1"/>
          </p:cNvGraphicFramePr>
          <p:nvPr>
            <p:ph type="chart" sz="quarter" idx="13"/>
            <p:extLst>
              <p:ext uri="{D42A27DB-BD31-4B8C-83A1-F6EECF244321}">
                <p14:modId xmlns:p14="http://schemas.microsoft.com/office/powerpoint/2010/main" val="4000068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6EC76-4222-4E20-9ECB-10F956C437E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7858CD8-F394-4AAB-8CD3-966F3904DB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686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D69C-D8C5-4C9F-BF7D-E9CABA51F4C8}"/>
              </a:ext>
            </a:extLst>
          </p:cNvPr>
          <p:cNvSpPr>
            <a:spLocks noGrp="1"/>
          </p:cNvSpPr>
          <p:nvPr>
            <p:ph type="title"/>
          </p:nvPr>
        </p:nvSpPr>
        <p:spPr/>
        <p:txBody>
          <a:bodyPr/>
          <a:lstStyle/>
          <a:p>
            <a:r>
              <a:rPr lang="en-US"/>
              <a:t>Twitter Followers Change | Yapı Kredi İK</a:t>
            </a:r>
          </a:p>
        </p:txBody>
      </p:sp>
      <p:graphicFrame>
        <p:nvGraphicFramePr>
          <p:cNvPr id="6" name="Chart Placeholder 5">
            <a:extLst>
              <a:ext uri="{FF2B5EF4-FFF2-40B4-BE49-F238E27FC236}">
                <a16:creationId xmlns:a16="http://schemas.microsoft.com/office/drawing/2014/main" id="{3D98B3C2-85B1-4142-B417-8D9082950B1E}"/>
              </a:ext>
            </a:extLst>
          </p:cNvPr>
          <p:cNvGraphicFramePr>
            <a:graphicFrameLocks noGrp="1"/>
          </p:cNvGraphicFramePr>
          <p:nvPr>
            <p:ph type="chart" sz="quarter" idx="13"/>
            <p:extLst>
              <p:ext uri="{D42A27DB-BD31-4B8C-83A1-F6EECF244321}">
                <p14:modId xmlns:p14="http://schemas.microsoft.com/office/powerpoint/2010/main" val="2852537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45FCDC-ED25-4733-9681-22DDA30A3CD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75E4164-1B34-4EA4-82A0-9E82EFDEC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275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C7E8-F0CA-40E1-85F6-A6CBE34EDCB1}"/>
              </a:ext>
            </a:extLst>
          </p:cNvPr>
          <p:cNvSpPr>
            <a:spLocks noGrp="1"/>
          </p:cNvSpPr>
          <p:nvPr>
            <p:ph type="title"/>
          </p:nvPr>
        </p:nvSpPr>
        <p:spPr/>
        <p:txBody>
          <a:bodyPr/>
          <a:lstStyle/>
          <a:p>
            <a:r>
              <a:rPr lang="en-US"/>
              <a:t>Twitter Own Tweets | Yapı Kredi İK</a:t>
            </a:r>
          </a:p>
        </p:txBody>
      </p:sp>
      <p:graphicFrame>
        <p:nvGraphicFramePr>
          <p:cNvPr id="6" name="Chart Placeholder 5">
            <a:extLst>
              <a:ext uri="{FF2B5EF4-FFF2-40B4-BE49-F238E27FC236}">
                <a16:creationId xmlns:a16="http://schemas.microsoft.com/office/drawing/2014/main" id="{F7CDAD34-126A-4A3B-88B9-FB20EB71418D}"/>
              </a:ext>
            </a:extLst>
          </p:cNvPr>
          <p:cNvGraphicFramePr>
            <a:graphicFrameLocks noGrp="1"/>
          </p:cNvGraphicFramePr>
          <p:nvPr>
            <p:ph type="chart" sz="quarter" idx="13"/>
            <p:extLst>
              <p:ext uri="{D42A27DB-BD31-4B8C-83A1-F6EECF244321}">
                <p14:modId xmlns:p14="http://schemas.microsoft.com/office/powerpoint/2010/main" val="1310059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67AF1-A4B1-462B-AD73-1F4311F0364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0F79778-BABA-426F-8042-35AE128BE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714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4A7DF-0B95-44DF-AF46-C834D7625D87}"/>
              </a:ext>
            </a:extLst>
          </p:cNvPr>
          <p:cNvSpPr>
            <a:spLocks noGrp="1"/>
          </p:cNvSpPr>
          <p:nvPr>
            <p:ph type="title"/>
          </p:nvPr>
        </p:nvSpPr>
        <p:spPr/>
        <p:txBody>
          <a:bodyPr/>
          <a:lstStyle/>
          <a:p>
            <a:r>
              <a:rPr lang="en-US"/>
              <a:t>Twitter Follower Distribution | Yapı Kredi İK</a:t>
            </a:r>
          </a:p>
        </p:txBody>
      </p:sp>
      <p:graphicFrame>
        <p:nvGraphicFramePr>
          <p:cNvPr id="6" name="Chart Placeholder 5">
            <a:extLst>
              <a:ext uri="{FF2B5EF4-FFF2-40B4-BE49-F238E27FC236}">
                <a16:creationId xmlns:a16="http://schemas.microsoft.com/office/drawing/2014/main" id="{62C5CC63-A5C0-415A-8113-0A57140DFFD9}"/>
              </a:ext>
            </a:extLst>
          </p:cNvPr>
          <p:cNvGraphicFramePr>
            <a:graphicFrameLocks noGrp="1"/>
          </p:cNvGraphicFramePr>
          <p:nvPr>
            <p:ph type="chart" sz="quarter" idx="13"/>
            <p:extLst>
              <p:ext uri="{D42A27DB-BD31-4B8C-83A1-F6EECF244321}">
                <p14:modId xmlns:p14="http://schemas.microsoft.com/office/powerpoint/2010/main" val="4117563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5A12B-BC59-4C7F-8ABB-981E6DC7C6E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6E9BA4F-04CB-48CA-B78B-180B5CF980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5078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76AE8-EBFB-46FB-9833-417B756E6652}"/>
              </a:ext>
            </a:extLst>
          </p:cNvPr>
          <p:cNvSpPr>
            <a:spLocks noGrp="1"/>
          </p:cNvSpPr>
          <p:nvPr>
            <p:ph type="title"/>
          </p:nvPr>
        </p:nvSpPr>
        <p:spPr/>
        <p:txBody>
          <a:bodyPr/>
          <a:lstStyle/>
          <a:p>
            <a:r>
              <a:rPr lang="en-US"/>
              <a:t>Twitter Key Metrics Radar | Yapı Kredi İK</a:t>
            </a:r>
          </a:p>
        </p:txBody>
      </p:sp>
      <p:graphicFrame>
        <p:nvGraphicFramePr>
          <p:cNvPr id="6" name="Chart Placeholder 5">
            <a:extLst>
              <a:ext uri="{FF2B5EF4-FFF2-40B4-BE49-F238E27FC236}">
                <a16:creationId xmlns:a16="http://schemas.microsoft.com/office/drawing/2014/main" id="{B0F1D13E-4C93-4F66-8519-8C201061E995}"/>
              </a:ext>
            </a:extLst>
          </p:cNvPr>
          <p:cNvGraphicFramePr>
            <a:graphicFrameLocks noGrp="1"/>
          </p:cNvGraphicFramePr>
          <p:nvPr>
            <p:ph type="chart" sz="quarter" idx="13"/>
            <p:extLst>
              <p:ext uri="{D42A27DB-BD31-4B8C-83A1-F6EECF244321}">
                <p14:modId xmlns:p14="http://schemas.microsoft.com/office/powerpoint/2010/main" val="3906146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096C0-5A4B-489C-AB87-C47A73D107CA}"/>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B99B2BD-FC70-463D-A9AC-899636AC1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6065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60895-0F86-4057-8B79-6450D1CFB11E}"/>
              </a:ext>
            </a:extLst>
          </p:cNvPr>
          <p:cNvSpPr>
            <a:spLocks noGrp="1"/>
          </p:cNvSpPr>
          <p:nvPr>
            <p:ph type="title"/>
          </p:nvPr>
        </p:nvSpPr>
        <p:spPr/>
        <p:txBody>
          <a:bodyPr/>
          <a:lstStyle/>
          <a:p>
            <a:r>
              <a:rPr lang="en-US"/>
              <a:t>Twitter Total Interactions | Yapı Kredi İK</a:t>
            </a:r>
          </a:p>
        </p:txBody>
      </p:sp>
      <p:graphicFrame>
        <p:nvGraphicFramePr>
          <p:cNvPr id="6" name="Chart Placeholder 5">
            <a:extLst>
              <a:ext uri="{FF2B5EF4-FFF2-40B4-BE49-F238E27FC236}">
                <a16:creationId xmlns:a16="http://schemas.microsoft.com/office/drawing/2014/main" id="{53B39606-5BF5-45BA-8A64-0806A90D6312}"/>
              </a:ext>
            </a:extLst>
          </p:cNvPr>
          <p:cNvGraphicFramePr>
            <a:graphicFrameLocks noGrp="1"/>
          </p:cNvGraphicFramePr>
          <p:nvPr>
            <p:ph type="chart" sz="quarter" idx="13"/>
            <p:extLst>
              <p:ext uri="{D42A27DB-BD31-4B8C-83A1-F6EECF244321}">
                <p14:modId xmlns:p14="http://schemas.microsoft.com/office/powerpoint/2010/main" val="2553526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E80AA-B61A-4947-A321-20EDE3E9C4F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CCA30D8-3A01-4162-9CD1-C29D0B42D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889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95BE3-E066-47F7-B571-E122DB4B76DF}"/>
              </a:ext>
            </a:extLst>
          </p:cNvPr>
          <p:cNvSpPr>
            <a:spLocks noGrp="1"/>
          </p:cNvSpPr>
          <p:nvPr>
            <p:ph type="title"/>
          </p:nvPr>
        </p:nvSpPr>
        <p:spPr/>
        <p:txBody>
          <a:bodyPr/>
          <a:lstStyle/>
          <a:p>
            <a:r>
              <a:rPr lang="en-US"/>
              <a:t>Twitter Interaction Rate | Yapı Kredi İK</a:t>
            </a:r>
          </a:p>
        </p:txBody>
      </p:sp>
      <p:graphicFrame>
        <p:nvGraphicFramePr>
          <p:cNvPr id="6" name="Chart Placeholder 5">
            <a:extLst>
              <a:ext uri="{FF2B5EF4-FFF2-40B4-BE49-F238E27FC236}">
                <a16:creationId xmlns:a16="http://schemas.microsoft.com/office/drawing/2014/main" id="{6F9C2242-AAC2-47E1-8A1B-378116B8D5A1}"/>
              </a:ext>
            </a:extLst>
          </p:cNvPr>
          <p:cNvGraphicFramePr>
            <a:graphicFrameLocks noGrp="1"/>
          </p:cNvGraphicFramePr>
          <p:nvPr>
            <p:ph type="chart" sz="quarter" idx="13"/>
            <p:extLst>
              <p:ext uri="{D42A27DB-BD31-4B8C-83A1-F6EECF244321}">
                <p14:modId xmlns:p14="http://schemas.microsoft.com/office/powerpoint/2010/main" val="742808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9C590-98CA-4C39-8621-3764AB7963D9}"/>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DD6593A2-7A15-4037-A315-2E67E32852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6352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005C6-C083-442F-890F-DE565EFCD4E2}"/>
              </a:ext>
            </a:extLst>
          </p:cNvPr>
          <p:cNvSpPr>
            <a:spLocks noGrp="1"/>
          </p:cNvSpPr>
          <p:nvPr>
            <p:ph type="title"/>
          </p:nvPr>
        </p:nvSpPr>
        <p:spPr/>
        <p:txBody>
          <a:bodyPr/>
          <a:lstStyle/>
          <a:p>
            <a:r>
              <a:rPr lang="en-US"/>
              <a:t>Twitter Mentions | Yapı Kredi İK</a:t>
            </a:r>
          </a:p>
        </p:txBody>
      </p:sp>
      <p:graphicFrame>
        <p:nvGraphicFramePr>
          <p:cNvPr id="6" name="Chart Placeholder 5">
            <a:extLst>
              <a:ext uri="{FF2B5EF4-FFF2-40B4-BE49-F238E27FC236}">
                <a16:creationId xmlns:a16="http://schemas.microsoft.com/office/drawing/2014/main" id="{07CD68F3-3032-45A4-9FAE-368FD6B57D87}"/>
              </a:ext>
            </a:extLst>
          </p:cNvPr>
          <p:cNvGraphicFramePr>
            <a:graphicFrameLocks noGrp="1"/>
          </p:cNvGraphicFramePr>
          <p:nvPr>
            <p:ph type="chart" sz="quarter" idx="13"/>
            <p:extLst>
              <p:ext uri="{D42A27DB-BD31-4B8C-83A1-F6EECF244321}">
                <p14:modId xmlns:p14="http://schemas.microsoft.com/office/powerpoint/2010/main" val="411078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87C0C-673F-4F00-B7DE-B90087F15F1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8654280-FD5C-4C3F-8B4A-70D8269F4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535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39BF1-5577-45A8-B7EF-A3B9551BCEAF}"/>
              </a:ext>
            </a:extLst>
          </p:cNvPr>
          <p:cNvSpPr>
            <a:spLocks noGrp="1"/>
          </p:cNvSpPr>
          <p:nvPr>
            <p:ph type="title"/>
          </p:nvPr>
        </p:nvSpPr>
        <p:spPr/>
        <p:txBody>
          <a:bodyPr/>
          <a:lstStyle/>
          <a:p>
            <a:r>
              <a:rPr lang="en-US"/>
              <a:t>Twitter Own Tweets Table | Yapı Kredi İK</a:t>
            </a:r>
          </a:p>
        </p:txBody>
      </p:sp>
      <p:graphicFrame>
        <p:nvGraphicFramePr>
          <p:cNvPr id="5" name="Table Placeholder 4">
            <a:extLst>
              <a:ext uri="{FF2B5EF4-FFF2-40B4-BE49-F238E27FC236}">
                <a16:creationId xmlns:a16="http://schemas.microsoft.com/office/drawing/2014/main" id="{B012120E-7EB7-41FB-B68E-697E25FD0672}"/>
              </a:ext>
            </a:extLst>
          </p:cNvPr>
          <p:cNvGraphicFramePr>
            <a:graphicFrameLocks noGrp="1"/>
          </p:cNvGraphicFramePr>
          <p:nvPr>
            <p:ph type="tbl" sz="quarter" idx="13"/>
            <p:extLst>
              <p:ext uri="{D42A27DB-BD31-4B8C-83A1-F6EECF244321}">
                <p14:modId xmlns:p14="http://schemas.microsoft.com/office/powerpoint/2010/main" val="165933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7281220"/>
                    </a:ext>
                  </a:extLst>
                </a:gridCol>
                <a:gridCol w="822960">
                  <a:extLst>
                    <a:ext uri="{9D8B030D-6E8A-4147-A177-3AD203B41FA5}">
                      <a16:colId xmlns:a16="http://schemas.microsoft.com/office/drawing/2014/main" val="3931888016"/>
                    </a:ext>
                  </a:extLst>
                </a:gridCol>
                <a:gridCol w="822960">
                  <a:extLst>
                    <a:ext uri="{9D8B030D-6E8A-4147-A177-3AD203B41FA5}">
                      <a16:colId xmlns:a16="http://schemas.microsoft.com/office/drawing/2014/main" val="1109602017"/>
                    </a:ext>
                  </a:extLst>
                </a:gridCol>
                <a:gridCol w="822960">
                  <a:extLst>
                    <a:ext uri="{9D8B030D-6E8A-4147-A177-3AD203B41FA5}">
                      <a16:colId xmlns:a16="http://schemas.microsoft.com/office/drawing/2014/main" val="3397061417"/>
                    </a:ext>
                  </a:extLst>
                </a:gridCol>
                <a:gridCol w="822960">
                  <a:extLst>
                    <a:ext uri="{9D8B030D-6E8A-4147-A177-3AD203B41FA5}">
                      <a16:colId xmlns:a16="http://schemas.microsoft.com/office/drawing/2014/main" val="1266350291"/>
                    </a:ext>
                  </a:extLst>
                </a:gridCol>
                <a:gridCol w="822960">
                  <a:extLst>
                    <a:ext uri="{9D8B030D-6E8A-4147-A177-3AD203B41FA5}">
                      <a16:colId xmlns:a16="http://schemas.microsoft.com/office/drawing/2014/main" val="26592667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18658144"/>
                  </a:ext>
                </a:extLst>
              </a:tr>
              <a:tr h="370840">
                <a:tc>
                  <a:txBody>
                    <a:bodyPr/>
                    <a:lstStyle/>
                    <a:p>
                      <a:r>
                        <a:rPr lang="en-US" sz="1000" b="1"/>
                        <a:t>@YapiKrediIK - 2019-10-30 16:18:14</a:t>
                      </a:r>
                      <a:r>
                        <a:rPr lang="en-US" sz="1000"/>
                        <a:t>
 Minik Yapı Kredililer, 29 Ekim Cumhuriyet Bayramı’na özel Genel Müdürlük binamıza kurduğumuz sanal gerçeklik sistemi ile Anıtkabir’i ziyaret ettiler. 🇹🇷 https://t.co/e8ffaDFpKi</a:t>
                      </a:r>
                    </a:p>
                  </a:txBody>
                  <a:tcPr/>
                </a:tc>
                <a:tc>
                  <a:txBody>
                    <a:bodyPr/>
                    <a:lstStyle/>
                    <a:p>
                      <a:r>
                        <a:rPr lang="en-US" sz="1000"/>
                        <a:t>11/12/2019 18:10:06</a:t>
                      </a:r>
                    </a:p>
                  </a:txBody>
                  <a:tcPr/>
                </a:tc>
                <a:tc>
                  <a:txBody>
                    <a:bodyPr/>
                    <a:lstStyle/>
                    <a:p>
                      <a:r>
                        <a:rPr lang="en-US" sz="1000"/>
                        <a:t>1</a:t>
                      </a:r>
                    </a:p>
                  </a:txBody>
                  <a:tcPr/>
                </a:tc>
                <a:tc>
                  <a:txBody>
                    <a:bodyPr/>
                    <a:lstStyle/>
                    <a:p>
                      <a:r>
                        <a:rPr lang="en-US" sz="1000"/>
                        <a:t>29</a:t>
                      </a:r>
                    </a:p>
                  </a:txBody>
                  <a:tcPr/>
                </a:tc>
                <a:tc>
                  <a:txBody>
                    <a:bodyPr/>
                    <a:lstStyle/>
                    <a:p>
                      <a:r>
                        <a:rPr lang="en-US" sz="1000"/>
                        <a:t>1</a:t>
                      </a:r>
                    </a:p>
                  </a:txBody>
                  <a:tcPr/>
                </a:tc>
                <a:tc>
                  <a:txBody>
                    <a:bodyPr/>
                    <a:lstStyle/>
                    <a:p>
                      <a:r>
                        <a:rPr lang="en-US" sz="1000"/>
                        <a:t>0.2088 %</a:t>
                      </a:r>
                    </a:p>
                  </a:txBody>
                  <a:tcPr/>
                </a:tc>
                <a:extLst>
                  <a:ext uri="{0D108BD9-81ED-4DB2-BD59-A6C34878D82A}">
                    <a16:rowId xmlns:a16="http://schemas.microsoft.com/office/drawing/2014/main" val="130210509"/>
                  </a:ext>
                </a:extLst>
              </a:tr>
              <a:tr h="370840">
                <a:tc>
                  <a:txBody>
                    <a:bodyPr/>
                    <a:lstStyle/>
                    <a:p>
                      <a:r>
                        <a:rPr lang="en-US" sz="1000" b="1"/>
                        <a:t>@YapiKrediIK - 2019-10-30 13:05:36</a:t>
                      </a:r>
                      <a:r>
                        <a:rPr lang="en-US" sz="1000"/>
                        <a:t>
 Boğaziçi Üniversitesi Current Trends in Selected Industries: Banking dersinde bugünün konusu Kurumsal ve Ticari Krediler. Genel Müdür Yardımcımız Nurgün Eyüboğlu öğrencilerle birlikte. https://t.co/vwoTRy2hk0</a:t>
                      </a:r>
                    </a:p>
                  </a:txBody>
                  <a:tcPr/>
                </a:tc>
                <a:tc>
                  <a:txBody>
                    <a:bodyPr/>
                    <a:lstStyle/>
                    <a:p>
                      <a:r>
                        <a:rPr lang="en-US" sz="1000"/>
                        <a:t>11/12/2019 18:10:06</a:t>
                      </a:r>
                    </a:p>
                  </a:txBody>
                  <a:tcPr/>
                </a:tc>
                <a:tc>
                  <a:txBody>
                    <a:bodyPr/>
                    <a:lstStyle/>
                    <a:p>
                      <a:r>
                        <a:rPr lang="en-US" sz="1000"/>
                        <a:t>0</a:t>
                      </a:r>
                    </a:p>
                  </a:txBody>
                  <a:tcPr/>
                </a:tc>
                <a:tc>
                  <a:txBody>
                    <a:bodyPr/>
                    <a:lstStyle/>
                    <a:p>
                      <a:r>
                        <a:rPr lang="en-US" sz="1000"/>
                        <a:t>19</a:t>
                      </a:r>
                    </a:p>
                  </a:txBody>
                  <a:tcPr/>
                </a:tc>
                <a:tc>
                  <a:txBody>
                    <a:bodyPr/>
                    <a:lstStyle/>
                    <a:p>
                      <a:r>
                        <a:rPr lang="en-US" sz="1000"/>
                        <a:t>2</a:t>
                      </a:r>
                    </a:p>
                  </a:txBody>
                  <a:tcPr/>
                </a:tc>
                <a:tc>
                  <a:txBody>
                    <a:bodyPr/>
                    <a:lstStyle/>
                    <a:p>
                      <a:r>
                        <a:rPr lang="en-US" sz="1000"/>
                        <a:t>0.1414 %</a:t>
                      </a:r>
                    </a:p>
                  </a:txBody>
                  <a:tcPr/>
                </a:tc>
                <a:extLst>
                  <a:ext uri="{0D108BD9-81ED-4DB2-BD59-A6C34878D82A}">
                    <a16:rowId xmlns:a16="http://schemas.microsoft.com/office/drawing/2014/main" val="60170523"/>
                  </a:ext>
                </a:extLst>
              </a:tr>
              <a:tr h="370840">
                <a:tc>
                  <a:txBody>
                    <a:bodyPr/>
                    <a:lstStyle/>
                    <a:p>
                      <a:r>
                        <a:rPr lang="en-US" sz="1000" b="1"/>
                        <a:t>@YapiKrediIK - 2019-10-18 15:28:18</a:t>
                      </a:r>
                      <a:r>
                        <a:rPr lang="en-US" sz="1000"/>
                        <a:t>
 Yapı Kredi'deki iş hayatıma 2004'te Bireysel Müşteri Temsilcisi olarak başladım. Şimdi Çankırı Şubesi’nde Şube Müdürüyüm.
Benim için Yapı Kredi: Kocaman bir aileye sahip olmaktan gurur duymaktır.
Tavsiyem: Verdiğiniz kararlarda kendinize güvenin. Azim ve gayretinizi kaybetmeyin. https://t.co/zDU6ym8qJM</a:t>
                      </a:r>
                    </a:p>
                  </a:txBody>
                  <a:tcPr/>
                </a:tc>
                <a:tc>
                  <a:txBody>
                    <a:bodyPr/>
                    <a:lstStyle/>
                    <a:p>
                      <a:r>
                        <a:rPr lang="en-US" sz="1000"/>
                        <a:t>11/12/2019 18:10:06</a:t>
                      </a:r>
                    </a:p>
                  </a:txBody>
                  <a:tcPr/>
                </a:tc>
                <a:tc>
                  <a:txBody>
                    <a:bodyPr/>
                    <a:lstStyle/>
                    <a:p>
                      <a:r>
                        <a:rPr lang="en-US" sz="1000"/>
                        <a:t>1</a:t>
                      </a:r>
                    </a:p>
                  </a:txBody>
                  <a:tcPr/>
                </a:tc>
                <a:tc>
                  <a:txBody>
                    <a:bodyPr/>
                    <a:lstStyle/>
                    <a:p>
                      <a:r>
                        <a:rPr lang="en-US" sz="1000"/>
                        <a:t>37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76613756"/>
                  </a:ext>
                </a:extLst>
              </a:tr>
              <a:tr h="370840">
                <a:tc>
                  <a:txBody>
                    <a:bodyPr/>
                    <a:lstStyle/>
                    <a:p>
                      <a:r>
                        <a:rPr lang="en-US" sz="1000" b="1"/>
                        <a:t>@YapiKrediIK - 2019-10-28 08:16:44</a:t>
                      </a:r>
                      <a:r>
                        <a:rPr lang="en-US" sz="1000"/>
                        <a:t>
 Minik Yapı Kredililer bugün Genel Müdürlük ofislerimizde misafirimiz. 🤩🎈 https://t.co/LpVuEFu8Aj</a:t>
                      </a:r>
                    </a:p>
                  </a:txBody>
                  <a:tcPr/>
                </a:tc>
                <a:tc>
                  <a:txBody>
                    <a:bodyPr/>
                    <a:lstStyle/>
                    <a:p>
                      <a:r>
                        <a:rPr lang="en-US" sz="1000"/>
                        <a:t>11/12/2019 18:10:06</a:t>
                      </a:r>
                    </a:p>
                  </a:txBody>
                  <a:tcPr/>
                </a:tc>
                <a:tc>
                  <a:txBody>
                    <a:bodyPr/>
                    <a:lstStyle/>
                    <a:p>
                      <a:r>
                        <a:rPr lang="en-US" sz="1000"/>
                        <a:t>1</a:t>
                      </a:r>
                    </a:p>
                  </a:txBody>
                  <a:tcPr/>
                </a:tc>
                <a:tc>
                  <a:txBody>
                    <a:bodyPr/>
                    <a:lstStyle/>
                    <a:p>
                      <a:r>
                        <a:rPr lang="en-US" sz="1000"/>
                        <a:t>47</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302695578"/>
                  </a:ext>
                </a:extLst>
              </a:tr>
              <a:tr h="370840">
                <a:tc>
                  <a:txBody>
                    <a:bodyPr/>
                    <a:lstStyle/>
                    <a:p>
                      <a:r>
                        <a:rPr lang="en-US" sz="1000" b="1"/>
                        <a:t>@YapiKrediIK - 2019-10-27 11:01:49</a:t>
                      </a:r>
                      <a:r>
                        <a:rPr lang="en-US" sz="1000"/>
                        <a:t>
 BizClub Bölgeler Arası Cumhuriyet Kupası Futbol Turnuvası’nda 22 takım büyük kupa için yarışıyor! ⚽ 🏆 https://t.co/IAA6PvUVJy</a:t>
                      </a:r>
                    </a:p>
                  </a:txBody>
                  <a:tcPr/>
                </a:tc>
                <a:tc>
                  <a:txBody>
                    <a:bodyPr/>
                    <a:lstStyle/>
                    <a:p>
                      <a:r>
                        <a:rPr lang="en-US" sz="1000"/>
                        <a:t>11/12/2019 18:10:06</a:t>
                      </a:r>
                    </a:p>
                  </a:txBody>
                  <a:tcPr/>
                </a:tc>
                <a:tc>
                  <a:txBody>
                    <a:bodyPr/>
                    <a:lstStyle/>
                    <a:p>
                      <a:r>
                        <a:rPr lang="en-US" sz="1000"/>
                        <a:t>1</a:t>
                      </a:r>
                    </a:p>
                  </a:txBody>
                  <a:tcPr/>
                </a:tc>
                <a:tc>
                  <a:txBody>
                    <a:bodyPr/>
                    <a:lstStyle/>
                    <a:p>
                      <a:r>
                        <a:rPr lang="en-US" sz="1000"/>
                        <a:t>39</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4186525255"/>
                  </a:ext>
                </a:extLst>
              </a:tr>
            </a:tbl>
          </a:graphicData>
        </a:graphic>
      </p:graphicFrame>
      <p:sp>
        <p:nvSpPr>
          <p:cNvPr id="4" name="Text Placeholder 3">
            <a:extLst>
              <a:ext uri="{FF2B5EF4-FFF2-40B4-BE49-F238E27FC236}">
                <a16:creationId xmlns:a16="http://schemas.microsoft.com/office/drawing/2014/main" id="{B1F1F0E2-7553-4F01-A1B6-62EECE6462E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126344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53904-833A-47C3-8D76-C00161DEC8FF}"/>
              </a:ext>
            </a:extLst>
          </p:cNvPr>
          <p:cNvSpPr>
            <a:spLocks noGrp="1"/>
          </p:cNvSpPr>
          <p:nvPr>
            <p:ph type="title"/>
          </p:nvPr>
        </p:nvSpPr>
        <p:spPr/>
        <p:txBody>
          <a:bodyPr/>
          <a:lstStyle/>
          <a:p>
            <a:r>
              <a:rPr lang="en-US"/>
              <a:t>Instagram Key Metrics Table | Yapı Kredi İK</a:t>
            </a:r>
          </a:p>
        </p:txBody>
      </p:sp>
      <p:graphicFrame>
        <p:nvGraphicFramePr>
          <p:cNvPr id="5" name="Table Placeholder 4">
            <a:extLst>
              <a:ext uri="{FF2B5EF4-FFF2-40B4-BE49-F238E27FC236}">
                <a16:creationId xmlns:a16="http://schemas.microsoft.com/office/drawing/2014/main" id="{5C08E0DE-5E48-439B-9F23-1284C9C9AC6E}"/>
              </a:ext>
            </a:extLst>
          </p:cNvPr>
          <p:cNvGraphicFramePr>
            <a:graphicFrameLocks noGrp="1"/>
          </p:cNvGraphicFramePr>
          <p:nvPr>
            <p:ph type="tbl" sz="quarter" idx="13"/>
            <p:extLst>
              <p:ext uri="{D42A27DB-BD31-4B8C-83A1-F6EECF244321}">
                <p14:modId xmlns:p14="http://schemas.microsoft.com/office/powerpoint/2010/main" val="8384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0747019"/>
                    </a:ext>
                  </a:extLst>
                </a:gridCol>
                <a:gridCol w="699516">
                  <a:extLst>
                    <a:ext uri="{9D8B030D-6E8A-4147-A177-3AD203B41FA5}">
                      <a16:colId xmlns:a16="http://schemas.microsoft.com/office/drawing/2014/main" val="3266085063"/>
                    </a:ext>
                  </a:extLst>
                </a:gridCol>
                <a:gridCol w="699516">
                  <a:extLst>
                    <a:ext uri="{9D8B030D-6E8A-4147-A177-3AD203B41FA5}">
                      <a16:colId xmlns:a16="http://schemas.microsoft.com/office/drawing/2014/main" val="1010759135"/>
                    </a:ext>
                  </a:extLst>
                </a:gridCol>
                <a:gridCol w="658368">
                  <a:extLst>
                    <a:ext uri="{9D8B030D-6E8A-4147-A177-3AD203B41FA5}">
                      <a16:colId xmlns:a16="http://schemas.microsoft.com/office/drawing/2014/main" val="2885073552"/>
                    </a:ext>
                  </a:extLst>
                </a:gridCol>
                <a:gridCol w="658368">
                  <a:extLst>
                    <a:ext uri="{9D8B030D-6E8A-4147-A177-3AD203B41FA5}">
                      <a16:colId xmlns:a16="http://schemas.microsoft.com/office/drawing/2014/main" val="2145032952"/>
                    </a:ext>
                  </a:extLst>
                </a:gridCol>
                <a:gridCol w="658368">
                  <a:extLst>
                    <a:ext uri="{9D8B030D-6E8A-4147-A177-3AD203B41FA5}">
                      <a16:colId xmlns:a16="http://schemas.microsoft.com/office/drawing/2014/main" val="4158324326"/>
                    </a:ext>
                  </a:extLst>
                </a:gridCol>
                <a:gridCol w="699516">
                  <a:extLst>
                    <a:ext uri="{9D8B030D-6E8A-4147-A177-3AD203B41FA5}">
                      <a16:colId xmlns:a16="http://schemas.microsoft.com/office/drawing/2014/main" val="2381082833"/>
                    </a:ext>
                  </a:extLst>
                </a:gridCol>
                <a:gridCol w="699516">
                  <a:extLst>
                    <a:ext uri="{9D8B030D-6E8A-4147-A177-3AD203B41FA5}">
                      <a16:colId xmlns:a16="http://schemas.microsoft.com/office/drawing/2014/main" val="2398596769"/>
                    </a:ext>
                  </a:extLst>
                </a:gridCol>
                <a:gridCol w="699516">
                  <a:extLst>
                    <a:ext uri="{9D8B030D-6E8A-4147-A177-3AD203B41FA5}">
                      <a16:colId xmlns:a16="http://schemas.microsoft.com/office/drawing/2014/main" val="3322554477"/>
                    </a:ext>
                  </a:extLst>
                </a:gridCol>
                <a:gridCol w="658368">
                  <a:extLst>
                    <a:ext uri="{9D8B030D-6E8A-4147-A177-3AD203B41FA5}">
                      <a16:colId xmlns:a16="http://schemas.microsoft.com/office/drawing/2014/main" val="9835376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56456572"/>
                  </a:ext>
                </a:extLst>
              </a:tr>
              <a:tr h="370840">
                <a:tc>
                  <a:txBody>
                    <a:bodyPr/>
                    <a:lstStyle/>
                    <a:p>
                      <a:r>
                        <a:rPr lang="en-US" sz="1000"/>
                        <a:t>bizyapikrediliyiz</a:t>
                      </a:r>
                    </a:p>
                  </a:txBody>
                  <a:tcPr/>
                </a:tc>
                <a:tc>
                  <a:txBody>
                    <a:bodyPr/>
                    <a:lstStyle/>
                    <a:p>
                      <a:r>
                        <a:rPr lang="en-US" sz="1000"/>
                        <a:t>8678</a:t>
                      </a:r>
                    </a:p>
                  </a:txBody>
                  <a:tcPr/>
                </a:tc>
                <a:tc>
                  <a:txBody>
                    <a:bodyPr/>
                    <a:lstStyle/>
                    <a:p>
                      <a:r>
                        <a:rPr lang="en-US" sz="1000"/>
                        <a:t>n/a</a:t>
                      </a:r>
                    </a:p>
                  </a:txBody>
                  <a:tcPr/>
                </a:tc>
                <a:tc>
                  <a:txBody>
                    <a:bodyPr/>
                    <a:lstStyle/>
                    <a:p>
                      <a:r>
                        <a:rPr lang="en-US" sz="1000"/>
                        <a:t>12</a:t>
                      </a:r>
                    </a:p>
                  </a:txBody>
                  <a:tcPr/>
                </a:tc>
                <a:tc>
                  <a:txBody>
                    <a:bodyPr/>
                    <a:lstStyle/>
                    <a:p>
                      <a:r>
                        <a:rPr lang="en-US" sz="1000"/>
                        <a:t>7</a:t>
                      </a:r>
                    </a:p>
                  </a:txBody>
                  <a:tcPr/>
                </a:tc>
                <a:tc>
                  <a:txBody>
                    <a:bodyPr/>
                    <a:lstStyle/>
                    <a:p>
                      <a:r>
                        <a:rPr lang="en-US" sz="1000"/>
                        <a:t>2</a:t>
                      </a:r>
                    </a:p>
                  </a:txBody>
                  <a:tcPr/>
                </a:tc>
                <a:tc>
                  <a:txBody>
                    <a:bodyPr/>
                    <a:lstStyle/>
                    <a:p>
                      <a:r>
                        <a:rPr lang="en-US" sz="1000"/>
                        <a:t>21</a:t>
                      </a:r>
                    </a:p>
                  </a:txBody>
                  <a:tcPr/>
                </a:tc>
                <a:tc>
                  <a:txBody>
                    <a:bodyPr/>
                    <a:lstStyle/>
                    <a:p>
                      <a:r>
                        <a:rPr lang="en-US" sz="1000"/>
                        <a:t>14251</a:t>
                      </a:r>
                    </a:p>
                  </a:txBody>
                  <a:tcPr/>
                </a:tc>
                <a:tc>
                  <a:txBody>
                    <a:bodyPr/>
                    <a:lstStyle/>
                    <a:p>
                      <a:r>
                        <a:rPr lang="en-US" sz="1000"/>
                        <a:t>101</a:t>
                      </a:r>
                    </a:p>
                  </a:txBody>
                  <a:tcPr/>
                </a:tc>
                <a:tc>
                  <a:txBody>
                    <a:bodyPr/>
                    <a:lstStyle/>
                    <a:p>
                      <a:r>
                        <a:rPr lang="en-US" sz="1000"/>
                        <a:t>n/a</a:t>
                      </a:r>
                    </a:p>
                  </a:txBody>
                  <a:tcPr/>
                </a:tc>
                <a:extLst>
                  <a:ext uri="{0D108BD9-81ED-4DB2-BD59-A6C34878D82A}">
                    <a16:rowId xmlns:a16="http://schemas.microsoft.com/office/drawing/2014/main" val="1611632943"/>
                  </a:ext>
                </a:extLst>
              </a:tr>
            </a:tbl>
          </a:graphicData>
        </a:graphic>
      </p:graphicFrame>
      <p:sp>
        <p:nvSpPr>
          <p:cNvPr id="4" name="Text Placeholder 3">
            <a:extLst>
              <a:ext uri="{FF2B5EF4-FFF2-40B4-BE49-F238E27FC236}">
                <a16:creationId xmlns:a16="http://schemas.microsoft.com/office/drawing/2014/main" id="{6E3D6925-B61A-4C50-9C57-2AC52B02B33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49125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D9996-5047-4B3C-A6EA-E763F3DC8CEF}"/>
              </a:ext>
            </a:extLst>
          </p:cNvPr>
          <p:cNvSpPr>
            <a:spLocks noGrp="1"/>
          </p:cNvSpPr>
          <p:nvPr>
            <p:ph type="title"/>
          </p:nvPr>
        </p:nvSpPr>
        <p:spPr/>
        <p:txBody>
          <a:bodyPr/>
          <a:lstStyle/>
          <a:p>
            <a:r>
              <a:rPr lang="en-US"/>
              <a:t>Instagram Followers Total | Yapı Kredi İK</a:t>
            </a:r>
          </a:p>
        </p:txBody>
      </p:sp>
      <p:graphicFrame>
        <p:nvGraphicFramePr>
          <p:cNvPr id="6" name="Chart Placeholder 5">
            <a:extLst>
              <a:ext uri="{FF2B5EF4-FFF2-40B4-BE49-F238E27FC236}">
                <a16:creationId xmlns:a16="http://schemas.microsoft.com/office/drawing/2014/main" id="{F74D279A-298E-459C-B4C6-8D1A0791FEFB}"/>
              </a:ext>
            </a:extLst>
          </p:cNvPr>
          <p:cNvGraphicFramePr>
            <a:graphicFrameLocks noGrp="1"/>
          </p:cNvGraphicFramePr>
          <p:nvPr>
            <p:ph type="chart" sz="quarter" idx="13"/>
            <p:extLst>
              <p:ext uri="{D42A27DB-BD31-4B8C-83A1-F6EECF244321}">
                <p14:modId xmlns:p14="http://schemas.microsoft.com/office/powerpoint/2010/main" val="1190157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07D5F-8210-45A8-9BAF-41634E4E9F7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03E92B2-0000-4E00-82D2-EAF5B01E47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103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4CFA0-7CAD-4E4C-A3CB-52EBEB3DC49D}"/>
              </a:ext>
            </a:extLst>
          </p:cNvPr>
          <p:cNvSpPr>
            <a:spLocks noGrp="1"/>
          </p:cNvSpPr>
          <p:nvPr>
            <p:ph type="title"/>
          </p:nvPr>
        </p:nvSpPr>
        <p:spPr/>
        <p:txBody>
          <a:bodyPr/>
          <a:lstStyle/>
          <a:p>
            <a:r>
              <a:rPr lang="en-US"/>
              <a:t>Instagram Followers Change | Yapı Kredi İK</a:t>
            </a:r>
          </a:p>
        </p:txBody>
      </p:sp>
      <p:graphicFrame>
        <p:nvGraphicFramePr>
          <p:cNvPr id="6" name="Chart Placeholder 5">
            <a:extLst>
              <a:ext uri="{FF2B5EF4-FFF2-40B4-BE49-F238E27FC236}">
                <a16:creationId xmlns:a16="http://schemas.microsoft.com/office/drawing/2014/main" id="{2CB082F3-5C49-4A61-B204-97622B2E8F02}"/>
              </a:ext>
            </a:extLst>
          </p:cNvPr>
          <p:cNvGraphicFramePr>
            <a:graphicFrameLocks noGrp="1"/>
          </p:cNvGraphicFramePr>
          <p:nvPr>
            <p:ph type="chart" sz="quarter" idx="13"/>
            <p:extLst>
              <p:ext uri="{D42A27DB-BD31-4B8C-83A1-F6EECF244321}">
                <p14:modId xmlns:p14="http://schemas.microsoft.com/office/powerpoint/2010/main" val="238460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CF9F68-D403-4F59-AB4F-1121B5F7D22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6C70371-70C7-4BFA-9C2E-603DE0E91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570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8C88-6C43-4C18-ADA5-A699DEE78155}"/>
              </a:ext>
            </a:extLst>
          </p:cNvPr>
          <p:cNvSpPr>
            <a:spLocks noGrp="1"/>
          </p:cNvSpPr>
          <p:nvPr>
            <p:ph type="title"/>
          </p:nvPr>
        </p:nvSpPr>
        <p:spPr/>
        <p:txBody>
          <a:bodyPr/>
          <a:lstStyle/>
          <a:p>
            <a:r>
              <a:rPr lang="en-US"/>
              <a:t>Instagram Posts | Yapı Kredi İK</a:t>
            </a:r>
          </a:p>
        </p:txBody>
      </p:sp>
      <p:graphicFrame>
        <p:nvGraphicFramePr>
          <p:cNvPr id="6" name="Chart Placeholder 5">
            <a:extLst>
              <a:ext uri="{FF2B5EF4-FFF2-40B4-BE49-F238E27FC236}">
                <a16:creationId xmlns:a16="http://schemas.microsoft.com/office/drawing/2014/main" id="{D3CEF4B7-0A06-4BF3-B4B6-F234C55663AD}"/>
              </a:ext>
            </a:extLst>
          </p:cNvPr>
          <p:cNvGraphicFramePr>
            <a:graphicFrameLocks noGrp="1"/>
          </p:cNvGraphicFramePr>
          <p:nvPr>
            <p:ph type="chart" sz="quarter" idx="13"/>
            <p:extLst>
              <p:ext uri="{D42A27DB-BD31-4B8C-83A1-F6EECF244321}">
                <p14:modId xmlns:p14="http://schemas.microsoft.com/office/powerpoint/2010/main" val="3852747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76F9E-D69D-404C-9877-B53F37FBA10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78E7CA4-7DDC-4AE7-A72A-7D84253F4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34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329BD-6BCE-44F2-AFFE-E8452133EC02}"/>
              </a:ext>
            </a:extLst>
          </p:cNvPr>
          <p:cNvSpPr>
            <a:spLocks noGrp="1"/>
          </p:cNvSpPr>
          <p:nvPr>
            <p:ph type="title"/>
          </p:nvPr>
        </p:nvSpPr>
        <p:spPr/>
        <p:txBody>
          <a:bodyPr/>
          <a:lstStyle/>
          <a:p>
            <a:r>
              <a:rPr lang="en-US"/>
              <a:t>Instagram Follower Distribution | Yapı Kredi İK</a:t>
            </a:r>
          </a:p>
        </p:txBody>
      </p:sp>
      <p:graphicFrame>
        <p:nvGraphicFramePr>
          <p:cNvPr id="6" name="Chart Placeholder 5">
            <a:extLst>
              <a:ext uri="{FF2B5EF4-FFF2-40B4-BE49-F238E27FC236}">
                <a16:creationId xmlns:a16="http://schemas.microsoft.com/office/drawing/2014/main" id="{3A40A05A-5A77-48FE-A8A9-BB0760E7E567}"/>
              </a:ext>
            </a:extLst>
          </p:cNvPr>
          <p:cNvGraphicFramePr>
            <a:graphicFrameLocks noGrp="1"/>
          </p:cNvGraphicFramePr>
          <p:nvPr>
            <p:ph type="chart" sz="quarter" idx="13"/>
            <p:extLst>
              <p:ext uri="{D42A27DB-BD31-4B8C-83A1-F6EECF244321}">
                <p14:modId xmlns:p14="http://schemas.microsoft.com/office/powerpoint/2010/main" val="930718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8FE62-DEBE-489C-8B29-9BB68206C7B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39371A16-2A3C-4B0E-86BD-25DE090B3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699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9D09-1886-46D3-AEEC-FD63FDA41804}"/>
              </a:ext>
            </a:extLst>
          </p:cNvPr>
          <p:cNvSpPr>
            <a:spLocks noGrp="1"/>
          </p:cNvSpPr>
          <p:nvPr>
            <p:ph type="title"/>
          </p:nvPr>
        </p:nvSpPr>
        <p:spPr/>
        <p:txBody>
          <a:bodyPr/>
          <a:lstStyle/>
          <a:p>
            <a:r>
              <a:rPr lang="en-US"/>
              <a:t>Instagram Key Metrics Radar | Yapı Kredi İK</a:t>
            </a:r>
          </a:p>
        </p:txBody>
      </p:sp>
      <p:graphicFrame>
        <p:nvGraphicFramePr>
          <p:cNvPr id="6" name="Chart Placeholder 5">
            <a:extLst>
              <a:ext uri="{FF2B5EF4-FFF2-40B4-BE49-F238E27FC236}">
                <a16:creationId xmlns:a16="http://schemas.microsoft.com/office/drawing/2014/main" id="{A67C8845-3F65-4A9C-B5F4-860D8B397355}"/>
              </a:ext>
            </a:extLst>
          </p:cNvPr>
          <p:cNvGraphicFramePr>
            <a:graphicFrameLocks noGrp="1"/>
          </p:cNvGraphicFramePr>
          <p:nvPr>
            <p:ph type="chart" sz="quarter" idx="13"/>
            <p:extLst>
              <p:ext uri="{D42A27DB-BD31-4B8C-83A1-F6EECF244321}">
                <p14:modId xmlns:p14="http://schemas.microsoft.com/office/powerpoint/2010/main" val="2827527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0DE6A0-656B-48D0-8D68-7C18DFBA575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CCE77FC-FFF8-40ED-91C3-5D842B0E3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841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232DC-0851-4B76-89F5-FB1FBF301690}"/>
              </a:ext>
            </a:extLst>
          </p:cNvPr>
          <p:cNvSpPr>
            <a:spLocks noGrp="1"/>
          </p:cNvSpPr>
          <p:nvPr>
            <p:ph type="title"/>
          </p:nvPr>
        </p:nvSpPr>
        <p:spPr/>
        <p:txBody>
          <a:bodyPr/>
          <a:lstStyle/>
          <a:p>
            <a:r>
              <a:rPr lang="en-US"/>
              <a:t>Instagram Total Interactions | Yapı Kredi İK</a:t>
            </a:r>
          </a:p>
        </p:txBody>
      </p:sp>
      <p:graphicFrame>
        <p:nvGraphicFramePr>
          <p:cNvPr id="6" name="Chart Placeholder 5">
            <a:extLst>
              <a:ext uri="{FF2B5EF4-FFF2-40B4-BE49-F238E27FC236}">
                <a16:creationId xmlns:a16="http://schemas.microsoft.com/office/drawing/2014/main" id="{A17D6170-E120-4527-B31C-ED54E8B6E69E}"/>
              </a:ext>
            </a:extLst>
          </p:cNvPr>
          <p:cNvGraphicFramePr>
            <a:graphicFrameLocks noGrp="1"/>
          </p:cNvGraphicFramePr>
          <p:nvPr>
            <p:ph type="chart" sz="quarter" idx="13"/>
            <p:extLst>
              <p:ext uri="{D42A27DB-BD31-4B8C-83A1-F6EECF244321}">
                <p14:modId xmlns:p14="http://schemas.microsoft.com/office/powerpoint/2010/main" val="951409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CE611-55DD-483C-AF02-CC7D64BA05A9}"/>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697CA6D-38AF-40FF-91BB-4D0342CB8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0881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3C02-57A9-46FE-9775-67FACF200D4D}"/>
              </a:ext>
            </a:extLst>
          </p:cNvPr>
          <p:cNvSpPr>
            <a:spLocks noGrp="1"/>
          </p:cNvSpPr>
          <p:nvPr>
            <p:ph type="title"/>
          </p:nvPr>
        </p:nvSpPr>
        <p:spPr/>
        <p:txBody>
          <a:bodyPr/>
          <a:lstStyle/>
          <a:p>
            <a:r>
              <a:rPr lang="en-US"/>
              <a:t>Instagram Interaction Rate By Post Type | Yapı Kredi İK</a:t>
            </a:r>
          </a:p>
        </p:txBody>
      </p:sp>
      <p:graphicFrame>
        <p:nvGraphicFramePr>
          <p:cNvPr id="6" name="Chart Placeholder 5">
            <a:extLst>
              <a:ext uri="{FF2B5EF4-FFF2-40B4-BE49-F238E27FC236}">
                <a16:creationId xmlns:a16="http://schemas.microsoft.com/office/drawing/2014/main" id="{DCBE629F-7E39-4B6E-84C7-F4DDAA312CF5}"/>
              </a:ext>
            </a:extLst>
          </p:cNvPr>
          <p:cNvGraphicFramePr>
            <a:graphicFrameLocks noGrp="1"/>
          </p:cNvGraphicFramePr>
          <p:nvPr>
            <p:ph type="chart" sz="quarter" idx="13"/>
            <p:extLst>
              <p:ext uri="{D42A27DB-BD31-4B8C-83A1-F6EECF244321}">
                <p14:modId xmlns:p14="http://schemas.microsoft.com/office/powerpoint/2010/main" val="4055207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D8FED-C973-41B3-BA4F-215F43B6418A}"/>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DED42790-AF77-4BB9-9BA8-A12C3B5C6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32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B7B86-4B50-4398-8D9B-14237298BB59}"/>
              </a:ext>
            </a:extLst>
          </p:cNvPr>
          <p:cNvSpPr>
            <a:spLocks noGrp="1"/>
          </p:cNvSpPr>
          <p:nvPr>
            <p:ph type="title"/>
          </p:nvPr>
        </p:nvSpPr>
        <p:spPr/>
        <p:txBody>
          <a:bodyPr/>
          <a:lstStyle/>
          <a:p>
            <a:r>
              <a:rPr lang="en-US"/>
              <a:t>Instagram Interactions by Post Type | Yapı Kredi İK</a:t>
            </a:r>
          </a:p>
        </p:txBody>
      </p:sp>
      <p:graphicFrame>
        <p:nvGraphicFramePr>
          <p:cNvPr id="6" name="Chart Placeholder 5">
            <a:extLst>
              <a:ext uri="{FF2B5EF4-FFF2-40B4-BE49-F238E27FC236}">
                <a16:creationId xmlns:a16="http://schemas.microsoft.com/office/drawing/2014/main" id="{A9D15EB4-2989-4ABB-9FF2-6D551A9F511C}"/>
              </a:ext>
            </a:extLst>
          </p:cNvPr>
          <p:cNvGraphicFramePr>
            <a:graphicFrameLocks noGrp="1"/>
          </p:cNvGraphicFramePr>
          <p:nvPr>
            <p:ph type="chart" sz="quarter" idx="13"/>
            <p:extLst>
              <p:ext uri="{D42A27DB-BD31-4B8C-83A1-F6EECF244321}">
                <p14:modId xmlns:p14="http://schemas.microsoft.com/office/powerpoint/2010/main" val="1984296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C17BD-18D2-4A27-9B47-4A78BB377A4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7F5D30F-1AE4-4904-BE06-F46234831B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4251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711CB-8F29-4A86-B5CD-CE4CA34EC3CA}"/>
              </a:ext>
            </a:extLst>
          </p:cNvPr>
          <p:cNvSpPr>
            <a:spLocks noGrp="1"/>
          </p:cNvSpPr>
          <p:nvPr>
            <p:ph type="title"/>
          </p:nvPr>
        </p:nvSpPr>
        <p:spPr/>
        <p:txBody>
          <a:bodyPr/>
          <a:lstStyle/>
          <a:p>
            <a:r>
              <a:rPr lang="en-US"/>
              <a:t>Instagram Interaction Rate | Yapı Kredi İK</a:t>
            </a:r>
          </a:p>
        </p:txBody>
      </p:sp>
      <p:graphicFrame>
        <p:nvGraphicFramePr>
          <p:cNvPr id="6" name="Chart Placeholder 5">
            <a:extLst>
              <a:ext uri="{FF2B5EF4-FFF2-40B4-BE49-F238E27FC236}">
                <a16:creationId xmlns:a16="http://schemas.microsoft.com/office/drawing/2014/main" id="{03890F8A-D755-49DB-8B51-93907012DCE4}"/>
              </a:ext>
            </a:extLst>
          </p:cNvPr>
          <p:cNvGraphicFramePr>
            <a:graphicFrameLocks noGrp="1"/>
          </p:cNvGraphicFramePr>
          <p:nvPr>
            <p:ph type="chart" sz="quarter" idx="13"/>
            <p:extLst>
              <p:ext uri="{D42A27DB-BD31-4B8C-83A1-F6EECF244321}">
                <p14:modId xmlns:p14="http://schemas.microsoft.com/office/powerpoint/2010/main" val="3335640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66D0E-C29F-42AF-8E6D-1CC7084C6FD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BAF76A5-3B7B-45FC-BDF6-FDD1D763CC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394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5DB93-F1D1-4B5C-B144-130349AA3806}"/>
              </a:ext>
            </a:extLst>
          </p:cNvPr>
          <p:cNvSpPr>
            <a:spLocks noGrp="1"/>
          </p:cNvSpPr>
          <p:nvPr>
            <p:ph type="title"/>
          </p:nvPr>
        </p:nvSpPr>
        <p:spPr/>
        <p:txBody>
          <a:bodyPr/>
          <a:lstStyle/>
          <a:p>
            <a:r>
              <a:rPr lang="en-US"/>
              <a:t>Instagram Posts Table | Yapı Kredi İK</a:t>
            </a:r>
          </a:p>
        </p:txBody>
      </p:sp>
      <p:graphicFrame>
        <p:nvGraphicFramePr>
          <p:cNvPr id="5" name="Table Placeholder 4">
            <a:extLst>
              <a:ext uri="{FF2B5EF4-FFF2-40B4-BE49-F238E27FC236}">
                <a16:creationId xmlns:a16="http://schemas.microsoft.com/office/drawing/2014/main" id="{32F150F6-A813-469D-AA17-1770D4023786}"/>
              </a:ext>
            </a:extLst>
          </p:cNvPr>
          <p:cNvGraphicFramePr>
            <a:graphicFrameLocks noGrp="1"/>
          </p:cNvGraphicFramePr>
          <p:nvPr>
            <p:ph type="tbl" sz="quarter" idx="13"/>
            <p:extLst>
              <p:ext uri="{D42A27DB-BD31-4B8C-83A1-F6EECF244321}">
                <p14:modId xmlns:p14="http://schemas.microsoft.com/office/powerpoint/2010/main" val="172441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4953292"/>
                    </a:ext>
                  </a:extLst>
                </a:gridCol>
                <a:gridCol w="1810512">
                  <a:extLst>
                    <a:ext uri="{9D8B030D-6E8A-4147-A177-3AD203B41FA5}">
                      <a16:colId xmlns:a16="http://schemas.microsoft.com/office/drawing/2014/main" val="309552824"/>
                    </a:ext>
                  </a:extLst>
                </a:gridCol>
                <a:gridCol w="822960">
                  <a:extLst>
                    <a:ext uri="{9D8B030D-6E8A-4147-A177-3AD203B41FA5}">
                      <a16:colId xmlns:a16="http://schemas.microsoft.com/office/drawing/2014/main" val="3407440940"/>
                    </a:ext>
                  </a:extLst>
                </a:gridCol>
                <a:gridCol w="822960">
                  <a:extLst>
                    <a:ext uri="{9D8B030D-6E8A-4147-A177-3AD203B41FA5}">
                      <a16:colId xmlns:a16="http://schemas.microsoft.com/office/drawing/2014/main" val="802096084"/>
                    </a:ext>
                  </a:extLst>
                </a:gridCol>
                <a:gridCol w="822960">
                  <a:extLst>
                    <a:ext uri="{9D8B030D-6E8A-4147-A177-3AD203B41FA5}">
                      <a16:colId xmlns:a16="http://schemas.microsoft.com/office/drawing/2014/main" val="876212988"/>
                    </a:ext>
                  </a:extLst>
                </a:gridCol>
                <a:gridCol w="822960">
                  <a:extLst>
                    <a:ext uri="{9D8B030D-6E8A-4147-A177-3AD203B41FA5}">
                      <a16:colId xmlns:a16="http://schemas.microsoft.com/office/drawing/2014/main" val="3609126768"/>
                    </a:ext>
                  </a:extLst>
                </a:gridCol>
                <a:gridCol w="822960">
                  <a:extLst>
                    <a:ext uri="{9D8B030D-6E8A-4147-A177-3AD203B41FA5}">
                      <a16:colId xmlns:a16="http://schemas.microsoft.com/office/drawing/2014/main" val="118128975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14603856"/>
                  </a:ext>
                </a:extLst>
              </a:tr>
              <a:tr h="370840">
                <a:tc>
                  <a:txBody>
                    <a:bodyPr/>
                    <a:lstStyle/>
                    <a:p>
                      <a:r>
                        <a:rPr lang="en-US" sz="1000" b="1"/>
                        <a:t>bizyapikrediliyiz - 2019-10-30 12:59:38</a:t>
                      </a:r>
                      <a:r>
                        <a:rPr lang="en-US" sz="1000"/>
                        <a:t>
 Boğaziçi Üniversitesi Current Trends in Selected Industries: Banking dersinde bugünün konusu Kurumsal ve Ticari Krediler. Genel Müdür Yardımcımız eyuboglun öğrencilerle birlikte.</a:t>
                      </a:r>
                    </a:p>
                  </a:txBody>
                  <a:tcPr/>
                </a:tc>
                <a:tc>
                  <a:txBody>
                    <a:bodyPr/>
                    <a:lstStyle/>
                    <a:p>
                      <a:r>
                        <a:rPr lang="en-US" sz="1000"/>
                        <a:t>https://www.instagram.com/p/B4PkPsHBhK_/media</a:t>
                      </a:r>
                    </a:p>
                  </a:txBody>
                  <a:tcPr/>
                </a:tc>
                <a:tc>
                  <a:txBody>
                    <a:bodyPr/>
                    <a:lstStyle/>
                    <a:p>
                      <a:r>
                        <a:rPr lang="en-US" sz="1000"/>
                        <a:t>11/22/2019 04:09:21</a:t>
                      </a:r>
                    </a:p>
                  </a:txBody>
                  <a:tcPr/>
                </a:tc>
                <a:tc>
                  <a:txBody>
                    <a:bodyPr/>
                    <a:lstStyle/>
                    <a:p>
                      <a:r>
                        <a:rPr lang="en-US" sz="1000"/>
                        <a:t>568</a:t>
                      </a:r>
                    </a:p>
                  </a:txBody>
                  <a:tcPr/>
                </a:tc>
                <a:tc>
                  <a:txBody>
                    <a:bodyPr/>
                    <a:lstStyle/>
                    <a:p>
                      <a:r>
                        <a:rPr lang="en-US" sz="1000"/>
                        <a:t>0</a:t>
                      </a:r>
                    </a:p>
                  </a:txBody>
                  <a:tcPr/>
                </a:tc>
                <a:tc>
                  <a:txBody>
                    <a:bodyPr/>
                    <a:lstStyle/>
                    <a:p>
                      <a:r>
                        <a:rPr lang="en-US" sz="1000"/>
                        <a:t>6.5544 %</a:t>
                      </a:r>
                    </a:p>
                  </a:txBody>
                  <a:tcPr/>
                </a:tc>
                <a:tc>
                  <a:txBody>
                    <a:bodyPr/>
                    <a:lstStyle/>
                    <a:p>
                      <a:r>
                        <a:rPr lang="en-US" sz="1000"/>
                        <a:t>Image</a:t>
                      </a:r>
                    </a:p>
                  </a:txBody>
                  <a:tcPr/>
                </a:tc>
                <a:extLst>
                  <a:ext uri="{0D108BD9-81ED-4DB2-BD59-A6C34878D82A}">
                    <a16:rowId xmlns:a16="http://schemas.microsoft.com/office/drawing/2014/main" val="662343509"/>
                  </a:ext>
                </a:extLst>
              </a:tr>
              <a:tr h="370840">
                <a:tc>
                  <a:txBody>
                    <a:bodyPr/>
                    <a:lstStyle/>
                    <a:p>
                      <a:r>
                        <a:rPr lang="en-US" sz="1000" b="1"/>
                        <a:t>bizyapikrediliyiz - 2019-10-31 15:50:06</a:t>
                      </a:r>
                      <a:r>
                        <a:rPr lang="en-US" sz="1000"/>
                        <a:t>
 Minik Yapı Kredililer, 29 Ekim Cumhuriyet Bayramı’na özel Genel Müdürlük binamıza kurduğumuz sanal gerçeklik sistemi ile Anıtkabir’i ziyaret ettiler. 🇹🇷</a:t>
                      </a:r>
                    </a:p>
                  </a:txBody>
                  <a:tcPr/>
                </a:tc>
                <a:tc>
                  <a:txBody>
                    <a:bodyPr/>
                    <a:lstStyle/>
                    <a:p>
                      <a:r>
                        <a:rPr lang="en-US" sz="1000"/>
                        <a:t>https://www.instagram.com/p/B4ScjEhhnlz/media</a:t>
                      </a:r>
                    </a:p>
                  </a:txBody>
                  <a:tcPr/>
                </a:tc>
                <a:tc>
                  <a:txBody>
                    <a:bodyPr/>
                    <a:lstStyle/>
                    <a:p>
                      <a:r>
                        <a:rPr lang="en-US" sz="1000"/>
                        <a:t>11/22/2019 04:09:21</a:t>
                      </a:r>
                    </a:p>
                  </a:txBody>
                  <a:tcPr/>
                </a:tc>
                <a:tc>
                  <a:txBody>
                    <a:bodyPr/>
                    <a:lstStyle/>
                    <a:p>
                      <a:r>
                        <a:rPr lang="en-US" sz="1000"/>
                        <a:t>433</a:t>
                      </a:r>
                    </a:p>
                  </a:txBody>
                  <a:tcPr/>
                </a:tc>
                <a:tc>
                  <a:txBody>
                    <a:bodyPr/>
                    <a:lstStyle/>
                    <a:p>
                      <a:r>
                        <a:rPr lang="en-US" sz="1000"/>
                        <a:t>0</a:t>
                      </a:r>
                    </a:p>
                  </a:txBody>
                  <a:tcPr/>
                </a:tc>
                <a:tc>
                  <a:txBody>
                    <a:bodyPr/>
                    <a:lstStyle/>
                    <a:p>
                      <a:r>
                        <a:rPr lang="en-US" sz="1000"/>
                        <a:t>4.9896 %</a:t>
                      </a:r>
                    </a:p>
                  </a:txBody>
                  <a:tcPr/>
                </a:tc>
                <a:tc>
                  <a:txBody>
                    <a:bodyPr/>
                    <a:lstStyle/>
                    <a:p>
                      <a:r>
                        <a:rPr lang="en-US" sz="1000"/>
                        <a:t>Image</a:t>
                      </a:r>
                    </a:p>
                  </a:txBody>
                  <a:tcPr/>
                </a:tc>
                <a:extLst>
                  <a:ext uri="{0D108BD9-81ED-4DB2-BD59-A6C34878D82A}">
                    <a16:rowId xmlns:a16="http://schemas.microsoft.com/office/drawing/2014/main" val="1263601205"/>
                  </a:ext>
                </a:extLst>
              </a:tr>
              <a:tr h="370840">
                <a:tc>
                  <a:txBody>
                    <a:bodyPr/>
                    <a:lstStyle/>
                    <a:p>
                      <a:r>
                        <a:rPr lang="en-US" sz="1000" b="1"/>
                        <a:t>bizyapikrediliyiz - 2019-10-17 14:05:30</a:t>
                      </a:r>
                      <a:r>
                        <a:rPr lang="en-US" sz="1000"/>
                        <a:t>
 Yaz bitmeden güzel havaların tadını çıkarmak lazım dediğimiz bir günden #tbt! 🚵🏻‍♀🚵🏻‍♂</a:t>
                      </a:r>
                    </a:p>
                  </a:txBody>
                  <a:tcPr/>
                </a:tc>
                <a:tc>
                  <a:txBody>
                    <a:bodyPr/>
                    <a:lstStyle/>
                    <a:p>
                      <a:r>
                        <a:rPr lang="en-US" sz="1000"/>
                        <a:t>https://www.instagram.com/p/B3uNcqihQh9/media</a:t>
                      </a:r>
                    </a:p>
                  </a:txBody>
                  <a:tcPr/>
                </a:tc>
                <a:tc>
                  <a:txBody>
                    <a:bodyPr/>
                    <a:lstStyle/>
                    <a:p>
                      <a:r>
                        <a:rPr lang="en-US" sz="1000"/>
                        <a:t>11/22/2019 04:09:21</a:t>
                      </a:r>
                    </a:p>
                  </a:txBody>
                  <a:tcPr/>
                </a:tc>
                <a:tc>
                  <a:txBody>
                    <a:bodyPr/>
                    <a:lstStyle/>
                    <a:p>
                      <a:r>
                        <a:rPr lang="en-US" sz="1000"/>
                        <a:t>408</a:t>
                      </a:r>
                    </a:p>
                  </a:txBody>
                  <a:tcPr/>
                </a:tc>
                <a:tc>
                  <a:txBody>
                    <a:bodyPr/>
                    <a:lstStyle/>
                    <a:p>
                      <a:r>
                        <a:rPr lang="en-US" sz="1000"/>
                        <a:t>0</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778929372"/>
                  </a:ext>
                </a:extLst>
              </a:tr>
              <a:tr h="370840">
                <a:tc>
                  <a:txBody>
                    <a:bodyPr/>
                    <a:lstStyle/>
                    <a:p>
                      <a:r>
                        <a:rPr lang="en-US" sz="1000" b="1"/>
                        <a:t>bizyapikrediliyiz - 2019-10-29 06:09:59</a:t>
                      </a:r>
                      <a:r>
                        <a:rPr lang="en-US" sz="1000"/>
                        <a:t>
 #repost yapikredi
Bu duruş; bağımsızlığın, özgürlüğün ve medeniyetin duruşu. Biz bu duruşu 96 yıl önce senden öğrendik, hiçbir zaman da kaybetmeyeceğiz. 29 Ekim Cumhuriyet Bayramımız kutlu olsun! 🇹🇷 #29Ekim</a:t>
                      </a:r>
                    </a:p>
                  </a:txBody>
                  <a:tcPr/>
                </a:tc>
                <a:tc>
                  <a:txBody>
                    <a:bodyPr/>
                    <a:lstStyle/>
                    <a:p>
                      <a:r>
                        <a:rPr lang="en-US" sz="1000"/>
                        <a:t>https://www.instagram.com/p/B4MQirQhKHa/media</a:t>
                      </a:r>
                    </a:p>
                  </a:txBody>
                  <a:tcPr/>
                </a:tc>
                <a:tc>
                  <a:txBody>
                    <a:bodyPr/>
                    <a:lstStyle/>
                    <a:p>
                      <a:r>
                        <a:rPr lang="en-US" sz="1000"/>
                        <a:t>11/22/2019 04:09:21</a:t>
                      </a:r>
                    </a:p>
                  </a:txBody>
                  <a:tcPr/>
                </a:tc>
                <a:tc>
                  <a:txBody>
                    <a:bodyPr/>
                    <a:lstStyle/>
                    <a:p>
                      <a:r>
                        <a:rPr lang="en-US" sz="1000"/>
                        <a:t>1338</a:t>
                      </a:r>
                    </a:p>
                  </a:txBody>
                  <a:tcPr/>
                </a:tc>
                <a:tc>
                  <a:txBody>
                    <a:bodyPr/>
                    <a:lstStyle/>
                    <a:p>
                      <a:r>
                        <a:rPr lang="en-US" sz="1000"/>
                        <a:t>2</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3102860785"/>
                  </a:ext>
                </a:extLst>
              </a:tr>
              <a:tr h="370840">
                <a:tc>
                  <a:txBody>
                    <a:bodyPr/>
                    <a:lstStyle/>
                    <a:p>
                      <a:r>
                        <a:rPr lang="en-US" sz="1000" b="1"/>
                        <a:t>bizyapikrediliyiz - 2019-10-25 14:09:14</a:t>
                      </a:r>
                      <a:r>
                        <a:rPr lang="en-US" sz="1000"/>
                        <a:t>
 İçindeki üniversiteliyi hiç kaybetmeden; Yapı Kredi Management Trainee programına başvur, kariyerine sen yön ver! 😎 Başvuru linki bio’da!</a:t>
                      </a:r>
                    </a:p>
                  </a:txBody>
                  <a:tcPr/>
                </a:tc>
                <a:tc>
                  <a:txBody>
                    <a:bodyPr/>
                    <a:lstStyle/>
                    <a:p>
                      <a:r>
                        <a:rPr lang="en-US" sz="1000"/>
                        <a:t>https://www.instagram.com/p/B4C0GD4B7fo/media</a:t>
                      </a:r>
                    </a:p>
                  </a:txBody>
                  <a:tcPr/>
                </a:tc>
                <a:tc>
                  <a:txBody>
                    <a:bodyPr/>
                    <a:lstStyle/>
                    <a:p>
                      <a:r>
                        <a:rPr lang="en-US" sz="1000"/>
                        <a:t>11/22/2019 04:09:21</a:t>
                      </a:r>
                    </a:p>
                  </a:txBody>
                  <a:tcPr/>
                </a:tc>
                <a:tc>
                  <a:txBody>
                    <a:bodyPr/>
                    <a:lstStyle/>
                    <a:p>
                      <a:r>
                        <a:rPr lang="en-US" sz="1000"/>
                        <a:t>236</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3927240955"/>
                  </a:ext>
                </a:extLst>
              </a:tr>
            </a:tbl>
          </a:graphicData>
        </a:graphic>
      </p:graphicFrame>
      <p:sp>
        <p:nvSpPr>
          <p:cNvPr id="4" name="Text Placeholder 3">
            <a:extLst>
              <a:ext uri="{FF2B5EF4-FFF2-40B4-BE49-F238E27FC236}">
                <a16:creationId xmlns:a16="http://schemas.microsoft.com/office/drawing/2014/main" id="{CA85E483-D14C-4DEA-8D6C-775C4D7C4B9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582919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E50A1-DF9F-40AB-9912-8C02D1D79B31}"/>
              </a:ext>
            </a:extLst>
          </p:cNvPr>
          <p:cNvSpPr>
            <a:spLocks noGrp="1"/>
          </p:cNvSpPr>
          <p:nvPr>
            <p:ph type="title"/>
          </p:nvPr>
        </p:nvSpPr>
        <p:spPr/>
        <p:txBody>
          <a:bodyPr/>
          <a:lstStyle/>
          <a:p>
            <a:r>
              <a:rPr lang="en-US"/>
              <a:t>LinkedIn Followers Table | Yapı Kredi İK</a:t>
            </a:r>
          </a:p>
        </p:txBody>
      </p:sp>
      <p:graphicFrame>
        <p:nvGraphicFramePr>
          <p:cNvPr id="5" name="Table Placeholder 4">
            <a:extLst>
              <a:ext uri="{FF2B5EF4-FFF2-40B4-BE49-F238E27FC236}">
                <a16:creationId xmlns:a16="http://schemas.microsoft.com/office/drawing/2014/main" id="{910E7B10-E4E2-4E77-BD55-A981BA945798}"/>
              </a:ext>
            </a:extLst>
          </p:cNvPr>
          <p:cNvGraphicFramePr>
            <a:graphicFrameLocks noGrp="1"/>
          </p:cNvGraphicFramePr>
          <p:nvPr>
            <p:ph type="tbl" sz="quarter" idx="13"/>
            <p:extLst>
              <p:ext uri="{D42A27DB-BD31-4B8C-83A1-F6EECF244321}">
                <p14:modId xmlns:p14="http://schemas.microsoft.com/office/powerpoint/2010/main" val="196560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8160353"/>
                    </a:ext>
                  </a:extLst>
                </a:gridCol>
                <a:gridCol w="1234440">
                  <a:extLst>
                    <a:ext uri="{9D8B030D-6E8A-4147-A177-3AD203B41FA5}">
                      <a16:colId xmlns:a16="http://schemas.microsoft.com/office/drawing/2014/main" val="3311595052"/>
                    </a:ext>
                  </a:extLst>
                </a:gridCol>
                <a:gridCol w="822960">
                  <a:extLst>
                    <a:ext uri="{9D8B030D-6E8A-4147-A177-3AD203B41FA5}">
                      <a16:colId xmlns:a16="http://schemas.microsoft.com/office/drawing/2014/main" val="4212018477"/>
                    </a:ext>
                  </a:extLst>
                </a:gridCol>
                <a:gridCol w="822960">
                  <a:extLst>
                    <a:ext uri="{9D8B030D-6E8A-4147-A177-3AD203B41FA5}">
                      <a16:colId xmlns:a16="http://schemas.microsoft.com/office/drawing/2014/main" val="1662470427"/>
                    </a:ext>
                  </a:extLst>
                </a:gridCol>
                <a:gridCol w="822960">
                  <a:extLst>
                    <a:ext uri="{9D8B030D-6E8A-4147-A177-3AD203B41FA5}">
                      <a16:colId xmlns:a16="http://schemas.microsoft.com/office/drawing/2014/main" val="1755408137"/>
                    </a:ext>
                  </a:extLst>
                </a:gridCol>
                <a:gridCol w="822960">
                  <a:extLst>
                    <a:ext uri="{9D8B030D-6E8A-4147-A177-3AD203B41FA5}">
                      <a16:colId xmlns:a16="http://schemas.microsoft.com/office/drawing/2014/main" val="2410160771"/>
                    </a:ext>
                  </a:extLst>
                </a:gridCol>
                <a:gridCol w="822960">
                  <a:extLst>
                    <a:ext uri="{9D8B030D-6E8A-4147-A177-3AD203B41FA5}">
                      <a16:colId xmlns:a16="http://schemas.microsoft.com/office/drawing/2014/main" val="3418728341"/>
                    </a:ext>
                  </a:extLst>
                </a:gridCol>
                <a:gridCol w="822960">
                  <a:extLst>
                    <a:ext uri="{9D8B030D-6E8A-4147-A177-3AD203B41FA5}">
                      <a16:colId xmlns:a16="http://schemas.microsoft.com/office/drawing/2014/main" val="4220937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16937318"/>
                  </a:ext>
                </a:extLst>
              </a:tr>
              <a:tr h="370840">
                <a:tc>
                  <a:txBody>
                    <a:bodyPr/>
                    <a:lstStyle/>
                    <a:p>
                      <a:r>
                        <a:rPr lang="en-US" sz="1000"/>
                        <a:t>Yapı Kredi</a:t>
                      </a:r>
                    </a:p>
                  </a:txBody>
                  <a:tcPr/>
                </a:tc>
                <a:tc>
                  <a:txBody>
                    <a:bodyPr/>
                    <a:lstStyle/>
                    <a:p>
                      <a:r>
                        <a:rPr lang="en-US" sz="1000"/>
                        <a:t>110358</a:t>
                      </a:r>
                    </a:p>
                  </a:txBody>
                  <a:tcPr/>
                </a:tc>
                <a:tc>
                  <a:txBody>
                    <a:bodyPr/>
                    <a:lstStyle/>
                    <a:p>
                      <a:r>
                        <a:rPr lang="en-US" sz="1000"/>
                        <a:t>324</a:t>
                      </a:r>
                    </a:p>
                  </a:txBody>
                  <a:tcPr/>
                </a:tc>
                <a:tc>
                  <a:txBody>
                    <a:bodyPr/>
                    <a:lstStyle/>
                    <a:p>
                      <a:r>
                        <a:rPr lang="en-US" sz="1000"/>
                        <a:t>0.3 %</a:t>
                      </a:r>
                    </a:p>
                  </a:txBody>
                  <a:tcPr/>
                </a:tc>
                <a:tc>
                  <a:txBody>
                    <a:bodyPr/>
                    <a:lstStyle/>
                    <a:p>
                      <a:r>
                        <a:rPr lang="en-US" sz="1000"/>
                        <a:t>620</a:t>
                      </a:r>
                    </a:p>
                  </a:txBody>
                  <a:tcPr/>
                </a:tc>
                <a:tc>
                  <a:txBody>
                    <a:bodyPr/>
                    <a:lstStyle/>
                    <a:p>
                      <a:r>
                        <a:rPr lang="en-US" sz="1000"/>
                        <a:t>0.6 %</a:t>
                      </a:r>
                    </a:p>
                  </a:txBody>
                  <a:tcPr/>
                </a:tc>
                <a:tc>
                  <a:txBody>
                    <a:bodyPr/>
                    <a:lstStyle/>
                    <a:p>
                      <a:r>
                        <a:rPr lang="en-US" sz="1000"/>
                        <a:t>3060</a:t>
                      </a:r>
                    </a:p>
                  </a:txBody>
                  <a:tcPr/>
                </a:tc>
                <a:tc>
                  <a:txBody>
                    <a:bodyPr/>
                    <a:lstStyle/>
                    <a:p>
                      <a:r>
                        <a:rPr lang="en-US" sz="1000"/>
                        <a:t>2.9 %</a:t>
                      </a:r>
                    </a:p>
                  </a:txBody>
                  <a:tcPr/>
                </a:tc>
                <a:extLst>
                  <a:ext uri="{0D108BD9-81ED-4DB2-BD59-A6C34878D82A}">
                    <a16:rowId xmlns:a16="http://schemas.microsoft.com/office/drawing/2014/main" val="1054110648"/>
                  </a:ext>
                </a:extLst>
              </a:tr>
            </a:tbl>
          </a:graphicData>
        </a:graphic>
      </p:graphicFrame>
      <p:sp>
        <p:nvSpPr>
          <p:cNvPr id="4" name="Text Placeholder 3">
            <a:extLst>
              <a:ext uri="{FF2B5EF4-FFF2-40B4-BE49-F238E27FC236}">
                <a16:creationId xmlns:a16="http://schemas.microsoft.com/office/drawing/2014/main" id="{77F7409C-DD18-48A1-85E4-7E27CA71AA0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75803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A23E0-8110-4BB0-AA3E-D8868D97D0CB}"/>
              </a:ext>
            </a:extLst>
          </p:cNvPr>
          <p:cNvSpPr>
            <a:spLocks noGrp="1"/>
          </p:cNvSpPr>
          <p:nvPr>
            <p:ph type="title"/>
          </p:nvPr>
        </p:nvSpPr>
        <p:spPr/>
        <p:txBody>
          <a:bodyPr/>
          <a:lstStyle/>
          <a:p>
            <a:r>
              <a:rPr lang="en-US"/>
              <a:t>LinkedIn Follower Distribution | Yapı Kredi İK</a:t>
            </a:r>
          </a:p>
        </p:txBody>
      </p:sp>
      <p:graphicFrame>
        <p:nvGraphicFramePr>
          <p:cNvPr id="6" name="Chart Placeholder 5">
            <a:extLst>
              <a:ext uri="{FF2B5EF4-FFF2-40B4-BE49-F238E27FC236}">
                <a16:creationId xmlns:a16="http://schemas.microsoft.com/office/drawing/2014/main" id="{19AFAAC4-F56E-4B08-87A0-657FA740CD40}"/>
              </a:ext>
            </a:extLst>
          </p:cNvPr>
          <p:cNvGraphicFramePr>
            <a:graphicFrameLocks noGrp="1"/>
          </p:cNvGraphicFramePr>
          <p:nvPr>
            <p:ph type="chart" sz="quarter" idx="13"/>
            <p:extLst>
              <p:ext uri="{D42A27DB-BD31-4B8C-83A1-F6EECF244321}">
                <p14:modId xmlns:p14="http://schemas.microsoft.com/office/powerpoint/2010/main" val="2176543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1783E-AF41-4F92-B662-A3930BC1607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6B4AD8A-E597-40BD-8811-9E9A4BD2C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460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809B3-0480-4D3F-B25E-3F6BBF089BB5}"/>
              </a:ext>
            </a:extLst>
          </p:cNvPr>
          <p:cNvSpPr>
            <a:spLocks noGrp="1"/>
          </p:cNvSpPr>
          <p:nvPr>
            <p:ph type="title"/>
          </p:nvPr>
        </p:nvSpPr>
        <p:spPr/>
        <p:txBody>
          <a:bodyPr/>
          <a:lstStyle/>
          <a:p>
            <a:r>
              <a:rPr lang="en-US"/>
              <a:t>LinkedIn Followers Total | Yapı Kredi İK</a:t>
            </a:r>
          </a:p>
        </p:txBody>
      </p:sp>
      <p:graphicFrame>
        <p:nvGraphicFramePr>
          <p:cNvPr id="6" name="Chart Placeholder 5">
            <a:extLst>
              <a:ext uri="{FF2B5EF4-FFF2-40B4-BE49-F238E27FC236}">
                <a16:creationId xmlns:a16="http://schemas.microsoft.com/office/drawing/2014/main" id="{4899A979-F976-4E8C-802A-48B5C429E9F2}"/>
              </a:ext>
            </a:extLst>
          </p:cNvPr>
          <p:cNvGraphicFramePr>
            <a:graphicFrameLocks noGrp="1"/>
          </p:cNvGraphicFramePr>
          <p:nvPr>
            <p:ph type="chart" sz="quarter" idx="13"/>
            <p:extLst>
              <p:ext uri="{D42A27DB-BD31-4B8C-83A1-F6EECF244321}">
                <p14:modId xmlns:p14="http://schemas.microsoft.com/office/powerpoint/2010/main" val="3658347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D663B8-52F7-4438-BB0A-7DC9D6DAE331}"/>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62A2CE46-CD6A-44C6-82DD-0CAACF596E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542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331A-FFBD-45AD-BA49-898B2677DB08}"/>
              </a:ext>
            </a:extLst>
          </p:cNvPr>
          <p:cNvSpPr>
            <a:spLocks noGrp="1"/>
          </p:cNvSpPr>
          <p:nvPr>
            <p:ph type="title"/>
          </p:nvPr>
        </p:nvSpPr>
        <p:spPr/>
        <p:txBody>
          <a:bodyPr/>
          <a:lstStyle/>
          <a:p>
            <a:r>
              <a:rPr lang="en-US"/>
              <a:t>LinkedIn Followers Change | Yapı Kredi İK</a:t>
            </a:r>
          </a:p>
        </p:txBody>
      </p:sp>
      <p:graphicFrame>
        <p:nvGraphicFramePr>
          <p:cNvPr id="6" name="Chart Placeholder 5">
            <a:extLst>
              <a:ext uri="{FF2B5EF4-FFF2-40B4-BE49-F238E27FC236}">
                <a16:creationId xmlns:a16="http://schemas.microsoft.com/office/drawing/2014/main" id="{81DF79CE-13A6-48C5-9222-FADE5DB06690}"/>
              </a:ext>
            </a:extLst>
          </p:cNvPr>
          <p:cNvGraphicFramePr>
            <a:graphicFrameLocks noGrp="1"/>
          </p:cNvGraphicFramePr>
          <p:nvPr>
            <p:ph type="chart" sz="quarter" idx="13"/>
            <p:extLst>
              <p:ext uri="{D42A27DB-BD31-4B8C-83A1-F6EECF244321}">
                <p14:modId xmlns:p14="http://schemas.microsoft.com/office/powerpoint/2010/main" val="1077132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AAF46-2489-43F6-BD1C-947D9C40C2C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8F497D2-F65C-42DF-AD42-E7CD3D526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399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9AAE-692F-456C-9CAA-2C01D027206D}"/>
              </a:ext>
            </a:extLst>
          </p:cNvPr>
          <p:cNvSpPr>
            <a:spLocks noGrp="1"/>
          </p:cNvSpPr>
          <p:nvPr>
            <p:ph type="title"/>
          </p:nvPr>
        </p:nvSpPr>
        <p:spPr/>
        <p:txBody>
          <a:bodyPr/>
          <a:lstStyle/>
          <a:p>
            <a:r>
              <a:rPr lang="en-US"/>
              <a:t>LinkedIn Posts Table | Yapı Kredi İK - 1 of 3</a:t>
            </a:r>
          </a:p>
        </p:txBody>
      </p:sp>
      <p:graphicFrame>
        <p:nvGraphicFramePr>
          <p:cNvPr id="5" name="Table Placeholder 4">
            <a:extLst>
              <a:ext uri="{FF2B5EF4-FFF2-40B4-BE49-F238E27FC236}">
                <a16:creationId xmlns:a16="http://schemas.microsoft.com/office/drawing/2014/main" id="{A7852878-3ECD-4EF7-8616-F61C958D9A18}"/>
              </a:ext>
            </a:extLst>
          </p:cNvPr>
          <p:cNvGraphicFramePr>
            <a:graphicFrameLocks noGrp="1"/>
          </p:cNvGraphicFramePr>
          <p:nvPr>
            <p:ph type="tbl" sz="quarter" idx="13"/>
            <p:extLst>
              <p:ext uri="{D42A27DB-BD31-4B8C-83A1-F6EECF244321}">
                <p14:modId xmlns:p14="http://schemas.microsoft.com/office/powerpoint/2010/main" val="208551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93512218"/>
                    </a:ext>
                  </a:extLst>
                </a:gridCol>
                <a:gridCol w="1152143">
                  <a:extLst>
                    <a:ext uri="{9D8B030D-6E8A-4147-A177-3AD203B41FA5}">
                      <a16:colId xmlns:a16="http://schemas.microsoft.com/office/drawing/2014/main" val="548533250"/>
                    </a:ext>
                  </a:extLst>
                </a:gridCol>
                <a:gridCol w="822960">
                  <a:extLst>
                    <a:ext uri="{9D8B030D-6E8A-4147-A177-3AD203B41FA5}">
                      <a16:colId xmlns:a16="http://schemas.microsoft.com/office/drawing/2014/main" val="1424353211"/>
                    </a:ext>
                  </a:extLst>
                </a:gridCol>
                <a:gridCol w="576072">
                  <a:extLst>
                    <a:ext uri="{9D8B030D-6E8A-4147-A177-3AD203B41FA5}">
                      <a16:colId xmlns:a16="http://schemas.microsoft.com/office/drawing/2014/main" val="538214579"/>
                    </a:ext>
                  </a:extLst>
                </a:gridCol>
                <a:gridCol w="576072">
                  <a:extLst>
                    <a:ext uri="{9D8B030D-6E8A-4147-A177-3AD203B41FA5}">
                      <a16:colId xmlns:a16="http://schemas.microsoft.com/office/drawing/2014/main" val="4011452536"/>
                    </a:ext>
                  </a:extLst>
                </a:gridCol>
                <a:gridCol w="576072">
                  <a:extLst>
                    <a:ext uri="{9D8B030D-6E8A-4147-A177-3AD203B41FA5}">
                      <a16:colId xmlns:a16="http://schemas.microsoft.com/office/drawing/2014/main" val="351816630"/>
                    </a:ext>
                  </a:extLst>
                </a:gridCol>
                <a:gridCol w="576072">
                  <a:extLst>
                    <a:ext uri="{9D8B030D-6E8A-4147-A177-3AD203B41FA5}">
                      <a16:colId xmlns:a16="http://schemas.microsoft.com/office/drawing/2014/main" val="4003236077"/>
                    </a:ext>
                  </a:extLst>
                </a:gridCol>
                <a:gridCol w="576072">
                  <a:extLst>
                    <a:ext uri="{9D8B030D-6E8A-4147-A177-3AD203B41FA5}">
                      <a16:colId xmlns:a16="http://schemas.microsoft.com/office/drawing/2014/main" val="3788334943"/>
                    </a:ext>
                  </a:extLst>
                </a:gridCol>
                <a:gridCol w="576072">
                  <a:extLst>
                    <a:ext uri="{9D8B030D-6E8A-4147-A177-3AD203B41FA5}">
                      <a16:colId xmlns:a16="http://schemas.microsoft.com/office/drawing/2014/main" val="3464164411"/>
                    </a:ext>
                  </a:extLst>
                </a:gridCol>
                <a:gridCol w="576072">
                  <a:extLst>
                    <a:ext uri="{9D8B030D-6E8A-4147-A177-3AD203B41FA5}">
                      <a16:colId xmlns:a16="http://schemas.microsoft.com/office/drawing/2014/main" val="2242810325"/>
                    </a:ext>
                  </a:extLst>
                </a:gridCol>
                <a:gridCol w="576072">
                  <a:extLst>
                    <a:ext uri="{9D8B030D-6E8A-4147-A177-3AD203B41FA5}">
                      <a16:colId xmlns:a16="http://schemas.microsoft.com/office/drawing/2014/main" val="850577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4675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- 2019-10-03 13:13:46</a:t>
                      </a:r>
                      <a:r>
                        <a:rPr kumimoji="0" lang="en-US" sz="1000" b="0" i="0" u="none" strike="noStrike" kern="1200" cap="none" spc="0" normalizeH="0" baseline="0" noProof="0">
                          <a:ln>
                            <a:noFill/>
                          </a:ln>
                          <a:solidFill>
                            <a:prstClr val="black"/>
                          </a:solidFill>
                          <a:effectLst/>
                          <a:uLnTx/>
                          <a:uFillTx/>
                          <a:latin typeface="+mn-lt"/>
                          <a:ea typeface="+mn-ea"/>
                          <a:cs typeface="+mn-cs"/>
                        </a:rPr>
                        <a:t>
  Yapı Kredi Digitalent Genç Yetenek Programı başvuruları başladı! 🎓 Sen de Digitalent’a katıl, özel eğitimler, uzun dönem staj imkanı ve farklı deneyimlerle iş hayatına tam donanımlı başla! 😎 👉🏻 http://bit.ly/2osL3wl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https://media.licdn.com/dms/image/C5622AQHZ8lAKesDfuw/feedshare-shrink_800/0?e=1577318400&amp;v=beta&amp;t=AIKrleCP9fMt0kd9iDOxhEuJkeXGst2_zkzNLSY2PO0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0.15650628758885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8525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15:03:53</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Grup Direktörümüz Kursad Keteci Bankacılığa Giriş dersi ardından bu hafta Finansal Planlama ve Mali İşler konusunda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https://media.licdn.com/dms/image/C5622AQGLHfPYE27E8A/feedshare-shrink_800/0?e=1577318400&amp;v=beta&amp;t=ZtKaQP8RZrOAuKbPYYzq4hWxP4c5rudGPEtrLYiuA5k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0.11692975532755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4338402"/>
                  </a:ext>
                </a:extLst>
              </a:tr>
            </a:tbl>
          </a:graphicData>
        </a:graphic>
      </p:graphicFrame>
      <p:sp>
        <p:nvSpPr>
          <p:cNvPr id="4" name="Text Placeholder 3">
            <a:extLst>
              <a:ext uri="{FF2B5EF4-FFF2-40B4-BE49-F238E27FC236}">
                <a16:creationId xmlns:a16="http://schemas.microsoft.com/office/drawing/2014/main" id="{44B3EC8A-3E49-4018-BAF4-EE8A27798F9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865435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0B326-967C-4EC7-BE4F-92BBEF1E8408}"/>
              </a:ext>
            </a:extLst>
          </p:cNvPr>
          <p:cNvSpPr>
            <a:spLocks noGrp="1"/>
          </p:cNvSpPr>
          <p:nvPr>
            <p:ph type="title"/>
          </p:nvPr>
        </p:nvSpPr>
        <p:spPr/>
        <p:txBody>
          <a:bodyPr/>
          <a:lstStyle/>
          <a:p>
            <a:r>
              <a:rPr lang="en-US"/>
              <a:t>LinkedIn Posts Table | Yapı Kredi İK - 2 of 3</a:t>
            </a:r>
          </a:p>
        </p:txBody>
      </p:sp>
      <p:graphicFrame>
        <p:nvGraphicFramePr>
          <p:cNvPr id="5" name="Table Placeholder 4">
            <a:extLst>
              <a:ext uri="{FF2B5EF4-FFF2-40B4-BE49-F238E27FC236}">
                <a16:creationId xmlns:a16="http://schemas.microsoft.com/office/drawing/2014/main" id="{F500D886-7D82-472E-9F20-2B80EA1D1C48}"/>
              </a:ext>
            </a:extLst>
          </p:cNvPr>
          <p:cNvGraphicFramePr>
            <a:graphicFrameLocks noGrp="1"/>
          </p:cNvGraphicFramePr>
          <p:nvPr>
            <p:ph type="tbl" sz="quarter" idx="13"/>
            <p:extLst>
              <p:ext uri="{D42A27DB-BD31-4B8C-83A1-F6EECF244321}">
                <p14:modId xmlns:p14="http://schemas.microsoft.com/office/powerpoint/2010/main" val="263920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6275506"/>
                    </a:ext>
                  </a:extLst>
                </a:gridCol>
                <a:gridCol w="1152143">
                  <a:extLst>
                    <a:ext uri="{9D8B030D-6E8A-4147-A177-3AD203B41FA5}">
                      <a16:colId xmlns:a16="http://schemas.microsoft.com/office/drawing/2014/main" val="3932366336"/>
                    </a:ext>
                  </a:extLst>
                </a:gridCol>
                <a:gridCol w="822960">
                  <a:extLst>
                    <a:ext uri="{9D8B030D-6E8A-4147-A177-3AD203B41FA5}">
                      <a16:colId xmlns:a16="http://schemas.microsoft.com/office/drawing/2014/main" val="1168896867"/>
                    </a:ext>
                  </a:extLst>
                </a:gridCol>
                <a:gridCol w="576072">
                  <a:extLst>
                    <a:ext uri="{9D8B030D-6E8A-4147-A177-3AD203B41FA5}">
                      <a16:colId xmlns:a16="http://schemas.microsoft.com/office/drawing/2014/main" val="2461291642"/>
                    </a:ext>
                  </a:extLst>
                </a:gridCol>
                <a:gridCol w="576072">
                  <a:extLst>
                    <a:ext uri="{9D8B030D-6E8A-4147-A177-3AD203B41FA5}">
                      <a16:colId xmlns:a16="http://schemas.microsoft.com/office/drawing/2014/main" val="3985464901"/>
                    </a:ext>
                  </a:extLst>
                </a:gridCol>
                <a:gridCol w="576072">
                  <a:extLst>
                    <a:ext uri="{9D8B030D-6E8A-4147-A177-3AD203B41FA5}">
                      <a16:colId xmlns:a16="http://schemas.microsoft.com/office/drawing/2014/main" val="216074260"/>
                    </a:ext>
                  </a:extLst>
                </a:gridCol>
                <a:gridCol w="576072">
                  <a:extLst>
                    <a:ext uri="{9D8B030D-6E8A-4147-A177-3AD203B41FA5}">
                      <a16:colId xmlns:a16="http://schemas.microsoft.com/office/drawing/2014/main" val="802897532"/>
                    </a:ext>
                  </a:extLst>
                </a:gridCol>
                <a:gridCol w="576072">
                  <a:extLst>
                    <a:ext uri="{9D8B030D-6E8A-4147-A177-3AD203B41FA5}">
                      <a16:colId xmlns:a16="http://schemas.microsoft.com/office/drawing/2014/main" val="338397342"/>
                    </a:ext>
                  </a:extLst>
                </a:gridCol>
                <a:gridCol w="576072">
                  <a:extLst>
                    <a:ext uri="{9D8B030D-6E8A-4147-A177-3AD203B41FA5}">
                      <a16:colId xmlns:a16="http://schemas.microsoft.com/office/drawing/2014/main" val="540099806"/>
                    </a:ext>
                  </a:extLst>
                </a:gridCol>
                <a:gridCol w="576072">
                  <a:extLst>
                    <a:ext uri="{9D8B030D-6E8A-4147-A177-3AD203B41FA5}">
                      <a16:colId xmlns:a16="http://schemas.microsoft.com/office/drawing/2014/main" val="2033350587"/>
                    </a:ext>
                  </a:extLst>
                </a:gridCol>
                <a:gridCol w="576072">
                  <a:extLst>
                    <a:ext uri="{9D8B030D-6E8A-4147-A177-3AD203B41FA5}">
                      <a16:colId xmlns:a16="http://schemas.microsoft.com/office/drawing/2014/main" val="131843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9153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- 2019-10-14 10:29:45</a:t>
                      </a:r>
                      <a:r>
                        <a:rPr kumimoji="0" lang="en-US" sz="1000" b="0" i="0" u="none" strike="noStrike" kern="1200" cap="none" spc="0" normalizeH="0" baseline="0" noProof="0">
                          <a:ln>
                            <a:noFill/>
                          </a:ln>
                          <a:solidFill>
                            <a:prstClr val="black"/>
                          </a:solidFill>
                          <a:effectLst/>
                          <a:uLnTx/>
                          <a:uFillTx/>
                          <a:latin typeface="+mn-lt"/>
                          <a:ea typeface="+mn-ea"/>
                          <a:cs typeface="+mn-cs"/>
                        </a:rPr>
                        <a:t>
  Mobile Marketing Association Türkiye tarafından düzenlenen MMA Impact İstanbul 2019’da, Genel Müdür Yardımcımız Yakup Doğan’ın konuk olduğu panelde inovasyon, açık bankacılık ve bankacılığın geleceği konuşuldu.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https://media.licdn.com/dms/image/C5622AQESM1gV9WEIEQ/feedshare-shrink_800/0?e=1577318400&amp;v=beta&amp;t=djjVJtcgt1UVQ6EmDFx3Oq4LZW1MGw_zO741tRTyrfI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0.091620895173542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3032258"/>
                  </a:ext>
                </a:extLst>
              </a:tr>
            </a:tbl>
          </a:graphicData>
        </a:graphic>
      </p:graphicFrame>
      <p:sp>
        <p:nvSpPr>
          <p:cNvPr id="4" name="Text Placeholder 3">
            <a:extLst>
              <a:ext uri="{FF2B5EF4-FFF2-40B4-BE49-F238E27FC236}">
                <a16:creationId xmlns:a16="http://schemas.microsoft.com/office/drawing/2014/main" id="{4E74E3C4-5CB0-4EF5-87B7-C22DEE12E5B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58217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755B-44A5-4FC2-9C31-545B37AE84BA}"/>
              </a:ext>
            </a:extLst>
          </p:cNvPr>
          <p:cNvSpPr>
            <a:spLocks noGrp="1"/>
          </p:cNvSpPr>
          <p:nvPr>
            <p:ph type="title"/>
          </p:nvPr>
        </p:nvSpPr>
        <p:spPr/>
        <p:txBody>
          <a:bodyPr/>
          <a:lstStyle/>
          <a:p>
            <a:r>
              <a:rPr lang="en-US"/>
              <a:t>LinkedIn Posts Table | Yapı Kredi İK - 3 of 3</a:t>
            </a:r>
          </a:p>
        </p:txBody>
      </p:sp>
      <p:graphicFrame>
        <p:nvGraphicFramePr>
          <p:cNvPr id="5" name="Table Placeholder 4">
            <a:extLst>
              <a:ext uri="{FF2B5EF4-FFF2-40B4-BE49-F238E27FC236}">
                <a16:creationId xmlns:a16="http://schemas.microsoft.com/office/drawing/2014/main" id="{FA7924A3-4EAF-4090-8995-228437913DF2}"/>
              </a:ext>
            </a:extLst>
          </p:cNvPr>
          <p:cNvGraphicFramePr>
            <a:graphicFrameLocks noGrp="1"/>
          </p:cNvGraphicFramePr>
          <p:nvPr>
            <p:ph type="tbl" sz="quarter" idx="13"/>
            <p:extLst>
              <p:ext uri="{D42A27DB-BD31-4B8C-83A1-F6EECF244321}">
                <p14:modId xmlns:p14="http://schemas.microsoft.com/office/powerpoint/2010/main" val="337770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80282580"/>
                    </a:ext>
                  </a:extLst>
                </a:gridCol>
                <a:gridCol w="1152143">
                  <a:extLst>
                    <a:ext uri="{9D8B030D-6E8A-4147-A177-3AD203B41FA5}">
                      <a16:colId xmlns:a16="http://schemas.microsoft.com/office/drawing/2014/main" val="2090581005"/>
                    </a:ext>
                  </a:extLst>
                </a:gridCol>
                <a:gridCol w="822960">
                  <a:extLst>
                    <a:ext uri="{9D8B030D-6E8A-4147-A177-3AD203B41FA5}">
                      <a16:colId xmlns:a16="http://schemas.microsoft.com/office/drawing/2014/main" val="1460461311"/>
                    </a:ext>
                  </a:extLst>
                </a:gridCol>
                <a:gridCol w="576072">
                  <a:extLst>
                    <a:ext uri="{9D8B030D-6E8A-4147-A177-3AD203B41FA5}">
                      <a16:colId xmlns:a16="http://schemas.microsoft.com/office/drawing/2014/main" val="2261984253"/>
                    </a:ext>
                  </a:extLst>
                </a:gridCol>
                <a:gridCol w="576072">
                  <a:extLst>
                    <a:ext uri="{9D8B030D-6E8A-4147-A177-3AD203B41FA5}">
                      <a16:colId xmlns:a16="http://schemas.microsoft.com/office/drawing/2014/main" val="3054850995"/>
                    </a:ext>
                  </a:extLst>
                </a:gridCol>
                <a:gridCol w="576072">
                  <a:extLst>
                    <a:ext uri="{9D8B030D-6E8A-4147-A177-3AD203B41FA5}">
                      <a16:colId xmlns:a16="http://schemas.microsoft.com/office/drawing/2014/main" val="2353677576"/>
                    </a:ext>
                  </a:extLst>
                </a:gridCol>
                <a:gridCol w="576072">
                  <a:extLst>
                    <a:ext uri="{9D8B030D-6E8A-4147-A177-3AD203B41FA5}">
                      <a16:colId xmlns:a16="http://schemas.microsoft.com/office/drawing/2014/main" val="182226269"/>
                    </a:ext>
                  </a:extLst>
                </a:gridCol>
                <a:gridCol w="576072">
                  <a:extLst>
                    <a:ext uri="{9D8B030D-6E8A-4147-A177-3AD203B41FA5}">
                      <a16:colId xmlns:a16="http://schemas.microsoft.com/office/drawing/2014/main" val="964272698"/>
                    </a:ext>
                  </a:extLst>
                </a:gridCol>
                <a:gridCol w="576072">
                  <a:extLst>
                    <a:ext uri="{9D8B030D-6E8A-4147-A177-3AD203B41FA5}">
                      <a16:colId xmlns:a16="http://schemas.microsoft.com/office/drawing/2014/main" val="3170370199"/>
                    </a:ext>
                  </a:extLst>
                </a:gridCol>
                <a:gridCol w="576072">
                  <a:extLst>
                    <a:ext uri="{9D8B030D-6E8A-4147-A177-3AD203B41FA5}">
                      <a16:colId xmlns:a16="http://schemas.microsoft.com/office/drawing/2014/main" val="2251117491"/>
                    </a:ext>
                  </a:extLst>
                </a:gridCol>
                <a:gridCol w="576072">
                  <a:extLst>
                    <a:ext uri="{9D8B030D-6E8A-4147-A177-3AD203B41FA5}">
                      <a16:colId xmlns:a16="http://schemas.microsoft.com/office/drawing/2014/main" val="24372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7393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- 2019-10-15 10:18:51</a:t>
                      </a:r>
                      <a:r>
                        <a:rPr kumimoji="0" lang="en-US" sz="1000" b="0" i="0" u="none" strike="noStrike" kern="1200" cap="none" spc="0" normalizeH="0" baseline="0" noProof="0">
                          <a:ln>
                            <a:noFill/>
                          </a:ln>
                          <a:solidFill>
                            <a:prstClr val="black"/>
                          </a:solidFill>
                          <a:effectLst/>
                          <a:uLnTx/>
                          <a:uFillTx/>
                          <a:latin typeface="+mn-lt"/>
                          <a:ea typeface="+mn-ea"/>
                          <a:cs typeface="+mn-cs"/>
                        </a:rPr>
                        <a:t>
  Gıda Perakendecileri Derneği 6. Ortak Gelişim Kongresi’nde Perakende Bankacılık Genel Müdür Yardımcımız Serkan Ulgen ‘’Gelecekle Günümüz Arasındaki Sınırları Kaldırmak: Dijital Dönüşüm Çağında Bankalardan Perakendecilere Çevik Çözümler” başlıklı konuşmasıyla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https://media.licdn.com/dms/image/C5622AQHuQIVHVyFelA/feedshare-shrink_800/0?e=1577318400&amp;v=beta&amp;t=ij-OgJ6WjL4_X3zATiMZvQhp2HH3Zw6alUXw2JhP5TA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0.0791192103265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243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- 2019-10-10 12:41:24</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https://media.licdn.com/dms/image/C5622AQGb6nALoHk20w/feedshare-shrink_800/0?e=1577318400&amp;v=beta&amp;t=BZKY1pyc7xFWAq79LfiYbidx9lBeG5srAG2vTfGBgrQ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0.065972222222222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4350453"/>
                  </a:ext>
                </a:extLst>
              </a:tr>
            </a:tbl>
          </a:graphicData>
        </a:graphic>
      </p:graphicFrame>
      <p:sp>
        <p:nvSpPr>
          <p:cNvPr id="4" name="Text Placeholder 3">
            <a:extLst>
              <a:ext uri="{FF2B5EF4-FFF2-40B4-BE49-F238E27FC236}">
                <a16:creationId xmlns:a16="http://schemas.microsoft.com/office/drawing/2014/main" id="{C933C2F4-674C-47E8-B0F6-01C0088B275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260094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1706</Words>
  <Application>Microsoft Office PowerPoint</Application>
  <PresentationFormat>On-screen Show (4:3)</PresentationFormat>
  <Paragraphs>579</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Rakipli</vt:lpstr>
      <vt:lpstr>Facebook Key Metrics Table | Yapı Kredi İK</vt:lpstr>
      <vt:lpstr>Facebook Fans Total | Yapı Kredi İK</vt:lpstr>
      <vt:lpstr>Facebook Fans Change | Yapı Kredi İK</vt:lpstr>
      <vt:lpstr>Facebook Own Posts | Yapı Kredi İK</vt:lpstr>
      <vt:lpstr>Facebook Total Interactions | Yapı Kredi İK</vt:lpstr>
      <vt:lpstr>Facebook Interactions by Post Type | Yapı Kredi İK</vt:lpstr>
      <vt:lpstr>Facebook Interaction Rate By Post Type | Yapı Kredi İK</vt:lpstr>
      <vt:lpstr>Facebook Fan Distribution | Yapı Kredi İK</vt:lpstr>
      <vt:lpstr>Facebook Key Metrics Radar | Yapı Kredi İK</vt:lpstr>
      <vt:lpstr>Facebook Own Posts Table | Yapı Kredi İK - 1 of 6</vt:lpstr>
      <vt:lpstr>Facebook Own Posts Table | Yapı Kredi İK - 2 of 6</vt:lpstr>
      <vt:lpstr>Facebook Own Posts Table | Yapı Kredi İK - 3 of 6</vt:lpstr>
      <vt:lpstr>Facebook Own Posts Table | Yapı Kredi İK - 4 of 6</vt:lpstr>
      <vt:lpstr>Facebook Own Posts Table | Yapı Kredi İK - 5 of 6</vt:lpstr>
      <vt:lpstr>Facebook Own Posts Table | Yapı Kredi İK - 6 of 6</vt:lpstr>
      <vt:lpstr>Twitter Key Metrics Table | Yapı Kredi İK</vt:lpstr>
      <vt:lpstr>Twitter Followers Total | Yapı Kredi İK</vt:lpstr>
      <vt:lpstr>Twitter Followers Change | Yapı Kredi İK</vt:lpstr>
      <vt:lpstr>Twitter Own Tweets | Yapı Kredi İK</vt:lpstr>
      <vt:lpstr>Twitter Follower Distribution | Yapı Kredi İK</vt:lpstr>
      <vt:lpstr>Twitter Key Metrics Radar | Yapı Kredi İK</vt:lpstr>
      <vt:lpstr>Twitter Total Interactions | Yapı Kredi İK</vt:lpstr>
      <vt:lpstr>Twitter Interaction Rate | Yapı Kredi İK</vt:lpstr>
      <vt:lpstr>Twitter Mentions | Yapı Kredi İK</vt:lpstr>
      <vt:lpstr>Twitter Own Tweets Table | Yapı Kredi İK</vt:lpstr>
      <vt:lpstr>Instagram Key Metrics Table | Yapı Kredi İK</vt:lpstr>
      <vt:lpstr>Instagram Followers Total | Yapı Kredi İK</vt:lpstr>
      <vt:lpstr>Instagram Followers Change | Yapı Kredi İK</vt:lpstr>
      <vt:lpstr>Instagram Posts | Yapı Kredi İK</vt:lpstr>
      <vt:lpstr>Instagram Follower Distribution | Yapı Kredi İK</vt:lpstr>
      <vt:lpstr>Instagram Key Metrics Radar | Yapı Kredi İK</vt:lpstr>
      <vt:lpstr>Instagram Total Interactions | Yapı Kredi İK</vt:lpstr>
      <vt:lpstr>Instagram Interaction Rate By Post Type | Yapı Kredi İK</vt:lpstr>
      <vt:lpstr>Instagram Interactions by Post Type | Yapı Kredi İK</vt:lpstr>
      <vt:lpstr>Instagram Interaction Rate | Yapı Kredi İK</vt:lpstr>
      <vt:lpstr>Instagram Posts Table | Yapı Kredi İK</vt:lpstr>
      <vt:lpstr>LinkedIn Followers Table | Yapı Kredi İK</vt:lpstr>
      <vt:lpstr>LinkedIn Follower Distribution | Yapı Kredi İK</vt:lpstr>
      <vt:lpstr>LinkedIn Followers Total | Yapı Kredi İK</vt:lpstr>
      <vt:lpstr>LinkedIn Followers Change | Yapı Kredi İK</vt:lpstr>
      <vt:lpstr>LinkedIn Posts Table | Yapı Kredi İK - 1 of 3</vt:lpstr>
      <vt:lpstr>LinkedIn Posts Table | Yapı Kredi İK - 2 of 3</vt:lpstr>
      <vt:lpstr>LinkedIn Posts Table | Yapı Kredi İK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Rakipli</dc:title>
  <dc:creator>Frederik Peiniger</dc:creator>
  <cp:lastModifiedBy>Frederik Peiniger</cp:lastModifiedBy>
  <cp:revision>1</cp:revision>
  <dcterms:created xsi:type="dcterms:W3CDTF">2019-11-22T07:03:27Z</dcterms:created>
  <dcterms:modified xsi:type="dcterms:W3CDTF">2019-11-22T07:04:23Z</dcterms:modified>
</cp:coreProperties>
</file>