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4" r:id="rId48"/>
    <p:sldId id="305" r:id="rId49"/>
    <p:sldId id="306" r:id="rId50"/>
    <p:sldId id="307" r:id="rId51"/>
    <p:sldId id="308" r:id="rId52"/>
    <p:sldId id="309" r:id="rId53"/>
    <p:sldId id="311" r:id="rId54"/>
    <p:sldId id="312" r:id="rId55"/>
    <p:sldId id="313" r:id="rId56"/>
    <p:sldId id="314" r:id="rId57"/>
    <p:sldId id="315" r:id="rId58"/>
    <p:sldId id="316" r:id="rId59"/>
    <p:sldId id="317" r:id="rId60"/>
    <p:sldId id="318" r:id="rId61"/>
    <p:sldId id="319"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Lst>
  <p:sldSz cx="9144000" cy="6858000" type="screen4x3"/>
  <p:notesSz cx="6858000" cy="9144000"/>
  <p:embeddedFontLst>
    <p:embeddedFont>
      <p:font typeface="Calibri" panose="020F0502020204030204" pitchFamily="34" charset="0"/>
      <p:regular r:id="rId82"/>
      <p:bold r:id="rId83"/>
      <p:italic r:id="rId84"/>
      <p:boldItalic r:id="rId8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3.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2.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1404239</c:v>
                </c:pt>
                <c:pt idx="1">
                  <c:v>1403582</c:v>
                </c:pt>
                <c:pt idx="2">
                  <c:v>1402959</c:v>
                </c:pt>
                <c:pt idx="3">
                  <c:v>1402158</c:v>
                </c:pt>
                <c:pt idx="4">
                  <c:v>1401715</c:v>
                </c:pt>
              </c:numCache>
            </c:numRef>
          </c:val>
          <c:smooth val="0"/>
          <c:extLst>
            <c:ext xmlns:c16="http://schemas.microsoft.com/office/drawing/2014/chart" uri="{C3380CC4-5D6E-409C-BE32-E72D297353CC}">
              <c16:uniqueId val="{00000000-6CB1-4F1A-A3C3-85D84229592A}"/>
            </c:ext>
          </c:extLst>
        </c:ser>
        <c:dLbls>
          <c:showLegendKey val="0"/>
          <c:showVal val="0"/>
          <c:showCatName val="0"/>
          <c:showSerName val="0"/>
          <c:showPercent val="0"/>
          <c:showBubbleSize val="0"/>
        </c:dLbls>
        <c:smooth val="0"/>
        <c:axId val="298382352"/>
        <c:axId val="298383992"/>
      </c:lineChart>
      <c:dateAx>
        <c:axId val="29838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83992"/>
        <c:crosses val="autoZero"/>
        <c:auto val="1"/>
        <c:lblOffset val="100"/>
        <c:baseTimeUnit val="days"/>
      </c:dateAx>
      <c:valAx>
        <c:axId val="29838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8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-639</c:v>
                </c:pt>
                <c:pt idx="1">
                  <c:v>-657</c:v>
                </c:pt>
                <c:pt idx="2">
                  <c:v>-623</c:v>
                </c:pt>
                <c:pt idx="3">
                  <c:v>-801</c:v>
                </c:pt>
                <c:pt idx="4">
                  <c:v>-443</c:v>
                </c:pt>
              </c:numCache>
            </c:numRef>
          </c:val>
          <c:smooth val="0"/>
          <c:extLst>
            <c:ext xmlns:c16="http://schemas.microsoft.com/office/drawing/2014/chart" uri="{C3380CC4-5D6E-409C-BE32-E72D297353CC}">
              <c16:uniqueId val="{00000000-14B8-48EB-9740-FBD8C7A608F3}"/>
            </c:ext>
          </c:extLst>
        </c:ser>
        <c:dLbls>
          <c:showLegendKey val="0"/>
          <c:showVal val="0"/>
          <c:showCatName val="0"/>
          <c:showSerName val="0"/>
          <c:showPercent val="0"/>
          <c:showBubbleSize val="0"/>
        </c:dLbls>
        <c:smooth val="0"/>
        <c:axId val="293105024"/>
        <c:axId val="293105680"/>
      </c:lineChart>
      <c:dateAx>
        <c:axId val="29310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05680"/>
        <c:crosses val="autoZero"/>
        <c:auto val="1"/>
        <c:lblOffset val="100"/>
        <c:baseTimeUnit val="days"/>
      </c:dateAx>
      <c:valAx>
        <c:axId val="29310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0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10288</c:v>
                </c:pt>
                <c:pt idx="1">
                  <c:v>169669</c:v>
                </c:pt>
                <c:pt idx="2">
                  <c:v>404902</c:v>
                </c:pt>
                <c:pt idx="3">
                  <c:v>222770</c:v>
                </c:pt>
                <c:pt idx="4">
                  <c:v>120220</c:v>
                </c:pt>
                <c:pt idx="5">
                  <c:v>56647</c:v>
                </c:pt>
                <c:pt idx="6">
                  <c:v>25926</c:v>
                </c:pt>
              </c:numCache>
            </c:numRef>
          </c:val>
          <c:extLst>
            <c:ext xmlns:c16="http://schemas.microsoft.com/office/drawing/2014/chart" uri="{C3380CC4-5D6E-409C-BE32-E72D297353CC}">
              <c16:uniqueId val="{00000000-3217-4194-8F54-4ECA2BCCEE6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3867</c:v>
                </c:pt>
                <c:pt idx="1">
                  <c:v>48886</c:v>
                </c:pt>
                <c:pt idx="2">
                  <c:v>149923</c:v>
                </c:pt>
                <c:pt idx="3">
                  <c:v>78669</c:v>
                </c:pt>
                <c:pt idx="4">
                  <c:v>48459</c:v>
                </c:pt>
                <c:pt idx="5">
                  <c:v>34820</c:v>
                </c:pt>
                <c:pt idx="6">
                  <c:v>15189</c:v>
                </c:pt>
              </c:numCache>
            </c:numRef>
          </c:val>
          <c:extLst>
            <c:ext xmlns:c16="http://schemas.microsoft.com/office/drawing/2014/chart" uri="{C3380CC4-5D6E-409C-BE32-E72D297353CC}">
              <c16:uniqueId val="{00000001-3217-4194-8F54-4ECA2BCCEE6C}"/>
            </c:ext>
          </c:extLst>
        </c:ser>
        <c:dLbls>
          <c:showLegendKey val="0"/>
          <c:showVal val="0"/>
          <c:showCatName val="0"/>
          <c:showSerName val="0"/>
          <c:showPercent val="0"/>
          <c:showBubbleSize val="0"/>
        </c:dLbls>
        <c:gapWidth val="219"/>
        <c:overlap val="-27"/>
        <c:axId val="301199728"/>
        <c:axId val="301197104"/>
      </c:barChart>
      <c:catAx>
        <c:axId val="30119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97104"/>
        <c:crosses val="autoZero"/>
        <c:auto val="1"/>
        <c:lblAlgn val="ctr"/>
        <c:lblOffset val="100"/>
        <c:noMultiLvlLbl val="0"/>
      </c:catAx>
      <c:valAx>
        <c:axId val="30119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9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6565114</c:v>
                </c:pt>
                <c:pt idx="1">
                  <c:v>5332071</c:v>
                </c:pt>
                <c:pt idx="2">
                  <c:v>6255792</c:v>
                </c:pt>
                <c:pt idx="3">
                  <c:v>6792645</c:v>
                </c:pt>
                <c:pt idx="4">
                  <c:v>5105321</c:v>
                </c:pt>
              </c:numCache>
            </c:numRef>
          </c:val>
          <c:smooth val="0"/>
          <c:extLst>
            <c:ext xmlns:c16="http://schemas.microsoft.com/office/drawing/2014/chart" uri="{C3380CC4-5D6E-409C-BE32-E72D297353CC}">
              <c16:uniqueId val="{00000000-C946-4586-8D09-97B760E7EBE6}"/>
            </c:ext>
          </c:extLst>
        </c:ser>
        <c:dLbls>
          <c:showLegendKey val="0"/>
          <c:showVal val="0"/>
          <c:showCatName val="0"/>
          <c:showSerName val="0"/>
          <c:showPercent val="0"/>
          <c:showBubbleSize val="0"/>
        </c:dLbls>
        <c:smooth val="0"/>
        <c:axId val="301191200"/>
        <c:axId val="301193168"/>
      </c:lineChart>
      <c:dateAx>
        <c:axId val="30119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93168"/>
        <c:crosses val="autoZero"/>
        <c:auto val="1"/>
        <c:lblOffset val="100"/>
        <c:baseTimeUnit val="days"/>
      </c:dateAx>
      <c:valAx>
        <c:axId val="30119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9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Yapı Kredi</c:v>
                </c:pt>
              </c:strCache>
            </c:strRef>
          </c:cat>
          <c:val>
            <c:numRef>
              <c:f>Sheet1!$B$2</c:f>
              <c:numCache>
                <c:formatCode>General</c:formatCode>
                <c:ptCount val="1"/>
                <c:pt idx="0">
                  <c:v>52280</c:v>
                </c:pt>
              </c:numCache>
            </c:numRef>
          </c:val>
          <c:extLst>
            <c:ext xmlns:c16="http://schemas.microsoft.com/office/drawing/2014/chart" uri="{C3380CC4-5D6E-409C-BE32-E72D297353CC}">
              <c16:uniqueId val="{00000000-6A1F-4E28-AA05-E505BE4186ED}"/>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Yapı Kredi</c:v>
                </c:pt>
              </c:strCache>
            </c:strRef>
          </c:cat>
          <c:val>
            <c:numRef>
              <c:f>Sheet1!$C$2</c:f>
              <c:numCache>
                <c:formatCode>General</c:formatCode>
                <c:ptCount val="1"/>
                <c:pt idx="0">
                  <c:v>97102</c:v>
                </c:pt>
              </c:numCache>
            </c:numRef>
          </c:val>
          <c:extLst>
            <c:ext xmlns:c16="http://schemas.microsoft.com/office/drawing/2014/chart" uri="{C3380CC4-5D6E-409C-BE32-E72D297353CC}">
              <c16:uniqueId val="{00000001-6A1F-4E28-AA05-E505BE4186ED}"/>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Yapı Kredi</c:v>
                </c:pt>
              </c:strCache>
            </c:strRef>
          </c:cat>
          <c:val>
            <c:numRef>
              <c:f>Sheet1!$D$2</c:f>
              <c:numCache>
                <c:formatCode>General</c:formatCode>
                <c:ptCount val="1"/>
                <c:pt idx="0">
                  <c:v>12503974</c:v>
                </c:pt>
              </c:numCache>
            </c:numRef>
          </c:val>
          <c:extLst>
            <c:ext xmlns:c16="http://schemas.microsoft.com/office/drawing/2014/chart" uri="{C3380CC4-5D6E-409C-BE32-E72D297353CC}">
              <c16:uniqueId val="{00000002-6A1F-4E28-AA05-E505BE4186ED}"/>
            </c:ext>
          </c:extLst>
        </c:ser>
        <c:dLbls>
          <c:showLegendKey val="0"/>
          <c:showVal val="0"/>
          <c:showCatName val="0"/>
          <c:showSerName val="0"/>
          <c:showPercent val="0"/>
          <c:showBubbleSize val="0"/>
        </c:dLbls>
        <c:gapWidth val="219"/>
        <c:overlap val="-27"/>
        <c:axId val="301194808"/>
        <c:axId val="301195464"/>
      </c:barChart>
      <c:catAx>
        <c:axId val="30119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95464"/>
        <c:crosses val="autoZero"/>
        <c:auto val="1"/>
        <c:lblAlgn val="ctr"/>
        <c:lblOffset val="100"/>
        <c:noMultiLvlLbl val="0"/>
      </c:catAx>
      <c:valAx>
        <c:axId val="30119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9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67970</c:v>
                </c:pt>
                <c:pt idx="1">
                  <c:v>49235</c:v>
                </c:pt>
                <c:pt idx="2">
                  <c:v>69274</c:v>
                </c:pt>
                <c:pt idx="3">
                  <c:v>78269</c:v>
                </c:pt>
                <c:pt idx="4">
                  <c:v>51484</c:v>
                </c:pt>
              </c:numCache>
            </c:numRef>
          </c:val>
          <c:smooth val="0"/>
          <c:extLst>
            <c:ext xmlns:c16="http://schemas.microsoft.com/office/drawing/2014/chart" uri="{C3380CC4-5D6E-409C-BE32-E72D297353CC}">
              <c16:uniqueId val="{00000000-3D27-4290-A32F-50604B6A5D87}"/>
            </c:ext>
          </c:extLst>
        </c:ser>
        <c:dLbls>
          <c:showLegendKey val="0"/>
          <c:showVal val="0"/>
          <c:showCatName val="0"/>
          <c:showSerName val="0"/>
          <c:showPercent val="0"/>
          <c:showBubbleSize val="0"/>
        </c:dLbls>
        <c:smooth val="0"/>
        <c:axId val="302501456"/>
        <c:axId val="302498504"/>
      </c:lineChart>
      <c:dateAx>
        <c:axId val="302501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98504"/>
        <c:crosses val="autoZero"/>
        <c:auto val="1"/>
        <c:lblOffset val="100"/>
        <c:baseTimeUnit val="days"/>
      </c:dateAx>
      <c:valAx>
        <c:axId val="30249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0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1.0353209403522901</c:v>
                </c:pt>
                <c:pt idx="1">
                  <c:v>0.92337480127327598</c:v>
                </c:pt>
                <c:pt idx="2">
                  <c:v>1.10735778938942</c:v>
                </c:pt>
                <c:pt idx="3">
                  <c:v>1.1522610117266501</c:v>
                </c:pt>
                <c:pt idx="4">
                  <c:v>1.00843805903684</c:v>
                </c:pt>
              </c:numCache>
            </c:numRef>
          </c:val>
          <c:smooth val="0"/>
          <c:extLst>
            <c:ext xmlns:c16="http://schemas.microsoft.com/office/drawing/2014/chart" uri="{C3380CC4-5D6E-409C-BE32-E72D297353CC}">
              <c16:uniqueId val="{00000000-5392-44CE-A87E-5603555168EF}"/>
            </c:ext>
          </c:extLst>
        </c:ser>
        <c:dLbls>
          <c:showLegendKey val="0"/>
          <c:showVal val="0"/>
          <c:showCatName val="0"/>
          <c:showSerName val="0"/>
          <c:showPercent val="0"/>
          <c:showBubbleSize val="0"/>
        </c:dLbls>
        <c:smooth val="0"/>
        <c:axId val="302493912"/>
        <c:axId val="302502768"/>
      </c:lineChart>
      <c:dateAx>
        <c:axId val="30249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02768"/>
        <c:crosses val="autoZero"/>
        <c:auto val="1"/>
        <c:lblOffset val="100"/>
        <c:baseTimeUnit val="days"/>
      </c:dateAx>
      <c:valAx>
        <c:axId val="30250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9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1</c:v>
                </c:pt>
                <c:pt idx="1">
                  <c:v>5</c:v>
                </c:pt>
                <c:pt idx="2">
                  <c:v>0</c:v>
                </c:pt>
                <c:pt idx="3">
                  <c:v>0</c:v>
                </c:pt>
                <c:pt idx="4">
                  <c:v>2</c:v>
                </c:pt>
              </c:numCache>
            </c:numRef>
          </c:val>
          <c:smooth val="0"/>
          <c:extLst>
            <c:ext xmlns:c16="http://schemas.microsoft.com/office/drawing/2014/chart" uri="{C3380CC4-5D6E-409C-BE32-E72D297353CC}">
              <c16:uniqueId val="{00000000-AF23-4744-9577-CB97CAA5608E}"/>
            </c:ext>
          </c:extLst>
        </c:ser>
        <c:dLbls>
          <c:showLegendKey val="0"/>
          <c:showVal val="0"/>
          <c:showCatName val="0"/>
          <c:showSerName val="0"/>
          <c:showPercent val="0"/>
          <c:showBubbleSize val="0"/>
        </c:dLbls>
        <c:smooth val="0"/>
        <c:axId val="302496864"/>
        <c:axId val="302498832"/>
      </c:lineChart>
      <c:dateAx>
        <c:axId val="30249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98832"/>
        <c:crosses val="autoZero"/>
        <c:auto val="1"/>
        <c:lblOffset val="100"/>
        <c:baseTimeUnit val="days"/>
      </c:dateAx>
      <c:valAx>
        <c:axId val="30249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9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Yapı Kredi</c:v>
                </c:pt>
              </c:strCache>
            </c:strRef>
          </c:cat>
          <c:val>
            <c:numRef>
              <c:f>Sheet1!$B$2</c:f>
              <c:numCache>
                <c:formatCode>General</c:formatCode>
                <c:ptCount val="1"/>
                <c:pt idx="0">
                  <c:v>68</c:v>
                </c:pt>
              </c:numCache>
            </c:numRef>
          </c:val>
          <c:extLst>
            <c:ext xmlns:c16="http://schemas.microsoft.com/office/drawing/2014/chart" uri="{C3380CC4-5D6E-409C-BE32-E72D297353CC}">
              <c16:uniqueId val="{00000000-AAAF-4611-A656-9E41483DB3B8}"/>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Yapı Kredi</c:v>
                </c:pt>
              </c:strCache>
            </c:strRef>
          </c:cat>
          <c:val>
            <c:numRef>
              <c:f>Sheet1!$C$2</c:f>
              <c:numCache>
                <c:formatCode>General</c:formatCode>
                <c:ptCount val="1"/>
                <c:pt idx="0">
                  <c:v>1718</c:v>
                </c:pt>
              </c:numCache>
            </c:numRef>
          </c:val>
          <c:extLst>
            <c:ext xmlns:c16="http://schemas.microsoft.com/office/drawing/2014/chart" uri="{C3380CC4-5D6E-409C-BE32-E72D297353CC}">
              <c16:uniqueId val="{00000001-AAAF-4611-A656-9E41483DB3B8}"/>
            </c:ext>
          </c:extLst>
        </c:ser>
        <c:dLbls>
          <c:showLegendKey val="0"/>
          <c:showVal val="0"/>
          <c:showCatName val="0"/>
          <c:showSerName val="0"/>
          <c:showPercent val="0"/>
          <c:showBubbleSize val="0"/>
        </c:dLbls>
        <c:gapWidth val="219"/>
        <c:overlap val="-27"/>
        <c:axId val="302508672"/>
        <c:axId val="302509000"/>
      </c:barChart>
      <c:catAx>
        <c:axId val="30250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09000"/>
        <c:crosses val="autoZero"/>
        <c:auto val="1"/>
        <c:lblAlgn val="ctr"/>
        <c:lblOffset val="100"/>
        <c:noMultiLvlLbl val="0"/>
      </c:catAx>
      <c:valAx>
        <c:axId val="30250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0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c:v>
                </c:pt>
              </c:strCache>
            </c:strRef>
          </c:tx>
          <c:spPr>
            <a:solidFill>
              <a:schemeClr val="accent1"/>
            </a:solidFill>
            <a:ln>
              <a:noFill/>
            </a:ln>
            <a:effectLst/>
          </c:spPr>
          <c:invertIfNegative val="0"/>
          <c:cat>
            <c:strRef>
              <c:f>Sheet1!$A$2:$A$3</c:f>
              <c:strCache>
                <c:ptCount val="2"/>
                <c:pt idx="0">
                  <c:v>Album</c:v>
                </c:pt>
                <c:pt idx="1">
                  <c:v>Video</c:v>
                </c:pt>
              </c:strCache>
            </c:strRef>
          </c:cat>
          <c:val>
            <c:numRef>
              <c:f>Sheet1!$B$2:$B$3</c:f>
              <c:numCache>
                <c:formatCode>General</c:formatCode>
                <c:ptCount val="2"/>
                <c:pt idx="0">
                  <c:v>4.8431185695136996E-3</c:v>
                </c:pt>
                <c:pt idx="1">
                  <c:v>1.7496224468710402E-2</c:v>
                </c:pt>
              </c:numCache>
            </c:numRef>
          </c:val>
          <c:extLst>
            <c:ext xmlns:c16="http://schemas.microsoft.com/office/drawing/2014/chart" uri="{C3380CC4-5D6E-409C-BE32-E72D297353CC}">
              <c16:uniqueId val="{00000000-2246-4360-A2EE-F3DAACC1C3DB}"/>
            </c:ext>
          </c:extLst>
        </c:ser>
        <c:dLbls>
          <c:showLegendKey val="0"/>
          <c:showVal val="0"/>
          <c:showCatName val="0"/>
          <c:showSerName val="0"/>
          <c:showPercent val="0"/>
          <c:showBubbleSize val="0"/>
        </c:dLbls>
        <c:gapWidth val="219"/>
        <c:overlap val="-27"/>
        <c:axId val="302507360"/>
        <c:axId val="293106336"/>
      </c:barChart>
      <c:catAx>
        <c:axId val="30250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06336"/>
        <c:crosses val="autoZero"/>
        <c:auto val="1"/>
        <c:lblAlgn val="ctr"/>
        <c:lblOffset val="100"/>
        <c:noMultiLvlLbl val="0"/>
      </c:catAx>
      <c:valAx>
        <c:axId val="29310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0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Yapı Kredi</c:v>
                </c:pt>
              </c:strCache>
            </c:strRef>
          </c:cat>
          <c:val>
            <c:numRef>
              <c:f>Sheet1!$B$2</c:f>
              <c:numCache>
                <c:formatCode>General</c:formatCode>
                <c:ptCount val="1"/>
                <c:pt idx="0">
                  <c:v>1314</c:v>
                </c:pt>
              </c:numCache>
            </c:numRef>
          </c:val>
          <c:extLst>
            <c:ext xmlns:c16="http://schemas.microsoft.com/office/drawing/2014/chart" uri="{C3380CC4-5D6E-409C-BE32-E72D297353CC}">
              <c16:uniqueId val="{00000000-8C9A-45A8-BCF4-0E6365832E5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Yapı Kredi</c:v>
                </c:pt>
              </c:strCache>
            </c:strRef>
          </c:cat>
          <c:val>
            <c:numRef>
              <c:f>Sheet1!$C$2</c:f>
              <c:numCache>
                <c:formatCode>General</c:formatCode>
                <c:ptCount val="1"/>
                <c:pt idx="0">
                  <c:v>101</c:v>
                </c:pt>
              </c:numCache>
            </c:numRef>
          </c:val>
          <c:extLst>
            <c:ext xmlns:c16="http://schemas.microsoft.com/office/drawing/2014/chart" uri="{C3380CC4-5D6E-409C-BE32-E72D297353CC}">
              <c16:uniqueId val="{00000001-8C9A-45A8-BCF4-0E6365832E5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Yapı Kredi</c:v>
                </c:pt>
              </c:strCache>
            </c:strRef>
          </c:cat>
          <c:val>
            <c:numRef>
              <c:f>Sheet1!$D$2</c:f>
              <c:numCache>
                <c:formatCode>General</c:formatCode>
                <c:ptCount val="1"/>
                <c:pt idx="0">
                  <c:v>5</c:v>
                </c:pt>
              </c:numCache>
            </c:numRef>
          </c:val>
          <c:extLst>
            <c:ext xmlns:c16="http://schemas.microsoft.com/office/drawing/2014/chart" uri="{C3380CC4-5D6E-409C-BE32-E72D297353CC}">
              <c16:uniqueId val="{00000002-8C9A-45A8-BCF4-0E6365832E5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Yapı Kredi</c:v>
                </c:pt>
              </c:strCache>
            </c:strRef>
          </c:cat>
          <c:val>
            <c:numRef>
              <c:f>Sheet1!$E$2</c:f>
              <c:numCache>
                <c:formatCode>General</c:formatCode>
                <c:ptCount val="1"/>
                <c:pt idx="0">
                  <c:v>2</c:v>
                </c:pt>
              </c:numCache>
            </c:numRef>
          </c:val>
          <c:extLst>
            <c:ext xmlns:c16="http://schemas.microsoft.com/office/drawing/2014/chart" uri="{C3380CC4-5D6E-409C-BE32-E72D297353CC}">
              <c16:uniqueId val="{00000003-8C9A-45A8-BCF4-0E6365832E5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Yapı Kredi</c:v>
                </c:pt>
              </c:strCache>
            </c:strRef>
          </c:cat>
          <c:val>
            <c:numRef>
              <c:f>Sheet1!$F$2</c:f>
              <c:numCache>
                <c:formatCode>General</c:formatCode>
                <c:ptCount val="1"/>
                <c:pt idx="0">
                  <c:v>0</c:v>
                </c:pt>
              </c:numCache>
            </c:numRef>
          </c:val>
          <c:extLst>
            <c:ext xmlns:c16="http://schemas.microsoft.com/office/drawing/2014/chart" uri="{C3380CC4-5D6E-409C-BE32-E72D297353CC}">
              <c16:uniqueId val="{00000004-8C9A-45A8-BCF4-0E6365832E5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Yapı Kredi</c:v>
                </c:pt>
              </c:strCache>
            </c:strRef>
          </c:cat>
          <c:val>
            <c:numRef>
              <c:f>Sheet1!$G$2</c:f>
              <c:numCache>
                <c:formatCode>General</c:formatCode>
                <c:ptCount val="1"/>
                <c:pt idx="0">
                  <c:v>1</c:v>
                </c:pt>
              </c:numCache>
            </c:numRef>
          </c:val>
          <c:extLst>
            <c:ext xmlns:c16="http://schemas.microsoft.com/office/drawing/2014/chart" uri="{C3380CC4-5D6E-409C-BE32-E72D297353CC}">
              <c16:uniqueId val="{00000005-8C9A-45A8-BCF4-0E6365832E5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Yapı Kredi</c:v>
                </c:pt>
              </c:strCache>
            </c:strRef>
          </c:cat>
          <c:val>
            <c:numRef>
              <c:f>Sheet1!$H$2</c:f>
              <c:numCache>
                <c:formatCode>General</c:formatCode>
                <c:ptCount val="1"/>
                <c:pt idx="0">
                  <c:v>87</c:v>
                </c:pt>
              </c:numCache>
            </c:numRef>
          </c:val>
          <c:extLst>
            <c:ext xmlns:c16="http://schemas.microsoft.com/office/drawing/2014/chart" uri="{C3380CC4-5D6E-409C-BE32-E72D297353CC}">
              <c16:uniqueId val="{00000006-8C9A-45A8-BCF4-0E6365832E5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Yapı Kredi</c:v>
                </c:pt>
              </c:strCache>
            </c:strRef>
          </c:cat>
          <c:val>
            <c:numRef>
              <c:f>Sheet1!$I$2</c:f>
              <c:numCache>
                <c:formatCode>General</c:formatCode>
                <c:ptCount val="1"/>
                <c:pt idx="0">
                  <c:v>276</c:v>
                </c:pt>
              </c:numCache>
            </c:numRef>
          </c:val>
          <c:extLst>
            <c:ext xmlns:c16="http://schemas.microsoft.com/office/drawing/2014/chart" uri="{C3380CC4-5D6E-409C-BE32-E72D297353CC}">
              <c16:uniqueId val="{00000007-8C9A-45A8-BCF4-0E6365832E53}"/>
            </c:ext>
          </c:extLst>
        </c:ser>
        <c:dLbls>
          <c:showLegendKey val="0"/>
          <c:showVal val="0"/>
          <c:showCatName val="0"/>
          <c:showSerName val="0"/>
          <c:showPercent val="0"/>
          <c:showBubbleSize val="0"/>
        </c:dLbls>
        <c:gapWidth val="219"/>
        <c:overlap val="-27"/>
        <c:axId val="299706456"/>
        <c:axId val="299707768"/>
      </c:barChart>
      <c:catAx>
        <c:axId val="29970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07768"/>
        <c:crosses val="autoZero"/>
        <c:auto val="1"/>
        <c:lblAlgn val="ctr"/>
        <c:lblOffset val="100"/>
        <c:noMultiLvlLbl val="0"/>
      </c:catAx>
      <c:valAx>
        <c:axId val="29970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70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203192</c:v>
                </c:pt>
                <c:pt idx="1">
                  <c:v>203261</c:v>
                </c:pt>
                <c:pt idx="2">
                  <c:v>203310</c:v>
                </c:pt>
                <c:pt idx="3">
                  <c:v>203354</c:v>
                </c:pt>
                <c:pt idx="4">
                  <c:v>203494</c:v>
                </c:pt>
              </c:numCache>
            </c:numRef>
          </c:val>
          <c:smooth val="0"/>
          <c:extLst>
            <c:ext xmlns:c16="http://schemas.microsoft.com/office/drawing/2014/chart" uri="{C3380CC4-5D6E-409C-BE32-E72D297353CC}">
              <c16:uniqueId val="{00000000-CD20-4E42-B21F-50AAD476F969}"/>
            </c:ext>
          </c:extLst>
        </c:ser>
        <c:dLbls>
          <c:showLegendKey val="0"/>
          <c:showVal val="0"/>
          <c:showCatName val="0"/>
          <c:showSerName val="0"/>
          <c:showPercent val="0"/>
          <c:showBubbleSize val="0"/>
        </c:dLbls>
        <c:smooth val="0"/>
        <c:axId val="513931000"/>
        <c:axId val="513931328"/>
      </c:lineChart>
      <c:dateAx>
        <c:axId val="51393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31328"/>
        <c:crosses val="autoZero"/>
        <c:auto val="1"/>
        <c:lblOffset val="100"/>
        <c:baseTimeUnit val="days"/>
      </c:dateAx>
      <c:valAx>
        <c:axId val="51393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3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28</c:v>
                </c:pt>
                <c:pt idx="1">
                  <c:v>69</c:v>
                </c:pt>
                <c:pt idx="2">
                  <c:v>49</c:v>
                </c:pt>
                <c:pt idx="3">
                  <c:v>44</c:v>
                </c:pt>
                <c:pt idx="4">
                  <c:v>140</c:v>
                </c:pt>
              </c:numCache>
            </c:numRef>
          </c:val>
          <c:smooth val="0"/>
          <c:extLst>
            <c:ext xmlns:c16="http://schemas.microsoft.com/office/drawing/2014/chart" uri="{C3380CC4-5D6E-409C-BE32-E72D297353CC}">
              <c16:uniqueId val="{00000000-7ACF-4EF6-9443-8E32C1FE0285}"/>
            </c:ext>
          </c:extLst>
        </c:ser>
        <c:dLbls>
          <c:showLegendKey val="0"/>
          <c:showVal val="0"/>
          <c:showCatName val="0"/>
          <c:showSerName val="0"/>
          <c:showPercent val="0"/>
          <c:showBubbleSize val="0"/>
        </c:dLbls>
        <c:smooth val="0"/>
        <c:axId val="513929688"/>
        <c:axId val="513924112"/>
      </c:lineChart>
      <c:dateAx>
        <c:axId val="51392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24112"/>
        <c:crosses val="autoZero"/>
        <c:auto val="1"/>
        <c:lblOffset val="100"/>
        <c:baseTimeUnit val="days"/>
      </c:dateAx>
      <c:valAx>
        <c:axId val="51392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2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1</c:v>
                </c:pt>
                <c:pt idx="1">
                  <c:v>5</c:v>
                </c:pt>
                <c:pt idx="2">
                  <c:v>0</c:v>
                </c:pt>
                <c:pt idx="3">
                  <c:v>2</c:v>
                </c:pt>
                <c:pt idx="4">
                  <c:v>2</c:v>
                </c:pt>
              </c:numCache>
            </c:numRef>
          </c:val>
          <c:smooth val="0"/>
          <c:extLst>
            <c:ext xmlns:c16="http://schemas.microsoft.com/office/drawing/2014/chart" uri="{C3380CC4-5D6E-409C-BE32-E72D297353CC}">
              <c16:uniqueId val="{00000000-04DF-486B-94EA-FE525568A465}"/>
            </c:ext>
          </c:extLst>
        </c:ser>
        <c:dLbls>
          <c:showLegendKey val="0"/>
          <c:showVal val="0"/>
          <c:showCatName val="0"/>
          <c:showSerName val="0"/>
          <c:showPercent val="0"/>
          <c:showBubbleSize val="0"/>
        </c:dLbls>
        <c:smooth val="0"/>
        <c:axId val="513941824"/>
        <c:axId val="513939200"/>
      </c:lineChart>
      <c:dateAx>
        <c:axId val="51394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39200"/>
        <c:crosses val="autoZero"/>
        <c:auto val="1"/>
        <c:lblOffset val="100"/>
        <c:baseTimeUnit val="days"/>
      </c:dateAx>
      <c:valAx>
        <c:axId val="51393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4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Yapı Kredi</c:v>
                </c:pt>
              </c:strCache>
            </c:strRef>
          </c:cat>
          <c:val>
            <c:numRef>
              <c:f>Sheet1!$B$2</c:f>
              <c:numCache>
                <c:formatCode>General</c:formatCode>
                <c:ptCount val="1"/>
                <c:pt idx="0">
                  <c:v>215</c:v>
                </c:pt>
              </c:numCache>
            </c:numRef>
          </c:val>
          <c:extLst>
            <c:ext xmlns:c16="http://schemas.microsoft.com/office/drawing/2014/chart" uri="{C3380CC4-5D6E-409C-BE32-E72D297353CC}">
              <c16:uniqueId val="{00000000-3E60-4E0E-8235-6CB228543C8D}"/>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Yapı Kredi</c:v>
                </c:pt>
              </c:strCache>
            </c:strRef>
          </c:cat>
          <c:val>
            <c:numRef>
              <c:f>Sheet1!$C$2</c:f>
              <c:numCache>
                <c:formatCode>General</c:formatCode>
                <c:ptCount val="1"/>
                <c:pt idx="0">
                  <c:v>968</c:v>
                </c:pt>
              </c:numCache>
            </c:numRef>
          </c:val>
          <c:extLst>
            <c:ext xmlns:c16="http://schemas.microsoft.com/office/drawing/2014/chart" uri="{C3380CC4-5D6E-409C-BE32-E72D297353CC}">
              <c16:uniqueId val="{00000001-3E60-4E0E-8235-6CB228543C8D}"/>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Yapı Kredi</c:v>
                </c:pt>
              </c:strCache>
            </c:strRef>
          </c:cat>
          <c:val>
            <c:numRef>
              <c:f>Sheet1!$D$2</c:f>
              <c:numCache>
                <c:formatCode>General</c:formatCode>
                <c:ptCount val="1"/>
                <c:pt idx="0">
                  <c:v>24</c:v>
                </c:pt>
              </c:numCache>
            </c:numRef>
          </c:val>
          <c:extLst>
            <c:ext xmlns:c16="http://schemas.microsoft.com/office/drawing/2014/chart" uri="{C3380CC4-5D6E-409C-BE32-E72D297353CC}">
              <c16:uniqueId val="{00000002-3E60-4E0E-8235-6CB228543C8D}"/>
            </c:ext>
          </c:extLst>
        </c:ser>
        <c:dLbls>
          <c:showLegendKey val="0"/>
          <c:showVal val="0"/>
          <c:showCatName val="0"/>
          <c:showSerName val="0"/>
          <c:showPercent val="0"/>
          <c:showBubbleSize val="0"/>
        </c:dLbls>
        <c:gapWidth val="219"/>
        <c:overlap val="-27"/>
        <c:axId val="513934936"/>
        <c:axId val="513934608"/>
      </c:barChart>
      <c:catAx>
        <c:axId val="51393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34608"/>
        <c:crosses val="autoZero"/>
        <c:auto val="1"/>
        <c:lblAlgn val="ctr"/>
        <c:lblOffset val="100"/>
        <c:noMultiLvlLbl val="0"/>
      </c:catAx>
      <c:valAx>
        <c:axId val="51393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3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7.3826890706671002E-3</c:v>
                </c:pt>
                <c:pt idx="1">
                  <c:v>7.9714209795990702E-3</c:v>
                </c:pt>
                <c:pt idx="2">
                  <c:v>0</c:v>
                </c:pt>
                <c:pt idx="3">
                  <c:v>1.7213227627722202E-2</c:v>
                </c:pt>
                <c:pt idx="4">
                  <c:v>0.25586951392166102</c:v>
                </c:pt>
              </c:numCache>
            </c:numRef>
          </c:val>
          <c:smooth val="0"/>
          <c:extLst>
            <c:ext xmlns:c16="http://schemas.microsoft.com/office/drawing/2014/chart" uri="{C3380CC4-5D6E-409C-BE32-E72D297353CC}">
              <c16:uniqueId val="{00000000-6661-4340-B116-EA988F9B00C3}"/>
            </c:ext>
          </c:extLst>
        </c:ser>
        <c:dLbls>
          <c:showLegendKey val="0"/>
          <c:showVal val="0"/>
          <c:showCatName val="0"/>
          <c:showSerName val="0"/>
          <c:showPercent val="0"/>
          <c:showBubbleSize val="0"/>
        </c:dLbls>
        <c:smooth val="0"/>
        <c:axId val="513936248"/>
        <c:axId val="513936904"/>
      </c:lineChart>
      <c:dateAx>
        <c:axId val="513936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36904"/>
        <c:crosses val="autoZero"/>
        <c:auto val="1"/>
        <c:lblOffset val="100"/>
        <c:baseTimeUnit val="days"/>
      </c:dateAx>
      <c:valAx>
        <c:axId val="51393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3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302</c:v>
                </c:pt>
                <c:pt idx="1">
                  <c:v>195</c:v>
                </c:pt>
                <c:pt idx="2">
                  <c:v>189</c:v>
                </c:pt>
                <c:pt idx="3">
                  <c:v>199</c:v>
                </c:pt>
                <c:pt idx="4">
                  <c:v>225</c:v>
                </c:pt>
              </c:numCache>
            </c:numRef>
          </c:val>
          <c:smooth val="0"/>
          <c:extLst>
            <c:ext xmlns:c16="http://schemas.microsoft.com/office/drawing/2014/chart" uri="{C3380CC4-5D6E-409C-BE32-E72D297353CC}">
              <c16:uniqueId val="{00000000-4480-4107-ABCE-17432C537BE6}"/>
            </c:ext>
          </c:extLst>
        </c:ser>
        <c:dLbls>
          <c:showLegendKey val="0"/>
          <c:showVal val="0"/>
          <c:showCatName val="0"/>
          <c:showSerName val="0"/>
          <c:showPercent val="0"/>
          <c:showBubbleSize val="0"/>
        </c:dLbls>
        <c:smooth val="0"/>
        <c:axId val="513947728"/>
        <c:axId val="513947072"/>
      </c:lineChart>
      <c:dateAx>
        <c:axId val="51394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47072"/>
        <c:crosses val="autoZero"/>
        <c:auto val="1"/>
        <c:lblOffset val="100"/>
        <c:baseTimeUnit val="days"/>
      </c:dateAx>
      <c:valAx>
        <c:axId val="51394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4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79160</c:v>
                </c:pt>
                <c:pt idx="1">
                  <c:v>79301</c:v>
                </c:pt>
                <c:pt idx="2">
                  <c:v>79528</c:v>
                </c:pt>
                <c:pt idx="3">
                  <c:v>79734</c:v>
                </c:pt>
                <c:pt idx="4">
                  <c:v>79932</c:v>
                </c:pt>
              </c:numCache>
            </c:numRef>
          </c:val>
          <c:smooth val="0"/>
          <c:extLst>
            <c:ext xmlns:c16="http://schemas.microsoft.com/office/drawing/2014/chart" uri="{C3380CC4-5D6E-409C-BE32-E72D297353CC}">
              <c16:uniqueId val="{00000000-9D38-478E-8001-9B8D47517431}"/>
            </c:ext>
          </c:extLst>
        </c:ser>
        <c:dLbls>
          <c:showLegendKey val="0"/>
          <c:showVal val="0"/>
          <c:showCatName val="0"/>
          <c:showSerName val="0"/>
          <c:showPercent val="0"/>
          <c:showBubbleSize val="0"/>
        </c:dLbls>
        <c:smooth val="0"/>
        <c:axId val="513954616"/>
        <c:axId val="513960192"/>
      </c:lineChart>
      <c:dateAx>
        <c:axId val="51395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60192"/>
        <c:crosses val="autoZero"/>
        <c:auto val="1"/>
        <c:lblOffset val="100"/>
        <c:baseTimeUnit val="days"/>
      </c:dateAx>
      <c:valAx>
        <c:axId val="51396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5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173</c:v>
                </c:pt>
                <c:pt idx="1">
                  <c:v>141</c:v>
                </c:pt>
                <c:pt idx="2">
                  <c:v>227</c:v>
                </c:pt>
                <c:pt idx="3">
                  <c:v>206</c:v>
                </c:pt>
                <c:pt idx="4">
                  <c:v>198</c:v>
                </c:pt>
              </c:numCache>
            </c:numRef>
          </c:val>
          <c:smooth val="0"/>
          <c:extLst>
            <c:ext xmlns:c16="http://schemas.microsoft.com/office/drawing/2014/chart" uri="{C3380CC4-5D6E-409C-BE32-E72D297353CC}">
              <c16:uniqueId val="{00000000-8E80-4B02-A981-CFAF48AF10F8}"/>
            </c:ext>
          </c:extLst>
        </c:ser>
        <c:dLbls>
          <c:showLegendKey val="0"/>
          <c:showVal val="0"/>
          <c:showCatName val="0"/>
          <c:showSerName val="0"/>
          <c:showPercent val="0"/>
          <c:showBubbleSize val="0"/>
        </c:dLbls>
        <c:smooth val="0"/>
        <c:axId val="513961832"/>
        <c:axId val="513960520"/>
      </c:lineChart>
      <c:dateAx>
        <c:axId val="51396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60520"/>
        <c:crosses val="autoZero"/>
        <c:auto val="1"/>
        <c:lblOffset val="100"/>
        <c:baseTimeUnit val="days"/>
      </c:dateAx>
      <c:valAx>
        <c:axId val="51396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6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1</c:v>
                </c:pt>
                <c:pt idx="1">
                  <c:v>6</c:v>
                </c:pt>
                <c:pt idx="2">
                  <c:v>1</c:v>
                </c:pt>
                <c:pt idx="3">
                  <c:v>2</c:v>
                </c:pt>
                <c:pt idx="4">
                  <c:v>2</c:v>
                </c:pt>
              </c:numCache>
            </c:numRef>
          </c:val>
          <c:smooth val="0"/>
          <c:extLst>
            <c:ext xmlns:c16="http://schemas.microsoft.com/office/drawing/2014/chart" uri="{C3380CC4-5D6E-409C-BE32-E72D297353CC}">
              <c16:uniqueId val="{00000000-BA3E-44A9-B460-49630C1AF9CB}"/>
            </c:ext>
          </c:extLst>
        </c:ser>
        <c:dLbls>
          <c:showLegendKey val="0"/>
          <c:showVal val="0"/>
          <c:showCatName val="0"/>
          <c:showSerName val="0"/>
          <c:showPercent val="0"/>
          <c:showBubbleSize val="0"/>
        </c:dLbls>
        <c:smooth val="0"/>
        <c:axId val="513959208"/>
        <c:axId val="513957568"/>
      </c:lineChart>
      <c:dateAx>
        <c:axId val="51395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57568"/>
        <c:crosses val="autoZero"/>
        <c:auto val="1"/>
        <c:lblOffset val="100"/>
        <c:baseTimeUnit val="days"/>
      </c:dateAx>
      <c:valAx>
        <c:axId val="51395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5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4254410</c:v>
                </c:pt>
                <c:pt idx="1">
                  <c:v>3835042</c:v>
                </c:pt>
                <c:pt idx="2">
                  <c:v>3799355</c:v>
                </c:pt>
                <c:pt idx="3">
                  <c:v>4170991</c:v>
                </c:pt>
                <c:pt idx="4">
                  <c:v>4282847</c:v>
                </c:pt>
              </c:numCache>
            </c:numRef>
          </c:val>
          <c:smooth val="0"/>
          <c:extLst>
            <c:ext xmlns:c16="http://schemas.microsoft.com/office/drawing/2014/chart" uri="{C3380CC4-5D6E-409C-BE32-E72D297353CC}">
              <c16:uniqueId val="{00000000-22FC-4D8A-BA1A-4BCBBC5A1EF3}"/>
            </c:ext>
          </c:extLst>
        </c:ser>
        <c:dLbls>
          <c:showLegendKey val="0"/>
          <c:showVal val="0"/>
          <c:showCatName val="0"/>
          <c:showSerName val="0"/>
          <c:showPercent val="0"/>
          <c:showBubbleSize val="0"/>
        </c:dLbls>
        <c:smooth val="0"/>
        <c:axId val="513970360"/>
        <c:axId val="513966096"/>
      </c:lineChart>
      <c:dateAx>
        <c:axId val="51397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66096"/>
        <c:crosses val="autoZero"/>
        <c:auto val="1"/>
        <c:lblOffset val="100"/>
        <c:baseTimeUnit val="days"/>
      </c:dateAx>
      <c:valAx>
        <c:axId val="51396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8755460</c:v>
                </c:pt>
                <c:pt idx="1">
                  <c:v>8215570</c:v>
                </c:pt>
                <c:pt idx="2">
                  <c:v>8889251</c:v>
                </c:pt>
                <c:pt idx="3">
                  <c:v>9532176</c:v>
                </c:pt>
                <c:pt idx="4">
                  <c:v>9790153</c:v>
                </c:pt>
              </c:numCache>
            </c:numRef>
          </c:val>
          <c:smooth val="0"/>
          <c:extLst>
            <c:ext xmlns:c16="http://schemas.microsoft.com/office/drawing/2014/chart" uri="{C3380CC4-5D6E-409C-BE32-E72D297353CC}">
              <c16:uniqueId val="{00000000-CEFA-454E-A6D1-1B9DB0EB29D9}"/>
            </c:ext>
          </c:extLst>
        </c:ser>
        <c:dLbls>
          <c:showLegendKey val="0"/>
          <c:showVal val="0"/>
          <c:showCatName val="0"/>
          <c:showSerName val="0"/>
          <c:showPercent val="0"/>
          <c:showBubbleSize val="0"/>
        </c:dLbls>
        <c:smooth val="0"/>
        <c:axId val="513964128"/>
        <c:axId val="513972000"/>
      </c:lineChart>
      <c:dateAx>
        <c:axId val="51396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2000"/>
        <c:crosses val="autoZero"/>
        <c:auto val="1"/>
        <c:lblOffset val="100"/>
        <c:baseTimeUnit val="days"/>
      </c:dateAx>
      <c:valAx>
        <c:axId val="51397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6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yapikredi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0.47799999999999998</c:v>
                </c:pt>
                <c:pt idx="1">
                  <c:v>0.76839999999999997</c:v>
                </c:pt>
                <c:pt idx="2">
                  <c:v>0.55530000000000002</c:v>
                </c:pt>
                <c:pt idx="3">
                  <c:v>0.4703</c:v>
                </c:pt>
                <c:pt idx="4">
                  <c:v>4.7743000000000002</c:v>
                </c:pt>
              </c:numCache>
            </c:numRef>
          </c:val>
          <c:smooth val="0"/>
          <c:extLst>
            <c:ext xmlns:c16="http://schemas.microsoft.com/office/drawing/2014/chart" uri="{C3380CC4-5D6E-409C-BE32-E72D297353CC}">
              <c16:uniqueId val="{00000000-4938-4BD3-A539-9570723AFE43}"/>
            </c:ext>
          </c:extLst>
        </c:ser>
        <c:dLbls>
          <c:showLegendKey val="0"/>
          <c:showVal val="0"/>
          <c:showCatName val="0"/>
          <c:showSerName val="0"/>
          <c:showPercent val="0"/>
          <c:showBubbleSize val="0"/>
        </c:dLbls>
        <c:smooth val="0"/>
        <c:axId val="513973968"/>
        <c:axId val="513970688"/>
      </c:lineChart>
      <c:dateAx>
        <c:axId val="51397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0688"/>
        <c:crosses val="autoZero"/>
        <c:auto val="1"/>
        <c:lblOffset val="100"/>
        <c:baseTimeUnit val="days"/>
      </c:dateAx>
      <c:valAx>
        <c:axId val="51397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yapikredi</c:v>
                </c:pt>
              </c:strCache>
            </c:strRef>
          </c:cat>
          <c:val>
            <c:numRef>
              <c:f>Sheet1!$B$2</c:f>
              <c:numCache>
                <c:formatCode>General</c:formatCode>
                <c:ptCount val="1"/>
                <c:pt idx="0">
                  <c:v>769</c:v>
                </c:pt>
              </c:numCache>
            </c:numRef>
          </c:val>
          <c:extLst>
            <c:ext xmlns:c16="http://schemas.microsoft.com/office/drawing/2014/chart" uri="{C3380CC4-5D6E-409C-BE32-E72D297353CC}">
              <c16:uniqueId val="{00000000-9F57-4A2B-BC96-688A3131960A}"/>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yapikredi</c:v>
                </c:pt>
              </c:strCache>
            </c:strRef>
          </c:cat>
          <c:val>
            <c:numRef>
              <c:f>Sheet1!$C$2</c:f>
              <c:numCache>
                <c:formatCode>General</c:formatCode>
                <c:ptCount val="1"/>
                <c:pt idx="0">
                  <c:v>4952</c:v>
                </c:pt>
              </c:numCache>
            </c:numRef>
          </c:val>
          <c:extLst>
            <c:ext xmlns:c16="http://schemas.microsoft.com/office/drawing/2014/chart" uri="{C3380CC4-5D6E-409C-BE32-E72D297353CC}">
              <c16:uniqueId val="{00000001-9F57-4A2B-BC96-688A3131960A}"/>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yapikredi</c:v>
                </c:pt>
              </c:strCache>
            </c:strRef>
          </c:cat>
          <c:val>
            <c:numRef>
              <c:f>Sheet1!$D$2</c:f>
              <c:numCache>
                <c:formatCode>General</c:formatCode>
                <c:ptCount val="1"/>
                <c:pt idx="0">
                  <c:v>7123</c:v>
                </c:pt>
              </c:numCache>
            </c:numRef>
          </c:val>
          <c:extLst>
            <c:ext xmlns:c16="http://schemas.microsoft.com/office/drawing/2014/chart" uri="{C3380CC4-5D6E-409C-BE32-E72D297353CC}">
              <c16:uniqueId val="{00000002-9F57-4A2B-BC96-688A3131960A}"/>
            </c:ext>
          </c:extLst>
        </c:ser>
        <c:dLbls>
          <c:showLegendKey val="0"/>
          <c:showVal val="0"/>
          <c:showCatName val="0"/>
          <c:showSerName val="0"/>
          <c:showPercent val="0"/>
          <c:showBubbleSize val="0"/>
        </c:dLbls>
        <c:gapWidth val="219"/>
        <c:overlap val="-27"/>
        <c:axId val="513976264"/>
        <c:axId val="513979872"/>
      </c:barChart>
      <c:catAx>
        <c:axId val="51397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9872"/>
        <c:crosses val="autoZero"/>
        <c:auto val="1"/>
        <c:lblAlgn val="ctr"/>
        <c:lblOffset val="100"/>
        <c:noMultiLvlLbl val="0"/>
      </c:catAx>
      <c:valAx>
        <c:axId val="51397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yapikredi</c:v>
                </c:pt>
              </c:strCache>
            </c:strRef>
          </c:tx>
          <c:spPr>
            <a:solidFill>
              <a:schemeClr val="accent1"/>
            </a:solidFill>
            <a:ln>
              <a:noFill/>
            </a:ln>
            <a:effectLst/>
          </c:spPr>
          <c:invertIfNegative val="0"/>
          <c:cat>
            <c:strRef>
              <c:f>Sheet1!$A$2:$A$4</c:f>
              <c:strCache>
                <c:ptCount val="3"/>
                <c:pt idx="0">
                  <c:v>Carousel_album</c:v>
                </c:pt>
                <c:pt idx="1">
                  <c:v>Image</c:v>
                </c:pt>
                <c:pt idx="2">
                  <c:v>Video</c:v>
                </c:pt>
              </c:strCache>
            </c:strRef>
          </c:cat>
          <c:val>
            <c:numRef>
              <c:f>Sheet1!$B$2:$B$4</c:f>
              <c:numCache>
                <c:formatCode>General</c:formatCode>
                <c:ptCount val="3"/>
                <c:pt idx="0">
                  <c:v>1.7914364005461501</c:v>
                </c:pt>
                <c:pt idx="1">
                  <c:v>0.48394496839657503</c:v>
                </c:pt>
                <c:pt idx="2">
                  <c:v>1.24319235203712</c:v>
                </c:pt>
              </c:numCache>
            </c:numRef>
          </c:val>
          <c:extLst>
            <c:ext xmlns:c16="http://schemas.microsoft.com/office/drawing/2014/chart" uri="{C3380CC4-5D6E-409C-BE32-E72D297353CC}">
              <c16:uniqueId val="{00000000-078A-4DAB-A43A-8CAB860AD3C5}"/>
            </c:ext>
          </c:extLst>
        </c:ser>
        <c:dLbls>
          <c:showLegendKey val="0"/>
          <c:showVal val="0"/>
          <c:showCatName val="0"/>
          <c:showSerName val="0"/>
          <c:showPercent val="0"/>
          <c:showBubbleSize val="0"/>
        </c:dLbls>
        <c:gapWidth val="219"/>
        <c:overlap val="-27"/>
        <c:axId val="513981840"/>
        <c:axId val="513977904"/>
      </c:barChart>
      <c:catAx>
        <c:axId val="51398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77904"/>
        <c:crosses val="autoZero"/>
        <c:auto val="1"/>
        <c:lblAlgn val="ctr"/>
        <c:lblOffset val="100"/>
        <c:noMultiLvlLbl val="0"/>
      </c:catAx>
      <c:valAx>
        <c:axId val="51397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98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107718</c:v>
                </c:pt>
                <c:pt idx="1">
                  <c:v>108116</c:v>
                </c:pt>
                <c:pt idx="2">
                  <c:v>109173</c:v>
                </c:pt>
                <c:pt idx="3">
                  <c:v>109956</c:v>
                </c:pt>
                <c:pt idx="4">
                  <c:v>110418</c:v>
                </c:pt>
              </c:numCache>
            </c:numRef>
          </c:val>
          <c:smooth val="0"/>
          <c:extLst>
            <c:ext xmlns:c16="http://schemas.microsoft.com/office/drawing/2014/chart" uri="{C3380CC4-5D6E-409C-BE32-E72D297353CC}">
              <c16:uniqueId val="{00000000-E3B5-41BC-AA5A-1AAB9D08E6E4}"/>
            </c:ext>
          </c:extLst>
        </c:ser>
        <c:dLbls>
          <c:showLegendKey val="0"/>
          <c:showVal val="0"/>
          <c:showCatName val="0"/>
          <c:showSerName val="0"/>
          <c:showPercent val="0"/>
          <c:showBubbleSize val="0"/>
        </c:dLbls>
        <c:smooth val="0"/>
        <c:axId val="392848872"/>
        <c:axId val="392849200"/>
      </c:lineChart>
      <c:dateAx>
        <c:axId val="39284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49200"/>
        <c:crosses val="autoZero"/>
        <c:auto val="1"/>
        <c:lblOffset val="100"/>
        <c:baseTimeUnit val="days"/>
      </c:dateAx>
      <c:valAx>
        <c:axId val="39284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4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Sheet1!$A$2:$A$6</c:f>
              <c:numCache>
                <c:formatCode>m/d/yyyy</c:formatCode>
                <c:ptCount val="5"/>
                <c:pt idx="0">
                  <c:v>43738</c:v>
                </c:pt>
                <c:pt idx="1">
                  <c:v>43745</c:v>
                </c:pt>
                <c:pt idx="2">
                  <c:v>43752</c:v>
                </c:pt>
                <c:pt idx="3">
                  <c:v>43759</c:v>
                </c:pt>
                <c:pt idx="4">
                  <c:v>43766</c:v>
                </c:pt>
              </c:numCache>
            </c:numRef>
          </c:cat>
          <c:val>
            <c:numRef>
              <c:f>Sheet1!$B$2:$B$6</c:f>
              <c:numCache>
                <c:formatCode>General</c:formatCode>
                <c:ptCount val="5"/>
                <c:pt idx="0">
                  <c:v>614</c:v>
                </c:pt>
                <c:pt idx="1">
                  <c:v>398</c:v>
                </c:pt>
                <c:pt idx="2">
                  <c:v>1057</c:v>
                </c:pt>
                <c:pt idx="3">
                  <c:v>783</c:v>
                </c:pt>
                <c:pt idx="4">
                  <c:v>462</c:v>
                </c:pt>
              </c:numCache>
            </c:numRef>
          </c:val>
          <c:smooth val="0"/>
          <c:extLst>
            <c:ext xmlns:c16="http://schemas.microsoft.com/office/drawing/2014/chart" uri="{C3380CC4-5D6E-409C-BE32-E72D297353CC}">
              <c16:uniqueId val="{00000000-5BB3-4720-B906-8AA66CA75E99}"/>
            </c:ext>
          </c:extLst>
        </c:ser>
        <c:dLbls>
          <c:showLegendKey val="0"/>
          <c:showVal val="0"/>
          <c:showCatName val="0"/>
          <c:showSerName val="0"/>
          <c:showPercent val="0"/>
          <c:showBubbleSize val="0"/>
        </c:dLbls>
        <c:smooth val="0"/>
        <c:axId val="392864288"/>
        <c:axId val="392861336"/>
      </c:lineChart>
      <c:dateAx>
        <c:axId val="39286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1336"/>
        <c:crosses val="autoZero"/>
        <c:auto val="1"/>
        <c:lblOffset val="100"/>
        <c:baseTimeUnit val="days"/>
      </c:dateAx>
      <c:valAx>
        <c:axId val="39286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c:v>
                </c:pt>
              </c:strCache>
            </c:strRef>
          </c:tx>
          <c:spPr>
            <a:solidFill>
              <a:schemeClr val="accent1"/>
            </a:solidFill>
            <a:ln>
              <a:noFill/>
            </a:ln>
            <a:effectLst/>
          </c:spPr>
          <c:invertIfNegative val="0"/>
          <c:cat>
            <c:strRef>
              <c:f>Sheet1!$A$2:$A$3</c:f>
              <c:strCache>
                <c:ptCount val="2"/>
                <c:pt idx="0">
                  <c:v>Image</c:v>
                </c:pt>
                <c:pt idx="1">
                  <c:v>Video</c:v>
                </c:pt>
              </c:strCache>
            </c:strRef>
          </c:cat>
          <c:val>
            <c:numRef>
              <c:f>Sheet1!$B$2:$B$3</c:f>
              <c:numCache>
                <c:formatCode>General</c:formatCode>
                <c:ptCount val="2"/>
                <c:pt idx="0">
                  <c:v>0.15611348784350901</c:v>
                </c:pt>
                <c:pt idx="1">
                  <c:v>0.14162873123947201</c:v>
                </c:pt>
              </c:numCache>
            </c:numRef>
          </c:val>
          <c:extLst>
            <c:ext xmlns:c16="http://schemas.microsoft.com/office/drawing/2014/chart" uri="{C3380CC4-5D6E-409C-BE32-E72D297353CC}">
              <c16:uniqueId val="{00000000-2094-425A-BA2D-73B063DCDE76}"/>
            </c:ext>
          </c:extLst>
        </c:ser>
        <c:dLbls>
          <c:showLegendKey val="0"/>
          <c:showVal val="0"/>
          <c:showCatName val="0"/>
          <c:showSerName val="0"/>
          <c:showPercent val="0"/>
          <c:showBubbleSize val="0"/>
        </c:dLbls>
        <c:gapWidth val="219"/>
        <c:overlap val="-27"/>
        <c:axId val="392858712"/>
        <c:axId val="392861664"/>
      </c:barChart>
      <c:catAx>
        <c:axId val="39285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1664"/>
        <c:crosses val="autoZero"/>
        <c:auto val="1"/>
        <c:lblAlgn val="ctr"/>
        <c:lblOffset val="100"/>
        <c:noMultiLvlLbl val="0"/>
      </c:catAx>
      <c:valAx>
        <c:axId val="39286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5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98604-1C66-4C63-AC76-F1DFED43F997}"/>
              </a:ext>
            </a:extLst>
          </p:cNvPr>
          <p:cNvSpPr>
            <a:spLocks noGrp="1"/>
          </p:cNvSpPr>
          <p:nvPr>
            <p:ph type="ctrTitle"/>
          </p:nvPr>
        </p:nvSpPr>
        <p:spPr/>
        <p:txBody>
          <a:bodyPr/>
          <a:lstStyle/>
          <a:p>
            <a:r>
              <a:rPr lang="en-US"/>
              <a:t>YKB SA</a:t>
            </a:r>
          </a:p>
        </p:txBody>
      </p:sp>
      <p:sp>
        <p:nvSpPr>
          <p:cNvPr id="3" name="Subtitle 2">
            <a:extLst>
              <a:ext uri="{FF2B5EF4-FFF2-40B4-BE49-F238E27FC236}">
                <a16:creationId xmlns:a16="http://schemas.microsoft.com/office/drawing/2014/main" id="{374699CB-9925-42FE-9D37-0053E97805FE}"/>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756916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AC26-6F4D-41A5-BCC8-053BDA24A075}"/>
              </a:ext>
            </a:extLst>
          </p:cNvPr>
          <p:cNvSpPr>
            <a:spLocks noGrp="1"/>
          </p:cNvSpPr>
          <p:nvPr>
            <p:ph type="title"/>
          </p:nvPr>
        </p:nvSpPr>
        <p:spPr/>
        <p:txBody>
          <a:bodyPr/>
          <a:lstStyle/>
          <a:p>
            <a:r>
              <a:rPr lang="en-US"/>
              <a:t>Facebook Key Metrics Table | Yapı Kredi</a:t>
            </a:r>
          </a:p>
        </p:txBody>
      </p:sp>
      <p:graphicFrame>
        <p:nvGraphicFramePr>
          <p:cNvPr id="5" name="Table Placeholder 4">
            <a:extLst>
              <a:ext uri="{FF2B5EF4-FFF2-40B4-BE49-F238E27FC236}">
                <a16:creationId xmlns:a16="http://schemas.microsoft.com/office/drawing/2014/main" id="{4C4A0FAA-1C3D-4A4F-A8B4-480229207691}"/>
              </a:ext>
            </a:extLst>
          </p:cNvPr>
          <p:cNvGraphicFramePr>
            <a:graphicFrameLocks noGrp="1"/>
          </p:cNvGraphicFramePr>
          <p:nvPr>
            <p:ph type="tbl" sz="quarter" idx="13"/>
            <p:extLst>
              <p:ext uri="{D42A27DB-BD31-4B8C-83A1-F6EECF244321}">
                <p14:modId xmlns:p14="http://schemas.microsoft.com/office/powerpoint/2010/main" val="410591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02031944"/>
                    </a:ext>
                  </a:extLst>
                </a:gridCol>
                <a:gridCol w="411480">
                  <a:extLst>
                    <a:ext uri="{9D8B030D-6E8A-4147-A177-3AD203B41FA5}">
                      <a16:colId xmlns:a16="http://schemas.microsoft.com/office/drawing/2014/main" val="2162963669"/>
                    </a:ext>
                  </a:extLst>
                </a:gridCol>
                <a:gridCol w="304495">
                  <a:extLst>
                    <a:ext uri="{9D8B030D-6E8A-4147-A177-3AD203B41FA5}">
                      <a16:colId xmlns:a16="http://schemas.microsoft.com/office/drawing/2014/main" val="569568836"/>
                    </a:ext>
                  </a:extLst>
                </a:gridCol>
                <a:gridCol w="304495">
                  <a:extLst>
                    <a:ext uri="{9D8B030D-6E8A-4147-A177-3AD203B41FA5}">
                      <a16:colId xmlns:a16="http://schemas.microsoft.com/office/drawing/2014/main" val="2689159425"/>
                    </a:ext>
                  </a:extLst>
                </a:gridCol>
                <a:gridCol w="304495">
                  <a:extLst>
                    <a:ext uri="{9D8B030D-6E8A-4147-A177-3AD203B41FA5}">
                      <a16:colId xmlns:a16="http://schemas.microsoft.com/office/drawing/2014/main" val="1151122522"/>
                    </a:ext>
                  </a:extLst>
                </a:gridCol>
                <a:gridCol w="304495">
                  <a:extLst>
                    <a:ext uri="{9D8B030D-6E8A-4147-A177-3AD203B41FA5}">
                      <a16:colId xmlns:a16="http://schemas.microsoft.com/office/drawing/2014/main" val="3455243805"/>
                    </a:ext>
                  </a:extLst>
                </a:gridCol>
                <a:gridCol w="304495">
                  <a:extLst>
                    <a:ext uri="{9D8B030D-6E8A-4147-A177-3AD203B41FA5}">
                      <a16:colId xmlns:a16="http://schemas.microsoft.com/office/drawing/2014/main" val="1553379788"/>
                    </a:ext>
                  </a:extLst>
                </a:gridCol>
                <a:gridCol w="304495">
                  <a:extLst>
                    <a:ext uri="{9D8B030D-6E8A-4147-A177-3AD203B41FA5}">
                      <a16:colId xmlns:a16="http://schemas.microsoft.com/office/drawing/2014/main" val="2491640836"/>
                    </a:ext>
                  </a:extLst>
                </a:gridCol>
                <a:gridCol w="304495">
                  <a:extLst>
                    <a:ext uri="{9D8B030D-6E8A-4147-A177-3AD203B41FA5}">
                      <a16:colId xmlns:a16="http://schemas.microsoft.com/office/drawing/2014/main" val="1299272900"/>
                    </a:ext>
                  </a:extLst>
                </a:gridCol>
                <a:gridCol w="304495">
                  <a:extLst>
                    <a:ext uri="{9D8B030D-6E8A-4147-A177-3AD203B41FA5}">
                      <a16:colId xmlns:a16="http://schemas.microsoft.com/office/drawing/2014/main" val="2556733705"/>
                    </a:ext>
                  </a:extLst>
                </a:gridCol>
                <a:gridCol w="304495">
                  <a:extLst>
                    <a:ext uri="{9D8B030D-6E8A-4147-A177-3AD203B41FA5}">
                      <a16:colId xmlns:a16="http://schemas.microsoft.com/office/drawing/2014/main" val="1379204424"/>
                    </a:ext>
                  </a:extLst>
                </a:gridCol>
                <a:gridCol w="304495">
                  <a:extLst>
                    <a:ext uri="{9D8B030D-6E8A-4147-A177-3AD203B41FA5}">
                      <a16:colId xmlns:a16="http://schemas.microsoft.com/office/drawing/2014/main" val="1730993548"/>
                    </a:ext>
                  </a:extLst>
                </a:gridCol>
                <a:gridCol w="304495">
                  <a:extLst>
                    <a:ext uri="{9D8B030D-6E8A-4147-A177-3AD203B41FA5}">
                      <a16:colId xmlns:a16="http://schemas.microsoft.com/office/drawing/2014/main" val="3344495036"/>
                    </a:ext>
                  </a:extLst>
                </a:gridCol>
                <a:gridCol w="304495">
                  <a:extLst>
                    <a:ext uri="{9D8B030D-6E8A-4147-A177-3AD203B41FA5}">
                      <a16:colId xmlns:a16="http://schemas.microsoft.com/office/drawing/2014/main" val="669984534"/>
                    </a:ext>
                  </a:extLst>
                </a:gridCol>
                <a:gridCol w="304495">
                  <a:extLst>
                    <a:ext uri="{9D8B030D-6E8A-4147-A177-3AD203B41FA5}">
                      <a16:colId xmlns:a16="http://schemas.microsoft.com/office/drawing/2014/main" val="3539973052"/>
                    </a:ext>
                  </a:extLst>
                </a:gridCol>
                <a:gridCol w="304495">
                  <a:extLst>
                    <a:ext uri="{9D8B030D-6E8A-4147-A177-3AD203B41FA5}">
                      <a16:colId xmlns:a16="http://schemas.microsoft.com/office/drawing/2014/main" val="2666425399"/>
                    </a:ext>
                  </a:extLst>
                </a:gridCol>
                <a:gridCol w="304495">
                  <a:extLst>
                    <a:ext uri="{9D8B030D-6E8A-4147-A177-3AD203B41FA5}">
                      <a16:colId xmlns:a16="http://schemas.microsoft.com/office/drawing/2014/main" val="929635554"/>
                    </a:ext>
                  </a:extLst>
                </a:gridCol>
                <a:gridCol w="304495">
                  <a:extLst>
                    <a:ext uri="{9D8B030D-6E8A-4147-A177-3AD203B41FA5}">
                      <a16:colId xmlns:a16="http://schemas.microsoft.com/office/drawing/2014/main" val="2649036176"/>
                    </a:ext>
                  </a:extLst>
                </a:gridCol>
                <a:gridCol w="304495">
                  <a:extLst>
                    <a:ext uri="{9D8B030D-6E8A-4147-A177-3AD203B41FA5}">
                      <a16:colId xmlns:a16="http://schemas.microsoft.com/office/drawing/2014/main" val="421359068"/>
                    </a:ext>
                  </a:extLst>
                </a:gridCol>
                <a:gridCol w="304495">
                  <a:extLst>
                    <a:ext uri="{9D8B030D-6E8A-4147-A177-3AD203B41FA5}">
                      <a16:colId xmlns:a16="http://schemas.microsoft.com/office/drawing/2014/main" val="82155650"/>
                    </a:ext>
                  </a:extLst>
                </a:gridCol>
                <a:gridCol w="304495">
                  <a:extLst>
                    <a:ext uri="{9D8B030D-6E8A-4147-A177-3AD203B41FA5}">
                      <a16:colId xmlns:a16="http://schemas.microsoft.com/office/drawing/2014/main" val="1209083708"/>
                    </a:ext>
                  </a:extLst>
                </a:gridCol>
                <a:gridCol w="304495">
                  <a:extLst>
                    <a:ext uri="{9D8B030D-6E8A-4147-A177-3AD203B41FA5}">
                      <a16:colId xmlns:a16="http://schemas.microsoft.com/office/drawing/2014/main" val="1270806233"/>
                    </a:ext>
                  </a:extLst>
                </a:gridCol>
                <a:gridCol w="304495">
                  <a:extLst>
                    <a:ext uri="{9D8B030D-6E8A-4147-A177-3AD203B41FA5}">
                      <a16:colId xmlns:a16="http://schemas.microsoft.com/office/drawing/2014/main" val="22384223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93462193"/>
                  </a:ext>
                </a:extLst>
              </a:tr>
              <a:tr h="370840">
                <a:tc>
                  <a:txBody>
                    <a:bodyPr/>
                    <a:lstStyle/>
                    <a:p>
                      <a:r>
                        <a:rPr lang="en-US" sz="1000"/>
                        <a:t>Yapı Kredi</a:t>
                      </a:r>
                    </a:p>
                  </a:txBody>
                  <a:tcPr/>
                </a:tc>
                <a:tc>
                  <a:txBody>
                    <a:bodyPr/>
                    <a:lstStyle/>
                    <a:p>
                      <a:r>
                        <a:rPr lang="en-US" sz="1000"/>
                        <a:t>1401807</a:t>
                      </a:r>
                    </a:p>
                  </a:txBody>
                  <a:tcPr/>
                </a:tc>
                <a:tc>
                  <a:txBody>
                    <a:bodyPr/>
                    <a:lstStyle/>
                    <a:p>
                      <a:r>
                        <a:rPr lang="en-US" sz="1000"/>
                        <a:t>-2967</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1423</a:t>
                      </a:r>
                    </a:p>
                  </a:txBody>
                  <a:tcPr/>
                </a:tc>
                <a:tc>
                  <a:txBody>
                    <a:bodyPr/>
                    <a:lstStyle/>
                    <a:p>
                      <a:r>
                        <a:rPr lang="en-US" sz="1000"/>
                        <a:t>1</a:t>
                      </a:r>
                    </a:p>
                  </a:txBody>
                  <a:tcPr/>
                </a:tc>
                <a:tc>
                  <a:txBody>
                    <a:bodyPr/>
                    <a:lstStyle/>
                    <a:p>
                      <a:r>
                        <a:rPr lang="en-US" sz="1000"/>
                        <a:t>1314</a:t>
                      </a:r>
                    </a:p>
                  </a:txBody>
                  <a:tcPr/>
                </a:tc>
                <a:tc>
                  <a:txBody>
                    <a:bodyPr/>
                    <a:lstStyle/>
                    <a:p>
                      <a:r>
                        <a:rPr lang="en-US" sz="1000"/>
                        <a:t>101</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87</a:t>
                      </a:r>
                    </a:p>
                  </a:txBody>
                  <a:tcPr/>
                </a:tc>
                <a:tc>
                  <a:txBody>
                    <a:bodyPr/>
                    <a:lstStyle/>
                    <a:p>
                      <a:r>
                        <a:rPr lang="en-US" sz="1000"/>
                        <a:t>276</a:t>
                      </a:r>
                    </a:p>
                  </a:txBody>
                  <a:tcPr/>
                </a:tc>
                <a:tc>
                  <a:txBody>
                    <a:bodyPr/>
                    <a:lstStyle/>
                    <a:p>
                      <a:r>
                        <a:rPr lang="en-US" sz="1000"/>
                        <a:t>1786</a:t>
                      </a:r>
                    </a:p>
                  </a:txBody>
                  <a:tcPr/>
                </a:tc>
                <a:tc>
                  <a:txBody>
                    <a:bodyPr/>
                    <a:lstStyle/>
                    <a:p>
                      <a:r>
                        <a:rPr lang="en-US" sz="1000"/>
                        <a:t>0</a:t>
                      </a:r>
                    </a:p>
                  </a:txBody>
                  <a:tcPr/>
                </a:tc>
                <a:tc>
                  <a:txBody>
                    <a:bodyPr/>
                    <a:lstStyle/>
                    <a:p>
                      <a:r>
                        <a:rPr lang="en-US" sz="1000"/>
                        <a:t>0</a:t>
                      </a:r>
                    </a:p>
                  </a:txBody>
                  <a:tcPr/>
                </a:tc>
                <a:tc>
                  <a:txBody>
                    <a:bodyPr/>
                    <a:lstStyle/>
                    <a:p>
                      <a:r>
                        <a:rPr lang="en-US" sz="1000"/>
                        <a:t>0.0159 %</a:t>
                      </a:r>
                    </a:p>
                  </a:txBody>
                  <a:tcPr/>
                </a:tc>
                <a:tc>
                  <a:txBody>
                    <a:bodyPr/>
                    <a:lstStyle/>
                    <a:p>
                      <a:r>
                        <a:rPr lang="en-US" sz="1000"/>
                        <a:t>0.0 %</a:t>
                      </a:r>
                    </a:p>
                  </a:txBody>
                  <a:tcPr/>
                </a:tc>
                <a:extLst>
                  <a:ext uri="{0D108BD9-81ED-4DB2-BD59-A6C34878D82A}">
                    <a16:rowId xmlns:a16="http://schemas.microsoft.com/office/drawing/2014/main" val="744421152"/>
                  </a:ext>
                </a:extLst>
              </a:tr>
            </a:tbl>
          </a:graphicData>
        </a:graphic>
      </p:graphicFrame>
      <p:sp>
        <p:nvSpPr>
          <p:cNvPr id="4" name="Text Placeholder 3">
            <a:extLst>
              <a:ext uri="{FF2B5EF4-FFF2-40B4-BE49-F238E27FC236}">
                <a16:creationId xmlns:a16="http://schemas.microsoft.com/office/drawing/2014/main" id="{72EBC6EA-D0F2-443A-9B0D-66D31666FD9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815390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3BB84-34C0-4C16-83BE-F88EB7F59BC0}"/>
              </a:ext>
            </a:extLst>
          </p:cNvPr>
          <p:cNvSpPr>
            <a:spLocks noGrp="1"/>
          </p:cNvSpPr>
          <p:nvPr>
            <p:ph type="title"/>
          </p:nvPr>
        </p:nvSpPr>
        <p:spPr/>
        <p:txBody>
          <a:bodyPr/>
          <a:lstStyle/>
          <a:p>
            <a:r>
              <a:rPr lang="en-US"/>
              <a:t>Facebook Fans Total | Yapı Kredi</a:t>
            </a:r>
          </a:p>
        </p:txBody>
      </p:sp>
      <p:graphicFrame>
        <p:nvGraphicFramePr>
          <p:cNvPr id="6" name="Chart Placeholder 5">
            <a:extLst>
              <a:ext uri="{FF2B5EF4-FFF2-40B4-BE49-F238E27FC236}">
                <a16:creationId xmlns:a16="http://schemas.microsoft.com/office/drawing/2014/main" id="{9CF19F69-B3A3-4BCC-8151-FAA549528D8C}"/>
              </a:ext>
            </a:extLst>
          </p:cNvPr>
          <p:cNvGraphicFramePr>
            <a:graphicFrameLocks noGrp="1"/>
          </p:cNvGraphicFramePr>
          <p:nvPr>
            <p:ph type="chart" sz="quarter" idx="13"/>
            <p:extLst>
              <p:ext uri="{D42A27DB-BD31-4B8C-83A1-F6EECF244321}">
                <p14:modId xmlns:p14="http://schemas.microsoft.com/office/powerpoint/2010/main" val="2361043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E78CFA-61A3-44F7-AACD-A9542D0291BA}"/>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5DD6E5E4-6DB7-4011-B10E-CE3625B00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583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202DB-FEEE-476E-9F8B-20B5B1D92594}"/>
              </a:ext>
            </a:extLst>
          </p:cNvPr>
          <p:cNvSpPr>
            <a:spLocks noGrp="1"/>
          </p:cNvSpPr>
          <p:nvPr>
            <p:ph type="title"/>
          </p:nvPr>
        </p:nvSpPr>
        <p:spPr/>
        <p:txBody>
          <a:bodyPr/>
          <a:lstStyle/>
          <a:p>
            <a:r>
              <a:rPr lang="en-US"/>
              <a:t>Facebook Fans Change | Yapı Kredi</a:t>
            </a:r>
          </a:p>
        </p:txBody>
      </p:sp>
      <p:graphicFrame>
        <p:nvGraphicFramePr>
          <p:cNvPr id="6" name="Chart Placeholder 5">
            <a:extLst>
              <a:ext uri="{FF2B5EF4-FFF2-40B4-BE49-F238E27FC236}">
                <a16:creationId xmlns:a16="http://schemas.microsoft.com/office/drawing/2014/main" id="{9157DA41-35D3-46FC-A234-63962F3F71F5}"/>
              </a:ext>
            </a:extLst>
          </p:cNvPr>
          <p:cNvGraphicFramePr>
            <a:graphicFrameLocks noGrp="1"/>
          </p:cNvGraphicFramePr>
          <p:nvPr>
            <p:ph type="chart" sz="quarter" idx="13"/>
            <p:extLst>
              <p:ext uri="{D42A27DB-BD31-4B8C-83A1-F6EECF244321}">
                <p14:modId xmlns:p14="http://schemas.microsoft.com/office/powerpoint/2010/main" val="2399493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6784F-2F10-4876-967C-9C0BF08FE265}"/>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F2774E3F-FD0A-4F83-817E-AB5F4B8FA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376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A84CC-6478-489B-9743-630E713869BA}"/>
              </a:ext>
            </a:extLst>
          </p:cNvPr>
          <p:cNvSpPr>
            <a:spLocks noGrp="1"/>
          </p:cNvSpPr>
          <p:nvPr>
            <p:ph type="title"/>
          </p:nvPr>
        </p:nvSpPr>
        <p:spPr/>
        <p:txBody>
          <a:bodyPr/>
          <a:lstStyle/>
          <a:p>
            <a:r>
              <a:rPr lang="en-US"/>
              <a:t>Facebook Fan Demographics | Yapı Kredi</a:t>
            </a:r>
          </a:p>
        </p:txBody>
      </p:sp>
      <p:graphicFrame>
        <p:nvGraphicFramePr>
          <p:cNvPr id="6" name="Chart Placeholder 5">
            <a:extLst>
              <a:ext uri="{FF2B5EF4-FFF2-40B4-BE49-F238E27FC236}">
                <a16:creationId xmlns:a16="http://schemas.microsoft.com/office/drawing/2014/main" id="{D63DA173-1205-4F2B-8536-F9209C76F65B}"/>
              </a:ext>
            </a:extLst>
          </p:cNvPr>
          <p:cNvGraphicFramePr>
            <a:graphicFrameLocks noGrp="1"/>
          </p:cNvGraphicFramePr>
          <p:nvPr>
            <p:ph type="chart" sz="quarter" idx="13"/>
            <p:extLst>
              <p:ext uri="{D42A27DB-BD31-4B8C-83A1-F6EECF244321}">
                <p14:modId xmlns:p14="http://schemas.microsoft.com/office/powerpoint/2010/main" val="1468991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8D64B8-74DB-4016-99CD-22A005E67752}"/>
              </a:ext>
            </a:extLst>
          </p:cNvPr>
          <p:cNvSpPr>
            <a:spLocks noGrp="1"/>
          </p:cNvSpPr>
          <p:nvPr>
            <p:ph type="body" sz="quarter" idx="14"/>
          </p:nvPr>
        </p:nvSpPr>
        <p:spPr/>
        <p:txBody>
          <a:bodyPr/>
          <a:lstStyle/>
          <a:p>
            <a:r>
              <a:rPr lang="en-US"/>
              <a:t>10/21/2019 - 10/27/2019</a:t>
            </a:r>
          </a:p>
        </p:txBody>
      </p:sp>
      <p:sp>
        <p:nvSpPr>
          <p:cNvPr id="5" name="Footer Placeholder 4">
            <a:extLst>
              <a:ext uri="{FF2B5EF4-FFF2-40B4-BE49-F238E27FC236}">
                <a16:creationId xmlns:a16="http://schemas.microsoft.com/office/drawing/2014/main" id="{B797BF7D-14AA-4011-82CF-DAEAA3D3D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830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35ED-6BB4-4333-B17A-0717B4063758}"/>
              </a:ext>
            </a:extLst>
          </p:cNvPr>
          <p:cNvSpPr>
            <a:spLocks noGrp="1"/>
          </p:cNvSpPr>
          <p:nvPr>
            <p:ph type="title"/>
          </p:nvPr>
        </p:nvSpPr>
        <p:spPr/>
        <p:txBody>
          <a:bodyPr/>
          <a:lstStyle/>
          <a:p>
            <a:r>
              <a:rPr lang="en-US"/>
              <a:t>Facebook Reach | Yapı Kredi</a:t>
            </a:r>
          </a:p>
        </p:txBody>
      </p:sp>
      <p:graphicFrame>
        <p:nvGraphicFramePr>
          <p:cNvPr id="6" name="Chart Placeholder 5">
            <a:extLst>
              <a:ext uri="{FF2B5EF4-FFF2-40B4-BE49-F238E27FC236}">
                <a16:creationId xmlns:a16="http://schemas.microsoft.com/office/drawing/2014/main" id="{2D1367B2-2B6B-40D4-B1DD-4B54F0DFF78A}"/>
              </a:ext>
            </a:extLst>
          </p:cNvPr>
          <p:cNvGraphicFramePr>
            <a:graphicFrameLocks noGrp="1"/>
          </p:cNvGraphicFramePr>
          <p:nvPr>
            <p:ph type="chart" sz="quarter" idx="13"/>
            <p:extLst>
              <p:ext uri="{D42A27DB-BD31-4B8C-83A1-F6EECF244321}">
                <p14:modId xmlns:p14="http://schemas.microsoft.com/office/powerpoint/2010/main" val="1106030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62951-A38E-47DF-97F1-D6B4964937B2}"/>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569E6403-5A86-4C8E-8DE3-B186063493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874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7CCBF-6BEE-48AF-A432-5DBA9B82F7B2}"/>
              </a:ext>
            </a:extLst>
          </p:cNvPr>
          <p:cNvSpPr>
            <a:spLocks noGrp="1"/>
          </p:cNvSpPr>
          <p:nvPr>
            <p:ph type="title"/>
          </p:nvPr>
        </p:nvSpPr>
        <p:spPr/>
        <p:txBody>
          <a:bodyPr/>
          <a:lstStyle/>
          <a:p>
            <a:r>
              <a:rPr lang="en-US"/>
              <a:t>Facebook Reach Type Distribution (last 28 days) | Yapı Kredi</a:t>
            </a:r>
          </a:p>
        </p:txBody>
      </p:sp>
      <p:graphicFrame>
        <p:nvGraphicFramePr>
          <p:cNvPr id="6" name="Chart Placeholder 5">
            <a:extLst>
              <a:ext uri="{FF2B5EF4-FFF2-40B4-BE49-F238E27FC236}">
                <a16:creationId xmlns:a16="http://schemas.microsoft.com/office/drawing/2014/main" id="{87E22B5C-50A5-47D0-88F2-12A204AA21E0}"/>
              </a:ext>
            </a:extLst>
          </p:cNvPr>
          <p:cNvGraphicFramePr>
            <a:graphicFrameLocks noGrp="1"/>
          </p:cNvGraphicFramePr>
          <p:nvPr>
            <p:ph type="chart" sz="quarter" idx="13"/>
            <p:extLst>
              <p:ext uri="{D42A27DB-BD31-4B8C-83A1-F6EECF244321}">
                <p14:modId xmlns:p14="http://schemas.microsoft.com/office/powerpoint/2010/main" val="129702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5A94A-C725-4F93-BC35-E2BD716ACD64}"/>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F038ACF4-3AD7-4754-8C62-277B27AA33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232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5C28C-9D08-4655-AABB-958F3C2211D7}"/>
              </a:ext>
            </a:extLst>
          </p:cNvPr>
          <p:cNvSpPr>
            <a:spLocks noGrp="1"/>
          </p:cNvSpPr>
          <p:nvPr>
            <p:ph type="title"/>
          </p:nvPr>
        </p:nvSpPr>
        <p:spPr/>
        <p:txBody>
          <a:bodyPr/>
          <a:lstStyle/>
          <a:p>
            <a:r>
              <a:rPr lang="en-US"/>
              <a:t>Facebook Page Post Reach Table | Yapı Kredi</a:t>
            </a:r>
          </a:p>
        </p:txBody>
      </p:sp>
      <p:graphicFrame>
        <p:nvGraphicFramePr>
          <p:cNvPr id="5" name="Table Placeholder 4">
            <a:extLst>
              <a:ext uri="{FF2B5EF4-FFF2-40B4-BE49-F238E27FC236}">
                <a16:creationId xmlns:a16="http://schemas.microsoft.com/office/drawing/2014/main" id="{4B3A8813-0599-48E0-9EBB-4B2545C0D982}"/>
              </a:ext>
            </a:extLst>
          </p:cNvPr>
          <p:cNvGraphicFramePr>
            <a:graphicFrameLocks noGrp="1"/>
          </p:cNvGraphicFramePr>
          <p:nvPr>
            <p:ph type="tbl" sz="quarter" idx="13"/>
            <p:extLst>
              <p:ext uri="{D42A27DB-BD31-4B8C-83A1-F6EECF244321}">
                <p14:modId xmlns:p14="http://schemas.microsoft.com/office/powerpoint/2010/main" val="2050927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1794500"/>
                    </a:ext>
                  </a:extLst>
                </a:gridCol>
                <a:gridCol w="1645920">
                  <a:extLst>
                    <a:ext uri="{9D8B030D-6E8A-4147-A177-3AD203B41FA5}">
                      <a16:colId xmlns:a16="http://schemas.microsoft.com/office/drawing/2014/main" val="691161729"/>
                    </a:ext>
                  </a:extLst>
                </a:gridCol>
                <a:gridCol w="1645920">
                  <a:extLst>
                    <a:ext uri="{9D8B030D-6E8A-4147-A177-3AD203B41FA5}">
                      <a16:colId xmlns:a16="http://schemas.microsoft.com/office/drawing/2014/main" val="3523035443"/>
                    </a:ext>
                  </a:extLst>
                </a:gridCol>
                <a:gridCol w="1645920">
                  <a:extLst>
                    <a:ext uri="{9D8B030D-6E8A-4147-A177-3AD203B41FA5}">
                      <a16:colId xmlns:a16="http://schemas.microsoft.com/office/drawing/2014/main" val="3724616538"/>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31422842"/>
                  </a:ext>
                </a:extLst>
              </a:tr>
              <a:tr h="370840">
                <a:tc>
                  <a:txBody>
                    <a:bodyPr/>
                    <a:lstStyle/>
                    <a:p>
                      <a:r>
                        <a:rPr lang="en-US" sz="1000"/>
                        <a:t>Yapı Kredi</a:t>
                      </a:r>
                    </a:p>
                  </a:txBody>
                  <a:tcPr/>
                </a:tc>
                <a:tc>
                  <a:txBody>
                    <a:bodyPr/>
                    <a:lstStyle/>
                    <a:p>
                      <a:r>
                        <a:rPr lang="en-US" sz="1000"/>
                        <a:t>2076086</a:t>
                      </a:r>
                    </a:p>
                  </a:txBody>
                  <a:tcPr/>
                </a:tc>
                <a:tc>
                  <a:txBody>
                    <a:bodyPr/>
                    <a:lstStyle/>
                    <a:p>
                      <a:r>
                        <a:rPr lang="en-US" sz="1000"/>
                        <a:t>6449992</a:t>
                      </a:r>
                    </a:p>
                  </a:txBody>
                  <a:tcPr/>
                </a:tc>
                <a:tc>
                  <a:txBody>
                    <a:bodyPr/>
                    <a:lstStyle/>
                    <a:p>
                      <a:r>
                        <a:rPr lang="en-US" sz="1000"/>
                        <a:t>12601778</a:t>
                      </a:r>
                    </a:p>
                  </a:txBody>
                  <a:tcPr/>
                </a:tc>
                <a:extLst>
                  <a:ext uri="{0D108BD9-81ED-4DB2-BD59-A6C34878D82A}">
                    <a16:rowId xmlns:a16="http://schemas.microsoft.com/office/drawing/2014/main" val="3657273400"/>
                  </a:ext>
                </a:extLst>
              </a:tr>
            </a:tbl>
          </a:graphicData>
        </a:graphic>
      </p:graphicFrame>
      <p:sp>
        <p:nvSpPr>
          <p:cNvPr id="4" name="Text Placeholder 3">
            <a:extLst>
              <a:ext uri="{FF2B5EF4-FFF2-40B4-BE49-F238E27FC236}">
                <a16:creationId xmlns:a16="http://schemas.microsoft.com/office/drawing/2014/main" id="{63FD9102-F21D-4E4C-A21A-A239DF9F0EA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323098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C418-B8CE-43C2-85E4-B3E2408D2A3F}"/>
              </a:ext>
            </a:extLst>
          </p:cNvPr>
          <p:cNvSpPr>
            <a:spLocks noGrp="1"/>
          </p:cNvSpPr>
          <p:nvPr>
            <p:ph type="title"/>
          </p:nvPr>
        </p:nvSpPr>
        <p:spPr/>
        <p:txBody>
          <a:bodyPr/>
          <a:lstStyle/>
          <a:p>
            <a:r>
              <a:rPr lang="en-US"/>
              <a:t>Facebook Engaged Users | Yapı Kredi</a:t>
            </a:r>
          </a:p>
        </p:txBody>
      </p:sp>
      <p:graphicFrame>
        <p:nvGraphicFramePr>
          <p:cNvPr id="6" name="Chart Placeholder 5">
            <a:extLst>
              <a:ext uri="{FF2B5EF4-FFF2-40B4-BE49-F238E27FC236}">
                <a16:creationId xmlns:a16="http://schemas.microsoft.com/office/drawing/2014/main" id="{11112AE1-2742-40FF-8FD9-2A0B8D2E8026}"/>
              </a:ext>
            </a:extLst>
          </p:cNvPr>
          <p:cNvGraphicFramePr>
            <a:graphicFrameLocks noGrp="1"/>
          </p:cNvGraphicFramePr>
          <p:nvPr>
            <p:ph type="chart" sz="quarter" idx="13"/>
            <p:extLst>
              <p:ext uri="{D42A27DB-BD31-4B8C-83A1-F6EECF244321}">
                <p14:modId xmlns:p14="http://schemas.microsoft.com/office/powerpoint/2010/main" val="2880178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E5F36-84BE-4097-A75A-93EB06E5F768}"/>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B256D46E-490A-4CA0-A21F-83BDA0AAF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81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9031D-8C4D-4DE0-8FEF-F833E96DCBEF}"/>
              </a:ext>
            </a:extLst>
          </p:cNvPr>
          <p:cNvSpPr>
            <a:spLocks noGrp="1"/>
          </p:cNvSpPr>
          <p:nvPr>
            <p:ph type="title"/>
          </p:nvPr>
        </p:nvSpPr>
        <p:spPr/>
        <p:txBody>
          <a:bodyPr/>
          <a:lstStyle/>
          <a:p>
            <a:r>
              <a:rPr lang="en-US"/>
              <a:t>Facebook Engagement Rate | Yapı Kredi</a:t>
            </a:r>
          </a:p>
        </p:txBody>
      </p:sp>
      <p:graphicFrame>
        <p:nvGraphicFramePr>
          <p:cNvPr id="6" name="Chart Placeholder 5">
            <a:extLst>
              <a:ext uri="{FF2B5EF4-FFF2-40B4-BE49-F238E27FC236}">
                <a16:creationId xmlns:a16="http://schemas.microsoft.com/office/drawing/2014/main" id="{FD7EB3DC-039E-40A3-80F5-E8EE20C5726A}"/>
              </a:ext>
            </a:extLst>
          </p:cNvPr>
          <p:cNvGraphicFramePr>
            <a:graphicFrameLocks noGrp="1"/>
          </p:cNvGraphicFramePr>
          <p:nvPr>
            <p:ph type="chart" sz="quarter" idx="13"/>
            <p:extLst>
              <p:ext uri="{D42A27DB-BD31-4B8C-83A1-F6EECF244321}">
                <p14:modId xmlns:p14="http://schemas.microsoft.com/office/powerpoint/2010/main" val="187896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FBE8E-958D-4268-A023-8CAE298E2435}"/>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636E9A96-C62B-471B-AA0D-A21C8BF3AA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735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9C418-4AA1-4F14-938E-DB8CCAF9B405}"/>
              </a:ext>
            </a:extLst>
          </p:cNvPr>
          <p:cNvSpPr>
            <a:spLocks noGrp="1"/>
          </p:cNvSpPr>
          <p:nvPr>
            <p:ph type="title"/>
          </p:nvPr>
        </p:nvSpPr>
        <p:spPr/>
        <p:txBody>
          <a:bodyPr/>
          <a:lstStyle/>
          <a:p>
            <a:r>
              <a:rPr lang="en-US"/>
              <a:t>Facebook Own Posts | Yapı Kredi</a:t>
            </a:r>
          </a:p>
        </p:txBody>
      </p:sp>
      <p:graphicFrame>
        <p:nvGraphicFramePr>
          <p:cNvPr id="6" name="Chart Placeholder 5">
            <a:extLst>
              <a:ext uri="{FF2B5EF4-FFF2-40B4-BE49-F238E27FC236}">
                <a16:creationId xmlns:a16="http://schemas.microsoft.com/office/drawing/2014/main" id="{FD86918A-EC9C-482B-BC43-A3A6D4A3D78A}"/>
              </a:ext>
            </a:extLst>
          </p:cNvPr>
          <p:cNvGraphicFramePr>
            <a:graphicFrameLocks noGrp="1"/>
          </p:cNvGraphicFramePr>
          <p:nvPr>
            <p:ph type="chart" sz="quarter" idx="13"/>
            <p:extLst>
              <p:ext uri="{D42A27DB-BD31-4B8C-83A1-F6EECF244321}">
                <p14:modId xmlns:p14="http://schemas.microsoft.com/office/powerpoint/2010/main" val="1324914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F3B57B-2295-4435-9923-CB0CB4AE1D7C}"/>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1034DD14-9F88-4BC6-BCAA-75F2D6DA0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158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A75E-660B-4F85-8392-080DB592FEA9}"/>
              </a:ext>
            </a:extLst>
          </p:cNvPr>
          <p:cNvSpPr>
            <a:spLocks noGrp="1"/>
          </p:cNvSpPr>
          <p:nvPr>
            <p:ph type="title"/>
          </p:nvPr>
        </p:nvSpPr>
        <p:spPr/>
        <p:txBody>
          <a:bodyPr/>
          <a:lstStyle/>
          <a:p>
            <a:r>
              <a:rPr lang="en-US"/>
              <a:t>Facebook Interactions by Post Type | Yapı Kredi</a:t>
            </a:r>
          </a:p>
        </p:txBody>
      </p:sp>
      <p:graphicFrame>
        <p:nvGraphicFramePr>
          <p:cNvPr id="6" name="Chart Placeholder 5">
            <a:extLst>
              <a:ext uri="{FF2B5EF4-FFF2-40B4-BE49-F238E27FC236}">
                <a16:creationId xmlns:a16="http://schemas.microsoft.com/office/drawing/2014/main" id="{8D626045-CF22-41E2-BB89-F558F3BEF119}"/>
              </a:ext>
            </a:extLst>
          </p:cNvPr>
          <p:cNvGraphicFramePr>
            <a:graphicFrameLocks noGrp="1"/>
          </p:cNvGraphicFramePr>
          <p:nvPr>
            <p:ph type="chart" sz="quarter" idx="13"/>
            <p:extLst>
              <p:ext uri="{D42A27DB-BD31-4B8C-83A1-F6EECF244321}">
                <p14:modId xmlns:p14="http://schemas.microsoft.com/office/powerpoint/2010/main" val="1538093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565D1E-509B-4131-BABC-E8B27DA8BE4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8052758D-14E2-4C00-92F0-84C4AE3968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56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FE58C-8A1C-4B38-8E95-3B63157EDBBE}"/>
              </a:ext>
            </a:extLst>
          </p:cNvPr>
          <p:cNvSpPr>
            <a:spLocks noGrp="1"/>
          </p:cNvSpPr>
          <p:nvPr>
            <p:ph type="title"/>
          </p:nvPr>
        </p:nvSpPr>
        <p:spPr/>
        <p:txBody>
          <a:bodyPr/>
          <a:lstStyle/>
          <a:p>
            <a:r>
              <a:rPr lang="en-US"/>
              <a:t>Facebook Interaction Rate By Post Type | Yapı Kredi</a:t>
            </a:r>
          </a:p>
        </p:txBody>
      </p:sp>
      <p:graphicFrame>
        <p:nvGraphicFramePr>
          <p:cNvPr id="6" name="Chart Placeholder 5">
            <a:extLst>
              <a:ext uri="{FF2B5EF4-FFF2-40B4-BE49-F238E27FC236}">
                <a16:creationId xmlns:a16="http://schemas.microsoft.com/office/drawing/2014/main" id="{5980CBCD-6B3B-472D-BAEE-D329236BCB0F}"/>
              </a:ext>
            </a:extLst>
          </p:cNvPr>
          <p:cNvGraphicFramePr>
            <a:graphicFrameLocks noGrp="1"/>
          </p:cNvGraphicFramePr>
          <p:nvPr>
            <p:ph type="chart" sz="quarter" idx="13"/>
            <p:extLst>
              <p:ext uri="{D42A27DB-BD31-4B8C-83A1-F6EECF244321}">
                <p14:modId xmlns:p14="http://schemas.microsoft.com/office/powerpoint/2010/main" val="740130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75B53-236F-4453-ABE9-47AFDDFD4A27}"/>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1CF6F50-EFF6-4760-A401-F9CB8E7EB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23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F3D8-5A1C-4E94-A64C-2E49B15E1910}"/>
              </a:ext>
            </a:extLst>
          </p:cNvPr>
          <p:cNvSpPr>
            <a:spLocks noGrp="1"/>
          </p:cNvSpPr>
          <p:nvPr>
            <p:ph type="title"/>
          </p:nvPr>
        </p:nvSpPr>
        <p:spPr/>
        <p:txBody>
          <a:bodyPr/>
          <a:lstStyle/>
          <a:p>
            <a:r>
              <a:rPr lang="en-US"/>
              <a:t>Facebook Interactions Distribution | Yapı Kredi</a:t>
            </a:r>
          </a:p>
        </p:txBody>
      </p:sp>
      <p:graphicFrame>
        <p:nvGraphicFramePr>
          <p:cNvPr id="6" name="Chart Placeholder 5">
            <a:extLst>
              <a:ext uri="{FF2B5EF4-FFF2-40B4-BE49-F238E27FC236}">
                <a16:creationId xmlns:a16="http://schemas.microsoft.com/office/drawing/2014/main" id="{560307E7-4640-4C09-A94A-B65C15FCD8E3}"/>
              </a:ext>
            </a:extLst>
          </p:cNvPr>
          <p:cNvGraphicFramePr>
            <a:graphicFrameLocks noGrp="1"/>
          </p:cNvGraphicFramePr>
          <p:nvPr>
            <p:ph type="chart" sz="quarter" idx="13"/>
            <p:extLst>
              <p:ext uri="{D42A27DB-BD31-4B8C-83A1-F6EECF244321}">
                <p14:modId xmlns:p14="http://schemas.microsoft.com/office/powerpoint/2010/main" val="815608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108E08-8338-4761-A0C1-ABC10BEABF5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DDF6F7F-2FC7-4018-80C8-05759332EB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265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7895-ECE7-499C-B7B9-4B926E447B38}"/>
              </a:ext>
            </a:extLst>
          </p:cNvPr>
          <p:cNvSpPr>
            <a:spLocks noGrp="1"/>
          </p:cNvSpPr>
          <p:nvPr>
            <p:ph type="title"/>
          </p:nvPr>
        </p:nvSpPr>
        <p:spPr/>
        <p:txBody>
          <a:bodyPr/>
          <a:lstStyle/>
          <a:p>
            <a:r>
              <a:rPr lang="en-US"/>
              <a:t>Facebook Own Posts Table | Yapı Kredi - 1 of 16</a:t>
            </a:r>
          </a:p>
        </p:txBody>
      </p:sp>
      <p:graphicFrame>
        <p:nvGraphicFramePr>
          <p:cNvPr id="5" name="Table Placeholder 4">
            <a:extLst>
              <a:ext uri="{FF2B5EF4-FFF2-40B4-BE49-F238E27FC236}">
                <a16:creationId xmlns:a16="http://schemas.microsoft.com/office/drawing/2014/main" id="{F5C5814D-CA34-423F-8786-830CB449911C}"/>
              </a:ext>
            </a:extLst>
          </p:cNvPr>
          <p:cNvGraphicFramePr>
            <a:graphicFrameLocks noGrp="1"/>
          </p:cNvGraphicFramePr>
          <p:nvPr>
            <p:ph type="tbl" sz="quarter" idx="13"/>
            <p:extLst>
              <p:ext uri="{D42A27DB-BD31-4B8C-83A1-F6EECF244321}">
                <p14:modId xmlns:p14="http://schemas.microsoft.com/office/powerpoint/2010/main" val="2862171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83377176"/>
                    </a:ext>
                  </a:extLst>
                </a:gridCol>
                <a:gridCol w="905256">
                  <a:extLst>
                    <a:ext uri="{9D8B030D-6E8A-4147-A177-3AD203B41FA5}">
                      <a16:colId xmlns:a16="http://schemas.microsoft.com/office/drawing/2014/main" val="4223479295"/>
                    </a:ext>
                  </a:extLst>
                </a:gridCol>
                <a:gridCol w="246888">
                  <a:extLst>
                    <a:ext uri="{9D8B030D-6E8A-4147-A177-3AD203B41FA5}">
                      <a16:colId xmlns:a16="http://schemas.microsoft.com/office/drawing/2014/main" val="1530100070"/>
                    </a:ext>
                  </a:extLst>
                </a:gridCol>
                <a:gridCol w="208280">
                  <a:extLst>
                    <a:ext uri="{9D8B030D-6E8A-4147-A177-3AD203B41FA5}">
                      <a16:colId xmlns:a16="http://schemas.microsoft.com/office/drawing/2014/main" val="474908073"/>
                    </a:ext>
                  </a:extLst>
                </a:gridCol>
                <a:gridCol w="208280">
                  <a:extLst>
                    <a:ext uri="{9D8B030D-6E8A-4147-A177-3AD203B41FA5}">
                      <a16:colId xmlns:a16="http://schemas.microsoft.com/office/drawing/2014/main" val="3573234685"/>
                    </a:ext>
                  </a:extLst>
                </a:gridCol>
                <a:gridCol w="208280">
                  <a:extLst>
                    <a:ext uri="{9D8B030D-6E8A-4147-A177-3AD203B41FA5}">
                      <a16:colId xmlns:a16="http://schemas.microsoft.com/office/drawing/2014/main" val="1887299511"/>
                    </a:ext>
                  </a:extLst>
                </a:gridCol>
                <a:gridCol w="208280">
                  <a:extLst>
                    <a:ext uri="{9D8B030D-6E8A-4147-A177-3AD203B41FA5}">
                      <a16:colId xmlns:a16="http://schemas.microsoft.com/office/drawing/2014/main" val="948621839"/>
                    </a:ext>
                  </a:extLst>
                </a:gridCol>
                <a:gridCol w="208280">
                  <a:extLst>
                    <a:ext uri="{9D8B030D-6E8A-4147-A177-3AD203B41FA5}">
                      <a16:colId xmlns:a16="http://schemas.microsoft.com/office/drawing/2014/main" val="2140885540"/>
                    </a:ext>
                  </a:extLst>
                </a:gridCol>
                <a:gridCol w="208280">
                  <a:extLst>
                    <a:ext uri="{9D8B030D-6E8A-4147-A177-3AD203B41FA5}">
                      <a16:colId xmlns:a16="http://schemas.microsoft.com/office/drawing/2014/main" val="1006725791"/>
                    </a:ext>
                  </a:extLst>
                </a:gridCol>
                <a:gridCol w="208280">
                  <a:extLst>
                    <a:ext uri="{9D8B030D-6E8A-4147-A177-3AD203B41FA5}">
                      <a16:colId xmlns:a16="http://schemas.microsoft.com/office/drawing/2014/main" val="4017569477"/>
                    </a:ext>
                  </a:extLst>
                </a:gridCol>
                <a:gridCol w="208280">
                  <a:extLst>
                    <a:ext uri="{9D8B030D-6E8A-4147-A177-3AD203B41FA5}">
                      <a16:colId xmlns:a16="http://schemas.microsoft.com/office/drawing/2014/main" val="4018896707"/>
                    </a:ext>
                  </a:extLst>
                </a:gridCol>
                <a:gridCol w="208280">
                  <a:extLst>
                    <a:ext uri="{9D8B030D-6E8A-4147-A177-3AD203B41FA5}">
                      <a16:colId xmlns:a16="http://schemas.microsoft.com/office/drawing/2014/main" val="4219938117"/>
                    </a:ext>
                  </a:extLst>
                </a:gridCol>
                <a:gridCol w="208280">
                  <a:extLst>
                    <a:ext uri="{9D8B030D-6E8A-4147-A177-3AD203B41FA5}">
                      <a16:colId xmlns:a16="http://schemas.microsoft.com/office/drawing/2014/main" val="2621933432"/>
                    </a:ext>
                  </a:extLst>
                </a:gridCol>
                <a:gridCol w="208280">
                  <a:extLst>
                    <a:ext uri="{9D8B030D-6E8A-4147-A177-3AD203B41FA5}">
                      <a16:colId xmlns:a16="http://schemas.microsoft.com/office/drawing/2014/main" val="3033822576"/>
                    </a:ext>
                  </a:extLst>
                </a:gridCol>
                <a:gridCol w="208280">
                  <a:extLst>
                    <a:ext uri="{9D8B030D-6E8A-4147-A177-3AD203B41FA5}">
                      <a16:colId xmlns:a16="http://schemas.microsoft.com/office/drawing/2014/main" val="2745418866"/>
                    </a:ext>
                  </a:extLst>
                </a:gridCol>
                <a:gridCol w="208280">
                  <a:extLst>
                    <a:ext uri="{9D8B030D-6E8A-4147-A177-3AD203B41FA5}">
                      <a16:colId xmlns:a16="http://schemas.microsoft.com/office/drawing/2014/main" val="3933692222"/>
                    </a:ext>
                  </a:extLst>
                </a:gridCol>
                <a:gridCol w="208280">
                  <a:extLst>
                    <a:ext uri="{9D8B030D-6E8A-4147-A177-3AD203B41FA5}">
                      <a16:colId xmlns:a16="http://schemas.microsoft.com/office/drawing/2014/main" val="1315765068"/>
                    </a:ext>
                  </a:extLst>
                </a:gridCol>
                <a:gridCol w="208280">
                  <a:extLst>
                    <a:ext uri="{9D8B030D-6E8A-4147-A177-3AD203B41FA5}">
                      <a16:colId xmlns:a16="http://schemas.microsoft.com/office/drawing/2014/main" val="4205991160"/>
                    </a:ext>
                  </a:extLst>
                </a:gridCol>
                <a:gridCol w="208280">
                  <a:extLst>
                    <a:ext uri="{9D8B030D-6E8A-4147-A177-3AD203B41FA5}">
                      <a16:colId xmlns:a16="http://schemas.microsoft.com/office/drawing/2014/main" val="4182691656"/>
                    </a:ext>
                  </a:extLst>
                </a:gridCol>
                <a:gridCol w="208280">
                  <a:extLst>
                    <a:ext uri="{9D8B030D-6E8A-4147-A177-3AD203B41FA5}">
                      <a16:colId xmlns:a16="http://schemas.microsoft.com/office/drawing/2014/main" val="1216852699"/>
                    </a:ext>
                  </a:extLst>
                </a:gridCol>
                <a:gridCol w="208280">
                  <a:extLst>
                    <a:ext uri="{9D8B030D-6E8A-4147-A177-3AD203B41FA5}">
                      <a16:colId xmlns:a16="http://schemas.microsoft.com/office/drawing/2014/main" val="3102125094"/>
                    </a:ext>
                  </a:extLst>
                </a:gridCol>
                <a:gridCol w="208280">
                  <a:extLst>
                    <a:ext uri="{9D8B030D-6E8A-4147-A177-3AD203B41FA5}">
                      <a16:colId xmlns:a16="http://schemas.microsoft.com/office/drawing/2014/main" val="2360702546"/>
                    </a:ext>
                  </a:extLst>
                </a:gridCol>
                <a:gridCol w="208280">
                  <a:extLst>
                    <a:ext uri="{9D8B030D-6E8A-4147-A177-3AD203B41FA5}">
                      <a16:colId xmlns:a16="http://schemas.microsoft.com/office/drawing/2014/main" val="4095410875"/>
                    </a:ext>
                  </a:extLst>
                </a:gridCol>
                <a:gridCol w="208280">
                  <a:extLst>
                    <a:ext uri="{9D8B030D-6E8A-4147-A177-3AD203B41FA5}">
                      <a16:colId xmlns:a16="http://schemas.microsoft.com/office/drawing/2014/main" val="2227856953"/>
                    </a:ext>
                  </a:extLst>
                </a:gridCol>
                <a:gridCol w="208280">
                  <a:extLst>
                    <a:ext uri="{9D8B030D-6E8A-4147-A177-3AD203B41FA5}">
                      <a16:colId xmlns:a16="http://schemas.microsoft.com/office/drawing/2014/main" val="2451218207"/>
                    </a:ext>
                  </a:extLst>
                </a:gridCol>
                <a:gridCol w="208280">
                  <a:extLst>
                    <a:ext uri="{9D8B030D-6E8A-4147-A177-3AD203B41FA5}">
                      <a16:colId xmlns:a16="http://schemas.microsoft.com/office/drawing/2014/main" val="3379139689"/>
                    </a:ext>
                  </a:extLst>
                </a:gridCol>
                <a:gridCol w="208280">
                  <a:extLst>
                    <a:ext uri="{9D8B030D-6E8A-4147-A177-3AD203B41FA5}">
                      <a16:colId xmlns:a16="http://schemas.microsoft.com/office/drawing/2014/main" val="3780277367"/>
                    </a:ext>
                  </a:extLst>
                </a:gridCol>
                <a:gridCol w="208280">
                  <a:extLst>
                    <a:ext uri="{9D8B030D-6E8A-4147-A177-3AD203B41FA5}">
                      <a16:colId xmlns:a16="http://schemas.microsoft.com/office/drawing/2014/main" val="188244976"/>
                    </a:ext>
                  </a:extLst>
                </a:gridCol>
                <a:gridCol w="208280">
                  <a:extLst>
                    <a:ext uri="{9D8B030D-6E8A-4147-A177-3AD203B41FA5}">
                      <a16:colId xmlns:a16="http://schemas.microsoft.com/office/drawing/2014/main" val="1480929414"/>
                    </a:ext>
                  </a:extLst>
                </a:gridCol>
                <a:gridCol w="208280">
                  <a:extLst>
                    <a:ext uri="{9D8B030D-6E8A-4147-A177-3AD203B41FA5}">
                      <a16:colId xmlns:a16="http://schemas.microsoft.com/office/drawing/2014/main" val="2148456187"/>
                    </a:ext>
                  </a:extLst>
                </a:gridCol>
                <a:gridCol w="208280">
                  <a:extLst>
                    <a:ext uri="{9D8B030D-6E8A-4147-A177-3AD203B41FA5}">
                      <a16:colId xmlns:a16="http://schemas.microsoft.com/office/drawing/2014/main" val="257249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07150745"/>
                  </a:ext>
                </a:extLst>
              </a:tr>
            </a:tbl>
          </a:graphicData>
        </a:graphic>
      </p:graphicFrame>
      <p:sp>
        <p:nvSpPr>
          <p:cNvPr id="4" name="Text Placeholder 3">
            <a:extLst>
              <a:ext uri="{FF2B5EF4-FFF2-40B4-BE49-F238E27FC236}">
                <a16:creationId xmlns:a16="http://schemas.microsoft.com/office/drawing/2014/main" id="{30980F1C-DEAC-428E-8AD6-04F8A322E49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184186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1E73-9628-4A97-B63E-A0C1FFD42D32}"/>
              </a:ext>
            </a:extLst>
          </p:cNvPr>
          <p:cNvSpPr>
            <a:spLocks noGrp="1"/>
          </p:cNvSpPr>
          <p:nvPr>
            <p:ph type="title"/>
          </p:nvPr>
        </p:nvSpPr>
        <p:spPr/>
        <p:txBody>
          <a:bodyPr/>
          <a:lstStyle/>
          <a:p>
            <a:r>
              <a:rPr lang="en-US"/>
              <a:t>Facebook Own Posts Table | Yapı Kredi - 2 of 16</a:t>
            </a:r>
          </a:p>
        </p:txBody>
      </p:sp>
      <p:graphicFrame>
        <p:nvGraphicFramePr>
          <p:cNvPr id="5" name="Table Placeholder 4">
            <a:extLst>
              <a:ext uri="{FF2B5EF4-FFF2-40B4-BE49-F238E27FC236}">
                <a16:creationId xmlns:a16="http://schemas.microsoft.com/office/drawing/2014/main" id="{D8B8EE42-3B35-4FF8-9DF8-7AAB89AAB7B1}"/>
              </a:ext>
            </a:extLst>
          </p:cNvPr>
          <p:cNvGraphicFramePr>
            <a:graphicFrameLocks noGrp="1"/>
          </p:cNvGraphicFramePr>
          <p:nvPr>
            <p:ph type="tbl" sz="quarter" idx="13"/>
            <p:extLst>
              <p:ext uri="{D42A27DB-BD31-4B8C-83A1-F6EECF244321}">
                <p14:modId xmlns:p14="http://schemas.microsoft.com/office/powerpoint/2010/main" val="102467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9046723"/>
                    </a:ext>
                  </a:extLst>
                </a:gridCol>
                <a:gridCol w="905256">
                  <a:extLst>
                    <a:ext uri="{9D8B030D-6E8A-4147-A177-3AD203B41FA5}">
                      <a16:colId xmlns:a16="http://schemas.microsoft.com/office/drawing/2014/main" val="2692262864"/>
                    </a:ext>
                  </a:extLst>
                </a:gridCol>
                <a:gridCol w="246888">
                  <a:extLst>
                    <a:ext uri="{9D8B030D-6E8A-4147-A177-3AD203B41FA5}">
                      <a16:colId xmlns:a16="http://schemas.microsoft.com/office/drawing/2014/main" val="2245069608"/>
                    </a:ext>
                  </a:extLst>
                </a:gridCol>
                <a:gridCol w="208280">
                  <a:extLst>
                    <a:ext uri="{9D8B030D-6E8A-4147-A177-3AD203B41FA5}">
                      <a16:colId xmlns:a16="http://schemas.microsoft.com/office/drawing/2014/main" val="656550205"/>
                    </a:ext>
                  </a:extLst>
                </a:gridCol>
                <a:gridCol w="208280">
                  <a:extLst>
                    <a:ext uri="{9D8B030D-6E8A-4147-A177-3AD203B41FA5}">
                      <a16:colId xmlns:a16="http://schemas.microsoft.com/office/drawing/2014/main" val="4228974050"/>
                    </a:ext>
                  </a:extLst>
                </a:gridCol>
                <a:gridCol w="208280">
                  <a:extLst>
                    <a:ext uri="{9D8B030D-6E8A-4147-A177-3AD203B41FA5}">
                      <a16:colId xmlns:a16="http://schemas.microsoft.com/office/drawing/2014/main" val="2997106769"/>
                    </a:ext>
                  </a:extLst>
                </a:gridCol>
                <a:gridCol w="208280">
                  <a:extLst>
                    <a:ext uri="{9D8B030D-6E8A-4147-A177-3AD203B41FA5}">
                      <a16:colId xmlns:a16="http://schemas.microsoft.com/office/drawing/2014/main" val="37432815"/>
                    </a:ext>
                  </a:extLst>
                </a:gridCol>
                <a:gridCol w="208280">
                  <a:extLst>
                    <a:ext uri="{9D8B030D-6E8A-4147-A177-3AD203B41FA5}">
                      <a16:colId xmlns:a16="http://schemas.microsoft.com/office/drawing/2014/main" val="717450056"/>
                    </a:ext>
                  </a:extLst>
                </a:gridCol>
                <a:gridCol w="208280">
                  <a:extLst>
                    <a:ext uri="{9D8B030D-6E8A-4147-A177-3AD203B41FA5}">
                      <a16:colId xmlns:a16="http://schemas.microsoft.com/office/drawing/2014/main" val="227620670"/>
                    </a:ext>
                  </a:extLst>
                </a:gridCol>
                <a:gridCol w="208280">
                  <a:extLst>
                    <a:ext uri="{9D8B030D-6E8A-4147-A177-3AD203B41FA5}">
                      <a16:colId xmlns:a16="http://schemas.microsoft.com/office/drawing/2014/main" val="3224020105"/>
                    </a:ext>
                  </a:extLst>
                </a:gridCol>
                <a:gridCol w="208280">
                  <a:extLst>
                    <a:ext uri="{9D8B030D-6E8A-4147-A177-3AD203B41FA5}">
                      <a16:colId xmlns:a16="http://schemas.microsoft.com/office/drawing/2014/main" val="4216285002"/>
                    </a:ext>
                  </a:extLst>
                </a:gridCol>
                <a:gridCol w="208280">
                  <a:extLst>
                    <a:ext uri="{9D8B030D-6E8A-4147-A177-3AD203B41FA5}">
                      <a16:colId xmlns:a16="http://schemas.microsoft.com/office/drawing/2014/main" val="1571632423"/>
                    </a:ext>
                  </a:extLst>
                </a:gridCol>
                <a:gridCol w="208280">
                  <a:extLst>
                    <a:ext uri="{9D8B030D-6E8A-4147-A177-3AD203B41FA5}">
                      <a16:colId xmlns:a16="http://schemas.microsoft.com/office/drawing/2014/main" val="546659816"/>
                    </a:ext>
                  </a:extLst>
                </a:gridCol>
                <a:gridCol w="208280">
                  <a:extLst>
                    <a:ext uri="{9D8B030D-6E8A-4147-A177-3AD203B41FA5}">
                      <a16:colId xmlns:a16="http://schemas.microsoft.com/office/drawing/2014/main" val="1535791768"/>
                    </a:ext>
                  </a:extLst>
                </a:gridCol>
                <a:gridCol w="208280">
                  <a:extLst>
                    <a:ext uri="{9D8B030D-6E8A-4147-A177-3AD203B41FA5}">
                      <a16:colId xmlns:a16="http://schemas.microsoft.com/office/drawing/2014/main" val="3186366340"/>
                    </a:ext>
                  </a:extLst>
                </a:gridCol>
                <a:gridCol w="208280">
                  <a:extLst>
                    <a:ext uri="{9D8B030D-6E8A-4147-A177-3AD203B41FA5}">
                      <a16:colId xmlns:a16="http://schemas.microsoft.com/office/drawing/2014/main" val="1436592791"/>
                    </a:ext>
                  </a:extLst>
                </a:gridCol>
                <a:gridCol w="208280">
                  <a:extLst>
                    <a:ext uri="{9D8B030D-6E8A-4147-A177-3AD203B41FA5}">
                      <a16:colId xmlns:a16="http://schemas.microsoft.com/office/drawing/2014/main" val="1238300140"/>
                    </a:ext>
                  </a:extLst>
                </a:gridCol>
                <a:gridCol w="208280">
                  <a:extLst>
                    <a:ext uri="{9D8B030D-6E8A-4147-A177-3AD203B41FA5}">
                      <a16:colId xmlns:a16="http://schemas.microsoft.com/office/drawing/2014/main" val="4131273507"/>
                    </a:ext>
                  </a:extLst>
                </a:gridCol>
                <a:gridCol w="208280">
                  <a:extLst>
                    <a:ext uri="{9D8B030D-6E8A-4147-A177-3AD203B41FA5}">
                      <a16:colId xmlns:a16="http://schemas.microsoft.com/office/drawing/2014/main" val="519871979"/>
                    </a:ext>
                  </a:extLst>
                </a:gridCol>
                <a:gridCol w="208280">
                  <a:extLst>
                    <a:ext uri="{9D8B030D-6E8A-4147-A177-3AD203B41FA5}">
                      <a16:colId xmlns:a16="http://schemas.microsoft.com/office/drawing/2014/main" val="1626916820"/>
                    </a:ext>
                  </a:extLst>
                </a:gridCol>
                <a:gridCol w="208280">
                  <a:extLst>
                    <a:ext uri="{9D8B030D-6E8A-4147-A177-3AD203B41FA5}">
                      <a16:colId xmlns:a16="http://schemas.microsoft.com/office/drawing/2014/main" val="4146898497"/>
                    </a:ext>
                  </a:extLst>
                </a:gridCol>
                <a:gridCol w="208280">
                  <a:extLst>
                    <a:ext uri="{9D8B030D-6E8A-4147-A177-3AD203B41FA5}">
                      <a16:colId xmlns:a16="http://schemas.microsoft.com/office/drawing/2014/main" val="1431275199"/>
                    </a:ext>
                  </a:extLst>
                </a:gridCol>
                <a:gridCol w="208280">
                  <a:extLst>
                    <a:ext uri="{9D8B030D-6E8A-4147-A177-3AD203B41FA5}">
                      <a16:colId xmlns:a16="http://schemas.microsoft.com/office/drawing/2014/main" val="455608516"/>
                    </a:ext>
                  </a:extLst>
                </a:gridCol>
                <a:gridCol w="208280">
                  <a:extLst>
                    <a:ext uri="{9D8B030D-6E8A-4147-A177-3AD203B41FA5}">
                      <a16:colId xmlns:a16="http://schemas.microsoft.com/office/drawing/2014/main" val="3380292321"/>
                    </a:ext>
                  </a:extLst>
                </a:gridCol>
                <a:gridCol w="208280">
                  <a:extLst>
                    <a:ext uri="{9D8B030D-6E8A-4147-A177-3AD203B41FA5}">
                      <a16:colId xmlns:a16="http://schemas.microsoft.com/office/drawing/2014/main" val="1512469467"/>
                    </a:ext>
                  </a:extLst>
                </a:gridCol>
                <a:gridCol w="208280">
                  <a:extLst>
                    <a:ext uri="{9D8B030D-6E8A-4147-A177-3AD203B41FA5}">
                      <a16:colId xmlns:a16="http://schemas.microsoft.com/office/drawing/2014/main" val="4039065456"/>
                    </a:ext>
                  </a:extLst>
                </a:gridCol>
                <a:gridCol w="208280">
                  <a:extLst>
                    <a:ext uri="{9D8B030D-6E8A-4147-A177-3AD203B41FA5}">
                      <a16:colId xmlns:a16="http://schemas.microsoft.com/office/drawing/2014/main" val="1665599721"/>
                    </a:ext>
                  </a:extLst>
                </a:gridCol>
                <a:gridCol w="208280">
                  <a:extLst>
                    <a:ext uri="{9D8B030D-6E8A-4147-A177-3AD203B41FA5}">
                      <a16:colId xmlns:a16="http://schemas.microsoft.com/office/drawing/2014/main" val="3016933835"/>
                    </a:ext>
                  </a:extLst>
                </a:gridCol>
                <a:gridCol w="208280">
                  <a:extLst>
                    <a:ext uri="{9D8B030D-6E8A-4147-A177-3AD203B41FA5}">
                      <a16:colId xmlns:a16="http://schemas.microsoft.com/office/drawing/2014/main" val="2595263288"/>
                    </a:ext>
                  </a:extLst>
                </a:gridCol>
                <a:gridCol w="208280">
                  <a:extLst>
                    <a:ext uri="{9D8B030D-6E8A-4147-A177-3AD203B41FA5}">
                      <a16:colId xmlns:a16="http://schemas.microsoft.com/office/drawing/2014/main" val="1787322248"/>
                    </a:ext>
                  </a:extLst>
                </a:gridCol>
                <a:gridCol w="208280">
                  <a:extLst>
                    <a:ext uri="{9D8B030D-6E8A-4147-A177-3AD203B41FA5}">
                      <a16:colId xmlns:a16="http://schemas.microsoft.com/office/drawing/2014/main" val="242429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120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07:27:33</a:t>
                      </a:r>
                      <a:r>
                        <a:rPr kumimoji="0" lang="en-US" sz="1000" b="0" i="0" u="none" strike="noStrike" kern="1200" cap="none" spc="0" normalizeH="0" baseline="0" noProof="0">
                          <a:ln>
                            <a:noFill/>
                          </a:ln>
                          <a:solidFill>
                            <a:prstClr val="black"/>
                          </a:solidFill>
                          <a:effectLst/>
                          <a:uLnTx/>
                          <a:uFillTx/>
                          <a:latin typeface="+mn-lt"/>
                          <a:ea typeface="+mn-ea"/>
                          <a:cs typeface="+mn-cs"/>
                        </a:rPr>
                        <a:t>
 Popüler şarkıları caz ve swing’le buluşturan Postmodern Jukebox Yapı Kredi 75. Yıl Konserleri kapsamında 27 Ekim’de İzmir’de, 28 Ekim’de Ankara’da ve 29 Ekim’de İstanbul’da sahne alıyor. 🎙 Biletler Yapı Kredi kartlarına özel %15 indirim fırsatıyla Biletix.com’da!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https://scontent.xx.fbcdn.net/v/t15.5256-10/s720x720/70538802_608255446372349_2145280883827933184_n.jpg?_nc_cat=109&amp;_nc_oc=AQkqnrLLVpNGvsByPRRPR9v0CHfuBBiESU-J4IN863TKGhxteTX2u6Ho3r8d2U_-kTw&amp;_nc_ht=scontent.xx&amp;oh=97a31e150ca05a0c6451796afcc83788&amp;oe=5E4E7591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54548230"/>
                  </a:ext>
                </a:extLst>
              </a:tr>
            </a:tbl>
          </a:graphicData>
        </a:graphic>
      </p:graphicFrame>
      <p:sp>
        <p:nvSpPr>
          <p:cNvPr id="4" name="Text Placeholder 3">
            <a:extLst>
              <a:ext uri="{FF2B5EF4-FFF2-40B4-BE49-F238E27FC236}">
                <a16:creationId xmlns:a16="http://schemas.microsoft.com/office/drawing/2014/main" id="{D676978A-0AB4-4C90-B0C9-AD6220650C2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62364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DC46C-936E-4197-8F87-C36766D79D36}"/>
              </a:ext>
            </a:extLst>
          </p:cNvPr>
          <p:cNvSpPr>
            <a:spLocks noGrp="1"/>
          </p:cNvSpPr>
          <p:nvPr>
            <p:ph type="title"/>
          </p:nvPr>
        </p:nvSpPr>
        <p:spPr/>
        <p:txBody>
          <a:bodyPr/>
          <a:lstStyle/>
          <a:p>
            <a:r>
              <a:rPr lang="en-US"/>
              <a:t>Facebook Own Posts Table | Yapı Kredi - 3 of 16</a:t>
            </a:r>
          </a:p>
        </p:txBody>
      </p:sp>
      <p:graphicFrame>
        <p:nvGraphicFramePr>
          <p:cNvPr id="5" name="Table Placeholder 4">
            <a:extLst>
              <a:ext uri="{FF2B5EF4-FFF2-40B4-BE49-F238E27FC236}">
                <a16:creationId xmlns:a16="http://schemas.microsoft.com/office/drawing/2014/main" id="{1382CEAB-B727-4CC2-9E16-DC5FF76BA411}"/>
              </a:ext>
            </a:extLst>
          </p:cNvPr>
          <p:cNvGraphicFramePr>
            <a:graphicFrameLocks noGrp="1"/>
          </p:cNvGraphicFramePr>
          <p:nvPr>
            <p:ph type="tbl" sz="quarter" idx="13"/>
            <p:extLst>
              <p:ext uri="{D42A27DB-BD31-4B8C-83A1-F6EECF244321}">
                <p14:modId xmlns:p14="http://schemas.microsoft.com/office/powerpoint/2010/main" val="368947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6707903"/>
                    </a:ext>
                  </a:extLst>
                </a:gridCol>
                <a:gridCol w="905256">
                  <a:extLst>
                    <a:ext uri="{9D8B030D-6E8A-4147-A177-3AD203B41FA5}">
                      <a16:colId xmlns:a16="http://schemas.microsoft.com/office/drawing/2014/main" val="3276639349"/>
                    </a:ext>
                  </a:extLst>
                </a:gridCol>
                <a:gridCol w="246888">
                  <a:extLst>
                    <a:ext uri="{9D8B030D-6E8A-4147-A177-3AD203B41FA5}">
                      <a16:colId xmlns:a16="http://schemas.microsoft.com/office/drawing/2014/main" val="2834550980"/>
                    </a:ext>
                  </a:extLst>
                </a:gridCol>
                <a:gridCol w="208280">
                  <a:extLst>
                    <a:ext uri="{9D8B030D-6E8A-4147-A177-3AD203B41FA5}">
                      <a16:colId xmlns:a16="http://schemas.microsoft.com/office/drawing/2014/main" val="4103599140"/>
                    </a:ext>
                  </a:extLst>
                </a:gridCol>
                <a:gridCol w="208280">
                  <a:extLst>
                    <a:ext uri="{9D8B030D-6E8A-4147-A177-3AD203B41FA5}">
                      <a16:colId xmlns:a16="http://schemas.microsoft.com/office/drawing/2014/main" val="1753335936"/>
                    </a:ext>
                  </a:extLst>
                </a:gridCol>
                <a:gridCol w="208280">
                  <a:extLst>
                    <a:ext uri="{9D8B030D-6E8A-4147-A177-3AD203B41FA5}">
                      <a16:colId xmlns:a16="http://schemas.microsoft.com/office/drawing/2014/main" val="990253886"/>
                    </a:ext>
                  </a:extLst>
                </a:gridCol>
                <a:gridCol w="208280">
                  <a:extLst>
                    <a:ext uri="{9D8B030D-6E8A-4147-A177-3AD203B41FA5}">
                      <a16:colId xmlns:a16="http://schemas.microsoft.com/office/drawing/2014/main" val="853506148"/>
                    </a:ext>
                  </a:extLst>
                </a:gridCol>
                <a:gridCol w="208280">
                  <a:extLst>
                    <a:ext uri="{9D8B030D-6E8A-4147-A177-3AD203B41FA5}">
                      <a16:colId xmlns:a16="http://schemas.microsoft.com/office/drawing/2014/main" val="2528396531"/>
                    </a:ext>
                  </a:extLst>
                </a:gridCol>
                <a:gridCol w="208280">
                  <a:extLst>
                    <a:ext uri="{9D8B030D-6E8A-4147-A177-3AD203B41FA5}">
                      <a16:colId xmlns:a16="http://schemas.microsoft.com/office/drawing/2014/main" val="1460994556"/>
                    </a:ext>
                  </a:extLst>
                </a:gridCol>
                <a:gridCol w="208280">
                  <a:extLst>
                    <a:ext uri="{9D8B030D-6E8A-4147-A177-3AD203B41FA5}">
                      <a16:colId xmlns:a16="http://schemas.microsoft.com/office/drawing/2014/main" val="3631395819"/>
                    </a:ext>
                  </a:extLst>
                </a:gridCol>
                <a:gridCol w="208280">
                  <a:extLst>
                    <a:ext uri="{9D8B030D-6E8A-4147-A177-3AD203B41FA5}">
                      <a16:colId xmlns:a16="http://schemas.microsoft.com/office/drawing/2014/main" val="89014920"/>
                    </a:ext>
                  </a:extLst>
                </a:gridCol>
                <a:gridCol w="208280">
                  <a:extLst>
                    <a:ext uri="{9D8B030D-6E8A-4147-A177-3AD203B41FA5}">
                      <a16:colId xmlns:a16="http://schemas.microsoft.com/office/drawing/2014/main" val="3436936900"/>
                    </a:ext>
                  </a:extLst>
                </a:gridCol>
                <a:gridCol w="208280">
                  <a:extLst>
                    <a:ext uri="{9D8B030D-6E8A-4147-A177-3AD203B41FA5}">
                      <a16:colId xmlns:a16="http://schemas.microsoft.com/office/drawing/2014/main" val="175785397"/>
                    </a:ext>
                  </a:extLst>
                </a:gridCol>
                <a:gridCol w="208280">
                  <a:extLst>
                    <a:ext uri="{9D8B030D-6E8A-4147-A177-3AD203B41FA5}">
                      <a16:colId xmlns:a16="http://schemas.microsoft.com/office/drawing/2014/main" val="2618525833"/>
                    </a:ext>
                  </a:extLst>
                </a:gridCol>
                <a:gridCol w="208280">
                  <a:extLst>
                    <a:ext uri="{9D8B030D-6E8A-4147-A177-3AD203B41FA5}">
                      <a16:colId xmlns:a16="http://schemas.microsoft.com/office/drawing/2014/main" val="3665423152"/>
                    </a:ext>
                  </a:extLst>
                </a:gridCol>
                <a:gridCol w="208280">
                  <a:extLst>
                    <a:ext uri="{9D8B030D-6E8A-4147-A177-3AD203B41FA5}">
                      <a16:colId xmlns:a16="http://schemas.microsoft.com/office/drawing/2014/main" val="3696439597"/>
                    </a:ext>
                  </a:extLst>
                </a:gridCol>
                <a:gridCol w="208280">
                  <a:extLst>
                    <a:ext uri="{9D8B030D-6E8A-4147-A177-3AD203B41FA5}">
                      <a16:colId xmlns:a16="http://schemas.microsoft.com/office/drawing/2014/main" val="1602438419"/>
                    </a:ext>
                  </a:extLst>
                </a:gridCol>
                <a:gridCol w="208280">
                  <a:extLst>
                    <a:ext uri="{9D8B030D-6E8A-4147-A177-3AD203B41FA5}">
                      <a16:colId xmlns:a16="http://schemas.microsoft.com/office/drawing/2014/main" val="4256185481"/>
                    </a:ext>
                  </a:extLst>
                </a:gridCol>
                <a:gridCol w="208280">
                  <a:extLst>
                    <a:ext uri="{9D8B030D-6E8A-4147-A177-3AD203B41FA5}">
                      <a16:colId xmlns:a16="http://schemas.microsoft.com/office/drawing/2014/main" val="123427708"/>
                    </a:ext>
                  </a:extLst>
                </a:gridCol>
                <a:gridCol w="208280">
                  <a:extLst>
                    <a:ext uri="{9D8B030D-6E8A-4147-A177-3AD203B41FA5}">
                      <a16:colId xmlns:a16="http://schemas.microsoft.com/office/drawing/2014/main" val="1897193389"/>
                    </a:ext>
                  </a:extLst>
                </a:gridCol>
                <a:gridCol w="208280">
                  <a:extLst>
                    <a:ext uri="{9D8B030D-6E8A-4147-A177-3AD203B41FA5}">
                      <a16:colId xmlns:a16="http://schemas.microsoft.com/office/drawing/2014/main" val="2038766719"/>
                    </a:ext>
                  </a:extLst>
                </a:gridCol>
                <a:gridCol w="208280">
                  <a:extLst>
                    <a:ext uri="{9D8B030D-6E8A-4147-A177-3AD203B41FA5}">
                      <a16:colId xmlns:a16="http://schemas.microsoft.com/office/drawing/2014/main" val="3673214644"/>
                    </a:ext>
                  </a:extLst>
                </a:gridCol>
                <a:gridCol w="208280">
                  <a:extLst>
                    <a:ext uri="{9D8B030D-6E8A-4147-A177-3AD203B41FA5}">
                      <a16:colId xmlns:a16="http://schemas.microsoft.com/office/drawing/2014/main" val="2118402145"/>
                    </a:ext>
                  </a:extLst>
                </a:gridCol>
                <a:gridCol w="208280">
                  <a:extLst>
                    <a:ext uri="{9D8B030D-6E8A-4147-A177-3AD203B41FA5}">
                      <a16:colId xmlns:a16="http://schemas.microsoft.com/office/drawing/2014/main" val="981723176"/>
                    </a:ext>
                  </a:extLst>
                </a:gridCol>
                <a:gridCol w="208280">
                  <a:extLst>
                    <a:ext uri="{9D8B030D-6E8A-4147-A177-3AD203B41FA5}">
                      <a16:colId xmlns:a16="http://schemas.microsoft.com/office/drawing/2014/main" val="1803312005"/>
                    </a:ext>
                  </a:extLst>
                </a:gridCol>
                <a:gridCol w="208280">
                  <a:extLst>
                    <a:ext uri="{9D8B030D-6E8A-4147-A177-3AD203B41FA5}">
                      <a16:colId xmlns:a16="http://schemas.microsoft.com/office/drawing/2014/main" val="4221531714"/>
                    </a:ext>
                  </a:extLst>
                </a:gridCol>
                <a:gridCol w="208280">
                  <a:extLst>
                    <a:ext uri="{9D8B030D-6E8A-4147-A177-3AD203B41FA5}">
                      <a16:colId xmlns:a16="http://schemas.microsoft.com/office/drawing/2014/main" val="1501086700"/>
                    </a:ext>
                  </a:extLst>
                </a:gridCol>
                <a:gridCol w="208280">
                  <a:extLst>
                    <a:ext uri="{9D8B030D-6E8A-4147-A177-3AD203B41FA5}">
                      <a16:colId xmlns:a16="http://schemas.microsoft.com/office/drawing/2014/main" val="3964749564"/>
                    </a:ext>
                  </a:extLst>
                </a:gridCol>
                <a:gridCol w="208280">
                  <a:extLst>
                    <a:ext uri="{9D8B030D-6E8A-4147-A177-3AD203B41FA5}">
                      <a16:colId xmlns:a16="http://schemas.microsoft.com/office/drawing/2014/main" val="3936119321"/>
                    </a:ext>
                  </a:extLst>
                </a:gridCol>
                <a:gridCol w="208280">
                  <a:extLst>
                    <a:ext uri="{9D8B030D-6E8A-4147-A177-3AD203B41FA5}">
                      <a16:colId xmlns:a16="http://schemas.microsoft.com/office/drawing/2014/main" val="546064232"/>
                    </a:ext>
                  </a:extLst>
                </a:gridCol>
                <a:gridCol w="208280">
                  <a:extLst>
                    <a:ext uri="{9D8B030D-6E8A-4147-A177-3AD203B41FA5}">
                      <a16:colId xmlns:a16="http://schemas.microsoft.com/office/drawing/2014/main" val="368399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7593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- 2019-10-28 15:07:20</a:t>
                      </a:r>
                      <a:r>
                        <a:rPr kumimoji="0" lang="en-US" sz="1000" b="0" i="0" u="none" strike="noStrike" kern="1200" cap="none" spc="0" normalizeH="0" baseline="0" noProof="0">
                          <a:ln>
                            <a:noFill/>
                          </a:ln>
                          <a:solidFill>
                            <a:prstClr val="black"/>
                          </a:solidFill>
                          <a:effectLst/>
                          <a:uLnTx/>
                          <a:uFillTx/>
                          <a:latin typeface="+mn-lt"/>
                          <a:ea typeface="+mn-ea"/>
                          <a:cs typeface="+mn-cs"/>
                        </a:rPr>
                        <a:t>
 “Beni hatırlayınız…”
Cumhuriyetimizin kurucusu Mustafa Kemal Atatürk’ün hayatı boyunca kaleme aldığı notlardan, telgraf mesajlarından, söylevlerinden ve meclis konuşmalarından alıntılarla birlikte Yapı Kredi Tarihi Arşivi’nden çok özel görüntüleri Ulu Önderimizin anısına sizler için derledik.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https://scontent.xx.fbcdn.net/v/t15.5256-10/s720x720/70894056_787725938312704_2058358253359726592_n.jpg?_nc_cat=102&amp;_nc_oc=AQkx5nIy-j5Y9UnPllBdDgz2drUB5BvTsYrLKv2n-RUnfmcp-CyDFh_ed_-LzCwxMH4&amp;_nc_ht=scontent.xx&amp;oh=7f2752e5bb3ef0f5b3f70f3c0621a000&amp;oe=5E5848C1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61246165"/>
                  </a:ext>
                </a:extLst>
              </a:tr>
            </a:tbl>
          </a:graphicData>
        </a:graphic>
      </p:graphicFrame>
      <p:sp>
        <p:nvSpPr>
          <p:cNvPr id="4" name="Text Placeholder 3">
            <a:extLst>
              <a:ext uri="{FF2B5EF4-FFF2-40B4-BE49-F238E27FC236}">
                <a16:creationId xmlns:a16="http://schemas.microsoft.com/office/drawing/2014/main" id="{5C280470-ACCF-44B8-A8D4-A751A815C6C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61604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42E29-D4FB-4B5F-A485-4EFDA917F6E6}"/>
              </a:ext>
            </a:extLst>
          </p:cNvPr>
          <p:cNvSpPr>
            <a:spLocks noGrp="1"/>
          </p:cNvSpPr>
          <p:nvPr>
            <p:ph type="title"/>
          </p:nvPr>
        </p:nvSpPr>
        <p:spPr/>
        <p:txBody>
          <a:bodyPr/>
          <a:lstStyle/>
          <a:p>
            <a:r>
              <a:rPr lang="en-US"/>
              <a:t>Facebook Own Posts Table | Yapı Kredi - 4 of 16</a:t>
            </a:r>
          </a:p>
        </p:txBody>
      </p:sp>
      <p:graphicFrame>
        <p:nvGraphicFramePr>
          <p:cNvPr id="5" name="Table Placeholder 4">
            <a:extLst>
              <a:ext uri="{FF2B5EF4-FFF2-40B4-BE49-F238E27FC236}">
                <a16:creationId xmlns:a16="http://schemas.microsoft.com/office/drawing/2014/main" id="{64824F1A-36B0-453F-B0C4-2AF86FC1CB36}"/>
              </a:ext>
            </a:extLst>
          </p:cNvPr>
          <p:cNvGraphicFramePr>
            <a:graphicFrameLocks noGrp="1"/>
          </p:cNvGraphicFramePr>
          <p:nvPr>
            <p:ph type="tbl" sz="quarter" idx="13"/>
            <p:extLst>
              <p:ext uri="{D42A27DB-BD31-4B8C-83A1-F6EECF244321}">
                <p14:modId xmlns:p14="http://schemas.microsoft.com/office/powerpoint/2010/main" val="329957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8145931"/>
                    </a:ext>
                  </a:extLst>
                </a:gridCol>
                <a:gridCol w="905256">
                  <a:extLst>
                    <a:ext uri="{9D8B030D-6E8A-4147-A177-3AD203B41FA5}">
                      <a16:colId xmlns:a16="http://schemas.microsoft.com/office/drawing/2014/main" val="4145619303"/>
                    </a:ext>
                  </a:extLst>
                </a:gridCol>
                <a:gridCol w="246888">
                  <a:extLst>
                    <a:ext uri="{9D8B030D-6E8A-4147-A177-3AD203B41FA5}">
                      <a16:colId xmlns:a16="http://schemas.microsoft.com/office/drawing/2014/main" val="891938078"/>
                    </a:ext>
                  </a:extLst>
                </a:gridCol>
                <a:gridCol w="208280">
                  <a:extLst>
                    <a:ext uri="{9D8B030D-6E8A-4147-A177-3AD203B41FA5}">
                      <a16:colId xmlns:a16="http://schemas.microsoft.com/office/drawing/2014/main" val="301600663"/>
                    </a:ext>
                  </a:extLst>
                </a:gridCol>
                <a:gridCol w="208280">
                  <a:extLst>
                    <a:ext uri="{9D8B030D-6E8A-4147-A177-3AD203B41FA5}">
                      <a16:colId xmlns:a16="http://schemas.microsoft.com/office/drawing/2014/main" val="2943378202"/>
                    </a:ext>
                  </a:extLst>
                </a:gridCol>
                <a:gridCol w="208280">
                  <a:extLst>
                    <a:ext uri="{9D8B030D-6E8A-4147-A177-3AD203B41FA5}">
                      <a16:colId xmlns:a16="http://schemas.microsoft.com/office/drawing/2014/main" val="1349057642"/>
                    </a:ext>
                  </a:extLst>
                </a:gridCol>
                <a:gridCol w="208280">
                  <a:extLst>
                    <a:ext uri="{9D8B030D-6E8A-4147-A177-3AD203B41FA5}">
                      <a16:colId xmlns:a16="http://schemas.microsoft.com/office/drawing/2014/main" val="3851297804"/>
                    </a:ext>
                  </a:extLst>
                </a:gridCol>
                <a:gridCol w="208280">
                  <a:extLst>
                    <a:ext uri="{9D8B030D-6E8A-4147-A177-3AD203B41FA5}">
                      <a16:colId xmlns:a16="http://schemas.microsoft.com/office/drawing/2014/main" val="3902567137"/>
                    </a:ext>
                  </a:extLst>
                </a:gridCol>
                <a:gridCol w="208280">
                  <a:extLst>
                    <a:ext uri="{9D8B030D-6E8A-4147-A177-3AD203B41FA5}">
                      <a16:colId xmlns:a16="http://schemas.microsoft.com/office/drawing/2014/main" val="1640758049"/>
                    </a:ext>
                  </a:extLst>
                </a:gridCol>
                <a:gridCol w="208280">
                  <a:extLst>
                    <a:ext uri="{9D8B030D-6E8A-4147-A177-3AD203B41FA5}">
                      <a16:colId xmlns:a16="http://schemas.microsoft.com/office/drawing/2014/main" val="3125333535"/>
                    </a:ext>
                  </a:extLst>
                </a:gridCol>
                <a:gridCol w="208280">
                  <a:extLst>
                    <a:ext uri="{9D8B030D-6E8A-4147-A177-3AD203B41FA5}">
                      <a16:colId xmlns:a16="http://schemas.microsoft.com/office/drawing/2014/main" val="3736077918"/>
                    </a:ext>
                  </a:extLst>
                </a:gridCol>
                <a:gridCol w="208280">
                  <a:extLst>
                    <a:ext uri="{9D8B030D-6E8A-4147-A177-3AD203B41FA5}">
                      <a16:colId xmlns:a16="http://schemas.microsoft.com/office/drawing/2014/main" val="4256507638"/>
                    </a:ext>
                  </a:extLst>
                </a:gridCol>
                <a:gridCol w="208280">
                  <a:extLst>
                    <a:ext uri="{9D8B030D-6E8A-4147-A177-3AD203B41FA5}">
                      <a16:colId xmlns:a16="http://schemas.microsoft.com/office/drawing/2014/main" val="2807693831"/>
                    </a:ext>
                  </a:extLst>
                </a:gridCol>
                <a:gridCol w="208280">
                  <a:extLst>
                    <a:ext uri="{9D8B030D-6E8A-4147-A177-3AD203B41FA5}">
                      <a16:colId xmlns:a16="http://schemas.microsoft.com/office/drawing/2014/main" val="412245995"/>
                    </a:ext>
                  </a:extLst>
                </a:gridCol>
                <a:gridCol w="208280">
                  <a:extLst>
                    <a:ext uri="{9D8B030D-6E8A-4147-A177-3AD203B41FA5}">
                      <a16:colId xmlns:a16="http://schemas.microsoft.com/office/drawing/2014/main" val="3085099077"/>
                    </a:ext>
                  </a:extLst>
                </a:gridCol>
                <a:gridCol w="208280">
                  <a:extLst>
                    <a:ext uri="{9D8B030D-6E8A-4147-A177-3AD203B41FA5}">
                      <a16:colId xmlns:a16="http://schemas.microsoft.com/office/drawing/2014/main" val="1979947434"/>
                    </a:ext>
                  </a:extLst>
                </a:gridCol>
                <a:gridCol w="208280">
                  <a:extLst>
                    <a:ext uri="{9D8B030D-6E8A-4147-A177-3AD203B41FA5}">
                      <a16:colId xmlns:a16="http://schemas.microsoft.com/office/drawing/2014/main" val="2619871016"/>
                    </a:ext>
                  </a:extLst>
                </a:gridCol>
                <a:gridCol w="208280">
                  <a:extLst>
                    <a:ext uri="{9D8B030D-6E8A-4147-A177-3AD203B41FA5}">
                      <a16:colId xmlns:a16="http://schemas.microsoft.com/office/drawing/2014/main" val="222599985"/>
                    </a:ext>
                  </a:extLst>
                </a:gridCol>
                <a:gridCol w="208280">
                  <a:extLst>
                    <a:ext uri="{9D8B030D-6E8A-4147-A177-3AD203B41FA5}">
                      <a16:colId xmlns:a16="http://schemas.microsoft.com/office/drawing/2014/main" val="3901885979"/>
                    </a:ext>
                  </a:extLst>
                </a:gridCol>
                <a:gridCol w="208280">
                  <a:extLst>
                    <a:ext uri="{9D8B030D-6E8A-4147-A177-3AD203B41FA5}">
                      <a16:colId xmlns:a16="http://schemas.microsoft.com/office/drawing/2014/main" val="3993850667"/>
                    </a:ext>
                  </a:extLst>
                </a:gridCol>
                <a:gridCol w="208280">
                  <a:extLst>
                    <a:ext uri="{9D8B030D-6E8A-4147-A177-3AD203B41FA5}">
                      <a16:colId xmlns:a16="http://schemas.microsoft.com/office/drawing/2014/main" val="3246732411"/>
                    </a:ext>
                  </a:extLst>
                </a:gridCol>
                <a:gridCol w="208280">
                  <a:extLst>
                    <a:ext uri="{9D8B030D-6E8A-4147-A177-3AD203B41FA5}">
                      <a16:colId xmlns:a16="http://schemas.microsoft.com/office/drawing/2014/main" val="1642679062"/>
                    </a:ext>
                  </a:extLst>
                </a:gridCol>
                <a:gridCol w="208280">
                  <a:extLst>
                    <a:ext uri="{9D8B030D-6E8A-4147-A177-3AD203B41FA5}">
                      <a16:colId xmlns:a16="http://schemas.microsoft.com/office/drawing/2014/main" val="245429428"/>
                    </a:ext>
                  </a:extLst>
                </a:gridCol>
                <a:gridCol w="208280">
                  <a:extLst>
                    <a:ext uri="{9D8B030D-6E8A-4147-A177-3AD203B41FA5}">
                      <a16:colId xmlns:a16="http://schemas.microsoft.com/office/drawing/2014/main" val="4109151873"/>
                    </a:ext>
                  </a:extLst>
                </a:gridCol>
                <a:gridCol w="208280">
                  <a:extLst>
                    <a:ext uri="{9D8B030D-6E8A-4147-A177-3AD203B41FA5}">
                      <a16:colId xmlns:a16="http://schemas.microsoft.com/office/drawing/2014/main" val="2119629788"/>
                    </a:ext>
                  </a:extLst>
                </a:gridCol>
                <a:gridCol w="208280">
                  <a:extLst>
                    <a:ext uri="{9D8B030D-6E8A-4147-A177-3AD203B41FA5}">
                      <a16:colId xmlns:a16="http://schemas.microsoft.com/office/drawing/2014/main" val="3015348132"/>
                    </a:ext>
                  </a:extLst>
                </a:gridCol>
                <a:gridCol w="208280">
                  <a:extLst>
                    <a:ext uri="{9D8B030D-6E8A-4147-A177-3AD203B41FA5}">
                      <a16:colId xmlns:a16="http://schemas.microsoft.com/office/drawing/2014/main" val="3181816521"/>
                    </a:ext>
                  </a:extLst>
                </a:gridCol>
                <a:gridCol w="208280">
                  <a:extLst>
                    <a:ext uri="{9D8B030D-6E8A-4147-A177-3AD203B41FA5}">
                      <a16:colId xmlns:a16="http://schemas.microsoft.com/office/drawing/2014/main" val="1687609625"/>
                    </a:ext>
                  </a:extLst>
                </a:gridCol>
                <a:gridCol w="208280">
                  <a:extLst>
                    <a:ext uri="{9D8B030D-6E8A-4147-A177-3AD203B41FA5}">
                      <a16:colId xmlns:a16="http://schemas.microsoft.com/office/drawing/2014/main" val="2375369894"/>
                    </a:ext>
                  </a:extLst>
                </a:gridCol>
                <a:gridCol w="208280">
                  <a:extLst>
                    <a:ext uri="{9D8B030D-6E8A-4147-A177-3AD203B41FA5}">
                      <a16:colId xmlns:a16="http://schemas.microsoft.com/office/drawing/2014/main" val="591004204"/>
                    </a:ext>
                  </a:extLst>
                </a:gridCol>
                <a:gridCol w="208280">
                  <a:extLst>
                    <a:ext uri="{9D8B030D-6E8A-4147-A177-3AD203B41FA5}">
                      <a16:colId xmlns:a16="http://schemas.microsoft.com/office/drawing/2014/main" val="3270325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7934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11:40:42</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Yapı Kredi Digitalent’a katıl, özel eğitimler, uzun dönem staj imkanı ve farklı deneyimlerle iş hayatına tam donanımlı başla! 😎 Başvurmak için tıkla! 👉🏻 http://yapikredidigitalent.com/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https://scontent.xx.fbcdn.net/v/t15.5256-10/s720x720/69834441_761567437628934_3424843287318495232_n.jpg?_nc_cat=110&amp;_nc_oc=AQlfvPebXcqGP_nCkr9g1wAJIsddb9Psr63yqC8rtySlvM8HNfGhtvpXLZZkG7LNGzU&amp;_nc_ht=scontent.xx&amp;oh=1ebdf4bea09dcc668a9da0f5db596904&amp;oe=5E610349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85514954"/>
                  </a:ext>
                </a:extLst>
              </a:tr>
            </a:tbl>
          </a:graphicData>
        </a:graphic>
      </p:graphicFrame>
      <p:sp>
        <p:nvSpPr>
          <p:cNvPr id="4" name="Text Placeholder 3">
            <a:extLst>
              <a:ext uri="{FF2B5EF4-FFF2-40B4-BE49-F238E27FC236}">
                <a16:creationId xmlns:a16="http://schemas.microsoft.com/office/drawing/2014/main" id="{46F747C2-16F5-49CA-9300-E821324E99D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56214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B4A77-D9D3-4BA3-9FB2-EB73FF45A0DF}"/>
              </a:ext>
            </a:extLst>
          </p:cNvPr>
          <p:cNvSpPr>
            <a:spLocks noGrp="1"/>
          </p:cNvSpPr>
          <p:nvPr>
            <p:ph type="title"/>
          </p:nvPr>
        </p:nvSpPr>
        <p:spPr/>
        <p:txBody>
          <a:bodyPr/>
          <a:lstStyle/>
          <a:p>
            <a:r>
              <a:rPr lang="en-US"/>
              <a:t>Facebook Own Posts Table | Yapı Kredi - 5 of 16</a:t>
            </a:r>
          </a:p>
        </p:txBody>
      </p:sp>
      <p:graphicFrame>
        <p:nvGraphicFramePr>
          <p:cNvPr id="5" name="Table Placeholder 4">
            <a:extLst>
              <a:ext uri="{FF2B5EF4-FFF2-40B4-BE49-F238E27FC236}">
                <a16:creationId xmlns:a16="http://schemas.microsoft.com/office/drawing/2014/main" id="{4ACEDE9B-E294-4593-AF4D-FDE54E24686B}"/>
              </a:ext>
            </a:extLst>
          </p:cNvPr>
          <p:cNvGraphicFramePr>
            <a:graphicFrameLocks noGrp="1"/>
          </p:cNvGraphicFramePr>
          <p:nvPr>
            <p:ph type="tbl" sz="quarter" idx="13"/>
            <p:extLst>
              <p:ext uri="{D42A27DB-BD31-4B8C-83A1-F6EECF244321}">
                <p14:modId xmlns:p14="http://schemas.microsoft.com/office/powerpoint/2010/main" val="151046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93205422"/>
                    </a:ext>
                  </a:extLst>
                </a:gridCol>
                <a:gridCol w="905256">
                  <a:extLst>
                    <a:ext uri="{9D8B030D-6E8A-4147-A177-3AD203B41FA5}">
                      <a16:colId xmlns:a16="http://schemas.microsoft.com/office/drawing/2014/main" val="738104588"/>
                    </a:ext>
                  </a:extLst>
                </a:gridCol>
                <a:gridCol w="246888">
                  <a:extLst>
                    <a:ext uri="{9D8B030D-6E8A-4147-A177-3AD203B41FA5}">
                      <a16:colId xmlns:a16="http://schemas.microsoft.com/office/drawing/2014/main" val="3434049608"/>
                    </a:ext>
                  </a:extLst>
                </a:gridCol>
                <a:gridCol w="208280">
                  <a:extLst>
                    <a:ext uri="{9D8B030D-6E8A-4147-A177-3AD203B41FA5}">
                      <a16:colId xmlns:a16="http://schemas.microsoft.com/office/drawing/2014/main" val="1433924435"/>
                    </a:ext>
                  </a:extLst>
                </a:gridCol>
                <a:gridCol w="208280">
                  <a:extLst>
                    <a:ext uri="{9D8B030D-6E8A-4147-A177-3AD203B41FA5}">
                      <a16:colId xmlns:a16="http://schemas.microsoft.com/office/drawing/2014/main" val="286354405"/>
                    </a:ext>
                  </a:extLst>
                </a:gridCol>
                <a:gridCol w="208280">
                  <a:extLst>
                    <a:ext uri="{9D8B030D-6E8A-4147-A177-3AD203B41FA5}">
                      <a16:colId xmlns:a16="http://schemas.microsoft.com/office/drawing/2014/main" val="1514074026"/>
                    </a:ext>
                  </a:extLst>
                </a:gridCol>
                <a:gridCol w="208280">
                  <a:extLst>
                    <a:ext uri="{9D8B030D-6E8A-4147-A177-3AD203B41FA5}">
                      <a16:colId xmlns:a16="http://schemas.microsoft.com/office/drawing/2014/main" val="2464649209"/>
                    </a:ext>
                  </a:extLst>
                </a:gridCol>
                <a:gridCol w="208280">
                  <a:extLst>
                    <a:ext uri="{9D8B030D-6E8A-4147-A177-3AD203B41FA5}">
                      <a16:colId xmlns:a16="http://schemas.microsoft.com/office/drawing/2014/main" val="3884016405"/>
                    </a:ext>
                  </a:extLst>
                </a:gridCol>
                <a:gridCol w="208280">
                  <a:extLst>
                    <a:ext uri="{9D8B030D-6E8A-4147-A177-3AD203B41FA5}">
                      <a16:colId xmlns:a16="http://schemas.microsoft.com/office/drawing/2014/main" val="2099706577"/>
                    </a:ext>
                  </a:extLst>
                </a:gridCol>
                <a:gridCol w="208280">
                  <a:extLst>
                    <a:ext uri="{9D8B030D-6E8A-4147-A177-3AD203B41FA5}">
                      <a16:colId xmlns:a16="http://schemas.microsoft.com/office/drawing/2014/main" val="3702907385"/>
                    </a:ext>
                  </a:extLst>
                </a:gridCol>
                <a:gridCol w="208280">
                  <a:extLst>
                    <a:ext uri="{9D8B030D-6E8A-4147-A177-3AD203B41FA5}">
                      <a16:colId xmlns:a16="http://schemas.microsoft.com/office/drawing/2014/main" val="153067241"/>
                    </a:ext>
                  </a:extLst>
                </a:gridCol>
                <a:gridCol w="208280">
                  <a:extLst>
                    <a:ext uri="{9D8B030D-6E8A-4147-A177-3AD203B41FA5}">
                      <a16:colId xmlns:a16="http://schemas.microsoft.com/office/drawing/2014/main" val="2963624029"/>
                    </a:ext>
                  </a:extLst>
                </a:gridCol>
                <a:gridCol w="208280">
                  <a:extLst>
                    <a:ext uri="{9D8B030D-6E8A-4147-A177-3AD203B41FA5}">
                      <a16:colId xmlns:a16="http://schemas.microsoft.com/office/drawing/2014/main" val="4067637787"/>
                    </a:ext>
                  </a:extLst>
                </a:gridCol>
                <a:gridCol w="208280">
                  <a:extLst>
                    <a:ext uri="{9D8B030D-6E8A-4147-A177-3AD203B41FA5}">
                      <a16:colId xmlns:a16="http://schemas.microsoft.com/office/drawing/2014/main" val="399116718"/>
                    </a:ext>
                  </a:extLst>
                </a:gridCol>
                <a:gridCol w="208280">
                  <a:extLst>
                    <a:ext uri="{9D8B030D-6E8A-4147-A177-3AD203B41FA5}">
                      <a16:colId xmlns:a16="http://schemas.microsoft.com/office/drawing/2014/main" val="3983458816"/>
                    </a:ext>
                  </a:extLst>
                </a:gridCol>
                <a:gridCol w="208280">
                  <a:extLst>
                    <a:ext uri="{9D8B030D-6E8A-4147-A177-3AD203B41FA5}">
                      <a16:colId xmlns:a16="http://schemas.microsoft.com/office/drawing/2014/main" val="3878165205"/>
                    </a:ext>
                  </a:extLst>
                </a:gridCol>
                <a:gridCol w="208280">
                  <a:extLst>
                    <a:ext uri="{9D8B030D-6E8A-4147-A177-3AD203B41FA5}">
                      <a16:colId xmlns:a16="http://schemas.microsoft.com/office/drawing/2014/main" val="1090606108"/>
                    </a:ext>
                  </a:extLst>
                </a:gridCol>
                <a:gridCol w="208280">
                  <a:extLst>
                    <a:ext uri="{9D8B030D-6E8A-4147-A177-3AD203B41FA5}">
                      <a16:colId xmlns:a16="http://schemas.microsoft.com/office/drawing/2014/main" val="544276757"/>
                    </a:ext>
                  </a:extLst>
                </a:gridCol>
                <a:gridCol w="208280">
                  <a:extLst>
                    <a:ext uri="{9D8B030D-6E8A-4147-A177-3AD203B41FA5}">
                      <a16:colId xmlns:a16="http://schemas.microsoft.com/office/drawing/2014/main" val="279561246"/>
                    </a:ext>
                  </a:extLst>
                </a:gridCol>
                <a:gridCol w="208280">
                  <a:extLst>
                    <a:ext uri="{9D8B030D-6E8A-4147-A177-3AD203B41FA5}">
                      <a16:colId xmlns:a16="http://schemas.microsoft.com/office/drawing/2014/main" val="1931656108"/>
                    </a:ext>
                  </a:extLst>
                </a:gridCol>
                <a:gridCol w="208280">
                  <a:extLst>
                    <a:ext uri="{9D8B030D-6E8A-4147-A177-3AD203B41FA5}">
                      <a16:colId xmlns:a16="http://schemas.microsoft.com/office/drawing/2014/main" val="3461116866"/>
                    </a:ext>
                  </a:extLst>
                </a:gridCol>
                <a:gridCol w="208280">
                  <a:extLst>
                    <a:ext uri="{9D8B030D-6E8A-4147-A177-3AD203B41FA5}">
                      <a16:colId xmlns:a16="http://schemas.microsoft.com/office/drawing/2014/main" val="446049819"/>
                    </a:ext>
                  </a:extLst>
                </a:gridCol>
                <a:gridCol w="208280">
                  <a:extLst>
                    <a:ext uri="{9D8B030D-6E8A-4147-A177-3AD203B41FA5}">
                      <a16:colId xmlns:a16="http://schemas.microsoft.com/office/drawing/2014/main" val="1047879710"/>
                    </a:ext>
                  </a:extLst>
                </a:gridCol>
                <a:gridCol w="208280">
                  <a:extLst>
                    <a:ext uri="{9D8B030D-6E8A-4147-A177-3AD203B41FA5}">
                      <a16:colId xmlns:a16="http://schemas.microsoft.com/office/drawing/2014/main" val="3819698500"/>
                    </a:ext>
                  </a:extLst>
                </a:gridCol>
                <a:gridCol w="208280">
                  <a:extLst>
                    <a:ext uri="{9D8B030D-6E8A-4147-A177-3AD203B41FA5}">
                      <a16:colId xmlns:a16="http://schemas.microsoft.com/office/drawing/2014/main" val="829741641"/>
                    </a:ext>
                  </a:extLst>
                </a:gridCol>
                <a:gridCol w="208280">
                  <a:extLst>
                    <a:ext uri="{9D8B030D-6E8A-4147-A177-3AD203B41FA5}">
                      <a16:colId xmlns:a16="http://schemas.microsoft.com/office/drawing/2014/main" val="1077117957"/>
                    </a:ext>
                  </a:extLst>
                </a:gridCol>
                <a:gridCol w="208280">
                  <a:extLst>
                    <a:ext uri="{9D8B030D-6E8A-4147-A177-3AD203B41FA5}">
                      <a16:colId xmlns:a16="http://schemas.microsoft.com/office/drawing/2014/main" val="1209193720"/>
                    </a:ext>
                  </a:extLst>
                </a:gridCol>
                <a:gridCol w="208280">
                  <a:extLst>
                    <a:ext uri="{9D8B030D-6E8A-4147-A177-3AD203B41FA5}">
                      <a16:colId xmlns:a16="http://schemas.microsoft.com/office/drawing/2014/main" val="216003319"/>
                    </a:ext>
                  </a:extLst>
                </a:gridCol>
                <a:gridCol w="208280">
                  <a:extLst>
                    <a:ext uri="{9D8B030D-6E8A-4147-A177-3AD203B41FA5}">
                      <a16:colId xmlns:a16="http://schemas.microsoft.com/office/drawing/2014/main" val="355200651"/>
                    </a:ext>
                  </a:extLst>
                </a:gridCol>
                <a:gridCol w="208280">
                  <a:extLst>
                    <a:ext uri="{9D8B030D-6E8A-4147-A177-3AD203B41FA5}">
                      <a16:colId xmlns:a16="http://schemas.microsoft.com/office/drawing/2014/main" val="3489457636"/>
                    </a:ext>
                  </a:extLst>
                </a:gridCol>
                <a:gridCol w="208280">
                  <a:extLst>
                    <a:ext uri="{9D8B030D-6E8A-4147-A177-3AD203B41FA5}">
                      <a16:colId xmlns:a16="http://schemas.microsoft.com/office/drawing/2014/main" val="382257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8241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11:38:41</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tıkla! 👉🏻 http://yapikredidigitalent.com/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https://scontent.xx.fbcdn.net/v/t15.5256-10/s720x720/70536404_542801519827949_2730902981762351104_n.jpg?_nc_cat=109&amp;_nc_oc=AQn9fOx8Hf2BKkoDAww6y5_ol43YoDLXrETa5gGuNoCyVcUnTSwMpGvfeGibI24L8Es&amp;_nc_ht=scontent.xx&amp;oh=531d667abb01835591766c91a7d69c2d&amp;oe=5E4C82E0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728870"/>
                  </a:ext>
                </a:extLst>
              </a:tr>
            </a:tbl>
          </a:graphicData>
        </a:graphic>
      </p:graphicFrame>
      <p:sp>
        <p:nvSpPr>
          <p:cNvPr id="4" name="Text Placeholder 3">
            <a:extLst>
              <a:ext uri="{FF2B5EF4-FFF2-40B4-BE49-F238E27FC236}">
                <a16:creationId xmlns:a16="http://schemas.microsoft.com/office/drawing/2014/main" id="{C7432317-0B5D-410E-979F-ADC6587282E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58939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90B53-8EB0-4F95-AE8B-B1606084C8E2}"/>
              </a:ext>
            </a:extLst>
          </p:cNvPr>
          <p:cNvSpPr>
            <a:spLocks noGrp="1"/>
          </p:cNvSpPr>
          <p:nvPr>
            <p:ph type="title"/>
          </p:nvPr>
        </p:nvSpPr>
        <p:spPr/>
        <p:txBody>
          <a:bodyPr/>
          <a:lstStyle/>
          <a:p>
            <a:r>
              <a:rPr lang="en-US"/>
              <a:t>Facebook Own Posts Table | Yapı Kredi - 6 of 16</a:t>
            </a:r>
          </a:p>
        </p:txBody>
      </p:sp>
      <p:graphicFrame>
        <p:nvGraphicFramePr>
          <p:cNvPr id="5" name="Table Placeholder 4">
            <a:extLst>
              <a:ext uri="{FF2B5EF4-FFF2-40B4-BE49-F238E27FC236}">
                <a16:creationId xmlns:a16="http://schemas.microsoft.com/office/drawing/2014/main" id="{F47DB0FD-3F36-4094-83E3-94BFC3B7D72D}"/>
              </a:ext>
            </a:extLst>
          </p:cNvPr>
          <p:cNvGraphicFramePr>
            <a:graphicFrameLocks noGrp="1"/>
          </p:cNvGraphicFramePr>
          <p:nvPr>
            <p:ph type="tbl" sz="quarter" idx="13"/>
            <p:extLst>
              <p:ext uri="{D42A27DB-BD31-4B8C-83A1-F6EECF244321}">
                <p14:modId xmlns:p14="http://schemas.microsoft.com/office/powerpoint/2010/main" val="1944503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2401392"/>
                    </a:ext>
                  </a:extLst>
                </a:gridCol>
                <a:gridCol w="905256">
                  <a:extLst>
                    <a:ext uri="{9D8B030D-6E8A-4147-A177-3AD203B41FA5}">
                      <a16:colId xmlns:a16="http://schemas.microsoft.com/office/drawing/2014/main" val="1445351243"/>
                    </a:ext>
                  </a:extLst>
                </a:gridCol>
                <a:gridCol w="246888">
                  <a:extLst>
                    <a:ext uri="{9D8B030D-6E8A-4147-A177-3AD203B41FA5}">
                      <a16:colId xmlns:a16="http://schemas.microsoft.com/office/drawing/2014/main" val="4107871226"/>
                    </a:ext>
                  </a:extLst>
                </a:gridCol>
                <a:gridCol w="208280">
                  <a:extLst>
                    <a:ext uri="{9D8B030D-6E8A-4147-A177-3AD203B41FA5}">
                      <a16:colId xmlns:a16="http://schemas.microsoft.com/office/drawing/2014/main" val="144911589"/>
                    </a:ext>
                  </a:extLst>
                </a:gridCol>
                <a:gridCol w="208280">
                  <a:extLst>
                    <a:ext uri="{9D8B030D-6E8A-4147-A177-3AD203B41FA5}">
                      <a16:colId xmlns:a16="http://schemas.microsoft.com/office/drawing/2014/main" val="3086823504"/>
                    </a:ext>
                  </a:extLst>
                </a:gridCol>
                <a:gridCol w="208280">
                  <a:extLst>
                    <a:ext uri="{9D8B030D-6E8A-4147-A177-3AD203B41FA5}">
                      <a16:colId xmlns:a16="http://schemas.microsoft.com/office/drawing/2014/main" val="1827344385"/>
                    </a:ext>
                  </a:extLst>
                </a:gridCol>
                <a:gridCol w="208280">
                  <a:extLst>
                    <a:ext uri="{9D8B030D-6E8A-4147-A177-3AD203B41FA5}">
                      <a16:colId xmlns:a16="http://schemas.microsoft.com/office/drawing/2014/main" val="3306939613"/>
                    </a:ext>
                  </a:extLst>
                </a:gridCol>
                <a:gridCol w="208280">
                  <a:extLst>
                    <a:ext uri="{9D8B030D-6E8A-4147-A177-3AD203B41FA5}">
                      <a16:colId xmlns:a16="http://schemas.microsoft.com/office/drawing/2014/main" val="1371133987"/>
                    </a:ext>
                  </a:extLst>
                </a:gridCol>
                <a:gridCol w="208280">
                  <a:extLst>
                    <a:ext uri="{9D8B030D-6E8A-4147-A177-3AD203B41FA5}">
                      <a16:colId xmlns:a16="http://schemas.microsoft.com/office/drawing/2014/main" val="3678289444"/>
                    </a:ext>
                  </a:extLst>
                </a:gridCol>
                <a:gridCol w="208280">
                  <a:extLst>
                    <a:ext uri="{9D8B030D-6E8A-4147-A177-3AD203B41FA5}">
                      <a16:colId xmlns:a16="http://schemas.microsoft.com/office/drawing/2014/main" val="3562717516"/>
                    </a:ext>
                  </a:extLst>
                </a:gridCol>
                <a:gridCol w="208280">
                  <a:extLst>
                    <a:ext uri="{9D8B030D-6E8A-4147-A177-3AD203B41FA5}">
                      <a16:colId xmlns:a16="http://schemas.microsoft.com/office/drawing/2014/main" val="2289697166"/>
                    </a:ext>
                  </a:extLst>
                </a:gridCol>
                <a:gridCol w="208280">
                  <a:extLst>
                    <a:ext uri="{9D8B030D-6E8A-4147-A177-3AD203B41FA5}">
                      <a16:colId xmlns:a16="http://schemas.microsoft.com/office/drawing/2014/main" val="4076542766"/>
                    </a:ext>
                  </a:extLst>
                </a:gridCol>
                <a:gridCol w="208280">
                  <a:extLst>
                    <a:ext uri="{9D8B030D-6E8A-4147-A177-3AD203B41FA5}">
                      <a16:colId xmlns:a16="http://schemas.microsoft.com/office/drawing/2014/main" val="2779544618"/>
                    </a:ext>
                  </a:extLst>
                </a:gridCol>
                <a:gridCol w="208280">
                  <a:extLst>
                    <a:ext uri="{9D8B030D-6E8A-4147-A177-3AD203B41FA5}">
                      <a16:colId xmlns:a16="http://schemas.microsoft.com/office/drawing/2014/main" val="1869043818"/>
                    </a:ext>
                  </a:extLst>
                </a:gridCol>
                <a:gridCol w="208280">
                  <a:extLst>
                    <a:ext uri="{9D8B030D-6E8A-4147-A177-3AD203B41FA5}">
                      <a16:colId xmlns:a16="http://schemas.microsoft.com/office/drawing/2014/main" val="131996789"/>
                    </a:ext>
                  </a:extLst>
                </a:gridCol>
                <a:gridCol w="208280">
                  <a:extLst>
                    <a:ext uri="{9D8B030D-6E8A-4147-A177-3AD203B41FA5}">
                      <a16:colId xmlns:a16="http://schemas.microsoft.com/office/drawing/2014/main" val="2719784103"/>
                    </a:ext>
                  </a:extLst>
                </a:gridCol>
                <a:gridCol w="208280">
                  <a:extLst>
                    <a:ext uri="{9D8B030D-6E8A-4147-A177-3AD203B41FA5}">
                      <a16:colId xmlns:a16="http://schemas.microsoft.com/office/drawing/2014/main" val="3265899410"/>
                    </a:ext>
                  </a:extLst>
                </a:gridCol>
                <a:gridCol w="208280">
                  <a:extLst>
                    <a:ext uri="{9D8B030D-6E8A-4147-A177-3AD203B41FA5}">
                      <a16:colId xmlns:a16="http://schemas.microsoft.com/office/drawing/2014/main" val="1182691604"/>
                    </a:ext>
                  </a:extLst>
                </a:gridCol>
                <a:gridCol w="208280">
                  <a:extLst>
                    <a:ext uri="{9D8B030D-6E8A-4147-A177-3AD203B41FA5}">
                      <a16:colId xmlns:a16="http://schemas.microsoft.com/office/drawing/2014/main" val="335731176"/>
                    </a:ext>
                  </a:extLst>
                </a:gridCol>
                <a:gridCol w="208280">
                  <a:extLst>
                    <a:ext uri="{9D8B030D-6E8A-4147-A177-3AD203B41FA5}">
                      <a16:colId xmlns:a16="http://schemas.microsoft.com/office/drawing/2014/main" val="709286756"/>
                    </a:ext>
                  </a:extLst>
                </a:gridCol>
                <a:gridCol w="208280">
                  <a:extLst>
                    <a:ext uri="{9D8B030D-6E8A-4147-A177-3AD203B41FA5}">
                      <a16:colId xmlns:a16="http://schemas.microsoft.com/office/drawing/2014/main" val="1014113091"/>
                    </a:ext>
                  </a:extLst>
                </a:gridCol>
                <a:gridCol w="208280">
                  <a:extLst>
                    <a:ext uri="{9D8B030D-6E8A-4147-A177-3AD203B41FA5}">
                      <a16:colId xmlns:a16="http://schemas.microsoft.com/office/drawing/2014/main" val="933252477"/>
                    </a:ext>
                  </a:extLst>
                </a:gridCol>
                <a:gridCol w="208280">
                  <a:extLst>
                    <a:ext uri="{9D8B030D-6E8A-4147-A177-3AD203B41FA5}">
                      <a16:colId xmlns:a16="http://schemas.microsoft.com/office/drawing/2014/main" val="445675782"/>
                    </a:ext>
                  </a:extLst>
                </a:gridCol>
                <a:gridCol w="208280">
                  <a:extLst>
                    <a:ext uri="{9D8B030D-6E8A-4147-A177-3AD203B41FA5}">
                      <a16:colId xmlns:a16="http://schemas.microsoft.com/office/drawing/2014/main" val="3736478578"/>
                    </a:ext>
                  </a:extLst>
                </a:gridCol>
                <a:gridCol w="208280">
                  <a:extLst>
                    <a:ext uri="{9D8B030D-6E8A-4147-A177-3AD203B41FA5}">
                      <a16:colId xmlns:a16="http://schemas.microsoft.com/office/drawing/2014/main" val="1945253139"/>
                    </a:ext>
                  </a:extLst>
                </a:gridCol>
                <a:gridCol w="208280">
                  <a:extLst>
                    <a:ext uri="{9D8B030D-6E8A-4147-A177-3AD203B41FA5}">
                      <a16:colId xmlns:a16="http://schemas.microsoft.com/office/drawing/2014/main" val="2603599658"/>
                    </a:ext>
                  </a:extLst>
                </a:gridCol>
                <a:gridCol w="208280">
                  <a:extLst>
                    <a:ext uri="{9D8B030D-6E8A-4147-A177-3AD203B41FA5}">
                      <a16:colId xmlns:a16="http://schemas.microsoft.com/office/drawing/2014/main" val="1931900118"/>
                    </a:ext>
                  </a:extLst>
                </a:gridCol>
                <a:gridCol w="208280">
                  <a:extLst>
                    <a:ext uri="{9D8B030D-6E8A-4147-A177-3AD203B41FA5}">
                      <a16:colId xmlns:a16="http://schemas.microsoft.com/office/drawing/2014/main" val="1613479849"/>
                    </a:ext>
                  </a:extLst>
                </a:gridCol>
                <a:gridCol w="208280">
                  <a:extLst>
                    <a:ext uri="{9D8B030D-6E8A-4147-A177-3AD203B41FA5}">
                      <a16:colId xmlns:a16="http://schemas.microsoft.com/office/drawing/2014/main" val="2784418964"/>
                    </a:ext>
                  </a:extLst>
                </a:gridCol>
                <a:gridCol w="208280">
                  <a:extLst>
                    <a:ext uri="{9D8B030D-6E8A-4147-A177-3AD203B41FA5}">
                      <a16:colId xmlns:a16="http://schemas.microsoft.com/office/drawing/2014/main" val="1003508777"/>
                    </a:ext>
                  </a:extLst>
                </a:gridCol>
                <a:gridCol w="208280">
                  <a:extLst>
                    <a:ext uri="{9D8B030D-6E8A-4147-A177-3AD203B41FA5}">
                      <a16:colId xmlns:a16="http://schemas.microsoft.com/office/drawing/2014/main" val="214376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9008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- 2019-10-29 06:00:00</a:t>
                      </a:r>
                      <a:r>
                        <a:rPr kumimoji="0" lang="en-US" sz="1000" b="0" i="0" u="none" strike="noStrike" kern="1200" cap="none" spc="0" normalizeH="0" baseline="0" noProof="0">
                          <a:ln>
                            <a:noFill/>
                          </a:ln>
                          <a:solidFill>
                            <a:prstClr val="black"/>
                          </a:solidFill>
                          <a:effectLst/>
                          <a:uLnTx/>
                          <a:uFillTx/>
                          <a:latin typeface="+mn-lt"/>
                          <a:ea typeface="+mn-ea"/>
                          <a:cs typeface="+mn-cs"/>
                        </a:rPr>
                        <a:t>
 Bu duruş; bağımsızlığın, özgürlüğün ve medeniyetin duruşu. Biz bu duruşu 96 yıl önce senden öğrendik, hiçbir zaman da kaybetmeyeceğiz. 29 Ekim Cumhuriyet Bayramımız kutlu olsun! 🇹🇷 #29Ekim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https://scontent.xx.fbcdn.net/v/t15.5256-10/p720x720/70913038_406977960215621_6426336733511548928_n.jpg?_nc_cat=106&amp;_nc_oc=AQkDxaUKNdMlpQQRCDApd7Cd2hafCwRegqVZZr0Bjrvlp5DVoDq2tzO_rmt-hP52t4E&amp;_nc_ht=scontent.xx&amp;oh=46e2cf712a5355090f8ae0aebbc6e34a&amp;oe=5E636B09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2510983"/>
                  </a:ext>
                </a:extLst>
              </a:tr>
            </a:tbl>
          </a:graphicData>
        </a:graphic>
      </p:graphicFrame>
      <p:sp>
        <p:nvSpPr>
          <p:cNvPr id="4" name="Text Placeholder 3">
            <a:extLst>
              <a:ext uri="{FF2B5EF4-FFF2-40B4-BE49-F238E27FC236}">
                <a16:creationId xmlns:a16="http://schemas.microsoft.com/office/drawing/2014/main" id="{D14FF384-C54D-45DD-8D06-4816044A154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773117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F32F-A878-4CE2-A3C1-0B3963ABB383}"/>
              </a:ext>
            </a:extLst>
          </p:cNvPr>
          <p:cNvSpPr>
            <a:spLocks noGrp="1"/>
          </p:cNvSpPr>
          <p:nvPr>
            <p:ph type="title"/>
          </p:nvPr>
        </p:nvSpPr>
        <p:spPr/>
        <p:txBody>
          <a:bodyPr/>
          <a:lstStyle/>
          <a:p>
            <a:r>
              <a:rPr lang="en-US"/>
              <a:t>Facebook Own Posts Table | Yapı Kredi - 7 of 16</a:t>
            </a:r>
          </a:p>
        </p:txBody>
      </p:sp>
      <p:graphicFrame>
        <p:nvGraphicFramePr>
          <p:cNvPr id="5" name="Table Placeholder 4">
            <a:extLst>
              <a:ext uri="{FF2B5EF4-FFF2-40B4-BE49-F238E27FC236}">
                <a16:creationId xmlns:a16="http://schemas.microsoft.com/office/drawing/2014/main" id="{4A45EDF4-B727-4198-948D-6A97057615DE}"/>
              </a:ext>
            </a:extLst>
          </p:cNvPr>
          <p:cNvGraphicFramePr>
            <a:graphicFrameLocks noGrp="1"/>
          </p:cNvGraphicFramePr>
          <p:nvPr>
            <p:ph type="tbl" sz="quarter" idx="13"/>
            <p:extLst>
              <p:ext uri="{D42A27DB-BD31-4B8C-83A1-F6EECF244321}">
                <p14:modId xmlns:p14="http://schemas.microsoft.com/office/powerpoint/2010/main" val="270545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774717"/>
                    </a:ext>
                  </a:extLst>
                </a:gridCol>
                <a:gridCol w="905256">
                  <a:extLst>
                    <a:ext uri="{9D8B030D-6E8A-4147-A177-3AD203B41FA5}">
                      <a16:colId xmlns:a16="http://schemas.microsoft.com/office/drawing/2014/main" val="66371684"/>
                    </a:ext>
                  </a:extLst>
                </a:gridCol>
                <a:gridCol w="246888">
                  <a:extLst>
                    <a:ext uri="{9D8B030D-6E8A-4147-A177-3AD203B41FA5}">
                      <a16:colId xmlns:a16="http://schemas.microsoft.com/office/drawing/2014/main" val="1559021399"/>
                    </a:ext>
                  </a:extLst>
                </a:gridCol>
                <a:gridCol w="208280">
                  <a:extLst>
                    <a:ext uri="{9D8B030D-6E8A-4147-A177-3AD203B41FA5}">
                      <a16:colId xmlns:a16="http://schemas.microsoft.com/office/drawing/2014/main" val="1540014939"/>
                    </a:ext>
                  </a:extLst>
                </a:gridCol>
                <a:gridCol w="208280">
                  <a:extLst>
                    <a:ext uri="{9D8B030D-6E8A-4147-A177-3AD203B41FA5}">
                      <a16:colId xmlns:a16="http://schemas.microsoft.com/office/drawing/2014/main" val="4136011486"/>
                    </a:ext>
                  </a:extLst>
                </a:gridCol>
                <a:gridCol w="208280">
                  <a:extLst>
                    <a:ext uri="{9D8B030D-6E8A-4147-A177-3AD203B41FA5}">
                      <a16:colId xmlns:a16="http://schemas.microsoft.com/office/drawing/2014/main" val="1633052048"/>
                    </a:ext>
                  </a:extLst>
                </a:gridCol>
                <a:gridCol w="208280">
                  <a:extLst>
                    <a:ext uri="{9D8B030D-6E8A-4147-A177-3AD203B41FA5}">
                      <a16:colId xmlns:a16="http://schemas.microsoft.com/office/drawing/2014/main" val="2997709108"/>
                    </a:ext>
                  </a:extLst>
                </a:gridCol>
                <a:gridCol w="208280">
                  <a:extLst>
                    <a:ext uri="{9D8B030D-6E8A-4147-A177-3AD203B41FA5}">
                      <a16:colId xmlns:a16="http://schemas.microsoft.com/office/drawing/2014/main" val="714905698"/>
                    </a:ext>
                  </a:extLst>
                </a:gridCol>
                <a:gridCol w="208280">
                  <a:extLst>
                    <a:ext uri="{9D8B030D-6E8A-4147-A177-3AD203B41FA5}">
                      <a16:colId xmlns:a16="http://schemas.microsoft.com/office/drawing/2014/main" val="715176817"/>
                    </a:ext>
                  </a:extLst>
                </a:gridCol>
                <a:gridCol w="208280">
                  <a:extLst>
                    <a:ext uri="{9D8B030D-6E8A-4147-A177-3AD203B41FA5}">
                      <a16:colId xmlns:a16="http://schemas.microsoft.com/office/drawing/2014/main" val="2455391484"/>
                    </a:ext>
                  </a:extLst>
                </a:gridCol>
                <a:gridCol w="208280">
                  <a:extLst>
                    <a:ext uri="{9D8B030D-6E8A-4147-A177-3AD203B41FA5}">
                      <a16:colId xmlns:a16="http://schemas.microsoft.com/office/drawing/2014/main" val="1210058385"/>
                    </a:ext>
                  </a:extLst>
                </a:gridCol>
                <a:gridCol w="208280">
                  <a:extLst>
                    <a:ext uri="{9D8B030D-6E8A-4147-A177-3AD203B41FA5}">
                      <a16:colId xmlns:a16="http://schemas.microsoft.com/office/drawing/2014/main" val="3443659917"/>
                    </a:ext>
                  </a:extLst>
                </a:gridCol>
                <a:gridCol w="208280">
                  <a:extLst>
                    <a:ext uri="{9D8B030D-6E8A-4147-A177-3AD203B41FA5}">
                      <a16:colId xmlns:a16="http://schemas.microsoft.com/office/drawing/2014/main" val="1240556628"/>
                    </a:ext>
                  </a:extLst>
                </a:gridCol>
                <a:gridCol w="208280">
                  <a:extLst>
                    <a:ext uri="{9D8B030D-6E8A-4147-A177-3AD203B41FA5}">
                      <a16:colId xmlns:a16="http://schemas.microsoft.com/office/drawing/2014/main" val="1440706260"/>
                    </a:ext>
                  </a:extLst>
                </a:gridCol>
                <a:gridCol w="208280">
                  <a:extLst>
                    <a:ext uri="{9D8B030D-6E8A-4147-A177-3AD203B41FA5}">
                      <a16:colId xmlns:a16="http://schemas.microsoft.com/office/drawing/2014/main" val="2175208985"/>
                    </a:ext>
                  </a:extLst>
                </a:gridCol>
                <a:gridCol w="208280">
                  <a:extLst>
                    <a:ext uri="{9D8B030D-6E8A-4147-A177-3AD203B41FA5}">
                      <a16:colId xmlns:a16="http://schemas.microsoft.com/office/drawing/2014/main" val="2841663099"/>
                    </a:ext>
                  </a:extLst>
                </a:gridCol>
                <a:gridCol w="208280">
                  <a:extLst>
                    <a:ext uri="{9D8B030D-6E8A-4147-A177-3AD203B41FA5}">
                      <a16:colId xmlns:a16="http://schemas.microsoft.com/office/drawing/2014/main" val="2014076579"/>
                    </a:ext>
                  </a:extLst>
                </a:gridCol>
                <a:gridCol w="208280">
                  <a:extLst>
                    <a:ext uri="{9D8B030D-6E8A-4147-A177-3AD203B41FA5}">
                      <a16:colId xmlns:a16="http://schemas.microsoft.com/office/drawing/2014/main" val="196154416"/>
                    </a:ext>
                  </a:extLst>
                </a:gridCol>
                <a:gridCol w="208280">
                  <a:extLst>
                    <a:ext uri="{9D8B030D-6E8A-4147-A177-3AD203B41FA5}">
                      <a16:colId xmlns:a16="http://schemas.microsoft.com/office/drawing/2014/main" val="342763242"/>
                    </a:ext>
                  </a:extLst>
                </a:gridCol>
                <a:gridCol w="208280">
                  <a:extLst>
                    <a:ext uri="{9D8B030D-6E8A-4147-A177-3AD203B41FA5}">
                      <a16:colId xmlns:a16="http://schemas.microsoft.com/office/drawing/2014/main" val="3984879451"/>
                    </a:ext>
                  </a:extLst>
                </a:gridCol>
                <a:gridCol w="208280">
                  <a:extLst>
                    <a:ext uri="{9D8B030D-6E8A-4147-A177-3AD203B41FA5}">
                      <a16:colId xmlns:a16="http://schemas.microsoft.com/office/drawing/2014/main" val="573258029"/>
                    </a:ext>
                  </a:extLst>
                </a:gridCol>
                <a:gridCol w="208280">
                  <a:extLst>
                    <a:ext uri="{9D8B030D-6E8A-4147-A177-3AD203B41FA5}">
                      <a16:colId xmlns:a16="http://schemas.microsoft.com/office/drawing/2014/main" val="1455394575"/>
                    </a:ext>
                  </a:extLst>
                </a:gridCol>
                <a:gridCol w="208280">
                  <a:extLst>
                    <a:ext uri="{9D8B030D-6E8A-4147-A177-3AD203B41FA5}">
                      <a16:colId xmlns:a16="http://schemas.microsoft.com/office/drawing/2014/main" val="2004812851"/>
                    </a:ext>
                  </a:extLst>
                </a:gridCol>
                <a:gridCol w="208280">
                  <a:extLst>
                    <a:ext uri="{9D8B030D-6E8A-4147-A177-3AD203B41FA5}">
                      <a16:colId xmlns:a16="http://schemas.microsoft.com/office/drawing/2014/main" val="2452362818"/>
                    </a:ext>
                  </a:extLst>
                </a:gridCol>
                <a:gridCol w="208280">
                  <a:extLst>
                    <a:ext uri="{9D8B030D-6E8A-4147-A177-3AD203B41FA5}">
                      <a16:colId xmlns:a16="http://schemas.microsoft.com/office/drawing/2014/main" val="1172294997"/>
                    </a:ext>
                  </a:extLst>
                </a:gridCol>
                <a:gridCol w="208280">
                  <a:extLst>
                    <a:ext uri="{9D8B030D-6E8A-4147-A177-3AD203B41FA5}">
                      <a16:colId xmlns:a16="http://schemas.microsoft.com/office/drawing/2014/main" val="1596565475"/>
                    </a:ext>
                  </a:extLst>
                </a:gridCol>
                <a:gridCol w="208280">
                  <a:extLst>
                    <a:ext uri="{9D8B030D-6E8A-4147-A177-3AD203B41FA5}">
                      <a16:colId xmlns:a16="http://schemas.microsoft.com/office/drawing/2014/main" val="3934629682"/>
                    </a:ext>
                  </a:extLst>
                </a:gridCol>
                <a:gridCol w="208280">
                  <a:extLst>
                    <a:ext uri="{9D8B030D-6E8A-4147-A177-3AD203B41FA5}">
                      <a16:colId xmlns:a16="http://schemas.microsoft.com/office/drawing/2014/main" val="3061016974"/>
                    </a:ext>
                  </a:extLst>
                </a:gridCol>
                <a:gridCol w="208280">
                  <a:extLst>
                    <a:ext uri="{9D8B030D-6E8A-4147-A177-3AD203B41FA5}">
                      <a16:colId xmlns:a16="http://schemas.microsoft.com/office/drawing/2014/main" val="2590847845"/>
                    </a:ext>
                  </a:extLst>
                </a:gridCol>
                <a:gridCol w="208280">
                  <a:extLst>
                    <a:ext uri="{9D8B030D-6E8A-4147-A177-3AD203B41FA5}">
                      <a16:colId xmlns:a16="http://schemas.microsoft.com/office/drawing/2014/main" val="1816619240"/>
                    </a:ext>
                  </a:extLst>
                </a:gridCol>
                <a:gridCol w="208280">
                  <a:extLst>
                    <a:ext uri="{9D8B030D-6E8A-4147-A177-3AD203B41FA5}">
                      <a16:colId xmlns:a16="http://schemas.microsoft.com/office/drawing/2014/main" val="91871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3634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- 2019-10-01 19:07:08</a:t>
                      </a:r>
                      <a:r>
                        <a:rPr kumimoji="0" lang="en-US" sz="1000" b="0" i="0" u="none" strike="noStrike" kern="1200" cap="none" spc="0" normalizeH="0" baseline="0" noProof="0">
                          <a:ln>
                            <a:noFill/>
                          </a:ln>
                          <a:solidFill>
                            <a:prstClr val="black"/>
                          </a:solidFill>
                          <a:effectLst/>
                          <a:uLnTx/>
                          <a:uFillTx/>
                          <a:latin typeface="+mn-lt"/>
                          <a:ea typeface="+mn-ea"/>
                          <a:cs typeface="+mn-cs"/>
                        </a:rPr>
                        <a:t>
 Abrakadabra sergisi sihre ve sihirbazlığa göndermeler yapıyor. Peki gerçek bir sihirbaz bu işlere ne diyor? Kubilay QB Tunçer ve Halil Altındere ile “Sanatçı ve Sihirbaz: Kim Hangisi?” adlı söyleşimiz 3 Ekim Perşembe günü, 18:30’da 
#YapıKrediKültürSanat’ta.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https://scontent.xx.fbcdn.net/v/t15.5256-10/p720x720/70703187_467090810558080_6376198754176860160_n.jpg?_nc_cat=101&amp;_nc_oc=AQkC9PSkPeFm1lbJCd_rRZi-tYnZU6iI4-Ykr1AvgNDVJvMH3PXoCVfJ-ubTFuTuB_Q&amp;_nc_ht=scontent.xx&amp;oh=45a0e708aae6da08ae5df65d5586b7e8&amp;oe=5E5430EC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18:24:22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6895862"/>
                  </a:ext>
                </a:extLst>
              </a:tr>
            </a:tbl>
          </a:graphicData>
        </a:graphic>
      </p:graphicFrame>
      <p:sp>
        <p:nvSpPr>
          <p:cNvPr id="4" name="Text Placeholder 3">
            <a:extLst>
              <a:ext uri="{FF2B5EF4-FFF2-40B4-BE49-F238E27FC236}">
                <a16:creationId xmlns:a16="http://schemas.microsoft.com/office/drawing/2014/main" id="{5E879F97-1DAA-4C10-A298-EAA26B38555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393678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68D0A-B1A9-4A5C-897B-9BA7D738B7A2}"/>
              </a:ext>
            </a:extLst>
          </p:cNvPr>
          <p:cNvSpPr>
            <a:spLocks noGrp="1"/>
          </p:cNvSpPr>
          <p:nvPr>
            <p:ph type="title"/>
          </p:nvPr>
        </p:nvSpPr>
        <p:spPr/>
        <p:txBody>
          <a:bodyPr/>
          <a:lstStyle/>
          <a:p>
            <a:r>
              <a:rPr lang="en-US"/>
              <a:t>Facebook Own Posts Table | Yapı Kredi - 8 of 16</a:t>
            </a:r>
          </a:p>
        </p:txBody>
      </p:sp>
      <p:graphicFrame>
        <p:nvGraphicFramePr>
          <p:cNvPr id="5" name="Table Placeholder 4">
            <a:extLst>
              <a:ext uri="{FF2B5EF4-FFF2-40B4-BE49-F238E27FC236}">
                <a16:creationId xmlns:a16="http://schemas.microsoft.com/office/drawing/2014/main" id="{2C88B074-DFE7-4B64-AAE4-1F281FB456B5}"/>
              </a:ext>
            </a:extLst>
          </p:cNvPr>
          <p:cNvGraphicFramePr>
            <a:graphicFrameLocks noGrp="1"/>
          </p:cNvGraphicFramePr>
          <p:nvPr>
            <p:ph type="tbl" sz="quarter" idx="13"/>
            <p:extLst>
              <p:ext uri="{D42A27DB-BD31-4B8C-83A1-F6EECF244321}">
                <p14:modId xmlns:p14="http://schemas.microsoft.com/office/powerpoint/2010/main" val="1972036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4530297"/>
                    </a:ext>
                  </a:extLst>
                </a:gridCol>
                <a:gridCol w="905256">
                  <a:extLst>
                    <a:ext uri="{9D8B030D-6E8A-4147-A177-3AD203B41FA5}">
                      <a16:colId xmlns:a16="http://schemas.microsoft.com/office/drawing/2014/main" val="839905640"/>
                    </a:ext>
                  </a:extLst>
                </a:gridCol>
                <a:gridCol w="246888">
                  <a:extLst>
                    <a:ext uri="{9D8B030D-6E8A-4147-A177-3AD203B41FA5}">
                      <a16:colId xmlns:a16="http://schemas.microsoft.com/office/drawing/2014/main" val="3028706810"/>
                    </a:ext>
                  </a:extLst>
                </a:gridCol>
                <a:gridCol w="208280">
                  <a:extLst>
                    <a:ext uri="{9D8B030D-6E8A-4147-A177-3AD203B41FA5}">
                      <a16:colId xmlns:a16="http://schemas.microsoft.com/office/drawing/2014/main" val="2037311407"/>
                    </a:ext>
                  </a:extLst>
                </a:gridCol>
                <a:gridCol w="208280">
                  <a:extLst>
                    <a:ext uri="{9D8B030D-6E8A-4147-A177-3AD203B41FA5}">
                      <a16:colId xmlns:a16="http://schemas.microsoft.com/office/drawing/2014/main" val="2803105941"/>
                    </a:ext>
                  </a:extLst>
                </a:gridCol>
                <a:gridCol w="208280">
                  <a:extLst>
                    <a:ext uri="{9D8B030D-6E8A-4147-A177-3AD203B41FA5}">
                      <a16:colId xmlns:a16="http://schemas.microsoft.com/office/drawing/2014/main" val="809065964"/>
                    </a:ext>
                  </a:extLst>
                </a:gridCol>
                <a:gridCol w="208280">
                  <a:extLst>
                    <a:ext uri="{9D8B030D-6E8A-4147-A177-3AD203B41FA5}">
                      <a16:colId xmlns:a16="http://schemas.microsoft.com/office/drawing/2014/main" val="1633382665"/>
                    </a:ext>
                  </a:extLst>
                </a:gridCol>
                <a:gridCol w="208280">
                  <a:extLst>
                    <a:ext uri="{9D8B030D-6E8A-4147-A177-3AD203B41FA5}">
                      <a16:colId xmlns:a16="http://schemas.microsoft.com/office/drawing/2014/main" val="215731338"/>
                    </a:ext>
                  </a:extLst>
                </a:gridCol>
                <a:gridCol w="208280">
                  <a:extLst>
                    <a:ext uri="{9D8B030D-6E8A-4147-A177-3AD203B41FA5}">
                      <a16:colId xmlns:a16="http://schemas.microsoft.com/office/drawing/2014/main" val="1909445982"/>
                    </a:ext>
                  </a:extLst>
                </a:gridCol>
                <a:gridCol w="208280">
                  <a:extLst>
                    <a:ext uri="{9D8B030D-6E8A-4147-A177-3AD203B41FA5}">
                      <a16:colId xmlns:a16="http://schemas.microsoft.com/office/drawing/2014/main" val="3377636807"/>
                    </a:ext>
                  </a:extLst>
                </a:gridCol>
                <a:gridCol w="208280">
                  <a:extLst>
                    <a:ext uri="{9D8B030D-6E8A-4147-A177-3AD203B41FA5}">
                      <a16:colId xmlns:a16="http://schemas.microsoft.com/office/drawing/2014/main" val="545545119"/>
                    </a:ext>
                  </a:extLst>
                </a:gridCol>
                <a:gridCol w="208280">
                  <a:extLst>
                    <a:ext uri="{9D8B030D-6E8A-4147-A177-3AD203B41FA5}">
                      <a16:colId xmlns:a16="http://schemas.microsoft.com/office/drawing/2014/main" val="2361058056"/>
                    </a:ext>
                  </a:extLst>
                </a:gridCol>
                <a:gridCol w="208280">
                  <a:extLst>
                    <a:ext uri="{9D8B030D-6E8A-4147-A177-3AD203B41FA5}">
                      <a16:colId xmlns:a16="http://schemas.microsoft.com/office/drawing/2014/main" val="1556804884"/>
                    </a:ext>
                  </a:extLst>
                </a:gridCol>
                <a:gridCol w="208280">
                  <a:extLst>
                    <a:ext uri="{9D8B030D-6E8A-4147-A177-3AD203B41FA5}">
                      <a16:colId xmlns:a16="http://schemas.microsoft.com/office/drawing/2014/main" val="723302158"/>
                    </a:ext>
                  </a:extLst>
                </a:gridCol>
                <a:gridCol w="208280">
                  <a:extLst>
                    <a:ext uri="{9D8B030D-6E8A-4147-A177-3AD203B41FA5}">
                      <a16:colId xmlns:a16="http://schemas.microsoft.com/office/drawing/2014/main" val="2919027207"/>
                    </a:ext>
                  </a:extLst>
                </a:gridCol>
                <a:gridCol w="208280">
                  <a:extLst>
                    <a:ext uri="{9D8B030D-6E8A-4147-A177-3AD203B41FA5}">
                      <a16:colId xmlns:a16="http://schemas.microsoft.com/office/drawing/2014/main" val="155694226"/>
                    </a:ext>
                  </a:extLst>
                </a:gridCol>
                <a:gridCol w="208280">
                  <a:extLst>
                    <a:ext uri="{9D8B030D-6E8A-4147-A177-3AD203B41FA5}">
                      <a16:colId xmlns:a16="http://schemas.microsoft.com/office/drawing/2014/main" val="3523820808"/>
                    </a:ext>
                  </a:extLst>
                </a:gridCol>
                <a:gridCol w="208280">
                  <a:extLst>
                    <a:ext uri="{9D8B030D-6E8A-4147-A177-3AD203B41FA5}">
                      <a16:colId xmlns:a16="http://schemas.microsoft.com/office/drawing/2014/main" val="1569852728"/>
                    </a:ext>
                  </a:extLst>
                </a:gridCol>
                <a:gridCol w="208280">
                  <a:extLst>
                    <a:ext uri="{9D8B030D-6E8A-4147-A177-3AD203B41FA5}">
                      <a16:colId xmlns:a16="http://schemas.microsoft.com/office/drawing/2014/main" val="3779758957"/>
                    </a:ext>
                  </a:extLst>
                </a:gridCol>
                <a:gridCol w="208280">
                  <a:extLst>
                    <a:ext uri="{9D8B030D-6E8A-4147-A177-3AD203B41FA5}">
                      <a16:colId xmlns:a16="http://schemas.microsoft.com/office/drawing/2014/main" val="2972654962"/>
                    </a:ext>
                  </a:extLst>
                </a:gridCol>
                <a:gridCol w="208280">
                  <a:extLst>
                    <a:ext uri="{9D8B030D-6E8A-4147-A177-3AD203B41FA5}">
                      <a16:colId xmlns:a16="http://schemas.microsoft.com/office/drawing/2014/main" val="2903622772"/>
                    </a:ext>
                  </a:extLst>
                </a:gridCol>
                <a:gridCol w="208280">
                  <a:extLst>
                    <a:ext uri="{9D8B030D-6E8A-4147-A177-3AD203B41FA5}">
                      <a16:colId xmlns:a16="http://schemas.microsoft.com/office/drawing/2014/main" val="1323072588"/>
                    </a:ext>
                  </a:extLst>
                </a:gridCol>
                <a:gridCol w="208280">
                  <a:extLst>
                    <a:ext uri="{9D8B030D-6E8A-4147-A177-3AD203B41FA5}">
                      <a16:colId xmlns:a16="http://schemas.microsoft.com/office/drawing/2014/main" val="2357824984"/>
                    </a:ext>
                  </a:extLst>
                </a:gridCol>
                <a:gridCol w="208280">
                  <a:extLst>
                    <a:ext uri="{9D8B030D-6E8A-4147-A177-3AD203B41FA5}">
                      <a16:colId xmlns:a16="http://schemas.microsoft.com/office/drawing/2014/main" val="1487727712"/>
                    </a:ext>
                  </a:extLst>
                </a:gridCol>
                <a:gridCol w="208280">
                  <a:extLst>
                    <a:ext uri="{9D8B030D-6E8A-4147-A177-3AD203B41FA5}">
                      <a16:colId xmlns:a16="http://schemas.microsoft.com/office/drawing/2014/main" val="3862454324"/>
                    </a:ext>
                  </a:extLst>
                </a:gridCol>
                <a:gridCol w="208280">
                  <a:extLst>
                    <a:ext uri="{9D8B030D-6E8A-4147-A177-3AD203B41FA5}">
                      <a16:colId xmlns:a16="http://schemas.microsoft.com/office/drawing/2014/main" val="653821723"/>
                    </a:ext>
                  </a:extLst>
                </a:gridCol>
                <a:gridCol w="208280">
                  <a:extLst>
                    <a:ext uri="{9D8B030D-6E8A-4147-A177-3AD203B41FA5}">
                      <a16:colId xmlns:a16="http://schemas.microsoft.com/office/drawing/2014/main" val="2859148049"/>
                    </a:ext>
                  </a:extLst>
                </a:gridCol>
                <a:gridCol w="208280">
                  <a:extLst>
                    <a:ext uri="{9D8B030D-6E8A-4147-A177-3AD203B41FA5}">
                      <a16:colId xmlns:a16="http://schemas.microsoft.com/office/drawing/2014/main" val="2085020235"/>
                    </a:ext>
                  </a:extLst>
                </a:gridCol>
                <a:gridCol w="208280">
                  <a:extLst>
                    <a:ext uri="{9D8B030D-6E8A-4147-A177-3AD203B41FA5}">
                      <a16:colId xmlns:a16="http://schemas.microsoft.com/office/drawing/2014/main" val="1899356438"/>
                    </a:ext>
                  </a:extLst>
                </a:gridCol>
                <a:gridCol w="208280">
                  <a:extLst>
                    <a:ext uri="{9D8B030D-6E8A-4147-A177-3AD203B41FA5}">
                      <a16:colId xmlns:a16="http://schemas.microsoft.com/office/drawing/2014/main" val="252756163"/>
                    </a:ext>
                  </a:extLst>
                </a:gridCol>
                <a:gridCol w="208280">
                  <a:extLst>
                    <a:ext uri="{9D8B030D-6E8A-4147-A177-3AD203B41FA5}">
                      <a16:colId xmlns:a16="http://schemas.microsoft.com/office/drawing/2014/main" val="2960496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5863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- 2019-10-08 07:23:49</a:t>
                      </a:r>
                      <a:r>
                        <a:rPr kumimoji="0" lang="en-US" sz="1000" b="0" i="0" u="none" strike="noStrike" kern="1200" cap="none" spc="0" normalizeH="0" baseline="0" noProof="0">
                          <a:ln>
                            <a:noFill/>
                          </a:ln>
                          <a:solidFill>
                            <a:prstClr val="black"/>
                          </a:solidFill>
                          <a:effectLst/>
                          <a:uLnTx/>
                          <a:uFillTx/>
                          <a:latin typeface="+mn-lt"/>
                          <a:ea typeface="+mn-ea"/>
                          <a:cs typeface="+mn-cs"/>
                        </a:rPr>
                        <a:t>
 3 farklı rota, 3 ayrı hikaye, sınırsız eğlence!
#YapıKrediSummerEscape ile unutulmaz bir yazı geride bıraktık. 🏖 
Bozcaada, Akyaka ve Kaş’ta gerçekleştirdiğimiz festivalin en keyifli anları videomuzda!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https://scontent.xx.fbcdn.net/v/t15.5256-10/s720x720/71806753_936020850110403_2876685269984083968_n.jpg?_nc_cat=104&amp;_nc_oc=AQlsKqfDo7iO-gRBq5_nFlLJo_dmOsLYjl-MvbfRMaaAhAUflUVhMQ3FD8qfSX78S1g&amp;_nc_ht=scontent.xx&amp;oh=96b96cdc5a2c56d21c82198d7c189c53&amp;oe=5E4CB5FA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3049300"/>
                  </a:ext>
                </a:extLst>
              </a:tr>
            </a:tbl>
          </a:graphicData>
        </a:graphic>
      </p:graphicFrame>
      <p:sp>
        <p:nvSpPr>
          <p:cNvPr id="4" name="Text Placeholder 3">
            <a:extLst>
              <a:ext uri="{FF2B5EF4-FFF2-40B4-BE49-F238E27FC236}">
                <a16:creationId xmlns:a16="http://schemas.microsoft.com/office/drawing/2014/main" id="{1D66BBC3-A4C4-46EA-8074-E0E0D745CF5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51443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91CB5-1612-46D7-A76F-56F3433084D8}"/>
              </a:ext>
            </a:extLst>
          </p:cNvPr>
          <p:cNvSpPr>
            <a:spLocks noGrp="1"/>
          </p:cNvSpPr>
          <p:nvPr>
            <p:ph type="title"/>
          </p:nvPr>
        </p:nvSpPr>
        <p:spPr/>
        <p:txBody>
          <a:bodyPr/>
          <a:lstStyle/>
          <a:p>
            <a:r>
              <a:rPr lang="en-US"/>
              <a:t>Facebook Own Posts Table | Yapı Kredi - 9 of 16</a:t>
            </a:r>
          </a:p>
        </p:txBody>
      </p:sp>
      <p:graphicFrame>
        <p:nvGraphicFramePr>
          <p:cNvPr id="5" name="Table Placeholder 4">
            <a:extLst>
              <a:ext uri="{FF2B5EF4-FFF2-40B4-BE49-F238E27FC236}">
                <a16:creationId xmlns:a16="http://schemas.microsoft.com/office/drawing/2014/main" id="{B165653A-5A15-42BB-8018-90C68051D1AA}"/>
              </a:ext>
            </a:extLst>
          </p:cNvPr>
          <p:cNvGraphicFramePr>
            <a:graphicFrameLocks noGrp="1"/>
          </p:cNvGraphicFramePr>
          <p:nvPr>
            <p:ph type="tbl" sz="quarter" idx="13"/>
            <p:extLst>
              <p:ext uri="{D42A27DB-BD31-4B8C-83A1-F6EECF244321}">
                <p14:modId xmlns:p14="http://schemas.microsoft.com/office/powerpoint/2010/main" val="193487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6208667"/>
                    </a:ext>
                  </a:extLst>
                </a:gridCol>
                <a:gridCol w="905256">
                  <a:extLst>
                    <a:ext uri="{9D8B030D-6E8A-4147-A177-3AD203B41FA5}">
                      <a16:colId xmlns:a16="http://schemas.microsoft.com/office/drawing/2014/main" val="395021860"/>
                    </a:ext>
                  </a:extLst>
                </a:gridCol>
                <a:gridCol w="246888">
                  <a:extLst>
                    <a:ext uri="{9D8B030D-6E8A-4147-A177-3AD203B41FA5}">
                      <a16:colId xmlns:a16="http://schemas.microsoft.com/office/drawing/2014/main" val="3656917302"/>
                    </a:ext>
                  </a:extLst>
                </a:gridCol>
                <a:gridCol w="208280">
                  <a:extLst>
                    <a:ext uri="{9D8B030D-6E8A-4147-A177-3AD203B41FA5}">
                      <a16:colId xmlns:a16="http://schemas.microsoft.com/office/drawing/2014/main" val="710485948"/>
                    </a:ext>
                  </a:extLst>
                </a:gridCol>
                <a:gridCol w="208280">
                  <a:extLst>
                    <a:ext uri="{9D8B030D-6E8A-4147-A177-3AD203B41FA5}">
                      <a16:colId xmlns:a16="http://schemas.microsoft.com/office/drawing/2014/main" val="2379890390"/>
                    </a:ext>
                  </a:extLst>
                </a:gridCol>
                <a:gridCol w="208280">
                  <a:extLst>
                    <a:ext uri="{9D8B030D-6E8A-4147-A177-3AD203B41FA5}">
                      <a16:colId xmlns:a16="http://schemas.microsoft.com/office/drawing/2014/main" val="2244155643"/>
                    </a:ext>
                  </a:extLst>
                </a:gridCol>
                <a:gridCol w="208280">
                  <a:extLst>
                    <a:ext uri="{9D8B030D-6E8A-4147-A177-3AD203B41FA5}">
                      <a16:colId xmlns:a16="http://schemas.microsoft.com/office/drawing/2014/main" val="3118876901"/>
                    </a:ext>
                  </a:extLst>
                </a:gridCol>
                <a:gridCol w="208280">
                  <a:extLst>
                    <a:ext uri="{9D8B030D-6E8A-4147-A177-3AD203B41FA5}">
                      <a16:colId xmlns:a16="http://schemas.microsoft.com/office/drawing/2014/main" val="711842682"/>
                    </a:ext>
                  </a:extLst>
                </a:gridCol>
                <a:gridCol w="208280">
                  <a:extLst>
                    <a:ext uri="{9D8B030D-6E8A-4147-A177-3AD203B41FA5}">
                      <a16:colId xmlns:a16="http://schemas.microsoft.com/office/drawing/2014/main" val="776903150"/>
                    </a:ext>
                  </a:extLst>
                </a:gridCol>
                <a:gridCol w="208280">
                  <a:extLst>
                    <a:ext uri="{9D8B030D-6E8A-4147-A177-3AD203B41FA5}">
                      <a16:colId xmlns:a16="http://schemas.microsoft.com/office/drawing/2014/main" val="1102180591"/>
                    </a:ext>
                  </a:extLst>
                </a:gridCol>
                <a:gridCol w="208280">
                  <a:extLst>
                    <a:ext uri="{9D8B030D-6E8A-4147-A177-3AD203B41FA5}">
                      <a16:colId xmlns:a16="http://schemas.microsoft.com/office/drawing/2014/main" val="2291809341"/>
                    </a:ext>
                  </a:extLst>
                </a:gridCol>
                <a:gridCol w="208280">
                  <a:extLst>
                    <a:ext uri="{9D8B030D-6E8A-4147-A177-3AD203B41FA5}">
                      <a16:colId xmlns:a16="http://schemas.microsoft.com/office/drawing/2014/main" val="2674538405"/>
                    </a:ext>
                  </a:extLst>
                </a:gridCol>
                <a:gridCol w="208280">
                  <a:extLst>
                    <a:ext uri="{9D8B030D-6E8A-4147-A177-3AD203B41FA5}">
                      <a16:colId xmlns:a16="http://schemas.microsoft.com/office/drawing/2014/main" val="593087469"/>
                    </a:ext>
                  </a:extLst>
                </a:gridCol>
                <a:gridCol w="208280">
                  <a:extLst>
                    <a:ext uri="{9D8B030D-6E8A-4147-A177-3AD203B41FA5}">
                      <a16:colId xmlns:a16="http://schemas.microsoft.com/office/drawing/2014/main" val="411044853"/>
                    </a:ext>
                  </a:extLst>
                </a:gridCol>
                <a:gridCol w="208280">
                  <a:extLst>
                    <a:ext uri="{9D8B030D-6E8A-4147-A177-3AD203B41FA5}">
                      <a16:colId xmlns:a16="http://schemas.microsoft.com/office/drawing/2014/main" val="2884991941"/>
                    </a:ext>
                  </a:extLst>
                </a:gridCol>
                <a:gridCol w="208280">
                  <a:extLst>
                    <a:ext uri="{9D8B030D-6E8A-4147-A177-3AD203B41FA5}">
                      <a16:colId xmlns:a16="http://schemas.microsoft.com/office/drawing/2014/main" val="3761566874"/>
                    </a:ext>
                  </a:extLst>
                </a:gridCol>
                <a:gridCol w="208280">
                  <a:extLst>
                    <a:ext uri="{9D8B030D-6E8A-4147-A177-3AD203B41FA5}">
                      <a16:colId xmlns:a16="http://schemas.microsoft.com/office/drawing/2014/main" val="995812943"/>
                    </a:ext>
                  </a:extLst>
                </a:gridCol>
                <a:gridCol w="208280">
                  <a:extLst>
                    <a:ext uri="{9D8B030D-6E8A-4147-A177-3AD203B41FA5}">
                      <a16:colId xmlns:a16="http://schemas.microsoft.com/office/drawing/2014/main" val="3293795836"/>
                    </a:ext>
                  </a:extLst>
                </a:gridCol>
                <a:gridCol w="208280">
                  <a:extLst>
                    <a:ext uri="{9D8B030D-6E8A-4147-A177-3AD203B41FA5}">
                      <a16:colId xmlns:a16="http://schemas.microsoft.com/office/drawing/2014/main" val="38341517"/>
                    </a:ext>
                  </a:extLst>
                </a:gridCol>
                <a:gridCol w="208280">
                  <a:extLst>
                    <a:ext uri="{9D8B030D-6E8A-4147-A177-3AD203B41FA5}">
                      <a16:colId xmlns:a16="http://schemas.microsoft.com/office/drawing/2014/main" val="989910105"/>
                    </a:ext>
                  </a:extLst>
                </a:gridCol>
                <a:gridCol w="208280">
                  <a:extLst>
                    <a:ext uri="{9D8B030D-6E8A-4147-A177-3AD203B41FA5}">
                      <a16:colId xmlns:a16="http://schemas.microsoft.com/office/drawing/2014/main" val="840308176"/>
                    </a:ext>
                  </a:extLst>
                </a:gridCol>
                <a:gridCol w="208280">
                  <a:extLst>
                    <a:ext uri="{9D8B030D-6E8A-4147-A177-3AD203B41FA5}">
                      <a16:colId xmlns:a16="http://schemas.microsoft.com/office/drawing/2014/main" val="556245707"/>
                    </a:ext>
                  </a:extLst>
                </a:gridCol>
                <a:gridCol w="208280">
                  <a:extLst>
                    <a:ext uri="{9D8B030D-6E8A-4147-A177-3AD203B41FA5}">
                      <a16:colId xmlns:a16="http://schemas.microsoft.com/office/drawing/2014/main" val="4038939497"/>
                    </a:ext>
                  </a:extLst>
                </a:gridCol>
                <a:gridCol w="208280">
                  <a:extLst>
                    <a:ext uri="{9D8B030D-6E8A-4147-A177-3AD203B41FA5}">
                      <a16:colId xmlns:a16="http://schemas.microsoft.com/office/drawing/2014/main" val="1508298691"/>
                    </a:ext>
                  </a:extLst>
                </a:gridCol>
                <a:gridCol w="208280">
                  <a:extLst>
                    <a:ext uri="{9D8B030D-6E8A-4147-A177-3AD203B41FA5}">
                      <a16:colId xmlns:a16="http://schemas.microsoft.com/office/drawing/2014/main" val="4240569150"/>
                    </a:ext>
                  </a:extLst>
                </a:gridCol>
                <a:gridCol w="208280">
                  <a:extLst>
                    <a:ext uri="{9D8B030D-6E8A-4147-A177-3AD203B41FA5}">
                      <a16:colId xmlns:a16="http://schemas.microsoft.com/office/drawing/2014/main" val="2195903038"/>
                    </a:ext>
                  </a:extLst>
                </a:gridCol>
                <a:gridCol w="208280">
                  <a:extLst>
                    <a:ext uri="{9D8B030D-6E8A-4147-A177-3AD203B41FA5}">
                      <a16:colId xmlns:a16="http://schemas.microsoft.com/office/drawing/2014/main" val="1096826336"/>
                    </a:ext>
                  </a:extLst>
                </a:gridCol>
                <a:gridCol w="208280">
                  <a:extLst>
                    <a:ext uri="{9D8B030D-6E8A-4147-A177-3AD203B41FA5}">
                      <a16:colId xmlns:a16="http://schemas.microsoft.com/office/drawing/2014/main" val="2755542451"/>
                    </a:ext>
                  </a:extLst>
                </a:gridCol>
                <a:gridCol w="208280">
                  <a:extLst>
                    <a:ext uri="{9D8B030D-6E8A-4147-A177-3AD203B41FA5}">
                      <a16:colId xmlns:a16="http://schemas.microsoft.com/office/drawing/2014/main" val="3869691436"/>
                    </a:ext>
                  </a:extLst>
                </a:gridCol>
                <a:gridCol w="208280">
                  <a:extLst>
                    <a:ext uri="{9D8B030D-6E8A-4147-A177-3AD203B41FA5}">
                      <a16:colId xmlns:a16="http://schemas.microsoft.com/office/drawing/2014/main" val="4266448894"/>
                    </a:ext>
                  </a:extLst>
                </a:gridCol>
                <a:gridCol w="208280">
                  <a:extLst>
                    <a:ext uri="{9D8B030D-6E8A-4147-A177-3AD203B41FA5}">
                      <a16:colId xmlns:a16="http://schemas.microsoft.com/office/drawing/2014/main" val="2056464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6631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15:19:10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https://scontent.xx.fbcdn.net/v/t1.0-9/p720x720/71734747_3059830520710071_6046080932081827840_o.jpg?_nc_cat=108&amp;_nc_oc=AQnv6e_E4Wkwrb0NuHUPXG9sfStFqwzWp4t2j3xLb5-GWIrj2uecbm4dTGhWi4exzhw&amp;_nc_ht=scontent.xx&amp;oh=85389291795349b4ff1604a7f3247c7d&amp;oe=5E4C76AF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97273856"/>
                  </a:ext>
                </a:extLst>
              </a:tr>
            </a:tbl>
          </a:graphicData>
        </a:graphic>
      </p:graphicFrame>
      <p:sp>
        <p:nvSpPr>
          <p:cNvPr id="4" name="Text Placeholder 3">
            <a:extLst>
              <a:ext uri="{FF2B5EF4-FFF2-40B4-BE49-F238E27FC236}">
                <a16:creationId xmlns:a16="http://schemas.microsoft.com/office/drawing/2014/main" id="{F53FE4E9-EC8B-4388-BFC0-666B8DF2F9A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259905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9320-0400-49F3-A0BD-7089D0C88004}"/>
              </a:ext>
            </a:extLst>
          </p:cNvPr>
          <p:cNvSpPr>
            <a:spLocks noGrp="1"/>
          </p:cNvSpPr>
          <p:nvPr>
            <p:ph type="title"/>
          </p:nvPr>
        </p:nvSpPr>
        <p:spPr/>
        <p:txBody>
          <a:bodyPr/>
          <a:lstStyle/>
          <a:p>
            <a:r>
              <a:rPr lang="en-US"/>
              <a:t>Facebook Own Posts Table | Yapı Kredi - 10 of 16</a:t>
            </a:r>
          </a:p>
        </p:txBody>
      </p:sp>
      <p:graphicFrame>
        <p:nvGraphicFramePr>
          <p:cNvPr id="5" name="Table Placeholder 4">
            <a:extLst>
              <a:ext uri="{FF2B5EF4-FFF2-40B4-BE49-F238E27FC236}">
                <a16:creationId xmlns:a16="http://schemas.microsoft.com/office/drawing/2014/main" id="{02F415F8-75CB-4900-AA7A-748A4F5B828C}"/>
              </a:ext>
            </a:extLst>
          </p:cNvPr>
          <p:cNvGraphicFramePr>
            <a:graphicFrameLocks noGrp="1"/>
          </p:cNvGraphicFramePr>
          <p:nvPr>
            <p:ph type="tbl" sz="quarter" idx="13"/>
            <p:extLst>
              <p:ext uri="{D42A27DB-BD31-4B8C-83A1-F6EECF244321}">
                <p14:modId xmlns:p14="http://schemas.microsoft.com/office/powerpoint/2010/main" val="3819130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9415682"/>
                    </a:ext>
                  </a:extLst>
                </a:gridCol>
                <a:gridCol w="905256">
                  <a:extLst>
                    <a:ext uri="{9D8B030D-6E8A-4147-A177-3AD203B41FA5}">
                      <a16:colId xmlns:a16="http://schemas.microsoft.com/office/drawing/2014/main" val="1166577700"/>
                    </a:ext>
                  </a:extLst>
                </a:gridCol>
                <a:gridCol w="246888">
                  <a:extLst>
                    <a:ext uri="{9D8B030D-6E8A-4147-A177-3AD203B41FA5}">
                      <a16:colId xmlns:a16="http://schemas.microsoft.com/office/drawing/2014/main" val="2903453230"/>
                    </a:ext>
                  </a:extLst>
                </a:gridCol>
                <a:gridCol w="208280">
                  <a:extLst>
                    <a:ext uri="{9D8B030D-6E8A-4147-A177-3AD203B41FA5}">
                      <a16:colId xmlns:a16="http://schemas.microsoft.com/office/drawing/2014/main" val="1863561664"/>
                    </a:ext>
                  </a:extLst>
                </a:gridCol>
                <a:gridCol w="208280">
                  <a:extLst>
                    <a:ext uri="{9D8B030D-6E8A-4147-A177-3AD203B41FA5}">
                      <a16:colId xmlns:a16="http://schemas.microsoft.com/office/drawing/2014/main" val="2172188733"/>
                    </a:ext>
                  </a:extLst>
                </a:gridCol>
                <a:gridCol w="208280">
                  <a:extLst>
                    <a:ext uri="{9D8B030D-6E8A-4147-A177-3AD203B41FA5}">
                      <a16:colId xmlns:a16="http://schemas.microsoft.com/office/drawing/2014/main" val="4281247571"/>
                    </a:ext>
                  </a:extLst>
                </a:gridCol>
                <a:gridCol w="208280">
                  <a:extLst>
                    <a:ext uri="{9D8B030D-6E8A-4147-A177-3AD203B41FA5}">
                      <a16:colId xmlns:a16="http://schemas.microsoft.com/office/drawing/2014/main" val="3558580075"/>
                    </a:ext>
                  </a:extLst>
                </a:gridCol>
                <a:gridCol w="208280">
                  <a:extLst>
                    <a:ext uri="{9D8B030D-6E8A-4147-A177-3AD203B41FA5}">
                      <a16:colId xmlns:a16="http://schemas.microsoft.com/office/drawing/2014/main" val="611618948"/>
                    </a:ext>
                  </a:extLst>
                </a:gridCol>
                <a:gridCol w="208280">
                  <a:extLst>
                    <a:ext uri="{9D8B030D-6E8A-4147-A177-3AD203B41FA5}">
                      <a16:colId xmlns:a16="http://schemas.microsoft.com/office/drawing/2014/main" val="2533485188"/>
                    </a:ext>
                  </a:extLst>
                </a:gridCol>
                <a:gridCol w="208280">
                  <a:extLst>
                    <a:ext uri="{9D8B030D-6E8A-4147-A177-3AD203B41FA5}">
                      <a16:colId xmlns:a16="http://schemas.microsoft.com/office/drawing/2014/main" val="3566614307"/>
                    </a:ext>
                  </a:extLst>
                </a:gridCol>
                <a:gridCol w="208280">
                  <a:extLst>
                    <a:ext uri="{9D8B030D-6E8A-4147-A177-3AD203B41FA5}">
                      <a16:colId xmlns:a16="http://schemas.microsoft.com/office/drawing/2014/main" val="1208190927"/>
                    </a:ext>
                  </a:extLst>
                </a:gridCol>
                <a:gridCol w="208280">
                  <a:extLst>
                    <a:ext uri="{9D8B030D-6E8A-4147-A177-3AD203B41FA5}">
                      <a16:colId xmlns:a16="http://schemas.microsoft.com/office/drawing/2014/main" val="951636048"/>
                    </a:ext>
                  </a:extLst>
                </a:gridCol>
                <a:gridCol w="208280">
                  <a:extLst>
                    <a:ext uri="{9D8B030D-6E8A-4147-A177-3AD203B41FA5}">
                      <a16:colId xmlns:a16="http://schemas.microsoft.com/office/drawing/2014/main" val="108784526"/>
                    </a:ext>
                  </a:extLst>
                </a:gridCol>
                <a:gridCol w="208280">
                  <a:extLst>
                    <a:ext uri="{9D8B030D-6E8A-4147-A177-3AD203B41FA5}">
                      <a16:colId xmlns:a16="http://schemas.microsoft.com/office/drawing/2014/main" val="3391070842"/>
                    </a:ext>
                  </a:extLst>
                </a:gridCol>
                <a:gridCol w="208280">
                  <a:extLst>
                    <a:ext uri="{9D8B030D-6E8A-4147-A177-3AD203B41FA5}">
                      <a16:colId xmlns:a16="http://schemas.microsoft.com/office/drawing/2014/main" val="100582885"/>
                    </a:ext>
                  </a:extLst>
                </a:gridCol>
                <a:gridCol w="208280">
                  <a:extLst>
                    <a:ext uri="{9D8B030D-6E8A-4147-A177-3AD203B41FA5}">
                      <a16:colId xmlns:a16="http://schemas.microsoft.com/office/drawing/2014/main" val="2701316928"/>
                    </a:ext>
                  </a:extLst>
                </a:gridCol>
                <a:gridCol w="208280">
                  <a:extLst>
                    <a:ext uri="{9D8B030D-6E8A-4147-A177-3AD203B41FA5}">
                      <a16:colId xmlns:a16="http://schemas.microsoft.com/office/drawing/2014/main" val="4288680307"/>
                    </a:ext>
                  </a:extLst>
                </a:gridCol>
                <a:gridCol w="208280">
                  <a:extLst>
                    <a:ext uri="{9D8B030D-6E8A-4147-A177-3AD203B41FA5}">
                      <a16:colId xmlns:a16="http://schemas.microsoft.com/office/drawing/2014/main" val="3390717149"/>
                    </a:ext>
                  </a:extLst>
                </a:gridCol>
                <a:gridCol w="208280">
                  <a:extLst>
                    <a:ext uri="{9D8B030D-6E8A-4147-A177-3AD203B41FA5}">
                      <a16:colId xmlns:a16="http://schemas.microsoft.com/office/drawing/2014/main" val="2043159649"/>
                    </a:ext>
                  </a:extLst>
                </a:gridCol>
                <a:gridCol w="208280">
                  <a:extLst>
                    <a:ext uri="{9D8B030D-6E8A-4147-A177-3AD203B41FA5}">
                      <a16:colId xmlns:a16="http://schemas.microsoft.com/office/drawing/2014/main" val="2575089097"/>
                    </a:ext>
                  </a:extLst>
                </a:gridCol>
                <a:gridCol w="208280">
                  <a:extLst>
                    <a:ext uri="{9D8B030D-6E8A-4147-A177-3AD203B41FA5}">
                      <a16:colId xmlns:a16="http://schemas.microsoft.com/office/drawing/2014/main" val="1405807004"/>
                    </a:ext>
                  </a:extLst>
                </a:gridCol>
                <a:gridCol w="208280">
                  <a:extLst>
                    <a:ext uri="{9D8B030D-6E8A-4147-A177-3AD203B41FA5}">
                      <a16:colId xmlns:a16="http://schemas.microsoft.com/office/drawing/2014/main" val="782546184"/>
                    </a:ext>
                  </a:extLst>
                </a:gridCol>
                <a:gridCol w="208280">
                  <a:extLst>
                    <a:ext uri="{9D8B030D-6E8A-4147-A177-3AD203B41FA5}">
                      <a16:colId xmlns:a16="http://schemas.microsoft.com/office/drawing/2014/main" val="1944583642"/>
                    </a:ext>
                  </a:extLst>
                </a:gridCol>
                <a:gridCol w="208280">
                  <a:extLst>
                    <a:ext uri="{9D8B030D-6E8A-4147-A177-3AD203B41FA5}">
                      <a16:colId xmlns:a16="http://schemas.microsoft.com/office/drawing/2014/main" val="1537969374"/>
                    </a:ext>
                  </a:extLst>
                </a:gridCol>
                <a:gridCol w="208280">
                  <a:extLst>
                    <a:ext uri="{9D8B030D-6E8A-4147-A177-3AD203B41FA5}">
                      <a16:colId xmlns:a16="http://schemas.microsoft.com/office/drawing/2014/main" val="2355264911"/>
                    </a:ext>
                  </a:extLst>
                </a:gridCol>
                <a:gridCol w="208280">
                  <a:extLst>
                    <a:ext uri="{9D8B030D-6E8A-4147-A177-3AD203B41FA5}">
                      <a16:colId xmlns:a16="http://schemas.microsoft.com/office/drawing/2014/main" val="2698427152"/>
                    </a:ext>
                  </a:extLst>
                </a:gridCol>
                <a:gridCol w="208280">
                  <a:extLst>
                    <a:ext uri="{9D8B030D-6E8A-4147-A177-3AD203B41FA5}">
                      <a16:colId xmlns:a16="http://schemas.microsoft.com/office/drawing/2014/main" val="2854763917"/>
                    </a:ext>
                  </a:extLst>
                </a:gridCol>
                <a:gridCol w="208280">
                  <a:extLst>
                    <a:ext uri="{9D8B030D-6E8A-4147-A177-3AD203B41FA5}">
                      <a16:colId xmlns:a16="http://schemas.microsoft.com/office/drawing/2014/main" val="929978579"/>
                    </a:ext>
                  </a:extLst>
                </a:gridCol>
                <a:gridCol w="208280">
                  <a:extLst>
                    <a:ext uri="{9D8B030D-6E8A-4147-A177-3AD203B41FA5}">
                      <a16:colId xmlns:a16="http://schemas.microsoft.com/office/drawing/2014/main" val="1089777191"/>
                    </a:ext>
                  </a:extLst>
                </a:gridCol>
                <a:gridCol w="208280">
                  <a:extLst>
                    <a:ext uri="{9D8B030D-6E8A-4147-A177-3AD203B41FA5}">
                      <a16:colId xmlns:a16="http://schemas.microsoft.com/office/drawing/2014/main" val="1870261414"/>
                    </a:ext>
                  </a:extLst>
                </a:gridCol>
                <a:gridCol w="208280">
                  <a:extLst>
                    <a:ext uri="{9D8B030D-6E8A-4147-A177-3AD203B41FA5}">
                      <a16:colId xmlns:a16="http://schemas.microsoft.com/office/drawing/2014/main" val="12633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6676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15:19:10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https://scontent.xx.fbcdn.net/v/t1.0-9/p720x720/71647680_3059830547376735_5987144153895534592_o.jpg?_nc_cat=110&amp;_nc_oc=AQl8ni8yDxOyiBFAd9x2mMLb9TiqaP_FqK08gibTnhPzcJjrCSm7bWABve2dTaK3r7w&amp;_nc_ht=scontent.xx&amp;oh=167a654e3b0e1631219ea09fd7d7c77d&amp;oe=5E5E35AB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19114342"/>
                  </a:ext>
                </a:extLst>
              </a:tr>
            </a:tbl>
          </a:graphicData>
        </a:graphic>
      </p:graphicFrame>
      <p:sp>
        <p:nvSpPr>
          <p:cNvPr id="4" name="Text Placeholder 3">
            <a:extLst>
              <a:ext uri="{FF2B5EF4-FFF2-40B4-BE49-F238E27FC236}">
                <a16:creationId xmlns:a16="http://schemas.microsoft.com/office/drawing/2014/main" id="{0EA80250-E0B6-4B8B-88A4-0E86E0688CC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441509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14C6F-9155-45EA-A612-B1330F8C924E}"/>
              </a:ext>
            </a:extLst>
          </p:cNvPr>
          <p:cNvSpPr>
            <a:spLocks noGrp="1"/>
          </p:cNvSpPr>
          <p:nvPr>
            <p:ph type="title"/>
          </p:nvPr>
        </p:nvSpPr>
        <p:spPr/>
        <p:txBody>
          <a:bodyPr/>
          <a:lstStyle/>
          <a:p>
            <a:r>
              <a:rPr lang="en-US"/>
              <a:t>Facebook Own Posts Table | Yapı Kredi - 11 of 16</a:t>
            </a:r>
          </a:p>
        </p:txBody>
      </p:sp>
      <p:graphicFrame>
        <p:nvGraphicFramePr>
          <p:cNvPr id="5" name="Table Placeholder 4">
            <a:extLst>
              <a:ext uri="{FF2B5EF4-FFF2-40B4-BE49-F238E27FC236}">
                <a16:creationId xmlns:a16="http://schemas.microsoft.com/office/drawing/2014/main" id="{2C04FA90-39FD-4DBF-BEF8-645512BDBBD0}"/>
              </a:ext>
            </a:extLst>
          </p:cNvPr>
          <p:cNvGraphicFramePr>
            <a:graphicFrameLocks noGrp="1"/>
          </p:cNvGraphicFramePr>
          <p:nvPr>
            <p:ph type="tbl" sz="quarter" idx="13"/>
            <p:extLst>
              <p:ext uri="{D42A27DB-BD31-4B8C-83A1-F6EECF244321}">
                <p14:modId xmlns:p14="http://schemas.microsoft.com/office/powerpoint/2010/main" val="514158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05319174"/>
                    </a:ext>
                  </a:extLst>
                </a:gridCol>
                <a:gridCol w="905256">
                  <a:extLst>
                    <a:ext uri="{9D8B030D-6E8A-4147-A177-3AD203B41FA5}">
                      <a16:colId xmlns:a16="http://schemas.microsoft.com/office/drawing/2014/main" val="3207679168"/>
                    </a:ext>
                  </a:extLst>
                </a:gridCol>
                <a:gridCol w="246888">
                  <a:extLst>
                    <a:ext uri="{9D8B030D-6E8A-4147-A177-3AD203B41FA5}">
                      <a16:colId xmlns:a16="http://schemas.microsoft.com/office/drawing/2014/main" val="3539912287"/>
                    </a:ext>
                  </a:extLst>
                </a:gridCol>
                <a:gridCol w="208280">
                  <a:extLst>
                    <a:ext uri="{9D8B030D-6E8A-4147-A177-3AD203B41FA5}">
                      <a16:colId xmlns:a16="http://schemas.microsoft.com/office/drawing/2014/main" val="4073581211"/>
                    </a:ext>
                  </a:extLst>
                </a:gridCol>
                <a:gridCol w="208280">
                  <a:extLst>
                    <a:ext uri="{9D8B030D-6E8A-4147-A177-3AD203B41FA5}">
                      <a16:colId xmlns:a16="http://schemas.microsoft.com/office/drawing/2014/main" val="3386167755"/>
                    </a:ext>
                  </a:extLst>
                </a:gridCol>
                <a:gridCol w="208280">
                  <a:extLst>
                    <a:ext uri="{9D8B030D-6E8A-4147-A177-3AD203B41FA5}">
                      <a16:colId xmlns:a16="http://schemas.microsoft.com/office/drawing/2014/main" val="25455864"/>
                    </a:ext>
                  </a:extLst>
                </a:gridCol>
                <a:gridCol w="208280">
                  <a:extLst>
                    <a:ext uri="{9D8B030D-6E8A-4147-A177-3AD203B41FA5}">
                      <a16:colId xmlns:a16="http://schemas.microsoft.com/office/drawing/2014/main" val="200239958"/>
                    </a:ext>
                  </a:extLst>
                </a:gridCol>
                <a:gridCol w="208280">
                  <a:extLst>
                    <a:ext uri="{9D8B030D-6E8A-4147-A177-3AD203B41FA5}">
                      <a16:colId xmlns:a16="http://schemas.microsoft.com/office/drawing/2014/main" val="3960000908"/>
                    </a:ext>
                  </a:extLst>
                </a:gridCol>
                <a:gridCol w="208280">
                  <a:extLst>
                    <a:ext uri="{9D8B030D-6E8A-4147-A177-3AD203B41FA5}">
                      <a16:colId xmlns:a16="http://schemas.microsoft.com/office/drawing/2014/main" val="3433580134"/>
                    </a:ext>
                  </a:extLst>
                </a:gridCol>
                <a:gridCol w="208280">
                  <a:extLst>
                    <a:ext uri="{9D8B030D-6E8A-4147-A177-3AD203B41FA5}">
                      <a16:colId xmlns:a16="http://schemas.microsoft.com/office/drawing/2014/main" val="2103337477"/>
                    </a:ext>
                  </a:extLst>
                </a:gridCol>
                <a:gridCol w="208280">
                  <a:extLst>
                    <a:ext uri="{9D8B030D-6E8A-4147-A177-3AD203B41FA5}">
                      <a16:colId xmlns:a16="http://schemas.microsoft.com/office/drawing/2014/main" val="2881152247"/>
                    </a:ext>
                  </a:extLst>
                </a:gridCol>
                <a:gridCol w="208280">
                  <a:extLst>
                    <a:ext uri="{9D8B030D-6E8A-4147-A177-3AD203B41FA5}">
                      <a16:colId xmlns:a16="http://schemas.microsoft.com/office/drawing/2014/main" val="9991597"/>
                    </a:ext>
                  </a:extLst>
                </a:gridCol>
                <a:gridCol w="208280">
                  <a:extLst>
                    <a:ext uri="{9D8B030D-6E8A-4147-A177-3AD203B41FA5}">
                      <a16:colId xmlns:a16="http://schemas.microsoft.com/office/drawing/2014/main" val="2414524895"/>
                    </a:ext>
                  </a:extLst>
                </a:gridCol>
                <a:gridCol w="208280">
                  <a:extLst>
                    <a:ext uri="{9D8B030D-6E8A-4147-A177-3AD203B41FA5}">
                      <a16:colId xmlns:a16="http://schemas.microsoft.com/office/drawing/2014/main" val="2387734288"/>
                    </a:ext>
                  </a:extLst>
                </a:gridCol>
                <a:gridCol w="208280">
                  <a:extLst>
                    <a:ext uri="{9D8B030D-6E8A-4147-A177-3AD203B41FA5}">
                      <a16:colId xmlns:a16="http://schemas.microsoft.com/office/drawing/2014/main" val="186144478"/>
                    </a:ext>
                  </a:extLst>
                </a:gridCol>
                <a:gridCol w="208280">
                  <a:extLst>
                    <a:ext uri="{9D8B030D-6E8A-4147-A177-3AD203B41FA5}">
                      <a16:colId xmlns:a16="http://schemas.microsoft.com/office/drawing/2014/main" val="2823423653"/>
                    </a:ext>
                  </a:extLst>
                </a:gridCol>
                <a:gridCol w="208280">
                  <a:extLst>
                    <a:ext uri="{9D8B030D-6E8A-4147-A177-3AD203B41FA5}">
                      <a16:colId xmlns:a16="http://schemas.microsoft.com/office/drawing/2014/main" val="559869986"/>
                    </a:ext>
                  </a:extLst>
                </a:gridCol>
                <a:gridCol w="208280">
                  <a:extLst>
                    <a:ext uri="{9D8B030D-6E8A-4147-A177-3AD203B41FA5}">
                      <a16:colId xmlns:a16="http://schemas.microsoft.com/office/drawing/2014/main" val="2697376511"/>
                    </a:ext>
                  </a:extLst>
                </a:gridCol>
                <a:gridCol w="208280">
                  <a:extLst>
                    <a:ext uri="{9D8B030D-6E8A-4147-A177-3AD203B41FA5}">
                      <a16:colId xmlns:a16="http://schemas.microsoft.com/office/drawing/2014/main" val="2113936909"/>
                    </a:ext>
                  </a:extLst>
                </a:gridCol>
                <a:gridCol w="208280">
                  <a:extLst>
                    <a:ext uri="{9D8B030D-6E8A-4147-A177-3AD203B41FA5}">
                      <a16:colId xmlns:a16="http://schemas.microsoft.com/office/drawing/2014/main" val="3966138450"/>
                    </a:ext>
                  </a:extLst>
                </a:gridCol>
                <a:gridCol w="208280">
                  <a:extLst>
                    <a:ext uri="{9D8B030D-6E8A-4147-A177-3AD203B41FA5}">
                      <a16:colId xmlns:a16="http://schemas.microsoft.com/office/drawing/2014/main" val="1540647143"/>
                    </a:ext>
                  </a:extLst>
                </a:gridCol>
                <a:gridCol w="208280">
                  <a:extLst>
                    <a:ext uri="{9D8B030D-6E8A-4147-A177-3AD203B41FA5}">
                      <a16:colId xmlns:a16="http://schemas.microsoft.com/office/drawing/2014/main" val="3350513872"/>
                    </a:ext>
                  </a:extLst>
                </a:gridCol>
                <a:gridCol w="208280">
                  <a:extLst>
                    <a:ext uri="{9D8B030D-6E8A-4147-A177-3AD203B41FA5}">
                      <a16:colId xmlns:a16="http://schemas.microsoft.com/office/drawing/2014/main" val="2395933026"/>
                    </a:ext>
                  </a:extLst>
                </a:gridCol>
                <a:gridCol w="208280">
                  <a:extLst>
                    <a:ext uri="{9D8B030D-6E8A-4147-A177-3AD203B41FA5}">
                      <a16:colId xmlns:a16="http://schemas.microsoft.com/office/drawing/2014/main" val="1640376953"/>
                    </a:ext>
                  </a:extLst>
                </a:gridCol>
                <a:gridCol w="208280">
                  <a:extLst>
                    <a:ext uri="{9D8B030D-6E8A-4147-A177-3AD203B41FA5}">
                      <a16:colId xmlns:a16="http://schemas.microsoft.com/office/drawing/2014/main" val="1319846586"/>
                    </a:ext>
                  </a:extLst>
                </a:gridCol>
                <a:gridCol w="208280">
                  <a:extLst>
                    <a:ext uri="{9D8B030D-6E8A-4147-A177-3AD203B41FA5}">
                      <a16:colId xmlns:a16="http://schemas.microsoft.com/office/drawing/2014/main" val="2089632617"/>
                    </a:ext>
                  </a:extLst>
                </a:gridCol>
                <a:gridCol w="208280">
                  <a:extLst>
                    <a:ext uri="{9D8B030D-6E8A-4147-A177-3AD203B41FA5}">
                      <a16:colId xmlns:a16="http://schemas.microsoft.com/office/drawing/2014/main" val="4189785991"/>
                    </a:ext>
                  </a:extLst>
                </a:gridCol>
                <a:gridCol w="208280">
                  <a:extLst>
                    <a:ext uri="{9D8B030D-6E8A-4147-A177-3AD203B41FA5}">
                      <a16:colId xmlns:a16="http://schemas.microsoft.com/office/drawing/2014/main" val="813460062"/>
                    </a:ext>
                  </a:extLst>
                </a:gridCol>
                <a:gridCol w="208280">
                  <a:extLst>
                    <a:ext uri="{9D8B030D-6E8A-4147-A177-3AD203B41FA5}">
                      <a16:colId xmlns:a16="http://schemas.microsoft.com/office/drawing/2014/main" val="2671490407"/>
                    </a:ext>
                  </a:extLst>
                </a:gridCol>
                <a:gridCol w="208280">
                  <a:extLst>
                    <a:ext uri="{9D8B030D-6E8A-4147-A177-3AD203B41FA5}">
                      <a16:colId xmlns:a16="http://schemas.microsoft.com/office/drawing/2014/main" val="2858337764"/>
                    </a:ext>
                  </a:extLst>
                </a:gridCol>
                <a:gridCol w="208280">
                  <a:extLst>
                    <a:ext uri="{9D8B030D-6E8A-4147-A177-3AD203B41FA5}">
                      <a16:colId xmlns:a16="http://schemas.microsoft.com/office/drawing/2014/main" val="6886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053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15:19:10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https://scontent.xx.fbcdn.net/v/t1.0-9/p720x720/71686623_3059830780710045_2310007512583110656_o.jpg?_nc_cat=102&amp;_nc_oc=AQk0Yo18gBlycdHy65nRnC0LFd1BkcKzXKGAeBX2E4_8lTd2K-zap0FGgo8Mh6-AgHg&amp;_nc_ht=scontent.xx&amp;oh=75603524bd115d62197564f201a07162&amp;oe=5E52D693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3517741"/>
                  </a:ext>
                </a:extLst>
              </a:tr>
            </a:tbl>
          </a:graphicData>
        </a:graphic>
      </p:graphicFrame>
      <p:sp>
        <p:nvSpPr>
          <p:cNvPr id="4" name="Text Placeholder 3">
            <a:extLst>
              <a:ext uri="{FF2B5EF4-FFF2-40B4-BE49-F238E27FC236}">
                <a16:creationId xmlns:a16="http://schemas.microsoft.com/office/drawing/2014/main" id="{E1384073-F920-4EEC-90B0-465005FEF78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03017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3050-98EB-4201-BC1D-47C27B8B6E91}"/>
              </a:ext>
            </a:extLst>
          </p:cNvPr>
          <p:cNvSpPr>
            <a:spLocks noGrp="1"/>
          </p:cNvSpPr>
          <p:nvPr>
            <p:ph type="title"/>
          </p:nvPr>
        </p:nvSpPr>
        <p:spPr/>
        <p:txBody>
          <a:bodyPr/>
          <a:lstStyle/>
          <a:p>
            <a:r>
              <a:rPr lang="en-US"/>
              <a:t>Facebook Own Posts Table | Yapı Kredi - 12 of 16</a:t>
            </a:r>
          </a:p>
        </p:txBody>
      </p:sp>
      <p:graphicFrame>
        <p:nvGraphicFramePr>
          <p:cNvPr id="5" name="Table Placeholder 4">
            <a:extLst>
              <a:ext uri="{FF2B5EF4-FFF2-40B4-BE49-F238E27FC236}">
                <a16:creationId xmlns:a16="http://schemas.microsoft.com/office/drawing/2014/main" id="{C763B2EE-F4B3-42AA-9A23-2768CC1E3A10}"/>
              </a:ext>
            </a:extLst>
          </p:cNvPr>
          <p:cNvGraphicFramePr>
            <a:graphicFrameLocks noGrp="1"/>
          </p:cNvGraphicFramePr>
          <p:nvPr>
            <p:ph type="tbl" sz="quarter" idx="13"/>
            <p:extLst>
              <p:ext uri="{D42A27DB-BD31-4B8C-83A1-F6EECF244321}">
                <p14:modId xmlns:p14="http://schemas.microsoft.com/office/powerpoint/2010/main" val="996635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7596919"/>
                    </a:ext>
                  </a:extLst>
                </a:gridCol>
                <a:gridCol w="905256">
                  <a:extLst>
                    <a:ext uri="{9D8B030D-6E8A-4147-A177-3AD203B41FA5}">
                      <a16:colId xmlns:a16="http://schemas.microsoft.com/office/drawing/2014/main" val="4246529063"/>
                    </a:ext>
                  </a:extLst>
                </a:gridCol>
                <a:gridCol w="246888">
                  <a:extLst>
                    <a:ext uri="{9D8B030D-6E8A-4147-A177-3AD203B41FA5}">
                      <a16:colId xmlns:a16="http://schemas.microsoft.com/office/drawing/2014/main" val="2739591047"/>
                    </a:ext>
                  </a:extLst>
                </a:gridCol>
                <a:gridCol w="208280">
                  <a:extLst>
                    <a:ext uri="{9D8B030D-6E8A-4147-A177-3AD203B41FA5}">
                      <a16:colId xmlns:a16="http://schemas.microsoft.com/office/drawing/2014/main" val="3530576995"/>
                    </a:ext>
                  </a:extLst>
                </a:gridCol>
                <a:gridCol w="208280">
                  <a:extLst>
                    <a:ext uri="{9D8B030D-6E8A-4147-A177-3AD203B41FA5}">
                      <a16:colId xmlns:a16="http://schemas.microsoft.com/office/drawing/2014/main" val="4063378885"/>
                    </a:ext>
                  </a:extLst>
                </a:gridCol>
                <a:gridCol w="208280">
                  <a:extLst>
                    <a:ext uri="{9D8B030D-6E8A-4147-A177-3AD203B41FA5}">
                      <a16:colId xmlns:a16="http://schemas.microsoft.com/office/drawing/2014/main" val="3397115648"/>
                    </a:ext>
                  </a:extLst>
                </a:gridCol>
                <a:gridCol w="208280">
                  <a:extLst>
                    <a:ext uri="{9D8B030D-6E8A-4147-A177-3AD203B41FA5}">
                      <a16:colId xmlns:a16="http://schemas.microsoft.com/office/drawing/2014/main" val="3684747399"/>
                    </a:ext>
                  </a:extLst>
                </a:gridCol>
                <a:gridCol w="208280">
                  <a:extLst>
                    <a:ext uri="{9D8B030D-6E8A-4147-A177-3AD203B41FA5}">
                      <a16:colId xmlns:a16="http://schemas.microsoft.com/office/drawing/2014/main" val="1301008080"/>
                    </a:ext>
                  </a:extLst>
                </a:gridCol>
                <a:gridCol w="208280">
                  <a:extLst>
                    <a:ext uri="{9D8B030D-6E8A-4147-A177-3AD203B41FA5}">
                      <a16:colId xmlns:a16="http://schemas.microsoft.com/office/drawing/2014/main" val="1886687569"/>
                    </a:ext>
                  </a:extLst>
                </a:gridCol>
                <a:gridCol w="208280">
                  <a:extLst>
                    <a:ext uri="{9D8B030D-6E8A-4147-A177-3AD203B41FA5}">
                      <a16:colId xmlns:a16="http://schemas.microsoft.com/office/drawing/2014/main" val="1051142621"/>
                    </a:ext>
                  </a:extLst>
                </a:gridCol>
                <a:gridCol w="208280">
                  <a:extLst>
                    <a:ext uri="{9D8B030D-6E8A-4147-A177-3AD203B41FA5}">
                      <a16:colId xmlns:a16="http://schemas.microsoft.com/office/drawing/2014/main" val="3835618890"/>
                    </a:ext>
                  </a:extLst>
                </a:gridCol>
                <a:gridCol w="208280">
                  <a:extLst>
                    <a:ext uri="{9D8B030D-6E8A-4147-A177-3AD203B41FA5}">
                      <a16:colId xmlns:a16="http://schemas.microsoft.com/office/drawing/2014/main" val="170005483"/>
                    </a:ext>
                  </a:extLst>
                </a:gridCol>
                <a:gridCol w="208280">
                  <a:extLst>
                    <a:ext uri="{9D8B030D-6E8A-4147-A177-3AD203B41FA5}">
                      <a16:colId xmlns:a16="http://schemas.microsoft.com/office/drawing/2014/main" val="1631196922"/>
                    </a:ext>
                  </a:extLst>
                </a:gridCol>
                <a:gridCol w="208280">
                  <a:extLst>
                    <a:ext uri="{9D8B030D-6E8A-4147-A177-3AD203B41FA5}">
                      <a16:colId xmlns:a16="http://schemas.microsoft.com/office/drawing/2014/main" val="4163966472"/>
                    </a:ext>
                  </a:extLst>
                </a:gridCol>
                <a:gridCol w="208280">
                  <a:extLst>
                    <a:ext uri="{9D8B030D-6E8A-4147-A177-3AD203B41FA5}">
                      <a16:colId xmlns:a16="http://schemas.microsoft.com/office/drawing/2014/main" val="3742339708"/>
                    </a:ext>
                  </a:extLst>
                </a:gridCol>
                <a:gridCol w="208280">
                  <a:extLst>
                    <a:ext uri="{9D8B030D-6E8A-4147-A177-3AD203B41FA5}">
                      <a16:colId xmlns:a16="http://schemas.microsoft.com/office/drawing/2014/main" val="3038593357"/>
                    </a:ext>
                  </a:extLst>
                </a:gridCol>
                <a:gridCol w="208280">
                  <a:extLst>
                    <a:ext uri="{9D8B030D-6E8A-4147-A177-3AD203B41FA5}">
                      <a16:colId xmlns:a16="http://schemas.microsoft.com/office/drawing/2014/main" val="245822804"/>
                    </a:ext>
                  </a:extLst>
                </a:gridCol>
                <a:gridCol w="208280">
                  <a:extLst>
                    <a:ext uri="{9D8B030D-6E8A-4147-A177-3AD203B41FA5}">
                      <a16:colId xmlns:a16="http://schemas.microsoft.com/office/drawing/2014/main" val="2717839365"/>
                    </a:ext>
                  </a:extLst>
                </a:gridCol>
                <a:gridCol w="208280">
                  <a:extLst>
                    <a:ext uri="{9D8B030D-6E8A-4147-A177-3AD203B41FA5}">
                      <a16:colId xmlns:a16="http://schemas.microsoft.com/office/drawing/2014/main" val="2134006924"/>
                    </a:ext>
                  </a:extLst>
                </a:gridCol>
                <a:gridCol w="208280">
                  <a:extLst>
                    <a:ext uri="{9D8B030D-6E8A-4147-A177-3AD203B41FA5}">
                      <a16:colId xmlns:a16="http://schemas.microsoft.com/office/drawing/2014/main" val="1955229246"/>
                    </a:ext>
                  </a:extLst>
                </a:gridCol>
                <a:gridCol w="208280">
                  <a:extLst>
                    <a:ext uri="{9D8B030D-6E8A-4147-A177-3AD203B41FA5}">
                      <a16:colId xmlns:a16="http://schemas.microsoft.com/office/drawing/2014/main" val="2107493760"/>
                    </a:ext>
                  </a:extLst>
                </a:gridCol>
                <a:gridCol w="208280">
                  <a:extLst>
                    <a:ext uri="{9D8B030D-6E8A-4147-A177-3AD203B41FA5}">
                      <a16:colId xmlns:a16="http://schemas.microsoft.com/office/drawing/2014/main" val="3796097359"/>
                    </a:ext>
                  </a:extLst>
                </a:gridCol>
                <a:gridCol w="208280">
                  <a:extLst>
                    <a:ext uri="{9D8B030D-6E8A-4147-A177-3AD203B41FA5}">
                      <a16:colId xmlns:a16="http://schemas.microsoft.com/office/drawing/2014/main" val="2412153734"/>
                    </a:ext>
                  </a:extLst>
                </a:gridCol>
                <a:gridCol w="208280">
                  <a:extLst>
                    <a:ext uri="{9D8B030D-6E8A-4147-A177-3AD203B41FA5}">
                      <a16:colId xmlns:a16="http://schemas.microsoft.com/office/drawing/2014/main" val="4198459994"/>
                    </a:ext>
                  </a:extLst>
                </a:gridCol>
                <a:gridCol w="208280">
                  <a:extLst>
                    <a:ext uri="{9D8B030D-6E8A-4147-A177-3AD203B41FA5}">
                      <a16:colId xmlns:a16="http://schemas.microsoft.com/office/drawing/2014/main" val="1855621950"/>
                    </a:ext>
                  </a:extLst>
                </a:gridCol>
                <a:gridCol w="208280">
                  <a:extLst>
                    <a:ext uri="{9D8B030D-6E8A-4147-A177-3AD203B41FA5}">
                      <a16:colId xmlns:a16="http://schemas.microsoft.com/office/drawing/2014/main" val="2962418341"/>
                    </a:ext>
                  </a:extLst>
                </a:gridCol>
                <a:gridCol w="208280">
                  <a:extLst>
                    <a:ext uri="{9D8B030D-6E8A-4147-A177-3AD203B41FA5}">
                      <a16:colId xmlns:a16="http://schemas.microsoft.com/office/drawing/2014/main" val="2811673409"/>
                    </a:ext>
                  </a:extLst>
                </a:gridCol>
                <a:gridCol w="208280">
                  <a:extLst>
                    <a:ext uri="{9D8B030D-6E8A-4147-A177-3AD203B41FA5}">
                      <a16:colId xmlns:a16="http://schemas.microsoft.com/office/drawing/2014/main" val="1036179044"/>
                    </a:ext>
                  </a:extLst>
                </a:gridCol>
                <a:gridCol w="208280">
                  <a:extLst>
                    <a:ext uri="{9D8B030D-6E8A-4147-A177-3AD203B41FA5}">
                      <a16:colId xmlns:a16="http://schemas.microsoft.com/office/drawing/2014/main" val="900385238"/>
                    </a:ext>
                  </a:extLst>
                </a:gridCol>
                <a:gridCol w="208280">
                  <a:extLst>
                    <a:ext uri="{9D8B030D-6E8A-4147-A177-3AD203B41FA5}">
                      <a16:colId xmlns:a16="http://schemas.microsoft.com/office/drawing/2014/main" val="3344211074"/>
                    </a:ext>
                  </a:extLst>
                </a:gridCol>
                <a:gridCol w="208280">
                  <a:extLst>
                    <a:ext uri="{9D8B030D-6E8A-4147-A177-3AD203B41FA5}">
                      <a16:colId xmlns:a16="http://schemas.microsoft.com/office/drawing/2014/main" val="38967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4525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15:19:10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https://scontent.xx.fbcdn.net/v/t1.0-9/p720x720/71845295_3059830807376709_8948963891958775808_o.jpg?_nc_cat=100&amp;_nc_oc=AQnIbU2lAeCc3bio44_bRzgHnPPrSrq2ePRoVyNfUD7s9MDe_42VchtfiiooIrRhhYo&amp;_nc_ht=scontent.xx&amp;oh=df852c062498141d40b9f92b665b88f8&amp;oe=5E528510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12827281"/>
                  </a:ext>
                </a:extLst>
              </a:tr>
            </a:tbl>
          </a:graphicData>
        </a:graphic>
      </p:graphicFrame>
      <p:sp>
        <p:nvSpPr>
          <p:cNvPr id="4" name="Text Placeholder 3">
            <a:extLst>
              <a:ext uri="{FF2B5EF4-FFF2-40B4-BE49-F238E27FC236}">
                <a16:creationId xmlns:a16="http://schemas.microsoft.com/office/drawing/2014/main" id="{170E075D-28CE-4E8B-9045-637D12141B9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579413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AC988-F308-4638-9911-00C903C41C25}"/>
              </a:ext>
            </a:extLst>
          </p:cNvPr>
          <p:cNvSpPr>
            <a:spLocks noGrp="1"/>
          </p:cNvSpPr>
          <p:nvPr>
            <p:ph type="title"/>
          </p:nvPr>
        </p:nvSpPr>
        <p:spPr/>
        <p:txBody>
          <a:bodyPr/>
          <a:lstStyle/>
          <a:p>
            <a:r>
              <a:rPr lang="en-US"/>
              <a:t>Facebook Own Posts Table | Yapı Kredi - 13 of 16</a:t>
            </a:r>
          </a:p>
        </p:txBody>
      </p:sp>
      <p:graphicFrame>
        <p:nvGraphicFramePr>
          <p:cNvPr id="5" name="Table Placeholder 4">
            <a:extLst>
              <a:ext uri="{FF2B5EF4-FFF2-40B4-BE49-F238E27FC236}">
                <a16:creationId xmlns:a16="http://schemas.microsoft.com/office/drawing/2014/main" id="{579C3B1B-5E5E-49FA-A392-FF50DB0F1AFD}"/>
              </a:ext>
            </a:extLst>
          </p:cNvPr>
          <p:cNvGraphicFramePr>
            <a:graphicFrameLocks noGrp="1"/>
          </p:cNvGraphicFramePr>
          <p:nvPr>
            <p:ph type="tbl" sz="quarter" idx="13"/>
            <p:extLst>
              <p:ext uri="{D42A27DB-BD31-4B8C-83A1-F6EECF244321}">
                <p14:modId xmlns:p14="http://schemas.microsoft.com/office/powerpoint/2010/main" val="1300577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89950162"/>
                    </a:ext>
                  </a:extLst>
                </a:gridCol>
                <a:gridCol w="905256">
                  <a:extLst>
                    <a:ext uri="{9D8B030D-6E8A-4147-A177-3AD203B41FA5}">
                      <a16:colId xmlns:a16="http://schemas.microsoft.com/office/drawing/2014/main" val="2133970958"/>
                    </a:ext>
                  </a:extLst>
                </a:gridCol>
                <a:gridCol w="246888">
                  <a:extLst>
                    <a:ext uri="{9D8B030D-6E8A-4147-A177-3AD203B41FA5}">
                      <a16:colId xmlns:a16="http://schemas.microsoft.com/office/drawing/2014/main" val="1838357652"/>
                    </a:ext>
                  </a:extLst>
                </a:gridCol>
                <a:gridCol w="208280">
                  <a:extLst>
                    <a:ext uri="{9D8B030D-6E8A-4147-A177-3AD203B41FA5}">
                      <a16:colId xmlns:a16="http://schemas.microsoft.com/office/drawing/2014/main" val="1896772811"/>
                    </a:ext>
                  </a:extLst>
                </a:gridCol>
                <a:gridCol w="208280">
                  <a:extLst>
                    <a:ext uri="{9D8B030D-6E8A-4147-A177-3AD203B41FA5}">
                      <a16:colId xmlns:a16="http://schemas.microsoft.com/office/drawing/2014/main" val="3121167284"/>
                    </a:ext>
                  </a:extLst>
                </a:gridCol>
                <a:gridCol w="208280">
                  <a:extLst>
                    <a:ext uri="{9D8B030D-6E8A-4147-A177-3AD203B41FA5}">
                      <a16:colId xmlns:a16="http://schemas.microsoft.com/office/drawing/2014/main" val="83409675"/>
                    </a:ext>
                  </a:extLst>
                </a:gridCol>
                <a:gridCol w="208280">
                  <a:extLst>
                    <a:ext uri="{9D8B030D-6E8A-4147-A177-3AD203B41FA5}">
                      <a16:colId xmlns:a16="http://schemas.microsoft.com/office/drawing/2014/main" val="1782791356"/>
                    </a:ext>
                  </a:extLst>
                </a:gridCol>
                <a:gridCol w="208280">
                  <a:extLst>
                    <a:ext uri="{9D8B030D-6E8A-4147-A177-3AD203B41FA5}">
                      <a16:colId xmlns:a16="http://schemas.microsoft.com/office/drawing/2014/main" val="1037336683"/>
                    </a:ext>
                  </a:extLst>
                </a:gridCol>
                <a:gridCol w="208280">
                  <a:extLst>
                    <a:ext uri="{9D8B030D-6E8A-4147-A177-3AD203B41FA5}">
                      <a16:colId xmlns:a16="http://schemas.microsoft.com/office/drawing/2014/main" val="563322708"/>
                    </a:ext>
                  </a:extLst>
                </a:gridCol>
                <a:gridCol w="208280">
                  <a:extLst>
                    <a:ext uri="{9D8B030D-6E8A-4147-A177-3AD203B41FA5}">
                      <a16:colId xmlns:a16="http://schemas.microsoft.com/office/drawing/2014/main" val="2786889275"/>
                    </a:ext>
                  </a:extLst>
                </a:gridCol>
                <a:gridCol w="208280">
                  <a:extLst>
                    <a:ext uri="{9D8B030D-6E8A-4147-A177-3AD203B41FA5}">
                      <a16:colId xmlns:a16="http://schemas.microsoft.com/office/drawing/2014/main" val="1066610913"/>
                    </a:ext>
                  </a:extLst>
                </a:gridCol>
                <a:gridCol w="208280">
                  <a:extLst>
                    <a:ext uri="{9D8B030D-6E8A-4147-A177-3AD203B41FA5}">
                      <a16:colId xmlns:a16="http://schemas.microsoft.com/office/drawing/2014/main" val="1115639817"/>
                    </a:ext>
                  </a:extLst>
                </a:gridCol>
                <a:gridCol w="208280">
                  <a:extLst>
                    <a:ext uri="{9D8B030D-6E8A-4147-A177-3AD203B41FA5}">
                      <a16:colId xmlns:a16="http://schemas.microsoft.com/office/drawing/2014/main" val="3665361032"/>
                    </a:ext>
                  </a:extLst>
                </a:gridCol>
                <a:gridCol w="208280">
                  <a:extLst>
                    <a:ext uri="{9D8B030D-6E8A-4147-A177-3AD203B41FA5}">
                      <a16:colId xmlns:a16="http://schemas.microsoft.com/office/drawing/2014/main" val="1024113431"/>
                    </a:ext>
                  </a:extLst>
                </a:gridCol>
                <a:gridCol w="208280">
                  <a:extLst>
                    <a:ext uri="{9D8B030D-6E8A-4147-A177-3AD203B41FA5}">
                      <a16:colId xmlns:a16="http://schemas.microsoft.com/office/drawing/2014/main" val="2643263969"/>
                    </a:ext>
                  </a:extLst>
                </a:gridCol>
                <a:gridCol w="208280">
                  <a:extLst>
                    <a:ext uri="{9D8B030D-6E8A-4147-A177-3AD203B41FA5}">
                      <a16:colId xmlns:a16="http://schemas.microsoft.com/office/drawing/2014/main" val="1561813443"/>
                    </a:ext>
                  </a:extLst>
                </a:gridCol>
                <a:gridCol w="208280">
                  <a:extLst>
                    <a:ext uri="{9D8B030D-6E8A-4147-A177-3AD203B41FA5}">
                      <a16:colId xmlns:a16="http://schemas.microsoft.com/office/drawing/2014/main" val="2730164298"/>
                    </a:ext>
                  </a:extLst>
                </a:gridCol>
                <a:gridCol w="208280">
                  <a:extLst>
                    <a:ext uri="{9D8B030D-6E8A-4147-A177-3AD203B41FA5}">
                      <a16:colId xmlns:a16="http://schemas.microsoft.com/office/drawing/2014/main" val="1039100710"/>
                    </a:ext>
                  </a:extLst>
                </a:gridCol>
                <a:gridCol w="208280">
                  <a:extLst>
                    <a:ext uri="{9D8B030D-6E8A-4147-A177-3AD203B41FA5}">
                      <a16:colId xmlns:a16="http://schemas.microsoft.com/office/drawing/2014/main" val="1240823901"/>
                    </a:ext>
                  </a:extLst>
                </a:gridCol>
                <a:gridCol w="208280">
                  <a:extLst>
                    <a:ext uri="{9D8B030D-6E8A-4147-A177-3AD203B41FA5}">
                      <a16:colId xmlns:a16="http://schemas.microsoft.com/office/drawing/2014/main" val="3719555142"/>
                    </a:ext>
                  </a:extLst>
                </a:gridCol>
                <a:gridCol w="208280">
                  <a:extLst>
                    <a:ext uri="{9D8B030D-6E8A-4147-A177-3AD203B41FA5}">
                      <a16:colId xmlns:a16="http://schemas.microsoft.com/office/drawing/2014/main" val="1940289305"/>
                    </a:ext>
                  </a:extLst>
                </a:gridCol>
                <a:gridCol w="208280">
                  <a:extLst>
                    <a:ext uri="{9D8B030D-6E8A-4147-A177-3AD203B41FA5}">
                      <a16:colId xmlns:a16="http://schemas.microsoft.com/office/drawing/2014/main" val="1136036674"/>
                    </a:ext>
                  </a:extLst>
                </a:gridCol>
                <a:gridCol w="208280">
                  <a:extLst>
                    <a:ext uri="{9D8B030D-6E8A-4147-A177-3AD203B41FA5}">
                      <a16:colId xmlns:a16="http://schemas.microsoft.com/office/drawing/2014/main" val="1664037262"/>
                    </a:ext>
                  </a:extLst>
                </a:gridCol>
                <a:gridCol w="208280">
                  <a:extLst>
                    <a:ext uri="{9D8B030D-6E8A-4147-A177-3AD203B41FA5}">
                      <a16:colId xmlns:a16="http://schemas.microsoft.com/office/drawing/2014/main" val="1314654192"/>
                    </a:ext>
                  </a:extLst>
                </a:gridCol>
                <a:gridCol w="208280">
                  <a:extLst>
                    <a:ext uri="{9D8B030D-6E8A-4147-A177-3AD203B41FA5}">
                      <a16:colId xmlns:a16="http://schemas.microsoft.com/office/drawing/2014/main" val="2462048481"/>
                    </a:ext>
                  </a:extLst>
                </a:gridCol>
                <a:gridCol w="208280">
                  <a:extLst>
                    <a:ext uri="{9D8B030D-6E8A-4147-A177-3AD203B41FA5}">
                      <a16:colId xmlns:a16="http://schemas.microsoft.com/office/drawing/2014/main" val="2517591331"/>
                    </a:ext>
                  </a:extLst>
                </a:gridCol>
                <a:gridCol w="208280">
                  <a:extLst>
                    <a:ext uri="{9D8B030D-6E8A-4147-A177-3AD203B41FA5}">
                      <a16:colId xmlns:a16="http://schemas.microsoft.com/office/drawing/2014/main" val="1372895150"/>
                    </a:ext>
                  </a:extLst>
                </a:gridCol>
                <a:gridCol w="208280">
                  <a:extLst>
                    <a:ext uri="{9D8B030D-6E8A-4147-A177-3AD203B41FA5}">
                      <a16:colId xmlns:a16="http://schemas.microsoft.com/office/drawing/2014/main" val="2884742836"/>
                    </a:ext>
                  </a:extLst>
                </a:gridCol>
                <a:gridCol w="208280">
                  <a:extLst>
                    <a:ext uri="{9D8B030D-6E8A-4147-A177-3AD203B41FA5}">
                      <a16:colId xmlns:a16="http://schemas.microsoft.com/office/drawing/2014/main" val="4026522848"/>
                    </a:ext>
                  </a:extLst>
                </a:gridCol>
                <a:gridCol w="208280">
                  <a:extLst>
                    <a:ext uri="{9D8B030D-6E8A-4147-A177-3AD203B41FA5}">
                      <a16:colId xmlns:a16="http://schemas.microsoft.com/office/drawing/2014/main" val="1156823371"/>
                    </a:ext>
                  </a:extLst>
                </a:gridCol>
                <a:gridCol w="208280">
                  <a:extLst>
                    <a:ext uri="{9D8B030D-6E8A-4147-A177-3AD203B41FA5}">
                      <a16:colId xmlns:a16="http://schemas.microsoft.com/office/drawing/2014/main" val="679749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2660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15:16:27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https://scontent.xx.fbcdn.net/v/t1.0-9/p720x720/71845295_3059830807376709_8948963891958775808_o.jpg?_nc_cat=100&amp;_nc_oc=AQnIbU2lAeCc3bio44_bRzgHnPPrSrq2ePRoVyNfUD7s9MDe_42VchtfiiooIrRhhYo&amp;_nc_ht=scontent.xx&amp;oh=df852c062498141d40b9f92b665b88f8&amp;oe=5E528510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5126717"/>
                  </a:ext>
                </a:extLst>
              </a:tr>
            </a:tbl>
          </a:graphicData>
        </a:graphic>
      </p:graphicFrame>
      <p:sp>
        <p:nvSpPr>
          <p:cNvPr id="4" name="Text Placeholder 3">
            <a:extLst>
              <a:ext uri="{FF2B5EF4-FFF2-40B4-BE49-F238E27FC236}">
                <a16:creationId xmlns:a16="http://schemas.microsoft.com/office/drawing/2014/main" id="{C723E91D-4940-4312-96C2-56A42BA28C0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16562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8952C-5D12-4121-9C81-831E7CD105FD}"/>
              </a:ext>
            </a:extLst>
          </p:cNvPr>
          <p:cNvSpPr>
            <a:spLocks noGrp="1"/>
          </p:cNvSpPr>
          <p:nvPr>
            <p:ph type="title"/>
          </p:nvPr>
        </p:nvSpPr>
        <p:spPr/>
        <p:txBody>
          <a:bodyPr/>
          <a:lstStyle/>
          <a:p>
            <a:r>
              <a:rPr lang="en-US"/>
              <a:t>Facebook Own Posts Table | Yapı Kredi - 14 of 16</a:t>
            </a:r>
          </a:p>
        </p:txBody>
      </p:sp>
      <p:graphicFrame>
        <p:nvGraphicFramePr>
          <p:cNvPr id="5" name="Table Placeholder 4">
            <a:extLst>
              <a:ext uri="{FF2B5EF4-FFF2-40B4-BE49-F238E27FC236}">
                <a16:creationId xmlns:a16="http://schemas.microsoft.com/office/drawing/2014/main" id="{C458AFD9-5D33-4FEB-9194-27A7334AE1B6}"/>
              </a:ext>
            </a:extLst>
          </p:cNvPr>
          <p:cNvGraphicFramePr>
            <a:graphicFrameLocks noGrp="1"/>
          </p:cNvGraphicFramePr>
          <p:nvPr>
            <p:ph type="tbl" sz="quarter" idx="13"/>
            <p:extLst>
              <p:ext uri="{D42A27DB-BD31-4B8C-83A1-F6EECF244321}">
                <p14:modId xmlns:p14="http://schemas.microsoft.com/office/powerpoint/2010/main" val="373929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5459742"/>
                    </a:ext>
                  </a:extLst>
                </a:gridCol>
                <a:gridCol w="905256">
                  <a:extLst>
                    <a:ext uri="{9D8B030D-6E8A-4147-A177-3AD203B41FA5}">
                      <a16:colId xmlns:a16="http://schemas.microsoft.com/office/drawing/2014/main" val="2289464367"/>
                    </a:ext>
                  </a:extLst>
                </a:gridCol>
                <a:gridCol w="246888">
                  <a:extLst>
                    <a:ext uri="{9D8B030D-6E8A-4147-A177-3AD203B41FA5}">
                      <a16:colId xmlns:a16="http://schemas.microsoft.com/office/drawing/2014/main" val="3613867981"/>
                    </a:ext>
                  </a:extLst>
                </a:gridCol>
                <a:gridCol w="208280">
                  <a:extLst>
                    <a:ext uri="{9D8B030D-6E8A-4147-A177-3AD203B41FA5}">
                      <a16:colId xmlns:a16="http://schemas.microsoft.com/office/drawing/2014/main" val="4176763108"/>
                    </a:ext>
                  </a:extLst>
                </a:gridCol>
                <a:gridCol w="208280">
                  <a:extLst>
                    <a:ext uri="{9D8B030D-6E8A-4147-A177-3AD203B41FA5}">
                      <a16:colId xmlns:a16="http://schemas.microsoft.com/office/drawing/2014/main" val="1834817954"/>
                    </a:ext>
                  </a:extLst>
                </a:gridCol>
                <a:gridCol w="208280">
                  <a:extLst>
                    <a:ext uri="{9D8B030D-6E8A-4147-A177-3AD203B41FA5}">
                      <a16:colId xmlns:a16="http://schemas.microsoft.com/office/drawing/2014/main" val="2100376030"/>
                    </a:ext>
                  </a:extLst>
                </a:gridCol>
                <a:gridCol w="208280">
                  <a:extLst>
                    <a:ext uri="{9D8B030D-6E8A-4147-A177-3AD203B41FA5}">
                      <a16:colId xmlns:a16="http://schemas.microsoft.com/office/drawing/2014/main" val="1979317494"/>
                    </a:ext>
                  </a:extLst>
                </a:gridCol>
                <a:gridCol w="208280">
                  <a:extLst>
                    <a:ext uri="{9D8B030D-6E8A-4147-A177-3AD203B41FA5}">
                      <a16:colId xmlns:a16="http://schemas.microsoft.com/office/drawing/2014/main" val="1189904886"/>
                    </a:ext>
                  </a:extLst>
                </a:gridCol>
                <a:gridCol w="208280">
                  <a:extLst>
                    <a:ext uri="{9D8B030D-6E8A-4147-A177-3AD203B41FA5}">
                      <a16:colId xmlns:a16="http://schemas.microsoft.com/office/drawing/2014/main" val="1690780557"/>
                    </a:ext>
                  </a:extLst>
                </a:gridCol>
                <a:gridCol w="208280">
                  <a:extLst>
                    <a:ext uri="{9D8B030D-6E8A-4147-A177-3AD203B41FA5}">
                      <a16:colId xmlns:a16="http://schemas.microsoft.com/office/drawing/2014/main" val="289469123"/>
                    </a:ext>
                  </a:extLst>
                </a:gridCol>
                <a:gridCol w="208280">
                  <a:extLst>
                    <a:ext uri="{9D8B030D-6E8A-4147-A177-3AD203B41FA5}">
                      <a16:colId xmlns:a16="http://schemas.microsoft.com/office/drawing/2014/main" val="779708312"/>
                    </a:ext>
                  </a:extLst>
                </a:gridCol>
                <a:gridCol w="208280">
                  <a:extLst>
                    <a:ext uri="{9D8B030D-6E8A-4147-A177-3AD203B41FA5}">
                      <a16:colId xmlns:a16="http://schemas.microsoft.com/office/drawing/2014/main" val="2372457500"/>
                    </a:ext>
                  </a:extLst>
                </a:gridCol>
                <a:gridCol w="208280">
                  <a:extLst>
                    <a:ext uri="{9D8B030D-6E8A-4147-A177-3AD203B41FA5}">
                      <a16:colId xmlns:a16="http://schemas.microsoft.com/office/drawing/2014/main" val="344534718"/>
                    </a:ext>
                  </a:extLst>
                </a:gridCol>
                <a:gridCol w="208280">
                  <a:extLst>
                    <a:ext uri="{9D8B030D-6E8A-4147-A177-3AD203B41FA5}">
                      <a16:colId xmlns:a16="http://schemas.microsoft.com/office/drawing/2014/main" val="2682388042"/>
                    </a:ext>
                  </a:extLst>
                </a:gridCol>
                <a:gridCol w="208280">
                  <a:extLst>
                    <a:ext uri="{9D8B030D-6E8A-4147-A177-3AD203B41FA5}">
                      <a16:colId xmlns:a16="http://schemas.microsoft.com/office/drawing/2014/main" val="3134222511"/>
                    </a:ext>
                  </a:extLst>
                </a:gridCol>
                <a:gridCol w="208280">
                  <a:extLst>
                    <a:ext uri="{9D8B030D-6E8A-4147-A177-3AD203B41FA5}">
                      <a16:colId xmlns:a16="http://schemas.microsoft.com/office/drawing/2014/main" val="1896511380"/>
                    </a:ext>
                  </a:extLst>
                </a:gridCol>
                <a:gridCol w="208280">
                  <a:extLst>
                    <a:ext uri="{9D8B030D-6E8A-4147-A177-3AD203B41FA5}">
                      <a16:colId xmlns:a16="http://schemas.microsoft.com/office/drawing/2014/main" val="1819620078"/>
                    </a:ext>
                  </a:extLst>
                </a:gridCol>
                <a:gridCol w="208280">
                  <a:extLst>
                    <a:ext uri="{9D8B030D-6E8A-4147-A177-3AD203B41FA5}">
                      <a16:colId xmlns:a16="http://schemas.microsoft.com/office/drawing/2014/main" val="3753453126"/>
                    </a:ext>
                  </a:extLst>
                </a:gridCol>
                <a:gridCol w="208280">
                  <a:extLst>
                    <a:ext uri="{9D8B030D-6E8A-4147-A177-3AD203B41FA5}">
                      <a16:colId xmlns:a16="http://schemas.microsoft.com/office/drawing/2014/main" val="3510027914"/>
                    </a:ext>
                  </a:extLst>
                </a:gridCol>
                <a:gridCol w="208280">
                  <a:extLst>
                    <a:ext uri="{9D8B030D-6E8A-4147-A177-3AD203B41FA5}">
                      <a16:colId xmlns:a16="http://schemas.microsoft.com/office/drawing/2014/main" val="539654226"/>
                    </a:ext>
                  </a:extLst>
                </a:gridCol>
                <a:gridCol w="208280">
                  <a:extLst>
                    <a:ext uri="{9D8B030D-6E8A-4147-A177-3AD203B41FA5}">
                      <a16:colId xmlns:a16="http://schemas.microsoft.com/office/drawing/2014/main" val="2176853717"/>
                    </a:ext>
                  </a:extLst>
                </a:gridCol>
                <a:gridCol w="208280">
                  <a:extLst>
                    <a:ext uri="{9D8B030D-6E8A-4147-A177-3AD203B41FA5}">
                      <a16:colId xmlns:a16="http://schemas.microsoft.com/office/drawing/2014/main" val="3475146026"/>
                    </a:ext>
                  </a:extLst>
                </a:gridCol>
                <a:gridCol w="208280">
                  <a:extLst>
                    <a:ext uri="{9D8B030D-6E8A-4147-A177-3AD203B41FA5}">
                      <a16:colId xmlns:a16="http://schemas.microsoft.com/office/drawing/2014/main" val="2921266183"/>
                    </a:ext>
                  </a:extLst>
                </a:gridCol>
                <a:gridCol w="208280">
                  <a:extLst>
                    <a:ext uri="{9D8B030D-6E8A-4147-A177-3AD203B41FA5}">
                      <a16:colId xmlns:a16="http://schemas.microsoft.com/office/drawing/2014/main" val="388420749"/>
                    </a:ext>
                  </a:extLst>
                </a:gridCol>
                <a:gridCol w="208280">
                  <a:extLst>
                    <a:ext uri="{9D8B030D-6E8A-4147-A177-3AD203B41FA5}">
                      <a16:colId xmlns:a16="http://schemas.microsoft.com/office/drawing/2014/main" val="3730118102"/>
                    </a:ext>
                  </a:extLst>
                </a:gridCol>
                <a:gridCol w="208280">
                  <a:extLst>
                    <a:ext uri="{9D8B030D-6E8A-4147-A177-3AD203B41FA5}">
                      <a16:colId xmlns:a16="http://schemas.microsoft.com/office/drawing/2014/main" val="305244368"/>
                    </a:ext>
                  </a:extLst>
                </a:gridCol>
                <a:gridCol w="208280">
                  <a:extLst>
                    <a:ext uri="{9D8B030D-6E8A-4147-A177-3AD203B41FA5}">
                      <a16:colId xmlns:a16="http://schemas.microsoft.com/office/drawing/2014/main" val="3526573363"/>
                    </a:ext>
                  </a:extLst>
                </a:gridCol>
                <a:gridCol w="208280">
                  <a:extLst>
                    <a:ext uri="{9D8B030D-6E8A-4147-A177-3AD203B41FA5}">
                      <a16:colId xmlns:a16="http://schemas.microsoft.com/office/drawing/2014/main" val="1464353736"/>
                    </a:ext>
                  </a:extLst>
                </a:gridCol>
                <a:gridCol w="208280">
                  <a:extLst>
                    <a:ext uri="{9D8B030D-6E8A-4147-A177-3AD203B41FA5}">
                      <a16:colId xmlns:a16="http://schemas.microsoft.com/office/drawing/2014/main" val="2140231051"/>
                    </a:ext>
                  </a:extLst>
                </a:gridCol>
                <a:gridCol w="208280">
                  <a:extLst>
                    <a:ext uri="{9D8B030D-6E8A-4147-A177-3AD203B41FA5}">
                      <a16:colId xmlns:a16="http://schemas.microsoft.com/office/drawing/2014/main" val="1918105142"/>
                    </a:ext>
                  </a:extLst>
                </a:gridCol>
                <a:gridCol w="208280">
                  <a:extLst>
                    <a:ext uri="{9D8B030D-6E8A-4147-A177-3AD203B41FA5}">
                      <a16:colId xmlns:a16="http://schemas.microsoft.com/office/drawing/2014/main" val="433864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088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15:16:27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https://scontent.xx.fbcdn.net/v/t1.0-9/p720x720/71686623_3059830780710045_2310007512583110656_o.jpg?_nc_cat=102&amp;_nc_oc=AQk0Yo18gBlycdHy65nRnC0LFd1BkcKzXKGAeBX2E4_8lTd2K-zap0FGgo8Mh6-AgHg&amp;_nc_ht=scontent.xx&amp;oh=75603524bd115d62197564f201a07162&amp;oe=5E52D693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8016380"/>
                  </a:ext>
                </a:extLst>
              </a:tr>
            </a:tbl>
          </a:graphicData>
        </a:graphic>
      </p:graphicFrame>
      <p:sp>
        <p:nvSpPr>
          <p:cNvPr id="4" name="Text Placeholder 3">
            <a:extLst>
              <a:ext uri="{FF2B5EF4-FFF2-40B4-BE49-F238E27FC236}">
                <a16:creationId xmlns:a16="http://schemas.microsoft.com/office/drawing/2014/main" id="{CCC5C7FF-544E-4337-81DA-863960C0DA0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30615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E772-586B-48EA-B3A3-7468CDD4B285}"/>
              </a:ext>
            </a:extLst>
          </p:cNvPr>
          <p:cNvSpPr>
            <a:spLocks noGrp="1"/>
          </p:cNvSpPr>
          <p:nvPr>
            <p:ph type="title"/>
          </p:nvPr>
        </p:nvSpPr>
        <p:spPr/>
        <p:txBody>
          <a:bodyPr/>
          <a:lstStyle/>
          <a:p>
            <a:r>
              <a:rPr lang="en-US"/>
              <a:t>Facebook Own Posts Table | Yapı Kredi - 15 of 16</a:t>
            </a:r>
          </a:p>
        </p:txBody>
      </p:sp>
      <p:graphicFrame>
        <p:nvGraphicFramePr>
          <p:cNvPr id="5" name="Table Placeholder 4">
            <a:extLst>
              <a:ext uri="{FF2B5EF4-FFF2-40B4-BE49-F238E27FC236}">
                <a16:creationId xmlns:a16="http://schemas.microsoft.com/office/drawing/2014/main" id="{1A06E045-86A0-46D3-8A65-8B1FE97DBC77}"/>
              </a:ext>
            </a:extLst>
          </p:cNvPr>
          <p:cNvGraphicFramePr>
            <a:graphicFrameLocks noGrp="1"/>
          </p:cNvGraphicFramePr>
          <p:nvPr>
            <p:ph type="tbl" sz="quarter" idx="13"/>
            <p:extLst>
              <p:ext uri="{D42A27DB-BD31-4B8C-83A1-F6EECF244321}">
                <p14:modId xmlns:p14="http://schemas.microsoft.com/office/powerpoint/2010/main" val="236135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4997035"/>
                    </a:ext>
                  </a:extLst>
                </a:gridCol>
                <a:gridCol w="905256">
                  <a:extLst>
                    <a:ext uri="{9D8B030D-6E8A-4147-A177-3AD203B41FA5}">
                      <a16:colId xmlns:a16="http://schemas.microsoft.com/office/drawing/2014/main" val="4175413648"/>
                    </a:ext>
                  </a:extLst>
                </a:gridCol>
                <a:gridCol w="246888">
                  <a:extLst>
                    <a:ext uri="{9D8B030D-6E8A-4147-A177-3AD203B41FA5}">
                      <a16:colId xmlns:a16="http://schemas.microsoft.com/office/drawing/2014/main" val="506500901"/>
                    </a:ext>
                  </a:extLst>
                </a:gridCol>
                <a:gridCol w="208280">
                  <a:extLst>
                    <a:ext uri="{9D8B030D-6E8A-4147-A177-3AD203B41FA5}">
                      <a16:colId xmlns:a16="http://schemas.microsoft.com/office/drawing/2014/main" val="1500481097"/>
                    </a:ext>
                  </a:extLst>
                </a:gridCol>
                <a:gridCol w="208280">
                  <a:extLst>
                    <a:ext uri="{9D8B030D-6E8A-4147-A177-3AD203B41FA5}">
                      <a16:colId xmlns:a16="http://schemas.microsoft.com/office/drawing/2014/main" val="2515198279"/>
                    </a:ext>
                  </a:extLst>
                </a:gridCol>
                <a:gridCol w="208280">
                  <a:extLst>
                    <a:ext uri="{9D8B030D-6E8A-4147-A177-3AD203B41FA5}">
                      <a16:colId xmlns:a16="http://schemas.microsoft.com/office/drawing/2014/main" val="356828440"/>
                    </a:ext>
                  </a:extLst>
                </a:gridCol>
                <a:gridCol w="208280">
                  <a:extLst>
                    <a:ext uri="{9D8B030D-6E8A-4147-A177-3AD203B41FA5}">
                      <a16:colId xmlns:a16="http://schemas.microsoft.com/office/drawing/2014/main" val="2279299742"/>
                    </a:ext>
                  </a:extLst>
                </a:gridCol>
                <a:gridCol w="208280">
                  <a:extLst>
                    <a:ext uri="{9D8B030D-6E8A-4147-A177-3AD203B41FA5}">
                      <a16:colId xmlns:a16="http://schemas.microsoft.com/office/drawing/2014/main" val="2461433965"/>
                    </a:ext>
                  </a:extLst>
                </a:gridCol>
                <a:gridCol w="208280">
                  <a:extLst>
                    <a:ext uri="{9D8B030D-6E8A-4147-A177-3AD203B41FA5}">
                      <a16:colId xmlns:a16="http://schemas.microsoft.com/office/drawing/2014/main" val="3677216317"/>
                    </a:ext>
                  </a:extLst>
                </a:gridCol>
                <a:gridCol w="208280">
                  <a:extLst>
                    <a:ext uri="{9D8B030D-6E8A-4147-A177-3AD203B41FA5}">
                      <a16:colId xmlns:a16="http://schemas.microsoft.com/office/drawing/2014/main" val="11390180"/>
                    </a:ext>
                  </a:extLst>
                </a:gridCol>
                <a:gridCol w="208280">
                  <a:extLst>
                    <a:ext uri="{9D8B030D-6E8A-4147-A177-3AD203B41FA5}">
                      <a16:colId xmlns:a16="http://schemas.microsoft.com/office/drawing/2014/main" val="2857815387"/>
                    </a:ext>
                  </a:extLst>
                </a:gridCol>
                <a:gridCol w="208280">
                  <a:extLst>
                    <a:ext uri="{9D8B030D-6E8A-4147-A177-3AD203B41FA5}">
                      <a16:colId xmlns:a16="http://schemas.microsoft.com/office/drawing/2014/main" val="1517278446"/>
                    </a:ext>
                  </a:extLst>
                </a:gridCol>
                <a:gridCol w="208280">
                  <a:extLst>
                    <a:ext uri="{9D8B030D-6E8A-4147-A177-3AD203B41FA5}">
                      <a16:colId xmlns:a16="http://schemas.microsoft.com/office/drawing/2014/main" val="2024262041"/>
                    </a:ext>
                  </a:extLst>
                </a:gridCol>
                <a:gridCol w="208280">
                  <a:extLst>
                    <a:ext uri="{9D8B030D-6E8A-4147-A177-3AD203B41FA5}">
                      <a16:colId xmlns:a16="http://schemas.microsoft.com/office/drawing/2014/main" val="1022108448"/>
                    </a:ext>
                  </a:extLst>
                </a:gridCol>
                <a:gridCol w="208280">
                  <a:extLst>
                    <a:ext uri="{9D8B030D-6E8A-4147-A177-3AD203B41FA5}">
                      <a16:colId xmlns:a16="http://schemas.microsoft.com/office/drawing/2014/main" val="2777116652"/>
                    </a:ext>
                  </a:extLst>
                </a:gridCol>
                <a:gridCol w="208280">
                  <a:extLst>
                    <a:ext uri="{9D8B030D-6E8A-4147-A177-3AD203B41FA5}">
                      <a16:colId xmlns:a16="http://schemas.microsoft.com/office/drawing/2014/main" val="2051327302"/>
                    </a:ext>
                  </a:extLst>
                </a:gridCol>
                <a:gridCol w="208280">
                  <a:extLst>
                    <a:ext uri="{9D8B030D-6E8A-4147-A177-3AD203B41FA5}">
                      <a16:colId xmlns:a16="http://schemas.microsoft.com/office/drawing/2014/main" val="2922831490"/>
                    </a:ext>
                  </a:extLst>
                </a:gridCol>
                <a:gridCol w="208280">
                  <a:extLst>
                    <a:ext uri="{9D8B030D-6E8A-4147-A177-3AD203B41FA5}">
                      <a16:colId xmlns:a16="http://schemas.microsoft.com/office/drawing/2014/main" val="3384004263"/>
                    </a:ext>
                  </a:extLst>
                </a:gridCol>
                <a:gridCol w="208280">
                  <a:extLst>
                    <a:ext uri="{9D8B030D-6E8A-4147-A177-3AD203B41FA5}">
                      <a16:colId xmlns:a16="http://schemas.microsoft.com/office/drawing/2014/main" val="788590914"/>
                    </a:ext>
                  </a:extLst>
                </a:gridCol>
                <a:gridCol w="208280">
                  <a:extLst>
                    <a:ext uri="{9D8B030D-6E8A-4147-A177-3AD203B41FA5}">
                      <a16:colId xmlns:a16="http://schemas.microsoft.com/office/drawing/2014/main" val="4199909322"/>
                    </a:ext>
                  </a:extLst>
                </a:gridCol>
                <a:gridCol w="208280">
                  <a:extLst>
                    <a:ext uri="{9D8B030D-6E8A-4147-A177-3AD203B41FA5}">
                      <a16:colId xmlns:a16="http://schemas.microsoft.com/office/drawing/2014/main" val="3585794208"/>
                    </a:ext>
                  </a:extLst>
                </a:gridCol>
                <a:gridCol w="208280">
                  <a:extLst>
                    <a:ext uri="{9D8B030D-6E8A-4147-A177-3AD203B41FA5}">
                      <a16:colId xmlns:a16="http://schemas.microsoft.com/office/drawing/2014/main" val="2342739774"/>
                    </a:ext>
                  </a:extLst>
                </a:gridCol>
                <a:gridCol w="208280">
                  <a:extLst>
                    <a:ext uri="{9D8B030D-6E8A-4147-A177-3AD203B41FA5}">
                      <a16:colId xmlns:a16="http://schemas.microsoft.com/office/drawing/2014/main" val="4188359969"/>
                    </a:ext>
                  </a:extLst>
                </a:gridCol>
                <a:gridCol w="208280">
                  <a:extLst>
                    <a:ext uri="{9D8B030D-6E8A-4147-A177-3AD203B41FA5}">
                      <a16:colId xmlns:a16="http://schemas.microsoft.com/office/drawing/2014/main" val="32216511"/>
                    </a:ext>
                  </a:extLst>
                </a:gridCol>
                <a:gridCol w="208280">
                  <a:extLst>
                    <a:ext uri="{9D8B030D-6E8A-4147-A177-3AD203B41FA5}">
                      <a16:colId xmlns:a16="http://schemas.microsoft.com/office/drawing/2014/main" val="2331156225"/>
                    </a:ext>
                  </a:extLst>
                </a:gridCol>
                <a:gridCol w="208280">
                  <a:extLst>
                    <a:ext uri="{9D8B030D-6E8A-4147-A177-3AD203B41FA5}">
                      <a16:colId xmlns:a16="http://schemas.microsoft.com/office/drawing/2014/main" val="3026792556"/>
                    </a:ext>
                  </a:extLst>
                </a:gridCol>
                <a:gridCol w="208280">
                  <a:extLst>
                    <a:ext uri="{9D8B030D-6E8A-4147-A177-3AD203B41FA5}">
                      <a16:colId xmlns:a16="http://schemas.microsoft.com/office/drawing/2014/main" val="960881893"/>
                    </a:ext>
                  </a:extLst>
                </a:gridCol>
                <a:gridCol w="208280">
                  <a:extLst>
                    <a:ext uri="{9D8B030D-6E8A-4147-A177-3AD203B41FA5}">
                      <a16:colId xmlns:a16="http://schemas.microsoft.com/office/drawing/2014/main" val="1104828717"/>
                    </a:ext>
                  </a:extLst>
                </a:gridCol>
                <a:gridCol w="208280">
                  <a:extLst>
                    <a:ext uri="{9D8B030D-6E8A-4147-A177-3AD203B41FA5}">
                      <a16:colId xmlns:a16="http://schemas.microsoft.com/office/drawing/2014/main" val="3974963824"/>
                    </a:ext>
                  </a:extLst>
                </a:gridCol>
                <a:gridCol w="208280">
                  <a:extLst>
                    <a:ext uri="{9D8B030D-6E8A-4147-A177-3AD203B41FA5}">
                      <a16:colId xmlns:a16="http://schemas.microsoft.com/office/drawing/2014/main" val="1562235134"/>
                    </a:ext>
                  </a:extLst>
                </a:gridCol>
                <a:gridCol w="208280">
                  <a:extLst>
                    <a:ext uri="{9D8B030D-6E8A-4147-A177-3AD203B41FA5}">
                      <a16:colId xmlns:a16="http://schemas.microsoft.com/office/drawing/2014/main" val="505921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5494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15:16:20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https://scontent.xx.fbcdn.net/v/t1.0-9/p720x720/71647680_3059830547376735_5987144153895534592_o.jpg?_nc_cat=110&amp;_nc_oc=AQl8ni8yDxOyiBFAd9x2mMLb9TiqaP_FqK08gibTnhPzcJjrCSm7bWABve2dTaK3r7w&amp;_nc_ht=scontent.xx&amp;oh=167a654e3b0e1631219ea09fd7d7c77d&amp;oe=5E5E35AB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5979324"/>
                  </a:ext>
                </a:extLst>
              </a:tr>
            </a:tbl>
          </a:graphicData>
        </a:graphic>
      </p:graphicFrame>
      <p:sp>
        <p:nvSpPr>
          <p:cNvPr id="4" name="Text Placeholder 3">
            <a:extLst>
              <a:ext uri="{FF2B5EF4-FFF2-40B4-BE49-F238E27FC236}">
                <a16:creationId xmlns:a16="http://schemas.microsoft.com/office/drawing/2014/main" id="{B652F15E-0D6A-49C2-B912-0CC1CE433F8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86769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1085-4CE3-4663-93BE-E1B453BD73D8}"/>
              </a:ext>
            </a:extLst>
          </p:cNvPr>
          <p:cNvSpPr>
            <a:spLocks noGrp="1"/>
          </p:cNvSpPr>
          <p:nvPr>
            <p:ph type="title"/>
          </p:nvPr>
        </p:nvSpPr>
        <p:spPr/>
        <p:txBody>
          <a:bodyPr/>
          <a:lstStyle/>
          <a:p>
            <a:r>
              <a:rPr lang="en-US"/>
              <a:t>Facebook Own Posts Table | Yapı Kredi - 16 of 16</a:t>
            </a:r>
          </a:p>
        </p:txBody>
      </p:sp>
      <p:graphicFrame>
        <p:nvGraphicFramePr>
          <p:cNvPr id="5" name="Table Placeholder 4">
            <a:extLst>
              <a:ext uri="{FF2B5EF4-FFF2-40B4-BE49-F238E27FC236}">
                <a16:creationId xmlns:a16="http://schemas.microsoft.com/office/drawing/2014/main" id="{68CC04FC-C811-451B-B1BE-F88869B21CB0}"/>
              </a:ext>
            </a:extLst>
          </p:cNvPr>
          <p:cNvGraphicFramePr>
            <a:graphicFrameLocks noGrp="1"/>
          </p:cNvGraphicFramePr>
          <p:nvPr>
            <p:ph type="tbl" sz="quarter" idx="13"/>
            <p:extLst>
              <p:ext uri="{D42A27DB-BD31-4B8C-83A1-F6EECF244321}">
                <p14:modId xmlns:p14="http://schemas.microsoft.com/office/powerpoint/2010/main" val="108277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7877502"/>
                    </a:ext>
                  </a:extLst>
                </a:gridCol>
                <a:gridCol w="905256">
                  <a:extLst>
                    <a:ext uri="{9D8B030D-6E8A-4147-A177-3AD203B41FA5}">
                      <a16:colId xmlns:a16="http://schemas.microsoft.com/office/drawing/2014/main" val="3489863402"/>
                    </a:ext>
                  </a:extLst>
                </a:gridCol>
                <a:gridCol w="246888">
                  <a:extLst>
                    <a:ext uri="{9D8B030D-6E8A-4147-A177-3AD203B41FA5}">
                      <a16:colId xmlns:a16="http://schemas.microsoft.com/office/drawing/2014/main" val="1442325891"/>
                    </a:ext>
                  </a:extLst>
                </a:gridCol>
                <a:gridCol w="208280">
                  <a:extLst>
                    <a:ext uri="{9D8B030D-6E8A-4147-A177-3AD203B41FA5}">
                      <a16:colId xmlns:a16="http://schemas.microsoft.com/office/drawing/2014/main" val="1753565716"/>
                    </a:ext>
                  </a:extLst>
                </a:gridCol>
                <a:gridCol w="208280">
                  <a:extLst>
                    <a:ext uri="{9D8B030D-6E8A-4147-A177-3AD203B41FA5}">
                      <a16:colId xmlns:a16="http://schemas.microsoft.com/office/drawing/2014/main" val="3615205062"/>
                    </a:ext>
                  </a:extLst>
                </a:gridCol>
                <a:gridCol w="208280">
                  <a:extLst>
                    <a:ext uri="{9D8B030D-6E8A-4147-A177-3AD203B41FA5}">
                      <a16:colId xmlns:a16="http://schemas.microsoft.com/office/drawing/2014/main" val="4153396819"/>
                    </a:ext>
                  </a:extLst>
                </a:gridCol>
                <a:gridCol w="208280">
                  <a:extLst>
                    <a:ext uri="{9D8B030D-6E8A-4147-A177-3AD203B41FA5}">
                      <a16:colId xmlns:a16="http://schemas.microsoft.com/office/drawing/2014/main" val="4137707965"/>
                    </a:ext>
                  </a:extLst>
                </a:gridCol>
                <a:gridCol w="208280">
                  <a:extLst>
                    <a:ext uri="{9D8B030D-6E8A-4147-A177-3AD203B41FA5}">
                      <a16:colId xmlns:a16="http://schemas.microsoft.com/office/drawing/2014/main" val="3940708534"/>
                    </a:ext>
                  </a:extLst>
                </a:gridCol>
                <a:gridCol w="208280">
                  <a:extLst>
                    <a:ext uri="{9D8B030D-6E8A-4147-A177-3AD203B41FA5}">
                      <a16:colId xmlns:a16="http://schemas.microsoft.com/office/drawing/2014/main" val="2643499439"/>
                    </a:ext>
                  </a:extLst>
                </a:gridCol>
                <a:gridCol w="208280">
                  <a:extLst>
                    <a:ext uri="{9D8B030D-6E8A-4147-A177-3AD203B41FA5}">
                      <a16:colId xmlns:a16="http://schemas.microsoft.com/office/drawing/2014/main" val="2032221274"/>
                    </a:ext>
                  </a:extLst>
                </a:gridCol>
                <a:gridCol w="208280">
                  <a:extLst>
                    <a:ext uri="{9D8B030D-6E8A-4147-A177-3AD203B41FA5}">
                      <a16:colId xmlns:a16="http://schemas.microsoft.com/office/drawing/2014/main" val="1753839255"/>
                    </a:ext>
                  </a:extLst>
                </a:gridCol>
                <a:gridCol w="208280">
                  <a:extLst>
                    <a:ext uri="{9D8B030D-6E8A-4147-A177-3AD203B41FA5}">
                      <a16:colId xmlns:a16="http://schemas.microsoft.com/office/drawing/2014/main" val="3784672642"/>
                    </a:ext>
                  </a:extLst>
                </a:gridCol>
                <a:gridCol w="208280">
                  <a:extLst>
                    <a:ext uri="{9D8B030D-6E8A-4147-A177-3AD203B41FA5}">
                      <a16:colId xmlns:a16="http://schemas.microsoft.com/office/drawing/2014/main" val="3017613971"/>
                    </a:ext>
                  </a:extLst>
                </a:gridCol>
                <a:gridCol w="208280">
                  <a:extLst>
                    <a:ext uri="{9D8B030D-6E8A-4147-A177-3AD203B41FA5}">
                      <a16:colId xmlns:a16="http://schemas.microsoft.com/office/drawing/2014/main" val="1761509449"/>
                    </a:ext>
                  </a:extLst>
                </a:gridCol>
                <a:gridCol w="208280">
                  <a:extLst>
                    <a:ext uri="{9D8B030D-6E8A-4147-A177-3AD203B41FA5}">
                      <a16:colId xmlns:a16="http://schemas.microsoft.com/office/drawing/2014/main" val="3476576375"/>
                    </a:ext>
                  </a:extLst>
                </a:gridCol>
                <a:gridCol w="208280">
                  <a:extLst>
                    <a:ext uri="{9D8B030D-6E8A-4147-A177-3AD203B41FA5}">
                      <a16:colId xmlns:a16="http://schemas.microsoft.com/office/drawing/2014/main" val="3021431748"/>
                    </a:ext>
                  </a:extLst>
                </a:gridCol>
                <a:gridCol w="208280">
                  <a:extLst>
                    <a:ext uri="{9D8B030D-6E8A-4147-A177-3AD203B41FA5}">
                      <a16:colId xmlns:a16="http://schemas.microsoft.com/office/drawing/2014/main" val="1462369149"/>
                    </a:ext>
                  </a:extLst>
                </a:gridCol>
                <a:gridCol w="208280">
                  <a:extLst>
                    <a:ext uri="{9D8B030D-6E8A-4147-A177-3AD203B41FA5}">
                      <a16:colId xmlns:a16="http://schemas.microsoft.com/office/drawing/2014/main" val="739059591"/>
                    </a:ext>
                  </a:extLst>
                </a:gridCol>
                <a:gridCol w="208280">
                  <a:extLst>
                    <a:ext uri="{9D8B030D-6E8A-4147-A177-3AD203B41FA5}">
                      <a16:colId xmlns:a16="http://schemas.microsoft.com/office/drawing/2014/main" val="2932949818"/>
                    </a:ext>
                  </a:extLst>
                </a:gridCol>
                <a:gridCol w="208280">
                  <a:extLst>
                    <a:ext uri="{9D8B030D-6E8A-4147-A177-3AD203B41FA5}">
                      <a16:colId xmlns:a16="http://schemas.microsoft.com/office/drawing/2014/main" val="4137482832"/>
                    </a:ext>
                  </a:extLst>
                </a:gridCol>
                <a:gridCol w="208280">
                  <a:extLst>
                    <a:ext uri="{9D8B030D-6E8A-4147-A177-3AD203B41FA5}">
                      <a16:colId xmlns:a16="http://schemas.microsoft.com/office/drawing/2014/main" val="2863357703"/>
                    </a:ext>
                  </a:extLst>
                </a:gridCol>
                <a:gridCol w="208280">
                  <a:extLst>
                    <a:ext uri="{9D8B030D-6E8A-4147-A177-3AD203B41FA5}">
                      <a16:colId xmlns:a16="http://schemas.microsoft.com/office/drawing/2014/main" val="2166781208"/>
                    </a:ext>
                  </a:extLst>
                </a:gridCol>
                <a:gridCol w="208280">
                  <a:extLst>
                    <a:ext uri="{9D8B030D-6E8A-4147-A177-3AD203B41FA5}">
                      <a16:colId xmlns:a16="http://schemas.microsoft.com/office/drawing/2014/main" val="2402912927"/>
                    </a:ext>
                  </a:extLst>
                </a:gridCol>
                <a:gridCol w="208280">
                  <a:extLst>
                    <a:ext uri="{9D8B030D-6E8A-4147-A177-3AD203B41FA5}">
                      <a16:colId xmlns:a16="http://schemas.microsoft.com/office/drawing/2014/main" val="3501295554"/>
                    </a:ext>
                  </a:extLst>
                </a:gridCol>
                <a:gridCol w="208280">
                  <a:extLst>
                    <a:ext uri="{9D8B030D-6E8A-4147-A177-3AD203B41FA5}">
                      <a16:colId xmlns:a16="http://schemas.microsoft.com/office/drawing/2014/main" val="3609270652"/>
                    </a:ext>
                  </a:extLst>
                </a:gridCol>
                <a:gridCol w="208280">
                  <a:extLst>
                    <a:ext uri="{9D8B030D-6E8A-4147-A177-3AD203B41FA5}">
                      <a16:colId xmlns:a16="http://schemas.microsoft.com/office/drawing/2014/main" val="2272582899"/>
                    </a:ext>
                  </a:extLst>
                </a:gridCol>
                <a:gridCol w="208280">
                  <a:extLst>
                    <a:ext uri="{9D8B030D-6E8A-4147-A177-3AD203B41FA5}">
                      <a16:colId xmlns:a16="http://schemas.microsoft.com/office/drawing/2014/main" val="3961215405"/>
                    </a:ext>
                  </a:extLst>
                </a:gridCol>
                <a:gridCol w="208280">
                  <a:extLst>
                    <a:ext uri="{9D8B030D-6E8A-4147-A177-3AD203B41FA5}">
                      <a16:colId xmlns:a16="http://schemas.microsoft.com/office/drawing/2014/main" val="26038233"/>
                    </a:ext>
                  </a:extLst>
                </a:gridCol>
                <a:gridCol w="208280">
                  <a:extLst>
                    <a:ext uri="{9D8B030D-6E8A-4147-A177-3AD203B41FA5}">
                      <a16:colId xmlns:a16="http://schemas.microsoft.com/office/drawing/2014/main" val="2158709709"/>
                    </a:ext>
                  </a:extLst>
                </a:gridCol>
                <a:gridCol w="208280">
                  <a:extLst>
                    <a:ext uri="{9D8B030D-6E8A-4147-A177-3AD203B41FA5}">
                      <a16:colId xmlns:a16="http://schemas.microsoft.com/office/drawing/2014/main" val="1636916763"/>
                    </a:ext>
                  </a:extLst>
                </a:gridCol>
                <a:gridCol w="208280">
                  <a:extLst>
                    <a:ext uri="{9D8B030D-6E8A-4147-A177-3AD203B41FA5}">
                      <a16:colId xmlns:a16="http://schemas.microsoft.com/office/drawing/2014/main" val="113601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91628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- 2019-10-08 15:16:20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https://scontent.xx.fbcdn.net/v/t1.0-9/p720x720/71734747_3059830520710071_6046080932081827840_o.jpg?_nc_cat=108&amp;_nc_oc=AQnv6e_E4Wkwrb0NuHUPXG9sfStFqwzWp4t2j3xLb5-GWIrj2uecbm4dTGhWi4exzhw&amp;_nc_ht=scontent.xx&amp;oh=85389291795349b4ff1604a7f3247c7d&amp;oe=5E4C76AF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6452741"/>
                  </a:ext>
                </a:extLst>
              </a:tr>
            </a:tbl>
          </a:graphicData>
        </a:graphic>
      </p:graphicFrame>
      <p:sp>
        <p:nvSpPr>
          <p:cNvPr id="4" name="Text Placeholder 3">
            <a:extLst>
              <a:ext uri="{FF2B5EF4-FFF2-40B4-BE49-F238E27FC236}">
                <a16:creationId xmlns:a16="http://schemas.microsoft.com/office/drawing/2014/main" id="{1A5673FD-B3B4-4F47-B149-81B22816E8B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2301703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45D52-D18B-44E8-B647-4FDAC934DC0F}"/>
              </a:ext>
            </a:extLst>
          </p:cNvPr>
          <p:cNvSpPr>
            <a:spLocks noGrp="1"/>
          </p:cNvSpPr>
          <p:nvPr>
            <p:ph type="title"/>
          </p:nvPr>
        </p:nvSpPr>
        <p:spPr/>
        <p:txBody>
          <a:bodyPr/>
          <a:lstStyle/>
          <a:p>
            <a:r>
              <a:rPr lang="en-US"/>
              <a:t>Twitter Key Metrics Table | Yapı Kredi</a:t>
            </a:r>
          </a:p>
        </p:txBody>
      </p:sp>
      <p:graphicFrame>
        <p:nvGraphicFramePr>
          <p:cNvPr id="5" name="Table Placeholder 4">
            <a:extLst>
              <a:ext uri="{FF2B5EF4-FFF2-40B4-BE49-F238E27FC236}">
                <a16:creationId xmlns:a16="http://schemas.microsoft.com/office/drawing/2014/main" id="{A4BE8AA8-C451-47D3-A502-0DDE80340A9E}"/>
              </a:ext>
            </a:extLst>
          </p:cNvPr>
          <p:cNvGraphicFramePr>
            <a:graphicFrameLocks noGrp="1"/>
          </p:cNvGraphicFramePr>
          <p:nvPr>
            <p:ph type="tbl" sz="quarter" idx="13"/>
            <p:extLst>
              <p:ext uri="{D42A27DB-BD31-4B8C-83A1-F6EECF244321}">
                <p14:modId xmlns:p14="http://schemas.microsoft.com/office/powerpoint/2010/main" val="632071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54143693"/>
                    </a:ext>
                  </a:extLst>
                </a:gridCol>
                <a:gridCol w="493776">
                  <a:extLst>
                    <a:ext uri="{9D8B030D-6E8A-4147-A177-3AD203B41FA5}">
                      <a16:colId xmlns:a16="http://schemas.microsoft.com/office/drawing/2014/main" val="2738673736"/>
                    </a:ext>
                  </a:extLst>
                </a:gridCol>
                <a:gridCol w="493776">
                  <a:extLst>
                    <a:ext uri="{9D8B030D-6E8A-4147-A177-3AD203B41FA5}">
                      <a16:colId xmlns:a16="http://schemas.microsoft.com/office/drawing/2014/main" val="2480789300"/>
                    </a:ext>
                  </a:extLst>
                </a:gridCol>
                <a:gridCol w="493776">
                  <a:extLst>
                    <a:ext uri="{9D8B030D-6E8A-4147-A177-3AD203B41FA5}">
                      <a16:colId xmlns:a16="http://schemas.microsoft.com/office/drawing/2014/main" val="727297762"/>
                    </a:ext>
                  </a:extLst>
                </a:gridCol>
                <a:gridCol w="493776">
                  <a:extLst>
                    <a:ext uri="{9D8B030D-6E8A-4147-A177-3AD203B41FA5}">
                      <a16:colId xmlns:a16="http://schemas.microsoft.com/office/drawing/2014/main" val="661878775"/>
                    </a:ext>
                  </a:extLst>
                </a:gridCol>
                <a:gridCol w="493776">
                  <a:extLst>
                    <a:ext uri="{9D8B030D-6E8A-4147-A177-3AD203B41FA5}">
                      <a16:colId xmlns:a16="http://schemas.microsoft.com/office/drawing/2014/main" val="2977602632"/>
                    </a:ext>
                  </a:extLst>
                </a:gridCol>
                <a:gridCol w="493776">
                  <a:extLst>
                    <a:ext uri="{9D8B030D-6E8A-4147-A177-3AD203B41FA5}">
                      <a16:colId xmlns:a16="http://schemas.microsoft.com/office/drawing/2014/main" val="2138158262"/>
                    </a:ext>
                  </a:extLst>
                </a:gridCol>
                <a:gridCol w="493776">
                  <a:extLst>
                    <a:ext uri="{9D8B030D-6E8A-4147-A177-3AD203B41FA5}">
                      <a16:colId xmlns:a16="http://schemas.microsoft.com/office/drawing/2014/main" val="3188054040"/>
                    </a:ext>
                  </a:extLst>
                </a:gridCol>
                <a:gridCol w="493776">
                  <a:extLst>
                    <a:ext uri="{9D8B030D-6E8A-4147-A177-3AD203B41FA5}">
                      <a16:colId xmlns:a16="http://schemas.microsoft.com/office/drawing/2014/main" val="3510506328"/>
                    </a:ext>
                  </a:extLst>
                </a:gridCol>
                <a:gridCol w="493776">
                  <a:extLst>
                    <a:ext uri="{9D8B030D-6E8A-4147-A177-3AD203B41FA5}">
                      <a16:colId xmlns:a16="http://schemas.microsoft.com/office/drawing/2014/main" val="3901784289"/>
                    </a:ext>
                  </a:extLst>
                </a:gridCol>
                <a:gridCol w="493776">
                  <a:extLst>
                    <a:ext uri="{9D8B030D-6E8A-4147-A177-3AD203B41FA5}">
                      <a16:colId xmlns:a16="http://schemas.microsoft.com/office/drawing/2014/main" val="2657945301"/>
                    </a:ext>
                  </a:extLst>
                </a:gridCol>
                <a:gridCol w="493776">
                  <a:extLst>
                    <a:ext uri="{9D8B030D-6E8A-4147-A177-3AD203B41FA5}">
                      <a16:colId xmlns:a16="http://schemas.microsoft.com/office/drawing/2014/main" val="232366132"/>
                    </a:ext>
                  </a:extLst>
                </a:gridCol>
                <a:gridCol w="493776">
                  <a:extLst>
                    <a:ext uri="{9D8B030D-6E8A-4147-A177-3AD203B41FA5}">
                      <a16:colId xmlns:a16="http://schemas.microsoft.com/office/drawing/2014/main" val="470217023"/>
                    </a:ext>
                  </a:extLst>
                </a:gridCol>
                <a:gridCol w="493776">
                  <a:extLst>
                    <a:ext uri="{9D8B030D-6E8A-4147-A177-3AD203B41FA5}">
                      <a16:colId xmlns:a16="http://schemas.microsoft.com/office/drawing/2014/main" val="16081855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9004462"/>
                  </a:ext>
                </a:extLst>
              </a:tr>
              <a:tr h="370840">
                <a:tc>
                  <a:txBody>
                    <a:bodyPr/>
                    <a:lstStyle/>
                    <a:p>
                      <a:r>
                        <a:rPr lang="en-US" sz="1000"/>
                        <a:t>Yapı Kredi</a:t>
                      </a:r>
                    </a:p>
                  </a:txBody>
                  <a:tcPr/>
                </a:tc>
                <a:tc>
                  <a:txBody>
                    <a:bodyPr/>
                    <a:lstStyle/>
                    <a:p>
                      <a:r>
                        <a:rPr lang="en-US" sz="1000"/>
                        <a:t>203481</a:t>
                      </a:r>
                    </a:p>
                  </a:txBody>
                  <a:tcPr/>
                </a:tc>
                <a:tc>
                  <a:txBody>
                    <a:bodyPr/>
                    <a:lstStyle/>
                    <a:p>
                      <a:r>
                        <a:rPr lang="en-US" sz="1000"/>
                        <a:t>307</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215</a:t>
                      </a:r>
                    </a:p>
                  </a:txBody>
                  <a:tcPr/>
                </a:tc>
                <a:tc>
                  <a:txBody>
                    <a:bodyPr/>
                    <a:lstStyle/>
                    <a:p>
                      <a:r>
                        <a:rPr lang="en-US" sz="1000"/>
                        <a:t>215</a:t>
                      </a:r>
                    </a:p>
                  </a:txBody>
                  <a:tcPr/>
                </a:tc>
                <a:tc>
                  <a:txBody>
                    <a:bodyPr/>
                    <a:lstStyle/>
                    <a:p>
                      <a:r>
                        <a:rPr lang="en-US" sz="1000"/>
                        <a:t>968</a:t>
                      </a:r>
                    </a:p>
                  </a:txBody>
                  <a:tcPr/>
                </a:tc>
                <a:tc>
                  <a:txBody>
                    <a:bodyPr/>
                    <a:lstStyle/>
                    <a:p>
                      <a:r>
                        <a:rPr lang="en-US" sz="1000"/>
                        <a:t>24</a:t>
                      </a:r>
                    </a:p>
                  </a:txBody>
                  <a:tcPr/>
                </a:tc>
                <a:tc>
                  <a:txBody>
                    <a:bodyPr/>
                    <a:lstStyle/>
                    <a:p>
                      <a:r>
                        <a:rPr lang="en-US" sz="1000"/>
                        <a:t>1046</a:t>
                      </a:r>
                    </a:p>
                  </a:txBody>
                  <a:tcPr/>
                </a:tc>
                <a:tc>
                  <a:txBody>
                    <a:bodyPr/>
                    <a:lstStyle/>
                    <a:p>
                      <a:r>
                        <a:rPr lang="en-US" sz="1000"/>
                        <a:t>0.0594 %</a:t>
                      </a:r>
                    </a:p>
                  </a:txBody>
                  <a:tcPr/>
                </a:tc>
                <a:tc>
                  <a:txBody>
                    <a:bodyPr/>
                    <a:lstStyle/>
                    <a:p>
                      <a:r>
                        <a:rPr lang="en-US" sz="1000"/>
                        <a:t>0.0 %</a:t>
                      </a:r>
                    </a:p>
                  </a:txBody>
                  <a:tcPr/>
                </a:tc>
                <a:extLst>
                  <a:ext uri="{0D108BD9-81ED-4DB2-BD59-A6C34878D82A}">
                    <a16:rowId xmlns:a16="http://schemas.microsoft.com/office/drawing/2014/main" val="405285669"/>
                  </a:ext>
                </a:extLst>
              </a:tr>
            </a:tbl>
          </a:graphicData>
        </a:graphic>
      </p:graphicFrame>
      <p:sp>
        <p:nvSpPr>
          <p:cNvPr id="4" name="Text Placeholder 3">
            <a:extLst>
              <a:ext uri="{FF2B5EF4-FFF2-40B4-BE49-F238E27FC236}">
                <a16:creationId xmlns:a16="http://schemas.microsoft.com/office/drawing/2014/main" id="{75DD8C6C-1C93-4EEA-AD7D-D879A10B47D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46826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07EEF-3A5D-42E5-BDD0-88E244CF224C}"/>
              </a:ext>
            </a:extLst>
          </p:cNvPr>
          <p:cNvSpPr>
            <a:spLocks noGrp="1"/>
          </p:cNvSpPr>
          <p:nvPr>
            <p:ph type="title"/>
          </p:nvPr>
        </p:nvSpPr>
        <p:spPr/>
        <p:txBody>
          <a:bodyPr/>
          <a:lstStyle/>
          <a:p>
            <a:r>
              <a:rPr lang="en-US"/>
              <a:t>Twitter Followers Total | Yapı Kredi</a:t>
            </a:r>
          </a:p>
        </p:txBody>
      </p:sp>
      <p:graphicFrame>
        <p:nvGraphicFramePr>
          <p:cNvPr id="6" name="Chart Placeholder 5">
            <a:extLst>
              <a:ext uri="{FF2B5EF4-FFF2-40B4-BE49-F238E27FC236}">
                <a16:creationId xmlns:a16="http://schemas.microsoft.com/office/drawing/2014/main" id="{712C4D39-19CF-4593-BCE6-F81F9F5FCA2F}"/>
              </a:ext>
            </a:extLst>
          </p:cNvPr>
          <p:cNvGraphicFramePr>
            <a:graphicFrameLocks noGrp="1"/>
          </p:cNvGraphicFramePr>
          <p:nvPr>
            <p:ph type="chart" sz="quarter" idx="13"/>
            <p:extLst>
              <p:ext uri="{D42A27DB-BD31-4B8C-83A1-F6EECF244321}">
                <p14:modId xmlns:p14="http://schemas.microsoft.com/office/powerpoint/2010/main" val="4160731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61DD84-7A7D-4EA8-B148-1F7F2C55A821}"/>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D5D282FA-8DB1-4C7C-AD6F-06B8555FFF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1068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1A69A-0621-4E13-9DE5-4DA49BF0A542}"/>
              </a:ext>
            </a:extLst>
          </p:cNvPr>
          <p:cNvSpPr>
            <a:spLocks noGrp="1"/>
          </p:cNvSpPr>
          <p:nvPr>
            <p:ph type="title"/>
          </p:nvPr>
        </p:nvSpPr>
        <p:spPr/>
        <p:txBody>
          <a:bodyPr/>
          <a:lstStyle/>
          <a:p>
            <a:r>
              <a:rPr lang="en-US"/>
              <a:t>Twitter Followers Change | Yapı Kredi</a:t>
            </a:r>
          </a:p>
        </p:txBody>
      </p:sp>
      <p:graphicFrame>
        <p:nvGraphicFramePr>
          <p:cNvPr id="6" name="Chart Placeholder 5">
            <a:extLst>
              <a:ext uri="{FF2B5EF4-FFF2-40B4-BE49-F238E27FC236}">
                <a16:creationId xmlns:a16="http://schemas.microsoft.com/office/drawing/2014/main" id="{CDA0579E-5026-4849-B668-EED9AE9D6A69}"/>
              </a:ext>
            </a:extLst>
          </p:cNvPr>
          <p:cNvGraphicFramePr>
            <a:graphicFrameLocks noGrp="1"/>
          </p:cNvGraphicFramePr>
          <p:nvPr>
            <p:ph type="chart" sz="quarter" idx="13"/>
            <p:extLst>
              <p:ext uri="{D42A27DB-BD31-4B8C-83A1-F6EECF244321}">
                <p14:modId xmlns:p14="http://schemas.microsoft.com/office/powerpoint/2010/main" val="2238898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F84C66-F5E0-4B6E-8CB4-DD24EA0CB422}"/>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627E6812-78DA-45F1-B4CA-7102C66A8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5787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3A51C-456A-4F55-B132-79B387268D71}"/>
              </a:ext>
            </a:extLst>
          </p:cNvPr>
          <p:cNvSpPr>
            <a:spLocks noGrp="1"/>
          </p:cNvSpPr>
          <p:nvPr>
            <p:ph type="title"/>
          </p:nvPr>
        </p:nvSpPr>
        <p:spPr/>
        <p:txBody>
          <a:bodyPr/>
          <a:lstStyle/>
          <a:p>
            <a:r>
              <a:rPr lang="en-US"/>
              <a:t>Twitter Own Tweets | Yapı Kredi</a:t>
            </a:r>
          </a:p>
        </p:txBody>
      </p:sp>
      <p:graphicFrame>
        <p:nvGraphicFramePr>
          <p:cNvPr id="6" name="Chart Placeholder 5">
            <a:extLst>
              <a:ext uri="{FF2B5EF4-FFF2-40B4-BE49-F238E27FC236}">
                <a16:creationId xmlns:a16="http://schemas.microsoft.com/office/drawing/2014/main" id="{60C2013C-801B-47C8-8F93-4E604EC15853}"/>
              </a:ext>
            </a:extLst>
          </p:cNvPr>
          <p:cNvGraphicFramePr>
            <a:graphicFrameLocks noGrp="1"/>
          </p:cNvGraphicFramePr>
          <p:nvPr>
            <p:ph type="chart" sz="quarter" idx="13"/>
            <p:extLst>
              <p:ext uri="{D42A27DB-BD31-4B8C-83A1-F6EECF244321}">
                <p14:modId xmlns:p14="http://schemas.microsoft.com/office/powerpoint/2010/main" val="996670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3581D-C66E-4FC8-8DCB-DCA094B6F37B}"/>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A4B2D4C4-49F2-4C88-B3FF-095DE3D27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3173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0287-6162-433E-A497-A7DC9BAB4BAE}"/>
              </a:ext>
            </a:extLst>
          </p:cNvPr>
          <p:cNvSpPr>
            <a:spLocks noGrp="1"/>
          </p:cNvSpPr>
          <p:nvPr>
            <p:ph type="title"/>
          </p:nvPr>
        </p:nvSpPr>
        <p:spPr/>
        <p:txBody>
          <a:bodyPr/>
          <a:lstStyle/>
          <a:p>
            <a:r>
              <a:rPr lang="en-US"/>
              <a:t>Twitter Interactions Distribution | Yapı Kredi</a:t>
            </a:r>
          </a:p>
        </p:txBody>
      </p:sp>
      <p:graphicFrame>
        <p:nvGraphicFramePr>
          <p:cNvPr id="6" name="Chart Placeholder 5">
            <a:extLst>
              <a:ext uri="{FF2B5EF4-FFF2-40B4-BE49-F238E27FC236}">
                <a16:creationId xmlns:a16="http://schemas.microsoft.com/office/drawing/2014/main" id="{866C44CB-4FB6-4C40-8AC7-9F252FB798C4}"/>
              </a:ext>
            </a:extLst>
          </p:cNvPr>
          <p:cNvGraphicFramePr>
            <a:graphicFrameLocks noGrp="1"/>
          </p:cNvGraphicFramePr>
          <p:nvPr>
            <p:ph type="chart" sz="quarter" idx="13"/>
            <p:extLst>
              <p:ext uri="{D42A27DB-BD31-4B8C-83A1-F6EECF244321}">
                <p14:modId xmlns:p14="http://schemas.microsoft.com/office/powerpoint/2010/main" val="1480604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5062DA-AFF0-48A4-8C69-4DA291CDA01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3A609AF-5FF7-497F-BD27-C0F1C2B582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239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B9366-797C-4A69-B3A9-BB8957517A5D}"/>
              </a:ext>
            </a:extLst>
          </p:cNvPr>
          <p:cNvSpPr>
            <a:spLocks noGrp="1"/>
          </p:cNvSpPr>
          <p:nvPr>
            <p:ph type="title"/>
          </p:nvPr>
        </p:nvSpPr>
        <p:spPr/>
        <p:txBody>
          <a:bodyPr/>
          <a:lstStyle/>
          <a:p>
            <a:r>
              <a:rPr lang="en-US"/>
              <a:t>Twitter Interaction Rate | Yapı Kredi</a:t>
            </a:r>
          </a:p>
        </p:txBody>
      </p:sp>
      <p:graphicFrame>
        <p:nvGraphicFramePr>
          <p:cNvPr id="6" name="Chart Placeholder 5">
            <a:extLst>
              <a:ext uri="{FF2B5EF4-FFF2-40B4-BE49-F238E27FC236}">
                <a16:creationId xmlns:a16="http://schemas.microsoft.com/office/drawing/2014/main" id="{A9607BDB-B45C-439A-A017-02AA229A4F29}"/>
              </a:ext>
            </a:extLst>
          </p:cNvPr>
          <p:cNvGraphicFramePr>
            <a:graphicFrameLocks noGrp="1"/>
          </p:cNvGraphicFramePr>
          <p:nvPr>
            <p:ph type="chart" sz="quarter" idx="13"/>
            <p:extLst>
              <p:ext uri="{D42A27DB-BD31-4B8C-83A1-F6EECF244321}">
                <p14:modId xmlns:p14="http://schemas.microsoft.com/office/powerpoint/2010/main" val="407345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567B9C-B4E5-4FCE-9032-42405AAFE934}"/>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8CEB5696-EFD8-44EB-8E1A-0E76626932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581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9965B-24BE-42AC-959B-8F0DB69878E4}"/>
              </a:ext>
            </a:extLst>
          </p:cNvPr>
          <p:cNvSpPr>
            <a:spLocks noGrp="1"/>
          </p:cNvSpPr>
          <p:nvPr>
            <p:ph type="title"/>
          </p:nvPr>
        </p:nvSpPr>
        <p:spPr/>
        <p:txBody>
          <a:bodyPr/>
          <a:lstStyle/>
          <a:p>
            <a:r>
              <a:rPr lang="en-US"/>
              <a:t>Twitter Mentions | Yapı Kredi</a:t>
            </a:r>
          </a:p>
        </p:txBody>
      </p:sp>
      <p:graphicFrame>
        <p:nvGraphicFramePr>
          <p:cNvPr id="6" name="Chart Placeholder 5">
            <a:extLst>
              <a:ext uri="{FF2B5EF4-FFF2-40B4-BE49-F238E27FC236}">
                <a16:creationId xmlns:a16="http://schemas.microsoft.com/office/drawing/2014/main" id="{91A2CD64-AAAC-4B42-8F92-BBBE4AB926B4}"/>
              </a:ext>
            </a:extLst>
          </p:cNvPr>
          <p:cNvGraphicFramePr>
            <a:graphicFrameLocks noGrp="1"/>
          </p:cNvGraphicFramePr>
          <p:nvPr>
            <p:ph type="chart" sz="quarter" idx="13"/>
            <p:extLst>
              <p:ext uri="{D42A27DB-BD31-4B8C-83A1-F6EECF244321}">
                <p14:modId xmlns:p14="http://schemas.microsoft.com/office/powerpoint/2010/main" val="3041187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9216F-B56E-4640-A52A-4B2E003C6A49}"/>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71D70DB2-46ED-423E-81ED-97473BFC06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078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625D-1863-4293-91E5-C6F3244FAD43}"/>
              </a:ext>
            </a:extLst>
          </p:cNvPr>
          <p:cNvSpPr>
            <a:spLocks noGrp="1"/>
          </p:cNvSpPr>
          <p:nvPr>
            <p:ph type="title"/>
          </p:nvPr>
        </p:nvSpPr>
        <p:spPr/>
        <p:txBody>
          <a:bodyPr/>
          <a:lstStyle/>
          <a:p>
            <a:r>
              <a:rPr lang="en-US"/>
              <a:t>Instagram Key Metrics Table | Yapı Kredi</a:t>
            </a:r>
          </a:p>
        </p:txBody>
      </p:sp>
      <p:graphicFrame>
        <p:nvGraphicFramePr>
          <p:cNvPr id="5" name="Table Placeholder 4">
            <a:extLst>
              <a:ext uri="{FF2B5EF4-FFF2-40B4-BE49-F238E27FC236}">
                <a16:creationId xmlns:a16="http://schemas.microsoft.com/office/drawing/2014/main" id="{AE98A937-1192-49B1-8727-1973F3A55CFF}"/>
              </a:ext>
            </a:extLst>
          </p:cNvPr>
          <p:cNvGraphicFramePr>
            <a:graphicFrameLocks noGrp="1"/>
          </p:cNvGraphicFramePr>
          <p:nvPr>
            <p:ph type="tbl" sz="quarter" idx="13"/>
            <p:extLst>
              <p:ext uri="{D42A27DB-BD31-4B8C-83A1-F6EECF244321}">
                <p14:modId xmlns:p14="http://schemas.microsoft.com/office/powerpoint/2010/main" val="404947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3271372"/>
                    </a:ext>
                  </a:extLst>
                </a:gridCol>
                <a:gridCol w="699516">
                  <a:extLst>
                    <a:ext uri="{9D8B030D-6E8A-4147-A177-3AD203B41FA5}">
                      <a16:colId xmlns:a16="http://schemas.microsoft.com/office/drawing/2014/main" val="73623115"/>
                    </a:ext>
                  </a:extLst>
                </a:gridCol>
                <a:gridCol w="699516">
                  <a:extLst>
                    <a:ext uri="{9D8B030D-6E8A-4147-A177-3AD203B41FA5}">
                      <a16:colId xmlns:a16="http://schemas.microsoft.com/office/drawing/2014/main" val="2007126672"/>
                    </a:ext>
                  </a:extLst>
                </a:gridCol>
                <a:gridCol w="658368">
                  <a:extLst>
                    <a:ext uri="{9D8B030D-6E8A-4147-A177-3AD203B41FA5}">
                      <a16:colId xmlns:a16="http://schemas.microsoft.com/office/drawing/2014/main" val="1171041142"/>
                    </a:ext>
                  </a:extLst>
                </a:gridCol>
                <a:gridCol w="658368">
                  <a:extLst>
                    <a:ext uri="{9D8B030D-6E8A-4147-A177-3AD203B41FA5}">
                      <a16:colId xmlns:a16="http://schemas.microsoft.com/office/drawing/2014/main" val="131014267"/>
                    </a:ext>
                  </a:extLst>
                </a:gridCol>
                <a:gridCol w="658368">
                  <a:extLst>
                    <a:ext uri="{9D8B030D-6E8A-4147-A177-3AD203B41FA5}">
                      <a16:colId xmlns:a16="http://schemas.microsoft.com/office/drawing/2014/main" val="2046639849"/>
                    </a:ext>
                  </a:extLst>
                </a:gridCol>
                <a:gridCol w="699516">
                  <a:extLst>
                    <a:ext uri="{9D8B030D-6E8A-4147-A177-3AD203B41FA5}">
                      <a16:colId xmlns:a16="http://schemas.microsoft.com/office/drawing/2014/main" val="2246421266"/>
                    </a:ext>
                  </a:extLst>
                </a:gridCol>
                <a:gridCol w="699516">
                  <a:extLst>
                    <a:ext uri="{9D8B030D-6E8A-4147-A177-3AD203B41FA5}">
                      <a16:colId xmlns:a16="http://schemas.microsoft.com/office/drawing/2014/main" val="749687502"/>
                    </a:ext>
                  </a:extLst>
                </a:gridCol>
                <a:gridCol w="699516">
                  <a:extLst>
                    <a:ext uri="{9D8B030D-6E8A-4147-A177-3AD203B41FA5}">
                      <a16:colId xmlns:a16="http://schemas.microsoft.com/office/drawing/2014/main" val="1441488765"/>
                    </a:ext>
                  </a:extLst>
                </a:gridCol>
                <a:gridCol w="658368">
                  <a:extLst>
                    <a:ext uri="{9D8B030D-6E8A-4147-A177-3AD203B41FA5}">
                      <a16:colId xmlns:a16="http://schemas.microsoft.com/office/drawing/2014/main" val="35834800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79603579"/>
                  </a:ext>
                </a:extLst>
              </a:tr>
              <a:tr h="370840">
                <a:tc>
                  <a:txBody>
                    <a:bodyPr/>
                    <a:lstStyle/>
                    <a:p>
                      <a:r>
                        <a:rPr lang="en-US" sz="1000"/>
                        <a:t>yapikredi</a:t>
                      </a:r>
                    </a:p>
                  </a:txBody>
                  <a:tcPr/>
                </a:tc>
                <a:tc>
                  <a:txBody>
                    <a:bodyPr/>
                    <a:lstStyle/>
                    <a:p>
                      <a:r>
                        <a:rPr lang="en-US" sz="1000"/>
                        <a:t>79912</a:t>
                      </a:r>
                    </a:p>
                  </a:txBody>
                  <a:tcPr/>
                </a:tc>
                <a:tc>
                  <a:txBody>
                    <a:bodyPr/>
                    <a:lstStyle/>
                    <a:p>
                      <a:r>
                        <a:rPr lang="en-US" sz="1000"/>
                        <a:t>901</a:t>
                      </a:r>
                    </a:p>
                  </a:txBody>
                  <a:tcPr/>
                </a:tc>
                <a:tc>
                  <a:txBody>
                    <a:bodyPr/>
                    <a:lstStyle/>
                    <a:p>
                      <a:r>
                        <a:rPr lang="en-US" sz="1000"/>
                        <a:t>2</a:t>
                      </a:r>
                    </a:p>
                  </a:txBody>
                  <a:tcPr/>
                </a:tc>
                <a:tc>
                  <a:txBody>
                    <a:bodyPr/>
                    <a:lstStyle/>
                    <a:p>
                      <a:r>
                        <a:rPr lang="en-US" sz="1000"/>
                        <a:t>5</a:t>
                      </a:r>
                    </a:p>
                  </a:txBody>
                  <a:tcPr/>
                </a:tc>
                <a:tc>
                  <a:txBody>
                    <a:bodyPr/>
                    <a:lstStyle/>
                    <a:p>
                      <a:r>
                        <a:rPr lang="en-US" sz="1000"/>
                        <a:t>5</a:t>
                      </a:r>
                    </a:p>
                  </a:txBody>
                  <a:tcPr/>
                </a:tc>
                <a:tc>
                  <a:txBody>
                    <a:bodyPr/>
                    <a:lstStyle/>
                    <a:p>
                      <a:r>
                        <a:rPr lang="en-US" sz="1000"/>
                        <a:t>12</a:t>
                      </a:r>
                    </a:p>
                  </a:txBody>
                  <a:tcPr/>
                </a:tc>
                <a:tc>
                  <a:txBody>
                    <a:bodyPr/>
                    <a:lstStyle/>
                    <a:p>
                      <a:r>
                        <a:rPr lang="en-US" sz="1000"/>
                        <a:t>12755</a:t>
                      </a:r>
                    </a:p>
                  </a:txBody>
                  <a:tcPr/>
                </a:tc>
                <a:tc>
                  <a:txBody>
                    <a:bodyPr/>
                    <a:lstStyle/>
                    <a:p>
                      <a:r>
                        <a:rPr lang="en-US" sz="1000"/>
                        <a:t>89</a:t>
                      </a:r>
                    </a:p>
                  </a:txBody>
                  <a:tcPr/>
                </a:tc>
                <a:tc>
                  <a:txBody>
                    <a:bodyPr/>
                    <a:lstStyle/>
                    <a:p>
                      <a:r>
                        <a:rPr lang="en-US" sz="1000"/>
                        <a:t>1.3470 %</a:t>
                      </a:r>
                    </a:p>
                  </a:txBody>
                  <a:tcPr/>
                </a:tc>
                <a:extLst>
                  <a:ext uri="{0D108BD9-81ED-4DB2-BD59-A6C34878D82A}">
                    <a16:rowId xmlns:a16="http://schemas.microsoft.com/office/drawing/2014/main" val="1061393022"/>
                  </a:ext>
                </a:extLst>
              </a:tr>
            </a:tbl>
          </a:graphicData>
        </a:graphic>
      </p:graphicFrame>
      <p:sp>
        <p:nvSpPr>
          <p:cNvPr id="4" name="Text Placeholder 3">
            <a:extLst>
              <a:ext uri="{FF2B5EF4-FFF2-40B4-BE49-F238E27FC236}">
                <a16:creationId xmlns:a16="http://schemas.microsoft.com/office/drawing/2014/main" id="{092E8541-855E-47A5-BF0E-1EB1C05323D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93379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00C1-C861-42DC-9D48-CBB8995926DE}"/>
              </a:ext>
            </a:extLst>
          </p:cNvPr>
          <p:cNvSpPr>
            <a:spLocks noGrp="1"/>
          </p:cNvSpPr>
          <p:nvPr>
            <p:ph type="title"/>
          </p:nvPr>
        </p:nvSpPr>
        <p:spPr/>
        <p:txBody>
          <a:bodyPr/>
          <a:lstStyle/>
          <a:p>
            <a:r>
              <a:rPr lang="en-US"/>
              <a:t>Instagram Followers Total | Yapı Kredi</a:t>
            </a:r>
          </a:p>
        </p:txBody>
      </p:sp>
      <p:graphicFrame>
        <p:nvGraphicFramePr>
          <p:cNvPr id="6" name="Chart Placeholder 5">
            <a:extLst>
              <a:ext uri="{FF2B5EF4-FFF2-40B4-BE49-F238E27FC236}">
                <a16:creationId xmlns:a16="http://schemas.microsoft.com/office/drawing/2014/main" id="{0A867709-548B-4518-9ED7-616524F89A34}"/>
              </a:ext>
            </a:extLst>
          </p:cNvPr>
          <p:cNvGraphicFramePr>
            <a:graphicFrameLocks noGrp="1"/>
          </p:cNvGraphicFramePr>
          <p:nvPr>
            <p:ph type="chart" sz="quarter" idx="13"/>
            <p:extLst>
              <p:ext uri="{D42A27DB-BD31-4B8C-83A1-F6EECF244321}">
                <p14:modId xmlns:p14="http://schemas.microsoft.com/office/powerpoint/2010/main" val="4069686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3CCD8-29C5-4870-ACC0-8F20731CD8FB}"/>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1F4F3325-355A-4365-A5E6-80CB1E48A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127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E138A-7A03-4A09-BCB3-7D4B7D8D38EF}"/>
              </a:ext>
            </a:extLst>
          </p:cNvPr>
          <p:cNvSpPr>
            <a:spLocks noGrp="1"/>
          </p:cNvSpPr>
          <p:nvPr>
            <p:ph type="title"/>
          </p:nvPr>
        </p:nvSpPr>
        <p:spPr/>
        <p:txBody>
          <a:bodyPr/>
          <a:lstStyle/>
          <a:p>
            <a:r>
              <a:rPr lang="en-US"/>
              <a:t>Instagram Followers Change | Yapı Kredi</a:t>
            </a:r>
          </a:p>
        </p:txBody>
      </p:sp>
      <p:graphicFrame>
        <p:nvGraphicFramePr>
          <p:cNvPr id="6" name="Chart Placeholder 5">
            <a:extLst>
              <a:ext uri="{FF2B5EF4-FFF2-40B4-BE49-F238E27FC236}">
                <a16:creationId xmlns:a16="http://schemas.microsoft.com/office/drawing/2014/main" id="{C619AE01-0017-4A77-B17B-6401EFE59869}"/>
              </a:ext>
            </a:extLst>
          </p:cNvPr>
          <p:cNvGraphicFramePr>
            <a:graphicFrameLocks noGrp="1"/>
          </p:cNvGraphicFramePr>
          <p:nvPr>
            <p:ph type="chart" sz="quarter" idx="13"/>
            <p:extLst>
              <p:ext uri="{D42A27DB-BD31-4B8C-83A1-F6EECF244321}">
                <p14:modId xmlns:p14="http://schemas.microsoft.com/office/powerpoint/2010/main" val="1934963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A1C9F7-D885-4761-A9B2-9024345E8C92}"/>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EFE604C9-6106-4D6E-8AE2-5B47C52E4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173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EB7F5-5DB0-4101-BACD-D0086F508C6E}"/>
              </a:ext>
            </a:extLst>
          </p:cNvPr>
          <p:cNvSpPr>
            <a:spLocks noGrp="1"/>
          </p:cNvSpPr>
          <p:nvPr>
            <p:ph type="title"/>
          </p:nvPr>
        </p:nvSpPr>
        <p:spPr/>
        <p:txBody>
          <a:bodyPr/>
          <a:lstStyle/>
          <a:p>
            <a:r>
              <a:rPr lang="en-US"/>
              <a:t>Instagram Posts | Yapı Kredi</a:t>
            </a:r>
          </a:p>
        </p:txBody>
      </p:sp>
      <p:graphicFrame>
        <p:nvGraphicFramePr>
          <p:cNvPr id="6" name="Chart Placeholder 5">
            <a:extLst>
              <a:ext uri="{FF2B5EF4-FFF2-40B4-BE49-F238E27FC236}">
                <a16:creationId xmlns:a16="http://schemas.microsoft.com/office/drawing/2014/main" id="{B0240C5A-0D8A-4541-B390-6039FBE700A2}"/>
              </a:ext>
            </a:extLst>
          </p:cNvPr>
          <p:cNvGraphicFramePr>
            <a:graphicFrameLocks noGrp="1"/>
          </p:cNvGraphicFramePr>
          <p:nvPr>
            <p:ph type="chart" sz="quarter" idx="13"/>
            <p:extLst>
              <p:ext uri="{D42A27DB-BD31-4B8C-83A1-F6EECF244321}">
                <p14:modId xmlns:p14="http://schemas.microsoft.com/office/powerpoint/2010/main" val="697218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502D26-85B0-4895-A926-A2AA9AF5C07F}"/>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1AEBA9CF-D4AB-43E4-A2C6-FF0907824D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64237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1AC8F-2ECA-4BD8-B4F3-A5FDF548D4AD}"/>
              </a:ext>
            </a:extLst>
          </p:cNvPr>
          <p:cNvSpPr>
            <a:spLocks noGrp="1"/>
          </p:cNvSpPr>
          <p:nvPr>
            <p:ph type="title"/>
          </p:nvPr>
        </p:nvSpPr>
        <p:spPr/>
        <p:txBody>
          <a:bodyPr/>
          <a:lstStyle/>
          <a:p>
            <a:r>
              <a:rPr lang="en-US"/>
              <a:t>Instagram Reach | Yapı Kredi</a:t>
            </a:r>
          </a:p>
        </p:txBody>
      </p:sp>
      <p:graphicFrame>
        <p:nvGraphicFramePr>
          <p:cNvPr id="6" name="Chart Placeholder 5">
            <a:extLst>
              <a:ext uri="{FF2B5EF4-FFF2-40B4-BE49-F238E27FC236}">
                <a16:creationId xmlns:a16="http://schemas.microsoft.com/office/drawing/2014/main" id="{7D86E89D-E84A-4A0E-807C-11FAFF7A1852}"/>
              </a:ext>
            </a:extLst>
          </p:cNvPr>
          <p:cNvGraphicFramePr>
            <a:graphicFrameLocks noGrp="1"/>
          </p:cNvGraphicFramePr>
          <p:nvPr>
            <p:ph type="chart" sz="quarter" idx="13"/>
            <p:extLst>
              <p:ext uri="{D42A27DB-BD31-4B8C-83A1-F6EECF244321}">
                <p14:modId xmlns:p14="http://schemas.microsoft.com/office/powerpoint/2010/main" val="1405034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1877E4-A501-4B36-9511-4A3F8F78870F}"/>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B187096C-E5C4-4A92-A04A-BF79F7F32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790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55C03-7B7A-436C-BC1B-4D01C4177C68}"/>
              </a:ext>
            </a:extLst>
          </p:cNvPr>
          <p:cNvSpPr>
            <a:spLocks noGrp="1"/>
          </p:cNvSpPr>
          <p:nvPr>
            <p:ph type="title"/>
          </p:nvPr>
        </p:nvSpPr>
        <p:spPr/>
        <p:txBody>
          <a:bodyPr/>
          <a:lstStyle/>
          <a:p>
            <a:r>
              <a:rPr lang="en-US"/>
              <a:t>Instagram Impressions  | Yapı Kredi</a:t>
            </a:r>
          </a:p>
        </p:txBody>
      </p:sp>
      <p:graphicFrame>
        <p:nvGraphicFramePr>
          <p:cNvPr id="6" name="Chart Placeholder 5">
            <a:extLst>
              <a:ext uri="{FF2B5EF4-FFF2-40B4-BE49-F238E27FC236}">
                <a16:creationId xmlns:a16="http://schemas.microsoft.com/office/drawing/2014/main" id="{2FCCF4B7-47AD-4CA5-97A1-A70D2F88EE58}"/>
              </a:ext>
            </a:extLst>
          </p:cNvPr>
          <p:cNvGraphicFramePr>
            <a:graphicFrameLocks noGrp="1"/>
          </p:cNvGraphicFramePr>
          <p:nvPr>
            <p:ph type="chart" sz="quarter" idx="13"/>
            <p:extLst>
              <p:ext uri="{D42A27DB-BD31-4B8C-83A1-F6EECF244321}">
                <p14:modId xmlns:p14="http://schemas.microsoft.com/office/powerpoint/2010/main" val="3821372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7A206-EB1D-4804-A674-00CCC38429A6}"/>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EDF0BBD9-7082-46C0-AEAE-C2198A87D3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136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0C739-468E-40A3-B65A-C4F502EC6F09}"/>
              </a:ext>
            </a:extLst>
          </p:cNvPr>
          <p:cNvSpPr>
            <a:spLocks noGrp="1"/>
          </p:cNvSpPr>
          <p:nvPr>
            <p:ph type="title"/>
          </p:nvPr>
        </p:nvSpPr>
        <p:spPr/>
        <p:txBody>
          <a:bodyPr/>
          <a:lstStyle/>
          <a:p>
            <a:r>
              <a:rPr lang="en-US"/>
              <a:t>Instagram Interaction Rate | Yapı Kredi</a:t>
            </a:r>
          </a:p>
        </p:txBody>
      </p:sp>
      <p:graphicFrame>
        <p:nvGraphicFramePr>
          <p:cNvPr id="6" name="Chart Placeholder 5">
            <a:extLst>
              <a:ext uri="{FF2B5EF4-FFF2-40B4-BE49-F238E27FC236}">
                <a16:creationId xmlns:a16="http://schemas.microsoft.com/office/drawing/2014/main" id="{3D7B91F5-7135-4CA3-BD1A-76F29B830766}"/>
              </a:ext>
            </a:extLst>
          </p:cNvPr>
          <p:cNvGraphicFramePr>
            <a:graphicFrameLocks noGrp="1"/>
          </p:cNvGraphicFramePr>
          <p:nvPr>
            <p:ph type="chart" sz="quarter" idx="13"/>
            <p:extLst>
              <p:ext uri="{D42A27DB-BD31-4B8C-83A1-F6EECF244321}">
                <p14:modId xmlns:p14="http://schemas.microsoft.com/office/powerpoint/2010/main" val="1221302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E063C-992C-4ACD-8303-2D170760E7A6}"/>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172588C8-5C2A-4AD6-85A9-EE24529DD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63863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3238-F02B-4F12-99C9-D7C6776FAB3D}"/>
              </a:ext>
            </a:extLst>
          </p:cNvPr>
          <p:cNvSpPr>
            <a:spLocks noGrp="1"/>
          </p:cNvSpPr>
          <p:nvPr>
            <p:ph type="title"/>
          </p:nvPr>
        </p:nvSpPr>
        <p:spPr/>
        <p:txBody>
          <a:bodyPr/>
          <a:lstStyle/>
          <a:p>
            <a:r>
              <a:rPr lang="en-US"/>
              <a:t>Instagram Interactions by Post Type | Yapı Kredi</a:t>
            </a:r>
          </a:p>
        </p:txBody>
      </p:sp>
      <p:graphicFrame>
        <p:nvGraphicFramePr>
          <p:cNvPr id="6" name="Chart Placeholder 5">
            <a:extLst>
              <a:ext uri="{FF2B5EF4-FFF2-40B4-BE49-F238E27FC236}">
                <a16:creationId xmlns:a16="http://schemas.microsoft.com/office/drawing/2014/main" id="{F84C65FD-B11E-4D18-95B8-A46C305D83BE}"/>
              </a:ext>
            </a:extLst>
          </p:cNvPr>
          <p:cNvGraphicFramePr>
            <a:graphicFrameLocks noGrp="1"/>
          </p:cNvGraphicFramePr>
          <p:nvPr>
            <p:ph type="chart" sz="quarter" idx="13"/>
            <p:extLst>
              <p:ext uri="{D42A27DB-BD31-4B8C-83A1-F6EECF244321}">
                <p14:modId xmlns:p14="http://schemas.microsoft.com/office/powerpoint/2010/main" val="525769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299ACF-F221-4B7B-A098-624B39BC1B8A}"/>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D3F230DE-A3AD-4F87-87C7-92737B3D9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2892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AF531-92E3-44A5-A584-A2A4BDB54756}"/>
              </a:ext>
            </a:extLst>
          </p:cNvPr>
          <p:cNvSpPr>
            <a:spLocks noGrp="1"/>
          </p:cNvSpPr>
          <p:nvPr>
            <p:ph type="title"/>
          </p:nvPr>
        </p:nvSpPr>
        <p:spPr/>
        <p:txBody>
          <a:bodyPr/>
          <a:lstStyle/>
          <a:p>
            <a:r>
              <a:rPr lang="en-US"/>
              <a:t>Instagram Interaction Rate By Post Type | Yapı Kredi</a:t>
            </a:r>
          </a:p>
        </p:txBody>
      </p:sp>
      <p:graphicFrame>
        <p:nvGraphicFramePr>
          <p:cNvPr id="6" name="Chart Placeholder 5">
            <a:extLst>
              <a:ext uri="{FF2B5EF4-FFF2-40B4-BE49-F238E27FC236}">
                <a16:creationId xmlns:a16="http://schemas.microsoft.com/office/drawing/2014/main" id="{8ACEC804-406A-4AF0-A153-A7FC2E38D913}"/>
              </a:ext>
            </a:extLst>
          </p:cNvPr>
          <p:cNvGraphicFramePr>
            <a:graphicFrameLocks noGrp="1"/>
          </p:cNvGraphicFramePr>
          <p:nvPr>
            <p:ph type="chart" sz="quarter" idx="13"/>
            <p:extLst>
              <p:ext uri="{D42A27DB-BD31-4B8C-83A1-F6EECF244321}">
                <p14:modId xmlns:p14="http://schemas.microsoft.com/office/powerpoint/2010/main" val="1508576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D3E49-5B71-4E8A-8DE2-6EBC58A39C0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ED98BDB-4DA5-49F9-89DD-A15DDA9EA9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103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66A56-A6B6-43FF-8729-52AA7D2F174B}"/>
              </a:ext>
            </a:extLst>
          </p:cNvPr>
          <p:cNvSpPr>
            <a:spLocks noGrp="1"/>
          </p:cNvSpPr>
          <p:nvPr>
            <p:ph type="title"/>
          </p:nvPr>
        </p:nvSpPr>
        <p:spPr/>
        <p:txBody>
          <a:bodyPr/>
          <a:lstStyle/>
          <a:p>
            <a:r>
              <a:rPr lang="en-US"/>
              <a:t>Instagram Posts Table | Yapı Kredi - 1 of 6</a:t>
            </a:r>
          </a:p>
        </p:txBody>
      </p:sp>
      <p:graphicFrame>
        <p:nvGraphicFramePr>
          <p:cNvPr id="5" name="Table Placeholder 4">
            <a:extLst>
              <a:ext uri="{FF2B5EF4-FFF2-40B4-BE49-F238E27FC236}">
                <a16:creationId xmlns:a16="http://schemas.microsoft.com/office/drawing/2014/main" id="{D27FCD44-1303-4541-A2A5-0A179A878458}"/>
              </a:ext>
            </a:extLst>
          </p:cNvPr>
          <p:cNvGraphicFramePr>
            <a:graphicFrameLocks noGrp="1"/>
          </p:cNvGraphicFramePr>
          <p:nvPr>
            <p:ph type="tbl" sz="quarter" idx="13"/>
            <p:extLst>
              <p:ext uri="{D42A27DB-BD31-4B8C-83A1-F6EECF244321}">
                <p14:modId xmlns:p14="http://schemas.microsoft.com/office/powerpoint/2010/main" val="30986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2047670"/>
                    </a:ext>
                  </a:extLst>
                </a:gridCol>
                <a:gridCol w="1810512">
                  <a:extLst>
                    <a:ext uri="{9D8B030D-6E8A-4147-A177-3AD203B41FA5}">
                      <a16:colId xmlns:a16="http://schemas.microsoft.com/office/drawing/2014/main" val="1824751446"/>
                    </a:ext>
                  </a:extLst>
                </a:gridCol>
                <a:gridCol w="822960">
                  <a:extLst>
                    <a:ext uri="{9D8B030D-6E8A-4147-A177-3AD203B41FA5}">
                      <a16:colId xmlns:a16="http://schemas.microsoft.com/office/drawing/2014/main" val="4103393381"/>
                    </a:ext>
                  </a:extLst>
                </a:gridCol>
                <a:gridCol w="822960">
                  <a:extLst>
                    <a:ext uri="{9D8B030D-6E8A-4147-A177-3AD203B41FA5}">
                      <a16:colId xmlns:a16="http://schemas.microsoft.com/office/drawing/2014/main" val="2418426888"/>
                    </a:ext>
                  </a:extLst>
                </a:gridCol>
                <a:gridCol w="822960">
                  <a:extLst>
                    <a:ext uri="{9D8B030D-6E8A-4147-A177-3AD203B41FA5}">
                      <a16:colId xmlns:a16="http://schemas.microsoft.com/office/drawing/2014/main" val="2121855272"/>
                    </a:ext>
                  </a:extLst>
                </a:gridCol>
                <a:gridCol w="822960">
                  <a:extLst>
                    <a:ext uri="{9D8B030D-6E8A-4147-A177-3AD203B41FA5}">
                      <a16:colId xmlns:a16="http://schemas.microsoft.com/office/drawing/2014/main" val="1598269449"/>
                    </a:ext>
                  </a:extLst>
                </a:gridCol>
                <a:gridCol w="822960">
                  <a:extLst>
                    <a:ext uri="{9D8B030D-6E8A-4147-A177-3AD203B41FA5}">
                      <a16:colId xmlns:a16="http://schemas.microsoft.com/office/drawing/2014/main" val="1386247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39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- 2019-10-28 14:20:08</a:t>
                      </a:r>
                      <a:r>
                        <a:rPr kumimoji="0" lang="en-US" sz="1000" b="0" i="0" u="none" strike="noStrike" kern="1200" cap="none" spc="0" normalizeH="0" baseline="0" noProof="0">
                          <a:ln>
                            <a:noFill/>
                          </a:ln>
                          <a:solidFill>
                            <a:prstClr val="black"/>
                          </a:solidFill>
                          <a:effectLst/>
                          <a:uLnTx/>
                          <a:uFillTx/>
                          <a:latin typeface="+mn-lt"/>
                          <a:ea typeface="+mn-ea"/>
                          <a:cs typeface="+mn-cs"/>
                        </a:rPr>
                        <a:t>
 “Beni hatırlayınız…” Cumhuriyetimizin kurucusu Mustafa Kemal Atatürk’ün hayatı boyunca kaleme aldığı notlardan, telgraf mesajlarından, söylevlerinden ve meclis konuşmalarından alıntılarla birlikte Yapı Kredi Tarihi Arşivi’nden çok özel görüntüleri Ulu Önderimizin anısına sizler için derledik.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https://www.instagram.com/p/B4Kj3e6gBRn/media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21043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- 2019-10-29 06:02:34</a:t>
                      </a:r>
                      <a:r>
                        <a:rPr kumimoji="0" lang="en-US" sz="1000" b="0" i="0" u="none" strike="noStrike" kern="1200" cap="none" spc="0" normalizeH="0" baseline="0" noProof="0">
                          <a:ln>
                            <a:noFill/>
                          </a:ln>
                          <a:solidFill>
                            <a:prstClr val="black"/>
                          </a:solidFill>
                          <a:effectLst/>
                          <a:uLnTx/>
                          <a:uFillTx/>
                          <a:latin typeface="+mn-lt"/>
                          <a:ea typeface="+mn-ea"/>
                          <a:cs typeface="+mn-cs"/>
                        </a:rPr>
                        <a:t>
 Bu duruş; bağımsızlığın, özgürlüğün ve medeniyetin duruşu. Biz bu duruşu 96 yıl önce senden öğrendik, hiçbir zaman da kaybetmeyeceğiz. 29 Ekim Cumhuriyet Bayramımız kutlu olsun! 🇹🇷 #29Ekim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https://www.instagram.com/p/B4MMEfWHKaN/media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7740577"/>
                  </a:ext>
                </a:extLst>
              </a:tr>
            </a:tbl>
          </a:graphicData>
        </a:graphic>
      </p:graphicFrame>
      <p:sp>
        <p:nvSpPr>
          <p:cNvPr id="4" name="Text Placeholder 3">
            <a:extLst>
              <a:ext uri="{FF2B5EF4-FFF2-40B4-BE49-F238E27FC236}">
                <a16:creationId xmlns:a16="http://schemas.microsoft.com/office/drawing/2014/main" id="{2DE9BD03-AACE-4E0B-9043-CEB431CBD3A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174883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D64D-435A-4F51-B5A0-0D7FC926BB69}"/>
              </a:ext>
            </a:extLst>
          </p:cNvPr>
          <p:cNvSpPr>
            <a:spLocks noGrp="1"/>
          </p:cNvSpPr>
          <p:nvPr>
            <p:ph type="title"/>
          </p:nvPr>
        </p:nvSpPr>
        <p:spPr/>
        <p:txBody>
          <a:bodyPr/>
          <a:lstStyle/>
          <a:p>
            <a:r>
              <a:rPr lang="en-US"/>
              <a:t>Instagram Posts Table | Yapı Kredi - 2 of 6</a:t>
            </a:r>
          </a:p>
        </p:txBody>
      </p:sp>
      <p:graphicFrame>
        <p:nvGraphicFramePr>
          <p:cNvPr id="5" name="Table Placeholder 4">
            <a:extLst>
              <a:ext uri="{FF2B5EF4-FFF2-40B4-BE49-F238E27FC236}">
                <a16:creationId xmlns:a16="http://schemas.microsoft.com/office/drawing/2014/main" id="{FD0E06B3-D3ED-473D-88F4-F8A8F12A1B5C}"/>
              </a:ext>
            </a:extLst>
          </p:cNvPr>
          <p:cNvGraphicFramePr>
            <a:graphicFrameLocks noGrp="1"/>
          </p:cNvGraphicFramePr>
          <p:nvPr>
            <p:ph type="tbl" sz="quarter" idx="13"/>
            <p:extLst>
              <p:ext uri="{D42A27DB-BD31-4B8C-83A1-F6EECF244321}">
                <p14:modId xmlns:p14="http://schemas.microsoft.com/office/powerpoint/2010/main" val="1280157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2033474"/>
                    </a:ext>
                  </a:extLst>
                </a:gridCol>
                <a:gridCol w="1810512">
                  <a:extLst>
                    <a:ext uri="{9D8B030D-6E8A-4147-A177-3AD203B41FA5}">
                      <a16:colId xmlns:a16="http://schemas.microsoft.com/office/drawing/2014/main" val="4047773531"/>
                    </a:ext>
                  </a:extLst>
                </a:gridCol>
                <a:gridCol w="822960">
                  <a:extLst>
                    <a:ext uri="{9D8B030D-6E8A-4147-A177-3AD203B41FA5}">
                      <a16:colId xmlns:a16="http://schemas.microsoft.com/office/drawing/2014/main" val="4164404618"/>
                    </a:ext>
                  </a:extLst>
                </a:gridCol>
                <a:gridCol w="822960">
                  <a:extLst>
                    <a:ext uri="{9D8B030D-6E8A-4147-A177-3AD203B41FA5}">
                      <a16:colId xmlns:a16="http://schemas.microsoft.com/office/drawing/2014/main" val="4046717067"/>
                    </a:ext>
                  </a:extLst>
                </a:gridCol>
                <a:gridCol w="822960">
                  <a:extLst>
                    <a:ext uri="{9D8B030D-6E8A-4147-A177-3AD203B41FA5}">
                      <a16:colId xmlns:a16="http://schemas.microsoft.com/office/drawing/2014/main" val="1986283596"/>
                    </a:ext>
                  </a:extLst>
                </a:gridCol>
                <a:gridCol w="822960">
                  <a:extLst>
                    <a:ext uri="{9D8B030D-6E8A-4147-A177-3AD203B41FA5}">
                      <a16:colId xmlns:a16="http://schemas.microsoft.com/office/drawing/2014/main" val="130090016"/>
                    </a:ext>
                  </a:extLst>
                </a:gridCol>
                <a:gridCol w="822960">
                  <a:extLst>
                    <a:ext uri="{9D8B030D-6E8A-4147-A177-3AD203B41FA5}">
                      <a16:colId xmlns:a16="http://schemas.microsoft.com/office/drawing/2014/main" val="134892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01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- 2019-10-08 14:56:47</a:t>
                      </a:r>
                      <a:r>
                        <a:rPr kumimoji="0" lang="en-US" sz="1000" b="0" i="0" u="none" strike="noStrike" kern="1200" cap="none" spc="0" normalizeH="0" baseline="0" noProof="0">
                          <a:ln>
                            <a:noFill/>
                          </a:ln>
                          <a:solidFill>
                            <a:prstClr val="black"/>
                          </a:solidFill>
                          <a:effectLst/>
                          <a:uLnTx/>
                          <a:uFillTx/>
                          <a:latin typeface="+mn-lt"/>
                          <a:ea typeface="+mn-ea"/>
                          <a:cs typeface="+mn-cs"/>
                        </a:rPr>
                        <a:t>
 ‘’Yapı Kredi Koleksiyonu’ndan Renkler’’ sergisi Bursa'dan sonra Ankara’da!
Abidin Dino, Aliye Berger, İbrahim Çallı gibi Türk resim sanatına damga vuran ressamların eserlerinin yer aldığı, koleksiyonlarımız kapsamında düzenlenen en büyük sergi olan Ankara sergisini, 14 Kasım’a kadar Çankaya Belediyesi Çağdaş Sanatlar Merkezi’nde ücretsiz olarak ziyaret edebilirsiniz.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https://www.instagram.com/p/B3XIKcJHtqU/media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21140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- 2019-10-08 09:13:34</a:t>
                      </a:r>
                      <a:r>
                        <a:rPr kumimoji="0" lang="en-US" sz="1000" b="0" i="0" u="none" strike="noStrike" kern="1200" cap="none" spc="0" normalizeH="0" baseline="0" noProof="0">
                          <a:ln>
                            <a:noFill/>
                          </a:ln>
                          <a:solidFill>
                            <a:prstClr val="black"/>
                          </a:solidFill>
                          <a:effectLst/>
                          <a:uLnTx/>
                          <a:uFillTx/>
                          <a:latin typeface="+mn-lt"/>
                          <a:ea typeface="+mn-ea"/>
                          <a:cs typeface="+mn-cs"/>
                        </a:rPr>
                        <a:t>
 3 farklı rota, 3 ayrı hikaye, sınırsız eğlence!
#YapıKrediSummerEscape ile unutulmaz bir yazı geride bıraktık. 🏖
Bozcaada, Akyaka ve Kaş’ta gerçekleştirdiğimiz festivalin en keyifli anları videomuzda!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https://www.instagram.com/p/B3Wg4l0AmpP/media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362984259"/>
                  </a:ext>
                </a:extLst>
              </a:tr>
            </a:tbl>
          </a:graphicData>
        </a:graphic>
      </p:graphicFrame>
      <p:sp>
        <p:nvSpPr>
          <p:cNvPr id="4" name="Text Placeholder 3">
            <a:extLst>
              <a:ext uri="{FF2B5EF4-FFF2-40B4-BE49-F238E27FC236}">
                <a16:creationId xmlns:a16="http://schemas.microsoft.com/office/drawing/2014/main" id="{F0888F1F-69B2-40A9-98AE-A4E91C21CC6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73482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85AF9-947C-401E-89F8-F9027ECE2323}"/>
              </a:ext>
            </a:extLst>
          </p:cNvPr>
          <p:cNvSpPr>
            <a:spLocks noGrp="1"/>
          </p:cNvSpPr>
          <p:nvPr>
            <p:ph type="title"/>
          </p:nvPr>
        </p:nvSpPr>
        <p:spPr/>
        <p:txBody>
          <a:bodyPr/>
          <a:lstStyle/>
          <a:p>
            <a:r>
              <a:rPr lang="en-US"/>
              <a:t>Instagram Posts Table | Yapı Kredi - 3 of 6</a:t>
            </a:r>
          </a:p>
        </p:txBody>
      </p:sp>
      <p:graphicFrame>
        <p:nvGraphicFramePr>
          <p:cNvPr id="5" name="Table Placeholder 4">
            <a:extLst>
              <a:ext uri="{FF2B5EF4-FFF2-40B4-BE49-F238E27FC236}">
                <a16:creationId xmlns:a16="http://schemas.microsoft.com/office/drawing/2014/main" id="{29E4BE97-5F70-4914-8F03-EDD5A57FC3C4}"/>
              </a:ext>
            </a:extLst>
          </p:cNvPr>
          <p:cNvGraphicFramePr>
            <a:graphicFrameLocks noGrp="1"/>
          </p:cNvGraphicFramePr>
          <p:nvPr>
            <p:ph type="tbl" sz="quarter" idx="13"/>
            <p:extLst>
              <p:ext uri="{D42A27DB-BD31-4B8C-83A1-F6EECF244321}">
                <p14:modId xmlns:p14="http://schemas.microsoft.com/office/powerpoint/2010/main" val="1688355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8769962"/>
                    </a:ext>
                  </a:extLst>
                </a:gridCol>
                <a:gridCol w="1810512">
                  <a:extLst>
                    <a:ext uri="{9D8B030D-6E8A-4147-A177-3AD203B41FA5}">
                      <a16:colId xmlns:a16="http://schemas.microsoft.com/office/drawing/2014/main" val="4200242936"/>
                    </a:ext>
                  </a:extLst>
                </a:gridCol>
                <a:gridCol w="822960">
                  <a:extLst>
                    <a:ext uri="{9D8B030D-6E8A-4147-A177-3AD203B41FA5}">
                      <a16:colId xmlns:a16="http://schemas.microsoft.com/office/drawing/2014/main" val="2138911982"/>
                    </a:ext>
                  </a:extLst>
                </a:gridCol>
                <a:gridCol w="822960">
                  <a:extLst>
                    <a:ext uri="{9D8B030D-6E8A-4147-A177-3AD203B41FA5}">
                      <a16:colId xmlns:a16="http://schemas.microsoft.com/office/drawing/2014/main" val="352777615"/>
                    </a:ext>
                  </a:extLst>
                </a:gridCol>
                <a:gridCol w="822960">
                  <a:extLst>
                    <a:ext uri="{9D8B030D-6E8A-4147-A177-3AD203B41FA5}">
                      <a16:colId xmlns:a16="http://schemas.microsoft.com/office/drawing/2014/main" val="3387165270"/>
                    </a:ext>
                  </a:extLst>
                </a:gridCol>
                <a:gridCol w="822960">
                  <a:extLst>
                    <a:ext uri="{9D8B030D-6E8A-4147-A177-3AD203B41FA5}">
                      <a16:colId xmlns:a16="http://schemas.microsoft.com/office/drawing/2014/main" val="4005455125"/>
                    </a:ext>
                  </a:extLst>
                </a:gridCol>
                <a:gridCol w="822960">
                  <a:extLst>
                    <a:ext uri="{9D8B030D-6E8A-4147-A177-3AD203B41FA5}">
                      <a16:colId xmlns:a16="http://schemas.microsoft.com/office/drawing/2014/main" val="29308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45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- 2019-10-09 11:41:24</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bio’muzdaki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https://www.instagram.com/p/B3ZWmNwA33F/media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28617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- 2019-10-09 11:44:25</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Yapı Kredi Digitalent’a katıl, özel eğitimler, uzun dönem staj imkanı ve farklı deneyimlerle iş hayatına tam donanımlı başla! 😎 Başvurmak için bio’muzdaki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https://www.instagram.com/p/B3ZW8ZPg5aU/media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784147533"/>
                  </a:ext>
                </a:extLst>
              </a:tr>
            </a:tbl>
          </a:graphicData>
        </a:graphic>
      </p:graphicFrame>
      <p:sp>
        <p:nvSpPr>
          <p:cNvPr id="4" name="Text Placeholder 3">
            <a:extLst>
              <a:ext uri="{FF2B5EF4-FFF2-40B4-BE49-F238E27FC236}">
                <a16:creationId xmlns:a16="http://schemas.microsoft.com/office/drawing/2014/main" id="{C6AED2A7-13AC-42FA-AF74-ED1838AE8D2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4711430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CC560-C2F1-415B-9970-380090CEF655}"/>
              </a:ext>
            </a:extLst>
          </p:cNvPr>
          <p:cNvSpPr>
            <a:spLocks noGrp="1"/>
          </p:cNvSpPr>
          <p:nvPr>
            <p:ph type="title"/>
          </p:nvPr>
        </p:nvSpPr>
        <p:spPr/>
        <p:txBody>
          <a:bodyPr/>
          <a:lstStyle/>
          <a:p>
            <a:r>
              <a:rPr lang="en-US"/>
              <a:t>Instagram Posts Table | Yapı Kredi - 4 of 6</a:t>
            </a:r>
          </a:p>
        </p:txBody>
      </p:sp>
      <p:graphicFrame>
        <p:nvGraphicFramePr>
          <p:cNvPr id="5" name="Table Placeholder 4">
            <a:extLst>
              <a:ext uri="{FF2B5EF4-FFF2-40B4-BE49-F238E27FC236}">
                <a16:creationId xmlns:a16="http://schemas.microsoft.com/office/drawing/2014/main" id="{29230410-A266-45DB-9186-505132E6C558}"/>
              </a:ext>
            </a:extLst>
          </p:cNvPr>
          <p:cNvGraphicFramePr>
            <a:graphicFrameLocks noGrp="1"/>
          </p:cNvGraphicFramePr>
          <p:nvPr>
            <p:ph type="tbl" sz="quarter" idx="13"/>
            <p:extLst>
              <p:ext uri="{D42A27DB-BD31-4B8C-83A1-F6EECF244321}">
                <p14:modId xmlns:p14="http://schemas.microsoft.com/office/powerpoint/2010/main" val="1695781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0958751"/>
                    </a:ext>
                  </a:extLst>
                </a:gridCol>
                <a:gridCol w="1810512">
                  <a:extLst>
                    <a:ext uri="{9D8B030D-6E8A-4147-A177-3AD203B41FA5}">
                      <a16:colId xmlns:a16="http://schemas.microsoft.com/office/drawing/2014/main" val="763833450"/>
                    </a:ext>
                  </a:extLst>
                </a:gridCol>
                <a:gridCol w="822960">
                  <a:extLst>
                    <a:ext uri="{9D8B030D-6E8A-4147-A177-3AD203B41FA5}">
                      <a16:colId xmlns:a16="http://schemas.microsoft.com/office/drawing/2014/main" val="4249732182"/>
                    </a:ext>
                  </a:extLst>
                </a:gridCol>
                <a:gridCol w="822960">
                  <a:extLst>
                    <a:ext uri="{9D8B030D-6E8A-4147-A177-3AD203B41FA5}">
                      <a16:colId xmlns:a16="http://schemas.microsoft.com/office/drawing/2014/main" val="1835771368"/>
                    </a:ext>
                  </a:extLst>
                </a:gridCol>
                <a:gridCol w="822960">
                  <a:extLst>
                    <a:ext uri="{9D8B030D-6E8A-4147-A177-3AD203B41FA5}">
                      <a16:colId xmlns:a16="http://schemas.microsoft.com/office/drawing/2014/main" val="3054359276"/>
                    </a:ext>
                  </a:extLst>
                </a:gridCol>
                <a:gridCol w="822960">
                  <a:extLst>
                    <a:ext uri="{9D8B030D-6E8A-4147-A177-3AD203B41FA5}">
                      <a16:colId xmlns:a16="http://schemas.microsoft.com/office/drawing/2014/main" val="1650593249"/>
                    </a:ext>
                  </a:extLst>
                </a:gridCol>
                <a:gridCol w="822960">
                  <a:extLst>
                    <a:ext uri="{9D8B030D-6E8A-4147-A177-3AD203B41FA5}">
                      <a16:colId xmlns:a16="http://schemas.microsoft.com/office/drawing/2014/main" val="3118623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631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- 2019-10-07 17:02:22</a:t>
                      </a:r>
                      <a:r>
                        <a:rPr kumimoji="0" lang="en-US" sz="1000" b="0" i="0" u="none" strike="noStrike" kern="1200" cap="none" spc="0" normalizeH="0" baseline="0" noProof="0">
                          <a:ln>
                            <a:noFill/>
                          </a:ln>
                          <a:solidFill>
                            <a:prstClr val="black"/>
                          </a:solidFill>
                          <a:effectLst/>
                          <a:uLnTx/>
                          <a:uFillTx/>
                          <a:latin typeface="+mn-lt"/>
                          <a:ea typeface="+mn-ea"/>
                          <a:cs typeface="+mn-cs"/>
                        </a:rPr>
                        <a:t>
 Yapı Kredi 75. Yıl Buluşmaları kapsamında gerçekleşen Fotoğraf Kulübü’nde bu ay Merih Akoğul Türkiye’de sualtı fotoğrafçılığının önemli isimlerinden Alptekin Baloğlu ve Saygun Dura ile bir araya geliyor. "Sualtı Dünyasının Gizemi" 9 Ekim Çarşamba 18:30’da #YapıKrediKültürSanat'ta.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https://www.instagram.com/p/B3UxuHeg6z4/media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68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- 2019-10-14 16:21:42</a:t>
                      </a:r>
                      <a:r>
                        <a:rPr kumimoji="0" lang="en-US" sz="1000" b="0" i="0" u="none" strike="noStrike" kern="1200" cap="none" spc="0" normalizeH="0" baseline="0" noProof="0">
                          <a:ln>
                            <a:noFill/>
                          </a:ln>
                          <a:solidFill>
                            <a:prstClr val="black"/>
                          </a:solidFill>
                          <a:effectLst/>
                          <a:uLnTx/>
                          <a:uFillTx/>
                          <a:latin typeface="+mn-lt"/>
                          <a:ea typeface="+mn-ea"/>
                          <a:cs typeface="+mn-cs"/>
                        </a:rPr>
                        <a:t>
 Yapı Kredi Kültür Sanat galerisi, bir saatliğine bir sergi mekânı olmaktan çıkacak ve sanatla sihrin iç içe geçtiği harika bir gösteriye sahne olacak. 75. Yıl Buluşmaları kapsamında gerçekleşecek gösteride sihirbaz Kubilay QB Tunçer, Abrakadabra sergisini 17 Ekim’de sihirle buluşturacak. Bilet almak için profilimizdeki linke tıklayın.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https://www.instagram.com/p/B3mupoWAfnJ/media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6929843"/>
                  </a:ext>
                </a:extLst>
              </a:tr>
            </a:tbl>
          </a:graphicData>
        </a:graphic>
      </p:graphicFrame>
      <p:sp>
        <p:nvSpPr>
          <p:cNvPr id="4" name="Text Placeholder 3">
            <a:extLst>
              <a:ext uri="{FF2B5EF4-FFF2-40B4-BE49-F238E27FC236}">
                <a16:creationId xmlns:a16="http://schemas.microsoft.com/office/drawing/2014/main" id="{4F0C29BE-4B56-4E9C-8D84-588A277306F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422822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79702-60F0-497E-B4B4-293C661242D6}"/>
              </a:ext>
            </a:extLst>
          </p:cNvPr>
          <p:cNvSpPr>
            <a:spLocks noGrp="1"/>
          </p:cNvSpPr>
          <p:nvPr>
            <p:ph type="title"/>
          </p:nvPr>
        </p:nvSpPr>
        <p:spPr/>
        <p:txBody>
          <a:bodyPr/>
          <a:lstStyle/>
          <a:p>
            <a:r>
              <a:rPr lang="en-US"/>
              <a:t>Instagram Posts Table | Yapı Kredi - 5 of 6</a:t>
            </a:r>
          </a:p>
        </p:txBody>
      </p:sp>
      <p:graphicFrame>
        <p:nvGraphicFramePr>
          <p:cNvPr id="5" name="Table Placeholder 4">
            <a:extLst>
              <a:ext uri="{FF2B5EF4-FFF2-40B4-BE49-F238E27FC236}">
                <a16:creationId xmlns:a16="http://schemas.microsoft.com/office/drawing/2014/main" id="{AA5AD16C-CEDE-497E-A0CB-2F964E4DB3E7}"/>
              </a:ext>
            </a:extLst>
          </p:cNvPr>
          <p:cNvGraphicFramePr>
            <a:graphicFrameLocks noGrp="1"/>
          </p:cNvGraphicFramePr>
          <p:nvPr>
            <p:ph type="tbl" sz="quarter" idx="13"/>
            <p:extLst>
              <p:ext uri="{D42A27DB-BD31-4B8C-83A1-F6EECF244321}">
                <p14:modId xmlns:p14="http://schemas.microsoft.com/office/powerpoint/2010/main" val="1150112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6407891"/>
                    </a:ext>
                  </a:extLst>
                </a:gridCol>
                <a:gridCol w="1810512">
                  <a:extLst>
                    <a:ext uri="{9D8B030D-6E8A-4147-A177-3AD203B41FA5}">
                      <a16:colId xmlns:a16="http://schemas.microsoft.com/office/drawing/2014/main" val="3206164309"/>
                    </a:ext>
                  </a:extLst>
                </a:gridCol>
                <a:gridCol w="822960">
                  <a:extLst>
                    <a:ext uri="{9D8B030D-6E8A-4147-A177-3AD203B41FA5}">
                      <a16:colId xmlns:a16="http://schemas.microsoft.com/office/drawing/2014/main" val="1726111684"/>
                    </a:ext>
                  </a:extLst>
                </a:gridCol>
                <a:gridCol w="822960">
                  <a:extLst>
                    <a:ext uri="{9D8B030D-6E8A-4147-A177-3AD203B41FA5}">
                      <a16:colId xmlns:a16="http://schemas.microsoft.com/office/drawing/2014/main" val="2661946267"/>
                    </a:ext>
                  </a:extLst>
                </a:gridCol>
                <a:gridCol w="822960">
                  <a:extLst>
                    <a:ext uri="{9D8B030D-6E8A-4147-A177-3AD203B41FA5}">
                      <a16:colId xmlns:a16="http://schemas.microsoft.com/office/drawing/2014/main" val="2140630873"/>
                    </a:ext>
                  </a:extLst>
                </a:gridCol>
                <a:gridCol w="822960">
                  <a:extLst>
                    <a:ext uri="{9D8B030D-6E8A-4147-A177-3AD203B41FA5}">
                      <a16:colId xmlns:a16="http://schemas.microsoft.com/office/drawing/2014/main" val="1349387357"/>
                    </a:ext>
                  </a:extLst>
                </a:gridCol>
                <a:gridCol w="822960">
                  <a:extLst>
                    <a:ext uri="{9D8B030D-6E8A-4147-A177-3AD203B41FA5}">
                      <a16:colId xmlns:a16="http://schemas.microsoft.com/office/drawing/2014/main" val="202318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81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- 2019-10-22 12:45:35</a:t>
                      </a:r>
                      <a:r>
                        <a:rPr kumimoji="0" lang="en-US" sz="1000" b="0" i="0" u="none" strike="noStrike" kern="1200" cap="none" spc="0" normalizeH="0" baseline="0" noProof="0">
                          <a:ln>
                            <a:noFill/>
                          </a:ln>
                          <a:solidFill>
                            <a:prstClr val="black"/>
                          </a:solidFill>
                          <a:effectLst/>
                          <a:uLnTx/>
                          <a:uFillTx/>
                          <a:latin typeface="+mn-lt"/>
                          <a:ea typeface="+mn-ea"/>
                          <a:cs typeface="+mn-cs"/>
                        </a:rPr>
                        <a:t>
 “Code.YapıKredi ile Geleceğin Kültürel Kodları” etkinlik serisi, teknolojinin farklı alanlarına ilgi duyan izleyicilerle alanında uzman kişileri bir araya getirmeye devam ediyor. Serinin yeni halkası "Teknoloji ile Sanatın Dönüşümü: Rönesans 2.0" ile teknolojinin sanatla birlikteliğinin ele alınacağı etkinlik 25 Ekim Cuma 19.00'da Yapı Kredi Kültür Sanat Loca'da!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https://www.instagram.com/p/B368OXtHQZJ/media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583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- 2019-10-09 07:27:13</a:t>
                      </a:r>
                      <a:r>
                        <a:rPr kumimoji="0" lang="en-US" sz="1000" b="0" i="0" u="none" strike="noStrike" kern="1200" cap="none" spc="0" normalizeH="0" baseline="0" noProof="0">
                          <a:ln>
                            <a:noFill/>
                          </a:ln>
                          <a:solidFill>
                            <a:prstClr val="black"/>
                          </a:solidFill>
                          <a:effectLst/>
                          <a:uLnTx/>
                          <a:uFillTx/>
                          <a:latin typeface="+mn-lt"/>
                          <a:ea typeface="+mn-ea"/>
                          <a:cs typeface="+mn-cs"/>
                        </a:rPr>
                        <a:t>
 Popüler şarkıları caz ve swing’le buluşturan Postmodern Jukebox Yapı Kredi 75. Yıl Konserleri kapsamında 27 Ekim’de İzmir’de, 28 Ekim’de Ankara’da ve 29 Ekim’de İstanbul’da sahne alıyor. 🎙 Biletler Yapı Kredi kartlarına özel %15 indirim fırsatıyla Biletix.com’da!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https://www.instagram.com/p/B3Y5OUbgwJn/media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8769032"/>
                  </a:ext>
                </a:extLst>
              </a:tr>
            </a:tbl>
          </a:graphicData>
        </a:graphic>
      </p:graphicFrame>
      <p:sp>
        <p:nvSpPr>
          <p:cNvPr id="4" name="Text Placeholder 3">
            <a:extLst>
              <a:ext uri="{FF2B5EF4-FFF2-40B4-BE49-F238E27FC236}">
                <a16:creationId xmlns:a16="http://schemas.microsoft.com/office/drawing/2014/main" id="{1CD067FD-E0A4-4416-BCDE-EF8EB4533BF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4944632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D95C4-024A-4C41-9FC4-F7986DA6EB11}"/>
              </a:ext>
            </a:extLst>
          </p:cNvPr>
          <p:cNvSpPr>
            <a:spLocks noGrp="1"/>
          </p:cNvSpPr>
          <p:nvPr>
            <p:ph type="title"/>
          </p:nvPr>
        </p:nvSpPr>
        <p:spPr/>
        <p:txBody>
          <a:bodyPr/>
          <a:lstStyle/>
          <a:p>
            <a:r>
              <a:rPr lang="en-US"/>
              <a:t>Instagram Posts Table | Yapı Kredi - 6 of 6</a:t>
            </a:r>
          </a:p>
        </p:txBody>
      </p:sp>
      <p:graphicFrame>
        <p:nvGraphicFramePr>
          <p:cNvPr id="5" name="Table Placeholder 4">
            <a:extLst>
              <a:ext uri="{FF2B5EF4-FFF2-40B4-BE49-F238E27FC236}">
                <a16:creationId xmlns:a16="http://schemas.microsoft.com/office/drawing/2014/main" id="{407DB16C-7B2D-4FBD-BAEA-99FAE059FBF2}"/>
              </a:ext>
            </a:extLst>
          </p:cNvPr>
          <p:cNvGraphicFramePr>
            <a:graphicFrameLocks noGrp="1"/>
          </p:cNvGraphicFramePr>
          <p:nvPr>
            <p:ph type="tbl" sz="quarter" idx="13"/>
            <p:extLst>
              <p:ext uri="{D42A27DB-BD31-4B8C-83A1-F6EECF244321}">
                <p14:modId xmlns:p14="http://schemas.microsoft.com/office/powerpoint/2010/main" val="204403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2369472"/>
                    </a:ext>
                  </a:extLst>
                </a:gridCol>
                <a:gridCol w="1810512">
                  <a:extLst>
                    <a:ext uri="{9D8B030D-6E8A-4147-A177-3AD203B41FA5}">
                      <a16:colId xmlns:a16="http://schemas.microsoft.com/office/drawing/2014/main" val="176182327"/>
                    </a:ext>
                  </a:extLst>
                </a:gridCol>
                <a:gridCol w="822960">
                  <a:extLst>
                    <a:ext uri="{9D8B030D-6E8A-4147-A177-3AD203B41FA5}">
                      <a16:colId xmlns:a16="http://schemas.microsoft.com/office/drawing/2014/main" val="829307475"/>
                    </a:ext>
                  </a:extLst>
                </a:gridCol>
                <a:gridCol w="822960">
                  <a:extLst>
                    <a:ext uri="{9D8B030D-6E8A-4147-A177-3AD203B41FA5}">
                      <a16:colId xmlns:a16="http://schemas.microsoft.com/office/drawing/2014/main" val="2849376889"/>
                    </a:ext>
                  </a:extLst>
                </a:gridCol>
                <a:gridCol w="822960">
                  <a:extLst>
                    <a:ext uri="{9D8B030D-6E8A-4147-A177-3AD203B41FA5}">
                      <a16:colId xmlns:a16="http://schemas.microsoft.com/office/drawing/2014/main" val="4282757044"/>
                    </a:ext>
                  </a:extLst>
                </a:gridCol>
                <a:gridCol w="822960">
                  <a:extLst>
                    <a:ext uri="{9D8B030D-6E8A-4147-A177-3AD203B41FA5}">
                      <a16:colId xmlns:a16="http://schemas.microsoft.com/office/drawing/2014/main" val="1497718229"/>
                    </a:ext>
                  </a:extLst>
                </a:gridCol>
                <a:gridCol w="822960">
                  <a:extLst>
                    <a:ext uri="{9D8B030D-6E8A-4147-A177-3AD203B41FA5}">
                      <a16:colId xmlns:a16="http://schemas.microsoft.com/office/drawing/2014/main" val="207417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442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- 2019-10-01 17:12:56</a:t>
                      </a:r>
                      <a:r>
                        <a:rPr kumimoji="0" lang="en-US" sz="1000" b="0" i="0" u="none" strike="noStrike" kern="1200" cap="none" spc="0" normalizeH="0" baseline="0" noProof="0">
                          <a:ln>
                            <a:noFill/>
                          </a:ln>
                          <a:solidFill>
                            <a:prstClr val="black"/>
                          </a:solidFill>
                          <a:effectLst/>
                          <a:uLnTx/>
                          <a:uFillTx/>
                          <a:latin typeface="+mn-lt"/>
                          <a:ea typeface="+mn-ea"/>
                          <a:cs typeface="+mn-cs"/>
                        </a:rPr>
                        <a:t>
 Abrakadabra sergisi sihre ve sihirbazlığa göndermeler yapıyor. Peki gerçek bir sihirbaz bu işlere ne diyor? Kubilay QB Tunçer ve Halil Altındere ile "Sanatçı ve Sihirbaz: Kim Hangisi?” adlı söyleşimiz 3 Ekim Perşembe günü, 18:30’da yapikredikultursanat'ta.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https://www.instagram.com/p/B3FWFQSH137/media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467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- 2019-10-21 09:16:03</a:t>
                      </a:r>
                      <a:r>
                        <a:rPr kumimoji="0" lang="en-US" sz="1000" b="0" i="0" u="none" strike="noStrike" kern="1200" cap="none" spc="0" normalizeH="0" baseline="0" noProof="0">
                          <a:ln>
                            <a:noFill/>
                          </a:ln>
                          <a:solidFill>
                            <a:prstClr val="black"/>
                          </a:solidFill>
                          <a:effectLst/>
                          <a:uLnTx/>
                          <a:uFillTx/>
                          <a:latin typeface="+mn-lt"/>
                          <a:ea typeface="+mn-ea"/>
                          <a:cs typeface="+mn-cs"/>
                        </a:rPr>
                        <a:t>
 Yapı Kredi 75. Yıl Buluşmaları kapsamında gerçekleştireceğimiz “Şu Şehirden Kaçış İsteğimiz...” söyleşisi ile hayatını gezerek kazananlarla ve başka türlü bir şehir hayatı mümkün diyenlerle konuşacağız. “Başka bir hayat mümkün mü?” diyen herkesi 23 Ekim’de yapikredibomontiada‘ya bekliyoruz.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https://www.instagram.com/p/B33_gQBAOyt/media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04:05:32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0588261"/>
                  </a:ext>
                </a:extLst>
              </a:tr>
            </a:tbl>
          </a:graphicData>
        </a:graphic>
      </p:graphicFrame>
      <p:sp>
        <p:nvSpPr>
          <p:cNvPr id="4" name="Text Placeholder 3">
            <a:extLst>
              <a:ext uri="{FF2B5EF4-FFF2-40B4-BE49-F238E27FC236}">
                <a16:creationId xmlns:a16="http://schemas.microsoft.com/office/drawing/2014/main" id="{6CF3083C-2E3E-4AF1-ACE9-FD48900FD24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1942621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9370-F6E6-41E1-A038-EB1702592232}"/>
              </a:ext>
            </a:extLst>
          </p:cNvPr>
          <p:cNvSpPr>
            <a:spLocks noGrp="1"/>
          </p:cNvSpPr>
          <p:nvPr>
            <p:ph type="title"/>
          </p:nvPr>
        </p:nvSpPr>
        <p:spPr/>
        <p:txBody>
          <a:bodyPr/>
          <a:lstStyle/>
          <a:p>
            <a:r>
              <a:rPr lang="en-US"/>
              <a:t>Instagram Stories Table  | Yapı Kredi - 1 of 5</a:t>
            </a:r>
          </a:p>
        </p:txBody>
      </p:sp>
      <p:graphicFrame>
        <p:nvGraphicFramePr>
          <p:cNvPr id="5" name="Table Placeholder 4">
            <a:extLst>
              <a:ext uri="{FF2B5EF4-FFF2-40B4-BE49-F238E27FC236}">
                <a16:creationId xmlns:a16="http://schemas.microsoft.com/office/drawing/2014/main" id="{C2FE107B-D92F-4184-8493-956D0DD278B2}"/>
              </a:ext>
            </a:extLst>
          </p:cNvPr>
          <p:cNvGraphicFramePr>
            <a:graphicFrameLocks noGrp="1"/>
          </p:cNvGraphicFramePr>
          <p:nvPr>
            <p:ph type="tbl" sz="quarter" idx="13"/>
            <p:extLst>
              <p:ext uri="{D42A27DB-BD31-4B8C-83A1-F6EECF244321}">
                <p14:modId xmlns:p14="http://schemas.microsoft.com/office/powerpoint/2010/main" val="350135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28056981"/>
                    </a:ext>
                  </a:extLst>
                </a:gridCol>
                <a:gridCol w="1316736">
                  <a:extLst>
                    <a:ext uri="{9D8B030D-6E8A-4147-A177-3AD203B41FA5}">
                      <a16:colId xmlns:a16="http://schemas.microsoft.com/office/drawing/2014/main" val="2027931578"/>
                    </a:ext>
                  </a:extLst>
                </a:gridCol>
                <a:gridCol w="658368">
                  <a:extLst>
                    <a:ext uri="{9D8B030D-6E8A-4147-A177-3AD203B41FA5}">
                      <a16:colId xmlns:a16="http://schemas.microsoft.com/office/drawing/2014/main" val="1120309967"/>
                    </a:ext>
                  </a:extLst>
                </a:gridCol>
                <a:gridCol w="658368">
                  <a:extLst>
                    <a:ext uri="{9D8B030D-6E8A-4147-A177-3AD203B41FA5}">
                      <a16:colId xmlns:a16="http://schemas.microsoft.com/office/drawing/2014/main" val="1297428505"/>
                    </a:ext>
                  </a:extLst>
                </a:gridCol>
                <a:gridCol w="658368">
                  <a:extLst>
                    <a:ext uri="{9D8B030D-6E8A-4147-A177-3AD203B41FA5}">
                      <a16:colId xmlns:a16="http://schemas.microsoft.com/office/drawing/2014/main" val="1217392029"/>
                    </a:ext>
                  </a:extLst>
                </a:gridCol>
                <a:gridCol w="658368">
                  <a:extLst>
                    <a:ext uri="{9D8B030D-6E8A-4147-A177-3AD203B41FA5}">
                      <a16:colId xmlns:a16="http://schemas.microsoft.com/office/drawing/2014/main" val="3837879225"/>
                    </a:ext>
                  </a:extLst>
                </a:gridCol>
                <a:gridCol w="658368">
                  <a:extLst>
                    <a:ext uri="{9D8B030D-6E8A-4147-A177-3AD203B41FA5}">
                      <a16:colId xmlns:a16="http://schemas.microsoft.com/office/drawing/2014/main" val="2003789610"/>
                    </a:ext>
                  </a:extLst>
                </a:gridCol>
                <a:gridCol w="658368">
                  <a:extLst>
                    <a:ext uri="{9D8B030D-6E8A-4147-A177-3AD203B41FA5}">
                      <a16:colId xmlns:a16="http://schemas.microsoft.com/office/drawing/2014/main" val="1315966870"/>
                    </a:ext>
                  </a:extLst>
                </a:gridCol>
                <a:gridCol w="658368">
                  <a:extLst>
                    <a:ext uri="{9D8B030D-6E8A-4147-A177-3AD203B41FA5}">
                      <a16:colId xmlns:a16="http://schemas.microsoft.com/office/drawing/2014/main" val="3169185221"/>
                    </a:ext>
                  </a:extLst>
                </a:gridCol>
                <a:gridCol w="658368">
                  <a:extLst>
                    <a:ext uri="{9D8B030D-6E8A-4147-A177-3AD203B41FA5}">
                      <a16:colId xmlns:a16="http://schemas.microsoft.com/office/drawing/2014/main" val="342716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6527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- 2019-10-29 18:24:19</a:t>
                      </a:r>
                      <a:r>
                        <a:rPr kumimoji="0" lang="en-US" sz="1000" b="0" i="0" u="none" strike="noStrike" kern="1200" cap="none" spc="0" normalizeH="0" baseline="0" noProof="0">
                          <a:ln>
                            <a:noFill/>
                          </a:ln>
                          <a:solidFill>
                            <a:prstClr val="black"/>
                          </a:solidFill>
                          <a:effectLst/>
                          <a:uLnTx/>
                          <a:uFillTx/>
                          <a:latin typeface="+mn-lt"/>
                          <a:ea typeface="+mn-ea"/>
                          <a:cs typeface="+mn-cs"/>
                        </a:rPr>
                        <a:t>
 Yapı Kredi 75. Yıl Konserleri 
kapsamında gerçekleşecek Postmodern Jukebox konseri öncesi İstanbul Lindy Hoppers grubunun dans gösterisiyle geceye hazırlanıyoruz.💃🏻🕺🏼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https://scontent.xx.fbcdn.net/v/t51.12442-15/70833688_412008533059032_4417023971454583739_n.jpg?_nc_cat=100&amp;_nc_oc=AQlvKfwcmuAj7DkAvgZBvCbZJtGY_qL20UrdGtjAEEkrYkHt6WhfU8JOMquK_g5jF7U&amp;_nc_ht=scontent.xx&amp;oh=c034d7259df296d708c10eaad87e6f18&amp;oe=5E541C63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17:30:59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2465300810"/>
                  </a:ext>
                </a:extLst>
              </a:tr>
            </a:tbl>
          </a:graphicData>
        </a:graphic>
      </p:graphicFrame>
      <p:sp>
        <p:nvSpPr>
          <p:cNvPr id="4" name="Text Placeholder 3">
            <a:extLst>
              <a:ext uri="{FF2B5EF4-FFF2-40B4-BE49-F238E27FC236}">
                <a16:creationId xmlns:a16="http://schemas.microsoft.com/office/drawing/2014/main" id="{A0F3DBD6-14B7-4465-886C-B47F95BC786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0958247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DB2E4-A60C-4D68-83B1-40BB992D96A7}"/>
              </a:ext>
            </a:extLst>
          </p:cNvPr>
          <p:cNvSpPr>
            <a:spLocks noGrp="1"/>
          </p:cNvSpPr>
          <p:nvPr>
            <p:ph type="title"/>
          </p:nvPr>
        </p:nvSpPr>
        <p:spPr/>
        <p:txBody>
          <a:bodyPr/>
          <a:lstStyle/>
          <a:p>
            <a:r>
              <a:rPr lang="en-US"/>
              <a:t>Instagram Stories Table  | Yapı Kredi - 2 of 5</a:t>
            </a:r>
          </a:p>
        </p:txBody>
      </p:sp>
      <p:graphicFrame>
        <p:nvGraphicFramePr>
          <p:cNvPr id="5" name="Table Placeholder 4">
            <a:extLst>
              <a:ext uri="{FF2B5EF4-FFF2-40B4-BE49-F238E27FC236}">
                <a16:creationId xmlns:a16="http://schemas.microsoft.com/office/drawing/2014/main" id="{B783D934-5E49-4CBF-A792-82DF74924BE0}"/>
              </a:ext>
            </a:extLst>
          </p:cNvPr>
          <p:cNvGraphicFramePr>
            <a:graphicFrameLocks noGrp="1"/>
          </p:cNvGraphicFramePr>
          <p:nvPr>
            <p:ph type="tbl" sz="quarter" idx="13"/>
            <p:extLst>
              <p:ext uri="{D42A27DB-BD31-4B8C-83A1-F6EECF244321}">
                <p14:modId xmlns:p14="http://schemas.microsoft.com/office/powerpoint/2010/main" val="407254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99198927"/>
                    </a:ext>
                  </a:extLst>
                </a:gridCol>
                <a:gridCol w="1316736">
                  <a:extLst>
                    <a:ext uri="{9D8B030D-6E8A-4147-A177-3AD203B41FA5}">
                      <a16:colId xmlns:a16="http://schemas.microsoft.com/office/drawing/2014/main" val="2402095670"/>
                    </a:ext>
                  </a:extLst>
                </a:gridCol>
                <a:gridCol w="658368">
                  <a:extLst>
                    <a:ext uri="{9D8B030D-6E8A-4147-A177-3AD203B41FA5}">
                      <a16:colId xmlns:a16="http://schemas.microsoft.com/office/drawing/2014/main" val="2015018897"/>
                    </a:ext>
                  </a:extLst>
                </a:gridCol>
                <a:gridCol w="658368">
                  <a:extLst>
                    <a:ext uri="{9D8B030D-6E8A-4147-A177-3AD203B41FA5}">
                      <a16:colId xmlns:a16="http://schemas.microsoft.com/office/drawing/2014/main" val="1576832224"/>
                    </a:ext>
                  </a:extLst>
                </a:gridCol>
                <a:gridCol w="658368">
                  <a:extLst>
                    <a:ext uri="{9D8B030D-6E8A-4147-A177-3AD203B41FA5}">
                      <a16:colId xmlns:a16="http://schemas.microsoft.com/office/drawing/2014/main" val="3492772801"/>
                    </a:ext>
                  </a:extLst>
                </a:gridCol>
                <a:gridCol w="658368">
                  <a:extLst>
                    <a:ext uri="{9D8B030D-6E8A-4147-A177-3AD203B41FA5}">
                      <a16:colId xmlns:a16="http://schemas.microsoft.com/office/drawing/2014/main" val="3389003499"/>
                    </a:ext>
                  </a:extLst>
                </a:gridCol>
                <a:gridCol w="658368">
                  <a:extLst>
                    <a:ext uri="{9D8B030D-6E8A-4147-A177-3AD203B41FA5}">
                      <a16:colId xmlns:a16="http://schemas.microsoft.com/office/drawing/2014/main" val="3968058247"/>
                    </a:ext>
                  </a:extLst>
                </a:gridCol>
                <a:gridCol w="658368">
                  <a:extLst>
                    <a:ext uri="{9D8B030D-6E8A-4147-A177-3AD203B41FA5}">
                      <a16:colId xmlns:a16="http://schemas.microsoft.com/office/drawing/2014/main" val="3604155121"/>
                    </a:ext>
                  </a:extLst>
                </a:gridCol>
                <a:gridCol w="658368">
                  <a:extLst>
                    <a:ext uri="{9D8B030D-6E8A-4147-A177-3AD203B41FA5}">
                      <a16:colId xmlns:a16="http://schemas.microsoft.com/office/drawing/2014/main" val="3564933313"/>
                    </a:ext>
                  </a:extLst>
                </a:gridCol>
                <a:gridCol w="658368">
                  <a:extLst>
                    <a:ext uri="{9D8B030D-6E8A-4147-A177-3AD203B41FA5}">
                      <a16:colId xmlns:a16="http://schemas.microsoft.com/office/drawing/2014/main" val="934831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6933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- 2019-10-29 19:32:29</a:t>
                      </a:r>
                      <a:r>
                        <a:rPr kumimoji="0" lang="en-US" sz="1000" b="0" i="0" u="none" strike="noStrike" kern="1200" cap="none" spc="0" normalizeH="0" baseline="0" noProof="0">
                          <a:ln>
                            <a:noFill/>
                          </a:ln>
                          <a:solidFill>
                            <a:prstClr val="black"/>
                          </a:solidFill>
                          <a:effectLst/>
                          <a:uLnTx/>
                          <a:uFillTx/>
                          <a:latin typeface="+mn-lt"/>
                          <a:ea typeface="+mn-ea"/>
                          <a:cs typeface="+mn-cs"/>
                        </a:rPr>
                        <a:t>
 İ Popüler şarkıları caz ve swing’le buluşturan Postmodern Jukebox İstanbullularla buluştu! 💃🏻🕺🏼🎼 #pmjtour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https://scontent.xx.fbcdn.net/v/t51.12442-15/72587992_510847332831902_8540333682824723748_n.jpg?_nc_cat=109&amp;_nc_oc=AQnUT6VWXiwi_c-we6sb6ZIbhAor_LmVXuyjWjxSifcSMICTRs8YrzfehNiQENO0eRM&amp;_nc_ht=scontent.xx&amp;oh=5d5044e0c80979bf06c8206aca093397&amp;oe=5E519354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19:30:48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1560365938"/>
                  </a:ext>
                </a:extLst>
              </a:tr>
            </a:tbl>
          </a:graphicData>
        </a:graphic>
      </p:graphicFrame>
      <p:sp>
        <p:nvSpPr>
          <p:cNvPr id="4" name="Text Placeholder 3">
            <a:extLst>
              <a:ext uri="{FF2B5EF4-FFF2-40B4-BE49-F238E27FC236}">
                <a16:creationId xmlns:a16="http://schemas.microsoft.com/office/drawing/2014/main" id="{8EDEF973-DA45-43F3-900D-FBC41CFEAD3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26976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F30D1-6F64-4BFE-A45B-00697DBE336F}"/>
              </a:ext>
            </a:extLst>
          </p:cNvPr>
          <p:cNvSpPr>
            <a:spLocks noGrp="1"/>
          </p:cNvSpPr>
          <p:nvPr>
            <p:ph type="title"/>
          </p:nvPr>
        </p:nvSpPr>
        <p:spPr/>
        <p:txBody>
          <a:bodyPr/>
          <a:lstStyle/>
          <a:p>
            <a:r>
              <a:rPr lang="en-US"/>
              <a:t>Instagram Stories Table  | Yapı Kredi - 3 of 5</a:t>
            </a:r>
          </a:p>
        </p:txBody>
      </p:sp>
      <p:graphicFrame>
        <p:nvGraphicFramePr>
          <p:cNvPr id="5" name="Table Placeholder 4">
            <a:extLst>
              <a:ext uri="{FF2B5EF4-FFF2-40B4-BE49-F238E27FC236}">
                <a16:creationId xmlns:a16="http://schemas.microsoft.com/office/drawing/2014/main" id="{F289273D-19A4-441B-9832-BCD4F6D069BD}"/>
              </a:ext>
            </a:extLst>
          </p:cNvPr>
          <p:cNvGraphicFramePr>
            <a:graphicFrameLocks noGrp="1"/>
          </p:cNvGraphicFramePr>
          <p:nvPr>
            <p:ph type="tbl" sz="quarter" idx="13"/>
            <p:extLst>
              <p:ext uri="{D42A27DB-BD31-4B8C-83A1-F6EECF244321}">
                <p14:modId xmlns:p14="http://schemas.microsoft.com/office/powerpoint/2010/main" val="426039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91924394"/>
                    </a:ext>
                  </a:extLst>
                </a:gridCol>
                <a:gridCol w="1316736">
                  <a:extLst>
                    <a:ext uri="{9D8B030D-6E8A-4147-A177-3AD203B41FA5}">
                      <a16:colId xmlns:a16="http://schemas.microsoft.com/office/drawing/2014/main" val="1141785519"/>
                    </a:ext>
                  </a:extLst>
                </a:gridCol>
                <a:gridCol w="658368">
                  <a:extLst>
                    <a:ext uri="{9D8B030D-6E8A-4147-A177-3AD203B41FA5}">
                      <a16:colId xmlns:a16="http://schemas.microsoft.com/office/drawing/2014/main" val="1177257599"/>
                    </a:ext>
                  </a:extLst>
                </a:gridCol>
                <a:gridCol w="658368">
                  <a:extLst>
                    <a:ext uri="{9D8B030D-6E8A-4147-A177-3AD203B41FA5}">
                      <a16:colId xmlns:a16="http://schemas.microsoft.com/office/drawing/2014/main" val="106010067"/>
                    </a:ext>
                  </a:extLst>
                </a:gridCol>
                <a:gridCol w="658368">
                  <a:extLst>
                    <a:ext uri="{9D8B030D-6E8A-4147-A177-3AD203B41FA5}">
                      <a16:colId xmlns:a16="http://schemas.microsoft.com/office/drawing/2014/main" val="2757389805"/>
                    </a:ext>
                  </a:extLst>
                </a:gridCol>
                <a:gridCol w="658368">
                  <a:extLst>
                    <a:ext uri="{9D8B030D-6E8A-4147-A177-3AD203B41FA5}">
                      <a16:colId xmlns:a16="http://schemas.microsoft.com/office/drawing/2014/main" val="2075317758"/>
                    </a:ext>
                  </a:extLst>
                </a:gridCol>
                <a:gridCol w="658368">
                  <a:extLst>
                    <a:ext uri="{9D8B030D-6E8A-4147-A177-3AD203B41FA5}">
                      <a16:colId xmlns:a16="http://schemas.microsoft.com/office/drawing/2014/main" val="144517030"/>
                    </a:ext>
                  </a:extLst>
                </a:gridCol>
                <a:gridCol w="658368">
                  <a:extLst>
                    <a:ext uri="{9D8B030D-6E8A-4147-A177-3AD203B41FA5}">
                      <a16:colId xmlns:a16="http://schemas.microsoft.com/office/drawing/2014/main" val="2783239032"/>
                    </a:ext>
                  </a:extLst>
                </a:gridCol>
                <a:gridCol w="658368">
                  <a:extLst>
                    <a:ext uri="{9D8B030D-6E8A-4147-A177-3AD203B41FA5}">
                      <a16:colId xmlns:a16="http://schemas.microsoft.com/office/drawing/2014/main" val="2793133877"/>
                    </a:ext>
                  </a:extLst>
                </a:gridCol>
                <a:gridCol w="658368">
                  <a:extLst>
                    <a:ext uri="{9D8B030D-6E8A-4147-A177-3AD203B41FA5}">
                      <a16:colId xmlns:a16="http://schemas.microsoft.com/office/drawing/2014/main" val="209418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9109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- 2019-10-29 20:09:51</a:t>
                      </a:r>
                      <a:r>
                        <a:rPr kumimoji="0" lang="en-US" sz="1000" b="0" i="0" u="none" strike="noStrike" kern="1200" cap="none" spc="0" normalizeH="0" baseline="0" noProof="0">
                          <a:ln>
                            <a:noFill/>
                          </a:ln>
                          <a:solidFill>
                            <a:prstClr val="black"/>
                          </a:solidFill>
                          <a:effectLst/>
                          <a:uLnTx/>
                          <a:uFillTx/>
                          <a:latin typeface="+mn-lt"/>
                          <a:ea typeface="+mn-ea"/>
                          <a:cs typeface="+mn-cs"/>
                        </a:rPr>
                        <a:t>
 #pmjtour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https://scontent.xx.fbcdn.net/v/t51.12442-15/72786481_146632809942715_1436501248293583718_n.jpg?_nc_cat=103&amp;_nc_oc=AQmHimDrV3Uv0Icy-QsqMnOxOEoZ3I0gzFwTqzUhm7nDz9OTboz8RbpUmpXgMqwIPbY&amp;_nc_ht=scontent.xx&amp;oh=d0e0e60f07f50e1611856174e29b72f2&amp;oe=5E556CE1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20:00:53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010811896"/>
                  </a:ext>
                </a:extLst>
              </a:tr>
            </a:tbl>
          </a:graphicData>
        </a:graphic>
      </p:graphicFrame>
      <p:sp>
        <p:nvSpPr>
          <p:cNvPr id="4" name="Text Placeholder 3">
            <a:extLst>
              <a:ext uri="{FF2B5EF4-FFF2-40B4-BE49-F238E27FC236}">
                <a16:creationId xmlns:a16="http://schemas.microsoft.com/office/drawing/2014/main" id="{97AD7975-2130-42E9-B57E-F241D00572B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948757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A89B4-6295-4053-A500-5A5533BF0A6D}"/>
              </a:ext>
            </a:extLst>
          </p:cNvPr>
          <p:cNvSpPr>
            <a:spLocks noGrp="1"/>
          </p:cNvSpPr>
          <p:nvPr>
            <p:ph type="title"/>
          </p:nvPr>
        </p:nvSpPr>
        <p:spPr/>
        <p:txBody>
          <a:bodyPr/>
          <a:lstStyle/>
          <a:p>
            <a:r>
              <a:rPr lang="en-US"/>
              <a:t>Instagram Stories Table  | Yapı Kredi - 4 of 5</a:t>
            </a:r>
          </a:p>
        </p:txBody>
      </p:sp>
      <p:graphicFrame>
        <p:nvGraphicFramePr>
          <p:cNvPr id="5" name="Table Placeholder 4">
            <a:extLst>
              <a:ext uri="{FF2B5EF4-FFF2-40B4-BE49-F238E27FC236}">
                <a16:creationId xmlns:a16="http://schemas.microsoft.com/office/drawing/2014/main" id="{73C573BE-F773-4CD3-9879-B8E0B3DEC29F}"/>
              </a:ext>
            </a:extLst>
          </p:cNvPr>
          <p:cNvGraphicFramePr>
            <a:graphicFrameLocks noGrp="1"/>
          </p:cNvGraphicFramePr>
          <p:nvPr>
            <p:ph type="tbl" sz="quarter" idx="13"/>
            <p:extLst>
              <p:ext uri="{D42A27DB-BD31-4B8C-83A1-F6EECF244321}">
                <p14:modId xmlns:p14="http://schemas.microsoft.com/office/powerpoint/2010/main" val="94419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47511027"/>
                    </a:ext>
                  </a:extLst>
                </a:gridCol>
                <a:gridCol w="1316736">
                  <a:extLst>
                    <a:ext uri="{9D8B030D-6E8A-4147-A177-3AD203B41FA5}">
                      <a16:colId xmlns:a16="http://schemas.microsoft.com/office/drawing/2014/main" val="2196556084"/>
                    </a:ext>
                  </a:extLst>
                </a:gridCol>
                <a:gridCol w="658368">
                  <a:extLst>
                    <a:ext uri="{9D8B030D-6E8A-4147-A177-3AD203B41FA5}">
                      <a16:colId xmlns:a16="http://schemas.microsoft.com/office/drawing/2014/main" val="4030421952"/>
                    </a:ext>
                  </a:extLst>
                </a:gridCol>
                <a:gridCol w="658368">
                  <a:extLst>
                    <a:ext uri="{9D8B030D-6E8A-4147-A177-3AD203B41FA5}">
                      <a16:colId xmlns:a16="http://schemas.microsoft.com/office/drawing/2014/main" val="3835966279"/>
                    </a:ext>
                  </a:extLst>
                </a:gridCol>
                <a:gridCol w="658368">
                  <a:extLst>
                    <a:ext uri="{9D8B030D-6E8A-4147-A177-3AD203B41FA5}">
                      <a16:colId xmlns:a16="http://schemas.microsoft.com/office/drawing/2014/main" val="1952789219"/>
                    </a:ext>
                  </a:extLst>
                </a:gridCol>
                <a:gridCol w="658368">
                  <a:extLst>
                    <a:ext uri="{9D8B030D-6E8A-4147-A177-3AD203B41FA5}">
                      <a16:colId xmlns:a16="http://schemas.microsoft.com/office/drawing/2014/main" val="540758254"/>
                    </a:ext>
                  </a:extLst>
                </a:gridCol>
                <a:gridCol w="658368">
                  <a:extLst>
                    <a:ext uri="{9D8B030D-6E8A-4147-A177-3AD203B41FA5}">
                      <a16:colId xmlns:a16="http://schemas.microsoft.com/office/drawing/2014/main" val="1214970616"/>
                    </a:ext>
                  </a:extLst>
                </a:gridCol>
                <a:gridCol w="658368">
                  <a:extLst>
                    <a:ext uri="{9D8B030D-6E8A-4147-A177-3AD203B41FA5}">
                      <a16:colId xmlns:a16="http://schemas.microsoft.com/office/drawing/2014/main" val="4121479230"/>
                    </a:ext>
                  </a:extLst>
                </a:gridCol>
                <a:gridCol w="658368">
                  <a:extLst>
                    <a:ext uri="{9D8B030D-6E8A-4147-A177-3AD203B41FA5}">
                      <a16:colId xmlns:a16="http://schemas.microsoft.com/office/drawing/2014/main" val="1932607650"/>
                    </a:ext>
                  </a:extLst>
                </a:gridCol>
                <a:gridCol w="658368">
                  <a:extLst>
                    <a:ext uri="{9D8B030D-6E8A-4147-A177-3AD203B41FA5}">
                      <a16:colId xmlns:a16="http://schemas.microsoft.com/office/drawing/2014/main" val="2434706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9319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- 2019-10-29 20:26:34</a:t>
                      </a:r>
                      <a:r>
                        <a:rPr kumimoji="0" lang="en-US" sz="1000" b="0" i="0" u="none" strike="noStrike" kern="1200" cap="none" spc="0" normalizeH="0" baseline="0" noProof="0">
                          <a:ln>
                            <a:noFill/>
                          </a:ln>
                          <a:solidFill>
                            <a:prstClr val="black"/>
                          </a:solidFill>
                          <a:effectLst/>
                          <a:uLnTx/>
                          <a:uFillTx/>
                          <a:latin typeface="+mn-lt"/>
                          <a:ea typeface="+mn-ea"/>
                          <a:cs typeface="+mn-cs"/>
                        </a:rPr>
                        <a:t>
 #pmjtour #YapıKredi75Yıl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https://scontent.xx.fbcdn.net/v/t51.12442-15/72069001_184123656062533_7438242959476202608_n.jpg?_nc_cat=103&amp;_nc_oc=AQkCkWnZIR-zvwupYjSzMeRRQixSLaM2mvSEiONSVGDoqjAp9PlEI7O8eRTDpCJjB3c&amp;_nc_ht=scontent.xx&amp;oh=7a0169dab7486a8b0b156d334c11fe3e&amp;oe=5E17969F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20:00:53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7481995"/>
                  </a:ext>
                </a:extLst>
              </a:tr>
            </a:tbl>
          </a:graphicData>
        </a:graphic>
      </p:graphicFrame>
      <p:sp>
        <p:nvSpPr>
          <p:cNvPr id="4" name="Text Placeholder 3">
            <a:extLst>
              <a:ext uri="{FF2B5EF4-FFF2-40B4-BE49-F238E27FC236}">
                <a16:creationId xmlns:a16="http://schemas.microsoft.com/office/drawing/2014/main" id="{056ACCE3-4B11-4E2E-B049-7E60C890F06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27966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52D2-96EA-4FF2-B224-68CF3C026877}"/>
              </a:ext>
            </a:extLst>
          </p:cNvPr>
          <p:cNvSpPr>
            <a:spLocks noGrp="1"/>
          </p:cNvSpPr>
          <p:nvPr>
            <p:ph type="title"/>
          </p:nvPr>
        </p:nvSpPr>
        <p:spPr/>
        <p:txBody>
          <a:bodyPr/>
          <a:lstStyle/>
          <a:p>
            <a:r>
              <a:rPr lang="en-US"/>
              <a:t>Instagram Stories Table  | Yapı Kredi - 5 of 5</a:t>
            </a:r>
          </a:p>
        </p:txBody>
      </p:sp>
      <p:graphicFrame>
        <p:nvGraphicFramePr>
          <p:cNvPr id="5" name="Table Placeholder 4">
            <a:extLst>
              <a:ext uri="{FF2B5EF4-FFF2-40B4-BE49-F238E27FC236}">
                <a16:creationId xmlns:a16="http://schemas.microsoft.com/office/drawing/2014/main" id="{331A62DB-B027-4C2D-8072-4B96C43A1238}"/>
              </a:ext>
            </a:extLst>
          </p:cNvPr>
          <p:cNvGraphicFramePr>
            <a:graphicFrameLocks noGrp="1"/>
          </p:cNvGraphicFramePr>
          <p:nvPr>
            <p:ph type="tbl" sz="quarter" idx="13"/>
            <p:extLst>
              <p:ext uri="{D42A27DB-BD31-4B8C-83A1-F6EECF244321}">
                <p14:modId xmlns:p14="http://schemas.microsoft.com/office/powerpoint/2010/main" val="427072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1224082"/>
                    </a:ext>
                  </a:extLst>
                </a:gridCol>
                <a:gridCol w="1316736">
                  <a:extLst>
                    <a:ext uri="{9D8B030D-6E8A-4147-A177-3AD203B41FA5}">
                      <a16:colId xmlns:a16="http://schemas.microsoft.com/office/drawing/2014/main" val="3915863098"/>
                    </a:ext>
                  </a:extLst>
                </a:gridCol>
                <a:gridCol w="658368">
                  <a:extLst>
                    <a:ext uri="{9D8B030D-6E8A-4147-A177-3AD203B41FA5}">
                      <a16:colId xmlns:a16="http://schemas.microsoft.com/office/drawing/2014/main" val="3068971590"/>
                    </a:ext>
                  </a:extLst>
                </a:gridCol>
                <a:gridCol w="658368">
                  <a:extLst>
                    <a:ext uri="{9D8B030D-6E8A-4147-A177-3AD203B41FA5}">
                      <a16:colId xmlns:a16="http://schemas.microsoft.com/office/drawing/2014/main" val="4195964984"/>
                    </a:ext>
                  </a:extLst>
                </a:gridCol>
                <a:gridCol w="658368">
                  <a:extLst>
                    <a:ext uri="{9D8B030D-6E8A-4147-A177-3AD203B41FA5}">
                      <a16:colId xmlns:a16="http://schemas.microsoft.com/office/drawing/2014/main" val="1531758548"/>
                    </a:ext>
                  </a:extLst>
                </a:gridCol>
                <a:gridCol w="658368">
                  <a:extLst>
                    <a:ext uri="{9D8B030D-6E8A-4147-A177-3AD203B41FA5}">
                      <a16:colId xmlns:a16="http://schemas.microsoft.com/office/drawing/2014/main" val="2397957841"/>
                    </a:ext>
                  </a:extLst>
                </a:gridCol>
                <a:gridCol w="658368">
                  <a:extLst>
                    <a:ext uri="{9D8B030D-6E8A-4147-A177-3AD203B41FA5}">
                      <a16:colId xmlns:a16="http://schemas.microsoft.com/office/drawing/2014/main" val="3450039189"/>
                    </a:ext>
                  </a:extLst>
                </a:gridCol>
                <a:gridCol w="658368">
                  <a:extLst>
                    <a:ext uri="{9D8B030D-6E8A-4147-A177-3AD203B41FA5}">
                      <a16:colId xmlns:a16="http://schemas.microsoft.com/office/drawing/2014/main" val="786298292"/>
                    </a:ext>
                  </a:extLst>
                </a:gridCol>
                <a:gridCol w="658368">
                  <a:extLst>
                    <a:ext uri="{9D8B030D-6E8A-4147-A177-3AD203B41FA5}">
                      <a16:colId xmlns:a16="http://schemas.microsoft.com/office/drawing/2014/main" val="3680194080"/>
                    </a:ext>
                  </a:extLst>
                </a:gridCol>
                <a:gridCol w="658368">
                  <a:extLst>
                    <a:ext uri="{9D8B030D-6E8A-4147-A177-3AD203B41FA5}">
                      <a16:colId xmlns:a16="http://schemas.microsoft.com/office/drawing/2014/main" val="3432140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3290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 - 2019-10-29 21:18:17</a:t>
                      </a:r>
                      <a:r>
                        <a:rPr kumimoji="0" lang="en-US" sz="1000" b="0" i="0" u="none" strike="noStrike" kern="1200" cap="none" spc="0" normalizeH="0" baseline="0" noProof="0">
                          <a:ln>
                            <a:noFill/>
                          </a:ln>
                          <a:solidFill>
                            <a:prstClr val="black"/>
                          </a:solidFill>
                          <a:effectLst/>
                          <a:uLnTx/>
                          <a:uFillTx/>
                          <a:latin typeface="+mn-lt"/>
                          <a:ea typeface="+mn-ea"/>
                          <a:cs typeface="+mn-cs"/>
                        </a:rPr>
                        <a:t>
 #pmjtour #YapıKredi75Yıl Geceyi bu eğlenceli sahne performansıyla kapatıyoruz. 🎉
Bir sonraki Yapı Kredi 75. Yıl Konseri’nde görüşmek üzere.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https://scontent.xx.fbcdn.net/v/t51.12442-15/76986905_714802665689368_1459548525233819486_n.jpg?_nc_cat=105&amp;_nc_oc=AQksbeLC2FXRxqSVPGVJ6Uo7PxAg8wql78DPp2LeByhoSLE08g1omXExOOMcJf5cZTc&amp;_nc_ht=scontent.xx&amp;oh=37081a5000aa28c23355841ef6eeec1c&amp;oe=5E5EC1DA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21:00:54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351823257"/>
                  </a:ext>
                </a:extLst>
              </a:tr>
            </a:tbl>
          </a:graphicData>
        </a:graphic>
      </p:graphicFrame>
      <p:sp>
        <p:nvSpPr>
          <p:cNvPr id="4" name="Text Placeholder 3">
            <a:extLst>
              <a:ext uri="{FF2B5EF4-FFF2-40B4-BE49-F238E27FC236}">
                <a16:creationId xmlns:a16="http://schemas.microsoft.com/office/drawing/2014/main" id="{7A219747-54CA-426B-BAA7-E52C23CC762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8318734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FED6-B991-46A1-B80C-5EE132FE74FD}"/>
              </a:ext>
            </a:extLst>
          </p:cNvPr>
          <p:cNvSpPr>
            <a:spLocks noGrp="1"/>
          </p:cNvSpPr>
          <p:nvPr>
            <p:ph type="title"/>
          </p:nvPr>
        </p:nvSpPr>
        <p:spPr/>
        <p:txBody>
          <a:bodyPr/>
          <a:lstStyle/>
          <a:p>
            <a:r>
              <a:rPr lang="en-US"/>
              <a:t>LinkedIn Followers Table | Yapı Kredi</a:t>
            </a:r>
          </a:p>
        </p:txBody>
      </p:sp>
      <p:graphicFrame>
        <p:nvGraphicFramePr>
          <p:cNvPr id="5" name="Table Placeholder 4">
            <a:extLst>
              <a:ext uri="{FF2B5EF4-FFF2-40B4-BE49-F238E27FC236}">
                <a16:creationId xmlns:a16="http://schemas.microsoft.com/office/drawing/2014/main" id="{51A72D59-A121-41AB-85A4-CB2104FAEDA5}"/>
              </a:ext>
            </a:extLst>
          </p:cNvPr>
          <p:cNvGraphicFramePr>
            <a:graphicFrameLocks noGrp="1"/>
          </p:cNvGraphicFramePr>
          <p:nvPr>
            <p:ph type="tbl" sz="quarter" idx="13"/>
            <p:extLst>
              <p:ext uri="{D42A27DB-BD31-4B8C-83A1-F6EECF244321}">
                <p14:modId xmlns:p14="http://schemas.microsoft.com/office/powerpoint/2010/main" val="858738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8947591"/>
                    </a:ext>
                  </a:extLst>
                </a:gridCol>
                <a:gridCol w="1234440">
                  <a:extLst>
                    <a:ext uri="{9D8B030D-6E8A-4147-A177-3AD203B41FA5}">
                      <a16:colId xmlns:a16="http://schemas.microsoft.com/office/drawing/2014/main" val="621084563"/>
                    </a:ext>
                  </a:extLst>
                </a:gridCol>
                <a:gridCol w="822960">
                  <a:extLst>
                    <a:ext uri="{9D8B030D-6E8A-4147-A177-3AD203B41FA5}">
                      <a16:colId xmlns:a16="http://schemas.microsoft.com/office/drawing/2014/main" val="1081187869"/>
                    </a:ext>
                  </a:extLst>
                </a:gridCol>
                <a:gridCol w="822960">
                  <a:extLst>
                    <a:ext uri="{9D8B030D-6E8A-4147-A177-3AD203B41FA5}">
                      <a16:colId xmlns:a16="http://schemas.microsoft.com/office/drawing/2014/main" val="2834320183"/>
                    </a:ext>
                  </a:extLst>
                </a:gridCol>
                <a:gridCol w="822960">
                  <a:extLst>
                    <a:ext uri="{9D8B030D-6E8A-4147-A177-3AD203B41FA5}">
                      <a16:colId xmlns:a16="http://schemas.microsoft.com/office/drawing/2014/main" val="1537601125"/>
                    </a:ext>
                  </a:extLst>
                </a:gridCol>
                <a:gridCol w="822960">
                  <a:extLst>
                    <a:ext uri="{9D8B030D-6E8A-4147-A177-3AD203B41FA5}">
                      <a16:colId xmlns:a16="http://schemas.microsoft.com/office/drawing/2014/main" val="128697616"/>
                    </a:ext>
                  </a:extLst>
                </a:gridCol>
                <a:gridCol w="822960">
                  <a:extLst>
                    <a:ext uri="{9D8B030D-6E8A-4147-A177-3AD203B41FA5}">
                      <a16:colId xmlns:a16="http://schemas.microsoft.com/office/drawing/2014/main" val="2377129542"/>
                    </a:ext>
                  </a:extLst>
                </a:gridCol>
                <a:gridCol w="822960">
                  <a:extLst>
                    <a:ext uri="{9D8B030D-6E8A-4147-A177-3AD203B41FA5}">
                      <a16:colId xmlns:a16="http://schemas.microsoft.com/office/drawing/2014/main" val="28221593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511028479"/>
                  </a:ext>
                </a:extLst>
              </a:tr>
              <a:tr h="370840">
                <a:tc>
                  <a:txBody>
                    <a:bodyPr/>
                    <a:lstStyle/>
                    <a:p>
                      <a:r>
                        <a:rPr lang="en-US" sz="1000"/>
                        <a:t>Yapı Kredi</a:t>
                      </a:r>
                    </a:p>
                  </a:txBody>
                  <a:tcPr/>
                </a:tc>
                <a:tc>
                  <a:txBody>
                    <a:bodyPr/>
                    <a:lstStyle/>
                    <a:p>
                      <a:r>
                        <a:rPr lang="en-US" sz="1000"/>
                        <a:t>110358</a:t>
                      </a:r>
                    </a:p>
                  </a:txBody>
                  <a:tcPr/>
                </a:tc>
                <a:tc>
                  <a:txBody>
                    <a:bodyPr/>
                    <a:lstStyle/>
                    <a:p>
                      <a:r>
                        <a:rPr lang="en-US" sz="1000"/>
                        <a:t>324</a:t>
                      </a:r>
                    </a:p>
                  </a:txBody>
                  <a:tcPr/>
                </a:tc>
                <a:tc>
                  <a:txBody>
                    <a:bodyPr/>
                    <a:lstStyle/>
                    <a:p>
                      <a:r>
                        <a:rPr lang="en-US" sz="1000"/>
                        <a:t>0.3 %</a:t>
                      </a:r>
                    </a:p>
                  </a:txBody>
                  <a:tcPr/>
                </a:tc>
                <a:tc>
                  <a:txBody>
                    <a:bodyPr/>
                    <a:lstStyle/>
                    <a:p>
                      <a:r>
                        <a:rPr lang="en-US" sz="1000"/>
                        <a:t>620</a:t>
                      </a:r>
                    </a:p>
                  </a:txBody>
                  <a:tcPr/>
                </a:tc>
                <a:tc>
                  <a:txBody>
                    <a:bodyPr/>
                    <a:lstStyle/>
                    <a:p>
                      <a:r>
                        <a:rPr lang="en-US" sz="1000"/>
                        <a:t>0.6 %</a:t>
                      </a:r>
                    </a:p>
                  </a:txBody>
                  <a:tcPr/>
                </a:tc>
                <a:tc>
                  <a:txBody>
                    <a:bodyPr/>
                    <a:lstStyle/>
                    <a:p>
                      <a:r>
                        <a:rPr lang="en-US" sz="1000"/>
                        <a:t>3060</a:t>
                      </a:r>
                    </a:p>
                  </a:txBody>
                  <a:tcPr/>
                </a:tc>
                <a:tc>
                  <a:txBody>
                    <a:bodyPr/>
                    <a:lstStyle/>
                    <a:p>
                      <a:r>
                        <a:rPr lang="en-US" sz="1000"/>
                        <a:t>2.9 %</a:t>
                      </a:r>
                    </a:p>
                  </a:txBody>
                  <a:tcPr/>
                </a:tc>
                <a:extLst>
                  <a:ext uri="{0D108BD9-81ED-4DB2-BD59-A6C34878D82A}">
                    <a16:rowId xmlns:a16="http://schemas.microsoft.com/office/drawing/2014/main" val="988066764"/>
                  </a:ext>
                </a:extLst>
              </a:tr>
            </a:tbl>
          </a:graphicData>
        </a:graphic>
      </p:graphicFrame>
      <p:sp>
        <p:nvSpPr>
          <p:cNvPr id="4" name="Text Placeholder 3">
            <a:extLst>
              <a:ext uri="{FF2B5EF4-FFF2-40B4-BE49-F238E27FC236}">
                <a16:creationId xmlns:a16="http://schemas.microsoft.com/office/drawing/2014/main" id="{440C2639-59FD-47D7-B968-C7DA73827EF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897279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28177-2699-44BD-8FD6-E8F6CA6D13D5}"/>
              </a:ext>
            </a:extLst>
          </p:cNvPr>
          <p:cNvSpPr>
            <a:spLocks noGrp="1"/>
          </p:cNvSpPr>
          <p:nvPr>
            <p:ph type="title"/>
          </p:nvPr>
        </p:nvSpPr>
        <p:spPr/>
        <p:txBody>
          <a:bodyPr/>
          <a:lstStyle/>
          <a:p>
            <a:r>
              <a:rPr lang="en-US"/>
              <a:t>LinkedIn Followers Total | Yapı Kredi</a:t>
            </a:r>
          </a:p>
        </p:txBody>
      </p:sp>
      <p:graphicFrame>
        <p:nvGraphicFramePr>
          <p:cNvPr id="6" name="Chart Placeholder 5">
            <a:extLst>
              <a:ext uri="{FF2B5EF4-FFF2-40B4-BE49-F238E27FC236}">
                <a16:creationId xmlns:a16="http://schemas.microsoft.com/office/drawing/2014/main" id="{E7BE03E7-A52A-4117-B3C7-4C287CD08EEA}"/>
              </a:ext>
            </a:extLst>
          </p:cNvPr>
          <p:cNvGraphicFramePr>
            <a:graphicFrameLocks noGrp="1"/>
          </p:cNvGraphicFramePr>
          <p:nvPr>
            <p:ph type="chart" sz="quarter" idx="13"/>
            <p:extLst>
              <p:ext uri="{D42A27DB-BD31-4B8C-83A1-F6EECF244321}">
                <p14:modId xmlns:p14="http://schemas.microsoft.com/office/powerpoint/2010/main" val="1960982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CC063-1956-452A-813C-95E93ADB4673}"/>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24A2E2CF-75CC-4358-8E2D-89E29FBAB1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005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19390-B036-47B7-ADCF-254E31E6F2E0}"/>
              </a:ext>
            </a:extLst>
          </p:cNvPr>
          <p:cNvSpPr>
            <a:spLocks noGrp="1"/>
          </p:cNvSpPr>
          <p:nvPr>
            <p:ph type="title"/>
          </p:nvPr>
        </p:nvSpPr>
        <p:spPr/>
        <p:txBody>
          <a:bodyPr/>
          <a:lstStyle/>
          <a:p>
            <a:r>
              <a:rPr lang="en-US"/>
              <a:t>LinkedIn Followers Change | Yapı Kredi</a:t>
            </a:r>
          </a:p>
        </p:txBody>
      </p:sp>
      <p:graphicFrame>
        <p:nvGraphicFramePr>
          <p:cNvPr id="6" name="Chart Placeholder 5">
            <a:extLst>
              <a:ext uri="{FF2B5EF4-FFF2-40B4-BE49-F238E27FC236}">
                <a16:creationId xmlns:a16="http://schemas.microsoft.com/office/drawing/2014/main" id="{86AABEDD-881D-474E-B276-0880E4D45D04}"/>
              </a:ext>
            </a:extLst>
          </p:cNvPr>
          <p:cNvGraphicFramePr>
            <a:graphicFrameLocks noGrp="1"/>
          </p:cNvGraphicFramePr>
          <p:nvPr>
            <p:ph type="chart" sz="quarter" idx="13"/>
            <p:extLst>
              <p:ext uri="{D42A27DB-BD31-4B8C-83A1-F6EECF244321}">
                <p14:modId xmlns:p14="http://schemas.microsoft.com/office/powerpoint/2010/main" val="2862560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20A5E-4C74-499D-8E21-0BCFF35B2CA4}"/>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D1961A97-6B5F-484C-AB3E-9B4CEFFC4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62230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52ED3-06F6-49EF-8C44-008D8BA602A1}"/>
              </a:ext>
            </a:extLst>
          </p:cNvPr>
          <p:cNvSpPr>
            <a:spLocks noGrp="1"/>
          </p:cNvSpPr>
          <p:nvPr>
            <p:ph type="title"/>
          </p:nvPr>
        </p:nvSpPr>
        <p:spPr/>
        <p:txBody>
          <a:bodyPr/>
          <a:lstStyle/>
          <a:p>
            <a:r>
              <a:rPr lang="en-US"/>
              <a:t>LinkedIn Interaction Rate By Post Type | Yapı Kredi</a:t>
            </a:r>
          </a:p>
        </p:txBody>
      </p:sp>
      <p:graphicFrame>
        <p:nvGraphicFramePr>
          <p:cNvPr id="6" name="Chart Placeholder 5">
            <a:extLst>
              <a:ext uri="{FF2B5EF4-FFF2-40B4-BE49-F238E27FC236}">
                <a16:creationId xmlns:a16="http://schemas.microsoft.com/office/drawing/2014/main" id="{C96E8355-75AF-4A39-9C6B-80AF57A8860A}"/>
              </a:ext>
            </a:extLst>
          </p:cNvPr>
          <p:cNvGraphicFramePr>
            <a:graphicFrameLocks noGrp="1"/>
          </p:cNvGraphicFramePr>
          <p:nvPr>
            <p:ph type="chart" sz="quarter" idx="13"/>
            <p:extLst>
              <p:ext uri="{D42A27DB-BD31-4B8C-83A1-F6EECF244321}">
                <p14:modId xmlns:p14="http://schemas.microsoft.com/office/powerpoint/2010/main" val="4160643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361CA-80E6-4032-B1A1-950B2A19BCB6}"/>
              </a:ext>
            </a:extLst>
          </p:cNvPr>
          <p:cNvSpPr>
            <a:spLocks noGrp="1"/>
          </p:cNvSpPr>
          <p:nvPr>
            <p:ph type="body" sz="quarter" idx="14"/>
          </p:nvPr>
        </p:nvSpPr>
        <p:spPr/>
        <p:txBody>
          <a:bodyPr/>
          <a:lstStyle/>
          <a:p>
            <a:r>
              <a:rPr lang="en-US"/>
              <a:t>09/30/2019 - 11/03/2019</a:t>
            </a:r>
          </a:p>
        </p:txBody>
      </p:sp>
      <p:sp>
        <p:nvSpPr>
          <p:cNvPr id="5" name="Footer Placeholder 4">
            <a:extLst>
              <a:ext uri="{FF2B5EF4-FFF2-40B4-BE49-F238E27FC236}">
                <a16:creationId xmlns:a16="http://schemas.microsoft.com/office/drawing/2014/main" id="{40164A48-84F0-40DE-8B05-BB85D7A23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5553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CE95-90C7-4DF6-9D0B-3227EC9A84AE}"/>
              </a:ext>
            </a:extLst>
          </p:cNvPr>
          <p:cNvSpPr>
            <a:spLocks noGrp="1"/>
          </p:cNvSpPr>
          <p:nvPr>
            <p:ph type="title"/>
          </p:nvPr>
        </p:nvSpPr>
        <p:spPr/>
        <p:txBody>
          <a:bodyPr/>
          <a:lstStyle/>
          <a:p>
            <a:r>
              <a:rPr lang="en-US"/>
              <a:t>LinkedIn Posts Table | Yapı Kredi - 1 of 19</a:t>
            </a:r>
          </a:p>
        </p:txBody>
      </p:sp>
      <p:graphicFrame>
        <p:nvGraphicFramePr>
          <p:cNvPr id="5" name="Table Placeholder 4">
            <a:extLst>
              <a:ext uri="{FF2B5EF4-FFF2-40B4-BE49-F238E27FC236}">
                <a16:creationId xmlns:a16="http://schemas.microsoft.com/office/drawing/2014/main" id="{4372CA28-A21B-4311-800C-8A4EF0407F4D}"/>
              </a:ext>
            </a:extLst>
          </p:cNvPr>
          <p:cNvGraphicFramePr>
            <a:graphicFrameLocks noGrp="1"/>
          </p:cNvGraphicFramePr>
          <p:nvPr>
            <p:ph type="tbl" sz="quarter" idx="13"/>
            <p:extLst>
              <p:ext uri="{D42A27DB-BD31-4B8C-83A1-F6EECF244321}">
                <p14:modId xmlns:p14="http://schemas.microsoft.com/office/powerpoint/2010/main" val="2118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70744998"/>
                    </a:ext>
                  </a:extLst>
                </a:gridCol>
                <a:gridCol w="1152143">
                  <a:extLst>
                    <a:ext uri="{9D8B030D-6E8A-4147-A177-3AD203B41FA5}">
                      <a16:colId xmlns:a16="http://schemas.microsoft.com/office/drawing/2014/main" val="2912053339"/>
                    </a:ext>
                  </a:extLst>
                </a:gridCol>
                <a:gridCol w="822960">
                  <a:extLst>
                    <a:ext uri="{9D8B030D-6E8A-4147-A177-3AD203B41FA5}">
                      <a16:colId xmlns:a16="http://schemas.microsoft.com/office/drawing/2014/main" val="1475098084"/>
                    </a:ext>
                  </a:extLst>
                </a:gridCol>
                <a:gridCol w="576072">
                  <a:extLst>
                    <a:ext uri="{9D8B030D-6E8A-4147-A177-3AD203B41FA5}">
                      <a16:colId xmlns:a16="http://schemas.microsoft.com/office/drawing/2014/main" val="2055346208"/>
                    </a:ext>
                  </a:extLst>
                </a:gridCol>
                <a:gridCol w="576072">
                  <a:extLst>
                    <a:ext uri="{9D8B030D-6E8A-4147-A177-3AD203B41FA5}">
                      <a16:colId xmlns:a16="http://schemas.microsoft.com/office/drawing/2014/main" val="1657430723"/>
                    </a:ext>
                  </a:extLst>
                </a:gridCol>
                <a:gridCol w="576072">
                  <a:extLst>
                    <a:ext uri="{9D8B030D-6E8A-4147-A177-3AD203B41FA5}">
                      <a16:colId xmlns:a16="http://schemas.microsoft.com/office/drawing/2014/main" val="3833988397"/>
                    </a:ext>
                  </a:extLst>
                </a:gridCol>
                <a:gridCol w="576072">
                  <a:extLst>
                    <a:ext uri="{9D8B030D-6E8A-4147-A177-3AD203B41FA5}">
                      <a16:colId xmlns:a16="http://schemas.microsoft.com/office/drawing/2014/main" val="1539602396"/>
                    </a:ext>
                  </a:extLst>
                </a:gridCol>
                <a:gridCol w="576072">
                  <a:extLst>
                    <a:ext uri="{9D8B030D-6E8A-4147-A177-3AD203B41FA5}">
                      <a16:colId xmlns:a16="http://schemas.microsoft.com/office/drawing/2014/main" val="2112631746"/>
                    </a:ext>
                  </a:extLst>
                </a:gridCol>
                <a:gridCol w="576072">
                  <a:extLst>
                    <a:ext uri="{9D8B030D-6E8A-4147-A177-3AD203B41FA5}">
                      <a16:colId xmlns:a16="http://schemas.microsoft.com/office/drawing/2014/main" val="2168249785"/>
                    </a:ext>
                  </a:extLst>
                </a:gridCol>
                <a:gridCol w="576072">
                  <a:extLst>
                    <a:ext uri="{9D8B030D-6E8A-4147-A177-3AD203B41FA5}">
                      <a16:colId xmlns:a16="http://schemas.microsoft.com/office/drawing/2014/main" val="987172720"/>
                    </a:ext>
                  </a:extLst>
                </a:gridCol>
                <a:gridCol w="576072">
                  <a:extLst>
                    <a:ext uri="{9D8B030D-6E8A-4147-A177-3AD203B41FA5}">
                      <a16:colId xmlns:a16="http://schemas.microsoft.com/office/drawing/2014/main" val="2721941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7874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- 2019-10-03 13:13:46</a:t>
                      </a:r>
                      <a:r>
                        <a:rPr kumimoji="0" lang="en-US" sz="1000" b="0" i="0" u="none" strike="noStrike" kern="1200" cap="none" spc="0" normalizeH="0" baseline="0" noProof="0">
                          <a:ln>
                            <a:noFill/>
                          </a:ln>
                          <a:solidFill>
                            <a:prstClr val="black"/>
                          </a:solidFill>
                          <a:effectLst/>
                          <a:uLnTx/>
                          <a:uFillTx/>
                          <a:latin typeface="+mn-lt"/>
                          <a:ea typeface="+mn-ea"/>
                          <a:cs typeface="+mn-cs"/>
                        </a:rPr>
                        <a:t>
  Yapı Kredi Digitalent Genç Yetenek Programı başvuruları başladı! 🎓 Sen de Digitalent’a katıl, özel eğitimler, uzun dönem staj imkanı ve farklı deneyimlerle iş hayatına tam donanımlı başla! 😎 👉🏻 http://bit.ly/2osL3wl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https://media.licdn.com/dms/image/C5622AQHZ8lAKesDfuw/feedshare-shrink_800/0?e=1575504000&amp;v=beta&amp;t=yIcm9Pj48g0uVp1TdJ-3aUX4zNmn6zip74UCKCiB9RY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0.15689798175283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287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15:03:53</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ve Yapı Kredi işbirliğiyle devam eden Current Trends in Selected Industries: Banking dersinde, Grup Direktörümüz Kursad Keteci Bankacılığa Giriş dersi ardından bu hafta Finansal Planlama ve Mali İşler konusunda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https://media.licdn.com/dms/image/C5622AQGLHfPYE27E8A/feedshare-shrink_800/0?e=1575504000&amp;v=beta&amp;t=qc2VcRvcU6Ura4d-tf4vlCFU7-tBzk6P_lYCujKr72o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0.11956843664058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2817180"/>
                  </a:ext>
                </a:extLst>
              </a:tr>
            </a:tbl>
          </a:graphicData>
        </a:graphic>
      </p:graphicFrame>
      <p:sp>
        <p:nvSpPr>
          <p:cNvPr id="4" name="Text Placeholder 3">
            <a:extLst>
              <a:ext uri="{FF2B5EF4-FFF2-40B4-BE49-F238E27FC236}">
                <a16:creationId xmlns:a16="http://schemas.microsoft.com/office/drawing/2014/main" id="{F0952DF0-34F7-4BDB-891F-ABDB7A7555E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464792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9F9C-C970-47AC-AA78-4EACBA8BE577}"/>
              </a:ext>
            </a:extLst>
          </p:cNvPr>
          <p:cNvSpPr>
            <a:spLocks noGrp="1"/>
          </p:cNvSpPr>
          <p:nvPr>
            <p:ph type="title"/>
          </p:nvPr>
        </p:nvSpPr>
        <p:spPr/>
        <p:txBody>
          <a:bodyPr/>
          <a:lstStyle/>
          <a:p>
            <a:r>
              <a:rPr lang="en-US"/>
              <a:t>LinkedIn Posts Table | Yapı Kredi - 2 of 19</a:t>
            </a:r>
          </a:p>
        </p:txBody>
      </p:sp>
      <p:graphicFrame>
        <p:nvGraphicFramePr>
          <p:cNvPr id="5" name="Table Placeholder 4">
            <a:extLst>
              <a:ext uri="{FF2B5EF4-FFF2-40B4-BE49-F238E27FC236}">
                <a16:creationId xmlns:a16="http://schemas.microsoft.com/office/drawing/2014/main" id="{037C83D7-C41B-4F77-B3EC-37E56934545D}"/>
              </a:ext>
            </a:extLst>
          </p:cNvPr>
          <p:cNvGraphicFramePr>
            <a:graphicFrameLocks noGrp="1"/>
          </p:cNvGraphicFramePr>
          <p:nvPr>
            <p:ph type="tbl" sz="quarter" idx="13"/>
            <p:extLst>
              <p:ext uri="{D42A27DB-BD31-4B8C-83A1-F6EECF244321}">
                <p14:modId xmlns:p14="http://schemas.microsoft.com/office/powerpoint/2010/main" val="3651752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23547387"/>
                    </a:ext>
                  </a:extLst>
                </a:gridCol>
                <a:gridCol w="1152143">
                  <a:extLst>
                    <a:ext uri="{9D8B030D-6E8A-4147-A177-3AD203B41FA5}">
                      <a16:colId xmlns:a16="http://schemas.microsoft.com/office/drawing/2014/main" val="2885522979"/>
                    </a:ext>
                  </a:extLst>
                </a:gridCol>
                <a:gridCol w="822960">
                  <a:extLst>
                    <a:ext uri="{9D8B030D-6E8A-4147-A177-3AD203B41FA5}">
                      <a16:colId xmlns:a16="http://schemas.microsoft.com/office/drawing/2014/main" val="4072823553"/>
                    </a:ext>
                  </a:extLst>
                </a:gridCol>
                <a:gridCol w="576072">
                  <a:extLst>
                    <a:ext uri="{9D8B030D-6E8A-4147-A177-3AD203B41FA5}">
                      <a16:colId xmlns:a16="http://schemas.microsoft.com/office/drawing/2014/main" val="161200457"/>
                    </a:ext>
                  </a:extLst>
                </a:gridCol>
                <a:gridCol w="576072">
                  <a:extLst>
                    <a:ext uri="{9D8B030D-6E8A-4147-A177-3AD203B41FA5}">
                      <a16:colId xmlns:a16="http://schemas.microsoft.com/office/drawing/2014/main" val="3231126374"/>
                    </a:ext>
                  </a:extLst>
                </a:gridCol>
                <a:gridCol w="576072">
                  <a:extLst>
                    <a:ext uri="{9D8B030D-6E8A-4147-A177-3AD203B41FA5}">
                      <a16:colId xmlns:a16="http://schemas.microsoft.com/office/drawing/2014/main" val="3924161334"/>
                    </a:ext>
                  </a:extLst>
                </a:gridCol>
                <a:gridCol w="576072">
                  <a:extLst>
                    <a:ext uri="{9D8B030D-6E8A-4147-A177-3AD203B41FA5}">
                      <a16:colId xmlns:a16="http://schemas.microsoft.com/office/drawing/2014/main" val="352632865"/>
                    </a:ext>
                  </a:extLst>
                </a:gridCol>
                <a:gridCol w="576072">
                  <a:extLst>
                    <a:ext uri="{9D8B030D-6E8A-4147-A177-3AD203B41FA5}">
                      <a16:colId xmlns:a16="http://schemas.microsoft.com/office/drawing/2014/main" val="4056577935"/>
                    </a:ext>
                  </a:extLst>
                </a:gridCol>
                <a:gridCol w="576072">
                  <a:extLst>
                    <a:ext uri="{9D8B030D-6E8A-4147-A177-3AD203B41FA5}">
                      <a16:colId xmlns:a16="http://schemas.microsoft.com/office/drawing/2014/main" val="3551897739"/>
                    </a:ext>
                  </a:extLst>
                </a:gridCol>
                <a:gridCol w="576072">
                  <a:extLst>
                    <a:ext uri="{9D8B030D-6E8A-4147-A177-3AD203B41FA5}">
                      <a16:colId xmlns:a16="http://schemas.microsoft.com/office/drawing/2014/main" val="2819867423"/>
                    </a:ext>
                  </a:extLst>
                </a:gridCol>
                <a:gridCol w="576072">
                  <a:extLst>
                    <a:ext uri="{9D8B030D-6E8A-4147-A177-3AD203B41FA5}">
                      <a16:colId xmlns:a16="http://schemas.microsoft.com/office/drawing/2014/main" val="128669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6599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- 2019-10-14 10:29:45</a:t>
                      </a:r>
                      <a:r>
                        <a:rPr kumimoji="0" lang="en-US" sz="1000" b="0" i="0" u="none" strike="noStrike" kern="1200" cap="none" spc="0" normalizeH="0" baseline="0" noProof="0">
                          <a:ln>
                            <a:noFill/>
                          </a:ln>
                          <a:solidFill>
                            <a:prstClr val="black"/>
                          </a:solidFill>
                          <a:effectLst/>
                          <a:uLnTx/>
                          <a:uFillTx/>
                          <a:latin typeface="+mn-lt"/>
                          <a:ea typeface="+mn-ea"/>
                          <a:cs typeface="+mn-cs"/>
                        </a:rPr>
                        <a:t>
  Mobile Marketing Association Türkiye tarafından düzenlenen MMA Impact İstanbul 2019’da, Genel Müdür Yardımcımız Yakup Doğan’ın konuk olduğu panelde inovasyon, açık bankacılık ve bankacılığın geleceği konuşuldu.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https://media.licdn.com/dms/image/C5622AQESM1gV9WEIEQ/feedshare-shrink_800/0?e=1575504000&amp;v=beta&amp;t=MTnWkPNLa9KMBpZX-18HRW4u1_K5gHe25b5hMfablEM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0.09549105166635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9803939"/>
                  </a:ext>
                </a:extLst>
              </a:tr>
            </a:tbl>
          </a:graphicData>
        </a:graphic>
      </p:graphicFrame>
      <p:sp>
        <p:nvSpPr>
          <p:cNvPr id="4" name="Text Placeholder 3">
            <a:extLst>
              <a:ext uri="{FF2B5EF4-FFF2-40B4-BE49-F238E27FC236}">
                <a16:creationId xmlns:a16="http://schemas.microsoft.com/office/drawing/2014/main" id="{DEC61077-019E-4131-B055-BEE535C744E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423099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976C6-4D3E-4034-9C15-AFE7E69BAF87}"/>
              </a:ext>
            </a:extLst>
          </p:cNvPr>
          <p:cNvSpPr>
            <a:spLocks noGrp="1"/>
          </p:cNvSpPr>
          <p:nvPr>
            <p:ph type="title"/>
          </p:nvPr>
        </p:nvSpPr>
        <p:spPr/>
        <p:txBody>
          <a:bodyPr/>
          <a:lstStyle/>
          <a:p>
            <a:r>
              <a:rPr lang="en-US"/>
              <a:t>LinkedIn Posts Table | Yapı Kredi - 3 of 19</a:t>
            </a:r>
          </a:p>
        </p:txBody>
      </p:sp>
      <p:graphicFrame>
        <p:nvGraphicFramePr>
          <p:cNvPr id="5" name="Table Placeholder 4">
            <a:extLst>
              <a:ext uri="{FF2B5EF4-FFF2-40B4-BE49-F238E27FC236}">
                <a16:creationId xmlns:a16="http://schemas.microsoft.com/office/drawing/2014/main" id="{3BF725B9-1402-41E5-993E-FEACBF3BAE9F}"/>
              </a:ext>
            </a:extLst>
          </p:cNvPr>
          <p:cNvGraphicFramePr>
            <a:graphicFrameLocks noGrp="1"/>
          </p:cNvGraphicFramePr>
          <p:nvPr>
            <p:ph type="tbl" sz="quarter" idx="13"/>
            <p:extLst>
              <p:ext uri="{D42A27DB-BD31-4B8C-83A1-F6EECF244321}">
                <p14:modId xmlns:p14="http://schemas.microsoft.com/office/powerpoint/2010/main" val="116074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7193567"/>
                    </a:ext>
                  </a:extLst>
                </a:gridCol>
                <a:gridCol w="1152143">
                  <a:extLst>
                    <a:ext uri="{9D8B030D-6E8A-4147-A177-3AD203B41FA5}">
                      <a16:colId xmlns:a16="http://schemas.microsoft.com/office/drawing/2014/main" val="568669400"/>
                    </a:ext>
                  </a:extLst>
                </a:gridCol>
                <a:gridCol w="822960">
                  <a:extLst>
                    <a:ext uri="{9D8B030D-6E8A-4147-A177-3AD203B41FA5}">
                      <a16:colId xmlns:a16="http://schemas.microsoft.com/office/drawing/2014/main" val="2800592691"/>
                    </a:ext>
                  </a:extLst>
                </a:gridCol>
                <a:gridCol w="576072">
                  <a:extLst>
                    <a:ext uri="{9D8B030D-6E8A-4147-A177-3AD203B41FA5}">
                      <a16:colId xmlns:a16="http://schemas.microsoft.com/office/drawing/2014/main" val="243409222"/>
                    </a:ext>
                  </a:extLst>
                </a:gridCol>
                <a:gridCol w="576072">
                  <a:extLst>
                    <a:ext uri="{9D8B030D-6E8A-4147-A177-3AD203B41FA5}">
                      <a16:colId xmlns:a16="http://schemas.microsoft.com/office/drawing/2014/main" val="3896992556"/>
                    </a:ext>
                  </a:extLst>
                </a:gridCol>
                <a:gridCol w="576072">
                  <a:extLst>
                    <a:ext uri="{9D8B030D-6E8A-4147-A177-3AD203B41FA5}">
                      <a16:colId xmlns:a16="http://schemas.microsoft.com/office/drawing/2014/main" val="4108964706"/>
                    </a:ext>
                  </a:extLst>
                </a:gridCol>
                <a:gridCol w="576072">
                  <a:extLst>
                    <a:ext uri="{9D8B030D-6E8A-4147-A177-3AD203B41FA5}">
                      <a16:colId xmlns:a16="http://schemas.microsoft.com/office/drawing/2014/main" val="2905366297"/>
                    </a:ext>
                  </a:extLst>
                </a:gridCol>
                <a:gridCol w="576072">
                  <a:extLst>
                    <a:ext uri="{9D8B030D-6E8A-4147-A177-3AD203B41FA5}">
                      <a16:colId xmlns:a16="http://schemas.microsoft.com/office/drawing/2014/main" val="2191326016"/>
                    </a:ext>
                  </a:extLst>
                </a:gridCol>
                <a:gridCol w="576072">
                  <a:extLst>
                    <a:ext uri="{9D8B030D-6E8A-4147-A177-3AD203B41FA5}">
                      <a16:colId xmlns:a16="http://schemas.microsoft.com/office/drawing/2014/main" val="3533775036"/>
                    </a:ext>
                  </a:extLst>
                </a:gridCol>
                <a:gridCol w="576072">
                  <a:extLst>
                    <a:ext uri="{9D8B030D-6E8A-4147-A177-3AD203B41FA5}">
                      <a16:colId xmlns:a16="http://schemas.microsoft.com/office/drawing/2014/main" val="3605553373"/>
                    </a:ext>
                  </a:extLst>
                </a:gridCol>
                <a:gridCol w="576072">
                  <a:extLst>
                    <a:ext uri="{9D8B030D-6E8A-4147-A177-3AD203B41FA5}">
                      <a16:colId xmlns:a16="http://schemas.microsoft.com/office/drawing/2014/main" val="668614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3804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- 2019-10-15 10:18:51</a:t>
                      </a:r>
                      <a:r>
                        <a:rPr kumimoji="0" lang="en-US" sz="1000" b="0" i="0" u="none" strike="noStrike" kern="1200" cap="none" spc="0" normalizeH="0" baseline="0" noProof="0">
                          <a:ln>
                            <a:noFill/>
                          </a:ln>
                          <a:solidFill>
                            <a:prstClr val="black"/>
                          </a:solidFill>
                          <a:effectLst/>
                          <a:uLnTx/>
                          <a:uFillTx/>
                          <a:latin typeface="+mn-lt"/>
                          <a:ea typeface="+mn-ea"/>
                          <a:cs typeface="+mn-cs"/>
                        </a:rPr>
                        <a:t>
  Gıda Perakendecileri Derneği 6. Ortak Gelişim Kongresi’nde Perakende Bankacılık Genel Müdür Yardımcımız Serkan Ulgen ‘’Gelecekle Günümüz Arasındaki Sınırları Kaldırmak: Dijital Dönüşüm Çağında Bankalardan Perakendecilere Çevik Çözümler” başlıklı konuşmasıyla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https://media.licdn.com/dms/image/C5622AQHuQIVHVyFelA/feedshare-shrink_800/0?e=1575504000&amp;v=beta&amp;t=2dHS7EYGGakaAEeuDt3hAH5_nqeIzoL8pXqNWUxvuz8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0.084876543209877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435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- 2019-10-10 12:41:24</a:t>
                      </a:r>
                      <a:r>
                        <a:rPr kumimoji="0" lang="en-US" sz="1000" b="0" i="0" u="none" strike="noStrike" kern="1200" cap="none" spc="0" normalizeH="0" baseline="0" noProof="0">
                          <a:ln>
                            <a:noFill/>
                          </a:ln>
                          <a:solidFill>
                            <a:prstClr val="black"/>
                          </a:solidFill>
                          <a:effectLst/>
                          <a:uLnTx/>
                          <a:uFillTx/>
                          <a:latin typeface="+mn-lt"/>
                          <a:ea typeface="+mn-ea"/>
                          <a:cs typeface="+mn-cs"/>
                        </a:rPr>
                        <a:t>
  Üniversite öğrencilerine yeni eğitim yılının ilk hediyelerini BİZ vermek istedik ve onlar için kitler hazırladık. 🤗 Kullandıkça bizi hatırlamaları dileğiyle.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https://media.licdn.com/dms/image/C5622AQGb6nALoHk20w/feedshare-shrink_800/0?e=1575504000&amp;v=beta&amp;t=eFP5nJLej1MdDXE5zevdOJJ77PsrSTvzKyvf21Oa4rM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0.066388241037045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5440377"/>
                  </a:ext>
                </a:extLst>
              </a:tr>
            </a:tbl>
          </a:graphicData>
        </a:graphic>
      </p:graphicFrame>
      <p:sp>
        <p:nvSpPr>
          <p:cNvPr id="4" name="Text Placeholder 3">
            <a:extLst>
              <a:ext uri="{FF2B5EF4-FFF2-40B4-BE49-F238E27FC236}">
                <a16:creationId xmlns:a16="http://schemas.microsoft.com/office/drawing/2014/main" id="{93DDA845-F765-4E47-9690-B808221E3D8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6929591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A6937-BC5D-4036-84C0-47E4E1B5DA3A}"/>
              </a:ext>
            </a:extLst>
          </p:cNvPr>
          <p:cNvSpPr>
            <a:spLocks noGrp="1"/>
          </p:cNvSpPr>
          <p:nvPr>
            <p:ph type="title"/>
          </p:nvPr>
        </p:nvSpPr>
        <p:spPr/>
        <p:txBody>
          <a:bodyPr/>
          <a:lstStyle/>
          <a:p>
            <a:r>
              <a:rPr lang="en-US"/>
              <a:t>LinkedIn Posts Table | Yapı Kredi - 4 of 19</a:t>
            </a:r>
          </a:p>
        </p:txBody>
      </p:sp>
      <p:graphicFrame>
        <p:nvGraphicFramePr>
          <p:cNvPr id="5" name="Table Placeholder 4">
            <a:extLst>
              <a:ext uri="{FF2B5EF4-FFF2-40B4-BE49-F238E27FC236}">
                <a16:creationId xmlns:a16="http://schemas.microsoft.com/office/drawing/2014/main" id="{BB888AC8-05AD-4EBC-8DEE-3E94A3E0FD43}"/>
              </a:ext>
            </a:extLst>
          </p:cNvPr>
          <p:cNvGraphicFramePr>
            <a:graphicFrameLocks noGrp="1"/>
          </p:cNvGraphicFramePr>
          <p:nvPr>
            <p:ph type="tbl" sz="quarter" idx="13"/>
            <p:extLst>
              <p:ext uri="{D42A27DB-BD31-4B8C-83A1-F6EECF244321}">
                <p14:modId xmlns:p14="http://schemas.microsoft.com/office/powerpoint/2010/main" val="246676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1833566"/>
                    </a:ext>
                  </a:extLst>
                </a:gridCol>
                <a:gridCol w="1152143">
                  <a:extLst>
                    <a:ext uri="{9D8B030D-6E8A-4147-A177-3AD203B41FA5}">
                      <a16:colId xmlns:a16="http://schemas.microsoft.com/office/drawing/2014/main" val="3030715395"/>
                    </a:ext>
                  </a:extLst>
                </a:gridCol>
                <a:gridCol w="822960">
                  <a:extLst>
                    <a:ext uri="{9D8B030D-6E8A-4147-A177-3AD203B41FA5}">
                      <a16:colId xmlns:a16="http://schemas.microsoft.com/office/drawing/2014/main" val="2074490391"/>
                    </a:ext>
                  </a:extLst>
                </a:gridCol>
                <a:gridCol w="576072">
                  <a:extLst>
                    <a:ext uri="{9D8B030D-6E8A-4147-A177-3AD203B41FA5}">
                      <a16:colId xmlns:a16="http://schemas.microsoft.com/office/drawing/2014/main" val="2523798134"/>
                    </a:ext>
                  </a:extLst>
                </a:gridCol>
                <a:gridCol w="576072">
                  <a:extLst>
                    <a:ext uri="{9D8B030D-6E8A-4147-A177-3AD203B41FA5}">
                      <a16:colId xmlns:a16="http://schemas.microsoft.com/office/drawing/2014/main" val="3911018560"/>
                    </a:ext>
                  </a:extLst>
                </a:gridCol>
                <a:gridCol w="576072">
                  <a:extLst>
                    <a:ext uri="{9D8B030D-6E8A-4147-A177-3AD203B41FA5}">
                      <a16:colId xmlns:a16="http://schemas.microsoft.com/office/drawing/2014/main" val="98245096"/>
                    </a:ext>
                  </a:extLst>
                </a:gridCol>
                <a:gridCol w="576072">
                  <a:extLst>
                    <a:ext uri="{9D8B030D-6E8A-4147-A177-3AD203B41FA5}">
                      <a16:colId xmlns:a16="http://schemas.microsoft.com/office/drawing/2014/main" val="3438433670"/>
                    </a:ext>
                  </a:extLst>
                </a:gridCol>
                <a:gridCol w="576072">
                  <a:extLst>
                    <a:ext uri="{9D8B030D-6E8A-4147-A177-3AD203B41FA5}">
                      <a16:colId xmlns:a16="http://schemas.microsoft.com/office/drawing/2014/main" val="1050034097"/>
                    </a:ext>
                  </a:extLst>
                </a:gridCol>
                <a:gridCol w="576072">
                  <a:extLst>
                    <a:ext uri="{9D8B030D-6E8A-4147-A177-3AD203B41FA5}">
                      <a16:colId xmlns:a16="http://schemas.microsoft.com/office/drawing/2014/main" val="1233170711"/>
                    </a:ext>
                  </a:extLst>
                </a:gridCol>
                <a:gridCol w="576072">
                  <a:extLst>
                    <a:ext uri="{9D8B030D-6E8A-4147-A177-3AD203B41FA5}">
                      <a16:colId xmlns:a16="http://schemas.microsoft.com/office/drawing/2014/main" val="2873994430"/>
                    </a:ext>
                  </a:extLst>
                </a:gridCol>
                <a:gridCol w="576072">
                  <a:extLst>
                    <a:ext uri="{9D8B030D-6E8A-4147-A177-3AD203B41FA5}">
                      <a16:colId xmlns:a16="http://schemas.microsoft.com/office/drawing/2014/main" val="3440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7863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- 2019-10-30 12:56:56</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Current Trends in Selected Industries: Banking dersinde bugünün konusu Kurumsal ve Ticari Krediler. Genel Müdür Yardımcımız Nurgun Eyuboglu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https://media.licdn.com/dms/image/C4D22AQGB34U9D2AXkg/feedshare-shrink_800/0?e=1575504000&amp;v=beta&amp;t=Ek6-EOHFCalToQGY1G6rkQVMHS28yf8tpGV23vcVeSc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0.061991285044808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6576198"/>
                  </a:ext>
                </a:extLst>
              </a:tr>
            </a:tbl>
          </a:graphicData>
        </a:graphic>
      </p:graphicFrame>
      <p:sp>
        <p:nvSpPr>
          <p:cNvPr id="4" name="Text Placeholder 3">
            <a:extLst>
              <a:ext uri="{FF2B5EF4-FFF2-40B4-BE49-F238E27FC236}">
                <a16:creationId xmlns:a16="http://schemas.microsoft.com/office/drawing/2014/main" id="{E96633C6-4C6E-4C7A-B8BE-A25C281E7E8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692257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5694-1065-4B83-B7B8-12496DFF315B}"/>
              </a:ext>
            </a:extLst>
          </p:cNvPr>
          <p:cNvSpPr>
            <a:spLocks noGrp="1"/>
          </p:cNvSpPr>
          <p:nvPr>
            <p:ph type="title"/>
          </p:nvPr>
        </p:nvSpPr>
        <p:spPr/>
        <p:txBody>
          <a:bodyPr/>
          <a:lstStyle/>
          <a:p>
            <a:r>
              <a:rPr lang="en-US"/>
              <a:t>LinkedIn Posts Table | Yapı Kredi - 5 of 19</a:t>
            </a:r>
          </a:p>
        </p:txBody>
      </p:sp>
      <p:graphicFrame>
        <p:nvGraphicFramePr>
          <p:cNvPr id="5" name="Table Placeholder 4">
            <a:extLst>
              <a:ext uri="{FF2B5EF4-FFF2-40B4-BE49-F238E27FC236}">
                <a16:creationId xmlns:a16="http://schemas.microsoft.com/office/drawing/2014/main" id="{4D71C052-FB42-48A4-9669-BBA61D246B52}"/>
              </a:ext>
            </a:extLst>
          </p:cNvPr>
          <p:cNvGraphicFramePr>
            <a:graphicFrameLocks noGrp="1"/>
          </p:cNvGraphicFramePr>
          <p:nvPr>
            <p:ph type="tbl" sz="quarter" idx="13"/>
            <p:extLst>
              <p:ext uri="{D42A27DB-BD31-4B8C-83A1-F6EECF244321}">
                <p14:modId xmlns:p14="http://schemas.microsoft.com/office/powerpoint/2010/main" val="284952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53788820"/>
                    </a:ext>
                  </a:extLst>
                </a:gridCol>
                <a:gridCol w="1152143">
                  <a:extLst>
                    <a:ext uri="{9D8B030D-6E8A-4147-A177-3AD203B41FA5}">
                      <a16:colId xmlns:a16="http://schemas.microsoft.com/office/drawing/2014/main" val="4036841178"/>
                    </a:ext>
                  </a:extLst>
                </a:gridCol>
                <a:gridCol w="822960">
                  <a:extLst>
                    <a:ext uri="{9D8B030D-6E8A-4147-A177-3AD203B41FA5}">
                      <a16:colId xmlns:a16="http://schemas.microsoft.com/office/drawing/2014/main" val="4005464479"/>
                    </a:ext>
                  </a:extLst>
                </a:gridCol>
                <a:gridCol w="576072">
                  <a:extLst>
                    <a:ext uri="{9D8B030D-6E8A-4147-A177-3AD203B41FA5}">
                      <a16:colId xmlns:a16="http://schemas.microsoft.com/office/drawing/2014/main" val="3854936268"/>
                    </a:ext>
                  </a:extLst>
                </a:gridCol>
                <a:gridCol w="576072">
                  <a:extLst>
                    <a:ext uri="{9D8B030D-6E8A-4147-A177-3AD203B41FA5}">
                      <a16:colId xmlns:a16="http://schemas.microsoft.com/office/drawing/2014/main" val="3551116318"/>
                    </a:ext>
                  </a:extLst>
                </a:gridCol>
                <a:gridCol w="576072">
                  <a:extLst>
                    <a:ext uri="{9D8B030D-6E8A-4147-A177-3AD203B41FA5}">
                      <a16:colId xmlns:a16="http://schemas.microsoft.com/office/drawing/2014/main" val="1057188465"/>
                    </a:ext>
                  </a:extLst>
                </a:gridCol>
                <a:gridCol w="576072">
                  <a:extLst>
                    <a:ext uri="{9D8B030D-6E8A-4147-A177-3AD203B41FA5}">
                      <a16:colId xmlns:a16="http://schemas.microsoft.com/office/drawing/2014/main" val="258902864"/>
                    </a:ext>
                  </a:extLst>
                </a:gridCol>
                <a:gridCol w="576072">
                  <a:extLst>
                    <a:ext uri="{9D8B030D-6E8A-4147-A177-3AD203B41FA5}">
                      <a16:colId xmlns:a16="http://schemas.microsoft.com/office/drawing/2014/main" val="389830825"/>
                    </a:ext>
                  </a:extLst>
                </a:gridCol>
                <a:gridCol w="576072">
                  <a:extLst>
                    <a:ext uri="{9D8B030D-6E8A-4147-A177-3AD203B41FA5}">
                      <a16:colId xmlns:a16="http://schemas.microsoft.com/office/drawing/2014/main" val="3723024091"/>
                    </a:ext>
                  </a:extLst>
                </a:gridCol>
                <a:gridCol w="576072">
                  <a:extLst>
                    <a:ext uri="{9D8B030D-6E8A-4147-A177-3AD203B41FA5}">
                      <a16:colId xmlns:a16="http://schemas.microsoft.com/office/drawing/2014/main" val="1737784564"/>
                    </a:ext>
                  </a:extLst>
                </a:gridCol>
                <a:gridCol w="576072">
                  <a:extLst>
                    <a:ext uri="{9D8B030D-6E8A-4147-A177-3AD203B41FA5}">
                      <a16:colId xmlns:a16="http://schemas.microsoft.com/office/drawing/2014/main" val="9001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4272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- 2019-10-15 11:33:38</a:t>
                      </a:r>
                      <a:r>
                        <a:rPr kumimoji="0" lang="en-US" sz="1000" b="0" i="0" u="none" strike="noStrike" kern="1200" cap="none" spc="0" normalizeH="0" baseline="0" noProof="0">
                          <a:ln>
                            <a:noFill/>
                          </a:ln>
                          <a:solidFill>
                            <a:prstClr val="black"/>
                          </a:solidFill>
                          <a:effectLst/>
                          <a:uLnTx/>
                          <a:uFillTx/>
                          <a:latin typeface="+mn-lt"/>
                          <a:ea typeface="+mn-ea"/>
                          <a:cs typeface="+mn-cs"/>
                        </a:rPr>
                        <a:t>
  Genel Müdür Yardımcımız Hakan Alp, Fortune Türkiye dergisi tarafından açıklanan ve şirketlerin en önemli sermayesi insan kaynağını etkin biçimde yöneten, kurum öncelikleri doğrultusunda fark yaratan ve benzersiz uygulamaları hayata geçiren kişilerin yer aldığı "Türkiye’nin En Etkin 50 İK Yöneticisi" listesinde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https://media.licdn.com/dms/image/C5622AQHtxmnN9bEE1g/feedshare-shrink_800/0?e=1575504000&amp;v=beta&amp;t=lvu4c_36B6RiuonsDqqcR6boNKXZ37u70_4r81hVBoU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0.059938696674505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4812552"/>
                  </a:ext>
                </a:extLst>
              </a:tr>
            </a:tbl>
          </a:graphicData>
        </a:graphic>
      </p:graphicFrame>
      <p:sp>
        <p:nvSpPr>
          <p:cNvPr id="4" name="Text Placeholder 3">
            <a:extLst>
              <a:ext uri="{FF2B5EF4-FFF2-40B4-BE49-F238E27FC236}">
                <a16:creationId xmlns:a16="http://schemas.microsoft.com/office/drawing/2014/main" id="{F5DC730B-E1A9-4954-94F6-C004D69AAB0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0870680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5A244-7D62-4204-92FD-E2C2DA4F2EE2}"/>
              </a:ext>
            </a:extLst>
          </p:cNvPr>
          <p:cNvSpPr>
            <a:spLocks noGrp="1"/>
          </p:cNvSpPr>
          <p:nvPr>
            <p:ph type="title"/>
          </p:nvPr>
        </p:nvSpPr>
        <p:spPr/>
        <p:txBody>
          <a:bodyPr/>
          <a:lstStyle/>
          <a:p>
            <a:r>
              <a:rPr lang="en-US"/>
              <a:t>LinkedIn Posts Table | Yapı Kredi - 6 of 19</a:t>
            </a:r>
          </a:p>
        </p:txBody>
      </p:sp>
      <p:graphicFrame>
        <p:nvGraphicFramePr>
          <p:cNvPr id="5" name="Table Placeholder 4">
            <a:extLst>
              <a:ext uri="{FF2B5EF4-FFF2-40B4-BE49-F238E27FC236}">
                <a16:creationId xmlns:a16="http://schemas.microsoft.com/office/drawing/2014/main" id="{94EFB43C-F7FA-4C12-B99D-A7866BA36A74}"/>
              </a:ext>
            </a:extLst>
          </p:cNvPr>
          <p:cNvGraphicFramePr>
            <a:graphicFrameLocks noGrp="1"/>
          </p:cNvGraphicFramePr>
          <p:nvPr>
            <p:ph type="tbl" sz="quarter" idx="13"/>
            <p:extLst>
              <p:ext uri="{D42A27DB-BD31-4B8C-83A1-F6EECF244321}">
                <p14:modId xmlns:p14="http://schemas.microsoft.com/office/powerpoint/2010/main" val="913241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27097276"/>
                    </a:ext>
                  </a:extLst>
                </a:gridCol>
                <a:gridCol w="1152143">
                  <a:extLst>
                    <a:ext uri="{9D8B030D-6E8A-4147-A177-3AD203B41FA5}">
                      <a16:colId xmlns:a16="http://schemas.microsoft.com/office/drawing/2014/main" val="2283092447"/>
                    </a:ext>
                  </a:extLst>
                </a:gridCol>
                <a:gridCol w="822960">
                  <a:extLst>
                    <a:ext uri="{9D8B030D-6E8A-4147-A177-3AD203B41FA5}">
                      <a16:colId xmlns:a16="http://schemas.microsoft.com/office/drawing/2014/main" val="1729909431"/>
                    </a:ext>
                  </a:extLst>
                </a:gridCol>
                <a:gridCol w="576072">
                  <a:extLst>
                    <a:ext uri="{9D8B030D-6E8A-4147-A177-3AD203B41FA5}">
                      <a16:colId xmlns:a16="http://schemas.microsoft.com/office/drawing/2014/main" val="552269223"/>
                    </a:ext>
                  </a:extLst>
                </a:gridCol>
                <a:gridCol w="576072">
                  <a:extLst>
                    <a:ext uri="{9D8B030D-6E8A-4147-A177-3AD203B41FA5}">
                      <a16:colId xmlns:a16="http://schemas.microsoft.com/office/drawing/2014/main" val="3489422506"/>
                    </a:ext>
                  </a:extLst>
                </a:gridCol>
                <a:gridCol w="576072">
                  <a:extLst>
                    <a:ext uri="{9D8B030D-6E8A-4147-A177-3AD203B41FA5}">
                      <a16:colId xmlns:a16="http://schemas.microsoft.com/office/drawing/2014/main" val="2305948305"/>
                    </a:ext>
                  </a:extLst>
                </a:gridCol>
                <a:gridCol w="576072">
                  <a:extLst>
                    <a:ext uri="{9D8B030D-6E8A-4147-A177-3AD203B41FA5}">
                      <a16:colId xmlns:a16="http://schemas.microsoft.com/office/drawing/2014/main" val="190795206"/>
                    </a:ext>
                  </a:extLst>
                </a:gridCol>
                <a:gridCol w="576072">
                  <a:extLst>
                    <a:ext uri="{9D8B030D-6E8A-4147-A177-3AD203B41FA5}">
                      <a16:colId xmlns:a16="http://schemas.microsoft.com/office/drawing/2014/main" val="90644058"/>
                    </a:ext>
                  </a:extLst>
                </a:gridCol>
                <a:gridCol w="576072">
                  <a:extLst>
                    <a:ext uri="{9D8B030D-6E8A-4147-A177-3AD203B41FA5}">
                      <a16:colId xmlns:a16="http://schemas.microsoft.com/office/drawing/2014/main" val="690900440"/>
                    </a:ext>
                  </a:extLst>
                </a:gridCol>
                <a:gridCol w="576072">
                  <a:extLst>
                    <a:ext uri="{9D8B030D-6E8A-4147-A177-3AD203B41FA5}">
                      <a16:colId xmlns:a16="http://schemas.microsoft.com/office/drawing/2014/main" val="3947817898"/>
                    </a:ext>
                  </a:extLst>
                </a:gridCol>
                <a:gridCol w="576072">
                  <a:extLst>
                    <a:ext uri="{9D8B030D-6E8A-4147-A177-3AD203B41FA5}">
                      <a16:colId xmlns:a16="http://schemas.microsoft.com/office/drawing/2014/main" val="2840441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4846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- 2019-10-04 11:26:16</a:t>
                      </a:r>
                      <a:r>
                        <a:rPr kumimoji="0" lang="en-US" sz="1000" b="0" i="0" u="none" strike="noStrike" kern="1200" cap="none" spc="0" normalizeH="0" baseline="0" noProof="0">
                          <a:ln>
                            <a:noFill/>
                          </a:ln>
                          <a:solidFill>
                            <a:prstClr val="black"/>
                          </a:solidFill>
                          <a:effectLst/>
                          <a:uLnTx/>
                          <a:uFillTx/>
                          <a:latin typeface="+mn-lt"/>
                          <a:ea typeface="+mn-ea"/>
                          <a:cs typeface="+mn-cs"/>
                        </a:rPr>
                        <a:t>
  Birleşmiş Milletler Çevre Programı Finans Girişimi (UNEP FI) Sorumlu Bankacılık Prensipleri’ne Türkiye’den Kurucu İmzacı olarak katılan bankalar olarak gerçekleştirdiğimiz basın tanıtım toplantısına Yapı Kredi Grup Direktörümüz Mehmet Erkan Akbulut katıldı.  Mehmet Erkan Akbulut konuya ilişkin şu değerlendirmede bulundu: “75. yaşımızı kutladığımız bu yıl UNEP FI Sorumlu Bankacılık Prensipleri’ne Kurucu İmzacı olarak katılmak bizler için özel bir anlam taşıyor. Sorumlu Bankacılık Prensipleri’ni imzalayan kurucu bankalar olarak bizler toplumun, paydaşlarımızın, yatırımcılarımızın, müşterilerimizin ve özellikle de gelecek kuşakların ihtiyaçlarına yanıt vermek istiyoruz.”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https://media.licdn.com/dms/image/C5622AQHMyp5EE9RE-A/feedshare-shrink_800/0?e=1575504000&amp;v=beta&amp;t=7eUkgLDri3ploEWZBbPw2wS4vOGDLxFqnfudON3WD9w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0.057081458599154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0103054"/>
                  </a:ext>
                </a:extLst>
              </a:tr>
            </a:tbl>
          </a:graphicData>
        </a:graphic>
      </p:graphicFrame>
      <p:sp>
        <p:nvSpPr>
          <p:cNvPr id="4" name="Text Placeholder 3">
            <a:extLst>
              <a:ext uri="{FF2B5EF4-FFF2-40B4-BE49-F238E27FC236}">
                <a16:creationId xmlns:a16="http://schemas.microsoft.com/office/drawing/2014/main" id="{F3CEF87F-1C72-4174-B2CF-024B8139CDB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4721922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971A-E276-44BA-934E-A03C1C870ED5}"/>
              </a:ext>
            </a:extLst>
          </p:cNvPr>
          <p:cNvSpPr>
            <a:spLocks noGrp="1"/>
          </p:cNvSpPr>
          <p:nvPr>
            <p:ph type="title"/>
          </p:nvPr>
        </p:nvSpPr>
        <p:spPr/>
        <p:txBody>
          <a:bodyPr/>
          <a:lstStyle/>
          <a:p>
            <a:r>
              <a:rPr lang="en-US"/>
              <a:t>LinkedIn Posts Table | Yapı Kredi - 7 of 19</a:t>
            </a:r>
          </a:p>
        </p:txBody>
      </p:sp>
      <p:graphicFrame>
        <p:nvGraphicFramePr>
          <p:cNvPr id="5" name="Table Placeholder 4">
            <a:extLst>
              <a:ext uri="{FF2B5EF4-FFF2-40B4-BE49-F238E27FC236}">
                <a16:creationId xmlns:a16="http://schemas.microsoft.com/office/drawing/2014/main" id="{A81732CA-6D36-4FDF-B5BA-1C880A3E01F7}"/>
              </a:ext>
            </a:extLst>
          </p:cNvPr>
          <p:cNvGraphicFramePr>
            <a:graphicFrameLocks noGrp="1"/>
          </p:cNvGraphicFramePr>
          <p:nvPr>
            <p:ph type="tbl" sz="quarter" idx="13"/>
            <p:extLst>
              <p:ext uri="{D42A27DB-BD31-4B8C-83A1-F6EECF244321}">
                <p14:modId xmlns:p14="http://schemas.microsoft.com/office/powerpoint/2010/main" val="178938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29420834"/>
                    </a:ext>
                  </a:extLst>
                </a:gridCol>
                <a:gridCol w="1152143">
                  <a:extLst>
                    <a:ext uri="{9D8B030D-6E8A-4147-A177-3AD203B41FA5}">
                      <a16:colId xmlns:a16="http://schemas.microsoft.com/office/drawing/2014/main" val="1250923731"/>
                    </a:ext>
                  </a:extLst>
                </a:gridCol>
                <a:gridCol w="822960">
                  <a:extLst>
                    <a:ext uri="{9D8B030D-6E8A-4147-A177-3AD203B41FA5}">
                      <a16:colId xmlns:a16="http://schemas.microsoft.com/office/drawing/2014/main" val="1615457424"/>
                    </a:ext>
                  </a:extLst>
                </a:gridCol>
                <a:gridCol w="576072">
                  <a:extLst>
                    <a:ext uri="{9D8B030D-6E8A-4147-A177-3AD203B41FA5}">
                      <a16:colId xmlns:a16="http://schemas.microsoft.com/office/drawing/2014/main" val="1216875087"/>
                    </a:ext>
                  </a:extLst>
                </a:gridCol>
                <a:gridCol w="576072">
                  <a:extLst>
                    <a:ext uri="{9D8B030D-6E8A-4147-A177-3AD203B41FA5}">
                      <a16:colId xmlns:a16="http://schemas.microsoft.com/office/drawing/2014/main" val="2965547116"/>
                    </a:ext>
                  </a:extLst>
                </a:gridCol>
                <a:gridCol w="576072">
                  <a:extLst>
                    <a:ext uri="{9D8B030D-6E8A-4147-A177-3AD203B41FA5}">
                      <a16:colId xmlns:a16="http://schemas.microsoft.com/office/drawing/2014/main" val="4131061928"/>
                    </a:ext>
                  </a:extLst>
                </a:gridCol>
                <a:gridCol w="576072">
                  <a:extLst>
                    <a:ext uri="{9D8B030D-6E8A-4147-A177-3AD203B41FA5}">
                      <a16:colId xmlns:a16="http://schemas.microsoft.com/office/drawing/2014/main" val="744739000"/>
                    </a:ext>
                  </a:extLst>
                </a:gridCol>
                <a:gridCol w="576072">
                  <a:extLst>
                    <a:ext uri="{9D8B030D-6E8A-4147-A177-3AD203B41FA5}">
                      <a16:colId xmlns:a16="http://schemas.microsoft.com/office/drawing/2014/main" val="3566711657"/>
                    </a:ext>
                  </a:extLst>
                </a:gridCol>
                <a:gridCol w="576072">
                  <a:extLst>
                    <a:ext uri="{9D8B030D-6E8A-4147-A177-3AD203B41FA5}">
                      <a16:colId xmlns:a16="http://schemas.microsoft.com/office/drawing/2014/main" val="2670333240"/>
                    </a:ext>
                  </a:extLst>
                </a:gridCol>
                <a:gridCol w="576072">
                  <a:extLst>
                    <a:ext uri="{9D8B030D-6E8A-4147-A177-3AD203B41FA5}">
                      <a16:colId xmlns:a16="http://schemas.microsoft.com/office/drawing/2014/main" val="1312716392"/>
                    </a:ext>
                  </a:extLst>
                </a:gridCol>
                <a:gridCol w="576072">
                  <a:extLst>
                    <a:ext uri="{9D8B030D-6E8A-4147-A177-3AD203B41FA5}">
                      <a16:colId xmlns:a16="http://schemas.microsoft.com/office/drawing/2014/main" val="28539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7444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- 2019-10-21 16:16:24</a:t>
                      </a:r>
                      <a:r>
                        <a:rPr kumimoji="0" lang="en-US" sz="1000" b="0" i="0" u="none" strike="noStrike" kern="1200" cap="none" spc="0" normalizeH="0" baseline="0" noProof="0">
                          <a:ln>
                            <a:noFill/>
                          </a:ln>
                          <a:solidFill>
                            <a:prstClr val="black"/>
                          </a:solidFill>
                          <a:effectLst/>
                          <a:uLnTx/>
                          <a:uFillTx/>
                          <a:latin typeface="+mn-lt"/>
                          <a:ea typeface="+mn-ea"/>
                          <a:cs typeface="+mn-cs"/>
                        </a:rPr>
                        <a:t>
  Yapı Kredi Gönüllüleri, üniversitelerdeki gönüllü gençler ile Samsun Toplum Gönüllüleri Vakfı İğne Deliği Gençlik Merkezi İstihdam Kampı’ndaydı. Müşteri Hizmetleri Müdürümüz Mehmet Yeni, gençlere bankacılık sektörüyle ilgili tecrübelerini aktardı. #YapıKrediGönüllüleri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https://media.licdn.com/dms/image/C5622AQH_75mJW9lSvA/feedshare-shrink_800/0?e=1575504000&amp;v=beta&amp;t=1L7oJx-ysW93dGTQ3XetKbGJm0pzA9v16kNo-IVvcFw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0.04808846219784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7800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11:52:30</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KSS Zirvesi’nde yöneticimiz Nurcan Erhan ve gönüllülerimizden Ceren Angılı, kurumsal sosyal sorumluluk ve gönüllülük anlayışımızdan bahsetmek üzere sahnedeler!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https://media.licdn.com/dms/image/C5622AQGm8SG3ompL9w/feedshare-shrink_800/0?e=1575504000&amp;v=beta&amp;t=UAHwfQcCW_Fd2lY-weIYMKrQOm6QkNaAtV_LUjqYGQk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0.046621934289681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6256248"/>
                  </a:ext>
                </a:extLst>
              </a:tr>
            </a:tbl>
          </a:graphicData>
        </a:graphic>
      </p:graphicFrame>
      <p:sp>
        <p:nvSpPr>
          <p:cNvPr id="4" name="Text Placeholder 3">
            <a:extLst>
              <a:ext uri="{FF2B5EF4-FFF2-40B4-BE49-F238E27FC236}">
                <a16:creationId xmlns:a16="http://schemas.microsoft.com/office/drawing/2014/main" id="{3C51C5E6-DAF9-4CFB-9BEA-9A1E119AF4A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48886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FE3F-F167-4C1B-AD95-4C0748297AE8}"/>
              </a:ext>
            </a:extLst>
          </p:cNvPr>
          <p:cNvSpPr>
            <a:spLocks noGrp="1"/>
          </p:cNvSpPr>
          <p:nvPr>
            <p:ph type="title"/>
          </p:nvPr>
        </p:nvSpPr>
        <p:spPr/>
        <p:txBody>
          <a:bodyPr/>
          <a:lstStyle/>
          <a:p>
            <a:r>
              <a:rPr lang="en-US"/>
              <a:t>LinkedIn Posts Table | Yapı Kredi - 8 of 19</a:t>
            </a:r>
          </a:p>
        </p:txBody>
      </p:sp>
      <p:graphicFrame>
        <p:nvGraphicFramePr>
          <p:cNvPr id="5" name="Table Placeholder 4">
            <a:extLst>
              <a:ext uri="{FF2B5EF4-FFF2-40B4-BE49-F238E27FC236}">
                <a16:creationId xmlns:a16="http://schemas.microsoft.com/office/drawing/2014/main" id="{23B57732-119B-4D40-827F-E4F370733AAA}"/>
              </a:ext>
            </a:extLst>
          </p:cNvPr>
          <p:cNvGraphicFramePr>
            <a:graphicFrameLocks noGrp="1"/>
          </p:cNvGraphicFramePr>
          <p:nvPr>
            <p:ph type="tbl" sz="quarter" idx="13"/>
            <p:extLst>
              <p:ext uri="{D42A27DB-BD31-4B8C-83A1-F6EECF244321}">
                <p14:modId xmlns:p14="http://schemas.microsoft.com/office/powerpoint/2010/main" val="64948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80047089"/>
                    </a:ext>
                  </a:extLst>
                </a:gridCol>
                <a:gridCol w="1152143">
                  <a:extLst>
                    <a:ext uri="{9D8B030D-6E8A-4147-A177-3AD203B41FA5}">
                      <a16:colId xmlns:a16="http://schemas.microsoft.com/office/drawing/2014/main" val="1800240977"/>
                    </a:ext>
                  </a:extLst>
                </a:gridCol>
                <a:gridCol w="822960">
                  <a:extLst>
                    <a:ext uri="{9D8B030D-6E8A-4147-A177-3AD203B41FA5}">
                      <a16:colId xmlns:a16="http://schemas.microsoft.com/office/drawing/2014/main" val="1317008725"/>
                    </a:ext>
                  </a:extLst>
                </a:gridCol>
                <a:gridCol w="576072">
                  <a:extLst>
                    <a:ext uri="{9D8B030D-6E8A-4147-A177-3AD203B41FA5}">
                      <a16:colId xmlns:a16="http://schemas.microsoft.com/office/drawing/2014/main" val="1550248805"/>
                    </a:ext>
                  </a:extLst>
                </a:gridCol>
                <a:gridCol w="576072">
                  <a:extLst>
                    <a:ext uri="{9D8B030D-6E8A-4147-A177-3AD203B41FA5}">
                      <a16:colId xmlns:a16="http://schemas.microsoft.com/office/drawing/2014/main" val="1397873446"/>
                    </a:ext>
                  </a:extLst>
                </a:gridCol>
                <a:gridCol w="576072">
                  <a:extLst>
                    <a:ext uri="{9D8B030D-6E8A-4147-A177-3AD203B41FA5}">
                      <a16:colId xmlns:a16="http://schemas.microsoft.com/office/drawing/2014/main" val="1390851761"/>
                    </a:ext>
                  </a:extLst>
                </a:gridCol>
                <a:gridCol w="576072">
                  <a:extLst>
                    <a:ext uri="{9D8B030D-6E8A-4147-A177-3AD203B41FA5}">
                      <a16:colId xmlns:a16="http://schemas.microsoft.com/office/drawing/2014/main" val="2627090964"/>
                    </a:ext>
                  </a:extLst>
                </a:gridCol>
                <a:gridCol w="576072">
                  <a:extLst>
                    <a:ext uri="{9D8B030D-6E8A-4147-A177-3AD203B41FA5}">
                      <a16:colId xmlns:a16="http://schemas.microsoft.com/office/drawing/2014/main" val="411605736"/>
                    </a:ext>
                  </a:extLst>
                </a:gridCol>
                <a:gridCol w="576072">
                  <a:extLst>
                    <a:ext uri="{9D8B030D-6E8A-4147-A177-3AD203B41FA5}">
                      <a16:colId xmlns:a16="http://schemas.microsoft.com/office/drawing/2014/main" val="192121056"/>
                    </a:ext>
                  </a:extLst>
                </a:gridCol>
                <a:gridCol w="576072">
                  <a:extLst>
                    <a:ext uri="{9D8B030D-6E8A-4147-A177-3AD203B41FA5}">
                      <a16:colId xmlns:a16="http://schemas.microsoft.com/office/drawing/2014/main" val="870566647"/>
                    </a:ext>
                  </a:extLst>
                </a:gridCol>
                <a:gridCol w="576072">
                  <a:extLst>
                    <a:ext uri="{9D8B030D-6E8A-4147-A177-3AD203B41FA5}">
                      <a16:colId xmlns:a16="http://schemas.microsoft.com/office/drawing/2014/main" val="3391323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9548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- 2019-10-17 14:46:31</a:t>
                      </a:r>
                      <a:r>
                        <a:rPr kumimoji="0" lang="en-US" sz="1000" b="0" i="0" u="none" strike="noStrike" kern="1200" cap="none" spc="0" normalizeH="0" baseline="0" noProof="0">
                          <a:ln>
                            <a:noFill/>
                          </a:ln>
                          <a:solidFill>
                            <a:prstClr val="black"/>
                          </a:solidFill>
                          <a:effectLst/>
                          <a:uLnTx/>
                          <a:uFillTx/>
                          <a:latin typeface="+mn-lt"/>
                          <a:ea typeface="+mn-ea"/>
                          <a:cs typeface="+mn-cs"/>
                        </a:rPr>
                        <a:t>
  Ertelediğiniz işleri neden ertelediğinizi biliyor musunuz? ⏰ Çalışma arkadaşımız Selin Gürgün’ün ertelenen işler üzerine yazdığı blog yazısına ulaşmak için tıklayın. 👉🏻 http://bit.ly/32p3K38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https://media.licdn.com/dms/image/C4D22AQFQHKM1RsPYcQ/feedshare-shrink_800/0?e=1575504000&amp;v=beta&amp;t=kO-fep1y5859d2eRpJgqQHpQbYVyhL1E4htYqnexLdw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0.04559707342566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0571357"/>
                  </a:ext>
                </a:extLst>
              </a:tr>
            </a:tbl>
          </a:graphicData>
        </a:graphic>
      </p:graphicFrame>
      <p:sp>
        <p:nvSpPr>
          <p:cNvPr id="4" name="Text Placeholder 3">
            <a:extLst>
              <a:ext uri="{FF2B5EF4-FFF2-40B4-BE49-F238E27FC236}">
                <a16:creationId xmlns:a16="http://schemas.microsoft.com/office/drawing/2014/main" id="{4E0EE0AB-A581-4B6B-860C-98B1C270915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951243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340CF-51D7-460D-8BAC-98B1B9CC2861}"/>
              </a:ext>
            </a:extLst>
          </p:cNvPr>
          <p:cNvSpPr>
            <a:spLocks noGrp="1"/>
          </p:cNvSpPr>
          <p:nvPr>
            <p:ph type="title"/>
          </p:nvPr>
        </p:nvSpPr>
        <p:spPr/>
        <p:txBody>
          <a:bodyPr/>
          <a:lstStyle/>
          <a:p>
            <a:r>
              <a:rPr lang="en-US"/>
              <a:t>LinkedIn Posts Table | Yapı Kredi - 9 of 19</a:t>
            </a:r>
          </a:p>
        </p:txBody>
      </p:sp>
      <p:graphicFrame>
        <p:nvGraphicFramePr>
          <p:cNvPr id="5" name="Table Placeholder 4">
            <a:extLst>
              <a:ext uri="{FF2B5EF4-FFF2-40B4-BE49-F238E27FC236}">
                <a16:creationId xmlns:a16="http://schemas.microsoft.com/office/drawing/2014/main" id="{667183D4-66F5-479C-92F3-911C8B6AC6D8}"/>
              </a:ext>
            </a:extLst>
          </p:cNvPr>
          <p:cNvGraphicFramePr>
            <a:graphicFrameLocks noGrp="1"/>
          </p:cNvGraphicFramePr>
          <p:nvPr>
            <p:ph type="tbl" sz="quarter" idx="13"/>
            <p:extLst>
              <p:ext uri="{D42A27DB-BD31-4B8C-83A1-F6EECF244321}">
                <p14:modId xmlns:p14="http://schemas.microsoft.com/office/powerpoint/2010/main" val="44249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9090866"/>
                    </a:ext>
                  </a:extLst>
                </a:gridCol>
                <a:gridCol w="1152143">
                  <a:extLst>
                    <a:ext uri="{9D8B030D-6E8A-4147-A177-3AD203B41FA5}">
                      <a16:colId xmlns:a16="http://schemas.microsoft.com/office/drawing/2014/main" val="1788875332"/>
                    </a:ext>
                  </a:extLst>
                </a:gridCol>
                <a:gridCol w="822960">
                  <a:extLst>
                    <a:ext uri="{9D8B030D-6E8A-4147-A177-3AD203B41FA5}">
                      <a16:colId xmlns:a16="http://schemas.microsoft.com/office/drawing/2014/main" val="2950146864"/>
                    </a:ext>
                  </a:extLst>
                </a:gridCol>
                <a:gridCol w="576072">
                  <a:extLst>
                    <a:ext uri="{9D8B030D-6E8A-4147-A177-3AD203B41FA5}">
                      <a16:colId xmlns:a16="http://schemas.microsoft.com/office/drawing/2014/main" val="2463862746"/>
                    </a:ext>
                  </a:extLst>
                </a:gridCol>
                <a:gridCol w="576072">
                  <a:extLst>
                    <a:ext uri="{9D8B030D-6E8A-4147-A177-3AD203B41FA5}">
                      <a16:colId xmlns:a16="http://schemas.microsoft.com/office/drawing/2014/main" val="3191660586"/>
                    </a:ext>
                  </a:extLst>
                </a:gridCol>
                <a:gridCol w="576072">
                  <a:extLst>
                    <a:ext uri="{9D8B030D-6E8A-4147-A177-3AD203B41FA5}">
                      <a16:colId xmlns:a16="http://schemas.microsoft.com/office/drawing/2014/main" val="2175728104"/>
                    </a:ext>
                  </a:extLst>
                </a:gridCol>
                <a:gridCol w="576072">
                  <a:extLst>
                    <a:ext uri="{9D8B030D-6E8A-4147-A177-3AD203B41FA5}">
                      <a16:colId xmlns:a16="http://schemas.microsoft.com/office/drawing/2014/main" val="1914954685"/>
                    </a:ext>
                  </a:extLst>
                </a:gridCol>
                <a:gridCol w="576072">
                  <a:extLst>
                    <a:ext uri="{9D8B030D-6E8A-4147-A177-3AD203B41FA5}">
                      <a16:colId xmlns:a16="http://schemas.microsoft.com/office/drawing/2014/main" val="2347503649"/>
                    </a:ext>
                  </a:extLst>
                </a:gridCol>
                <a:gridCol w="576072">
                  <a:extLst>
                    <a:ext uri="{9D8B030D-6E8A-4147-A177-3AD203B41FA5}">
                      <a16:colId xmlns:a16="http://schemas.microsoft.com/office/drawing/2014/main" val="946837564"/>
                    </a:ext>
                  </a:extLst>
                </a:gridCol>
                <a:gridCol w="576072">
                  <a:extLst>
                    <a:ext uri="{9D8B030D-6E8A-4147-A177-3AD203B41FA5}">
                      <a16:colId xmlns:a16="http://schemas.microsoft.com/office/drawing/2014/main" val="1527638269"/>
                    </a:ext>
                  </a:extLst>
                </a:gridCol>
                <a:gridCol w="576072">
                  <a:extLst>
                    <a:ext uri="{9D8B030D-6E8A-4147-A177-3AD203B41FA5}">
                      <a16:colId xmlns:a16="http://schemas.microsoft.com/office/drawing/2014/main" val="299356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6416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- 2019-10-18 15:28:24</a:t>
                      </a:r>
                      <a:r>
                        <a:rPr kumimoji="0" lang="en-US" sz="1000" b="0" i="0" u="none" strike="noStrike" kern="1200" cap="none" spc="0" normalizeH="0" baseline="0" noProof="0">
                          <a:ln>
                            <a:noFill/>
                          </a:ln>
                          <a:solidFill>
                            <a:prstClr val="black"/>
                          </a:solidFill>
                          <a:effectLst/>
                          <a:uLnTx/>
                          <a:uFillTx/>
                          <a:latin typeface="+mn-lt"/>
                          <a:ea typeface="+mn-ea"/>
                          <a:cs typeface="+mn-cs"/>
                        </a:rPr>
                        <a:t>
  Yapı Kredi'deki iş hayatıma 2004 yılında Bireysel Müşteri Temsilcisi olarak başladım. Şimdi ise Çankırı Şubesi’nde Şube Müdürü olarak görev yapıyorum.
Benim için Yapı Kredi: Kocaman bir aileye sahip olmak ve bundan gurur duymaktır.
Sizlere tavsiyem: Verdiğiniz kararlarda kendinize güvenin. Azim ve gayretinizi kaybetmeden mücadelenize devam 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https://media.licdn.com/dms/image/C5622AQFsZhsj2P8Z9g/feedshare-shrink_800/0?e=1575504000&amp;v=beta&amp;t=FzGObrQDp7_8Dbz_2XmdPKFHaRVEoaGLjzIuLalRaBU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0.038315934381094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5301220"/>
                  </a:ext>
                </a:extLst>
              </a:tr>
            </a:tbl>
          </a:graphicData>
        </a:graphic>
      </p:graphicFrame>
      <p:sp>
        <p:nvSpPr>
          <p:cNvPr id="4" name="Text Placeholder 3">
            <a:extLst>
              <a:ext uri="{FF2B5EF4-FFF2-40B4-BE49-F238E27FC236}">
                <a16:creationId xmlns:a16="http://schemas.microsoft.com/office/drawing/2014/main" id="{F8606C71-20D4-4702-885D-7BC0ADB6B68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989478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3B50B-69C0-4569-B875-8388B7058A70}"/>
              </a:ext>
            </a:extLst>
          </p:cNvPr>
          <p:cNvSpPr>
            <a:spLocks noGrp="1"/>
          </p:cNvSpPr>
          <p:nvPr>
            <p:ph type="title"/>
          </p:nvPr>
        </p:nvSpPr>
        <p:spPr/>
        <p:txBody>
          <a:bodyPr/>
          <a:lstStyle/>
          <a:p>
            <a:r>
              <a:rPr lang="en-US"/>
              <a:t>LinkedIn Posts Table | Yapı Kredi - 10 of 19</a:t>
            </a:r>
          </a:p>
        </p:txBody>
      </p:sp>
      <p:graphicFrame>
        <p:nvGraphicFramePr>
          <p:cNvPr id="5" name="Table Placeholder 4">
            <a:extLst>
              <a:ext uri="{FF2B5EF4-FFF2-40B4-BE49-F238E27FC236}">
                <a16:creationId xmlns:a16="http://schemas.microsoft.com/office/drawing/2014/main" id="{632F1B54-27BD-419E-87DE-445410A92FFF}"/>
              </a:ext>
            </a:extLst>
          </p:cNvPr>
          <p:cNvGraphicFramePr>
            <a:graphicFrameLocks noGrp="1"/>
          </p:cNvGraphicFramePr>
          <p:nvPr>
            <p:ph type="tbl" sz="quarter" idx="13"/>
            <p:extLst>
              <p:ext uri="{D42A27DB-BD31-4B8C-83A1-F6EECF244321}">
                <p14:modId xmlns:p14="http://schemas.microsoft.com/office/powerpoint/2010/main" val="1049303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57585882"/>
                    </a:ext>
                  </a:extLst>
                </a:gridCol>
                <a:gridCol w="1152143">
                  <a:extLst>
                    <a:ext uri="{9D8B030D-6E8A-4147-A177-3AD203B41FA5}">
                      <a16:colId xmlns:a16="http://schemas.microsoft.com/office/drawing/2014/main" val="3250579334"/>
                    </a:ext>
                  </a:extLst>
                </a:gridCol>
                <a:gridCol w="822960">
                  <a:extLst>
                    <a:ext uri="{9D8B030D-6E8A-4147-A177-3AD203B41FA5}">
                      <a16:colId xmlns:a16="http://schemas.microsoft.com/office/drawing/2014/main" val="3764527337"/>
                    </a:ext>
                  </a:extLst>
                </a:gridCol>
                <a:gridCol w="576072">
                  <a:extLst>
                    <a:ext uri="{9D8B030D-6E8A-4147-A177-3AD203B41FA5}">
                      <a16:colId xmlns:a16="http://schemas.microsoft.com/office/drawing/2014/main" val="849090131"/>
                    </a:ext>
                  </a:extLst>
                </a:gridCol>
                <a:gridCol w="576072">
                  <a:extLst>
                    <a:ext uri="{9D8B030D-6E8A-4147-A177-3AD203B41FA5}">
                      <a16:colId xmlns:a16="http://schemas.microsoft.com/office/drawing/2014/main" val="1367882120"/>
                    </a:ext>
                  </a:extLst>
                </a:gridCol>
                <a:gridCol w="576072">
                  <a:extLst>
                    <a:ext uri="{9D8B030D-6E8A-4147-A177-3AD203B41FA5}">
                      <a16:colId xmlns:a16="http://schemas.microsoft.com/office/drawing/2014/main" val="746592733"/>
                    </a:ext>
                  </a:extLst>
                </a:gridCol>
                <a:gridCol w="576072">
                  <a:extLst>
                    <a:ext uri="{9D8B030D-6E8A-4147-A177-3AD203B41FA5}">
                      <a16:colId xmlns:a16="http://schemas.microsoft.com/office/drawing/2014/main" val="2080666266"/>
                    </a:ext>
                  </a:extLst>
                </a:gridCol>
                <a:gridCol w="576072">
                  <a:extLst>
                    <a:ext uri="{9D8B030D-6E8A-4147-A177-3AD203B41FA5}">
                      <a16:colId xmlns:a16="http://schemas.microsoft.com/office/drawing/2014/main" val="835959427"/>
                    </a:ext>
                  </a:extLst>
                </a:gridCol>
                <a:gridCol w="576072">
                  <a:extLst>
                    <a:ext uri="{9D8B030D-6E8A-4147-A177-3AD203B41FA5}">
                      <a16:colId xmlns:a16="http://schemas.microsoft.com/office/drawing/2014/main" val="1876307234"/>
                    </a:ext>
                  </a:extLst>
                </a:gridCol>
                <a:gridCol w="576072">
                  <a:extLst>
                    <a:ext uri="{9D8B030D-6E8A-4147-A177-3AD203B41FA5}">
                      <a16:colId xmlns:a16="http://schemas.microsoft.com/office/drawing/2014/main" val="2290146347"/>
                    </a:ext>
                  </a:extLst>
                </a:gridCol>
                <a:gridCol w="576072">
                  <a:extLst>
                    <a:ext uri="{9D8B030D-6E8A-4147-A177-3AD203B41FA5}">
                      <a16:colId xmlns:a16="http://schemas.microsoft.com/office/drawing/2014/main" val="1687007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3657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- 2019-10-16 14:17:28</a:t>
                      </a:r>
                      <a:r>
                        <a:rPr kumimoji="0" lang="en-US" sz="1000" b="0" i="0" u="none" strike="noStrike" kern="1200" cap="none" spc="0" normalizeH="0" baseline="0" noProof="0">
                          <a:ln>
                            <a:noFill/>
                          </a:ln>
                          <a:solidFill>
                            <a:prstClr val="black"/>
                          </a:solidFill>
                          <a:effectLst/>
                          <a:uLnTx/>
                          <a:uFillTx/>
                          <a:latin typeface="+mn-lt"/>
                          <a:ea typeface="+mn-ea"/>
                          <a:cs typeface="+mn-cs"/>
                        </a:rPr>
                        <a:t>
  Current Trends in Selected Industries dersinde bugün Dijital Bankacılık dersi için direktörümüz Evren SAHIN Boğaziçi Üniversitesi'nde!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https://media.licdn.com/dms/image/C4D22AQFIitwt1v4NWQ/feedshare-shrink_800/0?e=1575504000&amp;v=beta&amp;t=GLNErf24uX4lV3UYJXJFggV_wECkrVAspp0GXKn68Pw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0.033939198970565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807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- 2019-10-25 11:54:23</a:t>
                      </a:r>
                      <a:r>
                        <a:rPr kumimoji="0" lang="en-US" sz="1000" b="0" i="0" u="none" strike="noStrike" kern="1200" cap="none" spc="0" normalizeH="0" baseline="0" noProof="0">
                          <a:ln>
                            <a:noFill/>
                          </a:ln>
                          <a:solidFill>
                            <a:prstClr val="black"/>
                          </a:solidFill>
                          <a:effectLst/>
                          <a:uLnTx/>
                          <a:uFillTx/>
                          <a:latin typeface="+mn-lt"/>
                          <a:ea typeface="+mn-ea"/>
                          <a:cs typeface="+mn-cs"/>
                        </a:rPr>
                        <a:t>
  Yale Üniversitesi’nin 36 saat süren YHack hackathon etkinliği Yapı Kredi’nin de desteğiyle 25-27 Ekim tarihleri arasında gerçekleşecek.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https://media.licdn.com/dms/image/C5622AQHkM9lFFGm9Lw/feedshare-shrink_800/0?e=1575504000&amp;v=beta&amp;t=pWxVJldpguwyIzI0jiI_Ys64niFUX-zf7YI3eA-Qugc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0.03388357949609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482122"/>
                  </a:ext>
                </a:extLst>
              </a:tr>
            </a:tbl>
          </a:graphicData>
        </a:graphic>
      </p:graphicFrame>
      <p:sp>
        <p:nvSpPr>
          <p:cNvPr id="4" name="Text Placeholder 3">
            <a:extLst>
              <a:ext uri="{FF2B5EF4-FFF2-40B4-BE49-F238E27FC236}">
                <a16:creationId xmlns:a16="http://schemas.microsoft.com/office/drawing/2014/main" id="{BB74271F-6CF3-4F9A-9D9D-C3159EFC932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84655113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53C84-39FD-438D-9402-74109FEF26F4}"/>
              </a:ext>
            </a:extLst>
          </p:cNvPr>
          <p:cNvSpPr>
            <a:spLocks noGrp="1"/>
          </p:cNvSpPr>
          <p:nvPr>
            <p:ph type="title"/>
          </p:nvPr>
        </p:nvSpPr>
        <p:spPr/>
        <p:txBody>
          <a:bodyPr/>
          <a:lstStyle/>
          <a:p>
            <a:r>
              <a:rPr lang="en-US"/>
              <a:t>LinkedIn Posts Table | Yapı Kredi - 11 of 19</a:t>
            </a:r>
          </a:p>
        </p:txBody>
      </p:sp>
      <p:graphicFrame>
        <p:nvGraphicFramePr>
          <p:cNvPr id="5" name="Table Placeholder 4">
            <a:extLst>
              <a:ext uri="{FF2B5EF4-FFF2-40B4-BE49-F238E27FC236}">
                <a16:creationId xmlns:a16="http://schemas.microsoft.com/office/drawing/2014/main" id="{4AA114E8-B3C2-48CE-888A-A37953665C79}"/>
              </a:ext>
            </a:extLst>
          </p:cNvPr>
          <p:cNvGraphicFramePr>
            <a:graphicFrameLocks noGrp="1"/>
          </p:cNvGraphicFramePr>
          <p:nvPr>
            <p:ph type="tbl" sz="quarter" idx="13"/>
            <p:extLst>
              <p:ext uri="{D42A27DB-BD31-4B8C-83A1-F6EECF244321}">
                <p14:modId xmlns:p14="http://schemas.microsoft.com/office/powerpoint/2010/main" val="1212301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84696661"/>
                    </a:ext>
                  </a:extLst>
                </a:gridCol>
                <a:gridCol w="1152143">
                  <a:extLst>
                    <a:ext uri="{9D8B030D-6E8A-4147-A177-3AD203B41FA5}">
                      <a16:colId xmlns:a16="http://schemas.microsoft.com/office/drawing/2014/main" val="672902882"/>
                    </a:ext>
                  </a:extLst>
                </a:gridCol>
                <a:gridCol w="822960">
                  <a:extLst>
                    <a:ext uri="{9D8B030D-6E8A-4147-A177-3AD203B41FA5}">
                      <a16:colId xmlns:a16="http://schemas.microsoft.com/office/drawing/2014/main" val="2666728577"/>
                    </a:ext>
                  </a:extLst>
                </a:gridCol>
                <a:gridCol w="576072">
                  <a:extLst>
                    <a:ext uri="{9D8B030D-6E8A-4147-A177-3AD203B41FA5}">
                      <a16:colId xmlns:a16="http://schemas.microsoft.com/office/drawing/2014/main" val="2966069247"/>
                    </a:ext>
                  </a:extLst>
                </a:gridCol>
                <a:gridCol w="576072">
                  <a:extLst>
                    <a:ext uri="{9D8B030D-6E8A-4147-A177-3AD203B41FA5}">
                      <a16:colId xmlns:a16="http://schemas.microsoft.com/office/drawing/2014/main" val="3557995439"/>
                    </a:ext>
                  </a:extLst>
                </a:gridCol>
                <a:gridCol w="576072">
                  <a:extLst>
                    <a:ext uri="{9D8B030D-6E8A-4147-A177-3AD203B41FA5}">
                      <a16:colId xmlns:a16="http://schemas.microsoft.com/office/drawing/2014/main" val="3004833273"/>
                    </a:ext>
                  </a:extLst>
                </a:gridCol>
                <a:gridCol w="576072">
                  <a:extLst>
                    <a:ext uri="{9D8B030D-6E8A-4147-A177-3AD203B41FA5}">
                      <a16:colId xmlns:a16="http://schemas.microsoft.com/office/drawing/2014/main" val="2749944158"/>
                    </a:ext>
                  </a:extLst>
                </a:gridCol>
                <a:gridCol w="576072">
                  <a:extLst>
                    <a:ext uri="{9D8B030D-6E8A-4147-A177-3AD203B41FA5}">
                      <a16:colId xmlns:a16="http://schemas.microsoft.com/office/drawing/2014/main" val="1709065734"/>
                    </a:ext>
                  </a:extLst>
                </a:gridCol>
                <a:gridCol w="576072">
                  <a:extLst>
                    <a:ext uri="{9D8B030D-6E8A-4147-A177-3AD203B41FA5}">
                      <a16:colId xmlns:a16="http://schemas.microsoft.com/office/drawing/2014/main" val="678138293"/>
                    </a:ext>
                  </a:extLst>
                </a:gridCol>
                <a:gridCol w="576072">
                  <a:extLst>
                    <a:ext uri="{9D8B030D-6E8A-4147-A177-3AD203B41FA5}">
                      <a16:colId xmlns:a16="http://schemas.microsoft.com/office/drawing/2014/main" val="4002317726"/>
                    </a:ext>
                  </a:extLst>
                </a:gridCol>
                <a:gridCol w="576072">
                  <a:extLst>
                    <a:ext uri="{9D8B030D-6E8A-4147-A177-3AD203B41FA5}">
                      <a16:colId xmlns:a16="http://schemas.microsoft.com/office/drawing/2014/main" val="199088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3904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- 2019-10-21 09:05:32</a:t>
                      </a:r>
                      <a:r>
                        <a:rPr kumimoji="0" lang="en-US" sz="1000" b="0" i="0" u="none" strike="noStrike" kern="1200" cap="none" spc="0" normalizeH="0" baseline="0" noProof="0">
                          <a:ln>
                            <a:noFill/>
                          </a:ln>
                          <a:solidFill>
                            <a:prstClr val="black"/>
                          </a:solidFill>
                          <a:effectLst/>
                          <a:uLnTx/>
                          <a:uFillTx/>
                          <a:latin typeface="+mn-lt"/>
                          <a:ea typeface="+mn-ea"/>
                          <a:cs typeface="+mn-cs"/>
                        </a:rPr>
                        <a:t>
  Yapı Kredi 75. Yıl Buluşmaları kapsamında gerçekleştireceğimiz “Şu Şehirden Kaçış İsteğimiz...” söyleşisi ile hayatını gezerek kazananlarla ve başka türlü bir şehir hayatı mümkün diyenlerle konuşacağız. “Başka bir hayat mümkün mü?” diyen herkesi 23 Ekim’de @Yapı Kredi bomontiada’ya bekliyoruz. #YapıKredi75Yıl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https://media.licdn.com/dms/image/C5622AQGaq5Mj-wM4AQ/feedshare-shrink_800/0?e=1575504000&amp;v=beta&amp;t=v_hr4ermdZsuhV-keOnW0ZKGko3CQqykbe2bvLbDU0o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0.031710765501919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5797880"/>
                  </a:ext>
                </a:extLst>
              </a:tr>
            </a:tbl>
          </a:graphicData>
        </a:graphic>
      </p:graphicFrame>
      <p:sp>
        <p:nvSpPr>
          <p:cNvPr id="4" name="Text Placeholder 3">
            <a:extLst>
              <a:ext uri="{FF2B5EF4-FFF2-40B4-BE49-F238E27FC236}">
                <a16:creationId xmlns:a16="http://schemas.microsoft.com/office/drawing/2014/main" id="{ABD9483E-4A8E-4E42-9B20-F29F7AEA80D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922288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08FCA-7691-482D-9ADA-E2FD05315E31}"/>
              </a:ext>
            </a:extLst>
          </p:cNvPr>
          <p:cNvSpPr>
            <a:spLocks noGrp="1"/>
          </p:cNvSpPr>
          <p:nvPr>
            <p:ph type="title"/>
          </p:nvPr>
        </p:nvSpPr>
        <p:spPr/>
        <p:txBody>
          <a:bodyPr/>
          <a:lstStyle/>
          <a:p>
            <a:r>
              <a:rPr lang="en-US"/>
              <a:t>LinkedIn Posts Table | Yapı Kredi - 12 of 19</a:t>
            </a:r>
          </a:p>
        </p:txBody>
      </p:sp>
      <p:graphicFrame>
        <p:nvGraphicFramePr>
          <p:cNvPr id="5" name="Table Placeholder 4">
            <a:extLst>
              <a:ext uri="{FF2B5EF4-FFF2-40B4-BE49-F238E27FC236}">
                <a16:creationId xmlns:a16="http://schemas.microsoft.com/office/drawing/2014/main" id="{2AE8DF8D-331E-4F68-BA2A-5C6F0282410F}"/>
              </a:ext>
            </a:extLst>
          </p:cNvPr>
          <p:cNvGraphicFramePr>
            <a:graphicFrameLocks noGrp="1"/>
          </p:cNvGraphicFramePr>
          <p:nvPr>
            <p:ph type="tbl" sz="quarter" idx="13"/>
            <p:extLst>
              <p:ext uri="{D42A27DB-BD31-4B8C-83A1-F6EECF244321}">
                <p14:modId xmlns:p14="http://schemas.microsoft.com/office/powerpoint/2010/main" val="410912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03253546"/>
                    </a:ext>
                  </a:extLst>
                </a:gridCol>
                <a:gridCol w="1152143">
                  <a:extLst>
                    <a:ext uri="{9D8B030D-6E8A-4147-A177-3AD203B41FA5}">
                      <a16:colId xmlns:a16="http://schemas.microsoft.com/office/drawing/2014/main" val="3619747375"/>
                    </a:ext>
                  </a:extLst>
                </a:gridCol>
                <a:gridCol w="822960">
                  <a:extLst>
                    <a:ext uri="{9D8B030D-6E8A-4147-A177-3AD203B41FA5}">
                      <a16:colId xmlns:a16="http://schemas.microsoft.com/office/drawing/2014/main" val="4016094132"/>
                    </a:ext>
                  </a:extLst>
                </a:gridCol>
                <a:gridCol w="576072">
                  <a:extLst>
                    <a:ext uri="{9D8B030D-6E8A-4147-A177-3AD203B41FA5}">
                      <a16:colId xmlns:a16="http://schemas.microsoft.com/office/drawing/2014/main" val="2009128973"/>
                    </a:ext>
                  </a:extLst>
                </a:gridCol>
                <a:gridCol w="576072">
                  <a:extLst>
                    <a:ext uri="{9D8B030D-6E8A-4147-A177-3AD203B41FA5}">
                      <a16:colId xmlns:a16="http://schemas.microsoft.com/office/drawing/2014/main" val="876098205"/>
                    </a:ext>
                  </a:extLst>
                </a:gridCol>
                <a:gridCol w="576072">
                  <a:extLst>
                    <a:ext uri="{9D8B030D-6E8A-4147-A177-3AD203B41FA5}">
                      <a16:colId xmlns:a16="http://schemas.microsoft.com/office/drawing/2014/main" val="650287586"/>
                    </a:ext>
                  </a:extLst>
                </a:gridCol>
                <a:gridCol w="576072">
                  <a:extLst>
                    <a:ext uri="{9D8B030D-6E8A-4147-A177-3AD203B41FA5}">
                      <a16:colId xmlns:a16="http://schemas.microsoft.com/office/drawing/2014/main" val="3407249457"/>
                    </a:ext>
                  </a:extLst>
                </a:gridCol>
                <a:gridCol w="576072">
                  <a:extLst>
                    <a:ext uri="{9D8B030D-6E8A-4147-A177-3AD203B41FA5}">
                      <a16:colId xmlns:a16="http://schemas.microsoft.com/office/drawing/2014/main" val="106340614"/>
                    </a:ext>
                  </a:extLst>
                </a:gridCol>
                <a:gridCol w="576072">
                  <a:extLst>
                    <a:ext uri="{9D8B030D-6E8A-4147-A177-3AD203B41FA5}">
                      <a16:colId xmlns:a16="http://schemas.microsoft.com/office/drawing/2014/main" val="2665056359"/>
                    </a:ext>
                  </a:extLst>
                </a:gridCol>
                <a:gridCol w="576072">
                  <a:extLst>
                    <a:ext uri="{9D8B030D-6E8A-4147-A177-3AD203B41FA5}">
                      <a16:colId xmlns:a16="http://schemas.microsoft.com/office/drawing/2014/main" val="1543511869"/>
                    </a:ext>
                  </a:extLst>
                </a:gridCol>
                <a:gridCol w="576072">
                  <a:extLst>
                    <a:ext uri="{9D8B030D-6E8A-4147-A177-3AD203B41FA5}">
                      <a16:colId xmlns:a16="http://schemas.microsoft.com/office/drawing/2014/main" val="105767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4228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- 2019-10-14 14:40:43</a:t>
                      </a:r>
                      <a:r>
                        <a:rPr kumimoji="0" lang="en-US" sz="1000" b="0" i="0" u="none" strike="noStrike" kern="1200" cap="none" spc="0" normalizeH="0" baseline="0" noProof="0">
                          <a:ln>
                            <a:noFill/>
                          </a:ln>
                          <a:solidFill>
                            <a:prstClr val="black"/>
                          </a:solidFill>
                          <a:effectLst/>
                          <a:uLnTx/>
                          <a:uFillTx/>
                          <a:latin typeface="+mn-lt"/>
                          <a:ea typeface="+mn-ea"/>
                          <a:cs typeface="+mn-cs"/>
                        </a:rPr>
                        <a:t>
  Bir expat olarak Romanya’da;
En sevdiğim: Outdoor aktivitilerine uygun planlanmış, tarih ve doğayla içiçe şehirler.
Türkiye’de en özlediğim: Kahvaltı ve Beşiktaş.
Benim için bankacılık: Kaliteli, güvenilir, hızlı ve samimi hizmetle yakalanan uzun süreli ilişki.
Tavsiyem: Mutlaka birkaç yabancı dil öğrenin, dürüst ve çalışkan olup kendinize güvenin.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https://media.licdn.com/dms/image/C5622AQEH3Yp9fwTzaA/feedshare-shrink_800/0?e=1575504000&amp;v=beta&amp;t=1uye3ex-sJHH2EISIz-0858Ja9CtBu-MGAQrPxmvHDo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0.02881208636941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1094334"/>
                  </a:ext>
                </a:extLst>
              </a:tr>
            </a:tbl>
          </a:graphicData>
        </a:graphic>
      </p:graphicFrame>
      <p:sp>
        <p:nvSpPr>
          <p:cNvPr id="4" name="Text Placeholder 3">
            <a:extLst>
              <a:ext uri="{FF2B5EF4-FFF2-40B4-BE49-F238E27FC236}">
                <a16:creationId xmlns:a16="http://schemas.microsoft.com/office/drawing/2014/main" id="{ADD95EAB-3F97-406D-A442-3A84074AFC1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7402577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61B3-8011-4154-BE67-918A35668C9B}"/>
              </a:ext>
            </a:extLst>
          </p:cNvPr>
          <p:cNvSpPr>
            <a:spLocks noGrp="1"/>
          </p:cNvSpPr>
          <p:nvPr>
            <p:ph type="title"/>
          </p:nvPr>
        </p:nvSpPr>
        <p:spPr/>
        <p:txBody>
          <a:bodyPr/>
          <a:lstStyle/>
          <a:p>
            <a:r>
              <a:rPr lang="en-US"/>
              <a:t>LinkedIn Posts Table | Yapı Kredi - 13 of 19</a:t>
            </a:r>
          </a:p>
        </p:txBody>
      </p:sp>
      <p:graphicFrame>
        <p:nvGraphicFramePr>
          <p:cNvPr id="5" name="Table Placeholder 4">
            <a:extLst>
              <a:ext uri="{FF2B5EF4-FFF2-40B4-BE49-F238E27FC236}">
                <a16:creationId xmlns:a16="http://schemas.microsoft.com/office/drawing/2014/main" id="{4810B5E7-A313-4D05-A836-5E250A14DF00}"/>
              </a:ext>
            </a:extLst>
          </p:cNvPr>
          <p:cNvGraphicFramePr>
            <a:graphicFrameLocks noGrp="1"/>
          </p:cNvGraphicFramePr>
          <p:nvPr>
            <p:ph type="tbl" sz="quarter" idx="13"/>
            <p:extLst>
              <p:ext uri="{D42A27DB-BD31-4B8C-83A1-F6EECF244321}">
                <p14:modId xmlns:p14="http://schemas.microsoft.com/office/powerpoint/2010/main" val="312578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12764416"/>
                    </a:ext>
                  </a:extLst>
                </a:gridCol>
                <a:gridCol w="1152143">
                  <a:extLst>
                    <a:ext uri="{9D8B030D-6E8A-4147-A177-3AD203B41FA5}">
                      <a16:colId xmlns:a16="http://schemas.microsoft.com/office/drawing/2014/main" val="2485520552"/>
                    </a:ext>
                  </a:extLst>
                </a:gridCol>
                <a:gridCol w="822960">
                  <a:extLst>
                    <a:ext uri="{9D8B030D-6E8A-4147-A177-3AD203B41FA5}">
                      <a16:colId xmlns:a16="http://schemas.microsoft.com/office/drawing/2014/main" val="4132653372"/>
                    </a:ext>
                  </a:extLst>
                </a:gridCol>
                <a:gridCol w="576072">
                  <a:extLst>
                    <a:ext uri="{9D8B030D-6E8A-4147-A177-3AD203B41FA5}">
                      <a16:colId xmlns:a16="http://schemas.microsoft.com/office/drawing/2014/main" val="960224256"/>
                    </a:ext>
                  </a:extLst>
                </a:gridCol>
                <a:gridCol w="576072">
                  <a:extLst>
                    <a:ext uri="{9D8B030D-6E8A-4147-A177-3AD203B41FA5}">
                      <a16:colId xmlns:a16="http://schemas.microsoft.com/office/drawing/2014/main" val="2628826679"/>
                    </a:ext>
                  </a:extLst>
                </a:gridCol>
                <a:gridCol w="576072">
                  <a:extLst>
                    <a:ext uri="{9D8B030D-6E8A-4147-A177-3AD203B41FA5}">
                      <a16:colId xmlns:a16="http://schemas.microsoft.com/office/drawing/2014/main" val="2713329137"/>
                    </a:ext>
                  </a:extLst>
                </a:gridCol>
                <a:gridCol w="576072">
                  <a:extLst>
                    <a:ext uri="{9D8B030D-6E8A-4147-A177-3AD203B41FA5}">
                      <a16:colId xmlns:a16="http://schemas.microsoft.com/office/drawing/2014/main" val="1194060977"/>
                    </a:ext>
                  </a:extLst>
                </a:gridCol>
                <a:gridCol w="576072">
                  <a:extLst>
                    <a:ext uri="{9D8B030D-6E8A-4147-A177-3AD203B41FA5}">
                      <a16:colId xmlns:a16="http://schemas.microsoft.com/office/drawing/2014/main" val="2457718478"/>
                    </a:ext>
                  </a:extLst>
                </a:gridCol>
                <a:gridCol w="576072">
                  <a:extLst>
                    <a:ext uri="{9D8B030D-6E8A-4147-A177-3AD203B41FA5}">
                      <a16:colId xmlns:a16="http://schemas.microsoft.com/office/drawing/2014/main" val="1329429759"/>
                    </a:ext>
                  </a:extLst>
                </a:gridCol>
                <a:gridCol w="576072">
                  <a:extLst>
                    <a:ext uri="{9D8B030D-6E8A-4147-A177-3AD203B41FA5}">
                      <a16:colId xmlns:a16="http://schemas.microsoft.com/office/drawing/2014/main" val="23258318"/>
                    </a:ext>
                  </a:extLst>
                </a:gridCol>
                <a:gridCol w="576072">
                  <a:extLst>
                    <a:ext uri="{9D8B030D-6E8A-4147-A177-3AD203B41FA5}">
                      <a16:colId xmlns:a16="http://schemas.microsoft.com/office/drawing/2014/main" val="404668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4110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- 2019-10-01 11:58:44</a:t>
                      </a:r>
                      <a:r>
                        <a:rPr kumimoji="0" lang="en-US" sz="1000" b="0" i="0" u="none" strike="noStrike" kern="1200" cap="none" spc="0" normalizeH="0" baseline="0" noProof="0">
                          <a:ln>
                            <a:noFill/>
                          </a:ln>
                          <a:solidFill>
                            <a:prstClr val="black"/>
                          </a:solidFill>
                          <a:effectLst/>
                          <a:uLnTx/>
                          <a:uFillTx/>
                          <a:latin typeface="+mn-lt"/>
                          <a:ea typeface="+mn-ea"/>
                          <a:cs typeface="+mn-cs"/>
                        </a:rPr>
                        <a:t>
  AR-GE ve Özel Projeler ekibimizin SAFİR projesi kapsamında bankacılık dokümanlarının sınıflaması konusunda yazdığı “Multimodal Deep Neural Networks for Banking Document Classification” başlıklı bildirimiyle; International Conference on Advances in Information Mining and Management 2019 (IMMM 2019) konferansında en iyi bildiri ödülünü aldık. 👉🏻 http://bit.ly/2o83MNJ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https://media.licdn.com/dms/image/C5622AQHadUadcpnUoQ/feedshare-shrink_800/0?e=1575504000&amp;v=beta&amp;t=T985ktIntnkz6Q2bZMp5QYYHA0Qc1swqGBrvPqWIFzs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0.027387051700047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925841"/>
                  </a:ext>
                </a:extLst>
              </a:tr>
            </a:tbl>
          </a:graphicData>
        </a:graphic>
      </p:graphicFrame>
      <p:sp>
        <p:nvSpPr>
          <p:cNvPr id="4" name="Text Placeholder 3">
            <a:extLst>
              <a:ext uri="{FF2B5EF4-FFF2-40B4-BE49-F238E27FC236}">
                <a16:creationId xmlns:a16="http://schemas.microsoft.com/office/drawing/2014/main" id="{9CB2C3FB-FF6C-429E-9B83-E2EBD6968E9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4695607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4CC1-2DDD-4306-8CCA-FA5E098F42F0}"/>
              </a:ext>
            </a:extLst>
          </p:cNvPr>
          <p:cNvSpPr>
            <a:spLocks noGrp="1"/>
          </p:cNvSpPr>
          <p:nvPr>
            <p:ph type="title"/>
          </p:nvPr>
        </p:nvSpPr>
        <p:spPr/>
        <p:txBody>
          <a:bodyPr/>
          <a:lstStyle/>
          <a:p>
            <a:r>
              <a:rPr lang="en-US"/>
              <a:t>LinkedIn Posts Table | Yapı Kredi - 14 of 19</a:t>
            </a:r>
          </a:p>
        </p:txBody>
      </p:sp>
      <p:graphicFrame>
        <p:nvGraphicFramePr>
          <p:cNvPr id="5" name="Table Placeholder 4">
            <a:extLst>
              <a:ext uri="{FF2B5EF4-FFF2-40B4-BE49-F238E27FC236}">
                <a16:creationId xmlns:a16="http://schemas.microsoft.com/office/drawing/2014/main" id="{8CFC20AD-043F-4EC4-8113-80538A781B2D}"/>
              </a:ext>
            </a:extLst>
          </p:cNvPr>
          <p:cNvGraphicFramePr>
            <a:graphicFrameLocks noGrp="1"/>
          </p:cNvGraphicFramePr>
          <p:nvPr>
            <p:ph type="tbl" sz="quarter" idx="13"/>
            <p:extLst>
              <p:ext uri="{D42A27DB-BD31-4B8C-83A1-F6EECF244321}">
                <p14:modId xmlns:p14="http://schemas.microsoft.com/office/powerpoint/2010/main" val="345442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36371184"/>
                    </a:ext>
                  </a:extLst>
                </a:gridCol>
                <a:gridCol w="1152143">
                  <a:extLst>
                    <a:ext uri="{9D8B030D-6E8A-4147-A177-3AD203B41FA5}">
                      <a16:colId xmlns:a16="http://schemas.microsoft.com/office/drawing/2014/main" val="1635695381"/>
                    </a:ext>
                  </a:extLst>
                </a:gridCol>
                <a:gridCol w="822960">
                  <a:extLst>
                    <a:ext uri="{9D8B030D-6E8A-4147-A177-3AD203B41FA5}">
                      <a16:colId xmlns:a16="http://schemas.microsoft.com/office/drawing/2014/main" val="2418665190"/>
                    </a:ext>
                  </a:extLst>
                </a:gridCol>
                <a:gridCol w="576072">
                  <a:extLst>
                    <a:ext uri="{9D8B030D-6E8A-4147-A177-3AD203B41FA5}">
                      <a16:colId xmlns:a16="http://schemas.microsoft.com/office/drawing/2014/main" val="3471684785"/>
                    </a:ext>
                  </a:extLst>
                </a:gridCol>
                <a:gridCol w="576072">
                  <a:extLst>
                    <a:ext uri="{9D8B030D-6E8A-4147-A177-3AD203B41FA5}">
                      <a16:colId xmlns:a16="http://schemas.microsoft.com/office/drawing/2014/main" val="1420066881"/>
                    </a:ext>
                  </a:extLst>
                </a:gridCol>
                <a:gridCol w="576072">
                  <a:extLst>
                    <a:ext uri="{9D8B030D-6E8A-4147-A177-3AD203B41FA5}">
                      <a16:colId xmlns:a16="http://schemas.microsoft.com/office/drawing/2014/main" val="1032155743"/>
                    </a:ext>
                  </a:extLst>
                </a:gridCol>
                <a:gridCol w="576072">
                  <a:extLst>
                    <a:ext uri="{9D8B030D-6E8A-4147-A177-3AD203B41FA5}">
                      <a16:colId xmlns:a16="http://schemas.microsoft.com/office/drawing/2014/main" val="4005799687"/>
                    </a:ext>
                  </a:extLst>
                </a:gridCol>
                <a:gridCol w="576072">
                  <a:extLst>
                    <a:ext uri="{9D8B030D-6E8A-4147-A177-3AD203B41FA5}">
                      <a16:colId xmlns:a16="http://schemas.microsoft.com/office/drawing/2014/main" val="1128201985"/>
                    </a:ext>
                  </a:extLst>
                </a:gridCol>
                <a:gridCol w="576072">
                  <a:extLst>
                    <a:ext uri="{9D8B030D-6E8A-4147-A177-3AD203B41FA5}">
                      <a16:colId xmlns:a16="http://schemas.microsoft.com/office/drawing/2014/main" val="1428229451"/>
                    </a:ext>
                  </a:extLst>
                </a:gridCol>
                <a:gridCol w="576072">
                  <a:extLst>
                    <a:ext uri="{9D8B030D-6E8A-4147-A177-3AD203B41FA5}">
                      <a16:colId xmlns:a16="http://schemas.microsoft.com/office/drawing/2014/main" val="1474868078"/>
                    </a:ext>
                  </a:extLst>
                </a:gridCol>
                <a:gridCol w="576072">
                  <a:extLst>
                    <a:ext uri="{9D8B030D-6E8A-4147-A177-3AD203B41FA5}">
                      <a16:colId xmlns:a16="http://schemas.microsoft.com/office/drawing/2014/main" val="1520569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0418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- 2019-10-23 12:00:35</a:t>
                      </a:r>
                      <a:r>
                        <a:rPr kumimoji="0" lang="en-US" sz="1000" b="0" i="0" u="none" strike="noStrike" kern="1200" cap="none" spc="0" normalizeH="0" baseline="0" noProof="0">
                          <a:ln>
                            <a:noFill/>
                          </a:ln>
                          <a:solidFill>
                            <a:prstClr val="black"/>
                          </a:solidFill>
                          <a:effectLst/>
                          <a:uLnTx/>
                          <a:uFillTx/>
                          <a:latin typeface="+mn-lt"/>
                          <a:ea typeface="+mn-ea"/>
                          <a:cs typeface="+mn-cs"/>
                        </a:rPr>
                        <a:t>
  İş dünyasının en önemli ödüllerinden Stevie Awards’tan ödüllerle döndük! 😎 “yapikredi.com.tr” ile Website Ödülleri kategorisinde Gold, “Yapı Kredi Mobil” ile Mobil Uygulama kategorisinde Bronz, “Görüntülü Görüşme ile Uzaktan Müşteri Olma” hizmetimiz ile Finansal Hizmetler Alanında Yılın En İyi Ürün ve Servisi kategorisinde Bronz ödül başta olmak üzere dijital bankacılık alanında toplamda 9 ödülün sahibi olduk. 🏆 Bizlere bu gururu yaşatan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https://media.licdn.com/dms/image/C5622AQErrfSaDwWw_g/feedshare-shrink_800/0?e=1575504000&amp;v=beta&amp;t=L1Knnyg6v-cabcCpI2BuVUGME2YVEz8EsXL4TnZRHDo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0.02393769327683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8460275"/>
                  </a:ext>
                </a:extLst>
              </a:tr>
            </a:tbl>
          </a:graphicData>
        </a:graphic>
      </p:graphicFrame>
      <p:sp>
        <p:nvSpPr>
          <p:cNvPr id="4" name="Text Placeholder 3">
            <a:extLst>
              <a:ext uri="{FF2B5EF4-FFF2-40B4-BE49-F238E27FC236}">
                <a16:creationId xmlns:a16="http://schemas.microsoft.com/office/drawing/2014/main" id="{D2BAC729-701D-4971-8FB0-DA865DD4AC2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2559607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A9A6D-440F-4B3C-A6C5-F238AC16E3EA}"/>
              </a:ext>
            </a:extLst>
          </p:cNvPr>
          <p:cNvSpPr>
            <a:spLocks noGrp="1"/>
          </p:cNvSpPr>
          <p:nvPr>
            <p:ph type="title"/>
          </p:nvPr>
        </p:nvSpPr>
        <p:spPr/>
        <p:txBody>
          <a:bodyPr/>
          <a:lstStyle/>
          <a:p>
            <a:r>
              <a:rPr lang="en-US"/>
              <a:t>LinkedIn Posts Table | Yapı Kredi - 15 of 19</a:t>
            </a:r>
          </a:p>
        </p:txBody>
      </p:sp>
      <p:graphicFrame>
        <p:nvGraphicFramePr>
          <p:cNvPr id="5" name="Table Placeholder 4">
            <a:extLst>
              <a:ext uri="{FF2B5EF4-FFF2-40B4-BE49-F238E27FC236}">
                <a16:creationId xmlns:a16="http://schemas.microsoft.com/office/drawing/2014/main" id="{4597D47D-6B14-4564-B386-E04D65370B01}"/>
              </a:ext>
            </a:extLst>
          </p:cNvPr>
          <p:cNvGraphicFramePr>
            <a:graphicFrameLocks noGrp="1"/>
          </p:cNvGraphicFramePr>
          <p:nvPr>
            <p:ph type="tbl" sz="quarter" idx="13"/>
            <p:extLst>
              <p:ext uri="{D42A27DB-BD31-4B8C-83A1-F6EECF244321}">
                <p14:modId xmlns:p14="http://schemas.microsoft.com/office/powerpoint/2010/main" val="344385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31352959"/>
                    </a:ext>
                  </a:extLst>
                </a:gridCol>
                <a:gridCol w="1152143">
                  <a:extLst>
                    <a:ext uri="{9D8B030D-6E8A-4147-A177-3AD203B41FA5}">
                      <a16:colId xmlns:a16="http://schemas.microsoft.com/office/drawing/2014/main" val="2927974921"/>
                    </a:ext>
                  </a:extLst>
                </a:gridCol>
                <a:gridCol w="822960">
                  <a:extLst>
                    <a:ext uri="{9D8B030D-6E8A-4147-A177-3AD203B41FA5}">
                      <a16:colId xmlns:a16="http://schemas.microsoft.com/office/drawing/2014/main" val="1132593075"/>
                    </a:ext>
                  </a:extLst>
                </a:gridCol>
                <a:gridCol w="576072">
                  <a:extLst>
                    <a:ext uri="{9D8B030D-6E8A-4147-A177-3AD203B41FA5}">
                      <a16:colId xmlns:a16="http://schemas.microsoft.com/office/drawing/2014/main" val="532938596"/>
                    </a:ext>
                  </a:extLst>
                </a:gridCol>
                <a:gridCol w="576072">
                  <a:extLst>
                    <a:ext uri="{9D8B030D-6E8A-4147-A177-3AD203B41FA5}">
                      <a16:colId xmlns:a16="http://schemas.microsoft.com/office/drawing/2014/main" val="3994204885"/>
                    </a:ext>
                  </a:extLst>
                </a:gridCol>
                <a:gridCol w="576072">
                  <a:extLst>
                    <a:ext uri="{9D8B030D-6E8A-4147-A177-3AD203B41FA5}">
                      <a16:colId xmlns:a16="http://schemas.microsoft.com/office/drawing/2014/main" val="801507114"/>
                    </a:ext>
                  </a:extLst>
                </a:gridCol>
                <a:gridCol w="576072">
                  <a:extLst>
                    <a:ext uri="{9D8B030D-6E8A-4147-A177-3AD203B41FA5}">
                      <a16:colId xmlns:a16="http://schemas.microsoft.com/office/drawing/2014/main" val="1301115170"/>
                    </a:ext>
                  </a:extLst>
                </a:gridCol>
                <a:gridCol w="576072">
                  <a:extLst>
                    <a:ext uri="{9D8B030D-6E8A-4147-A177-3AD203B41FA5}">
                      <a16:colId xmlns:a16="http://schemas.microsoft.com/office/drawing/2014/main" val="553866401"/>
                    </a:ext>
                  </a:extLst>
                </a:gridCol>
                <a:gridCol w="576072">
                  <a:extLst>
                    <a:ext uri="{9D8B030D-6E8A-4147-A177-3AD203B41FA5}">
                      <a16:colId xmlns:a16="http://schemas.microsoft.com/office/drawing/2014/main" val="2359887597"/>
                    </a:ext>
                  </a:extLst>
                </a:gridCol>
                <a:gridCol w="576072">
                  <a:extLst>
                    <a:ext uri="{9D8B030D-6E8A-4147-A177-3AD203B41FA5}">
                      <a16:colId xmlns:a16="http://schemas.microsoft.com/office/drawing/2014/main" val="4157416156"/>
                    </a:ext>
                  </a:extLst>
                </a:gridCol>
                <a:gridCol w="576072">
                  <a:extLst>
                    <a:ext uri="{9D8B030D-6E8A-4147-A177-3AD203B41FA5}">
                      <a16:colId xmlns:a16="http://schemas.microsoft.com/office/drawing/2014/main" val="4214280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5252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- 2019-10-03 15:50:34</a:t>
                      </a:r>
                      <a:r>
                        <a:rPr kumimoji="0" lang="en-US" sz="1000" b="0" i="0" u="none" strike="noStrike" kern="1200" cap="none" spc="0" normalizeH="0" baseline="0" noProof="0">
                          <a:ln>
                            <a:noFill/>
                          </a:ln>
                          <a:solidFill>
                            <a:prstClr val="black"/>
                          </a:solidFill>
                          <a:effectLst/>
                          <a:uLnTx/>
                          <a:uFillTx/>
                          <a:latin typeface="+mn-lt"/>
                          <a:ea typeface="+mn-ea"/>
                          <a:cs typeface="+mn-cs"/>
                        </a:rPr>
                        <a:t>
  Linkedin’i en etkin kullanan kurumların ödüllendirildiği Linkedin Talent Awards’da “En İyi Yetenek Kazanımı Ekibi” kategorisinde finalist olduk!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https://media.licdn.com/dms/image/C5622AQE6MiXacAv29A/feedshare-shrink_800/0?e=1575504000&amp;v=beta&amp;t=t_gel_uRV75tkf4q4SBZhXWfm7h6B7nygqmeULr7vm4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0.023449655478995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8583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- 2019-10-22 16:42:47</a:t>
                      </a:r>
                      <a:r>
                        <a:rPr kumimoji="0" lang="en-US" sz="1000" b="0" i="0" u="none" strike="noStrike" kern="1200" cap="none" spc="0" normalizeH="0" baseline="0" noProof="0">
                          <a:ln>
                            <a:noFill/>
                          </a:ln>
                          <a:solidFill>
                            <a:prstClr val="black"/>
                          </a:solidFill>
                          <a:effectLst/>
                          <a:uLnTx/>
                          <a:uFillTx/>
                          <a:latin typeface="+mn-lt"/>
                          <a:ea typeface="+mn-ea"/>
                          <a:cs typeface="+mn-cs"/>
                        </a:rPr>
                        <a:t>
  Phil Knight, küçük bir girişim hayaliyle çıktığı yolculuğa alanının en iyileri arasına girerek devam etti. #ilhamverenbaşarıhikayeleri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https://media.licdn.com/dms/image/C5622AQEI5_TDgEX2yQ/feedshare-shrink_800/0?e=1575504000&amp;v=beta&amp;t=XXR68Mb20yMfMvd7dTv_8oet95HEG4kqztj48nFWp10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0.023380772582051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2552148"/>
                  </a:ext>
                </a:extLst>
              </a:tr>
            </a:tbl>
          </a:graphicData>
        </a:graphic>
      </p:graphicFrame>
      <p:sp>
        <p:nvSpPr>
          <p:cNvPr id="4" name="Text Placeholder 3">
            <a:extLst>
              <a:ext uri="{FF2B5EF4-FFF2-40B4-BE49-F238E27FC236}">
                <a16:creationId xmlns:a16="http://schemas.microsoft.com/office/drawing/2014/main" id="{FF59F96F-B094-4478-BB8A-A761E298E58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7353021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658C5-16D7-4FAD-8494-305BBE650AFE}"/>
              </a:ext>
            </a:extLst>
          </p:cNvPr>
          <p:cNvSpPr>
            <a:spLocks noGrp="1"/>
          </p:cNvSpPr>
          <p:nvPr>
            <p:ph type="title"/>
          </p:nvPr>
        </p:nvSpPr>
        <p:spPr/>
        <p:txBody>
          <a:bodyPr/>
          <a:lstStyle/>
          <a:p>
            <a:r>
              <a:rPr lang="en-US"/>
              <a:t>LinkedIn Posts Table | Yapı Kredi - 16 of 19</a:t>
            </a:r>
          </a:p>
        </p:txBody>
      </p:sp>
      <p:graphicFrame>
        <p:nvGraphicFramePr>
          <p:cNvPr id="5" name="Table Placeholder 4">
            <a:extLst>
              <a:ext uri="{FF2B5EF4-FFF2-40B4-BE49-F238E27FC236}">
                <a16:creationId xmlns:a16="http://schemas.microsoft.com/office/drawing/2014/main" id="{9103BAF2-0A1B-4689-A634-11C575DD537A}"/>
              </a:ext>
            </a:extLst>
          </p:cNvPr>
          <p:cNvGraphicFramePr>
            <a:graphicFrameLocks noGrp="1"/>
          </p:cNvGraphicFramePr>
          <p:nvPr>
            <p:ph type="tbl" sz="quarter" idx="13"/>
            <p:extLst>
              <p:ext uri="{D42A27DB-BD31-4B8C-83A1-F6EECF244321}">
                <p14:modId xmlns:p14="http://schemas.microsoft.com/office/powerpoint/2010/main" val="149297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74847565"/>
                    </a:ext>
                  </a:extLst>
                </a:gridCol>
                <a:gridCol w="1152143">
                  <a:extLst>
                    <a:ext uri="{9D8B030D-6E8A-4147-A177-3AD203B41FA5}">
                      <a16:colId xmlns:a16="http://schemas.microsoft.com/office/drawing/2014/main" val="2988108032"/>
                    </a:ext>
                  </a:extLst>
                </a:gridCol>
                <a:gridCol w="822960">
                  <a:extLst>
                    <a:ext uri="{9D8B030D-6E8A-4147-A177-3AD203B41FA5}">
                      <a16:colId xmlns:a16="http://schemas.microsoft.com/office/drawing/2014/main" val="2538027058"/>
                    </a:ext>
                  </a:extLst>
                </a:gridCol>
                <a:gridCol w="576072">
                  <a:extLst>
                    <a:ext uri="{9D8B030D-6E8A-4147-A177-3AD203B41FA5}">
                      <a16:colId xmlns:a16="http://schemas.microsoft.com/office/drawing/2014/main" val="713947370"/>
                    </a:ext>
                  </a:extLst>
                </a:gridCol>
                <a:gridCol w="576072">
                  <a:extLst>
                    <a:ext uri="{9D8B030D-6E8A-4147-A177-3AD203B41FA5}">
                      <a16:colId xmlns:a16="http://schemas.microsoft.com/office/drawing/2014/main" val="729942323"/>
                    </a:ext>
                  </a:extLst>
                </a:gridCol>
                <a:gridCol w="576072">
                  <a:extLst>
                    <a:ext uri="{9D8B030D-6E8A-4147-A177-3AD203B41FA5}">
                      <a16:colId xmlns:a16="http://schemas.microsoft.com/office/drawing/2014/main" val="4284469715"/>
                    </a:ext>
                  </a:extLst>
                </a:gridCol>
                <a:gridCol w="576072">
                  <a:extLst>
                    <a:ext uri="{9D8B030D-6E8A-4147-A177-3AD203B41FA5}">
                      <a16:colId xmlns:a16="http://schemas.microsoft.com/office/drawing/2014/main" val="3700529003"/>
                    </a:ext>
                  </a:extLst>
                </a:gridCol>
                <a:gridCol w="576072">
                  <a:extLst>
                    <a:ext uri="{9D8B030D-6E8A-4147-A177-3AD203B41FA5}">
                      <a16:colId xmlns:a16="http://schemas.microsoft.com/office/drawing/2014/main" val="3588465430"/>
                    </a:ext>
                  </a:extLst>
                </a:gridCol>
                <a:gridCol w="576072">
                  <a:extLst>
                    <a:ext uri="{9D8B030D-6E8A-4147-A177-3AD203B41FA5}">
                      <a16:colId xmlns:a16="http://schemas.microsoft.com/office/drawing/2014/main" val="2082872278"/>
                    </a:ext>
                  </a:extLst>
                </a:gridCol>
                <a:gridCol w="576072">
                  <a:extLst>
                    <a:ext uri="{9D8B030D-6E8A-4147-A177-3AD203B41FA5}">
                      <a16:colId xmlns:a16="http://schemas.microsoft.com/office/drawing/2014/main" val="173640068"/>
                    </a:ext>
                  </a:extLst>
                </a:gridCol>
                <a:gridCol w="576072">
                  <a:extLst>
                    <a:ext uri="{9D8B030D-6E8A-4147-A177-3AD203B41FA5}">
                      <a16:colId xmlns:a16="http://schemas.microsoft.com/office/drawing/2014/main" val="3436780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3583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- 2019-10-04 08:32:32</a:t>
                      </a:r>
                      <a:r>
                        <a:rPr kumimoji="0" lang="en-US" sz="1000" b="0" i="0" u="none" strike="noStrike" kern="1200" cap="none" spc="0" normalizeH="0" baseline="0" noProof="0">
                          <a:ln>
                            <a:noFill/>
                          </a:ln>
                          <a:solidFill>
                            <a:prstClr val="black"/>
                          </a:solidFill>
                          <a:effectLst/>
                          <a:uLnTx/>
                          <a:uFillTx/>
                          <a:latin typeface="+mn-lt"/>
                          <a:ea typeface="+mn-ea"/>
                          <a:cs typeface="+mn-cs"/>
                        </a:rPr>
                        <a:t>
  ‘’Minik dostlarımızın istediği tek şey sevgi ve dünya onların sevgisi ile daha güzel’’ dedik, Yapı Kredi Gönüllüleri olarak İzmir’de bir barınağı ziyaret ettik! 🥰 Korunma ihtiyacı duymayacakları günleri görme dileklerimizle, ’’Hayvanları Koruma Günü’’ kutlu olsun! 🐾
#4EkimHayvanlarıKorumaGünü #YapıKrediGönüllüleri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extLst>
                  <a:ext uri="{0D108BD9-81ED-4DB2-BD59-A6C34878D82A}">
                    <a16:rowId xmlns:a16="http://schemas.microsoft.com/office/drawing/2014/main" val="2820084339"/>
                  </a:ext>
                </a:extLst>
              </a:tr>
            </a:tbl>
          </a:graphicData>
        </a:graphic>
      </p:graphicFrame>
      <p:sp>
        <p:nvSpPr>
          <p:cNvPr id="4" name="Text Placeholder 3">
            <a:extLst>
              <a:ext uri="{FF2B5EF4-FFF2-40B4-BE49-F238E27FC236}">
                <a16:creationId xmlns:a16="http://schemas.microsoft.com/office/drawing/2014/main" id="{FE6957A9-3249-493F-88E8-65A7DDA3293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9828419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4443D-6291-4615-BC18-1E9EC4E68B6F}"/>
              </a:ext>
            </a:extLst>
          </p:cNvPr>
          <p:cNvSpPr>
            <a:spLocks noGrp="1"/>
          </p:cNvSpPr>
          <p:nvPr>
            <p:ph type="title"/>
          </p:nvPr>
        </p:nvSpPr>
        <p:spPr/>
        <p:txBody>
          <a:bodyPr/>
          <a:lstStyle/>
          <a:p>
            <a:r>
              <a:rPr lang="en-US"/>
              <a:t>LinkedIn Posts Table | Yapı Kredi - 17 of 19</a:t>
            </a:r>
          </a:p>
        </p:txBody>
      </p:sp>
      <p:graphicFrame>
        <p:nvGraphicFramePr>
          <p:cNvPr id="5" name="Table Placeholder 4">
            <a:extLst>
              <a:ext uri="{FF2B5EF4-FFF2-40B4-BE49-F238E27FC236}">
                <a16:creationId xmlns:a16="http://schemas.microsoft.com/office/drawing/2014/main" id="{8ACF6210-DE6F-4125-8CC1-82690AF0BDD8}"/>
              </a:ext>
            </a:extLst>
          </p:cNvPr>
          <p:cNvGraphicFramePr>
            <a:graphicFrameLocks noGrp="1"/>
          </p:cNvGraphicFramePr>
          <p:nvPr>
            <p:ph type="tbl" sz="quarter" idx="13"/>
            <p:extLst>
              <p:ext uri="{D42A27DB-BD31-4B8C-83A1-F6EECF244321}">
                <p14:modId xmlns:p14="http://schemas.microsoft.com/office/powerpoint/2010/main" val="2659822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12451831"/>
                    </a:ext>
                  </a:extLst>
                </a:gridCol>
                <a:gridCol w="1152143">
                  <a:extLst>
                    <a:ext uri="{9D8B030D-6E8A-4147-A177-3AD203B41FA5}">
                      <a16:colId xmlns:a16="http://schemas.microsoft.com/office/drawing/2014/main" val="2055023680"/>
                    </a:ext>
                  </a:extLst>
                </a:gridCol>
                <a:gridCol w="822960">
                  <a:extLst>
                    <a:ext uri="{9D8B030D-6E8A-4147-A177-3AD203B41FA5}">
                      <a16:colId xmlns:a16="http://schemas.microsoft.com/office/drawing/2014/main" val="1304888556"/>
                    </a:ext>
                  </a:extLst>
                </a:gridCol>
                <a:gridCol w="576072">
                  <a:extLst>
                    <a:ext uri="{9D8B030D-6E8A-4147-A177-3AD203B41FA5}">
                      <a16:colId xmlns:a16="http://schemas.microsoft.com/office/drawing/2014/main" val="2909352599"/>
                    </a:ext>
                  </a:extLst>
                </a:gridCol>
                <a:gridCol w="576072">
                  <a:extLst>
                    <a:ext uri="{9D8B030D-6E8A-4147-A177-3AD203B41FA5}">
                      <a16:colId xmlns:a16="http://schemas.microsoft.com/office/drawing/2014/main" val="441678120"/>
                    </a:ext>
                  </a:extLst>
                </a:gridCol>
                <a:gridCol w="576072">
                  <a:extLst>
                    <a:ext uri="{9D8B030D-6E8A-4147-A177-3AD203B41FA5}">
                      <a16:colId xmlns:a16="http://schemas.microsoft.com/office/drawing/2014/main" val="1939089134"/>
                    </a:ext>
                  </a:extLst>
                </a:gridCol>
                <a:gridCol w="576072">
                  <a:extLst>
                    <a:ext uri="{9D8B030D-6E8A-4147-A177-3AD203B41FA5}">
                      <a16:colId xmlns:a16="http://schemas.microsoft.com/office/drawing/2014/main" val="2058599574"/>
                    </a:ext>
                  </a:extLst>
                </a:gridCol>
                <a:gridCol w="576072">
                  <a:extLst>
                    <a:ext uri="{9D8B030D-6E8A-4147-A177-3AD203B41FA5}">
                      <a16:colId xmlns:a16="http://schemas.microsoft.com/office/drawing/2014/main" val="1260355347"/>
                    </a:ext>
                  </a:extLst>
                </a:gridCol>
                <a:gridCol w="576072">
                  <a:extLst>
                    <a:ext uri="{9D8B030D-6E8A-4147-A177-3AD203B41FA5}">
                      <a16:colId xmlns:a16="http://schemas.microsoft.com/office/drawing/2014/main" val="1765837905"/>
                    </a:ext>
                  </a:extLst>
                </a:gridCol>
                <a:gridCol w="576072">
                  <a:extLst>
                    <a:ext uri="{9D8B030D-6E8A-4147-A177-3AD203B41FA5}">
                      <a16:colId xmlns:a16="http://schemas.microsoft.com/office/drawing/2014/main" val="3557502427"/>
                    </a:ext>
                  </a:extLst>
                </a:gridCol>
                <a:gridCol w="576072">
                  <a:extLst>
                    <a:ext uri="{9D8B030D-6E8A-4147-A177-3AD203B41FA5}">
                      <a16:colId xmlns:a16="http://schemas.microsoft.com/office/drawing/2014/main" val="153479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8996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- 2019-10-08 08:12:08</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tıkla! 👉🏻 https://lnkd.in/gDhgab6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extLst>
                  <a:ext uri="{0D108BD9-81ED-4DB2-BD59-A6C34878D82A}">
                    <a16:rowId xmlns:a16="http://schemas.microsoft.com/office/drawing/2014/main" val="412458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- 2019-10-25 14:11:13</a:t>
                      </a:r>
                      <a:r>
                        <a:rPr kumimoji="0" lang="en-US" sz="1000" b="0" i="0" u="none" strike="noStrike" kern="1200" cap="none" spc="0" normalizeH="0" baseline="0" noProof="0">
                          <a:ln>
                            <a:noFill/>
                          </a:ln>
                          <a:solidFill>
                            <a:prstClr val="black"/>
                          </a:solidFill>
                          <a:effectLst/>
                          <a:uLnTx/>
                          <a:uFillTx/>
                          <a:latin typeface="+mn-lt"/>
                          <a:ea typeface="+mn-ea"/>
                          <a:cs typeface="+mn-cs"/>
                        </a:rPr>
                        <a:t>
  İçindeki üniversiteliyi hiç kaybetmeden; Yapı Kredi Management Trainee programına başvur, kariyerine sen yön ver! 👉🏻 http://bit.ly/2pTfeNO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extLst>
                  <a:ext uri="{0D108BD9-81ED-4DB2-BD59-A6C34878D82A}">
                    <a16:rowId xmlns:a16="http://schemas.microsoft.com/office/drawing/2014/main" val="2080929400"/>
                  </a:ext>
                </a:extLst>
              </a:tr>
            </a:tbl>
          </a:graphicData>
        </a:graphic>
      </p:graphicFrame>
      <p:sp>
        <p:nvSpPr>
          <p:cNvPr id="4" name="Text Placeholder 3">
            <a:extLst>
              <a:ext uri="{FF2B5EF4-FFF2-40B4-BE49-F238E27FC236}">
                <a16:creationId xmlns:a16="http://schemas.microsoft.com/office/drawing/2014/main" id="{C03D9D4E-049B-4CBF-BB23-3ACCB2E4047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283982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EAEC-4A8B-4D89-BBD2-164BCC1D2BC8}"/>
              </a:ext>
            </a:extLst>
          </p:cNvPr>
          <p:cNvSpPr>
            <a:spLocks noGrp="1"/>
          </p:cNvSpPr>
          <p:nvPr>
            <p:ph type="title"/>
          </p:nvPr>
        </p:nvSpPr>
        <p:spPr/>
        <p:txBody>
          <a:bodyPr/>
          <a:lstStyle/>
          <a:p>
            <a:r>
              <a:rPr lang="en-US"/>
              <a:t>LinkedIn Posts Table | Yapı Kredi - 18 of 19</a:t>
            </a:r>
          </a:p>
        </p:txBody>
      </p:sp>
      <p:graphicFrame>
        <p:nvGraphicFramePr>
          <p:cNvPr id="5" name="Table Placeholder 4">
            <a:extLst>
              <a:ext uri="{FF2B5EF4-FFF2-40B4-BE49-F238E27FC236}">
                <a16:creationId xmlns:a16="http://schemas.microsoft.com/office/drawing/2014/main" id="{FC1375D0-6C5D-4C0B-9E36-20B9428720AF}"/>
              </a:ext>
            </a:extLst>
          </p:cNvPr>
          <p:cNvGraphicFramePr>
            <a:graphicFrameLocks noGrp="1"/>
          </p:cNvGraphicFramePr>
          <p:nvPr>
            <p:ph type="tbl" sz="quarter" idx="13"/>
            <p:extLst>
              <p:ext uri="{D42A27DB-BD31-4B8C-83A1-F6EECF244321}">
                <p14:modId xmlns:p14="http://schemas.microsoft.com/office/powerpoint/2010/main" val="2493602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40510725"/>
                    </a:ext>
                  </a:extLst>
                </a:gridCol>
                <a:gridCol w="1152143">
                  <a:extLst>
                    <a:ext uri="{9D8B030D-6E8A-4147-A177-3AD203B41FA5}">
                      <a16:colId xmlns:a16="http://schemas.microsoft.com/office/drawing/2014/main" val="2739996610"/>
                    </a:ext>
                  </a:extLst>
                </a:gridCol>
                <a:gridCol w="822960">
                  <a:extLst>
                    <a:ext uri="{9D8B030D-6E8A-4147-A177-3AD203B41FA5}">
                      <a16:colId xmlns:a16="http://schemas.microsoft.com/office/drawing/2014/main" val="4291846878"/>
                    </a:ext>
                  </a:extLst>
                </a:gridCol>
                <a:gridCol w="576072">
                  <a:extLst>
                    <a:ext uri="{9D8B030D-6E8A-4147-A177-3AD203B41FA5}">
                      <a16:colId xmlns:a16="http://schemas.microsoft.com/office/drawing/2014/main" val="1000527635"/>
                    </a:ext>
                  </a:extLst>
                </a:gridCol>
                <a:gridCol w="576072">
                  <a:extLst>
                    <a:ext uri="{9D8B030D-6E8A-4147-A177-3AD203B41FA5}">
                      <a16:colId xmlns:a16="http://schemas.microsoft.com/office/drawing/2014/main" val="1055417547"/>
                    </a:ext>
                  </a:extLst>
                </a:gridCol>
                <a:gridCol w="576072">
                  <a:extLst>
                    <a:ext uri="{9D8B030D-6E8A-4147-A177-3AD203B41FA5}">
                      <a16:colId xmlns:a16="http://schemas.microsoft.com/office/drawing/2014/main" val="3279970733"/>
                    </a:ext>
                  </a:extLst>
                </a:gridCol>
                <a:gridCol w="576072">
                  <a:extLst>
                    <a:ext uri="{9D8B030D-6E8A-4147-A177-3AD203B41FA5}">
                      <a16:colId xmlns:a16="http://schemas.microsoft.com/office/drawing/2014/main" val="4072337483"/>
                    </a:ext>
                  </a:extLst>
                </a:gridCol>
                <a:gridCol w="576072">
                  <a:extLst>
                    <a:ext uri="{9D8B030D-6E8A-4147-A177-3AD203B41FA5}">
                      <a16:colId xmlns:a16="http://schemas.microsoft.com/office/drawing/2014/main" val="867835840"/>
                    </a:ext>
                  </a:extLst>
                </a:gridCol>
                <a:gridCol w="576072">
                  <a:extLst>
                    <a:ext uri="{9D8B030D-6E8A-4147-A177-3AD203B41FA5}">
                      <a16:colId xmlns:a16="http://schemas.microsoft.com/office/drawing/2014/main" val="2002211438"/>
                    </a:ext>
                  </a:extLst>
                </a:gridCol>
                <a:gridCol w="576072">
                  <a:extLst>
                    <a:ext uri="{9D8B030D-6E8A-4147-A177-3AD203B41FA5}">
                      <a16:colId xmlns:a16="http://schemas.microsoft.com/office/drawing/2014/main" val="1577978683"/>
                    </a:ext>
                  </a:extLst>
                </a:gridCol>
                <a:gridCol w="576072">
                  <a:extLst>
                    <a:ext uri="{9D8B030D-6E8A-4147-A177-3AD203B41FA5}">
                      <a16:colId xmlns:a16="http://schemas.microsoft.com/office/drawing/2014/main" val="3600051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9314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- 2019-10-29 06:04:17</a:t>
                      </a:r>
                      <a:r>
                        <a:rPr kumimoji="0" lang="en-US" sz="1000" b="0" i="0" u="none" strike="noStrike" kern="1200" cap="none" spc="0" normalizeH="0" baseline="0" noProof="0">
                          <a:ln>
                            <a:noFill/>
                          </a:ln>
                          <a:solidFill>
                            <a:prstClr val="black"/>
                          </a:solidFill>
                          <a:effectLst/>
                          <a:uLnTx/>
                          <a:uFillTx/>
                          <a:latin typeface="+mn-lt"/>
                          <a:ea typeface="+mn-ea"/>
                          <a:cs typeface="+mn-cs"/>
                        </a:rPr>
                        <a:t>
  Bu duruş; bağımsızlığın, özgürlüğün ve medeniyetin duruşu. Biz bu duruşu 96 yıl önce senden öğrendik, hiçbir zaman da kaybetmeyeceğiz. 29 Ekim Cumhuriyet Bayramımız kutlu olsun! 🇹🇷 #29Ekim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extLst>
                  <a:ext uri="{0D108BD9-81ED-4DB2-BD59-A6C34878D82A}">
                    <a16:rowId xmlns:a16="http://schemas.microsoft.com/office/drawing/2014/main" val="2056391089"/>
                  </a:ext>
                </a:extLst>
              </a:tr>
            </a:tbl>
          </a:graphicData>
        </a:graphic>
      </p:graphicFrame>
      <p:sp>
        <p:nvSpPr>
          <p:cNvPr id="4" name="Text Placeholder 3">
            <a:extLst>
              <a:ext uri="{FF2B5EF4-FFF2-40B4-BE49-F238E27FC236}">
                <a16:creationId xmlns:a16="http://schemas.microsoft.com/office/drawing/2014/main" id="{0E7C5F90-39E9-4FF5-BE43-EB44D32C59F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7777883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B58A-1A45-4274-B3A2-0C1431D88166}"/>
              </a:ext>
            </a:extLst>
          </p:cNvPr>
          <p:cNvSpPr>
            <a:spLocks noGrp="1"/>
          </p:cNvSpPr>
          <p:nvPr>
            <p:ph type="title"/>
          </p:nvPr>
        </p:nvSpPr>
        <p:spPr/>
        <p:txBody>
          <a:bodyPr/>
          <a:lstStyle/>
          <a:p>
            <a:r>
              <a:rPr lang="en-US"/>
              <a:t>LinkedIn Posts Table | Yapı Kredi - 19 of 19</a:t>
            </a:r>
          </a:p>
        </p:txBody>
      </p:sp>
      <p:graphicFrame>
        <p:nvGraphicFramePr>
          <p:cNvPr id="5" name="Table Placeholder 4">
            <a:extLst>
              <a:ext uri="{FF2B5EF4-FFF2-40B4-BE49-F238E27FC236}">
                <a16:creationId xmlns:a16="http://schemas.microsoft.com/office/drawing/2014/main" id="{D3B48708-4558-432C-930A-F94183116FED}"/>
              </a:ext>
            </a:extLst>
          </p:cNvPr>
          <p:cNvGraphicFramePr>
            <a:graphicFrameLocks noGrp="1"/>
          </p:cNvGraphicFramePr>
          <p:nvPr>
            <p:ph type="tbl" sz="quarter" idx="13"/>
            <p:extLst>
              <p:ext uri="{D42A27DB-BD31-4B8C-83A1-F6EECF244321}">
                <p14:modId xmlns:p14="http://schemas.microsoft.com/office/powerpoint/2010/main" val="394513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75974430"/>
                    </a:ext>
                  </a:extLst>
                </a:gridCol>
                <a:gridCol w="1152143">
                  <a:extLst>
                    <a:ext uri="{9D8B030D-6E8A-4147-A177-3AD203B41FA5}">
                      <a16:colId xmlns:a16="http://schemas.microsoft.com/office/drawing/2014/main" val="1514289482"/>
                    </a:ext>
                  </a:extLst>
                </a:gridCol>
                <a:gridCol w="822960">
                  <a:extLst>
                    <a:ext uri="{9D8B030D-6E8A-4147-A177-3AD203B41FA5}">
                      <a16:colId xmlns:a16="http://schemas.microsoft.com/office/drawing/2014/main" val="525665116"/>
                    </a:ext>
                  </a:extLst>
                </a:gridCol>
                <a:gridCol w="576072">
                  <a:extLst>
                    <a:ext uri="{9D8B030D-6E8A-4147-A177-3AD203B41FA5}">
                      <a16:colId xmlns:a16="http://schemas.microsoft.com/office/drawing/2014/main" val="3218987696"/>
                    </a:ext>
                  </a:extLst>
                </a:gridCol>
                <a:gridCol w="576072">
                  <a:extLst>
                    <a:ext uri="{9D8B030D-6E8A-4147-A177-3AD203B41FA5}">
                      <a16:colId xmlns:a16="http://schemas.microsoft.com/office/drawing/2014/main" val="4004035566"/>
                    </a:ext>
                  </a:extLst>
                </a:gridCol>
                <a:gridCol w="576072">
                  <a:extLst>
                    <a:ext uri="{9D8B030D-6E8A-4147-A177-3AD203B41FA5}">
                      <a16:colId xmlns:a16="http://schemas.microsoft.com/office/drawing/2014/main" val="2722839779"/>
                    </a:ext>
                  </a:extLst>
                </a:gridCol>
                <a:gridCol w="576072">
                  <a:extLst>
                    <a:ext uri="{9D8B030D-6E8A-4147-A177-3AD203B41FA5}">
                      <a16:colId xmlns:a16="http://schemas.microsoft.com/office/drawing/2014/main" val="3620480874"/>
                    </a:ext>
                  </a:extLst>
                </a:gridCol>
                <a:gridCol w="576072">
                  <a:extLst>
                    <a:ext uri="{9D8B030D-6E8A-4147-A177-3AD203B41FA5}">
                      <a16:colId xmlns:a16="http://schemas.microsoft.com/office/drawing/2014/main" val="613722945"/>
                    </a:ext>
                  </a:extLst>
                </a:gridCol>
                <a:gridCol w="576072">
                  <a:extLst>
                    <a:ext uri="{9D8B030D-6E8A-4147-A177-3AD203B41FA5}">
                      <a16:colId xmlns:a16="http://schemas.microsoft.com/office/drawing/2014/main" val="1712577260"/>
                    </a:ext>
                  </a:extLst>
                </a:gridCol>
                <a:gridCol w="576072">
                  <a:extLst>
                    <a:ext uri="{9D8B030D-6E8A-4147-A177-3AD203B41FA5}">
                      <a16:colId xmlns:a16="http://schemas.microsoft.com/office/drawing/2014/main" val="2331617748"/>
                    </a:ext>
                  </a:extLst>
                </a:gridCol>
                <a:gridCol w="576072">
                  <a:extLst>
                    <a:ext uri="{9D8B030D-6E8A-4147-A177-3AD203B41FA5}">
                      <a16:colId xmlns:a16="http://schemas.microsoft.com/office/drawing/2014/main" val="3014745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976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- 2019-10-08 08:21:54</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Yapı Kredi Digitalent’a katıl, özel eğitimler, uzun dönem staj imkanı ve farklı deneyimlerle iş hayatına tam donanımlı başla! 😎 Başvurmak için tıkla! 👉🏻 https://lnkd.in/gDhgab6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11/01/2019 12:33:37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extLst>
                  <a:ext uri="{0D108BD9-81ED-4DB2-BD59-A6C34878D82A}">
                    <a16:rowId xmlns:a16="http://schemas.microsoft.com/office/drawing/2014/main" val="1404794405"/>
                  </a:ext>
                </a:extLst>
              </a:tr>
            </a:tbl>
          </a:graphicData>
        </a:graphic>
      </p:graphicFrame>
      <p:sp>
        <p:nvSpPr>
          <p:cNvPr id="4" name="Text Placeholder 3">
            <a:extLst>
              <a:ext uri="{FF2B5EF4-FFF2-40B4-BE49-F238E27FC236}">
                <a16:creationId xmlns:a16="http://schemas.microsoft.com/office/drawing/2014/main" id="{5CFFDD4B-9387-47DF-B09A-5A979575031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7267686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5702</Words>
  <Application>Microsoft Office PowerPoint</Application>
  <PresentationFormat>On-screen Show (4:3)</PresentationFormat>
  <Paragraphs>1977</Paragraphs>
  <Slides>80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80</vt:i4>
      </vt:variant>
    </vt:vector>
  </HeadingPairs>
  <TitlesOfParts>
    <vt:vector size="83" baseType="lpstr">
      <vt:lpstr>Arial</vt:lpstr>
      <vt:lpstr>Calibri</vt:lpstr>
      <vt:lpstr>quintly_template</vt:lpstr>
      <vt:lpstr>YKB SA</vt:lpstr>
      <vt:lpstr>Facebook Key Metrics Table | Yapı Kredi</vt:lpstr>
      <vt:lpstr>Facebook Fans Total | Yapı Kredi</vt:lpstr>
      <vt:lpstr>Facebook Fans Change | Yapı Kredi</vt:lpstr>
      <vt:lpstr>Facebook Fan Demographics | Yapı Kredi</vt:lpstr>
      <vt:lpstr>Facebook Reach | Yapı Kredi</vt:lpstr>
      <vt:lpstr>Facebook Reach Type Distribution (last 28 days) | Yapı Kredi</vt:lpstr>
      <vt:lpstr>Facebook Page Post Reach Table | Yapı Kredi</vt:lpstr>
      <vt:lpstr>Facebook Engaged Users | Yapı Kredi</vt:lpstr>
      <vt:lpstr>Facebook Engagement Rate | Yapı Kredi</vt:lpstr>
      <vt:lpstr>Facebook Own Posts | Yapı Kredi</vt:lpstr>
      <vt:lpstr>Facebook Interactions by Post Type | Yapı Kredi</vt:lpstr>
      <vt:lpstr>Facebook Interaction Rate By Post Type | Yapı Kredi</vt:lpstr>
      <vt:lpstr>Facebook Interactions Distribution | Yapı Kredi</vt:lpstr>
      <vt:lpstr>Facebook Own Posts Table | Yapı Kredi - 1 of 16</vt:lpstr>
      <vt:lpstr>Facebook Own Posts Table | Yapı Kredi - 2 of 16</vt:lpstr>
      <vt:lpstr>Facebook Own Posts Table | Yapı Kredi - 3 of 16</vt:lpstr>
      <vt:lpstr>Facebook Own Posts Table | Yapı Kredi - 4 of 16</vt:lpstr>
      <vt:lpstr>Facebook Own Posts Table | Yapı Kredi - 5 of 16</vt:lpstr>
      <vt:lpstr>Facebook Own Posts Table | Yapı Kredi - 6 of 16</vt:lpstr>
      <vt:lpstr>Facebook Own Posts Table | Yapı Kredi - 7 of 16</vt:lpstr>
      <vt:lpstr>Facebook Own Posts Table | Yapı Kredi - 8 of 16</vt:lpstr>
      <vt:lpstr>Facebook Own Posts Table | Yapı Kredi - 9 of 16</vt:lpstr>
      <vt:lpstr>Facebook Own Posts Table | Yapı Kredi - 10 of 16</vt:lpstr>
      <vt:lpstr>Facebook Own Posts Table | Yapı Kredi - 11 of 16</vt:lpstr>
      <vt:lpstr>Facebook Own Posts Table | Yapı Kredi - 12 of 16</vt:lpstr>
      <vt:lpstr>Facebook Own Posts Table | Yapı Kredi - 13 of 16</vt:lpstr>
      <vt:lpstr>Facebook Own Posts Table | Yapı Kredi - 14 of 16</vt:lpstr>
      <vt:lpstr>Facebook Own Posts Table | Yapı Kredi - 15 of 16</vt:lpstr>
      <vt:lpstr>Facebook Own Posts Table | Yapı Kredi - 16 of 16</vt:lpstr>
      <vt:lpstr>Twitter Key Metrics Table | Yapı Kredi</vt:lpstr>
      <vt:lpstr>Twitter Followers Total | Yapı Kredi</vt:lpstr>
      <vt:lpstr>Twitter Followers Change | Yapı Kredi</vt:lpstr>
      <vt:lpstr>Twitter Own Tweets | Yapı Kredi</vt:lpstr>
      <vt:lpstr>Twitter Interactions Distribution | Yapı Kredi</vt:lpstr>
      <vt:lpstr>Twitter Interaction Rate | Yapı Kredi</vt:lpstr>
      <vt:lpstr>Twitter Mentions | Yapı Kredi</vt:lpstr>
      <vt:lpstr>Instagram Key Metrics Table | Yapı Kredi</vt:lpstr>
      <vt:lpstr>Instagram Followers Total | Yapı Kredi</vt:lpstr>
      <vt:lpstr>Instagram Followers Change | Yapı Kredi</vt:lpstr>
      <vt:lpstr>Instagram Posts | Yapı Kredi</vt:lpstr>
      <vt:lpstr>Instagram Reach | Yapı Kredi</vt:lpstr>
      <vt:lpstr>Instagram Impressions  | Yapı Kredi</vt:lpstr>
      <vt:lpstr>Instagram Interaction Rate | Yapı Kredi</vt:lpstr>
      <vt:lpstr>Instagram Interactions by Post Type | Yapı Kredi</vt:lpstr>
      <vt:lpstr>Instagram Interaction Rate By Post Type | Yapı Kredi</vt:lpstr>
      <vt:lpstr>Instagram Posts Table | Yapı Kredi - 1 of 6</vt:lpstr>
      <vt:lpstr>Instagram Posts Table | Yapı Kredi - 2 of 6</vt:lpstr>
      <vt:lpstr>Instagram Posts Table | Yapı Kredi - 3 of 6</vt:lpstr>
      <vt:lpstr>Instagram Posts Table | Yapı Kredi - 4 of 6</vt:lpstr>
      <vt:lpstr>Instagram Posts Table | Yapı Kredi - 5 of 6</vt:lpstr>
      <vt:lpstr>Instagram Posts Table | Yapı Kredi - 6 of 6</vt:lpstr>
      <vt:lpstr>Instagram Stories Table  | Yapı Kredi - 1 of 5</vt:lpstr>
      <vt:lpstr>Instagram Stories Table  | Yapı Kredi - 2 of 5</vt:lpstr>
      <vt:lpstr>Instagram Stories Table  | Yapı Kredi - 3 of 5</vt:lpstr>
      <vt:lpstr>Instagram Stories Table  | Yapı Kredi - 4 of 5</vt:lpstr>
      <vt:lpstr>Instagram Stories Table  | Yapı Kredi - 5 of 5</vt:lpstr>
      <vt:lpstr>LinkedIn Followers Table | Yapı Kredi</vt:lpstr>
      <vt:lpstr>LinkedIn Followers Total | Yapı Kredi</vt:lpstr>
      <vt:lpstr>LinkedIn Followers Change | Yapı Kredi</vt:lpstr>
      <vt:lpstr>LinkedIn Interaction Rate By Post Type | Yapı Kredi</vt:lpstr>
      <vt:lpstr>LinkedIn Posts Table | Yapı Kredi - 1 of 19</vt:lpstr>
      <vt:lpstr>LinkedIn Posts Table | Yapı Kredi - 2 of 19</vt:lpstr>
      <vt:lpstr>LinkedIn Posts Table | Yapı Kredi - 3 of 19</vt:lpstr>
      <vt:lpstr>LinkedIn Posts Table | Yapı Kredi - 4 of 19</vt:lpstr>
      <vt:lpstr>LinkedIn Posts Table | Yapı Kredi - 5 of 19</vt:lpstr>
      <vt:lpstr>LinkedIn Posts Table | Yapı Kredi - 6 of 19</vt:lpstr>
      <vt:lpstr>LinkedIn Posts Table | Yapı Kredi - 7 of 19</vt:lpstr>
      <vt:lpstr>LinkedIn Posts Table | Yapı Kredi - 8 of 19</vt:lpstr>
      <vt:lpstr>LinkedIn Posts Table | Yapı Kredi - 9 of 19</vt:lpstr>
      <vt:lpstr>LinkedIn Posts Table | Yapı Kredi - 10 of 19</vt:lpstr>
      <vt:lpstr>LinkedIn Posts Table | Yapı Kredi - 11 of 19</vt:lpstr>
      <vt:lpstr>LinkedIn Posts Table | Yapı Kredi - 12 of 19</vt:lpstr>
      <vt:lpstr>LinkedIn Posts Table | Yapı Kredi - 13 of 19</vt:lpstr>
      <vt:lpstr>LinkedIn Posts Table | Yapı Kredi - 14 of 19</vt:lpstr>
      <vt:lpstr>LinkedIn Posts Table | Yapı Kredi - 15 of 19</vt:lpstr>
      <vt:lpstr>LinkedIn Posts Table | Yapı Kredi - 16 of 19</vt:lpstr>
      <vt:lpstr>LinkedIn Posts Table | Yapı Kredi - 17 of 19</vt:lpstr>
      <vt:lpstr>LinkedIn Posts Table | Yapı Kredi - 18 of 19</vt:lpstr>
      <vt:lpstr>LinkedIn Posts Table | Yapı Kredi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YKB SA</dc:title>
  <dc:creator>Frederik Peiniger</dc:creator>
  <cp:lastModifiedBy>Frederik Peiniger</cp:lastModifiedBy>
  <cp:revision>1</cp:revision>
  <dcterms:created xsi:type="dcterms:W3CDTF">2019-11-01T14:46:35Z</dcterms:created>
  <dcterms:modified xsi:type="dcterms:W3CDTF">2019-11-01T14:49:21Z</dcterms:modified>
</cp:coreProperties>
</file>