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Akbank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43111</c:v>
                </c:pt>
                <c:pt idx="1">
                  <c:v>43142</c:v>
                </c:pt>
                <c:pt idx="2">
                  <c:v>43170</c:v>
                </c:pt>
                <c:pt idx="3">
                  <c:v>43201</c:v>
                </c:pt>
                <c:pt idx="4">
                  <c:v>43231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1524945</c:v>
                </c:pt>
                <c:pt idx="1">
                  <c:v>1524779</c:v>
                </c:pt>
                <c:pt idx="2">
                  <c:v>1524692</c:v>
                </c:pt>
                <c:pt idx="3">
                  <c:v>1524566</c:v>
                </c:pt>
                <c:pt idx="4">
                  <c:v>1524529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95-4802-9B94-C50C8F7D65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Garanti Bankası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43111</c:v>
                </c:pt>
                <c:pt idx="1">
                  <c:v>43142</c:v>
                </c:pt>
                <c:pt idx="2">
                  <c:v>43170</c:v>
                </c:pt>
                <c:pt idx="3">
                  <c:v>43201</c:v>
                </c:pt>
                <c:pt idx="4">
                  <c:v>43231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1812364</c:v>
                </c:pt>
                <c:pt idx="1">
                  <c:v>1812187</c:v>
                </c:pt>
                <c:pt idx="2">
                  <c:v>1812044</c:v>
                </c:pt>
                <c:pt idx="3">
                  <c:v>1811879</c:v>
                </c:pt>
                <c:pt idx="4">
                  <c:v>1811822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95-4802-9B94-C50C8F7D65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QNB Finansbank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43111</c:v>
                </c:pt>
                <c:pt idx="1">
                  <c:v>43142</c:v>
                </c:pt>
                <c:pt idx="2">
                  <c:v>43170</c:v>
                </c:pt>
                <c:pt idx="3">
                  <c:v>43201</c:v>
                </c:pt>
                <c:pt idx="4">
                  <c:v>43231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361722</c:v>
                </c:pt>
                <c:pt idx="1">
                  <c:v>361675</c:v>
                </c:pt>
                <c:pt idx="2">
                  <c:v>361650</c:v>
                </c:pt>
                <c:pt idx="3">
                  <c:v>361617</c:v>
                </c:pt>
                <c:pt idx="4">
                  <c:v>361606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595-4802-9B94-C50C8F7D653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Yapı Kredi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43111</c:v>
                </c:pt>
                <c:pt idx="1">
                  <c:v>43142</c:v>
                </c:pt>
                <c:pt idx="2">
                  <c:v>43170</c:v>
                </c:pt>
                <c:pt idx="3">
                  <c:v>43201</c:v>
                </c:pt>
                <c:pt idx="4">
                  <c:v>43231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1437866</c:v>
                </c:pt>
                <c:pt idx="1">
                  <c:v>1437643</c:v>
                </c:pt>
                <c:pt idx="2">
                  <c:v>1437527</c:v>
                </c:pt>
                <c:pt idx="3">
                  <c:v>1437386</c:v>
                </c:pt>
                <c:pt idx="4">
                  <c:v>1437331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595-4802-9B94-C50C8F7D653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Türkiye İş Bankası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43111</c:v>
                </c:pt>
                <c:pt idx="1">
                  <c:v>43142</c:v>
                </c:pt>
                <c:pt idx="2">
                  <c:v>43170</c:v>
                </c:pt>
                <c:pt idx="3">
                  <c:v>43201</c:v>
                </c:pt>
                <c:pt idx="4">
                  <c:v>43231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653700</c:v>
                </c:pt>
                <c:pt idx="1">
                  <c:v>653626</c:v>
                </c:pt>
                <c:pt idx="2">
                  <c:v>653584</c:v>
                </c:pt>
                <c:pt idx="3">
                  <c:v>653499</c:v>
                </c:pt>
                <c:pt idx="4">
                  <c:v>653482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595-4802-9B94-C50C8F7D6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372008"/>
        <c:axId val="347367088"/>
      </c:lineChart>
      <c:dateAx>
        <c:axId val="347372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67088"/>
        <c:crosses val="autoZero"/>
        <c:auto val="1"/>
        <c:lblOffset val="100"/>
        <c:baseTimeUnit val="months"/>
      </c:dateAx>
      <c:valAx>
        <c:axId val="34736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7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@Akbank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43111</c:v>
                </c:pt>
                <c:pt idx="1">
                  <c:v>43142</c:v>
                </c:pt>
                <c:pt idx="2">
                  <c:v>43170</c:v>
                </c:pt>
                <c:pt idx="3">
                  <c:v>43201</c:v>
                </c:pt>
                <c:pt idx="4">
                  <c:v>43231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153078</c:v>
                </c:pt>
                <c:pt idx="1">
                  <c:v>153098</c:v>
                </c:pt>
                <c:pt idx="2">
                  <c:v>153121</c:v>
                </c:pt>
                <c:pt idx="3">
                  <c:v>153134</c:v>
                </c:pt>
                <c:pt idx="4">
                  <c:v>153142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2D-4605-86E1-D1F2BB627F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@garanti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43111</c:v>
                </c:pt>
                <c:pt idx="1">
                  <c:v>43142</c:v>
                </c:pt>
                <c:pt idx="2">
                  <c:v>43170</c:v>
                </c:pt>
                <c:pt idx="3">
                  <c:v>43201</c:v>
                </c:pt>
                <c:pt idx="4">
                  <c:v>43231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274316</c:v>
                </c:pt>
                <c:pt idx="1">
                  <c:v>274325</c:v>
                </c:pt>
                <c:pt idx="2">
                  <c:v>274335</c:v>
                </c:pt>
                <c:pt idx="3">
                  <c:v>274206</c:v>
                </c:pt>
                <c:pt idx="4">
                  <c:v>274132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2D-4605-86E1-D1F2BB627F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@YapiKredi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43111</c:v>
                </c:pt>
                <c:pt idx="1">
                  <c:v>43142</c:v>
                </c:pt>
                <c:pt idx="2">
                  <c:v>43170</c:v>
                </c:pt>
                <c:pt idx="3">
                  <c:v>43201</c:v>
                </c:pt>
                <c:pt idx="4">
                  <c:v>43231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200230</c:v>
                </c:pt>
                <c:pt idx="1">
                  <c:v>200714</c:v>
                </c:pt>
                <c:pt idx="2">
                  <c:v>200891</c:v>
                </c:pt>
                <c:pt idx="3">
                  <c:v>200927</c:v>
                </c:pt>
                <c:pt idx="4">
                  <c:v>200927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2D-4605-86E1-D1F2BB627F8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@isbankasi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43111</c:v>
                </c:pt>
                <c:pt idx="1">
                  <c:v>43142</c:v>
                </c:pt>
                <c:pt idx="2">
                  <c:v>43170</c:v>
                </c:pt>
                <c:pt idx="3">
                  <c:v>43201</c:v>
                </c:pt>
                <c:pt idx="4">
                  <c:v>43231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188678</c:v>
                </c:pt>
                <c:pt idx="1">
                  <c:v>188694</c:v>
                </c:pt>
                <c:pt idx="2">
                  <c:v>188713</c:v>
                </c:pt>
                <c:pt idx="3">
                  <c:v>188706</c:v>
                </c:pt>
                <c:pt idx="4">
                  <c:v>188706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A2D-4605-86E1-D1F2BB627F8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@qnbfinansbank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43111</c:v>
                </c:pt>
                <c:pt idx="1">
                  <c:v>43142</c:v>
                </c:pt>
                <c:pt idx="2">
                  <c:v>43170</c:v>
                </c:pt>
                <c:pt idx="3">
                  <c:v>43201</c:v>
                </c:pt>
                <c:pt idx="4">
                  <c:v>43231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95763</c:v>
                </c:pt>
                <c:pt idx="1">
                  <c:v>95850</c:v>
                </c:pt>
                <c:pt idx="2">
                  <c:v>95872</c:v>
                </c:pt>
                <c:pt idx="3">
                  <c:v>95883</c:v>
                </c:pt>
                <c:pt idx="4">
                  <c:v>95890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A2D-4605-86E1-D1F2BB627F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383816"/>
        <c:axId val="347375944"/>
      </c:lineChart>
      <c:dateAx>
        <c:axId val="347383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75944"/>
        <c:crosses val="autoZero"/>
        <c:auto val="1"/>
        <c:lblOffset val="100"/>
        <c:baseTimeUnit val="months"/>
      </c:dateAx>
      <c:valAx>
        <c:axId val="34737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8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garantibankasi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43111</c:v>
                </c:pt>
                <c:pt idx="1">
                  <c:v>43142</c:v>
                </c:pt>
                <c:pt idx="2">
                  <c:v>43170</c:v>
                </c:pt>
                <c:pt idx="3">
                  <c:v>43201</c:v>
                </c:pt>
                <c:pt idx="4">
                  <c:v>43231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67594</c:v>
                </c:pt>
                <c:pt idx="1">
                  <c:v>67647</c:v>
                </c:pt>
                <c:pt idx="2">
                  <c:v>67639</c:v>
                </c:pt>
                <c:pt idx="3">
                  <c:v>67649</c:v>
                </c:pt>
                <c:pt idx="4">
                  <c:v>67645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54-4CC2-965E-EDEA66376E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akbank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43111</c:v>
                </c:pt>
                <c:pt idx="1">
                  <c:v>43142</c:v>
                </c:pt>
                <c:pt idx="2">
                  <c:v>43170</c:v>
                </c:pt>
                <c:pt idx="3">
                  <c:v>43201</c:v>
                </c:pt>
                <c:pt idx="4">
                  <c:v>43231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65209</c:v>
                </c:pt>
                <c:pt idx="1">
                  <c:v>65229</c:v>
                </c:pt>
                <c:pt idx="2">
                  <c:v>65223</c:v>
                </c:pt>
                <c:pt idx="3">
                  <c:v>65233</c:v>
                </c:pt>
                <c:pt idx="4">
                  <c:v>65226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54-4CC2-965E-EDEA66376E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yapikredi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43111</c:v>
                </c:pt>
                <c:pt idx="1">
                  <c:v>43142</c:v>
                </c:pt>
                <c:pt idx="2">
                  <c:v>43170</c:v>
                </c:pt>
                <c:pt idx="3">
                  <c:v>43201</c:v>
                </c:pt>
                <c:pt idx="4">
                  <c:v>43231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68861</c:v>
                </c:pt>
                <c:pt idx="1">
                  <c:v>69825</c:v>
                </c:pt>
                <c:pt idx="2">
                  <c:v>70212</c:v>
                </c:pt>
                <c:pt idx="3">
                  <c:v>70265</c:v>
                </c:pt>
                <c:pt idx="4">
                  <c:v>70290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654-4CC2-965E-EDEA66376E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isbankasi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43111</c:v>
                </c:pt>
                <c:pt idx="1">
                  <c:v>43142</c:v>
                </c:pt>
                <c:pt idx="2">
                  <c:v>43170</c:v>
                </c:pt>
                <c:pt idx="3">
                  <c:v>43201</c:v>
                </c:pt>
                <c:pt idx="4">
                  <c:v>43231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70886</c:v>
                </c:pt>
                <c:pt idx="1">
                  <c:v>70940</c:v>
                </c:pt>
                <c:pt idx="2">
                  <c:v>71006</c:v>
                </c:pt>
                <c:pt idx="3">
                  <c:v>71031</c:v>
                </c:pt>
                <c:pt idx="4">
                  <c:v>71055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654-4CC2-965E-EDEA66376E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378568"/>
        <c:axId val="347378896"/>
      </c:lineChart>
      <c:dateAx>
        <c:axId val="347378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78896"/>
        <c:crosses val="autoZero"/>
        <c:auto val="1"/>
        <c:lblOffset val="100"/>
        <c:baseTimeUnit val="months"/>
      </c:dateAx>
      <c:valAx>
        <c:axId val="34737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7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Garanti Bankası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43111</c:v>
                </c:pt>
                <c:pt idx="1">
                  <c:v>43142</c:v>
                </c:pt>
                <c:pt idx="2">
                  <c:v>43170</c:v>
                </c:pt>
                <c:pt idx="3">
                  <c:v>43201</c:v>
                </c:pt>
                <c:pt idx="4">
                  <c:v>43231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109212</c:v>
                </c:pt>
                <c:pt idx="1">
                  <c:v>109271</c:v>
                </c:pt>
                <c:pt idx="2">
                  <c:v>109308</c:v>
                </c:pt>
                <c:pt idx="3">
                  <c:v>109361</c:v>
                </c:pt>
                <c:pt idx="4">
                  <c:v>109403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1E-47C8-9E97-EAE1BCC7A9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Yapı Kredi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43111</c:v>
                </c:pt>
                <c:pt idx="1">
                  <c:v>43142</c:v>
                </c:pt>
                <c:pt idx="2">
                  <c:v>43170</c:v>
                </c:pt>
                <c:pt idx="3">
                  <c:v>43201</c:v>
                </c:pt>
                <c:pt idx="4">
                  <c:v>43231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79444</c:v>
                </c:pt>
                <c:pt idx="1">
                  <c:v>79522</c:v>
                </c:pt>
                <c:pt idx="2">
                  <c:v>79598</c:v>
                </c:pt>
                <c:pt idx="3">
                  <c:v>79654</c:v>
                </c:pt>
                <c:pt idx="4">
                  <c:v>79697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1E-47C8-9E97-EAE1BCC7A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381848"/>
        <c:axId val="347384144"/>
      </c:lineChart>
      <c:dateAx>
        <c:axId val="347381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84144"/>
        <c:crosses val="autoZero"/>
        <c:auto val="1"/>
        <c:lblOffset val="100"/>
        <c:baseTimeUnit val="months"/>
      </c:dateAx>
      <c:valAx>
        <c:axId val="34738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8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B929C-4CA5-4692-971A-1171730965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EB18F-BFF7-405E-A350-ECEA90F0AD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Koczer</a:t>
            </a:r>
          </a:p>
        </p:txBody>
      </p:sp>
    </p:spTree>
    <p:extLst>
      <p:ext uri="{BB962C8B-B14F-4D97-AF65-F5344CB8AC3E}">
        <p14:creationId xmlns:p14="http://schemas.microsoft.com/office/powerpoint/2010/main" val="3536351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06C43-E2AA-483A-B0A2-720350D71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Yapi Kredi B&amp;C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A3C985-19DC-434C-80D9-4A07F0F2E0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0439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6F0D9-DD08-4EFE-ACAE-0E840D1D98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01/11/2018 - 05/11/2018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BB59F-7029-4B92-9E9D-48C8DE1F8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74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02B79-888B-4C6C-BFCC-C9AD1E4A4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Yapi Kredi B&amp;C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5A4D8F-EF3D-4F8B-9253-2A6F946C57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2114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BFB86-01BF-4806-9846-1081B3475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01/11/2018 - 05/11/2018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DAA92-865F-4804-A9B0-D624B8182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582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9858A-FA0D-49E2-83F8-1B72F6F03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Yapi Kredi B&amp;C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B9143B-7B30-4480-B667-D7D9B7DFE4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4899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BFCBD-5D8C-47A4-9894-FF32E84C6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01/11/2018 - 05/11/2018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A630C-AB87-469C-9F3F-6C79224C3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435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E56EA-55EC-44D9-84BB-FB6D705E0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Yapi Kredi B&amp;C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7D8351-2CE5-42B4-81AF-A942C90ED4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66991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1F4EF-A348-4B88-8C9F-B564F80A56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01/11/2018 - 05/11/2018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64360-7938-43A4-8FAA-1EB35A413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7594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follower</vt:lpstr>
      <vt:lpstr>Facebook Fans Total | Yapi Kredi B&amp;C</vt:lpstr>
      <vt:lpstr>Twitter Followers Total | Yapi Kredi B&amp;C</vt:lpstr>
      <vt:lpstr>Instagram Followers Total | Yapi Kredi B&amp;C</vt:lpstr>
      <vt:lpstr>LinkedIn Followers Total | Yapi Kredi B&amp;C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</dc:title>
  <dc:creator>Administrator</dc:creator>
  <cp:lastModifiedBy>Administrator</cp:lastModifiedBy>
  <cp:revision>1</cp:revision>
  <dcterms:created xsi:type="dcterms:W3CDTF">2018-11-05T11:32:38Z</dcterms:created>
  <dcterms:modified xsi:type="dcterms:W3CDTF">2018-11-05T11:32:52Z</dcterms:modified>
</cp:coreProperties>
</file>