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1240904</c:v>
                </c:pt>
                <c:pt idx="1">
                  <c:v>1649506</c:v>
                </c:pt>
              </c:numCache>
            </c:numRef>
          </c:val>
          <c:smooth val="0"/>
          <c:extLst>
            <c:ext xmlns:c16="http://schemas.microsoft.com/office/drawing/2014/chart" uri="{C3380CC4-5D6E-409C-BE32-E72D297353CC}">
              <c16:uniqueId val="{00000000-85D4-47E2-9688-2FAFAC1820AA}"/>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860</c:v>
                </c:pt>
                <c:pt idx="1">
                  <c:v>619</c:v>
                </c:pt>
              </c:numCache>
            </c:numRef>
          </c:val>
          <c:smooth val="0"/>
          <c:extLst>
            <c:ext xmlns:c16="http://schemas.microsoft.com/office/drawing/2014/chart" uri="{C3380CC4-5D6E-409C-BE32-E72D297353CC}">
              <c16:uniqueId val="{00000001-85D4-47E2-9688-2FAFAC1820AA}"/>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2959</c:v>
                </c:pt>
                <c:pt idx="1">
                  <c:v>2917</c:v>
                </c:pt>
              </c:numCache>
            </c:numRef>
          </c:val>
          <c:smooth val="0"/>
          <c:extLst>
            <c:ext xmlns:c16="http://schemas.microsoft.com/office/drawing/2014/chart" uri="{C3380CC4-5D6E-409C-BE32-E72D297353CC}">
              <c16:uniqueId val="{00000002-85D4-47E2-9688-2FAFAC1820AA}"/>
            </c:ext>
          </c:extLst>
        </c:ser>
        <c:dLbls>
          <c:showLegendKey val="0"/>
          <c:showVal val="0"/>
          <c:showCatName val="0"/>
          <c:showSerName val="0"/>
          <c:showPercent val="0"/>
          <c:showBubbleSize val="0"/>
        </c:dLbls>
        <c:smooth val="0"/>
        <c:axId val="306871880"/>
        <c:axId val="303908440"/>
      </c:lineChart>
      <c:dateAx>
        <c:axId val="30687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08440"/>
        <c:crosses val="autoZero"/>
        <c:auto val="1"/>
        <c:lblOffset val="100"/>
        <c:baseTimeUnit val="days"/>
      </c:dateAx>
      <c:valAx>
        <c:axId val="30390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7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423754</c:v>
                </c:pt>
                <c:pt idx="1">
                  <c:v>673701</c:v>
                </c:pt>
              </c:numCache>
            </c:numRef>
          </c:val>
          <c:smooth val="0"/>
          <c:extLst>
            <c:ext xmlns:c16="http://schemas.microsoft.com/office/drawing/2014/chart" uri="{C3380CC4-5D6E-409C-BE32-E72D297353CC}">
              <c16:uniqueId val="{00000000-7E35-4B5B-824B-EF63D6494393}"/>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675</c:v>
                </c:pt>
                <c:pt idx="1">
                  <c:v>479</c:v>
                </c:pt>
              </c:numCache>
            </c:numRef>
          </c:val>
          <c:smooth val="0"/>
          <c:extLst>
            <c:ext xmlns:c16="http://schemas.microsoft.com/office/drawing/2014/chart" uri="{C3380CC4-5D6E-409C-BE32-E72D297353CC}">
              <c16:uniqueId val="{00000001-7E35-4B5B-824B-EF63D6494393}"/>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2246</c:v>
                </c:pt>
                <c:pt idx="1">
                  <c:v>2121</c:v>
                </c:pt>
              </c:numCache>
            </c:numRef>
          </c:val>
          <c:smooth val="0"/>
          <c:extLst>
            <c:ext xmlns:c16="http://schemas.microsoft.com/office/drawing/2014/chart" uri="{C3380CC4-5D6E-409C-BE32-E72D297353CC}">
              <c16:uniqueId val="{00000002-7E35-4B5B-824B-EF63D6494393}"/>
            </c:ext>
          </c:extLst>
        </c:ser>
        <c:dLbls>
          <c:showLegendKey val="0"/>
          <c:showVal val="0"/>
          <c:showCatName val="0"/>
          <c:showSerName val="0"/>
          <c:showPercent val="0"/>
          <c:showBubbleSize val="0"/>
        </c:dLbls>
        <c:smooth val="0"/>
        <c:axId val="410238104"/>
        <c:axId val="410244992"/>
      </c:lineChart>
      <c:dateAx>
        <c:axId val="41023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44992"/>
        <c:crosses val="autoZero"/>
        <c:auto val="1"/>
        <c:lblOffset val="100"/>
        <c:baseTimeUnit val="days"/>
      </c:dateAx>
      <c:valAx>
        <c:axId val="41024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3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58417</c:v>
                </c:pt>
                <c:pt idx="1">
                  <c:v>97349</c:v>
                </c:pt>
              </c:numCache>
            </c:numRef>
          </c:val>
          <c:smooth val="0"/>
          <c:extLst>
            <c:ext xmlns:c16="http://schemas.microsoft.com/office/drawing/2014/chart" uri="{C3380CC4-5D6E-409C-BE32-E72D297353CC}">
              <c16:uniqueId val="{00000000-EE09-4208-9963-2B61886DD11C}"/>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71</c:v>
                </c:pt>
                <c:pt idx="1">
                  <c:v>73</c:v>
                </c:pt>
              </c:numCache>
            </c:numRef>
          </c:val>
          <c:smooth val="0"/>
          <c:extLst>
            <c:ext xmlns:c16="http://schemas.microsoft.com/office/drawing/2014/chart" uri="{C3380CC4-5D6E-409C-BE32-E72D297353CC}">
              <c16:uniqueId val="{00000001-EE09-4208-9963-2B61886DD11C}"/>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100</c:v>
                </c:pt>
                <c:pt idx="1">
                  <c:v>117</c:v>
                </c:pt>
              </c:numCache>
            </c:numRef>
          </c:val>
          <c:smooth val="0"/>
          <c:extLst>
            <c:ext xmlns:c16="http://schemas.microsoft.com/office/drawing/2014/chart" uri="{C3380CC4-5D6E-409C-BE32-E72D297353CC}">
              <c16:uniqueId val="{00000002-EE09-4208-9963-2B61886DD11C}"/>
            </c:ext>
          </c:extLst>
        </c:ser>
        <c:dLbls>
          <c:showLegendKey val="0"/>
          <c:showVal val="0"/>
          <c:showCatName val="0"/>
          <c:showSerName val="0"/>
          <c:showPercent val="0"/>
          <c:showBubbleSize val="0"/>
        </c:dLbls>
        <c:smooth val="0"/>
        <c:axId val="410236792"/>
        <c:axId val="410239744"/>
      </c:lineChart>
      <c:dateAx>
        <c:axId val="41023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39744"/>
        <c:crosses val="autoZero"/>
        <c:auto val="1"/>
        <c:lblOffset val="100"/>
        <c:baseTimeUnit val="days"/>
      </c:dateAx>
      <c:valAx>
        <c:axId val="41023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3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59</c:v>
                </c:pt>
                <c:pt idx="1">
                  <c:v>27</c:v>
                </c:pt>
              </c:numCache>
            </c:numRef>
          </c:val>
          <c:smooth val="0"/>
          <c:extLst>
            <c:ext xmlns:c16="http://schemas.microsoft.com/office/drawing/2014/chart" uri="{C3380CC4-5D6E-409C-BE32-E72D297353CC}">
              <c16:uniqueId val="{00000000-B0B9-4544-B122-91AB6F7EAC29}"/>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0</c:v>
                </c:pt>
                <c:pt idx="1">
                  <c:v>0</c:v>
                </c:pt>
              </c:numCache>
            </c:numRef>
          </c:val>
          <c:smooth val="0"/>
          <c:extLst>
            <c:ext xmlns:c16="http://schemas.microsoft.com/office/drawing/2014/chart" uri="{C3380CC4-5D6E-409C-BE32-E72D297353CC}">
              <c16:uniqueId val="{00000001-B0B9-4544-B122-91AB6F7EAC29}"/>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B0B9-4544-B122-91AB6F7EAC29}"/>
            </c:ext>
          </c:extLst>
        </c:ser>
        <c:dLbls>
          <c:showLegendKey val="0"/>
          <c:showVal val="0"/>
          <c:showCatName val="0"/>
          <c:showSerName val="0"/>
          <c:showPercent val="0"/>
          <c:showBubbleSize val="0"/>
        </c:dLbls>
        <c:smooth val="0"/>
        <c:axId val="410244664"/>
        <c:axId val="410245320"/>
      </c:lineChart>
      <c:dateAx>
        <c:axId val="41024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45320"/>
        <c:crosses val="autoZero"/>
        <c:auto val="1"/>
        <c:lblOffset val="100"/>
        <c:baseTimeUnit val="days"/>
      </c:dateAx>
      <c:valAx>
        <c:axId val="41024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4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7</c:v>
                </c:pt>
                <c:pt idx="10">
                  <c:v>8</c:v>
                </c:pt>
                <c:pt idx="11">
                  <c:v>8</c:v>
                </c:pt>
                <c:pt idx="12">
                  <c:v>8</c:v>
                </c:pt>
                <c:pt idx="13">
                  <c:v>8</c:v>
                </c:pt>
                <c:pt idx="14">
                  <c:v>8</c:v>
                </c:pt>
                <c:pt idx="15">
                  <c:v>6</c:v>
                </c:pt>
                <c:pt idx="16">
                  <c:v>4</c:v>
                </c:pt>
                <c:pt idx="17">
                  <c:v>4</c:v>
                </c:pt>
                <c:pt idx="18">
                  <c:v>4</c:v>
                </c:pt>
                <c:pt idx="19">
                  <c:v>4</c:v>
                </c:pt>
                <c:pt idx="20">
                  <c:v>5</c:v>
                </c:pt>
                <c:pt idx="21">
                  <c:v>5</c:v>
                </c:pt>
                <c:pt idx="22">
                  <c:v>4</c:v>
                </c:pt>
                <c:pt idx="23">
                  <c:v>1</c:v>
                </c:pt>
              </c:numCache>
            </c:numRef>
          </c:val>
          <c:smooth val="0"/>
          <c:extLst>
            <c:ext xmlns:c16="http://schemas.microsoft.com/office/drawing/2014/chart" uri="{C3380CC4-5D6E-409C-BE32-E72D297353CC}">
              <c16:uniqueId val="{00000000-1F5A-48D6-8F15-9981B4C0F5DD}"/>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F5A-48D6-8F15-9981B4C0F5DD}"/>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F5A-48D6-8F15-9981B4C0F5DD}"/>
            </c:ext>
          </c:extLst>
        </c:ser>
        <c:dLbls>
          <c:showLegendKey val="0"/>
          <c:showVal val="0"/>
          <c:showCatName val="0"/>
          <c:showSerName val="0"/>
          <c:showPercent val="0"/>
          <c:showBubbleSize val="0"/>
        </c:dLbls>
        <c:smooth val="0"/>
        <c:axId val="410259424"/>
        <c:axId val="410264016"/>
      </c:lineChart>
      <c:catAx>
        <c:axId val="41025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4016"/>
        <c:crosses val="autoZero"/>
        <c:auto val="1"/>
        <c:lblAlgn val="ctr"/>
        <c:lblOffset val="100"/>
        <c:noMultiLvlLbl val="0"/>
      </c:catAx>
      <c:valAx>
        <c:axId val="4102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5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Tin Tức Online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27</c:v>
                </c:pt>
                <c:pt idx="2">
                  <c:v>0</c:v>
                </c:pt>
                <c:pt idx="3">
                  <c:v>0</c:v>
                </c:pt>
                <c:pt idx="4">
                  <c:v>0</c:v>
                </c:pt>
                <c:pt idx="5">
                  <c:v>0</c:v>
                </c:pt>
                <c:pt idx="6">
                  <c:v>0</c:v>
                </c:pt>
              </c:numCache>
            </c:numRef>
          </c:val>
          <c:extLst>
            <c:ext xmlns:c16="http://schemas.microsoft.com/office/drawing/2014/chart" uri="{C3380CC4-5D6E-409C-BE32-E72D297353CC}">
              <c16:uniqueId val="{00000000-D37E-4600-82A1-A5BF8446D517}"/>
            </c:ext>
          </c:extLst>
        </c:ser>
        <c:ser>
          <c:idx val="1"/>
          <c:order val="1"/>
          <c:tx>
            <c:strRef>
              <c:f>Sheet1!$C$1</c:f>
              <c:strCache>
                <c:ptCount val="1"/>
                <c:pt idx="0">
                  <c:v>Trời Ơi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D37E-4600-82A1-A5BF8446D517}"/>
            </c:ext>
          </c:extLst>
        </c:ser>
        <c:ser>
          <c:idx val="2"/>
          <c:order val="2"/>
          <c:tx>
            <c:strRef>
              <c:f>Sheet1!$D$1</c:f>
              <c:strCache>
                <c:ptCount val="1"/>
                <c:pt idx="0">
                  <c:v>Lắm Chuyện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D37E-4600-82A1-A5BF8446D517}"/>
            </c:ext>
          </c:extLst>
        </c:ser>
        <c:dLbls>
          <c:showLegendKey val="0"/>
          <c:showVal val="0"/>
          <c:showCatName val="0"/>
          <c:showSerName val="0"/>
          <c:showPercent val="0"/>
          <c:showBubbleSize val="0"/>
        </c:dLbls>
        <c:gapWidth val="219"/>
        <c:overlap val="-27"/>
        <c:axId val="410269592"/>
        <c:axId val="410271232"/>
      </c:barChart>
      <c:catAx>
        <c:axId val="41026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1232"/>
        <c:crosses val="autoZero"/>
        <c:auto val="1"/>
        <c:lblAlgn val="ctr"/>
        <c:lblOffset val="100"/>
        <c:noMultiLvlLbl val="0"/>
      </c:catAx>
      <c:valAx>
        <c:axId val="41027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Tin Tức Online</c:v>
                </c:pt>
                <c:pt idx="1">
                  <c:v>Trời Ơi</c:v>
                </c:pt>
                <c:pt idx="2">
                  <c:v>Lắm Chuyện</c:v>
                </c:pt>
              </c:strCache>
            </c:strRef>
          </c:cat>
          <c:val>
            <c:numRef>
              <c:f>Sheet1!$B$2:$B$4</c:f>
              <c:numCache>
                <c:formatCode>General</c:formatCode>
                <c:ptCount val="3"/>
                <c:pt idx="0">
                  <c:v>82</c:v>
                </c:pt>
                <c:pt idx="1">
                  <c:v>0</c:v>
                </c:pt>
                <c:pt idx="2">
                  <c:v>0</c:v>
                </c:pt>
              </c:numCache>
            </c:numRef>
          </c:val>
          <c:extLst>
            <c:ext xmlns:c16="http://schemas.microsoft.com/office/drawing/2014/chart" uri="{C3380CC4-5D6E-409C-BE32-E72D297353CC}">
              <c16:uniqueId val="{00000000-6CC4-4BE3-8E1D-0CEBA82317C7}"/>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Tin Tức Online</c:v>
                </c:pt>
                <c:pt idx="1">
                  <c:v>Trời Ơi</c:v>
                </c:pt>
                <c:pt idx="2">
                  <c:v>Lắm Chuyện</c:v>
                </c:pt>
              </c:strCache>
            </c:strRef>
          </c:cat>
          <c:val>
            <c:numRef>
              <c:f>Sheet1!$C$2:$C$4</c:f>
              <c:numCache>
                <c:formatCode>General</c:formatCode>
                <c:ptCount val="3"/>
                <c:pt idx="0">
                  <c:v>3</c:v>
                </c:pt>
                <c:pt idx="1">
                  <c:v>0</c:v>
                </c:pt>
                <c:pt idx="2">
                  <c:v>0</c:v>
                </c:pt>
              </c:numCache>
            </c:numRef>
          </c:val>
          <c:extLst>
            <c:ext xmlns:c16="http://schemas.microsoft.com/office/drawing/2014/chart" uri="{C3380CC4-5D6E-409C-BE32-E72D297353CC}">
              <c16:uniqueId val="{00000001-6CC4-4BE3-8E1D-0CEBA82317C7}"/>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Tin Tức Online</c:v>
                </c:pt>
                <c:pt idx="1">
                  <c:v>Trời Ơi</c:v>
                </c:pt>
                <c:pt idx="2">
                  <c:v>Lắm Chuyện</c:v>
                </c:pt>
              </c:strCache>
            </c:strRef>
          </c:cat>
          <c:val>
            <c:numRef>
              <c:f>Sheet1!$D$2:$D$4</c:f>
              <c:numCache>
                <c:formatCode>General</c:formatCode>
                <c:ptCount val="3"/>
                <c:pt idx="0">
                  <c:v>1</c:v>
                </c:pt>
                <c:pt idx="1">
                  <c:v>0</c:v>
                </c:pt>
                <c:pt idx="2">
                  <c:v>0</c:v>
                </c:pt>
              </c:numCache>
            </c:numRef>
          </c:val>
          <c:extLst>
            <c:ext xmlns:c16="http://schemas.microsoft.com/office/drawing/2014/chart" uri="{C3380CC4-5D6E-409C-BE32-E72D297353CC}">
              <c16:uniqueId val="{00000002-6CC4-4BE3-8E1D-0CEBA82317C7}"/>
            </c:ext>
          </c:extLst>
        </c:ser>
        <c:dLbls>
          <c:showLegendKey val="0"/>
          <c:showVal val="0"/>
          <c:showCatName val="0"/>
          <c:showSerName val="0"/>
          <c:showPercent val="0"/>
          <c:showBubbleSize val="0"/>
        </c:dLbls>
        <c:gapWidth val="150"/>
        <c:overlap val="100"/>
        <c:axId val="410269920"/>
        <c:axId val="410272216"/>
      </c:barChart>
      <c:catAx>
        <c:axId val="41026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2216"/>
        <c:crosses val="autoZero"/>
        <c:auto val="1"/>
        <c:lblAlgn val="ctr"/>
        <c:lblOffset val="100"/>
        <c:noMultiLvlLbl val="0"/>
      </c:catAx>
      <c:valAx>
        <c:axId val="410272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Tin Tức Online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2.5163441708888098E-3</c:v>
                </c:pt>
                <c:pt idx="1">
                  <c:v>1.46779225737949E-2</c:v>
                </c:pt>
                <c:pt idx="2">
                  <c:v>8.1398724295655995E-3</c:v>
                </c:pt>
              </c:numCache>
            </c:numRef>
          </c:val>
          <c:extLst>
            <c:ext xmlns:c16="http://schemas.microsoft.com/office/drawing/2014/chart" uri="{C3380CC4-5D6E-409C-BE32-E72D297353CC}">
              <c16:uniqueId val="{00000000-CFB1-4B27-8BBF-DAB85708C7E9}"/>
            </c:ext>
          </c:extLst>
        </c:ser>
        <c:ser>
          <c:idx val="1"/>
          <c:order val="1"/>
          <c:tx>
            <c:strRef>
              <c:f>Sheet1!$C$1</c:f>
              <c:strCache>
                <c:ptCount val="1"/>
                <c:pt idx="0">
                  <c:v>Trời Ơi</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CFB1-4B27-8BBF-DAB85708C7E9}"/>
            </c:ext>
          </c:extLst>
        </c:ser>
        <c:ser>
          <c:idx val="2"/>
          <c:order val="2"/>
          <c:tx>
            <c:strRef>
              <c:f>Sheet1!$D$1</c:f>
              <c:strCache>
                <c:ptCount val="1"/>
                <c:pt idx="0">
                  <c:v>Lắm Chuyện</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CFB1-4B27-8BBF-DAB85708C7E9}"/>
            </c:ext>
          </c:extLst>
        </c:ser>
        <c:dLbls>
          <c:showLegendKey val="0"/>
          <c:showVal val="0"/>
          <c:showCatName val="0"/>
          <c:showSerName val="0"/>
          <c:showPercent val="0"/>
          <c:showBubbleSize val="0"/>
        </c:dLbls>
        <c:gapWidth val="219"/>
        <c:overlap val="-27"/>
        <c:axId val="410270576"/>
        <c:axId val="410273856"/>
      </c:barChart>
      <c:catAx>
        <c:axId val="41027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3856"/>
        <c:crosses val="autoZero"/>
        <c:auto val="1"/>
        <c:lblAlgn val="ctr"/>
        <c:lblOffset val="100"/>
        <c:noMultiLvlLbl val="0"/>
      </c:catAx>
      <c:valAx>
        <c:axId val="4102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61B-42A9-9E5E-27C2DB6AC0D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61B-42A9-9E5E-27C2DB6AC0D6}"/>
            </c:ext>
          </c:extLst>
        </c:ser>
        <c:dLbls>
          <c:showLegendKey val="0"/>
          <c:showVal val="0"/>
          <c:showCatName val="0"/>
          <c:showSerName val="0"/>
          <c:showPercent val="0"/>
          <c:showBubbleSize val="0"/>
        </c:dLbls>
        <c:gapWidth val="219"/>
        <c:overlap val="-27"/>
        <c:axId val="312487536"/>
        <c:axId val="312488848"/>
      </c:barChart>
      <c:catAx>
        <c:axId val="31248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8848"/>
        <c:crosses val="autoZero"/>
        <c:auto val="1"/>
        <c:lblAlgn val="ctr"/>
        <c:lblOffset val="100"/>
        <c:noMultiLvlLbl val="0"/>
      </c:catAx>
      <c:valAx>
        <c:axId val="31248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38</c:v>
                </c:pt>
                <c:pt idx="1">
                  <c:v>13</c:v>
                </c:pt>
              </c:numCache>
            </c:numRef>
          </c:val>
          <c:smooth val="0"/>
          <c:extLst>
            <c:ext xmlns:c16="http://schemas.microsoft.com/office/drawing/2014/chart" uri="{C3380CC4-5D6E-409C-BE32-E72D297353CC}">
              <c16:uniqueId val="{00000000-1CAA-4232-A08A-C7559A2C26D1}"/>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0</c:v>
                </c:pt>
                <c:pt idx="1">
                  <c:v>0</c:v>
                </c:pt>
              </c:numCache>
            </c:numRef>
          </c:val>
          <c:smooth val="0"/>
          <c:extLst>
            <c:ext xmlns:c16="http://schemas.microsoft.com/office/drawing/2014/chart" uri="{C3380CC4-5D6E-409C-BE32-E72D297353CC}">
              <c16:uniqueId val="{00000001-1CAA-4232-A08A-C7559A2C26D1}"/>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1CAA-4232-A08A-C7559A2C26D1}"/>
            </c:ext>
          </c:extLst>
        </c:ser>
        <c:dLbls>
          <c:showLegendKey val="0"/>
          <c:showVal val="0"/>
          <c:showCatName val="0"/>
          <c:showSerName val="0"/>
          <c:showPercent val="0"/>
          <c:showBubbleSize val="0"/>
        </c:dLbls>
        <c:smooth val="0"/>
        <c:axId val="314390368"/>
        <c:axId val="314382168"/>
      </c:lineChart>
      <c:dateAx>
        <c:axId val="31439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82168"/>
        <c:crosses val="autoZero"/>
        <c:auto val="1"/>
        <c:lblOffset val="100"/>
        <c:baseTimeUnit val="days"/>
      </c:dateAx>
      <c:valAx>
        <c:axId val="31438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9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Tin Tức Online</c:v>
                </c:pt>
                <c:pt idx="1">
                  <c:v>Trời Ơi</c:v>
                </c:pt>
                <c:pt idx="2">
                  <c:v>Lắm Chuyện</c:v>
                </c:pt>
              </c:strCache>
            </c:strRef>
          </c:cat>
          <c:val>
            <c:numRef>
              <c:f>Sheet1!$B$2:$B$4</c:f>
              <c:numCache>
                <c:formatCode>General</c:formatCode>
                <c:ptCount val="3"/>
                <c:pt idx="0">
                  <c:v>2636</c:v>
                </c:pt>
                <c:pt idx="1">
                  <c:v>0</c:v>
                </c:pt>
                <c:pt idx="2">
                  <c:v>0</c:v>
                </c:pt>
              </c:numCache>
            </c:numRef>
          </c:val>
          <c:extLst>
            <c:ext xmlns:c16="http://schemas.microsoft.com/office/drawing/2014/chart" uri="{C3380CC4-5D6E-409C-BE32-E72D297353CC}">
              <c16:uniqueId val="{00000000-FFD2-467C-9958-155E7BA99DD4}"/>
            </c:ext>
          </c:extLst>
        </c:ser>
        <c:dLbls>
          <c:showLegendKey val="0"/>
          <c:showVal val="0"/>
          <c:showCatName val="0"/>
          <c:showSerName val="0"/>
          <c:showPercent val="0"/>
          <c:showBubbleSize val="0"/>
        </c:dLbls>
        <c:gapWidth val="219"/>
        <c:overlap val="-27"/>
        <c:axId val="314389384"/>
        <c:axId val="314385120"/>
      </c:barChart>
      <c:catAx>
        <c:axId val="31438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85120"/>
        <c:crosses val="autoZero"/>
        <c:auto val="1"/>
        <c:lblAlgn val="ctr"/>
        <c:lblOffset val="100"/>
        <c:noMultiLvlLbl val="0"/>
      </c:catAx>
      <c:valAx>
        <c:axId val="3143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8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5</c:v>
                </c:pt>
                <c:pt idx="1">
                  <c:v>1</c:v>
                </c:pt>
              </c:numCache>
            </c:numRef>
          </c:val>
          <c:smooth val="0"/>
          <c:extLst>
            <c:ext xmlns:c16="http://schemas.microsoft.com/office/drawing/2014/chart" uri="{C3380CC4-5D6E-409C-BE32-E72D297353CC}">
              <c16:uniqueId val="{00000000-5D98-4D4F-B39F-F7EEA94C71E2}"/>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0</c:v>
                </c:pt>
                <c:pt idx="1">
                  <c:v>0</c:v>
                </c:pt>
              </c:numCache>
            </c:numRef>
          </c:val>
          <c:smooth val="0"/>
          <c:extLst>
            <c:ext xmlns:c16="http://schemas.microsoft.com/office/drawing/2014/chart" uri="{C3380CC4-5D6E-409C-BE32-E72D297353CC}">
              <c16:uniqueId val="{00000001-5D98-4D4F-B39F-F7EEA94C71E2}"/>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5D98-4D4F-B39F-F7EEA94C71E2}"/>
            </c:ext>
          </c:extLst>
        </c:ser>
        <c:dLbls>
          <c:showLegendKey val="0"/>
          <c:showVal val="0"/>
          <c:showCatName val="0"/>
          <c:showSerName val="0"/>
          <c:showPercent val="0"/>
          <c:showBubbleSize val="0"/>
        </c:dLbls>
        <c:smooth val="0"/>
        <c:axId val="314392336"/>
        <c:axId val="314363800"/>
      </c:lineChart>
      <c:dateAx>
        <c:axId val="31439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63800"/>
        <c:crosses val="autoZero"/>
        <c:auto val="1"/>
        <c:lblOffset val="100"/>
        <c:baseTimeUnit val="days"/>
      </c:dateAx>
      <c:valAx>
        <c:axId val="31436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9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Tin Tức Online</c:v>
                </c:pt>
              </c:strCache>
            </c:strRef>
          </c:tx>
          <c:spPr>
            <a:ln w="28575" cap="rnd">
              <a:solidFill>
                <a:schemeClr val="accent1"/>
              </a:solidFill>
              <a:round/>
            </a:ln>
            <a:effectLst/>
          </c:spPr>
          <c:marker>
            <c:symbol val="none"/>
          </c:marker>
          <c:cat>
            <c:numRef>
              <c:f>Sheet1!$A$2:$A$3</c:f>
              <c:numCache>
                <c:formatCode>m/d/yyyy</c:formatCode>
                <c:ptCount val="2"/>
                <c:pt idx="0">
                  <c:v>43654</c:v>
                </c:pt>
                <c:pt idx="1">
                  <c:v>43655</c:v>
                </c:pt>
              </c:numCache>
            </c:numRef>
          </c:cat>
          <c:val>
            <c:numRef>
              <c:f>Sheet1!$B$2:$B$3</c:f>
              <c:numCache>
                <c:formatCode>General</c:formatCode>
                <c:ptCount val="2"/>
                <c:pt idx="0">
                  <c:v>4</c:v>
                </c:pt>
                <c:pt idx="1">
                  <c:v>1</c:v>
                </c:pt>
              </c:numCache>
            </c:numRef>
          </c:val>
          <c:smooth val="0"/>
          <c:extLst>
            <c:ext xmlns:c16="http://schemas.microsoft.com/office/drawing/2014/chart" uri="{C3380CC4-5D6E-409C-BE32-E72D297353CC}">
              <c16:uniqueId val="{00000000-2249-4909-8A9E-826CB92DD3C6}"/>
            </c:ext>
          </c:extLst>
        </c:ser>
        <c:ser>
          <c:idx val="1"/>
          <c:order val="1"/>
          <c:tx>
            <c:strRef>
              <c:f>Sheet1!$C$1</c:f>
              <c:strCache>
                <c:ptCount val="1"/>
                <c:pt idx="0">
                  <c:v>Trời Ơi</c:v>
                </c:pt>
              </c:strCache>
            </c:strRef>
          </c:tx>
          <c:spPr>
            <a:ln w="28575" cap="rnd">
              <a:solidFill>
                <a:schemeClr val="accent2"/>
              </a:solidFill>
              <a:round/>
            </a:ln>
            <a:effectLst/>
          </c:spPr>
          <c:marker>
            <c:symbol val="none"/>
          </c:marker>
          <c:cat>
            <c:numRef>
              <c:f>Sheet1!$A$2:$A$3</c:f>
              <c:numCache>
                <c:formatCode>m/d/yyyy</c:formatCode>
                <c:ptCount val="2"/>
                <c:pt idx="0">
                  <c:v>43654</c:v>
                </c:pt>
                <c:pt idx="1">
                  <c:v>43655</c:v>
                </c:pt>
              </c:numCache>
            </c:numRef>
          </c:cat>
          <c:val>
            <c:numRef>
              <c:f>Sheet1!$C$2:$C$3</c:f>
              <c:numCache>
                <c:formatCode>General</c:formatCode>
                <c:ptCount val="2"/>
                <c:pt idx="0">
                  <c:v>0</c:v>
                </c:pt>
                <c:pt idx="1">
                  <c:v>0</c:v>
                </c:pt>
              </c:numCache>
            </c:numRef>
          </c:val>
          <c:smooth val="0"/>
          <c:extLst>
            <c:ext xmlns:c16="http://schemas.microsoft.com/office/drawing/2014/chart" uri="{C3380CC4-5D6E-409C-BE32-E72D297353CC}">
              <c16:uniqueId val="{00000001-2249-4909-8A9E-826CB92DD3C6}"/>
            </c:ext>
          </c:extLst>
        </c:ser>
        <c:ser>
          <c:idx val="2"/>
          <c:order val="2"/>
          <c:tx>
            <c:strRef>
              <c:f>Sheet1!$D$1</c:f>
              <c:strCache>
                <c:ptCount val="1"/>
                <c:pt idx="0">
                  <c:v>Lắm Chuyện</c:v>
                </c:pt>
              </c:strCache>
            </c:strRef>
          </c:tx>
          <c:spPr>
            <a:ln w="28575" cap="rnd">
              <a:solidFill>
                <a:schemeClr val="accent3"/>
              </a:solidFill>
              <a:round/>
            </a:ln>
            <a:effectLst/>
          </c:spPr>
          <c:marker>
            <c:symbol val="none"/>
          </c:marker>
          <c:cat>
            <c:numRef>
              <c:f>Sheet1!$A$2:$A$3</c:f>
              <c:numCache>
                <c:formatCode>m/d/yyyy</c:formatCode>
                <c:ptCount val="2"/>
                <c:pt idx="0">
                  <c:v>43654</c:v>
                </c:pt>
                <c:pt idx="1">
                  <c:v>43655</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2249-4909-8A9E-826CB92DD3C6}"/>
            </c:ext>
          </c:extLst>
        </c:ser>
        <c:dLbls>
          <c:showLegendKey val="0"/>
          <c:showVal val="0"/>
          <c:showCatName val="0"/>
          <c:showSerName val="0"/>
          <c:showPercent val="0"/>
          <c:showBubbleSize val="0"/>
        </c:dLbls>
        <c:smooth val="0"/>
        <c:axId val="314367408"/>
        <c:axId val="314362816"/>
      </c:lineChart>
      <c:dateAx>
        <c:axId val="31436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62816"/>
        <c:crosses val="autoZero"/>
        <c:auto val="1"/>
        <c:lblOffset val="100"/>
        <c:baseTimeUnit val="days"/>
      </c:dateAx>
      <c:valAx>
        <c:axId val="31436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6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Tin Tức Online</c:v>
                </c:pt>
                <c:pt idx="1">
                  <c:v>Trời Ơi</c:v>
                </c:pt>
                <c:pt idx="2">
                  <c:v>Lắm Chuyện</c:v>
                </c:pt>
              </c:strCache>
            </c:strRef>
          </c:cat>
          <c:val>
            <c:numRef>
              <c:f>Sheet1!$B$2:$B$4</c:f>
              <c:numCache>
                <c:formatCode>General</c:formatCode>
                <c:ptCount val="3"/>
                <c:pt idx="0">
                  <c:v>10165</c:v>
                </c:pt>
                <c:pt idx="1">
                  <c:v>0</c:v>
                </c:pt>
                <c:pt idx="2">
                  <c:v>0</c:v>
                </c:pt>
              </c:numCache>
            </c:numRef>
          </c:val>
          <c:extLst>
            <c:ext xmlns:c16="http://schemas.microsoft.com/office/drawing/2014/chart" uri="{C3380CC4-5D6E-409C-BE32-E72D297353CC}">
              <c16:uniqueId val="{00000000-46BE-4E06-B5C1-02BA89CC1746}"/>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Tin Tức Online</c:v>
                </c:pt>
                <c:pt idx="1">
                  <c:v>Trời Ơi</c:v>
                </c:pt>
                <c:pt idx="2">
                  <c:v>Lắm Chuyện</c:v>
                </c:pt>
              </c:strCache>
            </c:strRef>
          </c:cat>
          <c:val>
            <c:numRef>
              <c:f>Sheet1!$C$2:$C$4</c:f>
              <c:numCache>
                <c:formatCode>General</c:formatCode>
                <c:ptCount val="3"/>
                <c:pt idx="0">
                  <c:v>21445</c:v>
                </c:pt>
                <c:pt idx="1">
                  <c:v>0</c:v>
                </c:pt>
                <c:pt idx="2">
                  <c:v>0</c:v>
                </c:pt>
              </c:numCache>
            </c:numRef>
          </c:val>
          <c:extLst>
            <c:ext xmlns:c16="http://schemas.microsoft.com/office/drawing/2014/chart" uri="{C3380CC4-5D6E-409C-BE32-E72D297353CC}">
              <c16:uniqueId val="{00000001-46BE-4E06-B5C1-02BA89CC1746}"/>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Tin Tức Online</c:v>
                </c:pt>
                <c:pt idx="1">
                  <c:v>Trời Ơi</c:v>
                </c:pt>
                <c:pt idx="2">
                  <c:v>Lắm Chuyện</c:v>
                </c:pt>
              </c:strCache>
            </c:strRef>
          </c:cat>
          <c:val>
            <c:numRef>
              <c:f>Sheet1!$D$2:$D$4</c:f>
              <c:numCache>
                <c:formatCode>General</c:formatCode>
                <c:ptCount val="3"/>
                <c:pt idx="0">
                  <c:v>11836</c:v>
                </c:pt>
                <c:pt idx="1">
                  <c:v>0</c:v>
                </c:pt>
                <c:pt idx="2">
                  <c:v>0</c:v>
                </c:pt>
              </c:numCache>
            </c:numRef>
          </c:val>
          <c:extLst>
            <c:ext xmlns:c16="http://schemas.microsoft.com/office/drawing/2014/chart" uri="{C3380CC4-5D6E-409C-BE32-E72D297353CC}">
              <c16:uniqueId val="{00000002-46BE-4E06-B5C1-02BA89CC1746}"/>
            </c:ext>
          </c:extLst>
        </c:ser>
        <c:dLbls>
          <c:showLegendKey val="0"/>
          <c:showVal val="0"/>
          <c:showCatName val="0"/>
          <c:showSerName val="0"/>
          <c:showPercent val="0"/>
          <c:showBubbleSize val="0"/>
        </c:dLbls>
        <c:gapWidth val="219"/>
        <c:overlap val="-27"/>
        <c:axId val="314365440"/>
        <c:axId val="314370360"/>
      </c:barChart>
      <c:catAx>
        <c:axId val="31436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0360"/>
        <c:crosses val="autoZero"/>
        <c:auto val="1"/>
        <c:lblAlgn val="ctr"/>
        <c:lblOffset val="100"/>
        <c:noMultiLvlLbl val="0"/>
      </c:catAx>
      <c:valAx>
        <c:axId val="31437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6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Video</c:v>
                </c:pt>
              </c:strCache>
            </c:strRef>
          </c:cat>
          <c:val>
            <c:numRef>
              <c:f>Sheet1!$A$2:$C$2</c:f>
              <c:numCache>
                <c:formatCode>General</c:formatCode>
                <c:ptCount val="3"/>
                <c:pt idx="0">
                  <c:v>82</c:v>
                </c:pt>
                <c:pt idx="1">
                  <c:v>3</c:v>
                </c:pt>
                <c:pt idx="2">
                  <c:v>1</c:v>
                </c:pt>
              </c:numCache>
            </c:numRef>
          </c:val>
          <c:extLst>
            <c:ext xmlns:c16="http://schemas.microsoft.com/office/drawing/2014/chart" uri="{C3380CC4-5D6E-409C-BE32-E72D297353CC}">
              <c16:uniqueId val="{00000000-B5CA-4BB1-A637-9E14007C1E7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E5A8-353F-4661-BF32-C672612FEE4C}"/>
              </a:ext>
            </a:extLst>
          </p:cNvPr>
          <p:cNvSpPr>
            <a:spLocks noGrp="1"/>
          </p:cNvSpPr>
          <p:nvPr>
            <p:ph type="ctrTitle"/>
          </p:nvPr>
        </p:nvSpPr>
        <p:spPr/>
        <p:txBody>
          <a:bodyPr/>
          <a:lstStyle/>
          <a:p>
            <a:r>
              <a:rPr lang="en-US"/>
              <a:t>Social Report</a:t>
            </a:r>
          </a:p>
        </p:txBody>
      </p:sp>
      <p:sp>
        <p:nvSpPr>
          <p:cNvPr id="3" name="Subtitle 2">
            <a:extLst>
              <a:ext uri="{FF2B5EF4-FFF2-40B4-BE49-F238E27FC236}">
                <a16:creationId xmlns:a16="http://schemas.microsoft.com/office/drawing/2014/main" id="{87765C18-9088-4A8B-B487-74D8232BD43E}"/>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1474837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6370-2C12-421E-8440-7BBABE30E703}"/>
              </a:ext>
            </a:extLst>
          </p:cNvPr>
          <p:cNvSpPr>
            <a:spLocks noGrp="1"/>
          </p:cNvSpPr>
          <p:nvPr>
            <p:ph type="title"/>
          </p:nvPr>
        </p:nvSpPr>
        <p:spPr/>
        <p:txBody>
          <a:bodyPr/>
          <a:lstStyle/>
          <a:p>
            <a:r>
              <a:rPr lang="en-US"/>
              <a:t>Facebook Fans Table | Tintuconline Fanpages</a:t>
            </a:r>
          </a:p>
        </p:txBody>
      </p:sp>
      <p:graphicFrame>
        <p:nvGraphicFramePr>
          <p:cNvPr id="5" name="Table Placeholder 4">
            <a:extLst>
              <a:ext uri="{FF2B5EF4-FFF2-40B4-BE49-F238E27FC236}">
                <a16:creationId xmlns:a16="http://schemas.microsoft.com/office/drawing/2014/main" id="{E773EBFA-0DDE-4395-BF1E-3AE6A83097EA}"/>
              </a:ext>
            </a:extLst>
          </p:cNvPr>
          <p:cNvGraphicFramePr>
            <a:graphicFrameLocks noGrp="1"/>
          </p:cNvGraphicFramePr>
          <p:nvPr>
            <p:ph type="tbl" sz="quarter" idx="13"/>
            <p:extLst>
              <p:ext uri="{D42A27DB-BD31-4B8C-83A1-F6EECF244321}">
                <p14:modId xmlns:p14="http://schemas.microsoft.com/office/powerpoint/2010/main" val="55377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8487041"/>
                    </a:ext>
                  </a:extLst>
                </a:gridCol>
                <a:gridCol w="1234440">
                  <a:extLst>
                    <a:ext uri="{9D8B030D-6E8A-4147-A177-3AD203B41FA5}">
                      <a16:colId xmlns:a16="http://schemas.microsoft.com/office/drawing/2014/main" val="350932804"/>
                    </a:ext>
                  </a:extLst>
                </a:gridCol>
                <a:gridCol w="822960">
                  <a:extLst>
                    <a:ext uri="{9D8B030D-6E8A-4147-A177-3AD203B41FA5}">
                      <a16:colId xmlns:a16="http://schemas.microsoft.com/office/drawing/2014/main" val="2949064981"/>
                    </a:ext>
                  </a:extLst>
                </a:gridCol>
                <a:gridCol w="822960">
                  <a:extLst>
                    <a:ext uri="{9D8B030D-6E8A-4147-A177-3AD203B41FA5}">
                      <a16:colId xmlns:a16="http://schemas.microsoft.com/office/drawing/2014/main" val="3742332229"/>
                    </a:ext>
                  </a:extLst>
                </a:gridCol>
                <a:gridCol w="822960">
                  <a:extLst>
                    <a:ext uri="{9D8B030D-6E8A-4147-A177-3AD203B41FA5}">
                      <a16:colId xmlns:a16="http://schemas.microsoft.com/office/drawing/2014/main" val="1920427448"/>
                    </a:ext>
                  </a:extLst>
                </a:gridCol>
                <a:gridCol w="822960">
                  <a:extLst>
                    <a:ext uri="{9D8B030D-6E8A-4147-A177-3AD203B41FA5}">
                      <a16:colId xmlns:a16="http://schemas.microsoft.com/office/drawing/2014/main" val="1864428988"/>
                    </a:ext>
                  </a:extLst>
                </a:gridCol>
                <a:gridCol w="822960">
                  <a:extLst>
                    <a:ext uri="{9D8B030D-6E8A-4147-A177-3AD203B41FA5}">
                      <a16:colId xmlns:a16="http://schemas.microsoft.com/office/drawing/2014/main" val="2540932451"/>
                    </a:ext>
                  </a:extLst>
                </a:gridCol>
                <a:gridCol w="822960">
                  <a:extLst>
                    <a:ext uri="{9D8B030D-6E8A-4147-A177-3AD203B41FA5}">
                      <a16:colId xmlns:a16="http://schemas.microsoft.com/office/drawing/2014/main" val="25628713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69701596"/>
                  </a:ext>
                </a:extLst>
              </a:tr>
              <a:tr h="370840">
                <a:tc>
                  <a:txBody>
                    <a:bodyPr/>
                    <a:lstStyle/>
                    <a:p>
                      <a:r>
                        <a:rPr lang="en-US" sz="1000"/>
                        <a:t>Tin Tức Online</a:t>
                      </a:r>
                    </a:p>
                  </a:txBody>
                  <a:tcPr/>
                </a:tc>
                <a:tc>
                  <a:txBody>
                    <a:bodyPr/>
                    <a:lstStyle/>
                    <a:p>
                      <a:r>
                        <a:rPr lang="en-US" sz="1000"/>
                        <a:t>1019690</a:t>
                      </a:r>
                    </a:p>
                  </a:txBody>
                  <a:tcPr/>
                </a:tc>
                <a:tc>
                  <a:txBody>
                    <a:bodyPr/>
                    <a:lstStyle/>
                    <a:p>
                      <a:r>
                        <a:rPr lang="en-US" sz="1000"/>
                        <a:t>-62</a:t>
                      </a:r>
                    </a:p>
                  </a:txBody>
                  <a:tcPr/>
                </a:tc>
                <a:tc>
                  <a:txBody>
                    <a:bodyPr/>
                    <a:lstStyle/>
                    <a:p>
                      <a:r>
                        <a:rPr lang="en-US" sz="1000"/>
                        <a:t>-0.0 %</a:t>
                      </a:r>
                    </a:p>
                  </a:txBody>
                  <a:tcPr/>
                </a:tc>
                <a:tc>
                  <a:txBody>
                    <a:bodyPr/>
                    <a:lstStyle/>
                    <a:p>
                      <a:r>
                        <a:rPr lang="en-US" sz="1000"/>
                        <a:t>-138</a:t>
                      </a:r>
                    </a:p>
                  </a:txBody>
                  <a:tcPr/>
                </a:tc>
                <a:tc>
                  <a:txBody>
                    <a:bodyPr/>
                    <a:lstStyle/>
                    <a:p>
                      <a:r>
                        <a:rPr lang="en-US" sz="1000"/>
                        <a:t>-0.0 %</a:t>
                      </a:r>
                    </a:p>
                  </a:txBody>
                  <a:tcPr/>
                </a:tc>
                <a:tc>
                  <a:txBody>
                    <a:bodyPr/>
                    <a:lstStyle/>
                    <a:p>
                      <a:r>
                        <a:rPr lang="en-US" sz="1000"/>
                        <a:t>-441</a:t>
                      </a:r>
                    </a:p>
                  </a:txBody>
                  <a:tcPr/>
                </a:tc>
                <a:tc>
                  <a:txBody>
                    <a:bodyPr/>
                    <a:lstStyle/>
                    <a:p>
                      <a:r>
                        <a:rPr lang="en-US" sz="1000"/>
                        <a:t>-0.0 %</a:t>
                      </a:r>
                    </a:p>
                  </a:txBody>
                  <a:tcPr/>
                </a:tc>
                <a:extLst>
                  <a:ext uri="{0D108BD9-81ED-4DB2-BD59-A6C34878D82A}">
                    <a16:rowId xmlns:a16="http://schemas.microsoft.com/office/drawing/2014/main" val="493538984"/>
                  </a:ext>
                </a:extLst>
              </a:tr>
              <a:tr h="370840">
                <a:tc>
                  <a:txBody>
                    <a:bodyPr/>
                    <a:lstStyle/>
                    <a:p>
                      <a:r>
                        <a:rPr lang="vi-VN" sz="1000"/>
                        <a:t>Trời Ơi</a:t>
                      </a:r>
                      <a:endParaRPr lang="en-US" sz="1000"/>
                    </a:p>
                  </a:txBody>
                  <a:tcPr/>
                </a:tc>
                <a:tc>
                  <a:txBody>
                    <a:bodyPr/>
                    <a:lstStyle/>
                    <a:p>
                      <a:r>
                        <a:rPr lang="en-US" sz="1000"/>
                        <a:t>70828</a:t>
                      </a:r>
                    </a:p>
                  </a:txBody>
                  <a:tcPr/>
                </a:tc>
                <a:tc>
                  <a:txBody>
                    <a:bodyPr/>
                    <a:lstStyle/>
                    <a:p>
                      <a:r>
                        <a:rPr lang="en-US" sz="1000"/>
                        <a:t>-16</a:t>
                      </a:r>
                    </a:p>
                  </a:txBody>
                  <a:tcPr/>
                </a:tc>
                <a:tc>
                  <a:txBody>
                    <a:bodyPr/>
                    <a:lstStyle/>
                    <a:p>
                      <a:r>
                        <a:rPr lang="en-US" sz="1000"/>
                        <a:t>-0.0 %</a:t>
                      </a:r>
                    </a:p>
                  </a:txBody>
                  <a:tcPr/>
                </a:tc>
                <a:tc>
                  <a:txBody>
                    <a:bodyPr/>
                    <a:lstStyle/>
                    <a:p>
                      <a:r>
                        <a:rPr lang="en-US" sz="1000"/>
                        <a:t>-54</a:t>
                      </a:r>
                    </a:p>
                  </a:txBody>
                  <a:tcPr/>
                </a:tc>
                <a:tc>
                  <a:txBody>
                    <a:bodyPr/>
                    <a:lstStyle/>
                    <a:p>
                      <a:r>
                        <a:rPr lang="en-US" sz="1000"/>
                        <a:t>-0.1 %</a:t>
                      </a:r>
                    </a:p>
                  </a:txBody>
                  <a:tcPr/>
                </a:tc>
                <a:tc>
                  <a:txBody>
                    <a:bodyPr/>
                    <a:lstStyle/>
                    <a:p>
                      <a:r>
                        <a:rPr lang="en-US" sz="1000"/>
                        <a:t>-234</a:t>
                      </a:r>
                    </a:p>
                  </a:txBody>
                  <a:tcPr/>
                </a:tc>
                <a:tc>
                  <a:txBody>
                    <a:bodyPr/>
                    <a:lstStyle/>
                    <a:p>
                      <a:r>
                        <a:rPr lang="en-US" sz="1000"/>
                        <a:t>-0.3 %</a:t>
                      </a:r>
                    </a:p>
                  </a:txBody>
                  <a:tcPr/>
                </a:tc>
                <a:extLst>
                  <a:ext uri="{0D108BD9-81ED-4DB2-BD59-A6C34878D82A}">
                    <a16:rowId xmlns:a16="http://schemas.microsoft.com/office/drawing/2014/main" val="3909075348"/>
                  </a:ext>
                </a:extLst>
              </a:tr>
              <a:tr h="370840">
                <a:tc>
                  <a:txBody>
                    <a:bodyPr/>
                    <a:lstStyle/>
                    <a:p>
                      <a:r>
                        <a:rPr lang="en-US" sz="1000"/>
                        <a:t>Lắm Chuyện</a:t>
                      </a:r>
                    </a:p>
                  </a:txBody>
                  <a:tcPr/>
                </a:tc>
                <a:tc>
                  <a:txBody>
                    <a:bodyPr/>
                    <a:lstStyle/>
                    <a:p>
                      <a:r>
                        <a:rPr lang="en-US" sz="1000"/>
                        <a:t>140674</a:t>
                      </a:r>
                    </a:p>
                  </a:txBody>
                  <a:tcPr/>
                </a:tc>
                <a:tc>
                  <a:txBody>
                    <a:bodyPr/>
                    <a:lstStyle/>
                    <a:p>
                      <a:r>
                        <a:rPr lang="en-US" sz="1000"/>
                        <a:t>-30</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-275</a:t>
                      </a:r>
                    </a:p>
                  </a:txBody>
                  <a:tcPr/>
                </a:tc>
                <a:tc>
                  <a:txBody>
                    <a:bodyPr/>
                    <a:lstStyle/>
                    <a:p>
                      <a:r>
                        <a:rPr lang="en-US" sz="1000"/>
                        <a:t>-0.2 %</a:t>
                      </a:r>
                    </a:p>
                  </a:txBody>
                  <a:tcPr/>
                </a:tc>
                <a:extLst>
                  <a:ext uri="{0D108BD9-81ED-4DB2-BD59-A6C34878D82A}">
                    <a16:rowId xmlns:a16="http://schemas.microsoft.com/office/drawing/2014/main" val="2396971660"/>
                  </a:ext>
                </a:extLst>
              </a:tr>
            </a:tbl>
          </a:graphicData>
        </a:graphic>
      </p:graphicFrame>
      <p:sp>
        <p:nvSpPr>
          <p:cNvPr id="4" name="Text Placeholder 3">
            <a:extLst>
              <a:ext uri="{FF2B5EF4-FFF2-40B4-BE49-F238E27FC236}">
                <a16:creationId xmlns:a16="http://schemas.microsoft.com/office/drawing/2014/main" id="{38D426B3-3AF6-4427-A800-C6C3286E70BD}"/>
              </a:ext>
            </a:extLst>
          </p:cNvPr>
          <p:cNvSpPr>
            <a:spLocks noGrp="1"/>
          </p:cNvSpPr>
          <p:nvPr>
            <p:ph type="body" sz="quarter" idx="14"/>
          </p:nvPr>
        </p:nvSpPr>
        <p:spPr/>
        <p:txBody>
          <a:bodyPr/>
          <a:lstStyle/>
          <a:p>
            <a:r>
              <a:rPr lang="en-US"/>
              <a:t>06/09/2019 - 07/09/2019</a:t>
            </a:r>
          </a:p>
        </p:txBody>
      </p:sp>
    </p:spTree>
    <p:extLst>
      <p:ext uri="{BB962C8B-B14F-4D97-AF65-F5344CB8AC3E}">
        <p14:creationId xmlns:p14="http://schemas.microsoft.com/office/powerpoint/2010/main" val="2020412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8211D-AFE0-4F13-81EE-9CEF15B840EA}"/>
              </a:ext>
            </a:extLst>
          </p:cNvPr>
          <p:cNvSpPr>
            <a:spLocks noGrp="1"/>
          </p:cNvSpPr>
          <p:nvPr>
            <p:ph type="title"/>
          </p:nvPr>
        </p:nvSpPr>
        <p:spPr/>
        <p:txBody>
          <a:bodyPr/>
          <a:lstStyle/>
          <a:p>
            <a:r>
              <a:rPr lang="en-US"/>
              <a:t>Facebook Impressions | Tintuconline Fanpages</a:t>
            </a:r>
          </a:p>
        </p:txBody>
      </p:sp>
      <p:graphicFrame>
        <p:nvGraphicFramePr>
          <p:cNvPr id="6" name="Chart Placeholder 5">
            <a:extLst>
              <a:ext uri="{FF2B5EF4-FFF2-40B4-BE49-F238E27FC236}">
                <a16:creationId xmlns:a16="http://schemas.microsoft.com/office/drawing/2014/main" id="{3DB1AC64-8E38-4B88-AE5C-28C468057F88}"/>
              </a:ext>
            </a:extLst>
          </p:cNvPr>
          <p:cNvGraphicFramePr>
            <a:graphicFrameLocks noGrp="1"/>
          </p:cNvGraphicFramePr>
          <p:nvPr>
            <p:ph type="chart" sz="quarter" idx="13"/>
            <p:extLst>
              <p:ext uri="{D42A27DB-BD31-4B8C-83A1-F6EECF244321}">
                <p14:modId xmlns:p14="http://schemas.microsoft.com/office/powerpoint/2010/main" val="2573400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2BCB0-BC11-472E-9706-3DF58DD6B13B}"/>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EFC42426-AF9E-4BF8-BFD4-879BAEDBD2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5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D0BD-F277-46E2-8F0C-67D0959A4381}"/>
              </a:ext>
            </a:extLst>
          </p:cNvPr>
          <p:cNvSpPr>
            <a:spLocks noGrp="1"/>
          </p:cNvSpPr>
          <p:nvPr>
            <p:ph type="title"/>
          </p:nvPr>
        </p:nvSpPr>
        <p:spPr/>
        <p:txBody>
          <a:bodyPr/>
          <a:lstStyle/>
          <a:p>
            <a:r>
              <a:rPr lang="en-US"/>
              <a:t>Facebook Own Posts Table | Tintuconline Fanpages - 1 of 8</a:t>
            </a:r>
          </a:p>
        </p:txBody>
      </p:sp>
      <p:graphicFrame>
        <p:nvGraphicFramePr>
          <p:cNvPr id="5" name="Table Placeholder 4">
            <a:extLst>
              <a:ext uri="{FF2B5EF4-FFF2-40B4-BE49-F238E27FC236}">
                <a16:creationId xmlns:a16="http://schemas.microsoft.com/office/drawing/2014/main" id="{40374750-77C1-4CC2-AE30-C005CE24419B}"/>
              </a:ext>
            </a:extLst>
          </p:cNvPr>
          <p:cNvGraphicFramePr>
            <a:graphicFrameLocks noGrp="1"/>
          </p:cNvGraphicFramePr>
          <p:nvPr>
            <p:ph type="tbl" sz="quarter" idx="13"/>
            <p:extLst>
              <p:ext uri="{D42A27DB-BD31-4B8C-83A1-F6EECF244321}">
                <p14:modId xmlns:p14="http://schemas.microsoft.com/office/powerpoint/2010/main" val="330558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17632740"/>
                    </a:ext>
                  </a:extLst>
                </a:gridCol>
                <a:gridCol w="617220">
                  <a:extLst>
                    <a:ext uri="{9D8B030D-6E8A-4147-A177-3AD203B41FA5}">
                      <a16:colId xmlns:a16="http://schemas.microsoft.com/office/drawing/2014/main" val="1164796559"/>
                    </a:ext>
                  </a:extLst>
                </a:gridCol>
                <a:gridCol w="534924">
                  <a:extLst>
                    <a:ext uri="{9D8B030D-6E8A-4147-A177-3AD203B41FA5}">
                      <a16:colId xmlns:a16="http://schemas.microsoft.com/office/drawing/2014/main" val="2033699066"/>
                    </a:ext>
                  </a:extLst>
                </a:gridCol>
                <a:gridCol w="534924">
                  <a:extLst>
                    <a:ext uri="{9D8B030D-6E8A-4147-A177-3AD203B41FA5}">
                      <a16:colId xmlns:a16="http://schemas.microsoft.com/office/drawing/2014/main" val="653075344"/>
                    </a:ext>
                  </a:extLst>
                </a:gridCol>
                <a:gridCol w="411480">
                  <a:extLst>
                    <a:ext uri="{9D8B030D-6E8A-4147-A177-3AD203B41FA5}">
                      <a16:colId xmlns:a16="http://schemas.microsoft.com/office/drawing/2014/main" val="2029694368"/>
                    </a:ext>
                  </a:extLst>
                </a:gridCol>
                <a:gridCol w="534924">
                  <a:extLst>
                    <a:ext uri="{9D8B030D-6E8A-4147-A177-3AD203B41FA5}">
                      <a16:colId xmlns:a16="http://schemas.microsoft.com/office/drawing/2014/main" val="781875492"/>
                    </a:ext>
                  </a:extLst>
                </a:gridCol>
                <a:gridCol w="534924">
                  <a:extLst>
                    <a:ext uri="{9D8B030D-6E8A-4147-A177-3AD203B41FA5}">
                      <a16:colId xmlns:a16="http://schemas.microsoft.com/office/drawing/2014/main" val="220350139"/>
                    </a:ext>
                  </a:extLst>
                </a:gridCol>
                <a:gridCol w="534924">
                  <a:extLst>
                    <a:ext uri="{9D8B030D-6E8A-4147-A177-3AD203B41FA5}">
                      <a16:colId xmlns:a16="http://schemas.microsoft.com/office/drawing/2014/main" val="30921441"/>
                    </a:ext>
                  </a:extLst>
                </a:gridCol>
                <a:gridCol w="534924">
                  <a:extLst>
                    <a:ext uri="{9D8B030D-6E8A-4147-A177-3AD203B41FA5}">
                      <a16:colId xmlns:a16="http://schemas.microsoft.com/office/drawing/2014/main" val="4236165957"/>
                    </a:ext>
                  </a:extLst>
                </a:gridCol>
                <a:gridCol w="534924">
                  <a:extLst>
                    <a:ext uri="{9D8B030D-6E8A-4147-A177-3AD203B41FA5}">
                      <a16:colId xmlns:a16="http://schemas.microsoft.com/office/drawing/2014/main" val="3402937895"/>
                    </a:ext>
                  </a:extLst>
                </a:gridCol>
                <a:gridCol w="617220">
                  <a:extLst>
                    <a:ext uri="{9D8B030D-6E8A-4147-A177-3AD203B41FA5}">
                      <a16:colId xmlns:a16="http://schemas.microsoft.com/office/drawing/2014/main" val="4224909723"/>
                    </a:ext>
                  </a:extLst>
                </a:gridCol>
                <a:gridCol w="370332">
                  <a:extLst>
                    <a:ext uri="{9D8B030D-6E8A-4147-A177-3AD203B41FA5}">
                      <a16:colId xmlns:a16="http://schemas.microsoft.com/office/drawing/2014/main" val="61367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56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13:15:00 </a:t>
                      </a:r>
                      <a:r>
                        <a:rPr kumimoji="0" lang="vi-VN" sz="1000" b="0" i="0" u="none" strike="noStrike" kern="1200" cap="none" spc="0" normalizeH="0" baseline="0" noProof="0">
                          <a:ln>
                            <a:noFill/>
                          </a:ln>
                          <a:solidFill>
                            <a:prstClr val="black"/>
                          </a:solidFill>
                          <a:effectLst/>
                          <a:uLnTx/>
                          <a:uFillTx/>
                          <a:latin typeface="+mn-lt"/>
                          <a:ea typeface="+mn-ea"/>
                          <a:cs typeface="+mn-cs"/>
                        </a:rPr>
                        <a:t> 
 Những ngôi sao không cần dìm cũng tự chìm. Nhìn mấy bộ trang phục chán không chịu được.
#đẹp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7741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13:00:00 </a:t>
                      </a:r>
                      <a:r>
                        <a:rPr kumimoji="0" lang="vi-VN" sz="1000" b="0" i="0" u="none" strike="noStrike" kern="1200" cap="none" spc="0" normalizeH="0" baseline="0" noProof="0">
                          <a:ln>
                            <a:noFill/>
                          </a:ln>
                          <a:solidFill>
                            <a:prstClr val="black"/>
                          </a:solidFill>
                          <a:effectLst/>
                          <a:uLnTx/>
                          <a:uFillTx/>
                          <a:latin typeface="+mn-lt"/>
                          <a:ea typeface="+mn-ea"/>
                          <a:cs typeface="+mn-cs"/>
                        </a:rPr>
                        <a:t> 
 Phụ nữ nên tránh xa những người đàn ông kiểu này, lấy về chỉ khổ về sau mà thôi.
#Quiz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29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12:45:00 </a:t>
                      </a:r>
                      <a:r>
                        <a:rPr kumimoji="0" lang="vi-VN" sz="1000" b="0" i="0" u="none" strike="noStrike" kern="1200" cap="none" spc="0" normalizeH="0" baseline="0" noProof="0">
                          <a:ln>
                            <a:noFill/>
                          </a:ln>
                          <a:solidFill>
                            <a:prstClr val="black"/>
                          </a:solidFill>
                          <a:effectLst/>
                          <a:uLnTx/>
                          <a:uFillTx/>
                          <a:latin typeface="+mn-lt"/>
                          <a:ea typeface="+mn-ea"/>
                          <a:cs typeface="+mn-cs"/>
                        </a:rPr>
                        <a:t> 
 Phía Hàn Quốc cũng đã lên tiếng thế này, hy vọng là cô dâu ngoại quốc được bảo vệ trước pháp luật.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20079744"/>
                  </a:ext>
                </a:extLst>
              </a:tr>
            </a:tbl>
          </a:graphicData>
        </a:graphic>
      </p:graphicFrame>
      <p:sp>
        <p:nvSpPr>
          <p:cNvPr id="4" name="Text Placeholder 3">
            <a:extLst>
              <a:ext uri="{FF2B5EF4-FFF2-40B4-BE49-F238E27FC236}">
                <a16:creationId xmlns:a16="http://schemas.microsoft.com/office/drawing/2014/main" id="{D191E467-1FEB-45C2-9825-521EB81CE65B}"/>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1910449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4714F-4A1E-4ADE-9A45-9E208D484709}"/>
              </a:ext>
            </a:extLst>
          </p:cNvPr>
          <p:cNvSpPr>
            <a:spLocks noGrp="1"/>
          </p:cNvSpPr>
          <p:nvPr>
            <p:ph type="title"/>
          </p:nvPr>
        </p:nvSpPr>
        <p:spPr/>
        <p:txBody>
          <a:bodyPr/>
          <a:lstStyle/>
          <a:p>
            <a:r>
              <a:rPr lang="en-US"/>
              <a:t>Facebook Own Posts Table | Tintuconline Fanpages - 2 of 8</a:t>
            </a:r>
          </a:p>
        </p:txBody>
      </p:sp>
      <p:graphicFrame>
        <p:nvGraphicFramePr>
          <p:cNvPr id="5" name="Table Placeholder 4">
            <a:extLst>
              <a:ext uri="{FF2B5EF4-FFF2-40B4-BE49-F238E27FC236}">
                <a16:creationId xmlns:a16="http://schemas.microsoft.com/office/drawing/2014/main" id="{D96F516D-E960-4AC6-BB1C-06B266FC1F0F}"/>
              </a:ext>
            </a:extLst>
          </p:cNvPr>
          <p:cNvGraphicFramePr>
            <a:graphicFrameLocks noGrp="1"/>
          </p:cNvGraphicFramePr>
          <p:nvPr>
            <p:ph type="tbl" sz="quarter" idx="13"/>
            <p:extLst>
              <p:ext uri="{D42A27DB-BD31-4B8C-83A1-F6EECF244321}">
                <p14:modId xmlns:p14="http://schemas.microsoft.com/office/powerpoint/2010/main" val="121238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6308890"/>
                    </a:ext>
                  </a:extLst>
                </a:gridCol>
                <a:gridCol w="617220">
                  <a:extLst>
                    <a:ext uri="{9D8B030D-6E8A-4147-A177-3AD203B41FA5}">
                      <a16:colId xmlns:a16="http://schemas.microsoft.com/office/drawing/2014/main" val="2634692010"/>
                    </a:ext>
                  </a:extLst>
                </a:gridCol>
                <a:gridCol w="534924">
                  <a:extLst>
                    <a:ext uri="{9D8B030D-6E8A-4147-A177-3AD203B41FA5}">
                      <a16:colId xmlns:a16="http://schemas.microsoft.com/office/drawing/2014/main" val="1592262850"/>
                    </a:ext>
                  </a:extLst>
                </a:gridCol>
                <a:gridCol w="534924">
                  <a:extLst>
                    <a:ext uri="{9D8B030D-6E8A-4147-A177-3AD203B41FA5}">
                      <a16:colId xmlns:a16="http://schemas.microsoft.com/office/drawing/2014/main" val="1192728744"/>
                    </a:ext>
                  </a:extLst>
                </a:gridCol>
                <a:gridCol w="411480">
                  <a:extLst>
                    <a:ext uri="{9D8B030D-6E8A-4147-A177-3AD203B41FA5}">
                      <a16:colId xmlns:a16="http://schemas.microsoft.com/office/drawing/2014/main" val="2187978960"/>
                    </a:ext>
                  </a:extLst>
                </a:gridCol>
                <a:gridCol w="534924">
                  <a:extLst>
                    <a:ext uri="{9D8B030D-6E8A-4147-A177-3AD203B41FA5}">
                      <a16:colId xmlns:a16="http://schemas.microsoft.com/office/drawing/2014/main" val="1647503997"/>
                    </a:ext>
                  </a:extLst>
                </a:gridCol>
                <a:gridCol w="534924">
                  <a:extLst>
                    <a:ext uri="{9D8B030D-6E8A-4147-A177-3AD203B41FA5}">
                      <a16:colId xmlns:a16="http://schemas.microsoft.com/office/drawing/2014/main" val="1154178094"/>
                    </a:ext>
                  </a:extLst>
                </a:gridCol>
                <a:gridCol w="534924">
                  <a:extLst>
                    <a:ext uri="{9D8B030D-6E8A-4147-A177-3AD203B41FA5}">
                      <a16:colId xmlns:a16="http://schemas.microsoft.com/office/drawing/2014/main" val="3136535971"/>
                    </a:ext>
                  </a:extLst>
                </a:gridCol>
                <a:gridCol w="534924">
                  <a:extLst>
                    <a:ext uri="{9D8B030D-6E8A-4147-A177-3AD203B41FA5}">
                      <a16:colId xmlns:a16="http://schemas.microsoft.com/office/drawing/2014/main" val="3654253952"/>
                    </a:ext>
                  </a:extLst>
                </a:gridCol>
                <a:gridCol w="534924">
                  <a:extLst>
                    <a:ext uri="{9D8B030D-6E8A-4147-A177-3AD203B41FA5}">
                      <a16:colId xmlns:a16="http://schemas.microsoft.com/office/drawing/2014/main" val="1863030307"/>
                    </a:ext>
                  </a:extLst>
                </a:gridCol>
                <a:gridCol w="617220">
                  <a:extLst>
                    <a:ext uri="{9D8B030D-6E8A-4147-A177-3AD203B41FA5}">
                      <a16:colId xmlns:a16="http://schemas.microsoft.com/office/drawing/2014/main" val="2429098566"/>
                    </a:ext>
                  </a:extLst>
                </a:gridCol>
                <a:gridCol w="370332">
                  <a:extLst>
                    <a:ext uri="{9D8B030D-6E8A-4147-A177-3AD203B41FA5}">
                      <a16:colId xmlns:a16="http://schemas.microsoft.com/office/drawing/2014/main" val="314921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286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12:30:00 </a:t>
                      </a:r>
                      <a:r>
                        <a:rPr kumimoji="0" lang="vi-VN" sz="1000" b="0" i="0" u="none" strike="noStrike" kern="1200" cap="none" spc="0" normalizeH="0" baseline="0" noProof="0">
                          <a:ln>
                            <a:noFill/>
                          </a:ln>
                          <a:solidFill>
                            <a:prstClr val="black"/>
                          </a:solidFill>
                          <a:effectLst/>
                          <a:uLnTx/>
                          <a:uFillTx/>
                          <a:latin typeface="+mn-lt"/>
                          <a:ea typeface="+mn-ea"/>
                          <a:cs typeface="+mn-cs"/>
                        </a:rPr>
                        <a:t> 
 Lại một vụ nữa xảy ra ở bệnh viện, cứ như thế này chẳng có ai dám đi bệnh viện nữa đâu.
#xãhội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8866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12:15:00 </a:t>
                      </a:r>
                      <a:r>
                        <a:rPr kumimoji="0" lang="vi-VN" sz="1000" b="0" i="0" u="none" strike="noStrike" kern="1200" cap="none" spc="0" normalizeH="0" baseline="0" noProof="0">
                          <a:ln>
                            <a:noFill/>
                          </a:ln>
                          <a:solidFill>
                            <a:prstClr val="black"/>
                          </a:solidFill>
                          <a:effectLst/>
                          <a:uLnTx/>
                          <a:uFillTx/>
                          <a:latin typeface="+mn-lt"/>
                          <a:ea typeface="+mn-ea"/>
                          <a:cs typeface="+mn-cs"/>
                        </a:rPr>
                        <a:t> 
 Nhìn có đáng yêu không cơ chứ? Các ông bố phải tích cực chơi với con để kích thích sự phát triển cho bé nhé !!!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517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12:00:00 </a:t>
                      </a:r>
                      <a:r>
                        <a:rPr kumimoji="0" lang="vi-VN" sz="1000" b="0" i="0" u="none" strike="noStrike" kern="1200" cap="none" spc="0" normalizeH="0" baseline="0" noProof="0">
                          <a:ln>
                            <a:noFill/>
                          </a:ln>
                          <a:solidFill>
                            <a:prstClr val="black"/>
                          </a:solidFill>
                          <a:effectLst/>
                          <a:uLnTx/>
                          <a:uFillTx/>
                          <a:latin typeface="+mn-lt"/>
                          <a:ea typeface="+mn-ea"/>
                          <a:cs typeface="+mn-cs"/>
                        </a:rPr>
                        <a:t> 
 Nhìn Thư thế này, Vũ có tiếc không Vũ ơiiii
#Ảnh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47982367"/>
                  </a:ext>
                </a:extLst>
              </a:tr>
            </a:tbl>
          </a:graphicData>
        </a:graphic>
      </p:graphicFrame>
      <p:sp>
        <p:nvSpPr>
          <p:cNvPr id="4" name="Text Placeholder 3">
            <a:extLst>
              <a:ext uri="{FF2B5EF4-FFF2-40B4-BE49-F238E27FC236}">
                <a16:creationId xmlns:a16="http://schemas.microsoft.com/office/drawing/2014/main" id="{84E81C25-65CE-4BC5-AD88-A689769DFCFA}"/>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851085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772B0-B0A9-473C-BD1B-3403F484C8B3}"/>
              </a:ext>
            </a:extLst>
          </p:cNvPr>
          <p:cNvSpPr>
            <a:spLocks noGrp="1"/>
          </p:cNvSpPr>
          <p:nvPr>
            <p:ph type="title"/>
          </p:nvPr>
        </p:nvSpPr>
        <p:spPr/>
        <p:txBody>
          <a:bodyPr/>
          <a:lstStyle/>
          <a:p>
            <a:r>
              <a:rPr lang="en-US"/>
              <a:t>Facebook Own Posts Table | Tintuconline Fanpages - 3 of 8</a:t>
            </a:r>
          </a:p>
        </p:txBody>
      </p:sp>
      <p:graphicFrame>
        <p:nvGraphicFramePr>
          <p:cNvPr id="5" name="Table Placeholder 4">
            <a:extLst>
              <a:ext uri="{FF2B5EF4-FFF2-40B4-BE49-F238E27FC236}">
                <a16:creationId xmlns:a16="http://schemas.microsoft.com/office/drawing/2014/main" id="{96FAE404-3961-49BE-B322-32DE4C240FC1}"/>
              </a:ext>
            </a:extLst>
          </p:cNvPr>
          <p:cNvGraphicFramePr>
            <a:graphicFrameLocks noGrp="1"/>
          </p:cNvGraphicFramePr>
          <p:nvPr>
            <p:ph type="tbl" sz="quarter" idx="13"/>
            <p:extLst>
              <p:ext uri="{D42A27DB-BD31-4B8C-83A1-F6EECF244321}">
                <p14:modId xmlns:p14="http://schemas.microsoft.com/office/powerpoint/2010/main" val="57289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51562165"/>
                    </a:ext>
                  </a:extLst>
                </a:gridCol>
                <a:gridCol w="617220">
                  <a:extLst>
                    <a:ext uri="{9D8B030D-6E8A-4147-A177-3AD203B41FA5}">
                      <a16:colId xmlns:a16="http://schemas.microsoft.com/office/drawing/2014/main" val="3343441671"/>
                    </a:ext>
                  </a:extLst>
                </a:gridCol>
                <a:gridCol w="534924">
                  <a:extLst>
                    <a:ext uri="{9D8B030D-6E8A-4147-A177-3AD203B41FA5}">
                      <a16:colId xmlns:a16="http://schemas.microsoft.com/office/drawing/2014/main" val="1878973543"/>
                    </a:ext>
                  </a:extLst>
                </a:gridCol>
                <a:gridCol w="534924">
                  <a:extLst>
                    <a:ext uri="{9D8B030D-6E8A-4147-A177-3AD203B41FA5}">
                      <a16:colId xmlns:a16="http://schemas.microsoft.com/office/drawing/2014/main" val="3543371628"/>
                    </a:ext>
                  </a:extLst>
                </a:gridCol>
                <a:gridCol w="411480">
                  <a:extLst>
                    <a:ext uri="{9D8B030D-6E8A-4147-A177-3AD203B41FA5}">
                      <a16:colId xmlns:a16="http://schemas.microsoft.com/office/drawing/2014/main" val="3521897259"/>
                    </a:ext>
                  </a:extLst>
                </a:gridCol>
                <a:gridCol w="534924">
                  <a:extLst>
                    <a:ext uri="{9D8B030D-6E8A-4147-A177-3AD203B41FA5}">
                      <a16:colId xmlns:a16="http://schemas.microsoft.com/office/drawing/2014/main" val="2949657949"/>
                    </a:ext>
                  </a:extLst>
                </a:gridCol>
                <a:gridCol w="534924">
                  <a:extLst>
                    <a:ext uri="{9D8B030D-6E8A-4147-A177-3AD203B41FA5}">
                      <a16:colId xmlns:a16="http://schemas.microsoft.com/office/drawing/2014/main" val="1186425437"/>
                    </a:ext>
                  </a:extLst>
                </a:gridCol>
                <a:gridCol w="534924">
                  <a:extLst>
                    <a:ext uri="{9D8B030D-6E8A-4147-A177-3AD203B41FA5}">
                      <a16:colId xmlns:a16="http://schemas.microsoft.com/office/drawing/2014/main" val="1770794527"/>
                    </a:ext>
                  </a:extLst>
                </a:gridCol>
                <a:gridCol w="534924">
                  <a:extLst>
                    <a:ext uri="{9D8B030D-6E8A-4147-A177-3AD203B41FA5}">
                      <a16:colId xmlns:a16="http://schemas.microsoft.com/office/drawing/2014/main" val="2675726539"/>
                    </a:ext>
                  </a:extLst>
                </a:gridCol>
                <a:gridCol w="534924">
                  <a:extLst>
                    <a:ext uri="{9D8B030D-6E8A-4147-A177-3AD203B41FA5}">
                      <a16:colId xmlns:a16="http://schemas.microsoft.com/office/drawing/2014/main" val="3062453948"/>
                    </a:ext>
                  </a:extLst>
                </a:gridCol>
                <a:gridCol w="617220">
                  <a:extLst>
                    <a:ext uri="{9D8B030D-6E8A-4147-A177-3AD203B41FA5}">
                      <a16:colId xmlns:a16="http://schemas.microsoft.com/office/drawing/2014/main" val="1281667935"/>
                    </a:ext>
                  </a:extLst>
                </a:gridCol>
                <a:gridCol w="370332">
                  <a:extLst>
                    <a:ext uri="{9D8B030D-6E8A-4147-A177-3AD203B41FA5}">
                      <a16:colId xmlns:a16="http://schemas.microsoft.com/office/drawing/2014/main" val="3418949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888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11:45:00 </a:t>
                      </a:r>
                      <a:r>
                        <a:rPr kumimoji="0" lang="vi-VN" sz="1000" b="0" i="0" u="none" strike="noStrike" kern="1200" cap="none" spc="0" normalizeH="0" baseline="0" noProof="0">
                          <a:ln>
                            <a:noFill/>
                          </a:ln>
                          <a:solidFill>
                            <a:prstClr val="black"/>
                          </a:solidFill>
                          <a:effectLst/>
                          <a:uLnTx/>
                          <a:uFillTx/>
                          <a:latin typeface="+mn-lt"/>
                          <a:ea typeface="+mn-ea"/>
                          <a:cs typeface="+mn-cs"/>
                        </a:rPr>
                        <a:t> 
 Cùng thưởng thức bài luận đưa "con nhà người ta" đến với học bổng 258.000 USD của đại học Ivy League.
#giáodục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6167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11:30:00 </a:t>
                      </a:r>
                      <a:r>
                        <a:rPr kumimoji="0" lang="vi-VN" sz="1000" b="0" i="0" u="none" strike="noStrike" kern="1200" cap="none" spc="0" normalizeH="0" baseline="0" noProof="0">
                          <a:ln>
                            <a:noFill/>
                          </a:ln>
                          <a:solidFill>
                            <a:prstClr val="black"/>
                          </a:solidFill>
                          <a:effectLst/>
                          <a:uLnTx/>
                          <a:uFillTx/>
                          <a:latin typeface="+mn-lt"/>
                          <a:ea typeface="+mn-ea"/>
                          <a:cs typeface="+mn-cs"/>
                        </a:rPr>
                        <a:t> 
 Đã ai từng trải qua cảm giác này chưa? Vừa hạnh phúc, vừa buồn vừa vui :)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4239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Tin Tức Online - 2019-07-09 11:16:00 </a:t>
                      </a:r>
                      <a:r>
                        <a:rPr kumimoji="0" lang="en-US" sz="1000" b="0" i="0" u="none" strike="noStrike" kern="1200" cap="none" spc="0" normalizeH="0" baseline="0" noProof="0">
                          <a:ln>
                            <a:noFill/>
                          </a:ln>
                          <a:solidFill>
                            <a:prstClr val="black"/>
                          </a:solidFill>
                          <a:effectLst/>
                          <a:uLnTx/>
                          <a:uFillTx/>
                          <a:latin typeface="+mn-lt"/>
                          <a:ea typeface="+mn-ea"/>
                          <a:cs typeface="+mn-cs"/>
                        </a:rPr>
                        <a:t> 
 Cuối cùng thì sau 10 năm cũng có một cái kết viên mãn dành cho cặp đôi Đông Nhi - Ông Cao Thắng. Chúc mừng anh chị !!!
#giảitrí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8440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11:00:00 </a:t>
                      </a:r>
                      <a:r>
                        <a:rPr kumimoji="0" lang="vi-VN" sz="1000" b="0" i="0" u="none" strike="noStrike" kern="1200" cap="none" spc="0" normalizeH="0" baseline="0" noProof="0">
                          <a:ln>
                            <a:noFill/>
                          </a:ln>
                          <a:solidFill>
                            <a:prstClr val="black"/>
                          </a:solidFill>
                          <a:effectLst/>
                          <a:uLnTx/>
                          <a:uFillTx/>
                          <a:latin typeface="+mn-lt"/>
                          <a:ea typeface="+mn-ea"/>
                          <a:cs typeface="+mn-cs"/>
                        </a:rPr>
                        <a:t> 
 Những người không còn liêm sỉ thì còn họ có sợ gì nữa đâu :)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97600633"/>
                  </a:ext>
                </a:extLst>
              </a:tr>
            </a:tbl>
          </a:graphicData>
        </a:graphic>
      </p:graphicFrame>
      <p:sp>
        <p:nvSpPr>
          <p:cNvPr id="4" name="Text Placeholder 3">
            <a:extLst>
              <a:ext uri="{FF2B5EF4-FFF2-40B4-BE49-F238E27FC236}">
                <a16:creationId xmlns:a16="http://schemas.microsoft.com/office/drawing/2014/main" id="{4DCD30EF-1EB1-4028-8A93-647F7A896348}"/>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414375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C857C-DB5E-4C1E-8836-8CF29E18B403}"/>
              </a:ext>
            </a:extLst>
          </p:cNvPr>
          <p:cNvSpPr>
            <a:spLocks noGrp="1"/>
          </p:cNvSpPr>
          <p:nvPr>
            <p:ph type="title"/>
          </p:nvPr>
        </p:nvSpPr>
        <p:spPr/>
        <p:txBody>
          <a:bodyPr/>
          <a:lstStyle/>
          <a:p>
            <a:r>
              <a:rPr lang="en-US"/>
              <a:t>Facebook Own Posts Table | Tintuconline Fanpages - 4 of 8</a:t>
            </a:r>
          </a:p>
        </p:txBody>
      </p:sp>
      <p:graphicFrame>
        <p:nvGraphicFramePr>
          <p:cNvPr id="5" name="Table Placeholder 4">
            <a:extLst>
              <a:ext uri="{FF2B5EF4-FFF2-40B4-BE49-F238E27FC236}">
                <a16:creationId xmlns:a16="http://schemas.microsoft.com/office/drawing/2014/main" id="{8FCCFF59-6121-4F17-92AB-A09F6E6C2C4F}"/>
              </a:ext>
            </a:extLst>
          </p:cNvPr>
          <p:cNvGraphicFramePr>
            <a:graphicFrameLocks noGrp="1"/>
          </p:cNvGraphicFramePr>
          <p:nvPr>
            <p:ph type="tbl" sz="quarter" idx="13"/>
            <p:extLst>
              <p:ext uri="{D42A27DB-BD31-4B8C-83A1-F6EECF244321}">
                <p14:modId xmlns:p14="http://schemas.microsoft.com/office/powerpoint/2010/main" val="2665080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176470"/>
                    </a:ext>
                  </a:extLst>
                </a:gridCol>
                <a:gridCol w="617220">
                  <a:extLst>
                    <a:ext uri="{9D8B030D-6E8A-4147-A177-3AD203B41FA5}">
                      <a16:colId xmlns:a16="http://schemas.microsoft.com/office/drawing/2014/main" val="2452036255"/>
                    </a:ext>
                  </a:extLst>
                </a:gridCol>
                <a:gridCol w="534924">
                  <a:extLst>
                    <a:ext uri="{9D8B030D-6E8A-4147-A177-3AD203B41FA5}">
                      <a16:colId xmlns:a16="http://schemas.microsoft.com/office/drawing/2014/main" val="1858536865"/>
                    </a:ext>
                  </a:extLst>
                </a:gridCol>
                <a:gridCol w="534924">
                  <a:extLst>
                    <a:ext uri="{9D8B030D-6E8A-4147-A177-3AD203B41FA5}">
                      <a16:colId xmlns:a16="http://schemas.microsoft.com/office/drawing/2014/main" val="3623511191"/>
                    </a:ext>
                  </a:extLst>
                </a:gridCol>
                <a:gridCol w="411480">
                  <a:extLst>
                    <a:ext uri="{9D8B030D-6E8A-4147-A177-3AD203B41FA5}">
                      <a16:colId xmlns:a16="http://schemas.microsoft.com/office/drawing/2014/main" val="2874140574"/>
                    </a:ext>
                  </a:extLst>
                </a:gridCol>
                <a:gridCol w="534924">
                  <a:extLst>
                    <a:ext uri="{9D8B030D-6E8A-4147-A177-3AD203B41FA5}">
                      <a16:colId xmlns:a16="http://schemas.microsoft.com/office/drawing/2014/main" val="2441543897"/>
                    </a:ext>
                  </a:extLst>
                </a:gridCol>
                <a:gridCol w="534924">
                  <a:extLst>
                    <a:ext uri="{9D8B030D-6E8A-4147-A177-3AD203B41FA5}">
                      <a16:colId xmlns:a16="http://schemas.microsoft.com/office/drawing/2014/main" val="4136777856"/>
                    </a:ext>
                  </a:extLst>
                </a:gridCol>
                <a:gridCol w="534924">
                  <a:extLst>
                    <a:ext uri="{9D8B030D-6E8A-4147-A177-3AD203B41FA5}">
                      <a16:colId xmlns:a16="http://schemas.microsoft.com/office/drawing/2014/main" val="2411627698"/>
                    </a:ext>
                  </a:extLst>
                </a:gridCol>
                <a:gridCol w="534924">
                  <a:extLst>
                    <a:ext uri="{9D8B030D-6E8A-4147-A177-3AD203B41FA5}">
                      <a16:colId xmlns:a16="http://schemas.microsoft.com/office/drawing/2014/main" val="3089459769"/>
                    </a:ext>
                  </a:extLst>
                </a:gridCol>
                <a:gridCol w="534924">
                  <a:extLst>
                    <a:ext uri="{9D8B030D-6E8A-4147-A177-3AD203B41FA5}">
                      <a16:colId xmlns:a16="http://schemas.microsoft.com/office/drawing/2014/main" val="2275184753"/>
                    </a:ext>
                  </a:extLst>
                </a:gridCol>
                <a:gridCol w="617220">
                  <a:extLst>
                    <a:ext uri="{9D8B030D-6E8A-4147-A177-3AD203B41FA5}">
                      <a16:colId xmlns:a16="http://schemas.microsoft.com/office/drawing/2014/main" val="2703417914"/>
                    </a:ext>
                  </a:extLst>
                </a:gridCol>
                <a:gridCol w="370332">
                  <a:extLst>
                    <a:ext uri="{9D8B030D-6E8A-4147-A177-3AD203B41FA5}">
                      <a16:colId xmlns:a16="http://schemas.microsoft.com/office/drawing/2014/main" val="247828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177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10:45:00 </a:t>
                      </a:r>
                      <a:r>
                        <a:rPr kumimoji="0" lang="vi-VN" sz="1000" b="0" i="0" u="none" strike="noStrike" kern="1200" cap="none" spc="0" normalizeH="0" baseline="0" noProof="0">
                          <a:ln>
                            <a:noFill/>
                          </a:ln>
                          <a:solidFill>
                            <a:prstClr val="black"/>
                          </a:solidFill>
                          <a:effectLst/>
                          <a:uLnTx/>
                          <a:uFillTx/>
                          <a:latin typeface="+mn-lt"/>
                          <a:ea typeface="+mn-ea"/>
                          <a:cs typeface="+mn-cs"/>
                        </a:rPr>
                        <a:t> 
 Mọi người cứ nghĩ rằng "lấy chồng Hàn Quốc thì sẽ được đổi đời" nhưng nào biết rằng Hàn Quốc là một quốc gia mà sự gia trưởng được đẩy lên đến đỉnh điểm?
#thếgiới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3508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10:30:00 </a:t>
                      </a:r>
                      <a:r>
                        <a:rPr kumimoji="0" lang="vi-VN" sz="1000" b="0" i="0" u="none" strike="noStrike" kern="1200" cap="none" spc="0" normalizeH="0" baseline="0" noProof="0">
                          <a:ln>
                            <a:noFill/>
                          </a:ln>
                          <a:solidFill>
                            <a:prstClr val="black"/>
                          </a:solidFill>
                          <a:effectLst/>
                          <a:uLnTx/>
                          <a:uFillTx/>
                          <a:latin typeface="+mn-lt"/>
                          <a:ea typeface="+mn-ea"/>
                          <a:cs typeface="+mn-cs"/>
                        </a:rPr>
                        <a:t> 
 Có những vết nhơ dù bạn có cố gắng đến mấy cũng không bao giờ gột rửa được hết.
Lan Phương là một trường hợp tương tự...
#giảitrí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412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10:15:00 </a:t>
                      </a:r>
                      <a:r>
                        <a:rPr kumimoji="0" lang="vi-VN" sz="1000" b="0" i="0" u="none" strike="noStrike" kern="1200" cap="none" spc="0" normalizeH="0" baseline="0" noProof="0">
                          <a:ln>
                            <a:noFill/>
                          </a:ln>
                          <a:solidFill>
                            <a:prstClr val="black"/>
                          </a:solidFill>
                          <a:effectLst/>
                          <a:uLnTx/>
                          <a:uFillTx/>
                          <a:latin typeface="+mn-lt"/>
                          <a:ea typeface="+mn-ea"/>
                          <a:cs typeface="+mn-cs"/>
                        </a:rPr>
                        <a:t> 
 Vũ càng ngày càng quá đáng. Suy cho cùng cũng chỉ bởi sự xuất hiện của Nhã. Thương Thư quá...
#giảitrí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74937206"/>
                  </a:ext>
                </a:extLst>
              </a:tr>
            </a:tbl>
          </a:graphicData>
        </a:graphic>
      </p:graphicFrame>
      <p:sp>
        <p:nvSpPr>
          <p:cNvPr id="4" name="Text Placeholder 3">
            <a:extLst>
              <a:ext uri="{FF2B5EF4-FFF2-40B4-BE49-F238E27FC236}">
                <a16:creationId xmlns:a16="http://schemas.microsoft.com/office/drawing/2014/main" id="{A3C3A272-6ADD-4D7B-9AC6-D67BD94FD54A}"/>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2674229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4D20-F8F8-49D9-8EDD-1ED3CD350E1E}"/>
              </a:ext>
            </a:extLst>
          </p:cNvPr>
          <p:cNvSpPr>
            <a:spLocks noGrp="1"/>
          </p:cNvSpPr>
          <p:nvPr>
            <p:ph type="title"/>
          </p:nvPr>
        </p:nvSpPr>
        <p:spPr/>
        <p:txBody>
          <a:bodyPr/>
          <a:lstStyle/>
          <a:p>
            <a:r>
              <a:rPr lang="en-US"/>
              <a:t>Facebook Own Posts Table | Tintuconline Fanpages - 5 of 8</a:t>
            </a:r>
          </a:p>
        </p:txBody>
      </p:sp>
      <p:graphicFrame>
        <p:nvGraphicFramePr>
          <p:cNvPr id="5" name="Table Placeholder 4">
            <a:extLst>
              <a:ext uri="{FF2B5EF4-FFF2-40B4-BE49-F238E27FC236}">
                <a16:creationId xmlns:a16="http://schemas.microsoft.com/office/drawing/2014/main" id="{F316E1F0-F587-4B46-B474-59CE8C492562}"/>
              </a:ext>
            </a:extLst>
          </p:cNvPr>
          <p:cNvGraphicFramePr>
            <a:graphicFrameLocks noGrp="1"/>
          </p:cNvGraphicFramePr>
          <p:nvPr>
            <p:ph type="tbl" sz="quarter" idx="13"/>
            <p:extLst>
              <p:ext uri="{D42A27DB-BD31-4B8C-83A1-F6EECF244321}">
                <p14:modId xmlns:p14="http://schemas.microsoft.com/office/powerpoint/2010/main" val="140703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95359"/>
                    </a:ext>
                  </a:extLst>
                </a:gridCol>
                <a:gridCol w="617220">
                  <a:extLst>
                    <a:ext uri="{9D8B030D-6E8A-4147-A177-3AD203B41FA5}">
                      <a16:colId xmlns:a16="http://schemas.microsoft.com/office/drawing/2014/main" val="3443953859"/>
                    </a:ext>
                  </a:extLst>
                </a:gridCol>
                <a:gridCol w="534924">
                  <a:extLst>
                    <a:ext uri="{9D8B030D-6E8A-4147-A177-3AD203B41FA5}">
                      <a16:colId xmlns:a16="http://schemas.microsoft.com/office/drawing/2014/main" val="1747029868"/>
                    </a:ext>
                  </a:extLst>
                </a:gridCol>
                <a:gridCol w="534924">
                  <a:extLst>
                    <a:ext uri="{9D8B030D-6E8A-4147-A177-3AD203B41FA5}">
                      <a16:colId xmlns:a16="http://schemas.microsoft.com/office/drawing/2014/main" val="1668083876"/>
                    </a:ext>
                  </a:extLst>
                </a:gridCol>
                <a:gridCol w="411480">
                  <a:extLst>
                    <a:ext uri="{9D8B030D-6E8A-4147-A177-3AD203B41FA5}">
                      <a16:colId xmlns:a16="http://schemas.microsoft.com/office/drawing/2014/main" val="1299154697"/>
                    </a:ext>
                  </a:extLst>
                </a:gridCol>
                <a:gridCol w="534924">
                  <a:extLst>
                    <a:ext uri="{9D8B030D-6E8A-4147-A177-3AD203B41FA5}">
                      <a16:colId xmlns:a16="http://schemas.microsoft.com/office/drawing/2014/main" val="3459546271"/>
                    </a:ext>
                  </a:extLst>
                </a:gridCol>
                <a:gridCol w="534924">
                  <a:extLst>
                    <a:ext uri="{9D8B030D-6E8A-4147-A177-3AD203B41FA5}">
                      <a16:colId xmlns:a16="http://schemas.microsoft.com/office/drawing/2014/main" val="266741101"/>
                    </a:ext>
                  </a:extLst>
                </a:gridCol>
                <a:gridCol w="534924">
                  <a:extLst>
                    <a:ext uri="{9D8B030D-6E8A-4147-A177-3AD203B41FA5}">
                      <a16:colId xmlns:a16="http://schemas.microsoft.com/office/drawing/2014/main" val="2055858858"/>
                    </a:ext>
                  </a:extLst>
                </a:gridCol>
                <a:gridCol w="534924">
                  <a:extLst>
                    <a:ext uri="{9D8B030D-6E8A-4147-A177-3AD203B41FA5}">
                      <a16:colId xmlns:a16="http://schemas.microsoft.com/office/drawing/2014/main" val="527158594"/>
                    </a:ext>
                  </a:extLst>
                </a:gridCol>
                <a:gridCol w="534924">
                  <a:extLst>
                    <a:ext uri="{9D8B030D-6E8A-4147-A177-3AD203B41FA5}">
                      <a16:colId xmlns:a16="http://schemas.microsoft.com/office/drawing/2014/main" val="2576098083"/>
                    </a:ext>
                  </a:extLst>
                </a:gridCol>
                <a:gridCol w="617220">
                  <a:extLst>
                    <a:ext uri="{9D8B030D-6E8A-4147-A177-3AD203B41FA5}">
                      <a16:colId xmlns:a16="http://schemas.microsoft.com/office/drawing/2014/main" val="1488178069"/>
                    </a:ext>
                  </a:extLst>
                </a:gridCol>
                <a:gridCol w="370332">
                  <a:extLst>
                    <a:ext uri="{9D8B030D-6E8A-4147-A177-3AD203B41FA5}">
                      <a16:colId xmlns:a16="http://schemas.microsoft.com/office/drawing/2014/main" val="1853590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53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10:01:41 </a:t>
                      </a:r>
                      <a:r>
                        <a:rPr kumimoji="0" lang="vi-VN" sz="1000" b="0" i="0" u="none" strike="noStrike" kern="1200" cap="none" spc="0" normalizeH="0" baseline="0" noProof="0">
                          <a:ln>
                            <a:noFill/>
                          </a:ln>
                          <a:solidFill>
                            <a:prstClr val="black"/>
                          </a:solidFill>
                          <a:effectLst/>
                          <a:uLnTx/>
                          <a:uFillTx/>
                          <a:latin typeface="+mn-lt"/>
                          <a:ea typeface="+mn-ea"/>
                          <a:cs typeface="+mn-cs"/>
                        </a:rPr>
                        <a:t> 
 Có ai cho rằng Việt Anh và Lương Bằng Quang nhan sắc sau khi đập đi xây lại thua xa ban đầu giống Ad không? :(
#giảitrí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786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09:47:00 </a:t>
                      </a:r>
                      <a:r>
                        <a:rPr kumimoji="0" lang="vi-VN" sz="1000" b="0" i="0" u="none" strike="noStrike" kern="1200" cap="none" spc="0" normalizeH="0" baseline="0" noProof="0">
                          <a:ln>
                            <a:noFill/>
                          </a:ln>
                          <a:solidFill>
                            <a:prstClr val="black"/>
                          </a:solidFill>
                          <a:effectLst/>
                          <a:uLnTx/>
                          <a:uFillTx/>
                          <a:latin typeface="+mn-lt"/>
                          <a:ea typeface="+mn-ea"/>
                          <a:cs typeface="+mn-cs"/>
                        </a:rPr>
                        <a:t> 
 Đôi khi sự thật không được như ta mong muốn nhưng nó giúp ta nhận ra ai mới là người thực sự tốt với ta trong cuộc sống...
#tâmsự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8890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Tin Tức Online - 2019-07-09 09:36:45 </a:t>
                      </a:r>
                      <a:r>
                        <a:rPr kumimoji="0" lang="en-US" sz="1000" b="0" i="0" u="none" strike="noStrike" kern="1200" cap="none" spc="0" normalizeH="0" baseline="0" noProof="0">
                          <a:ln>
                            <a:noFill/>
                          </a:ln>
                          <a:solidFill>
                            <a:prstClr val="black"/>
                          </a:solidFill>
                          <a:effectLst/>
                          <a:uLnTx/>
                          <a:uFillTx/>
                          <a:latin typeface="+mn-lt"/>
                          <a:ea typeface="+mn-ea"/>
                          <a:cs typeface="+mn-cs"/>
                        </a:rPr>
                        <a:t> 
 99% nhìn nhầm bức ảnh này chứ không phải 90%...
#mạngxãhội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97920787"/>
                  </a:ext>
                </a:extLst>
              </a:tr>
            </a:tbl>
          </a:graphicData>
        </a:graphic>
      </p:graphicFrame>
      <p:sp>
        <p:nvSpPr>
          <p:cNvPr id="4" name="Text Placeholder 3">
            <a:extLst>
              <a:ext uri="{FF2B5EF4-FFF2-40B4-BE49-F238E27FC236}">
                <a16:creationId xmlns:a16="http://schemas.microsoft.com/office/drawing/2014/main" id="{8C358258-52E9-4F03-A883-604673CB5EDD}"/>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1044835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AC80-3414-4817-AF84-34C952BFF797}"/>
              </a:ext>
            </a:extLst>
          </p:cNvPr>
          <p:cNvSpPr>
            <a:spLocks noGrp="1"/>
          </p:cNvSpPr>
          <p:nvPr>
            <p:ph type="title"/>
          </p:nvPr>
        </p:nvSpPr>
        <p:spPr/>
        <p:txBody>
          <a:bodyPr/>
          <a:lstStyle/>
          <a:p>
            <a:r>
              <a:rPr lang="en-US"/>
              <a:t>Facebook Own Posts Table | Tintuconline Fanpages - 6 of 8</a:t>
            </a:r>
          </a:p>
        </p:txBody>
      </p:sp>
      <p:graphicFrame>
        <p:nvGraphicFramePr>
          <p:cNvPr id="5" name="Table Placeholder 4">
            <a:extLst>
              <a:ext uri="{FF2B5EF4-FFF2-40B4-BE49-F238E27FC236}">
                <a16:creationId xmlns:a16="http://schemas.microsoft.com/office/drawing/2014/main" id="{7E770B41-9065-450C-A339-609181049481}"/>
              </a:ext>
            </a:extLst>
          </p:cNvPr>
          <p:cNvGraphicFramePr>
            <a:graphicFrameLocks noGrp="1"/>
          </p:cNvGraphicFramePr>
          <p:nvPr>
            <p:ph type="tbl" sz="quarter" idx="13"/>
            <p:extLst>
              <p:ext uri="{D42A27DB-BD31-4B8C-83A1-F6EECF244321}">
                <p14:modId xmlns:p14="http://schemas.microsoft.com/office/powerpoint/2010/main" val="372885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9660222"/>
                    </a:ext>
                  </a:extLst>
                </a:gridCol>
                <a:gridCol w="617220">
                  <a:extLst>
                    <a:ext uri="{9D8B030D-6E8A-4147-A177-3AD203B41FA5}">
                      <a16:colId xmlns:a16="http://schemas.microsoft.com/office/drawing/2014/main" val="41146393"/>
                    </a:ext>
                  </a:extLst>
                </a:gridCol>
                <a:gridCol w="534924">
                  <a:extLst>
                    <a:ext uri="{9D8B030D-6E8A-4147-A177-3AD203B41FA5}">
                      <a16:colId xmlns:a16="http://schemas.microsoft.com/office/drawing/2014/main" val="4206805900"/>
                    </a:ext>
                  </a:extLst>
                </a:gridCol>
                <a:gridCol w="534924">
                  <a:extLst>
                    <a:ext uri="{9D8B030D-6E8A-4147-A177-3AD203B41FA5}">
                      <a16:colId xmlns:a16="http://schemas.microsoft.com/office/drawing/2014/main" val="3178065526"/>
                    </a:ext>
                  </a:extLst>
                </a:gridCol>
                <a:gridCol w="411480">
                  <a:extLst>
                    <a:ext uri="{9D8B030D-6E8A-4147-A177-3AD203B41FA5}">
                      <a16:colId xmlns:a16="http://schemas.microsoft.com/office/drawing/2014/main" val="1757582515"/>
                    </a:ext>
                  </a:extLst>
                </a:gridCol>
                <a:gridCol w="534924">
                  <a:extLst>
                    <a:ext uri="{9D8B030D-6E8A-4147-A177-3AD203B41FA5}">
                      <a16:colId xmlns:a16="http://schemas.microsoft.com/office/drawing/2014/main" val="3437489102"/>
                    </a:ext>
                  </a:extLst>
                </a:gridCol>
                <a:gridCol w="534924">
                  <a:extLst>
                    <a:ext uri="{9D8B030D-6E8A-4147-A177-3AD203B41FA5}">
                      <a16:colId xmlns:a16="http://schemas.microsoft.com/office/drawing/2014/main" val="4272450605"/>
                    </a:ext>
                  </a:extLst>
                </a:gridCol>
                <a:gridCol w="534924">
                  <a:extLst>
                    <a:ext uri="{9D8B030D-6E8A-4147-A177-3AD203B41FA5}">
                      <a16:colId xmlns:a16="http://schemas.microsoft.com/office/drawing/2014/main" val="1207761139"/>
                    </a:ext>
                  </a:extLst>
                </a:gridCol>
                <a:gridCol w="534924">
                  <a:extLst>
                    <a:ext uri="{9D8B030D-6E8A-4147-A177-3AD203B41FA5}">
                      <a16:colId xmlns:a16="http://schemas.microsoft.com/office/drawing/2014/main" val="4288885697"/>
                    </a:ext>
                  </a:extLst>
                </a:gridCol>
                <a:gridCol w="534924">
                  <a:extLst>
                    <a:ext uri="{9D8B030D-6E8A-4147-A177-3AD203B41FA5}">
                      <a16:colId xmlns:a16="http://schemas.microsoft.com/office/drawing/2014/main" val="2350316577"/>
                    </a:ext>
                  </a:extLst>
                </a:gridCol>
                <a:gridCol w="617220">
                  <a:extLst>
                    <a:ext uri="{9D8B030D-6E8A-4147-A177-3AD203B41FA5}">
                      <a16:colId xmlns:a16="http://schemas.microsoft.com/office/drawing/2014/main" val="2979185264"/>
                    </a:ext>
                  </a:extLst>
                </a:gridCol>
                <a:gridCol w="370332">
                  <a:extLst>
                    <a:ext uri="{9D8B030D-6E8A-4147-A177-3AD203B41FA5}">
                      <a16:colId xmlns:a16="http://schemas.microsoft.com/office/drawing/2014/main" val="112391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63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09:21:30 </a:t>
                      </a:r>
                      <a:r>
                        <a:rPr kumimoji="0" lang="vi-VN" sz="1000" b="0" i="0" u="none" strike="noStrike" kern="1200" cap="none" spc="0" normalizeH="0" baseline="0" noProof="0">
                          <a:ln>
                            <a:noFill/>
                          </a:ln>
                          <a:solidFill>
                            <a:prstClr val="black"/>
                          </a:solidFill>
                          <a:effectLst/>
                          <a:uLnTx/>
                          <a:uFillTx/>
                          <a:latin typeface="+mn-lt"/>
                          <a:ea typeface="+mn-ea"/>
                          <a:cs typeface="+mn-cs"/>
                        </a:rPr>
                        <a:t> 
 Đúng là mẫu người phụ nữ gây thương nhớ cho đàn ông. Nhã "cáo" như thế này bảo sao Vũ n.ổ.i đ.i.ê,n khi về nhà gặp Thư :(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3196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- 2019-07-09 09:08:41 </a:t>
                      </a:r>
                      <a:r>
                        <a:rPr kumimoji="0" lang="vi-VN" sz="1000" b="0" i="0" u="none" strike="noStrike" kern="1200" cap="none" spc="0" normalizeH="0" baseline="0" noProof="0">
                          <a:ln>
                            <a:noFill/>
                          </a:ln>
                          <a:solidFill>
                            <a:prstClr val="black"/>
                          </a:solidFill>
                          <a:effectLst/>
                          <a:uLnTx/>
                          <a:uFillTx/>
                          <a:latin typeface="+mn-lt"/>
                          <a:ea typeface="+mn-ea"/>
                          <a:cs typeface="+mn-cs"/>
                        </a:rPr>
                        <a:t> 
 Hoa Hậu Việt Nam ra đấu trường thế giới cũng không phải dạng vừa, Catwalk thế này các nước bạn phải trầm trồ khen ngợi ý chứ?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4231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Tin Tức Online - 2019-07-08 23:00:01 </a:t>
                      </a:r>
                      <a:r>
                        <a:rPr kumimoji="0" lang="en-US" sz="1000" b="0" i="0" u="none" strike="noStrike" kern="1200" cap="none" spc="0" normalizeH="0" baseline="0" noProof="0">
                          <a:ln>
                            <a:noFill/>
                          </a:ln>
                          <a:solidFill>
                            <a:prstClr val="black"/>
                          </a:solidFill>
                          <a:effectLst/>
                          <a:uLnTx/>
                          <a:uFillTx/>
                          <a:latin typeface="+mn-lt"/>
                          <a:ea typeface="+mn-ea"/>
                          <a:cs typeface="+mn-cs"/>
                        </a:rPr>
                        <a:t> 
 Đóng cặp với Bảo Thanh áp lực nhất chắc chắn là do chồng của Bảo Thanh rồi!
#giải_trí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24021043"/>
                  </a:ext>
                </a:extLst>
              </a:tr>
            </a:tbl>
          </a:graphicData>
        </a:graphic>
      </p:graphicFrame>
      <p:sp>
        <p:nvSpPr>
          <p:cNvPr id="4" name="Text Placeholder 3">
            <a:extLst>
              <a:ext uri="{FF2B5EF4-FFF2-40B4-BE49-F238E27FC236}">
                <a16:creationId xmlns:a16="http://schemas.microsoft.com/office/drawing/2014/main" id="{DF7BE3DF-8B00-4154-9CE1-5D3CFB3D2349}"/>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1475806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4F2F-1959-4CBB-B4E0-B63A9476B9C0}"/>
              </a:ext>
            </a:extLst>
          </p:cNvPr>
          <p:cNvSpPr>
            <a:spLocks noGrp="1"/>
          </p:cNvSpPr>
          <p:nvPr>
            <p:ph type="title"/>
          </p:nvPr>
        </p:nvSpPr>
        <p:spPr/>
        <p:txBody>
          <a:bodyPr/>
          <a:lstStyle/>
          <a:p>
            <a:r>
              <a:rPr lang="en-US"/>
              <a:t>Facebook Own Posts Table | Tintuconline Fanpages - 7 of 8</a:t>
            </a:r>
          </a:p>
        </p:txBody>
      </p:sp>
      <p:graphicFrame>
        <p:nvGraphicFramePr>
          <p:cNvPr id="5" name="Table Placeholder 4">
            <a:extLst>
              <a:ext uri="{FF2B5EF4-FFF2-40B4-BE49-F238E27FC236}">
                <a16:creationId xmlns:a16="http://schemas.microsoft.com/office/drawing/2014/main" id="{A5BA7161-06CE-457F-9518-A020A51CE67B}"/>
              </a:ext>
            </a:extLst>
          </p:cNvPr>
          <p:cNvGraphicFramePr>
            <a:graphicFrameLocks noGrp="1"/>
          </p:cNvGraphicFramePr>
          <p:nvPr>
            <p:ph type="tbl" sz="quarter" idx="13"/>
            <p:extLst>
              <p:ext uri="{D42A27DB-BD31-4B8C-83A1-F6EECF244321}">
                <p14:modId xmlns:p14="http://schemas.microsoft.com/office/powerpoint/2010/main" val="241485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8212165"/>
                    </a:ext>
                  </a:extLst>
                </a:gridCol>
                <a:gridCol w="617220">
                  <a:extLst>
                    <a:ext uri="{9D8B030D-6E8A-4147-A177-3AD203B41FA5}">
                      <a16:colId xmlns:a16="http://schemas.microsoft.com/office/drawing/2014/main" val="2543878667"/>
                    </a:ext>
                  </a:extLst>
                </a:gridCol>
                <a:gridCol w="534924">
                  <a:extLst>
                    <a:ext uri="{9D8B030D-6E8A-4147-A177-3AD203B41FA5}">
                      <a16:colId xmlns:a16="http://schemas.microsoft.com/office/drawing/2014/main" val="3652924290"/>
                    </a:ext>
                  </a:extLst>
                </a:gridCol>
                <a:gridCol w="534924">
                  <a:extLst>
                    <a:ext uri="{9D8B030D-6E8A-4147-A177-3AD203B41FA5}">
                      <a16:colId xmlns:a16="http://schemas.microsoft.com/office/drawing/2014/main" val="1883286524"/>
                    </a:ext>
                  </a:extLst>
                </a:gridCol>
                <a:gridCol w="411480">
                  <a:extLst>
                    <a:ext uri="{9D8B030D-6E8A-4147-A177-3AD203B41FA5}">
                      <a16:colId xmlns:a16="http://schemas.microsoft.com/office/drawing/2014/main" val="1090850115"/>
                    </a:ext>
                  </a:extLst>
                </a:gridCol>
                <a:gridCol w="534924">
                  <a:extLst>
                    <a:ext uri="{9D8B030D-6E8A-4147-A177-3AD203B41FA5}">
                      <a16:colId xmlns:a16="http://schemas.microsoft.com/office/drawing/2014/main" val="555651358"/>
                    </a:ext>
                  </a:extLst>
                </a:gridCol>
                <a:gridCol w="534924">
                  <a:extLst>
                    <a:ext uri="{9D8B030D-6E8A-4147-A177-3AD203B41FA5}">
                      <a16:colId xmlns:a16="http://schemas.microsoft.com/office/drawing/2014/main" val="3560353245"/>
                    </a:ext>
                  </a:extLst>
                </a:gridCol>
                <a:gridCol w="534924">
                  <a:extLst>
                    <a:ext uri="{9D8B030D-6E8A-4147-A177-3AD203B41FA5}">
                      <a16:colId xmlns:a16="http://schemas.microsoft.com/office/drawing/2014/main" val="1802899005"/>
                    </a:ext>
                  </a:extLst>
                </a:gridCol>
                <a:gridCol w="534924">
                  <a:extLst>
                    <a:ext uri="{9D8B030D-6E8A-4147-A177-3AD203B41FA5}">
                      <a16:colId xmlns:a16="http://schemas.microsoft.com/office/drawing/2014/main" val="3027269005"/>
                    </a:ext>
                  </a:extLst>
                </a:gridCol>
                <a:gridCol w="534924">
                  <a:extLst>
                    <a:ext uri="{9D8B030D-6E8A-4147-A177-3AD203B41FA5}">
                      <a16:colId xmlns:a16="http://schemas.microsoft.com/office/drawing/2014/main" val="1615792291"/>
                    </a:ext>
                  </a:extLst>
                </a:gridCol>
                <a:gridCol w="617220">
                  <a:extLst>
                    <a:ext uri="{9D8B030D-6E8A-4147-A177-3AD203B41FA5}">
                      <a16:colId xmlns:a16="http://schemas.microsoft.com/office/drawing/2014/main" val="4068369840"/>
                    </a:ext>
                  </a:extLst>
                </a:gridCol>
                <a:gridCol w="370332">
                  <a:extLst>
                    <a:ext uri="{9D8B030D-6E8A-4147-A177-3AD203B41FA5}">
                      <a16:colId xmlns:a16="http://schemas.microsoft.com/office/drawing/2014/main" val="323315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28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- 2019-07-08 22:47:58 </a:t>
                      </a:r>
                      <a:r>
                        <a:rPr kumimoji="0" lang="vi-VN" sz="1000" b="0" i="0" u="none" strike="noStrike" kern="1200" cap="none" spc="0" normalizeH="0" baseline="0" noProof="0">
                          <a:ln>
                            <a:noFill/>
                          </a:ln>
                          <a:solidFill>
                            <a:prstClr val="black"/>
                          </a:solidFill>
                          <a:effectLst/>
                          <a:uLnTx/>
                          <a:uFillTx/>
                          <a:latin typeface="+mn-lt"/>
                          <a:ea typeface="+mn-ea"/>
                          <a:cs typeface="+mn-cs"/>
                        </a:rPr>
                        <a:t> 
 Bệnh nhân cũng đầu gấu gây sự trước chứ đâu có hiền lành gì!
#xã_hội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4478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Tin Tức Online - 2019-07-08 22:33:00 </a:t>
                      </a:r>
                      <a:r>
                        <a:rPr kumimoji="0" lang="en-US" sz="1000" b="0" i="0" u="none" strike="noStrike" kern="1200" cap="none" spc="0" normalizeH="0" baseline="0" noProof="0">
                          <a:ln>
                            <a:noFill/>
                          </a:ln>
                          <a:solidFill>
                            <a:prstClr val="black"/>
                          </a:solidFill>
                          <a:effectLst/>
                          <a:uLnTx/>
                          <a:uFillTx/>
                          <a:latin typeface="+mn-lt"/>
                          <a:ea typeface="+mn-ea"/>
                          <a:cs typeface="+mn-cs"/>
                        </a:rPr>
                        <a:t> 
 Dao kéo thực sự đã khiến cô gái ấy lột xác có một cuộc sống hoàn toàn khác!
#đờisống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9551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- 2019-07-08 22:15:00 </a:t>
                      </a:r>
                      <a:r>
                        <a:rPr kumimoji="0" lang="vi-VN" sz="1000" b="0" i="0" u="none" strike="noStrike" kern="1200" cap="none" spc="0" normalizeH="0" baseline="0" noProof="0">
                          <a:ln>
                            <a:noFill/>
                          </a:ln>
                          <a:solidFill>
                            <a:prstClr val="black"/>
                          </a:solidFill>
                          <a:effectLst/>
                          <a:uLnTx/>
                          <a:uFillTx/>
                          <a:latin typeface="+mn-lt"/>
                          <a:ea typeface="+mn-ea"/>
                          <a:cs typeface="+mn-cs"/>
                        </a:rPr>
                        <a:t> 
 Suốt hành trình dìu bước con qua ải tử thần, chị Ngọc thức trắng nhiều đêm. Chị sợ nhắm mắt vào là vuột mất An Nhiên khỏi tầm tay. Những đêm dài nối tiếp nhau trôi qua, chị gửi gắm tâm tư vào từng dòng chữ, động viên mình và con cùng cố gắng.
#đờisống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58027054"/>
                  </a:ext>
                </a:extLst>
              </a:tr>
            </a:tbl>
          </a:graphicData>
        </a:graphic>
      </p:graphicFrame>
      <p:sp>
        <p:nvSpPr>
          <p:cNvPr id="4" name="Text Placeholder 3">
            <a:extLst>
              <a:ext uri="{FF2B5EF4-FFF2-40B4-BE49-F238E27FC236}">
                <a16:creationId xmlns:a16="http://schemas.microsoft.com/office/drawing/2014/main" id="{CB93A9FE-A655-4D90-88E1-C3B4633E2916}"/>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75134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55FF-6396-4FDB-995D-6A6C9B6AF36C}"/>
              </a:ext>
            </a:extLst>
          </p:cNvPr>
          <p:cNvSpPr>
            <a:spLocks noGrp="1"/>
          </p:cNvSpPr>
          <p:nvPr>
            <p:ph type="title"/>
          </p:nvPr>
        </p:nvSpPr>
        <p:spPr/>
        <p:txBody>
          <a:bodyPr/>
          <a:lstStyle/>
          <a:p>
            <a:r>
              <a:rPr lang="en-US"/>
              <a:t>Facebook Own Posts Table | Tintuconline Fanpages - 8 of 8</a:t>
            </a:r>
          </a:p>
        </p:txBody>
      </p:sp>
      <p:graphicFrame>
        <p:nvGraphicFramePr>
          <p:cNvPr id="5" name="Table Placeholder 4">
            <a:extLst>
              <a:ext uri="{FF2B5EF4-FFF2-40B4-BE49-F238E27FC236}">
                <a16:creationId xmlns:a16="http://schemas.microsoft.com/office/drawing/2014/main" id="{7392E297-62D7-41E8-B282-43212B858FD4}"/>
              </a:ext>
            </a:extLst>
          </p:cNvPr>
          <p:cNvGraphicFramePr>
            <a:graphicFrameLocks noGrp="1"/>
          </p:cNvGraphicFramePr>
          <p:nvPr>
            <p:ph type="tbl" sz="quarter" idx="13"/>
            <p:extLst>
              <p:ext uri="{D42A27DB-BD31-4B8C-83A1-F6EECF244321}">
                <p14:modId xmlns:p14="http://schemas.microsoft.com/office/powerpoint/2010/main" val="17017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1361155"/>
                    </a:ext>
                  </a:extLst>
                </a:gridCol>
                <a:gridCol w="617220">
                  <a:extLst>
                    <a:ext uri="{9D8B030D-6E8A-4147-A177-3AD203B41FA5}">
                      <a16:colId xmlns:a16="http://schemas.microsoft.com/office/drawing/2014/main" val="803432257"/>
                    </a:ext>
                  </a:extLst>
                </a:gridCol>
                <a:gridCol w="534924">
                  <a:extLst>
                    <a:ext uri="{9D8B030D-6E8A-4147-A177-3AD203B41FA5}">
                      <a16:colId xmlns:a16="http://schemas.microsoft.com/office/drawing/2014/main" val="925686237"/>
                    </a:ext>
                  </a:extLst>
                </a:gridCol>
                <a:gridCol w="534924">
                  <a:extLst>
                    <a:ext uri="{9D8B030D-6E8A-4147-A177-3AD203B41FA5}">
                      <a16:colId xmlns:a16="http://schemas.microsoft.com/office/drawing/2014/main" val="192880618"/>
                    </a:ext>
                  </a:extLst>
                </a:gridCol>
                <a:gridCol w="411480">
                  <a:extLst>
                    <a:ext uri="{9D8B030D-6E8A-4147-A177-3AD203B41FA5}">
                      <a16:colId xmlns:a16="http://schemas.microsoft.com/office/drawing/2014/main" val="560494700"/>
                    </a:ext>
                  </a:extLst>
                </a:gridCol>
                <a:gridCol w="534924">
                  <a:extLst>
                    <a:ext uri="{9D8B030D-6E8A-4147-A177-3AD203B41FA5}">
                      <a16:colId xmlns:a16="http://schemas.microsoft.com/office/drawing/2014/main" val="3588629863"/>
                    </a:ext>
                  </a:extLst>
                </a:gridCol>
                <a:gridCol w="534924">
                  <a:extLst>
                    <a:ext uri="{9D8B030D-6E8A-4147-A177-3AD203B41FA5}">
                      <a16:colId xmlns:a16="http://schemas.microsoft.com/office/drawing/2014/main" val="1456549210"/>
                    </a:ext>
                  </a:extLst>
                </a:gridCol>
                <a:gridCol w="534924">
                  <a:extLst>
                    <a:ext uri="{9D8B030D-6E8A-4147-A177-3AD203B41FA5}">
                      <a16:colId xmlns:a16="http://schemas.microsoft.com/office/drawing/2014/main" val="4075613760"/>
                    </a:ext>
                  </a:extLst>
                </a:gridCol>
                <a:gridCol w="534924">
                  <a:extLst>
                    <a:ext uri="{9D8B030D-6E8A-4147-A177-3AD203B41FA5}">
                      <a16:colId xmlns:a16="http://schemas.microsoft.com/office/drawing/2014/main" val="1395967240"/>
                    </a:ext>
                  </a:extLst>
                </a:gridCol>
                <a:gridCol w="534924">
                  <a:extLst>
                    <a:ext uri="{9D8B030D-6E8A-4147-A177-3AD203B41FA5}">
                      <a16:colId xmlns:a16="http://schemas.microsoft.com/office/drawing/2014/main" val="3989569880"/>
                    </a:ext>
                  </a:extLst>
                </a:gridCol>
                <a:gridCol w="617220">
                  <a:extLst>
                    <a:ext uri="{9D8B030D-6E8A-4147-A177-3AD203B41FA5}">
                      <a16:colId xmlns:a16="http://schemas.microsoft.com/office/drawing/2014/main" val="861756594"/>
                    </a:ext>
                  </a:extLst>
                </a:gridCol>
                <a:gridCol w="370332">
                  <a:extLst>
                    <a:ext uri="{9D8B030D-6E8A-4147-A177-3AD203B41FA5}">
                      <a16:colId xmlns:a16="http://schemas.microsoft.com/office/drawing/2014/main" val="2668560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270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- 2019-07-08 22:00:01 </a:t>
                      </a:r>
                      <a:r>
                        <a:rPr kumimoji="0" lang="vi-VN" sz="1000" b="0" i="0" u="none" strike="noStrike" kern="1200" cap="none" spc="0" normalizeH="0" baseline="0" noProof="0">
                          <a:ln>
                            <a:noFill/>
                          </a:ln>
                          <a:solidFill>
                            <a:prstClr val="black"/>
                          </a:solidFill>
                          <a:effectLst/>
                          <a:uLnTx/>
                          <a:uFillTx/>
                          <a:latin typeface="+mn-lt"/>
                          <a:ea typeface="+mn-ea"/>
                          <a:cs typeface="+mn-cs"/>
                        </a:rPr>
                        <a:t> 
 Chọn vợ là phải lấy người như thế này nhé các anh em, tha hồ có của ăn của để :D
#quiz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692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- 2019-07-08 21:49:04 </a:t>
                      </a:r>
                      <a:r>
                        <a:rPr kumimoji="0" lang="vi-VN" sz="1000" b="0" i="0" u="none" strike="noStrike" kern="1200" cap="none" spc="0" normalizeH="0" baseline="0" noProof="0">
                          <a:ln>
                            <a:noFill/>
                          </a:ln>
                          <a:solidFill>
                            <a:prstClr val="black"/>
                          </a:solidFill>
                          <a:effectLst/>
                          <a:uLnTx/>
                          <a:uFillTx/>
                          <a:latin typeface="+mn-lt"/>
                          <a:ea typeface="+mn-ea"/>
                          <a:cs typeface="+mn-cs"/>
                        </a:rPr>
                        <a:t> 
 Ông Vũ càng ngày càng quá đáng. Chưa biết đầu đuôi thế nào đã mắng Thư như tát nước rồi!
#giảitrí #vềnhàđicon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452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Tin Tức Online - 2019-07-08 21:44:00 </a:t>
                      </a:r>
                      <a:r>
                        <a:rPr kumimoji="0" lang="vi-VN" sz="1000" b="0" i="0" u="none" strike="noStrike" kern="1200" cap="none" spc="0" normalizeH="0" baseline="0" noProof="0">
                          <a:ln>
                            <a:noFill/>
                          </a:ln>
                          <a:solidFill>
                            <a:prstClr val="black"/>
                          </a:solidFill>
                          <a:effectLst/>
                          <a:uLnTx/>
                          <a:uFillTx/>
                          <a:latin typeface="+mn-lt"/>
                          <a:ea typeface="+mn-ea"/>
                          <a:cs typeface="+mn-cs"/>
                        </a:rPr>
                        <a:t> 
 Xem thử xem bé nhà mình có phải thiên tài không nè các mẹ ơi :D
#sứckhỏe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0100706"/>
                  </a:ext>
                </a:extLst>
              </a:tr>
            </a:tbl>
          </a:graphicData>
        </a:graphic>
      </p:graphicFrame>
      <p:sp>
        <p:nvSpPr>
          <p:cNvPr id="4" name="Text Placeholder 3">
            <a:extLst>
              <a:ext uri="{FF2B5EF4-FFF2-40B4-BE49-F238E27FC236}">
                <a16:creationId xmlns:a16="http://schemas.microsoft.com/office/drawing/2014/main" id="{24AD65D0-BF7A-4C80-AAE4-3341DFFFC54C}"/>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2038792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1AFB-D398-4609-BD05-1ED2CC3053AF}"/>
              </a:ext>
            </a:extLst>
          </p:cNvPr>
          <p:cNvSpPr>
            <a:spLocks noGrp="1"/>
          </p:cNvSpPr>
          <p:nvPr>
            <p:ph type="title"/>
          </p:nvPr>
        </p:nvSpPr>
        <p:spPr/>
        <p:txBody>
          <a:bodyPr/>
          <a:lstStyle/>
          <a:p>
            <a:r>
              <a:rPr lang="en-US"/>
              <a:t>Facebook Reach | Tintuconline Fanpages</a:t>
            </a:r>
          </a:p>
        </p:txBody>
      </p:sp>
      <p:graphicFrame>
        <p:nvGraphicFramePr>
          <p:cNvPr id="6" name="Chart Placeholder 5">
            <a:extLst>
              <a:ext uri="{FF2B5EF4-FFF2-40B4-BE49-F238E27FC236}">
                <a16:creationId xmlns:a16="http://schemas.microsoft.com/office/drawing/2014/main" id="{E1021214-019D-42CC-9E89-C2B6257EAF39}"/>
              </a:ext>
            </a:extLst>
          </p:cNvPr>
          <p:cNvGraphicFramePr>
            <a:graphicFrameLocks noGrp="1"/>
          </p:cNvGraphicFramePr>
          <p:nvPr>
            <p:ph type="chart" sz="quarter" idx="13"/>
            <p:extLst>
              <p:ext uri="{D42A27DB-BD31-4B8C-83A1-F6EECF244321}">
                <p14:modId xmlns:p14="http://schemas.microsoft.com/office/powerpoint/2010/main" val="3972148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FC2BE-A194-48B3-B81D-849B8D40F6EE}"/>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24EB2404-BC4E-4EF7-AFFF-625AF314A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9374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0A41-A308-4707-BD44-00C0D1B14D50}"/>
              </a:ext>
            </a:extLst>
          </p:cNvPr>
          <p:cNvSpPr>
            <a:spLocks noGrp="1"/>
          </p:cNvSpPr>
          <p:nvPr>
            <p:ph type="title"/>
          </p:nvPr>
        </p:nvSpPr>
        <p:spPr/>
        <p:txBody>
          <a:bodyPr/>
          <a:lstStyle/>
          <a:p>
            <a:r>
              <a:rPr lang="en-US"/>
              <a:t>Facebook Engaged Users | Tintuconline Fanpages</a:t>
            </a:r>
          </a:p>
        </p:txBody>
      </p:sp>
      <p:graphicFrame>
        <p:nvGraphicFramePr>
          <p:cNvPr id="6" name="Chart Placeholder 5">
            <a:extLst>
              <a:ext uri="{FF2B5EF4-FFF2-40B4-BE49-F238E27FC236}">
                <a16:creationId xmlns:a16="http://schemas.microsoft.com/office/drawing/2014/main" id="{C1278F55-93B0-41E7-A7D9-A2A4564158E3}"/>
              </a:ext>
            </a:extLst>
          </p:cNvPr>
          <p:cNvGraphicFramePr>
            <a:graphicFrameLocks noGrp="1"/>
          </p:cNvGraphicFramePr>
          <p:nvPr>
            <p:ph type="chart" sz="quarter" idx="13"/>
            <p:extLst>
              <p:ext uri="{D42A27DB-BD31-4B8C-83A1-F6EECF244321}">
                <p14:modId xmlns:p14="http://schemas.microsoft.com/office/powerpoint/2010/main" val="152963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E5067-942D-4B55-8F14-FAAFFC8B7BC1}"/>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CE6EB739-C7DD-40C3-904B-15207602B0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33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2774-8BF3-4267-BFC3-FA4999946CAE}"/>
              </a:ext>
            </a:extLst>
          </p:cNvPr>
          <p:cNvSpPr>
            <a:spLocks noGrp="1"/>
          </p:cNvSpPr>
          <p:nvPr>
            <p:ph type="title"/>
          </p:nvPr>
        </p:nvSpPr>
        <p:spPr/>
        <p:txBody>
          <a:bodyPr/>
          <a:lstStyle/>
          <a:p>
            <a:r>
              <a:rPr lang="en-US"/>
              <a:t>Facebook Own Posts | Tintuconline Fanpages</a:t>
            </a:r>
          </a:p>
        </p:txBody>
      </p:sp>
      <p:graphicFrame>
        <p:nvGraphicFramePr>
          <p:cNvPr id="6" name="Chart Placeholder 5">
            <a:extLst>
              <a:ext uri="{FF2B5EF4-FFF2-40B4-BE49-F238E27FC236}">
                <a16:creationId xmlns:a16="http://schemas.microsoft.com/office/drawing/2014/main" id="{DDE4AD5F-4541-4D69-8BB9-49E9C1C8C5B5}"/>
              </a:ext>
            </a:extLst>
          </p:cNvPr>
          <p:cNvGraphicFramePr>
            <a:graphicFrameLocks noGrp="1"/>
          </p:cNvGraphicFramePr>
          <p:nvPr>
            <p:ph type="chart" sz="quarter" idx="13"/>
            <p:extLst>
              <p:ext uri="{D42A27DB-BD31-4B8C-83A1-F6EECF244321}">
                <p14:modId xmlns:p14="http://schemas.microsoft.com/office/powerpoint/2010/main" val="69188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21A9F9-2E46-4155-9ABD-2CD31E1E7D74}"/>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B3918EC1-A6F9-4CFD-9DEB-B5E998BED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727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6EE7-C177-474C-8621-1950ABF20020}"/>
              </a:ext>
            </a:extLst>
          </p:cNvPr>
          <p:cNvSpPr>
            <a:spLocks noGrp="1"/>
          </p:cNvSpPr>
          <p:nvPr>
            <p:ph type="title"/>
          </p:nvPr>
        </p:nvSpPr>
        <p:spPr/>
        <p:txBody>
          <a:bodyPr/>
          <a:lstStyle/>
          <a:p>
            <a:r>
              <a:rPr lang="en-US"/>
              <a:t>Facebook Own Posts By Hour | Tintuconline Fanpages</a:t>
            </a:r>
          </a:p>
        </p:txBody>
      </p:sp>
      <p:graphicFrame>
        <p:nvGraphicFramePr>
          <p:cNvPr id="6" name="Chart Placeholder 5">
            <a:extLst>
              <a:ext uri="{FF2B5EF4-FFF2-40B4-BE49-F238E27FC236}">
                <a16:creationId xmlns:a16="http://schemas.microsoft.com/office/drawing/2014/main" id="{CF08886A-84A9-40E8-9286-8CD2FD6A1104}"/>
              </a:ext>
            </a:extLst>
          </p:cNvPr>
          <p:cNvGraphicFramePr>
            <a:graphicFrameLocks noGrp="1"/>
          </p:cNvGraphicFramePr>
          <p:nvPr>
            <p:ph type="chart" sz="quarter" idx="13"/>
            <p:extLst>
              <p:ext uri="{D42A27DB-BD31-4B8C-83A1-F6EECF244321}">
                <p14:modId xmlns:p14="http://schemas.microsoft.com/office/powerpoint/2010/main" val="955435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2EB53A-8833-4C45-9294-337FC792AA0D}"/>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E519FB59-7508-48ED-8266-30809E67C7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633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035B-4F25-4BB5-B412-1C506FF3EDDC}"/>
              </a:ext>
            </a:extLst>
          </p:cNvPr>
          <p:cNvSpPr>
            <a:spLocks noGrp="1"/>
          </p:cNvSpPr>
          <p:nvPr>
            <p:ph type="title"/>
          </p:nvPr>
        </p:nvSpPr>
        <p:spPr/>
        <p:txBody>
          <a:bodyPr/>
          <a:lstStyle/>
          <a:p>
            <a:r>
              <a:rPr lang="en-US"/>
              <a:t>Facebook Own Posts By Weekday | Tintuconline Fanpages</a:t>
            </a:r>
          </a:p>
        </p:txBody>
      </p:sp>
      <p:graphicFrame>
        <p:nvGraphicFramePr>
          <p:cNvPr id="6" name="Chart Placeholder 5">
            <a:extLst>
              <a:ext uri="{FF2B5EF4-FFF2-40B4-BE49-F238E27FC236}">
                <a16:creationId xmlns:a16="http://schemas.microsoft.com/office/drawing/2014/main" id="{12F8B5CC-C727-4BED-A2E9-588806F6CDB7}"/>
              </a:ext>
            </a:extLst>
          </p:cNvPr>
          <p:cNvGraphicFramePr>
            <a:graphicFrameLocks noGrp="1"/>
          </p:cNvGraphicFramePr>
          <p:nvPr>
            <p:ph type="chart" sz="quarter" idx="13"/>
            <p:extLst>
              <p:ext uri="{D42A27DB-BD31-4B8C-83A1-F6EECF244321}">
                <p14:modId xmlns:p14="http://schemas.microsoft.com/office/powerpoint/2010/main" val="2666475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6ABEC-1BDA-4D23-B2C5-675E91A2820A}"/>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ABED314A-BC20-4A77-A8F6-ABFF0F77C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67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7AACD-9776-4AA1-ADD9-53C08467A518}"/>
              </a:ext>
            </a:extLst>
          </p:cNvPr>
          <p:cNvSpPr>
            <a:spLocks noGrp="1"/>
          </p:cNvSpPr>
          <p:nvPr>
            <p:ph type="title"/>
          </p:nvPr>
        </p:nvSpPr>
        <p:spPr/>
        <p:txBody>
          <a:bodyPr/>
          <a:lstStyle/>
          <a:p>
            <a:r>
              <a:rPr lang="en-US"/>
              <a:t>Facebook Post Type Distribution Per Profile | Tintuconline Fanpages</a:t>
            </a:r>
          </a:p>
        </p:txBody>
      </p:sp>
      <p:graphicFrame>
        <p:nvGraphicFramePr>
          <p:cNvPr id="6" name="Chart Placeholder 5">
            <a:extLst>
              <a:ext uri="{FF2B5EF4-FFF2-40B4-BE49-F238E27FC236}">
                <a16:creationId xmlns:a16="http://schemas.microsoft.com/office/drawing/2014/main" id="{FBB80D25-6725-4A01-8DB9-7939CC03E195}"/>
              </a:ext>
            </a:extLst>
          </p:cNvPr>
          <p:cNvGraphicFramePr>
            <a:graphicFrameLocks noGrp="1"/>
          </p:cNvGraphicFramePr>
          <p:nvPr>
            <p:ph type="chart" sz="quarter" idx="13"/>
            <p:extLst>
              <p:ext uri="{D42A27DB-BD31-4B8C-83A1-F6EECF244321}">
                <p14:modId xmlns:p14="http://schemas.microsoft.com/office/powerpoint/2010/main" val="2650445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59647-4617-4861-9EFD-BD9E7CE87244}"/>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3E0AAE2F-5C72-42EF-9DFE-F6035B92C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907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FFBA-AC2D-42CA-87B0-3F056DD6B2AC}"/>
              </a:ext>
            </a:extLst>
          </p:cNvPr>
          <p:cNvSpPr>
            <a:spLocks noGrp="1"/>
          </p:cNvSpPr>
          <p:nvPr>
            <p:ph type="title"/>
          </p:nvPr>
        </p:nvSpPr>
        <p:spPr/>
        <p:txBody>
          <a:bodyPr/>
          <a:lstStyle/>
          <a:p>
            <a:r>
              <a:rPr lang="en-US"/>
              <a:t>Facebook Interaction Rate By Post Type | Tintuconline Fanpages</a:t>
            </a:r>
          </a:p>
        </p:txBody>
      </p:sp>
      <p:graphicFrame>
        <p:nvGraphicFramePr>
          <p:cNvPr id="6" name="Chart Placeholder 5">
            <a:extLst>
              <a:ext uri="{FF2B5EF4-FFF2-40B4-BE49-F238E27FC236}">
                <a16:creationId xmlns:a16="http://schemas.microsoft.com/office/drawing/2014/main" id="{2B5D0171-F2CE-4126-A1EB-6C127E2800EA}"/>
              </a:ext>
            </a:extLst>
          </p:cNvPr>
          <p:cNvGraphicFramePr>
            <a:graphicFrameLocks noGrp="1"/>
          </p:cNvGraphicFramePr>
          <p:nvPr>
            <p:ph type="chart" sz="quarter" idx="13"/>
            <p:extLst>
              <p:ext uri="{D42A27DB-BD31-4B8C-83A1-F6EECF244321}">
                <p14:modId xmlns:p14="http://schemas.microsoft.com/office/powerpoint/2010/main" val="3245228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40E33-C248-49CA-BA7B-ABC603F99A43}"/>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F5E68512-B496-4182-A4E7-EEE36912B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565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E15C-562D-4C04-A1C6-CE4F8BCC617D}"/>
              </a:ext>
            </a:extLst>
          </p:cNvPr>
          <p:cNvSpPr>
            <a:spLocks noGrp="1"/>
          </p:cNvSpPr>
          <p:nvPr>
            <p:ph type="title"/>
          </p:nvPr>
        </p:nvSpPr>
        <p:spPr/>
        <p:txBody>
          <a:bodyPr/>
          <a:lstStyle/>
          <a:p>
            <a:r>
              <a:rPr lang="en-US"/>
              <a:t>Facebook Fans Table | Tintuconline Fanpages</a:t>
            </a:r>
          </a:p>
        </p:txBody>
      </p:sp>
      <p:graphicFrame>
        <p:nvGraphicFramePr>
          <p:cNvPr id="5" name="Table Placeholder 4">
            <a:extLst>
              <a:ext uri="{FF2B5EF4-FFF2-40B4-BE49-F238E27FC236}">
                <a16:creationId xmlns:a16="http://schemas.microsoft.com/office/drawing/2014/main" id="{DB365E07-C027-4513-8F95-22E8A364BA4E}"/>
              </a:ext>
            </a:extLst>
          </p:cNvPr>
          <p:cNvGraphicFramePr>
            <a:graphicFrameLocks noGrp="1"/>
          </p:cNvGraphicFramePr>
          <p:nvPr>
            <p:ph type="tbl" sz="quarter" idx="13"/>
            <p:extLst>
              <p:ext uri="{D42A27DB-BD31-4B8C-83A1-F6EECF244321}">
                <p14:modId xmlns:p14="http://schemas.microsoft.com/office/powerpoint/2010/main" val="3039408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4486405"/>
                    </a:ext>
                  </a:extLst>
                </a:gridCol>
                <a:gridCol w="1234440">
                  <a:extLst>
                    <a:ext uri="{9D8B030D-6E8A-4147-A177-3AD203B41FA5}">
                      <a16:colId xmlns:a16="http://schemas.microsoft.com/office/drawing/2014/main" val="3648965066"/>
                    </a:ext>
                  </a:extLst>
                </a:gridCol>
                <a:gridCol w="822960">
                  <a:extLst>
                    <a:ext uri="{9D8B030D-6E8A-4147-A177-3AD203B41FA5}">
                      <a16:colId xmlns:a16="http://schemas.microsoft.com/office/drawing/2014/main" val="160900528"/>
                    </a:ext>
                  </a:extLst>
                </a:gridCol>
                <a:gridCol w="822960">
                  <a:extLst>
                    <a:ext uri="{9D8B030D-6E8A-4147-A177-3AD203B41FA5}">
                      <a16:colId xmlns:a16="http://schemas.microsoft.com/office/drawing/2014/main" val="2086555111"/>
                    </a:ext>
                  </a:extLst>
                </a:gridCol>
                <a:gridCol w="822960">
                  <a:extLst>
                    <a:ext uri="{9D8B030D-6E8A-4147-A177-3AD203B41FA5}">
                      <a16:colId xmlns:a16="http://schemas.microsoft.com/office/drawing/2014/main" val="654170323"/>
                    </a:ext>
                  </a:extLst>
                </a:gridCol>
                <a:gridCol w="822960">
                  <a:extLst>
                    <a:ext uri="{9D8B030D-6E8A-4147-A177-3AD203B41FA5}">
                      <a16:colId xmlns:a16="http://schemas.microsoft.com/office/drawing/2014/main" val="3697975521"/>
                    </a:ext>
                  </a:extLst>
                </a:gridCol>
                <a:gridCol w="822960">
                  <a:extLst>
                    <a:ext uri="{9D8B030D-6E8A-4147-A177-3AD203B41FA5}">
                      <a16:colId xmlns:a16="http://schemas.microsoft.com/office/drawing/2014/main" val="1326068915"/>
                    </a:ext>
                  </a:extLst>
                </a:gridCol>
                <a:gridCol w="822960">
                  <a:extLst>
                    <a:ext uri="{9D8B030D-6E8A-4147-A177-3AD203B41FA5}">
                      <a16:colId xmlns:a16="http://schemas.microsoft.com/office/drawing/2014/main" val="34274758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25601101"/>
                  </a:ext>
                </a:extLst>
              </a:tr>
              <a:tr h="370840">
                <a:tc>
                  <a:txBody>
                    <a:bodyPr/>
                    <a:lstStyle/>
                    <a:p>
                      <a:r>
                        <a:rPr lang="en-US" sz="1000"/>
                        <a:t>Tin Tức Online</a:t>
                      </a:r>
                    </a:p>
                  </a:txBody>
                  <a:tcPr/>
                </a:tc>
                <a:tc>
                  <a:txBody>
                    <a:bodyPr/>
                    <a:lstStyle/>
                    <a:p>
                      <a:r>
                        <a:rPr lang="en-US" sz="1000"/>
                        <a:t>1019690</a:t>
                      </a:r>
                    </a:p>
                  </a:txBody>
                  <a:tcPr/>
                </a:tc>
                <a:tc>
                  <a:txBody>
                    <a:bodyPr/>
                    <a:lstStyle/>
                    <a:p>
                      <a:r>
                        <a:rPr lang="en-US" sz="1000"/>
                        <a:t>-62</a:t>
                      </a:r>
                    </a:p>
                  </a:txBody>
                  <a:tcPr/>
                </a:tc>
                <a:tc>
                  <a:txBody>
                    <a:bodyPr/>
                    <a:lstStyle/>
                    <a:p>
                      <a:r>
                        <a:rPr lang="en-US" sz="1000"/>
                        <a:t>-0.0 %</a:t>
                      </a:r>
                    </a:p>
                  </a:txBody>
                  <a:tcPr/>
                </a:tc>
                <a:tc>
                  <a:txBody>
                    <a:bodyPr/>
                    <a:lstStyle/>
                    <a:p>
                      <a:r>
                        <a:rPr lang="en-US" sz="1000"/>
                        <a:t>-138</a:t>
                      </a:r>
                    </a:p>
                  </a:txBody>
                  <a:tcPr/>
                </a:tc>
                <a:tc>
                  <a:txBody>
                    <a:bodyPr/>
                    <a:lstStyle/>
                    <a:p>
                      <a:r>
                        <a:rPr lang="en-US" sz="1000"/>
                        <a:t>-0.0 %</a:t>
                      </a:r>
                    </a:p>
                  </a:txBody>
                  <a:tcPr/>
                </a:tc>
                <a:tc>
                  <a:txBody>
                    <a:bodyPr/>
                    <a:lstStyle/>
                    <a:p>
                      <a:r>
                        <a:rPr lang="en-US" sz="1000"/>
                        <a:t>-441</a:t>
                      </a:r>
                    </a:p>
                  </a:txBody>
                  <a:tcPr/>
                </a:tc>
                <a:tc>
                  <a:txBody>
                    <a:bodyPr/>
                    <a:lstStyle/>
                    <a:p>
                      <a:r>
                        <a:rPr lang="en-US" sz="1000"/>
                        <a:t>-0.0 %</a:t>
                      </a:r>
                    </a:p>
                  </a:txBody>
                  <a:tcPr/>
                </a:tc>
                <a:extLst>
                  <a:ext uri="{0D108BD9-81ED-4DB2-BD59-A6C34878D82A}">
                    <a16:rowId xmlns:a16="http://schemas.microsoft.com/office/drawing/2014/main" val="3512883483"/>
                  </a:ext>
                </a:extLst>
              </a:tr>
              <a:tr h="370840">
                <a:tc>
                  <a:txBody>
                    <a:bodyPr/>
                    <a:lstStyle/>
                    <a:p>
                      <a:r>
                        <a:rPr lang="vi-VN" sz="1000"/>
                        <a:t>Trời Ơi</a:t>
                      </a:r>
                      <a:endParaRPr lang="en-US" sz="1000"/>
                    </a:p>
                  </a:txBody>
                  <a:tcPr/>
                </a:tc>
                <a:tc>
                  <a:txBody>
                    <a:bodyPr/>
                    <a:lstStyle/>
                    <a:p>
                      <a:r>
                        <a:rPr lang="en-US" sz="1000"/>
                        <a:t>70828</a:t>
                      </a:r>
                    </a:p>
                  </a:txBody>
                  <a:tcPr/>
                </a:tc>
                <a:tc>
                  <a:txBody>
                    <a:bodyPr/>
                    <a:lstStyle/>
                    <a:p>
                      <a:r>
                        <a:rPr lang="en-US" sz="1000"/>
                        <a:t>-16</a:t>
                      </a:r>
                    </a:p>
                  </a:txBody>
                  <a:tcPr/>
                </a:tc>
                <a:tc>
                  <a:txBody>
                    <a:bodyPr/>
                    <a:lstStyle/>
                    <a:p>
                      <a:r>
                        <a:rPr lang="en-US" sz="1000"/>
                        <a:t>-0.0 %</a:t>
                      </a:r>
                    </a:p>
                  </a:txBody>
                  <a:tcPr/>
                </a:tc>
                <a:tc>
                  <a:txBody>
                    <a:bodyPr/>
                    <a:lstStyle/>
                    <a:p>
                      <a:r>
                        <a:rPr lang="en-US" sz="1000"/>
                        <a:t>-54</a:t>
                      </a:r>
                    </a:p>
                  </a:txBody>
                  <a:tcPr/>
                </a:tc>
                <a:tc>
                  <a:txBody>
                    <a:bodyPr/>
                    <a:lstStyle/>
                    <a:p>
                      <a:r>
                        <a:rPr lang="en-US" sz="1000"/>
                        <a:t>-0.1 %</a:t>
                      </a:r>
                    </a:p>
                  </a:txBody>
                  <a:tcPr/>
                </a:tc>
                <a:tc>
                  <a:txBody>
                    <a:bodyPr/>
                    <a:lstStyle/>
                    <a:p>
                      <a:r>
                        <a:rPr lang="en-US" sz="1000"/>
                        <a:t>-234</a:t>
                      </a:r>
                    </a:p>
                  </a:txBody>
                  <a:tcPr/>
                </a:tc>
                <a:tc>
                  <a:txBody>
                    <a:bodyPr/>
                    <a:lstStyle/>
                    <a:p>
                      <a:r>
                        <a:rPr lang="en-US" sz="1000"/>
                        <a:t>-0.3 %</a:t>
                      </a:r>
                    </a:p>
                  </a:txBody>
                  <a:tcPr/>
                </a:tc>
                <a:extLst>
                  <a:ext uri="{0D108BD9-81ED-4DB2-BD59-A6C34878D82A}">
                    <a16:rowId xmlns:a16="http://schemas.microsoft.com/office/drawing/2014/main" val="234160828"/>
                  </a:ext>
                </a:extLst>
              </a:tr>
              <a:tr h="370840">
                <a:tc>
                  <a:txBody>
                    <a:bodyPr/>
                    <a:lstStyle/>
                    <a:p>
                      <a:r>
                        <a:rPr lang="en-US" sz="1000"/>
                        <a:t>Lắm Chuyện</a:t>
                      </a:r>
                    </a:p>
                  </a:txBody>
                  <a:tcPr/>
                </a:tc>
                <a:tc>
                  <a:txBody>
                    <a:bodyPr/>
                    <a:lstStyle/>
                    <a:p>
                      <a:r>
                        <a:rPr lang="en-US" sz="1000"/>
                        <a:t>140674</a:t>
                      </a:r>
                    </a:p>
                  </a:txBody>
                  <a:tcPr/>
                </a:tc>
                <a:tc>
                  <a:txBody>
                    <a:bodyPr/>
                    <a:lstStyle/>
                    <a:p>
                      <a:r>
                        <a:rPr lang="en-US" sz="1000"/>
                        <a:t>-30</a:t>
                      </a:r>
                    </a:p>
                  </a:txBody>
                  <a:tcPr/>
                </a:tc>
                <a:tc>
                  <a:txBody>
                    <a:bodyPr/>
                    <a:lstStyle/>
                    <a:p>
                      <a:r>
                        <a:rPr lang="en-US" sz="1000"/>
                        <a:t>-0.0 %</a:t>
                      </a:r>
                    </a:p>
                  </a:txBody>
                  <a:tcPr/>
                </a:tc>
                <a:tc>
                  <a:txBody>
                    <a:bodyPr/>
                    <a:lstStyle/>
                    <a:p>
                      <a:r>
                        <a:rPr lang="en-US" sz="1000"/>
                        <a:t>-39</a:t>
                      </a:r>
                    </a:p>
                  </a:txBody>
                  <a:tcPr/>
                </a:tc>
                <a:tc>
                  <a:txBody>
                    <a:bodyPr/>
                    <a:lstStyle/>
                    <a:p>
                      <a:r>
                        <a:rPr lang="en-US" sz="1000"/>
                        <a:t>-0.0 %</a:t>
                      </a:r>
                    </a:p>
                  </a:txBody>
                  <a:tcPr/>
                </a:tc>
                <a:tc>
                  <a:txBody>
                    <a:bodyPr/>
                    <a:lstStyle/>
                    <a:p>
                      <a:r>
                        <a:rPr lang="en-US" sz="1000"/>
                        <a:t>-275</a:t>
                      </a:r>
                    </a:p>
                  </a:txBody>
                  <a:tcPr/>
                </a:tc>
                <a:tc>
                  <a:txBody>
                    <a:bodyPr/>
                    <a:lstStyle/>
                    <a:p>
                      <a:r>
                        <a:rPr lang="en-US" sz="1000"/>
                        <a:t>-0.2 %</a:t>
                      </a:r>
                    </a:p>
                  </a:txBody>
                  <a:tcPr/>
                </a:tc>
                <a:extLst>
                  <a:ext uri="{0D108BD9-81ED-4DB2-BD59-A6C34878D82A}">
                    <a16:rowId xmlns:a16="http://schemas.microsoft.com/office/drawing/2014/main" val="1282798193"/>
                  </a:ext>
                </a:extLst>
              </a:tr>
            </a:tbl>
          </a:graphicData>
        </a:graphic>
      </p:graphicFrame>
      <p:sp>
        <p:nvSpPr>
          <p:cNvPr id="4" name="Text Placeholder 3">
            <a:extLst>
              <a:ext uri="{FF2B5EF4-FFF2-40B4-BE49-F238E27FC236}">
                <a16:creationId xmlns:a16="http://schemas.microsoft.com/office/drawing/2014/main" id="{7BAD7702-74B8-4250-8ACD-1C32865AE4D3}"/>
              </a:ext>
            </a:extLst>
          </p:cNvPr>
          <p:cNvSpPr>
            <a:spLocks noGrp="1"/>
          </p:cNvSpPr>
          <p:nvPr>
            <p:ph type="body" sz="quarter" idx="14"/>
          </p:nvPr>
        </p:nvSpPr>
        <p:spPr/>
        <p:txBody>
          <a:bodyPr/>
          <a:lstStyle/>
          <a:p>
            <a:r>
              <a:rPr lang="en-US"/>
              <a:t>06/09/2019 - 07/09/2019</a:t>
            </a:r>
          </a:p>
        </p:txBody>
      </p:sp>
    </p:spTree>
    <p:extLst>
      <p:ext uri="{BB962C8B-B14F-4D97-AF65-F5344CB8AC3E}">
        <p14:creationId xmlns:p14="http://schemas.microsoft.com/office/powerpoint/2010/main" val="869239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21369-DA54-40AC-AEFC-EFC5C37B6135}"/>
              </a:ext>
            </a:extLst>
          </p:cNvPr>
          <p:cNvSpPr>
            <a:spLocks noGrp="1"/>
          </p:cNvSpPr>
          <p:nvPr>
            <p:ph type="title"/>
          </p:nvPr>
        </p:nvSpPr>
        <p:spPr/>
        <p:txBody>
          <a:bodyPr/>
          <a:lstStyle/>
          <a:p>
            <a:r>
              <a:rPr lang="en-US"/>
              <a:t>Facebook Fan Demographics | Tintuconline Fanpages</a:t>
            </a:r>
          </a:p>
        </p:txBody>
      </p:sp>
      <p:graphicFrame>
        <p:nvGraphicFramePr>
          <p:cNvPr id="6" name="Chart Placeholder 5">
            <a:extLst>
              <a:ext uri="{FF2B5EF4-FFF2-40B4-BE49-F238E27FC236}">
                <a16:creationId xmlns:a16="http://schemas.microsoft.com/office/drawing/2014/main" id="{CBC704CD-F877-4363-9D14-E070E76DF661}"/>
              </a:ext>
            </a:extLst>
          </p:cNvPr>
          <p:cNvGraphicFramePr>
            <a:graphicFrameLocks noGrp="1"/>
          </p:cNvGraphicFramePr>
          <p:nvPr>
            <p:ph type="chart" sz="quarter" idx="13"/>
            <p:extLst>
              <p:ext uri="{D42A27DB-BD31-4B8C-83A1-F6EECF244321}">
                <p14:modId xmlns:p14="http://schemas.microsoft.com/office/powerpoint/2010/main" val="4009671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BE6A7-AC82-4935-AFB3-795CC6A88783}"/>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4E5EE759-114D-48BB-B677-98FF15EAA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982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05F7-78A2-4489-BA48-3E91C8E243E0}"/>
              </a:ext>
            </a:extLst>
          </p:cNvPr>
          <p:cNvSpPr>
            <a:spLocks noGrp="1"/>
          </p:cNvSpPr>
          <p:nvPr>
            <p:ph type="title"/>
          </p:nvPr>
        </p:nvSpPr>
        <p:spPr/>
        <p:txBody>
          <a:bodyPr/>
          <a:lstStyle/>
          <a:p>
            <a:r>
              <a:rPr lang="en-US"/>
              <a:t>Facebook Key Metrics Table | Tintuconline Fanpages</a:t>
            </a:r>
          </a:p>
        </p:txBody>
      </p:sp>
      <p:graphicFrame>
        <p:nvGraphicFramePr>
          <p:cNvPr id="5" name="Table Placeholder 4">
            <a:extLst>
              <a:ext uri="{FF2B5EF4-FFF2-40B4-BE49-F238E27FC236}">
                <a16:creationId xmlns:a16="http://schemas.microsoft.com/office/drawing/2014/main" id="{7BA38FCC-0315-4656-9AA9-71110328D9EC}"/>
              </a:ext>
            </a:extLst>
          </p:cNvPr>
          <p:cNvGraphicFramePr>
            <a:graphicFrameLocks noGrp="1"/>
          </p:cNvGraphicFramePr>
          <p:nvPr>
            <p:ph type="tbl" sz="quarter" idx="13"/>
            <p:extLst>
              <p:ext uri="{D42A27DB-BD31-4B8C-83A1-F6EECF244321}">
                <p14:modId xmlns:p14="http://schemas.microsoft.com/office/powerpoint/2010/main" val="420923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24379078"/>
                    </a:ext>
                  </a:extLst>
                </a:gridCol>
                <a:gridCol w="411480">
                  <a:extLst>
                    <a:ext uri="{9D8B030D-6E8A-4147-A177-3AD203B41FA5}">
                      <a16:colId xmlns:a16="http://schemas.microsoft.com/office/drawing/2014/main" val="2842811881"/>
                    </a:ext>
                  </a:extLst>
                </a:gridCol>
                <a:gridCol w="304495">
                  <a:extLst>
                    <a:ext uri="{9D8B030D-6E8A-4147-A177-3AD203B41FA5}">
                      <a16:colId xmlns:a16="http://schemas.microsoft.com/office/drawing/2014/main" val="2120168764"/>
                    </a:ext>
                  </a:extLst>
                </a:gridCol>
                <a:gridCol w="304495">
                  <a:extLst>
                    <a:ext uri="{9D8B030D-6E8A-4147-A177-3AD203B41FA5}">
                      <a16:colId xmlns:a16="http://schemas.microsoft.com/office/drawing/2014/main" val="3504182200"/>
                    </a:ext>
                  </a:extLst>
                </a:gridCol>
                <a:gridCol w="304495">
                  <a:extLst>
                    <a:ext uri="{9D8B030D-6E8A-4147-A177-3AD203B41FA5}">
                      <a16:colId xmlns:a16="http://schemas.microsoft.com/office/drawing/2014/main" val="1887158484"/>
                    </a:ext>
                  </a:extLst>
                </a:gridCol>
                <a:gridCol w="304495">
                  <a:extLst>
                    <a:ext uri="{9D8B030D-6E8A-4147-A177-3AD203B41FA5}">
                      <a16:colId xmlns:a16="http://schemas.microsoft.com/office/drawing/2014/main" val="1437937732"/>
                    </a:ext>
                  </a:extLst>
                </a:gridCol>
                <a:gridCol w="304495">
                  <a:extLst>
                    <a:ext uri="{9D8B030D-6E8A-4147-A177-3AD203B41FA5}">
                      <a16:colId xmlns:a16="http://schemas.microsoft.com/office/drawing/2014/main" val="1507720702"/>
                    </a:ext>
                  </a:extLst>
                </a:gridCol>
                <a:gridCol w="304495">
                  <a:extLst>
                    <a:ext uri="{9D8B030D-6E8A-4147-A177-3AD203B41FA5}">
                      <a16:colId xmlns:a16="http://schemas.microsoft.com/office/drawing/2014/main" val="3062217658"/>
                    </a:ext>
                  </a:extLst>
                </a:gridCol>
                <a:gridCol w="304495">
                  <a:extLst>
                    <a:ext uri="{9D8B030D-6E8A-4147-A177-3AD203B41FA5}">
                      <a16:colId xmlns:a16="http://schemas.microsoft.com/office/drawing/2014/main" val="2080893867"/>
                    </a:ext>
                  </a:extLst>
                </a:gridCol>
                <a:gridCol w="304495">
                  <a:extLst>
                    <a:ext uri="{9D8B030D-6E8A-4147-A177-3AD203B41FA5}">
                      <a16:colId xmlns:a16="http://schemas.microsoft.com/office/drawing/2014/main" val="2656856454"/>
                    </a:ext>
                  </a:extLst>
                </a:gridCol>
                <a:gridCol w="304495">
                  <a:extLst>
                    <a:ext uri="{9D8B030D-6E8A-4147-A177-3AD203B41FA5}">
                      <a16:colId xmlns:a16="http://schemas.microsoft.com/office/drawing/2014/main" val="4207211995"/>
                    </a:ext>
                  </a:extLst>
                </a:gridCol>
                <a:gridCol w="304495">
                  <a:extLst>
                    <a:ext uri="{9D8B030D-6E8A-4147-A177-3AD203B41FA5}">
                      <a16:colId xmlns:a16="http://schemas.microsoft.com/office/drawing/2014/main" val="1238620626"/>
                    </a:ext>
                  </a:extLst>
                </a:gridCol>
                <a:gridCol w="304495">
                  <a:extLst>
                    <a:ext uri="{9D8B030D-6E8A-4147-A177-3AD203B41FA5}">
                      <a16:colId xmlns:a16="http://schemas.microsoft.com/office/drawing/2014/main" val="1160673819"/>
                    </a:ext>
                  </a:extLst>
                </a:gridCol>
                <a:gridCol w="304495">
                  <a:extLst>
                    <a:ext uri="{9D8B030D-6E8A-4147-A177-3AD203B41FA5}">
                      <a16:colId xmlns:a16="http://schemas.microsoft.com/office/drawing/2014/main" val="1529933973"/>
                    </a:ext>
                  </a:extLst>
                </a:gridCol>
                <a:gridCol w="304495">
                  <a:extLst>
                    <a:ext uri="{9D8B030D-6E8A-4147-A177-3AD203B41FA5}">
                      <a16:colId xmlns:a16="http://schemas.microsoft.com/office/drawing/2014/main" val="2885213301"/>
                    </a:ext>
                  </a:extLst>
                </a:gridCol>
                <a:gridCol w="304495">
                  <a:extLst>
                    <a:ext uri="{9D8B030D-6E8A-4147-A177-3AD203B41FA5}">
                      <a16:colId xmlns:a16="http://schemas.microsoft.com/office/drawing/2014/main" val="907108539"/>
                    </a:ext>
                  </a:extLst>
                </a:gridCol>
                <a:gridCol w="304495">
                  <a:extLst>
                    <a:ext uri="{9D8B030D-6E8A-4147-A177-3AD203B41FA5}">
                      <a16:colId xmlns:a16="http://schemas.microsoft.com/office/drawing/2014/main" val="682674439"/>
                    </a:ext>
                  </a:extLst>
                </a:gridCol>
                <a:gridCol w="304495">
                  <a:extLst>
                    <a:ext uri="{9D8B030D-6E8A-4147-A177-3AD203B41FA5}">
                      <a16:colId xmlns:a16="http://schemas.microsoft.com/office/drawing/2014/main" val="2579023122"/>
                    </a:ext>
                  </a:extLst>
                </a:gridCol>
                <a:gridCol w="304495">
                  <a:extLst>
                    <a:ext uri="{9D8B030D-6E8A-4147-A177-3AD203B41FA5}">
                      <a16:colId xmlns:a16="http://schemas.microsoft.com/office/drawing/2014/main" val="145612599"/>
                    </a:ext>
                  </a:extLst>
                </a:gridCol>
                <a:gridCol w="304495">
                  <a:extLst>
                    <a:ext uri="{9D8B030D-6E8A-4147-A177-3AD203B41FA5}">
                      <a16:colId xmlns:a16="http://schemas.microsoft.com/office/drawing/2014/main" val="158612030"/>
                    </a:ext>
                  </a:extLst>
                </a:gridCol>
                <a:gridCol w="304495">
                  <a:extLst>
                    <a:ext uri="{9D8B030D-6E8A-4147-A177-3AD203B41FA5}">
                      <a16:colId xmlns:a16="http://schemas.microsoft.com/office/drawing/2014/main" val="1022329543"/>
                    </a:ext>
                  </a:extLst>
                </a:gridCol>
                <a:gridCol w="304495">
                  <a:extLst>
                    <a:ext uri="{9D8B030D-6E8A-4147-A177-3AD203B41FA5}">
                      <a16:colId xmlns:a16="http://schemas.microsoft.com/office/drawing/2014/main" val="2573465388"/>
                    </a:ext>
                  </a:extLst>
                </a:gridCol>
                <a:gridCol w="304495">
                  <a:extLst>
                    <a:ext uri="{9D8B030D-6E8A-4147-A177-3AD203B41FA5}">
                      <a16:colId xmlns:a16="http://schemas.microsoft.com/office/drawing/2014/main" val="4709758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99259437"/>
                  </a:ext>
                </a:extLst>
              </a:tr>
              <a:tr h="370840">
                <a:tc>
                  <a:txBody>
                    <a:bodyPr/>
                    <a:lstStyle/>
                    <a:p>
                      <a:r>
                        <a:rPr lang="en-US" sz="1000"/>
                        <a:t>Tin Tức Online</a:t>
                      </a:r>
                    </a:p>
                  </a:txBody>
                  <a:tcPr/>
                </a:tc>
                <a:tc>
                  <a:txBody>
                    <a:bodyPr/>
                    <a:lstStyle/>
                    <a:p>
                      <a:r>
                        <a:rPr lang="en-US" sz="1000"/>
                        <a:t>1019690</a:t>
                      </a:r>
                    </a:p>
                  </a:txBody>
                  <a:tcPr/>
                </a:tc>
                <a:tc>
                  <a:txBody>
                    <a:bodyPr/>
                    <a:lstStyle/>
                    <a:p>
                      <a:r>
                        <a:rPr lang="en-US" sz="1000"/>
                        <a:t>-29</a:t>
                      </a:r>
                    </a:p>
                  </a:txBody>
                  <a:tcPr/>
                </a:tc>
                <a:tc>
                  <a:txBody>
                    <a:bodyPr/>
                    <a:lstStyle/>
                    <a:p>
                      <a:r>
                        <a:rPr lang="en-US" sz="1000"/>
                        <a:t>86</a:t>
                      </a:r>
                    </a:p>
                  </a:txBody>
                  <a:tcPr/>
                </a:tc>
                <a:tc>
                  <a:txBody>
                    <a:bodyPr/>
                    <a:lstStyle/>
                    <a:p>
                      <a:r>
                        <a:rPr lang="en-US" sz="1000"/>
                        <a:t>82</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1945</a:t>
                      </a:r>
                    </a:p>
                  </a:txBody>
                  <a:tcPr/>
                </a:tc>
                <a:tc>
                  <a:txBody>
                    <a:bodyPr/>
                    <a:lstStyle/>
                    <a:p>
                      <a:r>
                        <a:rPr lang="en-US" sz="1000"/>
                        <a:t>3</a:t>
                      </a:r>
                    </a:p>
                  </a:txBody>
                  <a:tcPr/>
                </a:tc>
                <a:tc>
                  <a:txBody>
                    <a:bodyPr/>
                    <a:lstStyle/>
                    <a:p>
                      <a:r>
                        <a:rPr lang="en-US" sz="1000"/>
                        <a:t>1731</a:t>
                      </a:r>
                    </a:p>
                  </a:txBody>
                  <a:tcPr/>
                </a:tc>
                <a:tc>
                  <a:txBody>
                    <a:bodyPr/>
                    <a:lstStyle/>
                    <a:p>
                      <a:r>
                        <a:rPr lang="en-US" sz="1000"/>
                        <a:t>66</a:t>
                      </a:r>
                    </a:p>
                  </a:txBody>
                  <a:tcPr/>
                </a:tc>
                <a:tc>
                  <a:txBody>
                    <a:bodyPr/>
                    <a:lstStyle/>
                    <a:p>
                      <a:r>
                        <a:rPr lang="en-US" sz="1000"/>
                        <a:t>118</a:t>
                      </a:r>
                    </a:p>
                  </a:txBody>
                  <a:tcPr/>
                </a:tc>
                <a:tc>
                  <a:txBody>
                    <a:bodyPr/>
                    <a:lstStyle/>
                    <a:p>
                      <a:r>
                        <a:rPr lang="en-US" sz="1000"/>
                        <a:t>11</a:t>
                      </a:r>
                    </a:p>
                  </a:txBody>
                  <a:tcPr/>
                </a:tc>
                <a:tc>
                  <a:txBody>
                    <a:bodyPr/>
                    <a:lstStyle/>
                    <a:p>
                      <a:r>
                        <a:rPr lang="en-US" sz="1000"/>
                        <a:t>16</a:t>
                      </a:r>
                    </a:p>
                  </a:txBody>
                  <a:tcPr/>
                </a:tc>
                <a:tc>
                  <a:txBody>
                    <a:bodyPr/>
                    <a:lstStyle/>
                    <a:p>
                      <a:r>
                        <a:rPr lang="en-US" sz="1000"/>
                        <a:t>3</a:t>
                      </a:r>
                    </a:p>
                  </a:txBody>
                  <a:tcPr/>
                </a:tc>
                <a:tc>
                  <a:txBody>
                    <a:bodyPr/>
                    <a:lstStyle/>
                    <a:p>
                      <a:r>
                        <a:rPr lang="en-US" sz="1000"/>
                        <a:t>390</a:t>
                      </a:r>
                    </a:p>
                  </a:txBody>
                  <a:tcPr/>
                </a:tc>
                <a:tc>
                  <a:txBody>
                    <a:bodyPr/>
                    <a:lstStyle/>
                    <a:p>
                      <a:r>
                        <a:rPr lang="en-US" sz="1000"/>
                        <a:t>301</a:t>
                      </a:r>
                    </a:p>
                  </a:txBody>
                  <a:tcPr/>
                </a:tc>
                <a:tc>
                  <a:txBody>
                    <a:bodyPr/>
                    <a:lstStyle/>
                    <a:p>
                      <a:r>
                        <a:rPr lang="en-US" sz="1000"/>
                        <a:t>2636</a:t>
                      </a:r>
                    </a:p>
                  </a:txBody>
                  <a:tcPr/>
                </a:tc>
                <a:tc>
                  <a:txBody>
                    <a:bodyPr/>
                    <a:lstStyle/>
                    <a:p>
                      <a:r>
                        <a:rPr lang="en-US" sz="1000"/>
                        <a:t>0</a:t>
                      </a:r>
                    </a:p>
                  </a:txBody>
                  <a:tcPr/>
                </a:tc>
                <a:tc>
                  <a:txBody>
                    <a:bodyPr/>
                    <a:lstStyle/>
                    <a:p>
                      <a:r>
                        <a:rPr lang="en-US" sz="1000"/>
                        <a:t>0</a:t>
                      </a:r>
                    </a:p>
                  </a:txBody>
                  <a:tcPr/>
                </a:tc>
                <a:tc>
                  <a:txBody>
                    <a:bodyPr/>
                    <a:lstStyle/>
                    <a:p>
                      <a:r>
                        <a:rPr lang="en-US" sz="1000"/>
                        <a:t>0.0030 %</a:t>
                      </a:r>
                    </a:p>
                  </a:txBody>
                  <a:tcPr/>
                </a:tc>
                <a:tc>
                  <a:txBody>
                    <a:bodyPr/>
                    <a:lstStyle/>
                    <a:p>
                      <a:r>
                        <a:rPr lang="en-US" sz="1000"/>
                        <a:t>0.0 %</a:t>
                      </a:r>
                    </a:p>
                  </a:txBody>
                  <a:tcPr/>
                </a:tc>
                <a:extLst>
                  <a:ext uri="{0D108BD9-81ED-4DB2-BD59-A6C34878D82A}">
                    <a16:rowId xmlns:a16="http://schemas.microsoft.com/office/drawing/2014/main" val="2514881951"/>
                  </a:ext>
                </a:extLst>
              </a:tr>
              <a:tr h="370840">
                <a:tc>
                  <a:txBody>
                    <a:bodyPr/>
                    <a:lstStyle/>
                    <a:p>
                      <a:r>
                        <a:rPr lang="vi-VN" sz="1000"/>
                        <a:t>Trời Ơi</a:t>
                      </a:r>
                      <a:endParaRPr lang="en-US" sz="1000"/>
                    </a:p>
                  </a:txBody>
                  <a:tcPr/>
                </a:tc>
                <a:tc>
                  <a:txBody>
                    <a:bodyPr/>
                    <a:lstStyle/>
                    <a:p>
                      <a:r>
                        <a:rPr lang="en-US" sz="1000"/>
                        <a:t>70828</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525882449"/>
                  </a:ext>
                </a:extLst>
              </a:tr>
              <a:tr h="370840">
                <a:tc>
                  <a:txBody>
                    <a:bodyPr/>
                    <a:lstStyle/>
                    <a:p>
                      <a:r>
                        <a:rPr lang="en-US" sz="1000"/>
                        <a:t>Lắm Chuyện</a:t>
                      </a:r>
                    </a:p>
                  </a:txBody>
                  <a:tcPr/>
                </a:tc>
                <a:tc>
                  <a:txBody>
                    <a:bodyPr/>
                    <a:lstStyle/>
                    <a:p>
                      <a:r>
                        <a:rPr lang="en-US" sz="1000"/>
                        <a:t>140674</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132640812"/>
                  </a:ext>
                </a:extLst>
              </a:tr>
            </a:tbl>
          </a:graphicData>
        </a:graphic>
      </p:graphicFrame>
      <p:sp>
        <p:nvSpPr>
          <p:cNvPr id="4" name="Text Placeholder 3">
            <a:extLst>
              <a:ext uri="{FF2B5EF4-FFF2-40B4-BE49-F238E27FC236}">
                <a16:creationId xmlns:a16="http://schemas.microsoft.com/office/drawing/2014/main" id="{C04907C7-B70B-4FB3-B2C8-AD8FF86DB01A}"/>
              </a:ext>
            </a:extLst>
          </p:cNvPr>
          <p:cNvSpPr>
            <a:spLocks noGrp="1"/>
          </p:cNvSpPr>
          <p:nvPr>
            <p:ph type="body" sz="quarter" idx="14"/>
          </p:nvPr>
        </p:nvSpPr>
        <p:spPr/>
        <p:txBody>
          <a:bodyPr/>
          <a:lstStyle/>
          <a:p>
            <a:r>
              <a:rPr lang="en-US"/>
              <a:t>07/08/2019 - 07/09/2019</a:t>
            </a:r>
          </a:p>
        </p:txBody>
      </p:sp>
    </p:spTree>
    <p:extLst>
      <p:ext uri="{BB962C8B-B14F-4D97-AF65-F5344CB8AC3E}">
        <p14:creationId xmlns:p14="http://schemas.microsoft.com/office/powerpoint/2010/main" val="158560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0E0C-F321-4441-A37E-99B79B4503F2}"/>
              </a:ext>
            </a:extLst>
          </p:cNvPr>
          <p:cNvSpPr>
            <a:spLocks noGrp="1"/>
          </p:cNvSpPr>
          <p:nvPr>
            <p:ph type="title"/>
          </p:nvPr>
        </p:nvSpPr>
        <p:spPr/>
        <p:txBody>
          <a:bodyPr/>
          <a:lstStyle/>
          <a:p>
            <a:r>
              <a:rPr lang="en-US"/>
              <a:t>Facebook Average Interactions Per Post | Tintuconline Fanpages</a:t>
            </a:r>
          </a:p>
        </p:txBody>
      </p:sp>
      <p:graphicFrame>
        <p:nvGraphicFramePr>
          <p:cNvPr id="6" name="Chart Placeholder 5">
            <a:extLst>
              <a:ext uri="{FF2B5EF4-FFF2-40B4-BE49-F238E27FC236}">
                <a16:creationId xmlns:a16="http://schemas.microsoft.com/office/drawing/2014/main" id="{F5734BA0-B5C1-4347-B68F-0B8E6C52BD8B}"/>
              </a:ext>
            </a:extLst>
          </p:cNvPr>
          <p:cNvGraphicFramePr>
            <a:graphicFrameLocks noGrp="1"/>
          </p:cNvGraphicFramePr>
          <p:nvPr>
            <p:ph type="chart" sz="quarter" idx="13"/>
            <p:extLst>
              <p:ext uri="{D42A27DB-BD31-4B8C-83A1-F6EECF244321}">
                <p14:modId xmlns:p14="http://schemas.microsoft.com/office/powerpoint/2010/main" val="1532472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BC6A86-01B5-4856-BC10-7355F3060033}"/>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251CC41A-7377-4CF4-BC0C-92DAE0251D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834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5CD3B-E2F6-47F7-9A0C-A83E20A46323}"/>
              </a:ext>
            </a:extLst>
          </p:cNvPr>
          <p:cNvSpPr>
            <a:spLocks noGrp="1"/>
          </p:cNvSpPr>
          <p:nvPr>
            <p:ph type="title"/>
          </p:nvPr>
        </p:nvSpPr>
        <p:spPr/>
        <p:txBody>
          <a:bodyPr/>
          <a:lstStyle/>
          <a:p>
            <a:r>
              <a:rPr lang="en-US"/>
              <a:t>Facebook Total Interactions | Tintuconline Fanpages</a:t>
            </a:r>
          </a:p>
        </p:txBody>
      </p:sp>
      <p:graphicFrame>
        <p:nvGraphicFramePr>
          <p:cNvPr id="6" name="Chart Placeholder 5">
            <a:extLst>
              <a:ext uri="{FF2B5EF4-FFF2-40B4-BE49-F238E27FC236}">
                <a16:creationId xmlns:a16="http://schemas.microsoft.com/office/drawing/2014/main" id="{AA1E510C-EFDD-4988-9C54-D859AAD65D60}"/>
              </a:ext>
            </a:extLst>
          </p:cNvPr>
          <p:cNvGraphicFramePr>
            <a:graphicFrameLocks noGrp="1"/>
          </p:cNvGraphicFramePr>
          <p:nvPr>
            <p:ph type="chart" sz="quarter" idx="13"/>
            <p:extLst>
              <p:ext uri="{D42A27DB-BD31-4B8C-83A1-F6EECF244321}">
                <p14:modId xmlns:p14="http://schemas.microsoft.com/office/powerpoint/2010/main" val="205215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6CDD1-AC42-4D72-8FFC-CFDC2BECC934}"/>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22065CC0-B088-4F3F-91EB-F039EE0BB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1428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E2F6-F727-4CF5-9E27-354BA22B6F95}"/>
              </a:ext>
            </a:extLst>
          </p:cNvPr>
          <p:cNvSpPr>
            <a:spLocks noGrp="1"/>
          </p:cNvSpPr>
          <p:nvPr>
            <p:ph type="title"/>
          </p:nvPr>
        </p:nvSpPr>
        <p:spPr/>
        <p:txBody>
          <a:bodyPr/>
          <a:lstStyle/>
          <a:p>
            <a:r>
              <a:rPr lang="en-US"/>
              <a:t>Facebook Average Comments Per Post | Tintuconline Fanpages</a:t>
            </a:r>
          </a:p>
        </p:txBody>
      </p:sp>
      <p:graphicFrame>
        <p:nvGraphicFramePr>
          <p:cNvPr id="6" name="Chart Placeholder 5">
            <a:extLst>
              <a:ext uri="{FF2B5EF4-FFF2-40B4-BE49-F238E27FC236}">
                <a16:creationId xmlns:a16="http://schemas.microsoft.com/office/drawing/2014/main" id="{CD25CB32-2976-43E2-9B1A-2E1BD366FF03}"/>
              </a:ext>
            </a:extLst>
          </p:cNvPr>
          <p:cNvGraphicFramePr>
            <a:graphicFrameLocks noGrp="1"/>
          </p:cNvGraphicFramePr>
          <p:nvPr>
            <p:ph type="chart" sz="quarter" idx="13"/>
            <p:extLst>
              <p:ext uri="{D42A27DB-BD31-4B8C-83A1-F6EECF244321}">
                <p14:modId xmlns:p14="http://schemas.microsoft.com/office/powerpoint/2010/main" val="1932395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DD8AE7-502F-4B98-81BE-332B2743E232}"/>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E3E9AD1A-D129-4665-AB33-FFC6B941F0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691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84CF7-7FE1-4520-845F-211C8A6134B9}"/>
              </a:ext>
            </a:extLst>
          </p:cNvPr>
          <p:cNvSpPr>
            <a:spLocks noGrp="1"/>
          </p:cNvSpPr>
          <p:nvPr>
            <p:ph type="title"/>
          </p:nvPr>
        </p:nvSpPr>
        <p:spPr/>
        <p:txBody>
          <a:bodyPr/>
          <a:lstStyle/>
          <a:p>
            <a:r>
              <a:rPr lang="en-US"/>
              <a:t>Facebook Average Shares Per Post | Tintuconline Fanpages</a:t>
            </a:r>
          </a:p>
        </p:txBody>
      </p:sp>
      <p:graphicFrame>
        <p:nvGraphicFramePr>
          <p:cNvPr id="6" name="Chart Placeholder 5">
            <a:extLst>
              <a:ext uri="{FF2B5EF4-FFF2-40B4-BE49-F238E27FC236}">
                <a16:creationId xmlns:a16="http://schemas.microsoft.com/office/drawing/2014/main" id="{8169EE59-C78E-4777-894B-3E5FF75EE953}"/>
              </a:ext>
            </a:extLst>
          </p:cNvPr>
          <p:cNvGraphicFramePr>
            <a:graphicFrameLocks noGrp="1"/>
          </p:cNvGraphicFramePr>
          <p:nvPr>
            <p:ph type="chart" sz="quarter" idx="13"/>
            <p:extLst>
              <p:ext uri="{D42A27DB-BD31-4B8C-83A1-F6EECF244321}">
                <p14:modId xmlns:p14="http://schemas.microsoft.com/office/powerpoint/2010/main" val="841856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39761-B8CF-4A87-AC76-9B405BA05EEE}"/>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92B039CF-2449-4D54-BB47-FAE38835FF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063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21F7-D3E2-4DB9-A2FC-5009C7300D3D}"/>
              </a:ext>
            </a:extLst>
          </p:cNvPr>
          <p:cNvSpPr>
            <a:spLocks noGrp="1"/>
          </p:cNvSpPr>
          <p:nvPr>
            <p:ph type="title"/>
          </p:nvPr>
        </p:nvSpPr>
        <p:spPr/>
        <p:txBody>
          <a:bodyPr/>
          <a:lstStyle/>
          <a:p>
            <a:r>
              <a:rPr lang="en-US"/>
              <a:t>Facebook Reach by Post Type  | Tintuconline Fanpages</a:t>
            </a:r>
          </a:p>
        </p:txBody>
      </p:sp>
      <p:graphicFrame>
        <p:nvGraphicFramePr>
          <p:cNvPr id="6" name="Chart Placeholder 5">
            <a:extLst>
              <a:ext uri="{FF2B5EF4-FFF2-40B4-BE49-F238E27FC236}">
                <a16:creationId xmlns:a16="http://schemas.microsoft.com/office/drawing/2014/main" id="{48797718-6487-412B-8CA8-BA7934C8A3B8}"/>
              </a:ext>
            </a:extLst>
          </p:cNvPr>
          <p:cNvGraphicFramePr>
            <a:graphicFrameLocks noGrp="1"/>
          </p:cNvGraphicFramePr>
          <p:nvPr>
            <p:ph type="chart" sz="quarter" idx="13"/>
            <p:extLst>
              <p:ext uri="{D42A27DB-BD31-4B8C-83A1-F6EECF244321}">
                <p14:modId xmlns:p14="http://schemas.microsoft.com/office/powerpoint/2010/main" val="3632307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91BD8-F421-4FAE-9C86-76728912CFF9}"/>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6FCE38C2-4DC0-4282-8913-C08385623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813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6257-D152-4200-AC9E-3BD99B0679F4}"/>
              </a:ext>
            </a:extLst>
          </p:cNvPr>
          <p:cNvSpPr>
            <a:spLocks noGrp="1"/>
          </p:cNvSpPr>
          <p:nvPr>
            <p:ph type="title"/>
          </p:nvPr>
        </p:nvSpPr>
        <p:spPr/>
        <p:txBody>
          <a:bodyPr/>
          <a:lstStyle/>
          <a:p>
            <a:r>
              <a:rPr lang="en-US"/>
              <a:t>Facebook Post Type Distribution | Tintuconline Fanpages</a:t>
            </a:r>
          </a:p>
        </p:txBody>
      </p:sp>
      <p:graphicFrame>
        <p:nvGraphicFramePr>
          <p:cNvPr id="6" name="Chart Placeholder 5">
            <a:extLst>
              <a:ext uri="{FF2B5EF4-FFF2-40B4-BE49-F238E27FC236}">
                <a16:creationId xmlns:a16="http://schemas.microsoft.com/office/drawing/2014/main" id="{E98F1BDD-E067-4349-9060-4FD4FC18F82F}"/>
              </a:ext>
            </a:extLst>
          </p:cNvPr>
          <p:cNvGraphicFramePr>
            <a:graphicFrameLocks noGrp="1"/>
          </p:cNvGraphicFramePr>
          <p:nvPr>
            <p:ph type="chart" sz="quarter" idx="13"/>
            <p:extLst>
              <p:ext uri="{D42A27DB-BD31-4B8C-83A1-F6EECF244321}">
                <p14:modId xmlns:p14="http://schemas.microsoft.com/office/powerpoint/2010/main" val="2754281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B7907-4D50-41B8-B901-43E0E49CB6F6}"/>
              </a:ext>
            </a:extLst>
          </p:cNvPr>
          <p:cNvSpPr>
            <a:spLocks noGrp="1"/>
          </p:cNvSpPr>
          <p:nvPr>
            <p:ph type="body" sz="quarter" idx="14"/>
          </p:nvPr>
        </p:nvSpPr>
        <p:spPr/>
        <p:txBody>
          <a:bodyPr/>
          <a:lstStyle/>
          <a:p>
            <a:r>
              <a:rPr lang="en-US"/>
              <a:t>07/08/2019 - 07/09/2019</a:t>
            </a:r>
          </a:p>
        </p:txBody>
      </p:sp>
      <p:sp>
        <p:nvSpPr>
          <p:cNvPr id="5" name="Footer Placeholder 4">
            <a:extLst>
              <a:ext uri="{FF2B5EF4-FFF2-40B4-BE49-F238E27FC236}">
                <a16:creationId xmlns:a16="http://schemas.microsoft.com/office/drawing/2014/main" id="{1B4C67C9-4036-4413-BB1A-63D906E2F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9142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1206</Words>
  <Application>Microsoft Office PowerPoint</Application>
  <PresentationFormat>On-screen Show (4:3)</PresentationFormat>
  <Paragraphs>621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Social Report</vt:lpstr>
      <vt:lpstr>Facebook Fans Table | Tintuconline Fanpages</vt:lpstr>
      <vt:lpstr>Facebook Impressions | Tintuconline Fanpages</vt:lpstr>
      <vt:lpstr>Facebook Own Posts Table | Tintuconline Fanpages - 1 of 8</vt:lpstr>
      <vt:lpstr>Facebook Own Posts Table | Tintuconline Fanpages - 2 of 8</vt:lpstr>
      <vt:lpstr>Facebook Own Posts Table | Tintuconline Fanpages - 3 of 8</vt:lpstr>
      <vt:lpstr>Facebook Own Posts Table | Tintuconline Fanpages - 4 of 8</vt:lpstr>
      <vt:lpstr>Facebook Own Posts Table | Tintuconline Fanpages - 5 of 8</vt:lpstr>
      <vt:lpstr>Facebook Own Posts Table | Tintuconline Fanpages - 6 of 8</vt:lpstr>
      <vt:lpstr>Facebook Own Posts Table | Tintuconline Fanpages - 7 of 8</vt:lpstr>
      <vt:lpstr>Facebook Own Posts Table | Tintuconline Fanpages - 8 of 8</vt:lpstr>
      <vt:lpstr>Facebook Reach | Tintuconline Fanpages</vt:lpstr>
      <vt:lpstr>Facebook Engaged Users | Tintuconline Fanpages</vt:lpstr>
      <vt:lpstr>Facebook Own Posts | Tintuconline Fanpages</vt:lpstr>
      <vt:lpstr>Facebook Own Posts By Hour | Tintuconline Fanpages</vt:lpstr>
      <vt:lpstr>Facebook Own Posts By Weekday | Tintuconline Fanpages</vt:lpstr>
      <vt:lpstr>Facebook Post Type Distribution Per Profile | Tintuconline Fanpages</vt:lpstr>
      <vt:lpstr>Facebook Interaction Rate By Post Type | Tintuconline Fanpages</vt:lpstr>
      <vt:lpstr>Facebook Fans Table | Tintuconline Fanpages</vt:lpstr>
      <vt:lpstr>Facebook Fan Demographics | Tintuconline Fanpages</vt:lpstr>
      <vt:lpstr>Facebook Key Metrics Table | Tintuconline Fanpages</vt:lpstr>
      <vt:lpstr>Facebook Average Interactions Per Post | Tintuconline Fanpages</vt:lpstr>
      <vt:lpstr>Facebook Total Interactions | Tintuconline Fanpages</vt:lpstr>
      <vt:lpstr>Facebook Average Comments Per Post | Tintuconline Fanpages</vt:lpstr>
      <vt:lpstr>Facebook Average Shares Per Post | Tintuconline Fanpages</vt:lpstr>
      <vt:lpstr>Facebook Reach by Post Type  | Tintuconline Fanpages</vt:lpstr>
      <vt:lpstr>Facebook Post Type Distribution | Tintuconline Fanpages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Report</dc:title>
  <dc:creator>Frederik Peiniger</dc:creator>
  <cp:lastModifiedBy>Frederik Peiniger</cp:lastModifiedBy>
  <cp:revision>1</cp:revision>
  <dcterms:created xsi:type="dcterms:W3CDTF">2019-07-09T09:52:53Z</dcterms:created>
  <dcterms:modified xsi:type="dcterms:W3CDTF">2019-07-09T09:53:44Z</dcterms:modified>
</cp:coreProperties>
</file>