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4943091</c:v>
                </c:pt>
              </c:numCache>
            </c:numRef>
          </c:val>
          <c:smooth val="0"/>
          <c:extLst>
            <c:ext xmlns:c16="http://schemas.microsoft.com/office/drawing/2014/chart" uri="{C3380CC4-5D6E-409C-BE32-E72D297353CC}">
              <c16:uniqueId val="{00000000-D1EA-4E44-ADC7-ACF7DAF86459}"/>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9741266</c:v>
                </c:pt>
              </c:numCache>
            </c:numRef>
          </c:val>
          <c:smooth val="0"/>
          <c:extLst>
            <c:ext xmlns:c16="http://schemas.microsoft.com/office/drawing/2014/chart" uri="{C3380CC4-5D6E-409C-BE32-E72D297353CC}">
              <c16:uniqueId val="{00000001-D1EA-4E44-ADC7-ACF7DAF86459}"/>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1698325</c:v>
                </c:pt>
              </c:numCache>
            </c:numRef>
          </c:val>
          <c:smooth val="0"/>
          <c:extLst>
            <c:ext xmlns:c16="http://schemas.microsoft.com/office/drawing/2014/chart" uri="{C3380CC4-5D6E-409C-BE32-E72D297353CC}">
              <c16:uniqueId val="{00000002-D1EA-4E44-ADC7-ACF7DAF86459}"/>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9376</c:v>
                </c:pt>
              </c:numCache>
            </c:numRef>
          </c:val>
          <c:smooth val="0"/>
          <c:extLst>
            <c:ext xmlns:c16="http://schemas.microsoft.com/office/drawing/2014/chart" uri="{C3380CC4-5D6E-409C-BE32-E72D297353CC}">
              <c16:uniqueId val="{00000003-D1EA-4E44-ADC7-ACF7DAF86459}"/>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1758</c:v>
                </c:pt>
              </c:numCache>
            </c:numRef>
          </c:val>
          <c:smooth val="0"/>
          <c:extLst>
            <c:ext xmlns:c16="http://schemas.microsoft.com/office/drawing/2014/chart" uri="{C3380CC4-5D6E-409C-BE32-E72D297353CC}">
              <c16:uniqueId val="{00000004-D1EA-4E44-ADC7-ACF7DAF86459}"/>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790</c:v>
                </c:pt>
              </c:numCache>
            </c:numRef>
          </c:val>
          <c:smooth val="0"/>
          <c:extLst>
            <c:ext xmlns:c16="http://schemas.microsoft.com/office/drawing/2014/chart" uri="{C3380CC4-5D6E-409C-BE32-E72D297353CC}">
              <c16:uniqueId val="{00000005-D1EA-4E44-ADC7-ACF7DAF86459}"/>
            </c:ext>
          </c:extLst>
        </c:ser>
        <c:dLbls>
          <c:showLegendKey val="0"/>
          <c:showVal val="0"/>
          <c:showCatName val="0"/>
          <c:showSerName val="0"/>
          <c:showPercent val="0"/>
          <c:showBubbleSize val="0"/>
        </c:dLbls>
        <c:smooth val="0"/>
        <c:axId val="353976184"/>
        <c:axId val="353972248"/>
      </c:lineChart>
      <c:dateAx>
        <c:axId val="35397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2248"/>
        <c:crosses val="autoZero"/>
        <c:auto val="1"/>
        <c:lblOffset val="100"/>
        <c:baseTimeUnit val="days"/>
      </c:dateAx>
      <c:valAx>
        <c:axId val="35397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1973479</c:v>
                </c:pt>
              </c:numCache>
            </c:numRef>
          </c:val>
          <c:smooth val="0"/>
          <c:extLst>
            <c:ext xmlns:c16="http://schemas.microsoft.com/office/drawing/2014/chart" uri="{C3380CC4-5D6E-409C-BE32-E72D297353CC}">
              <c16:uniqueId val="{00000000-D018-47F1-9205-4ECC94E6EBB3}"/>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4088420</c:v>
                </c:pt>
              </c:numCache>
            </c:numRef>
          </c:val>
          <c:smooth val="0"/>
          <c:extLst>
            <c:ext xmlns:c16="http://schemas.microsoft.com/office/drawing/2014/chart" uri="{C3380CC4-5D6E-409C-BE32-E72D297353CC}">
              <c16:uniqueId val="{00000001-D018-47F1-9205-4ECC94E6EBB3}"/>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914297</c:v>
                </c:pt>
              </c:numCache>
            </c:numRef>
          </c:val>
          <c:smooth val="0"/>
          <c:extLst>
            <c:ext xmlns:c16="http://schemas.microsoft.com/office/drawing/2014/chart" uri="{C3380CC4-5D6E-409C-BE32-E72D297353CC}">
              <c16:uniqueId val="{00000002-D018-47F1-9205-4ECC94E6EBB3}"/>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7060</c:v>
                </c:pt>
              </c:numCache>
            </c:numRef>
          </c:val>
          <c:smooth val="0"/>
          <c:extLst>
            <c:ext xmlns:c16="http://schemas.microsoft.com/office/drawing/2014/chart" uri="{C3380CC4-5D6E-409C-BE32-E72D297353CC}">
              <c16:uniqueId val="{00000003-D018-47F1-9205-4ECC94E6EBB3}"/>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1305</c:v>
                </c:pt>
              </c:numCache>
            </c:numRef>
          </c:val>
          <c:smooth val="0"/>
          <c:extLst>
            <c:ext xmlns:c16="http://schemas.microsoft.com/office/drawing/2014/chart" uri="{C3380CC4-5D6E-409C-BE32-E72D297353CC}">
              <c16:uniqueId val="{00000004-D018-47F1-9205-4ECC94E6EBB3}"/>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560</c:v>
                </c:pt>
              </c:numCache>
            </c:numRef>
          </c:val>
          <c:smooth val="0"/>
          <c:extLst>
            <c:ext xmlns:c16="http://schemas.microsoft.com/office/drawing/2014/chart" uri="{C3380CC4-5D6E-409C-BE32-E72D297353CC}">
              <c16:uniqueId val="{00000005-D018-47F1-9205-4ECC94E6EBB3}"/>
            </c:ext>
          </c:extLst>
        </c:ser>
        <c:dLbls>
          <c:showLegendKey val="0"/>
          <c:showVal val="0"/>
          <c:showCatName val="0"/>
          <c:showSerName val="0"/>
          <c:showPercent val="0"/>
          <c:showBubbleSize val="0"/>
        </c:dLbls>
        <c:smooth val="0"/>
        <c:axId val="444778976"/>
        <c:axId val="444773400"/>
      </c:lineChart>
      <c:dateAx>
        <c:axId val="44477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3400"/>
        <c:crosses val="autoZero"/>
        <c:auto val="1"/>
        <c:lblOffset val="100"/>
        <c:baseTimeUnit val="days"/>
      </c:dateAx>
      <c:valAx>
        <c:axId val="44477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249713</c:v>
                </c:pt>
              </c:numCache>
            </c:numRef>
          </c:val>
          <c:smooth val="0"/>
          <c:extLst>
            <c:ext xmlns:c16="http://schemas.microsoft.com/office/drawing/2014/chart" uri="{C3380CC4-5D6E-409C-BE32-E72D297353CC}">
              <c16:uniqueId val="{00000000-F4A7-4AD9-9F04-FA8D9E2579A9}"/>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618238</c:v>
                </c:pt>
              </c:numCache>
            </c:numRef>
          </c:val>
          <c:smooth val="0"/>
          <c:extLst>
            <c:ext xmlns:c16="http://schemas.microsoft.com/office/drawing/2014/chart" uri="{C3380CC4-5D6E-409C-BE32-E72D297353CC}">
              <c16:uniqueId val="{00000001-F4A7-4AD9-9F04-FA8D9E2579A9}"/>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158780</c:v>
                </c:pt>
              </c:numCache>
            </c:numRef>
          </c:val>
          <c:smooth val="0"/>
          <c:extLst>
            <c:ext xmlns:c16="http://schemas.microsoft.com/office/drawing/2014/chart" uri="{C3380CC4-5D6E-409C-BE32-E72D297353CC}">
              <c16:uniqueId val="{00000002-F4A7-4AD9-9F04-FA8D9E2579A9}"/>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1166</c:v>
                </c:pt>
              </c:numCache>
            </c:numRef>
          </c:val>
          <c:smooth val="0"/>
          <c:extLst>
            <c:ext xmlns:c16="http://schemas.microsoft.com/office/drawing/2014/chart" uri="{C3380CC4-5D6E-409C-BE32-E72D297353CC}">
              <c16:uniqueId val="{00000003-F4A7-4AD9-9F04-FA8D9E2579A9}"/>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131</c:v>
                </c:pt>
              </c:numCache>
            </c:numRef>
          </c:val>
          <c:smooth val="0"/>
          <c:extLst>
            <c:ext xmlns:c16="http://schemas.microsoft.com/office/drawing/2014/chart" uri="{C3380CC4-5D6E-409C-BE32-E72D297353CC}">
              <c16:uniqueId val="{00000004-F4A7-4AD9-9F04-FA8D9E2579A9}"/>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27</c:v>
                </c:pt>
              </c:numCache>
            </c:numRef>
          </c:val>
          <c:smooth val="0"/>
          <c:extLst>
            <c:ext xmlns:c16="http://schemas.microsoft.com/office/drawing/2014/chart" uri="{C3380CC4-5D6E-409C-BE32-E72D297353CC}">
              <c16:uniqueId val="{00000005-F4A7-4AD9-9F04-FA8D9E2579A9}"/>
            </c:ext>
          </c:extLst>
        </c:ser>
        <c:dLbls>
          <c:showLegendKey val="0"/>
          <c:showVal val="0"/>
          <c:showCatName val="0"/>
          <c:showSerName val="0"/>
          <c:showPercent val="0"/>
          <c:showBubbleSize val="0"/>
        </c:dLbls>
        <c:smooth val="0"/>
        <c:axId val="444770448"/>
        <c:axId val="444772088"/>
      </c:lineChart>
      <c:dateAx>
        <c:axId val="44477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2088"/>
        <c:crosses val="autoZero"/>
        <c:auto val="1"/>
        <c:lblOffset val="100"/>
        <c:baseTimeUnit val="days"/>
      </c:dateAx>
      <c:valAx>
        <c:axId val="44477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51</c:v>
                </c:pt>
              </c:numCache>
            </c:numRef>
          </c:val>
          <c:smooth val="0"/>
          <c:extLst>
            <c:ext xmlns:c16="http://schemas.microsoft.com/office/drawing/2014/chart" uri="{C3380CC4-5D6E-409C-BE32-E72D297353CC}">
              <c16:uniqueId val="{00000000-849F-4F4F-9B5C-AD940B8E67F9}"/>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54</c:v>
                </c:pt>
              </c:numCache>
            </c:numRef>
          </c:val>
          <c:smooth val="0"/>
          <c:extLst>
            <c:ext xmlns:c16="http://schemas.microsoft.com/office/drawing/2014/chart" uri="{C3380CC4-5D6E-409C-BE32-E72D297353CC}">
              <c16:uniqueId val="{00000001-849F-4F4F-9B5C-AD940B8E67F9}"/>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9</c:v>
                </c:pt>
              </c:numCache>
            </c:numRef>
          </c:val>
          <c:smooth val="0"/>
          <c:extLst>
            <c:ext xmlns:c16="http://schemas.microsoft.com/office/drawing/2014/chart" uri="{C3380CC4-5D6E-409C-BE32-E72D297353CC}">
              <c16:uniqueId val="{00000002-849F-4F4F-9B5C-AD940B8E67F9}"/>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0</c:v>
                </c:pt>
              </c:numCache>
            </c:numRef>
          </c:val>
          <c:smooth val="0"/>
          <c:extLst>
            <c:ext xmlns:c16="http://schemas.microsoft.com/office/drawing/2014/chart" uri="{C3380CC4-5D6E-409C-BE32-E72D297353CC}">
              <c16:uniqueId val="{00000003-849F-4F4F-9B5C-AD940B8E67F9}"/>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0</c:v>
                </c:pt>
              </c:numCache>
            </c:numRef>
          </c:val>
          <c:smooth val="0"/>
          <c:extLst>
            <c:ext xmlns:c16="http://schemas.microsoft.com/office/drawing/2014/chart" uri="{C3380CC4-5D6E-409C-BE32-E72D297353CC}">
              <c16:uniqueId val="{00000004-849F-4F4F-9B5C-AD940B8E67F9}"/>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0</c:v>
                </c:pt>
              </c:numCache>
            </c:numRef>
          </c:val>
          <c:smooth val="0"/>
          <c:extLst>
            <c:ext xmlns:c16="http://schemas.microsoft.com/office/drawing/2014/chart" uri="{C3380CC4-5D6E-409C-BE32-E72D297353CC}">
              <c16:uniqueId val="{00000005-849F-4F4F-9B5C-AD940B8E67F9}"/>
            </c:ext>
          </c:extLst>
        </c:ser>
        <c:dLbls>
          <c:showLegendKey val="0"/>
          <c:showVal val="0"/>
          <c:showCatName val="0"/>
          <c:showSerName val="0"/>
          <c:showPercent val="0"/>
          <c:showBubbleSize val="0"/>
        </c:dLbls>
        <c:smooth val="0"/>
        <c:axId val="444777336"/>
        <c:axId val="444812760"/>
      </c:lineChart>
      <c:dateAx>
        <c:axId val="44477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2760"/>
        <c:crosses val="autoZero"/>
        <c:auto val="1"/>
        <c:lblOffset val="100"/>
        <c:baseTimeUnit val="days"/>
      </c:dateAx>
      <c:valAx>
        <c:axId val="44481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7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1</c:v>
                </c:pt>
                <c:pt idx="3">
                  <c:v>1</c:v>
                </c:pt>
                <c:pt idx="4">
                  <c:v>1</c:v>
                </c:pt>
                <c:pt idx="5">
                  <c:v>1</c:v>
                </c:pt>
                <c:pt idx="6">
                  <c:v>1</c:v>
                </c:pt>
                <c:pt idx="7">
                  <c:v>1</c:v>
                </c:pt>
                <c:pt idx="8">
                  <c:v>3</c:v>
                </c:pt>
                <c:pt idx="9">
                  <c:v>5</c:v>
                </c:pt>
                <c:pt idx="10">
                  <c:v>6</c:v>
                </c:pt>
                <c:pt idx="11">
                  <c:v>7</c:v>
                </c:pt>
                <c:pt idx="12">
                  <c:v>6</c:v>
                </c:pt>
                <c:pt idx="13">
                  <c:v>5</c:v>
                </c:pt>
                <c:pt idx="14">
                  <c:v>6</c:v>
                </c:pt>
                <c:pt idx="15">
                  <c:v>6</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F04-4368-82AC-BC80D11FB281}"/>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3</c:v>
                </c:pt>
                <c:pt idx="1">
                  <c:v>1</c:v>
                </c:pt>
                <c:pt idx="2">
                  <c:v>1</c:v>
                </c:pt>
                <c:pt idx="3">
                  <c:v>1</c:v>
                </c:pt>
                <c:pt idx="4">
                  <c:v>1</c:v>
                </c:pt>
                <c:pt idx="5">
                  <c:v>1</c:v>
                </c:pt>
                <c:pt idx="6">
                  <c:v>1</c:v>
                </c:pt>
                <c:pt idx="7">
                  <c:v>2</c:v>
                </c:pt>
                <c:pt idx="8">
                  <c:v>2</c:v>
                </c:pt>
                <c:pt idx="9">
                  <c:v>4</c:v>
                </c:pt>
                <c:pt idx="10">
                  <c:v>7</c:v>
                </c:pt>
                <c:pt idx="11">
                  <c:v>7</c:v>
                </c:pt>
                <c:pt idx="12">
                  <c:v>6</c:v>
                </c:pt>
                <c:pt idx="13">
                  <c:v>4</c:v>
                </c:pt>
                <c:pt idx="14">
                  <c:v>6</c:v>
                </c:pt>
                <c:pt idx="15">
                  <c:v>7</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5F04-4368-82AC-BC80D11FB281}"/>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4</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F04-4368-82AC-BC80D11FB281}"/>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F04-4368-82AC-BC80D11FB281}"/>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F04-4368-82AC-BC80D11FB281}"/>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F04-4368-82AC-BC80D11FB281}"/>
            </c:ext>
          </c:extLst>
        </c:ser>
        <c:dLbls>
          <c:showLegendKey val="0"/>
          <c:showVal val="0"/>
          <c:showCatName val="0"/>
          <c:showSerName val="0"/>
          <c:showPercent val="0"/>
          <c:showBubbleSize val="0"/>
        </c:dLbls>
        <c:smooth val="0"/>
        <c:axId val="444820304"/>
        <c:axId val="444811776"/>
      </c:lineChart>
      <c:catAx>
        <c:axId val="44482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11776"/>
        <c:crosses val="autoZero"/>
        <c:auto val="1"/>
        <c:lblAlgn val="ctr"/>
        <c:lblOffset val="100"/>
        <c:noMultiLvlLbl val="0"/>
      </c:catAx>
      <c:valAx>
        <c:axId val="4448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8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Vietnamnet.vn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51</c:v>
                </c:pt>
                <c:pt idx="4">
                  <c:v>0</c:v>
                </c:pt>
                <c:pt idx="5">
                  <c:v>0</c:v>
                </c:pt>
                <c:pt idx="6">
                  <c:v>0</c:v>
                </c:pt>
              </c:numCache>
            </c:numRef>
          </c:val>
          <c:extLst>
            <c:ext xmlns:c16="http://schemas.microsoft.com/office/drawing/2014/chart" uri="{C3380CC4-5D6E-409C-BE32-E72D297353CC}">
              <c16:uniqueId val="{00000000-F3C9-4C32-85A7-B7E5B1B983C1}"/>
            </c:ext>
          </c:extLst>
        </c:ser>
        <c:ser>
          <c:idx val="1"/>
          <c:order val="1"/>
          <c:tx>
            <c:strRef>
              <c:f>Sheet1!$C$1</c:f>
              <c:strCache>
                <c:ptCount val="1"/>
                <c:pt idx="0">
                  <c:v>Đời sống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54</c:v>
                </c:pt>
                <c:pt idx="4">
                  <c:v>0</c:v>
                </c:pt>
                <c:pt idx="5">
                  <c:v>0</c:v>
                </c:pt>
                <c:pt idx="6">
                  <c:v>0</c:v>
                </c:pt>
              </c:numCache>
            </c:numRef>
          </c:val>
          <c:extLst>
            <c:ext xmlns:c16="http://schemas.microsoft.com/office/drawing/2014/chart" uri="{C3380CC4-5D6E-409C-BE32-E72D297353CC}">
              <c16:uniqueId val="{00000001-F3C9-4C32-85A7-B7E5B1B983C1}"/>
            </c:ext>
          </c:extLst>
        </c:ser>
        <c:ser>
          <c:idx val="2"/>
          <c:order val="2"/>
          <c:tx>
            <c:strRef>
              <c:f>Sheet1!$D$1</c:f>
              <c:strCache>
                <c:ptCount val="1"/>
                <c:pt idx="0">
                  <c:v>Đỉnh</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9</c:v>
                </c:pt>
                <c:pt idx="4">
                  <c:v>0</c:v>
                </c:pt>
                <c:pt idx="5">
                  <c:v>0</c:v>
                </c:pt>
                <c:pt idx="6">
                  <c:v>0</c:v>
                </c:pt>
              </c:numCache>
            </c:numRef>
          </c:val>
          <c:extLst>
            <c:ext xmlns:c16="http://schemas.microsoft.com/office/drawing/2014/chart" uri="{C3380CC4-5D6E-409C-BE32-E72D297353CC}">
              <c16:uniqueId val="{00000002-F3C9-4C32-85A7-B7E5B1B983C1}"/>
            </c:ext>
          </c:extLst>
        </c:ser>
        <c:ser>
          <c:idx val="3"/>
          <c:order val="3"/>
          <c:tx>
            <c:strRef>
              <c:f>Sheet1!$E$1</c:f>
              <c:strCache>
                <c:ptCount val="1"/>
                <c:pt idx="0">
                  <c:v>Bão Mạng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F3C9-4C32-85A7-B7E5B1B983C1}"/>
            </c:ext>
          </c:extLst>
        </c:ser>
        <c:ser>
          <c:idx val="4"/>
          <c:order val="4"/>
          <c:tx>
            <c:strRef>
              <c:f>Sheet1!$F$1</c:f>
              <c:strCache>
                <c:ptCount val="1"/>
                <c:pt idx="0">
                  <c:v>Mất điện</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F3C9-4C32-85A7-B7E5B1B983C1}"/>
            </c:ext>
          </c:extLst>
        </c:ser>
        <c:ser>
          <c:idx val="5"/>
          <c:order val="5"/>
          <c:tx>
            <c:strRef>
              <c:f>Sheet1!$G$1</c:f>
              <c:strCache>
                <c:ptCount val="1"/>
                <c:pt idx="0">
                  <c:v>High five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F3C9-4C32-85A7-B7E5B1B983C1}"/>
            </c:ext>
          </c:extLst>
        </c:ser>
        <c:dLbls>
          <c:showLegendKey val="0"/>
          <c:showVal val="0"/>
          <c:showCatName val="0"/>
          <c:showSerName val="0"/>
          <c:showPercent val="0"/>
          <c:showBubbleSize val="0"/>
        </c:dLbls>
        <c:gapWidth val="219"/>
        <c:overlap val="-27"/>
        <c:axId val="443533952"/>
        <c:axId val="443539200"/>
      </c:barChart>
      <c:catAx>
        <c:axId val="44353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39200"/>
        <c:crosses val="autoZero"/>
        <c:auto val="1"/>
        <c:lblAlgn val="ctr"/>
        <c:lblOffset val="100"/>
        <c:noMultiLvlLbl val="0"/>
      </c:catAx>
      <c:valAx>
        <c:axId val="44353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3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Sheet1!$B$2:$B$7</c:f>
              <c:numCache>
                <c:formatCode>General</c:formatCode>
                <c:ptCount val="6"/>
                <c:pt idx="0">
                  <c:v>46</c:v>
                </c:pt>
                <c:pt idx="1">
                  <c:v>49</c:v>
                </c:pt>
                <c:pt idx="2">
                  <c:v>7</c:v>
                </c:pt>
                <c:pt idx="3">
                  <c:v>0</c:v>
                </c:pt>
                <c:pt idx="4">
                  <c:v>0</c:v>
                </c:pt>
                <c:pt idx="5">
                  <c:v>0</c:v>
                </c:pt>
              </c:numCache>
            </c:numRef>
          </c:val>
          <c:extLst>
            <c:ext xmlns:c16="http://schemas.microsoft.com/office/drawing/2014/chart" uri="{C3380CC4-5D6E-409C-BE32-E72D297353CC}">
              <c16:uniqueId val="{00000000-B0DA-49A8-8405-AB6DE27E1B8E}"/>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Sheet1!$C$2:$C$7</c:f>
              <c:numCache>
                <c:formatCode>General</c:formatCode>
                <c:ptCount val="6"/>
                <c:pt idx="0">
                  <c:v>3</c:v>
                </c:pt>
                <c:pt idx="1">
                  <c:v>0</c:v>
                </c:pt>
                <c:pt idx="2">
                  <c:v>0</c:v>
                </c:pt>
                <c:pt idx="3">
                  <c:v>0</c:v>
                </c:pt>
                <c:pt idx="4">
                  <c:v>0</c:v>
                </c:pt>
                <c:pt idx="5">
                  <c:v>0</c:v>
                </c:pt>
              </c:numCache>
            </c:numRef>
          </c:val>
          <c:extLst>
            <c:ext xmlns:c16="http://schemas.microsoft.com/office/drawing/2014/chart" uri="{C3380CC4-5D6E-409C-BE32-E72D297353CC}">
              <c16:uniqueId val="{00000001-B0DA-49A8-8405-AB6DE27E1B8E}"/>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Sheet1!$D$2:$D$7</c:f>
              <c:numCache>
                <c:formatCode>General</c:formatCode>
                <c:ptCount val="6"/>
                <c:pt idx="0">
                  <c:v>2</c:v>
                </c:pt>
                <c:pt idx="1">
                  <c:v>5</c:v>
                </c:pt>
                <c:pt idx="2">
                  <c:v>2</c:v>
                </c:pt>
                <c:pt idx="3">
                  <c:v>0</c:v>
                </c:pt>
                <c:pt idx="4">
                  <c:v>0</c:v>
                </c:pt>
                <c:pt idx="5">
                  <c:v>0</c:v>
                </c:pt>
              </c:numCache>
            </c:numRef>
          </c:val>
          <c:extLst>
            <c:ext xmlns:c16="http://schemas.microsoft.com/office/drawing/2014/chart" uri="{C3380CC4-5D6E-409C-BE32-E72D297353CC}">
              <c16:uniqueId val="{00000002-B0DA-49A8-8405-AB6DE27E1B8E}"/>
            </c:ext>
          </c:extLst>
        </c:ser>
        <c:dLbls>
          <c:showLegendKey val="0"/>
          <c:showVal val="0"/>
          <c:showCatName val="0"/>
          <c:showSerName val="0"/>
          <c:showPercent val="0"/>
          <c:showBubbleSize val="0"/>
        </c:dLbls>
        <c:gapWidth val="150"/>
        <c:overlap val="100"/>
        <c:axId val="443541168"/>
        <c:axId val="443532968"/>
      </c:barChart>
      <c:catAx>
        <c:axId val="44354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32968"/>
        <c:crosses val="autoZero"/>
        <c:auto val="1"/>
        <c:lblAlgn val="ctr"/>
        <c:lblOffset val="100"/>
        <c:noMultiLvlLbl val="0"/>
      </c:catAx>
      <c:valAx>
        <c:axId val="443532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4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Vietnamnet.vn</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3.3501562740713602E-3</c:v>
                </c:pt>
                <c:pt idx="1">
                  <c:v>3.3902292433053698E-2</c:v>
                </c:pt>
                <c:pt idx="2">
                  <c:v>2.2647182516471898E-2</c:v>
                </c:pt>
              </c:numCache>
            </c:numRef>
          </c:val>
          <c:extLst>
            <c:ext xmlns:c16="http://schemas.microsoft.com/office/drawing/2014/chart" uri="{C3380CC4-5D6E-409C-BE32-E72D297353CC}">
              <c16:uniqueId val="{00000000-35E0-498C-A122-1C6EB38C0C1E}"/>
            </c:ext>
          </c:extLst>
        </c:ser>
        <c:ser>
          <c:idx val="1"/>
          <c:order val="1"/>
          <c:tx>
            <c:strRef>
              <c:f>Sheet1!$C$1</c:f>
              <c:strCache>
                <c:ptCount val="1"/>
                <c:pt idx="0">
                  <c:v>Đời sống</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5.7095214033629103E-3</c:v>
                </c:pt>
                <c:pt idx="1">
                  <c:v>0</c:v>
                </c:pt>
                <c:pt idx="2">
                  <c:v>4.4220096986471898E-2</c:v>
                </c:pt>
              </c:numCache>
            </c:numRef>
          </c:val>
          <c:extLst>
            <c:ext xmlns:c16="http://schemas.microsoft.com/office/drawing/2014/chart" uri="{C3380CC4-5D6E-409C-BE32-E72D297353CC}">
              <c16:uniqueId val="{00000001-35E0-498C-A122-1C6EB38C0C1E}"/>
            </c:ext>
          </c:extLst>
        </c:ser>
        <c:ser>
          <c:idx val="2"/>
          <c:order val="2"/>
          <c:tx>
            <c:strRef>
              <c:f>Sheet1!$D$1</c:f>
              <c:strCache>
                <c:ptCount val="1"/>
                <c:pt idx="0">
                  <c:v>Đỉnh</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0">
                  <c:v>1.39000019300855E-2</c:v>
                </c:pt>
                <c:pt idx="1">
                  <c:v>0</c:v>
                </c:pt>
                <c:pt idx="2">
                  <c:v>1.40439118160855E-2</c:v>
                </c:pt>
              </c:numCache>
            </c:numRef>
          </c:val>
          <c:extLst>
            <c:ext xmlns:c16="http://schemas.microsoft.com/office/drawing/2014/chart" uri="{C3380CC4-5D6E-409C-BE32-E72D297353CC}">
              <c16:uniqueId val="{00000002-35E0-498C-A122-1C6EB38C0C1E}"/>
            </c:ext>
          </c:extLst>
        </c:ser>
        <c:ser>
          <c:idx val="3"/>
          <c:order val="3"/>
          <c:tx>
            <c:strRef>
              <c:f>Sheet1!$E$1</c:f>
              <c:strCache>
                <c:ptCount val="1"/>
                <c:pt idx="0">
                  <c:v>Bão Mạng</c:v>
                </c:pt>
              </c:strCache>
            </c:strRef>
          </c:tx>
          <c:spPr>
            <a:solidFill>
              <a:schemeClr val="accent4"/>
            </a:solidFill>
            <a:ln>
              <a:noFill/>
            </a:ln>
            <a:effectLst/>
          </c:spPr>
          <c:invertIfNegative val="0"/>
          <c:cat>
            <c:strRef>
              <c:f>Sheet1!$A$2:$A$4</c:f>
              <c:strCache>
                <c:ptCount val="3"/>
                <c:pt idx="0">
                  <c:v>Link</c:v>
                </c:pt>
                <c:pt idx="1">
                  <c:v>Photo</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35E0-498C-A122-1C6EB38C0C1E}"/>
            </c:ext>
          </c:extLst>
        </c:ser>
        <c:ser>
          <c:idx val="4"/>
          <c:order val="4"/>
          <c:tx>
            <c:strRef>
              <c:f>Sheet1!$F$1</c:f>
              <c:strCache>
                <c:ptCount val="1"/>
                <c:pt idx="0">
                  <c:v>Mất điện</c:v>
                </c:pt>
              </c:strCache>
            </c:strRef>
          </c:tx>
          <c:spPr>
            <a:solidFill>
              <a:schemeClr val="accent5"/>
            </a:solidFill>
            <a:ln>
              <a:noFill/>
            </a:ln>
            <a:effectLst/>
          </c:spPr>
          <c:invertIfNegative val="0"/>
          <c:cat>
            <c:strRef>
              <c:f>Sheet1!$A$2:$A$4</c:f>
              <c:strCache>
                <c:ptCount val="3"/>
                <c:pt idx="0">
                  <c:v>Link</c:v>
                </c:pt>
                <c:pt idx="1">
                  <c:v>Photo</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35E0-498C-A122-1C6EB38C0C1E}"/>
            </c:ext>
          </c:extLst>
        </c:ser>
        <c:ser>
          <c:idx val="5"/>
          <c:order val="5"/>
          <c:tx>
            <c:strRef>
              <c:f>Sheet1!$G$1</c:f>
              <c:strCache>
                <c:ptCount val="1"/>
                <c:pt idx="0">
                  <c:v>High five</c:v>
                </c:pt>
              </c:strCache>
            </c:strRef>
          </c:tx>
          <c:spPr>
            <a:solidFill>
              <a:schemeClr val="accent6"/>
            </a:solidFill>
            <a:ln>
              <a:noFill/>
            </a:ln>
            <a:effectLst/>
          </c:spPr>
          <c:invertIfNegative val="0"/>
          <c:cat>
            <c:strRef>
              <c:f>Sheet1!$A$2:$A$4</c:f>
              <c:strCache>
                <c:ptCount val="3"/>
                <c:pt idx="0">
                  <c:v>Link</c:v>
                </c:pt>
                <c:pt idx="1">
                  <c:v>Photo</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35E0-498C-A122-1C6EB38C0C1E}"/>
            </c:ext>
          </c:extLst>
        </c:ser>
        <c:dLbls>
          <c:showLegendKey val="0"/>
          <c:showVal val="0"/>
          <c:showCatName val="0"/>
          <c:showSerName val="0"/>
          <c:showPercent val="0"/>
          <c:showBubbleSize val="0"/>
        </c:dLbls>
        <c:gapWidth val="219"/>
        <c:overlap val="-27"/>
        <c:axId val="443534936"/>
        <c:axId val="443535264"/>
      </c:barChart>
      <c:catAx>
        <c:axId val="44353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35264"/>
        <c:crosses val="autoZero"/>
        <c:auto val="1"/>
        <c:lblAlgn val="ctr"/>
        <c:lblOffset val="100"/>
        <c:noMultiLvlLbl val="0"/>
      </c:catAx>
      <c:valAx>
        <c:axId val="44353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3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122</c:v>
                </c:pt>
              </c:numCache>
            </c:numRef>
          </c:val>
          <c:smooth val="0"/>
          <c:extLst>
            <c:ext xmlns:c16="http://schemas.microsoft.com/office/drawing/2014/chart" uri="{C3380CC4-5D6E-409C-BE32-E72D297353CC}">
              <c16:uniqueId val="{00000000-5639-4EF5-819F-4869F02FC62D}"/>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168</c:v>
                </c:pt>
              </c:numCache>
            </c:numRef>
          </c:val>
          <c:smooth val="0"/>
          <c:extLst>
            <c:ext xmlns:c16="http://schemas.microsoft.com/office/drawing/2014/chart" uri="{C3380CC4-5D6E-409C-BE32-E72D297353CC}">
              <c16:uniqueId val="{00000001-5639-4EF5-819F-4869F02FC62D}"/>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117</c:v>
                </c:pt>
              </c:numCache>
            </c:numRef>
          </c:val>
          <c:smooth val="0"/>
          <c:extLst>
            <c:ext xmlns:c16="http://schemas.microsoft.com/office/drawing/2014/chart" uri="{C3380CC4-5D6E-409C-BE32-E72D297353CC}">
              <c16:uniqueId val="{00000002-5639-4EF5-819F-4869F02FC62D}"/>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0</c:v>
                </c:pt>
              </c:numCache>
            </c:numRef>
          </c:val>
          <c:smooth val="0"/>
          <c:extLst>
            <c:ext xmlns:c16="http://schemas.microsoft.com/office/drawing/2014/chart" uri="{C3380CC4-5D6E-409C-BE32-E72D297353CC}">
              <c16:uniqueId val="{00000003-5639-4EF5-819F-4869F02FC62D}"/>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0</c:v>
                </c:pt>
              </c:numCache>
            </c:numRef>
          </c:val>
          <c:smooth val="0"/>
          <c:extLst>
            <c:ext xmlns:c16="http://schemas.microsoft.com/office/drawing/2014/chart" uri="{C3380CC4-5D6E-409C-BE32-E72D297353CC}">
              <c16:uniqueId val="{00000004-5639-4EF5-819F-4869F02FC62D}"/>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0</c:v>
                </c:pt>
              </c:numCache>
            </c:numRef>
          </c:val>
          <c:smooth val="0"/>
          <c:extLst>
            <c:ext xmlns:c16="http://schemas.microsoft.com/office/drawing/2014/chart" uri="{C3380CC4-5D6E-409C-BE32-E72D297353CC}">
              <c16:uniqueId val="{00000005-5639-4EF5-819F-4869F02FC62D}"/>
            </c:ext>
          </c:extLst>
        </c:ser>
        <c:dLbls>
          <c:showLegendKey val="0"/>
          <c:showVal val="0"/>
          <c:showCatName val="0"/>
          <c:showSerName val="0"/>
          <c:showPercent val="0"/>
          <c:showBubbleSize val="0"/>
        </c:dLbls>
        <c:smooth val="0"/>
        <c:axId val="398137704"/>
        <c:axId val="398140984"/>
      </c:lineChart>
      <c:dateAx>
        <c:axId val="39813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40984"/>
        <c:crosses val="autoZero"/>
        <c:auto val="1"/>
        <c:lblOffset val="100"/>
        <c:baseTimeUnit val="days"/>
      </c:dateAx>
      <c:valAx>
        <c:axId val="39814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3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Sheet1!$B$2:$B$7</c:f>
              <c:numCache>
                <c:formatCode>General</c:formatCode>
                <c:ptCount val="6"/>
                <c:pt idx="0">
                  <c:v>6229</c:v>
                </c:pt>
                <c:pt idx="1">
                  <c:v>9084</c:v>
                </c:pt>
                <c:pt idx="2">
                  <c:v>1058</c:v>
                </c:pt>
                <c:pt idx="3">
                  <c:v>0</c:v>
                </c:pt>
                <c:pt idx="4">
                  <c:v>0</c:v>
                </c:pt>
                <c:pt idx="5">
                  <c:v>0</c:v>
                </c:pt>
              </c:numCache>
            </c:numRef>
          </c:val>
          <c:extLst>
            <c:ext xmlns:c16="http://schemas.microsoft.com/office/drawing/2014/chart" uri="{C3380CC4-5D6E-409C-BE32-E72D297353CC}">
              <c16:uniqueId val="{00000000-8D9C-48AA-A519-883D13389C29}"/>
            </c:ext>
          </c:extLst>
        </c:ser>
        <c:dLbls>
          <c:showLegendKey val="0"/>
          <c:showVal val="0"/>
          <c:showCatName val="0"/>
          <c:showSerName val="0"/>
          <c:showPercent val="0"/>
          <c:showBubbleSize val="0"/>
        </c:dLbls>
        <c:gapWidth val="219"/>
        <c:overlap val="-27"/>
        <c:axId val="398144264"/>
        <c:axId val="398142952"/>
      </c:barChart>
      <c:catAx>
        <c:axId val="39814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42952"/>
        <c:crosses val="autoZero"/>
        <c:auto val="1"/>
        <c:lblAlgn val="ctr"/>
        <c:lblOffset val="100"/>
        <c:noMultiLvlLbl val="0"/>
      </c:catAx>
      <c:valAx>
        <c:axId val="39814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4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32</c:v>
                </c:pt>
              </c:numCache>
            </c:numRef>
          </c:val>
          <c:smooth val="0"/>
          <c:extLst>
            <c:ext xmlns:c16="http://schemas.microsoft.com/office/drawing/2014/chart" uri="{C3380CC4-5D6E-409C-BE32-E72D297353CC}">
              <c16:uniqueId val="{00000000-8809-4205-B767-28E5DE8C1A1B}"/>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33</c:v>
                </c:pt>
              </c:numCache>
            </c:numRef>
          </c:val>
          <c:smooth val="0"/>
          <c:extLst>
            <c:ext xmlns:c16="http://schemas.microsoft.com/office/drawing/2014/chart" uri="{C3380CC4-5D6E-409C-BE32-E72D297353CC}">
              <c16:uniqueId val="{00000001-8809-4205-B767-28E5DE8C1A1B}"/>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23</c:v>
                </c:pt>
              </c:numCache>
            </c:numRef>
          </c:val>
          <c:smooth val="0"/>
          <c:extLst>
            <c:ext xmlns:c16="http://schemas.microsoft.com/office/drawing/2014/chart" uri="{C3380CC4-5D6E-409C-BE32-E72D297353CC}">
              <c16:uniqueId val="{00000002-8809-4205-B767-28E5DE8C1A1B}"/>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0</c:v>
                </c:pt>
              </c:numCache>
            </c:numRef>
          </c:val>
          <c:smooth val="0"/>
          <c:extLst>
            <c:ext xmlns:c16="http://schemas.microsoft.com/office/drawing/2014/chart" uri="{C3380CC4-5D6E-409C-BE32-E72D297353CC}">
              <c16:uniqueId val="{00000003-8809-4205-B767-28E5DE8C1A1B}"/>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0</c:v>
                </c:pt>
              </c:numCache>
            </c:numRef>
          </c:val>
          <c:smooth val="0"/>
          <c:extLst>
            <c:ext xmlns:c16="http://schemas.microsoft.com/office/drawing/2014/chart" uri="{C3380CC4-5D6E-409C-BE32-E72D297353CC}">
              <c16:uniqueId val="{00000004-8809-4205-B767-28E5DE8C1A1B}"/>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0</c:v>
                </c:pt>
              </c:numCache>
            </c:numRef>
          </c:val>
          <c:smooth val="0"/>
          <c:extLst>
            <c:ext xmlns:c16="http://schemas.microsoft.com/office/drawing/2014/chart" uri="{C3380CC4-5D6E-409C-BE32-E72D297353CC}">
              <c16:uniqueId val="{00000005-8809-4205-B767-28E5DE8C1A1B}"/>
            </c:ext>
          </c:extLst>
        </c:ser>
        <c:dLbls>
          <c:showLegendKey val="0"/>
          <c:showVal val="0"/>
          <c:showCatName val="0"/>
          <c:showSerName val="0"/>
          <c:showPercent val="0"/>
          <c:showBubbleSize val="0"/>
        </c:dLbls>
        <c:smooth val="0"/>
        <c:axId val="398145576"/>
        <c:axId val="398155744"/>
      </c:lineChart>
      <c:dateAx>
        <c:axId val="39814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5744"/>
        <c:crosses val="autoZero"/>
        <c:auto val="1"/>
        <c:lblOffset val="100"/>
        <c:baseTimeUnit val="days"/>
      </c:dateAx>
      <c:valAx>
        <c:axId val="39815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4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Vietnamnet.vn</c:v>
                </c:pt>
              </c:strCache>
            </c:strRef>
          </c:tx>
          <c:spPr>
            <a:ln w="28575" cap="rnd">
              <a:solidFill>
                <a:schemeClr val="accent1"/>
              </a:solidFill>
              <a:round/>
            </a:ln>
            <a:effectLst/>
          </c:spPr>
          <c:marker>
            <c:symbol val="none"/>
          </c:marker>
          <c:cat>
            <c:numRef>
              <c:f>Sheet1!$A$2</c:f>
              <c:numCache>
                <c:formatCode>m/d/yyyy</c:formatCode>
                <c:ptCount val="1"/>
                <c:pt idx="0">
                  <c:v>43559</c:v>
                </c:pt>
              </c:numCache>
            </c:numRef>
          </c:cat>
          <c:val>
            <c:numRef>
              <c:f>Sheet1!$B$2</c:f>
              <c:numCache>
                <c:formatCode>General</c:formatCode>
                <c:ptCount val="1"/>
                <c:pt idx="0">
                  <c:v>12</c:v>
                </c:pt>
              </c:numCache>
            </c:numRef>
          </c:val>
          <c:smooth val="0"/>
          <c:extLst>
            <c:ext xmlns:c16="http://schemas.microsoft.com/office/drawing/2014/chart" uri="{C3380CC4-5D6E-409C-BE32-E72D297353CC}">
              <c16:uniqueId val="{00000000-32F8-4380-AE51-E95C6D6215B1}"/>
            </c:ext>
          </c:extLst>
        </c:ser>
        <c:ser>
          <c:idx val="1"/>
          <c:order val="1"/>
          <c:tx>
            <c:strRef>
              <c:f>Sheet1!$C$1</c:f>
              <c:strCache>
                <c:ptCount val="1"/>
                <c:pt idx="0">
                  <c:v>Đời sống</c:v>
                </c:pt>
              </c:strCache>
            </c:strRef>
          </c:tx>
          <c:spPr>
            <a:ln w="28575" cap="rnd">
              <a:solidFill>
                <a:schemeClr val="accent2"/>
              </a:solidFill>
              <a:round/>
            </a:ln>
            <a:effectLst/>
          </c:spPr>
          <c:marker>
            <c:symbol val="none"/>
          </c:marker>
          <c:cat>
            <c:numRef>
              <c:f>Sheet1!$A$2</c:f>
              <c:numCache>
                <c:formatCode>m/d/yyyy</c:formatCode>
                <c:ptCount val="1"/>
                <c:pt idx="0">
                  <c:v>43559</c:v>
                </c:pt>
              </c:numCache>
            </c:numRef>
          </c:cat>
          <c:val>
            <c:numRef>
              <c:f>Sheet1!$C$2</c:f>
              <c:numCache>
                <c:formatCode>General</c:formatCode>
                <c:ptCount val="1"/>
                <c:pt idx="0">
                  <c:v>30</c:v>
                </c:pt>
              </c:numCache>
            </c:numRef>
          </c:val>
          <c:smooth val="0"/>
          <c:extLst>
            <c:ext xmlns:c16="http://schemas.microsoft.com/office/drawing/2014/chart" uri="{C3380CC4-5D6E-409C-BE32-E72D297353CC}">
              <c16:uniqueId val="{00000001-32F8-4380-AE51-E95C6D6215B1}"/>
            </c:ext>
          </c:extLst>
        </c:ser>
        <c:ser>
          <c:idx val="2"/>
          <c:order val="2"/>
          <c:tx>
            <c:strRef>
              <c:f>Sheet1!$D$1</c:f>
              <c:strCache>
                <c:ptCount val="1"/>
                <c:pt idx="0">
                  <c:v>Đỉnh</c:v>
                </c:pt>
              </c:strCache>
            </c:strRef>
          </c:tx>
          <c:spPr>
            <a:ln w="28575" cap="rnd">
              <a:solidFill>
                <a:schemeClr val="accent3"/>
              </a:solidFill>
              <a:round/>
            </a:ln>
            <a:effectLst/>
          </c:spPr>
          <c:marker>
            <c:symbol val="none"/>
          </c:marker>
          <c:cat>
            <c:numRef>
              <c:f>Sheet1!$A$2</c:f>
              <c:numCache>
                <c:formatCode>m/d/yyyy</c:formatCode>
                <c:ptCount val="1"/>
                <c:pt idx="0">
                  <c:v>43559</c:v>
                </c:pt>
              </c:numCache>
            </c:numRef>
          </c:cat>
          <c:val>
            <c:numRef>
              <c:f>Sheet1!$D$2</c:f>
              <c:numCache>
                <c:formatCode>General</c:formatCode>
                <c:ptCount val="1"/>
                <c:pt idx="0">
                  <c:v>13</c:v>
                </c:pt>
              </c:numCache>
            </c:numRef>
          </c:val>
          <c:smooth val="0"/>
          <c:extLst>
            <c:ext xmlns:c16="http://schemas.microsoft.com/office/drawing/2014/chart" uri="{C3380CC4-5D6E-409C-BE32-E72D297353CC}">
              <c16:uniqueId val="{00000002-32F8-4380-AE51-E95C6D6215B1}"/>
            </c:ext>
          </c:extLst>
        </c:ser>
        <c:ser>
          <c:idx val="3"/>
          <c:order val="3"/>
          <c:tx>
            <c:strRef>
              <c:f>Sheet1!$E$1</c:f>
              <c:strCache>
                <c:ptCount val="1"/>
                <c:pt idx="0">
                  <c:v>Bão Mạng</c:v>
                </c:pt>
              </c:strCache>
            </c:strRef>
          </c:tx>
          <c:spPr>
            <a:ln w="28575" cap="rnd">
              <a:solidFill>
                <a:schemeClr val="accent4"/>
              </a:solidFill>
              <a:round/>
            </a:ln>
            <a:effectLst/>
          </c:spPr>
          <c:marker>
            <c:symbol val="none"/>
          </c:marker>
          <c:cat>
            <c:numRef>
              <c:f>Sheet1!$A$2</c:f>
              <c:numCache>
                <c:formatCode>m/d/yyyy</c:formatCode>
                <c:ptCount val="1"/>
                <c:pt idx="0">
                  <c:v>43559</c:v>
                </c:pt>
              </c:numCache>
            </c:numRef>
          </c:cat>
          <c:val>
            <c:numRef>
              <c:f>Sheet1!$E$2</c:f>
              <c:numCache>
                <c:formatCode>General</c:formatCode>
                <c:ptCount val="1"/>
                <c:pt idx="0">
                  <c:v>0</c:v>
                </c:pt>
              </c:numCache>
            </c:numRef>
          </c:val>
          <c:smooth val="0"/>
          <c:extLst>
            <c:ext xmlns:c16="http://schemas.microsoft.com/office/drawing/2014/chart" uri="{C3380CC4-5D6E-409C-BE32-E72D297353CC}">
              <c16:uniqueId val="{00000003-32F8-4380-AE51-E95C6D6215B1}"/>
            </c:ext>
          </c:extLst>
        </c:ser>
        <c:ser>
          <c:idx val="4"/>
          <c:order val="4"/>
          <c:tx>
            <c:strRef>
              <c:f>Sheet1!$F$1</c:f>
              <c:strCache>
                <c:ptCount val="1"/>
                <c:pt idx="0">
                  <c:v>Mất điện</c:v>
                </c:pt>
              </c:strCache>
            </c:strRef>
          </c:tx>
          <c:spPr>
            <a:ln w="28575" cap="rnd">
              <a:solidFill>
                <a:schemeClr val="accent5"/>
              </a:solidFill>
              <a:round/>
            </a:ln>
            <a:effectLst/>
          </c:spPr>
          <c:marker>
            <c:symbol val="none"/>
          </c:marker>
          <c:cat>
            <c:numRef>
              <c:f>Sheet1!$A$2</c:f>
              <c:numCache>
                <c:formatCode>m/d/yyyy</c:formatCode>
                <c:ptCount val="1"/>
                <c:pt idx="0">
                  <c:v>43559</c:v>
                </c:pt>
              </c:numCache>
            </c:numRef>
          </c:cat>
          <c:val>
            <c:numRef>
              <c:f>Sheet1!$F$2</c:f>
              <c:numCache>
                <c:formatCode>General</c:formatCode>
                <c:ptCount val="1"/>
                <c:pt idx="0">
                  <c:v>0</c:v>
                </c:pt>
              </c:numCache>
            </c:numRef>
          </c:val>
          <c:smooth val="0"/>
          <c:extLst>
            <c:ext xmlns:c16="http://schemas.microsoft.com/office/drawing/2014/chart" uri="{C3380CC4-5D6E-409C-BE32-E72D297353CC}">
              <c16:uniqueId val="{00000004-32F8-4380-AE51-E95C6D6215B1}"/>
            </c:ext>
          </c:extLst>
        </c:ser>
        <c:ser>
          <c:idx val="5"/>
          <c:order val="5"/>
          <c:tx>
            <c:strRef>
              <c:f>Sheet1!$G$1</c:f>
              <c:strCache>
                <c:ptCount val="1"/>
                <c:pt idx="0">
                  <c:v>High five</c:v>
                </c:pt>
              </c:strCache>
            </c:strRef>
          </c:tx>
          <c:spPr>
            <a:ln w="28575" cap="rnd">
              <a:solidFill>
                <a:schemeClr val="accent6"/>
              </a:solidFill>
              <a:round/>
            </a:ln>
            <a:effectLst/>
          </c:spPr>
          <c:marker>
            <c:symbol val="none"/>
          </c:marker>
          <c:cat>
            <c:numRef>
              <c:f>Sheet1!$A$2</c:f>
              <c:numCache>
                <c:formatCode>m/d/yyyy</c:formatCode>
                <c:ptCount val="1"/>
                <c:pt idx="0">
                  <c:v>43559</c:v>
                </c:pt>
              </c:numCache>
            </c:numRef>
          </c:cat>
          <c:val>
            <c:numRef>
              <c:f>Sheet1!$G$2</c:f>
              <c:numCache>
                <c:formatCode>General</c:formatCode>
                <c:ptCount val="1"/>
                <c:pt idx="0">
                  <c:v>0</c:v>
                </c:pt>
              </c:numCache>
            </c:numRef>
          </c:val>
          <c:smooth val="0"/>
          <c:extLst>
            <c:ext xmlns:c16="http://schemas.microsoft.com/office/drawing/2014/chart" uri="{C3380CC4-5D6E-409C-BE32-E72D297353CC}">
              <c16:uniqueId val="{00000005-32F8-4380-AE51-E95C6D6215B1}"/>
            </c:ext>
          </c:extLst>
        </c:ser>
        <c:dLbls>
          <c:showLegendKey val="0"/>
          <c:showVal val="0"/>
          <c:showCatName val="0"/>
          <c:showSerName val="0"/>
          <c:showPercent val="0"/>
          <c:showBubbleSize val="0"/>
        </c:dLbls>
        <c:smooth val="0"/>
        <c:axId val="398153776"/>
        <c:axId val="398154104"/>
      </c:lineChart>
      <c:dateAx>
        <c:axId val="39815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4104"/>
        <c:crosses val="autoZero"/>
        <c:auto val="1"/>
        <c:lblOffset val="100"/>
        <c:baseTimeUnit val="days"/>
      </c:dateAx>
      <c:valAx>
        <c:axId val="39815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Sheet1!$B$2:$B$7</c:f>
              <c:numCache>
                <c:formatCode>General</c:formatCode>
                <c:ptCount val="6"/>
                <c:pt idx="0">
                  <c:v>13442</c:v>
                </c:pt>
                <c:pt idx="1">
                  <c:v>16056</c:v>
                </c:pt>
                <c:pt idx="2">
                  <c:v>79202</c:v>
                </c:pt>
                <c:pt idx="3">
                  <c:v>0</c:v>
                </c:pt>
                <c:pt idx="4">
                  <c:v>0</c:v>
                </c:pt>
                <c:pt idx="5">
                  <c:v>0</c:v>
                </c:pt>
              </c:numCache>
            </c:numRef>
          </c:val>
          <c:extLst>
            <c:ext xmlns:c16="http://schemas.microsoft.com/office/drawing/2014/chart" uri="{C3380CC4-5D6E-409C-BE32-E72D297353CC}">
              <c16:uniqueId val="{00000000-D7E2-4562-8B7F-E1B1C0BFA60D}"/>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Sheet1!$C$2:$C$7</c:f>
              <c:numCache>
                <c:formatCode>General</c:formatCode>
                <c:ptCount val="6"/>
                <c:pt idx="0">
                  <c:v>53332</c:v>
                </c:pt>
                <c:pt idx="1">
                  <c:v>127150</c:v>
                </c:pt>
                <c:pt idx="2">
                  <c:v>0</c:v>
                </c:pt>
                <c:pt idx="3">
                  <c:v>0</c:v>
                </c:pt>
                <c:pt idx="4">
                  <c:v>0</c:v>
                </c:pt>
                <c:pt idx="5">
                  <c:v>0</c:v>
                </c:pt>
              </c:numCache>
            </c:numRef>
          </c:val>
          <c:extLst>
            <c:ext xmlns:c16="http://schemas.microsoft.com/office/drawing/2014/chart" uri="{C3380CC4-5D6E-409C-BE32-E72D297353CC}">
              <c16:uniqueId val="{00000001-D7E2-4562-8B7F-E1B1C0BFA60D}"/>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Vietnamnet.vn</c:v>
                </c:pt>
                <c:pt idx="1">
                  <c:v>Đời sống</c:v>
                </c:pt>
                <c:pt idx="2">
                  <c:v>Đỉnh</c:v>
                </c:pt>
                <c:pt idx="3">
                  <c:v>Bão Mạng</c:v>
                </c:pt>
                <c:pt idx="4">
                  <c:v>Mất điện</c:v>
                </c:pt>
                <c:pt idx="5">
                  <c:v>High five</c:v>
                </c:pt>
              </c:strCache>
            </c:strRef>
          </c:cat>
          <c:val>
            <c:numRef>
              <c:f>Sheet1!$D$2:$D$7</c:f>
              <c:numCache>
                <c:formatCode>General</c:formatCode>
                <c:ptCount val="6"/>
                <c:pt idx="0">
                  <c:v>110048</c:v>
                </c:pt>
                <c:pt idx="1">
                  <c:v>112716</c:v>
                </c:pt>
                <c:pt idx="2">
                  <c:v>35916</c:v>
                </c:pt>
                <c:pt idx="3">
                  <c:v>0</c:v>
                </c:pt>
                <c:pt idx="4">
                  <c:v>0</c:v>
                </c:pt>
                <c:pt idx="5">
                  <c:v>0</c:v>
                </c:pt>
              </c:numCache>
            </c:numRef>
          </c:val>
          <c:extLst>
            <c:ext xmlns:c16="http://schemas.microsoft.com/office/drawing/2014/chart" uri="{C3380CC4-5D6E-409C-BE32-E72D297353CC}">
              <c16:uniqueId val="{00000002-D7E2-4562-8B7F-E1B1C0BFA60D}"/>
            </c:ext>
          </c:extLst>
        </c:ser>
        <c:dLbls>
          <c:showLegendKey val="0"/>
          <c:showVal val="0"/>
          <c:showCatName val="0"/>
          <c:showSerName val="0"/>
          <c:showPercent val="0"/>
          <c:showBubbleSize val="0"/>
        </c:dLbls>
        <c:gapWidth val="219"/>
        <c:overlap val="-27"/>
        <c:axId val="398156728"/>
        <c:axId val="398157056"/>
      </c:barChart>
      <c:catAx>
        <c:axId val="39815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7056"/>
        <c:crosses val="autoZero"/>
        <c:auto val="1"/>
        <c:lblAlgn val="ctr"/>
        <c:lblOffset val="100"/>
        <c:noMultiLvlLbl val="0"/>
      </c:catAx>
      <c:valAx>
        <c:axId val="39815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Video</c:v>
                </c:pt>
              </c:strCache>
            </c:strRef>
          </c:cat>
          <c:val>
            <c:numRef>
              <c:f>Sheet1!$A$2:$C$2</c:f>
              <c:numCache>
                <c:formatCode>General</c:formatCode>
                <c:ptCount val="3"/>
                <c:pt idx="0">
                  <c:v>102</c:v>
                </c:pt>
                <c:pt idx="1">
                  <c:v>3</c:v>
                </c:pt>
                <c:pt idx="2">
                  <c:v>9</c:v>
                </c:pt>
              </c:numCache>
            </c:numRef>
          </c:val>
          <c:extLst>
            <c:ext xmlns:c16="http://schemas.microsoft.com/office/drawing/2014/chart" uri="{C3380CC4-5D6E-409C-BE32-E72D297353CC}">
              <c16:uniqueId val="{00000000-59D8-469F-8891-7BA8DA6CE64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CFB0-752A-4B8A-9923-E590DAC199EB}"/>
              </a:ext>
            </a:extLst>
          </p:cNvPr>
          <p:cNvSpPr>
            <a:spLocks noGrp="1"/>
          </p:cNvSpPr>
          <p:nvPr>
            <p:ph type="ctrTitle"/>
          </p:nvPr>
        </p:nvSpPr>
        <p:spPr/>
        <p:txBody>
          <a:bodyPr/>
          <a:lstStyle/>
          <a:p>
            <a:r>
              <a:rPr lang="en-US"/>
              <a:t>Social Report</a:t>
            </a:r>
          </a:p>
        </p:txBody>
      </p:sp>
      <p:sp>
        <p:nvSpPr>
          <p:cNvPr id="3" name="Subtitle 2">
            <a:extLst>
              <a:ext uri="{FF2B5EF4-FFF2-40B4-BE49-F238E27FC236}">
                <a16:creationId xmlns:a16="http://schemas.microsoft.com/office/drawing/2014/main" id="{46A29C18-77CF-423F-B953-08152507DC9A}"/>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246648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5707-0240-4889-9667-45A81670895B}"/>
              </a:ext>
            </a:extLst>
          </p:cNvPr>
          <p:cNvSpPr>
            <a:spLocks noGrp="1"/>
          </p:cNvSpPr>
          <p:nvPr>
            <p:ph type="title"/>
          </p:nvPr>
        </p:nvSpPr>
        <p:spPr/>
        <p:txBody>
          <a:bodyPr/>
          <a:lstStyle/>
          <a:p>
            <a:r>
              <a:rPr lang="en-US"/>
              <a:t>Facebook Fans Table | VietNamNet Fanpages</a:t>
            </a:r>
          </a:p>
        </p:txBody>
      </p:sp>
      <p:graphicFrame>
        <p:nvGraphicFramePr>
          <p:cNvPr id="5" name="Table Placeholder 4">
            <a:extLst>
              <a:ext uri="{FF2B5EF4-FFF2-40B4-BE49-F238E27FC236}">
                <a16:creationId xmlns:a16="http://schemas.microsoft.com/office/drawing/2014/main" id="{A725779E-FF11-41C2-9534-006171C35999}"/>
              </a:ext>
            </a:extLst>
          </p:cNvPr>
          <p:cNvGraphicFramePr>
            <a:graphicFrameLocks noGrp="1"/>
          </p:cNvGraphicFramePr>
          <p:nvPr>
            <p:ph type="tbl" sz="quarter" idx="13"/>
            <p:extLst>
              <p:ext uri="{D42A27DB-BD31-4B8C-83A1-F6EECF244321}">
                <p14:modId xmlns:p14="http://schemas.microsoft.com/office/powerpoint/2010/main" val="329935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749344"/>
                    </a:ext>
                  </a:extLst>
                </a:gridCol>
                <a:gridCol w="1234440">
                  <a:extLst>
                    <a:ext uri="{9D8B030D-6E8A-4147-A177-3AD203B41FA5}">
                      <a16:colId xmlns:a16="http://schemas.microsoft.com/office/drawing/2014/main" val="2635713629"/>
                    </a:ext>
                  </a:extLst>
                </a:gridCol>
                <a:gridCol w="822960">
                  <a:extLst>
                    <a:ext uri="{9D8B030D-6E8A-4147-A177-3AD203B41FA5}">
                      <a16:colId xmlns:a16="http://schemas.microsoft.com/office/drawing/2014/main" val="1457527329"/>
                    </a:ext>
                  </a:extLst>
                </a:gridCol>
                <a:gridCol w="822960">
                  <a:extLst>
                    <a:ext uri="{9D8B030D-6E8A-4147-A177-3AD203B41FA5}">
                      <a16:colId xmlns:a16="http://schemas.microsoft.com/office/drawing/2014/main" val="437930317"/>
                    </a:ext>
                  </a:extLst>
                </a:gridCol>
                <a:gridCol w="822960">
                  <a:extLst>
                    <a:ext uri="{9D8B030D-6E8A-4147-A177-3AD203B41FA5}">
                      <a16:colId xmlns:a16="http://schemas.microsoft.com/office/drawing/2014/main" val="626372551"/>
                    </a:ext>
                  </a:extLst>
                </a:gridCol>
                <a:gridCol w="822960">
                  <a:extLst>
                    <a:ext uri="{9D8B030D-6E8A-4147-A177-3AD203B41FA5}">
                      <a16:colId xmlns:a16="http://schemas.microsoft.com/office/drawing/2014/main" val="2728200691"/>
                    </a:ext>
                  </a:extLst>
                </a:gridCol>
                <a:gridCol w="822960">
                  <a:extLst>
                    <a:ext uri="{9D8B030D-6E8A-4147-A177-3AD203B41FA5}">
                      <a16:colId xmlns:a16="http://schemas.microsoft.com/office/drawing/2014/main" val="1096794170"/>
                    </a:ext>
                  </a:extLst>
                </a:gridCol>
                <a:gridCol w="822960">
                  <a:extLst>
                    <a:ext uri="{9D8B030D-6E8A-4147-A177-3AD203B41FA5}">
                      <a16:colId xmlns:a16="http://schemas.microsoft.com/office/drawing/2014/main" val="25002057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35950107"/>
                  </a:ext>
                </a:extLst>
              </a:tr>
              <a:tr h="370840">
                <a:tc>
                  <a:txBody>
                    <a:bodyPr/>
                    <a:lstStyle/>
                    <a:p>
                      <a:r>
                        <a:rPr lang="en-US" sz="1000"/>
                        <a:t>Vietnamnet.vn</a:t>
                      </a:r>
                    </a:p>
                  </a:txBody>
                  <a:tcPr/>
                </a:tc>
                <a:tc>
                  <a:txBody>
                    <a:bodyPr/>
                    <a:lstStyle/>
                    <a:p>
                      <a:r>
                        <a:rPr lang="en-US" sz="1000"/>
                        <a:t>2068690</a:t>
                      </a:r>
                    </a:p>
                  </a:txBody>
                  <a:tcPr/>
                </a:tc>
                <a:tc>
                  <a:txBody>
                    <a:bodyPr/>
                    <a:lstStyle/>
                    <a:p>
                      <a:r>
                        <a:rPr lang="en-US" sz="1000"/>
                        <a:t>1397</a:t>
                      </a:r>
                    </a:p>
                  </a:txBody>
                  <a:tcPr/>
                </a:tc>
                <a:tc>
                  <a:txBody>
                    <a:bodyPr/>
                    <a:lstStyle/>
                    <a:p>
                      <a:r>
                        <a:rPr lang="en-US" sz="1000"/>
                        <a:t>0.1 %</a:t>
                      </a:r>
                    </a:p>
                  </a:txBody>
                  <a:tcPr/>
                </a:tc>
                <a:tc>
                  <a:txBody>
                    <a:bodyPr/>
                    <a:lstStyle/>
                    <a:p>
                      <a:r>
                        <a:rPr lang="en-US" sz="1000"/>
                        <a:t>4289</a:t>
                      </a:r>
                    </a:p>
                  </a:txBody>
                  <a:tcPr/>
                </a:tc>
                <a:tc>
                  <a:txBody>
                    <a:bodyPr/>
                    <a:lstStyle/>
                    <a:p>
                      <a:r>
                        <a:rPr lang="en-US" sz="1000"/>
                        <a:t>0.2 %</a:t>
                      </a:r>
                    </a:p>
                  </a:txBody>
                  <a:tcPr/>
                </a:tc>
                <a:tc>
                  <a:txBody>
                    <a:bodyPr/>
                    <a:lstStyle/>
                    <a:p>
                      <a:r>
                        <a:rPr lang="en-US" sz="1000"/>
                        <a:t>10983</a:t>
                      </a:r>
                    </a:p>
                  </a:txBody>
                  <a:tcPr/>
                </a:tc>
                <a:tc>
                  <a:txBody>
                    <a:bodyPr/>
                    <a:lstStyle/>
                    <a:p>
                      <a:r>
                        <a:rPr lang="en-US" sz="1000"/>
                        <a:t>0.5 %</a:t>
                      </a:r>
                    </a:p>
                  </a:txBody>
                  <a:tcPr/>
                </a:tc>
                <a:extLst>
                  <a:ext uri="{0D108BD9-81ED-4DB2-BD59-A6C34878D82A}">
                    <a16:rowId xmlns:a16="http://schemas.microsoft.com/office/drawing/2014/main" val="1089854434"/>
                  </a:ext>
                </a:extLst>
              </a:tr>
              <a:tr h="370840">
                <a:tc>
                  <a:txBody>
                    <a:bodyPr/>
                    <a:lstStyle/>
                    <a:p>
                      <a:r>
                        <a:rPr lang="en-US" sz="1000"/>
                        <a:t>Đời sống</a:t>
                      </a:r>
                    </a:p>
                  </a:txBody>
                  <a:tcPr/>
                </a:tc>
                <a:tc>
                  <a:txBody>
                    <a:bodyPr/>
                    <a:lstStyle/>
                    <a:p>
                      <a:r>
                        <a:rPr lang="en-US" sz="1000"/>
                        <a:t>1813655</a:t>
                      </a:r>
                    </a:p>
                  </a:txBody>
                  <a:tcPr/>
                </a:tc>
                <a:tc>
                  <a:txBody>
                    <a:bodyPr/>
                    <a:lstStyle/>
                    <a:p>
                      <a:r>
                        <a:rPr lang="en-US" sz="1000"/>
                        <a:t>2280</a:t>
                      </a:r>
                    </a:p>
                  </a:txBody>
                  <a:tcPr/>
                </a:tc>
                <a:tc>
                  <a:txBody>
                    <a:bodyPr/>
                    <a:lstStyle/>
                    <a:p>
                      <a:r>
                        <a:rPr lang="en-US" sz="1000"/>
                        <a:t>0.1 %</a:t>
                      </a:r>
                    </a:p>
                  </a:txBody>
                  <a:tcPr/>
                </a:tc>
                <a:tc>
                  <a:txBody>
                    <a:bodyPr/>
                    <a:lstStyle/>
                    <a:p>
                      <a:r>
                        <a:rPr lang="en-US" sz="1000"/>
                        <a:t>5982</a:t>
                      </a:r>
                    </a:p>
                  </a:txBody>
                  <a:tcPr/>
                </a:tc>
                <a:tc>
                  <a:txBody>
                    <a:bodyPr/>
                    <a:lstStyle/>
                    <a:p>
                      <a:r>
                        <a:rPr lang="en-US" sz="1000"/>
                        <a:t>0.3 %</a:t>
                      </a:r>
                    </a:p>
                  </a:txBody>
                  <a:tcPr/>
                </a:tc>
                <a:tc>
                  <a:txBody>
                    <a:bodyPr/>
                    <a:lstStyle/>
                    <a:p>
                      <a:r>
                        <a:rPr lang="en-US" sz="1000"/>
                        <a:t>27193</a:t>
                      </a:r>
                    </a:p>
                  </a:txBody>
                  <a:tcPr/>
                </a:tc>
                <a:tc>
                  <a:txBody>
                    <a:bodyPr/>
                    <a:lstStyle/>
                    <a:p>
                      <a:r>
                        <a:rPr lang="en-US" sz="1000"/>
                        <a:t>1.5 %</a:t>
                      </a:r>
                    </a:p>
                  </a:txBody>
                  <a:tcPr/>
                </a:tc>
                <a:extLst>
                  <a:ext uri="{0D108BD9-81ED-4DB2-BD59-A6C34878D82A}">
                    <a16:rowId xmlns:a16="http://schemas.microsoft.com/office/drawing/2014/main" val="2503795782"/>
                  </a:ext>
                </a:extLst>
              </a:tr>
              <a:tr h="370840">
                <a:tc>
                  <a:txBody>
                    <a:bodyPr/>
                    <a:lstStyle/>
                    <a:p>
                      <a:r>
                        <a:rPr lang="en-US" sz="1000"/>
                        <a:t>Đỉnh</a:t>
                      </a:r>
                    </a:p>
                  </a:txBody>
                  <a:tcPr/>
                </a:tc>
                <a:tc>
                  <a:txBody>
                    <a:bodyPr/>
                    <a:lstStyle/>
                    <a:p>
                      <a:r>
                        <a:rPr lang="en-US" sz="1000"/>
                        <a:t>843782</a:t>
                      </a:r>
                    </a:p>
                  </a:txBody>
                  <a:tcPr/>
                </a:tc>
                <a:tc>
                  <a:txBody>
                    <a:bodyPr/>
                    <a:lstStyle/>
                    <a:p>
                      <a:r>
                        <a:rPr lang="en-US" sz="1000"/>
                        <a:t>844</a:t>
                      </a:r>
                    </a:p>
                  </a:txBody>
                  <a:tcPr/>
                </a:tc>
                <a:tc>
                  <a:txBody>
                    <a:bodyPr/>
                    <a:lstStyle/>
                    <a:p>
                      <a:r>
                        <a:rPr lang="en-US" sz="1000"/>
                        <a:t>0.1 %</a:t>
                      </a:r>
                    </a:p>
                  </a:txBody>
                  <a:tcPr/>
                </a:tc>
                <a:tc>
                  <a:txBody>
                    <a:bodyPr/>
                    <a:lstStyle/>
                    <a:p>
                      <a:r>
                        <a:rPr lang="en-US" sz="1000"/>
                        <a:t>2325</a:t>
                      </a:r>
                    </a:p>
                  </a:txBody>
                  <a:tcPr/>
                </a:tc>
                <a:tc>
                  <a:txBody>
                    <a:bodyPr/>
                    <a:lstStyle/>
                    <a:p>
                      <a:r>
                        <a:rPr lang="en-US" sz="1000"/>
                        <a:t>0.3 %</a:t>
                      </a:r>
                    </a:p>
                  </a:txBody>
                  <a:tcPr/>
                </a:tc>
                <a:tc>
                  <a:txBody>
                    <a:bodyPr/>
                    <a:lstStyle/>
                    <a:p>
                      <a:r>
                        <a:rPr lang="en-US" sz="1000"/>
                        <a:t>2464</a:t>
                      </a:r>
                    </a:p>
                  </a:txBody>
                  <a:tcPr/>
                </a:tc>
                <a:tc>
                  <a:txBody>
                    <a:bodyPr/>
                    <a:lstStyle/>
                    <a:p>
                      <a:r>
                        <a:rPr lang="en-US" sz="1000"/>
                        <a:t>0.3 %</a:t>
                      </a:r>
                    </a:p>
                  </a:txBody>
                  <a:tcPr/>
                </a:tc>
                <a:extLst>
                  <a:ext uri="{0D108BD9-81ED-4DB2-BD59-A6C34878D82A}">
                    <a16:rowId xmlns:a16="http://schemas.microsoft.com/office/drawing/2014/main" val="1337378622"/>
                  </a:ext>
                </a:extLst>
              </a:tr>
              <a:tr h="370840">
                <a:tc>
                  <a:txBody>
                    <a:bodyPr/>
                    <a:lstStyle/>
                    <a:p>
                      <a:r>
                        <a:rPr lang="en-US" sz="1000"/>
                        <a:t>Bão Mạng</a:t>
                      </a:r>
                    </a:p>
                  </a:txBody>
                  <a:tcPr/>
                </a:tc>
                <a:tc>
                  <a:txBody>
                    <a:bodyPr/>
                    <a:lstStyle/>
                    <a:p>
                      <a:r>
                        <a:rPr lang="en-US" sz="1000"/>
                        <a:t>129792</a:t>
                      </a:r>
                    </a:p>
                  </a:txBody>
                  <a:tcPr/>
                </a:tc>
                <a:tc>
                  <a:txBody>
                    <a:bodyPr/>
                    <a:lstStyle/>
                    <a:p>
                      <a:r>
                        <a:rPr lang="en-US" sz="1000"/>
                        <a:t>-49</a:t>
                      </a:r>
                    </a:p>
                  </a:txBody>
                  <a:tcPr/>
                </a:tc>
                <a:tc>
                  <a:txBody>
                    <a:bodyPr/>
                    <a:lstStyle/>
                    <a:p>
                      <a:r>
                        <a:rPr lang="en-US" sz="1000"/>
                        <a:t>-0.0 %</a:t>
                      </a:r>
                    </a:p>
                  </a:txBody>
                  <a:tcPr/>
                </a:tc>
                <a:tc>
                  <a:txBody>
                    <a:bodyPr/>
                    <a:lstStyle/>
                    <a:p>
                      <a:r>
                        <a:rPr lang="en-US" sz="1000"/>
                        <a:t>-92</a:t>
                      </a:r>
                    </a:p>
                  </a:txBody>
                  <a:tcPr/>
                </a:tc>
                <a:tc>
                  <a:txBody>
                    <a:bodyPr/>
                    <a:lstStyle/>
                    <a:p>
                      <a:r>
                        <a:rPr lang="en-US" sz="1000"/>
                        <a:t>-0.1 %</a:t>
                      </a:r>
                    </a:p>
                  </a:txBody>
                  <a:tcPr/>
                </a:tc>
                <a:tc>
                  <a:txBody>
                    <a:bodyPr/>
                    <a:lstStyle/>
                    <a:p>
                      <a:r>
                        <a:rPr lang="en-US" sz="1000"/>
                        <a:t>-459</a:t>
                      </a:r>
                    </a:p>
                  </a:txBody>
                  <a:tcPr/>
                </a:tc>
                <a:tc>
                  <a:txBody>
                    <a:bodyPr/>
                    <a:lstStyle/>
                    <a:p>
                      <a:r>
                        <a:rPr lang="en-US" sz="1000"/>
                        <a:t>-0.4 %</a:t>
                      </a:r>
                    </a:p>
                  </a:txBody>
                  <a:tcPr/>
                </a:tc>
                <a:extLst>
                  <a:ext uri="{0D108BD9-81ED-4DB2-BD59-A6C34878D82A}">
                    <a16:rowId xmlns:a16="http://schemas.microsoft.com/office/drawing/2014/main" val="1167330076"/>
                  </a:ext>
                </a:extLst>
              </a:tr>
              <a:tr h="370840">
                <a:tc>
                  <a:txBody>
                    <a:bodyPr/>
                    <a:lstStyle/>
                    <a:p>
                      <a:r>
                        <a:rPr lang="en-US" sz="1000"/>
                        <a:t>Mất điện</a:t>
                      </a:r>
                    </a:p>
                  </a:txBody>
                  <a:tcPr/>
                </a:tc>
                <a:tc>
                  <a:txBody>
                    <a:bodyPr/>
                    <a:lstStyle/>
                    <a:p>
                      <a:r>
                        <a:rPr lang="en-US" sz="1000"/>
                        <a:t>123435</a:t>
                      </a:r>
                    </a:p>
                  </a:txBody>
                  <a:tcPr/>
                </a:tc>
                <a:tc>
                  <a:txBody>
                    <a:bodyPr/>
                    <a:lstStyle/>
                    <a:p>
                      <a:r>
                        <a:rPr lang="en-US" sz="1000"/>
                        <a:t>-45</a:t>
                      </a:r>
                    </a:p>
                  </a:txBody>
                  <a:tcPr/>
                </a:tc>
                <a:tc>
                  <a:txBody>
                    <a:bodyPr/>
                    <a:lstStyle/>
                    <a:p>
                      <a:r>
                        <a:rPr lang="en-US" sz="1000"/>
                        <a:t>-0.0 %</a:t>
                      </a:r>
                    </a:p>
                  </a:txBody>
                  <a:tcPr/>
                </a:tc>
                <a:tc>
                  <a:txBody>
                    <a:bodyPr/>
                    <a:lstStyle/>
                    <a:p>
                      <a:r>
                        <a:rPr lang="en-US" sz="1000"/>
                        <a:t>-97</a:t>
                      </a:r>
                    </a:p>
                  </a:txBody>
                  <a:tcPr/>
                </a:tc>
                <a:tc>
                  <a:txBody>
                    <a:bodyPr/>
                    <a:lstStyle/>
                    <a:p>
                      <a:r>
                        <a:rPr lang="en-US" sz="1000"/>
                        <a:t>-0.1 %</a:t>
                      </a:r>
                    </a:p>
                  </a:txBody>
                  <a:tcPr/>
                </a:tc>
                <a:tc>
                  <a:txBody>
                    <a:bodyPr/>
                    <a:lstStyle/>
                    <a:p>
                      <a:r>
                        <a:rPr lang="en-US" sz="1000"/>
                        <a:t>-448</a:t>
                      </a:r>
                    </a:p>
                  </a:txBody>
                  <a:tcPr/>
                </a:tc>
                <a:tc>
                  <a:txBody>
                    <a:bodyPr/>
                    <a:lstStyle/>
                    <a:p>
                      <a:r>
                        <a:rPr lang="en-US" sz="1000"/>
                        <a:t>-0.4 %</a:t>
                      </a:r>
                    </a:p>
                  </a:txBody>
                  <a:tcPr/>
                </a:tc>
                <a:extLst>
                  <a:ext uri="{0D108BD9-81ED-4DB2-BD59-A6C34878D82A}">
                    <a16:rowId xmlns:a16="http://schemas.microsoft.com/office/drawing/2014/main" val="1456372527"/>
                  </a:ext>
                </a:extLst>
              </a:tr>
              <a:tr h="370840">
                <a:tc>
                  <a:txBody>
                    <a:bodyPr/>
                    <a:lstStyle/>
                    <a:p>
                      <a:r>
                        <a:rPr lang="en-US" sz="1000"/>
                        <a:t>High five</a:t>
                      </a:r>
                    </a:p>
                  </a:txBody>
                  <a:tcPr/>
                </a:tc>
                <a:tc>
                  <a:txBody>
                    <a:bodyPr/>
                    <a:lstStyle/>
                    <a:p>
                      <a:r>
                        <a:rPr lang="en-US" sz="1000"/>
                        <a:t>85994</a:t>
                      </a:r>
                    </a:p>
                  </a:txBody>
                  <a:tcPr/>
                </a:tc>
                <a:tc>
                  <a:txBody>
                    <a:bodyPr/>
                    <a:lstStyle/>
                    <a:p>
                      <a:r>
                        <a:rPr lang="en-US" sz="1000"/>
                        <a:t>-24</a:t>
                      </a:r>
                    </a:p>
                  </a:txBody>
                  <a:tcPr/>
                </a:tc>
                <a:tc>
                  <a:txBody>
                    <a:bodyPr/>
                    <a:lstStyle/>
                    <a:p>
                      <a:r>
                        <a:rPr lang="en-US" sz="1000"/>
                        <a:t>-0.0 %</a:t>
                      </a:r>
                    </a:p>
                  </a:txBody>
                  <a:tcPr/>
                </a:tc>
                <a:tc>
                  <a:txBody>
                    <a:bodyPr/>
                    <a:lstStyle/>
                    <a:p>
                      <a:r>
                        <a:rPr lang="en-US" sz="1000"/>
                        <a:t>-60</a:t>
                      </a:r>
                    </a:p>
                  </a:txBody>
                  <a:tcPr/>
                </a:tc>
                <a:tc>
                  <a:txBody>
                    <a:bodyPr/>
                    <a:lstStyle/>
                    <a:p>
                      <a:r>
                        <a:rPr lang="en-US" sz="1000"/>
                        <a:t>-0.1 %</a:t>
                      </a:r>
                    </a:p>
                  </a:txBody>
                  <a:tcPr/>
                </a:tc>
                <a:tc>
                  <a:txBody>
                    <a:bodyPr/>
                    <a:lstStyle/>
                    <a:p>
                      <a:r>
                        <a:rPr lang="en-US" sz="1000"/>
                        <a:t>-323</a:t>
                      </a:r>
                    </a:p>
                  </a:txBody>
                  <a:tcPr/>
                </a:tc>
                <a:tc>
                  <a:txBody>
                    <a:bodyPr/>
                    <a:lstStyle/>
                    <a:p>
                      <a:r>
                        <a:rPr lang="en-US" sz="1000"/>
                        <a:t>-0.4 %</a:t>
                      </a:r>
                    </a:p>
                  </a:txBody>
                  <a:tcPr/>
                </a:tc>
                <a:extLst>
                  <a:ext uri="{0D108BD9-81ED-4DB2-BD59-A6C34878D82A}">
                    <a16:rowId xmlns:a16="http://schemas.microsoft.com/office/drawing/2014/main" val="190145546"/>
                  </a:ext>
                </a:extLst>
              </a:tr>
            </a:tbl>
          </a:graphicData>
        </a:graphic>
      </p:graphicFrame>
      <p:sp>
        <p:nvSpPr>
          <p:cNvPr id="4" name="Text Placeholder 3">
            <a:extLst>
              <a:ext uri="{FF2B5EF4-FFF2-40B4-BE49-F238E27FC236}">
                <a16:creationId xmlns:a16="http://schemas.microsoft.com/office/drawing/2014/main" id="{C9860EA7-F982-469B-860D-3D4476434117}"/>
              </a:ext>
            </a:extLst>
          </p:cNvPr>
          <p:cNvSpPr>
            <a:spLocks noGrp="1"/>
          </p:cNvSpPr>
          <p:nvPr>
            <p:ph type="body" sz="quarter" idx="14"/>
          </p:nvPr>
        </p:nvSpPr>
        <p:spPr/>
        <p:txBody>
          <a:bodyPr/>
          <a:lstStyle/>
          <a:p>
            <a:r>
              <a:rPr lang="en-US"/>
              <a:t>03/05/2019 - 04/04/2019</a:t>
            </a:r>
          </a:p>
        </p:txBody>
      </p:sp>
    </p:spTree>
    <p:extLst>
      <p:ext uri="{BB962C8B-B14F-4D97-AF65-F5344CB8AC3E}">
        <p14:creationId xmlns:p14="http://schemas.microsoft.com/office/powerpoint/2010/main" val="1478374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107A-AC39-46E4-8769-80B0861406C4}"/>
              </a:ext>
            </a:extLst>
          </p:cNvPr>
          <p:cNvSpPr>
            <a:spLocks noGrp="1"/>
          </p:cNvSpPr>
          <p:nvPr>
            <p:ph type="title"/>
          </p:nvPr>
        </p:nvSpPr>
        <p:spPr/>
        <p:txBody>
          <a:bodyPr/>
          <a:lstStyle/>
          <a:p>
            <a:r>
              <a:rPr lang="en-US"/>
              <a:t>Facebook Impressions | VietNamNet Fanpages</a:t>
            </a:r>
          </a:p>
        </p:txBody>
      </p:sp>
      <p:graphicFrame>
        <p:nvGraphicFramePr>
          <p:cNvPr id="6" name="Chart Placeholder 5">
            <a:extLst>
              <a:ext uri="{FF2B5EF4-FFF2-40B4-BE49-F238E27FC236}">
                <a16:creationId xmlns:a16="http://schemas.microsoft.com/office/drawing/2014/main" id="{9950B5B1-2827-45B9-886C-DAE8E4F1F672}"/>
              </a:ext>
            </a:extLst>
          </p:cNvPr>
          <p:cNvGraphicFramePr>
            <a:graphicFrameLocks noGrp="1"/>
          </p:cNvGraphicFramePr>
          <p:nvPr>
            <p:ph type="chart" sz="quarter" idx="13"/>
            <p:extLst>
              <p:ext uri="{D42A27DB-BD31-4B8C-83A1-F6EECF244321}">
                <p14:modId xmlns:p14="http://schemas.microsoft.com/office/powerpoint/2010/main" val="1620739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99490-EC41-47A6-AC8D-6137DA13DE15}"/>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369E31AA-D8DC-4994-A9E6-016021AD9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126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556CA-3E02-41BF-8ADB-183F6B623D5A}"/>
              </a:ext>
            </a:extLst>
          </p:cNvPr>
          <p:cNvSpPr>
            <a:spLocks noGrp="1"/>
          </p:cNvSpPr>
          <p:nvPr>
            <p:ph type="title"/>
          </p:nvPr>
        </p:nvSpPr>
        <p:spPr/>
        <p:txBody>
          <a:bodyPr/>
          <a:lstStyle/>
          <a:p>
            <a:r>
              <a:rPr lang="en-US"/>
              <a:t>Facebook Own Posts Table | VietNamNet Fanpages - 1 of 8</a:t>
            </a:r>
          </a:p>
        </p:txBody>
      </p:sp>
      <p:graphicFrame>
        <p:nvGraphicFramePr>
          <p:cNvPr id="5" name="Table Placeholder 4">
            <a:extLst>
              <a:ext uri="{FF2B5EF4-FFF2-40B4-BE49-F238E27FC236}">
                <a16:creationId xmlns:a16="http://schemas.microsoft.com/office/drawing/2014/main" id="{8614222E-09E0-4E15-94FA-C59D0843296B}"/>
              </a:ext>
            </a:extLst>
          </p:cNvPr>
          <p:cNvGraphicFramePr>
            <a:graphicFrameLocks noGrp="1"/>
          </p:cNvGraphicFramePr>
          <p:nvPr>
            <p:ph type="tbl" sz="quarter" idx="13"/>
            <p:extLst>
              <p:ext uri="{D42A27DB-BD31-4B8C-83A1-F6EECF244321}">
                <p14:modId xmlns:p14="http://schemas.microsoft.com/office/powerpoint/2010/main" val="323328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5817833"/>
                    </a:ext>
                  </a:extLst>
                </a:gridCol>
                <a:gridCol w="617220">
                  <a:extLst>
                    <a:ext uri="{9D8B030D-6E8A-4147-A177-3AD203B41FA5}">
                      <a16:colId xmlns:a16="http://schemas.microsoft.com/office/drawing/2014/main" val="1090728306"/>
                    </a:ext>
                  </a:extLst>
                </a:gridCol>
                <a:gridCol w="534924">
                  <a:extLst>
                    <a:ext uri="{9D8B030D-6E8A-4147-A177-3AD203B41FA5}">
                      <a16:colId xmlns:a16="http://schemas.microsoft.com/office/drawing/2014/main" val="3310402384"/>
                    </a:ext>
                  </a:extLst>
                </a:gridCol>
                <a:gridCol w="534924">
                  <a:extLst>
                    <a:ext uri="{9D8B030D-6E8A-4147-A177-3AD203B41FA5}">
                      <a16:colId xmlns:a16="http://schemas.microsoft.com/office/drawing/2014/main" val="718747465"/>
                    </a:ext>
                  </a:extLst>
                </a:gridCol>
                <a:gridCol w="411480">
                  <a:extLst>
                    <a:ext uri="{9D8B030D-6E8A-4147-A177-3AD203B41FA5}">
                      <a16:colId xmlns:a16="http://schemas.microsoft.com/office/drawing/2014/main" val="3647367374"/>
                    </a:ext>
                  </a:extLst>
                </a:gridCol>
                <a:gridCol w="534924">
                  <a:extLst>
                    <a:ext uri="{9D8B030D-6E8A-4147-A177-3AD203B41FA5}">
                      <a16:colId xmlns:a16="http://schemas.microsoft.com/office/drawing/2014/main" val="1596561235"/>
                    </a:ext>
                  </a:extLst>
                </a:gridCol>
                <a:gridCol w="534924">
                  <a:extLst>
                    <a:ext uri="{9D8B030D-6E8A-4147-A177-3AD203B41FA5}">
                      <a16:colId xmlns:a16="http://schemas.microsoft.com/office/drawing/2014/main" val="3617850024"/>
                    </a:ext>
                  </a:extLst>
                </a:gridCol>
                <a:gridCol w="534924">
                  <a:extLst>
                    <a:ext uri="{9D8B030D-6E8A-4147-A177-3AD203B41FA5}">
                      <a16:colId xmlns:a16="http://schemas.microsoft.com/office/drawing/2014/main" val="1466258367"/>
                    </a:ext>
                  </a:extLst>
                </a:gridCol>
                <a:gridCol w="534924">
                  <a:extLst>
                    <a:ext uri="{9D8B030D-6E8A-4147-A177-3AD203B41FA5}">
                      <a16:colId xmlns:a16="http://schemas.microsoft.com/office/drawing/2014/main" val="3578612409"/>
                    </a:ext>
                  </a:extLst>
                </a:gridCol>
                <a:gridCol w="534924">
                  <a:extLst>
                    <a:ext uri="{9D8B030D-6E8A-4147-A177-3AD203B41FA5}">
                      <a16:colId xmlns:a16="http://schemas.microsoft.com/office/drawing/2014/main" val="3002215507"/>
                    </a:ext>
                  </a:extLst>
                </a:gridCol>
                <a:gridCol w="617220">
                  <a:extLst>
                    <a:ext uri="{9D8B030D-6E8A-4147-A177-3AD203B41FA5}">
                      <a16:colId xmlns:a16="http://schemas.microsoft.com/office/drawing/2014/main" val="2300001004"/>
                    </a:ext>
                  </a:extLst>
                </a:gridCol>
                <a:gridCol w="370332">
                  <a:extLst>
                    <a:ext uri="{9D8B030D-6E8A-4147-A177-3AD203B41FA5}">
                      <a16:colId xmlns:a16="http://schemas.microsoft.com/office/drawing/2014/main" val="333938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900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23:45:00 </a:t>
                      </a:r>
                      <a:r>
                        <a:rPr kumimoji="0" lang="en-US" sz="1000" b="0" i="0" u="none" strike="noStrike" kern="1200" cap="none" spc="0" normalizeH="0" baseline="0" noProof="0">
                          <a:ln>
                            <a:noFill/>
                          </a:ln>
                          <a:solidFill>
                            <a:prstClr val="black"/>
                          </a:solidFill>
                          <a:effectLst/>
                          <a:uLnTx/>
                          <a:uFillTx/>
                          <a:latin typeface="+mn-lt"/>
                          <a:ea typeface="+mn-ea"/>
                          <a:cs typeface="+mn-cs"/>
                        </a:rPr>
                        <a:t> 
 Lợi dụng cô bé hàng xóm thiểu năng, sức phản kháng yếu ớt nên mới giở trò xằng bậy đây mà!
#thờisự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8626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23:33:00 </a:t>
                      </a:r>
                      <a:r>
                        <a:rPr kumimoji="0" lang="vi-VN" sz="1000" b="0" i="0" u="none" strike="noStrike" kern="1200" cap="none" spc="0" normalizeH="0" baseline="0" noProof="0">
                          <a:ln>
                            <a:noFill/>
                          </a:ln>
                          <a:solidFill>
                            <a:prstClr val="black"/>
                          </a:solidFill>
                          <a:effectLst/>
                          <a:uLnTx/>
                          <a:uFillTx/>
                          <a:latin typeface="+mn-lt"/>
                          <a:ea typeface="+mn-ea"/>
                          <a:cs typeface="+mn-cs"/>
                        </a:rPr>
                        <a:t> 
 Đi ra đi vào viện không biết bao nhiêu lần mà cậu nhỏ vẫn không thể khỏe mạnh như lúc đầu!
#sứckhỏe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239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23:14:00 </a:t>
                      </a:r>
                      <a:r>
                        <a:rPr kumimoji="0" lang="en-US" sz="1000" b="0" i="0" u="none" strike="noStrike" kern="1200" cap="none" spc="0" normalizeH="0" baseline="0" noProof="0">
                          <a:ln>
                            <a:noFill/>
                          </a:ln>
                          <a:solidFill>
                            <a:prstClr val="black"/>
                          </a:solidFill>
                          <a:effectLst/>
                          <a:uLnTx/>
                          <a:uFillTx/>
                          <a:latin typeface="+mn-lt"/>
                          <a:ea typeface="+mn-ea"/>
                          <a:cs typeface="+mn-cs"/>
                        </a:rPr>
                        <a:t> 
 Hình phạt học sinh cũng oái ăm thật!
#giáodục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8639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23:05:24 </a:t>
                      </a:r>
                      <a:r>
                        <a:rPr kumimoji="0" lang="vi-VN" sz="1000" b="0" i="0" u="none" strike="noStrike" kern="1200" cap="none" spc="0" normalizeH="0" baseline="0" noProof="0">
                          <a:ln>
                            <a:noFill/>
                          </a:ln>
                          <a:solidFill>
                            <a:prstClr val="black"/>
                          </a:solidFill>
                          <a:effectLst/>
                          <a:uLnTx/>
                          <a:uFillTx/>
                          <a:latin typeface="+mn-lt"/>
                          <a:ea typeface="+mn-ea"/>
                          <a:cs typeface="+mn-cs"/>
                        </a:rPr>
                        <a:t> 
 Nạn nhân bị thiếu niên dùng dao đ.â.m khi nhắc nhở vượt đèn đỏ đã không qua khỏi vì mất máu quá nhiều.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6723222"/>
                  </a:ext>
                </a:extLst>
              </a:tr>
            </a:tbl>
          </a:graphicData>
        </a:graphic>
      </p:graphicFrame>
      <p:sp>
        <p:nvSpPr>
          <p:cNvPr id="4" name="Text Placeholder 3">
            <a:extLst>
              <a:ext uri="{FF2B5EF4-FFF2-40B4-BE49-F238E27FC236}">
                <a16:creationId xmlns:a16="http://schemas.microsoft.com/office/drawing/2014/main" id="{F702A18B-38AD-4682-B600-E16E0E12D6F1}"/>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1358892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83DB-F3AB-411F-8736-1C293FE424CF}"/>
              </a:ext>
            </a:extLst>
          </p:cNvPr>
          <p:cNvSpPr>
            <a:spLocks noGrp="1"/>
          </p:cNvSpPr>
          <p:nvPr>
            <p:ph type="title"/>
          </p:nvPr>
        </p:nvSpPr>
        <p:spPr/>
        <p:txBody>
          <a:bodyPr/>
          <a:lstStyle/>
          <a:p>
            <a:r>
              <a:rPr lang="en-US"/>
              <a:t>Facebook Own Posts Table | VietNamNet Fanpages - 2 of 8</a:t>
            </a:r>
          </a:p>
        </p:txBody>
      </p:sp>
      <p:graphicFrame>
        <p:nvGraphicFramePr>
          <p:cNvPr id="5" name="Table Placeholder 4">
            <a:extLst>
              <a:ext uri="{FF2B5EF4-FFF2-40B4-BE49-F238E27FC236}">
                <a16:creationId xmlns:a16="http://schemas.microsoft.com/office/drawing/2014/main" id="{057D5E79-4607-4CB7-8B3D-EE13F0C8F4D8}"/>
              </a:ext>
            </a:extLst>
          </p:cNvPr>
          <p:cNvGraphicFramePr>
            <a:graphicFrameLocks noGrp="1"/>
          </p:cNvGraphicFramePr>
          <p:nvPr>
            <p:ph type="tbl" sz="quarter" idx="13"/>
            <p:extLst>
              <p:ext uri="{D42A27DB-BD31-4B8C-83A1-F6EECF244321}">
                <p14:modId xmlns:p14="http://schemas.microsoft.com/office/powerpoint/2010/main" val="306786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4634308"/>
                    </a:ext>
                  </a:extLst>
                </a:gridCol>
                <a:gridCol w="617220">
                  <a:extLst>
                    <a:ext uri="{9D8B030D-6E8A-4147-A177-3AD203B41FA5}">
                      <a16:colId xmlns:a16="http://schemas.microsoft.com/office/drawing/2014/main" val="3494279086"/>
                    </a:ext>
                  </a:extLst>
                </a:gridCol>
                <a:gridCol w="534924">
                  <a:extLst>
                    <a:ext uri="{9D8B030D-6E8A-4147-A177-3AD203B41FA5}">
                      <a16:colId xmlns:a16="http://schemas.microsoft.com/office/drawing/2014/main" val="1562580804"/>
                    </a:ext>
                  </a:extLst>
                </a:gridCol>
                <a:gridCol w="534924">
                  <a:extLst>
                    <a:ext uri="{9D8B030D-6E8A-4147-A177-3AD203B41FA5}">
                      <a16:colId xmlns:a16="http://schemas.microsoft.com/office/drawing/2014/main" val="2607966629"/>
                    </a:ext>
                  </a:extLst>
                </a:gridCol>
                <a:gridCol w="411480">
                  <a:extLst>
                    <a:ext uri="{9D8B030D-6E8A-4147-A177-3AD203B41FA5}">
                      <a16:colId xmlns:a16="http://schemas.microsoft.com/office/drawing/2014/main" val="1833870305"/>
                    </a:ext>
                  </a:extLst>
                </a:gridCol>
                <a:gridCol w="534924">
                  <a:extLst>
                    <a:ext uri="{9D8B030D-6E8A-4147-A177-3AD203B41FA5}">
                      <a16:colId xmlns:a16="http://schemas.microsoft.com/office/drawing/2014/main" val="4236536700"/>
                    </a:ext>
                  </a:extLst>
                </a:gridCol>
                <a:gridCol w="534924">
                  <a:extLst>
                    <a:ext uri="{9D8B030D-6E8A-4147-A177-3AD203B41FA5}">
                      <a16:colId xmlns:a16="http://schemas.microsoft.com/office/drawing/2014/main" val="3301536858"/>
                    </a:ext>
                  </a:extLst>
                </a:gridCol>
                <a:gridCol w="534924">
                  <a:extLst>
                    <a:ext uri="{9D8B030D-6E8A-4147-A177-3AD203B41FA5}">
                      <a16:colId xmlns:a16="http://schemas.microsoft.com/office/drawing/2014/main" val="3783916597"/>
                    </a:ext>
                  </a:extLst>
                </a:gridCol>
                <a:gridCol w="534924">
                  <a:extLst>
                    <a:ext uri="{9D8B030D-6E8A-4147-A177-3AD203B41FA5}">
                      <a16:colId xmlns:a16="http://schemas.microsoft.com/office/drawing/2014/main" val="1987483187"/>
                    </a:ext>
                  </a:extLst>
                </a:gridCol>
                <a:gridCol w="534924">
                  <a:extLst>
                    <a:ext uri="{9D8B030D-6E8A-4147-A177-3AD203B41FA5}">
                      <a16:colId xmlns:a16="http://schemas.microsoft.com/office/drawing/2014/main" val="4049564585"/>
                    </a:ext>
                  </a:extLst>
                </a:gridCol>
                <a:gridCol w="617220">
                  <a:extLst>
                    <a:ext uri="{9D8B030D-6E8A-4147-A177-3AD203B41FA5}">
                      <a16:colId xmlns:a16="http://schemas.microsoft.com/office/drawing/2014/main" val="2252771025"/>
                    </a:ext>
                  </a:extLst>
                </a:gridCol>
                <a:gridCol w="370332">
                  <a:extLst>
                    <a:ext uri="{9D8B030D-6E8A-4147-A177-3AD203B41FA5}">
                      <a16:colId xmlns:a16="http://schemas.microsoft.com/office/drawing/2014/main" val="3508636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067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23:00:01 </a:t>
                      </a:r>
                      <a:r>
                        <a:rPr kumimoji="0" lang="vi-VN" sz="1000" b="0" i="0" u="none" strike="noStrike" kern="1200" cap="none" spc="0" normalizeH="0" baseline="0" noProof="0">
                          <a:ln>
                            <a:noFill/>
                          </a:ln>
                          <a:solidFill>
                            <a:prstClr val="black"/>
                          </a:solidFill>
                          <a:effectLst/>
                          <a:uLnTx/>
                          <a:uFillTx/>
                          <a:latin typeface="+mn-lt"/>
                          <a:ea typeface="+mn-ea"/>
                          <a:cs typeface="+mn-cs"/>
                        </a:rPr>
                        <a:t> 
 Kiểm soát được dịch bệnh, người tiêu dùng có thể yên tâm ăn thịt lợn được rồi!
#kinhdoanh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9840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22:45:00 </a:t>
                      </a:r>
                      <a:r>
                        <a:rPr kumimoji="0" lang="vi-VN" sz="1000" b="0" i="0" u="none" strike="noStrike" kern="1200" cap="none" spc="0" normalizeH="0" baseline="0" noProof="0">
                          <a:ln>
                            <a:noFill/>
                          </a:ln>
                          <a:solidFill>
                            <a:prstClr val="black"/>
                          </a:solidFill>
                          <a:effectLst/>
                          <a:uLnTx/>
                          <a:uFillTx/>
                          <a:latin typeface="+mn-lt"/>
                          <a:ea typeface="+mn-ea"/>
                          <a:cs typeface="+mn-cs"/>
                        </a:rPr>
                        <a:t> 
 Cựu Phó viện trưởng VKS thừa nhận có uống bia, sau đó đi vào thang máy, xảy ra hành vi đối với bé gái như trong đoạn clip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043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22:33:00 </a:t>
                      </a:r>
                      <a:r>
                        <a:rPr kumimoji="0" lang="en-US" sz="1000" b="0" i="0" u="none" strike="noStrike" kern="1200" cap="none" spc="0" normalizeH="0" baseline="0" noProof="0">
                          <a:ln>
                            <a:noFill/>
                          </a:ln>
                          <a:solidFill>
                            <a:prstClr val="black"/>
                          </a:solidFill>
                          <a:effectLst/>
                          <a:uLnTx/>
                          <a:uFillTx/>
                          <a:latin typeface="+mn-lt"/>
                          <a:ea typeface="+mn-ea"/>
                          <a:cs typeface="+mn-cs"/>
                        </a:rPr>
                        <a:t> 
 10.000 USD cho 2 phút trong vai trò vedette cho một show diễn ??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5448408"/>
                  </a:ext>
                </a:extLst>
              </a:tr>
            </a:tbl>
          </a:graphicData>
        </a:graphic>
      </p:graphicFrame>
      <p:sp>
        <p:nvSpPr>
          <p:cNvPr id="4" name="Text Placeholder 3">
            <a:extLst>
              <a:ext uri="{FF2B5EF4-FFF2-40B4-BE49-F238E27FC236}">
                <a16:creationId xmlns:a16="http://schemas.microsoft.com/office/drawing/2014/main" id="{D28592F2-D9CC-4066-ACA9-FAC2C67C1334}"/>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2835167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29FC-9101-4D8F-851B-E883496919D9}"/>
              </a:ext>
            </a:extLst>
          </p:cNvPr>
          <p:cNvSpPr>
            <a:spLocks noGrp="1"/>
          </p:cNvSpPr>
          <p:nvPr>
            <p:ph type="title"/>
          </p:nvPr>
        </p:nvSpPr>
        <p:spPr/>
        <p:txBody>
          <a:bodyPr/>
          <a:lstStyle/>
          <a:p>
            <a:r>
              <a:rPr lang="en-US"/>
              <a:t>Facebook Own Posts Table | VietNamNet Fanpages - 3 of 8</a:t>
            </a:r>
          </a:p>
        </p:txBody>
      </p:sp>
      <p:graphicFrame>
        <p:nvGraphicFramePr>
          <p:cNvPr id="5" name="Table Placeholder 4">
            <a:extLst>
              <a:ext uri="{FF2B5EF4-FFF2-40B4-BE49-F238E27FC236}">
                <a16:creationId xmlns:a16="http://schemas.microsoft.com/office/drawing/2014/main" id="{4FA61CF3-19F5-4C3A-B2DD-B7711E344F94}"/>
              </a:ext>
            </a:extLst>
          </p:cNvPr>
          <p:cNvGraphicFramePr>
            <a:graphicFrameLocks noGrp="1"/>
          </p:cNvGraphicFramePr>
          <p:nvPr>
            <p:ph type="tbl" sz="quarter" idx="13"/>
            <p:extLst>
              <p:ext uri="{D42A27DB-BD31-4B8C-83A1-F6EECF244321}">
                <p14:modId xmlns:p14="http://schemas.microsoft.com/office/powerpoint/2010/main" val="210292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2183481"/>
                    </a:ext>
                  </a:extLst>
                </a:gridCol>
                <a:gridCol w="617220">
                  <a:extLst>
                    <a:ext uri="{9D8B030D-6E8A-4147-A177-3AD203B41FA5}">
                      <a16:colId xmlns:a16="http://schemas.microsoft.com/office/drawing/2014/main" val="2591692646"/>
                    </a:ext>
                  </a:extLst>
                </a:gridCol>
                <a:gridCol w="534924">
                  <a:extLst>
                    <a:ext uri="{9D8B030D-6E8A-4147-A177-3AD203B41FA5}">
                      <a16:colId xmlns:a16="http://schemas.microsoft.com/office/drawing/2014/main" val="3501784632"/>
                    </a:ext>
                  </a:extLst>
                </a:gridCol>
                <a:gridCol w="534924">
                  <a:extLst>
                    <a:ext uri="{9D8B030D-6E8A-4147-A177-3AD203B41FA5}">
                      <a16:colId xmlns:a16="http://schemas.microsoft.com/office/drawing/2014/main" val="1757698520"/>
                    </a:ext>
                  </a:extLst>
                </a:gridCol>
                <a:gridCol w="411480">
                  <a:extLst>
                    <a:ext uri="{9D8B030D-6E8A-4147-A177-3AD203B41FA5}">
                      <a16:colId xmlns:a16="http://schemas.microsoft.com/office/drawing/2014/main" val="3933302354"/>
                    </a:ext>
                  </a:extLst>
                </a:gridCol>
                <a:gridCol w="534924">
                  <a:extLst>
                    <a:ext uri="{9D8B030D-6E8A-4147-A177-3AD203B41FA5}">
                      <a16:colId xmlns:a16="http://schemas.microsoft.com/office/drawing/2014/main" val="2401234785"/>
                    </a:ext>
                  </a:extLst>
                </a:gridCol>
                <a:gridCol w="534924">
                  <a:extLst>
                    <a:ext uri="{9D8B030D-6E8A-4147-A177-3AD203B41FA5}">
                      <a16:colId xmlns:a16="http://schemas.microsoft.com/office/drawing/2014/main" val="524663866"/>
                    </a:ext>
                  </a:extLst>
                </a:gridCol>
                <a:gridCol w="534924">
                  <a:extLst>
                    <a:ext uri="{9D8B030D-6E8A-4147-A177-3AD203B41FA5}">
                      <a16:colId xmlns:a16="http://schemas.microsoft.com/office/drawing/2014/main" val="3624064520"/>
                    </a:ext>
                  </a:extLst>
                </a:gridCol>
                <a:gridCol w="534924">
                  <a:extLst>
                    <a:ext uri="{9D8B030D-6E8A-4147-A177-3AD203B41FA5}">
                      <a16:colId xmlns:a16="http://schemas.microsoft.com/office/drawing/2014/main" val="3446665193"/>
                    </a:ext>
                  </a:extLst>
                </a:gridCol>
                <a:gridCol w="534924">
                  <a:extLst>
                    <a:ext uri="{9D8B030D-6E8A-4147-A177-3AD203B41FA5}">
                      <a16:colId xmlns:a16="http://schemas.microsoft.com/office/drawing/2014/main" val="616190854"/>
                    </a:ext>
                  </a:extLst>
                </a:gridCol>
                <a:gridCol w="617220">
                  <a:extLst>
                    <a:ext uri="{9D8B030D-6E8A-4147-A177-3AD203B41FA5}">
                      <a16:colId xmlns:a16="http://schemas.microsoft.com/office/drawing/2014/main" val="1891509512"/>
                    </a:ext>
                  </a:extLst>
                </a:gridCol>
                <a:gridCol w="370332">
                  <a:extLst>
                    <a:ext uri="{9D8B030D-6E8A-4147-A177-3AD203B41FA5}">
                      <a16:colId xmlns:a16="http://schemas.microsoft.com/office/drawing/2014/main" val="4036861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201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22:15:00 </a:t>
                      </a:r>
                      <a:r>
                        <a:rPr kumimoji="0" lang="en-US" sz="1000" b="0" i="0" u="none" strike="noStrike" kern="1200" cap="none" spc="0" normalizeH="0" baseline="0" noProof="0">
                          <a:ln>
                            <a:noFill/>
                          </a:ln>
                          <a:solidFill>
                            <a:prstClr val="black"/>
                          </a:solidFill>
                          <a:effectLst/>
                          <a:uLnTx/>
                          <a:uFillTx/>
                          <a:latin typeface="+mn-lt"/>
                          <a:ea typeface="+mn-ea"/>
                          <a:cs typeface="+mn-cs"/>
                        </a:rPr>
                        <a:t> 
 Rút khỏi phim mới do áp lực từ tin đồn đẩy Jang Ja Yeon đến cái chết, minh tinh Lee Mi Sook mới đây đã tham gia thẩm vấn .
#giảitrí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327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22:00:01 </a:t>
                      </a:r>
                      <a:r>
                        <a:rPr kumimoji="0" lang="vi-VN" sz="1000" b="0" i="0" u="none" strike="noStrike" kern="1200" cap="none" spc="0" normalizeH="0" baseline="0" noProof="0">
                          <a:ln>
                            <a:noFill/>
                          </a:ln>
                          <a:solidFill>
                            <a:prstClr val="black"/>
                          </a:solidFill>
                          <a:effectLst/>
                          <a:uLnTx/>
                          <a:uFillTx/>
                          <a:latin typeface="+mn-lt"/>
                          <a:ea typeface="+mn-ea"/>
                          <a:cs typeface="+mn-cs"/>
                        </a:rPr>
                        <a:t> 
 Cựu Phó viện trưởng VKS thừa nhận có uống bia, sau đó đi vào thang máy, xảy ra hành vi đối với bé gái như trong đoạn clip .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2709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22:00:00 </a:t>
                      </a:r>
                      <a:r>
                        <a:rPr kumimoji="0" lang="vi-VN" sz="1000" b="0" i="0" u="none" strike="noStrike" kern="1200" cap="none" spc="0" normalizeH="0" baseline="0" noProof="0">
                          <a:ln>
                            <a:noFill/>
                          </a:ln>
                          <a:solidFill>
                            <a:prstClr val="black"/>
                          </a:solidFill>
                          <a:effectLst/>
                          <a:uLnTx/>
                          <a:uFillTx/>
                          <a:latin typeface="+mn-lt"/>
                          <a:ea typeface="+mn-ea"/>
                          <a:cs typeface="+mn-cs"/>
                        </a:rPr>
                        <a:t> 
 "Có bao nhiêu bố mẹ biết con cái đang nghĩ gì, làm gì mà lại muốn thầy cô như thần thánh nắm bắt ngay mọi tâm tư cảm xúc của học sinh?"
#giáodục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09373712"/>
                  </a:ext>
                </a:extLst>
              </a:tr>
            </a:tbl>
          </a:graphicData>
        </a:graphic>
      </p:graphicFrame>
      <p:sp>
        <p:nvSpPr>
          <p:cNvPr id="4" name="Text Placeholder 3">
            <a:extLst>
              <a:ext uri="{FF2B5EF4-FFF2-40B4-BE49-F238E27FC236}">
                <a16:creationId xmlns:a16="http://schemas.microsoft.com/office/drawing/2014/main" id="{5DB86A52-4965-437B-BB67-26C657064637}"/>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3402298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6F81-25BE-43A0-8839-16C5A341AD0B}"/>
              </a:ext>
            </a:extLst>
          </p:cNvPr>
          <p:cNvSpPr>
            <a:spLocks noGrp="1"/>
          </p:cNvSpPr>
          <p:nvPr>
            <p:ph type="title"/>
          </p:nvPr>
        </p:nvSpPr>
        <p:spPr/>
        <p:txBody>
          <a:bodyPr/>
          <a:lstStyle/>
          <a:p>
            <a:r>
              <a:rPr lang="en-US"/>
              <a:t>Facebook Own Posts Table | VietNamNet Fanpages - 4 of 8</a:t>
            </a:r>
          </a:p>
        </p:txBody>
      </p:sp>
      <p:graphicFrame>
        <p:nvGraphicFramePr>
          <p:cNvPr id="5" name="Table Placeholder 4">
            <a:extLst>
              <a:ext uri="{FF2B5EF4-FFF2-40B4-BE49-F238E27FC236}">
                <a16:creationId xmlns:a16="http://schemas.microsoft.com/office/drawing/2014/main" id="{B9048A06-4B05-43D7-944E-58CCDF56A76C}"/>
              </a:ext>
            </a:extLst>
          </p:cNvPr>
          <p:cNvGraphicFramePr>
            <a:graphicFrameLocks noGrp="1"/>
          </p:cNvGraphicFramePr>
          <p:nvPr>
            <p:ph type="tbl" sz="quarter" idx="13"/>
            <p:extLst>
              <p:ext uri="{D42A27DB-BD31-4B8C-83A1-F6EECF244321}">
                <p14:modId xmlns:p14="http://schemas.microsoft.com/office/powerpoint/2010/main" val="290918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0808944"/>
                    </a:ext>
                  </a:extLst>
                </a:gridCol>
                <a:gridCol w="617220">
                  <a:extLst>
                    <a:ext uri="{9D8B030D-6E8A-4147-A177-3AD203B41FA5}">
                      <a16:colId xmlns:a16="http://schemas.microsoft.com/office/drawing/2014/main" val="2451456726"/>
                    </a:ext>
                  </a:extLst>
                </a:gridCol>
                <a:gridCol w="534924">
                  <a:extLst>
                    <a:ext uri="{9D8B030D-6E8A-4147-A177-3AD203B41FA5}">
                      <a16:colId xmlns:a16="http://schemas.microsoft.com/office/drawing/2014/main" val="1520471897"/>
                    </a:ext>
                  </a:extLst>
                </a:gridCol>
                <a:gridCol w="534924">
                  <a:extLst>
                    <a:ext uri="{9D8B030D-6E8A-4147-A177-3AD203B41FA5}">
                      <a16:colId xmlns:a16="http://schemas.microsoft.com/office/drawing/2014/main" val="3349826838"/>
                    </a:ext>
                  </a:extLst>
                </a:gridCol>
                <a:gridCol w="411480">
                  <a:extLst>
                    <a:ext uri="{9D8B030D-6E8A-4147-A177-3AD203B41FA5}">
                      <a16:colId xmlns:a16="http://schemas.microsoft.com/office/drawing/2014/main" val="1246831175"/>
                    </a:ext>
                  </a:extLst>
                </a:gridCol>
                <a:gridCol w="534924">
                  <a:extLst>
                    <a:ext uri="{9D8B030D-6E8A-4147-A177-3AD203B41FA5}">
                      <a16:colId xmlns:a16="http://schemas.microsoft.com/office/drawing/2014/main" val="3247261732"/>
                    </a:ext>
                  </a:extLst>
                </a:gridCol>
                <a:gridCol w="534924">
                  <a:extLst>
                    <a:ext uri="{9D8B030D-6E8A-4147-A177-3AD203B41FA5}">
                      <a16:colId xmlns:a16="http://schemas.microsoft.com/office/drawing/2014/main" val="4110619357"/>
                    </a:ext>
                  </a:extLst>
                </a:gridCol>
                <a:gridCol w="534924">
                  <a:extLst>
                    <a:ext uri="{9D8B030D-6E8A-4147-A177-3AD203B41FA5}">
                      <a16:colId xmlns:a16="http://schemas.microsoft.com/office/drawing/2014/main" val="3616757527"/>
                    </a:ext>
                  </a:extLst>
                </a:gridCol>
                <a:gridCol w="534924">
                  <a:extLst>
                    <a:ext uri="{9D8B030D-6E8A-4147-A177-3AD203B41FA5}">
                      <a16:colId xmlns:a16="http://schemas.microsoft.com/office/drawing/2014/main" val="4000052753"/>
                    </a:ext>
                  </a:extLst>
                </a:gridCol>
                <a:gridCol w="534924">
                  <a:extLst>
                    <a:ext uri="{9D8B030D-6E8A-4147-A177-3AD203B41FA5}">
                      <a16:colId xmlns:a16="http://schemas.microsoft.com/office/drawing/2014/main" val="1485507479"/>
                    </a:ext>
                  </a:extLst>
                </a:gridCol>
                <a:gridCol w="617220">
                  <a:extLst>
                    <a:ext uri="{9D8B030D-6E8A-4147-A177-3AD203B41FA5}">
                      <a16:colId xmlns:a16="http://schemas.microsoft.com/office/drawing/2014/main" val="1810558884"/>
                    </a:ext>
                  </a:extLst>
                </a:gridCol>
                <a:gridCol w="370332">
                  <a:extLst>
                    <a:ext uri="{9D8B030D-6E8A-4147-A177-3AD203B41FA5}">
                      <a16:colId xmlns:a16="http://schemas.microsoft.com/office/drawing/2014/main" val="341028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2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21:49:30 </a:t>
                      </a:r>
                      <a:r>
                        <a:rPr kumimoji="0" lang="vi-VN" sz="1000" b="0" i="0" u="none" strike="noStrike" kern="1200" cap="none" spc="0" normalizeH="0" baseline="0" noProof="0">
                          <a:ln>
                            <a:noFill/>
                          </a:ln>
                          <a:solidFill>
                            <a:prstClr val="black"/>
                          </a:solidFill>
                          <a:effectLst/>
                          <a:uLnTx/>
                          <a:uFillTx/>
                          <a:latin typeface="+mn-lt"/>
                          <a:ea typeface="+mn-ea"/>
                          <a:cs typeface="+mn-cs"/>
                        </a:rPr>
                        <a:t> 
 Tạm dừng phân công nhiệm vụ với 1 chiến sĩ CSGT để làm rõ trách nhiệm của người này khi có mặt tại hiện trường vụ thanh niên dùng kéo đâm chết bạn gái. 
#phápluật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5811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21:45:00 </a:t>
                      </a:r>
                      <a:r>
                        <a:rPr kumimoji="0" lang="vi-VN" sz="1000" b="0" i="0" u="none" strike="noStrike" kern="1200" cap="none" spc="0" normalizeH="0" baseline="0" noProof="0">
                          <a:ln>
                            <a:noFill/>
                          </a:ln>
                          <a:solidFill>
                            <a:prstClr val="black"/>
                          </a:solidFill>
                          <a:effectLst/>
                          <a:uLnTx/>
                          <a:uFillTx/>
                          <a:latin typeface="+mn-lt"/>
                          <a:ea typeface="+mn-ea"/>
                          <a:cs typeface="+mn-cs"/>
                        </a:rPr>
                        <a:t> 
 "Có bao nhiêu bố mẹ biết con cái đang nghĩ gì, làm gì mà lại muốn thầy cô như thần thánh nắm bắt ngay mọi tâm tư cảm xúc của học sinh?"
#giáodục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3499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21:36:21 </a:t>
                      </a:r>
                      <a:r>
                        <a:rPr kumimoji="0" lang="vi-VN" sz="1000" b="0" i="0" u="none" strike="noStrike" kern="1200" cap="none" spc="0" normalizeH="0" baseline="0" noProof="0">
                          <a:ln>
                            <a:noFill/>
                          </a:ln>
                          <a:solidFill>
                            <a:prstClr val="black"/>
                          </a:solidFill>
                          <a:effectLst/>
                          <a:uLnTx/>
                          <a:uFillTx/>
                          <a:latin typeface="+mn-lt"/>
                          <a:ea typeface="+mn-ea"/>
                          <a:cs typeface="+mn-cs"/>
                        </a:rPr>
                        <a:t> 
 Chính trong giới nghệ sĩ cũng có không ít người đang kiếm tiền và cầu danh với những sản phẩm đậm chất giang hồ, bạo lực trên YouTube.
#giảitrí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9646368"/>
                  </a:ext>
                </a:extLst>
              </a:tr>
            </a:tbl>
          </a:graphicData>
        </a:graphic>
      </p:graphicFrame>
      <p:sp>
        <p:nvSpPr>
          <p:cNvPr id="4" name="Text Placeholder 3">
            <a:extLst>
              <a:ext uri="{FF2B5EF4-FFF2-40B4-BE49-F238E27FC236}">
                <a16:creationId xmlns:a16="http://schemas.microsoft.com/office/drawing/2014/main" id="{25C1A135-C694-4F91-BCC1-F49131E15F5F}"/>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2030738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844F-80F5-4E45-AB93-6402433C5E6A}"/>
              </a:ext>
            </a:extLst>
          </p:cNvPr>
          <p:cNvSpPr>
            <a:spLocks noGrp="1"/>
          </p:cNvSpPr>
          <p:nvPr>
            <p:ph type="title"/>
          </p:nvPr>
        </p:nvSpPr>
        <p:spPr/>
        <p:txBody>
          <a:bodyPr/>
          <a:lstStyle/>
          <a:p>
            <a:r>
              <a:rPr lang="en-US"/>
              <a:t>Facebook Own Posts Table | VietNamNet Fanpages - 5 of 8</a:t>
            </a:r>
          </a:p>
        </p:txBody>
      </p:sp>
      <p:graphicFrame>
        <p:nvGraphicFramePr>
          <p:cNvPr id="5" name="Table Placeholder 4">
            <a:extLst>
              <a:ext uri="{FF2B5EF4-FFF2-40B4-BE49-F238E27FC236}">
                <a16:creationId xmlns:a16="http://schemas.microsoft.com/office/drawing/2014/main" id="{6CC796E7-CBD1-4C03-8687-21B2E4D68F1A}"/>
              </a:ext>
            </a:extLst>
          </p:cNvPr>
          <p:cNvGraphicFramePr>
            <a:graphicFrameLocks noGrp="1"/>
          </p:cNvGraphicFramePr>
          <p:nvPr>
            <p:ph type="tbl" sz="quarter" idx="13"/>
            <p:extLst>
              <p:ext uri="{D42A27DB-BD31-4B8C-83A1-F6EECF244321}">
                <p14:modId xmlns:p14="http://schemas.microsoft.com/office/powerpoint/2010/main" val="281173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8028108"/>
                    </a:ext>
                  </a:extLst>
                </a:gridCol>
                <a:gridCol w="617220">
                  <a:extLst>
                    <a:ext uri="{9D8B030D-6E8A-4147-A177-3AD203B41FA5}">
                      <a16:colId xmlns:a16="http://schemas.microsoft.com/office/drawing/2014/main" val="4269431557"/>
                    </a:ext>
                  </a:extLst>
                </a:gridCol>
                <a:gridCol w="534924">
                  <a:extLst>
                    <a:ext uri="{9D8B030D-6E8A-4147-A177-3AD203B41FA5}">
                      <a16:colId xmlns:a16="http://schemas.microsoft.com/office/drawing/2014/main" val="3976323809"/>
                    </a:ext>
                  </a:extLst>
                </a:gridCol>
                <a:gridCol w="534924">
                  <a:extLst>
                    <a:ext uri="{9D8B030D-6E8A-4147-A177-3AD203B41FA5}">
                      <a16:colId xmlns:a16="http://schemas.microsoft.com/office/drawing/2014/main" val="3657564557"/>
                    </a:ext>
                  </a:extLst>
                </a:gridCol>
                <a:gridCol w="411480">
                  <a:extLst>
                    <a:ext uri="{9D8B030D-6E8A-4147-A177-3AD203B41FA5}">
                      <a16:colId xmlns:a16="http://schemas.microsoft.com/office/drawing/2014/main" val="3898661818"/>
                    </a:ext>
                  </a:extLst>
                </a:gridCol>
                <a:gridCol w="534924">
                  <a:extLst>
                    <a:ext uri="{9D8B030D-6E8A-4147-A177-3AD203B41FA5}">
                      <a16:colId xmlns:a16="http://schemas.microsoft.com/office/drawing/2014/main" val="1425457266"/>
                    </a:ext>
                  </a:extLst>
                </a:gridCol>
                <a:gridCol w="534924">
                  <a:extLst>
                    <a:ext uri="{9D8B030D-6E8A-4147-A177-3AD203B41FA5}">
                      <a16:colId xmlns:a16="http://schemas.microsoft.com/office/drawing/2014/main" val="3040923377"/>
                    </a:ext>
                  </a:extLst>
                </a:gridCol>
                <a:gridCol w="534924">
                  <a:extLst>
                    <a:ext uri="{9D8B030D-6E8A-4147-A177-3AD203B41FA5}">
                      <a16:colId xmlns:a16="http://schemas.microsoft.com/office/drawing/2014/main" val="3535099767"/>
                    </a:ext>
                  </a:extLst>
                </a:gridCol>
                <a:gridCol w="534924">
                  <a:extLst>
                    <a:ext uri="{9D8B030D-6E8A-4147-A177-3AD203B41FA5}">
                      <a16:colId xmlns:a16="http://schemas.microsoft.com/office/drawing/2014/main" val="3278546028"/>
                    </a:ext>
                  </a:extLst>
                </a:gridCol>
                <a:gridCol w="534924">
                  <a:extLst>
                    <a:ext uri="{9D8B030D-6E8A-4147-A177-3AD203B41FA5}">
                      <a16:colId xmlns:a16="http://schemas.microsoft.com/office/drawing/2014/main" val="3713438523"/>
                    </a:ext>
                  </a:extLst>
                </a:gridCol>
                <a:gridCol w="617220">
                  <a:extLst>
                    <a:ext uri="{9D8B030D-6E8A-4147-A177-3AD203B41FA5}">
                      <a16:colId xmlns:a16="http://schemas.microsoft.com/office/drawing/2014/main" val="4248517803"/>
                    </a:ext>
                  </a:extLst>
                </a:gridCol>
                <a:gridCol w="370332">
                  <a:extLst>
                    <a:ext uri="{9D8B030D-6E8A-4147-A177-3AD203B41FA5}">
                      <a16:colId xmlns:a16="http://schemas.microsoft.com/office/drawing/2014/main" val="3995105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67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21:23:19 </a:t>
                      </a:r>
                      <a:r>
                        <a:rPr kumimoji="0" lang="vi-VN" sz="1000" b="0" i="0" u="none" strike="noStrike" kern="1200" cap="none" spc="0" normalizeH="0" baseline="0" noProof="0">
                          <a:ln>
                            <a:noFill/>
                          </a:ln>
                          <a:solidFill>
                            <a:prstClr val="black"/>
                          </a:solidFill>
                          <a:effectLst/>
                          <a:uLnTx/>
                          <a:uFillTx/>
                          <a:latin typeface="+mn-lt"/>
                          <a:ea typeface="+mn-ea"/>
                          <a:cs typeface="+mn-cs"/>
                        </a:rPr>
                        <a:t> 
 Nhất định phải có biện pháp bảo đảm an toàn trong thang máy mới được!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3356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21:15:00 </a:t>
                      </a:r>
                      <a:r>
                        <a:rPr kumimoji="0" lang="vi-VN" sz="1000" b="0" i="0" u="none" strike="noStrike" kern="1200" cap="none" spc="0" normalizeH="0" baseline="0" noProof="0">
                          <a:ln>
                            <a:noFill/>
                          </a:ln>
                          <a:solidFill>
                            <a:prstClr val="black"/>
                          </a:solidFill>
                          <a:effectLst/>
                          <a:uLnTx/>
                          <a:uFillTx/>
                          <a:latin typeface="+mn-lt"/>
                          <a:ea typeface="+mn-ea"/>
                          <a:cs typeface="+mn-cs"/>
                        </a:rPr>
                        <a:t> 
 Tượng La Hán ở chùa mà cũng phá hoại được, không sợ quả báo sao?
#video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0980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21:00:01 </a:t>
                      </a:r>
                      <a:r>
                        <a:rPr kumimoji="0" lang="vi-VN" sz="1000" b="0" i="0" u="none" strike="noStrike" kern="1200" cap="none" spc="0" normalizeH="0" baseline="0" noProof="0">
                          <a:ln>
                            <a:noFill/>
                          </a:ln>
                          <a:solidFill>
                            <a:prstClr val="black"/>
                          </a:solidFill>
                          <a:effectLst/>
                          <a:uLnTx/>
                          <a:uFillTx/>
                          <a:latin typeface="+mn-lt"/>
                          <a:ea typeface="+mn-ea"/>
                          <a:cs typeface="+mn-cs"/>
                        </a:rPr>
                        <a:t> 
 Không bao giờ là quá muộn để có được tình yêu ^^ Ngưỡng mộ ông bà quá, đến gần cuối đời vẫn gặp được người tốt như vậy.
#thếgiới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6351168"/>
                  </a:ext>
                </a:extLst>
              </a:tr>
            </a:tbl>
          </a:graphicData>
        </a:graphic>
      </p:graphicFrame>
      <p:sp>
        <p:nvSpPr>
          <p:cNvPr id="4" name="Text Placeholder 3">
            <a:extLst>
              <a:ext uri="{FF2B5EF4-FFF2-40B4-BE49-F238E27FC236}">
                <a16:creationId xmlns:a16="http://schemas.microsoft.com/office/drawing/2014/main" id="{BD0D6D93-2A79-4F30-87A2-DF79ED9426A1}"/>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2108243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3B39-0C4A-4C18-8399-267FF931C691}"/>
              </a:ext>
            </a:extLst>
          </p:cNvPr>
          <p:cNvSpPr>
            <a:spLocks noGrp="1"/>
          </p:cNvSpPr>
          <p:nvPr>
            <p:ph type="title"/>
          </p:nvPr>
        </p:nvSpPr>
        <p:spPr/>
        <p:txBody>
          <a:bodyPr/>
          <a:lstStyle/>
          <a:p>
            <a:r>
              <a:rPr lang="en-US"/>
              <a:t>Facebook Own Posts Table | VietNamNet Fanpages - 6 of 8</a:t>
            </a:r>
          </a:p>
        </p:txBody>
      </p:sp>
      <p:graphicFrame>
        <p:nvGraphicFramePr>
          <p:cNvPr id="5" name="Table Placeholder 4">
            <a:extLst>
              <a:ext uri="{FF2B5EF4-FFF2-40B4-BE49-F238E27FC236}">
                <a16:creationId xmlns:a16="http://schemas.microsoft.com/office/drawing/2014/main" id="{3D6E4D35-9038-43C9-8981-50BBC447E9E7}"/>
              </a:ext>
            </a:extLst>
          </p:cNvPr>
          <p:cNvGraphicFramePr>
            <a:graphicFrameLocks noGrp="1"/>
          </p:cNvGraphicFramePr>
          <p:nvPr>
            <p:ph type="tbl" sz="quarter" idx="13"/>
            <p:extLst>
              <p:ext uri="{D42A27DB-BD31-4B8C-83A1-F6EECF244321}">
                <p14:modId xmlns:p14="http://schemas.microsoft.com/office/powerpoint/2010/main" val="27326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9172925"/>
                    </a:ext>
                  </a:extLst>
                </a:gridCol>
                <a:gridCol w="617220">
                  <a:extLst>
                    <a:ext uri="{9D8B030D-6E8A-4147-A177-3AD203B41FA5}">
                      <a16:colId xmlns:a16="http://schemas.microsoft.com/office/drawing/2014/main" val="2825375839"/>
                    </a:ext>
                  </a:extLst>
                </a:gridCol>
                <a:gridCol w="534924">
                  <a:extLst>
                    <a:ext uri="{9D8B030D-6E8A-4147-A177-3AD203B41FA5}">
                      <a16:colId xmlns:a16="http://schemas.microsoft.com/office/drawing/2014/main" val="3627621506"/>
                    </a:ext>
                  </a:extLst>
                </a:gridCol>
                <a:gridCol w="534924">
                  <a:extLst>
                    <a:ext uri="{9D8B030D-6E8A-4147-A177-3AD203B41FA5}">
                      <a16:colId xmlns:a16="http://schemas.microsoft.com/office/drawing/2014/main" val="1631642335"/>
                    </a:ext>
                  </a:extLst>
                </a:gridCol>
                <a:gridCol w="411480">
                  <a:extLst>
                    <a:ext uri="{9D8B030D-6E8A-4147-A177-3AD203B41FA5}">
                      <a16:colId xmlns:a16="http://schemas.microsoft.com/office/drawing/2014/main" val="4255771672"/>
                    </a:ext>
                  </a:extLst>
                </a:gridCol>
                <a:gridCol w="534924">
                  <a:extLst>
                    <a:ext uri="{9D8B030D-6E8A-4147-A177-3AD203B41FA5}">
                      <a16:colId xmlns:a16="http://schemas.microsoft.com/office/drawing/2014/main" val="3938371794"/>
                    </a:ext>
                  </a:extLst>
                </a:gridCol>
                <a:gridCol w="534924">
                  <a:extLst>
                    <a:ext uri="{9D8B030D-6E8A-4147-A177-3AD203B41FA5}">
                      <a16:colId xmlns:a16="http://schemas.microsoft.com/office/drawing/2014/main" val="2483827115"/>
                    </a:ext>
                  </a:extLst>
                </a:gridCol>
                <a:gridCol w="534924">
                  <a:extLst>
                    <a:ext uri="{9D8B030D-6E8A-4147-A177-3AD203B41FA5}">
                      <a16:colId xmlns:a16="http://schemas.microsoft.com/office/drawing/2014/main" val="2485350951"/>
                    </a:ext>
                  </a:extLst>
                </a:gridCol>
                <a:gridCol w="534924">
                  <a:extLst>
                    <a:ext uri="{9D8B030D-6E8A-4147-A177-3AD203B41FA5}">
                      <a16:colId xmlns:a16="http://schemas.microsoft.com/office/drawing/2014/main" val="130353783"/>
                    </a:ext>
                  </a:extLst>
                </a:gridCol>
                <a:gridCol w="534924">
                  <a:extLst>
                    <a:ext uri="{9D8B030D-6E8A-4147-A177-3AD203B41FA5}">
                      <a16:colId xmlns:a16="http://schemas.microsoft.com/office/drawing/2014/main" val="185553336"/>
                    </a:ext>
                  </a:extLst>
                </a:gridCol>
                <a:gridCol w="617220">
                  <a:extLst>
                    <a:ext uri="{9D8B030D-6E8A-4147-A177-3AD203B41FA5}">
                      <a16:colId xmlns:a16="http://schemas.microsoft.com/office/drawing/2014/main" val="3879393256"/>
                    </a:ext>
                  </a:extLst>
                </a:gridCol>
                <a:gridCol w="370332">
                  <a:extLst>
                    <a:ext uri="{9D8B030D-6E8A-4147-A177-3AD203B41FA5}">
                      <a16:colId xmlns:a16="http://schemas.microsoft.com/office/drawing/2014/main" val="204178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112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21:00:01 </a:t>
                      </a:r>
                      <a:r>
                        <a:rPr kumimoji="0" lang="en-US" sz="1000" b="0" i="0" u="none" strike="noStrike" kern="1200" cap="none" spc="0" normalizeH="0" baseline="0" noProof="0">
                          <a:ln>
                            <a:noFill/>
                          </a:ln>
                          <a:solidFill>
                            <a:prstClr val="black"/>
                          </a:solidFill>
                          <a:effectLst/>
                          <a:uLnTx/>
                          <a:uFillTx/>
                          <a:latin typeface="+mn-lt"/>
                          <a:ea typeface="+mn-ea"/>
                          <a:cs typeface="+mn-cs"/>
                        </a:rPr>
                        <a:t> 
 Nhìn con đuông dừa bò lổm ngổm thế kia có ai đủ can đảm để ăn cái pizza này không @@
#kinhdoanh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3536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Vietnamnet.vn - 2019-04-04 20:50:14 </a:t>
                      </a:r>
                      <a:r>
                        <a:rPr kumimoji="0" lang="en-US" sz="1000" b="0" i="0" u="none" strike="noStrike" kern="1200" cap="none" spc="0" normalizeH="0" baseline="0" noProof="0">
                          <a:ln>
                            <a:noFill/>
                          </a:ln>
                          <a:solidFill>
                            <a:prstClr val="black"/>
                          </a:solidFill>
                          <a:effectLst/>
                          <a:uLnTx/>
                          <a:uFillTx/>
                          <a:latin typeface="+mn-lt"/>
                          <a:ea typeface="+mn-ea"/>
                          <a:cs typeface="+mn-cs"/>
                        </a:rPr>
                        <a:t> 
 Không hiểu mẫu thuẫn vợ chồng đến mức nào , chẳng nhẽ không thể giải quyết bằng lời nói!
#thờisự #url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007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20:45:00 </a:t>
                      </a:r>
                      <a:r>
                        <a:rPr kumimoji="0" lang="vi-VN" sz="1000" b="0" i="0" u="none" strike="noStrike" kern="1200" cap="none" spc="0" normalizeH="0" baseline="0" noProof="0">
                          <a:ln>
                            <a:noFill/>
                          </a:ln>
                          <a:solidFill>
                            <a:prstClr val="black"/>
                          </a:solidFill>
                          <a:effectLst/>
                          <a:uLnTx/>
                          <a:uFillTx/>
                          <a:latin typeface="+mn-lt"/>
                          <a:ea typeface="+mn-ea"/>
                          <a:cs typeface="+mn-cs"/>
                        </a:rPr>
                        <a:t> 
 Từng bị tước vương miện á hậu vào năm 2014 sau khi lộ loạt ảnh khiếm nhã trên xe hơi, nhưng giờ cô ấy lại đăng quang Miss Earth gây nhiều tranh cãi!
#giảitrí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34398430"/>
                  </a:ext>
                </a:extLst>
              </a:tr>
            </a:tbl>
          </a:graphicData>
        </a:graphic>
      </p:graphicFrame>
      <p:sp>
        <p:nvSpPr>
          <p:cNvPr id="4" name="Text Placeholder 3">
            <a:extLst>
              <a:ext uri="{FF2B5EF4-FFF2-40B4-BE49-F238E27FC236}">
                <a16:creationId xmlns:a16="http://schemas.microsoft.com/office/drawing/2014/main" id="{B32D94E9-B078-4D11-8EE8-998616A6353E}"/>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1465264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FE43-326A-404D-930D-9995E7D86DC0}"/>
              </a:ext>
            </a:extLst>
          </p:cNvPr>
          <p:cNvSpPr>
            <a:spLocks noGrp="1"/>
          </p:cNvSpPr>
          <p:nvPr>
            <p:ph type="title"/>
          </p:nvPr>
        </p:nvSpPr>
        <p:spPr/>
        <p:txBody>
          <a:bodyPr/>
          <a:lstStyle/>
          <a:p>
            <a:r>
              <a:rPr lang="en-US"/>
              <a:t>Facebook Own Posts Table | VietNamNet Fanpages - 7 of 8</a:t>
            </a:r>
          </a:p>
        </p:txBody>
      </p:sp>
      <p:graphicFrame>
        <p:nvGraphicFramePr>
          <p:cNvPr id="5" name="Table Placeholder 4">
            <a:extLst>
              <a:ext uri="{FF2B5EF4-FFF2-40B4-BE49-F238E27FC236}">
                <a16:creationId xmlns:a16="http://schemas.microsoft.com/office/drawing/2014/main" id="{69BD72D4-7FE5-4ACE-A09F-1C73B838C723}"/>
              </a:ext>
            </a:extLst>
          </p:cNvPr>
          <p:cNvGraphicFramePr>
            <a:graphicFrameLocks noGrp="1"/>
          </p:cNvGraphicFramePr>
          <p:nvPr>
            <p:ph type="tbl" sz="quarter" idx="13"/>
            <p:extLst>
              <p:ext uri="{D42A27DB-BD31-4B8C-83A1-F6EECF244321}">
                <p14:modId xmlns:p14="http://schemas.microsoft.com/office/powerpoint/2010/main" val="2401534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1951718"/>
                    </a:ext>
                  </a:extLst>
                </a:gridCol>
                <a:gridCol w="617220">
                  <a:extLst>
                    <a:ext uri="{9D8B030D-6E8A-4147-A177-3AD203B41FA5}">
                      <a16:colId xmlns:a16="http://schemas.microsoft.com/office/drawing/2014/main" val="3173176367"/>
                    </a:ext>
                  </a:extLst>
                </a:gridCol>
                <a:gridCol w="534924">
                  <a:extLst>
                    <a:ext uri="{9D8B030D-6E8A-4147-A177-3AD203B41FA5}">
                      <a16:colId xmlns:a16="http://schemas.microsoft.com/office/drawing/2014/main" val="7363983"/>
                    </a:ext>
                  </a:extLst>
                </a:gridCol>
                <a:gridCol w="534924">
                  <a:extLst>
                    <a:ext uri="{9D8B030D-6E8A-4147-A177-3AD203B41FA5}">
                      <a16:colId xmlns:a16="http://schemas.microsoft.com/office/drawing/2014/main" val="1715507389"/>
                    </a:ext>
                  </a:extLst>
                </a:gridCol>
                <a:gridCol w="411480">
                  <a:extLst>
                    <a:ext uri="{9D8B030D-6E8A-4147-A177-3AD203B41FA5}">
                      <a16:colId xmlns:a16="http://schemas.microsoft.com/office/drawing/2014/main" val="135894639"/>
                    </a:ext>
                  </a:extLst>
                </a:gridCol>
                <a:gridCol w="534924">
                  <a:extLst>
                    <a:ext uri="{9D8B030D-6E8A-4147-A177-3AD203B41FA5}">
                      <a16:colId xmlns:a16="http://schemas.microsoft.com/office/drawing/2014/main" val="1679306864"/>
                    </a:ext>
                  </a:extLst>
                </a:gridCol>
                <a:gridCol w="534924">
                  <a:extLst>
                    <a:ext uri="{9D8B030D-6E8A-4147-A177-3AD203B41FA5}">
                      <a16:colId xmlns:a16="http://schemas.microsoft.com/office/drawing/2014/main" val="1484775708"/>
                    </a:ext>
                  </a:extLst>
                </a:gridCol>
                <a:gridCol w="534924">
                  <a:extLst>
                    <a:ext uri="{9D8B030D-6E8A-4147-A177-3AD203B41FA5}">
                      <a16:colId xmlns:a16="http://schemas.microsoft.com/office/drawing/2014/main" val="1960950837"/>
                    </a:ext>
                  </a:extLst>
                </a:gridCol>
                <a:gridCol w="534924">
                  <a:extLst>
                    <a:ext uri="{9D8B030D-6E8A-4147-A177-3AD203B41FA5}">
                      <a16:colId xmlns:a16="http://schemas.microsoft.com/office/drawing/2014/main" val="4172411758"/>
                    </a:ext>
                  </a:extLst>
                </a:gridCol>
                <a:gridCol w="534924">
                  <a:extLst>
                    <a:ext uri="{9D8B030D-6E8A-4147-A177-3AD203B41FA5}">
                      <a16:colId xmlns:a16="http://schemas.microsoft.com/office/drawing/2014/main" val="3102557243"/>
                    </a:ext>
                  </a:extLst>
                </a:gridCol>
                <a:gridCol w="617220">
                  <a:extLst>
                    <a:ext uri="{9D8B030D-6E8A-4147-A177-3AD203B41FA5}">
                      <a16:colId xmlns:a16="http://schemas.microsoft.com/office/drawing/2014/main" val="2311143888"/>
                    </a:ext>
                  </a:extLst>
                </a:gridCol>
                <a:gridCol w="370332">
                  <a:extLst>
                    <a:ext uri="{9D8B030D-6E8A-4147-A177-3AD203B41FA5}">
                      <a16:colId xmlns:a16="http://schemas.microsoft.com/office/drawing/2014/main" val="247359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490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20:40:55 </a:t>
                      </a:r>
                      <a:r>
                        <a:rPr kumimoji="0" lang="vi-VN" sz="1000" b="0" i="0" u="none" strike="noStrike" kern="1200" cap="none" spc="0" normalizeH="0" baseline="0" noProof="0">
                          <a:ln>
                            <a:noFill/>
                          </a:ln>
                          <a:solidFill>
                            <a:prstClr val="black"/>
                          </a:solidFill>
                          <a:effectLst/>
                          <a:uLnTx/>
                          <a:uFillTx/>
                          <a:latin typeface="+mn-lt"/>
                          <a:ea typeface="+mn-ea"/>
                          <a:cs typeface="+mn-cs"/>
                        </a:rPr>
                        <a:t> 
 Trước đấy mâu thuẫn đã được hoà giải, nhưng không hiểu sao lại quay lại nổ súng!
#thờisự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1633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20:30:01 </a:t>
                      </a:r>
                      <a:r>
                        <a:rPr kumimoji="0" lang="vi-VN" sz="1000" b="0" i="0" u="none" strike="noStrike" kern="1200" cap="none" spc="0" normalizeH="0" baseline="0" noProof="0">
                          <a:ln>
                            <a:noFill/>
                          </a:ln>
                          <a:solidFill>
                            <a:prstClr val="black"/>
                          </a:solidFill>
                          <a:effectLst/>
                          <a:uLnTx/>
                          <a:uFillTx/>
                          <a:latin typeface="+mn-lt"/>
                          <a:ea typeface="+mn-ea"/>
                          <a:cs typeface="+mn-cs"/>
                        </a:rPr>
                        <a:t> 
 Tính năng mới - tìm bạn bốn phương nè, anh em đã được update hết chưa?
#côngnghệ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8927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20:30:00 </a:t>
                      </a:r>
                      <a:r>
                        <a:rPr kumimoji="0" lang="vi-VN" sz="1000" b="0" i="0" u="none" strike="noStrike" kern="1200" cap="none" spc="0" normalizeH="0" baseline="0" noProof="0">
                          <a:ln>
                            <a:noFill/>
                          </a:ln>
                          <a:solidFill>
                            <a:prstClr val="black"/>
                          </a:solidFill>
                          <a:effectLst/>
                          <a:uLnTx/>
                          <a:uFillTx/>
                          <a:latin typeface="+mn-lt"/>
                          <a:ea typeface="+mn-ea"/>
                          <a:cs typeface="+mn-cs"/>
                        </a:rPr>
                        <a:t> 
 Đúng là chỉ có người đẹp mới dám diện kiểu áo tắm một mảnh khoét hông cao vút này thôi :P
#giảitrí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0159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20:20:28 </a:t>
                      </a:r>
                      <a:r>
                        <a:rPr kumimoji="0" lang="vi-VN" sz="1000" b="0" i="0" u="none" strike="noStrike" kern="1200" cap="none" spc="0" normalizeH="0" baseline="0" noProof="0">
                          <a:ln>
                            <a:noFill/>
                          </a:ln>
                          <a:solidFill>
                            <a:prstClr val="black"/>
                          </a:solidFill>
                          <a:effectLst/>
                          <a:uLnTx/>
                          <a:uFillTx/>
                          <a:latin typeface="+mn-lt"/>
                          <a:ea typeface="+mn-ea"/>
                          <a:cs typeface="+mn-cs"/>
                        </a:rPr>
                        <a:t> 
 Huy động vốn trái phép, lợi dụng người dân nhẹ dạ cả tin, lừa đến hàng tỷ đồng!
#phápluật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41620147"/>
                  </a:ext>
                </a:extLst>
              </a:tr>
            </a:tbl>
          </a:graphicData>
        </a:graphic>
      </p:graphicFrame>
      <p:sp>
        <p:nvSpPr>
          <p:cNvPr id="4" name="Text Placeholder 3">
            <a:extLst>
              <a:ext uri="{FF2B5EF4-FFF2-40B4-BE49-F238E27FC236}">
                <a16:creationId xmlns:a16="http://schemas.microsoft.com/office/drawing/2014/main" id="{F84B68E8-9D69-4FFE-AE86-0560D3D24819}"/>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372475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5F6C-D2FF-485A-8D1F-0E2F9D2FC86C}"/>
              </a:ext>
            </a:extLst>
          </p:cNvPr>
          <p:cNvSpPr>
            <a:spLocks noGrp="1"/>
          </p:cNvSpPr>
          <p:nvPr>
            <p:ph type="title"/>
          </p:nvPr>
        </p:nvSpPr>
        <p:spPr/>
        <p:txBody>
          <a:bodyPr/>
          <a:lstStyle/>
          <a:p>
            <a:r>
              <a:rPr lang="en-US"/>
              <a:t>Facebook Own Posts Table | VietNamNet Fanpages - 8 of 8</a:t>
            </a:r>
          </a:p>
        </p:txBody>
      </p:sp>
      <p:graphicFrame>
        <p:nvGraphicFramePr>
          <p:cNvPr id="5" name="Table Placeholder 4">
            <a:extLst>
              <a:ext uri="{FF2B5EF4-FFF2-40B4-BE49-F238E27FC236}">
                <a16:creationId xmlns:a16="http://schemas.microsoft.com/office/drawing/2014/main" id="{C62EC1C4-3A5F-42A5-9BED-6CEBA3F87AAB}"/>
              </a:ext>
            </a:extLst>
          </p:cNvPr>
          <p:cNvGraphicFramePr>
            <a:graphicFrameLocks noGrp="1"/>
          </p:cNvGraphicFramePr>
          <p:nvPr>
            <p:ph type="tbl" sz="quarter" idx="13"/>
            <p:extLst>
              <p:ext uri="{D42A27DB-BD31-4B8C-83A1-F6EECF244321}">
                <p14:modId xmlns:p14="http://schemas.microsoft.com/office/powerpoint/2010/main" val="257152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9707864"/>
                    </a:ext>
                  </a:extLst>
                </a:gridCol>
                <a:gridCol w="617220">
                  <a:extLst>
                    <a:ext uri="{9D8B030D-6E8A-4147-A177-3AD203B41FA5}">
                      <a16:colId xmlns:a16="http://schemas.microsoft.com/office/drawing/2014/main" val="3629374681"/>
                    </a:ext>
                  </a:extLst>
                </a:gridCol>
                <a:gridCol w="534924">
                  <a:extLst>
                    <a:ext uri="{9D8B030D-6E8A-4147-A177-3AD203B41FA5}">
                      <a16:colId xmlns:a16="http://schemas.microsoft.com/office/drawing/2014/main" val="311505273"/>
                    </a:ext>
                  </a:extLst>
                </a:gridCol>
                <a:gridCol w="534924">
                  <a:extLst>
                    <a:ext uri="{9D8B030D-6E8A-4147-A177-3AD203B41FA5}">
                      <a16:colId xmlns:a16="http://schemas.microsoft.com/office/drawing/2014/main" val="3293762302"/>
                    </a:ext>
                  </a:extLst>
                </a:gridCol>
                <a:gridCol w="411480">
                  <a:extLst>
                    <a:ext uri="{9D8B030D-6E8A-4147-A177-3AD203B41FA5}">
                      <a16:colId xmlns:a16="http://schemas.microsoft.com/office/drawing/2014/main" val="939345916"/>
                    </a:ext>
                  </a:extLst>
                </a:gridCol>
                <a:gridCol w="534924">
                  <a:extLst>
                    <a:ext uri="{9D8B030D-6E8A-4147-A177-3AD203B41FA5}">
                      <a16:colId xmlns:a16="http://schemas.microsoft.com/office/drawing/2014/main" val="1491012688"/>
                    </a:ext>
                  </a:extLst>
                </a:gridCol>
                <a:gridCol w="534924">
                  <a:extLst>
                    <a:ext uri="{9D8B030D-6E8A-4147-A177-3AD203B41FA5}">
                      <a16:colId xmlns:a16="http://schemas.microsoft.com/office/drawing/2014/main" val="3286927942"/>
                    </a:ext>
                  </a:extLst>
                </a:gridCol>
                <a:gridCol w="534924">
                  <a:extLst>
                    <a:ext uri="{9D8B030D-6E8A-4147-A177-3AD203B41FA5}">
                      <a16:colId xmlns:a16="http://schemas.microsoft.com/office/drawing/2014/main" val="3133669809"/>
                    </a:ext>
                  </a:extLst>
                </a:gridCol>
                <a:gridCol w="534924">
                  <a:extLst>
                    <a:ext uri="{9D8B030D-6E8A-4147-A177-3AD203B41FA5}">
                      <a16:colId xmlns:a16="http://schemas.microsoft.com/office/drawing/2014/main" val="3335404087"/>
                    </a:ext>
                  </a:extLst>
                </a:gridCol>
                <a:gridCol w="534924">
                  <a:extLst>
                    <a:ext uri="{9D8B030D-6E8A-4147-A177-3AD203B41FA5}">
                      <a16:colId xmlns:a16="http://schemas.microsoft.com/office/drawing/2014/main" val="723837431"/>
                    </a:ext>
                  </a:extLst>
                </a:gridCol>
                <a:gridCol w="617220">
                  <a:extLst>
                    <a:ext uri="{9D8B030D-6E8A-4147-A177-3AD203B41FA5}">
                      <a16:colId xmlns:a16="http://schemas.microsoft.com/office/drawing/2014/main" val="3661404398"/>
                    </a:ext>
                  </a:extLst>
                </a:gridCol>
                <a:gridCol w="370332">
                  <a:extLst>
                    <a:ext uri="{9D8B030D-6E8A-4147-A177-3AD203B41FA5}">
                      <a16:colId xmlns:a16="http://schemas.microsoft.com/office/drawing/2014/main" val="337169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05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Đời sống - 2019-04-04 20:15:00 </a:t>
                      </a:r>
                      <a:r>
                        <a:rPr kumimoji="0" lang="vi-VN" sz="1000" b="0" i="0" u="none" strike="noStrike" kern="1200" cap="none" spc="0" normalizeH="0" baseline="0" noProof="0">
                          <a:ln>
                            <a:noFill/>
                          </a:ln>
                          <a:solidFill>
                            <a:prstClr val="black"/>
                          </a:solidFill>
                          <a:effectLst/>
                          <a:uLnTx/>
                          <a:uFillTx/>
                          <a:latin typeface="+mn-lt"/>
                          <a:ea typeface="+mn-ea"/>
                          <a:cs typeface="+mn-cs"/>
                        </a:rPr>
                        <a:t> 
 Người ta có yêu mình đâu, là cần cái miếng đất của hồi môn kia kìa! Giờ thì "ngậm đắng nuốt cay", đâm lao thì phải theo lao thôi!
#đờisống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377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Vietnamnet.vn - 2019-04-04 20:10:36 </a:t>
                      </a:r>
                      <a:r>
                        <a:rPr kumimoji="0" lang="vi-VN" sz="1000" b="0" i="0" u="none" strike="noStrike" kern="1200" cap="none" spc="0" normalizeH="0" baseline="0" noProof="0">
                          <a:ln>
                            <a:noFill/>
                          </a:ln>
                          <a:solidFill>
                            <a:prstClr val="black"/>
                          </a:solidFill>
                          <a:effectLst/>
                          <a:uLnTx/>
                          <a:uFillTx/>
                          <a:latin typeface="+mn-lt"/>
                          <a:ea typeface="+mn-ea"/>
                          <a:cs typeface="+mn-cs"/>
                        </a:rPr>
                        <a:t> 
 Chưa cần hỏi han đúng sai thế nào đã lao vào đâm người ta rồi!
#phápluật #url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13007509"/>
                  </a:ext>
                </a:extLst>
              </a:tr>
            </a:tbl>
          </a:graphicData>
        </a:graphic>
      </p:graphicFrame>
      <p:sp>
        <p:nvSpPr>
          <p:cNvPr id="4" name="Text Placeholder 3">
            <a:extLst>
              <a:ext uri="{FF2B5EF4-FFF2-40B4-BE49-F238E27FC236}">
                <a16:creationId xmlns:a16="http://schemas.microsoft.com/office/drawing/2014/main" id="{6BF7C694-088F-41B3-BA7A-968C763AE834}"/>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1009285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EF611-ECAB-4521-AE29-C267A4B88EF8}"/>
              </a:ext>
            </a:extLst>
          </p:cNvPr>
          <p:cNvSpPr>
            <a:spLocks noGrp="1"/>
          </p:cNvSpPr>
          <p:nvPr>
            <p:ph type="title"/>
          </p:nvPr>
        </p:nvSpPr>
        <p:spPr/>
        <p:txBody>
          <a:bodyPr/>
          <a:lstStyle/>
          <a:p>
            <a:r>
              <a:rPr lang="en-US"/>
              <a:t>Facebook Reach | VietNamNet Fanpages</a:t>
            </a:r>
          </a:p>
        </p:txBody>
      </p:sp>
      <p:graphicFrame>
        <p:nvGraphicFramePr>
          <p:cNvPr id="6" name="Chart Placeholder 5">
            <a:extLst>
              <a:ext uri="{FF2B5EF4-FFF2-40B4-BE49-F238E27FC236}">
                <a16:creationId xmlns:a16="http://schemas.microsoft.com/office/drawing/2014/main" id="{3EB13854-745F-4C80-B724-F06F0EA481E1}"/>
              </a:ext>
            </a:extLst>
          </p:cNvPr>
          <p:cNvGraphicFramePr>
            <a:graphicFrameLocks noGrp="1"/>
          </p:cNvGraphicFramePr>
          <p:nvPr>
            <p:ph type="chart" sz="quarter" idx="13"/>
            <p:extLst>
              <p:ext uri="{D42A27DB-BD31-4B8C-83A1-F6EECF244321}">
                <p14:modId xmlns:p14="http://schemas.microsoft.com/office/powerpoint/2010/main" val="445929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AB3FF-E944-42AD-8D10-D4CC29407B8E}"/>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64745159-AE6C-43B9-AE7B-4EDA6EF8DE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695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2434-F3AE-4A89-87E0-D22E308E22BB}"/>
              </a:ext>
            </a:extLst>
          </p:cNvPr>
          <p:cNvSpPr>
            <a:spLocks noGrp="1"/>
          </p:cNvSpPr>
          <p:nvPr>
            <p:ph type="title"/>
          </p:nvPr>
        </p:nvSpPr>
        <p:spPr/>
        <p:txBody>
          <a:bodyPr/>
          <a:lstStyle/>
          <a:p>
            <a:r>
              <a:rPr lang="en-US"/>
              <a:t>Facebook Engaged Users | VietNamNet Fanpages</a:t>
            </a:r>
          </a:p>
        </p:txBody>
      </p:sp>
      <p:graphicFrame>
        <p:nvGraphicFramePr>
          <p:cNvPr id="6" name="Chart Placeholder 5">
            <a:extLst>
              <a:ext uri="{FF2B5EF4-FFF2-40B4-BE49-F238E27FC236}">
                <a16:creationId xmlns:a16="http://schemas.microsoft.com/office/drawing/2014/main" id="{0DBA1D81-D27D-4A2A-AF53-044311D45852}"/>
              </a:ext>
            </a:extLst>
          </p:cNvPr>
          <p:cNvGraphicFramePr>
            <a:graphicFrameLocks noGrp="1"/>
          </p:cNvGraphicFramePr>
          <p:nvPr>
            <p:ph type="chart" sz="quarter" idx="13"/>
            <p:extLst>
              <p:ext uri="{D42A27DB-BD31-4B8C-83A1-F6EECF244321}">
                <p14:modId xmlns:p14="http://schemas.microsoft.com/office/powerpoint/2010/main" val="2664463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E6254F-9742-41F9-9E2D-73F0CCF180CE}"/>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2733E2DD-116C-4C60-8CC3-72C26D3E7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976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0FC53-FDE8-4950-BB1A-EFB84E7E74E3}"/>
              </a:ext>
            </a:extLst>
          </p:cNvPr>
          <p:cNvSpPr>
            <a:spLocks noGrp="1"/>
          </p:cNvSpPr>
          <p:nvPr>
            <p:ph type="title"/>
          </p:nvPr>
        </p:nvSpPr>
        <p:spPr/>
        <p:txBody>
          <a:bodyPr/>
          <a:lstStyle/>
          <a:p>
            <a:r>
              <a:rPr lang="en-US"/>
              <a:t>Facebook Own Posts | VietNamNet Fanpages</a:t>
            </a:r>
          </a:p>
        </p:txBody>
      </p:sp>
      <p:graphicFrame>
        <p:nvGraphicFramePr>
          <p:cNvPr id="6" name="Chart Placeholder 5">
            <a:extLst>
              <a:ext uri="{FF2B5EF4-FFF2-40B4-BE49-F238E27FC236}">
                <a16:creationId xmlns:a16="http://schemas.microsoft.com/office/drawing/2014/main" id="{A499143A-E7E4-41A6-A134-3A0B359A823E}"/>
              </a:ext>
            </a:extLst>
          </p:cNvPr>
          <p:cNvGraphicFramePr>
            <a:graphicFrameLocks noGrp="1"/>
          </p:cNvGraphicFramePr>
          <p:nvPr>
            <p:ph type="chart" sz="quarter" idx="13"/>
            <p:extLst>
              <p:ext uri="{D42A27DB-BD31-4B8C-83A1-F6EECF244321}">
                <p14:modId xmlns:p14="http://schemas.microsoft.com/office/powerpoint/2010/main" val="2183073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0D3A0-A798-4FC8-BF46-9E68F654E152}"/>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8A07BF45-2C29-4819-AE87-E013A6B91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628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DFC2-45EA-4E8D-989A-CF59E0DD3B72}"/>
              </a:ext>
            </a:extLst>
          </p:cNvPr>
          <p:cNvSpPr>
            <a:spLocks noGrp="1"/>
          </p:cNvSpPr>
          <p:nvPr>
            <p:ph type="title"/>
          </p:nvPr>
        </p:nvSpPr>
        <p:spPr/>
        <p:txBody>
          <a:bodyPr/>
          <a:lstStyle/>
          <a:p>
            <a:r>
              <a:rPr lang="en-US"/>
              <a:t>Facebook Own Posts By Hour | VietNamNet Fanpages</a:t>
            </a:r>
          </a:p>
        </p:txBody>
      </p:sp>
      <p:graphicFrame>
        <p:nvGraphicFramePr>
          <p:cNvPr id="6" name="Chart Placeholder 5">
            <a:extLst>
              <a:ext uri="{FF2B5EF4-FFF2-40B4-BE49-F238E27FC236}">
                <a16:creationId xmlns:a16="http://schemas.microsoft.com/office/drawing/2014/main" id="{CA47D334-1DA4-4BD1-BBC0-3A3FBCC8DC52}"/>
              </a:ext>
            </a:extLst>
          </p:cNvPr>
          <p:cNvGraphicFramePr>
            <a:graphicFrameLocks noGrp="1"/>
          </p:cNvGraphicFramePr>
          <p:nvPr>
            <p:ph type="chart" sz="quarter" idx="13"/>
            <p:extLst>
              <p:ext uri="{D42A27DB-BD31-4B8C-83A1-F6EECF244321}">
                <p14:modId xmlns:p14="http://schemas.microsoft.com/office/powerpoint/2010/main" val="121414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F7E88-88DC-427B-8601-1F36BDE18615}"/>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5741B48C-7196-446A-9908-1D4BEA189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970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215E-F8B9-4DC1-9788-5344BB451426}"/>
              </a:ext>
            </a:extLst>
          </p:cNvPr>
          <p:cNvSpPr>
            <a:spLocks noGrp="1"/>
          </p:cNvSpPr>
          <p:nvPr>
            <p:ph type="title"/>
          </p:nvPr>
        </p:nvSpPr>
        <p:spPr/>
        <p:txBody>
          <a:bodyPr/>
          <a:lstStyle/>
          <a:p>
            <a:r>
              <a:rPr lang="en-US"/>
              <a:t>Facebook Own Posts By Weekday | VietNamNet Fanpages</a:t>
            </a:r>
          </a:p>
        </p:txBody>
      </p:sp>
      <p:graphicFrame>
        <p:nvGraphicFramePr>
          <p:cNvPr id="6" name="Chart Placeholder 5">
            <a:extLst>
              <a:ext uri="{FF2B5EF4-FFF2-40B4-BE49-F238E27FC236}">
                <a16:creationId xmlns:a16="http://schemas.microsoft.com/office/drawing/2014/main" id="{ABD1CF9B-57BC-404D-AC9F-EE52A829E667}"/>
              </a:ext>
            </a:extLst>
          </p:cNvPr>
          <p:cNvGraphicFramePr>
            <a:graphicFrameLocks noGrp="1"/>
          </p:cNvGraphicFramePr>
          <p:nvPr>
            <p:ph type="chart" sz="quarter" idx="13"/>
            <p:extLst>
              <p:ext uri="{D42A27DB-BD31-4B8C-83A1-F6EECF244321}">
                <p14:modId xmlns:p14="http://schemas.microsoft.com/office/powerpoint/2010/main" val="2023826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35DAAA-CD13-4C8D-BC15-B14250E4BF0B}"/>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875D0560-C408-4486-8D0D-E1DA8D074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469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74E9-4E75-4BCC-9EDB-C60F919B00B4}"/>
              </a:ext>
            </a:extLst>
          </p:cNvPr>
          <p:cNvSpPr>
            <a:spLocks noGrp="1"/>
          </p:cNvSpPr>
          <p:nvPr>
            <p:ph type="title"/>
          </p:nvPr>
        </p:nvSpPr>
        <p:spPr/>
        <p:txBody>
          <a:bodyPr/>
          <a:lstStyle/>
          <a:p>
            <a:r>
              <a:rPr lang="en-US"/>
              <a:t>Facebook Post Type Distribution Per Profile | VietNamNet Fanpages</a:t>
            </a:r>
          </a:p>
        </p:txBody>
      </p:sp>
      <p:graphicFrame>
        <p:nvGraphicFramePr>
          <p:cNvPr id="6" name="Chart Placeholder 5">
            <a:extLst>
              <a:ext uri="{FF2B5EF4-FFF2-40B4-BE49-F238E27FC236}">
                <a16:creationId xmlns:a16="http://schemas.microsoft.com/office/drawing/2014/main" id="{72CD8024-0E7F-4CD3-8BF2-13189639F7C8}"/>
              </a:ext>
            </a:extLst>
          </p:cNvPr>
          <p:cNvGraphicFramePr>
            <a:graphicFrameLocks noGrp="1"/>
          </p:cNvGraphicFramePr>
          <p:nvPr>
            <p:ph type="chart" sz="quarter" idx="13"/>
            <p:extLst>
              <p:ext uri="{D42A27DB-BD31-4B8C-83A1-F6EECF244321}">
                <p14:modId xmlns:p14="http://schemas.microsoft.com/office/powerpoint/2010/main" val="4213910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2BA11-3E9C-4BC9-8357-5B629C1D4CBE}"/>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6D95FDB5-BD63-4ECF-B592-EEB5061CB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87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EB42-537A-427A-A66D-210DA186626A}"/>
              </a:ext>
            </a:extLst>
          </p:cNvPr>
          <p:cNvSpPr>
            <a:spLocks noGrp="1"/>
          </p:cNvSpPr>
          <p:nvPr>
            <p:ph type="title"/>
          </p:nvPr>
        </p:nvSpPr>
        <p:spPr/>
        <p:txBody>
          <a:bodyPr/>
          <a:lstStyle/>
          <a:p>
            <a:r>
              <a:rPr lang="en-US"/>
              <a:t>Facebook Interaction Rate By Post Type | VietNamNet Fanpages</a:t>
            </a:r>
          </a:p>
        </p:txBody>
      </p:sp>
      <p:graphicFrame>
        <p:nvGraphicFramePr>
          <p:cNvPr id="6" name="Chart Placeholder 5">
            <a:extLst>
              <a:ext uri="{FF2B5EF4-FFF2-40B4-BE49-F238E27FC236}">
                <a16:creationId xmlns:a16="http://schemas.microsoft.com/office/drawing/2014/main" id="{9D641360-BB8B-4D53-BF90-F20C365FCF6A}"/>
              </a:ext>
            </a:extLst>
          </p:cNvPr>
          <p:cNvGraphicFramePr>
            <a:graphicFrameLocks noGrp="1"/>
          </p:cNvGraphicFramePr>
          <p:nvPr>
            <p:ph type="chart" sz="quarter" idx="13"/>
            <p:extLst>
              <p:ext uri="{D42A27DB-BD31-4B8C-83A1-F6EECF244321}">
                <p14:modId xmlns:p14="http://schemas.microsoft.com/office/powerpoint/2010/main" val="1076573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AC804F-3BBB-4289-ACC9-28C664F75EBE}"/>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0A518CD5-723C-48FB-8497-A35C9A98B9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1273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682A-EC4A-4601-B132-4B90D8319C27}"/>
              </a:ext>
            </a:extLst>
          </p:cNvPr>
          <p:cNvSpPr>
            <a:spLocks noGrp="1"/>
          </p:cNvSpPr>
          <p:nvPr>
            <p:ph type="title"/>
          </p:nvPr>
        </p:nvSpPr>
        <p:spPr/>
        <p:txBody>
          <a:bodyPr/>
          <a:lstStyle/>
          <a:p>
            <a:r>
              <a:rPr lang="en-US"/>
              <a:t>Facebook Fans Table | VietNamNet Fanpages</a:t>
            </a:r>
          </a:p>
        </p:txBody>
      </p:sp>
      <p:graphicFrame>
        <p:nvGraphicFramePr>
          <p:cNvPr id="5" name="Table Placeholder 4">
            <a:extLst>
              <a:ext uri="{FF2B5EF4-FFF2-40B4-BE49-F238E27FC236}">
                <a16:creationId xmlns:a16="http://schemas.microsoft.com/office/drawing/2014/main" id="{7122B9D5-E9D0-4596-8E4B-A824BE5C1308}"/>
              </a:ext>
            </a:extLst>
          </p:cNvPr>
          <p:cNvGraphicFramePr>
            <a:graphicFrameLocks noGrp="1"/>
          </p:cNvGraphicFramePr>
          <p:nvPr>
            <p:ph type="tbl" sz="quarter" idx="13"/>
            <p:extLst>
              <p:ext uri="{D42A27DB-BD31-4B8C-83A1-F6EECF244321}">
                <p14:modId xmlns:p14="http://schemas.microsoft.com/office/powerpoint/2010/main" val="171197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1884191"/>
                    </a:ext>
                  </a:extLst>
                </a:gridCol>
                <a:gridCol w="1234440">
                  <a:extLst>
                    <a:ext uri="{9D8B030D-6E8A-4147-A177-3AD203B41FA5}">
                      <a16:colId xmlns:a16="http://schemas.microsoft.com/office/drawing/2014/main" val="4073037404"/>
                    </a:ext>
                  </a:extLst>
                </a:gridCol>
                <a:gridCol w="822960">
                  <a:extLst>
                    <a:ext uri="{9D8B030D-6E8A-4147-A177-3AD203B41FA5}">
                      <a16:colId xmlns:a16="http://schemas.microsoft.com/office/drawing/2014/main" val="3302367707"/>
                    </a:ext>
                  </a:extLst>
                </a:gridCol>
                <a:gridCol w="822960">
                  <a:extLst>
                    <a:ext uri="{9D8B030D-6E8A-4147-A177-3AD203B41FA5}">
                      <a16:colId xmlns:a16="http://schemas.microsoft.com/office/drawing/2014/main" val="3540775195"/>
                    </a:ext>
                  </a:extLst>
                </a:gridCol>
                <a:gridCol w="822960">
                  <a:extLst>
                    <a:ext uri="{9D8B030D-6E8A-4147-A177-3AD203B41FA5}">
                      <a16:colId xmlns:a16="http://schemas.microsoft.com/office/drawing/2014/main" val="260843683"/>
                    </a:ext>
                  </a:extLst>
                </a:gridCol>
                <a:gridCol w="822960">
                  <a:extLst>
                    <a:ext uri="{9D8B030D-6E8A-4147-A177-3AD203B41FA5}">
                      <a16:colId xmlns:a16="http://schemas.microsoft.com/office/drawing/2014/main" val="2731773262"/>
                    </a:ext>
                  </a:extLst>
                </a:gridCol>
                <a:gridCol w="822960">
                  <a:extLst>
                    <a:ext uri="{9D8B030D-6E8A-4147-A177-3AD203B41FA5}">
                      <a16:colId xmlns:a16="http://schemas.microsoft.com/office/drawing/2014/main" val="991020379"/>
                    </a:ext>
                  </a:extLst>
                </a:gridCol>
                <a:gridCol w="822960">
                  <a:extLst>
                    <a:ext uri="{9D8B030D-6E8A-4147-A177-3AD203B41FA5}">
                      <a16:colId xmlns:a16="http://schemas.microsoft.com/office/drawing/2014/main" val="25198283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35841260"/>
                  </a:ext>
                </a:extLst>
              </a:tr>
              <a:tr h="370840">
                <a:tc>
                  <a:txBody>
                    <a:bodyPr/>
                    <a:lstStyle/>
                    <a:p>
                      <a:r>
                        <a:rPr lang="en-US" sz="1000"/>
                        <a:t>Vietnamnet.vn</a:t>
                      </a:r>
                    </a:p>
                  </a:txBody>
                  <a:tcPr/>
                </a:tc>
                <a:tc>
                  <a:txBody>
                    <a:bodyPr/>
                    <a:lstStyle/>
                    <a:p>
                      <a:r>
                        <a:rPr lang="en-US" sz="1000"/>
                        <a:t>2068690</a:t>
                      </a:r>
                    </a:p>
                  </a:txBody>
                  <a:tcPr/>
                </a:tc>
                <a:tc>
                  <a:txBody>
                    <a:bodyPr/>
                    <a:lstStyle/>
                    <a:p>
                      <a:r>
                        <a:rPr lang="en-US" sz="1000"/>
                        <a:t>1397</a:t>
                      </a:r>
                    </a:p>
                  </a:txBody>
                  <a:tcPr/>
                </a:tc>
                <a:tc>
                  <a:txBody>
                    <a:bodyPr/>
                    <a:lstStyle/>
                    <a:p>
                      <a:r>
                        <a:rPr lang="en-US" sz="1000"/>
                        <a:t>0.1 %</a:t>
                      </a:r>
                    </a:p>
                  </a:txBody>
                  <a:tcPr/>
                </a:tc>
                <a:tc>
                  <a:txBody>
                    <a:bodyPr/>
                    <a:lstStyle/>
                    <a:p>
                      <a:r>
                        <a:rPr lang="en-US" sz="1000"/>
                        <a:t>4289</a:t>
                      </a:r>
                    </a:p>
                  </a:txBody>
                  <a:tcPr/>
                </a:tc>
                <a:tc>
                  <a:txBody>
                    <a:bodyPr/>
                    <a:lstStyle/>
                    <a:p>
                      <a:r>
                        <a:rPr lang="en-US" sz="1000"/>
                        <a:t>0.2 %</a:t>
                      </a:r>
                    </a:p>
                  </a:txBody>
                  <a:tcPr/>
                </a:tc>
                <a:tc>
                  <a:txBody>
                    <a:bodyPr/>
                    <a:lstStyle/>
                    <a:p>
                      <a:r>
                        <a:rPr lang="en-US" sz="1000"/>
                        <a:t>10983</a:t>
                      </a:r>
                    </a:p>
                  </a:txBody>
                  <a:tcPr/>
                </a:tc>
                <a:tc>
                  <a:txBody>
                    <a:bodyPr/>
                    <a:lstStyle/>
                    <a:p>
                      <a:r>
                        <a:rPr lang="en-US" sz="1000"/>
                        <a:t>0.5 %</a:t>
                      </a:r>
                    </a:p>
                  </a:txBody>
                  <a:tcPr/>
                </a:tc>
                <a:extLst>
                  <a:ext uri="{0D108BD9-81ED-4DB2-BD59-A6C34878D82A}">
                    <a16:rowId xmlns:a16="http://schemas.microsoft.com/office/drawing/2014/main" val="2001538284"/>
                  </a:ext>
                </a:extLst>
              </a:tr>
              <a:tr h="370840">
                <a:tc>
                  <a:txBody>
                    <a:bodyPr/>
                    <a:lstStyle/>
                    <a:p>
                      <a:r>
                        <a:rPr lang="en-US" sz="1000"/>
                        <a:t>Đời sống</a:t>
                      </a:r>
                    </a:p>
                  </a:txBody>
                  <a:tcPr/>
                </a:tc>
                <a:tc>
                  <a:txBody>
                    <a:bodyPr/>
                    <a:lstStyle/>
                    <a:p>
                      <a:r>
                        <a:rPr lang="en-US" sz="1000"/>
                        <a:t>1813655</a:t>
                      </a:r>
                    </a:p>
                  </a:txBody>
                  <a:tcPr/>
                </a:tc>
                <a:tc>
                  <a:txBody>
                    <a:bodyPr/>
                    <a:lstStyle/>
                    <a:p>
                      <a:r>
                        <a:rPr lang="en-US" sz="1000"/>
                        <a:t>2280</a:t>
                      </a:r>
                    </a:p>
                  </a:txBody>
                  <a:tcPr/>
                </a:tc>
                <a:tc>
                  <a:txBody>
                    <a:bodyPr/>
                    <a:lstStyle/>
                    <a:p>
                      <a:r>
                        <a:rPr lang="en-US" sz="1000"/>
                        <a:t>0.1 %</a:t>
                      </a:r>
                    </a:p>
                  </a:txBody>
                  <a:tcPr/>
                </a:tc>
                <a:tc>
                  <a:txBody>
                    <a:bodyPr/>
                    <a:lstStyle/>
                    <a:p>
                      <a:r>
                        <a:rPr lang="en-US" sz="1000"/>
                        <a:t>5982</a:t>
                      </a:r>
                    </a:p>
                  </a:txBody>
                  <a:tcPr/>
                </a:tc>
                <a:tc>
                  <a:txBody>
                    <a:bodyPr/>
                    <a:lstStyle/>
                    <a:p>
                      <a:r>
                        <a:rPr lang="en-US" sz="1000"/>
                        <a:t>0.3 %</a:t>
                      </a:r>
                    </a:p>
                  </a:txBody>
                  <a:tcPr/>
                </a:tc>
                <a:tc>
                  <a:txBody>
                    <a:bodyPr/>
                    <a:lstStyle/>
                    <a:p>
                      <a:r>
                        <a:rPr lang="en-US" sz="1000"/>
                        <a:t>27193</a:t>
                      </a:r>
                    </a:p>
                  </a:txBody>
                  <a:tcPr/>
                </a:tc>
                <a:tc>
                  <a:txBody>
                    <a:bodyPr/>
                    <a:lstStyle/>
                    <a:p>
                      <a:r>
                        <a:rPr lang="en-US" sz="1000"/>
                        <a:t>1.5 %</a:t>
                      </a:r>
                    </a:p>
                  </a:txBody>
                  <a:tcPr/>
                </a:tc>
                <a:extLst>
                  <a:ext uri="{0D108BD9-81ED-4DB2-BD59-A6C34878D82A}">
                    <a16:rowId xmlns:a16="http://schemas.microsoft.com/office/drawing/2014/main" val="853619669"/>
                  </a:ext>
                </a:extLst>
              </a:tr>
              <a:tr h="370840">
                <a:tc>
                  <a:txBody>
                    <a:bodyPr/>
                    <a:lstStyle/>
                    <a:p>
                      <a:r>
                        <a:rPr lang="en-US" sz="1000"/>
                        <a:t>Đỉnh</a:t>
                      </a:r>
                    </a:p>
                  </a:txBody>
                  <a:tcPr/>
                </a:tc>
                <a:tc>
                  <a:txBody>
                    <a:bodyPr/>
                    <a:lstStyle/>
                    <a:p>
                      <a:r>
                        <a:rPr lang="en-US" sz="1000"/>
                        <a:t>843782</a:t>
                      </a:r>
                    </a:p>
                  </a:txBody>
                  <a:tcPr/>
                </a:tc>
                <a:tc>
                  <a:txBody>
                    <a:bodyPr/>
                    <a:lstStyle/>
                    <a:p>
                      <a:r>
                        <a:rPr lang="en-US" sz="1000"/>
                        <a:t>844</a:t>
                      </a:r>
                    </a:p>
                  </a:txBody>
                  <a:tcPr/>
                </a:tc>
                <a:tc>
                  <a:txBody>
                    <a:bodyPr/>
                    <a:lstStyle/>
                    <a:p>
                      <a:r>
                        <a:rPr lang="en-US" sz="1000"/>
                        <a:t>0.1 %</a:t>
                      </a:r>
                    </a:p>
                  </a:txBody>
                  <a:tcPr/>
                </a:tc>
                <a:tc>
                  <a:txBody>
                    <a:bodyPr/>
                    <a:lstStyle/>
                    <a:p>
                      <a:r>
                        <a:rPr lang="en-US" sz="1000"/>
                        <a:t>2325</a:t>
                      </a:r>
                    </a:p>
                  </a:txBody>
                  <a:tcPr/>
                </a:tc>
                <a:tc>
                  <a:txBody>
                    <a:bodyPr/>
                    <a:lstStyle/>
                    <a:p>
                      <a:r>
                        <a:rPr lang="en-US" sz="1000"/>
                        <a:t>0.3 %</a:t>
                      </a:r>
                    </a:p>
                  </a:txBody>
                  <a:tcPr/>
                </a:tc>
                <a:tc>
                  <a:txBody>
                    <a:bodyPr/>
                    <a:lstStyle/>
                    <a:p>
                      <a:r>
                        <a:rPr lang="en-US" sz="1000"/>
                        <a:t>2464</a:t>
                      </a:r>
                    </a:p>
                  </a:txBody>
                  <a:tcPr/>
                </a:tc>
                <a:tc>
                  <a:txBody>
                    <a:bodyPr/>
                    <a:lstStyle/>
                    <a:p>
                      <a:r>
                        <a:rPr lang="en-US" sz="1000"/>
                        <a:t>0.3 %</a:t>
                      </a:r>
                    </a:p>
                  </a:txBody>
                  <a:tcPr/>
                </a:tc>
                <a:extLst>
                  <a:ext uri="{0D108BD9-81ED-4DB2-BD59-A6C34878D82A}">
                    <a16:rowId xmlns:a16="http://schemas.microsoft.com/office/drawing/2014/main" val="3302039278"/>
                  </a:ext>
                </a:extLst>
              </a:tr>
              <a:tr h="370840">
                <a:tc>
                  <a:txBody>
                    <a:bodyPr/>
                    <a:lstStyle/>
                    <a:p>
                      <a:r>
                        <a:rPr lang="en-US" sz="1000"/>
                        <a:t>Bão Mạng</a:t>
                      </a:r>
                    </a:p>
                  </a:txBody>
                  <a:tcPr/>
                </a:tc>
                <a:tc>
                  <a:txBody>
                    <a:bodyPr/>
                    <a:lstStyle/>
                    <a:p>
                      <a:r>
                        <a:rPr lang="en-US" sz="1000"/>
                        <a:t>129792</a:t>
                      </a:r>
                    </a:p>
                  </a:txBody>
                  <a:tcPr/>
                </a:tc>
                <a:tc>
                  <a:txBody>
                    <a:bodyPr/>
                    <a:lstStyle/>
                    <a:p>
                      <a:r>
                        <a:rPr lang="en-US" sz="1000"/>
                        <a:t>-49</a:t>
                      </a:r>
                    </a:p>
                  </a:txBody>
                  <a:tcPr/>
                </a:tc>
                <a:tc>
                  <a:txBody>
                    <a:bodyPr/>
                    <a:lstStyle/>
                    <a:p>
                      <a:r>
                        <a:rPr lang="en-US" sz="1000"/>
                        <a:t>-0.0 %</a:t>
                      </a:r>
                    </a:p>
                  </a:txBody>
                  <a:tcPr/>
                </a:tc>
                <a:tc>
                  <a:txBody>
                    <a:bodyPr/>
                    <a:lstStyle/>
                    <a:p>
                      <a:r>
                        <a:rPr lang="en-US" sz="1000"/>
                        <a:t>-92</a:t>
                      </a:r>
                    </a:p>
                  </a:txBody>
                  <a:tcPr/>
                </a:tc>
                <a:tc>
                  <a:txBody>
                    <a:bodyPr/>
                    <a:lstStyle/>
                    <a:p>
                      <a:r>
                        <a:rPr lang="en-US" sz="1000"/>
                        <a:t>-0.1 %</a:t>
                      </a:r>
                    </a:p>
                  </a:txBody>
                  <a:tcPr/>
                </a:tc>
                <a:tc>
                  <a:txBody>
                    <a:bodyPr/>
                    <a:lstStyle/>
                    <a:p>
                      <a:r>
                        <a:rPr lang="en-US" sz="1000"/>
                        <a:t>-459</a:t>
                      </a:r>
                    </a:p>
                  </a:txBody>
                  <a:tcPr/>
                </a:tc>
                <a:tc>
                  <a:txBody>
                    <a:bodyPr/>
                    <a:lstStyle/>
                    <a:p>
                      <a:r>
                        <a:rPr lang="en-US" sz="1000"/>
                        <a:t>-0.4 %</a:t>
                      </a:r>
                    </a:p>
                  </a:txBody>
                  <a:tcPr/>
                </a:tc>
                <a:extLst>
                  <a:ext uri="{0D108BD9-81ED-4DB2-BD59-A6C34878D82A}">
                    <a16:rowId xmlns:a16="http://schemas.microsoft.com/office/drawing/2014/main" val="2216154508"/>
                  </a:ext>
                </a:extLst>
              </a:tr>
              <a:tr h="370840">
                <a:tc>
                  <a:txBody>
                    <a:bodyPr/>
                    <a:lstStyle/>
                    <a:p>
                      <a:r>
                        <a:rPr lang="en-US" sz="1000"/>
                        <a:t>Mất điện</a:t>
                      </a:r>
                    </a:p>
                  </a:txBody>
                  <a:tcPr/>
                </a:tc>
                <a:tc>
                  <a:txBody>
                    <a:bodyPr/>
                    <a:lstStyle/>
                    <a:p>
                      <a:r>
                        <a:rPr lang="en-US" sz="1000"/>
                        <a:t>123435</a:t>
                      </a:r>
                    </a:p>
                  </a:txBody>
                  <a:tcPr/>
                </a:tc>
                <a:tc>
                  <a:txBody>
                    <a:bodyPr/>
                    <a:lstStyle/>
                    <a:p>
                      <a:r>
                        <a:rPr lang="en-US" sz="1000"/>
                        <a:t>-45</a:t>
                      </a:r>
                    </a:p>
                  </a:txBody>
                  <a:tcPr/>
                </a:tc>
                <a:tc>
                  <a:txBody>
                    <a:bodyPr/>
                    <a:lstStyle/>
                    <a:p>
                      <a:r>
                        <a:rPr lang="en-US" sz="1000"/>
                        <a:t>-0.0 %</a:t>
                      </a:r>
                    </a:p>
                  </a:txBody>
                  <a:tcPr/>
                </a:tc>
                <a:tc>
                  <a:txBody>
                    <a:bodyPr/>
                    <a:lstStyle/>
                    <a:p>
                      <a:r>
                        <a:rPr lang="en-US" sz="1000"/>
                        <a:t>-97</a:t>
                      </a:r>
                    </a:p>
                  </a:txBody>
                  <a:tcPr/>
                </a:tc>
                <a:tc>
                  <a:txBody>
                    <a:bodyPr/>
                    <a:lstStyle/>
                    <a:p>
                      <a:r>
                        <a:rPr lang="en-US" sz="1000"/>
                        <a:t>-0.1 %</a:t>
                      </a:r>
                    </a:p>
                  </a:txBody>
                  <a:tcPr/>
                </a:tc>
                <a:tc>
                  <a:txBody>
                    <a:bodyPr/>
                    <a:lstStyle/>
                    <a:p>
                      <a:r>
                        <a:rPr lang="en-US" sz="1000"/>
                        <a:t>-448</a:t>
                      </a:r>
                    </a:p>
                  </a:txBody>
                  <a:tcPr/>
                </a:tc>
                <a:tc>
                  <a:txBody>
                    <a:bodyPr/>
                    <a:lstStyle/>
                    <a:p>
                      <a:r>
                        <a:rPr lang="en-US" sz="1000"/>
                        <a:t>-0.4 %</a:t>
                      </a:r>
                    </a:p>
                  </a:txBody>
                  <a:tcPr/>
                </a:tc>
                <a:extLst>
                  <a:ext uri="{0D108BD9-81ED-4DB2-BD59-A6C34878D82A}">
                    <a16:rowId xmlns:a16="http://schemas.microsoft.com/office/drawing/2014/main" val="3838976317"/>
                  </a:ext>
                </a:extLst>
              </a:tr>
              <a:tr h="370840">
                <a:tc>
                  <a:txBody>
                    <a:bodyPr/>
                    <a:lstStyle/>
                    <a:p>
                      <a:r>
                        <a:rPr lang="en-US" sz="1000"/>
                        <a:t>High five</a:t>
                      </a:r>
                    </a:p>
                  </a:txBody>
                  <a:tcPr/>
                </a:tc>
                <a:tc>
                  <a:txBody>
                    <a:bodyPr/>
                    <a:lstStyle/>
                    <a:p>
                      <a:r>
                        <a:rPr lang="en-US" sz="1000"/>
                        <a:t>85994</a:t>
                      </a:r>
                    </a:p>
                  </a:txBody>
                  <a:tcPr/>
                </a:tc>
                <a:tc>
                  <a:txBody>
                    <a:bodyPr/>
                    <a:lstStyle/>
                    <a:p>
                      <a:r>
                        <a:rPr lang="en-US" sz="1000"/>
                        <a:t>-24</a:t>
                      </a:r>
                    </a:p>
                  </a:txBody>
                  <a:tcPr/>
                </a:tc>
                <a:tc>
                  <a:txBody>
                    <a:bodyPr/>
                    <a:lstStyle/>
                    <a:p>
                      <a:r>
                        <a:rPr lang="en-US" sz="1000"/>
                        <a:t>-0.0 %</a:t>
                      </a:r>
                    </a:p>
                  </a:txBody>
                  <a:tcPr/>
                </a:tc>
                <a:tc>
                  <a:txBody>
                    <a:bodyPr/>
                    <a:lstStyle/>
                    <a:p>
                      <a:r>
                        <a:rPr lang="en-US" sz="1000"/>
                        <a:t>-60</a:t>
                      </a:r>
                    </a:p>
                  </a:txBody>
                  <a:tcPr/>
                </a:tc>
                <a:tc>
                  <a:txBody>
                    <a:bodyPr/>
                    <a:lstStyle/>
                    <a:p>
                      <a:r>
                        <a:rPr lang="en-US" sz="1000"/>
                        <a:t>-0.1 %</a:t>
                      </a:r>
                    </a:p>
                  </a:txBody>
                  <a:tcPr/>
                </a:tc>
                <a:tc>
                  <a:txBody>
                    <a:bodyPr/>
                    <a:lstStyle/>
                    <a:p>
                      <a:r>
                        <a:rPr lang="en-US" sz="1000"/>
                        <a:t>-323</a:t>
                      </a:r>
                    </a:p>
                  </a:txBody>
                  <a:tcPr/>
                </a:tc>
                <a:tc>
                  <a:txBody>
                    <a:bodyPr/>
                    <a:lstStyle/>
                    <a:p>
                      <a:r>
                        <a:rPr lang="en-US" sz="1000"/>
                        <a:t>-0.4 %</a:t>
                      </a:r>
                    </a:p>
                  </a:txBody>
                  <a:tcPr/>
                </a:tc>
                <a:extLst>
                  <a:ext uri="{0D108BD9-81ED-4DB2-BD59-A6C34878D82A}">
                    <a16:rowId xmlns:a16="http://schemas.microsoft.com/office/drawing/2014/main" val="1722022571"/>
                  </a:ext>
                </a:extLst>
              </a:tr>
            </a:tbl>
          </a:graphicData>
        </a:graphic>
      </p:graphicFrame>
      <p:sp>
        <p:nvSpPr>
          <p:cNvPr id="4" name="Text Placeholder 3">
            <a:extLst>
              <a:ext uri="{FF2B5EF4-FFF2-40B4-BE49-F238E27FC236}">
                <a16:creationId xmlns:a16="http://schemas.microsoft.com/office/drawing/2014/main" id="{5C9545E1-CCDB-402B-8E67-9DBB539917E2}"/>
              </a:ext>
            </a:extLst>
          </p:cNvPr>
          <p:cNvSpPr>
            <a:spLocks noGrp="1"/>
          </p:cNvSpPr>
          <p:nvPr>
            <p:ph type="body" sz="quarter" idx="14"/>
          </p:nvPr>
        </p:nvSpPr>
        <p:spPr/>
        <p:txBody>
          <a:bodyPr/>
          <a:lstStyle/>
          <a:p>
            <a:r>
              <a:rPr lang="en-US"/>
              <a:t>03/05/2019 - 04/04/2019</a:t>
            </a:r>
          </a:p>
        </p:txBody>
      </p:sp>
    </p:spTree>
    <p:extLst>
      <p:ext uri="{BB962C8B-B14F-4D97-AF65-F5344CB8AC3E}">
        <p14:creationId xmlns:p14="http://schemas.microsoft.com/office/powerpoint/2010/main" val="242253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55EFA-785D-4EE9-856C-207FE89701FF}"/>
              </a:ext>
            </a:extLst>
          </p:cNvPr>
          <p:cNvSpPr>
            <a:spLocks noGrp="1"/>
          </p:cNvSpPr>
          <p:nvPr>
            <p:ph type="title"/>
          </p:nvPr>
        </p:nvSpPr>
        <p:spPr/>
        <p:txBody>
          <a:bodyPr/>
          <a:lstStyle/>
          <a:p>
            <a:r>
              <a:rPr lang="en-US"/>
              <a:t>Facebook Key Metrics Table | VietNamNet Fanpages - 1 of 3</a:t>
            </a:r>
          </a:p>
        </p:txBody>
      </p:sp>
      <p:graphicFrame>
        <p:nvGraphicFramePr>
          <p:cNvPr id="5" name="Table Placeholder 4">
            <a:extLst>
              <a:ext uri="{FF2B5EF4-FFF2-40B4-BE49-F238E27FC236}">
                <a16:creationId xmlns:a16="http://schemas.microsoft.com/office/drawing/2014/main" id="{49D317BB-6D67-49D7-BF47-461A2321C14E}"/>
              </a:ext>
            </a:extLst>
          </p:cNvPr>
          <p:cNvGraphicFramePr>
            <a:graphicFrameLocks noGrp="1"/>
          </p:cNvGraphicFramePr>
          <p:nvPr>
            <p:ph type="tbl" sz="quarter" idx="13"/>
            <p:extLst>
              <p:ext uri="{D42A27DB-BD31-4B8C-83A1-F6EECF244321}">
                <p14:modId xmlns:p14="http://schemas.microsoft.com/office/powerpoint/2010/main" val="343962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59082402"/>
                    </a:ext>
                  </a:extLst>
                </a:gridCol>
                <a:gridCol w="411480">
                  <a:extLst>
                    <a:ext uri="{9D8B030D-6E8A-4147-A177-3AD203B41FA5}">
                      <a16:colId xmlns:a16="http://schemas.microsoft.com/office/drawing/2014/main" val="4140629933"/>
                    </a:ext>
                  </a:extLst>
                </a:gridCol>
                <a:gridCol w="304495">
                  <a:extLst>
                    <a:ext uri="{9D8B030D-6E8A-4147-A177-3AD203B41FA5}">
                      <a16:colId xmlns:a16="http://schemas.microsoft.com/office/drawing/2014/main" val="3344827595"/>
                    </a:ext>
                  </a:extLst>
                </a:gridCol>
                <a:gridCol w="304495">
                  <a:extLst>
                    <a:ext uri="{9D8B030D-6E8A-4147-A177-3AD203B41FA5}">
                      <a16:colId xmlns:a16="http://schemas.microsoft.com/office/drawing/2014/main" val="2177137431"/>
                    </a:ext>
                  </a:extLst>
                </a:gridCol>
                <a:gridCol w="304495">
                  <a:extLst>
                    <a:ext uri="{9D8B030D-6E8A-4147-A177-3AD203B41FA5}">
                      <a16:colId xmlns:a16="http://schemas.microsoft.com/office/drawing/2014/main" val="3980940089"/>
                    </a:ext>
                  </a:extLst>
                </a:gridCol>
                <a:gridCol w="304495">
                  <a:extLst>
                    <a:ext uri="{9D8B030D-6E8A-4147-A177-3AD203B41FA5}">
                      <a16:colId xmlns:a16="http://schemas.microsoft.com/office/drawing/2014/main" val="418810431"/>
                    </a:ext>
                  </a:extLst>
                </a:gridCol>
                <a:gridCol w="304495">
                  <a:extLst>
                    <a:ext uri="{9D8B030D-6E8A-4147-A177-3AD203B41FA5}">
                      <a16:colId xmlns:a16="http://schemas.microsoft.com/office/drawing/2014/main" val="2959856811"/>
                    </a:ext>
                  </a:extLst>
                </a:gridCol>
                <a:gridCol w="304495">
                  <a:extLst>
                    <a:ext uri="{9D8B030D-6E8A-4147-A177-3AD203B41FA5}">
                      <a16:colId xmlns:a16="http://schemas.microsoft.com/office/drawing/2014/main" val="629298507"/>
                    </a:ext>
                  </a:extLst>
                </a:gridCol>
                <a:gridCol w="304495">
                  <a:extLst>
                    <a:ext uri="{9D8B030D-6E8A-4147-A177-3AD203B41FA5}">
                      <a16:colId xmlns:a16="http://schemas.microsoft.com/office/drawing/2014/main" val="2300224678"/>
                    </a:ext>
                  </a:extLst>
                </a:gridCol>
                <a:gridCol w="304495">
                  <a:extLst>
                    <a:ext uri="{9D8B030D-6E8A-4147-A177-3AD203B41FA5}">
                      <a16:colId xmlns:a16="http://schemas.microsoft.com/office/drawing/2014/main" val="1531559208"/>
                    </a:ext>
                  </a:extLst>
                </a:gridCol>
                <a:gridCol w="304495">
                  <a:extLst>
                    <a:ext uri="{9D8B030D-6E8A-4147-A177-3AD203B41FA5}">
                      <a16:colId xmlns:a16="http://schemas.microsoft.com/office/drawing/2014/main" val="214945264"/>
                    </a:ext>
                  </a:extLst>
                </a:gridCol>
                <a:gridCol w="304495">
                  <a:extLst>
                    <a:ext uri="{9D8B030D-6E8A-4147-A177-3AD203B41FA5}">
                      <a16:colId xmlns:a16="http://schemas.microsoft.com/office/drawing/2014/main" val="39805096"/>
                    </a:ext>
                  </a:extLst>
                </a:gridCol>
                <a:gridCol w="304495">
                  <a:extLst>
                    <a:ext uri="{9D8B030D-6E8A-4147-A177-3AD203B41FA5}">
                      <a16:colId xmlns:a16="http://schemas.microsoft.com/office/drawing/2014/main" val="2558729257"/>
                    </a:ext>
                  </a:extLst>
                </a:gridCol>
                <a:gridCol w="304495">
                  <a:extLst>
                    <a:ext uri="{9D8B030D-6E8A-4147-A177-3AD203B41FA5}">
                      <a16:colId xmlns:a16="http://schemas.microsoft.com/office/drawing/2014/main" val="3409989788"/>
                    </a:ext>
                  </a:extLst>
                </a:gridCol>
                <a:gridCol w="304495">
                  <a:extLst>
                    <a:ext uri="{9D8B030D-6E8A-4147-A177-3AD203B41FA5}">
                      <a16:colId xmlns:a16="http://schemas.microsoft.com/office/drawing/2014/main" val="2548574188"/>
                    </a:ext>
                  </a:extLst>
                </a:gridCol>
                <a:gridCol w="304495">
                  <a:extLst>
                    <a:ext uri="{9D8B030D-6E8A-4147-A177-3AD203B41FA5}">
                      <a16:colId xmlns:a16="http://schemas.microsoft.com/office/drawing/2014/main" val="612335157"/>
                    </a:ext>
                  </a:extLst>
                </a:gridCol>
                <a:gridCol w="304495">
                  <a:extLst>
                    <a:ext uri="{9D8B030D-6E8A-4147-A177-3AD203B41FA5}">
                      <a16:colId xmlns:a16="http://schemas.microsoft.com/office/drawing/2014/main" val="4189800918"/>
                    </a:ext>
                  </a:extLst>
                </a:gridCol>
                <a:gridCol w="304495">
                  <a:extLst>
                    <a:ext uri="{9D8B030D-6E8A-4147-A177-3AD203B41FA5}">
                      <a16:colId xmlns:a16="http://schemas.microsoft.com/office/drawing/2014/main" val="2565762293"/>
                    </a:ext>
                  </a:extLst>
                </a:gridCol>
                <a:gridCol w="304495">
                  <a:extLst>
                    <a:ext uri="{9D8B030D-6E8A-4147-A177-3AD203B41FA5}">
                      <a16:colId xmlns:a16="http://schemas.microsoft.com/office/drawing/2014/main" val="536849400"/>
                    </a:ext>
                  </a:extLst>
                </a:gridCol>
                <a:gridCol w="304495">
                  <a:extLst>
                    <a:ext uri="{9D8B030D-6E8A-4147-A177-3AD203B41FA5}">
                      <a16:colId xmlns:a16="http://schemas.microsoft.com/office/drawing/2014/main" val="1889142208"/>
                    </a:ext>
                  </a:extLst>
                </a:gridCol>
                <a:gridCol w="304495">
                  <a:extLst>
                    <a:ext uri="{9D8B030D-6E8A-4147-A177-3AD203B41FA5}">
                      <a16:colId xmlns:a16="http://schemas.microsoft.com/office/drawing/2014/main" val="717364676"/>
                    </a:ext>
                  </a:extLst>
                </a:gridCol>
                <a:gridCol w="304495">
                  <a:extLst>
                    <a:ext uri="{9D8B030D-6E8A-4147-A177-3AD203B41FA5}">
                      <a16:colId xmlns:a16="http://schemas.microsoft.com/office/drawing/2014/main" val="3560387339"/>
                    </a:ext>
                  </a:extLst>
                </a:gridCol>
                <a:gridCol w="304495">
                  <a:extLst>
                    <a:ext uri="{9D8B030D-6E8A-4147-A177-3AD203B41FA5}">
                      <a16:colId xmlns:a16="http://schemas.microsoft.com/office/drawing/2014/main" val="31608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0635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Đời sống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1446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Vietnamnet.vn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57929825"/>
                  </a:ext>
                </a:extLst>
              </a:tr>
            </a:tbl>
          </a:graphicData>
        </a:graphic>
      </p:graphicFrame>
      <p:sp>
        <p:nvSpPr>
          <p:cNvPr id="4" name="Text Placeholder 3">
            <a:extLst>
              <a:ext uri="{FF2B5EF4-FFF2-40B4-BE49-F238E27FC236}">
                <a16:creationId xmlns:a16="http://schemas.microsoft.com/office/drawing/2014/main" id="{2D259107-0353-40CB-8BBA-F58B2A15A768}"/>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3173289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5079-52AF-4545-858F-F9E7493B1EFB}"/>
              </a:ext>
            </a:extLst>
          </p:cNvPr>
          <p:cNvSpPr>
            <a:spLocks noGrp="1"/>
          </p:cNvSpPr>
          <p:nvPr>
            <p:ph type="title"/>
          </p:nvPr>
        </p:nvSpPr>
        <p:spPr/>
        <p:txBody>
          <a:bodyPr/>
          <a:lstStyle/>
          <a:p>
            <a:r>
              <a:rPr lang="en-US"/>
              <a:t>Facebook Key Metrics Table | VietNamNet Fanpages - 2 of 3</a:t>
            </a:r>
          </a:p>
        </p:txBody>
      </p:sp>
      <p:graphicFrame>
        <p:nvGraphicFramePr>
          <p:cNvPr id="5" name="Table Placeholder 4">
            <a:extLst>
              <a:ext uri="{FF2B5EF4-FFF2-40B4-BE49-F238E27FC236}">
                <a16:creationId xmlns:a16="http://schemas.microsoft.com/office/drawing/2014/main" id="{E4EF13D4-5F61-4E0E-9DEC-916E8D7FE7E0}"/>
              </a:ext>
            </a:extLst>
          </p:cNvPr>
          <p:cNvGraphicFramePr>
            <a:graphicFrameLocks noGrp="1"/>
          </p:cNvGraphicFramePr>
          <p:nvPr>
            <p:ph type="tbl" sz="quarter" idx="13"/>
            <p:extLst>
              <p:ext uri="{D42A27DB-BD31-4B8C-83A1-F6EECF244321}">
                <p14:modId xmlns:p14="http://schemas.microsoft.com/office/powerpoint/2010/main" val="34270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96431592"/>
                    </a:ext>
                  </a:extLst>
                </a:gridCol>
                <a:gridCol w="411480">
                  <a:extLst>
                    <a:ext uri="{9D8B030D-6E8A-4147-A177-3AD203B41FA5}">
                      <a16:colId xmlns:a16="http://schemas.microsoft.com/office/drawing/2014/main" val="1847616480"/>
                    </a:ext>
                  </a:extLst>
                </a:gridCol>
                <a:gridCol w="304495">
                  <a:extLst>
                    <a:ext uri="{9D8B030D-6E8A-4147-A177-3AD203B41FA5}">
                      <a16:colId xmlns:a16="http://schemas.microsoft.com/office/drawing/2014/main" val="2626958144"/>
                    </a:ext>
                  </a:extLst>
                </a:gridCol>
                <a:gridCol w="304495">
                  <a:extLst>
                    <a:ext uri="{9D8B030D-6E8A-4147-A177-3AD203B41FA5}">
                      <a16:colId xmlns:a16="http://schemas.microsoft.com/office/drawing/2014/main" val="1252669468"/>
                    </a:ext>
                  </a:extLst>
                </a:gridCol>
                <a:gridCol w="304495">
                  <a:extLst>
                    <a:ext uri="{9D8B030D-6E8A-4147-A177-3AD203B41FA5}">
                      <a16:colId xmlns:a16="http://schemas.microsoft.com/office/drawing/2014/main" val="1819711896"/>
                    </a:ext>
                  </a:extLst>
                </a:gridCol>
                <a:gridCol w="304495">
                  <a:extLst>
                    <a:ext uri="{9D8B030D-6E8A-4147-A177-3AD203B41FA5}">
                      <a16:colId xmlns:a16="http://schemas.microsoft.com/office/drawing/2014/main" val="2072928481"/>
                    </a:ext>
                  </a:extLst>
                </a:gridCol>
                <a:gridCol w="304495">
                  <a:extLst>
                    <a:ext uri="{9D8B030D-6E8A-4147-A177-3AD203B41FA5}">
                      <a16:colId xmlns:a16="http://schemas.microsoft.com/office/drawing/2014/main" val="2348037271"/>
                    </a:ext>
                  </a:extLst>
                </a:gridCol>
                <a:gridCol w="304495">
                  <a:extLst>
                    <a:ext uri="{9D8B030D-6E8A-4147-A177-3AD203B41FA5}">
                      <a16:colId xmlns:a16="http://schemas.microsoft.com/office/drawing/2014/main" val="49629444"/>
                    </a:ext>
                  </a:extLst>
                </a:gridCol>
                <a:gridCol w="304495">
                  <a:extLst>
                    <a:ext uri="{9D8B030D-6E8A-4147-A177-3AD203B41FA5}">
                      <a16:colId xmlns:a16="http://schemas.microsoft.com/office/drawing/2014/main" val="1748777407"/>
                    </a:ext>
                  </a:extLst>
                </a:gridCol>
                <a:gridCol w="304495">
                  <a:extLst>
                    <a:ext uri="{9D8B030D-6E8A-4147-A177-3AD203B41FA5}">
                      <a16:colId xmlns:a16="http://schemas.microsoft.com/office/drawing/2014/main" val="928522815"/>
                    </a:ext>
                  </a:extLst>
                </a:gridCol>
                <a:gridCol w="304495">
                  <a:extLst>
                    <a:ext uri="{9D8B030D-6E8A-4147-A177-3AD203B41FA5}">
                      <a16:colId xmlns:a16="http://schemas.microsoft.com/office/drawing/2014/main" val="1921830194"/>
                    </a:ext>
                  </a:extLst>
                </a:gridCol>
                <a:gridCol w="304495">
                  <a:extLst>
                    <a:ext uri="{9D8B030D-6E8A-4147-A177-3AD203B41FA5}">
                      <a16:colId xmlns:a16="http://schemas.microsoft.com/office/drawing/2014/main" val="2223569387"/>
                    </a:ext>
                  </a:extLst>
                </a:gridCol>
                <a:gridCol w="304495">
                  <a:extLst>
                    <a:ext uri="{9D8B030D-6E8A-4147-A177-3AD203B41FA5}">
                      <a16:colId xmlns:a16="http://schemas.microsoft.com/office/drawing/2014/main" val="2148972688"/>
                    </a:ext>
                  </a:extLst>
                </a:gridCol>
                <a:gridCol w="304495">
                  <a:extLst>
                    <a:ext uri="{9D8B030D-6E8A-4147-A177-3AD203B41FA5}">
                      <a16:colId xmlns:a16="http://schemas.microsoft.com/office/drawing/2014/main" val="53439737"/>
                    </a:ext>
                  </a:extLst>
                </a:gridCol>
                <a:gridCol w="304495">
                  <a:extLst>
                    <a:ext uri="{9D8B030D-6E8A-4147-A177-3AD203B41FA5}">
                      <a16:colId xmlns:a16="http://schemas.microsoft.com/office/drawing/2014/main" val="426836884"/>
                    </a:ext>
                  </a:extLst>
                </a:gridCol>
                <a:gridCol w="304495">
                  <a:extLst>
                    <a:ext uri="{9D8B030D-6E8A-4147-A177-3AD203B41FA5}">
                      <a16:colId xmlns:a16="http://schemas.microsoft.com/office/drawing/2014/main" val="1657629485"/>
                    </a:ext>
                  </a:extLst>
                </a:gridCol>
                <a:gridCol w="304495">
                  <a:extLst>
                    <a:ext uri="{9D8B030D-6E8A-4147-A177-3AD203B41FA5}">
                      <a16:colId xmlns:a16="http://schemas.microsoft.com/office/drawing/2014/main" val="3182088862"/>
                    </a:ext>
                  </a:extLst>
                </a:gridCol>
                <a:gridCol w="304495">
                  <a:extLst>
                    <a:ext uri="{9D8B030D-6E8A-4147-A177-3AD203B41FA5}">
                      <a16:colId xmlns:a16="http://schemas.microsoft.com/office/drawing/2014/main" val="4268919430"/>
                    </a:ext>
                  </a:extLst>
                </a:gridCol>
                <a:gridCol w="304495">
                  <a:extLst>
                    <a:ext uri="{9D8B030D-6E8A-4147-A177-3AD203B41FA5}">
                      <a16:colId xmlns:a16="http://schemas.microsoft.com/office/drawing/2014/main" val="1934379431"/>
                    </a:ext>
                  </a:extLst>
                </a:gridCol>
                <a:gridCol w="304495">
                  <a:extLst>
                    <a:ext uri="{9D8B030D-6E8A-4147-A177-3AD203B41FA5}">
                      <a16:colId xmlns:a16="http://schemas.microsoft.com/office/drawing/2014/main" val="2520871716"/>
                    </a:ext>
                  </a:extLst>
                </a:gridCol>
                <a:gridCol w="304495">
                  <a:extLst>
                    <a:ext uri="{9D8B030D-6E8A-4147-A177-3AD203B41FA5}">
                      <a16:colId xmlns:a16="http://schemas.microsoft.com/office/drawing/2014/main" val="650235005"/>
                    </a:ext>
                  </a:extLst>
                </a:gridCol>
                <a:gridCol w="304495">
                  <a:extLst>
                    <a:ext uri="{9D8B030D-6E8A-4147-A177-3AD203B41FA5}">
                      <a16:colId xmlns:a16="http://schemas.microsoft.com/office/drawing/2014/main" val="1338592502"/>
                    </a:ext>
                  </a:extLst>
                </a:gridCol>
                <a:gridCol w="304495">
                  <a:extLst>
                    <a:ext uri="{9D8B030D-6E8A-4147-A177-3AD203B41FA5}">
                      <a16:colId xmlns:a16="http://schemas.microsoft.com/office/drawing/2014/main" val="41687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5799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Đỉnh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0381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Bão Mạng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4297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Mất điện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49912544"/>
                  </a:ext>
                </a:extLst>
              </a:tr>
            </a:tbl>
          </a:graphicData>
        </a:graphic>
      </p:graphicFrame>
      <p:sp>
        <p:nvSpPr>
          <p:cNvPr id="4" name="Text Placeholder 3">
            <a:extLst>
              <a:ext uri="{FF2B5EF4-FFF2-40B4-BE49-F238E27FC236}">
                <a16:creationId xmlns:a16="http://schemas.microsoft.com/office/drawing/2014/main" id="{44BD663C-D820-4743-BBD2-A3897BECE6AD}"/>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4068780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18C2-E36F-4D7B-9E2A-BD7471953D9E}"/>
              </a:ext>
            </a:extLst>
          </p:cNvPr>
          <p:cNvSpPr>
            <a:spLocks noGrp="1"/>
          </p:cNvSpPr>
          <p:nvPr>
            <p:ph type="title"/>
          </p:nvPr>
        </p:nvSpPr>
        <p:spPr/>
        <p:txBody>
          <a:bodyPr/>
          <a:lstStyle/>
          <a:p>
            <a:r>
              <a:rPr lang="en-US"/>
              <a:t>Facebook Key Metrics Table | VietNamNet Fanpages - 3 of 3</a:t>
            </a:r>
          </a:p>
        </p:txBody>
      </p:sp>
      <p:graphicFrame>
        <p:nvGraphicFramePr>
          <p:cNvPr id="5" name="Table Placeholder 4">
            <a:extLst>
              <a:ext uri="{FF2B5EF4-FFF2-40B4-BE49-F238E27FC236}">
                <a16:creationId xmlns:a16="http://schemas.microsoft.com/office/drawing/2014/main" id="{C87D1F74-1F53-4F8F-8D1A-7DF0542ADA50}"/>
              </a:ext>
            </a:extLst>
          </p:cNvPr>
          <p:cNvGraphicFramePr>
            <a:graphicFrameLocks noGrp="1"/>
          </p:cNvGraphicFramePr>
          <p:nvPr>
            <p:ph type="tbl" sz="quarter" idx="13"/>
            <p:extLst>
              <p:ext uri="{D42A27DB-BD31-4B8C-83A1-F6EECF244321}">
                <p14:modId xmlns:p14="http://schemas.microsoft.com/office/powerpoint/2010/main" val="31006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89988840"/>
                    </a:ext>
                  </a:extLst>
                </a:gridCol>
                <a:gridCol w="411480">
                  <a:extLst>
                    <a:ext uri="{9D8B030D-6E8A-4147-A177-3AD203B41FA5}">
                      <a16:colId xmlns:a16="http://schemas.microsoft.com/office/drawing/2014/main" val="1919806381"/>
                    </a:ext>
                  </a:extLst>
                </a:gridCol>
                <a:gridCol w="304495">
                  <a:extLst>
                    <a:ext uri="{9D8B030D-6E8A-4147-A177-3AD203B41FA5}">
                      <a16:colId xmlns:a16="http://schemas.microsoft.com/office/drawing/2014/main" val="3269648005"/>
                    </a:ext>
                  </a:extLst>
                </a:gridCol>
                <a:gridCol w="304495">
                  <a:extLst>
                    <a:ext uri="{9D8B030D-6E8A-4147-A177-3AD203B41FA5}">
                      <a16:colId xmlns:a16="http://schemas.microsoft.com/office/drawing/2014/main" val="19158401"/>
                    </a:ext>
                  </a:extLst>
                </a:gridCol>
                <a:gridCol w="304495">
                  <a:extLst>
                    <a:ext uri="{9D8B030D-6E8A-4147-A177-3AD203B41FA5}">
                      <a16:colId xmlns:a16="http://schemas.microsoft.com/office/drawing/2014/main" val="3367958006"/>
                    </a:ext>
                  </a:extLst>
                </a:gridCol>
                <a:gridCol w="304495">
                  <a:extLst>
                    <a:ext uri="{9D8B030D-6E8A-4147-A177-3AD203B41FA5}">
                      <a16:colId xmlns:a16="http://schemas.microsoft.com/office/drawing/2014/main" val="3848735647"/>
                    </a:ext>
                  </a:extLst>
                </a:gridCol>
                <a:gridCol w="304495">
                  <a:extLst>
                    <a:ext uri="{9D8B030D-6E8A-4147-A177-3AD203B41FA5}">
                      <a16:colId xmlns:a16="http://schemas.microsoft.com/office/drawing/2014/main" val="1788423083"/>
                    </a:ext>
                  </a:extLst>
                </a:gridCol>
                <a:gridCol w="304495">
                  <a:extLst>
                    <a:ext uri="{9D8B030D-6E8A-4147-A177-3AD203B41FA5}">
                      <a16:colId xmlns:a16="http://schemas.microsoft.com/office/drawing/2014/main" val="3490082454"/>
                    </a:ext>
                  </a:extLst>
                </a:gridCol>
                <a:gridCol w="304495">
                  <a:extLst>
                    <a:ext uri="{9D8B030D-6E8A-4147-A177-3AD203B41FA5}">
                      <a16:colId xmlns:a16="http://schemas.microsoft.com/office/drawing/2014/main" val="800026793"/>
                    </a:ext>
                  </a:extLst>
                </a:gridCol>
                <a:gridCol w="304495">
                  <a:extLst>
                    <a:ext uri="{9D8B030D-6E8A-4147-A177-3AD203B41FA5}">
                      <a16:colId xmlns:a16="http://schemas.microsoft.com/office/drawing/2014/main" val="3556360964"/>
                    </a:ext>
                  </a:extLst>
                </a:gridCol>
                <a:gridCol w="304495">
                  <a:extLst>
                    <a:ext uri="{9D8B030D-6E8A-4147-A177-3AD203B41FA5}">
                      <a16:colId xmlns:a16="http://schemas.microsoft.com/office/drawing/2014/main" val="3944402687"/>
                    </a:ext>
                  </a:extLst>
                </a:gridCol>
                <a:gridCol w="304495">
                  <a:extLst>
                    <a:ext uri="{9D8B030D-6E8A-4147-A177-3AD203B41FA5}">
                      <a16:colId xmlns:a16="http://schemas.microsoft.com/office/drawing/2014/main" val="2679232744"/>
                    </a:ext>
                  </a:extLst>
                </a:gridCol>
                <a:gridCol w="304495">
                  <a:extLst>
                    <a:ext uri="{9D8B030D-6E8A-4147-A177-3AD203B41FA5}">
                      <a16:colId xmlns:a16="http://schemas.microsoft.com/office/drawing/2014/main" val="1244556558"/>
                    </a:ext>
                  </a:extLst>
                </a:gridCol>
                <a:gridCol w="304495">
                  <a:extLst>
                    <a:ext uri="{9D8B030D-6E8A-4147-A177-3AD203B41FA5}">
                      <a16:colId xmlns:a16="http://schemas.microsoft.com/office/drawing/2014/main" val="3040434140"/>
                    </a:ext>
                  </a:extLst>
                </a:gridCol>
                <a:gridCol w="304495">
                  <a:extLst>
                    <a:ext uri="{9D8B030D-6E8A-4147-A177-3AD203B41FA5}">
                      <a16:colId xmlns:a16="http://schemas.microsoft.com/office/drawing/2014/main" val="3740668309"/>
                    </a:ext>
                  </a:extLst>
                </a:gridCol>
                <a:gridCol w="304495">
                  <a:extLst>
                    <a:ext uri="{9D8B030D-6E8A-4147-A177-3AD203B41FA5}">
                      <a16:colId xmlns:a16="http://schemas.microsoft.com/office/drawing/2014/main" val="457306839"/>
                    </a:ext>
                  </a:extLst>
                </a:gridCol>
                <a:gridCol w="304495">
                  <a:extLst>
                    <a:ext uri="{9D8B030D-6E8A-4147-A177-3AD203B41FA5}">
                      <a16:colId xmlns:a16="http://schemas.microsoft.com/office/drawing/2014/main" val="3039199513"/>
                    </a:ext>
                  </a:extLst>
                </a:gridCol>
                <a:gridCol w="304495">
                  <a:extLst>
                    <a:ext uri="{9D8B030D-6E8A-4147-A177-3AD203B41FA5}">
                      <a16:colId xmlns:a16="http://schemas.microsoft.com/office/drawing/2014/main" val="2104112065"/>
                    </a:ext>
                  </a:extLst>
                </a:gridCol>
                <a:gridCol w="304495">
                  <a:extLst>
                    <a:ext uri="{9D8B030D-6E8A-4147-A177-3AD203B41FA5}">
                      <a16:colId xmlns:a16="http://schemas.microsoft.com/office/drawing/2014/main" val="2412201011"/>
                    </a:ext>
                  </a:extLst>
                </a:gridCol>
                <a:gridCol w="304495">
                  <a:extLst>
                    <a:ext uri="{9D8B030D-6E8A-4147-A177-3AD203B41FA5}">
                      <a16:colId xmlns:a16="http://schemas.microsoft.com/office/drawing/2014/main" val="4182863884"/>
                    </a:ext>
                  </a:extLst>
                </a:gridCol>
                <a:gridCol w="304495">
                  <a:extLst>
                    <a:ext uri="{9D8B030D-6E8A-4147-A177-3AD203B41FA5}">
                      <a16:colId xmlns:a16="http://schemas.microsoft.com/office/drawing/2014/main" val="2152890592"/>
                    </a:ext>
                  </a:extLst>
                </a:gridCol>
                <a:gridCol w="304495">
                  <a:extLst>
                    <a:ext uri="{9D8B030D-6E8A-4147-A177-3AD203B41FA5}">
                      <a16:colId xmlns:a16="http://schemas.microsoft.com/office/drawing/2014/main" val="777126157"/>
                    </a:ext>
                  </a:extLst>
                </a:gridCol>
                <a:gridCol w="304495">
                  <a:extLst>
                    <a:ext uri="{9D8B030D-6E8A-4147-A177-3AD203B41FA5}">
                      <a16:colId xmlns:a16="http://schemas.microsoft.com/office/drawing/2014/main" val="396945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67181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 five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57196038"/>
                  </a:ext>
                </a:extLst>
              </a:tr>
            </a:tbl>
          </a:graphicData>
        </a:graphic>
      </p:graphicFrame>
      <p:sp>
        <p:nvSpPr>
          <p:cNvPr id="4" name="Text Placeholder 3">
            <a:extLst>
              <a:ext uri="{FF2B5EF4-FFF2-40B4-BE49-F238E27FC236}">
                <a16:creationId xmlns:a16="http://schemas.microsoft.com/office/drawing/2014/main" id="{05FCE858-3D0A-43BD-A487-E048E3D8E41C}"/>
              </a:ext>
            </a:extLst>
          </p:cNvPr>
          <p:cNvSpPr>
            <a:spLocks noGrp="1"/>
          </p:cNvSpPr>
          <p:nvPr>
            <p:ph type="body" sz="quarter" idx="14"/>
          </p:nvPr>
        </p:nvSpPr>
        <p:spPr/>
        <p:txBody>
          <a:bodyPr/>
          <a:lstStyle/>
          <a:p>
            <a:r>
              <a:rPr lang="en-US"/>
              <a:t>04/04/2019 - 04/04/2019</a:t>
            </a:r>
          </a:p>
        </p:txBody>
      </p:sp>
    </p:spTree>
    <p:extLst>
      <p:ext uri="{BB962C8B-B14F-4D97-AF65-F5344CB8AC3E}">
        <p14:creationId xmlns:p14="http://schemas.microsoft.com/office/powerpoint/2010/main" val="1257155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4052-52AA-47D1-A2C1-C2BD7C4F30C2}"/>
              </a:ext>
            </a:extLst>
          </p:cNvPr>
          <p:cNvSpPr>
            <a:spLocks noGrp="1"/>
          </p:cNvSpPr>
          <p:nvPr>
            <p:ph type="title"/>
          </p:nvPr>
        </p:nvSpPr>
        <p:spPr/>
        <p:txBody>
          <a:bodyPr/>
          <a:lstStyle/>
          <a:p>
            <a:r>
              <a:rPr lang="en-US"/>
              <a:t>Facebook Average Interactions Per Post | VietNamNet Fanpages</a:t>
            </a:r>
          </a:p>
        </p:txBody>
      </p:sp>
      <p:graphicFrame>
        <p:nvGraphicFramePr>
          <p:cNvPr id="6" name="Chart Placeholder 5">
            <a:extLst>
              <a:ext uri="{FF2B5EF4-FFF2-40B4-BE49-F238E27FC236}">
                <a16:creationId xmlns:a16="http://schemas.microsoft.com/office/drawing/2014/main" id="{A241FE90-0171-45DB-899E-D2DE6EDAEB03}"/>
              </a:ext>
            </a:extLst>
          </p:cNvPr>
          <p:cNvGraphicFramePr>
            <a:graphicFrameLocks noGrp="1"/>
          </p:cNvGraphicFramePr>
          <p:nvPr>
            <p:ph type="chart" sz="quarter" idx="13"/>
            <p:extLst>
              <p:ext uri="{D42A27DB-BD31-4B8C-83A1-F6EECF244321}">
                <p14:modId xmlns:p14="http://schemas.microsoft.com/office/powerpoint/2010/main" val="4001181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5BBF04-891A-48C0-8D68-1B06D8402151}"/>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5989D50D-E04E-42C9-8F23-A1CF4B85D6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861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BADE-F6AA-4BC2-BC12-AD226D4124B1}"/>
              </a:ext>
            </a:extLst>
          </p:cNvPr>
          <p:cNvSpPr>
            <a:spLocks noGrp="1"/>
          </p:cNvSpPr>
          <p:nvPr>
            <p:ph type="title"/>
          </p:nvPr>
        </p:nvSpPr>
        <p:spPr/>
        <p:txBody>
          <a:bodyPr/>
          <a:lstStyle/>
          <a:p>
            <a:r>
              <a:rPr lang="en-US"/>
              <a:t>Facebook Total Interactions | VietNamNet Fanpages</a:t>
            </a:r>
          </a:p>
        </p:txBody>
      </p:sp>
      <p:graphicFrame>
        <p:nvGraphicFramePr>
          <p:cNvPr id="6" name="Chart Placeholder 5">
            <a:extLst>
              <a:ext uri="{FF2B5EF4-FFF2-40B4-BE49-F238E27FC236}">
                <a16:creationId xmlns:a16="http://schemas.microsoft.com/office/drawing/2014/main" id="{670A9C6D-5A62-49E0-B878-FF08E0123AD2}"/>
              </a:ext>
            </a:extLst>
          </p:cNvPr>
          <p:cNvGraphicFramePr>
            <a:graphicFrameLocks noGrp="1"/>
          </p:cNvGraphicFramePr>
          <p:nvPr>
            <p:ph type="chart" sz="quarter" idx="13"/>
            <p:extLst>
              <p:ext uri="{D42A27DB-BD31-4B8C-83A1-F6EECF244321}">
                <p14:modId xmlns:p14="http://schemas.microsoft.com/office/powerpoint/2010/main" val="602702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B478F-08EA-4059-AA7A-4990928A35E3}"/>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302A95A2-9815-4F27-808B-C3B59F042A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4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867A-9C3E-42E7-892B-762DE2EE096A}"/>
              </a:ext>
            </a:extLst>
          </p:cNvPr>
          <p:cNvSpPr>
            <a:spLocks noGrp="1"/>
          </p:cNvSpPr>
          <p:nvPr>
            <p:ph type="title"/>
          </p:nvPr>
        </p:nvSpPr>
        <p:spPr/>
        <p:txBody>
          <a:bodyPr/>
          <a:lstStyle/>
          <a:p>
            <a:r>
              <a:rPr lang="en-US"/>
              <a:t>Facebook Average Comments Per Post | VietNamNet Fanpages</a:t>
            </a:r>
          </a:p>
        </p:txBody>
      </p:sp>
      <p:graphicFrame>
        <p:nvGraphicFramePr>
          <p:cNvPr id="6" name="Chart Placeholder 5">
            <a:extLst>
              <a:ext uri="{FF2B5EF4-FFF2-40B4-BE49-F238E27FC236}">
                <a16:creationId xmlns:a16="http://schemas.microsoft.com/office/drawing/2014/main" id="{CC63F07B-55B8-452C-A7E1-BB119DE48998}"/>
              </a:ext>
            </a:extLst>
          </p:cNvPr>
          <p:cNvGraphicFramePr>
            <a:graphicFrameLocks noGrp="1"/>
          </p:cNvGraphicFramePr>
          <p:nvPr>
            <p:ph type="chart" sz="quarter" idx="13"/>
            <p:extLst>
              <p:ext uri="{D42A27DB-BD31-4B8C-83A1-F6EECF244321}">
                <p14:modId xmlns:p14="http://schemas.microsoft.com/office/powerpoint/2010/main" val="2024638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61744-982F-42B6-9387-147D19A39797}"/>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F8A54CD5-A26F-4109-B62E-BC024C9A6E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269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E38B9-24B0-4310-9A2B-99E5873F12D1}"/>
              </a:ext>
            </a:extLst>
          </p:cNvPr>
          <p:cNvSpPr>
            <a:spLocks noGrp="1"/>
          </p:cNvSpPr>
          <p:nvPr>
            <p:ph type="title"/>
          </p:nvPr>
        </p:nvSpPr>
        <p:spPr/>
        <p:txBody>
          <a:bodyPr/>
          <a:lstStyle/>
          <a:p>
            <a:r>
              <a:rPr lang="en-US"/>
              <a:t>Facebook Average Shares Per Post | VietNamNet Fanpages</a:t>
            </a:r>
          </a:p>
        </p:txBody>
      </p:sp>
      <p:graphicFrame>
        <p:nvGraphicFramePr>
          <p:cNvPr id="6" name="Chart Placeholder 5">
            <a:extLst>
              <a:ext uri="{FF2B5EF4-FFF2-40B4-BE49-F238E27FC236}">
                <a16:creationId xmlns:a16="http://schemas.microsoft.com/office/drawing/2014/main" id="{78093C30-ABE5-45C7-AAA6-D995251E7F22}"/>
              </a:ext>
            </a:extLst>
          </p:cNvPr>
          <p:cNvGraphicFramePr>
            <a:graphicFrameLocks noGrp="1"/>
          </p:cNvGraphicFramePr>
          <p:nvPr>
            <p:ph type="chart" sz="quarter" idx="13"/>
            <p:extLst>
              <p:ext uri="{D42A27DB-BD31-4B8C-83A1-F6EECF244321}">
                <p14:modId xmlns:p14="http://schemas.microsoft.com/office/powerpoint/2010/main" val="2239047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B709C7-3972-4EA9-88D6-1CAAE4DD3B36}"/>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FD8A4B00-1D09-4A0B-992E-C024DDAF72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315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AE62-084E-4419-8DC2-9ED7734CE261}"/>
              </a:ext>
            </a:extLst>
          </p:cNvPr>
          <p:cNvSpPr>
            <a:spLocks noGrp="1"/>
          </p:cNvSpPr>
          <p:nvPr>
            <p:ph type="title"/>
          </p:nvPr>
        </p:nvSpPr>
        <p:spPr/>
        <p:txBody>
          <a:bodyPr/>
          <a:lstStyle/>
          <a:p>
            <a:r>
              <a:rPr lang="en-US"/>
              <a:t>Facebook Reach by Post Type  | VietNamNet Fanpages</a:t>
            </a:r>
          </a:p>
        </p:txBody>
      </p:sp>
      <p:graphicFrame>
        <p:nvGraphicFramePr>
          <p:cNvPr id="6" name="Chart Placeholder 5">
            <a:extLst>
              <a:ext uri="{FF2B5EF4-FFF2-40B4-BE49-F238E27FC236}">
                <a16:creationId xmlns:a16="http://schemas.microsoft.com/office/drawing/2014/main" id="{0DDBF030-D000-4A34-B967-F7298C6920D7}"/>
              </a:ext>
            </a:extLst>
          </p:cNvPr>
          <p:cNvGraphicFramePr>
            <a:graphicFrameLocks noGrp="1"/>
          </p:cNvGraphicFramePr>
          <p:nvPr>
            <p:ph type="chart" sz="quarter" idx="13"/>
            <p:extLst>
              <p:ext uri="{D42A27DB-BD31-4B8C-83A1-F6EECF244321}">
                <p14:modId xmlns:p14="http://schemas.microsoft.com/office/powerpoint/2010/main" val="2623483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68774C-884E-41B8-8FC9-6B2B39D467ED}"/>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0C0D9118-4A3E-4047-9712-B1698581D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5598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57188-220F-41FA-9FF0-C38909A2588E}"/>
              </a:ext>
            </a:extLst>
          </p:cNvPr>
          <p:cNvSpPr>
            <a:spLocks noGrp="1"/>
          </p:cNvSpPr>
          <p:nvPr>
            <p:ph type="title"/>
          </p:nvPr>
        </p:nvSpPr>
        <p:spPr/>
        <p:txBody>
          <a:bodyPr/>
          <a:lstStyle/>
          <a:p>
            <a:r>
              <a:rPr lang="en-US"/>
              <a:t>Facebook Post Type Distribution | VietNamNet Fanpages</a:t>
            </a:r>
          </a:p>
        </p:txBody>
      </p:sp>
      <p:graphicFrame>
        <p:nvGraphicFramePr>
          <p:cNvPr id="6" name="Chart Placeholder 5">
            <a:extLst>
              <a:ext uri="{FF2B5EF4-FFF2-40B4-BE49-F238E27FC236}">
                <a16:creationId xmlns:a16="http://schemas.microsoft.com/office/drawing/2014/main" id="{640A8BB1-FCCF-4D13-836F-42E32213B0F5}"/>
              </a:ext>
            </a:extLst>
          </p:cNvPr>
          <p:cNvGraphicFramePr>
            <a:graphicFrameLocks noGrp="1"/>
          </p:cNvGraphicFramePr>
          <p:nvPr>
            <p:ph type="chart" sz="quarter" idx="13"/>
            <p:extLst>
              <p:ext uri="{D42A27DB-BD31-4B8C-83A1-F6EECF244321}">
                <p14:modId xmlns:p14="http://schemas.microsoft.com/office/powerpoint/2010/main" val="4073730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CB476-DE54-4319-ADE1-D2265ED9D05C}"/>
              </a:ext>
            </a:extLst>
          </p:cNvPr>
          <p:cNvSpPr>
            <a:spLocks noGrp="1"/>
          </p:cNvSpPr>
          <p:nvPr>
            <p:ph type="body" sz="quarter" idx="14"/>
          </p:nvPr>
        </p:nvSpPr>
        <p:spPr/>
        <p:txBody>
          <a:bodyPr/>
          <a:lstStyle/>
          <a:p>
            <a:r>
              <a:rPr lang="en-US"/>
              <a:t>04/04/2019 - 04/04/2019</a:t>
            </a:r>
          </a:p>
        </p:txBody>
      </p:sp>
      <p:sp>
        <p:nvSpPr>
          <p:cNvPr id="5" name="Footer Placeholder 4">
            <a:extLst>
              <a:ext uri="{FF2B5EF4-FFF2-40B4-BE49-F238E27FC236}">
                <a16:creationId xmlns:a16="http://schemas.microsoft.com/office/drawing/2014/main" id="{B2129B7D-6C62-4F3F-BB72-E62FBF86A0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1498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1431</Words>
  <Application>Microsoft Office PowerPoint</Application>
  <PresentationFormat>On-screen Show (4:3)</PresentationFormat>
  <Paragraphs>785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Social Report</vt:lpstr>
      <vt:lpstr>Facebook Fans Table | VietNamNet Fanpages</vt:lpstr>
      <vt:lpstr>Facebook Impressions | VietNamNet Fanpages</vt:lpstr>
      <vt:lpstr>Facebook Own Posts Table | VietNamNet Fanpages - 1 of 8</vt:lpstr>
      <vt:lpstr>Facebook Own Posts Table | VietNamNet Fanpages - 2 of 8</vt:lpstr>
      <vt:lpstr>Facebook Own Posts Table | VietNamNet Fanpages - 3 of 8</vt:lpstr>
      <vt:lpstr>Facebook Own Posts Table | VietNamNet Fanpages - 4 of 8</vt:lpstr>
      <vt:lpstr>Facebook Own Posts Table | VietNamNet Fanpages - 5 of 8</vt:lpstr>
      <vt:lpstr>Facebook Own Posts Table | VietNamNet Fanpages - 6 of 8</vt:lpstr>
      <vt:lpstr>Facebook Own Posts Table | VietNamNet Fanpages - 7 of 8</vt:lpstr>
      <vt:lpstr>Facebook Own Posts Table | VietNamNet Fanpages - 8 of 8</vt:lpstr>
      <vt:lpstr>Facebook Reach | VietNamNet Fanpages</vt:lpstr>
      <vt:lpstr>Facebook Engaged Users | VietNamNet Fanpages</vt:lpstr>
      <vt:lpstr>Facebook Own Posts | VietNamNet Fanpages</vt:lpstr>
      <vt:lpstr>Facebook Own Posts By Hour | VietNamNet Fanpages</vt:lpstr>
      <vt:lpstr>Facebook Own Posts By Weekday | VietNamNet Fanpages</vt:lpstr>
      <vt:lpstr>Facebook Post Type Distribution Per Profile | VietNamNet Fanpages</vt:lpstr>
      <vt:lpstr>Facebook Interaction Rate By Post Type | VietNamNet Fanpages</vt:lpstr>
      <vt:lpstr>Facebook Fans Table | VietNamNet Fanpages</vt:lpstr>
      <vt:lpstr>Facebook Key Metrics Table | VietNamNet Fanpages - 1 of 3</vt:lpstr>
      <vt:lpstr>Facebook Key Metrics Table | VietNamNet Fanpages - 2 of 3</vt:lpstr>
      <vt:lpstr>Facebook Key Metrics Table | VietNamNet Fanpages - 3 of 3</vt:lpstr>
      <vt:lpstr>Facebook Average Interactions Per Post | VietNamNet Fanpages</vt:lpstr>
      <vt:lpstr>Facebook Total Interactions | VietNamNet Fanpages</vt:lpstr>
      <vt:lpstr>Facebook Average Comments Per Post | VietNamNet Fanpages</vt:lpstr>
      <vt:lpstr>Facebook Average Shares Per Post | VietNamNet Fanpages</vt:lpstr>
      <vt:lpstr>Facebook Reach by Post Type  | VietNamNet Fanpages</vt:lpstr>
      <vt:lpstr>Facebook Post Type Distribution | VietNamNet Fanpages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Report</dc:title>
  <dc:creator>Frederik Peiniger</dc:creator>
  <cp:lastModifiedBy>Frederik Peiniger</cp:lastModifiedBy>
  <cp:revision>1</cp:revision>
  <dcterms:created xsi:type="dcterms:W3CDTF">2019-04-05T03:30:59Z</dcterms:created>
  <dcterms:modified xsi:type="dcterms:W3CDTF">2019-04-05T03:32:02Z</dcterms:modified>
</cp:coreProperties>
</file>