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Đời sống</c:v>
                </c:pt>
              </c:strCache>
            </c:strRef>
          </c:tx>
          <c:spPr>
            <a:ln w="28575" cap="rnd">
              <a:solidFill>
                <a:schemeClr val="accent1"/>
              </a:solidFill>
              <a:round/>
            </a:ln>
            <a:effectLst/>
          </c:spPr>
          <c:marker>
            <c:symbol val="none"/>
          </c:marker>
          <c:cat>
            <c:numRef>
              <c:f>Sheet1!$A$2:$A$8</c:f>
              <c:numCache>
                <c:formatCode>m/d/yyyy</c:formatCode>
                <c:ptCount val="7"/>
                <c:pt idx="0">
                  <c:v>43381</c:v>
                </c:pt>
                <c:pt idx="1">
                  <c:v>43382</c:v>
                </c:pt>
                <c:pt idx="2">
                  <c:v>43383</c:v>
                </c:pt>
                <c:pt idx="3">
                  <c:v>43384</c:v>
                </c:pt>
                <c:pt idx="4">
                  <c:v>43385</c:v>
                </c:pt>
                <c:pt idx="5">
                  <c:v>43386</c:v>
                </c:pt>
                <c:pt idx="6">
                  <c:v>43387</c:v>
                </c:pt>
              </c:numCache>
            </c:numRef>
          </c:cat>
          <c:val>
            <c:numRef>
              <c:f>Sheet1!$B$2:$B$8</c:f>
              <c:numCache>
                <c:formatCode>General</c:formatCode>
                <c:ptCount val="7"/>
                <c:pt idx="0">
                  <c:v>17786080</c:v>
                </c:pt>
                <c:pt idx="1">
                  <c:v>21960375</c:v>
                </c:pt>
                <c:pt idx="2">
                  <c:v>25565212</c:v>
                </c:pt>
                <c:pt idx="3">
                  <c:v>25392058</c:v>
                </c:pt>
                <c:pt idx="4">
                  <c:v>26220143</c:v>
                </c:pt>
                <c:pt idx="5">
                  <c:v>29727701</c:v>
                </c:pt>
                <c:pt idx="6">
                  <c:v>31177320</c:v>
                </c:pt>
              </c:numCache>
            </c:numRef>
          </c:val>
          <c:smooth val="0"/>
          <c:extLst>
            <c:ext xmlns:c16="http://schemas.microsoft.com/office/drawing/2014/chart" uri="{C3380CC4-5D6E-409C-BE32-E72D297353CC}">
              <c16:uniqueId val="{00000000-2CFF-4292-8D0E-C799979DF0DB}"/>
            </c:ext>
          </c:extLst>
        </c:ser>
        <c:dLbls>
          <c:showLegendKey val="0"/>
          <c:showVal val="0"/>
          <c:showCatName val="0"/>
          <c:showSerName val="0"/>
          <c:showPercent val="0"/>
          <c:showBubbleSize val="0"/>
        </c:dLbls>
        <c:smooth val="0"/>
        <c:axId val="359638016"/>
        <c:axId val="359639328"/>
      </c:lineChart>
      <c:dateAx>
        <c:axId val="359638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39328"/>
        <c:crosses val="autoZero"/>
        <c:auto val="1"/>
        <c:lblOffset val="100"/>
        <c:baseTimeUnit val="days"/>
      </c:dateAx>
      <c:valAx>
        <c:axId val="35963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3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Đời sống</c:v>
                </c:pt>
              </c:strCache>
            </c:strRef>
          </c:tx>
          <c:spPr>
            <a:ln w="28575" cap="rnd">
              <a:solidFill>
                <a:schemeClr val="accent1"/>
              </a:solidFill>
              <a:round/>
            </a:ln>
            <a:effectLst/>
          </c:spPr>
          <c:marker>
            <c:symbol val="none"/>
          </c:marker>
          <c:cat>
            <c:numRef>
              <c:f>Sheet1!$A$2:$A$8</c:f>
              <c:numCache>
                <c:formatCode>m/d/yyyy</c:formatCode>
                <c:ptCount val="7"/>
                <c:pt idx="0">
                  <c:v>43381</c:v>
                </c:pt>
                <c:pt idx="1">
                  <c:v>43382</c:v>
                </c:pt>
                <c:pt idx="2">
                  <c:v>43383</c:v>
                </c:pt>
                <c:pt idx="3">
                  <c:v>43384</c:v>
                </c:pt>
                <c:pt idx="4">
                  <c:v>43385</c:v>
                </c:pt>
                <c:pt idx="5">
                  <c:v>43386</c:v>
                </c:pt>
                <c:pt idx="6">
                  <c:v>43387</c:v>
                </c:pt>
              </c:numCache>
            </c:numRef>
          </c:cat>
          <c:val>
            <c:numRef>
              <c:f>Sheet1!$B$2:$B$8</c:f>
              <c:numCache>
                <c:formatCode>General</c:formatCode>
                <c:ptCount val="7"/>
                <c:pt idx="0">
                  <c:v>7410735</c:v>
                </c:pt>
                <c:pt idx="1">
                  <c:v>8531673</c:v>
                </c:pt>
                <c:pt idx="2">
                  <c:v>9267738</c:v>
                </c:pt>
                <c:pt idx="3">
                  <c:v>8844418</c:v>
                </c:pt>
                <c:pt idx="4">
                  <c:v>9305335</c:v>
                </c:pt>
                <c:pt idx="5">
                  <c:v>10120372</c:v>
                </c:pt>
                <c:pt idx="6">
                  <c:v>10041287</c:v>
                </c:pt>
              </c:numCache>
            </c:numRef>
          </c:val>
          <c:smooth val="0"/>
          <c:extLst>
            <c:ext xmlns:c16="http://schemas.microsoft.com/office/drawing/2014/chart" uri="{C3380CC4-5D6E-409C-BE32-E72D297353CC}">
              <c16:uniqueId val="{00000000-2424-44F9-A84C-B90EBB73CB98}"/>
            </c:ext>
          </c:extLst>
        </c:ser>
        <c:dLbls>
          <c:showLegendKey val="0"/>
          <c:showVal val="0"/>
          <c:showCatName val="0"/>
          <c:showSerName val="0"/>
          <c:showPercent val="0"/>
          <c:showBubbleSize val="0"/>
        </c:dLbls>
        <c:smooth val="0"/>
        <c:axId val="227052216"/>
        <c:axId val="227053528"/>
      </c:lineChart>
      <c:dateAx>
        <c:axId val="227052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053528"/>
        <c:crosses val="autoZero"/>
        <c:auto val="1"/>
        <c:lblOffset val="100"/>
        <c:baseTimeUnit val="days"/>
      </c:dateAx>
      <c:valAx>
        <c:axId val="22705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05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Đời sống</c:v>
                </c:pt>
              </c:strCache>
            </c:strRef>
          </c:tx>
          <c:spPr>
            <a:ln w="28575" cap="rnd">
              <a:solidFill>
                <a:schemeClr val="accent1"/>
              </a:solidFill>
              <a:round/>
            </a:ln>
            <a:effectLst/>
          </c:spPr>
          <c:marker>
            <c:symbol val="none"/>
          </c:marker>
          <c:cat>
            <c:numRef>
              <c:f>Sheet1!$A$2:$A$8</c:f>
              <c:numCache>
                <c:formatCode>m/d/yyyy</c:formatCode>
                <c:ptCount val="7"/>
                <c:pt idx="0">
                  <c:v>43381</c:v>
                </c:pt>
                <c:pt idx="1">
                  <c:v>43382</c:v>
                </c:pt>
                <c:pt idx="2">
                  <c:v>43383</c:v>
                </c:pt>
                <c:pt idx="3">
                  <c:v>43384</c:v>
                </c:pt>
                <c:pt idx="4">
                  <c:v>43385</c:v>
                </c:pt>
                <c:pt idx="5">
                  <c:v>43386</c:v>
                </c:pt>
                <c:pt idx="6">
                  <c:v>43387</c:v>
                </c:pt>
              </c:numCache>
            </c:numRef>
          </c:cat>
          <c:val>
            <c:numRef>
              <c:f>Sheet1!$B$2:$B$8</c:f>
              <c:numCache>
                <c:formatCode>General</c:formatCode>
                <c:ptCount val="7"/>
                <c:pt idx="0">
                  <c:v>1279049</c:v>
                </c:pt>
                <c:pt idx="1">
                  <c:v>1628993</c:v>
                </c:pt>
                <c:pt idx="2">
                  <c:v>1821690</c:v>
                </c:pt>
                <c:pt idx="3">
                  <c:v>1679726</c:v>
                </c:pt>
                <c:pt idx="4">
                  <c:v>1729330</c:v>
                </c:pt>
                <c:pt idx="5">
                  <c:v>2008761</c:v>
                </c:pt>
                <c:pt idx="6">
                  <c:v>2017064</c:v>
                </c:pt>
              </c:numCache>
            </c:numRef>
          </c:val>
          <c:smooth val="0"/>
          <c:extLst>
            <c:ext xmlns:c16="http://schemas.microsoft.com/office/drawing/2014/chart" uri="{C3380CC4-5D6E-409C-BE32-E72D297353CC}">
              <c16:uniqueId val="{00000000-291C-420B-89BD-997393E78231}"/>
            </c:ext>
          </c:extLst>
        </c:ser>
        <c:dLbls>
          <c:showLegendKey val="0"/>
          <c:showVal val="0"/>
          <c:showCatName val="0"/>
          <c:showSerName val="0"/>
          <c:showPercent val="0"/>
          <c:showBubbleSize val="0"/>
        </c:dLbls>
        <c:smooth val="0"/>
        <c:axId val="227049920"/>
        <c:axId val="227050248"/>
      </c:lineChart>
      <c:dateAx>
        <c:axId val="227049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050248"/>
        <c:crosses val="autoZero"/>
        <c:auto val="1"/>
        <c:lblOffset val="100"/>
        <c:baseTimeUnit val="days"/>
      </c:dateAx>
      <c:valAx>
        <c:axId val="22705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04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Đời sống</c:v>
                </c:pt>
              </c:strCache>
            </c:strRef>
          </c:tx>
          <c:spPr>
            <a:ln w="28575" cap="rnd">
              <a:solidFill>
                <a:schemeClr val="accent1"/>
              </a:solidFill>
              <a:round/>
            </a:ln>
            <a:effectLst/>
          </c:spPr>
          <c:marker>
            <c:symbol val="none"/>
          </c:marker>
          <c:cat>
            <c:numRef>
              <c:f>Sheet1!$A$2:$A$8</c:f>
              <c:numCache>
                <c:formatCode>m/d/yyyy</c:formatCode>
                <c:ptCount val="7"/>
                <c:pt idx="0">
                  <c:v>43381</c:v>
                </c:pt>
                <c:pt idx="1">
                  <c:v>43382</c:v>
                </c:pt>
                <c:pt idx="2">
                  <c:v>43383</c:v>
                </c:pt>
                <c:pt idx="3">
                  <c:v>43384</c:v>
                </c:pt>
                <c:pt idx="4">
                  <c:v>43385</c:v>
                </c:pt>
                <c:pt idx="5">
                  <c:v>43386</c:v>
                </c:pt>
                <c:pt idx="6">
                  <c:v>43387</c:v>
                </c:pt>
              </c:numCache>
            </c:numRef>
          </c:cat>
          <c:val>
            <c:numRef>
              <c:f>Sheet1!$B$2:$B$8</c:f>
              <c:numCache>
                <c:formatCode>General</c:formatCode>
                <c:ptCount val="7"/>
                <c:pt idx="0">
                  <c:v>84</c:v>
                </c:pt>
                <c:pt idx="1">
                  <c:v>81</c:v>
                </c:pt>
                <c:pt idx="2">
                  <c:v>84</c:v>
                </c:pt>
                <c:pt idx="3">
                  <c:v>84</c:v>
                </c:pt>
                <c:pt idx="4">
                  <c:v>87</c:v>
                </c:pt>
                <c:pt idx="5">
                  <c:v>63</c:v>
                </c:pt>
                <c:pt idx="6">
                  <c:v>41</c:v>
                </c:pt>
              </c:numCache>
            </c:numRef>
          </c:val>
          <c:smooth val="0"/>
          <c:extLst>
            <c:ext xmlns:c16="http://schemas.microsoft.com/office/drawing/2014/chart" uri="{C3380CC4-5D6E-409C-BE32-E72D297353CC}">
              <c16:uniqueId val="{00000000-8F40-4920-8AE2-1D7129E5ED88}"/>
            </c:ext>
          </c:extLst>
        </c:ser>
        <c:dLbls>
          <c:showLegendKey val="0"/>
          <c:showVal val="0"/>
          <c:showCatName val="0"/>
          <c:showSerName val="0"/>
          <c:showPercent val="0"/>
          <c:showBubbleSize val="0"/>
        </c:dLbls>
        <c:smooth val="0"/>
        <c:axId val="227066976"/>
        <c:axId val="227067304"/>
      </c:lineChart>
      <c:dateAx>
        <c:axId val="227066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067304"/>
        <c:crosses val="autoZero"/>
        <c:auto val="1"/>
        <c:lblOffset val="100"/>
        <c:baseTimeUnit val="days"/>
      </c:dateAx>
      <c:valAx>
        <c:axId val="227067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06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Đời sống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c:v>
                </c:pt>
                <c:pt idx="1">
                  <c:v>6</c:v>
                </c:pt>
                <c:pt idx="2">
                  <c:v>5</c:v>
                </c:pt>
                <c:pt idx="3">
                  <c:v>6</c:v>
                </c:pt>
                <c:pt idx="4">
                  <c:v>6</c:v>
                </c:pt>
                <c:pt idx="5">
                  <c:v>6</c:v>
                </c:pt>
                <c:pt idx="6">
                  <c:v>1</c:v>
                </c:pt>
                <c:pt idx="7">
                  <c:v>1</c:v>
                </c:pt>
                <c:pt idx="8">
                  <c:v>23</c:v>
                </c:pt>
                <c:pt idx="9">
                  <c:v>41</c:v>
                </c:pt>
                <c:pt idx="10">
                  <c:v>39</c:v>
                </c:pt>
                <c:pt idx="11">
                  <c:v>36</c:v>
                </c:pt>
                <c:pt idx="12">
                  <c:v>37</c:v>
                </c:pt>
                <c:pt idx="13">
                  <c:v>41</c:v>
                </c:pt>
                <c:pt idx="14">
                  <c:v>41</c:v>
                </c:pt>
                <c:pt idx="15">
                  <c:v>40</c:v>
                </c:pt>
                <c:pt idx="16">
                  <c:v>36</c:v>
                </c:pt>
                <c:pt idx="17">
                  <c:v>29</c:v>
                </c:pt>
                <c:pt idx="18">
                  <c:v>23</c:v>
                </c:pt>
                <c:pt idx="19">
                  <c:v>24</c:v>
                </c:pt>
                <c:pt idx="20">
                  <c:v>21</c:v>
                </c:pt>
                <c:pt idx="21">
                  <c:v>22</c:v>
                </c:pt>
                <c:pt idx="22">
                  <c:v>21</c:v>
                </c:pt>
                <c:pt idx="23">
                  <c:v>15</c:v>
                </c:pt>
              </c:numCache>
            </c:numRef>
          </c:val>
          <c:smooth val="0"/>
          <c:extLst>
            <c:ext xmlns:c16="http://schemas.microsoft.com/office/drawing/2014/chart" uri="{C3380CC4-5D6E-409C-BE32-E72D297353CC}">
              <c16:uniqueId val="{00000000-6C25-435B-AC45-3601239E4013}"/>
            </c:ext>
          </c:extLst>
        </c:ser>
        <c:dLbls>
          <c:showLegendKey val="0"/>
          <c:showVal val="0"/>
          <c:showCatName val="0"/>
          <c:showSerName val="0"/>
          <c:showPercent val="0"/>
          <c:showBubbleSize val="0"/>
        </c:dLbls>
        <c:smooth val="0"/>
        <c:axId val="227082064"/>
        <c:axId val="227083376"/>
      </c:lineChart>
      <c:catAx>
        <c:axId val="22708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083376"/>
        <c:crosses val="autoZero"/>
        <c:auto val="1"/>
        <c:lblAlgn val="ctr"/>
        <c:lblOffset val="100"/>
        <c:noMultiLvlLbl val="0"/>
      </c:catAx>
      <c:valAx>
        <c:axId val="22708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08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Đời sống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84</c:v>
                </c:pt>
                <c:pt idx="1">
                  <c:v>81</c:v>
                </c:pt>
                <c:pt idx="2">
                  <c:v>84</c:v>
                </c:pt>
                <c:pt idx="3">
                  <c:v>84</c:v>
                </c:pt>
                <c:pt idx="4">
                  <c:v>87</c:v>
                </c:pt>
                <c:pt idx="5">
                  <c:v>63</c:v>
                </c:pt>
                <c:pt idx="6">
                  <c:v>41</c:v>
                </c:pt>
              </c:numCache>
            </c:numRef>
          </c:val>
          <c:extLst>
            <c:ext xmlns:c16="http://schemas.microsoft.com/office/drawing/2014/chart" uri="{C3380CC4-5D6E-409C-BE32-E72D297353CC}">
              <c16:uniqueId val="{00000000-D50B-42A3-94AA-9FAC051E1330}"/>
            </c:ext>
          </c:extLst>
        </c:ser>
        <c:dLbls>
          <c:showLegendKey val="0"/>
          <c:showVal val="0"/>
          <c:showCatName val="0"/>
          <c:showSerName val="0"/>
          <c:showPercent val="0"/>
          <c:showBubbleSize val="0"/>
        </c:dLbls>
        <c:gapWidth val="219"/>
        <c:overlap val="-27"/>
        <c:axId val="227084360"/>
        <c:axId val="227085016"/>
      </c:barChart>
      <c:catAx>
        <c:axId val="227084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085016"/>
        <c:crosses val="autoZero"/>
        <c:auto val="1"/>
        <c:lblAlgn val="ctr"/>
        <c:lblOffset val="100"/>
        <c:noMultiLvlLbl val="0"/>
      </c:catAx>
      <c:valAx>
        <c:axId val="22708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08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Đời sống</c:v>
                </c:pt>
              </c:strCache>
            </c:strRef>
          </c:cat>
          <c:val>
            <c:numRef>
              <c:f>Sheet1!$B$2</c:f>
              <c:numCache>
                <c:formatCode>General</c:formatCode>
                <c:ptCount val="1"/>
                <c:pt idx="0">
                  <c:v>442</c:v>
                </c:pt>
              </c:numCache>
            </c:numRef>
          </c:val>
          <c:extLst>
            <c:ext xmlns:c16="http://schemas.microsoft.com/office/drawing/2014/chart" uri="{C3380CC4-5D6E-409C-BE32-E72D297353CC}">
              <c16:uniqueId val="{00000000-2673-4EC7-96BD-E7682B91D1CB}"/>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Đời sống</c:v>
                </c:pt>
              </c:strCache>
            </c:strRef>
          </c:cat>
          <c:val>
            <c:numRef>
              <c:f>Sheet1!$C$2</c:f>
              <c:numCache>
                <c:formatCode>General</c:formatCode>
                <c:ptCount val="1"/>
                <c:pt idx="0">
                  <c:v>1</c:v>
                </c:pt>
              </c:numCache>
            </c:numRef>
          </c:val>
          <c:extLst>
            <c:ext xmlns:c16="http://schemas.microsoft.com/office/drawing/2014/chart" uri="{C3380CC4-5D6E-409C-BE32-E72D297353CC}">
              <c16:uniqueId val="{00000001-2673-4EC7-96BD-E7682B91D1CB}"/>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Đời sống</c:v>
                </c:pt>
              </c:strCache>
            </c:strRef>
          </c:cat>
          <c:val>
            <c:numRef>
              <c:f>Sheet1!$D$2</c:f>
              <c:numCache>
                <c:formatCode>General</c:formatCode>
                <c:ptCount val="1"/>
                <c:pt idx="0">
                  <c:v>19</c:v>
                </c:pt>
              </c:numCache>
            </c:numRef>
          </c:val>
          <c:extLst>
            <c:ext xmlns:c16="http://schemas.microsoft.com/office/drawing/2014/chart" uri="{C3380CC4-5D6E-409C-BE32-E72D297353CC}">
              <c16:uniqueId val="{00000002-2673-4EC7-96BD-E7682B91D1CB}"/>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Đời sống</c:v>
                </c:pt>
              </c:strCache>
            </c:strRef>
          </c:cat>
          <c:val>
            <c:numRef>
              <c:f>Sheet1!$E$2</c:f>
              <c:numCache>
                <c:formatCode>General</c:formatCode>
                <c:ptCount val="1"/>
                <c:pt idx="0">
                  <c:v>1</c:v>
                </c:pt>
              </c:numCache>
            </c:numRef>
          </c:val>
          <c:extLst>
            <c:ext xmlns:c16="http://schemas.microsoft.com/office/drawing/2014/chart" uri="{C3380CC4-5D6E-409C-BE32-E72D297353CC}">
              <c16:uniqueId val="{00000003-2673-4EC7-96BD-E7682B91D1CB}"/>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Đời sống</c:v>
                </c:pt>
              </c:strCache>
            </c:strRef>
          </c:cat>
          <c:val>
            <c:numRef>
              <c:f>Sheet1!$F$2</c:f>
              <c:numCache>
                <c:formatCode>General</c:formatCode>
                <c:ptCount val="1"/>
                <c:pt idx="0">
                  <c:v>61</c:v>
                </c:pt>
              </c:numCache>
            </c:numRef>
          </c:val>
          <c:extLst>
            <c:ext xmlns:c16="http://schemas.microsoft.com/office/drawing/2014/chart" uri="{C3380CC4-5D6E-409C-BE32-E72D297353CC}">
              <c16:uniqueId val="{00000004-2673-4EC7-96BD-E7682B91D1CB}"/>
            </c:ext>
          </c:extLst>
        </c:ser>
        <c:dLbls>
          <c:showLegendKey val="0"/>
          <c:showVal val="0"/>
          <c:showCatName val="0"/>
          <c:showSerName val="0"/>
          <c:showPercent val="0"/>
          <c:showBubbleSize val="0"/>
        </c:dLbls>
        <c:gapWidth val="150"/>
        <c:overlap val="100"/>
        <c:axId val="227037128"/>
        <c:axId val="227047624"/>
      </c:barChart>
      <c:catAx>
        <c:axId val="227037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047624"/>
        <c:crosses val="autoZero"/>
        <c:auto val="1"/>
        <c:lblAlgn val="ctr"/>
        <c:lblOffset val="100"/>
        <c:noMultiLvlLbl val="0"/>
      </c:catAx>
      <c:valAx>
        <c:axId val="227047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03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Đời sống</c:v>
                </c:pt>
              </c:strCache>
            </c:strRef>
          </c:tx>
          <c:spPr>
            <a:solidFill>
              <a:schemeClr val="accent1"/>
            </a:solidFill>
            <a:ln>
              <a:noFill/>
            </a:ln>
            <a:effectLst/>
          </c:spPr>
          <c:invertIfNegative val="0"/>
          <c:cat>
            <c:strRef>
              <c:f>Sheet1!$A$2:$A$6</c:f>
              <c:strCache>
                <c:ptCount val="5"/>
                <c:pt idx="0">
                  <c:v>Link</c:v>
                </c:pt>
                <c:pt idx="1">
                  <c:v>Live Video</c:v>
                </c:pt>
                <c:pt idx="2">
                  <c:v>Photo</c:v>
                </c:pt>
                <c:pt idx="3">
                  <c:v>Status</c:v>
                </c:pt>
                <c:pt idx="4">
                  <c:v>Video</c:v>
                </c:pt>
              </c:strCache>
            </c:strRef>
          </c:cat>
          <c:val>
            <c:numRef>
              <c:f>Sheet1!$B$2:$B$6</c:f>
              <c:numCache>
                <c:formatCode>General</c:formatCode>
                <c:ptCount val="5"/>
                <c:pt idx="0">
                  <c:v>9.2606761823447008E-3</c:v>
                </c:pt>
                <c:pt idx="1">
                  <c:v>1.9148830719830999E-2</c:v>
                </c:pt>
                <c:pt idx="2">
                  <c:v>0.30469857095792002</c:v>
                </c:pt>
                <c:pt idx="3">
                  <c:v>0.20748803273801</c:v>
                </c:pt>
                <c:pt idx="4">
                  <c:v>0.44500247740672</c:v>
                </c:pt>
              </c:numCache>
            </c:numRef>
          </c:val>
          <c:extLst>
            <c:ext xmlns:c16="http://schemas.microsoft.com/office/drawing/2014/chart" uri="{C3380CC4-5D6E-409C-BE32-E72D297353CC}">
              <c16:uniqueId val="{00000000-E6E4-4585-93D6-754C5941449C}"/>
            </c:ext>
          </c:extLst>
        </c:ser>
        <c:dLbls>
          <c:showLegendKey val="0"/>
          <c:showVal val="0"/>
          <c:showCatName val="0"/>
          <c:showSerName val="0"/>
          <c:showPercent val="0"/>
          <c:showBubbleSize val="0"/>
        </c:dLbls>
        <c:gapWidth val="219"/>
        <c:overlap val="-27"/>
        <c:axId val="237564360"/>
        <c:axId val="237561736"/>
      </c:barChart>
      <c:catAx>
        <c:axId val="237564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561736"/>
        <c:crosses val="autoZero"/>
        <c:auto val="1"/>
        <c:lblAlgn val="ctr"/>
        <c:lblOffset val="100"/>
        <c:noMultiLvlLbl val="0"/>
      </c:catAx>
      <c:valAx>
        <c:axId val="23756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56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98432</c:v>
                </c:pt>
                <c:pt idx="1">
                  <c:v>407586</c:v>
                </c:pt>
                <c:pt idx="2">
                  <c:v>242248</c:v>
                </c:pt>
                <c:pt idx="3">
                  <c:v>65731</c:v>
                </c:pt>
                <c:pt idx="4">
                  <c:v>21273</c:v>
                </c:pt>
                <c:pt idx="5">
                  <c:v>6850</c:v>
                </c:pt>
                <c:pt idx="6">
                  <c:v>3416</c:v>
                </c:pt>
              </c:numCache>
            </c:numRef>
          </c:val>
          <c:extLst>
            <c:ext xmlns:c16="http://schemas.microsoft.com/office/drawing/2014/chart" uri="{C3380CC4-5D6E-409C-BE32-E72D297353CC}">
              <c16:uniqueId val="{00000000-285A-486C-BFBC-D633DEE1196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53612</c:v>
                </c:pt>
                <c:pt idx="1">
                  <c:v>226973</c:v>
                </c:pt>
                <c:pt idx="2">
                  <c:v>152435</c:v>
                </c:pt>
                <c:pt idx="3">
                  <c:v>39233</c:v>
                </c:pt>
                <c:pt idx="4">
                  <c:v>12776</c:v>
                </c:pt>
                <c:pt idx="5">
                  <c:v>5257</c:v>
                </c:pt>
                <c:pt idx="6">
                  <c:v>4399</c:v>
                </c:pt>
              </c:numCache>
            </c:numRef>
          </c:val>
          <c:extLst>
            <c:ext xmlns:c16="http://schemas.microsoft.com/office/drawing/2014/chart" uri="{C3380CC4-5D6E-409C-BE32-E72D297353CC}">
              <c16:uniqueId val="{00000001-285A-486C-BFBC-D633DEE11965}"/>
            </c:ext>
          </c:extLst>
        </c:ser>
        <c:dLbls>
          <c:showLegendKey val="0"/>
          <c:showVal val="0"/>
          <c:showCatName val="0"/>
          <c:showSerName val="0"/>
          <c:showPercent val="0"/>
          <c:showBubbleSize val="0"/>
        </c:dLbls>
        <c:gapWidth val="219"/>
        <c:overlap val="-27"/>
        <c:axId val="237537464"/>
        <c:axId val="237546320"/>
      </c:barChart>
      <c:catAx>
        <c:axId val="237537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546320"/>
        <c:crosses val="autoZero"/>
        <c:auto val="1"/>
        <c:lblAlgn val="ctr"/>
        <c:lblOffset val="100"/>
        <c:noMultiLvlLbl val="0"/>
      </c:catAx>
      <c:valAx>
        <c:axId val="23754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53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Đời sống</c:v>
                </c:pt>
              </c:strCache>
            </c:strRef>
          </c:tx>
          <c:spPr>
            <a:ln w="28575" cap="rnd">
              <a:solidFill>
                <a:schemeClr val="accent1"/>
              </a:solidFill>
              <a:round/>
            </a:ln>
            <a:effectLst/>
          </c:spPr>
          <c:marker>
            <c:symbol val="none"/>
          </c:marker>
          <c:cat>
            <c:numRef>
              <c:f>Sheet1!$A$2:$A$8</c:f>
              <c:numCache>
                <c:formatCode>m/d/yyyy</c:formatCode>
                <c:ptCount val="7"/>
                <c:pt idx="0">
                  <c:v>43381</c:v>
                </c:pt>
                <c:pt idx="1">
                  <c:v>43382</c:v>
                </c:pt>
                <c:pt idx="2">
                  <c:v>43383</c:v>
                </c:pt>
                <c:pt idx="3">
                  <c:v>43384</c:v>
                </c:pt>
                <c:pt idx="4">
                  <c:v>43385</c:v>
                </c:pt>
                <c:pt idx="5">
                  <c:v>43386</c:v>
                </c:pt>
                <c:pt idx="6">
                  <c:v>43387</c:v>
                </c:pt>
              </c:numCache>
            </c:numRef>
          </c:cat>
          <c:val>
            <c:numRef>
              <c:f>Sheet1!$B$2:$B$8</c:f>
              <c:numCache>
                <c:formatCode>General</c:formatCode>
                <c:ptCount val="7"/>
                <c:pt idx="0">
                  <c:v>1031</c:v>
                </c:pt>
                <c:pt idx="1">
                  <c:v>1074</c:v>
                </c:pt>
                <c:pt idx="2">
                  <c:v>701</c:v>
                </c:pt>
                <c:pt idx="3">
                  <c:v>2316</c:v>
                </c:pt>
                <c:pt idx="4">
                  <c:v>342</c:v>
                </c:pt>
                <c:pt idx="5">
                  <c:v>482</c:v>
                </c:pt>
                <c:pt idx="6">
                  <c:v>130</c:v>
                </c:pt>
              </c:numCache>
            </c:numRef>
          </c:val>
          <c:smooth val="0"/>
          <c:extLst>
            <c:ext xmlns:c16="http://schemas.microsoft.com/office/drawing/2014/chart" uri="{C3380CC4-5D6E-409C-BE32-E72D297353CC}">
              <c16:uniqueId val="{00000000-23E9-40D2-B998-DB0AA4934AAD}"/>
            </c:ext>
          </c:extLst>
        </c:ser>
        <c:dLbls>
          <c:showLegendKey val="0"/>
          <c:showVal val="0"/>
          <c:showCatName val="0"/>
          <c:showSerName val="0"/>
          <c:showPercent val="0"/>
          <c:showBubbleSize val="0"/>
        </c:dLbls>
        <c:smooth val="0"/>
        <c:axId val="362624856"/>
        <c:axId val="362622888"/>
      </c:lineChart>
      <c:dateAx>
        <c:axId val="362624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22888"/>
        <c:crosses val="autoZero"/>
        <c:auto val="1"/>
        <c:lblOffset val="100"/>
        <c:baseTimeUnit val="days"/>
      </c:dateAx>
      <c:valAx>
        <c:axId val="36262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2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Đời sống</c:v>
                </c:pt>
              </c:strCache>
            </c:strRef>
          </c:cat>
          <c:val>
            <c:numRef>
              <c:f>Sheet1!$B$2</c:f>
              <c:numCache>
                <c:formatCode>General</c:formatCode>
                <c:ptCount val="1"/>
                <c:pt idx="0">
                  <c:v>492706</c:v>
                </c:pt>
              </c:numCache>
            </c:numRef>
          </c:val>
          <c:extLst>
            <c:ext xmlns:c16="http://schemas.microsoft.com/office/drawing/2014/chart" uri="{C3380CC4-5D6E-409C-BE32-E72D297353CC}">
              <c16:uniqueId val="{00000000-1191-48B4-B28B-CE0272F5B976}"/>
            </c:ext>
          </c:extLst>
        </c:ser>
        <c:dLbls>
          <c:showLegendKey val="0"/>
          <c:showVal val="0"/>
          <c:showCatName val="0"/>
          <c:showSerName val="0"/>
          <c:showPercent val="0"/>
          <c:showBubbleSize val="0"/>
        </c:dLbls>
        <c:gapWidth val="219"/>
        <c:overlap val="-27"/>
        <c:axId val="362621904"/>
        <c:axId val="362623544"/>
      </c:barChart>
      <c:catAx>
        <c:axId val="36262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23544"/>
        <c:crosses val="autoZero"/>
        <c:auto val="1"/>
        <c:lblAlgn val="ctr"/>
        <c:lblOffset val="100"/>
        <c:noMultiLvlLbl val="0"/>
      </c:catAx>
      <c:valAx>
        <c:axId val="36262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2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Đời sống</c:v>
                </c:pt>
              </c:strCache>
            </c:strRef>
          </c:tx>
          <c:spPr>
            <a:ln w="28575" cap="rnd">
              <a:solidFill>
                <a:schemeClr val="accent1"/>
              </a:solidFill>
              <a:round/>
            </a:ln>
            <a:effectLst/>
          </c:spPr>
          <c:marker>
            <c:symbol val="none"/>
          </c:marker>
          <c:cat>
            <c:numRef>
              <c:f>Sheet1!$A$2:$A$8</c:f>
              <c:numCache>
                <c:formatCode>m/d/yyyy</c:formatCode>
                <c:ptCount val="7"/>
                <c:pt idx="0">
                  <c:v>43381</c:v>
                </c:pt>
                <c:pt idx="1">
                  <c:v>43382</c:v>
                </c:pt>
                <c:pt idx="2">
                  <c:v>43383</c:v>
                </c:pt>
                <c:pt idx="3">
                  <c:v>43384</c:v>
                </c:pt>
                <c:pt idx="4">
                  <c:v>43385</c:v>
                </c:pt>
                <c:pt idx="5">
                  <c:v>43386</c:v>
                </c:pt>
                <c:pt idx="6">
                  <c:v>43387</c:v>
                </c:pt>
              </c:numCache>
            </c:numRef>
          </c:cat>
          <c:val>
            <c:numRef>
              <c:f>Sheet1!$B$2:$B$8</c:f>
              <c:numCache>
                <c:formatCode>General</c:formatCode>
                <c:ptCount val="7"/>
                <c:pt idx="0">
                  <c:v>174</c:v>
                </c:pt>
                <c:pt idx="1">
                  <c:v>73</c:v>
                </c:pt>
                <c:pt idx="2">
                  <c:v>69</c:v>
                </c:pt>
                <c:pt idx="3">
                  <c:v>448</c:v>
                </c:pt>
                <c:pt idx="4">
                  <c:v>33</c:v>
                </c:pt>
                <c:pt idx="5">
                  <c:v>49</c:v>
                </c:pt>
                <c:pt idx="6">
                  <c:v>11</c:v>
                </c:pt>
              </c:numCache>
            </c:numRef>
          </c:val>
          <c:smooth val="0"/>
          <c:extLst>
            <c:ext xmlns:c16="http://schemas.microsoft.com/office/drawing/2014/chart" uri="{C3380CC4-5D6E-409C-BE32-E72D297353CC}">
              <c16:uniqueId val="{00000000-8A7A-4F11-855D-8289F4F94541}"/>
            </c:ext>
          </c:extLst>
        </c:ser>
        <c:dLbls>
          <c:showLegendKey val="0"/>
          <c:showVal val="0"/>
          <c:showCatName val="0"/>
          <c:showSerName val="0"/>
          <c:showPercent val="0"/>
          <c:showBubbleSize val="0"/>
        </c:dLbls>
        <c:smooth val="0"/>
        <c:axId val="362617640"/>
        <c:axId val="362620264"/>
      </c:lineChart>
      <c:dateAx>
        <c:axId val="362617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20264"/>
        <c:crosses val="autoZero"/>
        <c:auto val="1"/>
        <c:lblOffset val="100"/>
        <c:baseTimeUnit val="days"/>
      </c:dateAx>
      <c:valAx>
        <c:axId val="362620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1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Đời sống</c:v>
                </c:pt>
              </c:strCache>
            </c:strRef>
          </c:tx>
          <c:spPr>
            <a:ln w="28575" cap="rnd">
              <a:solidFill>
                <a:schemeClr val="accent1"/>
              </a:solidFill>
              <a:round/>
            </a:ln>
            <a:effectLst/>
          </c:spPr>
          <c:marker>
            <c:symbol val="none"/>
          </c:marker>
          <c:cat>
            <c:numRef>
              <c:f>Sheet1!$A$2:$A$8</c:f>
              <c:numCache>
                <c:formatCode>m/d/yyyy</c:formatCode>
                <c:ptCount val="7"/>
                <c:pt idx="0">
                  <c:v>43381</c:v>
                </c:pt>
                <c:pt idx="1">
                  <c:v>43382</c:v>
                </c:pt>
                <c:pt idx="2">
                  <c:v>43383</c:v>
                </c:pt>
                <c:pt idx="3">
                  <c:v>43384</c:v>
                </c:pt>
                <c:pt idx="4">
                  <c:v>43385</c:v>
                </c:pt>
                <c:pt idx="5">
                  <c:v>43386</c:v>
                </c:pt>
                <c:pt idx="6">
                  <c:v>43387</c:v>
                </c:pt>
              </c:numCache>
            </c:numRef>
          </c:cat>
          <c:val>
            <c:numRef>
              <c:f>Sheet1!$B$2:$B$8</c:f>
              <c:numCache>
                <c:formatCode>General</c:formatCode>
                <c:ptCount val="7"/>
                <c:pt idx="0">
                  <c:v>282</c:v>
                </c:pt>
                <c:pt idx="1">
                  <c:v>342</c:v>
                </c:pt>
                <c:pt idx="2">
                  <c:v>180</c:v>
                </c:pt>
                <c:pt idx="3">
                  <c:v>526</c:v>
                </c:pt>
                <c:pt idx="4">
                  <c:v>54</c:v>
                </c:pt>
                <c:pt idx="5">
                  <c:v>99</c:v>
                </c:pt>
                <c:pt idx="6">
                  <c:v>9</c:v>
                </c:pt>
              </c:numCache>
            </c:numRef>
          </c:val>
          <c:smooth val="0"/>
          <c:extLst>
            <c:ext xmlns:c16="http://schemas.microsoft.com/office/drawing/2014/chart" uri="{C3380CC4-5D6E-409C-BE32-E72D297353CC}">
              <c16:uniqueId val="{00000000-7506-49F3-A2D6-7EA84341B8C8}"/>
            </c:ext>
          </c:extLst>
        </c:ser>
        <c:dLbls>
          <c:showLegendKey val="0"/>
          <c:showVal val="0"/>
          <c:showCatName val="0"/>
          <c:showSerName val="0"/>
          <c:showPercent val="0"/>
          <c:showBubbleSize val="0"/>
        </c:dLbls>
        <c:smooth val="0"/>
        <c:axId val="362612720"/>
        <c:axId val="362613704"/>
      </c:lineChart>
      <c:dateAx>
        <c:axId val="362612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13704"/>
        <c:crosses val="autoZero"/>
        <c:auto val="1"/>
        <c:lblOffset val="100"/>
        <c:baseTimeUnit val="days"/>
      </c:dateAx>
      <c:valAx>
        <c:axId val="36261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1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C627D-06A6-461B-8748-E5F5F0F9D6D8}"/>
              </a:ext>
            </a:extLst>
          </p:cNvPr>
          <p:cNvSpPr>
            <a:spLocks noGrp="1"/>
          </p:cNvSpPr>
          <p:nvPr>
            <p:ph type="ctrTitle"/>
          </p:nvPr>
        </p:nvSpPr>
        <p:spPr/>
        <p:txBody>
          <a:bodyPr/>
          <a:lstStyle/>
          <a:p>
            <a:r>
              <a:rPr lang="en-US"/>
              <a:t>Social Report</a:t>
            </a:r>
          </a:p>
        </p:txBody>
      </p:sp>
      <p:sp>
        <p:nvSpPr>
          <p:cNvPr id="3" name="Subtitle 2">
            <a:extLst>
              <a:ext uri="{FF2B5EF4-FFF2-40B4-BE49-F238E27FC236}">
                <a16:creationId xmlns:a16="http://schemas.microsoft.com/office/drawing/2014/main" id="{BC5C16E9-4011-4830-8BA9-213A2C5EBF24}"/>
              </a:ext>
            </a:extLst>
          </p:cNvPr>
          <p:cNvSpPr>
            <a:spLocks noGrp="1"/>
          </p:cNvSpPr>
          <p:nvPr>
            <p:ph type="subTitle" idx="1"/>
          </p:nvPr>
        </p:nvSpPr>
        <p:spPr/>
        <p:txBody>
          <a:bodyPr/>
          <a:lstStyle/>
          <a:p>
            <a:r>
              <a:rPr lang="en-US"/>
              <a:t>Vietnamnet</a:t>
            </a:r>
          </a:p>
        </p:txBody>
      </p:sp>
    </p:spTree>
    <p:extLst>
      <p:ext uri="{BB962C8B-B14F-4D97-AF65-F5344CB8AC3E}">
        <p14:creationId xmlns:p14="http://schemas.microsoft.com/office/powerpoint/2010/main" val="1738885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9B8E8-772D-44F4-BADF-57D76E8883F5}"/>
              </a:ext>
            </a:extLst>
          </p:cNvPr>
          <p:cNvSpPr>
            <a:spLocks noGrp="1"/>
          </p:cNvSpPr>
          <p:nvPr>
            <p:ph type="title"/>
          </p:nvPr>
        </p:nvSpPr>
        <p:spPr/>
        <p:txBody>
          <a:bodyPr/>
          <a:lstStyle/>
          <a:p>
            <a:r>
              <a:rPr lang="en-US"/>
              <a:t>Facebook Fans Table | Đời sống</a:t>
            </a:r>
          </a:p>
        </p:txBody>
      </p:sp>
      <p:graphicFrame>
        <p:nvGraphicFramePr>
          <p:cNvPr id="5" name="Table Placeholder 4">
            <a:extLst>
              <a:ext uri="{FF2B5EF4-FFF2-40B4-BE49-F238E27FC236}">
                <a16:creationId xmlns:a16="http://schemas.microsoft.com/office/drawing/2014/main" id="{FB72415B-32AC-4714-AB9A-CCDEA2AA5BA1}"/>
              </a:ext>
            </a:extLst>
          </p:cNvPr>
          <p:cNvGraphicFramePr>
            <a:graphicFrameLocks noGrp="1"/>
          </p:cNvGraphicFramePr>
          <p:nvPr>
            <p:ph type="tbl" sz="quarter" idx="13"/>
            <p:extLst>
              <p:ext uri="{D42A27DB-BD31-4B8C-83A1-F6EECF244321}">
                <p14:modId xmlns:p14="http://schemas.microsoft.com/office/powerpoint/2010/main" val="3316298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88768126"/>
                    </a:ext>
                  </a:extLst>
                </a:gridCol>
                <a:gridCol w="1234440">
                  <a:extLst>
                    <a:ext uri="{9D8B030D-6E8A-4147-A177-3AD203B41FA5}">
                      <a16:colId xmlns:a16="http://schemas.microsoft.com/office/drawing/2014/main" val="824917783"/>
                    </a:ext>
                  </a:extLst>
                </a:gridCol>
                <a:gridCol w="822960">
                  <a:extLst>
                    <a:ext uri="{9D8B030D-6E8A-4147-A177-3AD203B41FA5}">
                      <a16:colId xmlns:a16="http://schemas.microsoft.com/office/drawing/2014/main" val="4141564264"/>
                    </a:ext>
                  </a:extLst>
                </a:gridCol>
                <a:gridCol w="822960">
                  <a:extLst>
                    <a:ext uri="{9D8B030D-6E8A-4147-A177-3AD203B41FA5}">
                      <a16:colId xmlns:a16="http://schemas.microsoft.com/office/drawing/2014/main" val="362436405"/>
                    </a:ext>
                  </a:extLst>
                </a:gridCol>
                <a:gridCol w="822960">
                  <a:extLst>
                    <a:ext uri="{9D8B030D-6E8A-4147-A177-3AD203B41FA5}">
                      <a16:colId xmlns:a16="http://schemas.microsoft.com/office/drawing/2014/main" val="2356302276"/>
                    </a:ext>
                  </a:extLst>
                </a:gridCol>
                <a:gridCol w="822960">
                  <a:extLst>
                    <a:ext uri="{9D8B030D-6E8A-4147-A177-3AD203B41FA5}">
                      <a16:colId xmlns:a16="http://schemas.microsoft.com/office/drawing/2014/main" val="2351810599"/>
                    </a:ext>
                  </a:extLst>
                </a:gridCol>
                <a:gridCol w="822960">
                  <a:extLst>
                    <a:ext uri="{9D8B030D-6E8A-4147-A177-3AD203B41FA5}">
                      <a16:colId xmlns:a16="http://schemas.microsoft.com/office/drawing/2014/main" val="1482902359"/>
                    </a:ext>
                  </a:extLst>
                </a:gridCol>
                <a:gridCol w="822960">
                  <a:extLst>
                    <a:ext uri="{9D8B030D-6E8A-4147-A177-3AD203B41FA5}">
                      <a16:colId xmlns:a16="http://schemas.microsoft.com/office/drawing/2014/main" val="5335528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930735535"/>
                  </a:ext>
                </a:extLst>
              </a:tr>
              <a:tr h="370840">
                <a:tc>
                  <a:txBody>
                    <a:bodyPr/>
                    <a:lstStyle/>
                    <a:p>
                      <a:r>
                        <a:rPr lang="en-US" sz="1000"/>
                        <a:t>Đời sống</a:t>
                      </a:r>
                    </a:p>
                  </a:txBody>
                  <a:tcPr/>
                </a:tc>
                <a:tc>
                  <a:txBody>
                    <a:bodyPr/>
                    <a:lstStyle/>
                    <a:p>
                      <a:r>
                        <a:rPr lang="en-US" sz="1000"/>
                        <a:t>1342792</a:t>
                      </a:r>
                    </a:p>
                  </a:txBody>
                  <a:tcPr/>
                </a:tc>
                <a:tc>
                  <a:txBody>
                    <a:bodyPr/>
                    <a:lstStyle/>
                    <a:p>
                      <a:r>
                        <a:rPr lang="en-US" sz="1000"/>
                        <a:t>16166</a:t>
                      </a:r>
                    </a:p>
                  </a:txBody>
                  <a:tcPr/>
                </a:tc>
                <a:tc>
                  <a:txBody>
                    <a:bodyPr/>
                    <a:lstStyle/>
                    <a:p>
                      <a:r>
                        <a:rPr lang="en-US" sz="1000"/>
                        <a:t>1.2 %</a:t>
                      </a:r>
                    </a:p>
                  </a:txBody>
                  <a:tcPr/>
                </a:tc>
                <a:tc>
                  <a:txBody>
                    <a:bodyPr/>
                    <a:lstStyle/>
                    <a:p>
                      <a:r>
                        <a:rPr lang="en-US" sz="1000"/>
                        <a:t>34766</a:t>
                      </a:r>
                    </a:p>
                  </a:txBody>
                  <a:tcPr/>
                </a:tc>
                <a:tc>
                  <a:txBody>
                    <a:bodyPr/>
                    <a:lstStyle/>
                    <a:p>
                      <a:r>
                        <a:rPr lang="en-US" sz="1000"/>
                        <a:t>2.7 %</a:t>
                      </a:r>
                    </a:p>
                  </a:txBody>
                  <a:tcPr/>
                </a:tc>
                <a:tc>
                  <a:txBody>
                    <a:bodyPr/>
                    <a:lstStyle/>
                    <a:p>
                      <a:r>
                        <a:rPr lang="en-US" sz="1000"/>
                        <a:t>118155</a:t>
                      </a:r>
                    </a:p>
                  </a:txBody>
                  <a:tcPr/>
                </a:tc>
                <a:tc>
                  <a:txBody>
                    <a:bodyPr/>
                    <a:lstStyle/>
                    <a:p>
                      <a:r>
                        <a:rPr lang="en-US" sz="1000"/>
                        <a:t>9.6 %</a:t>
                      </a:r>
                    </a:p>
                  </a:txBody>
                  <a:tcPr/>
                </a:tc>
                <a:extLst>
                  <a:ext uri="{0D108BD9-81ED-4DB2-BD59-A6C34878D82A}">
                    <a16:rowId xmlns:a16="http://schemas.microsoft.com/office/drawing/2014/main" val="3161225733"/>
                  </a:ext>
                </a:extLst>
              </a:tr>
            </a:tbl>
          </a:graphicData>
        </a:graphic>
      </p:graphicFrame>
      <p:sp>
        <p:nvSpPr>
          <p:cNvPr id="4" name="Text Placeholder 3">
            <a:extLst>
              <a:ext uri="{FF2B5EF4-FFF2-40B4-BE49-F238E27FC236}">
                <a16:creationId xmlns:a16="http://schemas.microsoft.com/office/drawing/2014/main" id="{AACC494D-63BE-4127-9825-5AB5B6B3FEC0}"/>
              </a:ext>
            </a:extLst>
          </p:cNvPr>
          <p:cNvSpPr>
            <a:spLocks noGrp="1"/>
          </p:cNvSpPr>
          <p:nvPr>
            <p:ph type="body" sz="quarter" idx="14"/>
          </p:nvPr>
        </p:nvSpPr>
        <p:spPr/>
        <p:txBody>
          <a:bodyPr/>
          <a:lstStyle/>
          <a:p>
            <a:r>
              <a:rPr lang="en-US"/>
              <a:t>09/14/2018 - 10/14/2018</a:t>
            </a:r>
          </a:p>
        </p:txBody>
      </p:sp>
    </p:spTree>
    <p:extLst>
      <p:ext uri="{BB962C8B-B14F-4D97-AF65-F5344CB8AC3E}">
        <p14:creationId xmlns:p14="http://schemas.microsoft.com/office/powerpoint/2010/main" val="1737747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AA00C-667E-4A5C-933F-D8EF1067F946}"/>
              </a:ext>
            </a:extLst>
          </p:cNvPr>
          <p:cNvSpPr>
            <a:spLocks noGrp="1"/>
          </p:cNvSpPr>
          <p:nvPr>
            <p:ph type="title"/>
          </p:nvPr>
        </p:nvSpPr>
        <p:spPr/>
        <p:txBody>
          <a:bodyPr/>
          <a:lstStyle/>
          <a:p>
            <a:r>
              <a:rPr lang="en-US"/>
              <a:t>Facebook Impressions | Đời sống</a:t>
            </a:r>
          </a:p>
        </p:txBody>
      </p:sp>
      <p:graphicFrame>
        <p:nvGraphicFramePr>
          <p:cNvPr id="6" name="Chart Placeholder 5">
            <a:extLst>
              <a:ext uri="{FF2B5EF4-FFF2-40B4-BE49-F238E27FC236}">
                <a16:creationId xmlns:a16="http://schemas.microsoft.com/office/drawing/2014/main" id="{CD038687-86AC-4BAA-B87E-8B0E369A0504}"/>
              </a:ext>
            </a:extLst>
          </p:cNvPr>
          <p:cNvGraphicFramePr>
            <a:graphicFrameLocks noGrp="1"/>
          </p:cNvGraphicFramePr>
          <p:nvPr>
            <p:ph type="chart" sz="quarter" idx="13"/>
            <p:extLst>
              <p:ext uri="{D42A27DB-BD31-4B8C-83A1-F6EECF244321}">
                <p14:modId xmlns:p14="http://schemas.microsoft.com/office/powerpoint/2010/main" val="1412995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91D77C-A868-4A07-89D9-58A44A3CB21F}"/>
              </a:ext>
            </a:extLst>
          </p:cNvPr>
          <p:cNvSpPr>
            <a:spLocks noGrp="1"/>
          </p:cNvSpPr>
          <p:nvPr>
            <p:ph type="body" sz="quarter" idx="14"/>
          </p:nvPr>
        </p:nvSpPr>
        <p:spPr/>
        <p:txBody>
          <a:bodyPr/>
          <a:lstStyle/>
          <a:p>
            <a:r>
              <a:rPr lang="en-US"/>
              <a:t>10/08/2018 - 10/14/2018</a:t>
            </a:r>
          </a:p>
        </p:txBody>
      </p:sp>
      <p:sp>
        <p:nvSpPr>
          <p:cNvPr id="5" name="Footer Placeholder 4">
            <a:extLst>
              <a:ext uri="{FF2B5EF4-FFF2-40B4-BE49-F238E27FC236}">
                <a16:creationId xmlns:a16="http://schemas.microsoft.com/office/drawing/2014/main" id="{872C227E-715C-41E9-8734-00D7FF0F99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3254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3F549-BAC8-49B5-9D0E-C736024553BC}"/>
              </a:ext>
            </a:extLst>
          </p:cNvPr>
          <p:cNvSpPr>
            <a:spLocks noGrp="1"/>
          </p:cNvSpPr>
          <p:nvPr>
            <p:ph type="title"/>
          </p:nvPr>
        </p:nvSpPr>
        <p:spPr/>
        <p:txBody>
          <a:bodyPr/>
          <a:lstStyle/>
          <a:p>
            <a:r>
              <a:rPr lang="en-US"/>
              <a:t>Facebook Own Posts Table | Đời sống - 1 of 11</a:t>
            </a:r>
          </a:p>
        </p:txBody>
      </p:sp>
      <p:graphicFrame>
        <p:nvGraphicFramePr>
          <p:cNvPr id="5" name="Table Placeholder 4">
            <a:extLst>
              <a:ext uri="{FF2B5EF4-FFF2-40B4-BE49-F238E27FC236}">
                <a16:creationId xmlns:a16="http://schemas.microsoft.com/office/drawing/2014/main" id="{4C63C6C5-F8F0-4262-830A-0906005FAA27}"/>
              </a:ext>
            </a:extLst>
          </p:cNvPr>
          <p:cNvGraphicFramePr>
            <a:graphicFrameLocks noGrp="1"/>
          </p:cNvGraphicFramePr>
          <p:nvPr>
            <p:ph type="tbl" sz="quarter" idx="13"/>
            <p:extLst>
              <p:ext uri="{D42A27DB-BD31-4B8C-83A1-F6EECF244321}">
                <p14:modId xmlns:p14="http://schemas.microsoft.com/office/powerpoint/2010/main" val="2843635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62664327"/>
                    </a:ext>
                  </a:extLst>
                </a:gridCol>
                <a:gridCol w="617220">
                  <a:extLst>
                    <a:ext uri="{9D8B030D-6E8A-4147-A177-3AD203B41FA5}">
                      <a16:colId xmlns:a16="http://schemas.microsoft.com/office/drawing/2014/main" val="3584163488"/>
                    </a:ext>
                  </a:extLst>
                </a:gridCol>
                <a:gridCol w="534924">
                  <a:extLst>
                    <a:ext uri="{9D8B030D-6E8A-4147-A177-3AD203B41FA5}">
                      <a16:colId xmlns:a16="http://schemas.microsoft.com/office/drawing/2014/main" val="3709026316"/>
                    </a:ext>
                  </a:extLst>
                </a:gridCol>
                <a:gridCol w="534924">
                  <a:extLst>
                    <a:ext uri="{9D8B030D-6E8A-4147-A177-3AD203B41FA5}">
                      <a16:colId xmlns:a16="http://schemas.microsoft.com/office/drawing/2014/main" val="2956628355"/>
                    </a:ext>
                  </a:extLst>
                </a:gridCol>
                <a:gridCol w="411480">
                  <a:extLst>
                    <a:ext uri="{9D8B030D-6E8A-4147-A177-3AD203B41FA5}">
                      <a16:colId xmlns:a16="http://schemas.microsoft.com/office/drawing/2014/main" val="4282182528"/>
                    </a:ext>
                  </a:extLst>
                </a:gridCol>
                <a:gridCol w="534924">
                  <a:extLst>
                    <a:ext uri="{9D8B030D-6E8A-4147-A177-3AD203B41FA5}">
                      <a16:colId xmlns:a16="http://schemas.microsoft.com/office/drawing/2014/main" val="3307408078"/>
                    </a:ext>
                  </a:extLst>
                </a:gridCol>
                <a:gridCol w="534924">
                  <a:extLst>
                    <a:ext uri="{9D8B030D-6E8A-4147-A177-3AD203B41FA5}">
                      <a16:colId xmlns:a16="http://schemas.microsoft.com/office/drawing/2014/main" val="1337811286"/>
                    </a:ext>
                  </a:extLst>
                </a:gridCol>
                <a:gridCol w="534924">
                  <a:extLst>
                    <a:ext uri="{9D8B030D-6E8A-4147-A177-3AD203B41FA5}">
                      <a16:colId xmlns:a16="http://schemas.microsoft.com/office/drawing/2014/main" val="1053225120"/>
                    </a:ext>
                  </a:extLst>
                </a:gridCol>
                <a:gridCol w="534924">
                  <a:extLst>
                    <a:ext uri="{9D8B030D-6E8A-4147-A177-3AD203B41FA5}">
                      <a16:colId xmlns:a16="http://schemas.microsoft.com/office/drawing/2014/main" val="740021504"/>
                    </a:ext>
                  </a:extLst>
                </a:gridCol>
                <a:gridCol w="534924">
                  <a:extLst>
                    <a:ext uri="{9D8B030D-6E8A-4147-A177-3AD203B41FA5}">
                      <a16:colId xmlns:a16="http://schemas.microsoft.com/office/drawing/2014/main" val="544192640"/>
                    </a:ext>
                  </a:extLst>
                </a:gridCol>
                <a:gridCol w="617220">
                  <a:extLst>
                    <a:ext uri="{9D8B030D-6E8A-4147-A177-3AD203B41FA5}">
                      <a16:colId xmlns:a16="http://schemas.microsoft.com/office/drawing/2014/main" val="3381006075"/>
                    </a:ext>
                  </a:extLst>
                </a:gridCol>
                <a:gridCol w="370332">
                  <a:extLst>
                    <a:ext uri="{9D8B030D-6E8A-4147-A177-3AD203B41FA5}">
                      <a16:colId xmlns:a16="http://schemas.microsoft.com/office/drawing/2014/main" val="4225798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900000"/>
                  </a:ext>
                </a:extLst>
              </a:tr>
            </a:tbl>
          </a:graphicData>
        </a:graphic>
      </p:graphicFrame>
      <p:sp>
        <p:nvSpPr>
          <p:cNvPr id="4" name="Text Placeholder 3">
            <a:extLst>
              <a:ext uri="{FF2B5EF4-FFF2-40B4-BE49-F238E27FC236}">
                <a16:creationId xmlns:a16="http://schemas.microsoft.com/office/drawing/2014/main" id="{46C343BA-00B8-482C-A5E6-6C54F7B86DF0}"/>
              </a:ext>
            </a:extLst>
          </p:cNvPr>
          <p:cNvSpPr>
            <a:spLocks noGrp="1"/>
          </p:cNvSpPr>
          <p:nvPr>
            <p:ph type="body" sz="quarter" idx="14"/>
          </p:nvPr>
        </p:nvSpPr>
        <p:spPr/>
        <p:txBody>
          <a:bodyPr/>
          <a:lstStyle/>
          <a:p>
            <a:r>
              <a:rPr lang="en-US"/>
              <a:t>10/08/2018 - 10/14/2018</a:t>
            </a:r>
          </a:p>
        </p:txBody>
      </p:sp>
    </p:spTree>
    <p:extLst>
      <p:ext uri="{BB962C8B-B14F-4D97-AF65-F5344CB8AC3E}">
        <p14:creationId xmlns:p14="http://schemas.microsoft.com/office/powerpoint/2010/main" val="1027667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144A0-947E-4536-B549-64ED53A927EE}"/>
              </a:ext>
            </a:extLst>
          </p:cNvPr>
          <p:cNvSpPr>
            <a:spLocks noGrp="1"/>
          </p:cNvSpPr>
          <p:nvPr>
            <p:ph type="title"/>
          </p:nvPr>
        </p:nvSpPr>
        <p:spPr/>
        <p:txBody>
          <a:bodyPr/>
          <a:lstStyle/>
          <a:p>
            <a:r>
              <a:rPr lang="en-US"/>
              <a:t>Facebook Own Posts Table | Đời sống - 2 of 11</a:t>
            </a:r>
          </a:p>
        </p:txBody>
      </p:sp>
      <p:graphicFrame>
        <p:nvGraphicFramePr>
          <p:cNvPr id="5" name="Table Placeholder 4">
            <a:extLst>
              <a:ext uri="{FF2B5EF4-FFF2-40B4-BE49-F238E27FC236}">
                <a16:creationId xmlns:a16="http://schemas.microsoft.com/office/drawing/2014/main" id="{D12CC384-9CA8-4747-A54C-88D5F31C0C24}"/>
              </a:ext>
            </a:extLst>
          </p:cNvPr>
          <p:cNvGraphicFramePr>
            <a:graphicFrameLocks noGrp="1"/>
          </p:cNvGraphicFramePr>
          <p:nvPr>
            <p:ph type="tbl" sz="quarter" idx="13"/>
            <p:extLst>
              <p:ext uri="{D42A27DB-BD31-4B8C-83A1-F6EECF244321}">
                <p14:modId xmlns:p14="http://schemas.microsoft.com/office/powerpoint/2010/main" val="138107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43107232"/>
                    </a:ext>
                  </a:extLst>
                </a:gridCol>
                <a:gridCol w="617220">
                  <a:extLst>
                    <a:ext uri="{9D8B030D-6E8A-4147-A177-3AD203B41FA5}">
                      <a16:colId xmlns:a16="http://schemas.microsoft.com/office/drawing/2014/main" val="770149452"/>
                    </a:ext>
                  </a:extLst>
                </a:gridCol>
                <a:gridCol w="534924">
                  <a:extLst>
                    <a:ext uri="{9D8B030D-6E8A-4147-A177-3AD203B41FA5}">
                      <a16:colId xmlns:a16="http://schemas.microsoft.com/office/drawing/2014/main" val="183258998"/>
                    </a:ext>
                  </a:extLst>
                </a:gridCol>
                <a:gridCol w="534924">
                  <a:extLst>
                    <a:ext uri="{9D8B030D-6E8A-4147-A177-3AD203B41FA5}">
                      <a16:colId xmlns:a16="http://schemas.microsoft.com/office/drawing/2014/main" val="2677377342"/>
                    </a:ext>
                  </a:extLst>
                </a:gridCol>
                <a:gridCol w="411480">
                  <a:extLst>
                    <a:ext uri="{9D8B030D-6E8A-4147-A177-3AD203B41FA5}">
                      <a16:colId xmlns:a16="http://schemas.microsoft.com/office/drawing/2014/main" val="2201515083"/>
                    </a:ext>
                  </a:extLst>
                </a:gridCol>
                <a:gridCol w="534924">
                  <a:extLst>
                    <a:ext uri="{9D8B030D-6E8A-4147-A177-3AD203B41FA5}">
                      <a16:colId xmlns:a16="http://schemas.microsoft.com/office/drawing/2014/main" val="3010982877"/>
                    </a:ext>
                  </a:extLst>
                </a:gridCol>
                <a:gridCol w="534924">
                  <a:extLst>
                    <a:ext uri="{9D8B030D-6E8A-4147-A177-3AD203B41FA5}">
                      <a16:colId xmlns:a16="http://schemas.microsoft.com/office/drawing/2014/main" val="3063742155"/>
                    </a:ext>
                  </a:extLst>
                </a:gridCol>
                <a:gridCol w="534924">
                  <a:extLst>
                    <a:ext uri="{9D8B030D-6E8A-4147-A177-3AD203B41FA5}">
                      <a16:colId xmlns:a16="http://schemas.microsoft.com/office/drawing/2014/main" val="63713550"/>
                    </a:ext>
                  </a:extLst>
                </a:gridCol>
                <a:gridCol w="534924">
                  <a:extLst>
                    <a:ext uri="{9D8B030D-6E8A-4147-A177-3AD203B41FA5}">
                      <a16:colId xmlns:a16="http://schemas.microsoft.com/office/drawing/2014/main" val="926956340"/>
                    </a:ext>
                  </a:extLst>
                </a:gridCol>
                <a:gridCol w="534924">
                  <a:extLst>
                    <a:ext uri="{9D8B030D-6E8A-4147-A177-3AD203B41FA5}">
                      <a16:colId xmlns:a16="http://schemas.microsoft.com/office/drawing/2014/main" val="1193687208"/>
                    </a:ext>
                  </a:extLst>
                </a:gridCol>
                <a:gridCol w="617220">
                  <a:extLst>
                    <a:ext uri="{9D8B030D-6E8A-4147-A177-3AD203B41FA5}">
                      <a16:colId xmlns:a16="http://schemas.microsoft.com/office/drawing/2014/main" val="2973209181"/>
                    </a:ext>
                  </a:extLst>
                </a:gridCol>
                <a:gridCol w="370332">
                  <a:extLst>
                    <a:ext uri="{9D8B030D-6E8A-4147-A177-3AD203B41FA5}">
                      <a16:colId xmlns:a16="http://schemas.microsoft.com/office/drawing/2014/main" val="401880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2525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23:08:44 </a:t>
                      </a:r>
                      <a:r>
                        <a:rPr kumimoji="0" lang="vi-VN" sz="1000" b="0" i="0" u="none" strike="noStrike" kern="1200" cap="none" spc="0" normalizeH="0" baseline="0" noProof="0">
                          <a:ln>
                            <a:noFill/>
                          </a:ln>
                          <a:solidFill>
                            <a:prstClr val="black"/>
                          </a:solidFill>
                          <a:effectLst/>
                          <a:uLnTx/>
                          <a:uFillTx/>
                          <a:latin typeface="+mn-lt"/>
                          <a:ea typeface="+mn-ea"/>
                          <a:cs typeface="+mn-cs"/>
                        </a:rPr>
                        <a:t> 
 CHÓ KHÔNG CHÊ CHỦ NGHÈO! 
“ Nhưng tui không nuôi nổi nó nữa rồi, tui khổ đã đành tui không nỡ bắt nó khổ cùng, đành phải bán nó thui cô à...
“Con chuẩn bị về với cô ngoan nhé, con hun bà 1 cái đi, về với cô ngoan ngoan hen nghe lời cô...
Đó là những lời bà nói cùng bé cún khi chuẩn bị cho bé vào bao về nhà mới. Vừa cho bé vào bao bà vừa khóc, tủi thân vì phải bán nó đi.
Bà bán bé bao nhiêu???
Con cho bà nhiêu cũng được, bà không có tiền chữa bệnh nên mang nó đi bán, mẹ nó sinh 2 con, 1 đứa vừa chết rồi, mẹ của nó bà cho người ta nuôi. Vì bà nghèo quá lại bệnh nên mang mẹ nó đi cho người khác nuôi rồi.
Thương bà, thương mẹ con bé cún.
Nguồn : Phương Phương 
#đờisống #ảnh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75809784"/>
                  </a:ext>
                </a:extLst>
              </a:tr>
            </a:tbl>
          </a:graphicData>
        </a:graphic>
      </p:graphicFrame>
      <p:sp>
        <p:nvSpPr>
          <p:cNvPr id="4" name="Text Placeholder 3">
            <a:extLst>
              <a:ext uri="{FF2B5EF4-FFF2-40B4-BE49-F238E27FC236}">
                <a16:creationId xmlns:a16="http://schemas.microsoft.com/office/drawing/2014/main" id="{0BA823D7-A69B-47CD-BB48-999F7F154B2A}"/>
              </a:ext>
            </a:extLst>
          </p:cNvPr>
          <p:cNvSpPr>
            <a:spLocks noGrp="1"/>
          </p:cNvSpPr>
          <p:nvPr>
            <p:ph type="body" sz="quarter" idx="14"/>
          </p:nvPr>
        </p:nvSpPr>
        <p:spPr/>
        <p:txBody>
          <a:bodyPr/>
          <a:lstStyle/>
          <a:p>
            <a:r>
              <a:rPr lang="en-US"/>
              <a:t>10/08/2018 - 10/14/2018</a:t>
            </a:r>
          </a:p>
        </p:txBody>
      </p:sp>
    </p:spTree>
    <p:extLst>
      <p:ext uri="{BB962C8B-B14F-4D97-AF65-F5344CB8AC3E}">
        <p14:creationId xmlns:p14="http://schemas.microsoft.com/office/powerpoint/2010/main" val="3710742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F3AB1-08FB-4D57-96F0-A4615A109D3B}"/>
              </a:ext>
            </a:extLst>
          </p:cNvPr>
          <p:cNvSpPr>
            <a:spLocks noGrp="1"/>
          </p:cNvSpPr>
          <p:nvPr>
            <p:ph type="title"/>
          </p:nvPr>
        </p:nvSpPr>
        <p:spPr/>
        <p:txBody>
          <a:bodyPr/>
          <a:lstStyle/>
          <a:p>
            <a:r>
              <a:rPr lang="en-US"/>
              <a:t>Facebook Own Posts Table | Đời sống - 3 of 11</a:t>
            </a:r>
          </a:p>
        </p:txBody>
      </p:sp>
      <p:graphicFrame>
        <p:nvGraphicFramePr>
          <p:cNvPr id="5" name="Table Placeholder 4">
            <a:extLst>
              <a:ext uri="{FF2B5EF4-FFF2-40B4-BE49-F238E27FC236}">
                <a16:creationId xmlns:a16="http://schemas.microsoft.com/office/drawing/2014/main" id="{1652FB65-0542-4535-A005-A14AC8D2A9E9}"/>
              </a:ext>
            </a:extLst>
          </p:cNvPr>
          <p:cNvGraphicFramePr>
            <a:graphicFrameLocks noGrp="1"/>
          </p:cNvGraphicFramePr>
          <p:nvPr>
            <p:ph type="tbl" sz="quarter" idx="13"/>
            <p:extLst>
              <p:ext uri="{D42A27DB-BD31-4B8C-83A1-F6EECF244321}">
                <p14:modId xmlns:p14="http://schemas.microsoft.com/office/powerpoint/2010/main" val="2587261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39333797"/>
                    </a:ext>
                  </a:extLst>
                </a:gridCol>
                <a:gridCol w="617220">
                  <a:extLst>
                    <a:ext uri="{9D8B030D-6E8A-4147-A177-3AD203B41FA5}">
                      <a16:colId xmlns:a16="http://schemas.microsoft.com/office/drawing/2014/main" val="1118302113"/>
                    </a:ext>
                  </a:extLst>
                </a:gridCol>
                <a:gridCol w="534924">
                  <a:extLst>
                    <a:ext uri="{9D8B030D-6E8A-4147-A177-3AD203B41FA5}">
                      <a16:colId xmlns:a16="http://schemas.microsoft.com/office/drawing/2014/main" val="3989108013"/>
                    </a:ext>
                  </a:extLst>
                </a:gridCol>
                <a:gridCol w="534924">
                  <a:extLst>
                    <a:ext uri="{9D8B030D-6E8A-4147-A177-3AD203B41FA5}">
                      <a16:colId xmlns:a16="http://schemas.microsoft.com/office/drawing/2014/main" val="340212127"/>
                    </a:ext>
                  </a:extLst>
                </a:gridCol>
                <a:gridCol w="411480">
                  <a:extLst>
                    <a:ext uri="{9D8B030D-6E8A-4147-A177-3AD203B41FA5}">
                      <a16:colId xmlns:a16="http://schemas.microsoft.com/office/drawing/2014/main" val="3678107973"/>
                    </a:ext>
                  </a:extLst>
                </a:gridCol>
                <a:gridCol w="534924">
                  <a:extLst>
                    <a:ext uri="{9D8B030D-6E8A-4147-A177-3AD203B41FA5}">
                      <a16:colId xmlns:a16="http://schemas.microsoft.com/office/drawing/2014/main" val="2978936639"/>
                    </a:ext>
                  </a:extLst>
                </a:gridCol>
                <a:gridCol w="534924">
                  <a:extLst>
                    <a:ext uri="{9D8B030D-6E8A-4147-A177-3AD203B41FA5}">
                      <a16:colId xmlns:a16="http://schemas.microsoft.com/office/drawing/2014/main" val="2742068727"/>
                    </a:ext>
                  </a:extLst>
                </a:gridCol>
                <a:gridCol w="534924">
                  <a:extLst>
                    <a:ext uri="{9D8B030D-6E8A-4147-A177-3AD203B41FA5}">
                      <a16:colId xmlns:a16="http://schemas.microsoft.com/office/drawing/2014/main" val="3289362062"/>
                    </a:ext>
                  </a:extLst>
                </a:gridCol>
                <a:gridCol w="534924">
                  <a:extLst>
                    <a:ext uri="{9D8B030D-6E8A-4147-A177-3AD203B41FA5}">
                      <a16:colId xmlns:a16="http://schemas.microsoft.com/office/drawing/2014/main" val="4189075409"/>
                    </a:ext>
                  </a:extLst>
                </a:gridCol>
                <a:gridCol w="534924">
                  <a:extLst>
                    <a:ext uri="{9D8B030D-6E8A-4147-A177-3AD203B41FA5}">
                      <a16:colId xmlns:a16="http://schemas.microsoft.com/office/drawing/2014/main" val="1202904728"/>
                    </a:ext>
                  </a:extLst>
                </a:gridCol>
                <a:gridCol w="617220">
                  <a:extLst>
                    <a:ext uri="{9D8B030D-6E8A-4147-A177-3AD203B41FA5}">
                      <a16:colId xmlns:a16="http://schemas.microsoft.com/office/drawing/2014/main" val="1085849255"/>
                    </a:ext>
                  </a:extLst>
                </a:gridCol>
                <a:gridCol w="370332">
                  <a:extLst>
                    <a:ext uri="{9D8B030D-6E8A-4147-A177-3AD203B41FA5}">
                      <a16:colId xmlns:a16="http://schemas.microsoft.com/office/drawing/2014/main" val="3291978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366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23:00:00 </a:t>
                      </a:r>
                      <a:r>
                        <a:rPr kumimoji="0" lang="vi-VN" sz="1000" b="0" i="0" u="none" strike="noStrike" kern="1200" cap="none" spc="0" normalizeH="0" baseline="0" noProof="0">
                          <a:ln>
                            <a:noFill/>
                          </a:ln>
                          <a:solidFill>
                            <a:prstClr val="black"/>
                          </a:solidFill>
                          <a:effectLst/>
                          <a:uLnTx/>
                          <a:uFillTx/>
                          <a:latin typeface="+mn-lt"/>
                          <a:ea typeface="+mn-ea"/>
                          <a:cs typeface="+mn-cs"/>
                        </a:rPr>
                        <a:t> 
 "Chính phủ xin hứa với bà con nông dân sẽ hoàn thiện hơn nữa các chủ trương, chính sách thúc đẩy phát triển nông nghiệp, xúc tiến thương mại, đầu tư và sẵn sàng 'đi chợ' cùng bà con nông dân".
#kinhdoanh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23231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Đời sống - 2018-10-14 22:30:58 </a:t>
                      </a:r>
                      <a:r>
                        <a:rPr kumimoji="0" lang="en-US" sz="1000" b="0" i="0" u="none" strike="noStrike" kern="1200" cap="none" spc="0" normalizeH="0" baseline="0" noProof="0">
                          <a:ln>
                            <a:noFill/>
                          </a:ln>
                          <a:solidFill>
                            <a:prstClr val="black"/>
                          </a:solidFill>
                          <a:effectLst/>
                          <a:uLnTx/>
                          <a:uFillTx/>
                          <a:latin typeface="+mn-lt"/>
                          <a:ea typeface="+mn-ea"/>
                          <a:cs typeface="+mn-cs"/>
                        </a:rPr>
                        <a:t> 
 Mạng sống của cô gái giờ mong manh quá!
Yêu rồi sinh hận hay sao mà ra nông nỗi này?
#thờisự #url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31431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22:18:17 </a:t>
                      </a:r>
                      <a:r>
                        <a:rPr kumimoji="0" lang="vi-VN" sz="1000" b="0" i="0" u="none" strike="noStrike" kern="1200" cap="none" spc="0" normalizeH="0" baseline="0" noProof="0">
                          <a:ln>
                            <a:noFill/>
                          </a:ln>
                          <a:solidFill>
                            <a:prstClr val="black"/>
                          </a:solidFill>
                          <a:effectLst/>
                          <a:uLnTx/>
                          <a:uFillTx/>
                          <a:latin typeface="+mn-lt"/>
                          <a:ea typeface="+mn-ea"/>
                          <a:cs typeface="+mn-cs"/>
                        </a:rPr>
                        <a:t> 
 Cùng một lúc mất đi 2 người thân yêu, thử hỏi sao mà không đau xót cơ chứ :(
#thờisự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24333304"/>
                  </a:ext>
                </a:extLst>
              </a:tr>
            </a:tbl>
          </a:graphicData>
        </a:graphic>
      </p:graphicFrame>
      <p:sp>
        <p:nvSpPr>
          <p:cNvPr id="4" name="Text Placeholder 3">
            <a:extLst>
              <a:ext uri="{FF2B5EF4-FFF2-40B4-BE49-F238E27FC236}">
                <a16:creationId xmlns:a16="http://schemas.microsoft.com/office/drawing/2014/main" id="{2FF5E954-0DDB-4E0F-8489-5786CDB627FA}"/>
              </a:ext>
            </a:extLst>
          </p:cNvPr>
          <p:cNvSpPr>
            <a:spLocks noGrp="1"/>
          </p:cNvSpPr>
          <p:nvPr>
            <p:ph type="body" sz="quarter" idx="14"/>
          </p:nvPr>
        </p:nvSpPr>
        <p:spPr/>
        <p:txBody>
          <a:bodyPr/>
          <a:lstStyle/>
          <a:p>
            <a:r>
              <a:rPr lang="en-US"/>
              <a:t>10/08/2018 - 10/14/2018</a:t>
            </a:r>
          </a:p>
        </p:txBody>
      </p:sp>
    </p:spTree>
    <p:extLst>
      <p:ext uri="{BB962C8B-B14F-4D97-AF65-F5344CB8AC3E}">
        <p14:creationId xmlns:p14="http://schemas.microsoft.com/office/powerpoint/2010/main" val="543000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8A1DB-CFD2-4BBB-8E70-5CDF7D8D135F}"/>
              </a:ext>
            </a:extLst>
          </p:cNvPr>
          <p:cNvSpPr>
            <a:spLocks noGrp="1"/>
          </p:cNvSpPr>
          <p:nvPr>
            <p:ph type="title"/>
          </p:nvPr>
        </p:nvSpPr>
        <p:spPr/>
        <p:txBody>
          <a:bodyPr/>
          <a:lstStyle/>
          <a:p>
            <a:r>
              <a:rPr lang="en-US"/>
              <a:t>Facebook Own Posts Table | Đời sống - 4 of 11</a:t>
            </a:r>
          </a:p>
        </p:txBody>
      </p:sp>
      <p:graphicFrame>
        <p:nvGraphicFramePr>
          <p:cNvPr id="5" name="Table Placeholder 4">
            <a:extLst>
              <a:ext uri="{FF2B5EF4-FFF2-40B4-BE49-F238E27FC236}">
                <a16:creationId xmlns:a16="http://schemas.microsoft.com/office/drawing/2014/main" id="{3BBAF5B7-3FEC-423E-A550-F561FA5E1C38}"/>
              </a:ext>
            </a:extLst>
          </p:cNvPr>
          <p:cNvGraphicFramePr>
            <a:graphicFrameLocks noGrp="1"/>
          </p:cNvGraphicFramePr>
          <p:nvPr>
            <p:ph type="tbl" sz="quarter" idx="13"/>
            <p:extLst>
              <p:ext uri="{D42A27DB-BD31-4B8C-83A1-F6EECF244321}">
                <p14:modId xmlns:p14="http://schemas.microsoft.com/office/powerpoint/2010/main" val="3360328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34120838"/>
                    </a:ext>
                  </a:extLst>
                </a:gridCol>
                <a:gridCol w="617220">
                  <a:extLst>
                    <a:ext uri="{9D8B030D-6E8A-4147-A177-3AD203B41FA5}">
                      <a16:colId xmlns:a16="http://schemas.microsoft.com/office/drawing/2014/main" val="1694642915"/>
                    </a:ext>
                  </a:extLst>
                </a:gridCol>
                <a:gridCol w="534924">
                  <a:extLst>
                    <a:ext uri="{9D8B030D-6E8A-4147-A177-3AD203B41FA5}">
                      <a16:colId xmlns:a16="http://schemas.microsoft.com/office/drawing/2014/main" val="1352337039"/>
                    </a:ext>
                  </a:extLst>
                </a:gridCol>
                <a:gridCol w="534924">
                  <a:extLst>
                    <a:ext uri="{9D8B030D-6E8A-4147-A177-3AD203B41FA5}">
                      <a16:colId xmlns:a16="http://schemas.microsoft.com/office/drawing/2014/main" val="2234759902"/>
                    </a:ext>
                  </a:extLst>
                </a:gridCol>
                <a:gridCol w="411480">
                  <a:extLst>
                    <a:ext uri="{9D8B030D-6E8A-4147-A177-3AD203B41FA5}">
                      <a16:colId xmlns:a16="http://schemas.microsoft.com/office/drawing/2014/main" val="1643827741"/>
                    </a:ext>
                  </a:extLst>
                </a:gridCol>
                <a:gridCol w="534924">
                  <a:extLst>
                    <a:ext uri="{9D8B030D-6E8A-4147-A177-3AD203B41FA5}">
                      <a16:colId xmlns:a16="http://schemas.microsoft.com/office/drawing/2014/main" val="1146376926"/>
                    </a:ext>
                  </a:extLst>
                </a:gridCol>
                <a:gridCol w="534924">
                  <a:extLst>
                    <a:ext uri="{9D8B030D-6E8A-4147-A177-3AD203B41FA5}">
                      <a16:colId xmlns:a16="http://schemas.microsoft.com/office/drawing/2014/main" val="218538543"/>
                    </a:ext>
                  </a:extLst>
                </a:gridCol>
                <a:gridCol w="534924">
                  <a:extLst>
                    <a:ext uri="{9D8B030D-6E8A-4147-A177-3AD203B41FA5}">
                      <a16:colId xmlns:a16="http://schemas.microsoft.com/office/drawing/2014/main" val="4226185433"/>
                    </a:ext>
                  </a:extLst>
                </a:gridCol>
                <a:gridCol w="534924">
                  <a:extLst>
                    <a:ext uri="{9D8B030D-6E8A-4147-A177-3AD203B41FA5}">
                      <a16:colId xmlns:a16="http://schemas.microsoft.com/office/drawing/2014/main" val="841714761"/>
                    </a:ext>
                  </a:extLst>
                </a:gridCol>
                <a:gridCol w="534924">
                  <a:extLst>
                    <a:ext uri="{9D8B030D-6E8A-4147-A177-3AD203B41FA5}">
                      <a16:colId xmlns:a16="http://schemas.microsoft.com/office/drawing/2014/main" val="2699713563"/>
                    </a:ext>
                  </a:extLst>
                </a:gridCol>
                <a:gridCol w="617220">
                  <a:extLst>
                    <a:ext uri="{9D8B030D-6E8A-4147-A177-3AD203B41FA5}">
                      <a16:colId xmlns:a16="http://schemas.microsoft.com/office/drawing/2014/main" val="1371990901"/>
                    </a:ext>
                  </a:extLst>
                </a:gridCol>
                <a:gridCol w="370332">
                  <a:extLst>
                    <a:ext uri="{9D8B030D-6E8A-4147-A177-3AD203B41FA5}">
                      <a16:colId xmlns:a16="http://schemas.microsoft.com/office/drawing/2014/main" val="1112844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911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22:00:01 </a:t>
                      </a:r>
                      <a:r>
                        <a:rPr kumimoji="0" lang="vi-VN" sz="1000" b="0" i="0" u="none" strike="noStrike" kern="1200" cap="none" spc="0" normalizeH="0" baseline="0" noProof="0">
                          <a:ln>
                            <a:noFill/>
                          </a:ln>
                          <a:solidFill>
                            <a:prstClr val="black"/>
                          </a:solidFill>
                          <a:effectLst/>
                          <a:uLnTx/>
                          <a:uFillTx/>
                          <a:latin typeface="+mn-lt"/>
                          <a:ea typeface="+mn-ea"/>
                          <a:cs typeface="+mn-cs"/>
                        </a:rPr>
                        <a:t> 
 Gây hoang mang người dân quá, tự nhiên mà mất trắng ai chẳng sợ 🤐
#thờisự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63109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21:30:00 </a:t>
                      </a:r>
                      <a:r>
                        <a:rPr kumimoji="0" lang="vi-VN" sz="1000" b="0" i="0" u="none" strike="noStrike" kern="1200" cap="none" spc="0" normalizeH="0" baseline="0" noProof="0">
                          <a:ln>
                            <a:noFill/>
                          </a:ln>
                          <a:solidFill>
                            <a:prstClr val="black"/>
                          </a:solidFill>
                          <a:effectLst/>
                          <a:uLnTx/>
                          <a:uFillTx/>
                          <a:latin typeface="+mn-lt"/>
                          <a:ea typeface="+mn-ea"/>
                          <a:cs typeface="+mn-cs"/>
                        </a:rPr>
                        <a:t> 
 Cú đâm mạnh khiến cả 2 xe quay nhiều vòng. Nữ y tá ngồi trên xe cấp cứu bị văng ra khỏi cửa kính vỡ phía sau xe cấp cứu, rơi xuống đường..những cảnh tượng tưởng chỉ có trong phim 😐
#thờisự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02942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21:00:00 </a:t>
                      </a:r>
                      <a:r>
                        <a:rPr kumimoji="0" lang="vi-VN" sz="1000" b="0" i="0" u="none" strike="noStrike" kern="1200" cap="none" spc="0" normalizeH="0" baseline="0" noProof="0">
                          <a:ln>
                            <a:noFill/>
                          </a:ln>
                          <a:solidFill>
                            <a:prstClr val="black"/>
                          </a:solidFill>
                          <a:effectLst/>
                          <a:uLnTx/>
                          <a:uFillTx/>
                          <a:latin typeface="+mn-lt"/>
                          <a:ea typeface="+mn-ea"/>
                          <a:cs typeface="+mn-cs"/>
                        </a:rPr>
                        <a:t> 
 "Các đội bóng của Hàn Quốc nghe thì mạnh đấy nhưng họ có cử đội hình 1 ra đá với chúng ta hay không? Thường thì những trận đấu giao hữu chỉ có tính chất như đá tập, các cầu thủ không bị áp lực nhiều"
#thểthao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85867852"/>
                  </a:ext>
                </a:extLst>
              </a:tr>
            </a:tbl>
          </a:graphicData>
        </a:graphic>
      </p:graphicFrame>
      <p:sp>
        <p:nvSpPr>
          <p:cNvPr id="4" name="Text Placeholder 3">
            <a:extLst>
              <a:ext uri="{FF2B5EF4-FFF2-40B4-BE49-F238E27FC236}">
                <a16:creationId xmlns:a16="http://schemas.microsoft.com/office/drawing/2014/main" id="{666BF27D-BB7C-4920-A52A-0C228DFD997A}"/>
              </a:ext>
            </a:extLst>
          </p:cNvPr>
          <p:cNvSpPr>
            <a:spLocks noGrp="1"/>
          </p:cNvSpPr>
          <p:nvPr>
            <p:ph type="body" sz="quarter" idx="14"/>
          </p:nvPr>
        </p:nvSpPr>
        <p:spPr/>
        <p:txBody>
          <a:bodyPr/>
          <a:lstStyle/>
          <a:p>
            <a:r>
              <a:rPr lang="en-US"/>
              <a:t>10/08/2018 - 10/14/2018</a:t>
            </a:r>
          </a:p>
        </p:txBody>
      </p:sp>
    </p:spTree>
    <p:extLst>
      <p:ext uri="{BB962C8B-B14F-4D97-AF65-F5344CB8AC3E}">
        <p14:creationId xmlns:p14="http://schemas.microsoft.com/office/powerpoint/2010/main" val="1139054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3E5ED-E124-4397-ACAE-B0E1186B7C00}"/>
              </a:ext>
            </a:extLst>
          </p:cNvPr>
          <p:cNvSpPr>
            <a:spLocks noGrp="1"/>
          </p:cNvSpPr>
          <p:nvPr>
            <p:ph type="title"/>
          </p:nvPr>
        </p:nvSpPr>
        <p:spPr/>
        <p:txBody>
          <a:bodyPr/>
          <a:lstStyle/>
          <a:p>
            <a:r>
              <a:rPr lang="en-US"/>
              <a:t>Facebook Own Posts Table | Đời sống - 5 of 11</a:t>
            </a:r>
          </a:p>
        </p:txBody>
      </p:sp>
      <p:graphicFrame>
        <p:nvGraphicFramePr>
          <p:cNvPr id="5" name="Table Placeholder 4">
            <a:extLst>
              <a:ext uri="{FF2B5EF4-FFF2-40B4-BE49-F238E27FC236}">
                <a16:creationId xmlns:a16="http://schemas.microsoft.com/office/drawing/2014/main" id="{5AB2DF69-9904-4DA2-B539-155081C02460}"/>
              </a:ext>
            </a:extLst>
          </p:cNvPr>
          <p:cNvGraphicFramePr>
            <a:graphicFrameLocks noGrp="1"/>
          </p:cNvGraphicFramePr>
          <p:nvPr>
            <p:ph type="tbl" sz="quarter" idx="13"/>
            <p:extLst>
              <p:ext uri="{D42A27DB-BD31-4B8C-83A1-F6EECF244321}">
                <p14:modId xmlns:p14="http://schemas.microsoft.com/office/powerpoint/2010/main" val="3171076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73743503"/>
                    </a:ext>
                  </a:extLst>
                </a:gridCol>
                <a:gridCol w="617220">
                  <a:extLst>
                    <a:ext uri="{9D8B030D-6E8A-4147-A177-3AD203B41FA5}">
                      <a16:colId xmlns:a16="http://schemas.microsoft.com/office/drawing/2014/main" val="2259902128"/>
                    </a:ext>
                  </a:extLst>
                </a:gridCol>
                <a:gridCol w="534924">
                  <a:extLst>
                    <a:ext uri="{9D8B030D-6E8A-4147-A177-3AD203B41FA5}">
                      <a16:colId xmlns:a16="http://schemas.microsoft.com/office/drawing/2014/main" val="398058017"/>
                    </a:ext>
                  </a:extLst>
                </a:gridCol>
                <a:gridCol w="534924">
                  <a:extLst>
                    <a:ext uri="{9D8B030D-6E8A-4147-A177-3AD203B41FA5}">
                      <a16:colId xmlns:a16="http://schemas.microsoft.com/office/drawing/2014/main" val="2040618090"/>
                    </a:ext>
                  </a:extLst>
                </a:gridCol>
                <a:gridCol w="411480">
                  <a:extLst>
                    <a:ext uri="{9D8B030D-6E8A-4147-A177-3AD203B41FA5}">
                      <a16:colId xmlns:a16="http://schemas.microsoft.com/office/drawing/2014/main" val="4049290656"/>
                    </a:ext>
                  </a:extLst>
                </a:gridCol>
                <a:gridCol w="534924">
                  <a:extLst>
                    <a:ext uri="{9D8B030D-6E8A-4147-A177-3AD203B41FA5}">
                      <a16:colId xmlns:a16="http://schemas.microsoft.com/office/drawing/2014/main" val="1916126190"/>
                    </a:ext>
                  </a:extLst>
                </a:gridCol>
                <a:gridCol w="534924">
                  <a:extLst>
                    <a:ext uri="{9D8B030D-6E8A-4147-A177-3AD203B41FA5}">
                      <a16:colId xmlns:a16="http://schemas.microsoft.com/office/drawing/2014/main" val="3656461101"/>
                    </a:ext>
                  </a:extLst>
                </a:gridCol>
                <a:gridCol w="534924">
                  <a:extLst>
                    <a:ext uri="{9D8B030D-6E8A-4147-A177-3AD203B41FA5}">
                      <a16:colId xmlns:a16="http://schemas.microsoft.com/office/drawing/2014/main" val="1674830855"/>
                    </a:ext>
                  </a:extLst>
                </a:gridCol>
                <a:gridCol w="534924">
                  <a:extLst>
                    <a:ext uri="{9D8B030D-6E8A-4147-A177-3AD203B41FA5}">
                      <a16:colId xmlns:a16="http://schemas.microsoft.com/office/drawing/2014/main" val="552457089"/>
                    </a:ext>
                  </a:extLst>
                </a:gridCol>
                <a:gridCol w="534924">
                  <a:extLst>
                    <a:ext uri="{9D8B030D-6E8A-4147-A177-3AD203B41FA5}">
                      <a16:colId xmlns:a16="http://schemas.microsoft.com/office/drawing/2014/main" val="411838351"/>
                    </a:ext>
                  </a:extLst>
                </a:gridCol>
                <a:gridCol w="617220">
                  <a:extLst>
                    <a:ext uri="{9D8B030D-6E8A-4147-A177-3AD203B41FA5}">
                      <a16:colId xmlns:a16="http://schemas.microsoft.com/office/drawing/2014/main" val="4144338631"/>
                    </a:ext>
                  </a:extLst>
                </a:gridCol>
                <a:gridCol w="370332">
                  <a:extLst>
                    <a:ext uri="{9D8B030D-6E8A-4147-A177-3AD203B41FA5}">
                      <a16:colId xmlns:a16="http://schemas.microsoft.com/office/drawing/2014/main" val="508514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3027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20:45:00 </a:t>
                      </a:r>
                      <a:r>
                        <a:rPr kumimoji="0" lang="vi-VN" sz="1000" b="0" i="0" u="none" strike="noStrike" kern="1200" cap="none" spc="0" normalizeH="0" baseline="0" noProof="0">
                          <a:ln>
                            <a:noFill/>
                          </a:ln>
                          <a:solidFill>
                            <a:prstClr val="black"/>
                          </a:solidFill>
                          <a:effectLst/>
                          <a:uLnTx/>
                          <a:uFillTx/>
                          <a:latin typeface="+mn-lt"/>
                          <a:ea typeface="+mn-ea"/>
                          <a:cs typeface="+mn-cs"/>
                        </a:rPr>
                        <a:t> 
 G.i.ế.t nhau chỉ vì câu chửi có đáng không? để giờ người tù tội người ra đi mãi mãi, bồng bột quá!
#Phápluật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7811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20:30:00 </a:t>
                      </a:r>
                      <a:r>
                        <a:rPr kumimoji="0" lang="vi-VN" sz="1000" b="0" i="0" u="none" strike="noStrike" kern="1200" cap="none" spc="0" normalizeH="0" baseline="0" noProof="0">
                          <a:ln>
                            <a:noFill/>
                          </a:ln>
                          <a:solidFill>
                            <a:prstClr val="black"/>
                          </a:solidFill>
                          <a:effectLst/>
                          <a:uLnTx/>
                          <a:uFillTx/>
                          <a:latin typeface="+mn-lt"/>
                          <a:ea typeface="+mn-ea"/>
                          <a:cs typeface="+mn-cs"/>
                        </a:rPr>
                        <a:t> 
 “Con trai tôi là một người lính yêu hoa phong lan. Khi hy sinh, gia đình không có điều kiện để chăm sóc, nên mong muốn những ai đấu giá được giò lan, hãy chăm sóc nó thật tốt để nó luôn nở như khi Trí còn chăm sóc".
#thờisự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34695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Đời sống - 2018-10-14 20:15:00 </a:t>
                      </a:r>
                      <a:r>
                        <a:rPr kumimoji="0" lang="en-US" sz="1000" b="0" i="0" u="none" strike="noStrike" kern="1200" cap="none" spc="0" normalizeH="0" baseline="0" noProof="0">
                          <a:ln>
                            <a:noFill/>
                          </a:ln>
                          <a:solidFill>
                            <a:prstClr val="black"/>
                          </a:solidFill>
                          <a:effectLst/>
                          <a:uLnTx/>
                          <a:uFillTx/>
                          <a:latin typeface="+mn-lt"/>
                          <a:ea typeface="+mn-ea"/>
                          <a:cs typeface="+mn-cs"/>
                        </a:rPr>
                        <a:t> 
 "Lạm dụng chức vụ, quyền hạn chiếm đoạt tài sản” và đây là kết cục của Vũ Nhôm. 
#phápluật #url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04463528"/>
                  </a:ext>
                </a:extLst>
              </a:tr>
            </a:tbl>
          </a:graphicData>
        </a:graphic>
      </p:graphicFrame>
      <p:sp>
        <p:nvSpPr>
          <p:cNvPr id="4" name="Text Placeholder 3">
            <a:extLst>
              <a:ext uri="{FF2B5EF4-FFF2-40B4-BE49-F238E27FC236}">
                <a16:creationId xmlns:a16="http://schemas.microsoft.com/office/drawing/2014/main" id="{532D3679-603D-4495-9F71-E83158D1F203}"/>
              </a:ext>
            </a:extLst>
          </p:cNvPr>
          <p:cNvSpPr>
            <a:spLocks noGrp="1"/>
          </p:cNvSpPr>
          <p:nvPr>
            <p:ph type="body" sz="quarter" idx="14"/>
          </p:nvPr>
        </p:nvSpPr>
        <p:spPr/>
        <p:txBody>
          <a:bodyPr/>
          <a:lstStyle/>
          <a:p>
            <a:r>
              <a:rPr lang="en-US"/>
              <a:t>10/08/2018 - 10/14/2018</a:t>
            </a:r>
          </a:p>
        </p:txBody>
      </p:sp>
    </p:spTree>
    <p:extLst>
      <p:ext uri="{BB962C8B-B14F-4D97-AF65-F5344CB8AC3E}">
        <p14:creationId xmlns:p14="http://schemas.microsoft.com/office/powerpoint/2010/main" val="2920555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09ECE-2431-4407-907C-A659E0FEAA29}"/>
              </a:ext>
            </a:extLst>
          </p:cNvPr>
          <p:cNvSpPr>
            <a:spLocks noGrp="1"/>
          </p:cNvSpPr>
          <p:nvPr>
            <p:ph type="title"/>
          </p:nvPr>
        </p:nvSpPr>
        <p:spPr/>
        <p:txBody>
          <a:bodyPr/>
          <a:lstStyle/>
          <a:p>
            <a:r>
              <a:rPr lang="en-US"/>
              <a:t>Facebook Own Posts Table | Đời sống - 6 of 11</a:t>
            </a:r>
          </a:p>
        </p:txBody>
      </p:sp>
      <p:graphicFrame>
        <p:nvGraphicFramePr>
          <p:cNvPr id="5" name="Table Placeholder 4">
            <a:extLst>
              <a:ext uri="{FF2B5EF4-FFF2-40B4-BE49-F238E27FC236}">
                <a16:creationId xmlns:a16="http://schemas.microsoft.com/office/drawing/2014/main" id="{A76E5934-50A0-4D9C-9685-601384DAC6C5}"/>
              </a:ext>
            </a:extLst>
          </p:cNvPr>
          <p:cNvGraphicFramePr>
            <a:graphicFrameLocks noGrp="1"/>
          </p:cNvGraphicFramePr>
          <p:nvPr>
            <p:ph type="tbl" sz="quarter" idx="13"/>
            <p:extLst>
              <p:ext uri="{D42A27DB-BD31-4B8C-83A1-F6EECF244321}">
                <p14:modId xmlns:p14="http://schemas.microsoft.com/office/powerpoint/2010/main" val="256335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19708232"/>
                    </a:ext>
                  </a:extLst>
                </a:gridCol>
                <a:gridCol w="617220">
                  <a:extLst>
                    <a:ext uri="{9D8B030D-6E8A-4147-A177-3AD203B41FA5}">
                      <a16:colId xmlns:a16="http://schemas.microsoft.com/office/drawing/2014/main" val="601676072"/>
                    </a:ext>
                  </a:extLst>
                </a:gridCol>
                <a:gridCol w="534924">
                  <a:extLst>
                    <a:ext uri="{9D8B030D-6E8A-4147-A177-3AD203B41FA5}">
                      <a16:colId xmlns:a16="http://schemas.microsoft.com/office/drawing/2014/main" val="737867398"/>
                    </a:ext>
                  </a:extLst>
                </a:gridCol>
                <a:gridCol w="534924">
                  <a:extLst>
                    <a:ext uri="{9D8B030D-6E8A-4147-A177-3AD203B41FA5}">
                      <a16:colId xmlns:a16="http://schemas.microsoft.com/office/drawing/2014/main" val="2999283423"/>
                    </a:ext>
                  </a:extLst>
                </a:gridCol>
                <a:gridCol w="411480">
                  <a:extLst>
                    <a:ext uri="{9D8B030D-6E8A-4147-A177-3AD203B41FA5}">
                      <a16:colId xmlns:a16="http://schemas.microsoft.com/office/drawing/2014/main" val="1841773964"/>
                    </a:ext>
                  </a:extLst>
                </a:gridCol>
                <a:gridCol w="534924">
                  <a:extLst>
                    <a:ext uri="{9D8B030D-6E8A-4147-A177-3AD203B41FA5}">
                      <a16:colId xmlns:a16="http://schemas.microsoft.com/office/drawing/2014/main" val="3373817573"/>
                    </a:ext>
                  </a:extLst>
                </a:gridCol>
                <a:gridCol w="534924">
                  <a:extLst>
                    <a:ext uri="{9D8B030D-6E8A-4147-A177-3AD203B41FA5}">
                      <a16:colId xmlns:a16="http://schemas.microsoft.com/office/drawing/2014/main" val="1170211018"/>
                    </a:ext>
                  </a:extLst>
                </a:gridCol>
                <a:gridCol w="534924">
                  <a:extLst>
                    <a:ext uri="{9D8B030D-6E8A-4147-A177-3AD203B41FA5}">
                      <a16:colId xmlns:a16="http://schemas.microsoft.com/office/drawing/2014/main" val="753984951"/>
                    </a:ext>
                  </a:extLst>
                </a:gridCol>
                <a:gridCol w="534924">
                  <a:extLst>
                    <a:ext uri="{9D8B030D-6E8A-4147-A177-3AD203B41FA5}">
                      <a16:colId xmlns:a16="http://schemas.microsoft.com/office/drawing/2014/main" val="607642235"/>
                    </a:ext>
                  </a:extLst>
                </a:gridCol>
                <a:gridCol w="534924">
                  <a:extLst>
                    <a:ext uri="{9D8B030D-6E8A-4147-A177-3AD203B41FA5}">
                      <a16:colId xmlns:a16="http://schemas.microsoft.com/office/drawing/2014/main" val="1787768480"/>
                    </a:ext>
                  </a:extLst>
                </a:gridCol>
                <a:gridCol w="617220">
                  <a:extLst>
                    <a:ext uri="{9D8B030D-6E8A-4147-A177-3AD203B41FA5}">
                      <a16:colId xmlns:a16="http://schemas.microsoft.com/office/drawing/2014/main" val="2096303883"/>
                    </a:ext>
                  </a:extLst>
                </a:gridCol>
                <a:gridCol w="370332">
                  <a:extLst>
                    <a:ext uri="{9D8B030D-6E8A-4147-A177-3AD203B41FA5}">
                      <a16:colId xmlns:a16="http://schemas.microsoft.com/office/drawing/2014/main" val="3179260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163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20:00:01 </a:t>
                      </a:r>
                      <a:r>
                        <a:rPr kumimoji="0" lang="vi-VN" sz="1000" b="0" i="0" u="none" strike="noStrike" kern="1200" cap="none" spc="0" normalizeH="0" baseline="0" noProof="0">
                          <a:ln>
                            <a:noFill/>
                          </a:ln>
                          <a:solidFill>
                            <a:prstClr val="black"/>
                          </a:solidFill>
                          <a:effectLst/>
                          <a:uLnTx/>
                          <a:uFillTx/>
                          <a:latin typeface="+mn-lt"/>
                          <a:ea typeface="+mn-ea"/>
                          <a:cs typeface="+mn-cs"/>
                        </a:rPr>
                        <a:t> 
 Đôi khi, sống một cuộc đời đơn giản mới là hạnh phúc!
#media #đờisống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91369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Đời sống - 2018-10-14 19:48:37 </a:t>
                      </a:r>
                      <a:r>
                        <a:rPr kumimoji="0" lang="en-US" sz="1000" b="0" i="0" u="none" strike="noStrike" kern="1200" cap="none" spc="0" normalizeH="0" baseline="0" noProof="0">
                          <a:ln>
                            <a:noFill/>
                          </a:ln>
                          <a:solidFill>
                            <a:prstClr val="black"/>
                          </a:solidFill>
                          <a:effectLst/>
                          <a:uLnTx/>
                          <a:uFillTx/>
                          <a:latin typeface="+mn-lt"/>
                          <a:ea typeface="+mn-ea"/>
                          <a:cs typeface="+mn-cs"/>
                        </a:rPr>
                        <a:t> 
 Mr. Đàm và Lệ Quyên ký tên lên tranh đấu giá là không tôn trọng tác phẩm nghệ thuật.?
#giảitrí #url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46192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19:19:21 </a:t>
                      </a:r>
                      <a:r>
                        <a:rPr kumimoji="0" lang="vi-VN" sz="1000" b="0" i="0" u="none" strike="noStrike" kern="1200" cap="none" spc="0" normalizeH="0" baseline="0" noProof="0">
                          <a:ln>
                            <a:noFill/>
                          </a:ln>
                          <a:solidFill>
                            <a:prstClr val="black"/>
                          </a:solidFill>
                          <a:effectLst/>
                          <a:uLnTx/>
                          <a:uFillTx/>
                          <a:latin typeface="+mn-lt"/>
                          <a:ea typeface="+mn-ea"/>
                          <a:cs typeface="+mn-cs"/>
                        </a:rPr>
                        <a:t> 
 Tất cả chỉ là "say nắng". Đàn ông không ai không một lần say nắng, nhưng điều quan trọng đàn ông biết đó là nắng ấm hay nắng bệnh để quay lại...THỰC SỰ THƯƠNG VÀ NỂ PHỤC CÁT PHƯỢNG!
#đờisống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82875517"/>
                  </a:ext>
                </a:extLst>
              </a:tr>
            </a:tbl>
          </a:graphicData>
        </a:graphic>
      </p:graphicFrame>
      <p:sp>
        <p:nvSpPr>
          <p:cNvPr id="4" name="Text Placeholder 3">
            <a:extLst>
              <a:ext uri="{FF2B5EF4-FFF2-40B4-BE49-F238E27FC236}">
                <a16:creationId xmlns:a16="http://schemas.microsoft.com/office/drawing/2014/main" id="{9780A09B-43F0-4E75-B23F-343DDBDC3FD0}"/>
              </a:ext>
            </a:extLst>
          </p:cNvPr>
          <p:cNvSpPr>
            <a:spLocks noGrp="1"/>
          </p:cNvSpPr>
          <p:nvPr>
            <p:ph type="body" sz="quarter" idx="14"/>
          </p:nvPr>
        </p:nvSpPr>
        <p:spPr/>
        <p:txBody>
          <a:bodyPr/>
          <a:lstStyle/>
          <a:p>
            <a:r>
              <a:rPr lang="en-US"/>
              <a:t>10/08/2018 - 10/14/2018</a:t>
            </a:r>
          </a:p>
        </p:txBody>
      </p:sp>
    </p:spTree>
    <p:extLst>
      <p:ext uri="{BB962C8B-B14F-4D97-AF65-F5344CB8AC3E}">
        <p14:creationId xmlns:p14="http://schemas.microsoft.com/office/powerpoint/2010/main" val="4078217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95235-D6BB-457F-AEB8-C1579DFD109B}"/>
              </a:ext>
            </a:extLst>
          </p:cNvPr>
          <p:cNvSpPr>
            <a:spLocks noGrp="1"/>
          </p:cNvSpPr>
          <p:nvPr>
            <p:ph type="title"/>
          </p:nvPr>
        </p:nvSpPr>
        <p:spPr/>
        <p:txBody>
          <a:bodyPr/>
          <a:lstStyle/>
          <a:p>
            <a:r>
              <a:rPr lang="en-US"/>
              <a:t>Facebook Own Posts Table | Đời sống - 7 of 11</a:t>
            </a:r>
          </a:p>
        </p:txBody>
      </p:sp>
      <p:graphicFrame>
        <p:nvGraphicFramePr>
          <p:cNvPr id="5" name="Table Placeholder 4">
            <a:extLst>
              <a:ext uri="{FF2B5EF4-FFF2-40B4-BE49-F238E27FC236}">
                <a16:creationId xmlns:a16="http://schemas.microsoft.com/office/drawing/2014/main" id="{EA203678-F5B6-4CCE-8E68-C75D48AD0939}"/>
              </a:ext>
            </a:extLst>
          </p:cNvPr>
          <p:cNvGraphicFramePr>
            <a:graphicFrameLocks noGrp="1"/>
          </p:cNvGraphicFramePr>
          <p:nvPr>
            <p:ph type="tbl" sz="quarter" idx="13"/>
            <p:extLst>
              <p:ext uri="{D42A27DB-BD31-4B8C-83A1-F6EECF244321}">
                <p14:modId xmlns:p14="http://schemas.microsoft.com/office/powerpoint/2010/main" val="2423155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46926692"/>
                    </a:ext>
                  </a:extLst>
                </a:gridCol>
                <a:gridCol w="617220">
                  <a:extLst>
                    <a:ext uri="{9D8B030D-6E8A-4147-A177-3AD203B41FA5}">
                      <a16:colId xmlns:a16="http://schemas.microsoft.com/office/drawing/2014/main" val="2396532729"/>
                    </a:ext>
                  </a:extLst>
                </a:gridCol>
                <a:gridCol w="534924">
                  <a:extLst>
                    <a:ext uri="{9D8B030D-6E8A-4147-A177-3AD203B41FA5}">
                      <a16:colId xmlns:a16="http://schemas.microsoft.com/office/drawing/2014/main" val="2998771057"/>
                    </a:ext>
                  </a:extLst>
                </a:gridCol>
                <a:gridCol w="534924">
                  <a:extLst>
                    <a:ext uri="{9D8B030D-6E8A-4147-A177-3AD203B41FA5}">
                      <a16:colId xmlns:a16="http://schemas.microsoft.com/office/drawing/2014/main" val="4006031034"/>
                    </a:ext>
                  </a:extLst>
                </a:gridCol>
                <a:gridCol w="411480">
                  <a:extLst>
                    <a:ext uri="{9D8B030D-6E8A-4147-A177-3AD203B41FA5}">
                      <a16:colId xmlns:a16="http://schemas.microsoft.com/office/drawing/2014/main" val="460861098"/>
                    </a:ext>
                  </a:extLst>
                </a:gridCol>
                <a:gridCol w="534924">
                  <a:extLst>
                    <a:ext uri="{9D8B030D-6E8A-4147-A177-3AD203B41FA5}">
                      <a16:colId xmlns:a16="http://schemas.microsoft.com/office/drawing/2014/main" val="1129905016"/>
                    </a:ext>
                  </a:extLst>
                </a:gridCol>
                <a:gridCol w="534924">
                  <a:extLst>
                    <a:ext uri="{9D8B030D-6E8A-4147-A177-3AD203B41FA5}">
                      <a16:colId xmlns:a16="http://schemas.microsoft.com/office/drawing/2014/main" val="459521606"/>
                    </a:ext>
                  </a:extLst>
                </a:gridCol>
                <a:gridCol w="534924">
                  <a:extLst>
                    <a:ext uri="{9D8B030D-6E8A-4147-A177-3AD203B41FA5}">
                      <a16:colId xmlns:a16="http://schemas.microsoft.com/office/drawing/2014/main" val="1856198900"/>
                    </a:ext>
                  </a:extLst>
                </a:gridCol>
                <a:gridCol w="534924">
                  <a:extLst>
                    <a:ext uri="{9D8B030D-6E8A-4147-A177-3AD203B41FA5}">
                      <a16:colId xmlns:a16="http://schemas.microsoft.com/office/drawing/2014/main" val="1575864240"/>
                    </a:ext>
                  </a:extLst>
                </a:gridCol>
                <a:gridCol w="534924">
                  <a:extLst>
                    <a:ext uri="{9D8B030D-6E8A-4147-A177-3AD203B41FA5}">
                      <a16:colId xmlns:a16="http://schemas.microsoft.com/office/drawing/2014/main" val="471199022"/>
                    </a:ext>
                  </a:extLst>
                </a:gridCol>
                <a:gridCol w="617220">
                  <a:extLst>
                    <a:ext uri="{9D8B030D-6E8A-4147-A177-3AD203B41FA5}">
                      <a16:colId xmlns:a16="http://schemas.microsoft.com/office/drawing/2014/main" val="838802879"/>
                    </a:ext>
                  </a:extLst>
                </a:gridCol>
                <a:gridCol w="370332">
                  <a:extLst>
                    <a:ext uri="{9D8B030D-6E8A-4147-A177-3AD203B41FA5}">
                      <a16:colId xmlns:a16="http://schemas.microsoft.com/office/drawing/2014/main" val="1383205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5306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18:30:01 </a:t>
                      </a:r>
                      <a:r>
                        <a:rPr kumimoji="0" lang="vi-VN" sz="1000" b="0" i="0" u="none" strike="noStrike" kern="1200" cap="none" spc="0" normalizeH="0" baseline="0" noProof="0">
                          <a:ln>
                            <a:noFill/>
                          </a:ln>
                          <a:solidFill>
                            <a:prstClr val="black"/>
                          </a:solidFill>
                          <a:effectLst/>
                          <a:uLnTx/>
                          <a:uFillTx/>
                          <a:latin typeface="+mn-lt"/>
                          <a:ea typeface="+mn-ea"/>
                          <a:cs typeface="+mn-cs"/>
                        </a:rPr>
                        <a:t> 
 Cơm mốc xanh, toàn đầu cá! Không thể tin nổi đây là thứ mà người ta trẻ mầm non ăn. 11 giáo viên đồng loạt tố cáo Hiệu trưởng!
&gt;&gt;&gt;Xem thêm: https://goo.gl/NbcfcL
#media #đờisống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8826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Đời sống - 2018-10-14 18:28:35 </a:t>
                      </a:r>
                      <a:r>
                        <a:rPr kumimoji="0" lang="en-US" sz="1000" b="0" i="0" u="none" strike="noStrike" kern="1200" cap="none" spc="0" normalizeH="0" baseline="0" noProof="0">
                          <a:ln>
                            <a:noFill/>
                          </a:ln>
                          <a:solidFill>
                            <a:prstClr val="black"/>
                          </a:solidFill>
                          <a:effectLst/>
                          <a:uLnTx/>
                          <a:uFillTx/>
                          <a:latin typeface="+mn-lt"/>
                          <a:ea typeface="+mn-ea"/>
                          <a:cs typeface="+mn-cs"/>
                        </a:rPr>
                        <a:t> 
 Con gái béo 1 tí con trai nó mới thích :3
Mốt 2019 là béo nhé 😍
#đờisống #ảnh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3991704"/>
                  </a:ext>
                </a:extLst>
              </a:tr>
            </a:tbl>
          </a:graphicData>
        </a:graphic>
      </p:graphicFrame>
      <p:sp>
        <p:nvSpPr>
          <p:cNvPr id="4" name="Text Placeholder 3">
            <a:extLst>
              <a:ext uri="{FF2B5EF4-FFF2-40B4-BE49-F238E27FC236}">
                <a16:creationId xmlns:a16="http://schemas.microsoft.com/office/drawing/2014/main" id="{D4006D59-D1CF-449B-B51B-40F89D75683F}"/>
              </a:ext>
            </a:extLst>
          </p:cNvPr>
          <p:cNvSpPr>
            <a:spLocks noGrp="1"/>
          </p:cNvSpPr>
          <p:nvPr>
            <p:ph type="body" sz="quarter" idx="14"/>
          </p:nvPr>
        </p:nvSpPr>
        <p:spPr/>
        <p:txBody>
          <a:bodyPr/>
          <a:lstStyle/>
          <a:p>
            <a:r>
              <a:rPr lang="en-US"/>
              <a:t>10/08/2018 - 10/14/2018</a:t>
            </a:r>
          </a:p>
        </p:txBody>
      </p:sp>
    </p:spTree>
    <p:extLst>
      <p:ext uri="{BB962C8B-B14F-4D97-AF65-F5344CB8AC3E}">
        <p14:creationId xmlns:p14="http://schemas.microsoft.com/office/powerpoint/2010/main" val="3316006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56B8A-ABB7-420D-8999-EB03B5D6556C}"/>
              </a:ext>
            </a:extLst>
          </p:cNvPr>
          <p:cNvSpPr>
            <a:spLocks noGrp="1"/>
          </p:cNvSpPr>
          <p:nvPr>
            <p:ph type="title"/>
          </p:nvPr>
        </p:nvSpPr>
        <p:spPr/>
        <p:txBody>
          <a:bodyPr/>
          <a:lstStyle/>
          <a:p>
            <a:r>
              <a:rPr lang="en-US"/>
              <a:t>Facebook Own Posts Table | Đời sống - 8 of 11</a:t>
            </a:r>
          </a:p>
        </p:txBody>
      </p:sp>
      <p:graphicFrame>
        <p:nvGraphicFramePr>
          <p:cNvPr id="5" name="Table Placeholder 4">
            <a:extLst>
              <a:ext uri="{FF2B5EF4-FFF2-40B4-BE49-F238E27FC236}">
                <a16:creationId xmlns:a16="http://schemas.microsoft.com/office/drawing/2014/main" id="{75EAB3E0-73E5-44D5-B81F-4DDAEBB2BF49}"/>
              </a:ext>
            </a:extLst>
          </p:cNvPr>
          <p:cNvGraphicFramePr>
            <a:graphicFrameLocks noGrp="1"/>
          </p:cNvGraphicFramePr>
          <p:nvPr>
            <p:ph type="tbl" sz="quarter" idx="13"/>
            <p:extLst>
              <p:ext uri="{D42A27DB-BD31-4B8C-83A1-F6EECF244321}">
                <p14:modId xmlns:p14="http://schemas.microsoft.com/office/powerpoint/2010/main" val="3432068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86381750"/>
                    </a:ext>
                  </a:extLst>
                </a:gridCol>
                <a:gridCol w="617220">
                  <a:extLst>
                    <a:ext uri="{9D8B030D-6E8A-4147-A177-3AD203B41FA5}">
                      <a16:colId xmlns:a16="http://schemas.microsoft.com/office/drawing/2014/main" val="2967878318"/>
                    </a:ext>
                  </a:extLst>
                </a:gridCol>
                <a:gridCol w="534924">
                  <a:extLst>
                    <a:ext uri="{9D8B030D-6E8A-4147-A177-3AD203B41FA5}">
                      <a16:colId xmlns:a16="http://schemas.microsoft.com/office/drawing/2014/main" val="2999515452"/>
                    </a:ext>
                  </a:extLst>
                </a:gridCol>
                <a:gridCol w="534924">
                  <a:extLst>
                    <a:ext uri="{9D8B030D-6E8A-4147-A177-3AD203B41FA5}">
                      <a16:colId xmlns:a16="http://schemas.microsoft.com/office/drawing/2014/main" val="984396539"/>
                    </a:ext>
                  </a:extLst>
                </a:gridCol>
                <a:gridCol w="411480">
                  <a:extLst>
                    <a:ext uri="{9D8B030D-6E8A-4147-A177-3AD203B41FA5}">
                      <a16:colId xmlns:a16="http://schemas.microsoft.com/office/drawing/2014/main" val="1181282073"/>
                    </a:ext>
                  </a:extLst>
                </a:gridCol>
                <a:gridCol w="534924">
                  <a:extLst>
                    <a:ext uri="{9D8B030D-6E8A-4147-A177-3AD203B41FA5}">
                      <a16:colId xmlns:a16="http://schemas.microsoft.com/office/drawing/2014/main" val="2201274301"/>
                    </a:ext>
                  </a:extLst>
                </a:gridCol>
                <a:gridCol w="534924">
                  <a:extLst>
                    <a:ext uri="{9D8B030D-6E8A-4147-A177-3AD203B41FA5}">
                      <a16:colId xmlns:a16="http://schemas.microsoft.com/office/drawing/2014/main" val="229503037"/>
                    </a:ext>
                  </a:extLst>
                </a:gridCol>
                <a:gridCol w="534924">
                  <a:extLst>
                    <a:ext uri="{9D8B030D-6E8A-4147-A177-3AD203B41FA5}">
                      <a16:colId xmlns:a16="http://schemas.microsoft.com/office/drawing/2014/main" val="980590687"/>
                    </a:ext>
                  </a:extLst>
                </a:gridCol>
                <a:gridCol w="534924">
                  <a:extLst>
                    <a:ext uri="{9D8B030D-6E8A-4147-A177-3AD203B41FA5}">
                      <a16:colId xmlns:a16="http://schemas.microsoft.com/office/drawing/2014/main" val="919402675"/>
                    </a:ext>
                  </a:extLst>
                </a:gridCol>
                <a:gridCol w="534924">
                  <a:extLst>
                    <a:ext uri="{9D8B030D-6E8A-4147-A177-3AD203B41FA5}">
                      <a16:colId xmlns:a16="http://schemas.microsoft.com/office/drawing/2014/main" val="506826050"/>
                    </a:ext>
                  </a:extLst>
                </a:gridCol>
                <a:gridCol w="617220">
                  <a:extLst>
                    <a:ext uri="{9D8B030D-6E8A-4147-A177-3AD203B41FA5}">
                      <a16:colId xmlns:a16="http://schemas.microsoft.com/office/drawing/2014/main" val="3805203126"/>
                    </a:ext>
                  </a:extLst>
                </a:gridCol>
                <a:gridCol w="370332">
                  <a:extLst>
                    <a:ext uri="{9D8B030D-6E8A-4147-A177-3AD203B41FA5}">
                      <a16:colId xmlns:a16="http://schemas.microsoft.com/office/drawing/2014/main" val="3648697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0520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18:00:00 </a:t>
                      </a:r>
                      <a:r>
                        <a:rPr kumimoji="0" lang="vi-VN" sz="1000" b="0" i="0" u="none" strike="noStrike" kern="1200" cap="none" spc="0" normalizeH="0" baseline="0" noProof="0">
                          <a:ln>
                            <a:noFill/>
                          </a:ln>
                          <a:solidFill>
                            <a:prstClr val="black"/>
                          </a:solidFill>
                          <a:effectLst/>
                          <a:uLnTx/>
                          <a:uFillTx/>
                          <a:latin typeface="+mn-lt"/>
                          <a:ea typeface="+mn-ea"/>
                          <a:cs typeface="+mn-cs"/>
                        </a:rPr>
                        <a:t> 
 Anh từng nói: “Tuy anh không có nhiều tiền, anh không đẹp trai như người ta, nhưng anh chắc chắn anh yêu em nhiều hơn tất cả những người đàn ông mà em từng gặp”...Giờ đây, tôi nên bỏ cái thai đi và đến với người đàn ông tôi yêu, hay giữ lại con và chung sống suốt đời với người đàn ông chỉ có ân nghĩa mà không rung động?
#đờisốn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30145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17:00:01 </a:t>
                      </a:r>
                      <a:r>
                        <a:rPr kumimoji="0" lang="vi-VN" sz="1000" b="0" i="0" u="none" strike="noStrike" kern="1200" cap="none" spc="0" normalizeH="0" baseline="0" noProof="0">
                          <a:ln>
                            <a:noFill/>
                          </a:ln>
                          <a:solidFill>
                            <a:prstClr val="black"/>
                          </a:solidFill>
                          <a:effectLst/>
                          <a:uLnTx/>
                          <a:uFillTx/>
                          <a:latin typeface="+mn-lt"/>
                          <a:ea typeface="+mn-ea"/>
                          <a:cs typeface="+mn-cs"/>
                        </a:rPr>
                        <a:t> 
 Kiện qua, kiện lại, kiến đến mất năm trời mà sự việc vẫn chưa ngã ngũ được 🤨
#phápluật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13928606"/>
                  </a:ext>
                </a:extLst>
              </a:tr>
            </a:tbl>
          </a:graphicData>
        </a:graphic>
      </p:graphicFrame>
      <p:sp>
        <p:nvSpPr>
          <p:cNvPr id="4" name="Text Placeholder 3">
            <a:extLst>
              <a:ext uri="{FF2B5EF4-FFF2-40B4-BE49-F238E27FC236}">
                <a16:creationId xmlns:a16="http://schemas.microsoft.com/office/drawing/2014/main" id="{A20119BD-6157-46B3-85D5-3FD2E46B42D4}"/>
              </a:ext>
            </a:extLst>
          </p:cNvPr>
          <p:cNvSpPr>
            <a:spLocks noGrp="1"/>
          </p:cNvSpPr>
          <p:nvPr>
            <p:ph type="body" sz="quarter" idx="14"/>
          </p:nvPr>
        </p:nvSpPr>
        <p:spPr/>
        <p:txBody>
          <a:bodyPr/>
          <a:lstStyle/>
          <a:p>
            <a:r>
              <a:rPr lang="en-US"/>
              <a:t>10/08/2018 - 10/14/2018</a:t>
            </a:r>
          </a:p>
        </p:txBody>
      </p:sp>
    </p:spTree>
    <p:extLst>
      <p:ext uri="{BB962C8B-B14F-4D97-AF65-F5344CB8AC3E}">
        <p14:creationId xmlns:p14="http://schemas.microsoft.com/office/powerpoint/2010/main" val="2971996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9D2C0-F0CD-4510-A006-7B422CAE977C}"/>
              </a:ext>
            </a:extLst>
          </p:cNvPr>
          <p:cNvSpPr>
            <a:spLocks noGrp="1"/>
          </p:cNvSpPr>
          <p:nvPr>
            <p:ph type="title"/>
          </p:nvPr>
        </p:nvSpPr>
        <p:spPr/>
        <p:txBody>
          <a:bodyPr/>
          <a:lstStyle/>
          <a:p>
            <a:r>
              <a:rPr lang="en-US"/>
              <a:t>Facebook Own Posts Table | Đời sống - 9 of 11</a:t>
            </a:r>
          </a:p>
        </p:txBody>
      </p:sp>
      <p:graphicFrame>
        <p:nvGraphicFramePr>
          <p:cNvPr id="5" name="Table Placeholder 4">
            <a:extLst>
              <a:ext uri="{FF2B5EF4-FFF2-40B4-BE49-F238E27FC236}">
                <a16:creationId xmlns:a16="http://schemas.microsoft.com/office/drawing/2014/main" id="{4490CC90-B656-4FA6-A70E-01678DDBDEBA}"/>
              </a:ext>
            </a:extLst>
          </p:cNvPr>
          <p:cNvGraphicFramePr>
            <a:graphicFrameLocks noGrp="1"/>
          </p:cNvGraphicFramePr>
          <p:nvPr>
            <p:ph type="tbl" sz="quarter" idx="13"/>
            <p:extLst>
              <p:ext uri="{D42A27DB-BD31-4B8C-83A1-F6EECF244321}">
                <p14:modId xmlns:p14="http://schemas.microsoft.com/office/powerpoint/2010/main" val="996519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50659852"/>
                    </a:ext>
                  </a:extLst>
                </a:gridCol>
                <a:gridCol w="617220">
                  <a:extLst>
                    <a:ext uri="{9D8B030D-6E8A-4147-A177-3AD203B41FA5}">
                      <a16:colId xmlns:a16="http://schemas.microsoft.com/office/drawing/2014/main" val="513773518"/>
                    </a:ext>
                  </a:extLst>
                </a:gridCol>
                <a:gridCol w="534924">
                  <a:extLst>
                    <a:ext uri="{9D8B030D-6E8A-4147-A177-3AD203B41FA5}">
                      <a16:colId xmlns:a16="http://schemas.microsoft.com/office/drawing/2014/main" val="3476364989"/>
                    </a:ext>
                  </a:extLst>
                </a:gridCol>
                <a:gridCol w="534924">
                  <a:extLst>
                    <a:ext uri="{9D8B030D-6E8A-4147-A177-3AD203B41FA5}">
                      <a16:colId xmlns:a16="http://schemas.microsoft.com/office/drawing/2014/main" val="3165064582"/>
                    </a:ext>
                  </a:extLst>
                </a:gridCol>
                <a:gridCol w="411480">
                  <a:extLst>
                    <a:ext uri="{9D8B030D-6E8A-4147-A177-3AD203B41FA5}">
                      <a16:colId xmlns:a16="http://schemas.microsoft.com/office/drawing/2014/main" val="2337315832"/>
                    </a:ext>
                  </a:extLst>
                </a:gridCol>
                <a:gridCol w="534924">
                  <a:extLst>
                    <a:ext uri="{9D8B030D-6E8A-4147-A177-3AD203B41FA5}">
                      <a16:colId xmlns:a16="http://schemas.microsoft.com/office/drawing/2014/main" val="572722280"/>
                    </a:ext>
                  </a:extLst>
                </a:gridCol>
                <a:gridCol w="534924">
                  <a:extLst>
                    <a:ext uri="{9D8B030D-6E8A-4147-A177-3AD203B41FA5}">
                      <a16:colId xmlns:a16="http://schemas.microsoft.com/office/drawing/2014/main" val="919985814"/>
                    </a:ext>
                  </a:extLst>
                </a:gridCol>
                <a:gridCol w="534924">
                  <a:extLst>
                    <a:ext uri="{9D8B030D-6E8A-4147-A177-3AD203B41FA5}">
                      <a16:colId xmlns:a16="http://schemas.microsoft.com/office/drawing/2014/main" val="612869205"/>
                    </a:ext>
                  </a:extLst>
                </a:gridCol>
                <a:gridCol w="534924">
                  <a:extLst>
                    <a:ext uri="{9D8B030D-6E8A-4147-A177-3AD203B41FA5}">
                      <a16:colId xmlns:a16="http://schemas.microsoft.com/office/drawing/2014/main" val="2146001434"/>
                    </a:ext>
                  </a:extLst>
                </a:gridCol>
                <a:gridCol w="534924">
                  <a:extLst>
                    <a:ext uri="{9D8B030D-6E8A-4147-A177-3AD203B41FA5}">
                      <a16:colId xmlns:a16="http://schemas.microsoft.com/office/drawing/2014/main" val="1862868308"/>
                    </a:ext>
                  </a:extLst>
                </a:gridCol>
                <a:gridCol w="617220">
                  <a:extLst>
                    <a:ext uri="{9D8B030D-6E8A-4147-A177-3AD203B41FA5}">
                      <a16:colId xmlns:a16="http://schemas.microsoft.com/office/drawing/2014/main" val="3518001736"/>
                    </a:ext>
                  </a:extLst>
                </a:gridCol>
                <a:gridCol w="370332">
                  <a:extLst>
                    <a:ext uri="{9D8B030D-6E8A-4147-A177-3AD203B41FA5}">
                      <a16:colId xmlns:a16="http://schemas.microsoft.com/office/drawing/2014/main" val="2137013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3946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16:30:00 </a:t>
                      </a:r>
                      <a:r>
                        <a:rPr kumimoji="0" lang="vi-VN" sz="1000" b="0" i="0" u="none" strike="noStrike" kern="1200" cap="none" spc="0" normalizeH="0" baseline="0" noProof="0">
                          <a:ln>
                            <a:noFill/>
                          </a:ln>
                          <a:solidFill>
                            <a:prstClr val="black"/>
                          </a:solidFill>
                          <a:effectLst/>
                          <a:uLnTx/>
                          <a:uFillTx/>
                          <a:latin typeface="+mn-lt"/>
                          <a:ea typeface="+mn-ea"/>
                          <a:cs typeface="+mn-cs"/>
                        </a:rPr>
                        <a:t> 
 Không có thành công nào trải đầy hoa hồng, thật đáng ngưỡng mộ ý chí của cô gái trẻ này!
#Đờisống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344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Đời sống - 2018-10-14 16:00:00 </a:t>
                      </a:r>
                      <a:r>
                        <a:rPr kumimoji="0" lang="en-US" sz="1000" b="0" i="0" u="none" strike="noStrike" kern="1200" cap="none" spc="0" normalizeH="0" baseline="0" noProof="0">
                          <a:ln>
                            <a:noFill/>
                          </a:ln>
                          <a:solidFill>
                            <a:prstClr val="black"/>
                          </a:solidFill>
                          <a:effectLst/>
                          <a:uLnTx/>
                          <a:uFillTx/>
                          <a:latin typeface="+mn-lt"/>
                          <a:ea typeface="+mn-ea"/>
                          <a:cs typeface="+mn-cs"/>
                        </a:rPr>
                        <a:t> 
 Tài năng không đợi tuổi, hát đỉnh quá 😮
#giảitrí #url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62122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15:51:05 </a:t>
                      </a:r>
                      <a:r>
                        <a:rPr kumimoji="0" lang="vi-VN" sz="1000" b="0" i="0" u="none" strike="noStrike" kern="1200" cap="none" spc="0" normalizeH="0" baseline="0" noProof="0">
                          <a:ln>
                            <a:noFill/>
                          </a:ln>
                          <a:solidFill>
                            <a:prstClr val="black"/>
                          </a:solidFill>
                          <a:effectLst/>
                          <a:uLnTx/>
                          <a:uFillTx/>
                          <a:latin typeface="+mn-lt"/>
                          <a:ea typeface="+mn-ea"/>
                          <a:cs typeface="+mn-cs"/>
                        </a:rPr>
                        <a:t> 
 Cơm mốc xanh, toàn đầu cá! Không thể tin nổi đây là thứ mà người ta trẻ mầm non ăn. 11 giáo viên đồng loạt tố cáo Hiệu trưởng!
&gt;&gt;&gt;Xem thêm: https://goo.gl/NbcfcL
#media #đờisống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5894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Đời sống - 2018-10-14 15:45:00 </a:t>
                      </a:r>
                      <a:r>
                        <a:rPr kumimoji="0" lang="en-US" sz="1000" b="0" i="0" u="none" strike="noStrike" kern="1200" cap="none" spc="0" normalizeH="0" baseline="0" noProof="0">
                          <a:ln>
                            <a:noFill/>
                          </a:ln>
                          <a:solidFill>
                            <a:prstClr val="black"/>
                          </a:solidFill>
                          <a:effectLst/>
                          <a:uLnTx/>
                          <a:uFillTx/>
                          <a:latin typeface="+mn-lt"/>
                          <a:ea typeface="+mn-ea"/>
                          <a:cs typeface="+mn-cs"/>
                        </a:rPr>
                        <a:t> 
 Lần sau Hiền Hồ chắc chừa, biết thế không từ chối Anh Đức. Đen thật 🤣
#giảitrí #url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71017533"/>
                  </a:ext>
                </a:extLst>
              </a:tr>
            </a:tbl>
          </a:graphicData>
        </a:graphic>
      </p:graphicFrame>
      <p:sp>
        <p:nvSpPr>
          <p:cNvPr id="4" name="Text Placeholder 3">
            <a:extLst>
              <a:ext uri="{FF2B5EF4-FFF2-40B4-BE49-F238E27FC236}">
                <a16:creationId xmlns:a16="http://schemas.microsoft.com/office/drawing/2014/main" id="{448214D5-8098-4875-9D8B-C56B53E49E57}"/>
              </a:ext>
            </a:extLst>
          </p:cNvPr>
          <p:cNvSpPr>
            <a:spLocks noGrp="1"/>
          </p:cNvSpPr>
          <p:nvPr>
            <p:ph type="body" sz="quarter" idx="14"/>
          </p:nvPr>
        </p:nvSpPr>
        <p:spPr/>
        <p:txBody>
          <a:bodyPr/>
          <a:lstStyle/>
          <a:p>
            <a:r>
              <a:rPr lang="en-US"/>
              <a:t>10/08/2018 - 10/14/2018</a:t>
            </a:r>
          </a:p>
        </p:txBody>
      </p:sp>
    </p:spTree>
    <p:extLst>
      <p:ext uri="{BB962C8B-B14F-4D97-AF65-F5344CB8AC3E}">
        <p14:creationId xmlns:p14="http://schemas.microsoft.com/office/powerpoint/2010/main" val="4229042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72A00-6F3F-4875-A53D-7566FDC59C22}"/>
              </a:ext>
            </a:extLst>
          </p:cNvPr>
          <p:cNvSpPr>
            <a:spLocks noGrp="1"/>
          </p:cNvSpPr>
          <p:nvPr>
            <p:ph type="title"/>
          </p:nvPr>
        </p:nvSpPr>
        <p:spPr/>
        <p:txBody>
          <a:bodyPr/>
          <a:lstStyle/>
          <a:p>
            <a:r>
              <a:rPr lang="en-US"/>
              <a:t>Facebook Own Posts Table | Đời sống - 10 of 11</a:t>
            </a:r>
          </a:p>
        </p:txBody>
      </p:sp>
      <p:graphicFrame>
        <p:nvGraphicFramePr>
          <p:cNvPr id="5" name="Table Placeholder 4">
            <a:extLst>
              <a:ext uri="{FF2B5EF4-FFF2-40B4-BE49-F238E27FC236}">
                <a16:creationId xmlns:a16="http://schemas.microsoft.com/office/drawing/2014/main" id="{A477483D-6E10-4C16-A8B5-E3442F232825}"/>
              </a:ext>
            </a:extLst>
          </p:cNvPr>
          <p:cNvGraphicFramePr>
            <a:graphicFrameLocks noGrp="1"/>
          </p:cNvGraphicFramePr>
          <p:nvPr>
            <p:ph type="tbl" sz="quarter" idx="13"/>
            <p:extLst>
              <p:ext uri="{D42A27DB-BD31-4B8C-83A1-F6EECF244321}">
                <p14:modId xmlns:p14="http://schemas.microsoft.com/office/powerpoint/2010/main" val="2299852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13887575"/>
                    </a:ext>
                  </a:extLst>
                </a:gridCol>
                <a:gridCol w="617220">
                  <a:extLst>
                    <a:ext uri="{9D8B030D-6E8A-4147-A177-3AD203B41FA5}">
                      <a16:colId xmlns:a16="http://schemas.microsoft.com/office/drawing/2014/main" val="4084233328"/>
                    </a:ext>
                  </a:extLst>
                </a:gridCol>
                <a:gridCol w="534924">
                  <a:extLst>
                    <a:ext uri="{9D8B030D-6E8A-4147-A177-3AD203B41FA5}">
                      <a16:colId xmlns:a16="http://schemas.microsoft.com/office/drawing/2014/main" val="996565460"/>
                    </a:ext>
                  </a:extLst>
                </a:gridCol>
                <a:gridCol w="534924">
                  <a:extLst>
                    <a:ext uri="{9D8B030D-6E8A-4147-A177-3AD203B41FA5}">
                      <a16:colId xmlns:a16="http://schemas.microsoft.com/office/drawing/2014/main" val="2392526931"/>
                    </a:ext>
                  </a:extLst>
                </a:gridCol>
                <a:gridCol w="411480">
                  <a:extLst>
                    <a:ext uri="{9D8B030D-6E8A-4147-A177-3AD203B41FA5}">
                      <a16:colId xmlns:a16="http://schemas.microsoft.com/office/drawing/2014/main" val="1018528398"/>
                    </a:ext>
                  </a:extLst>
                </a:gridCol>
                <a:gridCol w="534924">
                  <a:extLst>
                    <a:ext uri="{9D8B030D-6E8A-4147-A177-3AD203B41FA5}">
                      <a16:colId xmlns:a16="http://schemas.microsoft.com/office/drawing/2014/main" val="121576431"/>
                    </a:ext>
                  </a:extLst>
                </a:gridCol>
                <a:gridCol w="534924">
                  <a:extLst>
                    <a:ext uri="{9D8B030D-6E8A-4147-A177-3AD203B41FA5}">
                      <a16:colId xmlns:a16="http://schemas.microsoft.com/office/drawing/2014/main" val="241460883"/>
                    </a:ext>
                  </a:extLst>
                </a:gridCol>
                <a:gridCol w="534924">
                  <a:extLst>
                    <a:ext uri="{9D8B030D-6E8A-4147-A177-3AD203B41FA5}">
                      <a16:colId xmlns:a16="http://schemas.microsoft.com/office/drawing/2014/main" val="274965376"/>
                    </a:ext>
                  </a:extLst>
                </a:gridCol>
                <a:gridCol w="534924">
                  <a:extLst>
                    <a:ext uri="{9D8B030D-6E8A-4147-A177-3AD203B41FA5}">
                      <a16:colId xmlns:a16="http://schemas.microsoft.com/office/drawing/2014/main" val="3235954800"/>
                    </a:ext>
                  </a:extLst>
                </a:gridCol>
                <a:gridCol w="534924">
                  <a:extLst>
                    <a:ext uri="{9D8B030D-6E8A-4147-A177-3AD203B41FA5}">
                      <a16:colId xmlns:a16="http://schemas.microsoft.com/office/drawing/2014/main" val="713707342"/>
                    </a:ext>
                  </a:extLst>
                </a:gridCol>
                <a:gridCol w="617220">
                  <a:extLst>
                    <a:ext uri="{9D8B030D-6E8A-4147-A177-3AD203B41FA5}">
                      <a16:colId xmlns:a16="http://schemas.microsoft.com/office/drawing/2014/main" val="1393398614"/>
                    </a:ext>
                  </a:extLst>
                </a:gridCol>
                <a:gridCol w="370332">
                  <a:extLst>
                    <a:ext uri="{9D8B030D-6E8A-4147-A177-3AD203B41FA5}">
                      <a16:colId xmlns:a16="http://schemas.microsoft.com/office/drawing/2014/main" val="3601819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0434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15:30:00 </a:t>
                      </a:r>
                      <a:r>
                        <a:rPr kumimoji="0" lang="vi-VN" sz="1000" b="0" i="0" u="none" strike="noStrike" kern="1200" cap="none" spc="0" normalizeH="0" baseline="0" noProof="0">
                          <a:ln>
                            <a:noFill/>
                          </a:ln>
                          <a:solidFill>
                            <a:prstClr val="black"/>
                          </a:solidFill>
                          <a:effectLst/>
                          <a:uLnTx/>
                          <a:uFillTx/>
                          <a:latin typeface="+mn-lt"/>
                          <a:ea typeface="+mn-ea"/>
                          <a:cs typeface="+mn-cs"/>
                        </a:rPr>
                        <a:t> 
 "Nhìn cách bày trí mìn, đã biết người gài rất chuyên nghiệp và am hiểu về thuốc nổ, cách kết nối hệ thống dây điện nhằm đánh lạc hướng lực lượng tháo gỡ khiến dẫn đến sai lầm" 😮
#thờisự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01262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15:15:00 </a:t>
                      </a:r>
                      <a:r>
                        <a:rPr kumimoji="0" lang="vi-VN" sz="1000" b="0" i="0" u="none" strike="noStrike" kern="1200" cap="none" spc="0" normalizeH="0" baseline="0" noProof="0">
                          <a:ln>
                            <a:noFill/>
                          </a:ln>
                          <a:solidFill>
                            <a:prstClr val="black"/>
                          </a:solidFill>
                          <a:effectLst/>
                          <a:uLnTx/>
                          <a:uFillTx/>
                          <a:latin typeface="+mn-lt"/>
                          <a:ea typeface="+mn-ea"/>
                          <a:cs typeface="+mn-cs"/>
                        </a:rPr>
                        <a:t> 
 “Lúc ấy mưa to, nhiều người nhìn thấy có ánh sáng lóe lên ở cột điện trung thế trước cổng trường. Sét đánh có thể là nguyên nhân khiến dây điện bị đứt, dẫn tới tai nạn”
#thờisự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50233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- 2018-10-14 15:00:02 </a:t>
                      </a:r>
                      <a:r>
                        <a:rPr kumimoji="0" lang="vi-VN" sz="1000" b="0" i="0" u="none" strike="noStrike" kern="1200" cap="none" spc="0" normalizeH="0" baseline="0" noProof="0">
                          <a:ln>
                            <a:noFill/>
                          </a:ln>
                          <a:solidFill>
                            <a:prstClr val="black"/>
                          </a:solidFill>
                          <a:effectLst/>
                          <a:uLnTx/>
                          <a:uFillTx/>
                          <a:latin typeface="+mn-lt"/>
                          <a:ea typeface="+mn-ea"/>
                          <a:cs typeface="+mn-cs"/>
                        </a:rPr>
                        <a:t> 
 Cuộc sống là 1 đường đua, có thể bạn bất lợi nhiều mặt, nhưng chỉ cần quyết tâm bạn chỉ cần quyết tâm bạn cũng sẽ đến đích.
#media #đờisống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56644971"/>
                  </a:ext>
                </a:extLst>
              </a:tr>
            </a:tbl>
          </a:graphicData>
        </a:graphic>
      </p:graphicFrame>
      <p:sp>
        <p:nvSpPr>
          <p:cNvPr id="4" name="Text Placeholder 3">
            <a:extLst>
              <a:ext uri="{FF2B5EF4-FFF2-40B4-BE49-F238E27FC236}">
                <a16:creationId xmlns:a16="http://schemas.microsoft.com/office/drawing/2014/main" id="{296F7950-277B-4371-AD41-CF978D0879D7}"/>
              </a:ext>
            </a:extLst>
          </p:cNvPr>
          <p:cNvSpPr>
            <a:spLocks noGrp="1"/>
          </p:cNvSpPr>
          <p:nvPr>
            <p:ph type="body" sz="quarter" idx="14"/>
          </p:nvPr>
        </p:nvSpPr>
        <p:spPr/>
        <p:txBody>
          <a:bodyPr/>
          <a:lstStyle/>
          <a:p>
            <a:r>
              <a:rPr lang="en-US"/>
              <a:t>10/08/2018 - 10/14/2018</a:t>
            </a:r>
          </a:p>
        </p:txBody>
      </p:sp>
    </p:spTree>
    <p:extLst>
      <p:ext uri="{BB962C8B-B14F-4D97-AF65-F5344CB8AC3E}">
        <p14:creationId xmlns:p14="http://schemas.microsoft.com/office/powerpoint/2010/main" val="2795544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133A3-0A99-4DD4-A9F6-E3E601C519BB}"/>
              </a:ext>
            </a:extLst>
          </p:cNvPr>
          <p:cNvSpPr>
            <a:spLocks noGrp="1"/>
          </p:cNvSpPr>
          <p:nvPr>
            <p:ph type="title"/>
          </p:nvPr>
        </p:nvSpPr>
        <p:spPr/>
        <p:txBody>
          <a:bodyPr/>
          <a:lstStyle/>
          <a:p>
            <a:r>
              <a:rPr lang="en-US"/>
              <a:t>Facebook Own Posts Table | Đời sống - 11 of 11</a:t>
            </a:r>
          </a:p>
        </p:txBody>
      </p:sp>
      <p:graphicFrame>
        <p:nvGraphicFramePr>
          <p:cNvPr id="5" name="Table Placeholder 4">
            <a:extLst>
              <a:ext uri="{FF2B5EF4-FFF2-40B4-BE49-F238E27FC236}">
                <a16:creationId xmlns:a16="http://schemas.microsoft.com/office/drawing/2014/main" id="{AE93D8F5-8D28-48DC-BB74-20E4F837E9D8}"/>
              </a:ext>
            </a:extLst>
          </p:cNvPr>
          <p:cNvGraphicFramePr>
            <a:graphicFrameLocks noGrp="1"/>
          </p:cNvGraphicFramePr>
          <p:nvPr>
            <p:ph type="tbl" sz="quarter" idx="13"/>
            <p:extLst>
              <p:ext uri="{D42A27DB-BD31-4B8C-83A1-F6EECF244321}">
                <p14:modId xmlns:p14="http://schemas.microsoft.com/office/powerpoint/2010/main" val="4200974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49412905"/>
                    </a:ext>
                  </a:extLst>
                </a:gridCol>
                <a:gridCol w="617220">
                  <a:extLst>
                    <a:ext uri="{9D8B030D-6E8A-4147-A177-3AD203B41FA5}">
                      <a16:colId xmlns:a16="http://schemas.microsoft.com/office/drawing/2014/main" val="3577242810"/>
                    </a:ext>
                  </a:extLst>
                </a:gridCol>
                <a:gridCol w="534924">
                  <a:extLst>
                    <a:ext uri="{9D8B030D-6E8A-4147-A177-3AD203B41FA5}">
                      <a16:colId xmlns:a16="http://schemas.microsoft.com/office/drawing/2014/main" val="1457158373"/>
                    </a:ext>
                  </a:extLst>
                </a:gridCol>
                <a:gridCol w="534924">
                  <a:extLst>
                    <a:ext uri="{9D8B030D-6E8A-4147-A177-3AD203B41FA5}">
                      <a16:colId xmlns:a16="http://schemas.microsoft.com/office/drawing/2014/main" val="3012209001"/>
                    </a:ext>
                  </a:extLst>
                </a:gridCol>
                <a:gridCol w="411480">
                  <a:extLst>
                    <a:ext uri="{9D8B030D-6E8A-4147-A177-3AD203B41FA5}">
                      <a16:colId xmlns:a16="http://schemas.microsoft.com/office/drawing/2014/main" val="2422583264"/>
                    </a:ext>
                  </a:extLst>
                </a:gridCol>
                <a:gridCol w="534924">
                  <a:extLst>
                    <a:ext uri="{9D8B030D-6E8A-4147-A177-3AD203B41FA5}">
                      <a16:colId xmlns:a16="http://schemas.microsoft.com/office/drawing/2014/main" val="507896979"/>
                    </a:ext>
                  </a:extLst>
                </a:gridCol>
                <a:gridCol w="534924">
                  <a:extLst>
                    <a:ext uri="{9D8B030D-6E8A-4147-A177-3AD203B41FA5}">
                      <a16:colId xmlns:a16="http://schemas.microsoft.com/office/drawing/2014/main" val="1177840973"/>
                    </a:ext>
                  </a:extLst>
                </a:gridCol>
                <a:gridCol w="534924">
                  <a:extLst>
                    <a:ext uri="{9D8B030D-6E8A-4147-A177-3AD203B41FA5}">
                      <a16:colId xmlns:a16="http://schemas.microsoft.com/office/drawing/2014/main" val="2340642407"/>
                    </a:ext>
                  </a:extLst>
                </a:gridCol>
                <a:gridCol w="534924">
                  <a:extLst>
                    <a:ext uri="{9D8B030D-6E8A-4147-A177-3AD203B41FA5}">
                      <a16:colId xmlns:a16="http://schemas.microsoft.com/office/drawing/2014/main" val="3139580029"/>
                    </a:ext>
                  </a:extLst>
                </a:gridCol>
                <a:gridCol w="534924">
                  <a:extLst>
                    <a:ext uri="{9D8B030D-6E8A-4147-A177-3AD203B41FA5}">
                      <a16:colId xmlns:a16="http://schemas.microsoft.com/office/drawing/2014/main" val="4284235739"/>
                    </a:ext>
                  </a:extLst>
                </a:gridCol>
                <a:gridCol w="617220">
                  <a:extLst>
                    <a:ext uri="{9D8B030D-6E8A-4147-A177-3AD203B41FA5}">
                      <a16:colId xmlns:a16="http://schemas.microsoft.com/office/drawing/2014/main" val="164031856"/>
                    </a:ext>
                  </a:extLst>
                </a:gridCol>
                <a:gridCol w="370332">
                  <a:extLst>
                    <a:ext uri="{9D8B030D-6E8A-4147-A177-3AD203B41FA5}">
                      <a16:colId xmlns:a16="http://schemas.microsoft.com/office/drawing/2014/main" val="1394642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8304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Đời sống - 2018-10-14 14:50:00 </a:t>
                      </a:r>
                      <a:r>
                        <a:rPr kumimoji="0" lang="en-US" sz="1000" b="0" i="0" u="none" strike="noStrike" kern="1200" cap="none" spc="0" normalizeH="0" baseline="0" noProof="0">
                          <a:ln>
                            <a:noFill/>
                          </a:ln>
                          <a:solidFill>
                            <a:prstClr val="black"/>
                          </a:solidFill>
                          <a:effectLst/>
                          <a:uLnTx/>
                          <a:uFillTx/>
                          <a:latin typeface="+mn-lt"/>
                          <a:ea typeface="+mn-ea"/>
                          <a:cs typeface="+mn-cs"/>
                        </a:rPr>
                        <a:t> 
 Trộm vía con gái Kiều Oanh đáng yêu, bụ bẫm xinh xắn giống hệt mẹ &lt;3
#giảitrí #Url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01118581"/>
                  </a:ext>
                </a:extLst>
              </a:tr>
            </a:tbl>
          </a:graphicData>
        </a:graphic>
      </p:graphicFrame>
      <p:sp>
        <p:nvSpPr>
          <p:cNvPr id="4" name="Text Placeholder 3">
            <a:extLst>
              <a:ext uri="{FF2B5EF4-FFF2-40B4-BE49-F238E27FC236}">
                <a16:creationId xmlns:a16="http://schemas.microsoft.com/office/drawing/2014/main" id="{56B5ACED-F069-439C-A5AD-58035A7BA025}"/>
              </a:ext>
            </a:extLst>
          </p:cNvPr>
          <p:cNvSpPr>
            <a:spLocks noGrp="1"/>
          </p:cNvSpPr>
          <p:nvPr>
            <p:ph type="body" sz="quarter" idx="14"/>
          </p:nvPr>
        </p:nvSpPr>
        <p:spPr/>
        <p:txBody>
          <a:bodyPr/>
          <a:lstStyle/>
          <a:p>
            <a:r>
              <a:rPr lang="en-US"/>
              <a:t>10/08/2018 - 10/14/2018</a:t>
            </a:r>
          </a:p>
        </p:txBody>
      </p:sp>
    </p:spTree>
    <p:extLst>
      <p:ext uri="{BB962C8B-B14F-4D97-AF65-F5344CB8AC3E}">
        <p14:creationId xmlns:p14="http://schemas.microsoft.com/office/powerpoint/2010/main" val="4112247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B1B84-D393-46E6-B571-1253265C2928}"/>
              </a:ext>
            </a:extLst>
          </p:cNvPr>
          <p:cNvSpPr>
            <a:spLocks noGrp="1"/>
          </p:cNvSpPr>
          <p:nvPr>
            <p:ph type="title"/>
          </p:nvPr>
        </p:nvSpPr>
        <p:spPr/>
        <p:txBody>
          <a:bodyPr/>
          <a:lstStyle/>
          <a:p>
            <a:r>
              <a:rPr lang="en-US"/>
              <a:t>Facebook Reach | Đời sống</a:t>
            </a:r>
          </a:p>
        </p:txBody>
      </p:sp>
      <p:graphicFrame>
        <p:nvGraphicFramePr>
          <p:cNvPr id="6" name="Chart Placeholder 5">
            <a:extLst>
              <a:ext uri="{FF2B5EF4-FFF2-40B4-BE49-F238E27FC236}">
                <a16:creationId xmlns:a16="http://schemas.microsoft.com/office/drawing/2014/main" id="{F4CC373D-B410-43E0-87ED-8C326CDA1CA5}"/>
              </a:ext>
            </a:extLst>
          </p:cNvPr>
          <p:cNvGraphicFramePr>
            <a:graphicFrameLocks noGrp="1"/>
          </p:cNvGraphicFramePr>
          <p:nvPr>
            <p:ph type="chart" sz="quarter" idx="13"/>
            <p:extLst>
              <p:ext uri="{D42A27DB-BD31-4B8C-83A1-F6EECF244321}">
                <p14:modId xmlns:p14="http://schemas.microsoft.com/office/powerpoint/2010/main" val="2489654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0AA318-CA08-4316-95AE-3DCDAB33D1D1}"/>
              </a:ext>
            </a:extLst>
          </p:cNvPr>
          <p:cNvSpPr>
            <a:spLocks noGrp="1"/>
          </p:cNvSpPr>
          <p:nvPr>
            <p:ph type="body" sz="quarter" idx="14"/>
          </p:nvPr>
        </p:nvSpPr>
        <p:spPr/>
        <p:txBody>
          <a:bodyPr/>
          <a:lstStyle/>
          <a:p>
            <a:r>
              <a:rPr lang="en-US"/>
              <a:t>10/08/2018 - 10/14/2018</a:t>
            </a:r>
          </a:p>
        </p:txBody>
      </p:sp>
      <p:sp>
        <p:nvSpPr>
          <p:cNvPr id="5" name="Footer Placeholder 4">
            <a:extLst>
              <a:ext uri="{FF2B5EF4-FFF2-40B4-BE49-F238E27FC236}">
                <a16:creationId xmlns:a16="http://schemas.microsoft.com/office/drawing/2014/main" id="{5CD86C2B-4C5C-456C-8A8B-F03A988739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3213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FC790-755F-48A7-821F-52660E71F4B8}"/>
              </a:ext>
            </a:extLst>
          </p:cNvPr>
          <p:cNvSpPr>
            <a:spLocks noGrp="1"/>
          </p:cNvSpPr>
          <p:nvPr>
            <p:ph type="title"/>
          </p:nvPr>
        </p:nvSpPr>
        <p:spPr/>
        <p:txBody>
          <a:bodyPr/>
          <a:lstStyle/>
          <a:p>
            <a:r>
              <a:rPr lang="en-US"/>
              <a:t>Facebook Engaged Users | Đời sống</a:t>
            </a:r>
          </a:p>
        </p:txBody>
      </p:sp>
      <p:graphicFrame>
        <p:nvGraphicFramePr>
          <p:cNvPr id="6" name="Chart Placeholder 5">
            <a:extLst>
              <a:ext uri="{FF2B5EF4-FFF2-40B4-BE49-F238E27FC236}">
                <a16:creationId xmlns:a16="http://schemas.microsoft.com/office/drawing/2014/main" id="{F00954F3-A8ED-4AE3-A652-825A7BF692F7}"/>
              </a:ext>
            </a:extLst>
          </p:cNvPr>
          <p:cNvGraphicFramePr>
            <a:graphicFrameLocks noGrp="1"/>
          </p:cNvGraphicFramePr>
          <p:nvPr>
            <p:ph type="chart" sz="quarter" idx="13"/>
            <p:extLst>
              <p:ext uri="{D42A27DB-BD31-4B8C-83A1-F6EECF244321}">
                <p14:modId xmlns:p14="http://schemas.microsoft.com/office/powerpoint/2010/main" val="3888708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3FB9D1-3B1D-4971-B1A4-1DC277C37264}"/>
              </a:ext>
            </a:extLst>
          </p:cNvPr>
          <p:cNvSpPr>
            <a:spLocks noGrp="1"/>
          </p:cNvSpPr>
          <p:nvPr>
            <p:ph type="body" sz="quarter" idx="14"/>
          </p:nvPr>
        </p:nvSpPr>
        <p:spPr/>
        <p:txBody>
          <a:bodyPr/>
          <a:lstStyle/>
          <a:p>
            <a:r>
              <a:rPr lang="en-US"/>
              <a:t>10/08/2018 - 10/14/2018</a:t>
            </a:r>
          </a:p>
        </p:txBody>
      </p:sp>
      <p:sp>
        <p:nvSpPr>
          <p:cNvPr id="5" name="Footer Placeholder 4">
            <a:extLst>
              <a:ext uri="{FF2B5EF4-FFF2-40B4-BE49-F238E27FC236}">
                <a16:creationId xmlns:a16="http://schemas.microsoft.com/office/drawing/2014/main" id="{49511540-7586-40D8-8D04-8806E6582F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2573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5BC57-E425-4942-BC69-C340FABB7CD1}"/>
              </a:ext>
            </a:extLst>
          </p:cNvPr>
          <p:cNvSpPr>
            <a:spLocks noGrp="1"/>
          </p:cNvSpPr>
          <p:nvPr>
            <p:ph type="title"/>
          </p:nvPr>
        </p:nvSpPr>
        <p:spPr/>
        <p:txBody>
          <a:bodyPr/>
          <a:lstStyle/>
          <a:p>
            <a:r>
              <a:rPr lang="en-US"/>
              <a:t>Facebook Own Posts | Đời sống</a:t>
            </a:r>
          </a:p>
        </p:txBody>
      </p:sp>
      <p:graphicFrame>
        <p:nvGraphicFramePr>
          <p:cNvPr id="6" name="Chart Placeholder 5">
            <a:extLst>
              <a:ext uri="{FF2B5EF4-FFF2-40B4-BE49-F238E27FC236}">
                <a16:creationId xmlns:a16="http://schemas.microsoft.com/office/drawing/2014/main" id="{EAEB45B1-0A9F-4B37-8A63-E08182B62022}"/>
              </a:ext>
            </a:extLst>
          </p:cNvPr>
          <p:cNvGraphicFramePr>
            <a:graphicFrameLocks noGrp="1"/>
          </p:cNvGraphicFramePr>
          <p:nvPr>
            <p:ph type="chart" sz="quarter" idx="13"/>
            <p:extLst>
              <p:ext uri="{D42A27DB-BD31-4B8C-83A1-F6EECF244321}">
                <p14:modId xmlns:p14="http://schemas.microsoft.com/office/powerpoint/2010/main" val="4152438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29D5CB-EE75-45C2-9E12-8EC1C3F1A70B}"/>
              </a:ext>
            </a:extLst>
          </p:cNvPr>
          <p:cNvSpPr>
            <a:spLocks noGrp="1"/>
          </p:cNvSpPr>
          <p:nvPr>
            <p:ph type="body" sz="quarter" idx="14"/>
          </p:nvPr>
        </p:nvSpPr>
        <p:spPr/>
        <p:txBody>
          <a:bodyPr/>
          <a:lstStyle/>
          <a:p>
            <a:r>
              <a:rPr lang="en-US"/>
              <a:t>10/08/2018 - 10/14/2018</a:t>
            </a:r>
          </a:p>
        </p:txBody>
      </p:sp>
      <p:sp>
        <p:nvSpPr>
          <p:cNvPr id="5" name="Footer Placeholder 4">
            <a:extLst>
              <a:ext uri="{FF2B5EF4-FFF2-40B4-BE49-F238E27FC236}">
                <a16:creationId xmlns:a16="http://schemas.microsoft.com/office/drawing/2014/main" id="{5A6E14C1-2E7E-43AC-B942-20EEC0C62A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6916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E27C3-A1D3-4165-96E9-A35D58A4136C}"/>
              </a:ext>
            </a:extLst>
          </p:cNvPr>
          <p:cNvSpPr>
            <a:spLocks noGrp="1"/>
          </p:cNvSpPr>
          <p:nvPr>
            <p:ph type="title"/>
          </p:nvPr>
        </p:nvSpPr>
        <p:spPr/>
        <p:txBody>
          <a:bodyPr/>
          <a:lstStyle/>
          <a:p>
            <a:r>
              <a:rPr lang="en-US"/>
              <a:t>Facebook Own Posts By Hour | Đời sống</a:t>
            </a:r>
          </a:p>
        </p:txBody>
      </p:sp>
      <p:graphicFrame>
        <p:nvGraphicFramePr>
          <p:cNvPr id="6" name="Chart Placeholder 5">
            <a:extLst>
              <a:ext uri="{FF2B5EF4-FFF2-40B4-BE49-F238E27FC236}">
                <a16:creationId xmlns:a16="http://schemas.microsoft.com/office/drawing/2014/main" id="{218918C4-03DA-466F-8527-950950155427}"/>
              </a:ext>
            </a:extLst>
          </p:cNvPr>
          <p:cNvGraphicFramePr>
            <a:graphicFrameLocks noGrp="1"/>
          </p:cNvGraphicFramePr>
          <p:nvPr>
            <p:ph type="chart" sz="quarter" idx="13"/>
            <p:extLst>
              <p:ext uri="{D42A27DB-BD31-4B8C-83A1-F6EECF244321}">
                <p14:modId xmlns:p14="http://schemas.microsoft.com/office/powerpoint/2010/main" val="417263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1CDDB2-D207-40E0-9A4B-D03F07B7376E}"/>
              </a:ext>
            </a:extLst>
          </p:cNvPr>
          <p:cNvSpPr>
            <a:spLocks noGrp="1"/>
          </p:cNvSpPr>
          <p:nvPr>
            <p:ph type="body" sz="quarter" idx="14"/>
          </p:nvPr>
        </p:nvSpPr>
        <p:spPr/>
        <p:txBody>
          <a:bodyPr/>
          <a:lstStyle/>
          <a:p>
            <a:r>
              <a:rPr lang="en-US"/>
              <a:t>10/08/2018 - 10/14/2018</a:t>
            </a:r>
          </a:p>
        </p:txBody>
      </p:sp>
      <p:sp>
        <p:nvSpPr>
          <p:cNvPr id="5" name="Footer Placeholder 4">
            <a:extLst>
              <a:ext uri="{FF2B5EF4-FFF2-40B4-BE49-F238E27FC236}">
                <a16:creationId xmlns:a16="http://schemas.microsoft.com/office/drawing/2014/main" id="{602E7E10-D5D0-4214-9425-3383686818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1152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B9284-478B-4276-8E1A-440312C72FCC}"/>
              </a:ext>
            </a:extLst>
          </p:cNvPr>
          <p:cNvSpPr>
            <a:spLocks noGrp="1"/>
          </p:cNvSpPr>
          <p:nvPr>
            <p:ph type="title"/>
          </p:nvPr>
        </p:nvSpPr>
        <p:spPr/>
        <p:txBody>
          <a:bodyPr/>
          <a:lstStyle/>
          <a:p>
            <a:r>
              <a:rPr lang="en-US"/>
              <a:t>Facebook Own Posts By Weekday | Đời sống</a:t>
            </a:r>
          </a:p>
        </p:txBody>
      </p:sp>
      <p:graphicFrame>
        <p:nvGraphicFramePr>
          <p:cNvPr id="6" name="Chart Placeholder 5">
            <a:extLst>
              <a:ext uri="{FF2B5EF4-FFF2-40B4-BE49-F238E27FC236}">
                <a16:creationId xmlns:a16="http://schemas.microsoft.com/office/drawing/2014/main" id="{90919F4F-1ABF-415C-B328-7884155F2533}"/>
              </a:ext>
            </a:extLst>
          </p:cNvPr>
          <p:cNvGraphicFramePr>
            <a:graphicFrameLocks noGrp="1"/>
          </p:cNvGraphicFramePr>
          <p:nvPr>
            <p:ph type="chart" sz="quarter" idx="13"/>
            <p:extLst>
              <p:ext uri="{D42A27DB-BD31-4B8C-83A1-F6EECF244321}">
                <p14:modId xmlns:p14="http://schemas.microsoft.com/office/powerpoint/2010/main" val="2272015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C06D70-AC34-4399-9C79-C230D19824B1}"/>
              </a:ext>
            </a:extLst>
          </p:cNvPr>
          <p:cNvSpPr>
            <a:spLocks noGrp="1"/>
          </p:cNvSpPr>
          <p:nvPr>
            <p:ph type="body" sz="quarter" idx="14"/>
          </p:nvPr>
        </p:nvSpPr>
        <p:spPr/>
        <p:txBody>
          <a:bodyPr/>
          <a:lstStyle/>
          <a:p>
            <a:r>
              <a:rPr lang="en-US"/>
              <a:t>10/08/2018 - 10/14/2018</a:t>
            </a:r>
          </a:p>
        </p:txBody>
      </p:sp>
      <p:sp>
        <p:nvSpPr>
          <p:cNvPr id="5" name="Footer Placeholder 4">
            <a:extLst>
              <a:ext uri="{FF2B5EF4-FFF2-40B4-BE49-F238E27FC236}">
                <a16:creationId xmlns:a16="http://schemas.microsoft.com/office/drawing/2014/main" id="{40DA4856-0E61-4093-9A65-1A3D0C9240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9565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2E269-E934-4199-BECF-01BECDE9C775}"/>
              </a:ext>
            </a:extLst>
          </p:cNvPr>
          <p:cNvSpPr>
            <a:spLocks noGrp="1"/>
          </p:cNvSpPr>
          <p:nvPr>
            <p:ph type="title"/>
          </p:nvPr>
        </p:nvSpPr>
        <p:spPr/>
        <p:txBody>
          <a:bodyPr/>
          <a:lstStyle/>
          <a:p>
            <a:r>
              <a:rPr lang="en-US"/>
              <a:t>Facebook Post Type Distribution Per Profile | Đời sống</a:t>
            </a:r>
          </a:p>
        </p:txBody>
      </p:sp>
      <p:graphicFrame>
        <p:nvGraphicFramePr>
          <p:cNvPr id="6" name="Chart Placeholder 5">
            <a:extLst>
              <a:ext uri="{FF2B5EF4-FFF2-40B4-BE49-F238E27FC236}">
                <a16:creationId xmlns:a16="http://schemas.microsoft.com/office/drawing/2014/main" id="{21932B2F-66FF-4AE3-AA14-0228D398A41C}"/>
              </a:ext>
            </a:extLst>
          </p:cNvPr>
          <p:cNvGraphicFramePr>
            <a:graphicFrameLocks noGrp="1"/>
          </p:cNvGraphicFramePr>
          <p:nvPr>
            <p:ph type="chart" sz="quarter" idx="13"/>
            <p:extLst>
              <p:ext uri="{D42A27DB-BD31-4B8C-83A1-F6EECF244321}">
                <p14:modId xmlns:p14="http://schemas.microsoft.com/office/powerpoint/2010/main" val="2913506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611AB3-A78A-4D06-BAC7-18E4C9541CDC}"/>
              </a:ext>
            </a:extLst>
          </p:cNvPr>
          <p:cNvSpPr>
            <a:spLocks noGrp="1"/>
          </p:cNvSpPr>
          <p:nvPr>
            <p:ph type="body" sz="quarter" idx="14"/>
          </p:nvPr>
        </p:nvSpPr>
        <p:spPr/>
        <p:txBody>
          <a:bodyPr/>
          <a:lstStyle/>
          <a:p>
            <a:r>
              <a:rPr lang="en-US"/>
              <a:t>10/08/2018 - 10/14/2018</a:t>
            </a:r>
          </a:p>
        </p:txBody>
      </p:sp>
      <p:sp>
        <p:nvSpPr>
          <p:cNvPr id="5" name="Footer Placeholder 4">
            <a:extLst>
              <a:ext uri="{FF2B5EF4-FFF2-40B4-BE49-F238E27FC236}">
                <a16:creationId xmlns:a16="http://schemas.microsoft.com/office/drawing/2014/main" id="{2F81E962-B824-4E57-BFD3-AA934492E4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1710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0A662-F9C1-4A2C-A024-70F1DC3F1E8A}"/>
              </a:ext>
            </a:extLst>
          </p:cNvPr>
          <p:cNvSpPr>
            <a:spLocks noGrp="1"/>
          </p:cNvSpPr>
          <p:nvPr>
            <p:ph type="title"/>
          </p:nvPr>
        </p:nvSpPr>
        <p:spPr/>
        <p:txBody>
          <a:bodyPr/>
          <a:lstStyle/>
          <a:p>
            <a:r>
              <a:rPr lang="en-US"/>
              <a:t>Facebook Interaction Rate By Post Type | Đời sống</a:t>
            </a:r>
          </a:p>
        </p:txBody>
      </p:sp>
      <p:graphicFrame>
        <p:nvGraphicFramePr>
          <p:cNvPr id="6" name="Chart Placeholder 5">
            <a:extLst>
              <a:ext uri="{FF2B5EF4-FFF2-40B4-BE49-F238E27FC236}">
                <a16:creationId xmlns:a16="http://schemas.microsoft.com/office/drawing/2014/main" id="{810FE7A3-0B23-4BF2-BFB8-9C514A1A62C6}"/>
              </a:ext>
            </a:extLst>
          </p:cNvPr>
          <p:cNvGraphicFramePr>
            <a:graphicFrameLocks noGrp="1"/>
          </p:cNvGraphicFramePr>
          <p:nvPr>
            <p:ph type="chart" sz="quarter" idx="13"/>
            <p:extLst>
              <p:ext uri="{D42A27DB-BD31-4B8C-83A1-F6EECF244321}">
                <p14:modId xmlns:p14="http://schemas.microsoft.com/office/powerpoint/2010/main" val="277631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5C4DEB-A9D6-4B32-8DE5-9E3C5933055A}"/>
              </a:ext>
            </a:extLst>
          </p:cNvPr>
          <p:cNvSpPr>
            <a:spLocks noGrp="1"/>
          </p:cNvSpPr>
          <p:nvPr>
            <p:ph type="body" sz="quarter" idx="14"/>
          </p:nvPr>
        </p:nvSpPr>
        <p:spPr/>
        <p:txBody>
          <a:bodyPr/>
          <a:lstStyle/>
          <a:p>
            <a:r>
              <a:rPr lang="en-US"/>
              <a:t>10/08/2018 - 10/14/2018</a:t>
            </a:r>
          </a:p>
        </p:txBody>
      </p:sp>
      <p:sp>
        <p:nvSpPr>
          <p:cNvPr id="5" name="Footer Placeholder 4">
            <a:extLst>
              <a:ext uri="{FF2B5EF4-FFF2-40B4-BE49-F238E27FC236}">
                <a16:creationId xmlns:a16="http://schemas.microsoft.com/office/drawing/2014/main" id="{47CB43B1-C744-4052-B09D-05FF575747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75035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A7F62-A1A3-433D-A3E6-9143EE79B3CD}"/>
              </a:ext>
            </a:extLst>
          </p:cNvPr>
          <p:cNvSpPr>
            <a:spLocks noGrp="1"/>
          </p:cNvSpPr>
          <p:nvPr>
            <p:ph type="title"/>
          </p:nvPr>
        </p:nvSpPr>
        <p:spPr/>
        <p:txBody>
          <a:bodyPr/>
          <a:lstStyle/>
          <a:p>
            <a:r>
              <a:rPr lang="en-US"/>
              <a:t>Facebook Fans Table | Đời sống</a:t>
            </a:r>
          </a:p>
        </p:txBody>
      </p:sp>
      <p:graphicFrame>
        <p:nvGraphicFramePr>
          <p:cNvPr id="5" name="Table Placeholder 4">
            <a:extLst>
              <a:ext uri="{FF2B5EF4-FFF2-40B4-BE49-F238E27FC236}">
                <a16:creationId xmlns:a16="http://schemas.microsoft.com/office/drawing/2014/main" id="{66074ABE-CDB9-4BC8-BEF4-33EFCDED67D1}"/>
              </a:ext>
            </a:extLst>
          </p:cNvPr>
          <p:cNvGraphicFramePr>
            <a:graphicFrameLocks noGrp="1"/>
          </p:cNvGraphicFramePr>
          <p:nvPr>
            <p:ph type="tbl" sz="quarter" idx="13"/>
            <p:extLst>
              <p:ext uri="{D42A27DB-BD31-4B8C-83A1-F6EECF244321}">
                <p14:modId xmlns:p14="http://schemas.microsoft.com/office/powerpoint/2010/main" val="2288233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9934903"/>
                    </a:ext>
                  </a:extLst>
                </a:gridCol>
                <a:gridCol w="1234440">
                  <a:extLst>
                    <a:ext uri="{9D8B030D-6E8A-4147-A177-3AD203B41FA5}">
                      <a16:colId xmlns:a16="http://schemas.microsoft.com/office/drawing/2014/main" val="1151170670"/>
                    </a:ext>
                  </a:extLst>
                </a:gridCol>
                <a:gridCol w="822960">
                  <a:extLst>
                    <a:ext uri="{9D8B030D-6E8A-4147-A177-3AD203B41FA5}">
                      <a16:colId xmlns:a16="http://schemas.microsoft.com/office/drawing/2014/main" val="99998069"/>
                    </a:ext>
                  </a:extLst>
                </a:gridCol>
                <a:gridCol w="822960">
                  <a:extLst>
                    <a:ext uri="{9D8B030D-6E8A-4147-A177-3AD203B41FA5}">
                      <a16:colId xmlns:a16="http://schemas.microsoft.com/office/drawing/2014/main" val="3399854701"/>
                    </a:ext>
                  </a:extLst>
                </a:gridCol>
                <a:gridCol w="822960">
                  <a:extLst>
                    <a:ext uri="{9D8B030D-6E8A-4147-A177-3AD203B41FA5}">
                      <a16:colId xmlns:a16="http://schemas.microsoft.com/office/drawing/2014/main" val="3031833950"/>
                    </a:ext>
                  </a:extLst>
                </a:gridCol>
                <a:gridCol w="822960">
                  <a:extLst>
                    <a:ext uri="{9D8B030D-6E8A-4147-A177-3AD203B41FA5}">
                      <a16:colId xmlns:a16="http://schemas.microsoft.com/office/drawing/2014/main" val="3822030454"/>
                    </a:ext>
                  </a:extLst>
                </a:gridCol>
                <a:gridCol w="822960">
                  <a:extLst>
                    <a:ext uri="{9D8B030D-6E8A-4147-A177-3AD203B41FA5}">
                      <a16:colId xmlns:a16="http://schemas.microsoft.com/office/drawing/2014/main" val="3269950510"/>
                    </a:ext>
                  </a:extLst>
                </a:gridCol>
                <a:gridCol w="822960">
                  <a:extLst>
                    <a:ext uri="{9D8B030D-6E8A-4147-A177-3AD203B41FA5}">
                      <a16:colId xmlns:a16="http://schemas.microsoft.com/office/drawing/2014/main" val="42232894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842313840"/>
                  </a:ext>
                </a:extLst>
              </a:tr>
              <a:tr h="370840">
                <a:tc>
                  <a:txBody>
                    <a:bodyPr/>
                    <a:lstStyle/>
                    <a:p>
                      <a:r>
                        <a:rPr lang="en-US" sz="1000"/>
                        <a:t>Đời sống</a:t>
                      </a:r>
                    </a:p>
                  </a:txBody>
                  <a:tcPr/>
                </a:tc>
                <a:tc>
                  <a:txBody>
                    <a:bodyPr/>
                    <a:lstStyle/>
                    <a:p>
                      <a:r>
                        <a:rPr lang="en-US" sz="1000"/>
                        <a:t>1342792</a:t>
                      </a:r>
                    </a:p>
                  </a:txBody>
                  <a:tcPr/>
                </a:tc>
                <a:tc>
                  <a:txBody>
                    <a:bodyPr/>
                    <a:lstStyle/>
                    <a:p>
                      <a:r>
                        <a:rPr lang="en-US" sz="1000"/>
                        <a:t>16166</a:t>
                      </a:r>
                    </a:p>
                  </a:txBody>
                  <a:tcPr/>
                </a:tc>
                <a:tc>
                  <a:txBody>
                    <a:bodyPr/>
                    <a:lstStyle/>
                    <a:p>
                      <a:r>
                        <a:rPr lang="en-US" sz="1000"/>
                        <a:t>1.2 %</a:t>
                      </a:r>
                    </a:p>
                  </a:txBody>
                  <a:tcPr/>
                </a:tc>
                <a:tc>
                  <a:txBody>
                    <a:bodyPr/>
                    <a:lstStyle/>
                    <a:p>
                      <a:r>
                        <a:rPr lang="en-US" sz="1000"/>
                        <a:t>34766</a:t>
                      </a:r>
                    </a:p>
                  </a:txBody>
                  <a:tcPr/>
                </a:tc>
                <a:tc>
                  <a:txBody>
                    <a:bodyPr/>
                    <a:lstStyle/>
                    <a:p>
                      <a:r>
                        <a:rPr lang="en-US" sz="1000"/>
                        <a:t>2.7 %</a:t>
                      </a:r>
                    </a:p>
                  </a:txBody>
                  <a:tcPr/>
                </a:tc>
                <a:tc>
                  <a:txBody>
                    <a:bodyPr/>
                    <a:lstStyle/>
                    <a:p>
                      <a:r>
                        <a:rPr lang="en-US" sz="1000"/>
                        <a:t>118155</a:t>
                      </a:r>
                    </a:p>
                  </a:txBody>
                  <a:tcPr/>
                </a:tc>
                <a:tc>
                  <a:txBody>
                    <a:bodyPr/>
                    <a:lstStyle/>
                    <a:p>
                      <a:r>
                        <a:rPr lang="en-US" sz="1000"/>
                        <a:t>9.6 %</a:t>
                      </a:r>
                    </a:p>
                  </a:txBody>
                  <a:tcPr/>
                </a:tc>
                <a:extLst>
                  <a:ext uri="{0D108BD9-81ED-4DB2-BD59-A6C34878D82A}">
                    <a16:rowId xmlns:a16="http://schemas.microsoft.com/office/drawing/2014/main" val="473299396"/>
                  </a:ext>
                </a:extLst>
              </a:tr>
            </a:tbl>
          </a:graphicData>
        </a:graphic>
      </p:graphicFrame>
      <p:sp>
        <p:nvSpPr>
          <p:cNvPr id="4" name="Text Placeholder 3">
            <a:extLst>
              <a:ext uri="{FF2B5EF4-FFF2-40B4-BE49-F238E27FC236}">
                <a16:creationId xmlns:a16="http://schemas.microsoft.com/office/drawing/2014/main" id="{C6113963-2534-4AA0-BB7C-D96B716CFC12}"/>
              </a:ext>
            </a:extLst>
          </p:cNvPr>
          <p:cNvSpPr>
            <a:spLocks noGrp="1"/>
          </p:cNvSpPr>
          <p:nvPr>
            <p:ph type="body" sz="quarter" idx="14"/>
          </p:nvPr>
        </p:nvSpPr>
        <p:spPr/>
        <p:txBody>
          <a:bodyPr/>
          <a:lstStyle/>
          <a:p>
            <a:r>
              <a:rPr lang="en-US"/>
              <a:t>09/14/2018 - 10/14/2018</a:t>
            </a:r>
          </a:p>
        </p:txBody>
      </p:sp>
    </p:spTree>
    <p:extLst>
      <p:ext uri="{BB962C8B-B14F-4D97-AF65-F5344CB8AC3E}">
        <p14:creationId xmlns:p14="http://schemas.microsoft.com/office/powerpoint/2010/main" val="21436313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F28C7-7C8A-4447-BC78-A87BF546DFE3}"/>
              </a:ext>
            </a:extLst>
          </p:cNvPr>
          <p:cNvSpPr>
            <a:spLocks noGrp="1"/>
          </p:cNvSpPr>
          <p:nvPr>
            <p:ph type="title"/>
          </p:nvPr>
        </p:nvSpPr>
        <p:spPr/>
        <p:txBody>
          <a:bodyPr/>
          <a:lstStyle/>
          <a:p>
            <a:r>
              <a:rPr lang="en-US"/>
              <a:t>Facebook Fan Demographics | Đời sống</a:t>
            </a:r>
          </a:p>
        </p:txBody>
      </p:sp>
      <p:graphicFrame>
        <p:nvGraphicFramePr>
          <p:cNvPr id="6" name="Chart Placeholder 5">
            <a:extLst>
              <a:ext uri="{FF2B5EF4-FFF2-40B4-BE49-F238E27FC236}">
                <a16:creationId xmlns:a16="http://schemas.microsoft.com/office/drawing/2014/main" id="{47E632BD-B9D8-4A04-BF40-66BA5AE394CC}"/>
              </a:ext>
            </a:extLst>
          </p:cNvPr>
          <p:cNvGraphicFramePr>
            <a:graphicFrameLocks noGrp="1"/>
          </p:cNvGraphicFramePr>
          <p:nvPr>
            <p:ph type="chart" sz="quarter" idx="13"/>
            <p:extLst>
              <p:ext uri="{D42A27DB-BD31-4B8C-83A1-F6EECF244321}">
                <p14:modId xmlns:p14="http://schemas.microsoft.com/office/powerpoint/2010/main" val="3128344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48F49E-EB84-4501-99E0-CA63799AEB4D}"/>
              </a:ext>
            </a:extLst>
          </p:cNvPr>
          <p:cNvSpPr>
            <a:spLocks noGrp="1"/>
          </p:cNvSpPr>
          <p:nvPr>
            <p:ph type="body" sz="quarter" idx="14"/>
          </p:nvPr>
        </p:nvSpPr>
        <p:spPr/>
        <p:txBody>
          <a:bodyPr/>
          <a:lstStyle/>
          <a:p>
            <a:r>
              <a:rPr lang="en-US"/>
              <a:t>10/08/2018 - 10/14/2018</a:t>
            </a:r>
          </a:p>
        </p:txBody>
      </p:sp>
      <p:sp>
        <p:nvSpPr>
          <p:cNvPr id="5" name="Footer Placeholder 4">
            <a:extLst>
              <a:ext uri="{FF2B5EF4-FFF2-40B4-BE49-F238E27FC236}">
                <a16:creationId xmlns:a16="http://schemas.microsoft.com/office/drawing/2014/main" id="{BE9C1043-EACB-4C59-9B56-8C230ECB13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2907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FA64-DF47-42E0-8D25-992D5487BA9B}"/>
              </a:ext>
            </a:extLst>
          </p:cNvPr>
          <p:cNvSpPr>
            <a:spLocks noGrp="1"/>
          </p:cNvSpPr>
          <p:nvPr>
            <p:ph type="title"/>
          </p:nvPr>
        </p:nvSpPr>
        <p:spPr/>
        <p:txBody>
          <a:bodyPr/>
          <a:lstStyle/>
          <a:p>
            <a:r>
              <a:rPr lang="en-US"/>
              <a:t>Facebook Key Metrics Table | Đời sống</a:t>
            </a:r>
          </a:p>
        </p:txBody>
      </p:sp>
      <p:graphicFrame>
        <p:nvGraphicFramePr>
          <p:cNvPr id="5" name="Table Placeholder 4">
            <a:extLst>
              <a:ext uri="{FF2B5EF4-FFF2-40B4-BE49-F238E27FC236}">
                <a16:creationId xmlns:a16="http://schemas.microsoft.com/office/drawing/2014/main" id="{74F8E24E-8C27-49F3-93D3-09333D068887}"/>
              </a:ext>
            </a:extLst>
          </p:cNvPr>
          <p:cNvGraphicFramePr>
            <a:graphicFrameLocks noGrp="1"/>
          </p:cNvGraphicFramePr>
          <p:nvPr>
            <p:ph type="tbl" sz="quarter" idx="13"/>
            <p:extLst>
              <p:ext uri="{D42A27DB-BD31-4B8C-83A1-F6EECF244321}">
                <p14:modId xmlns:p14="http://schemas.microsoft.com/office/powerpoint/2010/main" val="75501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075116359"/>
                    </a:ext>
                  </a:extLst>
                </a:gridCol>
                <a:gridCol w="411480">
                  <a:extLst>
                    <a:ext uri="{9D8B030D-6E8A-4147-A177-3AD203B41FA5}">
                      <a16:colId xmlns:a16="http://schemas.microsoft.com/office/drawing/2014/main" val="2804151866"/>
                    </a:ext>
                  </a:extLst>
                </a:gridCol>
                <a:gridCol w="304495">
                  <a:extLst>
                    <a:ext uri="{9D8B030D-6E8A-4147-A177-3AD203B41FA5}">
                      <a16:colId xmlns:a16="http://schemas.microsoft.com/office/drawing/2014/main" val="2517249882"/>
                    </a:ext>
                  </a:extLst>
                </a:gridCol>
                <a:gridCol w="304495">
                  <a:extLst>
                    <a:ext uri="{9D8B030D-6E8A-4147-A177-3AD203B41FA5}">
                      <a16:colId xmlns:a16="http://schemas.microsoft.com/office/drawing/2014/main" val="2123739780"/>
                    </a:ext>
                  </a:extLst>
                </a:gridCol>
                <a:gridCol w="304495">
                  <a:extLst>
                    <a:ext uri="{9D8B030D-6E8A-4147-A177-3AD203B41FA5}">
                      <a16:colId xmlns:a16="http://schemas.microsoft.com/office/drawing/2014/main" val="1582353126"/>
                    </a:ext>
                  </a:extLst>
                </a:gridCol>
                <a:gridCol w="304495">
                  <a:extLst>
                    <a:ext uri="{9D8B030D-6E8A-4147-A177-3AD203B41FA5}">
                      <a16:colId xmlns:a16="http://schemas.microsoft.com/office/drawing/2014/main" val="2943183079"/>
                    </a:ext>
                  </a:extLst>
                </a:gridCol>
                <a:gridCol w="304495">
                  <a:extLst>
                    <a:ext uri="{9D8B030D-6E8A-4147-A177-3AD203B41FA5}">
                      <a16:colId xmlns:a16="http://schemas.microsoft.com/office/drawing/2014/main" val="2449855454"/>
                    </a:ext>
                  </a:extLst>
                </a:gridCol>
                <a:gridCol w="304495">
                  <a:extLst>
                    <a:ext uri="{9D8B030D-6E8A-4147-A177-3AD203B41FA5}">
                      <a16:colId xmlns:a16="http://schemas.microsoft.com/office/drawing/2014/main" val="731199209"/>
                    </a:ext>
                  </a:extLst>
                </a:gridCol>
                <a:gridCol w="304495">
                  <a:extLst>
                    <a:ext uri="{9D8B030D-6E8A-4147-A177-3AD203B41FA5}">
                      <a16:colId xmlns:a16="http://schemas.microsoft.com/office/drawing/2014/main" val="3974696545"/>
                    </a:ext>
                  </a:extLst>
                </a:gridCol>
                <a:gridCol w="304495">
                  <a:extLst>
                    <a:ext uri="{9D8B030D-6E8A-4147-A177-3AD203B41FA5}">
                      <a16:colId xmlns:a16="http://schemas.microsoft.com/office/drawing/2014/main" val="3076277305"/>
                    </a:ext>
                  </a:extLst>
                </a:gridCol>
                <a:gridCol w="304495">
                  <a:extLst>
                    <a:ext uri="{9D8B030D-6E8A-4147-A177-3AD203B41FA5}">
                      <a16:colId xmlns:a16="http://schemas.microsoft.com/office/drawing/2014/main" val="416782448"/>
                    </a:ext>
                  </a:extLst>
                </a:gridCol>
                <a:gridCol w="304495">
                  <a:extLst>
                    <a:ext uri="{9D8B030D-6E8A-4147-A177-3AD203B41FA5}">
                      <a16:colId xmlns:a16="http://schemas.microsoft.com/office/drawing/2014/main" val="2662395948"/>
                    </a:ext>
                  </a:extLst>
                </a:gridCol>
                <a:gridCol w="304495">
                  <a:extLst>
                    <a:ext uri="{9D8B030D-6E8A-4147-A177-3AD203B41FA5}">
                      <a16:colId xmlns:a16="http://schemas.microsoft.com/office/drawing/2014/main" val="1981725121"/>
                    </a:ext>
                  </a:extLst>
                </a:gridCol>
                <a:gridCol w="304495">
                  <a:extLst>
                    <a:ext uri="{9D8B030D-6E8A-4147-A177-3AD203B41FA5}">
                      <a16:colId xmlns:a16="http://schemas.microsoft.com/office/drawing/2014/main" val="3508449910"/>
                    </a:ext>
                  </a:extLst>
                </a:gridCol>
                <a:gridCol w="304495">
                  <a:extLst>
                    <a:ext uri="{9D8B030D-6E8A-4147-A177-3AD203B41FA5}">
                      <a16:colId xmlns:a16="http://schemas.microsoft.com/office/drawing/2014/main" val="1443524016"/>
                    </a:ext>
                  </a:extLst>
                </a:gridCol>
                <a:gridCol w="304495">
                  <a:extLst>
                    <a:ext uri="{9D8B030D-6E8A-4147-A177-3AD203B41FA5}">
                      <a16:colId xmlns:a16="http://schemas.microsoft.com/office/drawing/2014/main" val="1972075380"/>
                    </a:ext>
                  </a:extLst>
                </a:gridCol>
                <a:gridCol w="304495">
                  <a:extLst>
                    <a:ext uri="{9D8B030D-6E8A-4147-A177-3AD203B41FA5}">
                      <a16:colId xmlns:a16="http://schemas.microsoft.com/office/drawing/2014/main" val="3020018008"/>
                    </a:ext>
                  </a:extLst>
                </a:gridCol>
                <a:gridCol w="304495">
                  <a:extLst>
                    <a:ext uri="{9D8B030D-6E8A-4147-A177-3AD203B41FA5}">
                      <a16:colId xmlns:a16="http://schemas.microsoft.com/office/drawing/2014/main" val="2016207488"/>
                    </a:ext>
                  </a:extLst>
                </a:gridCol>
                <a:gridCol w="304495">
                  <a:extLst>
                    <a:ext uri="{9D8B030D-6E8A-4147-A177-3AD203B41FA5}">
                      <a16:colId xmlns:a16="http://schemas.microsoft.com/office/drawing/2014/main" val="2464371236"/>
                    </a:ext>
                  </a:extLst>
                </a:gridCol>
                <a:gridCol w="304495">
                  <a:extLst>
                    <a:ext uri="{9D8B030D-6E8A-4147-A177-3AD203B41FA5}">
                      <a16:colId xmlns:a16="http://schemas.microsoft.com/office/drawing/2014/main" val="2357908515"/>
                    </a:ext>
                  </a:extLst>
                </a:gridCol>
                <a:gridCol w="304495">
                  <a:extLst>
                    <a:ext uri="{9D8B030D-6E8A-4147-A177-3AD203B41FA5}">
                      <a16:colId xmlns:a16="http://schemas.microsoft.com/office/drawing/2014/main" val="1420674924"/>
                    </a:ext>
                  </a:extLst>
                </a:gridCol>
                <a:gridCol w="304495">
                  <a:extLst>
                    <a:ext uri="{9D8B030D-6E8A-4147-A177-3AD203B41FA5}">
                      <a16:colId xmlns:a16="http://schemas.microsoft.com/office/drawing/2014/main" val="2841805463"/>
                    </a:ext>
                  </a:extLst>
                </a:gridCol>
                <a:gridCol w="304495">
                  <a:extLst>
                    <a:ext uri="{9D8B030D-6E8A-4147-A177-3AD203B41FA5}">
                      <a16:colId xmlns:a16="http://schemas.microsoft.com/office/drawing/2014/main" val="42857890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42120424"/>
                  </a:ext>
                </a:extLst>
              </a:tr>
              <a:tr h="370840">
                <a:tc>
                  <a:txBody>
                    <a:bodyPr/>
                    <a:lstStyle/>
                    <a:p>
                      <a:r>
                        <a:rPr lang="en-US" sz="1000"/>
                        <a:t>Đời sống</a:t>
                      </a:r>
                    </a:p>
                  </a:txBody>
                  <a:tcPr/>
                </a:tc>
                <a:tc>
                  <a:txBody>
                    <a:bodyPr/>
                    <a:lstStyle/>
                    <a:p>
                      <a:r>
                        <a:rPr lang="en-US" sz="1000"/>
                        <a:t>1342792</a:t>
                      </a:r>
                    </a:p>
                  </a:txBody>
                  <a:tcPr/>
                </a:tc>
                <a:tc>
                  <a:txBody>
                    <a:bodyPr/>
                    <a:lstStyle/>
                    <a:p>
                      <a:r>
                        <a:rPr lang="en-US" sz="1000"/>
                        <a:t>34766</a:t>
                      </a:r>
                    </a:p>
                  </a:txBody>
                  <a:tcPr/>
                </a:tc>
                <a:tc>
                  <a:txBody>
                    <a:bodyPr/>
                    <a:lstStyle/>
                    <a:p>
                      <a:r>
                        <a:rPr lang="en-US" sz="1000"/>
                        <a:t>524</a:t>
                      </a:r>
                    </a:p>
                  </a:txBody>
                  <a:tcPr/>
                </a:tc>
                <a:tc>
                  <a:txBody>
                    <a:bodyPr/>
                    <a:lstStyle/>
                    <a:p>
                      <a:r>
                        <a:rPr lang="en-US" sz="1000"/>
                        <a:t>442</a:t>
                      </a:r>
                    </a:p>
                  </a:txBody>
                  <a:tcPr/>
                </a:tc>
                <a:tc>
                  <a:txBody>
                    <a:bodyPr/>
                    <a:lstStyle/>
                    <a:p>
                      <a:r>
                        <a:rPr lang="en-US" sz="1000"/>
                        <a:t>19</a:t>
                      </a:r>
                    </a:p>
                  </a:txBody>
                  <a:tcPr/>
                </a:tc>
                <a:tc>
                  <a:txBody>
                    <a:bodyPr/>
                    <a:lstStyle/>
                    <a:p>
                      <a:r>
                        <a:rPr lang="en-US" sz="1000"/>
                        <a:t>1</a:t>
                      </a:r>
                    </a:p>
                  </a:txBody>
                  <a:tcPr/>
                </a:tc>
                <a:tc>
                  <a:txBody>
                    <a:bodyPr/>
                    <a:lstStyle/>
                    <a:p>
                      <a:r>
                        <a:rPr lang="en-US" sz="1000"/>
                        <a:t>62</a:t>
                      </a:r>
                    </a:p>
                  </a:txBody>
                  <a:tcPr/>
                </a:tc>
                <a:tc>
                  <a:txBody>
                    <a:bodyPr/>
                    <a:lstStyle/>
                    <a:p>
                      <a:r>
                        <a:rPr lang="en-US" sz="1000"/>
                        <a:t>299874</a:t>
                      </a:r>
                    </a:p>
                  </a:txBody>
                  <a:tcPr/>
                </a:tc>
                <a:tc>
                  <a:txBody>
                    <a:bodyPr/>
                    <a:lstStyle/>
                    <a:p>
                      <a:r>
                        <a:rPr lang="en-US" sz="1000"/>
                        <a:t>3519</a:t>
                      </a:r>
                    </a:p>
                  </a:txBody>
                  <a:tcPr/>
                </a:tc>
                <a:tc>
                  <a:txBody>
                    <a:bodyPr/>
                    <a:lstStyle/>
                    <a:p>
                      <a:r>
                        <a:rPr lang="en-US" sz="1000"/>
                        <a:t>242291</a:t>
                      </a:r>
                    </a:p>
                  </a:txBody>
                  <a:tcPr/>
                </a:tc>
                <a:tc>
                  <a:txBody>
                    <a:bodyPr/>
                    <a:lstStyle/>
                    <a:p>
                      <a:r>
                        <a:rPr lang="en-US" sz="1000"/>
                        <a:t>22304</a:t>
                      </a:r>
                    </a:p>
                  </a:txBody>
                  <a:tcPr/>
                </a:tc>
                <a:tc>
                  <a:txBody>
                    <a:bodyPr/>
                    <a:lstStyle/>
                    <a:p>
                      <a:r>
                        <a:rPr lang="en-US" sz="1000"/>
                        <a:t>22245</a:t>
                      </a:r>
                    </a:p>
                  </a:txBody>
                  <a:tcPr/>
                </a:tc>
                <a:tc>
                  <a:txBody>
                    <a:bodyPr/>
                    <a:lstStyle/>
                    <a:p>
                      <a:r>
                        <a:rPr lang="en-US" sz="1000"/>
                        <a:t>2202</a:t>
                      </a:r>
                    </a:p>
                  </a:txBody>
                  <a:tcPr/>
                </a:tc>
                <a:tc>
                  <a:txBody>
                    <a:bodyPr/>
                    <a:lstStyle/>
                    <a:p>
                      <a:r>
                        <a:rPr lang="en-US" sz="1000"/>
                        <a:t>7313</a:t>
                      </a:r>
                    </a:p>
                  </a:txBody>
                  <a:tcPr/>
                </a:tc>
                <a:tc>
                  <a:txBody>
                    <a:bodyPr/>
                    <a:lstStyle/>
                    <a:p>
                      <a:r>
                        <a:rPr lang="en-US" sz="1000"/>
                        <a:t>3519</a:t>
                      </a:r>
                    </a:p>
                  </a:txBody>
                  <a:tcPr/>
                </a:tc>
                <a:tc>
                  <a:txBody>
                    <a:bodyPr/>
                    <a:lstStyle/>
                    <a:p>
                      <a:r>
                        <a:rPr lang="en-US" sz="1000"/>
                        <a:t>70607</a:t>
                      </a:r>
                    </a:p>
                  </a:txBody>
                  <a:tcPr/>
                </a:tc>
                <a:tc>
                  <a:txBody>
                    <a:bodyPr/>
                    <a:lstStyle/>
                    <a:p>
                      <a:r>
                        <a:rPr lang="en-US" sz="1000"/>
                        <a:t>122225</a:t>
                      </a:r>
                    </a:p>
                  </a:txBody>
                  <a:tcPr/>
                </a:tc>
                <a:tc>
                  <a:txBody>
                    <a:bodyPr/>
                    <a:lstStyle/>
                    <a:p>
                      <a:r>
                        <a:rPr lang="en-US" sz="1000"/>
                        <a:t>492706</a:t>
                      </a:r>
                    </a:p>
                  </a:txBody>
                  <a:tcPr/>
                </a:tc>
                <a:tc>
                  <a:txBody>
                    <a:bodyPr/>
                    <a:lstStyle/>
                    <a:p>
                      <a:r>
                        <a:rPr lang="en-US" sz="1000"/>
                        <a:t>0</a:t>
                      </a:r>
                    </a:p>
                  </a:txBody>
                  <a:tcPr/>
                </a:tc>
                <a:tc>
                  <a:txBody>
                    <a:bodyPr/>
                    <a:lstStyle/>
                    <a:p>
                      <a:r>
                        <a:rPr lang="en-US" sz="1000"/>
                        <a:t>0</a:t>
                      </a:r>
                    </a:p>
                  </a:txBody>
                  <a:tcPr/>
                </a:tc>
                <a:tc>
                  <a:txBody>
                    <a:bodyPr/>
                    <a:lstStyle/>
                    <a:p>
                      <a:r>
                        <a:rPr lang="en-US" sz="1000"/>
                        <a:t>0.0709 %</a:t>
                      </a:r>
                    </a:p>
                  </a:txBody>
                  <a:tcPr/>
                </a:tc>
                <a:tc>
                  <a:txBody>
                    <a:bodyPr/>
                    <a:lstStyle/>
                    <a:p>
                      <a:r>
                        <a:rPr lang="en-US" sz="1000"/>
                        <a:t>0.0 %</a:t>
                      </a:r>
                    </a:p>
                  </a:txBody>
                  <a:tcPr/>
                </a:tc>
                <a:extLst>
                  <a:ext uri="{0D108BD9-81ED-4DB2-BD59-A6C34878D82A}">
                    <a16:rowId xmlns:a16="http://schemas.microsoft.com/office/drawing/2014/main" val="4171158557"/>
                  </a:ext>
                </a:extLst>
              </a:tr>
            </a:tbl>
          </a:graphicData>
        </a:graphic>
      </p:graphicFrame>
      <p:sp>
        <p:nvSpPr>
          <p:cNvPr id="4" name="Text Placeholder 3">
            <a:extLst>
              <a:ext uri="{FF2B5EF4-FFF2-40B4-BE49-F238E27FC236}">
                <a16:creationId xmlns:a16="http://schemas.microsoft.com/office/drawing/2014/main" id="{31794A4A-8A23-40F0-BDAF-9D1A233D2187}"/>
              </a:ext>
            </a:extLst>
          </p:cNvPr>
          <p:cNvSpPr>
            <a:spLocks noGrp="1"/>
          </p:cNvSpPr>
          <p:nvPr>
            <p:ph type="body" sz="quarter" idx="14"/>
          </p:nvPr>
        </p:nvSpPr>
        <p:spPr/>
        <p:txBody>
          <a:bodyPr/>
          <a:lstStyle/>
          <a:p>
            <a:r>
              <a:rPr lang="en-US"/>
              <a:t>10/08/2018 - 10/14/2018</a:t>
            </a:r>
          </a:p>
        </p:txBody>
      </p:sp>
    </p:spTree>
    <p:extLst>
      <p:ext uri="{BB962C8B-B14F-4D97-AF65-F5344CB8AC3E}">
        <p14:creationId xmlns:p14="http://schemas.microsoft.com/office/powerpoint/2010/main" val="1994674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1B79F-5DEF-4C74-8738-69A8E3F20F99}"/>
              </a:ext>
            </a:extLst>
          </p:cNvPr>
          <p:cNvSpPr>
            <a:spLocks noGrp="1"/>
          </p:cNvSpPr>
          <p:nvPr>
            <p:ph type="title"/>
          </p:nvPr>
        </p:nvSpPr>
        <p:spPr/>
        <p:txBody>
          <a:bodyPr/>
          <a:lstStyle/>
          <a:p>
            <a:r>
              <a:rPr lang="en-US"/>
              <a:t>Facebook Average Interactions Per Post | Đời sống</a:t>
            </a:r>
          </a:p>
        </p:txBody>
      </p:sp>
      <p:graphicFrame>
        <p:nvGraphicFramePr>
          <p:cNvPr id="6" name="Chart Placeholder 5">
            <a:extLst>
              <a:ext uri="{FF2B5EF4-FFF2-40B4-BE49-F238E27FC236}">
                <a16:creationId xmlns:a16="http://schemas.microsoft.com/office/drawing/2014/main" id="{3123A7CD-5B6F-4F39-8F70-A8D82C21D3C0}"/>
              </a:ext>
            </a:extLst>
          </p:cNvPr>
          <p:cNvGraphicFramePr>
            <a:graphicFrameLocks noGrp="1"/>
          </p:cNvGraphicFramePr>
          <p:nvPr>
            <p:ph type="chart" sz="quarter" idx="13"/>
            <p:extLst>
              <p:ext uri="{D42A27DB-BD31-4B8C-83A1-F6EECF244321}">
                <p14:modId xmlns:p14="http://schemas.microsoft.com/office/powerpoint/2010/main" val="1965404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FE2736-E8CC-4634-BEBC-EDE34723563B}"/>
              </a:ext>
            </a:extLst>
          </p:cNvPr>
          <p:cNvSpPr>
            <a:spLocks noGrp="1"/>
          </p:cNvSpPr>
          <p:nvPr>
            <p:ph type="body" sz="quarter" idx="14"/>
          </p:nvPr>
        </p:nvSpPr>
        <p:spPr/>
        <p:txBody>
          <a:bodyPr/>
          <a:lstStyle/>
          <a:p>
            <a:r>
              <a:rPr lang="en-US"/>
              <a:t>10/08/2018 - 10/14/2018</a:t>
            </a:r>
          </a:p>
        </p:txBody>
      </p:sp>
      <p:sp>
        <p:nvSpPr>
          <p:cNvPr id="5" name="Footer Placeholder 4">
            <a:extLst>
              <a:ext uri="{FF2B5EF4-FFF2-40B4-BE49-F238E27FC236}">
                <a16:creationId xmlns:a16="http://schemas.microsoft.com/office/drawing/2014/main" id="{1AF9EFDE-8909-469A-9181-1320CE33CE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52409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B50FF-BC0B-4C98-9B98-11CEA8ED9927}"/>
              </a:ext>
            </a:extLst>
          </p:cNvPr>
          <p:cNvSpPr>
            <a:spLocks noGrp="1"/>
          </p:cNvSpPr>
          <p:nvPr>
            <p:ph type="title"/>
          </p:nvPr>
        </p:nvSpPr>
        <p:spPr/>
        <p:txBody>
          <a:bodyPr/>
          <a:lstStyle/>
          <a:p>
            <a:r>
              <a:rPr lang="en-US"/>
              <a:t>Facebook Total Interactions | Đời sống</a:t>
            </a:r>
          </a:p>
        </p:txBody>
      </p:sp>
      <p:graphicFrame>
        <p:nvGraphicFramePr>
          <p:cNvPr id="6" name="Chart Placeholder 5">
            <a:extLst>
              <a:ext uri="{FF2B5EF4-FFF2-40B4-BE49-F238E27FC236}">
                <a16:creationId xmlns:a16="http://schemas.microsoft.com/office/drawing/2014/main" id="{9EAAAB7C-747B-48B0-AF7A-982BFD57A91A}"/>
              </a:ext>
            </a:extLst>
          </p:cNvPr>
          <p:cNvGraphicFramePr>
            <a:graphicFrameLocks noGrp="1"/>
          </p:cNvGraphicFramePr>
          <p:nvPr>
            <p:ph type="chart" sz="quarter" idx="13"/>
            <p:extLst>
              <p:ext uri="{D42A27DB-BD31-4B8C-83A1-F6EECF244321}">
                <p14:modId xmlns:p14="http://schemas.microsoft.com/office/powerpoint/2010/main" val="1432315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F8A5B5-C40C-4A47-AB8E-B25AAC665D03}"/>
              </a:ext>
            </a:extLst>
          </p:cNvPr>
          <p:cNvSpPr>
            <a:spLocks noGrp="1"/>
          </p:cNvSpPr>
          <p:nvPr>
            <p:ph type="body" sz="quarter" idx="14"/>
          </p:nvPr>
        </p:nvSpPr>
        <p:spPr/>
        <p:txBody>
          <a:bodyPr/>
          <a:lstStyle/>
          <a:p>
            <a:r>
              <a:rPr lang="en-US"/>
              <a:t>10/08/2018 - 10/14/2018</a:t>
            </a:r>
          </a:p>
        </p:txBody>
      </p:sp>
      <p:sp>
        <p:nvSpPr>
          <p:cNvPr id="5" name="Footer Placeholder 4">
            <a:extLst>
              <a:ext uri="{FF2B5EF4-FFF2-40B4-BE49-F238E27FC236}">
                <a16:creationId xmlns:a16="http://schemas.microsoft.com/office/drawing/2014/main" id="{25E50F92-E447-48BA-BC74-50E471A409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90074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940E6-4D21-47C5-93E0-6A2E99D4EFB8}"/>
              </a:ext>
            </a:extLst>
          </p:cNvPr>
          <p:cNvSpPr>
            <a:spLocks noGrp="1"/>
          </p:cNvSpPr>
          <p:nvPr>
            <p:ph type="title"/>
          </p:nvPr>
        </p:nvSpPr>
        <p:spPr/>
        <p:txBody>
          <a:bodyPr/>
          <a:lstStyle/>
          <a:p>
            <a:r>
              <a:rPr lang="en-US"/>
              <a:t>Facebook Average Comments Per Post | Đời sống</a:t>
            </a:r>
          </a:p>
        </p:txBody>
      </p:sp>
      <p:graphicFrame>
        <p:nvGraphicFramePr>
          <p:cNvPr id="6" name="Chart Placeholder 5">
            <a:extLst>
              <a:ext uri="{FF2B5EF4-FFF2-40B4-BE49-F238E27FC236}">
                <a16:creationId xmlns:a16="http://schemas.microsoft.com/office/drawing/2014/main" id="{48DD33A1-4218-43AF-A702-DF9A1949806C}"/>
              </a:ext>
            </a:extLst>
          </p:cNvPr>
          <p:cNvGraphicFramePr>
            <a:graphicFrameLocks noGrp="1"/>
          </p:cNvGraphicFramePr>
          <p:nvPr>
            <p:ph type="chart" sz="quarter" idx="13"/>
            <p:extLst>
              <p:ext uri="{D42A27DB-BD31-4B8C-83A1-F6EECF244321}">
                <p14:modId xmlns:p14="http://schemas.microsoft.com/office/powerpoint/2010/main" val="3838021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A78AFC-7673-45BD-B337-0D3F60CBA462}"/>
              </a:ext>
            </a:extLst>
          </p:cNvPr>
          <p:cNvSpPr>
            <a:spLocks noGrp="1"/>
          </p:cNvSpPr>
          <p:nvPr>
            <p:ph type="body" sz="quarter" idx="14"/>
          </p:nvPr>
        </p:nvSpPr>
        <p:spPr/>
        <p:txBody>
          <a:bodyPr/>
          <a:lstStyle/>
          <a:p>
            <a:r>
              <a:rPr lang="en-US"/>
              <a:t>10/08/2018 - 10/14/2018</a:t>
            </a:r>
          </a:p>
        </p:txBody>
      </p:sp>
      <p:sp>
        <p:nvSpPr>
          <p:cNvPr id="5" name="Footer Placeholder 4">
            <a:extLst>
              <a:ext uri="{FF2B5EF4-FFF2-40B4-BE49-F238E27FC236}">
                <a16:creationId xmlns:a16="http://schemas.microsoft.com/office/drawing/2014/main" id="{7E11B996-B3BB-43D4-A54E-B793B707B4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9459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B71C2-D580-4B80-87E2-7F3BF14BADD5}"/>
              </a:ext>
            </a:extLst>
          </p:cNvPr>
          <p:cNvSpPr>
            <a:spLocks noGrp="1"/>
          </p:cNvSpPr>
          <p:nvPr>
            <p:ph type="title"/>
          </p:nvPr>
        </p:nvSpPr>
        <p:spPr/>
        <p:txBody>
          <a:bodyPr/>
          <a:lstStyle/>
          <a:p>
            <a:r>
              <a:rPr lang="en-US"/>
              <a:t>Facebook Average Shares Per Post | Đời sống</a:t>
            </a:r>
          </a:p>
        </p:txBody>
      </p:sp>
      <p:graphicFrame>
        <p:nvGraphicFramePr>
          <p:cNvPr id="6" name="Chart Placeholder 5">
            <a:extLst>
              <a:ext uri="{FF2B5EF4-FFF2-40B4-BE49-F238E27FC236}">
                <a16:creationId xmlns:a16="http://schemas.microsoft.com/office/drawing/2014/main" id="{3B325E9F-FBED-459E-89A9-6E394A386880}"/>
              </a:ext>
            </a:extLst>
          </p:cNvPr>
          <p:cNvGraphicFramePr>
            <a:graphicFrameLocks noGrp="1"/>
          </p:cNvGraphicFramePr>
          <p:nvPr>
            <p:ph type="chart" sz="quarter" idx="13"/>
            <p:extLst>
              <p:ext uri="{D42A27DB-BD31-4B8C-83A1-F6EECF244321}">
                <p14:modId xmlns:p14="http://schemas.microsoft.com/office/powerpoint/2010/main" val="1858355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F3E889-63DD-4BE1-A079-AC5B1F6A661F}"/>
              </a:ext>
            </a:extLst>
          </p:cNvPr>
          <p:cNvSpPr>
            <a:spLocks noGrp="1"/>
          </p:cNvSpPr>
          <p:nvPr>
            <p:ph type="body" sz="quarter" idx="14"/>
          </p:nvPr>
        </p:nvSpPr>
        <p:spPr/>
        <p:txBody>
          <a:bodyPr/>
          <a:lstStyle/>
          <a:p>
            <a:r>
              <a:rPr lang="en-US"/>
              <a:t>10/08/2018 - 10/14/2018</a:t>
            </a:r>
          </a:p>
        </p:txBody>
      </p:sp>
      <p:sp>
        <p:nvSpPr>
          <p:cNvPr id="5" name="Footer Placeholder 4">
            <a:extLst>
              <a:ext uri="{FF2B5EF4-FFF2-40B4-BE49-F238E27FC236}">
                <a16:creationId xmlns:a16="http://schemas.microsoft.com/office/drawing/2014/main" id="{D50A0526-BA25-4B7C-B25B-0CD9A38DFA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99827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1115</Words>
  <Application>Microsoft Office PowerPoint</Application>
  <PresentationFormat>On-screen Show (4:3)</PresentationFormat>
  <Paragraphs>579</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Social Report</vt:lpstr>
      <vt:lpstr>Facebook Fans Table | Đời sống</vt:lpstr>
      <vt:lpstr>Facebook Impressions | Đời sống</vt:lpstr>
      <vt:lpstr>Facebook Own Posts Table | Đời sống - 1 of 11</vt:lpstr>
      <vt:lpstr>Facebook Own Posts Table | Đời sống - 2 of 11</vt:lpstr>
      <vt:lpstr>Facebook Own Posts Table | Đời sống - 3 of 11</vt:lpstr>
      <vt:lpstr>Facebook Own Posts Table | Đời sống - 4 of 11</vt:lpstr>
      <vt:lpstr>Facebook Own Posts Table | Đời sống - 5 of 11</vt:lpstr>
      <vt:lpstr>Facebook Own Posts Table | Đời sống - 6 of 11</vt:lpstr>
      <vt:lpstr>Facebook Own Posts Table | Đời sống - 7 of 11</vt:lpstr>
      <vt:lpstr>Facebook Own Posts Table | Đời sống - 8 of 11</vt:lpstr>
      <vt:lpstr>Facebook Own Posts Table | Đời sống - 9 of 11</vt:lpstr>
      <vt:lpstr>Facebook Own Posts Table | Đời sống - 10 of 11</vt:lpstr>
      <vt:lpstr>Facebook Own Posts Table | Đời sống - 11 of 11</vt:lpstr>
      <vt:lpstr>Facebook Reach | Đời sống</vt:lpstr>
      <vt:lpstr>Facebook Engaged Users | Đời sống</vt:lpstr>
      <vt:lpstr>Facebook Own Posts | Đời sống</vt:lpstr>
      <vt:lpstr>Facebook Own Posts By Hour | Đời sống</vt:lpstr>
      <vt:lpstr>Facebook Own Posts By Weekday | Đời sống</vt:lpstr>
      <vt:lpstr>Facebook Post Type Distribution Per Profile | Đời sống</vt:lpstr>
      <vt:lpstr>Facebook Interaction Rate By Post Type | Đời sống</vt:lpstr>
      <vt:lpstr>Facebook Fans Table | Đời sống</vt:lpstr>
      <vt:lpstr>Facebook Fan Demographics | Đời sống</vt:lpstr>
      <vt:lpstr>Facebook Key Metrics Table | Đời sống</vt:lpstr>
      <vt:lpstr>Facebook Average Interactions Per Post | Đời sống</vt:lpstr>
      <vt:lpstr>Facebook Total Interactions | Đời sống</vt:lpstr>
      <vt:lpstr>Facebook Average Comments Per Post | Đời sống</vt:lpstr>
      <vt:lpstr>Facebook Average Shares Per Post | Đời sống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Report</dc:title>
  <dc:creator>Administrator</dc:creator>
  <cp:lastModifiedBy>Administrator</cp:lastModifiedBy>
  <cp:revision>1</cp:revision>
  <dcterms:created xsi:type="dcterms:W3CDTF">2018-10-15T03:21:33Z</dcterms:created>
  <dcterms:modified xsi:type="dcterms:W3CDTF">2018-10-15T03:22:50Z</dcterms:modified>
</cp:coreProperties>
</file>