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43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8A8FC-FB49-46D7-83FB-343B466A16CD}"/>
              </a:ext>
            </a:extLst>
          </p:cNvPr>
          <p:cNvSpPr>
            <a:spLocks noGrp="1"/>
          </p:cNvSpPr>
          <p:nvPr>
            <p:ph type="title"/>
          </p:nvPr>
        </p:nvSpPr>
        <p:spPr/>
        <p:txBody>
          <a:bodyPr/>
          <a:lstStyle/>
          <a:p>
            <a:r>
              <a:rPr lang="en-US"/>
              <a:t>Twitter Own Tweets Table - 1 of 5</a:t>
            </a:r>
          </a:p>
        </p:txBody>
      </p:sp>
      <p:graphicFrame>
        <p:nvGraphicFramePr>
          <p:cNvPr id="5" name="Table Placeholder 4">
            <a:extLst>
              <a:ext uri="{FF2B5EF4-FFF2-40B4-BE49-F238E27FC236}">
                <a16:creationId xmlns:a16="http://schemas.microsoft.com/office/drawing/2014/main" id="{990CCA9E-5BB6-4547-950D-F070B110E38A}"/>
              </a:ext>
            </a:extLst>
          </p:cNvPr>
          <p:cNvGraphicFramePr>
            <a:graphicFrameLocks noGrp="1"/>
          </p:cNvGraphicFramePr>
          <p:nvPr>
            <p:ph type="tbl" sz="quarter" idx="13"/>
            <p:extLst>
              <p:ext uri="{D42A27DB-BD31-4B8C-83A1-F6EECF244321}">
                <p14:modId xmlns:p14="http://schemas.microsoft.com/office/powerpoint/2010/main" val="903366015"/>
              </p:ext>
            </p:extLst>
          </p:nvPr>
        </p:nvGraphicFramePr>
        <p:xfrm>
          <a:off x="457200" y="1731963"/>
          <a:ext cx="8229600" cy="4119880"/>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324106600"/>
                    </a:ext>
                  </a:extLst>
                </a:gridCol>
                <a:gridCol w="822960">
                  <a:extLst>
                    <a:ext uri="{9D8B030D-6E8A-4147-A177-3AD203B41FA5}">
                      <a16:colId xmlns:a16="http://schemas.microsoft.com/office/drawing/2014/main" val="3214032903"/>
                    </a:ext>
                  </a:extLst>
                </a:gridCol>
                <a:gridCol w="822960">
                  <a:extLst>
                    <a:ext uri="{9D8B030D-6E8A-4147-A177-3AD203B41FA5}">
                      <a16:colId xmlns:a16="http://schemas.microsoft.com/office/drawing/2014/main" val="3329018505"/>
                    </a:ext>
                  </a:extLst>
                </a:gridCol>
                <a:gridCol w="822960">
                  <a:extLst>
                    <a:ext uri="{9D8B030D-6E8A-4147-A177-3AD203B41FA5}">
                      <a16:colId xmlns:a16="http://schemas.microsoft.com/office/drawing/2014/main" val="2779858855"/>
                    </a:ext>
                  </a:extLst>
                </a:gridCol>
                <a:gridCol w="822960">
                  <a:extLst>
                    <a:ext uri="{9D8B030D-6E8A-4147-A177-3AD203B41FA5}">
                      <a16:colId xmlns:a16="http://schemas.microsoft.com/office/drawing/2014/main" val="1479144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466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- 2018-03-31 15:00:25</a:t>
                      </a:r>
                      <a:r>
                        <a:rPr kumimoji="0" lang="en-US" sz="1000" b="0" i="0" u="none" strike="noStrike" kern="1200" cap="none" spc="0" normalizeH="0" baseline="0" noProof="0">
                          <a:ln>
                            <a:noFill/>
                          </a:ln>
                          <a:solidFill>
                            <a:prstClr val="black"/>
                          </a:solidFill>
                          <a:effectLst/>
                          <a:uLnTx/>
                          <a:uFillTx/>
                          <a:latin typeface="+mn-lt"/>
                          <a:ea typeface="+mn-ea"/>
                          <a:cs typeface="+mn-cs"/>
                        </a:rPr>
                        <a:t>
Tidak ada yang lebih menyenangkan daripada bertualang menuju alam bebas. Bersama duo Nissan X-Trail dan Nissan Navara, tidak ada medan yang terlalu sulit untuk dilewati https://t.co/uRXQRXayDd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extLst>
                  <a:ext uri="{0D108BD9-81ED-4DB2-BD59-A6C34878D82A}">
                    <a16:rowId xmlns:a16="http://schemas.microsoft.com/office/drawing/2014/main" val="374303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@NissanID - 2018-03-30 09:00:18</a:t>
                      </a:r>
                      <a:r>
                        <a:rPr kumimoji="0" lang="sv-SE" sz="1000" b="0" i="0" u="none" strike="noStrike" kern="1200" cap="none" spc="0" normalizeH="0" baseline="0" noProof="0">
                          <a:ln>
                            <a:noFill/>
                          </a:ln>
                          <a:solidFill>
                            <a:prstClr val="black"/>
                          </a:solidFill>
                          <a:effectLst/>
                          <a:uLnTx/>
                          <a:uFillTx/>
                          <a:latin typeface="+mn-lt"/>
                          <a:ea typeface="+mn-ea"/>
                          <a:cs typeface="+mn-cs"/>
                        </a:rPr>
                        <a:t>
Selamat Hari Jumat Agung bagi Anda yang menjalankannya https://t.co/Fbqxnnvtyo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extLst>
                  <a:ext uri="{0D108BD9-81ED-4DB2-BD59-A6C34878D82A}">
                    <a16:rowId xmlns:a16="http://schemas.microsoft.com/office/drawing/2014/main" val="2519661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- 2018-03-29 13:00:20</a:t>
                      </a:r>
                      <a:r>
                        <a:rPr kumimoji="0" lang="en-US" sz="1000" b="0" i="0" u="none" strike="noStrike" kern="1200" cap="none" spc="0" normalizeH="0" baseline="0" noProof="0">
                          <a:ln>
                            <a:noFill/>
                          </a:ln>
                          <a:solidFill>
                            <a:prstClr val="black"/>
                          </a:solidFill>
                          <a:effectLst/>
                          <a:uLnTx/>
                          <a:uFillTx/>
                          <a:latin typeface="+mn-lt"/>
                          <a:ea typeface="+mn-ea"/>
                          <a:cs typeface="+mn-cs"/>
                        </a:rPr>
                        <a:t>
Karena bersama itu lebih baik daripada sendiri. Anda bisa berbagi pengalaman dan suka cita jika bersama teman-teman lainnya. Share foto kebersamaan Anda bersamaan komunitas disini ya!
 Pict by: Nissan Juke Owners Bali https://t.co/MqvoBGuIsF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extLst>
                  <a:ext uri="{0D108BD9-81ED-4DB2-BD59-A6C34878D82A}">
                    <a16:rowId xmlns:a16="http://schemas.microsoft.com/office/drawing/2014/main" val="32344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- 2018-03-28 19:00:33</a:t>
                      </a:r>
                      <a:r>
                        <a:rPr kumimoji="0" lang="en-US" sz="1000" b="0" i="0" u="none" strike="noStrike" kern="1200" cap="none" spc="0" normalizeH="0" baseline="0" noProof="0">
                          <a:ln>
                            <a:noFill/>
                          </a:ln>
                          <a:solidFill>
                            <a:prstClr val="black"/>
                          </a:solidFill>
                          <a:effectLst/>
                          <a:uLnTx/>
                          <a:uFillTx/>
                          <a:latin typeface="+mn-lt"/>
                          <a:ea typeface="+mn-ea"/>
                          <a:cs typeface="+mn-cs"/>
                        </a:rPr>
                        <a:t>
Melakukan test drive saat hendak membeli mobil baru itu perlu loh! Di Nissan, kami memiliki banyak staff ahli yang ramah dan kompeten yang siap membimbing Anda saat melakukan test drive. https://t.co/Azv6DeDVqT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extLst>
                  <a:ext uri="{0D108BD9-81ED-4DB2-BD59-A6C34878D82A}">
                    <a16:rowId xmlns:a16="http://schemas.microsoft.com/office/drawing/2014/main" val="3424255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- 2018-03-27 20:24:45</a:t>
                      </a:r>
                      <a:r>
                        <a:rPr kumimoji="0" lang="en-US" sz="1000" b="0" i="0" u="none" strike="noStrike" kern="1200" cap="none" spc="0" normalizeH="0" baseline="0" noProof="0">
                          <a:ln>
                            <a:noFill/>
                          </a:ln>
                          <a:solidFill>
                            <a:prstClr val="black"/>
                          </a:solidFill>
                          <a:effectLst/>
                          <a:uLnTx/>
                          <a:uFillTx/>
                          <a:latin typeface="+mn-lt"/>
                          <a:ea typeface="+mn-ea"/>
                          <a:cs typeface="+mn-cs"/>
                        </a:rPr>
                        <a:t>
Sama seperti body mobil, Velg juga punya cara khusus untuk merawatnya. Seperti apa? Cek di https://t.co/pDOyKLEwcb https://t.co/jD7es22YCh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extLst>
                  <a:ext uri="{0D108BD9-81ED-4DB2-BD59-A6C34878D82A}">
                    <a16:rowId xmlns:a16="http://schemas.microsoft.com/office/drawing/2014/main" val="204696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- 2018-03-26 13:00:22</a:t>
                      </a:r>
                      <a:r>
                        <a:rPr kumimoji="0" lang="en-US" sz="1000" b="0" i="0" u="none" strike="noStrike" kern="1200" cap="none" spc="0" normalizeH="0" baseline="0" noProof="0">
                          <a:ln>
                            <a:noFill/>
                          </a:ln>
                          <a:solidFill>
                            <a:prstClr val="black"/>
                          </a:solidFill>
                          <a:effectLst/>
                          <a:uLnTx/>
                          <a:uFillTx/>
                          <a:latin typeface="+mn-lt"/>
                          <a:ea typeface="+mn-ea"/>
                          <a:cs typeface="+mn-cs"/>
                        </a:rPr>
                        <a:t>
Pamitan kepada keluarga tercinta sebelum berangkat kerja akan membuat hari-hari lebih bahagia loh. Bagaimana dengan Anda? https://t.co/YqqsYGXix9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extLst>
                  <a:ext uri="{0D108BD9-81ED-4DB2-BD59-A6C34878D82A}">
                    <a16:rowId xmlns:a16="http://schemas.microsoft.com/office/drawing/2014/main" val="1767748670"/>
                  </a:ext>
                </a:extLst>
              </a:tr>
            </a:tbl>
          </a:graphicData>
        </a:graphic>
      </p:graphicFrame>
      <p:sp>
        <p:nvSpPr>
          <p:cNvPr id="4" name="Text Placeholder 3">
            <a:extLst>
              <a:ext uri="{FF2B5EF4-FFF2-40B4-BE49-F238E27FC236}">
                <a16:creationId xmlns:a16="http://schemas.microsoft.com/office/drawing/2014/main" id="{0BA08226-53EB-4813-8453-E09E7778AA4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160760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EA38-F10B-489A-A9FC-B5C7C2BBAD27}"/>
              </a:ext>
            </a:extLst>
          </p:cNvPr>
          <p:cNvSpPr>
            <a:spLocks noGrp="1"/>
          </p:cNvSpPr>
          <p:nvPr>
            <p:ph type="title"/>
          </p:nvPr>
        </p:nvSpPr>
        <p:spPr/>
        <p:txBody>
          <a:bodyPr/>
          <a:lstStyle/>
          <a:p>
            <a:r>
              <a:rPr lang="en-US"/>
              <a:t>Twitter Own Tweets Table - 2 of 5</a:t>
            </a:r>
          </a:p>
        </p:txBody>
      </p:sp>
      <p:graphicFrame>
        <p:nvGraphicFramePr>
          <p:cNvPr id="5" name="Table Placeholder 4">
            <a:extLst>
              <a:ext uri="{FF2B5EF4-FFF2-40B4-BE49-F238E27FC236}">
                <a16:creationId xmlns:a16="http://schemas.microsoft.com/office/drawing/2014/main" id="{D360572F-7E39-4735-BD04-2C1DCC67B578}"/>
              </a:ext>
            </a:extLst>
          </p:cNvPr>
          <p:cNvGraphicFramePr>
            <a:graphicFrameLocks noGrp="1"/>
          </p:cNvGraphicFramePr>
          <p:nvPr>
            <p:ph type="tbl" sz="quarter" idx="13"/>
            <p:extLst>
              <p:ext uri="{D42A27DB-BD31-4B8C-83A1-F6EECF244321}">
                <p14:modId xmlns:p14="http://schemas.microsoft.com/office/powerpoint/2010/main" val="398992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04274490"/>
                    </a:ext>
                  </a:extLst>
                </a:gridCol>
                <a:gridCol w="822960">
                  <a:extLst>
                    <a:ext uri="{9D8B030D-6E8A-4147-A177-3AD203B41FA5}">
                      <a16:colId xmlns:a16="http://schemas.microsoft.com/office/drawing/2014/main" val="993931662"/>
                    </a:ext>
                  </a:extLst>
                </a:gridCol>
                <a:gridCol w="822960">
                  <a:extLst>
                    <a:ext uri="{9D8B030D-6E8A-4147-A177-3AD203B41FA5}">
                      <a16:colId xmlns:a16="http://schemas.microsoft.com/office/drawing/2014/main" val="3911782438"/>
                    </a:ext>
                  </a:extLst>
                </a:gridCol>
                <a:gridCol w="822960">
                  <a:extLst>
                    <a:ext uri="{9D8B030D-6E8A-4147-A177-3AD203B41FA5}">
                      <a16:colId xmlns:a16="http://schemas.microsoft.com/office/drawing/2014/main" val="3451809588"/>
                    </a:ext>
                  </a:extLst>
                </a:gridCol>
                <a:gridCol w="822960">
                  <a:extLst>
                    <a:ext uri="{9D8B030D-6E8A-4147-A177-3AD203B41FA5}">
                      <a16:colId xmlns:a16="http://schemas.microsoft.com/office/drawing/2014/main" val="737486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1052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- 2018-03-25 15:00:16</a:t>
                      </a:r>
                      <a:r>
                        <a:rPr kumimoji="0" lang="en-US" sz="1000" b="0" i="0" u="none" strike="noStrike" kern="1200" cap="none" spc="0" normalizeH="0" baseline="0" noProof="0">
                          <a:ln>
                            <a:noFill/>
                          </a:ln>
                          <a:solidFill>
                            <a:prstClr val="black"/>
                          </a:solidFill>
                          <a:effectLst/>
                          <a:uLnTx/>
                          <a:uFillTx/>
                          <a:latin typeface="+mn-lt"/>
                          <a:ea typeface="+mn-ea"/>
                          <a:cs typeface="+mn-cs"/>
                        </a:rPr>
                        <a:t>
Bukan hanya menjual mimpi, Nissan Xtrail dapat memberikan Anda suatu kepuasaan yang nyata. Peforma yang maksimal, fitur-fitur canggih dan desain yang modern, membuat Anda semakin bangga memilikinya. https://t.co/TIsAVn520C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a:t>
                      </a:r>
                    </a:p>
                  </a:txBody>
                  <a:tcPr/>
                </a:tc>
                <a:extLst>
                  <a:ext uri="{0D108BD9-81ED-4DB2-BD59-A6C34878D82A}">
                    <a16:rowId xmlns:a16="http://schemas.microsoft.com/office/drawing/2014/main" val="999728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- 2018-03-24 15:00:18</a:t>
                      </a:r>
                      <a:r>
                        <a:rPr kumimoji="0" lang="en-US" sz="1000" b="0" i="0" u="none" strike="noStrike" kern="1200" cap="none" spc="0" normalizeH="0" baseline="0" noProof="0">
                          <a:ln>
                            <a:noFill/>
                          </a:ln>
                          <a:solidFill>
                            <a:prstClr val="black"/>
                          </a:solidFill>
                          <a:effectLst/>
                          <a:uLnTx/>
                          <a:uFillTx/>
                          <a:latin typeface="+mn-lt"/>
                          <a:ea typeface="+mn-ea"/>
                          <a:cs typeface="+mn-cs"/>
                        </a:rPr>
                        <a:t>
Dari semua mobil Nissan berikut, temukan mobil yang tidak terdapat di Indonesia! https://t.co/su1JyRo7mN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a:t>
                      </a:r>
                    </a:p>
                  </a:txBody>
                  <a:tcPr/>
                </a:tc>
                <a:extLst>
                  <a:ext uri="{0D108BD9-81ED-4DB2-BD59-A6C34878D82A}">
                    <a16:rowId xmlns:a16="http://schemas.microsoft.com/office/drawing/2014/main" val="236264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- 2018-03-23 19:59:14</a:t>
                      </a:r>
                      <a:r>
                        <a:rPr kumimoji="0" lang="en-US" sz="1000" b="0" i="0" u="none" strike="noStrike" kern="1200" cap="none" spc="0" normalizeH="0" baseline="0" noProof="0">
                          <a:ln>
                            <a:noFill/>
                          </a:ln>
                          <a:solidFill>
                            <a:prstClr val="black"/>
                          </a:solidFill>
                          <a:effectLst/>
                          <a:uLnTx/>
                          <a:uFillTx/>
                          <a:latin typeface="+mn-lt"/>
                          <a:ea typeface="+mn-ea"/>
                          <a:cs typeface="+mn-cs"/>
                        </a:rPr>
                        <a:t>
Anda pemilik mobil baru? Hindari hal berikut guna menjaga mobil Anda  https://t.co/vqZk8YRIhr #TipsNissan https://t.co/hqNQmWyEZR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extLst>
                  <a:ext uri="{0D108BD9-81ED-4DB2-BD59-A6C34878D82A}">
                    <a16:rowId xmlns:a16="http://schemas.microsoft.com/office/drawing/2014/main" val="830565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- 2018-03-22 13:00:09</a:t>
                      </a:r>
                      <a:r>
                        <a:rPr kumimoji="0" lang="en-US" sz="1000" b="0" i="0" u="none" strike="noStrike" kern="1200" cap="none" spc="0" normalizeH="0" baseline="0" noProof="0">
                          <a:ln>
                            <a:noFill/>
                          </a:ln>
                          <a:solidFill>
                            <a:prstClr val="black"/>
                          </a:solidFill>
                          <a:effectLst/>
                          <a:uLnTx/>
                          <a:uFillTx/>
                          <a:latin typeface="+mn-lt"/>
                          <a:ea typeface="+mn-ea"/>
                          <a:cs typeface="+mn-cs"/>
                        </a:rPr>
                        <a:t>
Hidup terlalu singkat untuk dihabiskan dengan bersedih. Habiskan waktu dengan bernyanyi dan bersenang senang dengan sahabatmu! https://t.co/slGjMlqm1h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extLst>
                  <a:ext uri="{0D108BD9-81ED-4DB2-BD59-A6C34878D82A}">
                    <a16:rowId xmlns:a16="http://schemas.microsoft.com/office/drawing/2014/main" val="97540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- 2018-03-18 15:00:15</a:t>
                      </a:r>
                      <a:r>
                        <a:rPr kumimoji="0" lang="en-US" sz="1000" b="0" i="0" u="none" strike="noStrike" kern="1200" cap="none" spc="0" normalizeH="0" baseline="0" noProof="0">
                          <a:ln>
                            <a:noFill/>
                          </a:ln>
                          <a:solidFill>
                            <a:prstClr val="black"/>
                          </a:solidFill>
                          <a:effectLst/>
                          <a:uLnTx/>
                          <a:uFillTx/>
                          <a:latin typeface="+mn-lt"/>
                          <a:ea typeface="+mn-ea"/>
                          <a:cs typeface="+mn-cs"/>
                        </a:rPr>
                        <a:t>
Punya rencana untuk memiliki mobil Nissan, tapi Anda tidak tahu model mana yang cocok dipilih? Nissan Indonesia memiliki banyak staff ahli yang akan melayani Anda secara baik sesuai keinginan Anda. https://t.co/sxDNln1ZG1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a:t>
                      </a:r>
                    </a:p>
                  </a:txBody>
                  <a:tcPr/>
                </a:tc>
                <a:extLst>
                  <a:ext uri="{0D108BD9-81ED-4DB2-BD59-A6C34878D82A}">
                    <a16:rowId xmlns:a16="http://schemas.microsoft.com/office/drawing/2014/main" val="1646196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- 2018-03-17 15:00:17</a:t>
                      </a:r>
                      <a:r>
                        <a:rPr kumimoji="0" lang="en-US" sz="1000" b="0" i="0" u="none" strike="noStrike" kern="1200" cap="none" spc="0" normalizeH="0" baseline="0" noProof="0">
                          <a:ln>
                            <a:noFill/>
                          </a:ln>
                          <a:solidFill>
                            <a:prstClr val="black"/>
                          </a:solidFill>
                          <a:effectLst/>
                          <a:uLnTx/>
                          <a:uFillTx/>
                          <a:latin typeface="+mn-lt"/>
                          <a:ea typeface="+mn-ea"/>
                          <a:cs typeface="+mn-cs"/>
                        </a:rPr>
                        <a:t>
Desain yang elegan dan modern membuat SUV yang satu ini selalu jadi primadona jalan raya. Buktikan sendiri sensasinya! https://t.co/DJzR2eG0Xs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extLst>
                  <a:ext uri="{0D108BD9-81ED-4DB2-BD59-A6C34878D82A}">
                    <a16:rowId xmlns:a16="http://schemas.microsoft.com/office/drawing/2014/main" val="3664975275"/>
                  </a:ext>
                </a:extLst>
              </a:tr>
            </a:tbl>
          </a:graphicData>
        </a:graphic>
      </p:graphicFrame>
      <p:sp>
        <p:nvSpPr>
          <p:cNvPr id="4" name="Text Placeholder 3">
            <a:extLst>
              <a:ext uri="{FF2B5EF4-FFF2-40B4-BE49-F238E27FC236}">
                <a16:creationId xmlns:a16="http://schemas.microsoft.com/office/drawing/2014/main" id="{15022F0F-5E2D-4A05-AAF9-ED15D9F7B6A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1967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26CC0-D8AB-4197-9FAE-1549F96C8212}"/>
              </a:ext>
            </a:extLst>
          </p:cNvPr>
          <p:cNvSpPr>
            <a:spLocks noGrp="1"/>
          </p:cNvSpPr>
          <p:nvPr>
            <p:ph type="title"/>
          </p:nvPr>
        </p:nvSpPr>
        <p:spPr/>
        <p:txBody>
          <a:bodyPr/>
          <a:lstStyle/>
          <a:p>
            <a:r>
              <a:rPr lang="en-US"/>
              <a:t>Twitter Own Tweets Table - 3 of 5</a:t>
            </a:r>
          </a:p>
        </p:txBody>
      </p:sp>
      <p:graphicFrame>
        <p:nvGraphicFramePr>
          <p:cNvPr id="5" name="Table Placeholder 4">
            <a:extLst>
              <a:ext uri="{FF2B5EF4-FFF2-40B4-BE49-F238E27FC236}">
                <a16:creationId xmlns:a16="http://schemas.microsoft.com/office/drawing/2014/main" id="{38D491B6-5AA8-4CFB-ADDD-AF24CA56A773}"/>
              </a:ext>
            </a:extLst>
          </p:cNvPr>
          <p:cNvGraphicFramePr>
            <a:graphicFrameLocks noGrp="1"/>
          </p:cNvGraphicFramePr>
          <p:nvPr>
            <p:ph type="tbl" sz="quarter" idx="13"/>
            <p:extLst>
              <p:ext uri="{D42A27DB-BD31-4B8C-83A1-F6EECF244321}">
                <p14:modId xmlns:p14="http://schemas.microsoft.com/office/powerpoint/2010/main" val="1768775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854996"/>
                    </a:ext>
                  </a:extLst>
                </a:gridCol>
                <a:gridCol w="822960">
                  <a:extLst>
                    <a:ext uri="{9D8B030D-6E8A-4147-A177-3AD203B41FA5}">
                      <a16:colId xmlns:a16="http://schemas.microsoft.com/office/drawing/2014/main" val="2975245676"/>
                    </a:ext>
                  </a:extLst>
                </a:gridCol>
                <a:gridCol w="822960">
                  <a:extLst>
                    <a:ext uri="{9D8B030D-6E8A-4147-A177-3AD203B41FA5}">
                      <a16:colId xmlns:a16="http://schemas.microsoft.com/office/drawing/2014/main" val="3954570841"/>
                    </a:ext>
                  </a:extLst>
                </a:gridCol>
                <a:gridCol w="822960">
                  <a:extLst>
                    <a:ext uri="{9D8B030D-6E8A-4147-A177-3AD203B41FA5}">
                      <a16:colId xmlns:a16="http://schemas.microsoft.com/office/drawing/2014/main" val="2277707871"/>
                    </a:ext>
                  </a:extLst>
                </a:gridCol>
                <a:gridCol w="822960">
                  <a:extLst>
                    <a:ext uri="{9D8B030D-6E8A-4147-A177-3AD203B41FA5}">
                      <a16:colId xmlns:a16="http://schemas.microsoft.com/office/drawing/2014/main" val="994029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89503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- 2018-03-17 09:00:28</a:t>
                      </a:r>
                      <a:r>
                        <a:rPr kumimoji="0" lang="en-US" sz="1000" b="0" i="0" u="none" strike="noStrike" kern="1200" cap="none" spc="0" normalizeH="0" baseline="0" noProof="0">
                          <a:ln>
                            <a:noFill/>
                          </a:ln>
                          <a:solidFill>
                            <a:prstClr val="black"/>
                          </a:solidFill>
                          <a:effectLst/>
                          <a:uLnTx/>
                          <a:uFillTx/>
                          <a:latin typeface="+mn-lt"/>
                          <a:ea typeface="+mn-ea"/>
                          <a:cs typeface="+mn-cs"/>
                        </a:rPr>
                        <a:t>
Nissan Indonesia mengucapkan Selamat Hari Raya Nyepi bagi Anda yang merayakannya https://t.co/mstIhFy3Qo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a:t>
                      </a:r>
                    </a:p>
                  </a:txBody>
                  <a:tcPr/>
                </a:tc>
                <a:extLst>
                  <a:ext uri="{0D108BD9-81ED-4DB2-BD59-A6C34878D82A}">
                    <a16:rowId xmlns:a16="http://schemas.microsoft.com/office/drawing/2014/main" val="10973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- 2018-03-16 19:00:16</a:t>
                      </a:r>
                      <a:r>
                        <a:rPr kumimoji="0" lang="en-US" sz="1000" b="0" i="0" u="none" strike="noStrike" kern="1200" cap="none" spc="0" normalizeH="0" baseline="0" noProof="0">
                          <a:ln>
                            <a:noFill/>
                          </a:ln>
                          <a:solidFill>
                            <a:prstClr val="black"/>
                          </a:solidFill>
                          <a:effectLst/>
                          <a:uLnTx/>
                          <a:uFillTx/>
                          <a:latin typeface="+mn-lt"/>
                          <a:ea typeface="+mn-ea"/>
                          <a:cs typeface="+mn-cs"/>
                        </a:rPr>
                        <a:t>
Dengan kegagahan dan ketangguhannya, Nissan Navara mampu menaklukan medan yang berat sekalipun. Mobil double cabin yang satu ini, sangat tepat untuk transportasi projek pembangunan Anda https://t.co/E3ikMvDI4N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a:t>
                      </a:r>
                    </a:p>
                  </a:txBody>
                  <a:tcPr/>
                </a:tc>
                <a:extLst>
                  <a:ext uri="{0D108BD9-81ED-4DB2-BD59-A6C34878D82A}">
                    <a16:rowId xmlns:a16="http://schemas.microsoft.com/office/drawing/2014/main" val="74987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- 2018-03-13 15:00:11</a:t>
                      </a:r>
                      <a:r>
                        <a:rPr kumimoji="0" lang="en-US" sz="1000" b="0" i="0" u="none" strike="noStrike" kern="1200" cap="none" spc="0" normalizeH="0" baseline="0" noProof="0">
                          <a:ln>
                            <a:noFill/>
                          </a:ln>
                          <a:solidFill>
                            <a:prstClr val="black"/>
                          </a:solidFill>
                          <a:effectLst/>
                          <a:uLnTx/>
                          <a:uFillTx/>
                          <a:latin typeface="+mn-lt"/>
                          <a:ea typeface="+mn-ea"/>
                          <a:cs typeface="+mn-cs"/>
                        </a:rPr>
                        <a:t>
Dengan LED Headlamp pada Nissan X-Trail, Anda sanggup membelah hutan tergelap dengan kabut tebal sekalipun. Siapa berani mencoba? https://t.co/ZtrvAPVQU5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a:t>
                      </a:r>
                    </a:p>
                  </a:txBody>
                  <a:tcPr/>
                </a:tc>
                <a:extLst>
                  <a:ext uri="{0D108BD9-81ED-4DB2-BD59-A6C34878D82A}">
                    <a16:rowId xmlns:a16="http://schemas.microsoft.com/office/drawing/2014/main" val="232875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- 2018-03-12 13:00:08</a:t>
                      </a:r>
                      <a:r>
                        <a:rPr kumimoji="0" lang="en-US" sz="1000" b="0" i="0" u="none" strike="noStrike" kern="1200" cap="none" spc="0" normalizeH="0" baseline="0" noProof="0">
                          <a:ln>
                            <a:noFill/>
                          </a:ln>
                          <a:solidFill>
                            <a:prstClr val="black"/>
                          </a:solidFill>
                          <a:effectLst/>
                          <a:uLnTx/>
                          <a:uFillTx/>
                          <a:latin typeface="+mn-lt"/>
                          <a:ea typeface="+mn-ea"/>
                          <a:cs typeface="+mn-cs"/>
                        </a:rPr>
                        <a:t>
Dengan layar sentuh 10 inch, berpindah saluran radio atau memilih musik yang kamu suka dalam perjalanan semakin mudah dengan Nissan X-Trail. Siapa tertarik mencoba? https://t.co/L9uQbl5xPH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0.0190%</a:t>
                      </a:r>
                    </a:p>
                  </a:txBody>
                  <a:tcPr/>
                </a:tc>
                <a:extLst>
                  <a:ext uri="{0D108BD9-81ED-4DB2-BD59-A6C34878D82A}">
                    <a16:rowId xmlns:a16="http://schemas.microsoft.com/office/drawing/2014/main" val="2742889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- 2018-03-11 13:00:13</a:t>
                      </a:r>
                      <a:r>
                        <a:rPr kumimoji="0" lang="en-US" sz="1000" b="0" i="0" u="none" strike="noStrike" kern="1200" cap="none" spc="0" normalizeH="0" baseline="0" noProof="0">
                          <a:ln>
                            <a:noFill/>
                          </a:ln>
                          <a:solidFill>
                            <a:prstClr val="black"/>
                          </a:solidFill>
                          <a:effectLst/>
                          <a:uLnTx/>
                          <a:uFillTx/>
                          <a:latin typeface="+mn-lt"/>
                          <a:ea typeface="+mn-ea"/>
                          <a:cs typeface="+mn-cs"/>
                        </a:rPr>
                        <a:t>
Weekend terlalu singkat untuk dihabiskan di dalam kota saja. Pacu Nissan Navaramu dan habiskan waktu bersama sahabat untuk berkemah di tengah alam bebas https://t.co/1s7Lii5d3t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extLst>
                  <a:ext uri="{0D108BD9-81ED-4DB2-BD59-A6C34878D82A}">
                    <a16:rowId xmlns:a16="http://schemas.microsoft.com/office/drawing/2014/main" val="411753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- 2018-03-11 12:46:31</a:t>
                      </a:r>
                      <a:r>
                        <a:rPr kumimoji="0" lang="en-US" sz="1000" b="0" i="0" u="none" strike="noStrike" kern="1200" cap="none" spc="0" normalizeH="0" baseline="0" noProof="0">
                          <a:ln>
                            <a:noFill/>
                          </a:ln>
                          <a:solidFill>
                            <a:prstClr val="black"/>
                          </a:solidFill>
                          <a:effectLst/>
                          <a:uLnTx/>
                          <a:uFillTx/>
                          <a:latin typeface="+mn-lt"/>
                          <a:ea typeface="+mn-ea"/>
                          <a:cs typeface="+mn-cs"/>
                        </a:rPr>
                        <a:t>
Terimakasih untuk para peserta yang sudah berpartisipasi dalam acara #NissanLivinAlife tahun ini. Kalian luar biasa! Sampai jumpa tahun depan! https://t.co/mI34irdsCk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a:t>
                      </a:r>
                    </a:p>
                  </a:txBody>
                  <a:tcPr/>
                </a:tc>
                <a:extLst>
                  <a:ext uri="{0D108BD9-81ED-4DB2-BD59-A6C34878D82A}">
                    <a16:rowId xmlns:a16="http://schemas.microsoft.com/office/drawing/2014/main" val="390357657"/>
                  </a:ext>
                </a:extLst>
              </a:tr>
            </a:tbl>
          </a:graphicData>
        </a:graphic>
      </p:graphicFrame>
      <p:sp>
        <p:nvSpPr>
          <p:cNvPr id="4" name="Text Placeholder 3">
            <a:extLst>
              <a:ext uri="{FF2B5EF4-FFF2-40B4-BE49-F238E27FC236}">
                <a16:creationId xmlns:a16="http://schemas.microsoft.com/office/drawing/2014/main" id="{1E6E2FE7-99B5-418B-AAD2-751837FF669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3520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C2315-A95F-4165-ABDF-7E86957354AF}"/>
              </a:ext>
            </a:extLst>
          </p:cNvPr>
          <p:cNvSpPr>
            <a:spLocks noGrp="1"/>
          </p:cNvSpPr>
          <p:nvPr>
            <p:ph type="title"/>
          </p:nvPr>
        </p:nvSpPr>
        <p:spPr/>
        <p:txBody>
          <a:bodyPr/>
          <a:lstStyle/>
          <a:p>
            <a:r>
              <a:rPr lang="en-US"/>
              <a:t>Twitter Own Tweets Table - 4 of 5</a:t>
            </a:r>
          </a:p>
        </p:txBody>
      </p:sp>
      <p:graphicFrame>
        <p:nvGraphicFramePr>
          <p:cNvPr id="5" name="Table Placeholder 4">
            <a:extLst>
              <a:ext uri="{FF2B5EF4-FFF2-40B4-BE49-F238E27FC236}">
                <a16:creationId xmlns:a16="http://schemas.microsoft.com/office/drawing/2014/main" id="{BC50C724-3B08-4F9F-B6F2-A3338D0C098F}"/>
              </a:ext>
            </a:extLst>
          </p:cNvPr>
          <p:cNvGraphicFramePr>
            <a:graphicFrameLocks noGrp="1"/>
          </p:cNvGraphicFramePr>
          <p:nvPr>
            <p:ph type="tbl" sz="quarter" idx="13"/>
            <p:extLst>
              <p:ext uri="{D42A27DB-BD31-4B8C-83A1-F6EECF244321}">
                <p14:modId xmlns:p14="http://schemas.microsoft.com/office/powerpoint/2010/main" val="285040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85676529"/>
                    </a:ext>
                  </a:extLst>
                </a:gridCol>
                <a:gridCol w="822960">
                  <a:extLst>
                    <a:ext uri="{9D8B030D-6E8A-4147-A177-3AD203B41FA5}">
                      <a16:colId xmlns:a16="http://schemas.microsoft.com/office/drawing/2014/main" val="2181771267"/>
                    </a:ext>
                  </a:extLst>
                </a:gridCol>
                <a:gridCol w="822960">
                  <a:extLst>
                    <a:ext uri="{9D8B030D-6E8A-4147-A177-3AD203B41FA5}">
                      <a16:colId xmlns:a16="http://schemas.microsoft.com/office/drawing/2014/main" val="102854098"/>
                    </a:ext>
                  </a:extLst>
                </a:gridCol>
                <a:gridCol w="822960">
                  <a:extLst>
                    <a:ext uri="{9D8B030D-6E8A-4147-A177-3AD203B41FA5}">
                      <a16:colId xmlns:a16="http://schemas.microsoft.com/office/drawing/2014/main" val="2963172425"/>
                    </a:ext>
                  </a:extLst>
                </a:gridCol>
                <a:gridCol w="822960">
                  <a:extLst>
                    <a:ext uri="{9D8B030D-6E8A-4147-A177-3AD203B41FA5}">
                      <a16:colId xmlns:a16="http://schemas.microsoft.com/office/drawing/2014/main" val="3524743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1414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- 2018-03-10 22:47:23</a:t>
                      </a:r>
                      <a:r>
                        <a:rPr kumimoji="0" lang="en-US" sz="1000" b="0" i="0" u="none" strike="noStrike" kern="1200" cap="none" spc="0" normalizeH="0" baseline="0" noProof="0">
                          <a:ln>
                            <a:noFill/>
                          </a:ln>
                          <a:solidFill>
                            <a:prstClr val="black"/>
                          </a:solidFill>
                          <a:effectLst/>
                          <a:uLnTx/>
                          <a:uFillTx/>
                          <a:latin typeface="+mn-lt"/>
                          <a:ea typeface="+mn-ea"/>
                          <a:cs typeface="+mn-cs"/>
                        </a:rPr>
                        <a:t>
Sebagai bentuk komitmen kami untuk memenuhi banyaknya permintaan dari keluarga besar Nissan. Hari ini, 10 Maret 2018, di Scientia Square Park Serpong-Tangerang, Nissan #LivinaSpecialVersion resmi kami luncurkan https://t.co/brWnuGIPlN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0.0379%</a:t>
                      </a:r>
                    </a:p>
                  </a:txBody>
                  <a:tcPr/>
                </a:tc>
                <a:extLst>
                  <a:ext uri="{0D108BD9-81ED-4DB2-BD59-A6C34878D82A}">
                    <a16:rowId xmlns:a16="http://schemas.microsoft.com/office/drawing/2014/main" val="632399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@NissanID - 2018-03-10 20:00:29</a:t>
                      </a:r>
                      <a:r>
                        <a:rPr kumimoji="0" lang="sv-SE" sz="1000" b="0" i="0" u="none" strike="noStrike" kern="1200" cap="none" spc="0" normalizeH="0" baseline="0" noProof="0">
                          <a:ln>
                            <a:noFill/>
                          </a:ln>
                          <a:solidFill>
                            <a:prstClr val="black"/>
                          </a:solidFill>
                          <a:effectLst/>
                          <a:uLnTx/>
                          <a:uFillTx/>
                          <a:latin typeface="+mn-lt"/>
                          <a:ea typeface="+mn-ea"/>
                          <a:cs typeface="+mn-cs"/>
                        </a:rPr>
                        <a:t>
Dari keempat fitur disamping, temukan satu fitur yang tidak terdapat pada Nissan March #TebakNissan https://t.co/OKfWSE98RC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extLst>
                  <a:ext uri="{0D108BD9-81ED-4DB2-BD59-A6C34878D82A}">
                    <a16:rowId xmlns:a16="http://schemas.microsoft.com/office/drawing/2014/main" val="3941524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- 2018-03-10 09:00:27</a:t>
                      </a:r>
                      <a:r>
                        <a:rPr kumimoji="0" lang="en-US" sz="1000" b="0" i="0" u="none" strike="noStrike" kern="1200" cap="none" spc="0" normalizeH="0" baseline="0" noProof="0">
                          <a:ln>
                            <a:noFill/>
                          </a:ln>
                          <a:solidFill>
                            <a:prstClr val="black"/>
                          </a:solidFill>
                          <a:effectLst/>
                          <a:uLnTx/>
                          <a:uFillTx/>
                          <a:latin typeface="+mn-lt"/>
                          <a:ea typeface="+mn-ea"/>
                          <a:cs typeface="+mn-cs"/>
                        </a:rPr>
                        <a:t>
Hari ini! Untuk Anda yang sudah mendaftarkan diri, jangan lupa datang langsung bersama keluarga dan kerabat Anda. Ada live performace dari artis ibukota juga loh! Sampai jumpa di Scientia Square Park Serpong, Tangerang nanti ya! https://t.co/GEb8fwGVRW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extLst>
                  <a:ext uri="{0D108BD9-81ED-4DB2-BD59-A6C34878D82A}">
                    <a16:rowId xmlns:a16="http://schemas.microsoft.com/office/drawing/2014/main" val="1929153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- 2018-03-09 13:00:16</a:t>
                      </a:r>
                      <a:r>
                        <a:rPr kumimoji="0" lang="en-US" sz="1000" b="0" i="0" u="none" strike="noStrike" kern="1200" cap="none" spc="0" normalizeH="0" baseline="0" noProof="0">
                          <a:ln>
                            <a:noFill/>
                          </a:ln>
                          <a:solidFill>
                            <a:prstClr val="black"/>
                          </a:solidFill>
                          <a:effectLst/>
                          <a:uLnTx/>
                          <a:uFillTx/>
                          <a:latin typeface="+mn-lt"/>
                          <a:ea typeface="+mn-ea"/>
                          <a:cs typeface="+mn-cs"/>
                        </a:rPr>
                        <a:t>
1 Hari lagi menuju #NissanLivinAlife . Pantau terus info updatenya si media sosial Nissan Indonesia serta kunjungi https://t.co/y36uyjlXr1 https://t.co/TYSL0rO0ez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extLst>
                  <a:ext uri="{0D108BD9-81ED-4DB2-BD59-A6C34878D82A}">
                    <a16:rowId xmlns:a16="http://schemas.microsoft.com/office/drawing/2014/main" val="187888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- 2018-03-09 13:00:08</a:t>
                      </a:r>
                      <a:r>
                        <a:rPr kumimoji="0" lang="en-US" sz="1000" b="0" i="0" u="none" strike="noStrike" kern="1200" cap="none" spc="0" normalizeH="0" baseline="0" noProof="0">
                          <a:ln>
                            <a:noFill/>
                          </a:ln>
                          <a:solidFill>
                            <a:prstClr val="black"/>
                          </a:solidFill>
                          <a:effectLst/>
                          <a:uLnTx/>
                          <a:uFillTx/>
                          <a:latin typeface="+mn-lt"/>
                          <a:ea typeface="+mn-ea"/>
                          <a:cs typeface="+mn-cs"/>
                        </a:rPr>
                        <a:t>
Jadikan musik nasional Indonesia, menjadi kebanggan untuk kita. Selamat Hari Musik Nasional! https://t.co/9VcIz31d7s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0.0138%</a:t>
                      </a:r>
                    </a:p>
                  </a:txBody>
                  <a:tcPr/>
                </a:tc>
                <a:extLst>
                  <a:ext uri="{0D108BD9-81ED-4DB2-BD59-A6C34878D82A}">
                    <a16:rowId xmlns:a16="http://schemas.microsoft.com/office/drawing/2014/main" val="190071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- 2018-03-08 15:44:26</a:t>
                      </a:r>
                      <a:r>
                        <a:rPr kumimoji="0" lang="en-US" sz="1000" b="0" i="0" u="none" strike="noStrike" kern="1200" cap="none" spc="0" normalizeH="0" baseline="0" noProof="0">
                          <a:ln>
                            <a:noFill/>
                          </a:ln>
                          <a:solidFill>
                            <a:prstClr val="black"/>
                          </a:solidFill>
                          <a:effectLst/>
                          <a:uLnTx/>
                          <a:uFillTx/>
                          <a:latin typeface="+mn-lt"/>
                          <a:ea typeface="+mn-ea"/>
                          <a:cs typeface="+mn-cs"/>
                        </a:rPr>
                        <a:t>
Selamat Hari Perempuan International. Lanjutkan semangat dan senyuman para perempuan Indonesia! https://t.co/Yf8PPv8BAG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a:t>
                      </a:r>
                    </a:p>
                  </a:txBody>
                  <a:tcPr/>
                </a:tc>
                <a:extLst>
                  <a:ext uri="{0D108BD9-81ED-4DB2-BD59-A6C34878D82A}">
                    <a16:rowId xmlns:a16="http://schemas.microsoft.com/office/drawing/2014/main" val="3095768"/>
                  </a:ext>
                </a:extLst>
              </a:tr>
            </a:tbl>
          </a:graphicData>
        </a:graphic>
      </p:graphicFrame>
      <p:sp>
        <p:nvSpPr>
          <p:cNvPr id="4" name="Text Placeholder 3">
            <a:extLst>
              <a:ext uri="{FF2B5EF4-FFF2-40B4-BE49-F238E27FC236}">
                <a16:creationId xmlns:a16="http://schemas.microsoft.com/office/drawing/2014/main" id="{17088717-1A48-48E9-A372-959F29204D2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06069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A932-55DB-4428-B497-202A801E62D2}"/>
              </a:ext>
            </a:extLst>
          </p:cNvPr>
          <p:cNvSpPr>
            <a:spLocks noGrp="1"/>
          </p:cNvSpPr>
          <p:nvPr>
            <p:ph type="title"/>
          </p:nvPr>
        </p:nvSpPr>
        <p:spPr/>
        <p:txBody>
          <a:bodyPr/>
          <a:lstStyle/>
          <a:p>
            <a:r>
              <a:rPr lang="en-US"/>
              <a:t>Twitter Own Tweets Table - 5 of 5</a:t>
            </a:r>
          </a:p>
        </p:txBody>
      </p:sp>
      <p:graphicFrame>
        <p:nvGraphicFramePr>
          <p:cNvPr id="5" name="Table Placeholder 4">
            <a:extLst>
              <a:ext uri="{FF2B5EF4-FFF2-40B4-BE49-F238E27FC236}">
                <a16:creationId xmlns:a16="http://schemas.microsoft.com/office/drawing/2014/main" id="{72C975B9-5A8F-4A09-AE02-0671A89D2883}"/>
              </a:ext>
            </a:extLst>
          </p:cNvPr>
          <p:cNvGraphicFramePr>
            <a:graphicFrameLocks noGrp="1"/>
          </p:cNvGraphicFramePr>
          <p:nvPr>
            <p:ph type="tbl" sz="quarter" idx="13"/>
            <p:extLst>
              <p:ext uri="{D42A27DB-BD31-4B8C-83A1-F6EECF244321}">
                <p14:modId xmlns:p14="http://schemas.microsoft.com/office/powerpoint/2010/main" val="164195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50428034"/>
                    </a:ext>
                  </a:extLst>
                </a:gridCol>
                <a:gridCol w="822960">
                  <a:extLst>
                    <a:ext uri="{9D8B030D-6E8A-4147-A177-3AD203B41FA5}">
                      <a16:colId xmlns:a16="http://schemas.microsoft.com/office/drawing/2014/main" val="3604952316"/>
                    </a:ext>
                  </a:extLst>
                </a:gridCol>
                <a:gridCol w="822960">
                  <a:extLst>
                    <a:ext uri="{9D8B030D-6E8A-4147-A177-3AD203B41FA5}">
                      <a16:colId xmlns:a16="http://schemas.microsoft.com/office/drawing/2014/main" val="2112462868"/>
                    </a:ext>
                  </a:extLst>
                </a:gridCol>
                <a:gridCol w="822960">
                  <a:extLst>
                    <a:ext uri="{9D8B030D-6E8A-4147-A177-3AD203B41FA5}">
                      <a16:colId xmlns:a16="http://schemas.microsoft.com/office/drawing/2014/main" val="4233434732"/>
                    </a:ext>
                  </a:extLst>
                </a:gridCol>
                <a:gridCol w="822960">
                  <a:extLst>
                    <a:ext uri="{9D8B030D-6E8A-4147-A177-3AD203B41FA5}">
                      <a16:colId xmlns:a16="http://schemas.microsoft.com/office/drawing/2014/main" val="1716867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0116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@NissanID - 2018-03-08 13:00:16</a:t>
                      </a:r>
                      <a:r>
                        <a:rPr kumimoji="0" lang="en-US" sz="1000" b="0" i="0" u="none" strike="noStrike" kern="1200" cap="none" spc="0" normalizeH="0" baseline="0" noProof="0">
                          <a:ln>
                            <a:noFill/>
                          </a:ln>
                          <a:solidFill>
                            <a:prstClr val="black"/>
                          </a:solidFill>
                          <a:effectLst/>
                          <a:uLnTx/>
                          <a:uFillTx/>
                          <a:latin typeface="+mn-lt"/>
                          <a:ea typeface="+mn-ea"/>
                          <a:cs typeface="+mn-cs"/>
                        </a:rPr>
                        <a:t>
2 hari lagi menuju #NissanLivinAlife. Siapkan diri Anda untuk datang ke acara spektakuler ini! Informasi lebih lanjut kunjungi di https://t.co/y36uyj4mzt https://t.co/SQfXkbrcl6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extLst>
                  <a:ext uri="{0D108BD9-81ED-4DB2-BD59-A6C34878D82A}">
                    <a16:rowId xmlns:a16="http://schemas.microsoft.com/office/drawing/2014/main" val="1329107436"/>
                  </a:ext>
                </a:extLst>
              </a:tr>
            </a:tbl>
          </a:graphicData>
        </a:graphic>
      </p:graphicFrame>
      <p:sp>
        <p:nvSpPr>
          <p:cNvPr id="4" name="Text Placeholder 3">
            <a:extLst>
              <a:ext uri="{FF2B5EF4-FFF2-40B4-BE49-F238E27FC236}">
                <a16:creationId xmlns:a16="http://schemas.microsoft.com/office/drawing/2014/main" id="{B3EC9B5C-C4E4-43C2-BBA4-331F19A6D95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04749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330</Words>
  <Application>Microsoft Office PowerPoint</Application>
  <PresentationFormat>On-screen Show (4:3)</PresentationFormat>
  <Paragraphs>160</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Twitter Own Tweets Table - 1 of 5</vt:lpstr>
      <vt:lpstr>Twitter Own Tweets Table - 2 of 5</vt:lpstr>
      <vt:lpstr>Twitter Own Tweets Table - 3 of 5</vt:lpstr>
      <vt:lpstr>Twitter Own Tweets Table - 4 of 5</vt:lpstr>
      <vt:lpstr>Twitter Own Tweets Table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Tweets Table - 1 of 5</dc:title>
  <dc:creator>Administrator</dc:creator>
  <cp:lastModifiedBy>Administrator</cp:lastModifiedBy>
  <cp:revision>1</cp:revision>
  <dcterms:created xsi:type="dcterms:W3CDTF">2018-04-13T07:15:42Z</dcterms:created>
  <dcterms:modified xsi:type="dcterms:W3CDTF">2018-04-13T07:16:44Z</dcterms:modified>
</cp:coreProperties>
</file>