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3" r:id="rId17"/>
    <p:sldId id="274" r:id="rId18"/>
    <p:sldId id="275" r:id="rId19"/>
    <p:sldId id="276" r:id="rId20"/>
    <p:sldId id="278" r:id="rId21"/>
    <p:sldId id="279" r:id="rId22"/>
    <p:sldId id="280" r:id="rId23"/>
    <p:sldId id="281" r:id="rId24"/>
    <p:sldId id="282"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Lst>
  <p:sldSz cx="9144000" cy="6858000" type="screen4x3"/>
  <p:notesSz cx="6858000" cy="9144000"/>
  <p:embeddedFontLst>
    <p:embeddedFont>
      <p:font typeface="ＭＳ Ｐゴシック" panose="020B0600070205080204" pitchFamily="34" charset="-128"/>
      <p:regular r:id="rId40"/>
    </p:embeddedFon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Professional Power Tools and Accessories Global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22</c:v>
                </c:pt>
                <c:pt idx="1">
                  <c:v>34</c:v>
                </c:pt>
                <c:pt idx="2">
                  <c:v>26</c:v>
                </c:pt>
                <c:pt idx="3">
                  <c:v>20</c:v>
                </c:pt>
                <c:pt idx="4">
                  <c:v>30</c:v>
                </c:pt>
                <c:pt idx="5">
                  <c:v>18</c:v>
                </c:pt>
                <c:pt idx="6">
                  <c:v>23</c:v>
                </c:pt>
                <c:pt idx="7">
                  <c:v>27</c:v>
                </c:pt>
                <c:pt idx="8">
                  <c:v>23</c:v>
                </c:pt>
                <c:pt idx="9">
                  <c:v>17</c:v>
                </c:pt>
                <c:pt idx="10">
                  <c:v>17</c:v>
                </c:pt>
                <c:pt idx="11">
                  <c:v>35</c:v>
                </c:pt>
                <c:pt idx="12">
                  <c:v>33</c:v>
                </c:pt>
                <c:pt idx="13">
                  <c:v>24</c:v>
                </c:pt>
                <c:pt idx="14">
                  <c:v>37</c:v>
                </c:pt>
                <c:pt idx="15">
                  <c:v>43</c:v>
                </c:pt>
                <c:pt idx="16">
                  <c:v>46</c:v>
                </c:pt>
                <c:pt idx="17">
                  <c:v>34</c:v>
                </c:pt>
                <c:pt idx="18">
                  <c:v>35</c:v>
                </c:pt>
                <c:pt idx="19">
                  <c:v>24</c:v>
                </c:pt>
                <c:pt idx="20">
                  <c:v>44</c:v>
                </c:pt>
                <c:pt idx="21">
                  <c:v>33</c:v>
                </c:pt>
                <c:pt idx="22">
                  <c:v>41</c:v>
                </c:pt>
                <c:pt idx="23">
                  <c:v>49</c:v>
                </c:pt>
                <c:pt idx="24">
                  <c:v>85</c:v>
                </c:pt>
                <c:pt idx="25">
                  <c:v>36</c:v>
                </c:pt>
                <c:pt idx="26">
                  <c:v>35</c:v>
                </c:pt>
                <c:pt idx="27">
                  <c:v>33</c:v>
                </c:pt>
                <c:pt idx="28">
                  <c:v>40</c:v>
                </c:pt>
                <c:pt idx="29">
                  <c:v>35</c:v>
                </c:pt>
                <c:pt idx="30">
                  <c:v>28</c:v>
                </c:pt>
              </c:numCache>
            </c:numRef>
          </c:val>
          <c:smooth val="0"/>
          <c:extLst>
            <c:ext xmlns:c16="http://schemas.microsoft.com/office/drawing/2014/chart" uri="{C3380CC4-5D6E-409C-BE32-E72D297353CC}">
              <c16:uniqueId val="{00000000-9ED8-48DF-BE83-34BAA6394FDD}"/>
            </c:ext>
          </c:extLst>
        </c:ser>
        <c:dLbls>
          <c:showLegendKey val="0"/>
          <c:showVal val="0"/>
          <c:showCatName val="0"/>
          <c:showSerName val="0"/>
          <c:showPercent val="0"/>
          <c:showBubbleSize val="0"/>
        </c:dLbls>
        <c:smooth val="0"/>
        <c:axId val="335612624"/>
        <c:axId val="335617216"/>
      </c:lineChart>
      <c:dateAx>
        <c:axId val="335612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617216"/>
        <c:crosses val="autoZero"/>
        <c:auto val="1"/>
        <c:lblOffset val="100"/>
        <c:baseTimeUnit val="days"/>
      </c:dateAx>
      <c:valAx>
        <c:axId val="33561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61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Professional Power Tools and Accessories Global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242</c:v>
                </c:pt>
                <c:pt idx="1">
                  <c:v>627</c:v>
                </c:pt>
                <c:pt idx="2">
                  <c:v>217</c:v>
                </c:pt>
                <c:pt idx="3">
                  <c:v>418</c:v>
                </c:pt>
                <c:pt idx="4">
                  <c:v>455</c:v>
                </c:pt>
                <c:pt idx="5">
                  <c:v>318</c:v>
                </c:pt>
                <c:pt idx="6">
                  <c:v>237</c:v>
                </c:pt>
                <c:pt idx="7">
                  <c:v>383</c:v>
                </c:pt>
                <c:pt idx="8">
                  <c:v>365</c:v>
                </c:pt>
                <c:pt idx="9">
                  <c:v>271</c:v>
                </c:pt>
                <c:pt idx="10">
                  <c:v>368</c:v>
                </c:pt>
                <c:pt idx="11">
                  <c:v>307</c:v>
                </c:pt>
                <c:pt idx="12">
                  <c:v>564</c:v>
                </c:pt>
                <c:pt idx="13">
                  <c:v>317</c:v>
                </c:pt>
                <c:pt idx="14">
                  <c:v>454</c:v>
                </c:pt>
                <c:pt idx="15">
                  <c:v>681</c:v>
                </c:pt>
                <c:pt idx="16">
                  <c:v>375</c:v>
                </c:pt>
                <c:pt idx="17">
                  <c:v>350</c:v>
                </c:pt>
                <c:pt idx="18">
                  <c:v>442</c:v>
                </c:pt>
                <c:pt idx="19">
                  <c:v>390</c:v>
                </c:pt>
                <c:pt idx="20">
                  <c:v>350</c:v>
                </c:pt>
                <c:pt idx="21">
                  <c:v>540</c:v>
                </c:pt>
                <c:pt idx="22">
                  <c:v>645</c:v>
                </c:pt>
                <c:pt idx="23">
                  <c:v>358</c:v>
                </c:pt>
                <c:pt idx="24">
                  <c:v>779</c:v>
                </c:pt>
                <c:pt idx="25">
                  <c:v>252</c:v>
                </c:pt>
                <c:pt idx="26">
                  <c:v>267</c:v>
                </c:pt>
                <c:pt idx="27">
                  <c:v>284</c:v>
                </c:pt>
                <c:pt idx="28">
                  <c:v>485</c:v>
                </c:pt>
                <c:pt idx="29">
                  <c:v>434</c:v>
                </c:pt>
                <c:pt idx="30">
                  <c:v>286</c:v>
                </c:pt>
              </c:numCache>
            </c:numRef>
          </c:val>
          <c:smooth val="0"/>
          <c:extLst>
            <c:ext xmlns:c16="http://schemas.microsoft.com/office/drawing/2014/chart" uri="{C3380CC4-5D6E-409C-BE32-E72D297353CC}">
              <c16:uniqueId val="{00000000-8A8F-4EAA-BE89-CE3AC98C6125}"/>
            </c:ext>
          </c:extLst>
        </c:ser>
        <c:dLbls>
          <c:showLegendKey val="0"/>
          <c:showVal val="0"/>
          <c:showCatName val="0"/>
          <c:showSerName val="0"/>
          <c:showPercent val="0"/>
          <c:showBubbleSize val="0"/>
        </c:dLbls>
        <c:smooth val="0"/>
        <c:axId val="331150760"/>
        <c:axId val="337745992"/>
      </c:lineChart>
      <c:dateAx>
        <c:axId val="33115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745992"/>
        <c:crosses val="autoZero"/>
        <c:auto val="1"/>
        <c:lblOffset val="100"/>
        <c:baseTimeUnit val="days"/>
      </c:dateAx>
      <c:valAx>
        <c:axId val="33774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15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244</c:v>
                </c:pt>
                <c:pt idx="1">
                  <c:v>281</c:v>
                </c:pt>
                <c:pt idx="2">
                  <c:v>269</c:v>
                </c:pt>
                <c:pt idx="3">
                  <c:v>281</c:v>
                </c:pt>
                <c:pt idx="4">
                  <c:v>357</c:v>
                </c:pt>
                <c:pt idx="5">
                  <c:v>304</c:v>
                </c:pt>
                <c:pt idx="6">
                  <c:v>336</c:v>
                </c:pt>
                <c:pt idx="7">
                  <c:v>283</c:v>
                </c:pt>
                <c:pt idx="8">
                  <c:v>359</c:v>
                </c:pt>
                <c:pt idx="9">
                  <c:v>304</c:v>
                </c:pt>
                <c:pt idx="10">
                  <c:v>336</c:v>
                </c:pt>
                <c:pt idx="11">
                  <c:v>273</c:v>
                </c:pt>
                <c:pt idx="12">
                  <c:v>291</c:v>
                </c:pt>
                <c:pt idx="13">
                  <c:v>211</c:v>
                </c:pt>
                <c:pt idx="14">
                  <c:v>279</c:v>
                </c:pt>
                <c:pt idx="15">
                  <c:v>271</c:v>
                </c:pt>
                <c:pt idx="16">
                  <c:v>267</c:v>
                </c:pt>
                <c:pt idx="17">
                  <c:v>365</c:v>
                </c:pt>
                <c:pt idx="18">
                  <c:v>300</c:v>
                </c:pt>
                <c:pt idx="19">
                  <c:v>244</c:v>
                </c:pt>
                <c:pt idx="20">
                  <c:v>315</c:v>
                </c:pt>
                <c:pt idx="21">
                  <c:v>208</c:v>
                </c:pt>
                <c:pt idx="22">
                  <c:v>152</c:v>
                </c:pt>
                <c:pt idx="23">
                  <c:v>139</c:v>
                </c:pt>
                <c:pt idx="24">
                  <c:v>206</c:v>
                </c:pt>
                <c:pt idx="25">
                  <c:v>138</c:v>
                </c:pt>
                <c:pt idx="26">
                  <c:v>175</c:v>
                </c:pt>
                <c:pt idx="27">
                  <c:v>176</c:v>
                </c:pt>
                <c:pt idx="28">
                  <c:v>276</c:v>
                </c:pt>
                <c:pt idx="29">
                  <c:v>773</c:v>
                </c:pt>
                <c:pt idx="30">
                  <c:v>1059</c:v>
                </c:pt>
              </c:numCache>
            </c:numRef>
          </c:val>
          <c:smooth val="0"/>
          <c:extLst>
            <c:ext xmlns:c16="http://schemas.microsoft.com/office/drawing/2014/chart" uri="{C3380CC4-5D6E-409C-BE32-E72D297353CC}">
              <c16:uniqueId val="{00000000-EDFE-49DF-95B6-80A0034F6DEF}"/>
            </c:ext>
          </c:extLst>
        </c:ser>
        <c:ser>
          <c:idx val="1"/>
          <c:order val="1"/>
          <c:tx>
            <c:strRef>
              <c:f>Sheet1!$C$1</c:f>
              <c:strCache>
                <c:ptCount val="1"/>
                <c:pt idx="0">
                  <c:v>DEWALT</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263</c:v>
                </c:pt>
                <c:pt idx="1">
                  <c:v>176</c:v>
                </c:pt>
                <c:pt idx="2">
                  <c:v>472</c:v>
                </c:pt>
                <c:pt idx="3">
                  <c:v>474</c:v>
                </c:pt>
                <c:pt idx="4">
                  <c:v>655</c:v>
                </c:pt>
                <c:pt idx="5">
                  <c:v>421</c:v>
                </c:pt>
                <c:pt idx="6">
                  <c:v>969</c:v>
                </c:pt>
                <c:pt idx="7">
                  <c:v>669</c:v>
                </c:pt>
                <c:pt idx="8">
                  <c:v>700</c:v>
                </c:pt>
                <c:pt idx="9">
                  <c:v>785</c:v>
                </c:pt>
                <c:pt idx="10">
                  <c:v>799</c:v>
                </c:pt>
                <c:pt idx="11">
                  <c:v>697</c:v>
                </c:pt>
                <c:pt idx="12">
                  <c:v>500</c:v>
                </c:pt>
                <c:pt idx="13">
                  <c:v>203</c:v>
                </c:pt>
                <c:pt idx="14">
                  <c:v>173</c:v>
                </c:pt>
                <c:pt idx="15">
                  <c:v>6</c:v>
                </c:pt>
                <c:pt idx="16">
                  <c:v>110</c:v>
                </c:pt>
                <c:pt idx="17">
                  <c:v>299</c:v>
                </c:pt>
                <c:pt idx="18">
                  <c:v>208</c:v>
                </c:pt>
                <c:pt idx="19">
                  <c:v>222</c:v>
                </c:pt>
                <c:pt idx="20">
                  <c:v>307</c:v>
                </c:pt>
                <c:pt idx="21">
                  <c:v>321</c:v>
                </c:pt>
                <c:pt idx="22">
                  <c:v>410</c:v>
                </c:pt>
                <c:pt idx="23">
                  <c:v>388</c:v>
                </c:pt>
                <c:pt idx="24">
                  <c:v>703</c:v>
                </c:pt>
                <c:pt idx="25">
                  <c:v>884</c:v>
                </c:pt>
                <c:pt idx="26">
                  <c:v>1124</c:v>
                </c:pt>
                <c:pt idx="27">
                  <c:v>654</c:v>
                </c:pt>
                <c:pt idx="28">
                  <c:v>192</c:v>
                </c:pt>
                <c:pt idx="29">
                  <c:v>65</c:v>
                </c:pt>
                <c:pt idx="30">
                  <c:v>128</c:v>
                </c:pt>
              </c:numCache>
            </c:numRef>
          </c:val>
          <c:smooth val="0"/>
          <c:extLst>
            <c:ext xmlns:c16="http://schemas.microsoft.com/office/drawing/2014/chart" uri="{C3380CC4-5D6E-409C-BE32-E72D297353CC}">
              <c16:uniqueId val="{00000001-EDFE-49DF-95B6-80A0034F6DEF}"/>
            </c:ext>
          </c:extLst>
        </c:ser>
        <c:ser>
          <c:idx val="2"/>
          <c:order val="2"/>
          <c:tx>
            <c:strRef>
              <c:f>Sheet1!$D$1</c:f>
              <c:strCache>
                <c:ptCount val="1"/>
                <c:pt idx="0">
                  <c:v>Makita Tools USA</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72</c:v>
                </c:pt>
                <c:pt idx="1">
                  <c:v>75</c:v>
                </c:pt>
                <c:pt idx="2">
                  <c:v>58</c:v>
                </c:pt>
                <c:pt idx="3">
                  <c:v>62</c:v>
                </c:pt>
                <c:pt idx="4">
                  <c:v>34</c:v>
                </c:pt>
                <c:pt idx="5">
                  <c:v>36</c:v>
                </c:pt>
                <c:pt idx="6">
                  <c:v>33</c:v>
                </c:pt>
                <c:pt idx="7">
                  <c:v>62</c:v>
                </c:pt>
                <c:pt idx="8">
                  <c:v>45</c:v>
                </c:pt>
                <c:pt idx="9">
                  <c:v>60</c:v>
                </c:pt>
                <c:pt idx="10">
                  <c:v>76</c:v>
                </c:pt>
                <c:pt idx="11">
                  <c:v>73</c:v>
                </c:pt>
                <c:pt idx="12">
                  <c:v>67</c:v>
                </c:pt>
                <c:pt idx="13">
                  <c:v>37</c:v>
                </c:pt>
                <c:pt idx="14">
                  <c:v>32</c:v>
                </c:pt>
                <c:pt idx="15">
                  <c:v>42</c:v>
                </c:pt>
                <c:pt idx="16">
                  <c:v>27</c:v>
                </c:pt>
                <c:pt idx="17">
                  <c:v>48</c:v>
                </c:pt>
                <c:pt idx="18">
                  <c:v>33</c:v>
                </c:pt>
                <c:pt idx="19">
                  <c:v>37</c:v>
                </c:pt>
                <c:pt idx="20">
                  <c:v>34</c:v>
                </c:pt>
                <c:pt idx="21">
                  <c:v>48</c:v>
                </c:pt>
                <c:pt idx="22">
                  <c:v>64</c:v>
                </c:pt>
                <c:pt idx="23">
                  <c:v>19</c:v>
                </c:pt>
                <c:pt idx="24">
                  <c:v>39</c:v>
                </c:pt>
                <c:pt idx="25">
                  <c:v>50</c:v>
                </c:pt>
                <c:pt idx="26">
                  <c:v>25</c:v>
                </c:pt>
                <c:pt idx="27">
                  <c:v>24</c:v>
                </c:pt>
                <c:pt idx="28">
                  <c:v>66</c:v>
                </c:pt>
                <c:pt idx="29">
                  <c:v>29</c:v>
                </c:pt>
                <c:pt idx="30">
                  <c:v>8</c:v>
                </c:pt>
              </c:numCache>
            </c:numRef>
          </c:val>
          <c:smooth val="0"/>
          <c:extLst>
            <c:ext xmlns:c16="http://schemas.microsoft.com/office/drawing/2014/chart" uri="{C3380CC4-5D6E-409C-BE32-E72D297353CC}">
              <c16:uniqueId val="{00000002-EDFE-49DF-95B6-80A0034F6DEF}"/>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Sheet1!$E$2:$E$32</c:f>
              <c:numCache>
                <c:formatCode>General</c:formatCode>
                <c:ptCount val="31"/>
                <c:pt idx="0">
                  <c:v>232</c:v>
                </c:pt>
                <c:pt idx="1">
                  <c:v>195</c:v>
                </c:pt>
                <c:pt idx="2">
                  <c:v>288</c:v>
                </c:pt>
                <c:pt idx="3">
                  <c:v>136</c:v>
                </c:pt>
                <c:pt idx="4">
                  <c:v>347</c:v>
                </c:pt>
                <c:pt idx="5">
                  <c:v>476</c:v>
                </c:pt>
                <c:pt idx="6">
                  <c:v>622</c:v>
                </c:pt>
                <c:pt idx="7">
                  <c:v>558</c:v>
                </c:pt>
                <c:pt idx="8">
                  <c:v>722</c:v>
                </c:pt>
                <c:pt idx="9">
                  <c:v>579</c:v>
                </c:pt>
                <c:pt idx="10">
                  <c:v>700</c:v>
                </c:pt>
                <c:pt idx="11">
                  <c:v>577</c:v>
                </c:pt>
                <c:pt idx="12">
                  <c:v>597</c:v>
                </c:pt>
                <c:pt idx="13">
                  <c:v>349</c:v>
                </c:pt>
                <c:pt idx="14">
                  <c:v>368</c:v>
                </c:pt>
                <c:pt idx="15">
                  <c:v>248</c:v>
                </c:pt>
                <c:pt idx="16">
                  <c:v>285</c:v>
                </c:pt>
                <c:pt idx="17">
                  <c:v>388</c:v>
                </c:pt>
                <c:pt idx="18">
                  <c:v>420</c:v>
                </c:pt>
                <c:pt idx="19">
                  <c:v>348</c:v>
                </c:pt>
                <c:pt idx="20">
                  <c:v>490</c:v>
                </c:pt>
                <c:pt idx="21">
                  <c:v>409</c:v>
                </c:pt>
                <c:pt idx="22">
                  <c:v>485</c:v>
                </c:pt>
                <c:pt idx="23">
                  <c:v>458</c:v>
                </c:pt>
                <c:pt idx="24">
                  <c:v>466</c:v>
                </c:pt>
                <c:pt idx="25">
                  <c:v>258</c:v>
                </c:pt>
                <c:pt idx="26">
                  <c:v>490</c:v>
                </c:pt>
                <c:pt idx="27">
                  <c:v>543</c:v>
                </c:pt>
                <c:pt idx="28">
                  <c:v>520</c:v>
                </c:pt>
                <c:pt idx="29">
                  <c:v>410</c:v>
                </c:pt>
                <c:pt idx="30">
                  <c:v>365</c:v>
                </c:pt>
              </c:numCache>
            </c:numRef>
          </c:val>
          <c:smooth val="0"/>
          <c:extLst>
            <c:ext xmlns:c16="http://schemas.microsoft.com/office/drawing/2014/chart" uri="{C3380CC4-5D6E-409C-BE32-E72D297353CC}">
              <c16:uniqueId val="{00000003-EDFE-49DF-95B6-80A0034F6DEF}"/>
            </c:ext>
          </c:extLst>
        </c:ser>
        <c:dLbls>
          <c:showLegendKey val="0"/>
          <c:showVal val="0"/>
          <c:showCatName val="0"/>
          <c:showSerName val="0"/>
          <c:showPercent val="0"/>
          <c:showBubbleSize val="0"/>
        </c:dLbls>
        <c:smooth val="0"/>
        <c:axId val="326943432"/>
        <c:axId val="326947696"/>
      </c:lineChart>
      <c:dateAx>
        <c:axId val="326943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947696"/>
        <c:crosses val="autoZero"/>
        <c:auto val="1"/>
        <c:lblOffset val="100"/>
        <c:baseTimeUnit val="days"/>
      </c:dateAx>
      <c:valAx>
        <c:axId val="32694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943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8426-412E-9B10-64016123CBFB}"/>
            </c:ext>
          </c:extLst>
        </c:ser>
        <c:ser>
          <c:idx val="1"/>
          <c:order val="1"/>
          <c:tx>
            <c:strRef>
              <c:f>Sheet1!$C$1</c:f>
              <c:strCache>
                <c:ptCount val="1"/>
                <c:pt idx="0">
                  <c:v>DEWALT</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3</c:v>
                </c:pt>
                <c:pt idx="1">
                  <c:v>3</c:v>
                </c:pt>
                <c:pt idx="2">
                  <c:v>1</c:v>
                </c:pt>
                <c:pt idx="3">
                  <c:v>2</c:v>
                </c:pt>
                <c:pt idx="4">
                  <c:v>1</c:v>
                </c:pt>
                <c:pt idx="5">
                  <c:v>0</c:v>
                </c:pt>
                <c:pt idx="6">
                  <c:v>0</c:v>
                </c:pt>
                <c:pt idx="7">
                  <c:v>0</c:v>
                </c:pt>
                <c:pt idx="8">
                  <c:v>1</c:v>
                </c:pt>
                <c:pt idx="9">
                  <c:v>0</c:v>
                </c:pt>
                <c:pt idx="10">
                  <c:v>1</c:v>
                </c:pt>
                <c:pt idx="11">
                  <c:v>0</c:v>
                </c:pt>
                <c:pt idx="12">
                  <c:v>1</c:v>
                </c:pt>
                <c:pt idx="13">
                  <c:v>0</c:v>
                </c:pt>
                <c:pt idx="14">
                  <c:v>1</c:v>
                </c:pt>
                <c:pt idx="15">
                  <c:v>0</c:v>
                </c:pt>
                <c:pt idx="16">
                  <c:v>1</c:v>
                </c:pt>
                <c:pt idx="17">
                  <c:v>0</c:v>
                </c:pt>
                <c:pt idx="18">
                  <c:v>2</c:v>
                </c:pt>
                <c:pt idx="19">
                  <c:v>3</c:v>
                </c:pt>
                <c:pt idx="20">
                  <c:v>2</c:v>
                </c:pt>
                <c:pt idx="21">
                  <c:v>2</c:v>
                </c:pt>
                <c:pt idx="22">
                  <c:v>2</c:v>
                </c:pt>
                <c:pt idx="23">
                  <c:v>1</c:v>
                </c:pt>
                <c:pt idx="24">
                  <c:v>3</c:v>
                </c:pt>
                <c:pt idx="25">
                  <c:v>2</c:v>
                </c:pt>
                <c:pt idx="26">
                  <c:v>2</c:v>
                </c:pt>
                <c:pt idx="27">
                  <c:v>0</c:v>
                </c:pt>
                <c:pt idx="28">
                  <c:v>0</c:v>
                </c:pt>
                <c:pt idx="29">
                  <c:v>0</c:v>
                </c:pt>
                <c:pt idx="30">
                  <c:v>1</c:v>
                </c:pt>
              </c:numCache>
            </c:numRef>
          </c:val>
          <c:smooth val="0"/>
          <c:extLst>
            <c:ext xmlns:c16="http://schemas.microsoft.com/office/drawing/2014/chart" uri="{C3380CC4-5D6E-409C-BE32-E72D297353CC}">
              <c16:uniqueId val="{00000001-8426-412E-9B10-64016123CBFB}"/>
            </c:ext>
          </c:extLst>
        </c:ser>
        <c:ser>
          <c:idx val="2"/>
          <c:order val="2"/>
          <c:tx>
            <c:strRef>
              <c:f>Sheet1!$D$1</c:f>
              <c:strCache>
                <c:ptCount val="1"/>
                <c:pt idx="0">
                  <c:v>Makita Tools USA</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2</c:v>
                </c:pt>
                <c:pt idx="1">
                  <c:v>0</c:v>
                </c:pt>
                <c:pt idx="2">
                  <c:v>1</c:v>
                </c:pt>
                <c:pt idx="3">
                  <c:v>1</c:v>
                </c:pt>
                <c:pt idx="4">
                  <c:v>0</c:v>
                </c:pt>
                <c:pt idx="5">
                  <c:v>1</c:v>
                </c:pt>
                <c:pt idx="6">
                  <c:v>0</c:v>
                </c:pt>
                <c:pt idx="7">
                  <c:v>0</c:v>
                </c:pt>
                <c:pt idx="8">
                  <c:v>1</c:v>
                </c:pt>
                <c:pt idx="9">
                  <c:v>0</c:v>
                </c:pt>
                <c:pt idx="10">
                  <c:v>0</c:v>
                </c:pt>
                <c:pt idx="11">
                  <c:v>1</c:v>
                </c:pt>
                <c:pt idx="12">
                  <c:v>1</c:v>
                </c:pt>
                <c:pt idx="13">
                  <c:v>0</c:v>
                </c:pt>
                <c:pt idx="14">
                  <c:v>0</c:v>
                </c:pt>
                <c:pt idx="15">
                  <c:v>1</c:v>
                </c:pt>
                <c:pt idx="16">
                  <c:v>1</c:v>
                </c:pt>
                <c:pt idx="17">
                  <c:v>3</c:v>
                </c:pt>
                <c:pt idx="18">
                  <c:v>0</c:v>
                </c:pt>
                <c:pt idx="19">
                  <c:v>1</c:v>
                </c:pt>
                <c:pt idx="20">
                  <c:v>0</c:v>
                </c:pt>
                <c:pt idx="21">
                  <c:v>4</c:v>
                </c:pt>
                <c:pt idx="22">
                  <c:v>1</c:v>
                </c:pt>
                <c:pt idx="23">
                  <c:v>1</c:v>
                </c:pt>
                <c:pt idx="24">
                  <c:v>0</c:v>
                </c:pt>
                <c:pt idx="25">
                  <c:v>0</c:v>
                </c:pt>
                <c:pt idx="26">
                  <c:v>0</c:v>
                </c:pt>
                <c:pt idx="27">
                  <c:v>0</c:v>
                </c:pt>
                <c:pt idx="28">
                  <c:v>4</c:v>
                </c:pt>
                <c:pt idx="29">
                  <c:v>0</c:v>
                </c:pt>
                <c:pt idx="30">
                  <c:v>1</c:v>
                </c:pt>
              </c:numCache>
            </c:numRef>
          </c:val>
          <c:smooth val="0"/>
          <c:extLst>
            <c:ext xmlns:c16="http://schemas.microsoft.com/office/drawing/2014/chart" uri="{C3380CC4-5D6E-409C-BE32-E72D297353CC}">
              <c16:uniqueId val="{00000002-8426-412E-9B10-64016123CBFB}"/>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8426-412E-9B10-64016123CBFB}"/>
            </c:ext>
          </c:extLst>
        </c:ser>
        <c:dLbls>
          <c:showLegendKey val="0"/>
          <c:showVal val="0"/>
          <c:showCatName val="0"/>
          <c:showSerName val="0"/>
          <c:showPercent val="0"/>
          <c:showBubbleSize val="0"/>
        </c:dLbls>
        <c:smooth val="0"/>
        <c:axId val="326944744"/>
        <c:axId val="326948024"/>
      </c:lineChart>
      <c:dateAx>
        <c:axId val="326944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948024"/>
        <c:crosses val="autoZero"/>
        <c:auto val="1"/>
        <c:lblOffset val="100"/>
        <c:baseTimeUnit val="days"/>
      </c:dateAx>
      <c:valAx>
        <c:axId val="326948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94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195-438B-AC32-F356ED521773}"/>
            </c:ext>
          </c:extLst>
        </c:ser>
        <c:ser>
          <c:idx val="1"/>
          <c:order val="1"/>
          <c:tx>
            <c:strRef>
              <c:f>Sheet1!$C$1</c:f>
              <c:strCache>
                <c:ptCount val="1"/>
                <c:pt idx="0">
                  <c:v>DEWALT</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1</c:v>
                </c:pt>
                <c:pt idx="1">
                  <c:v>1</c:v>
                </c:pt>
                <c:pt idx="2">
                  <c:v>2</c:v>
                </c:pt>
                <c:pt idx="3">
                  <c:v>2</c:v>
                </c:pt>
                <c:pt idx="4">
                  <c:v>9</c:v>
                </c:pt>
              </c:numCache>
            </c:numRef>
          </c:val>
          <c:extLst>
            <c:ext xmlns:c16="http://schemas.microsoft.com/office/drawing/2014/chart" uri="{C3380CC4-5D6E-409C-BE32-E72D297353CC}">
              <c16:uniqueId val="{00000001-8195-438B-AC32-F356ED521773}"/>
            </c:ext>
          </c:extLst>
        </c:ser>
        <c:ser>
          <c:idx val="2"/>
          <c:order val="2"/>
          <c:tx>
            <c:strRef>
              <c:f>Sheet1!$D$1</c:f>
              <c:strCache>
                <c:ptCount val="1"/>
                <c:pt idx="0">
                  <c:v>Makita Tools USA</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2</c:v>
                </c:pt>
                <c:pt idx="2">
                  <c:v>4</c:v>
                </c:pt>
                <c:pt idx="3">
                  <c:v>0</c:v>
                </c:pt>
                <c:pt idx="4">
                  <c:v>2</c:v>
                </c:pt>
              </c:numCache>
            </c:numRef>
          </c:val>
          <c:extLst>
            <c:ext xmlns:c16="http://schemas.microsoft.com/office/drawing/2014/chart" uri="{C3380CC4-5D6E-409C-BE32-E72D297353CC}">
              <c16:uniqueId val="{00000002-8195-438B-AC32-F356ED521773}"/>
            </c:ext>
          </c:extLst>
        </c:ser>
        <c:ser>
          <c:idx val="3"/>
          <c:order val="3"/>
          <c:tx>
            <c:strRef>
              <c:f>Sheet1!$E$1</c:f>
              <c:strCache>
                <c:ptCount val="1"/>
                <c:pt idx="0">
                  <c:v>Bosch Professional Power Tools and Accessories Global</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8195-438B-AC32-F356ED521773}"/>
            </c:ext>
          </c:extLst>
        </c:ser>
        <c:dLbls>
          <c:showLegendKey val="0"/>
          <c:showVal val="0"/>
          <c:showCatName val="0"/>
          <c:showSerName val="0"/>
          <c:showPercent val="0"/>
          <c:showBubbleSize val="0"/>
        </c:dLbls>
        <c:gapWidth val="219"/>
        <c:overlap val="-27"/>
        <c:axId val="326943760"/>
        <c:axId val="326950648"/>
      </c:barChart>
      <c:catAx>
        <c:axId val="32694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950648"/>
        <c:crosses val="autoZero"/>
        <c:auto val="1"/>
        <c:lblAlgn val="ctr"/>
        <c:lblOffset val="100"/>
        <c:noMultiLvlLbl val="0"/>
      </c:catAx>
      <c:valAx>
        <c:axId val="32695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94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Sheet1!$B$2:$B$5</c:f>
              <c:numCache>
                <c:formatCode>General</c:formatCode>
                <c:ptCount val="4"/>
                <c:pt idx="0">
                  <c:v>2867</c:v>
                </c:pt>
                <c:pt idx="1">
                  <c:v>5182</c:v>
                </c:pt>
                <c:pt idx="2">
                  <c:v>749</c:v>
                </c:pt>
                <c:pt idx="3">
                  <c:v>0</c:v>
                </c:pt>
              </c:numCache>
            </c:numRef>
          </c:val>
          <c:extLst>
            <c:ext xmlns:c16="http://schemas.microsoft.com/office/drawing/2014/chart" uri="{C3380CC4-5D6E-409C-BE32-E72D297353CC}">
              <c16:uniqueId val="{00000000-08DD-49D7-A64A-89C15C7DC90F}"/>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Sheet1!$C$2:$C$5</c:f>
              <c:numCache>
                <c:formatCode>General</c:formatCode>
                <c:ptCount val="4"/>
                <c:pt idx="0">
                  <c:v>119</c:v>
                </c:pt>
                <c:pt idx="1">
                  <c:v>168</c:v>
                </c:pt>
                <c:pt idx="2">
                  <c:v>14</c:v>
                </c:pt>
                <c:pt idx="3">
                  <c:v>0</c:v>
                </c:pt>
              </c:numCache>
            </c:numRef>
          </c:val>
          <c:extLst>
            <c:ext xmlns:c16="http://schemas.microsoft.com/office/drawing/2014/chart" uri="{C3380CC4-5D6E-409C-BE32-E72D297353CC}">
              <c16:uniqueId val="{00000001-08DD-49D7-A64A-89C15C7DC90F}"/>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Sheet1!$D$2:$D$5</c:f>
              <c:numCache>
                <c:formatCode>General</c:formatCode>
                <c:ptCount val="4"/>
                <c:pt idx="0">
                  <c:v>8</c:v>
                </c:pt>
                <c:pt idx="1">
                  <c:v>81</c:v>
                </c:pt>
                <c:pt idx="2">
                  <c:v>3</c:v>
                </c:pt>
                <c:pt idx="3">
                  <c:v>0</c:v>
                </c:pt>
              </c:numCache>
            </c:numRef>
          </c:val>
          <c:extLst>
            <c:ext xmlns:c16="http://schemas.microsoft.com/office/drawing/2014/chart" uri="{C3380CC4-5D6E-409C-BE32-E72D297353CC}">
              <c16:uniqueId val="{00000002-08DD-49D7-A64A-89C15C7DC90F}"/>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Sheet1!$E$2:$E$5</c:f>
              <c:numCache>
                <c:formatCode>General</c:formatCode>
                <c:ptCount val="4"/>
                <c:pt idx="0">
                  <c:v>32</c:v>
                </c:pt>
                <c:pt idx="1">
                  <c:v>136</c:v>
                </c:pt>
                <c:pt idx="2">
                  <c:v>11</c:v>
                </c:pt>
                <c:pt idx="3">
                  <c:v>0</c:v>
                </c:pt>
              </c:numCache>
            </c:numRef>
          </c:val>
          <c:extLst>
            <c:ext xmlns:c16="http://schemas.microsoft.com/office/drawing/2014/chart" uri="{C3380CC4-5D6E-409C-BE32-E72D297353CC}">
              <c16:uniqueId val="{00000003-08DD-49D7-A64A-89C15C7DC90F}"/>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Sheet1!$F$2:$F$5</c:f>
              <c:numCache>
                <c:formatCode>General</c:formatCode>
                <c:ptCount val="4"/>
                <c:pt idx="0">
                  <c:v>0</c:v>
                </c:pt>
                <c:pt idx="1">
                  <c:v>3</c:v>
                </c:pt>
                <c:pt idx="2">
                  <c:v>0</c:v>
                </c:pt>
                <c:pt idx="3">
                  <c:v>0</c:v>
                </c:pt>
              </c:numCache>
            </c:numRef>
          </c:val>
          <c:extLst>
            <c:ext xmlns:c16="http://schemas.microsoft.com/office/drawing/2014/chart" uri="{C3380CC4-5D6E-409C-BE32-E72D297353CC}">
              <c16:uniqueId val="{00000004-08DD-49D7-A64A-89C15C7DC90F}"/>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Sheet1!$G$2:$G$5</c:f>
              <c:numCache>
                <c:formatCode>General</c:formatCode>
                <c:ptCount val="4"/>
                <c:pt idx="0">
                  <c:v>1</c:v>
                </c:pt>
                <c:pt idx="1">
                  <c:v>0</c:v>
                </c:pt>
                <c:pt idx="2">
                  <c:v>0</c:v>
                </c:pt>
                <c:pt idx="3">
                  <c:v>0</c:v>
                </c:pt>
              </c:numCache>
            </c:numRef>
          </c:val>
          <c:extLst>
            <c:ext xmlns:c16="http://schemas.microsoft.com/office/drawing/2014/chart" uri="{C3380CC4-5D6E-409C-BE32-E72D297353CC}">
              <c16:uniqueId val="{00000005-08DD-49D7-A64A-89C15C7DC90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Sheet1!$H$2:$H$5</c:f>
              <c:numCache>
                <c:formatCode>General</c:formatCode>
                <c:ptCount val="4"/>
                <c:pt idx="0">
                  <c:v>152</c:v>
                </c:pt>
                <c:pt idx="1">
                  <c:v>1207</c:v>
                </c:pt>
                <c:pt idx="2">
                  <c:v>71</c:v>
                </c:pt>
                <c:pt idx="3">
                  <c:v>0</c:v>
                </c:pt>
              </c:numCache>
            </c:numRef>
          </c:val>
          <c:extLst>
            <c:ext xmlns:c16="http://schemas.microsoft.com/office/drawing/2014/chart" uri="{C3380CC4-5D6E-409C-BE32-E72D297353CC}">
              <c16:uniqueId val="{00000006-08DD-49D7-A64A-89C15C7DC90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Sheet1!$I$2:$I$5</c:f>
              <c:numCache>
                <c:formatCode>General</c:formatCode>
                <c:ptCount val="4"/>
                <c:pt idx="0">
                  <c:v>518</c:v>
                </c:pt>
                <c:pt idx="1">
                  <c:v>887</c:v>
                </c:pt>
                <c:pt idx="2">
                  <c:v>228</c:v>
                </c:pt>
                <c:pt idx="3">
                  <c:v>0</c:v>
                </c:pt>
              </c:numCache>
            </c:numRef>
          </c:val>
          <c:extLst>
            <c:ext xmlns:c16="http://schemas.microsoft.com/office/drawing/2014/chart" uri="{C3380CC4-5D6E-409C-BE32-E72D297353CC}">
              <c16:uniqueId val="{00000007-08DD-49D7-A64A-89C15C7DC90F}"/>
            </c:ext>
          </c:extLst>
        </c:ser>
        <c:dLbls>
          <c:showLegendKey val="0"/>
          <c:showVal val="0"/>
          <c:showCatName val="0"/>
          <c:showSerName val="0"/>
          <c:showPercent val="0"/>
          <c:showBubbleSize val="0"/>
        </c:dLbls>
        <c:gapWidth val="150"/>
        <c:overlap val="100"/>
        <c:axId val="212357760"/>
        <c:axId val="212358416"/>
      </c:barChart>
      <c:catAx>
        <c:axId val="21235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358416"/>
        <c:crosses val="autoZero"/>
        <c:auto val="1"/>
        <c:lblAlgn val="ctr"/>
        <c:lblOffset val="100"/>
        <c:noMultiLvlLbl val="0"/>
      </c:catAx>
      <c:valAx>
        <c:axId val="212358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35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Sheet1!$B$2:$B$5</c:f>
              <c:numCache>
                <c:formatCode>General</c:formatCode>
                <c:ptCount val="4"/>
                <c:pt idx="0">
                  <c:v>21</c:v>
                </c:pt>
                <c:pt idx="1">
                  <c:v>5</c:v>
                </c:pt>
                <c:pt idx="2">
                  <c:v>0</c:v>
                </c:pt>
                <c:pt idx="3">
                  <c:v>0</c:v>
                </c:pt>
              </c:numCache>
            </c:numRef>
          </c:val>
          <c:extLst>
            <c:ext xmlns:c16="http://schemas.microsoft.com/office/drawing/2014/chart" uri="{C3380CC4-5D6E-409C-BE32-E72D297353CC}">
              <c16:uniqueId val="{00000000-EE38-4D25-96B0-360AD498B120}"/>
            </c:ext>
          </c:extLst>
        </c:ser>
        <c:ser>
          <c:idx val="1"/>
          <c:order val="1"/>
          <c:tx>
            <c:strRef>
              <c:f>Sheet1!$C$1</c:f>
              <c:strCache>
                <c:ptCount val="1"/>
                <c:pt idx="0">
                  <c:v>Video</c:v>
                </c:pt>
              </c:strCache>
            </c:strRef>
          </c:tx>
          <c:spPr>
            <a:solidFill>
              <a:schemeClr val="accent2"/>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Sheet1!$C$2:$C$5</c:f>
              <c:numCache>
                <c:formatCode>General</c:formatCode>
                <c:ptCount val="4"/>
                <c:pt idx="0">
                  <c:v>4</c:v>
                </c:pt>
                <c:pt idx="1">
                  <c:v>5</c:v>
                </c:pt>
                <c:pt idx="2">
                  <c:v>5</c:v>
                </c:pt>
                <c:pt idx="3">
                  <c:v>0</c:v>
                </c:pt>
              </c:numCache>
            </c:numRef>
          </c:val>
          <c:extLst>
            <c:ext xmlns:c16="http://schemas.microsoft.com/office/drawing/2014/chart" uri="{C3380CC4-5D6E-409C-BE32-E72D297353CC}">
              <c16:uniqueId val="{00000001-EE38-4D25-96B0-360AD498B120}"/>
            </c:ext>
          </c:extLst>
        </c:ser>
        <c:dLbls>
          <c:showLegendKey val="0"/>
          <c:showVal val="0"/>
          <c:showCatName val="0"/>
          <c:showSerName val="0"/>
          <c:showPercent val="0"/>
          <c:showBubbleSize val="0"/>
        </c:dLbls>
        <c:gapWidth val="150"/>
        <c:overlap val="100"/>
        <c:axId val="212370552"/>
        <c:axId val="212370880"/>
      </c:barChart>
      <c:catAx>
        <c:axId val="212370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370880"/>
        <c:crosses val="autoZero"/>
        <c:auto val="1"/>
        <c:lblAlgn val="ctr"/>
        <c:lblOffset val="100"/>
        <c:noMultiLvlLbl val="0"/>
      </c:catAx>
      <c:valAx>
        <c:axId val="212370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37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42FE-3648-4DD1-A961-498EFD5A7AB8}"/>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CC582CCE-6C44-4173-85CA-A7F19DA5B13B}"/>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3372602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8A720-6A04-49BE-A793-38CFAACF473B}"/>
              </a:ext>
            </a:extLst>
          </p:cNvPr>
          <p:cNvSpPr>
            <a:spLocks noGrp="1"/>
          </p:cNvSpPr>
          <p:nvPr>
            <p:ph type="title"/>
          </p:nvPr>
        </p:nvSpPr>
        <p:spPr/>
        <p:txBody>
          <a:bodyPr/>
          <a:lstStyle/>
          <a:p>
            <a:r>
              <a:rPr lang="en-US"/>
              <a:t>Facebook Key Metrics Table | PRO Global</a:t>
            </a:r>
          </a:p>
        </p:txBody>
      </p:sp>
      <p:graphicFrame>
        <p:nvGraphicFramePr>
          <p:cNvPr id="5" name="Table Placeholder 4">
            <a:extLst>
              <a:ext uri="{FF2B5EF4-FFF2-40B4-BE49-F238E27FC236}">
                <a16:creationId xmlns:a16="http://schemas.microsoft.com/office/drawing/2014/main" id="{15A05A1F-9184-46DD-AB7D-D9C23691F2F6}"/>
              </a:ext>
            </a:extLst>
          </p:cNvPr>
          <p:cNvGraphicFramePr>
            <a:graphicFrameLocks noGrp="1"/>
          </p:cNvGraphicFramePr>
          <p:nvPr>
            <p:ph type="tbl" sz="quarter" idx="13"/>
            <p:extLst>
              <p:ext uri="{D42A27DB-BD31-4B8C-83A1-F6EECF244321}">
                <p14:modId xmlns:p14="http://schemas.microsoft.com/office/powerpoint/2010/main" val="1699450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946054107"/>
                    </a:ext>
                  </a:extLst>
                </a:gridCol>
                <a:gridCol w="263347">
                  <a:extLst>
                    <a:ext uri="{9D8B030D-6E8A-4147-A177-3AD203B41FA5}">
                      <a16:colId xmlns:a16="http://schemas.microsoft.com/office/drawing/2014/main" val="3069314625"/>
                    </a:ext>
                  </a:extLst>
                </a:gridCol>
                <a:gridCol w="263347">
                  <a:extLst>
                    <a:ext uri="{9D8B030D-6E8A-4147-A177-3AD203B41FA5}">
                      <a16:colId xmlns:a16="http://schemas.microsoft.com/office/drawing/2014/main" val="2944284927"/>
                    </a:ext>
                  </a:extLst>
                </a:gridCol>
                <a:gridCol w="263347">
                  <a:extLst>
                    <a:ext uri="{9D8B030D-6E8A-4147-A177-3AD203B41FA5}">
                      <a16:colId xmlns:a16="http://schemas.microsoft.com/office/drawing/2014/main" val="309349866"/>
                    </a:ext>
                  </a:extLst>
                </a:gridCol>
                <a:gridCol w="263347">
                  <a:extLst>
                    <a:ext uri="{9D8B030D-6E8A-4147-A177-3AD203B41FA5}">
                      <a16:colId xmlns:a16="http://schemas.microsoft.com/office/drawing/2014/main" val="2374439660"/>
                    </a:ext>
                  </a:extLst>
                </a:gridCol>
                <a:gridCol w="263347">
                  <a:extLst>
                    <a:ext uri="{9D8B030D-6E8A-4147-A177-3AD203B41FA5}">
                      <a16:colId xmlns:a16="http://schemas.microsoft.com/office/drawing/2014/main" val="251376180"/>
                    </a:ext>
                  </a:extLst>
                </a:gridCol>
                <a:gridCol w="263347">
                  <a:extLst>
                    <a:ext uri="{9D8B030D-6E8A-4147-A177-3AD203B41FA5}">
                      <a16:colId xmlns:a16="http://schemas.microsoft.com/office/drawing/2014/main" val="2894504175"/>
                    </a:ext>
                  </a:extLst>
                </a:gridCol>
                <a:gridCol w="263347">
                  <a:extLst>
                    <a:ext uri="{9D8B030D-6E8A-4147-A177-3AD203B41FA5}">
                      <a16:colId xmlns:a16="http://schemas.microsoft.com/office/drawing/2014/main" val="3900427998"/>
                    </a:ext>
                  </a:extLst>
                </a:gridCol>
                <a:gridCol w="263347">
                  <a:extLst>
                    <a:ext uri="{9D8B030D-6E8A-4147-A177-3AD203B41FA5}">
                      <a16:colId xmlns:a16="http://schemas.microsoft.com/office/drawing/2014/main" val="1792009821"/>
                    </a:ext>
                  </a:extLst>
                </a:gridCol>
                <a:gridCol w="263347">
                  <a:extLst>
                    <a:ext uri="{9D8B030D-6E8A-4147-A177-3AD203B41FA5}">
                      <a16:colId xmlns:a16="http://schemas.microsoft.com/office/drawing/2014/main" val="939611016"/>
                    </a:ext>
                  </a:extLst>
                </a:gridCol>
                <a:gridCol w="263347">
                  <a:extLst>
                    <a:ext uri="{9D8B030D-6E8A-4147-A177-3AD203B41FA5}">
                      <a16:colId xmlns:a16="http://schemas.microsoft.com/office/drawing/2014/main" val="2351064292"/>
                    </a:ext>
                  </a:extLst>
                </a:gridCol>
                <a:gridCol w="263347">
                  <a:extLst>
                    <a:ext uri="{9D8B030D-6E8A-4147-A177-3AD203B41FA5}">
                      <a16:colId xmlns:a16="http://schemas.microsoft.com/office/drawing/2014/main" val="4232059543"/>
                    </a:ext>
                  </a:extLst>
                </a:gridCol>
                <a:gridCol w="263347">
                  <a:extLst>
                    <a:ext uri="{9D8B030D-6E8A-4147-A177-3AD203B41FA5}">
                      <a16:colId xmlns:a16="http://schemas.microsoft.com/office/drawing/2014/main" val="1543392915"/>
                    </a:ext>
                  </a:extLst>
                </a:gridCol>
                <a:gridCol w="263347">
                  <a:extLst>
                    <a:ext uri="{9D8B030D-6E8A-4147-A177-3AD203B41FA5}">
                      <a16:colId xmlns:a16="http://schemas.microsoft.com/office/drawing/2014/main" val="3535642494"/>
                    </a:ext>
                  </a:extLst>
                </a:gridCol>
                <a:gridCol w="263347">
                  <a:extLst>
                    <a:ext uri="{9D8B030D-6E8A-4147-A177-3AD203B41FA5}">
                      <a16:colId xmlns:a16="http://schemas.microsoft.com/office/drawing/2014/main" val="320913700"/>
                    </a:ext>
                  </a:extLst>
                </a:gridCol>
                <a:gridCol w="263347">
                  <a:extLst>
                    <a:ext uri="{9D8B030D-6E8A-4147-A177-3AD203B41FA5}">
                      <a16:colId xmlns:a16="http://schemas.microsoft.com/office/drawing/2014/main" val="1400972139"/>
                    </a:ext>
                  </a:extLst>
                </a:gridCol>
                <a:gridCol w="263347">
                  <a:extLst>
                    <a:ext uri="{9D8B030D-6E8A-4147-A177-3AD203B41FA5}">
                      <a16:colId xmlns:a16="http://schemas.microsoft.com/office/drawing/2014/main" val="1985629157"/>
                    </a:ext>
                  </a:extLst>
                </a:gridCol>
                <a:gridCol w="263347">
                  <a:extLst>
                    <a:ext uri="{9D8B030D-6E8A-4147-A177-3AD203B41FA5}">
                      <a16:colId xmlns:a16="http://schemas.microsoft.com/office/drawing/2014/main" val="1306949980"/>
                    </a:ext>
                  </a:extLst>
                </a:gridCol>
                <a:gridCol w="263347">
                  <a:extLst>
                    <a:ext uri="{9D8B030D-6E8A-4147-A177-3AD203B41FA5}">
                      <a16:colId xmlns:a16="http://schemas.microsoft.com/office/drawing/2014/main" val="2003551746"/>
                    </a:ext>
                  </a:extLst>
                </a:gridCol>
                <a:gridCol w="263347">
                  <a:extLst>
                    <a:ext uri="{9D8B030D-6E8A-4147-A177-3AD203B41FA5}">
                      <a16:colId xmlns:a16="http://schemas.microsoft.com/office/drawing/2014/main" val="518688381"/>
                    </a:ext>
                  </a:extLst>
                </a:gridCol>
                <a:gridCol w="263347">
                  <a:extLst>
                    <a:ext uri="{9D8B030D-6E8A-4147-A177-3AD203B41FA5}">
                      <a16:colId xmlns:a16="http://schemas.microsoft.com/office/drawing/2014/main" val="1462603679"/>
                    </a:ext>
                  </a:extLst>
                </a:gridCol>
                <a:gridCol w="263347">
                  <a:extLst>
                    <a:ext uri="{9D8B030D-6E8A-4147-A177-3AD203B41FA5}">
                      <a16:colId xmlns:a16="http://schemas.microsoft.com/office/drawing/2014/main" val="4069449579"/>
                    </a:ext>
                  </a:extLst>
                </a:gridCol>
                <a:gridCol w="263347">
                  <a:extLst>
                    <a:ext uri="{9D8B030D-6E8A-4147-A177-3AD203B41FA5}">
                      <a16:colId xmlns:a16="http://schemas.microsoft.com/office/drawing/2014/main" val="519884300"/>
                    </a:ext>
                  </a:extLst>
                </a:gridCol>
                <a:gridCol w="263347">
                  <a:extLst>
                    <a:ext uri="{9D8B030D-6E8A-4147-A177-3AD203B41FA5}">
                      <a16:colId xmlns:a16="http://schemas.microsoft.com/office/drawing/2014/main" val="99951226"/>
                    </a:ext>
                  </a:extLst>
                </a:gridCol>
                <a:gridCol w="263347">
                  <a:extLst>
                    <a:ext uri="{9D8B030D-6E8A-4147-A177-3AD203B41FA5}">
                      <a16:colId xmlns:a16="http://schemas.microsoft.com/office/drawing/2014/main" val="3896190854"/>
                    </a:ext>
                  </a:extLst>
                </a:gridCol>
                <a:gridCol w="263347">
                  <a:extLst>
                    <a:ext uri="{9D8B030D-6E8A-4147-A177-3AD203B41FA5}">
                      <a16:colId xmlns:a16="http://schemas.microsoft.com/office/drawing/2014/main" val="2902763197"/>
                    </a:ext>
                  </a:extLst>
                </a:gridCol>
                <a:gridCol w="263347">
                  <a:extLst>
                    <a:ext uri="{9D8B030D-6E8A-4147-A177-3AD203B41FA5}">
                      <a16:colId xmlns:a16="http://schemas.microsoft.com/office/drawing/2014/main" val="3351370993"/>
                    </a:ext>
                  </a:extLst>
                </a:gridCol>
                <a:gridCol w="263347">
                  <a:extLst>
                    <a:ext uri="{9D8B030D-6E8A-4147-A177-3AD203B41FA5}">
                      <a16:colId xmlns:a16="http://schemas.microsoft.com/office/drawing/2014/main" val="4113104139"/>
                    </a:ext>
                  </a:extLst>
                </a:gridCol>
                <a:gridCol w="263347">
                  <a:extLst>
                    <a:ext uri="{9D8B030D-6E8A-4147-A177-3AD203B41FA5}">
                      <a16:colId xmlns:a16="http://schemas.microsoft.com/office/drawing/2014/main" val="3761563500"/>
                    </a:ext>
                  </a:extLst>
                </a:gridCol>
                <a:gridCol w="263347">
                  <a:extLst>
                    <a:ext uri="{9D8B030D-6E8A-4147-A177-3AD203B41FA5}">
                      <a16:colId xmlns:a16="http://schemas.microsoft.com/office/drawing/2014/main" val="3669526296"/>
                    </a:ext>
                  </a:extLst>
                </a:gridCol>
                <a:gridCol w="263347">
                  <a:extLst>
                    <a:ext uri="{9D8B030D-6E8A-4147-A177-3AD203B41FA5}">
                      <a16:colId xmlns:a16="http://schemas.microsoft.com/office/drawing/2014/main" val="33616982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884457752"/>
                  </a:ext>
                </a:extLst>
              </a:tr>
              <a:tr h="370840">
                <a:tc>
                  <a:txBody>
                    <a:bodyPr/>
                    <a:lstStyle/>
                    <a:p>
                      <a:r>
                        <a:rPr lang="en-US" sz="1000"/>
                        <a:t>Bosch Professional Power Tools and Accessories Global</a:t>
                      </a:r>
                    </a:p>
                  </a:txBody>
                  <a:tcPr/>
                </a:tc>
                <a:tc>
                  <a:txBody>
                    <a:bodyPr/>
                    <a:lstStyle/>
                    <a:p>
                      <a:r>
                        <a:rPr lang="en-US" sz="1000"/>
                        <a:t>62106</a:t>
                      </a:r>
                    </a:p>
                  </a:txBody>
                  <a:tcPr/>
                </a:tc>
                <a:tc>
                  <a:txBody>
                    <a:bodyPr/>
                    <a:lstStyle/>
                    <a:p>
                      <a:r>
                        <a:rPr lang="en-US" sz="1000"/>
                        <a:t>474</a:t>
                      </a:r>
                    </a:p>
                  </a:txBody>
                  <a:tcPr/>
                </a:tc>
                <a:tc>
                  <a:txBody>
                    <a:bodyPr/>
                    <a:lstStyle/>
                    <a:p>
                      <a:r>
                        <a:rPr lang="en-US" sz="1000"/>
                        <a:t>481</a:t>
                      </a:r>
                    </a:p>
                  </a:txBody>
                  <a:tcPr/>
                </a:tc>
                <a:tc>
                  <a:txBody>
                    <a:bodyPr/>
                    <a:lstStyle/>
                    <a:p>
                      <a:r>
                        <a:rPr lang="en-US" sz="1000"/>
                        <a:t>274</a:t>
                      </a:r>
                    </a:p>
                  </a:txBody>
                  <a:tcPr/>
                </a:tc>
                <a:tc>
                  <a:txBody>
                    <a:bodyPr/>
                    <a:lstStyle/>
                    <a:p>
                      <a:r>
                        <a:rPr lang="en-US" sz="1000"/>
                        <a:t>45257.516129032</a:t>
                      </a:r>
                    </a:p>
                  </a:txBody>
                  <a:tcPr/>
                </a:tc>
                <a:tc>
                  <a:txBody>
                    <a:bodyPr/>
                    <a:lstStyle/>
                    <a:p>
                      <a:r>
                        <a:rPr lang="en-US" sz="1000"/>
                        <a:t>12461</a:t>
                      </a:r>
                    </a:p>
                  </a:txBody>
                  <a:tcPr/>
                </a:tc>
                <a:tc>
                  <a:txBody>
                    <a:bodyPr/>
                    <a:lstStyle/>
                    <a:p>
                      <a:r>
                        <a:rPr lang="en-US" sz="1000"/>
                        <a:t>0</a:t>
                      </a:r>
                    </a:p>
                  </a:txBody>
                  <a:tcPr/>
                </a:tc>
                <a:tc>
                  <a:txBody>
                    <a:bodyPr/>
                    <a:lstStyle/>
                    <a:p>
                      <a:r>
                        <a:rPr lang="en-US" sz="1000"/>
                        <a:t>12461</a:t>
                      </a:r>
                    </a:p>
                  </a:txBody>
                  <a:tcPr/>
                </a:tc>
                <a:tc>
                  <a:txBody>
                    <a:bodyPr/>
                    <a:lstStyle/>
                    <a:p>
                      <a:r>
                        <a:rPr lang="en-US" sz="1000"/>
                        <a:t>3.88 %</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0</a:t>
                      </a:r>
                    </a:p>
                  </a:txBody>
                  <a:tcPr/>
                </a:tc>
                <a:tc>
                  <a:txBody>
                    <a:bodyPr/>
                    <a:lstStyle/>
                    <a:p>
                      <a:r>
                        <a:rPr lang="en-US" sz="1000"/>
                        <a:t>250</a:t>
                      </a:r>
                    </a:p>
                  </a:txBody>
                  <a:tcPr/>
                </a:tc>
                <a:tc>
                  <a:txBody>
                    <a:bodyPr/>
                    <a:lstStyle/>
                    <a:p>
                      <a:r>
                        <a:rPr lang="en-US" sz="1000"/>
                        <a:t>0</a:t>
                      </a:r>
                    </a:p>
                  </a:txBody>
                  <a:tcPr/>
                </a:tc>
                <a:tc>
                  <a:txBody>
                    <a:bodyPr/>
                    <a:lstStyle/>
                    <a:p>
                      <a:r>
                        <a:rPr lang="en-US" sz="1000"/>
                        <a:t>166</a:t>
                      </a:r>
                    </a:p>
                  </a:txBody>
                  <a:tcPr/>
                </a:tc>
                <a:tc>
                  <a:txBody>
                    <a:bodyPr/>
                    <a:lstStyle/>
                    <a:p>
                      <a:r>
                        <a:rPr lang="en-US" sz="1000"/>
                        <a:t>0</a:t>
                      </a:r>
                    </a:p>
                  </a:txBody>
                  <a:tcPr/>
                </a:tc>
                <a:tc>
                  <a:txBody>
                    <a:bodyPr/>
                    <a:lstStyle/>
                    <a:p>
                      <a:r>
                        <a:rPr lang="en-US" sz="1000"/>
                        <a:t>84</a:t>
                      </a:r>
                    </a:p>
                  </a:txBody>
                  <a:tcPr/>
                </a:tc>
                <a:tc>
                  <a:txBody>
                    <a:bodyPr/>
                    <a:lstStyle/>
                    <a:p>
                      <a:r>
                        <a:rPr lang="en-US" sz="1000"/>
                        <a:t>0</a:t>
                      </a:r>
                    </a:p>
                  </a:txBody>
                  <a:tcPr/>
                </a:tc>
                <a:tc>
                  <a:txBody>
                    <a:bodyPr/>
                    <a:lstStyle/>
                    <a:p>
                      <a:r>
                        <a:rPr lang="en-US" sz="1000"/>
                        <a:t>105</a:t>
                      </a:r>
                    </a:p>
                  </a:txBody>
                  <a:tcPr/>
                </a:tc>
                <a:tc>
                  <a:txBody>
                    <a:bodyPr/>
                    <a:lstStyle/>
                    <a:p>
                      <a:r>
                        <a:rPr lang="en-US" sz="1000"/>
                        <a:t>96</a:t>
                      </a:r>
                    </a:p>
                  </a:txBody>
                  <a:tcPr/>
                </a:tc>
                <a:tc>
                  <a:txBody>
                    <a:bodyPr/>
                    <a:lstStyle/>
                    <a:p>
                      <a:r>
                        <a:rPr lang="en-US" sz="1000"/>
                        <a:t>5</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468969150"/>
                  </a:ext>
                </a:extLst>
              </a:tr>
            </a:tbl>
          </a:graphicData>
        </a:graphic>
      </p:graphicFrame>
      <p:sp>
        <p:nvSpPr>
          <p:cNvPr id="4" name="Text Placeholder 3">
            <a:extLst>
              <a:ext uri="{FF2B5EF4-FFF2-40B4-BE49-F238E27FC236}">
                <a16:creationId xmlns:a16="http://schemas.microsoft.com/office/drawing/2014/main" id="{AB287EF0-79CA-496B-A00D-BCE4ED453AF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25814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02402-5BCE-42F0-82BD-E35C87A2A1B1}"/>
              </a:ext>
            </a:extLst>
          </p:cNvPr>
          <p:cNvSpPr>
            <a:spLocks noGrp="1"/>
          </p:cNvSpPr>
          <p:nvPr>
            <p:ph type="title"/>
          </p:nvPr>
        </p:nvSpPr>
        <p:spPr/>
        <p:txBody>
          <a:bodyPr/>
          <a:lstStyle/>
          <a:p>
            <a:r>
              <a:rPr lang="en-US"/>
              <a:t>Facebook Reach | PRO Global</a:t>
            </a:r>
          </a:p>
        </p:txBody>
      </p:sp>
      <p:graphicFrame>
        <p:nvGraphicFramePr>
          <p:cNvPr id="6" name="Chart Placeholder 5">
            <a:extLst>
              <a:ext uri="{FF2B5EF4-FFF2-40B4-BE49-F238E27FC236}">
                <a16:creationId xmlns:a16="http://schemas.microsoft.com/office/drawing/2014/main" id="{BC9EE862-ADD9-4981-B47D-6E630E7A1666}"/>
              </a:ext>
            </a:extLst>
          </p:cNvPr>
          <p:cNvGraphicFramePr>
            <a:graphicFrameLocks noGrp="1"/>
          </p:cNvGraphicFramePr>
          <p:nvPr>
            <p:ph type="chart" sz="quarter" idx="13"/>
            <p:extLst>
              <p:ext uri="{D42A27DB-BD31-4B8C-83A1-F6EECF244321}">
                <p14:modId xmlns:p14="http://schemas.microsoft.com/office/powerpoint/2010/main" val="2687338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15B636-B5D3-4CE1-9B74-FF2FCADC4B8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19714BA-5D63-4590-9C0A-70535028F1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0172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CD3E1-D1C9-4C69-B066-5EB8B6F5D261}"/>
              </a:ext>
            </a:extLst>
          </p:cNvPr>
          <p:cNvSpPr>
            <a:spLocks noGrp="1"/>
          </p:cNvSpPr>
          <p:nvPr>
            <p:ph type="title"/>
          </p:nvPr>
        </p:nvSpPr>
        <p:spPr/>
        <p:txBody>
          <a:bodyPr/>
          <a:lstStyle/>
          <a:p>
            <a:r>
              <a:rPr lang="en-US"/>
              <a:t>Facebook Page Post Reach Table | PRO Global</a:t>
            </a:r>
          </a:p>
        </p:txBody>
      </p:sp>
      <p:graphicFrame>
        <p:nvGraphicFramePr>
          <p:cNvPr id="5" name="Table Placeholder 4">
            <a:extLst>
              <a:ext uri="{FF2B5EF4-FFF2-40B4-BE49-F238E27FC236}">
                <a16:creationId xmlns:a16="http://schemas.microsoft.com/office/drawing/2014/main" id="{D84ED860-8A49-4D44-967D-1623A8CD9792}"/>
              </a:ext>
            </a:extLst>
          </p:cNvPr>
          <p:cNvGraphicFramePr>
            <a:graphicFrameLocks noGrp="1"/>
          </p:cNvGraphicFramePr>
          <p:nvPr>
            <p:ph type="tbl" sz="quarter" idx="13"/>
            <p:extLst>
              <p:ext uri="{D42A27DB-BD31-4B8C-83A1-F6EECF244321}">
                <p14:modId xmlns:p14="http://schemas.microsoft.com/office/powerpoint/2010/main" val="795605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89617907"/>
                    </a:ext>
                  </a:extLst>
                </a:gridCol>
                <a:gridCol w="1645920">
                  <a:extLst>
                    <a:ext uri="{9D8B030D-6E8A-4147-A177-3AD203B41FA5}">
                      <a16:colId xmlns:a16="http://schemas.microsoft.com/office/drawing/2014/main" val="2523541468"/>
                    </a:ext>
                  </a:extLst>
                </a:gridCol>
                <a:gridCol w="1645920">
                  <a:extLst>
                    <a:ext uri="{9D8B030D-6E8A-4147-A177-3AD203B41FA5}">
                      <a16:colId xmlns:a16="http://schemas.microsoft.com/office/drawing/2014/main" val="4245812119"/>
                    </a:ext>
                  </a:extLst>
                </a:gridCol>
                <a:gridCol w="1645920">
                  <a:extLst>
                    <a:ext uri="{9D8B030D-6E8A-4147-A177-3AD203B41FA5}">
                      <a16:colId xmlns:a16="http://schemas.microsoft.com/office/drawing/2014/main" val="4044089176"/>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99807096"/>
                  </a:ext>
                </a:extLst>
              </a:tr>
              <a:tr h="370840">
                <a:tc>
                  <a:txBody>
                    <a:bodyPr/>
                    <a:lstStyle/>
                    <a:p>
                      <a:r>
                        <a:rPr lang="en-US" sz="1000"/>
                        <a:t>Bosch Professional Power Tools and Accessories Global</a:t>
                      </a:r>
                    </a:p>
                  </a:txBody>
                  <a:tcPr/>
                </a:tc>
                <a:tc>
                  <a:txBody>
                    <a:bodyPr/>
                    <a:lstStyle/>
                    <a:p>
                      <a:r>
                        <a:rPr lang="en-US" sz="1000"/>
                        <a:t>15</a:t>
                      </a:r>
                    </a:p>
                  </a:txBody>
                  <a:tcPr/>
                </a:tc>
                <a:tc>
                  <a:txBody>
                    <a:bodyPr/>
                    <a:lstStyle/>
                    <a:p>
                      <a:r>
                        <a:rPr lang="en-US" sz="1000"/>
                        <a:t>197</a:t>
                      </a:r>
                    </a:p>
                  </a:txBody>
                  <a:tcPr/>
                </a:tc>
                <a:tc>
                  <a:txBody>
                    <a:bodyPr/>
                    <a:lstStyle/>
                    <a:p>
                      <a:r>
                        <a:rPr lang="en-US" sz="1000"/>
                        <a:t>636</a:t>
                      </a:r>
                    </a:p>
                  </a:txBody>
                  <a:tcPr/>
                </a:tc>
                <a:extLst>
                  <a:ext uri="{0D108BD9-81ED-4DB2-BD59-A6C34878D82A}">
                    <a16:rowId xmlns:a16="http://schemas.microsoft.com/office/drawing/2014/main" val="3514850564"/>
                  </a:ext>
                </a:extLst>
              </a:tr>
            </a:tbl>
          </a:graphicData>
        </a:graphic>
      </p:graphicFrame>
      <p:sp>
        <p:nvSpPr>
          <p:cNvPr id="4" name="Text Placeholder 3">
            <a:extLst>
              <a:ext uri="{FF2B5EF4-FFF2-40B4-BE49-F238E27FC236}">
                <a16:creationId xmlns:a16="http://schemas.microsoft.com/office/drawing/2014/main" id="{97B0ECE2-E75C-456F-A357-1F3C713CCFD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32428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6FB6B-4D5C-42CC-A671-184160D85C98}"/>
              </a:ext>
            </a:extLst>
          </p:cNvPr>
          <p:cNvSpPr>
            <a:spLocks noGrp="1"/>
          </p:cNvSpPr>
          <p:nvPr>
            <p:ph type="title"/>
          </p:nvPr>
        </p:nvSpPr>
        <p:spPr/>
        <p:txBody>
          <a:bodyPr/>
          <a:lstStyle/>
          <a:p>
            <a:r>
              <a:rPr lang="en-US"/>
              <a:t>Facebook Impressions | PRO Global</a:t>
            </a:r>
          </a:p>
        </p:txBody>
      </p:sp>
      <p:graphicFrame>
        <p:nvGraphicFramePr>
          <p:cNvPr id="6" name="Chart Placeholder 5">
            <a:extLst>
              <a:ext uri="{FF2B5EF4-FFF2-40B4-BE49-F238E27FC236}">
                <a16:creationId xmlns:a16="http://schemas.microsoft.com/office/drawing/2014/main" id="{930D43DF-D610-444D-A00A-00A5812ACFC3}"/>
              </a:ext>
            </a:extLst>
          </p:cNvPr>
          <p:cNvGraphicFramePr>
            <a:graphicFrameLocks noGrp="1"/>
          </p:cNvGraphicFramePr>
          <p:nvPr>
            <p:ph type="chart" sz="quarter" idx="13"/>
            <p:extLst>
              <p:ext uri="{D42A27DB-BD31-4B8C-83A1-F6EECF244321}">
                <p14:modId xmlns:p14="http://schemas.microsoft.com/office/powerpoint/2010/main" val="2524273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26F224-9065-4C11-A8CA-B7CAD9D2C63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15B4F10-362F-4C4D-B514-D5F3BC1EF5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6496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2DB02-74EB-4ABB-9C5B-389D54916E02}"/>
              </a:ext>
            </a:extLst>
          </p:cNvPr>
          <p:cNvSpPr>
            <a:spLocks noGrp="1"/>
          </p:cNvSpPr>
          <p:nvPr>
            <p:ph type="title"/>
          </p:nvPr>
        </p:nvSpPr>
        <p:spPr/>
        <p:txBody>
          <a:bodyPr/>
          <a:lstStyle/>
          <a:p>
            <a:r>
              <a:rPr lang="en-US"/>
              <a:t>Fans (Competitors) | PRO Global</a:t>
            </a:r>
          </a:p>
        </p:txBody>
      </p:sp>
      <p:graphicFrame>
        <p:nvGraphicFramePr>
          <p:cNvPr id="6" name="Chart Placeholder 5">
            <a:extLst>
              <a:ext uri="{FF2B5EF4-FFF2-40B4-BE49-F238E27FC236}">
                <a16:creationId xmlns:a16="http://schemas.microsoft.com/office/drawing/2014/main" id="{708686E1-1C19-4CCC-9617-DD9F0A13B24E}"/>
              </a:ext>
            </a:extLst>
          </p:cNvPr>
          <p:cNvGraphicFramePr>
            <a:graphicFrameLocks noGrp="1"/>
          </p:cNvGraphicFramePr>
          <p:nvPr>
            <p:ph type="chart" sz="quarter" idx="13"/>
            <p:extLst>
              <p:ext uri="{D42A27DB-BD31-4B8C-83A1-F6EECF244321}">
                <p14:modId xmlns:p14="http://schemas.microsoft.com/office/powerpoint/2010/main" val="2619344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760B0B-B8EC-4A9C-8455-66B20B876F6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EEC48DD-EC0E-4686-A308-05A7062731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9907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062C2-B48B-4FC7-BA6C-C3D3C48B0BB1}"/>
              </a:ext>
            </a:extLst>
          </p:cNvPr>
          <p:cNvSpPr>
            <a:spLocks noGrp="1"/>
          </p:cNvSpPr>
          <p:nvPr>
            <p:ph type="title"/>
          </p:nvPr>
        </p:nvSpPr>
        <p:spPr/>
        <p:txBody>
          <a:bodyPr/>
          <a:lstStyle/>
          <a:p>
            <a:r>
              <a:rPr lang="en-US"/>
              <a:t>Facebook User Posts | PRO Global</a:t>
            </a:r>
          </a:p>
        </p:txBody>
      </p:sp>
      <p:graphicFrame>
        <p:nvGraphicFramePr>
          <p:cNvPr id="6" name="Chart Placeholder 5">
            <a:extLst>
              <a:ext uri="{FF2B5EF4-FFF2-40B4-BE49-F238E27FC236}">
                <a16:creationId xmlns:a16="http://schemas.microsoft.com/office/drawing/2014/main" id="{C9368647-0EA5-4B40-BBE3-B939F84BDA53}"/>
              </a:ext>
            </a:extLst>
          </p:cNvPr>
          <p:cNvGraphicFramePr>
            <a:graphicFrameLocks noGrp="1"/>
          </p:cNvGraphicFramePr>
          <p:nvPr>
            <p:ph type="chart" sz="quarter" idx="13"/>
            <p:extLst>
              <p:ext uri="{D42A27DB-BD31-4B8C-83A1-F6EECF244321}">
                <p14:modId xmlns:p14="http://schemas.microsoft.com/office/powerpoint/2010/main" val="2589337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10163D-74A6-4264-AEE0-491C58CC086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1AB1A04-877B-4F76-8207-7521262BD2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4992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DFEC5-3422-42B2-A2B3-178F8498F1FA}"/>
              </a:ext>
            </a:extLst>
          </p:cNvPr>
          <p:cNvSpPr>
            <a:spLocks noGrp="1"/>
          </p:cNvSpPr>
          <p:nvPr>
            <p:ph type="title"/>
          </p:nvPr>
        </p:nvSpPr>
        <p:spPr/>
        <p:txBody>
          <a:bodyPr/>
          <a:lstStyle/>
          <a:p>
            <a:r>
              <a:rPr lang="en-US"/>
              <a:t>Facebook Response Times | PRO Global</a:t>
            </a:r>
          </a:p>
        </p:txBody>
      </p:sp>
      <p:graphicFrame>
        <p:nvGraphicFramePr>
          <p:cNvPr id="6" name="Chart Placeholder 5">
            <a:extLst>
              <a:ext uri="{FF2B5EF4-FFF2-40B4-BE49-F238E27FC236}">
                <a16:creationId xmlns:a16="http://schemas.microsoft.com/office/drawing/2014/main" id="{A5D4DAC6-B20D-4FD3-ABBA-4A867394F5FC}"/>
              </a:ext>
            </a:extLst>
          </p:cNvPr>
          <p:cNvGraphicFramePr>
            <a:graphicFrameLocks noGrp="1"/>
          </p:cNvGraphicFramePr>
          <p:nvPr>
            <p:ph type="chart" sz="quarter" idx="13"/>
            <p:extLst>
              <p:ext uri="{D42A27DB-BD31-4B8C-83A1-F6EECF244321}">
                <p14:modId xmlns:p14="http://schemas.microsoft.com/office/powerpoint/2010/main" val="4151247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8C50C6-5677-4503-81BD-49B460A0FEE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2C3078B-808D-4571-A652-1EF3843B30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5603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BD155-B9D2-4077-9243-F0F3F3649D38}"/>
              </a:ext>
            </a:extLst>
          </p:cNvPr>
          <p:cNvSpPr>
            <a:spLocks noGrp="1"/>
          </p:cNvSpPr>
          <p:nvPr>
            <p:ph type="title"/>
          </p:nvPr>
        </p:nvSpPr>
        <p:spPr/>
        <p:txBody>
          <a:bodyPr/>
          <a:lstStyle/>
          <a:p>
            <a:r>
              <a:rPr lang="en-US"/>
              <a:t>Facebook User Posts Table | PRO Global - 1 of 7</a:t>
            </a:r>
          </a:p>
        </p:txBody>
      </p:sp>
      <p:graphicFrame>
        <p:nvGraphicFramePr>
          <p:cNvPr id="5" name="Table Placeholder 4">
            <a:extLst>
              <a:ext uri="{FF2B5EF4-FFF2-40B4-BE49-F238E27FC236}">
                <a16:creationId xmlns:a16="http://schemas.microsoft.com/office/drawing/2014/main" id="{DE7250D4-7AB9-44D4-8892-72824E8C8953}"/>
              </a:ext>
            </a:extLst>
          </p:cNvPr>
          <p:cNvGraphicFramePr>
            <a:graphicFrameLocks noGrp="1"/>
          </p:cNvGraphicFramePr>
          <p:nvPr>
            <p:ph type="tbl" sz="quarter" idx="13"/>
            <p:extLst>
              <p:ext uri="{D42A27DB-BD31-4B8C-83A1-F6EECF244321}">
                <p14:modId xmlns:p14="http://schemas.microsoft.com/office/powerpoint/2010/main" val="3000990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87564968"/>
                    </a:ext>
                  </a:extLst>
                </a:gridCol>
                <a:gridCol w="822960">
                  <a:extLst>
                    <a:ext uri="{9D8B030D-6E8A-4147-A177-3AD203B41FA5}">
                      <a16:colId xmlns:a16="http://schemas.microsoft.com/office/drawing/2014/main" val="1461935838"/>
                    </a:ext>
                  </a:extLst>
                </a:gridCol>
                <a:gridCol w="822960">
                  <a:extLst>
                    <a:ext uri="{9D8B030D-6E8A-4147-A177-3AD203B41FA5}">
                      <a16:colId xmlns:a16="http://schemas.microsoft.com/office/drawing/2014/main" val="3676905490"/>
                    </a:ext>
                  </a:extLst>
                </a:gridCol>
                <a:gridCol w="822960">
                  <a:extLst>
                    <a:ext uri="{9D8B030D-6E8A-4147-A177-3AD203B41FA5}">
                      <a16:colId xmlns:a16="http://schemas.microsoft.com/office/drawing/2014/main" val="1572383777"/>
                    </a:ext>
                  </a:extLst>
                </a:gridCol>
                <a:gridCol w="822960">
                  <a:extLst>
                    <a:ext uri="{9D8B030D-6E8A-4147-A177-3AD203B41FA5}">
                      <a16:colId xmlns:a16="http://schemas.microsoft.com/office/drawing/2014/main" val="2055654824"/>
                    </a:ext>
                  </a:extLst>
                </a:gridCol>
                <a:gridCol w="822960">
                  <a:extLst>
                    <a:ext uri="{9D8B030D-6E8A-4147-A177-3AD203B41FA5}">
                      <a16:colId xmlns:a16="http://schemas.microsoft.com/office/drawing/2014/main" val="2884833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66905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- 2018-03-22 21:56:18 </a:t>
                      </a:r>
                      <a:r>
                        <a:rPr kumimoji="0" lang="en-US" sz="1000" b="0" i="0" u="none" strike="noStrike" kern="1200" cap="none" spc="0" normalizeH="0" baseline="0" noProof="0">
                          <a:ln>
                            <a:noFill/>
                          </a:ln>
                          <a:solidFill>
                            <a:prstClr val="black"/>
                          </a:solidFill>
                          <a:effectLst/>
                          <a:uLnTx/>
                          <a:uFillTx/>
                          <a:latin typeface="+mn-lt"/>
                          <a:ea typeface="+mn-ea"/>
                          <a:cs typeface="+mn-cs"/>
                        </a:rPr>
                        <a:t>
 Totally felt cheated. When you spend alot of money on something with a bunch of claims and hype on it only for it to not even work in it's original intended form is fustrating.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312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- 2018-03-31 22:25:33 </a:t>
                      </a:r>
                      <a:r>
                        <a:rPr kumimoji="0" lang="en-US" sz="1000" b="0" i="0" u="none" strike="noStrike" kern="1200" cap="none" spc="0" normalizeH="0" baseline="0" noProof="0">
                          <a:ln>
                            <a:noFill/>
                          </a:ln>
                          <a:solidFill>
                            <a:prstClr val="black"/>
                          </a:solidFill>
                          <a:effectLst/>
                          <a:uLnTx/>
                          <a:uFillTx/>
                          <a:latin typeface="+mn-lt"/>
                          <a:ea typeface="+mn-ea"/>
                          <a:cs typeface="+mn-cs"/>
                        </a:rPr>
                        <a:t>
 I guess you're company forgot who buys you're products. If you want to cave in to Social Justice Warriors then you can do without my money. Men are the ones who buy most of you're products, you should remember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91214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- 2018-03-26 01:59:49 </a:t>
                      </a:r>
                      <a:r>
                        <a:rPr kumimoji="0" lang="en-US" sz="1000" b="0" i="0" u="none" strike="noStrike" kern="1200" cap="none" spc="0" normalizeH="0" baseline="0" noProof="0">
                          <a:ln>
                            <a:noFill/>
                          </a:ln>
                          <a:solidFill>
                            <a:prstClr val="black"/>
                          </a:solidFill>
                          <a:effectLst/>
                          <a:uLnTx/>
                          <a:uFillTx/>
                          <a:latin typeface="+mn-lt"/>
                          <a:ea typeface="+mn-ea"/>
                          <a:cs typeface="+mn-cs"/>
                        </a:rPr>
                        <a:t>
 Love Dewalt bought the 499.99 7 piece 20v cordless combo last year works great used Dewalt many years great product indeed.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3291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- 2018-03-02 19:46:28 </a:t>
                      </a:r>
                      <a:r>
                        <a:rPr kumimoji="0" lang="en-US" sz="1000" b="0" i="0" u="none" strike="noStrike" kern="1200" cap="none" spc="0" normalizeH="0" baseline="0" noProof="0">
                          <a:ln>
                            <a:noFill/>
                          </a:ln>
                          <a:solidFill>
                            <a:prstClr val="black"/>
                          </a:solidFill>
                          <a:effectLst/>
                          <a:uLnTx/>
                          <a:uFillTx/>
                          <a:latin typeface="+mn-lt"/>
                          <a:ea typeface="+mn-ea"/>
                          <a:cs typeface="+mn-cs"/>
                        </a:rPr>
                        <a:t>
 Nathan An Phyllis Peace Donald Moon Randall Wilson thanks for looking out for our safety love our new drill catches all dust. You got to love 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6070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- 2018-03-01 04:10:18 </a:t>
                      </a:r>
                      <a:r>
                        <a:rPr kumimoji="0" lang="en-US" sz="1000" b="0" i="0" u="none" strike="noStrike" kern="1200" cap="none" spc="0" normalizeH="0" baseline="0" noProof="0">
                          <a:ln>
                            <a:noFill/>
                          </a:ln>
                          <a:solidFill>
                            <a:prstClr val="black"/>
                          </a:solidFill>
                          <a:effectLst/>
                          <a:uLnTx/>
                          <a:uFillTx/>
                          <a:latin typeface="+mn-lt"/>
                          <a:ea typeface="+mn-ea"/>
                          <a:cs typeface="+mn-cs"/>
                        </a:rPr>
                        <a:t>
 2009 Egress Window veteran Don't tell me DeWalt ain't Tough!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 17:16:16</a:t>
                      </a:r>
                    </a:p>
                  </a:txBody>
                  <a:tcPr/>
                </a:tc>
                <a:extLst>
                  <a:ext uri="{0D108BD9-81ED-4DB2-BD59-A6C34878D82A}">
                    <a16:rowId xmlns:a16="http://schemas.microsoft.com/office/drawing/2014/main" val="420750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Grunden Woodworking - 2018-03-03 02:38:58 </a:t>
                      </a:r>
                      <a:r>
                        <a:rPr kumimoji="0" lang="en-US" sz="1000" b="0" i="0" u="none" strike="noStrike" kern="1200" cap="none" spc="0" normalizeH="0" baseline="0" noProof="0">
                          <a:ln>
                            <a:noFill/>
                          </a:ln>
                          <a:solidFill>
                            <a:prstClr val="black"/>
                          </a:solidFill>
                          <a:effectLst/>
                          <a:uLnTx/>
                          <a:uFillTx/>
                          <a:latin typeface="+mn-lt"/>
                          <a:ea typeface="+mn-ea"/>
                          <a:cs typeface="+mn-cs"/>
                        </a:rPr>
                        <a:t>
 We only use DEWALT power tools for all of our projects and products!  Some of our power drills are ten years old and still going strong!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0776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- 2018-03-21 01:17:40 </a:t>
                      </a:r>
                      <a:r>
                        <a:rPr kumimoji="0" lang="en-US" sz="1000" b="0" i="0" u="none" strike="noStrike" kern="1200" cap="none" spc="0" normalizeH="0" baseline="0" noProof="0">
                          <a:ln>
                            <a:noFill/>
                          </a:ln>
                          <a:solidFill>
                            <a:prstClr val="black"/>
                          </a:solidFill>
                          <a:effectLst/>
                          <a:uLnTx/>
                          <a:uFillTx/>
                          <a:latin typeface="+mn-lt"/>
                          <a:ea typeface="+mn-ea"/>
                          <a:cs typeface="+mn-cs"/>
                        </a:rPr>
                        <a:t>
 All this cordless glory.....when am I gonna get to cut the cord on my sanders?  Love my flexvolt stuff.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90122391"/>
                  </a:ext>
                </a:extLst>
              </a:tr>
            </a:tbl>
          </a:graphicData>
        </a:graphic>
      </p:graphicFrame>
      <p:sp>
        <p:nvSpPr>
          <p:cNvPr id="4" name="Text Placeholder 3">
            <a:extLst>
              <a:ext uri="{FF2B5EF4-FFF2-40B4-BE49-F238E27FC236}">
                <a16:creationId xmlns:a16="http://schemas.microsoft.com/office/drawing/2014/main" id="{F640B8A8-F5EC-4548-B1A4-5BC78E96B77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92414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22183-26FB-4FD7-8FEE-15591CA4A295}"/>
              </a:ext>
            </a:extLst>
          </p:cNvPr>
          <p:cNvSpPr>
            <a:spLocks noGrp="1"/>
          </p:cNvSpPr>
          <p:nvPr>
            <p:ph type="title"/>
          </p:nvPr>
        </p:nvSpPr>
        <p:spPr/>
        <p:txBody>
          <a:bodyPr/>
          <a:lstStyle/>
          <a:p>
            <a:r>
              <a:rPr lang="en-US"/>
              <a:t>Facebook User Posts Table | PRO Global - 2 of 7</a:t>
            </a:r>
          </a:p>
        </p:txBody>
      </p:sp>
      <p:graphicFrame>
        <p:nvGraphicFramePr>
          <p:cNvPr id="5" name="Table Placeholder 4">
            <a:extLst>
              <a:ext uri="{FF2B5EF4-FFF2-40B4-BE49-F238E27FC236}">
                <a16:creationId xmlns:a16="http://schemas.microsoft.com/office/drawing/2014/main" id="{8FA37069-BB03-4429-8F73-6C3F06D4231D}"/>
              </a:ext>
            </a:extLst>
          </p:cNvPr>
          <p:cNvGraphicFramePr>
            <a:graphicFrameLocks noGrp="1"/>
          </p:cNvGraphicFramePr>
          <p:nvPr>
            <p:ph type="tbl" sz="quarter" idx="13"/>
            <p:extLst>
              <p:ext uri="{D42A27DB-BD31-4B8C-83A1-F6EECF244321}">
                <p14:modId xmlns:p14="http://schemas.microsoft.com/office/powerpoint/2010/main" val="3091815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44033455"/>
                    </a:ext>
                  </a:extLst>
                </a:gridCol>
                <a:gridCol w="822960">
                  <a:extLst>
                    <a:ext uri="{9D8B030D-6E8A-4147-A177-3AD203B41FA5}">
                      <a16:colId xmlns:a16="http://schemas.microsoft.com/office/drawing/2014/main" val="1949027321"/>
                    </a:ext>
                  </a:extLst>
                </a:gridCol>
                <a:gridCol w="822960">
                  <a:extLst>
                    <a:ext uri="{9D8B030D-6E8A-4147-A177-3AD203B41FA5}">
                      <a16:colId xmlns:a16="http://schemas.microsoft.com/office/drawing/2014/main" val="1992632188"/>
                    </a:ext>
                  </a:extLst>
                </a:gridCol>
                <a:gridCol w="822960">
                  <a:extLst>
                    <a:ext uri="{9D8B030D-6E8A-4147-A177-3AD203B41FA5}">
                      <a16:colId xmlns:a16="http://schemas.microsoft.com/office/drawing/2014/main" val="433790408"/>
                    </a:ext>
                  </a:extLst>
                </a:gridCol>
                <a:gridCol w="822960">
                  <a:extLst>
                    <a:ext uri="{9D8B030D-6E8A-4147-A177-3AD203B41FA5}">
                      <a16:colId xmlns:a16="http://schemas.microsoft.com/office/drawing/2014/main" val="683476459"/>
                    </a:ext>
                  </a:extLst>
                </a:gridCol>
                <a:gridCol w="822960">
                  <a:extLst>
                    <a:ext uri="{9D8B030D-6E8A-4147-A177-3AD203B41FA5}">
                      <a16:colId xmlns:a16="http://schemas.microsoft.com/office/drawing/2014/main" val="929880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783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- 2018-03-01 04:45:00 </a:t>
                      </a:r>
                      <a:r>
                        <a:rPr kumimoji="0" lang="en-US" sz="1000" b="0" i="0" u="none" strike="noStrike" kern="1200" cap="none" spc="0" normalizeH="0" baseline="0" noProof="0">
                          <a:ln>
                            <a:noFill/>
                          </a:ln>
                          <a:solidFill>
                            <a:prstClr val="black"/>
                          </a:solidFill>
                          <a:effectLst/>
                          <a:uLnTx/>
                          <a:uFillTx/>
                          <a:latin typeface="+mn-lt"/>
                          <a:ea typeface="+mn-ea"/>
                          <a:cs typeface="+mn-cs"/>
                        </a:rPr>
                        <a:t>
 As a finish carpenter I own almost every 20v tool to fit my needs. I would like to know when I can expect to see a 20v sander &amp; 20v trim router. Would make my life so much easier.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2251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- 2018-03-15 18:08:30 </a:t>
                      </a:r>
                      <a:r>
                        <a:rPr kumimoji="0" lang="en-US" sz="1000" b="0" i="0" u="none" strike="noStrike" kern="1200" cap="none" spc="0" normalizeH="0" baseline="0" noProof="0">
                          <a:ln>
                            <a:noFill/>
                          </a:ln>
                          <a:solidFill>
                            <a:prstClr val="black"/>
                          </a:solidFill>
                          <a:effectLst/>
                          <a:uLnTx/>
                          <a:uFillTx/>
                          <a:latin typeface="+mn-lt"/>
                          <a:ea typeface="+mn-ea"/>
                          <a:cs typeface="+mn-cs"/>
                        </a:rPr>
                        <a:t>
 🤔Who would've thunk it??? Eleven days after capsizing in the pond, I snagged the bucket that still had my DeWalt drill in it and a few more tools. I figured the drill was a goner, but I decided to take it apart anyway. It had pond water and silty mud inside the motor and gearbox, but I dried them out as best as I could, sprayed everything with WD40 and put all the parts behind the wood stove for 3 days. I Even took the battery pack apart and did the same. Today, I put everything back together, charged the battery and snapped it on the drill. 😲 I T W O R K S ! ! ! ! ! ! ! It not only works, it works as good as new. I don't know if that's a testimony for DeWalt or WD40!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2162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- 2018-03-25 07:55:01 </a:t>
                      </a:r>
                      <a:r>
                        <a:rPr kumimoji="0" lang="en-US" sz="1000" b="0" i="0" u="none" strike="noStrike" kern="1200" cap="none" spc="0" normalizeH="0" baseline="0" noProof="0">
                          <a:ln>
                            <a:noFill/>
                          </a:ln>
                          <a:solidFill>
                            <a:prstClr val="black"/>
                          </a:solidFill>
                          <a:effectLst/>
                          <a:uLnTx/>
                          <a:uFillTx/>
                          <a:latin typeface="+mn-lt"/>
                          <a:ea typeface="+mn-ea"/>
                          <a:cs typeface="+mn-cs"/>
                        </a:rPr>
                        <a:t>
 I had 2 Black and Decker 18 volt drills for years . When the batteries finally gave out I decided to live the dream and splurge for a Dewalt . I like the tool overall except the chuck . You cannot drill 2 holes without the chuck loosening off and the bit falling out . Same problem with any attachment or bit . So far I am very disappointed and have no plans on purchasing any yellow tools in the future . For the price I could have bought 2 Black and Decker units that would perform the whole job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18:41:46</a:t>
                      </a:r>
                    </a:p>
                  </a:txBody>
                  <a:tcPr/>
                </a:tc>
                <a:extLst>
                  <a:ext uri="{0D108BD9-81ED-4DB2-BD59-A6C34878D82A}">
                    <a16:rowId xmlns:a16="http://schemas.microsoft.com/office/drawing/2014/main" val="3641096934"/>
                  </a:ext>
                </a:extLst>
              </a:tr>
            </a:tbl>
          </a:graphicData>
        </a:graphic>
      </p:graphicFrame>
      <p:sp>
        <p:nvSpPr>
          <p:cNvPr id="4" name="Text Placeholder 3">
            <a:extLst>
              <a:ext uri="{FF2B5EF4-FFF2-40B4-BE49-F238E27FC236}">
                <a16:creationId xmlns:a16="http://schemas.microsoft.com/office/drawing/2014/main" id="{FCDA5784-95BD-4B34-93A0-9A2931BF09B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85419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4E107-2AC9-4FF6-8336-A483786A5959}"/>
              </a:ext>
            </a:extLst>
          </p:cNvPr>
          <p:cNvSpPr>
            <a:spLocks noGrp="1"/>
          </p:cNvSpPr>
          <p:nvPr>
            <p:ph type="title"/>
          </p:nvPr>
        </p:nvSpPr>
        <p:spPr/>
        <p:txBody>
          <a:bodyPr/>
          <a:lstStyle/>
          <a:p>
            <a:r>
              <a:rPr lang="en-US"/>
              <a:t>Facebook User Posts Table | PRO Global - 3 of 7</a:t>
            </a:r>
          </a:p>
        </p:txBody>
      </p:sp>
      <p:graphicFrame>
        <p:nvGraphicFramePr>
          <p:cNvPr id="5" name="Table Placeholder 4">
            <a:extLst>
              <a:ext uri="{FF2B5EF4-FFF2-40B4-BE49-F238E27FC236}">
                <a16:creationId xmlns:a16="http://schemas.microsoft.com/office/drawing/2014/main" id="{9C1424E4-BE67-45E1-B5DF-7384F15C4AE0}"/>
              </a:ext>
            </a:extLst>
          </p:cNvPr>
          <p:cNvGraphicFramePr>
            <a:graphicFrameLocks noGrp="1"/>
          </p:cNvGraphicFramePr>
          <p:nvPr>
            <p:ph type="tbl" sz="quarter" idx="13"/>
            <p:extLst>
              <p:ext uri="{D42A27DB-BD31-4B8C-83A1-F6EECF244321}">
                <p14:modId xmlns:p14="http://schemas.microsoft.com/office/powerpoint/2010/main" val="3826252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08815296"/>
                    </a:ext>
                  </a:extLst>
                </a:gridCol>
                <a:gridCol w="822960">
                  <a:extLst>
                    <a:ext uri="{9D8B030D-6E8A-4147-A177-3AD203B41FA5}">
                      <a16:colId xmlns:a16="http://schemas.microsoft.com/office/drawing/2014/main" val="4180900901"/>
                    </a:ext>
                  </a:extLst>
                </a:gridCol>
                <a:gridCol w="822960">
                  <a:extLst>
                    <a:ext uri="{9D8B030D-6E8A-4147-A177-3AD203B41FA5}">
                      <a16:colId xmlns:a16="http://schemas.microsoft.com/office/drawing/2014/main" val="860917931"/>
                    </a:ext>
                  </a:extLst>
                </a:gridCol>
                <a:gridCol w="822960">
                  <a:extLst>
                    <a:ext uri="{9D8B030D-6E8A-4147-A177-3AD203B41FA5}">
                      <a16:colId xmlns:a16="http://schemas.microsoft.com/office/drawing/2014/main" val="1403572281"/>
                    </a:ext>
                  </a:extLst>
                </a:gridCol>
                <a:gridCol w="822960">
                  <a:extLst>
                    <a:ext uri="{9D8B030D-6E8A-4147-A177-3AD203B41FA5}">
                      <a16:colId xmlns:a16="http://schemas.microsoft.com/office/drawing/2014/main" val="3040320220"/>
                    </a:ext>
                  </a:extLst>
                </a:gridCol>
                <a:gridCol w="822960">
                  <a:extLst>
                    <a:ext uri="{9D8B030D-6E8A-4147-A177-3AD203B41FA5}">
                      <a16:colId xmlns:a16="http://schemas.microsoft.com/office/drawing/2014/main" val="155767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97748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- 2018-03-04 16:49:46 </a:t>
                      </a:r>
                      <a:r>
                        <a:rPr kumimoji="0" lang="en-US" sz="1000" b="0" i="0" u="none" strike="noStrike" kern="1200" cap="none" spc="0" normalizeH="0" baseline="0" noProof="0">
                          <a:ln>
                            <a:noFill/>
                          </a:ln>
                          <a:solidFill>
                            <a:prstClr val="black"/>
                          </a:solidFill>
                          <a:effectLst/>
                          <a:uLnTx/>
                          <a:uFillTx/>
                          <a:latin typeface="+mn-lt"/>
                          <a:ea typeface="+mn-ea"/>
                          <a:cs typeface="+mn-cs"/>
                        </a:rPr>
                        <a:t>
 What about a 120v cordless backpack vacuum? Makita makes one but I'd rather spend my money on a 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9634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- 2018-03-27 00:04:14 </a:t>
                      </a:r>
                      <a:r>
                        <a:rPr kumimoji="0" lang="en-US" sz="1000" b="0" i="0" u="none" strike="noStrike" kern="1200" cap="none" spc="0" normalizeH="0" baseline="0" noProof="0">
                          <a:ln>
                            <a:noFill/>
                          </a:ln>
                          <a:solidFill>
                            <a:prstClr val="black"/>
                          </a:solidFill>
                          <a:effectLst/>
                          <a:uLnTx/>
                          <a:uFillTx/>
                          <a:latin typeface="+mn-lt"/>
                          <a:ea typeface="+mn-ea"/>
                          <a:cs typeface="+mn-cs"/>
                        </a:rPr>
                        <a:t>
 Recently I posted that the chuck on my new drill was not working up to expectation . I was contacted almost immediately . The gentleman was very helpful and is sending me a replacement chuck . I am happy with the drill with the exception of this one issue . I am also impressed with customer service . Thank you DeWalt for your attention to my issue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01286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- 2018-03-04 06:08:21 </a:t>
                      </a:r>
                      <a:r>
                        <a:rPr kumimoji="0" lang="en-US" sz="1000" b="0" i="0" u="none" strike="noStrike" kern="1200" cap="none" spc="0" normalizeH="0" baseline="0" noProof="0">
                          <a:ln>
                            <a:noFill/>
                          </a:ln>
                          <a:solidFill>
                            <a:prstClr val="black"/>
                          </a:solidFill>
                          <a:effectLst/>
                          <a:uLnTx/>
                          <a:uFillTx/>
                          <a:latin typeface="+mn-lt"/>
                          <a:ea typeface="+mn-ea"/>
                          <a:cs typeface="+mn-cs"/>
                        </a:rPr>
                        <a:t>
 Growing the HIVE!!! My collection of busy bees is getting larger on this remodel😎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1297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- 2018-03-03 02:38:49 </a:t>
                      </a:r>
                      <a:r>
                        <a:rPr kumimoji="0" lang="en-US" sz="1000" b="0" i="0" u="none" strike="noStrike" kern="1200" cap="none" spc="0" normalizeH="0" baseline="0" noProof="0">
                          <a:ln>
                            <a:noFill/>
                          </a:ln>
                          <a:solidFill>
                            <a:prstClr val="black"/>
                          </a:solidFill>
                          <a:effectLst/>
                          <a:uLnTx/>
                          <a:uFillTx/>
                          <a:latin typeface="+mn-lt"/>
                          <a:ea typeface="+mn-ea"/>
                          <a:cs typeface="+mn-cs"/>
                        </a:rPr>
                        <a:t>
 I have three 9 volt makita tools.  I wonder if Makita makes a transformer that fits in the handle of the tools.  ie 110 volts to 9 volts.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 00:36:31</a:t>
                      </a:r>
                    </a:p>
                  </a:txBody>
                  <a:tcPr/>
                </a:tc>
                <a:extLst>
                  <a:ext uri="{0D108BD9-81ED-4DB2-BD59-A6C34878D82A}">
                    <a16:rowId xmlns:a16="http://schemas.microsoft.com/office/drawing/2014/main" val="208160898"/>
                  </a:ext>
                </a:extLst>
              </a:tr>
            </a:tbl>
          </a:graphicData>
        </a:graphic>
      </p:graphicFrame>
      <p:sp>
        <p:nvSpPr>
          <p:cNvPr id="4" name="Text Placeholder 3">
            <a:extLst>
              <a:ext uri="{FF2B5EF4-FFF2-40B4-BE49-F238E27FC236}">
                <a16:creationId xmlns:a16="http://schemas.microsoft.com/office/drawing/2014/main" id="{24A7D39D-EE58-4AED-819D-A3D0C559922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01120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5F939-1655-495B-8EEE-1E21B6077CAC}"/>
              </a:ext>
            </a:extLst>
          </p:cNvPr>
          <p:cNvSpPr>
            <a:spLocks noGrp="1"/>
          </p:cNvSpPr>
          <p:nvPr>
            <p:ph type="title"/>
          </p:nvPr>
        </p:nvSpPr>
        <p:spPr/>
        <p:txBody>
          <a:bodyPr/>
          <a:lstStyle/>
          <a:p>
            <a:r>
              <a:rPr lang="en-US"/>
              <a:t>Facebook User Posts Table | PRO Global - 4 of 7</a:t>
            </a:r>
          </a:p>
        </p:txBody>
      </p:sp>
      <p:graphicFrame>
        <p:nvGraphicFramePr>
          <p:cNvPr id="5" name="Table Placeholder 4">
            <a:extLst>
              <a:ext uri="{FF2B5EF4-FFF2-40B4-BE49-F238E27FC236}">
                <a16:creationId xmlns:a16="http://schemas.microsoft.com/office/drawing/2014/main" id="{4A723714-D583-4F02-A9B1-16DFBAE87724}"/>
              </a:ext>
            </a:extLst>
          </p:cNvPr>
          <p:cNvGraphicFramePr>
            <a:graphicFrameLocks noGrp="1"/>
          </p:cNvGraphicFramePr>
          <p:nvPr>
            <p:ph type="tbl" sz="quarter" idx="13"/>
            <p:extLst>
              <p:ext uri="{D42A27DB-BD31-4B8C-83A1-F6EECF244321}">
                <p14:modId xmlns:p14="http://schemas.microsoft.com/office/powerpoint/2010/main" val="2814955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56104314"/>
                    </a:ext>
                  </a:extLst>
                </a:gridCol>
                <a:gridCol w="822960">
                  <a:extLst>
                    <a:ext uri="{9D8B030D-6E8A-4147-A177-3AD203B41FA5}">
                      <a16:colId xmlns:a16="http://schemas.microsoft.com/office/drawing/2014/main" val="3384531625"/>
                    </a:ext>
                  </a:extLst>
                </a:gridCol>
                <a:gridCol w="822960">
                  <a:extLst>
                    <a:ext uri="{9D8B030D-6E8A-4147-A177-3AD203B41FA5}">
                      <a16:colId xmlns:a16="http://schemas.microsoft.com/office/drawing/2014/main" val="2744507259"/>
                    </a:ext>
                  </a:extLst>
                </a:gridCol>
                <a:gridCol w="822960">
                  <a:extLst>
                    <a:ext uri="{9D8B030D-6E8A-4147-A177-3AD203B41FA5}">
                      <a16:colId xmlns:a16="http://schemas.microsoft.com/office/drawing/2014/main" val="757463843"/>
                    </a:ext>
                  </a:extLst>
                </a:gridCol>
                <a:gridCol w="822960">
                  <a:extLst>
                    <a:ext uri="{9D8B030D-6E8A-4147-A177-3AD203B41FA5}">
                      <a16:colId xmlns:a16="http://schemas.microsoft.com/office/drawing/2014/main" val="4071643688"/>
                    </a:ext>
                  </a:extLst>
                </a:gridCol>
                <a:gridCol w="822960">
                  <a:extLst>
                    <a:ext uri="{9D8B030D-6E8A-4147-A177-3AD203B41FA5}">
                      <a16:colId xmlns:a16="http://schemas.microsoft.com/office/drawing/2014/main" val="463488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79446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- 2018-03-05 19:50:28 </a:t>
                      </a:r>
                      <a:r>
                        <a:rPr kumimoji="0" lang="en-US" sz="1000" b="0" i="0" u="none" strike="noStrike" kern="1200" cap="none" spc="0" normalizeH="0" baseline="0" noProof="0">
                          <a:ln>
                            <a:noFill/>
                          </a:ln>
                          <a:solidFill>
                            <a:prstClr val="black"/>
                          </a:solidFill>
                          <a:effectLst/>
                          <a:uLnTx/>
                          <a:uFillTx/>
                          <a:latin typeface="+mn-lt"/>
                          <a:ea typeface="+mn-ea"/>
                          <a:cs typeface="+mn-cs"/>
                        </a:rPr>
                        <a:t>
 Ordered a 102” track for my DeWALT track saw from rockler the 30th of December of last year.  Took almost two months to get it.  The track ships directly from DeWALT.  They shipped it and the shipping company they used lost it.  DEWALT said they would ship out a new one to me after I spoke to rockler about it but they said it would be another two weeks because they were out of stock at DeWALT but they would also said they would expedite it.  I just got it last week.  Now I lost some time and money because I had some jobs that I need to use it for.  I have emailed DeWALT about how it took almost two months to get it and I haven’t heard back since.  I feel I should get something for having to have waited almost two months to get my item.  DeWALTs customer service needs some improvement and they need to take care of their loyal customers.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3333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- 2018-03-01 00:21:29 </a:t>
                      </a:r>
                      <a:r>
                        <a:rPr kumimoji="0" lang="en-US" sz="1000" b="0" i="0" u="none" strike="noStrike" kern="1200" cap="none" spc="0" normalizeH="0" baseline="0" noProof="0">
                          <a:ln>
                            <a:noFill/>
                          </a:ln>
                          <a:solidFill>
                            <a:prstClr val="black"/>
                          </a:solidFill>
                          <a:effectLst/>
                          <a:uLnTx/>
                          <a:uFillTx/>
                          <a:latin typeface="+mn-lt"/>
                          <a:ea typeface="+mn-ea"/>
                          <a:cs typeface="+mn-cs"/>
                        </a:rPr>
                        <a:t>
 One of the worst customer service experiences I have ever had.  I have thousands of dollars of Makita tools and will never buy anything branded Makita again.  Additionally I will do my best to share my experience with anyone I know that may consider buying a Makita 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 02:55:29</a:t>
                      </a:r>
                    </a:p>
                  </a:txBody>
                  <a:tcPr/>
                </a:tc>
                <a:extLst>
                  <a:ext uri="{0D108BD9-81ED-4DB2-BD59-A6C34878D82A}">
                    <a16:rowId xmlns:a16="http://schemas.microsoft.com/office/drawing/2014/main" val="4155671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- 2018-03-17 02:39:31 </a:t>
                      </a:r>
                      <a:r>
                        <a:rPr kumimoji="0" lang="en-US" sz="1000" b="0" i="0" u="none" strike="noStrike" kern="1200" cap="none" spc="0" normalizeH="0" baseline="0" noProof="0">
                          <a:ln>
                            <a:noFill/>
                          </a:ln>
                          <a:solidFill>
                            <a:prstClr val="black"/>
                          </a:solidFill>
                          <a:effectLst/>
                          <a:uLnTx/>
                          <a:uFillTx/>
                          <a:latin typeface="+mn-lt"/>
                          <a:ea typeface="+mn-ea"/>
                          <a:cs typeface="+mn-cs"/>
                        </a:rPr>
                        <a:t>
 Do the 60 volt batteries charge on the normal charger? If so does it have any negative effects on the battery? Basically is it better to charge them on the bigger charger?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 22:53:17</a:t>
                      </a:r>
                    </a:p>
                  </a:txBody>
                  <a:tcPr/>
                </a:tc>
                <a:extLst>
                  <a:ext uri="{0D108BD9-81ED-4DB2-BD59-A6C34878D82A}">
                    <a16:rowId xmlns:a16="http://schemas.microsoft.com/office/drawing/2014/main" val="1145949086"/>
                  </a:ext>
                </a:extLst>
              </a:tr>
            </a:tbl>
          </a:graphicData>
        </a:graphic>
      </p:graphicFrame>
      <p:sp>
        <p:nvSpPr>
          <p:cNvPr id="4" name="Text Placeholder 3">
            <a:extLst>
              <a:ext uri="{FF2B5EF4-FFF2-40B4-BE49-F238E27FC236}">
                <a16:creationId xmlns:a16="http://schemas.microsoft.com/office/drawing/2014/main" id="{50E181D1-7BA7-493E-BC70-A688787584A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56261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3AB37-9D19-47A6-A9C4-568651BFE929}"/>
              </a:ext>
            </a:extLst>
          </p:cNvPr>
          <p:cNvSpPr>
            <a:spLocks noGrp="1"/>
          </p:cNvSpPr>
          <p:nvPr>
            <p:ph type="title"/>
          </p:nvPr>
        </p:nvSpPr>
        <p:spPr/>
        <p:txBody>
          <a:bodyPr/>
          <a:lstStyle/>
          <a:p>
            <a:r>
              <a:rPr lang="en-US"/>
              <a:t>Facebook User Posts Table | PRO Global - 5 of 7</a:t>
            </a:r>
          </a:p>
        </p:txBody>
      </p:sp>
      <p:graphicFrame>
        <p:nvGraphicFramePr>
          <p:cNvPr id="5" name="Table Placeholder 4">
            <a:extLst>
              <a:ext uri="{FF2B5EF4-FFF2-40B4-BE49-F238E27FC236}">
                <a16:creationId xmlns:a16="http://schemas.microsoft.com/office/drawing/2014/main" id="{2D48B29B-BC71-422E-B005-8BF1FE764606}"/>
              </a:ext>
            </a:extLst>
          </p:cNvPr>
          <p:cNvGraphicFramePr>
            <a:graphicFrameLocks noGrp="1"/>
          </p:cNvGraphicFramePr>
          <p:nvPr>
            <p:ph type="tbl" sz="quarter" idx="13"/>
            <p:extLst>
              <p:ext uri="{D42A27DB-BD31-4B8C-83A1-F6EECF244321}">
                <p14:modId xmlns:p14="http://schemas.microsoft.com/office/powerpoint/2010/main" val="1810422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57919327"/>
                    </a:ext>
                  </a:extLst>
                </a:gridCol>
                <a:gridCol w="822960">
                  <a:extLst>
                    <a:ext uri="{9D8B030D-6E8A-4147-A177-3AD203B41FA5}">
                      <a16:colId xmlns:a16="http://schemas.microsoft.com/office/drawing/2014/main" val="1035310542"/>
                    </a:ext>
                  </a:extLst>
                </a:gridCol>
                <a:gridCol w="822960">
                  <a:extLst>
                    <a:ext uri="{9D8B030D-6E8A-4147-A177-3AD203B41FA5}">
                      <a16:colId xmlns:a16="http://schemas.microsoft.com/office/drawing/2014/main" val="1333908217"/>
                    </a:ext>
                  </a:extLst>
                </a:gridCol>
                <a:gridCol w="822960">
                  <a:extLst>
                    <a:ext uri="{9D8B030D-6E8A-4147-A177-3AD203B41FA5}">
                      <a16:colId xmlns:a16="http://schemas.microsoft.com/office/drawing/2014/main" val="196818893"/>
                    </a:ext>
                  </a:extLst>
                </a:gridCol>
                <a:gridCol w="822960">
                  <a:extLst>
                    <a:ext uri="{9D8B030D-6E8A-4147-A177-3AD203B41FA5}">
                      <a16:colId xmlns:a16="http://schemas.microsoft.com/office/drawing/2014/main" val="3464083641"/>
                    </a:ext>
                  </a:extLst>
                </a:gridCol>
                <a:gridCol w="822960">
                  <a:extLst>
                    <a:ext uri="{9D8B030D-6E8A-4147-A177-3AD203B41FA5}">
                      <a16:colId xmlns:a16="http://schemas.microsoft.com/office/drawing/2014/main" val="1372737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29912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- 2018-03-13 13:32:13 </a:t>
                      </a:r>
                      <a:r>
                        <a:rPr kumimoji="0" lang="en-US" sz="1000" b="0" i="0" u="none" strike="noStrike" kern="1200" cap="none" spc="0" normalizeH="0" baseline="0" noProof="0">
                          <a:ln>
                            <a:noFill/>
                          </a:ln>
                          <a:solidFill>
                            <a:prstClr val="black"/>
                          </a:solidFill>
                          <a:effectLst/>
                          <a:uLnTx/>
                          <a:uFillTx/>
                          <a:latin typeface="+mn-lt"/>
                          <a:ea typeface="+mn-ea"/>
                          <a:cs typeface="+mn-cs"/>
                        </a:rPr>
                        <a:t>
 I've been a handyman for 20+ yrs, have primarily used Ryobi and corded black &amp; decker and skil tools. Honestly, my only complaint about Ryobi is battery life. I recently decided to buy new tools due to needing a strong impact driver. What an ordeal! In the past week, I have bought and returned Makita, Milwaukee M18 Fuel, and RIDGED tools for various reasons, the Makita too small, RIDGID had stupid light switch in grip, and Milwaukee because of electronic touch speed switch. I hate lights on my tools, and sensitive electronics have no business on tools that get used. Dewalt was the very last brand I considered, as every contractor I know complains about Dewalt breaking, bad batteries, etc. Most have switched to other brands. However,  I did make my first ever Dewalt purchase of a brushless impact. I did not buy the drill, once again, because of the light. But, I like the sturdy lever switch on the impact, although tiny batteries. We will soon see if it gets returned like the rest or if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087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- 2018-03-11 02:50:27 </a:t>
                      </a:r>
                      <a:r>
                        <a:rPr kumimoji="0" lang="en-US" sz="1000" b="0" i="0" u="none" strike="noStrike" kern="1200" cap="none" spc="0" normalizeH="0" baseline="0" noProof="0">
                          <a:ln>
                            <a:noFill/>
                          </a:ln>
                          <a:solidFill>
                            <a:prstClr val="black"/>
                          </a:solidFill>
                          <a:effectLst/>
                          <a:uLnTx/>
                          <a:uFillTx/>
                          <a:latin typeface="+mn-lt"/>
                          <a:ea typeface="+mn-ea"/>
                          <a:cs typeface="+mn-cs"/>
                        </a:rPr>
                        <a:t>
 How can a pioneer in the cordless industry be so behind in offering cordless outdoor products like lawn mowers and lawn care 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466677"/>
                  </a:ext>
                </a:extLst>
              </a:tr>
            </a:tbl>
          </a:graphicData>
        </a:graphic>
      </p:graphicFrame>
      <p:sp>
        <p:nvSpPr>
          <p:cNvPr id="4" name="Text Placeholder 3">
            <a:extLst>
              <a:ext uri="{FF2B5EF4-FFF2-40B4-BE49-F238E27FC236}">
                <a16:creationId xmlns:a16="http://schemas.microsoft.com/office/drawing/2014/main" id="{0B68BE37-CB25-4B12-AE5D-F9675CFA758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43845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FDC49-AC14-4CD9-A389-B142BAA324FA}"/>
              </a:ext>
            </a:extLst>
          </p:cNvPr>
          <p:cNvSpPr>
            <a:spLocks noGrp="1"/>
          </p:cNvSpPr>
          <p:nvPr>
            <p:ph type="title"/>
          </p:nvPr>
        </p:nvSpPr>
        <p:spPr/>
        <p:txBody>
          <a:bodyPr/>
          <a:lstStyle/>
          <a:p>
            <a:r>
              <a:rPr lang="en-US"/>
              <a:t>Facebook User Posts Table | PRO Global - 6 of 7</a:t>
            </a:r>
          </a:p>
        </p:txBody>
      </p:sp>
      <p:graphicFrame>
        <p:nvGraphicFramePr>
          <p:cNvPr id="5" name="Table Placeholder 4">
            <a:extLst>
              <a:ext uri="{FF2B5EF4-FFF2-40B4-BE49-F238E27FC236}">
                <a16:creationId xmlns:a16="http://schemas.microsoft.com/office/drawing/2014/main" id="{2D64AE08-9B16-4305-8DBE-7E8F3C5C8CB2}"/>
              </a:ext>
            </a:extLst>
          </p:cNvPr>
          <p:cNvGraphicFramePr>
            <a:graphicFrameLocks noGrp="1"/>
          </p:cNvGraphicFramePr>
          <p:nvPr>
            <p:ph type="tbl" sz="quarter" idx="13"/>
            <p:extLst>
              <p:ext uri="{D42A27DB-BD31-4B8C-83A1-F6EECF244321}">
                <p14:modId xmlns:p14="http://schemas.microsoft.com/office/powerpoint/2010/main" val="359038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10148902"/>
                    </a:ext>
                  </a:extLst>
                </a:gridCol>
                <a:gridCol w="822960">
                  <a:extLst>
                    <a:ext uri="{9D8B030D-6E8A-4147-A177-3AD203B41FA5}">
                      <a16:colId xmlns:a16="http://schemas.microsoft.com/office/drawing/2014/main" val="2745423226"/>
                    </a:ext>
                  </a:extLst>
                </a:gridCol>
                <a:gridCol w="822960">
                  <a:extLst>
                    <a:ext uri="{9D8B030D-6E8A-4147-A177-3AD203B41FA5}">
                      <a16:colId xmlns:a16="http://schemas.microsoft.com/office/drawing/2014/main" val="871667799"/>
                    </a:ext>
                  </a:extLst>
                </a:gridCol>
                <a:gridCol w="822960">
                  <a:extLst>
                    <a:ext uri="{9D8B030D-6E8A-4147-A177-3AD203B41FA5}">
                      <a16:colId xmlns:a16="http://schemas.microsoft.com/office/drawing/2014/main" val="312534685"/>
                    </a:ext>
                  </a:extLst>
                </a:gridCol>
                <a:gridCol w="822960">
                  <a:extLst>
                    <a:ext uri="{9D8B030D-6E8A-4147-A177-3AD203B41FA5}">
                      <a16:colId xmlns:a16="http://schemas.microsoft.com/office/drawing/2014/main" val="1975806130"/>
                    </a:ext>
                  </a:extLst>
                </a:gridCol>
                <a:gridCol w="822960">
                  <a:extLst>
                    <a:ext uri="{9D8B030D-6E8A-4147-A177-3AD203B41FA5}">
                      <a16:colId xmlns:a16="http://schemas.microsoft.com/office/drawing/2014/main" val="2964771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55304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- 2018-03-09 14:20:20 </a:t>
                      </a:r>
                      <a:r>
                        <a:rPr kumimoji="0" lang="en-US" sz="1000" b="0" i="0" u="none" strike="noStrike" kern="1200" cap="none" spc="0" normalizeH="0" baseline="0" noProof="0">
                          <a:ln>
                            <a:noFill/>
                          </a:ln>
                          <a:solidFill>
                            <a:prstClr val="black"/>
                          </a:solidFill>
                          <a:effectLst/>
                          <a:uLnTx/>
                          <a:uFillTx/>
                          <a:latin typeface="+mn-lt"/>
                          <a:ea typeface="+mn-ea"/>
                          <a:cs typeface="+mn-cs"/>
                        </a:rPr>
                        <a:t>
 In the past week I have purchased and returned Makita, Milwaukee Fuel, and RIDGED power tools. I have never owned or considered Dewalt, as I have heard many complaints and seen several friends replace broken Dewalts, most now have switched to Milwaukee and RIDGED. Dewalt seems over priced and has small batteries. I am now leaning towards Ryobi, as my old blue nicad still runs like new and hasn't ever let me down in the past 15+ yrs of hard use. Can anyone convince me that Dewalt is worth the outrageous price and worth trying?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7188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- 2018-03-19 01:52:32 </a:t>
                      </a:r>
                      <a:r>
                        <a:rPr kumimoji="0" lang="en-US" sz="1000" b="0" i="0" u="none" strike="noStrike" kern="1200" cap="none" spc="0" normalizeH="0" baseline="0" noProof="0">
                          <a:ln>
                            <a:noFill/>
                          </a:ln>
                          <a:solidFill>
                            <a:prstClr val="black"/>
                          </a:solidFill>
                          <a:effectLst/>
                          <a:uLnTx/>
                          <a:uFillTx/>
                          <a:latin typeface="+mn-lt"/>
                          <a:ea typeface="+mn-ea"/>
                          <a:cs typeface="+mn-cs"/>
                        </a:rPr>
                        <a:t>
 Hey Dewalt- I picked up a combo kit with a drill and an impact driver (DCD777 &amp; DCF787). Why don’t they come with belt clips? If I buy the tools individually they come with them.  Kind of disappointing.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 22:58:17</a:t>
                      </a:r>
                    </a:p>
                  </a:txBody>
                  <a:tcPr/>
                </a:tc>
                <a:extLst>
                  <a:ext uri="{0D108BD9-81ED-4DB2-BD59-A6C34878D82A}">
                    <a16:rowId xmlns:a16="http://schemas.microsoft.com/office/drawing/2014/main" val="1819827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- 2018-03-21 02:44:11 </a:t>
                      </a:r>
                      <a:r>
                        <a:rPr kumimoji="0" lang="en-US" sz="1000" b="0" i="0" u="none" strike="noStrike" kern="1200" cap="none" spc="0" normalizeH="0" baseline="0" noProof="0">
                          <a:ln>
                            <a:noFill/>
                          </a:ln>
                          <a:solidFill>
                            <a:prstClr val="black"/>
                          </a:solidFill>
                          <a:effectLst/>
                          <a:uLnTx/>
                          <a:uFillTx/>
                          <a:latin typeface="+mn-lt"/>
                          <a:ea typeface="+mn-ea"/>
                          <a:cs typeface="+mn-cs"/>
                        </a:rPr>
                        <a:t>
 How did I unsubscribe from lost password emails?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 14:35:27</a:t>
                      </a:r>
                    </a:p>
                  </a:txBody>
                  <a:tcPr/>
                </a:tc>
                <a:extLst>
                  <a:ext uri="{0D108BD9-81ED-4DB2-BD59-A6C34878D82A}">
                    <a16:rowId xmlns:a16="http://schemas.microsoft.com/office/drawing/2014/main" val="1314881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- 2018-03-25 15:56:30 </a:t>
                      </a:r>
                      <a:r>
                        <a:rPr kumimoji="0" lang="en-US" sz="1000" b="0" i="0" u="none" strike="noStrike" kern="1200" cap="none" spc="0" normalizeH="0" baseline="0" noProof="0">
                          <a:ln>
                            <a:noFill/>
                          </a:ln>
                          <a:solidFill>
                            <a:prstClr val="black"/>
                          </a:solidFill>
                          <a:effectLst/>
                          <a:uLnTx/>
                          <a:uFillTx/>
                          <a:latin typeface="+mn-lt"/>
                          <a:ea typeface="+mn-ea"/>
                          <a:cs typeface="+mn-cs"/>
                        </a:rPr>
                        <a:t>
 OMG why are you copying a Shakespeare Machine part.  THEY PUT THAT S there to indicate that it is MADE IN USA and for Liability reasons.  IF your going to make and copy make sure you do so with out THIS S.  Who else do you copy?  Your a large company...are you telling me you don't have anyone there to come up with their own design.   THe public deserves answers and a apology for this as well as the company you stole from.  
HERE Is the REAL PART that is MADE IN USA: http://smsales.com/shakespeare_parts.php?catID=8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6353213"/>
                  </a:ext>
                </a:extLst>
              </a:tr>
            </a:tbl>
          </a:graphicData>
        </a:graphic>
      </p:graphicFrame>
      <p:sp>
        <p:nvSpPr>
          <p:cNvPr id="4" name="Text Placeholder 3">
            <a:extLst>
              <a:ext uri="{FF2B5EF4-FFF2-40B4-BE49-F238E27FC236}">
                <a16:creationId xmlns:a16="http://schemas.microsoft.com/office/drawing/2014/main" id="{724E8212-8D6D-4474-8BB9-891BC8D21E9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99001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64B8E-6706-461F-BB1E-2A595D901AA7}"/>
              </a:ext>
            </a:extLst>
          </p:cNvPr>
          <p:cNvSpPr>
            <a:spLocks noGrp="1"/>
          </p:cNvSpPr>
          <p:nvPr>
            <p:ph type="title"/>
          </p:nvPr>
        </p:nvSpPr>
        <p:spPr/>
        <p:txBody>
          <a:bodyPr/>
          <a:lstStyle/>
          <a:p>
            <a:r>
              <a:rPr lang="en-US"/>
              <a:t>Facebook User Posts Table | PRO Global - 7 of 7</a:t>
            </a:r>
          </a:p>
        </p:txBody>
      </p:sp>
      <p:graphicFrame>
        <p:nvGraphicFramePr>
          <p:cNvPr id="5" name="Table Placeholder 4">
            <a:extLst>
              <a:ext uri="{FF2B5EF4-FFF2-40B4-BE49-F238E27FC236}">
                <a16:creationId xmlns:a16="http://schemas.microsoft.com/office/drawing/2014/main" id="{4A7EF90B-3940-4933-84DB-7CD80F0A5A1B}"/>
              </a:ext>
            </a:extLst>
          </p:cNvPr>
          <p:cNvGraphicFramePr>
            <a:graphicFrameLocks noGrp="1"/>
          </p:cNvGraphicFramePr>
          <p:nvPr>
            <p:ph type="tbl" sz="quarter" idx="13"/>
            <p:extLst>
              <p:ext uri="{D42A27DB-BD31-4B8C-83A1-F6EECF244321}">
                <p14:modId xmlns:p14="http://schemas.microsoft.com/office/powerpoint/2010/main" val="3081150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39526743"/>
                    </a:ext>
                  </a:extLst>
                </a:gridCol>
                <a:gridCol w="822960">
                  <a:extLst>
                    <a:ext uri="{9D8B030D-6E8A-4147-A177-3AD203B41FA5}">
                      <a16:colId xmlns:a16="http://schemas.microsoft.com/office/drawing/2014/main" val="811866338"/>
                    </a:ext>
                  </a:extLst>
                </a:gridCol>
                <a:gridCol w="822960">
                  <a:extLst>
                    <a:ext uri="{9D8B030D-6E8A-4147-A177-3AD203B41FA5}">
                      <a16:colId xmlns:a16="http://schemas.microsoft.com/office/drawing/2014/main" val="249933982"/>
                    </a:ext>
                  </a:extLst>
                </a:gridCol>
                <a:gridCol w="822960">
                  <a:extLst>
                    <a:ext uri="{9D8B030D-6E8A-4147-A177-3AD203B41FA5}">
                      <a16:colId xmlns:a16="http://schemas.microsoft.com/office/drawing/2014/main" val="3515915432"/>
                    </a:ext>
                  </a:extLst>
                </a:gridCol>
                <a:gridCol w="822960">
                  <a:extLst>
                    <a:ext uri="{9D8B030D-6E8A-4147-A177-3AD203B41FA5}">
                      <a16:colId xmlns:a16="http://schemas.microsoft.com/office/drawing/2014/main" val="1837322418"/>
                    </a:ext>
                  </a:extLst>
                </a:gridCol>
                <a:gridCol w="822960">
                  <a:extLst>
                    <a:ext uri="{9D8B030D-6E8A-4147-A177-3AD203B41FA5}">
                      <a16:colId xmlns:a16="http://schemas.microsoft.com/office/drawing/2014/main" val="1394619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72679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- 2018-03-24 18:09:17 </a:t>
                      </a:r>
                      <a:r>
                        <a:rPr kumimoji="0" lang="en-US" sz="1000" b="0" i="0" u="none" strike="noStrike" kern="1200" cap="none" spc="0" normalizeH="0" baseline="0" noProof="0">
                          <a:ln>
                            <a:noFill/>
                          </a:ln>
                          <a:solidFill>
                            <a:prstClr val="black"/>
                          </a:solidFill>
                          <a:effectLst/>
                          <a:uLnTx/>
                          <a:uFillTx/>
                          <a:latin typeface="+mn-lt"/>
                          <a:ea typeface="+mn-ea"/>
                          <a:cs typeface="+mn-cs"/>
                        </a:rPr>
                        <a:t>
 Trying to get a refund, support site is broken.  Had to cut your boots off, liner came loose.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19:01:29</a:t>
                      </a:r>
                    </a:p>
                  </a:txBody>
                  <a:tcPr/>
                </a:tc>
                <a:extLst>
                  <a:ext uri="{0D108BD9-81ED-4DB2-BD59-A6C34878D82A}">
                    <a16:rowId xmlns:a16="http://schemas.microsoft.com/office/drawing/2014/main" val="314331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- 2018-03-25 19:43:13 </a:t>
                      </a:r>
                      <a:r>
                        <a:rPr kumimoji="0" lang="en-US" sz="1000" b="0" i="0" u="none" strike="noStrike" kern="1200" cap="none" spc="0" normalizeH="0" baseline="0" noProof="0">
                          <a:ln>
                            <a:noFill/>
                          </a:ln>
                          <a:solidFill>
                            <a:prstClr val="black"/>
                          </a:solidFill>
                          <a:effectLst/>
                          <a:uLnTx/>
                          <a:uFillTx/>
                          <a:latin typeface="+mn-lt"/>
                          <a:ea typeface="+mn-ea"/>
                          <a:cs typeface="+mn-cs"/>
                        </a:rPr>
                        <a:t>
 Freaky needs to sell a rack system like the display!  I need to get my tools more organized.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6892667"/>
                  </a:ext>
                </a:extLst>
              </a:tr>
            </a:tbl>
          </a:graphicData>
        </a:graphic>
      </p:graphicFrame>
      <p:sp>
        <p:nvSpPr>
          <p:cNvPr id="4" name="Text Placeholder 3">
            <a:extLst>
              <a:ext uri="{FF2B5EF4-FFF2-40B4-BE49-F238E27FC236}">
                <a16:creationId xmlns:a16="http://schemas.microsoft.com/office/drawing/2014/main" id="{50A24AE8-76F4-478E-A440-49F0BEE2B66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3999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AEC1E-EA45-475A-A6FA-C5C0497CCCD0}"/>
              </a:ext>
            </a:extLst>
          </p:cNvPr>
          <p:cNvSpPr>
            <a:spLocks noGrp="1"/>
          </p:cNvSpPr>
          <p:nvPr>
            <p:ph type="title"/>
          </p:nvPr>
        </p:nvSpPr>
        <p:spPr/>
        <p:txBody>
          <a:bodyPr/>
          <a:lstStyle/>
          <a:p>
            <a:r>
              <a:rPr lang="en-US"/>
              <a:t>Key Metrics Table (Competitors) | PRO Global - 1 of 2</a:t>
            </a:r>
          </a:p>
        </p:txBody>
      </p:sp>
      <p:graphicFrame>
        <p:nvGraphicFramePr>
          <p:cNvPr id="5" name="Table Placeholder 4">
            <a:extLst>
              <a:ext uri="{FF2B5EF4-FFF2-40B4-BE49-F238E27FC236}">
                <a16:creationId xmlns:a16="http://schemas.microsoft.com/office/drawing/2014/main" id="{7CF3A5A4-B70A-453A-A6D6-67C62B74BED5}"/>
              </a:ext>
            </a:extLst>
          </p:cNvPr>
          <p:cNvGraphicFramePr>
            <a:graphicFrameLocks noGrp="1"/>
          </p:cNvGraphicFramePr>
          <p:nvPr>
            <p:ph type="tbl" sz="quarter" idx="13"/>
            <p:extLst>
              <p:ext uri="{D42A27DB-BD31-4B8C-83A1-F6EECF244321}">
                <p14:modId xmlns:p14="http://schemas.microsoft.com/office/powerpoint/2010/main" val="1128224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106711221"/>
                    </a:ext>
                  </a:extLst>
                </a:gridCol>
                <a:gridCol w="304495">
                  <a:extLst>
                    <a:ext uri="{9D8B030D-6E8A-4147-A177-3AD203B41FA5}">
                      <a16:colId xmlns:a16="http://schemas.microsoft.com/office/drawing/2014/main" val="2910012277"/>
                    </a:ext>
                  </a:extLst>
                </a:gridCol>
                <a:gridCol w="304495">
                  <a:extLst>
                    <a:ext uri="{9D8B030D-6E8A-4147-A177-3AD203B41FA5}">
                      <a16:colId xmlns:a16="http://schemas.microsoft.com/office/drawing/2014/main" val="3426817886"/>
                    </a:ext>
                  </a:extLst>
                </a:gridCol>
                <a:gridCol w="304495">
                  <a:extLst>
                    <a:ext uri="{9D8B030D-6E8A-4147-A177-3AD203B41FA5}">
                      <a16:colId xmlns:a16="http://schemas.microsoft.com/office/drawing/2014/main" val="1698250853"/>
                    </a:ext>
                  </a:extLst>
                </a:gridCol>
                <a:gridCol w="304495">
                  <a:extLst>
                    <a:ext uri="{9D8B030D-6E8A-4147-A177-3AD203B41FA5}">
                      <a16:colId xmlns:a16="http://schemas.microsoft.com/office/drawing/2014/main" val="1017127858"/>
                    </a:ext>
                  </a:extLst>
                </a:gridCol>
                <a:gridCol w="304495">
                  <a:extLst>
                    <a:ext uri="{9D8B030D-6E8A-4147-A177-3AD203B41FA5}">
                      <a16:colId xmlns:a16="http://schemas.microsoft.com/office/drawing/2014/main" val="1584171744"/>
                    </a:ext>
                  </a:extLst>
                </a:gridCol>
                <a:gridCol w="304495">
                  <a:extLst>
                    <a:ext uri="{9D8B030D-6E8A-4147-A177-3AD203B41FA5}">
                      <a16:colId xmlns:a16="http://schemas.microsoft.com/office/drawing/2014/main" val="1697755968"/>
                    </a:ext>
                  </a:extLst>
                </a:gridCol>
                <a:gridCol w="304495">
                  <a:extLst>
                    <a:ext uri="{9D8B030D-6E8A-4147-A177-3AD203B41FA5}">
                      <a16:colId xmlns:a16="http://schemas.microsoft.com/office/drawing/2014/main" val="3309357144"/>
                    </a:ext>
                  </a:extLst>
                </a:gridCol>
                <a:gridCol w="304495">
                  <a:extLst>
                    <a:ext uri="{9D8B030D-6E8A-4147-A177-3AD203B41FA5}">
                      <a16:colId xmlns:a16="http://schemas.microsoft.com/office/drawing/2014/main" val="2212554772"/>
                    </a:ext>
                  </a:extLst>
                </a:gridCol>
                <a:gridCol w="304495">
                  <a:extLst>
                    <a:ext uri="{9D8B030D-6E8A-4147-A177-3AD203B41FA5}">
                      <a16:colId xmlns:a16="http://schemas.microsoft.com/office/drawing/2014/main" val="3391100662"/>
                    </a:ext>
                  </a:extLst>
                </a:gridCol>
                <a:gridCol w="304495">
                  <a:extLst>
                    <a:ext uri="{9D8B030D-6E8A-4147-A177-3AD203B41FA5}">
                      <a16:colId xmlns:a16="http://schemas.microsoft.com/office/drawing/2014/main" val="3997449317"/>
                    </a:ext>
                  </a:extLst>
                </a:gridCol>
                <a:gridCol w="304495">
                  <a:extLst>
                    <a:ext uri="{9D8B030D-6E8A-4147-A177-3AD203B41FA5}">
                      <a16:colId xmlns:a16="http://schemas.microsoft.com/office/drawing/2014/main" val="1525179525"/>
                    </a:ext>
                  </a:extLst>
                </a:gridCol>
                <a:gridCol w="304495">
                  <a:extLst>
                    <a:ext uri="{9D8B030D-6E8A-4147-A177-3AD203B41FA5}">
                      <a16:colId xmlns:a16="http://schemas.microsoft.com/office/drawing/2014/main" val="2562130330"/>
                    </a:ext>
                  </a:extLst>
                </a:gridCol>
                <a:gridCol w="304495">
                  <a:extLst>
                    <a:ext uri="{9D8B030D-6E8A-4147-A177-3AD203B41FA5}">
                      <a16:colId xmlns:a16="http://schemas.microsoft.com/office/drawing/2014/main" val="961971577"/>
                    </a:ext>
                  </a:extLst>
                </a:gridCol>
                <a:gridCol w="304495">
                  <a:extLst>
                    <a:ext uri="{9D8B030D-6E8A-4147-A177-3AD203B41FA5}">
                      <a16:colId xmlns:a16="http://schemas.microsoft.com/office/drawing/2014/main" val="2255180183"/>
                    </a:ext>
                  </a:extLst>
                </a:gridCol>
                <a:gridCol w="304495">
                  <a:extLst>
                    <a:ext uri="{9D8B030D-6E8A-4147-A177-3AD203B41FA5}">
                      <a16:colId xmlns:a16="http://schemas.microsoft.com/office/drawing/2014/main" val="2500134092"/>
                    </a:ext>
                  </a:extLst>
                </a:gridCol>
                <a:gridCol w="304495">
                  <a:extLst>
                    <a:ext uri="{9D8B030D-6E8A-4147-A177-3AD203B41FA5}">
                      <a16:colId xmlns:a16="http://schemas.microsoft.com/office/drawing/2014/main" val="23090964"/>
                    </a:ext>
                  </a:extLst>
                </a:gridCol>
                <a:gridCol w="304495">
                  <a:extLst>
                    <a:ext uri="{9D8B030D-6E8A-4147-A177-3AD203B41FA5}">
                      <a16:colId xmlns:a16="http://schemas.microsoft.com/office/drawing/2014/main" val="642559559"/>
                    </a:ext>
                  </a:extLst>
                </a:gridCol>
                <a:gridCol w="304495">
                  <a:extLst>
                    <a:ext uri="{9D8B030D-6E8A-4147-A177-3AD203B41FA5}">
                      <a16:colId xmlns:a16="http://schemas.microsoft.com/office/drawing/2014/main" val="133281137"/>
                    </a:ext>
                  </a:extLst>
                </a:gridCol>
                <a:gridCol w="304495">
                  <a:extLst>
                    <a:ext uri="{9D8B030D-6E8A-4147-A177-3AD203B41FA5}">
                      <a16:colId xmlns:a16="http://schemas.microsoft.com/office/drawing/2014/main" val="365528106"/>
                    </a:ext>
                  </a:extLst>
                </a:gridCol>
                <a:gridCol w="304495">
                  <a:extLst>
                    <a:ext uri="{9D8B030D-6E8A-4147-A177-3AD203B41FA5}">
                      <a16:colId xmlns:a16="http://schemas.microsoft.com/office/drawing/2014/main" val="3410953826"/>
                    </a:ext>
                  </a:extLst>
                </a:gridCol>
                <a:gridCol w="304495">
                  <a:extLst>
                    <a:ext uri="{9D8B030D-6E8A-4147-A177-3AD203B41FA5}">
                      <a16:colId xmlns:a16="http://schemas.microsoft.com/office/drawing/2014/main" val="2765123105"/>
                    </a:ext>
                  </a:extLst>
                </a:gridCol>
                <a:gridCol w="304495">
                  <a:extLst>
                    <a:ext uri="{9D8B030D-6E8A-4147-A177-3AD203B41FA5}">
                      <a16:colId xmlns:a16="http://schemas.microsoft.com/office/drawing/2014/main" val="3291189510"/>
                    </a:ext>
                  </a:extLst>
                </a:gridCol>
                <a:gridCol w="304495">
                  <a:extLst>
                    <a:ext uri="{9D8B030D-6E8A-4147-A177-3AD203B41FA5}">
                      <a16:colId xmlns:a16="http://schemas.microsoft.com/office/drawing/2014/main" val="1772487047"/>
                    </a:ext>
                  </a:extLst>
                </a:gridCol>
                <a:gridCol w="304495">
                  <a:extLst>
                    <a:ext uri="{9D8B030D-6E8A-4147-A177-3AD203B41FA5}">
                      <a16:colId xmlns:a16="http://schemas.microsoft.com/office/drawing/2014/main" val="2881312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215981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Makita Tools 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75.0 %</a:t>
                      </a:r>
                    </a:p>
                  </a:txBody>
                  <a:tcPr/>
                </a:tc>
                <a:extLst>
                  <a:ext uri="{0D108BD9-81ED-4DB2-BD59-A6C34878D82A}">
                    <a16:rowId xmlns:a16="http://schemas.microsoft.com/office/drawing/2014/main" val="1683348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838346144"/>
                  </a:ext>
                </a:extLst>
              </a:tr>
            </a:tbl>
          </a:graphicData>
        </a:graphic>
      </p:graphicFrame>
      <p:sp>
        <p:nvSpPr>
          <p:cNvPr id="4" name="Text Placeholder 3">
            <a:extLst>
              <a:ext uri="{FF2B5EF4-FFF2-40B4-BE49-F238E27FC236}">
                <a16:creationId xmlns:a16="http://schemas.microsoft.com/office/drawing/2014/main" id="{D47552BB-5F0F-4470-9F79-AF32726D226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92300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D21C6-79CA-4F38-AED3-F820214C1708}"/>
              </a:ext>
            </a:extLst>
          </p:cNvPr>
          <p:cNvSpPr>
            <a:spLocks noGrp="1"/>
          </p:cNvSpPr>
          <p:nvPr>
            <p:ph type="title"/>
          </p:nvPr>
        </p:nvSpPr>
        <p:spPr/>
        <p:txBody>
          <a:bodyPr/>
          <a:lstStyle/>
          <a:p>
            <a:r>
              <a:rPr lang="en-US"/>
              <a:t>Key Metrics Table (Competitors) | PRO Global - 2 of 2</a:t>
            </a:r>
          </a:p>
        </p:txBody>
      </p:sp>
      <p:graphicFrame>
        <p:nvGraphicFramePr>
          <p:cNvPr id="5" name="Table Placeholder 4">
            <a:extLst>
              <a:ext uri="{FF2B5EF4-FFF2-40B4-BE49-F238E27FC236}">
                <a16:creationId xmlns:a16="http://schemas.microsoft.com/office/drawing/2014/main" id="{75E8B643-1A26-434C-8C7B-1D988A4EB5EC}"/>
              </a:ext>
            </a:extLst>
          </p:cNvPr>
          <p:cNvGraphicFramePr>
            <a:graphicFrameLocks noGrp="1"/>
          </p:cNvGraphicFramePr>
          <p:nvPr>
            <p:ph type="tbl" sz="quarter" idx="13"/>
            <p:extLst>
              <p:ext uri="{D42A27DB-BD31-4B8C-83A1-F6EECF244321}">
                <p14:modId xmlns:p14="http://schemas.microsoft.com/office/powerpoint/2010/main" val="3672197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90963135"/>
                    </a:ext>
                  </a:extLst>
                </a:gridCol>
                <a:gridCol w="304495">
                  <a:extLst>
                    <a:ext uri="{9D8B030D-6E8A-4147-A177-3AD203B41FA5}">
                      <a16:colId xmlns:a16="http://schemas.microsoft.com/office/drawing/2014/main" val="649898475"/>
                    </a:ext>
                  </a:extLst>
                </a:gridCol>
                <a:gridCol w="304495">
                  <a:extLst>
                    <a:ext uri="{9D8B030D-6E8A-4147-A177-3AD203B41FA5}">
                      <a16:colId xmlns:a16="http://schemas.microsoft.com/office/drawing/2014/main" val="78837433"/>
                    </a:ext>
                  </a:extLst>
                </a:gridCol>
                <a:gridCol w="304495">
                  <a:extLst>
                    <a:ext uri="{9D8B030D-6E8A-4147-A177-3AD203B41FA5}">
                      <a16:colId xmlns:a16="http://schemas.microsoft.com/office/drawing/2014/main" val="3995490229"/>
                    </a:ext>
                  </a:extLst>
                </a:gridCol>
                <a:gridCol w="304495">
                  <a:extLst>
                    <a:ext uri="{9D8B030D-6E8A-4147-A177-3AD203B41FA5}">
                      <a16:colId xmlns:a16="http://schemas.microsoft.com/office/drawing/2014/main" val="2874379542"/>
                    </a:ext>
                  </a:extLst>
                </a:gridCol>
                <a:gridCol w="304495">
                  <a:extLst>
                    <a:ext uri="{9D8B030D-6E8A-4147-A177-3AD203B41FA5}">
                      <a16:colId xmlns:a16="http://schemas.microsoft.com/office/drawing/2014/main" val="3081048747"/>
                    </a:ext>
                  </a:extLst>
                </a:gridCol>
                <a:gridCol w="304495">
                  <a:extLst>
                    <a:ext uri="{9D8B030D-6E8A-4147-A177-3AD203B41FA5}">
                      <a16:colId xmlns:a16="http://schemas.microsoft.com/office/drawing/2014/main" val="4014935312"/>
                    </a:ext>
                  </a:extLst>
                </a:gridCol>
                <a:gridCol w="304495">
                  <a:extLst>
                    <a:ext uri="{9D8B030D-6E8A-4147-A177-3AD203B41FA5}">
                      <a16:colId xmlns:a16="http://schemas.microsoft.com/office/drawing/2014/main" val="1642322517"/>
                    </a:ext>
                  </a:extLst>
                </a:gridCol>
                <a:gridCol w="304495">
                  <a:extLst>
                    <a:ext uri="{9D8B030D-6E8A-4147-A177-3AD203B41FA5}">
                      <a16:colId xmlns:a16="http://schemas.microsoft.com/office/drawing/2014/main" val="2491072950"/>
                    </a:ext>
                  </a:extLst>
                </a:gridCol>
                <a:gridCol w="304495">
                  <a:extLst>
                    <a:ext uri="{9D8B030D-6E8A-4147-A177-3AD203B41FA5}">
                      <a16:colId xmlns:a16="http://schemas.microsoft.com/office/drawing/2014/main" val="2733500919"/>
                    </a:ext>
                  </a:extLst>
                </a:gridCol>
                <a:gridCol w="304495">
                  <a:extLst>
                    <a:ext uri="{9D8B030D-6E8A-4147-A177-3AD203B41FA5}">
                      <a16:colId xmlns:a16="http://schemas.microsoft.com/office/drawing/2014/main" val="494322898"/>
                    </a:ext>
                  </a:extLst>
                </a:gridCol>
                <a:gridCol w="304495">
                  <a:extLst>
                    <a:ext uri="{9D8B030D-6E8A-4147-A177-3AD203B41FA5}">
                      <a16:colId xmlns:a16="http://schemas.microsoft.com/office/drawing/2014/main" val="4073259682"/>
                    </a:ext>
                  </a:extLst>
                </a:gridCol>
                <a:gridCol w="304495">
                  <a:extLst>
                    <a:ext uri="{9D8B030D-6E8A-4147-A177-3AD203B41FA5}">
                      <a16:colId xmlns:a16="http://schemas.microsoft.com/office/drawing/2014/main" val="3999414266"/>
                    </a:ext>
                  </a:extLst>
                </a:gridCol>
                <a:gridCol w="304495">
                  <a:extLst>
                    <a:ext uri="{9D8B030D-6E8A-4147-A177-3AD203B41FA5}">
                      <a16:colId xmlns:a16="http://schemas.microsoft.com/office/drawing/2014/main" val="1839548478"/>
                    </a:ext>
                  </a:extLst>
                </a:gridCol>
                <a:gridCol w="304495">
                  <a:extLst>
                    <a:ext uri="{9D8B030D-6E8A-4147-A177-3AD203B41FA5}">
                      <a16:colId xmlns:a16="http://schemas.microsoft.com/office/drawing/2014/main" val="1039056836"/>
                    </a:ext>
                  </a:extLst>
                </a:gridCol>
                <a:gridCol w="304495">
                  <a:extLst>
                    <a:ext uri="{9D8B030D-6E8A-4147-A177-3AD203B41FA5}">
                      <a16:colId xmlns:a16="http://schemas.microsoft.com/office/drawing/2014/main" val="3446377986"/>
                    </a:ext>
                  </a:extLst>
                </a:gridCol>
                <a:gridCol w="304495">
                  <a:extLst>
                    <a:ext uri="{9D8B030D-6E8A-4147-A177-3AD203B41FA5}">
                      <a16:colId xmlns:a16="http://schemas.microsoft.com/office/drawing/2014/main" val="3012983053"/>
                    </a:ext>
                  </a:extLst>
                </a:gridCol>
                <a:gridCol w="304495">
                  <a:extLst>
                    <a:ext uri="{9D8B030D-6E8A-4147-A177-3AD203B41FA5}">
                      <a16:colId xmlns:a16="http://schemas.microsoft.com/office/drawing/2014/main" val="2545807944"/>
                    </a:ext>
                  </a:extLst>
                </a:gridCol>
                <a:gridCol w="304495">
                  <a:extLst>
                    <a:ext uri="{9D8B030D-6E8A-4147-A177-3AD203B41FA5}">
                      <a16:colId xmlns:a16="http://schemas.microsoft.com/office/drawing/2014/main" val="2261437471"/>
                    </a:ext>
                  </a:extLst>
                </a:gridCol>
                <a:gridCol w="304495">
                  <a:extLst>
                    <a:ext uri="{9D8B030D-6E8A-4147-A177-3AD203B41FA5}">
                      <a16:colId xmlns:a16="http://schemas.microsoft.com/office/drawing/2014/main" val="4077333484"/>
                    </a:ext>
                  </a:extLst>
                </a:gridCol>
                <a:gridCol w="304495">
                  <a:extLst>
                    <a:ext uri="{9D8B030D-6E8A-4147-A177-3AD203B41FA5}">
                      <a16:colId xmlns:a16="http://schemas.microsoft.com/office/drawing/2014/main" val="3859412026"/>
                    </a:ext>
                  </a:extLst>
                </a:gridCol>
                <a:gridCol w="304495">
                  <a:extLst>
                    <a:ext uri="{9D8B030D-6E8A-4147-A177-3AD203B41FA5}">
                      <a16:colId xmlns:a16="http://schemas.microsoft.com/office/drawing/2014/main" val="3360848273"/>
                    </a:ext>
                  </a:extLst>
                </a:gridCol>
                <a:gridCol w="304495">
                  <a:extLst>
                    <a:ext uri="{9D8B030D-6E8A-4147-A177-3AD203B41FA5}">
                      <a16:colId xmlns:a16="http://schemas.microsoft.com/office/drawing/2014/main" val="45459208"/>
                    </a:ext>
                  </a:extLst>
                </a:gridCol>
                <a:gridCol w="304495">
                  <a:extLst>
                    <a:ext uri="{9D8B030D-6E8A-4147-A177-3AD203B41FA5}">
                      <a16:colId xmlns:a16="http://schemas.microsoft.com/office/drawing/2014/main" val="193178356"/>
                    </a:ext>
                  </a:extLst>
                </a:gridCol>
                <a:gridCol w="304495">
                  <a:extLst>
                    <a:ext uri="{9D8B030D-6E8A-4147-A177-3AD203B41FA5}">
                      <a16:colId xmlns:a16="http://schemas.microsoft.com/office/drawing/2014/main" val="2900107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197477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40.0 %</a:t>
                      </a:r>
                    </a:p>
                  </a:txBody>
                  <a:tcPr/>
                </a:tc>
                <a:extLst>
                  <a:ext uri="{0D108BD9-81ED-4DB2-BD59-A6C34878D82A}">
                    <a16:rowId xmlns:a16="http://schemas.microsoft.com/office/drawing/2014/main" val="3002638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201927387"/>
                  </a:ext>
                </a:extLst>
              </a:tr>
            </a:tbl>
          </a:graphicData>
        </a:graphic>
      </p:graphicFrame>
      <p:sp>
        <p:nvSpPr>
          <p:cNvPr id="4" name="Text Placeholder 3">
            <a:extLst>
              <a:ext uri="{FF2B5EF4-FFF2-40B4-BE49-F238E27FC236}">
                <a16:creationId xmlns:a16="http://schemas.microsoft.com/office/drawing/2014/main" id="{30AFBF25-2F8E-4776-993F-D56F15FEE13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16755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E3F6C-7894-4EA1-85AB-90319849DB46}"/>
              </a:ext>
            </a:extLst>
          </p:cNvPr>
          <p:cNvSpPr>
            <a:spLocks noGrp="1"/>
          </p:cNvSpPr>
          <p:nvPr>
            <p:ph type="title"/>
          </p:nvPr>
        </p:nvSpPr>
        <p:spPr/>
        <p:txBody>
          <a:bodyPr/>
          <a:lstStyle/>
          <a:p>
            <a:r>
              <a:rPr lang="en-US"/>
              <a:t>Interactions Distribution (Competitors) | PRO Global</a:t>
            </a:r>
          </a:p>
        </p:txBody>
      </p:sp>
      <p:graphicFrame>
        <p:nvGraphicFramePr>
          <p:cNvPr id="6" name="Chart Placeholder 5">
            <a:extLst>
              <a:ext uri="{FF2B5EF4-FFF2-40B4-BE49-F238E27FC236}">
                <a16:creationId xmlns:a16="http://schemas.microsoft.com/office/drawing/2014/main" id="{E5D5E0CE-E8C9-473D-9048-2AA2BDF67309}"/>
              </a:ext>
            </a:extLst>
          </p:cNvPr>
          <p:cNvGraphicFramePr>
            <a:graphicFrameLocks noGrp="1"/>
          </p:cNvGraphicFramePr>
          <p:nvPr>
            <p:ph type="chart" sz="quarter" idx="13"/>
            <p:extLst>
              <p:ext uri="{D42A27DB-BD31-4B8C-83A1-F6EECF244321}">
                <p14:modId xmlns:p14="http://schemas.microsoft.com/office/powerpoint/2010/main" val="2329219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4E1F14-7DCB-44BB-8C1B-DE523EB1BC6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204163E-AC74-4847-9025-D3072E6633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402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982B2-3909-49CF-91C0-89E1F5702261}"/>
              </a:ext>
            </a:extLst>
          </p:cNvPr>
          <p:cNvSpPr>
            <a:spLocks noGrp="1"/>
          </p:cNvSpPr>
          <p:nvPr>
            <p:ph type="title"/>
          </p:nvPr>
        </p:nvSpPr>
        <p:spPr/>
        <p:txBody>
          <a:bodyPr/>
          <a:lstStyle/>
          <a:p>
            <a:r>
              <a:rPr lang="en-US"/>
              <a:t>Post Type Distribution Per Profile (Competitors)  | PRO Global</a:t>
            </a:r>
          </a:p>
        </p:txBody>
      </p:sp>
      <p:graphicFrame>
        <p:nvGraphicFramePr>
          <p:cNvPr id="6" name="Chart Placeholder 5">
            <a:extLst>
              <a:ext uri="{FF2B5EF4-FFF2-40B4-BE49-F238E27FC236}">
                <a16:creationId xmlns:a16="http://schemas.microsoft.com/office/drawing/2014/main" id="{E8FF4126-B81B-4051-99C9-9C58A4F0DEF5}"/>
              </a:ext>
            </a:extLst>
          </p:cNvPr>
          <p:cNvGraphicFramePr>
            <a:graphicFrameLocks noGrp="1"/>
          </p:cNvGraphicFramePr>
          <p:nvPr>
            <p:ph type="chart" sz="quarter" idx="13"/>
            <p:extLst>
              <p:ext uri="{D42A27DB-BD31-4B8C-83A1-F6EECF244321}">
                <p14:modId xmlns:p14="http://schemas.microsoft.com/office/powerpoint/2010/main" val="653305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6D3BA9-60F1-4794-829B-C2B7318C142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EFBA5D7-C3F8-49E7-8E1D-D2A68D65BB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2455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ECB7C-E2AC-4AF9-AF2B-59F254606D36}"/>
              </a:ext>
            </a:extLst>
          </p:cNvPr>
          <p:cNvSpPr>
            <a:spLocks noGrp="1"/>
          </p:cNvSpPr>
          <p:nvPr>
            <p:ph type="title"/>
          </p:nvPr>
        </p:nvSpPr>
        <p:spPr/>
        <p:txBody>
          <a:bodyPr/>
          <a:lstStyle/>
          <a:p>
            <a:r>
              <a:rPr lang="en-US"/>
              <a:t>User Posts Table (Competitors) | PRO Global - 1 of 5</a:t>
            </a:r>
          </a:p>
        </p:txBody>
      </p:sp>
      <p:graphicFrame>
        <p:nvGraphicFramePr>
          <p:cNvPr id="5" name="Table Placeholder 4">
            <a:extLst>
              <a:ext uri="{FF2B5EF4-FFF2-40B4-BE49-F238E27FC236}">
                <a16:creationId xmlns:a16="http://schemas.microsoft.com/office/drawing/2014/main" id="{6981DE72-8A9F-4DA1-8571-5D70C9A21A16}"/>
              </a:ext>
            </a:extLst>
          </p:cNvPr>
          <p:cNvGraphicFramePr>
            <a:graphicFrameLocks noGrp="1"/>
          </p:cNvGraphicFramePr>
          <p:nvPr>
            <p:ph type="tbl" sz="quarter" idx="13"/>
            <p:extLst>
              <p:ext uri="{D42A27DB-BD31-4B8C-83A1-F6EECF244321}">
                <p14:modId xmlns:p14="http://schemas.microsoft.com/office/powerpoint/2010/main" val="1819317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27065601"/>
                    </a:ext>
                  </a:extLst>
                </a:gridCol>
                <a:gridCol w="822960">
                  <a:extLst>
                    <a:ext uri="{9D8B030D-6E8A-4147-A177-3AD203B41FA5}">
                      <a16:colId xmlns:a16="http://schemas.microsoft.com/office/drawing/2014/main" val="130249286"/>
                    </a:ext>
                  </a:extLst>
                </a:gridCol>
                <a:gridCol w="822960">
                  <a:extLst>
                    <a:ext uri="{9D8B030D-6E8A-4147-A177-3AD203B41FA5}">
                      <a16:colId xmlns:a16="http://schemas.microsoft.com/office/drawing/2014/main" val="2654108187"/>
                    </a:ext>
                  </a:extLst>
                </a:gridCol>
                <a:gridCol w="822960">
                  <a:extLst>
                    <a:ext uri="{9D8B030D-6E8A-4147-A177-3AD203B41FA5}">
                      <a16:colId xmlns:a16="http://schemas.microsoft.com/office/drawing/2014/main" val="2032419265"/>
                    </a:ext>
                  </a:extLst>
                </a:gridCol>
                <a:gridCol w="822960">
                  <a:extLst>
                    <a:ext uri="{9D8B030D-6E8A-4147-A177-3AD203B41FA5}">
                      <a16:colId xmlns:a16="http://schemas.microsoft.com/office/drawing/2014/main" val="1016029458"/>
                    </a:ext>
                  </a:extLst>
                </a:gridCol>
                <a:gridCol w="822960">
                  <a:extLst>
                    <a:ext uri="{9D8B030D-6E8A-4147-A177-3AD203B41FA5}">
                      <a16:colId xmlns:a16="http://schemas.microsoft.com/office/drawing/2014/main" val="4168510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94958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- 2018-03-31 22:25:33 </a:t>
                      </a:r>
                      <a:r>
                        <a:rPr kumimoji="0" lang="en-US" sz="1000" b="0" i="0" u="none" strike="noStrike" kern="1200" cap="none" spc="0" normalizeH="0" baseline="0" noProof="0">
                          <a:ln>
                            <a:noFill/>
                          </a:ln>
                          <a:solidFill>
                            <a:prstClr val="black"/>
                          </a:solidFill>
                          <a:effectLst/>
                          <a:uLnTx/>
                          <a:uFillTx/>
                          <a:latin typeface="+mn-lt"/>
                          <a:ea typeface="+mn-ea"/>
                          <a:cs typeface="+mn-cs"/>
                        </a:rPr>
                        <a:t>
 I guess you're company forgot who buys you're products. If you want to cave in to Social Justice Warriors then you can do without my money. Men are the ones who buy most of you're products, you should remember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7513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- 2018-03-31 00:47:59 </a:t>
                      </a:r>
                      <a:r>
                        <a:rPr kumimoji="0" lang="en-US" sz="1000" b="0" i="0" u="none" strike="noStrike" kern="1200" cap="none" spc="0" normalizeH="0" baseline="0" noProof="0">
                          <a:ln>
                            <a:noFill/>
                          </a:ln>
                          <a:solidFill>
                            <a:prstClr val="black"/>
                          </a:solidFill>
                          <a:effectLst/>
                          <a:uLnTx/>
                          <a:uFillTx/>
                          <a:latin typeface="+mn-lt"/>
                          <a:ea typeface="+mn-ea"/>
                          <a:cs typeface="+mn-cs"/>
                        </a:rPr>
                        <a:t>
 So I needed a random orbital sander cause I am redoing my kitchen cabinets and I also bought a wet/dry vacuum and thought while I am sure there is a adapter for the sander that I can attach to the vacuum. While there is one and from what I read you need a new vacuum hose for it to work. So here I am unable to attach it to my wet/dry vacuum and to make it worse it is a rigid with 1 7/8 hose so there is no way I can get this to attach to a vacuum thanks DeWalt. I am thinking I am buying the best apparently 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99634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- 2018-03-29 13:54:02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001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- 2018-03-29 13:52:34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3469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- 2018-03-29 11:28:51 </a:t>
                      </a:r>
                      <a:r>
                        <a:rPr kumimoji="0" lang="en-US" sz="1000" b="0" i="0" u="none" strike="noStrike" kern="1200" cap="none" spc="0" normalizeH="0" baseline="0" noProof="0">
                          <a:ln>
                            <a:noFill/>
                          </a:ln>
                          <a:solidFill>
                            <a:prstClr val="black"/>
                          </a:solidFill>
                          <a:effectLst/>
                          <a:uLnTx/>
                          <a:uFillTx/>
                          <a:latin typeface="+mn-lt"/>
                          <a:ea typeface="+mn-ea"/>
                          <a:cs typeface="+mn-cs"/>
                        </a:rPr>
                        <a:t>
 I will never buy or use any machine from you and I will tell everyone I know how sexist you are! Happy easter...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3922884"/>
                  </a:ext>
                </a:extLst>
              </a:tr>
            </a:tbl>
          </a:graphicData>
        </a:graphic>
      </p:graphicFrame>
      <p:sp>
        <p:nvSpPr>
          <p:cNvPr id="4" name="Text Placeholder 3">
            <a:extLst>
              <a:ext uri="{FF2B5EF4-FFF2-40B4-BE49-F238E27FC236}">
                <a16:creationId xmlns:a16="http://schemas.microsoft.com/office/drawing/2014/main" id="{5DB2522F-8572-4911-8E57-FCF5FF8DDF9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82714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89AC8-4D34-479A-B4AD-82905FBCFA75}"/>
              </a:ext>
            </a:extLst>
          </p:cNvPr>
          <p:cNvSpPr>
            <a:spLocks noGrp="1"/>
          </p:cNvSpPr>
          <p:nvPr>
            <p:ph type="title"/>
          </p:nvPr>
        </p:nvSpPr>
        <p:spPr/>
        <p:txBody>
          <a:bodyPr/>
          <a:lstStyle/>
          <a:p>
            <a:r>
              <a:rPr lang="en-US"/>
              <a:t>User Posts Table (Competitors) | PRO Global - 2 of 5</a:t>
            </a:r>
          </a:p>
        </p:txBody>
      </p:sp>
      <p:graphicFrame>
        <p:nvGraphicFramePr>
          <p:cNvPr id="5" name="Table Placeholder 4">
            <a:extLst>
              <a:ext uri="{FF2B5EF4-FFF2-40B4-BE49-F238E27FC236}">
                <a16:creationId xmlns:a16="http://schemas.microsoft.com/office/drawing/2014/main" id="{FC57A37D-6A10-4B8E-9945-FE171DE333A9}"/>
              </a:ext>
            </a:extLst>
          </p:cNvPr>
          <p:cNvGraphicFramePr>
            <a:graphicFrameLocks noGrp="1"/>
          </p:cNvGraphicFramePr>
          <p:nvPr>
            <p:ph type="tbl" sz="quarter" idx="13"/>
            <p:extLst>
              <p:ext uri="{D42A27DB-BD31-4B8C-83A1-F6EECF244321}">
                <p14:modId xmlns:p14="http://schemas.microsoft.com/office/powerpoint/2010/main" val="2222739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49512479"/>
                    </a:ext>
                  </a:extLst>
                </a:gridCol>
                <a:gridCol w="822960">
                  <a:extLst>
                    <a:ext uri="{9D8B030D-6E8A-4147-A177-3AD203B41FA5}">
                      <a16:colId xmlns:a16="http://schemas.microsoft.com/office/drawing/2014/main" val="396443556"/>
                    </a:ext>
                  </a:extLst>
                </a:gridCol>
                <a:gridCol w="822960">
                  <a:extLst>
                    <a:ext uri="{9D8B030D-6E8A-4147-A177-3AD203B41FA5}">
                      <a16:colId xmlns:a16="http://schemas.microsoft.com/office/drawing/2014/main" val="1534454657"/>
                    </a:ext>
                  </a:extLst>
                </a:gridCol>
                <a:gridCol w="822960">
                  <a:extLst>
                    <a:ext uri="{9D8B030D-6E8A-4147-A177-3AD203B41FA5}">
                      <a16:colId xmlns:a16="http://schemas.microsoft.com/office/drawing/2014/main" val="1232359833"/>
                    </a:ext>
                  </a:extLst>
                </a:gridCol>
                <a:gridCol w="822960">
                  <a:extLst>
                    <a:ext uri="{9D8B030D-6E8A-4147-A177-3AD203B41FA5}">
                      <a16:colId xmlns:a16="http://schemas.microsoft.com/office/drawing/2014/main" val="2499487419"/>
                    </a:ext>
                  </a:extLst>
                </a:gridCol>
                <a:gridCol w="822960">
                  <a:extLst>
                    <a:ext uri="{9D8B030D-6E8A-4147-A177-3AD203B41FA5}">
                      <a16:colId xmlns:a16="http://schemas.microsoft.com/office/drawing/2014/main" val="1121012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2856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- 2018-03-29 00:50:24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3510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- 2018-03-27 18:46:54 </a:t>
                      </a:r>
                      <a:r>
                        <a:rPr kumimoji="0" lang="en-US" sz="1000" b="0" i="0" u="none" strike="noStrike" kern="1200" cap="none" spc="0" normalizeH="0" baseline="0" noProof="0">
                          <a:ln>
                            <a:noFill/>
                          </a:ln>
                          <a:solidFill>
                            <a:prstClr val="black"/>
                          </a:solidFill>
                          <a:effectLst/>
                          <a:uLnTx/>
                          <a:uFillTx/>
                          <a:latin typeface="+mn-lt"/>
                          <a:ea typeface="+mn-ea"/>
                          <a:cs typeface="+mn-cs"/>
                        </a:rPr>
                        <a:t>
 So after getting screwed over by TTI for the last time, and since I'm beyond impressed with my cordless table saw, I'm ditching my green, orange and even my red for yellow. But, not seeing a cordless ROS or trim router in the lineup. Am I missing it, or are they not available 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1266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- 2018-03-27 00:04:14 </a:t>
                      </a:r>
                      <a:r>
                        <a:rPr kumimoji="0" lang="en-US" sz="1000" b="0" i="0" u="none" strike="noStrike" kern="1200" cap="none" spc="0" normalizeH="0" baseline="0" noProof="0">
                          <a:ln>
                            <a:noFill/>
                          </a:ln>
                          <a:solidFill>
                            <a:prstClr val="black"/>
                          </a:solidFill>
                          <a:effectLst/>
                          <a:uLnTx/>
                          <a:uFillTx/>
                          <a:latin typeface="+mn-lt"/>
                          <a:ea typeface="+mn-ea"/>
                          <a:cs typeface="+mn-cs"/>
                        </a:rPr>
                        <a:t>
 Recently I posted that the chuck on my new drill was not working up to expectation . I was contacted almost immediately . The gentleman was very helpful and is sending me a replacement chuck . I am happy with the drill with the exception of this one issue . I am also impressed with customer service . Thank you DeWalt for your attention to my issue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4145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- 2018-03-26 01:59:49 </a:t>
                      </a:r>
                      <a:r>
                        <a:rPr kumimoji="0" lang="en-US" sz="1000" b="0" i="0" u="none" strike="noStrike" kern="1200" cap="none" spc="0" normalizeH="0" baseline="0" noProof="0">
                          <a:ln>
                            <a:noFill/>
                          </a:ln>
                          <a:solidFill>
                            <a:prstClr val="black"/>
                          </a:solidFill>
                          <a:effectLst/>
                          <a:uLnTx/>
                          <a:uFillTx/>
                          <a:latin typeface="+mn-lt"/>
                          <a:ea typeface="+mn-ea"/>
                          <a:cs typeface="+mn-cs"/>
                        </a:rPr>
                        <a:t>
 Love Dewalt bought the 499.99 7 piece 20v cordless combo last year works great used Dewalt many years great product indeed.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5047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- 2018-03-26 01:09:06 </a:t>
                      </a:r>
                      <a:r>
                        <a:rPr kumimoji="0" lang="en-US" sz="1000" b="0" i="0" u="none" strike="noStrike" kern="1200" cap="none" spc="0" normalizeH="0" baseline="0" noProof="0">
                          <a:ln>
                            <a:noFill/>
                          </a:ln>
                          <a:solidFill>
                            <a:prstClr val="black"/>
                          </a:solidFill>
                          <a:effectLst/>
                          <a:uLnTx/>
                          <a:uFillTx/>
                          <a:latin typeface="+mn-lt"/>
                          <a:ea typeface="+mn-ea"/>
                          <a:cs typeface="+mn-cs"/>
                        </a:rPr>
                        <a:t>
 Milwaukee sucks!!!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9686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- 2018-03-25 19:43:13 </a:t>
                      </a:r>
                      <a:r>
                        <a:rPr kumimoji="0" lang="en-US" sz="1000" b="0" i="0" u="none" strike="noStrike" kern="1200" cap="none" spc="0" normalizeH="0" baseline="0" noProof="0">
                          <a:ln>
                            <a:noFill/>
                          </a:ln>
                          <a:solidFill>
                            <a:prstClr val="black"/>
                          </a:solidFill>
                          <a:effectLst/>
                          <a:uLnTx/>
                          <a:uFillTx/>
                          <a:latin typeface="+mn-lt"/>
                          <a:ea typeface="+mn-ea"/>
                          <a:cs typeface="+mn-cs"/>
                        </a:rPr>
                        <a:t>
 Freaky needs to sell a rack system like the display!  I need to get my tools more organized.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9292257"/>
                  </a:ext>
                </a:extLst>
              </a:tr>
            </a:tbl>
          </a:graphicData>
        </a:graphic>
      </p:graphicFrame>
      <p:sp>
        <p:nvSpPr>
          <p:cNvPr id="4" name="Text Placeholder 3">
            <a:extLst>
              <a:ext uri="{FF2B5EF4-FFF2-40B4-BE49-F238E27FC236}">
                <a16:creationId xmlns:a16="http://schemas.microsoft.com/office/drawing/2014/main" id="{4217D4D7-0697-4E70-A57E-E8D05FCE2FA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38799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35D03-7D45-43AE-8F95-10A451D54DC1}"/>
              </a:ext>
            </a:extLst>
          </p:cNvPr>
          <p:cNvSpPr>
            <a:spLocks noGrp="1"/>
          </p:cNvSpPr>
          <p:nvPr>
            <p:ph type="title"/>
          </p:nvPr>
        </p:nvSpPr>
        <p:spPr/>
        <p:txBody>
          <a:bodyPr/>
          <a:lstStyle/>
          <a:p>
            <a:r>
              <a:rPr lang="en-US"/>
              <a:t>User Posts Table (Competitors) | PRO Global - 3 of 5</a:t>
            </a:r>
          </a:p>
        </p:txBody>
      </p:sp>
      <p:graphicFrame>
        <p:nvGraphicFramePr>
          <p:cNvPr id="5" name="Table Placeholder 4">
            <a:extLst>
              <a:ext uri="{FF2B5EF4-FFF2-40B4-BE49-F238E27FC236}">
                <a16:creationId xmlns:a16="http://schemas.microsoft.com/office/drawing/2014/main" id="{44AD5322-CE00-4F5B-A48F-F520170A6558}"/>
              </a:ext>
            </a:extLst>
          </p:cNvPr>
          <p:cNvGraphicFramePr>
            <a:graphicFrameLocks noGrp="1"/>
          </p:cNvGraphicFramePr>
          <p:nvPr>
            <p:ph type="tbl" sz="quarter" idx="13"/>
            <p:extLst>
              <p:ext uri="{D42A27DB-BD31-4B8C-83A1-F6EECF244321}">
                <p14:modId xmlns:p14="http://schemas.microsoft.com/office/powerpoint/2010/main" val="1421173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98152169"/>
                    </a:ext>
                  </a:extLst>
                </a:gridCol>
                <a:gridCol w="822960">
                  <a:extLst>
                    <a:ext uri="{9D8B030D-6E8A-4147-A177-3AD203B41FA5}">
                      <a16:colId xmlns:a16="http://schemas.microsoft.com/office/drawing/2014/main" val="3811698041"/>
                    </a:ext>
                  </a:extLst>
                </a:gridCol>
                <a:gridCol w="822960">
                  <a:extLst>
                    <a:ext uri="{9D8B030D-6E8A-4147-A177-3AD203B41FA5}">
                      <a16:colId xmlns:a16="http://schemas.microsoft.com/office/drawing/2014/main" val="3263366094"/>
                    </a:ext>
                  </a:extLst>
                </a:gridCol>
                <a:gridCol w="822960">
                  <a:extLst>
                    <a:ext uri="{9D8B030D-6E8A-4147-A177-3AD203B41FA5}">
                      <a16:colId xmlns:a16="http://schemas.microsoft.com/office/drawing/2014/main" val="1893365296"/>
                    </a:ext>
                  </a:extLst>
                </a:gridCol>
                <a:gridCol w="822960">
                  <a:extLst>
                    <a:ext uri="{9D8B030D-6E8A-4147-A177-3AD203B41FA5}">
                      <a16:colId xmlns:a16="http://schemas.microsoft.com/office/drawing/2014/main" val="3956120704"/>
                    </a:ext>
                  </a:extLst>
                </a:gridCol>
                <a:gridCol w="822960">
                  <a:extLst>
                    <a:ext uri="{9D8B030D-6E8A-4147-A177-3AD203B41FA5}">
                      <a16:colId xmlns:a16="http://schemas.microsoft.com/office/drawing/2014/main" val="2488888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14556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- 2018-03-25 15:56:30 </a:t>
                      </a:r>
                      <a:r>
                        <a:rPr kumimoji="0" lang="en-US" sz="1000" b="0" i="0" u="none" strike="noStrike" kern="1200" cap="none" spc="0" normalizeH="0" baseline="0" noProof="0">
                          <a:ln>
                            <a:noFill/>
                          </a:ln>
                          <a:solidFill>
                            <a:prstClr val="black"/>
                          </a:solidFill>
                          <a:effectLst/>
                          <a:uLnTx/>
                          <a:uFillTx/>
                          <a:latin typeface="+mn-lt"/>
                          <a:ea typeface="+mn-ea"/>
                          <a:cs typeface="+mn-cs"/>
                        </a:rPr>
                        <a:t>
 OMG why are you copying a Shakespeare Machine part.  THEY PUT THAT S there to indicate that it is MADE IN USA and for Liability reasons.  IF your going to make and copy make sure you do so with out THIS S.  Who else do you copy?  Your a large company...are you telling me you don't have anyone there to come up with their own design.   THe public deserves answers and a apology for this as well as the company you stole from.  
HERE Is the REAL PART that is MADE IN USA: http://smsales.com/shakespeare_parts.php?catID=8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6502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- 2018-03-25 07:55:01 </a:t>
                      </a:r>
                      <a:r>
                        <a:rPr kumimoji="0" lang="en-US" sz="1000" b="0" i="0" u="none" strike="noStrike" kern="1200" cap="none" spc="0" normalizeH="0" baseline="0" noProof="0">
                          <a:ln>
                            <a:noFill/>
                          </a:ln>
                          <a:solidFill>
                            <a:prstClr val="black"/>
                          </a:solidFill>
                          <a:effectLst/>
                          <a:uLnTx/>
                          <a:uFillTx/>
                          <a:latin typeface="+mn-lt"/>
                          <a:ea typeface="+mn-ea"/>
                          <a:cs typeface="+mn-cs"/>
                        </a:rPr>
                        <a:t>
 I had 2 Black and Decker 18 volt drills for years . When the batteries finally gave out I decided to live the dream and splurge for a Dewalt . I like the tool overall except the chuck . You cannot drill 2 holes without the chuck loosening off and the bit falling out . Same problem with any attachment or bit . So far I am very disappointed and have no plans on purchasing any yellow tools in the future . For the price I could have bought 2 Black and Decker units that would perform the whole job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18:41:46</a:t>
                      </a:r>
                    </a:p>
                  </a:txBody>
                  <a:tcPr/>
                </a:tc>
                <a:extLst>
                  <a:ext uri="{0D108BD9-81ED-4DB2-BD59-A6C34878D82A}">
                    <a16:rowId xmlns:a16="http://schemas.microsoft.com/office/drawing/2014/main" val="1436671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- 2018-03-24 18:09:17 </a:t>
                      </a:r>
                      <a:r>
                        <a:rPr kumimoji="0" lang="en-US" sz="1000" b="0" i="0" u="none" strike="noStrike" kern="1200" cap="none" spc="0" normalizeH="0" baseline="0" noProof="0">
                          <a:ln>
                            <a:noFill/>
                          </a:ln>
                          <a:solidFill>
                            <a:prstClr val="black"/>
                          </a:solidFill>
                          <a:effectLst/>
                          <a:uLnTx/>
                          <a:uFillTx/>
                          <a:latin typeface="+mn-lt"/>
                          <a:ea typeface="+mn-ea"/>
                          <a:cs typeface="+mn-cs"/>
                        </a:rPr>
                        <a:t>
 Trying to get a refund, support site is broken.  Had to cut your boots off, liner came loose.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19:01:29</a:t>
                      </a:r>
                    </a:p>
                  </a:txBody>
                  <a:tcPr/>
                </a:tc>
                <a:extLst>
                  <a:ext uri="{0D108BD9-81ED-4DB2-BD59-A6C34878D82A}">
                    <a16:rowId xmlns:a16="http://schemas.microsoft.com/office/drawing/2014/main" val="329580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- 2018-03-24 04:05:59 </a:t>
                      </a:r>
                      <a:r>
                        <a:rPr kumimoji="0" lang="en-US" sz="1000" b="0" i="0" u="none" strike="noStrike" kern="1200" cap="none" spc="0" normalizeH="0" baseline="0" noProof="0">
                          <a:ln>
                            <a:noFill/>
                          </a:ln>
                          <a:solidFill>
                            <a:prstClr val="black"/>
                          </a:solidFill>
                          <a:effectLst/>
                          <a:uLnTx/>
                          <a:uFillTx/>
                          <a:latin typeface="+mn-lt"/>
                          <a:ea typeface="+mn-ea"/>
                          <a:cs typeface="+mn-cs"/>
                        </a:rPr>
                        <a:t>
 My Invention can be use for millions of Welders, Millwright,and Machinist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3703220"/>
                  </a:ext>
                </a:extLst>
              </a:tr>
            </a:tbl>
          </a:graphicData>
        </a:graphic>
      </p:graphicFrame>
      <p:sp>
        <p:nvSpPr>
          <p:cNvPr id="4" name="Text Placeholder 3">
            <a:extLst>
              <a:ext uri="{FF2B5EF4-FFF2-40B4-BE49-F238E27FC236}">
                <a16:creationId xmlns:a16="http://schemas.microsoft.com/office/drawing/2014/main" id="{2406D233-A61B-4CEF-917C-9810829FF59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9933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A3742-BC92-4490-822A-7E56C224CC51}"/>
              </a:ext>
            </a:extLst>
          </p:cNvPr>
          <p:cNvSpPr>
            <a:spLocks noGrp="1"/>
          </p:cNvSpPr>
          <p:nvPr>
            <p:ph type="title"/>
          </p:nvPr>
        </p:nvSpPr>
        <p:spPr/>
        <p:txBody>
          <a:bodyPr/>
          <a:lstStyle/>
          <a:p>
            <a:r>
              <a:rPr lang="en-US"/>
              <a:t>User Posts Table (Competitors) | PRO Global - 4 of 5</a:t>
            </a:r>
          </a:p>
        </p:txBody>
      </p:sp>
      <p:graphicFrame>
        <p:nvGraphicFramePr>
          <p:cNvPr id="5" name="Table Placeholder 4">
            <a:extLst>
              <a:ext uri="{FF2B5EF4-FFF2-40B4-BE49-F238E27FC236}">
                <a16:creationId xmlns:a16="http://schemas.microsoft.com/office/drawing/2014/main" id="{A7038027-7FDC-4E48-91FF-D2E6B2E87173}"/>
              </a:ext>
            </a:extLst>
          </p:cNvPr>
          <p:cNvGraphicFramePr>
            <a:graphicFrameLocks noGrp="1"/>
          </p:cNvGraphicFramePr>
          <p:nvPr>
            <p:ph type="tbl" sz="quarter" idx="13"/>
            <p:extLst>
              <p:ext uri="{D42A27DB-BD31-4B8C-83A1-F6EECF244321}">
                <p14:modId xmlns:p14="http://schemas.microsoft.com/office/powerpoint/2010/main" val="154635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52904707"/>
                    </a:ext>
                  </a:extLst>
                </a:gridCol>
                <a:gridCol w="822960">
                  <a:extLst>
                    <a:ext uri="{9D8B030D-6E8A-4147-A177-3AD203B41FA5}">
                      <a16:colId xmlns:a16="http://schemas.microsoft.com/office/drawing/2014/main" val="1321440968"/>
                    </a:ext>
                  </a:extLst>
                </a:gridCol>
                <a:gridCol w="822960">
                  <a:extLst>
                    <a:ext uri="{9D8B030D-6E8A-4147-A177-3AD203B41FA5}">
                      <a16:colId xmlns:a16="http://schemas.microsoft.com/office/drawing/2014/main" val="4170662817"/>
                    </a:ext>
                  </a:extLst>
                </a:gridCol>
                <a:gridCol w="822960">
                  <a:extLst>
                    <a:ext uri="{9D8B030D-6E8A-4147-A177-3AD203B41FA5}">
                      <a16:colId xmlns:a16="http://schemas.microsoft.com/office/drawing/2014/main" val="3054953834"/>
                    </a:ext>
                  </a:extLst>
                </a:gridCol>
                <a:gridCol w="822960">
                  <a:extLst>
                    <a:ext uri="{9D8B030D-6E8A-4147-A177-3AD203B41FA5}">
                      <a16:colId xmlns:a16="http://schemas.microsoft.com/office/drawing/2014/main" val="1635133712"/>
                    </a:ext>
                  </a:extLst>
                </a:gridCol>
                <a:gridCol w="822960">
                  <a:extLst>
                    <a:ext uri="{9D8B030D-6E8A-4147-A177-3AD203B41FA5}">
                      <a16:colId xmlns:a16="http://schemas.microsoft.com/office/drawing/2014/main" val="1206552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89589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- 2018-03-23 21:06:38 </a:t>
                      </a:r>
                      <a:r>
                        <a:rPr kumimoji="0" lang="en-US" sz="1000" b="0" i="0" u="none" strike="noStrike" kern="1200" cap="none" spc="0" normalizeH="0" baseline="0" noProof="0">
                          <a:ln>
                            <a:noFill/>
                          </a:ln>
                          <a:solidFill>
                            <a:prstClr val="black"/>
                          </a:solidFill>
                          <a:effectLst/>
                          <a:uLnTx/>
                          <a:uFillTx/>
                          <a:latin typeface="+mn-lt"/>
                          <a:ea typeface="+mn-ea"/>
                          <a:cs typeface="+mn-cs"/>
                        </a:rPr>
                        <a:t>
 Your move DeWALT, your move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917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- 2018-03-23 05:02:50 </a:t>
                      </a:r>
                      <a:r>
                        <a:rPr kumimoji="0" lang="en-US" sz="1000" b="0" i="0" u="none" strike="noStrike" kern="1200" cap="none" spc="0" normalizeH="0" baseline="0" noProof="0">
                          <a:ln>
                            <a:noFill/>
                          </a:ln>
                          <a:solidFill>
                            <a:prstClr val="black"/>
                          </a:solidFill>
                          <a:effectLst/>
                          <a:uLnTx/>
                          <a:uFillTx/>
                          <a:latin typeface="+mn-lt"/>
                          <a:ea typeface="+mn-ea"/>
                          <a:cs typeface="+mn-cs"/>
                        </a:rPr>
                        <a:t>
 I have had a DCN692B 20V MAX Cordless Lithium-Ion Framing Nailer for about 6 months now, I do not use it often but from the beginning it had a hard time setting nails. In fact it leaves 3" nails out an inch or better most of the time. Any one else having this issue?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03/29/2018 19:06:10</a:t>
                      </a:r>
                    </a:p>
                  </a:txBody>
                  <a:tcPr/>
                </a:tc>
                <a:extLst>
                  <a:ext uri="{0D108BD9-81ED-4DB2-BD59-A6C34878D82A}">
                    <a16:rowId xmlns:a16="http://schemas.microsoft.com/office/drawing/2014/main" val="1384007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- 2018-03-23 02:49:18 </a:t>
                      </a:r>
                      <a:r>
                        <a:rPr kumimoji="0" lang="en-US" sz="1000" b="0" i="0" u="none" strike="noStrike" kern="1200" cap="none" spc="0" normalizeH="0" baseline="0" noProof="0">
                          <a:ln>
                            <a:noFill/>
                          </a:ln>
                          <a:solidFill>
                            <a:prstClr val="black"/>
                          </a:solidFill>
                          <a:effectLst/>
                          <a:uLnTx/>
                          <a:uFillTx/>
                          <a:latin typeface="+mn-lt"/>
                          <a:ea typeface="+mn-ea"/>
                          <a:cs typeface="+mn-cs"/>
                        </a:rPr>
                        <a:t>
 Hello - I have a Makita planer (2012NB) bought in 2004 - now having an issue w/ wood intermittently stopping - I cannot find an email site to explain this further, and do not know if Makita monitors this FB page if I left a 'longer explanation' on the issue -  can anyone tell me if Makita is HERE or an email address to send them a message?  Thanks - Dave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 17:53:20</a:t>
                      </a:r>
                    </a:p>
                  </a:txBody>
                  <a:tcPr/>
                </a:tc>
                <a:extLst>
                  <a:ext uri="{0D108BD9-81ED-4DB2-BD59-A6C34878D82A}">
                    <a16:rowId xmlns:a16="http://schemas.microsoft.com/office/drawing/2014/main" val="83278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- 2018-03-22 21:56:18 </a:t>
                      </a:r>
                      <a:r>
                        <a:rPr kumimoji="0" lang="en-US" sz="1000" b="0" i="0" u="none" strike="noStrike" kern="1200" cap="none" spc="0" normalizeH="0" baseline="0" noProof="0">
                          <a:ln>
                            <a:noFill/>
                          </a:ln>
                          <a:solidFill>
                            <a:prstClr val="black"/>
                          </a:solidFill>
                          <a:effectLst/>
                          <a:uLnTx/>
                          <a:uFillTx/>
                          <a:latin typeface="+mn-lt"/>
                          <a:ea typeface="+mn-ea"/>
                          <a:cs typeface="+mn-cs"/>
                        </a:rPr>
                        <a:t>
 Totally felt cheated. When you spend alot of money on something with a bunch of claims and hype on it only for it to not even work in it's original intended form is fustrating.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701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- 2018-03-22 19:11:43 </a:t>
                      </a:r>
                      <a:r>
                        <a:rPr kumimoji="0" lang="en-US" sz="1000" b="0" i="0" u="none" strike="noStrike" kern="1200" cap="none" spc="0" normalizeH="0" baseline="0" noProof="0">
                          <a:ln>
                            <a:noFill/>
                          </a:ln>
                          <a:solidFill>
                            <a:prstClr val="black"/>
                          </a:solidFill>
                          <a:effectLst/>
                          <a:uLnTx/>
                          <a:uFillTx/>
                          <a:latin typeface="+mn-lt"/>
                          <a:ea typeface="+mn-ea"/>
                          <a:cs typeface="+mn-cs"/>
                        </a:rPr>
                        <a:t>
 I bought all the cordless tools and even the raido and the corded drill couldn't even cut a hole without seizing up, thanks for setting me up for failure with your terrible drill. I will never buy a Makita again.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7746499"/>
                  </a:ext>
                </a:extLst>
              </a:tr>
            </a:tbl>
          </a:graphicData>
        </a:graphic>
      </p:graphicFrame>
      <p:sp>
        <p:nvSpPr>
          <p:cNvPr id="4" name="Text Placeholder 3">
            <a:extLst>
              <a:ext uri="{FF2B5EF4-FFF2-40B4-BE49-F238E27FC236}">
                <a16:creationId xmlns:a16="http://schemas.microsoft.com/office/drawing/2014/main" id="{467AB4A6-0EE0-4E1B-9CF2-5DB3B20AECB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2820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2698F-C0B4-4A4B-8DE5-EB195487A4E5}"/>
              </a:ext>
            </a:extLst>
          </p:cNvPr>
          <p:cNvSpPr>
            <a:spLocks noGrp="1"/>
          </p:cNvSpPr>
          <p:nvPr>
            <p:ph type="title"/>
          </p:nvPr>
        </p:nvSpPr>
        <p:spPr/>
        <p:txBody>
          <a:bodyPr/>
          <a:lstStyle/>
          <a:p>
            <a:r>
              <a:rPr lang="en-US"/>
              <a:t>User Posts Table (Competitors) | PRO Global - 5 of 5</a:t>
            </a:r>
          </a:p>
        </p:txBody>
      </p:sp>
      <p:graphicFrame>
        <p:nvGraphicFramePr>
          <p:cNvPr id="5" name="Table Placeholder 4">
            <a:extLst>
              <a:ext uri="{FF2B5EF4-FFF2-40B4-BE49-F238E27FC236}">
                <a16:creationId xmlns:a16="http://schemas.microsoft.com/office/drawing/2014/main" id="{C68B810C-25D6-40F9-BDD9-EB77B034E66C}"/>
              </a:ext>
            </a:extLst>
          </p:cNvPr>
          <p:cNvGraphicFramePr>
            <a:graphicFrameLocks noGrp="1"/>
          </p:cNvGraphicFramePr>
          <p:nvPr>
            <p:ph type="tbl" sz="quarter" idx="13"/>
            <p:extLst>
              <p:ext uri="{D42A27DB-BD31-4B8C-83A1-F6EECF244321}">
                <p14:modId xmlns:p14="http://schemas.microsoft.com/office/powerpoint/2010/main" val="1200101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16621171"/>
                    </a:ext>
                  </a:extLst>
                </a:gridCol>
                <a:gridCol w="822960">
                  <a:extLst>
                    <a:ext uri="{9D8B030D-6E8A-4147-A177-3AD203B41FA5}">
                      <a16:colId xmlns:a16="http://schemas.microsoft.com/office/drawing/2014/main" val="1101017017"/>
                    </a:ext>
                  </a:extLst>
                </a:gridCol>
                <a:gridCol w="822960">
                  <a:extLst>
                    <a:ext uri="{9D8B030D-6E8A-4147-A177-3AD203B41FA5}">
                      <a16:colId xmlns:a16="http://schemas.microsoft.com/office/drawing/2014/main" val="2539577434"/>
                    </a:ext>
                  </a:extLst>
                </a:gridCol>
                <a:gridCol w="822960">
                  <a:extLst>
                    <a:ext uri="{9D8B030D-6E8A-4147-A177-3AD203B41FA5}">
                      <a16:colId xmlns:a16="http://schemas.microsoft.com/office/drawing/2014/main" val="3007831643"/>
                    </a:ext>
                  </a:extLst>
                </a:gridCol>
                <a:gridCol w="822960">
                  <a:extLst>
                    <a:ext uri="{9D8B030D-6E8A-4147-A177-3AD203B41FA5}">
                      <a16:colId xmlns:a16="http://schemas.microsoft.com/office/drawing/2014/main" val="505309704"/>
                    </a:ext>
                  </a:extLst>
                </a:gridCol>
                <a:gridCol w="822960">
                  <a:extLst>
                    <a:ext uri="{9D8B030D-6E8A-4147-A177-3AD203B41FA5}">
                      <a16:colId xmlns:a16="http://schemas.microsoft.com/office/drawing/2014/main" val="1210659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30744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- 2018-03-22 18:08:49 </a:t>
                      </a:r>
                      <a:r>
                        <a:rPr kumimoji="0" lang="en-US" sz="1000" b="0" i="0" u="none" strike="noStrike" kern="1200" cap="none" spc="0" normalizeH="0" baseline="0" noProof="0">
                          <a:ln>
                            <a:noFill/>
                          </a:ln>
                          <a:solidFill>
                            <a:prstClr val="black"/>
                          </a:solidFill>
                          <a:effectLst/>
                          <a:uLnTx/>
                          <a:uFillTx/>
                          <a:latin typeface="+mn-lt"/>
                          <a:ea typeface="+mn-ea"/>
                          <a:cs typeface="+mn-cs"/>
                        </a:rPr>
                        <a:t>
 Is this what you call high performance (hp) wth is this junk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 19:19:39</a:t>
                      </a:r>
                    </a:p>
                  </a:txBody>
                  <a:tcPr/>
                </a:tc>
                <a:extLst>
                  <a:ext uri="{0D108BD9-81ED-4DB2-BD59-A6C34878D82A}">
                    <a16:rowId xmlns:a16="http://schemas.microsoft.com/office/drawing/2014/main" val="743318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- 2018-03-22 15:41:48 </a:t>
                      </a:r>
                      <a:r>
                        <a:rPr kumimoji="0" lang="en-US" sz="1000" b="0" i="0" u="none" strike="noStrike" kern="1200" cap="none" spc="0" normalizeH="0" baseline="0" noProof="0">
                          <a:ln>
                            <a:noFill/>
                          </a:ln>
                          <a:solidFill>
                            <a:prstClr val="black"/>
                          </a:solidFill>
                          <a:effectLst/>
                          <a:uLnTx/>
                          <a:uFillTx/>
                          <a:latin typeface="+mn-lt"/>
                          <a:ea typeface="+mn-ea"/>
                          <a:cs typeface="+mn-cs"/>
                        </a:rPr>
                        <a:t>
 Hello Hilts i am loking for the armiture of HILTI TE-16c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 13:44:20</a:t>
                      </a:r>
                    </a:p>
                  </a:txBody>
                  <a:tcPr/>
                </a:tc>
                <a:extLst>
                  <a:ext uri="{0D108BD9-81ED-4DB2-BD59-A6C34878D82A}">
                    <a16:rowId xmlns:a16="http://schemas.microsoft.com/office/drawing/2014/main" val="3288842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- 2018-03-22 13:41:49 </a:t>
                      </a:r>
                      <a:r>
                        <a:rPr kumimoji="0" lang="en-US" sz="1000" b="0" i="0" u="none" strike="noStrike" kern="1200" cap="none" spc="0" normalizeH="0" baseline="0" noProof="0">
                          <a:ln>
                            <a:noFill/>
                          </a:ln>
                          <a:solidFill>
                            <a:prstClr val="black"/>
                          </a:solidFill>
                          <a:effectLst/>
                          <a:uLnTx/>
                          <a:uFillTx/>
                          <a:latin typeface="+mn-lt"/>
                          <a:ea typeface="+mn-ea"/>
                          <a:cs typeface="+mn-cs"/>
                        </a:rPr>
                        <a:t>
 Monster! Mixing Monster! No drum walking Mixing Monster! 9.8KGS
Do you see mixer walking while its mixing?
Do you see Mixer 9.8kgs, foldable, one hand you can carry?
Do you see handy mixer mix cement and concrete!????
Oh, Finally Bomba... .... Li battery equipped !
my email: sales@ezrenda.com.. 
To know something new, it's not a bad thing for you! but if you don't look at the message it's bad for me, because my bad expression ruin one invention!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37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- 2018-03-22 02:02:01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台灣也需要咖啡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2276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- 2018-03-22 00:07:49 </a:t>
                      </a:r>
                      <a:r>
                        <a:rPr kumimoji="0" lang="en-US" sz="1000" b="0" i="0" u="none" strike="noStrike" kern="1200" cap="none" spc="0" normalizeH="0" baseline="0" noProof="0">
                          <a:ln>
                            <a:noFill/>
                          </a:ln>
                          <a:solidFill>
                            <a:prstClr val="black"/>
                          </a:solidFill>
                          <a:effectLst/>
                          <a:uLnTx/>
                          <a:uFillTx/>
                          <a:latin typeface="+mn-lt"/>
                          <a:ea typeface="+mn-ea"/>
                          <a:cs typeface="+mn-cs"/>
                        </a:rPr>
                        <a:t>
 When will you guys make a  brushless version of tool FD06Z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 17:04:07</a:t>
                      </a:r>
                    </a:p>
                  </a:txBody>
                  <a:tcPr/>
                </a:tc>
                <a:extLst>
                  <a:ext uri="{0D108BD9-81ED-4DB2-BD59-A6C34878D82A}">
                    <a16:rowId xmlns:a16="http://schemas.microsoft.com/office/drawing/2014/main" val="3998886137"/>
                  </a:ext>
                </a:extLst>
              </a:tr>
            </a:tbl>
          </a:graphicData>
        </a:graphic>
      </p:graphicFrame>
      <p:sp>
        <p:nvSpPr>
          <p:cNvPr id="4" name="Text Placeholder 3">
            <a:extLst>
              <a:ext uri="{FF2B5EF4-FFF2-40B4-BE49-F238E27FC236}">
                <a16:creationId xmlns:a16="http://schemas.microsoft.com/office/drawing/2014/main" id="{D973EF01-4958-4A71-A6C9-C2E8C031FC0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73413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14BC8-E4CA-4E0F-B771-EE705C2E3E24}"/>
              </a:ext>
            </a:extLst>
          </p:cNvPr>
          <p:cNvSpPr>
            <a:spLocks noGrp="1"/>
          </p:cNvSpPr>
          <p:nvPr>
            <p:ph type="title"/>
          </p:nvPr>
        </p:nvSpPr>
        <p:spPr/>
        <p:txBody>
          <a:bodyPr/>
          <a:lstStyle/>
          <a:p>
            <a:r>
              <a:rPr lang="en-US"/>
              <a:t>Competitor Posts | PRO Global - 1 of 14</a:t>
            </a:r>
          </a:p>
        </p:txBody>
      </p:sp>
      <p:graphicFrame>
        <p:nvGraphicFramePr>
          <p:cNvPr id="5" name="Table Placeholder 4">
            <a:extLst>
              <a:ext uri="{FF2B5EF4-FFF2-40B4-BE49-F238E27FC236}">
                <a16:creationId xmlns:a16="http://schemas.microsoft.com/office/drawing/2014/main" id="{13B2E6AB-ECFB-4FF5-A40D-E6B6B3B81F1D}"/>
              </a:ext>
            </a:extLst>
          </p:cNvPr>
          <p:cNvGraphicFramePr>
            <a:graphicFrameLocks noGrp="1"/>
          </p:cNvGraphicFramePr>
          <p:nvPr>
            <p:ph type="tbl" sz="quarter" idx="13"/>
            <p:extLst>
              <p:ext uri="{D42A27DB-BD31-4B8C-83A1-F6EECF244321}">
                <p14:modId xmlns:p14="http://schemas.microsoft.com/office/powerpoint/2010/main" val="554165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37145570"/>
                    </a:ext>
                  </a:extLst>
                </a:gridCol>
                <a:gridCol w="370332">
                  <a:extLst>
                    <a:ext uri="{9D8B030D-6E8A-4147-A177-3AD203B41FA5}">
                      <a16:colId xmlns:a16="http://schemas.microsoft.com/office/drawing/2014/main" val="867094058"/>
                    </a:ext>
                  </a:extLst>
                </a:gridCol>
                <a:gridCol w="370332">
                  <a:extLst>
                    <a:ext uri="{9D8B030D-6E8A-4147-A177-3AD203B41FA5}">
                      <a16:colId xmlns:a16="http://schemas.microsoft.com/office/drawing/2014/main" val="3207887198"/>
                    </a:ext>
                  </a:extLst>
                </a:gridCol>
                <a:gridCol w="370332">
                  <a:extLst>
                    <a:ext uri="{9D8B030D-6E8A-4147-A177-3AD203B41FA5}">
                      <a16:colId xmlns:a16="http://schemas.microsoft.com/office/drawing/2014/main" val="1341039812"/>
                    </a:ext>
                  </a:extLst>
                </a:gridCol>
                <a:gridCol w="329184">
                  <a:extLst>
                    <a:ext uri="{9D8B030D-6E8A-4147-A177-3AD203B41FA5}">
                      <a16:colId xmlns:a16="http://schemas.microsoft.com/office/drawing/2014/main" val="2834086354"/>
                    </a:ext>
                  </a:extLst>
                </a:gridCol>
                <a:gridCol w="329184">
                  <a:extLst>
                    <a:ext uri="{9D8B030D-6E8A-4147-A177-3AD203B41FA5}">
                      <a16:colId xmlns:a16="http://schemas.microsoft.com/office/drawing/2014/main" val="2551235407"/>
                    </a:ext>
                  </a:extLst>
                </a:gridCol>
                <a:gridCol w="329184">
                  <a:extLst>
                    <a:ext uri="{9D8B030D-6E8A-4147-A177-3AD203B41FA5}">
                      <a16:colId xmlns:a16="http://schemas.microsoft.com/office/drawing/2014/main" val="4228466097"/>
                    </a:ext>
                  </a:extLst>
                </a:gridCol>
                <a:gridCol w="329184">
                  <a:extLst>
                    <a:ext uri="{9D8B030D-6E8A-4147-A177-3AD203B41FA5}">
                      <a16:colId xmlns:a16="http://schemas.microsoft.com/office/drawing/2014/main" val="3411486916"/>
                    </a:ext>
                  </a:extLst>
                </a:gridCol>
                <a:gridCol w="329184">
                  <a:extLst>
                    <a:ext uri="{9D8B030D-6E8A-4147-A177-3AD203B41FA5}">
                      <a16:colId xmlns:a16="http://schemas.microsoft.com/office/drawing/2014/main" val="3680066997"/>
                    </a:ext>
                  </a:extLst>
                </a:gridCol>
                <a:gridCol w="329184">
                  <a:extLst>
                    <a:ext uri="{9D8B030D-6E8A-4147-A177-3AD203B41FA5}">
                      <a16:colId xmlns:a16="http://schemas.microsoft.com/office/drawing/2014/main" val="4149998106"/>
                    </a:ext>
                  </a:extLst>
                </a:gridCol>
                <a:gridCol w="329184">
                  <a:extLst>
                    <a:ext uri="{9D8B030D-6E8A-4147-A177-3AD203B41FA5}">
                      <a16:colId xmlns:a16="http://schemas.microsoft.com/office/drawing/2014/main" val="783573861"/>
                    </a:ext>
                  </a:extLst>
                </a:gridCol>
                <a:gridCol w="329184">
                  <a:extLst>
                    <a:ext uri="{9D8B030D-6E8A-4147-A177-3AD203B41FA5}">
                      <a16:colId xmlns:a16="http://schemas.microsoft.com/office/drawing/2014/main" val="899324597"/>
                    </a:ext>
                  </a:extLst>
                </a:gridCol>
                <a:gridCol w="329184">
                  <a:extLst>
                    <a:ext uri="{9D8B030D-6E8A-4147-A177-3AD203B41FA5}">
                      <a16:colId xmlns:a16="http://schemas.microsoft.com/office/drawing/2014/main" val="1778152526"/>
                    </a:ext>
                  </a:extLst>
                </a:gridCol>
                <a:gridCol w="370332">
                  <a:extLst>
                    <a:ext uri="{9D8B030D-6E8A-4147-A177-3AD203B41FA5}">
                      <a16:colId xmlns:a16="http://schemas.microsoft.com/office/drawing/2014/main" val="1785169743"/>
                    </a:ext>
                  </a:extLst>
                </a:gridCol>
                <a:gridCol w="370332">
                  <a:extLst>
                    <a:ext uri="{9D8B030D-6E8A-4147-A177-3AD203B41FA5}">
                      <a16:colId xmlns:a16="http://schemas.microsoft.com/office/drawing/2014/main" val="510191252"/>
                    </a:ext>
                  </a:extLst>
                </a:gridCol>
                <a:gridCol w="329184">
                  <a:extLst>
                    <a:ext uri="{9D8B030D-6E8A-4147-A177-3AD203B41FA5}">
                      <a16:colId xmlns:a16="http://schemas.microsoft.com/office/drawing/2014/main" val="1676555914"/>
                    </a:ext>
                  </a:extLst>
                </a:gridCol>
                <a:gridCol w="329184">
                  <a:extLst>
                    <a:ext uri="{9D8B030D-6E8A-4147-A177-3AD203B41FA5}">
                      <a16:colId xmlns:a16="http://schemas.microsoft.com/office/drawing/2014/main" val="3865630153"/>
                    </a:ext>
                  </a:extLst>
                </a:gridCol>
                <a:gridCol w="370332">
                  <a:extLst>
                    <a:ext uri="{9D8B030D-6E8A-4147-A177-3AD203B41FA5}">
                      <a16:colId xmlns:a16="http://schemas.microsoft.com/office/drawing/2014/main" val="3616750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377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- 2018-03-29 18:01:28 </a:t>
                      </a:r>
                      <a:r>
                        <a:rPr kumimoji="0" lang="en-US" sz="1000" b="0" i="0" u="none" strike="noStrike" kern="1200" cap="none" spc="0" normalizeH="0" baseline="0" noProof="0">
                          <a:ln>
                            <a:noFill/>
                          </a:ln>
                          <a:solidFill>
                            <a:prstClr val="black"/>
                          </a:solidFill>
                          <a:effectLst/>
                          <a:uLnTx/>
                          <a:uFillTx/>
                          <a:latin typeface="+mn-lt"/>
                          <a:ea typeface="+mn-ea"/>
                          <a:cs typeface="+mn-cs"/>
                        </a:rPr>
                        <a:t> 
 What is the number of the parking space containing the Hilti car? 🚘 Tell us your suggestion in the comments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1084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- 2018-03-29 16:50:06 </a:t>
                      </a:r>
                      <a:r>
                        <a:rPr kumimoji="0" lang="en-US" sz="1000" b="0" i="0" u="none" strike="noStrike" kern="1200" cap="none" spc="0" normalizeH="0" baseline="0" noProof="0">
                          <a:ln>
                            <a:noFill/>
                          </a:ln>
                          <a:solidFill>
                            <a:prstClr val="black"/>
                          </a:solidFill>
                          <a:effectLst/>
                          <a:uLnTx/>
                          <a:uFillTx/>
                          <a:latin typeface="+mn-lt"/>
                          <a:ea typeface="+mn-ea"/>
                          <a:cs typeface="+mn-cs"/>
                        </a:rPr>
                        <a:t> 
 Our new Jobsite WiFi Access Point is Built for Construction™. It's tough enough for the jobsite with easy setup and adaptability for the ever-changing site. Learn more: http://bit.ly/2pwDi6d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7731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- 2018-03-29 01:00:04 </a:t>
                      </a:r>
                      <a:r>
                        <a:rPr kumimoji="0" lang="en-US" sz="1000" b="0" i="0" u="none" strike="noStrike" kern="1200" cap="none" spc="0" normalizeH="0" baseline="0" noProof="0">
                          <a:ln>
                            <a:noFill/>
                          </a:ln>
                          <a:solidFill>
                            <a:prstClr val="black"/>
                          </a:solidFill>
                          <a:effectLst/>
                          <a:uLnTx/>
                          <a:uFillTx/>
                          <a:latin typeface="+mn-lt"/>
                          <a:ea typeface="+mn-ea"/>
                          <a:cs typeface="+mn-cs"/>
                        </a:rPr>
                        <a:t> 
 We are now on LinkedIn. Follow us to receive updates as we relentlessly pursue total jobsite solutions: http://bit.ly/2ugJ8gY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8243935"/>
                  </a:ext>
                </a:extLst>
              </a:tr>
            </a:tbl>
          </a:graphicData>
        </a:graphic>
      </p:graphicFrame>
      <p:sp>
        <p:nvSpPr>
          <p:cNvPr id="4" name="Text Placeholder 3">
            <a:extLst>
              <a:ext uri="{FF2B5EF4-FFF2-40B4-BE49-F238E27FC236}">
                <a16:creationId xmlns:a16="http://schemas.microsoft.com/office/drawing/2014/main" id="{8BBEDF08-0830-490D-BA3D-9455527D2DF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222843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43BD6-CCE0-4B51-916F-AC8E85101320}"/>
              </a:ext>
            </a:extLst>
          </p:cNvPr>
          <p:cNvSpPr>
            <a:spLocks noGrp="1"/>
          </p:cNvSpPr>
          <p:nvPr>
            <p:ph type="title"/>
          </p:nvPr>
        </p:nvSpPr>
        <p:spPr/>
        <p:txBody>
          <a:bodyPr/>
          <a:lstStyle/>
          <a:p>
            <a:r>
              <a:rPr lang="en-US"/>
              <a:t>Competitor Posts | PRO Global - 2 of 14</a:t>
            </a:r>
          </a:p>
        </p:txBody>
      </p:sp>
      <p:graphicFrame>
        <p:nvGraphicFramePr>
          <p:cNvPr id="5" name="Table Placeholder 4">
            <a:extLst>
              <a:ext uri="{FF2B5EF4-FFF2-40B4-BE49-F238E27FC236}">
                <a16:creationId xmlns:a16="http://schemas.microsoft.com/office/drawing/2014/main" id="{89DD5367-B5ED-4156-9E73-3C9672B5F566}"/>
              </a:ext>
            </a:extLst>
          </p:cNvPr>
          <p:cNvGraphicFramePr>
            <a:graphicFrameLocks noGrp="1"/>
          </p:cNvGraphicFramePr>
          <p:nvPr>
            <p:ph type="tbl" sz="quarter" idx="13"/>
            <p:extLst>
              <p:ext uri="{D42A27DB-BD31-4B8C-83A1-F6EECF244321}">
                <p14:modId xmlns:p14="http://schemas.microsoft.com/office/powerpoint/2010/main" val="3769097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98612805"/>
                    </a:ext>
                  </a:extLst>
                </a:gridCol>
                <a:gridCol w="370332">
                  <a:extLst>
                    <a:ext uri="{9D8B030D-6E8A-4147-A177-3AD203B41FA5}">
                      <a16:colId xmlns:a16="http://schemas.microsoft.com/office/drawing/2014/main" val="448506269"/>
                    </a:ext>
                  </a:extLst>
                </a:gridCol>
                <a:gridCol w="370332">
                  <a:extLst>
                    <a:ext uri="{9D8B030D-6E8A-4147-A177-3AD203B41FA5}">
                      <a16:colId xmlns:a16="http://schemas.microsoft.com/office/drawing/2014/main" val="89591621"/>
                    </a:ext>
                  </a:extLst>
                </a:gridCol>
                <a:gridCol w="370332">
                  <a:extLst>
                    <a:ext uri="{9D8B030D-6E8A-4147-A177-3AD203B41FA5}">
                      <a16:colId xmlns:a16="http://schemas.microsoft.com/office/drawing/2014/main" val="3945989852"/>
                    </a:ext>
                  </a:extLst>
                </a:gridCol>
                <a:gridCol w="329184">
                  <a:extLst>
                    <a:ext uri="{9D8B030D-6E8A-4147-A177-3AD203B41FA5}">
                      <a16:colId xmlns:a16="http://schemas.microsoft.com/office/drawing/2014/main" val="3930246236"/>
                    </a:ext>
                  </a:extLst>
                </a:gridCol>
                <a:gridCol w="329184">
                  <a:extLst>
                    <a:ext uri="{9D8B030D-6E8A-4147-A177-3AD203B41FA5}">
                      <a16:colId xmlns:a16="http://schemas.microsoft.com/office/drawing/2014/main" val="2114701962"/>
                    </a:ext>
                  </a:extLst>
                </a:gridCol>
                <a:gridCol w="329184">
                  <a:extLst>
                    <a:ext uri="{9D8B030D-6E8A-4147-A177-3AD203B41FA5}">
                      <a16:colId xmlns:a16="http://schemas.microsoft.com/office/drawing/2014/main" val="627762633"/>
                    </a:ext>
                  </a:extLst>
                </a:gridCol>
                <a:gridCol w="329184">
                  <a:extLst>
                    <a:ext uri="{9D8B030D-6E8A-4147-A177-3AD203B41FA5}">
                      <a16:colId xmlns:a16="http://schemas.microsoft.com/office/drawing/2014/main" val="2807694657"/>
                    </a:ext>
                  </a:extLst>
                </a:gridCol>
                <a:gridCol w="329184">
                  <a:extLst>
                    <a:ext uri="{9D8B030D-6E8A-4147-A177-3AD203B41FA5}">
                      <a16:colId xmlns:a16="http://schemas.microsoft.com/office/drawing/2014/main" val="3408855296"/>
                    </a:ext>
                  </a:extLst>
                </a:gridCol>
                <a:gridCol w="329184">
                  <a:extLst>
                    <a:ext uri="{9D8B030D-6E8A-4147-A177-3AD203B41FA5}">
                      <a16:colId xmlns:a16="http://schemas.microsoft.com/office/drawing/2014/main" val="1202133004"/>
                    </a:ext>
                  </a:extLst>
                </a:gridCol>
                <a:gridCol w="329184">
                  <a:extLst>
                    <a:ext uri="{9D8B030D-6E8A-4147-A177-3AD203B41FA5}">
                      <a16:colId xmlns:a16="http://schemas.microsoft.com/office/drawing/2014/main" val="3125980808"/>
                    </a:ext>
                  </a:extLst>
                </a:gridCol>
                <a:gridCol w="329184">
                  <a:extLst>
                    <a:ext uri="{9D8B030D-6E8A-4147-A177-3AD203B41FA5}">
                      <a16:colId xmlns:a16="http://schemas.microsoft.com/office/drawing/2014/main" val="2602211817"/>
                    </a:ext>
                  </a:extLst>
                </a:gridCol>
                <a:gridCol w="329184">
                  <a:extLst>
                    <a:ext uri="{9D8B030D-6E8A-4147-A177-3AD203B41FA5}">
                      <a16:colId xmlns:a16="http://schemas.microsoft.com/office/drawing/2014/main" val="2844048818"/>
                    </a:ext>
                  </a:extLst>
                </a:gridCol>
                <a:gridCol w="370332">
                  <a:extLst>
                    <a:ext uri="{9D8B030D-6E8A-4147-A177-3AD203B41FA5}">
                      <a16:colId xmlns:a16="http://schemas.microsoft.com/office/drawing/2014/main" val="3421731100"/>
                    </a:ext>
                  </a:extLst>
                </a:gridCol>
                <a:gridCol w="370332">
                  <a:extLst>
                    <a:ext uri="{9D8B030D-6E8A-4147-A177-3AD203B41FA5}">
                      <a16:colId xmlns:a16="http://schemas.microsoft.com/office/drawing/2014/main" val="1247923052"/>
                    </a:ext>
                  </a:extLst>
                </a:gridCol>
                <a:gridCol w="329184">
                  <a:extLst>
                    <a:ext uri="{9D8B030D-6E8A-4147-A177-3AD203B41FA5}">
                      <a16:colId xmlns:a16="http://schemas.microsoft.com/office/drawing/2014/main" val="1289042581"/>
                    </a:ext>
                  </a:extLst>
                </a:gridCol>
                <a:gridCol w="329184">
                  <a:extLst>
                    <a:ext uri="{9D8B030D-6E8A-4147-A177-3AD203B41FA5}">
                      <a16:colId xmlns:a16="http://schemas.microsoft.com/office/drawing/2014/main" val="2151974827"/>
                    </a:ext>
                  </a:extLst>
                </a:gridCol>
                <a:gridCol w="370332">
                  <a:extLst>
                    <a:ext uri="{9D8B030D-6E8A-4147-A177-3AD203B41FA5}">
                      <a16:colId xmlns:a16="http://schemas.microsoft.com/office/drawing/2014/main" val="3147144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9973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- 2018-03-28 16:30:07 </a:t>
                      </a:r>
                      <a:r>
                        <a:rPr kumimoji="0" lang="en-US" sz="1000" b="0" i="0" u="none" strike="noStrike" kern="1200" cap="none" spc="0" normalizeH="0" baseline="0" noProof="0">
                          <a:ln>
                            <a:noFill/>
                          </a:ln>
                          <a:solidFill>
                            <a:prstClr val="black"/>
                          </a:solidFill>
                          <a:effectLst/>
                          <a:uLnTx/>
                          <a:uFillTx/>
                          <a:latin typeface="+mn-lt"/>
                          <a:ea typeface="+mn-ea"/>
                          <a:cs typeface="+mn-cs"/>
                        </a:rPr>
                        <a:t> 
 Is Hilti involved in rice cultivation? It certainly was on this special day.☺🇹🇼 Why? Find the answer on http://hilti.link/taiwan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7005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- 2018-03-27 19:00:27 </a:t>
                      </a:r>
                      <a:r>
                        <a:rPr kumimoji="0" lang="en-US" sz="1000" b="0" i="0" u="none" strike="noStrike" kern="1200" cap="none" spc="0" normalizeH="0" baseline="0" noProof="0">
                          <a:ln>
                            <a:noFill/>
                          </a:ln>
                          <a:solidFill>
                            <a:prstClr val="black"/>
                          </a:solidFill>
                          <a:effectLst/>
                          <a:uLnTx/>
                          <a:uFillTx/>
                          <a:latin typeface="+mn-lt"/>
                          <a:ea typeface="+mn-ea"/>
                          <a:cs typeface="+mn-cs"/>
                        </a:rPr>
                        <a:t> 
 Is bigger always better? 👍 if you prefer the new TE 2000 or ❤️ for the TE 3000. Learn more about our breaker options here: http://hilti.link/KDt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7113226"/>
                  </a:ext>
                </a:extLst>
              </a:tr>
            </a:tbl>
          </a:graphicData>
        </a:graphic>
      </p:graphicFrame>
      <p:sp>
        <p:nvSpPr>
          <p:cNvPr id="4" name="Text Placeholder 3">
            <a:extLst>
              <a:ext uri="{FF2B5EF4-FFF2-40B4-BE49-F238E27FC236}">
                <a16:creationId xmlns:a16="http://schemas.microsoft.com/office/drawing/2014/main" id="{7EEC59F6-0781-4E49-A0E2-FA4E0AF0447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64989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E66AD-E62C-43CF-A7CB-5900F77CCE4F}"/>
              </a:ext>
            </a:extLst>
          </p:cNvPr>
          <p:cNvSpPr>
            <a:spLocks noGrp="1"/>
          </p:cNvSpPr>
          <p:nvPr>
            <p:ph type="title"/>
          </p:nvPr>
        </p:nvSpPr>
        <p:spPr/>
        <p:txBody>
          <a:bodyPr/>
          <a:lstStyle/>
          <a:p>
            <a:r>
              <a:rPr lang="en-US"/>
              <a:t>Competitor Posts | PRO Global - 3 of 14</a:t>
            </a:r>
          </a:p>
        </p:txBody>
      </p:sp>
      <p:graphicFrame>
        <p:nvGraphicFramePr>
          <p:cNvPr id="5" name="Table Placeholder 4">
            <a:extLst>
              <a:ext uri="{FF2B5EF4-FFF2-40B4-BE49-F238E27FC236}">
                <a16:creationId xmlns:a16="http://schemas.microsoft.com/office/drawing/2014/main" id="{6E9481F7-B844-4D1F-80D3-DDB1D56F8890}"/>
              </a:ext>
            </a:extLst>
          </p:cNvPr>
          <p:cNvGraphicFramePr>
            <a:graphicFrameLocks noGrp="1"/>
          </p:cNvGraphicFramePr>
          <p:nvPr>
            <p:ph type="tbl" sz="quarter" idx="13"/>
            <p:extLst>
              <p:ext uri="{D42A27DB-BD31-4B8C-83A1-F6EECF244321}">
                <p14:modId xmlns:p14="http://schemas.microsoft.com/office/powerpoint/2010/main" val="1629668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8898981"/>
                    </a:ext>
                  </a:extLst>
                </a:gridCol>
                <a:gridCol w="370332">
                  <a:extLst>
                    <a:ext uri="{9D8B030D-6E8A-4147-A177-3AD203B41FA5}">
                      <a16:colId xmlns:a16="http://schemas.microsoft.com/office/drawing/2014/main" val="4173524535"/>
                    </a:ext>
                  </a:extLst>
                </a:gridCol>
                <a:gridCol w="370332">
                  <a:extLst>
                    <a:ext uri="{9D8B030D-6E8A-4147-A177-3AD203B41FA5}">
                      <a16:colId xmlns:a16="http://schemas.microsoft.com/office/drawing/2014/main" val="1307410480"/>
                    </a:ext>
                  </a:extLst>
                </a:gridCol>
                <a:gridCol w="370332">
                  <a:extLst>
                    <a:ext uri="{9D8B030D-6E8A-4147-A177-3AD203B41FA5}">
                      <a16:colId xmlns:a16="http://schemas.microsoft.com/office/drawing/2014/main" val="1332253811"/>
                    </a:ext>
                  </a:extLst>
                </a:gridCol>
                <a:gridCol w="329184">
                  <a:extLst>
                    <a:ext uri="{9D8B030D-6E8A-4147-A177-3AD203B41FA5}">
                      <a16:colId xmlns:a16="http://schemas.microsoft.com/office/drawing/2014/main" val="2240081527"/>
                    </a:ext>
                  </a:extLst>
                </a:gridCol>
                <a:gridCol w="329184">
                  <a:extLst>
                    <a:ext uri="{9D8B030D-6E8A-4147-A177-3AD203B41FA5}">
                      <a16:colId xmlns:a16="http://schemas.microsoft.com/office/drawing/2014/main" val="2036771761"/>
                    </a:ext>
                  </a:extLst>
                </a:gridCol>
                <a:gridCol w="329184">
                  <a:extLst>
                    <a:ext uri="{9D8B030D-6E8A-4147-A177-3AD203B41FA5}">
                      <a16:colId xmlns:a16="http://schemas.microsoft.com/office/drawing/2014/main" val="2705432293"/>
                    </a:ext>
                  </a:extLst>
                </a:gridCol>
                <a:gridCol w="329184">
                  <a:extLst>
                    <a:ext uri="{9D8B030D-6E8A-4147-A177-3AD203B41FA5}">
                      <a16:colId xmlns:a16="http://schemas.microsoft.com/office/drawing/2014/main" val="368745582"/>
                    </a:ext>
                  </a:extLst>
                </a:gridCol>
                <a:gridCol w="329184">
                  <a:extLst>
                    <a:ext uri="{9D8B030D-6E8A-4147-A177-3AD203B41FA5}">
                      <a16:colId xmlns:a16="http://schemas.microsoft.com/office/drawing/2014/main" val="1291633557"/>
                    </a:ext>
                  </a:extLst>
                </a:gridCol>
                <a:gridCol w="329184">
                  <a:extLst>
                    <a:ext uri="{9D8B030D-6E8A-4147-A177-3AD203B41FA5}">
                      <a16:colId xmlns:a16="http://schemas.microsoft.com/office/drawing/2014/main" val="846097944"/>
                    </a:ext>
                  </a:extLst>
                </a:gridCol>
                <a:gridCol w="329184">
                  <a:extLst>
                    <a:ext uri="{9D8B030D-6E8A-4147-A177-3AD203B41FA5}">
                      <a16:colId xmlns:a16="http://schemas.microsoft.com/office/drawing/2014/main" val="1363870665"/>
                    </a:ext>
                  </a:extLst>
                </a:gridCol>
                <a:gridCol w="329184">
                  <a:extLst>
                    <a:ext uri="{9D8B030D-6E8A-4147-A177-3AD203B41FA5}">
                      <a16:colId xmlns:a16="http://schemas.microsoft.com/office/drawing/2014/main" val="3120480833"/>
                    </a:ext>
                  </a:extLst>
                </a:gridCol>
                <a:gridCol w="329184">
                  <a:extLst>
                    <a:ext uri="{9D8B030D-6E8A-4147-A177-3AD203B41FA5}">
                      <a16:colId xmlns:a16="http://schemas.microsoft.com/office/drawing/2014/main" val="1887353576"/>
                    </a:ext>
                  </a:extLst>
                </a:gridCol>
                <a:gridCol w="370332">
                  <a:extLst>
                    <a:ext uri="{9D8B030D-6E8A-4147-A177-3AD203B41FA5}">
                      <a16:colId xmlns:a16="http://schemas.microsoft.com/office/drawing/2014/main" val="401861457"/>
                    </a:ext>
                  </a:extLst>
                </a:gridCol>
                <a:gridCol w="370332">
                  <a:extLst>
                    <a:ext uri="{9D8B030D-6E8A-4147-A177-3AD203B41FA5}">
                      <a16:colId xmlns:a16="http://schemas.microsoft.com/office/drawing/2014/main" val="2842567208"/>
                    </a:ext>
                  </a:extLst>
                </a:gridCol>
                <a:gridCol w="329184">
                  <a:extLst>
                    <a:ext uri="{9D8B030D-6E8A-4147-A177-3AD203B41FA5}">
                      <a16:colId xmlns:a16="http://schemas.microsoft.com/office/drawing/2014/main" val="3386866628"/>
                    </a:ext>
                  </a:extLst>
                </a:gridCol>
                <a:gridCol w="329184">
                  <a:extLst>
                    <a:ext uri="{9D8B030D-6E8A-4147-A177-3AD203B41FA5}">
                      <a16:colId xmlns:a16="http://schemas.microsoft.com/office/drawing/2014/main" val="3618350525"/>
                    </a:ext>
                  </a:extLst>
                </a:gridCol>
                <a:gridCol w="370332">
                  <a:extLst>
                    <a:ext uri="{9D8B030D-6E8A-4147-A177-3AD203B41FA5}">
                      <a16:colId xmlns:a16="http://schemas.microsoft.com/office/drawing/2014/main" val="203785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5407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- 2018-03-27 18:03:26 </a:t>
                      </a:r>
                      <a:r>
                        <a:rPr kumimoji="0" lang="en-US" sz="1000" b="0" i="0" u="none" strike="noStrike" kern="1200" cap="none" spc="0" normalizeH="0" baseline="0" noProof="0">
                          <a:ln>
                            <a:noFill/>
                          </a:ln>
                          <a:solidFill>
                            <a:prstClr val="black"/>
                          </a:solidFill>
                          <a:effectLst/>
                          <a:uLnTx/>
                          <a:uFillTx/>
                          <a:latin typeface="+mn-lt"/>
                          <a:ea typeface="+mn-ea"/>
                          <a:cs typeface="+mn-cs"/>
                        </a:rPr>
                        <a:t> 
 Not just for trees #xcu03z (thanks @awesomeframers on Instagram!) 
#Repost @awesomeframers with @get_repost
・・・
The @makitatools 36v chainsaw is our preferred tool for cutting I Joists. Except for blocking and rim, everything is cut (preferably gang cut) with the chainsaw. The brake on this saw stopes the chain within a few seconds, and while it has quite a bit torque, it is very easy to control. . . . 
For cantilevers we installed the joists long, block them,  then snap a line parallel with the back of the house and not the wall below. This corrects for any errors that crept in while  framing walls and during plumbing &amp; aligning. . .
#awesomeframers #framing#construction #carpenter #carpentry #ChippyLife #proudchippy #keepcraftalive #finehomebuilding  @jlconline @toolmagazine #framersareadyingbreed #CultureofCraft #rakewall #roofframing @snickersworkwear @timberlandpro #GoPro #goprooftheday #upperleftusa#northwestisbest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39253217"/>
                  </a:ext>
                </a:extLst>
              </a:tr>
            </a:tbl>
          </a:graphicData>
        </a:graphic>
      </p:graphicFrame>
      <p:sp>
        <p:nvSpPr>
          <p:cNvPr id="4" name="Text Placeholder 3">
            <a:extLst>
              <a:ext uri="{FF2B5EF4-FFF2-40B4-BE49-F238E27FC236}">
                <a16:creationId xmlns:a16="http://schemas.microsoft.com/office/drawing/2014/main" id="{3AE1AB29-981E-4E84-BD14-89B9FE43FDD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23425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34F12-6D1F-414E-8423-FF1371887E14}"/>
              </a:ext>
            </a:extLst>
          </p:cNvPr>
          <p:cNvSpPr>
            <a:spLocks noGrp="1"/>
          </p:cNvSpPr>
          <p:nvPr>
            <p:ph type="title"/>
          </p:nvPr>
        </p:nvSpPr>
        <p:spPr/>
        <p:txBody>
          <a:bodyPr/>
          <a:lstStyle/>
          <a:p>
            <a:r>
              <a:rPr lang="en-US"/>
              <a:t>Competitor Posts | PRO Global - 4 of 14</a:t>
            </a:r>
          </a:p>
        </p:txBody>
      </p:sp>
      <p:graphicFrame>
        <p:nvGraphicFramePr>
          <p:cNvPr id="5" name="Table Placeholder 4">
            <a:extLst>
              <a:ext uri="{FF2B5EF4-FFF2-40B4-BE49-F238E27FC236}">
                <a16:creationId xmlns:a16="http://schemas.microsoft.com/office/drawing/2014/main" id="{9AE92A03-D608-4D57-BFC8-3E734F8BBDBE}"/>
              </a:ext>
            </a:extLst>
          </p:cNvPr>
          <p:cNvGraphicFramePr>
            <a:graphicFrameLocks noGrp="1"/>
          </p:cNvGraphicFramePr>
          <p:nvPr>
            <p:ph type="tbl" sz="quarter" idx="13"/>
            <p:extLst>
              <p:ext uri="{D42A27DB-BD31-4B8C-83A1-F6EECF244321}">
                <p14:modId xmlns:p14="http://schemas.microsoft.com/office/powerpoint/2010/main" val="1953496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65527529"/>
                    </a:ext>
                  </a:extLst>
                </a:gridCol>
                <a:gridCol w="370332">
                  <a:extLst>
                    <a:ext uri="{9D8B030D-6E8A-4147-A177-3AD203B41FA5}">
                      <a16:colId xmlns:a16="http://schemas.microsoft.com/office/drawing/2014/main" val="3918007928"/>
                    </a:ext>
                  </a:extLst>
                </a:gridCol>
                <a:gridCol w="370332">
                  <a:extLst>
                    <a:ext uri="{9D8B030D-6E8A-4147-A177-3AD203B41FA5}">
                      <a16:colId xmlns:a16="http://schemas.microsoft.com/office/drawing/2014/main" val="4181308045"/>
                    </a:ext>
                  </a:extLst>
                </a:gridCol>
                <a:gridCol w="370332">
                  <a:extLst>
                    <a:ext uri="{9D8B030D-6E8A-4147-A177-3AD203B41FA5}">
                      <a16:colId xmlns:a16="http://schemas.microsoft.com/office/drawing/2014/main" val="3048910950"/>
                    </a:ext>
                  </a:extLst>
                </a:gridCol>
                <a:gridCol w="329184">
                  <a:extLst>
                    <a:ext uri="{9D8B030D-6E8A-4147-A177-3AD203B41FA5}">
                      <a16:colId xmlns:a16="http://schemas.microsoft.com/office/drawing/2014/main" val="2719582619"/>
                    </a:ext>
                  </a:extLst>
                </a:gridCol>
                <a:gridCol w="329184">
                  <a:extLst>
                    <a:ext uri="{9D8B030D-6E8A-4147-A177-3AD203B41FA5}">
                      <a16:colId xmlns:a16="http://schemas.microsoft.com/office/drawing/2014/main" val="3094266955"/>
                    </a:ext>
                  </a:extLst>
                </a:gridCol>
                <a:gridCol w="329184">
                  <a:extLst>
                    <a:ext uri="{9D8B030D-6E8A-4147-A177-3AD203B41FA5}">
                      <a16:colId xmlns:a16="http://schemas.microsoft.com/office/drawing/2014/main" val="388970871"/>
                    </a:ext>
                  </a:extLst>
                </a:gridCol>
                <a:gridCol w="329184">
                  <a:extLst>
                    <a:ext uri="{9D8B030D-6E8A-4147-A177-3AD203B41FA5}">
                      <a16:colId xmlns:a16="http://schemas.microsoft.com/office/drawing/2014/main" val="1998309452"/>
                    </a:ext>
                  </a:extLst>
                </a:gridCol>
                <a:gridCol w="329184">
                  <a:extLst>
                    <a:ext uri="{9D8B030D-6E8A-4147-A177-3AD203B41FA5}">
                      <a16:colId xmlns:a16="http://schemas.microsoft.com/office/drawing/2014/main" val="3582151774"/>
                    </a:ext>
                  </a:extLst>
                </a:gridCol>
                <a:gridCol w="329184">
                  <a:extLst>
                    <a:ext uri="{9D8B030D-6E8A-4147-A177-3AD203B41FA5}">
                      <a16:colId xmlns:a16="http://schemas.microsoft.com/office/drawing/2014/main" val="3231497498"/>
                    </a:ext>
                  </a:extLst>
                </a:gridCol>
                <a:gridCol w="329184">
                  <a:extLst>
                    <a:ext uri="{9D8B030D-6E8A-4147-A177-3AD203B41FA5}">
                      <a16:colId xmlns:a16="http://schemas.microsoft.com/office/drawing/2014/main" val="3218919540"/>
                    </a:ext>
                  </a:extLst>
                </a:gridCol>
                <a:gridCol w="329184">
                  <a:extLst>
                    <a:ext uri="{9D8B030D-6E8A-4147-A177-3AD203B41FA5}">
                      <a16:colId xmlns:a16="http://schemas.microsoft.com/office/drawing/2014/main" val="2144020993"/>
                    </a:ext>
                  </a:extLst>
                </a:gridCol>
                <a:gridCol w="329184">
                  <a:extLst>
                    <a:ext uri="{9D8B030D-6E8A-4147-A177-3AD203B41FA5}">
                      <a16:colId xmlns:a16="http://schemas.microsoft.com/office/drawing/2014/main" val="1990868305"/>
                    </a:ext>
                  </a:extLst>
                </a:gridCol>
                <a:gridCol w="370332">
                  <a:extLst>
                    <a:ext uri="{9D8B030D-6E8A-4147-A177-3AD203B41FA5}">
                      <a16:colId xmlns:a16="http://schemas.microsoft.com/office/drawing/2014/main" val="253448026"/>
                    </a:ext>
                  </a:extLst>
                </a:gridCol>
                <a:gridCol w="370332">
                  <a:extLst>
                    <a:ext uri="{9D8B030D-6E8A-4147-A177-3AD203B41FA5}">
                      <a16:colId xmlns:a16="http://schemas.microsoft.com/office/drawing/2014/main" val="4207692828"/>
                    </a:ext>
                  </a:extLst>
                </a:gridCol>
                <a:gridCol w="329184">
                  <a:extLst>
                    <a:ext uri="{9D8B030D-6E8A-4147-A177-3AD203B41FA5}">
                      <a16:colId xmlns:a16="http://schemas.microsoft.com/office/drawing/2014/main" val="940374129"/>
                    </a:ext>
                  </a:extLst>
                </a:gridCol>
                <a:gridCol w="329184">
                  <a:extLst>
                    <a:ext uri="{9D8B030D-6E8A-4147-A177-3AD203B41FA5}">
                      <a16:colId xmlns:a16="http://schemas.microsoft.com/office/drawing/2014/main" val="211919029"/>
                    </a:ext>
                  </a:extLst>
                </a:gridCol>
                <a:gridCol w="370332">
                  <a:extLst>
                    <a:ext uri="{9D8B030D-6E8A-4147-A177-3AD203B41FA5}">
                      <a16:colId xmlns:a16="http://schemas.microsoft.com/office/drawing/2014/main" val="1126724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5438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- 2018-03-26 16:30:04 </a:t>
                      </a:r>
                      <a:r>
                        <a:rPr kumimoji="0" lang="en-US" sz="1000" b="0" i="0" u="none" strike="noStrike" kern="1200" cap="none" spc="0" normalizeH="0" baseline="0" noProof="0">
                          <a:ln>
                            <a:noFill/>
                          </a:ln>
                          <a:solidFill>
                            <a:prstClr val="black"/>
                          </a:solidFill>
                          <a:effectLst/>
                          <a:uLnTx/>
                          <a:uFillTx/>
                          <a:latin typeface="+mn-lt"/>
                          <a:ea typeface="+mn-ea"/>
                          <a:cs typeface="+mn-cs"/>
                        </a:rPr>
                        <a:t> 
 Paris at 1:15 a.m. 🇫🇷 Sabeur and Gilles are still at work because of the enormous Grand Paris Express project. Learn why their expertise is called for late at night on http://hilti.link/paris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0531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- 2018-03-26 01:01:09 </a:t>
                      </a:r>
                      <a:r>
                        <a:rPr kumimoji="0" lang="en-US" sz="1000" b="0" i="0" u="none" strike="noStrike" kern="1200" cap="none" spc="0" normalizeH="0" baseline="0" noProof="0">
                          <a:ln>
                            <a:noFill/>
                          </a:ln>
                          <a:solidFill>
                            <a:prstClr val="black"/>
                          </a:solidFill>
                          <a:effectLst/>
                          <a:uLnTx/>
                          <a:uFillTx/>
                          <a:latin typeface="+mn-lt"/>
                          <a:ea typeface="+mn-ea"/>
                          <a:cs typeface="+mn-cs"/>
                        </a:rPr>
                        <a:t> 
 Extended Zone. Extended Life. The NEW  FlexTorq® Screwdriving Bits feature a CNC-machined bit tip for precise fit and an Extended FlexTorq Zone for longer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01141"/>
                  </a:ext>
                </a:extLst>
              </a:tr>
            </a:tbl>
          </a:graphicData>
        </a:graphic>
      </p:graphicFrame>
      <p:sp>
        <p:nvSpPr>
          <p:cNvPr id="4" name="Text Placeholder 3">
            <a:extLst>
              <a:ext uri="{FF2B5EF4-FFF2-40B4-BE49-F238E27FC236}">
                <a16:creationId xmlns:a16="http://schemas.microsoft.com/office/drawing/2014/main" id="{4CD67FFE-6FF3-4511-8898-3E3BAD88305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46831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36C6D-C278-47D3-A3BF-8BCDA1F44CA9}"/>
              </a:ext>
            </a:extLst>
          </p:cNvPr>
          <p:cNvSpPr>
            <a:spLocks noGrp="1"/>
          </p:cNvSpPr>
          <p:nvPr>
            <p:ph type="title"/>
          </p:nvPr>
        </p:nvSpPr>
        <p:spPr/>
        <p:txBody>
          <a:bodyPr/>
          <a:lstStyle/>
          <a:p>
            <a:r>
              <a:rPr lang="en-US"/>
              <a:t>Competitor Posts | PRO Global - 5 of 14</a:t>
            </a:r>
          </a:p>
        </p:txBody>
      </p:sp>
      <p:graphicFrame>
        <p:nvGraphicFramePr>
          <p:cNvPr id="5" name="Table Placeholder 4">
            <a:extLst>
              <a:ext uri="{FF2B5EF4-FFF2-40B4-BE49-F238E27FC236}">
                <a16:creationId xmlns:a16="http://schemas.microsoft.com/office/drawing/2014/main" id="{ECA1D6EC-D73F-46B0-A27F-5107E98A6E07}"/>
              </a:ext>
            </a:extLst>
          </p:cNvPr>
          <p:cNvGraphicFramePr>
            <a:graphicFrameLocks noGrp="1"/>
          </p:cNvGraphicFramePr>
          <p:nvPr>
            <p:ph type="tbl" sz="quarter" idx="13"/>
            <p:extLst>
              <p:ext uri="{D42A27DB-BD31-4B8C-83A1-F6EECF244321}">
                <p14:modId xmlns:p14="http://schemas.microsoft.com/office/powerpoint/2010/main" val="1749979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58643807"/>
                    </a:ext>
                  </a:extLst>
                </a:gridCol>
                <a:gridCol w="370332">
                  <a:extLst>
                    <a:ext uri="{9D8B030D-6E8A-4147-A177-3AD203B41FA5}">
                      <a16:colId xmlns:a16="http://schemas.microsoft.com/office/drawing/2014/main" val="630327921"/>
                    </a:ext>
                  </a:extLst>
                </a:gridCol>
                <a:gridCol w="370332">
                  <a:extLst>
                    <a:ext uri="{9D8B030D-6E8A-4147-A177-3AD203B41FA5}">
                      <a16:colId xmlns:a16="http://schemas.microsoft.com/office/drawing/2014/main" val="805414876"/>
                    </a:ext>
                  </a:extLst>
                </a:gridCol>
                <a:gridCol w="370332">
                  <a:extLst>
                    <a:ext uri="{9D8B030D-6E8A-4147-A177-3AD203B41FA5}">
                      <a16:colId xmlns:a16="http://schemas.microsoft.com/office/drawing/2014/main" val="2833679389"/>
                    </a:ext>
                  </a:extLst>
                </a:gridCol>
                <a:gridCol w="329184">
                  <a:extLst>
                    <a:ext uri="{9D8B030D-6E8A-4147-A177-3AD203B41FA5}">
                      <a16:colId xmlns:a16="http://schemas.microsoft.com/office/drawing/2014/main" val="1087713999"/>
                    </a:ext>
                  </a:extLst>
                </a:gridCol>
                <a:gridCol w="329184">
                  <a:extLst>
                    <a:ext uri="{9D8B030D-6E8A-4147-A177-3AD203B41FA5}">
                      <a16:colId xmlns:a16="http://schemas.microsoft.com/office/drawing/2014/main" val="3094451347"/>
                    </a:ext>
                  </a:extLst>
                </a:gridCol>
                <a:gridCol w="329184">
                  <a:extLst>
                    <a:ext uri="{9D8B030D-6E8A-4147-A177-3AD203B41FA5}">
                      <a16:colId xmlns:a16="http://schemas.microsoft.com/office/drawing/2014/main" val="347210260"/>
                    </a:ext>
                  </a:extLst>
                </a:gridCol>
                <a:gridCol w="329184">
                  <a:extLst>
                    <a:ext uri="{9D8B030D-6E8A-4147-A177-3AD203B41FA5}">
                      <a16:colId xmlns:a16="http://schemas.microsoft.com/office/drawing/2014/main" val="852495780"/>
                    </a:ext>
                  </a:extLst>
                </a:gridCol>
                <a:gridCol w="329184">
                  <a:extLst>
                    <a:ext uri="{9D8B030D-6E8A-4147-A177-3AD203B41FA5}">
                      <a16:colId xmlns:a16="http://schemas.microsoft.com/office/drawing/2014/main" val="1915126067"/>
                    </a:ext>
                  </a:extLst>
                </a:gridCol>
                <a:gridCol w="329184">
                  <a:extLst>
                    <a:ext uri="{9D8B030D-6E8A-4147-A177-3AD203B41FA5}">
                      <a16:colId xmlns:a16="http://schemas.microsoft.com/office/drawing/2014/main" val="3425769835"/>
                    </a:ext>
                  </a:extLst>
                </a:gridCol>
                <a:gridCol w="329184">
                  <a:extLst>
                    <a:ext uri="{9D8B030D-6E8A-4147-A177-3AD203B41FA5}">
                      <a16:colId xmlns:a16="http://schemas.microsoft.com/office/drawing/2014/main" val="1635750934"/>
                    </a:ext>
                  </a:extLst>
                </a:gridCol>
                <a:gridCol w="329184">
                  <a:extLst>
                    <a:ext uri="{9D8B030D-6E8A-4147-A177-3AD203B41FA5}">
                      <a16:colId xmlns:a16="http://schemas.microsoft.com/office/drawing/2014/main" val="346892310"/>
                    </a:ext>
                  </a:extLst>
                </a:gridCol>
                <a:gridCol w="329184">
                  <a:extLst>
                    <a:ext uri="{9D8B030D-6E8A-4147-A177-3AD203B41FA5}">
                      <a16:colId xmlns:a16="http://schemas.microsoft.com/office/drawing/2014/main" val="2279614057"/>
                    </a:ext>
                  </a:extLst>
                </a:gridCol>
                <a:gridCol w="370332">
                  <a:extLst>
                    <a:ext uri="{9D8B030D-6E8A-4147-A177-3AD203B41FA5}">
                      <a16:colId xmlns:a16="http://schemas.microsoft.com/office/drawing/2014/main" val="4066810911"/>
                    </a:ext>
                  </a:extLst>
                </a:gridCol>
                <a:gridCol w="370332">
                  <a:extLst>
                    <a:ext uri="{9D8B030D-6E8A-4147-A177-3AD203B41FA5}">
                      <a16:colId xmlns:a16="http://schemas.microsoft.com/office/drawing/2014/main" val="2537896432"/>
                    </a:ext>
                  </a:extLst>
                </a:gridCol>
                <a:gridCol w="329184">
                  <a:extLst>
                    <a:ext uri="{9D8B030D-6E8A-4147-A177-3AD203B41FA5}">
                      <a16:colId xmlns:a16="http://schemas.microsoft.com/office/drawing/2014/main" val="2441311669"/>
                    </a:ext>
                  </a:extLst>
                </a:gridCol>
                <a:gridCol w="329184">
                  <a:extLst>
                    <a:ext uri="{9D8B030D-6E8A-4147-A177-3AD203B41FA5}">
                      <a16:colId xmlns:a16="http://schemas.microsoft.com/office/drawing/2014/main" val="3602279648"/>
                    </a:ext>
                  </a:extLst>
                </a:gridCol>
                <a:gridCol w="370332">
                  <a:extLst>
                    <a:ext uri="{9D8B030D-6E8A-4147-A177-3AD203B41FA5}">
                      <a16:colId xmlns:a16="http://schemas.microsoft.com/office/drawing/2014/main" val="1757862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0189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- 2018-03-24 21:05:23 </a:t>
                      </a:r>
                      <a:r>
                        <a:rPr kumimoji="0" lang="en-US" sz="1000" b="0" i="0" u="none" strike="noStrike" kern="1200" cap="none" spc="0" normalizeH="0" baseline="0" noProof="0">
                          <a:ln>
                            <a:noFill/>
                          </a:ln>
                          <a:solidFill>
                            <a:prstClr val="black"/>
                          </a:solidFill>
                          <a:effectLst/>
                          <a:uLnTx/>
                          <a:uFillTx/>
                          <a:latin typeface="+mn-lt"/>
                          <a:ea typeface="+mn-ea"/>
                          <a:cs typeface="+mn-cs"/>
                        </a:rPr>
                        <a:t> 
 Need a cordless rotary hammer?  Makita goes deep in the category with Sub-Compact,  Compact, Premium with built-on dust extraction, and 18V X2 powered by TWO batteries (and the same hard-hitting specs as its corded counterpart!). All of them use the same 18V batteries and chargers that power 175+ LXT solutions #onesystem #LXTadvantage #innovation #concrete #MakitaUSA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5321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- 2018-03-23 16:50:29 </a:t>
                      </a:r>
                      <a:r>
                        <a:rPr kumimoji="0" lang="en-US" sz="1000" b="0" i="0" u="none" strike="noStrike" kern="1200" cap="none" spc="0" normalizeH="0" baseline="0" noProof="0">
                          <a:ln>
                            <a:noFill/>
                          </a:ln>
                          <a:solidFill>
                            <a:prstClr val="black"/>
                          </a:solidFill>
                          <a:effectLst/>
                          <a:uLnTx/>
                          <a:uFillTx/>
                          <a:latin typeface="+mn-lt"/>
                          <a:ea typeface="+mn-ea"/>
                          <a:cs typeface="+mn-cs"/>
                        </a:rPr>
                        <a:t> 
 DEWALT FLEXVOLT® batteries power your 20V MAX* tools. Learn more: http://bit.ly/2FxBDr6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60201404"/>
                  </a:ext>
                </a:extLst>
              </a:tr>
            </a:tbl>
          </a:graphicData>
        </a:graphic>
      </p:graphicFrame>
      <p:sp>
        <p:nvSpPr>
          <p:cNvPr id="4" name="Text Placeholder 3">
            <a:extLst>
              <a:ext uri="{FF2B5EF4-FFF2-40B4-BE49-F238E27FC236}">
                <a16:creationId xmlns:a16="http://schemas.microsoft.com/office/drawing/2014/main" id="{7A163B2B-12DE-45B5-B43C-0CF452FDD9B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61473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BB0EF-6F23-4BC2-A1BB-52CD0BCE0718}"/>
              </a:ext>
            </a:extLst>
          </p:cNvPr>
          <p:cNvSpPr>
            <a:spLocks noGrp="1"/>
          </p:cNvSpPr>
          <p:nvPr>
            <p:ph type="title"/>
          </p:nvPr>
        </p:nvSpPr>
        <p:spPr/>
        <p:txBody>
          <a:bodyPr/>
          <a:lstStyle/>
          <a:p>
            <a:r>
              <a:rPr lang="en-US"/>
              <a:t>Competitor Posts | PRO Global - 6 of 14</a:t>
            </a:r>
          </a:p>
        </p:txBody>
      </p:sp>
      <p:graphicFrame>
        <p:nvGraphicFramePr>
          <p:cNvPr id="5" name="Table Placeholder 4">
            <a:extLst>
              <a:ext uri="{FF2B5EF4-FFF2-40B4-BE49-F238E27FC236}">
                <a16:creationId xmlns:a16="http://schemas.microsoft.com/office/drawing/2014/main" id="{B9089689-15DB-4FBD-A8E2-2219371AEE06}"/>
              </a:ext>
            </a:extLst>
          </p:cNvPr>
          <p:cNvGraphicFramePr>
            <a:graphicFrameLocks noGrp="1"/>
          </p:cNvGraphicFramePr>
          <p:nvPr>
            <p:ph type="tbl" sz="quarter" idx="13"/>
            <p:extLst>
              <p:ext uri="{D42A27DB-BD31-4B8C-83A1-F6EECF244321}">
                <p14:modId xmlns:p14="http://schemas.microsoft.com/office/powerpoint/2010/main" val="1919524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49016229"/>
                    </a:ext>
                  </a:extLst>
                </a:gridCol>
                <a:gridCol w="370332">
                  <a:extLst>
                    <a:ext uri="{9D8B030D-6E8A-4147-A177-3AD203B41FA5}">
                      <a16:colId xmlns:a16="http://schemas.microsoft.com/office/drawing/2014/main" val="3330372224"/>
                    </a:ext>
                  </a:extLst>
                </a:gridCol>
                <a:gridCol w="370332">
                  <a:extLst>
                    <a:ext uri="{9D8B030D-6E8A-4147-A177-3AD203B41FA5}">
                      <a16:colId xmlns:a16="http://schemas.microsoft.com/office/drawing/2014/main" val="4124201012"/>
                    </a:ext>
                  </a:extLst>
                </a:gridCol>
                <a:gridCol w="370332">
                  <a:extLst>
                    <a:ext uri="{9D8B030D-6E8A-4147-A177-3AD203B41FA5}">
                      <a16:colId xmlns:a16="http://schemas.microsoft.com/office/drawing/2014/main" val="3977293830"/>
                    </a:ext>
                  </a:extLst>
                </a:gridCol>
                <a:gridCol w="329184">
                  <a:extLst>
                    <a:ext uri="{9D8B030D-6E8A-4147-A177-3AD203B41FA5}">
                      <a16:colId xmlns:a16="http://schemas.microsoft.com/office/drawing/2014/main" val="1628025033"/>
                    </a:ext>
                  </a:extLst>
                </a:gridCol>
                <a:gridCol w="329184">
                  <a:extLst>
                    <a:ext uri="{9D8B030D-6E8A-4147-A177-3AD203B41FA5}">
                      <a16:colId xmlns:a16="http://schemas.microsoft.com/office/drawing/2014/main" val="1412089602"/>
                    </a:ext>
                  </a:extLst>
                </a:gridCol>
                <a:gridCol w="329184">
                  <a:extLst>
                    <a:ext uri="{9D8B030D-6E8A-4147-A177-3AD203B41FA5}">
                      <a16:colId xmlns:a16="http://schemas.microsoft.com/office/drawing/2014/main" val="2438115658"/>
                    </a:ext>
                  </a:extLst>
                </a:gridCol>
                <a:gridCol w="329184">
                  <a:extLst>
                    <a:ext uri="{9D8B030D-6E8A-4147-A177-3AD203B41FA5}">
                      <a16:colId xmlns:a16="http://schemas.microsoft.com/office/drawing/2014/main" val="2872199166"/>
                    </a:ext>
                  </a:extLst>
                </a:gridCol>
                <a:gridCol w="329184">
                  <a:extLst>
                    <a:ext uri="{9D8B030D-6E8A-4147-A177-3AD203B41FA5}">
                      <a16:colId xmlns:a16="http://schemas.microsoft.com/office/drawing/2014/main" val="2236322605"/>
                    </a:ext>
                  </a:extLst>
                </a:gridCol>
                <a:gridCol w="329184">
                  <a:extLst>
                    <a:ext uri="{9D8B030D-6E8A-4147-A177-3AD203B41FA5}">
                      <a16:colId xmlns:a16="http://schemas.microsoft.com/office/drawing/2014/main" val="4111677599"/>
                    </a:ext>
                  </a:extLst>
                </a:gridCol>
                <a:gridCol w="329184">
                  <a:extLst>
                    <a:ext uri="{9D8B030D-6E8A-4147-A177-3AD203B41FA5}">
                      <a16:colId xmlns:a16="http://schemas.microsoft.com/office/drawing/2014/main" val="295749352"/>
                    </a:ext>
                  </a:extLst>
                </a:gridCol>
                <a:gridCol w="329184">
                  <a:extLst>
                    <a:ext uri="{9D8B030D-6E8A-4147-A177-3AD203B41FA5}">
                      <a16:colId xmlns:a16="http://schemas.microsoft.com/office/drawing/2014/main" val="583156339"/>
                    </a:ext>
                  </a:extLst>
                </a:gridCol>
                <a:gridCol w="329184">
                  <a:extLst>
                    <a:ext uri="{9D8B030D-6E8A-4147-A177-3AD203B41FA5}">
                      <a16:colId xmlns:a16="http://schemas.microsoft.com/office/drawing/2014/main" val="2770075098"/>
                    </a:ext>
                  </a:extLst>
                </a:gridCol>
                <a:gridCol w="370332">
                  <a:extLst>
                    <a:ext uri="{9D8B030D-6E8A-4147-A177-3AD203B41FA5}">
                      <a16:colId xmlns:a16="http://schemas.microsoft.com/office/drawing/2014/main" val="170945784"/>
                    </a:ext>
                  </a:extLst>
                </a:gridCol>
                <a:gridCol w="370332">
                  <a:extLst>
                    <a:ext uri="{9D8B030D-6E8A-4147-A177-3AD203B41FA5}">
                      <a16:colId xmlns:a16="http://schemas.microsoft.com/office/drawing/2014/main" val="172575451"/>
                    </a:ext>
                  </a:extLst>
                </a:gridCol>
                <a:gridCol w="329184">
                  <a:extLst>
                    <a:ext uri="{9D8B030D-6E8A-4147-A177-3AD203B41FA5}">
                      <a16:colId xmlns:a16="http://schemas.microsoft.com/office/drawing/2014/main" val="4186219728"/>
                    </a:ext>
                  </a:extLst>
                </a:gridCol>
                <a:gridCol w="329184">
                  <a:extLst>
                    <a:ext uri="{9D8B030D-6E8A-4147-A177-3AD203B41FA5}">
                      <a16:colId xmlns:a16="http://schemas.microsoft.com/office/drawing/2014/main" val="896965563"/>
                    </a:ext>
                  </a:extLst>
                </a:gridCol>
                <a:gridCol w="370332">
                  <a:extLst>
                    <a:ext uri="{9D8B030D-6E8A-4147-A177-3AD203B41FA5}">
                      <a16:colId xmlns:a16="http://schemas.microsoft.com/office/drawing/2014/main" val="1950077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02013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- 2018-03-23 15:01:10 </a:t>
                      </a:r>
                      <a:r>
                        <a:rPr kumimoji="0" lang="en-US" sz="1000" b="0" i="0" u="none" strike="noStrike" kern="1200" cap="none" spc="0" normalizeH="0" baseline="0" noProof="0">
                          <a:ln>
                            <a:noFill/>
                          </a:ln>
                          <a:solidFill>
                            <a:prstClr val="black"/>
                          </a:solidFill>
                          <a:effectLst/>
                          <a:uLnTx/>
                          <a:uFillTx/>
                          <a:latin typeface="+mn-lt"/>
                          <a:ea typeface="+mn-ea"/>
                          <a:cs typeface="+mn-cs"/>
                        </a:rPr>
                        <a:t> 
 Working at Hilti means... paying the pope a visit. 🇻🇦😉 Why? Find the answer on http://hilti.link/storyvatican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5528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- 2018-03-23 00:31:03 </a:t>
                      </a:r>
                      <a:r>
                        <a:rPr kumimoji="0" lang="en-US" sz="1000" b="0" i="0" u="none" strike="noStrike" kern="1200" cap="none" spc="0" normalizeH="0" baseline="0" noProof="0">
                          <a:ln>
                            <a:noFill/>
                          </a:ln>
                          <a:solidFill>
                            <a:prstClr val="black"/>
                          </a:solidFill>
                          <a:effectLst/>
                          <a:uLnTx/>
                          <a:uFillTx/>
                          <a:latin typeface="+mn-lt"/>
                          <a:ea typeface="+mn-ea"/>
                          <a:cs typeface="+mn-cs"/>
                        </a:rPr>
                        <a:t> 
 EXOCORE™ Axes feature a  hollow, lightweight handle for quick swings and balanced cuts.  Plus, Carbon Fiber Composite overstrike gives it added durability.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4790046"/>
                  </a:ext>
                </a:extLst>
              </a:tr>
            </a:tbl>
          </a:graphicData>
        </a:graphic>
      </p:graphicFrame>
      <p:sp>
        <p:nvSpPr>
          <p:cNvPr id="4" name="Text Placeholder 3">
            <a:extLst>
              <a:ext uri="{FF2B5EF4-FFF2-40B4-BE49-F238E27FC236}">
                <a16:creationId xmlns:a16="http://schemas.microsoft.com/office/drawing/2014/main" id="{BF4B6CAD-E5C1-420D-9A62-3F453167CEF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748669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ADCDF-A10D-4A76-90F3-D0DDBB088FBE}"/>
              </a:ext>
            </a:extLst>
          </p:cNvPr>
          <p:cNvSpPr>
            <a:spLocks noGrp="1"/>
          </p:cNvSpPr>
          <p:nvPr>
            <p:ph type="title"/>
          </p:nvPr>
        </p:nvSpPr>
        <p:spPr/>
        <p:txBody>
          <a:bodyPr/>
          <a:lstStyle/>
          <a:p>
            <a:r>
              <a:rPr lang="en-US"/>
              <a:t>Competitor Posts | PRO Global - 7 of 14</a:t>
            </a:r>
          </a:p>
        </p:txBody>
      </p:sp>
      <p:graphicFrame>
        <p:nvGraphicFramePr>
          <p:cNvPr id="5" name="Table Placeholder 4">
            <a:extLst>
              <a:ext uri="{FF2B5EF4-FFF2-40B4-BE49-F238E27FC236}">
                <a16:creationId xmlns:a16="http://schemas.microsoft.com/office/drawing/2014/main" id="{3A6F1759-1D2E-487C-A6EC-E15538823F23}"/>
              </a:ext>
            </a:extLst>
          </p:cNvPr>
          <p:cNvGraphicFramePr>
            <a:graphicFrameLocks noGrp="1"/>
          </p:cNvGraphicFramePr>
          <p:nvPr>
            <p:ph type="tbl" sz="quarter" idx="13"/>
            <p:extLst>
              <p:ext uri="{D42A27DB-BD31-4B8C-83A1-F6EECF244321}">
                <p14:modId xmlns:p14="http://schemas.microsoft.com/office/powerpoint/2010/main" val="796600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07853915"/>
                    </a:ext>
                  </a:extLst>
                </a:gridCol>
                <a:gridCol w="370332">
                  <a:extLst>
                    <a:ext uri="{9D8B030D-6E8A-4147-A177-3AD203B41FA5}">
                      <a16:colId xmlns:a16="http://schemas.microsoft.com/office/drawing/2014/main" val="2838167633"/>
                    </a:ext>
                  </a:extLst>
                </a:gridCol>
                <a:gridCol w="370332">
                  <a:extLst>
                    <a:ext uri="{9D8B030D-6E8A-4147-A177-3AD203B41FA5}">
                      <a16:colId xmlns:a16="http://schemas.microsoft.com/office/drawing/2014/main" val="1415815215"/>
                    </a:ext>
                  </a:extLst>
                </a:gridCol>
                <a:gridCol w="370332">
                  <a:extLst>
                    <a:ext uri="{9D8B030D-6E8A-4147-A177-3AD203B41FA5}">
                      <a16:colId xmlns:a16="http://schemas.microsoft.com/office/drawing/2014/main" val="3116820106"/>
                    </a:ext>
                  </a:extLst>
                </a:gridCol>
                <a:gridCol w="329184">
                  <a:extLst>
                    <a:ext uri="{9D8B030D-6E8A-4147-A177-3AD203B41FA5}">
                      <a16:colId xmlns:a16="http://schemas.microsoft.com/office/drawing/2014/main" val="980322519"/>
                    </a:ext>
                  </a:extLst>
                </a:gridCol>
                <a:gridCol w="329184">
                  <a:extLst>
                    <a:ext uri="{9D8B030D-6E8A-4147-A177-3AD203B41FA5}">
                      <a16:colId xmlns:a16="http://schemas.microsoft.com/office/drawing/2014/main" val="3632363641"/>
                    </a:ext>
                  </a:extLst>
                </a:gridCol>
                <a:gridCol w="329184">
                  <a:extLst>
                    <a:ext uri="{9D8B030D-6E8A-4147-A177-3AD203B41FA5}">
                      <a16:colId xmlns:a16="http://schemas.microsoft.com/office/drawing/2014/main" val="1041267562"/>
                    </a:ext>
                  </a:extLst>
                </a:gridCol>
                <a:gridCol w="329184">
                  <a:extLst>
                    <a:ext uri="{9D8B030D-6E8A-4147-A177-3AD203B41FA5}">
                      <a16:colId xmlns:a16="http://schemas.microsoft.com/office/drawing/2014/main" val="621263068"/>
                    </a:ext>
                  </a:extLst>
                </a:gridCol>
                <a:gridCol w="329184">
                  <a:extLst>
                    <a:ext uri="{9D8B030D-6E8A-4147-A177-3AD203B41FA5}">
                      <a16:colId xmlns:a16="http://schemas.microsoft.com/office/drawing/2014/main" val="72619"/>
                    </a:ext>
                  </a:extLst>
                </a:gridCol>
                <a:gridCol w="329184">
                  <a:extLst>
                    <a:ext uri="{9D8B030D-6E8A-4147-A177-3AD203B41FA5}">
                      <a16:colId xmlns:a16="http://schemas.microsoft.com/office/drawing/2014/main" val="1000725644"/>
                    </a:ext>
                  </a:extLst>
                </a:gridCol>
                <a:gridCol w="329184">
                  <a:extLst>
                    <a:ext uri="{9D8B030D-6E8A-4147-A177-3AD203B41FA5}">
                      <a16:colId xmlns:a16="http://schemas.microsoft.com/office/drawing/2014/main" val="977441345"/>
                    </a:ext>
                  </a:extLst>
                </a:gridCol>
                <a:gridCol w="329184">
                  <a:extLst>
                    <a:ext uri="{9D8B030D-6E8A-4147-A177-3AD203B41FA5}">
                      <a16:colId xmlns:a16="http://schemas.microsoft.com/office/drawing/2014/main" val="2478874386"/>
                    </a:ext>
                  </a:extLst>
                </a:gridCol>
                <a:gridCol w="329184">
                  <a:extLst>
                    <a:ext uri="{9D8B030D-6E8A-4147-A177-3AD203B41FA5}">
                      <a16:colId xmlns:a16="http://schemas.microsoft.com/office/drawing/2014/main" val="3558629302"/>
                    </a:ext>
                  </a:extLst>
                </a:gridCol>
                <a:gridCol w="370332">
                  <a:extLst>
                    <a:ext uri="{9D8B030D-6E8A-4147-A177-3AD203B41FA5}">
                      <a16:colId xmlns:a16="http://schemas.microsoft.com/office/drawing/2014/main" val="3532534351"/>
                    </a:ext>
                  </a:extLst>
                </a:gridCol>
                <a:gridCol w="370332">
                  <a:extLst>
                    <a:ext uri="{9D8B030D-6E8A-4147-A177-3AD203B41FA5}">
                      <a16:colId xmlns:a16="http://schemas.microsoft.com/office/drawing/2014/main" val="419589274"/>
                    </a:ext>
                  </a:extLst>
                </a:gridCol>
                <a:gridCol w="329184">
                  <a:extLst>
                    <a:ext uri="{9D8B030D-6E8A-4147-A177-3AD203B41FA5}">
                      <a16:colId xmlns:a16="http://schemas.microsoft.com/office/drawing/2014/main" val="670596798"/>
                    </a:ext>
                  </a:extLst>
                </a:gridCol>
                <a:gridCol w="329184">
                  <a:extLst>
                    <a:ext uri="{9D8B030D-6E8A-4147-A177-3AD203B41FA5}">
                      <a16:colId xmlns:a16="http://schemas.microsoft.com/office/drawing/2014/main" val="4024614948"/>
                    </a:ext>
                  </a:extLst>
                </a:gridCol>
                <a:gridCol w="370332">
                  <a:extLst>
                    <a:ext uri="{9D8B030D-6E8A-4147-A177-3AD203B41FA5}">
                      <a16:colId xmlns:a16="http://schemas.microsoft.com/office/drawing/2014/main" val="392650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8776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- 2018-03-22 16:00:30 </a:t>
                      </a:r>
                      <a:r>
                        <a:rPr kumimoji="0" lang="en-US" sz="1000" b="0" i="0" u="none" strike="noStrike" kern="1200" cap="none" spc="0" normalizeH="0" baseline="0" noProof="0">
                          <a:ln>
                            <a:noFill/>
                          </a:ln>
                          <a:solidFill>
                            <a:prstClr val="black"/>
                          </a:solidFill>
                          <a:effectLst/>
                          <a:uLnTx/>
                          <a:uFillTx/>
                          <a:latin typeface="+mn-lt"/>
                          <a:ea typeface="+mn-ea"/>
                          <a:cs typeface="+mn-cs"/>
                        </a:rPr>
                        <a:t> 
 We want your feedback! Have you ever worked with one of our hand-held gas saws? Let us know how you liked it👇🏼
-----
Pic by @northernstonecraft. Thanks for sharing this awesome shot with us! 
Featured tool: DSH 900 hand-held gas saw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8755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- 2018-03-21 15:00:40 </a:t>
                      </a:r>
                      <a:r>
                        <a:rPr kumimoji="0" lang="en-US" sz="1000" b="0" i="0" u="none" strike="noStrike" kern="1200" cap="none" spc="0" normalizeH="0" baseline="0" noProof="0">
                          <a:ln>
                            <a:noFill/>
                          </a:ln>
                          <a:solidFill>
                            <a:prstClr val="black"/>
                          </a:solidFill>
                          <a:effectLst/>
                          <a:uLnTx/>
                          <a:uFillTx/>
                          <a:latin typeface="+mn-lt"/>
                          <a:ea typeface="+mn-ea"/>
                          <a:cs typeface="+mn-cs"/>
                        </a:rPr>
                        <a:t> 
 Nikolay has parked the red Hilti transporter, chock-full of tools and accessories, exactly where a gigantic residential area is being built in the southeast of Moscow. 🇷🇺🚘 Learn more about the mobile showroom on https://www.hilti-companyreport.com/en/moments/showroom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8100360"/>
                  </a:ext>
                </a:extLst>
              </a:tr>
            </a:tbl>
          </a:graphicData>
        </a:graphic>
      </p:graphicFrame>
      <p:sp>
        <p:nvSpPr>
          <p:cNvPr id="4" name="Text Placeholder 3">
            <a:extLst>
              <a:ext uri="{FF2B5EF4-FFF2-40B4-BE49-F238E27FC236}">
                <a16:creationId xmlns:a16="http://schemas.microsoft.com/office/drawing/2014/main" id="{F588F206-CD79-484A-A979-DB224EFE19F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386799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DCE86-65BB-4A53-98F9-47ECEC724BD8}"/>
              </a:ext>
            </a:extLst>
          </p:cNvPr>
          <p:cNvSpPr>
            <a:spLocks noGrp="1"/>
          </p:cNvSpPr>
          <p:nvPr>
            <p:ph type="title"/>
          </p:nvPr>
        </p:nvSpPr>
        <p:spPr/>
        <p:txBody>
          <a:bodyPr/>
          <a:lstStyle/>
          <a:p>
            <a:r>
              <a:rPr lang="en-US"/>
              <a:t>Competitor Posts | PRO Global - 8 of 14</a:t>
            </a:r>
          </a:p>
        </p:txBody>
      </p:sp>
      <p:graphicFrame>
        <p:nvGraphicFramePr>
          <p:cNvPr id="5" name="Table Placeholder 4">
            <a:extLst>
              <a:ext uri="{FF2B5EF4-FFF2-40B4-BE49-F238E27FC236}">
                <a16:creationId xmlns:a16="http://schemas.microsoft.com/office/drawing/2014/main" id="{3F4B4A9B-5554-485A-98AE-5F9B8D92B543}"/>
              </a:ext>
            </a:extLst>
          </p:cNvPr>
          <p:cNvGraphicFramePr>
            <a:graphicFrameLocks noGrp="1"/>
          </p:cNvGraphicFramePr>
          <p:nvPr>
            <p:ph type="tbl" sz="quarter" idx="13"/>
            <p:extLst>
              <p:ext uri="{D42A27DB-BD31-4B8C-83A1-F6EECF244321}">
                <p14:modId xmlns:p14="http://schemas.microsoft.com/office/powerpoint/2010/main" val="2300517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65192917"/>
                    </a:ext>
                  </a:extLst>
                </a:gridCol>
                <a:gridCol w="370332">
                  <a:extLst>
                    <a:ext uri="{9D8B030D-6E8A-4147-A177-3AD203B41FA5}">
                      <a16:colId xmlns:a16="http://schemas.microsoft.com/office/drawing/2014/main" val="518068907"/>
                    </a:ext>
                  </a:extLst>
                </a:gridCol>
                <a:gridCol w="370332">
                  <a:extLst>
                    <a:ext uri="{9D8B030D-6E8A-4147-A177-3AD203B41FA5}">
                      <a16:colId xmlns:a16="http://schemas.microsoft.com/office/drawing/2014/main" val="1845690030"/>
                    </a:ext>
                  </a:extLst>
                </a:gridCol>
                <a:gridCol w="370332">
                  <a:extLst>
                    <a:ext uri="{9D8B030D-6E8A-4147-A177-3AD203B41FA5}">
                      <a16:colId xmlns:a16="http://schemas.microsoft.com/office/drawing/2014/main" val="996549919"/>
                    </a:ext>
                  </a:extLst>
                </a:gridCol>
                <a:gridCol w="329184">
                  <a:extLst>
                    <a:ext uri="{9D8B030D-6E8A-4147-A177-3AD203B41FA5}">
                      <a16:colId xmlns:a16="http://schemas.microsoft.com/office/drawing/2014/main" val="1533077517"/>
                    </a:ext>
                  </a:extLst>
                </a:gridCol>
                <a:gridCol w="329184">
                  <a:extLst>
                    <a:ext uri="{9D8B030D-6E8A-4147-A177-3AD203B41FA5}">
                      <a16:colId xmlns:a16="http://schemas.microsoft.com/office/drawing/2014/main" val="3001513596"/>
                    </a:ext>
                  </a:extLst>
                </a:gridCol>
                <a:gridCol w="329184">
                  <a:extLst>
                    <a:ext uri="{9D8B030D-6E8A-4147-A177-3AD203B41FA5}">
                      <a16:colId xmlns:a16="http://schemas.microsoft.com/office/drawing/2014/main" val="1199104181"/>
                    </a:ext>
                  </a:extLst>
                </a:gridCol>
                <a:gridCol w="329184">
                  <a:extLst>
                    <a:ext uri="{9D8B030D-6E8A-4147-A177-3AD203B41FA5}">
                      <a16:colId xmlns:a16="http://schemas.microsoft.com/office/drawing/2014/main" val="1108622166"/>
                    </a:ext>
                  </a:extLst>
                </a:gridCol>
                <a:gridCol w="329184">
                  <a:extLst>
                    <a:ext uri="{9D8B030D-6E8A-4147-A177-3AD203B41FA5}">
                      <a16:colId xmlns:a16="http://schemas.microsoft.com/office/drawing/2014/main" val="1104792908"/>
                    </a:ext>
                  </a:extLst>
                </a:gridCol>
                <a:gridCol w="329184">
                  <a:extLst>
                    <a:ext uri="{9D8B030D-6E8A-4147-A177-3AD203B41FA5}">
                      <a16:colId xmlns:a16="http://schemas.microsoft.com/office/drawing/2014/main" val="1443156591"/>
                    </a:ext>
                  </a:extLst>
                </a:gridCol>
                <a:gridCol w="329184">
                  <a:extLst>
                    <a:ext uri="{9D8B030D-6E8A-4147-A177-3AD203B41FA5}">
                      <a16:colId xmlns:a16="http://schemas.microsoft.com/office/drawing/2014/main" val="601234609"/>
                    </a:ext>
                  </a:extLst>
                </a:gridCol>
                <a:gridCol w="329184">
                  <a:extLst>
                    <a:ext uri="{9D8B030D-6E8A-4147-A177-3AD203B41FA5}">
                      <a16:colId xmlns:a16="http://schemas.microsoft.com/office/drawing/2014/main" val="3771665496"/>
                    </a:ext>
                  </a:extLst>
                </a:gridCol>
                <a:gridCol w="329184">
                  <a:extLst>
                    <a:ext uri="{9D8B030D-6E8A-4147-A177-3AD203B41FA5}">
                      <a16:colId xmlns:a16="http://schemas.microsoft.com/office/drawing/2014/main" val="2165996381"/>
                    </a:ext>
                  </a:extLst>
                </a:gridCol>
                <a:gridCol w="370332">
                  <a:extLst>
                    <a:ext uri="{9D8B030D-6E8A-4147-A177-3AD203B41FA5}">
                      <a16:colId xmlns:a16="http://schemas.microsoft.com/office/drawing/2014/main" val="1885693856"/>
                    </a:ext>
                  </a:extLst>
                </a:gridCol>
                <a:gridCol w="370332">
                  <a:extLst>
                    <a:ext uri="{9D8B030D-6E8A-4147-A177-3AD203B41FA5}">
                      <a16:colId xmlns:a16="http://schemas.microsoft.com/office/drawing/2014/main" val="1428315635"/>
                    </a:ext>
                  </a:extLst>
                </a:gridCol>
                <a:gridCol w="329184">
                  <a:extLst>
                    <a:ext uri="{9D8B030D-6E8A-4147-A177-3AD203B41FA5}">
                      <a16:colId xmlns:a16="http://schemas.microsoft.com/office/drawing/2014/main" val="389446107"/>
                    </a:ext>
                  </a:extLst>
                </a:gridCol>
                <a:gridCol w="329184">
                  <a:extLst>
                    <a:ext uri="{9D8B030D-6E8A-4147-A177-3AD203B41FA5}">
                      <a16:colId xmlns:a16="http://schemas.microsoft.com/office/drawing/2014/main" val="2400750795"/>
                    </a:ext>
                  </a:extLst>
                </a:gridCol>
                <a:gridCol w="370332">
                  <a:extLst>
                    <a:ext uri="{9D8B030D-6E8A-4147-A177-3AD203B41FA5}">
                      <a16:colId xmlns:a16="http://schemas.microsoft.com/office/drawing/2014/main" val="310453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1914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- 2018-03-21 00:05:05 </a:t>
                      </a:r>
                      <a:r>
                        <a:rPr kumimoji="0" lang="en-US" sz="1000" b="0" i="0" u="none" strike="noStrike" kern="1200" cap="none" spc="0" normalizeH="0" baseline="0" noProof="0">
                          <a:ln>
                            <a:noFill/>
                          </a:ln>
                          <a:solidFill>
                            <a:prstClr val="black"/>
                          </a:solidFill>
                          <a:effectLst/>
                          <a:uLnTx/>
                          <a:uFillTx/>
                          <a:latin typeface="+mn-lt"/>
                          <a:ea typeface="+mn-ea"/>
                          <a:cs typeface="+mn-cs"/>
                        </a:rPr>
                        <a:t> 
 It's here—our 40V MAX* Mower. It can cut up to 1/4 acre, and its brushless motor means a long motor life. It’s 3-IN-1, so you can mulch, bag, or discharge clippings out of the back. Check it out: http://bit.ly/2Hsoxb5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6578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- 2018-03-19 15:01:11 </a:t>
                      </a:r>
                      <a:r>
                        <a:rPr kumimoji="0" lang="en-US" sz="1000" b="0" i="0" u="none" strike="noStrike" kern="1200" cap="none" spc="0" normalizeH="0" baseline="0" noProof="0">
                          <a:ln>
                            <a:noFill/>
                          </a:ln>
                          <a:solidFill>
                            <a:prstClr val="black"/>
                          </a:solidFill>
                          <a:effectLst/>
                          <a:uLnTx/>
                          <a:uFillTx/>
                          <a:latin typeface="+mn-lt"/>
                          <a:ea typeface="+mn-ea"/>
                          <a:cs typeface="+mn-cs"/>
                        </a:rPr>
                        <a:t> 
 This is a really tight spot. 😳 See how a Hilti diamond drilling system is being used in Mexico City to increase the stability of a rail line support pillar on http://hilti.link/mexico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4571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- 2018-03-17 14:45:29 </a:t>
                      </a:r>
                      <a:r>
                        <a:rPr kumimoji="0" lang="en-US" sz="1000" b="0" i="0" u="none" strike="noStrike" kern="1200" cap="none" spc="0" normalizeH="0" baseline="0" noProof="0">
                          <a:ln>
                            <a:noFill/>
                          </a:ln>
                          <a:solidFill>
                            <a:prstClr val="black"/>
                          </a:solidFill>
                          <a:effectLst/>
                          <a:uLnTx/>
                          <a:uFillTx/>
                          <a:latin typeface="+mn-lt"/>
                          <a:ea typeface="+mn-ea"/>
                          <a:cs typeface="+mn-cs"/>
                        </a:rPr>
                        <a:t> 
 Happy St Patrick’s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4576466"/>
                  </a:ext>
                </a:extLst>
              </a:tr>
            </a:tbl>
          </a:graphicData>
        </a:graphic>
      </p:graphicFrame>
      <p:sp>
        <p:nvSpPr>
          <p:cNvPr id="4" name="Text Placeholder 3">
            <a:extLst>
              <a:ext uri="{FF2B5EF4-FFF2-40B4-BE49-F238E27FC236}">
                <a16:creationId xmlns:a16="http://schemas.microsoft.com/office/drawing/2014/main" id="{DCA1F12C-9DD9-4BF1-A818-841749C0B7B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130079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515E6-80B8-46F8-A3E7-256F8B1667E5}"/>
              </a:ext>
            </a:extLst>
          </p:cNvPr>
          <p:cNvSpPr>
            <a:spLocks noGrp="1"/>
          </p:cNvSpPr>
          <p:nvPr>
            <p:ph type="title"/>
          </p:nvPr>
        </p:nvSpPr>
        <p:spPr/>
        <p:txBody>
          <a:bodyPr/>
          <a:lstStyle/>
          <a:p>
            <a:r>
              <a:rPr lang="en-US"/>
              <a:t>Competitor Posts | PRO Global - 9 of 14</a:t>
            </a:r>
          </a:p>
        </p:txBody>
      </p:sp>
      <p:graphicFrame>
        <p:nvGraphicFramePr>
          <p:cNvPr id="5" name="Table Placeholder 4">
            <a:extLst>
              <a:ext uri="{FF2B5EF4-FFF2-40B4-BE49-F238E27FC236}">
                <a16:creationId xmlns:a16="http://schemas.microsoft.com/office/drawing/2014/main" id="{A6DC57FF-D740-4447-8038-BB80F3F140C9}"/>
              </a:ext>
            </a:extLst>
          </p:cNvPr>
          <p:cNvGraphicFramePr>
            <a:graphicFrameLocks noGrp="1"/>
          </p:cNvGraphicFramePr>
          <p:nvPr>
            <p:ph type="tbl" sz="quarter" idx="13"/>
            <p:extLst>
              <p:ext uri="{D42A27DB-BD31-4B8C-83A1-F6EECF244321}">
                <p14:modId xmlns:p14="http://schemas.microsoft.com/office/powerpoint/2010/main" val="4211511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63648074"/>
                    </a:ext>
                  </a:extLst>
                </a:gridCol>
                <a:gridCol w="370332">
                  <a:extLst>
                    <a:ext uri="{9D8B030D-6E8A-4147-A177-3AD203B41FA5}">
                      <a16:colId xmlns:a16="http://schemas.microsoft.com/office/drawing/2014/main" val="3464435906"/>
                    </a:ext>
                  </a:extLst>
                </a:gridCol>
                <a:gridCol w="370332">
                  <a:extLst>
                    <a:ext uri="{9D8B030D-6E8A-4147-A177-3AD203B41FA5}">
                      <a16:colId xmlns:a16="http://schemas.microsoft.com/office/drawing/2014/main" val="963482520"/>
                    </a:ext>
                  </a:extLst>
                </a:gridCol>
                <a:gridCol w="370332">
                  <a:extLst>
                    <a:ext uri="{9D8B030D-6E8A-4147-A177-3AD203B41FA5}">
                      <a16:colId xmlns:a16="http://schemas.microsoft.com/office/drawing/2014/main" val="419771113"/>
                    </a:ext>
                  </a:extLst>
                </a:gridCol>
                <a:gridCol w="329184">
                  <a:extLst>
                    <a:ext uri="{9D8B030D-6E8A-4147-A177-3AD203B41FA5}">
                      <a16:colId xmlns:a16="http://schemas.microsoft.com/office/drawing/2014/main" val="779504574"/>
                    </a:ext>
                  </a:extLst>
                </a:gridCol>
                <a:gridCol w="329184">
                  <a:extLst>
                    <a:ext uri="{9D8B030D-6E8A-4147-A177-3AD203B41FA5}">
                      <a16:colId xmlns:a16="http://schemas.microsoft.com/office/drawing/2014/main" val="2067011891"/>
                    </a:ext>
                  </a:extLst>
                </a:gridCol>
                <a:gridCol w="329184">
                  <a:extLst>
                    <a:ext uri="{9D8B030D-6E8A-4147-A177-3AD203B41FA5}">
                      <a16:colId xmlns:a16="http://schemas.microsoft.com/office/drawing/2014/main" val="449360797"/>
                    </a:ext>
                  </a:extLst>
                </a:gridCol>
                <a:gridCol w="329184">
                  <a:extLst>
                    <a:ext uri="{9D8B030D-6E8A-4147-A177-3AD203B41FA5}">
                      <a16:colId xmlns:a16="http://schemas.microsoft.com/office/drawing/2014/main" val="1674342340"/>
                    </a:ext>
                  </a:extLst>
                </a:gridCol>
                <a:gridCol w="329184">
                  <a:extLst>
                    <a:ext uri="{9D8B030D-6E8A-4147-A177-3AD203B41FA5}">
                      <a16:colId xmlns:a16="http://schemas.microsoft.com/office/drawing/2014/main" val="1694854012"/>
                    </a:ext>
                  </a:extLst>
                </a:gridCol>
                <a:gridCol w="329184">
                  <a:extLst>
                    <a:ext uri="{9D8B030D-6E8A-4147-A177-3AD203B41FA5}">
                      <a16:colId xmlns:a16="http://schemas.microsoft.com/office/drawing/2014/main" val="3060930472"/>
                    </a:ext>
                  </a:extLst>
                </a:gridCol>
                <a:gridCol w="329184">
                  <a:extLst>
                    <a:ext uri="{9D8B030D-6E8A-4147-A177-3AD203B41FA5}">
                      <a16:colId xmlns:a16="http://schemas.microsoft.com/office/drawing/2014/main" val="1589483804"/>
                    </a:ext>
                  </a:extLst>
                </a:gridCol>
                <a:gridCol w="329184">
                  <a:extLst>
                    <a:ext uri="{9D8B030D-6E8A-4147-A177-3AD203B41FA5}">
                      <a16:colId xmlns:a16="http://schemas.microsoft.com/office/drawing/2014/main" val="3387298551"/>
                    </a:ext>
                  </a:extLst>
                </a:gridCol>
                <a:gridCol w="329184">
                  <a:extLst>
                    <a:ext uri="{9D8B030D-6E8A-4147-A177-3AD203B41FA5}">
                      <a16:colId xmlns:a16="http://schemas.microsoft.com/office/drawing/2014/main" val="839449418"/>
                    </a:ext>
                  </a:extLst>
                </a:gridCol>
                <a:gridCol w="370332">
                  <a:extLst>
                    <a:ext uri="{9D8B030D-6E8A-4147-A177-3AD203B41FA5}">
                      <a16:colId xmlns:a16="http://schemas.microsoft.com/office/drawing/2014/main" val="9519956"/>
                    </a:ext>
                  </a:extLst>
                </a:gridCol>
                <a:gridCol w="370332">
                  <a:extLst>
                    <a:ext uri="{9D8B030D-6E8A-4147-A177-3AD203B41FA5}">
                      <a16:colId xmlns:a16="http://schemas.microsoft.com/office/drawing/2014/main" val="3421844876"/>
                    </a:ext>
                  </a:extLst>
                </a:gridCol>
                <a:gridCol w="329184">
                  <a:extLst>
                    <a:ext uri="{9D8B030D-6E8A-4147-A177-3AD203B41FA5}">
                      <a16:colId xmlns:a16="http://schemas.microsoft.com/office/drawing/2014/main" val="2430665474"/>
                    </a:ext>
                  </a:extLst>
                </a:gridCol>
                <a:gridCol w="329184">
                  <a:extLst>
                    <a:ext uri="{9D8B030D-6E8A-4147-A177-3AD203B41FA5}">
                      <a16:colId xmlns:a16="http://schemas.microsoft.com/office/drawing/2014/main" val="656637337"/>
                    </a:ext>
                  </a:extLst>
                </a:gridCol>
                <a:gridCol w="370332">
                  <a:extLst>
                    <a:ext uri="{9D8B030D-6E8A-4147-A177-3AD203B41FA5}">
                      <a16:colId xmlns:a16="http://schemas.microsoft.com/office/drawing/2014/main" val="355276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5540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- 2018-03-16 15:00:15 </a:t>
                      </a:r>
                      <a:r>
                        <a:rPr kumimoji="0" lang="en-US" sz="1000" b="0" i="0" u="none" strike="noStrike" kern="1200" cap="none" spc="0" normalizeH="0" baseline="0" noProof="0">
                          <a:ln>
                            <a:noFill/>
                          </a:ln>
                          <a:solidFill>
                            <a:prstClr val="black"/>
                          </a:solidFill>
                          <a:effectLst/>
                          <a:uLnTx/>
                          <a:uFillTx/>
                          <a:latin typeface="+mn-lt"/>
                          <a:ea typeface="+mn-ea"/>
                          <a:cs typeface="+mn-cs"/>
                        </a:rPr>
                        <a:t> 
 Jobsite with a view! 😍 Learn why the installers from an Austrian construction company are using modern measuring technology from Hilti on http://hilti.link/KRf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5465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- 2018-03-16 12:01:38 </a:t>
                      </a:r>
                      <a:r>
                        <a:rPr kumimoji="0" lang="en-US" sz="1000" b="0" i="0" u="none" strike="noStrike" kern="1200" cap="none" spc="0" normalizeH="0" baseline="0" noProof="0">
                          <a:ln>
                            <a:noFill/>
                          </a:ln>
                          <a:solidFill>
                            <a:prstClr val="black"/>
                          </a:solidFill>
                          <a:effectLst/>
                          <a:uLnTx/>
                          <a:uFillTx/>
                          <a:latin typeface="+mn-lt"/>
                          <a:ea typeface="+mn-ea"/>
                          <a:cs typeface="+mn-cs"/>
                        </a:rPr>
                        <a:t> 
 "I guess my first moment was the day in December when we finally broke through the five billion franc sales mark", says CEO Christoph Loos, commenting on the previous fiscal year. Learn more about the Hilti Moments of 2017 on www.hilti-companyreport.com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6673288"/>
                  </a:ext>
                </a:extLst>
              </a:tr>
            </a:tbl>
          </a:graphicData>
        </a:graphic>
      </p:graphicFrame>
      <p:sp>
        <p:nvSpPr>
          <p:cNvPr id="4" name="Text Placeholder 3">
            <a:extLst>
              <a:ext uri="{FF2B5EF4-FFF2-40B4-BE49-F238E27FC236}">
                <a16:creationId xmlns:a16="http://schemas.microsoft.com/office/drawing/2014/main" id="{4194D7FA-B036-4223-8F24-3D356FEA2F9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107210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E3BBD-D916-441C-9239-312FED5D64AB}"/>
              </a:ext>
            </a:extLst>
          </p:cNvPr>
          <p:cNvSpPr>
            <a:spLocks noGrp="1"/>
          </p:cNvSpPr>
          <p:nvPr>
            <p:ph type="title"/>
          </p:nvPr>
        </p:nvSpPr>
        <p:spPr/>
        <p:txBody>
          <a:bodyPr/>
          <a:lstStyle/>
          <a:p>
            <a:r>
              <a:rPr lang="en-US"/>
              <a:t>Competitor Posts | PRO Global - 10 of 14</a:t>
            </a:r>
          </a:p>
        </p:txBody>
      </p:sp>
      <p:graphicFrame>
        <p:nvGraphicFramePr>
          <p:cNvPr id="5" name="Table Placeholder 4">
            <a:extLst>
              <a:ext uri="{FF2B5EF4-FFF2-40B4-BE49-F238E27FC236}">
                <a16:creationId xmlns:a16="http://schemas.microsoft.com/office/drawing/2014/main" id="{98492F1F-667E-4EE3-AA98-A179DF9CD94C}"/>
              </a:ext>
            </a:extLst>
          </p:cNvPr>
          <p:cNvGraphicFramePr>
            <a:graphicFrameLocks noGrp="1"/>
          </p:cNvGraphicFramePr>
          <p:nvPr>
            <p:ph type="tbl" sz="quarter" idx="13"/>
            <p:extLst>
              <p:ext uri="{D42A27DB-BD31-4B8C-83A1-F6EECF244321}">
                <p14:modId xmlns:p14="http://schemas.microsoft.com/office/powerpoint/2010/main" val="1920589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88745029"/>
                    </a:ext>
                  </a:extLst>
                </a:gridCol>
                <a:gridCol w="370332">
                  <a:extLst>
                    <a:ext uri="{9D8B030D-6E8A-4147-A177-3AD203B41FA5}">
                      <a16:colId xmlns:a16="http://schemas.microsoft.com/office/drawing/2014/main" val="1986466972"/>
                    </a:ext>
                  </a:extLst>
                </a:gridCol>
                <a:gridCol w="370332">
                  <a:extLst>
                    <a:ext uri="{9D8B030D-6E8A-4147-A177-3AD203B41FA5}">
                      <a16:colId xmlns:a16="http://schemas.microsoft.com/office/drawing/2014/main" val="2350212053"/>
                    </a:ext>
                  </a:extLst>
                </a:gridCol>
                <a:gridCol w="370332">
                  <a:extLst>
                    <a:ext uri="{9D8B030D-6E8A-4147-A177-3AD203B41FA5}">
                      <a16:colId xmlns:a16="http://schemas.microsoft.com/office/drawing/2014/main" val="3842892595"/>
                    </a:ext>
                  </a:extLst>
                </a:gridCol>
                <a:gridCol w="329184">
                  <a:extLst>
                    <a:ext uri="{9D8B030D-6E8A-4147-A177-3AD203B41FA5}">
                      <a16:colId xmlns:a16="http://schemas.microsoft.com/office/drawing/2014/main" val="3555342469"/>
                    </a:ext>
                  </a:extLst>
                </a:gridCol>
                <a:gridCol w="329184">
                  <a:extLst>
                    <a:ext uri="{9D8B030D-6E8A-4147-A177-3AD203B41FA5}">
                      <a16:colId xmlns:a16="http://schemas.microsoft.com/office/drawing/2014/main" val="3239133852"/>
                    </a:ext>
                  </a:extLst>
                </a:gridCol>
                <a:gridCol w="329184">
                  <a:extLst>
                    <a:ext uri="{9D8B030D-6E8A-4147-A177-3AD203B41FA5}">
                      <a16:colId xmlns:a16="http://schemas.microsoft.com/office/drawing/2014/main" val="1452007768"/>
                    </a:ext>
                  </a:extLst>
                </a:gridCol>
                <a:gridCol w="329184">
                  <a:extLst>
                    <a:ext uri="{9D8B030D-6E8A-4147-A177-3AD203B41FA5}">
                      <a16:colId xmlns:a16="http://schemas.microsoft.com/office/drawing/2014/main" val="1452635879"/>
                    </a:ext>
                  </a:extLst>
                </a:gridCol>
                <a:gridCol w="329184">
                  <a:extLst>
                    <a:ext uri="{9D8B030D-6E8A-4147-A177-3AD203B41FA5}">
                      <a16:colId xmlns:a16="http://schemas.microsoft.com/office/drawing/2014/main" val="2922846903"/>
                    </a:ext>
                  </a:extLst>
                </a:gridCol>
                <a:gridCol w="329184">
                  <a:extLst>
                    <a:ext uri="{9D8B030D-6E8A-4147-A177-3AD203B41FA5}">
                      <a16:colId xmlns:a16="http://schemas.microsoft.com/office/drawing/2014/main" val="1392823357"/>
                    </a:ext>
                  </a:extLst>
                </a:gridCol>
                <a:gridCol w="329184">
                  <a:extLst>
                    <a:ext uri="{9D8B030D-6E8A-4147-A177-3AD203B41FA5}">
                      <a16:colId xmlns:a16="http://schemas.microsoft.com/office/drawing/2014/main" val="492596522"/>
                    </a:ext>
                  </a:extLst>
                </a:gridCol>
                <a:gridCol w="329184">
                  <a:extLst>
                    <a:ext uri="{9D8B030D-6E8A-4147-A177-3AD203B41FA5}">
                      <a16:colId xmlns:a16="http://schemas.microsoft.com/office/drawing/2014/main" val="3107688957"/>
                    </a:ext>
                  </a:extLst>
                </a:gridCol>
                <a:gridCol w="329184">
                  <a:extLst>
                    <a:ext uri="{9D8B030D-6E8A-4147-A177-3AD203B41FA5}">
                      <a16:colId xmlns:a16="http://schemas.microsoft.com/office/drawing/2014/main" val="1265739163"/>
                    </a:ext>
                  </a:extLst>
                </a:gridCol>
                <a:gridCol w="370332">
                  <a:extLst>
                    <a:ext uri="{9D8B030D-6E8A-4147-A177-3AD203B41FA5}">
                      <a16:colId xmlns:a16="http://schemas.microsoft.com/office/drawing/2014/main" val="1849697417"/>
                    </a:ext>
                  </a:extLst>
                </a:gridCol>
                <a:gridCol w="370332">
                  <a:extLst>
                    <a:ext uri="{9D8B030D-6E8A-4147-A177-3AD203B41FA5}">
                      <a16:colId xmlns:a16="http://schemas.microsoft.com/office/drawing/2014/main" val="560007616"/>
                    </a:ext>
                  </a:extLst>
                </a:gridCol>
                <a:gridCol w="329184">
                  <a:extLst>
                    <a:ext uri="{9D8B030D-6E8A-4147-A177-3AD203B41FA5}">
                      <a16:colId xmlns:a16="http://schemas.microsoft.com/office/drawing/2014/main" val="2159746752"/>
                    </a:ext>
                  </a:extLst>
                </a:gridCol>
                <a:gridCol w="329184">
                  <a:extLst>
                    <a:ext uri="{9D8B030D-6E8A-4147-A177-3AD203B41FA5}">
                      <a16:colId xmlns:a16="http://schemas.microsoft.com/office/drawing/2014/main" val="1155597994"/>
                    </a:ext>
                  </a:extLst>
                </a:gridCol>
                <a:gridCol w="370332">
                  <a:extLst>
                    <a:ext uri="{9D8B030D-6E8A-4147-A177-3AD203B41FA5}">
                      <a16:colId xmlns:a16="http://schemas.microsoft.com/office/drawing/2014/main" val="399337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568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- 2018-03-16 11:00:33 </a:t>
                      </a:r>
                      <a:r>
                        <a:rPr kumimoji="0" lang="en-US" sz="1000" b="0" i="0" u="none" strike="noStrike" kern="1200" cap="none" spc="0" normalizeH="0" baseline="0" noProof="0">
                          <a:ln>
                            <a:noFill/>
                          </a:ln>
                          <a:solidFill>
                            <a:prstClr val="black"/>
                          </a:solidFill>
                          <a:effectLst/>
                          <a:uLnTx/>
                          <a:uFillTx/>
                          <a:latin typeface="+mn-lt"/>
                          <a:ea typeface="+mn-ea"/>
                          <a:cs typeface="+mn-cs"/>
                        </a:rPr>
                        <a:t> 
 What is it that makes Hilti so special to its customers? The answer to this question can be found in the many big and also small stories found on the construction sites of the world. These stories were generated together with our customers and partners or may simply be taken from the day-to-day activities of our team members. These moments have been collected in this year’s Company Report ➡ www.hilti-companyreport.com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6312144"/>
                  </a:ext>
                </a:extLst>
              </a:tr>
            </a:tbl>
          </a:graphicData>
        </a:graphic>
      </p:graphicFrame>
      <p:sp>
        <p:nvSpPr>
          <p:cNvPr id="4" name="Text Placeholder 3">
            <a:extLst>
              <a:ext uri="{FF2B5EF4-FFF2-40B4-BE49-F238E27FC236}">
                <a16:creationId xmlns:a16="http://schemas.microsoft.com/office/drawing/2014/main" id="{4E6CB64B-BF3F-4CD3-9A49-972C8748231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64927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2F1A1-51C0-420B-ACC6-2FFE86CE98C2}"/>
              </a:ext>
            </a:extLst>
          </p:cNvPr>
          <p:cNvSpPr>
            <a:spLocks noGrp="1"/>
          </p:cNvSpPr>
          <p:nvPr>
            <p:ph type="title"/>
          </p:nvPr>
        </p:nvSpPr>
        <p:spPr/>
        <p:txBody>
          <a:bodyPr/>
          <a:lstStyle/>
          <a:p>
            <a:r>
              <a:rPr lang="en-US"/>
              <a:t>Competitor Posts | PRO Global - 11 of 14</a:t>
            </a:r>
          </a:p>
        </p:txBody>
      </p:sp>
      <p:graphicFrame>
        <p:nvGraphicFramePr>
          <p:cNvPr id="5" name="Table Placeholder 4">
            <a:extLst>
              <a:ext uri="{FF2B5EF4-FFF2-40B4-BE49-F238E27FC236}">
                <a16:creationId xmlns:a16="http://schemas.microsoft.com/office/drawing/2014/main" id="{C2EDEF1F-2BA4-49BE-8C74-D1005B326B86}"/>
              </a:ext>
            </a:extLst>
          </p:cNvPr>
          <p:cNvGraphicFramePr>
            <a:graphicFrameLocks noGrp="1"/>
          </p:cNvGraphicFramePr>
          <p:nvPr>
            <p:ph type="tbl" sz="quarter" idx="13"/>
            <p:extLst>
              <p:ext uri="{D42A27DB-BD31-4B8C-83A1-F6EECF244321}">
                <p14:modId xmlns:p14="http://schemas.microsoft.com/office/powerpoint/2010/main" val="2944265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20772161"/>
                    </a:ext>
                  </a:extLst>
                </a:gridCol>
                <a:gridCol w="370332">
                  <a:extLst>
                    <a:ext uri="{9D8B030D-6E8A-4147-A177-3AD203B41FA5}">
                      <a16:colId xmlns:a16="http://schemas.microsoft.com/office/drawing/2014/main" val="1947179927"/>
                    </a:ext>
                  </a:extLst>
                </a:gridCol>
                <a:gridCol w="370332">
                  <a:extLst>
                    <a:ext uri="{9D8B030D-6E8A-4147-A177-3AD203B41FA5}">
                      <a16:colId xmlns:a16="http://schemas.microsoft.com/office/drawing/2014/main" val="2584232980"/>
                    </a:ext>
                  </a:extLst>
                </a:gridCol>
                <a:gridCol w="370332">
                  <a:extLst>
                    <a:ext uri="{9D8B030D-6E8A-4147-A177-3AD203B41FA5}">
                      <a16:colId xmlns:a16="http://schemas.microsoft.com/office/drawing/2014/main" val="1561949319"/>
                    </a:ext>
                  </a:extLst>
                </a:gridCol>
                <a:gridCol w="329184">
                  <a:extLst>
                    <a:ext uri="{9D8B030D-6E8A-4147-A177-3AD203B41FA5}">
                      <a16:colId xmlns:a16="http://schemas.microsoft.com/office/drawing/2014/main" val="2024500184"/>
                    </a:ext>
                  </a:extLst>
                </a:gridCol>
                <a:gridCol w="329184">
                  <a:extLst>
                    <a:ext uri="{9D8B030D-6E8A-4147-A177-3AD203B41FA5}">
                      <a16:colId xmlns:a16="http://schemas.microsoft.com/office/drawing/2014/main" val="671888057"/>
                    </a:ext>
                  </a:extLst>
                </a:gridCol>
                <a:gridCol w="329184">
                  <a:extLst>
                    <a:ext uri="{9D8B030D-6E8A-4147-A177-3AD203B41FA5}">
                      <a16:colId xmlns:a16="http://schemas.microsoft.com/office/drawing/2014/main" val="3441800959"/>
                    </a:ext>
                  </a:extLst>
                </a:gridCol>
                <a:gridCol w="329184">
                  <a:extLst>
                    <a:ext uri="{9D8B030D-6E8A-4147-A177-3AD203B41FA5}">
                      <a16:colId xmlns:a16="http://schemas.microsoft.com/office/drawing/2014/main" val="2984299674"/>
                    </a:ext>
                  </a:extLst>
                </a:gridCol>
                <a:gridCol w="329184">
                  <a:extLst>
                    <a:ext uri="{9D8B030D-6E8A-4147-A177-3AD203B41FA5}">
                      <a16:colId xmlns:a16="http://schemas.microsoft.com/office/drawing/2014/main" val="2273434464"/>
                    </a:ext>
                  </a:extLst>
                </a:gridCol>
                <a:gridCol w="329184">
                  <a:extLst>
                    <a:ext uri="{9D8B030D-6E8A-4147-A177-3AD203B41FA5}">
                      <a16:colId xmlns:a16="http://schemas.microsoft.com/office/drawing/2014/main" val="711587184"/>
                    </a:ext>
                  </a:extLst>
                </a:gridCol>
                <a:gridCol w="329184">
                  <a:extLst>
                    <a:ext uri="{9D8B030D-6E8A-4147-A177-3AD203B41FA5}">
                      <a16:colId xmlns:a16="http://schemas.microsoft.com/office/drawing/2014/main" val="2703734872"/>
                    </a:ext>
                  </a:extLst>
                </a:gridCol>
                <a:gridCol w="329184">
                  <a:extLst>
                    <a:ext uri="{9D8B030D-6E8A-4147-A177-3AD203B41FA5}">
                      <a16:colId xmlns:a16="http://schemas.microsoft.com/office/drawing/2014/main" val="1082750079"/>
                    </a:ext>
                  </a:extLst>
                </a:gridCol>
                <a:gridCol w="329184">
                  <a:extLst>
                    <a:ext uri="{9D8B030D-6E8A-4147-A177-3AD203B41FA5}">
                      <a16:colId xmlns:a16="http://schemas.microsoft.com/office/drawing/2014/main" val="341400325"/>
                    </a:ext>
                  </a:extLst>
                </a:gridCol>
                <a:gridCol w="370332">
                  <a:extLst>
                    <a:ext uri="{9D8B030D-6E8A-4147-A177-3AD203B41FA5}">
                      <a16:colId xmlns:a16="http://schemas.microsoft.com/office/drawing/2014/main" val="1626574413"/>
                    </a:ext>
                  </a:extLst>
                </a:gridCol>
                <a:gridCol w="370332">
                  <a:extLst>
                    <a:ext uri="{9D8B030D-6E8A-4147-A177-3AD203B41FA5}">
                      <a16:colId xmlns:a16="http://schemas.microsoft.com/office/drawing/2014/main" val="2188248009"/>
                    </a:ext>
                  </a:extLst>
                </a:gridCol>
                <a:gridCol w="329184">
                  <a:extLst>
                    <a:ext uri="{9D8B030D-6E8A-4147-A177-3AD203B41FA5}">
                      <a16:colId xmlns:a16="http://schemas.microsoft.com/office/drawing/2014/main" val="18785179"/>
                    </a:ext>
                  </a:extLst>
                </a:gridCol>
                <a:gridCol w="329184">
                  <a:extLst>
                    <a:ext uri="{9D8B030D-6E8A-4147-A177-3AD203B41FA5}">
                      <a16:colId xmlns:a16="http://schemas.microsoft.com/office/drawing/2014/main" val="3819875466"/>
                    </a:ext>
                  </a:extLst>
                </a:gridCol>
                <a:gridCol w="370332">
                  <a:extLst>
                    <a:ext uri="{9D8B030D-6E8A-4147-A177-3AD203B41FA5}">
                      <a16:colId xmlns:a16="http://schemas.microsoft.com/office/drawing/2014/main" val="3212229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73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- 2018-03-16 10:00:28 </a:t>
                      </a:r>
                      <a:r>
                        <a:rPr kumimoji="0" lang="en-US" sz="1000" b="0" i="0" u="none" strike="noStrike" kern="1200" cap="none" spc="0" normalizeH="0" baseline="0" noProof="0">
                          <a:ln>
                            <a:noFill/>
                          </a:ln>
                          <a:solidFill>
                            <a:prstClr val="black"/>
                          </a:solidFill>
                          <a:effectLst/>
                          <a:uLnTx/>
                          <a:uFillTx/>
                          <a:latin typeface="+mn-lt"/>
                          <a:ea typeface="+mn-ea"/>
                          <a:cs typeface="+mn-cs"/>
                        </a:rPr>
                        <a:t> 
 The Hilti Group surpassed its growth targets in the 2017 fiscal year. Sales rose by 10.8 percent to a total which exceeded the CHF 5 billion mark for the first time while operating profit (+15%) and net income (+10%) were also significantly higher than the previous year’s figures. More on http://hilti.link/KRo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5572530"/>
                  </a:ext>
                </a:extLst>
              </a:tr>
            </a:tbl>
          </a:graphicData>
        </a:graphic>
      </p:graphicFrame>
      <p:sp>
        <p:nvSpPr>
          <p:cNvPr id="4" name="Text Placeholder 3">
            <a:extLst>
              <a:ext uri="{FF2B5EF4-FFF2-40B4-BE49-F238E27FC236}">
                <a16:creationId xmlns:a16="http://schemas.microsoft.com/office/drawing/2014/main" id="{B5E904B9-A941-4C58-8364-AE82FCEC958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252886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5233D-AD28-409F-8096-B1D45A2911C7}"/>
              </a:ext>
            </a:extLst>
          </p:cNvPr>
          <p:cNvSpPr>
            <a:spLocks noGrp="1"/>
          </p:cNvSpPr>
          <p:nvPr>
            <p:ph type="title"/>
          </p:nvPr>
        </p:nvSpPr>
        <p:spPr/>
        <p:txBody>
          <a:bodyPr/>
          <a:lstStyle/>
          <a:p>
            <a:r>
              <a:rPr lang="en-US"/>
              <a:t>Competitor Posts | PRO Global - 12 of 14</a:t>
            </a:r>
          </a:p>
        </p:txBody>
      </p:sp>
      <p:graphicFrame>
        <p:nvGraphicFramePr>
          <p:cNvPr id="5" name="Table Placeholder 4">
            <a:extLst>
              <a:ext uri="{FF2B5EF4-FFF2-40B4-BE49-F238E27FC236}">
                <a16:creationId xmlns:a16="http://schemas.microsoft.com/office/drawing/2014/main" id="{B59174A3-65A1-4A8C-900F-8E85E1F915DB}"/>
              </a:ext>
            </a:extLst>
          </p:cNvPr>
          <p:cNvGraphicFramePr>
            <a:graphicFrameLocks noGrp="1"/>
          </p:cNvGraphicFramePr>
          <p:nvPr>
            <p:ph type="tbl" sz="quarter" idx="13"/>
            <p:extLst>
              <p:ext uri="{D42A27DB-BD31-4B8C-83A1-F6EECF244321}">
                <p14:modId xmlns:p14="http://schemas.microsoft.com/office/powerpoint/2010/main" val="3308501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19325731"/>
                    </a:ext>
                  </a:extLst>
                </a:gridCol>
                <a:gridCol w="370332">
                  <a:extLst>
                    <a:ext uri="{9D8B030D-6E8A-4147-A177-3AD203B41FA5}">
                      <a16:colId xmlns:a16="http://schemas.microsoft.com/office/drawing/2014/main" val="242338501"/>
                    </a:ext>
                  </a:extLst>
                </a:gridCol>
                <a:gridCol w="370332">
                  <a:extLst>
                    <a:ext uri="{9D8B030D-6E8A-4147-A177-3AD203B41FA5}">
                      <a16:colId xmlns:a16="http://schemas.microsoft.com/office/drawing/2014/main" val="958301900"/>
                    </a:ext>
                  </a:extLst>
                </a:gridCol>
                <a:gridCol w="370332">
                  <a:extLst>
                    <a:ext uri="{9D8B030D-6E8A-4147-A177-3AD203B41FA5}">
                      <a16:colId xmlns:a16="http://schemas.microsoft.com/office/drawing/2014/main" val="4003468391"/>
                    </a:ext>
                  </a:extLst>
                </a:gridCol>
                <a:gridCol w="329184">
                  <a:extLst>
                    <a:ext uri="{9D8B030D-6E8A-4147-A177-3AD203B41FA5}">
                      <a16:colId xmlns:a16="http://schemas.microsoft.com/office/drawing/2014/main" val="2417861799"/>
                    </a:ext>
                  </a:extLst>
                </a:gridCol>
                <a:gridCol w="329184">
                  <a:extLst>
                    <a:ext uri="{9D8B030D-6E8A-4147-A177-3AD203B41FA5}">
                      <a16:colId xmlns:a16="http://schemas.microsoft.com/office/drawing/2014/main" val="3467606503"/>
                    </a:ext>
                  </a:extLst>
                </a:gridCol>
                <a:gridCol w="329184">
                  <a:extLst>
                    <a:ext uri="{9D8B030D-6E8A-4147-A177-3AD203B41FA5}">
                      <a16:colId xmlns:a16="http://schemas.microsoft.com/office/drawing/2014/main" val="3144161149"/>
                    </a:ext>
                  </a:extLst>
                </a:gridCol>
                <a:gridCol w="329184">
                  <a:extLst>
                    <a:ext uri="{9D8B030D-6E8A-4147-A177-3AD203B41FA5}">
                      <a16:colId xmlns:a16="http://schemas.microsoft.com/office/drawing/2014/main" val="2876878646"/>
                    </a:ext>
                  </a:extLst>
                </a:gridCol>
                <a:gridCol w="329184">
                  <a:extLst>
                    <a:ext uri="{9D8B030D-6E8A-4147-A177-3AD203B41FA5}">
                      <a16:colId xmlns:a16="http://schemas.microsoft.com/office/drawing/2014/main" val="2826019551"/>
                    </a:ext>
                  </a:extLst>
                </a:gridCol>
                <a:gridCol w="329184">
                  <a:extLst>
                    <a:ext uri="{9D8B030D-6E8A-4147-A177-3AD203B41FA5}">
                      <a16:colId xmlns:a16="http://schemas.microsoft.com/office/drawing/2014/main" val="2582450882"/>
                    </a:ext>
                  </a:extLst>
                </a:gridCol>
                <a:gridCol w="329184">
                  <a:extLst>
                    <a:ext uri="{9D8B030D-6E8A-4147-A177-3AD203B41FA5}">
                      <a16:colId xmlns:a16="http://schemas.microsoft.com/office/drawing/2014/main" val="508739010"/>
                    </a:ext>
                  </a:extLst>
                </a:gridCol>
                <a:gridCol w="329184">
                  <a:extLst>
                    <a:ext uri="{9D8B030D-6E8A-4147-A177-3AD203B41FA5}">
                      <a16:colId xmlns:a16="http://schemas.microsoft.com/office/drawing/2014/main" val="2013742150"/>
                    </a:ext>
                  </a:extLst>
                </a:gridCol>
                <a:gridCol w="329184">
                  <a:extLst>
                    <a:ext uri="{9D8B030D-6E8A-4147-A177-3AD203B41FA5}">
                      <a16:colId xmlns:a16="http://schemas.microsoft.com/office/drawing/2014/main" val="230803853"/>
                    </a:ext>
                  </a:extLst>
                </a:gridCol>
                <a:gridCol w="370332">
                  <a:extLst>
                    <a:ext uri="{9D8B030D-6E8A-4147-A177-3AD203B41FA5}">
                      <a16:colId xmlns:a16="http://schemas.microsoft.com/office/drawing/2014/main" val="3005798849"/>
                    </a:ext>
                  </a:extLst>
                </a:gridCol>
                <a:gridCol w="370332">
                  <a:extLst>
                    <a:ext uri="{9D8B030D-6E8A-4147-A177-3AD203B41FA5}">
                      <a16:colId xmlns:a16="http://schemas.microsoft.com/office/drawing/2014/main" val="882424827"/>
                    </a:ext>
                  </a:extLst>
                </a:gridCol>
                <a:gridCol w="329184">
                  <a:extLst>
                    <a:ext uri="{9D8B030D-6E8A-4147-A177-3AD203B41FA5}">
                      <a16:colId xmlns:a16="http://schemas.microsoft.com/office/drawing/2014/main" val="2252992712"/>
                    </a:ext>
                  </a:extLst>
                </a:gridCol>
                <a:gridCol w="329184">
                  <a:extLst>
                    <a:ext uri="{9D8B030D-6E8A-4147-A177-3AD203B41FA5}">
                      <a16:colId xmlns:a16="http://schemas.microsoft.com/office/drawing/2014/main" val="3163384972"/>
                    </a:ext>
                  </a:extLst>
                </a:gridCol>
                <a:gridCol w="370332">
                  <a:extLst>
                    <a:ext uri="{9D8B030D-6E8A-4147-A177-3AD203B41FA5}">
                      <a16:colId xmlns:a16="http://schemas.microsoft.com/office/drawing/2014/main" val="1273508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7645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- 2018-03-15 13:00:50 </a:t>
                      </a:r>
                      <a:r>
                        <a:rPr kumimoji="0" lang="en-US" sz="1000" b="0" i="0" u="none" strike="noStrike" kern="1200" cap="none" spc="0" normalizeH="0" baseline="0" noProof="0">
                          <a:ln>
                            <a:noFill/>
                          </a:ln>
                          <a:solidFill>
                            <a:prstClr val="black"/>
                          </a:solidFill>
                          <a:effectLst/>
                          <a:uLnTx/>
                          <a:uFillTx/>
                          <a:latin typeface="+mn-lt"/>
                          <a:ea typeface="+mn-ea"/>
                          <a:cs typeface="+mn-cs"/>
                        </a:rPr>
                        <a:t> 
 Another one fights the dust 😉🎶Just add a dust removal system to your Hilti breaker to get rid of it! Less dust - more safety! 🙌🏼
Do you work with our dust removal system and can share some experiences? 👇🏼
-----
Pic by @romanyvdmoezel. Thanks for sharing this awesome shot with us! 
Featured tool: Hilti TE 700-AVR demolition hammer and Dust removal system TE-DRS-B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6393139"/>
                  </a:ext>
                </a:extLst>
              </a:tr>
            </a:tbl>
          </a:graphicData>
        </a:graphic>
      </p:graphicFrame>
      <p:sp>
        <p:nvSpPr>
          <p:cNvPr id="4" name="Text Placeholder 3">
            <a:extLst>
              <a:ext uri="{FF2B5EF4-FFF2-40B4-BE49-F238E27FC236}">
                <a16:creationId xmlns:a16="http://schemas.microsoft.com/office/drawing/2014/main" id="{002BB96D-9FB1-42EA-BB7D-1DB9296D6C4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924956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7926B-9C4E-4846-AA47-D604916CA56E}"/>
              </a:ext>
            </a:extLst>
          </p:cNvPr>
          <p:cNvSpPr>
            <a:spLocks noGrp="1"/>
          </p:cNvSpPr>
          <p:nvPr>
            <p:ph type="title"/>
          </p:nvPr>
        </p:nvSpPr>
        <p:spPr/>
        <p:txBody>
          <a:bodyPr/>
          <a:lstStyle/>
          <a:p>
            <a:r>
              <a:rPr lang="en-US"/>
              <a:t>Competitor Posts | PRO Global - 13 of 14</a:t>
            </a:r>
          </a:p>
        </p:txBody>
      </p:sp>
      <p:graphicFrame>
        <p:nvGraphicFramePr>
          <p:cNvPr id="5" name="Table Placeholder 4">
            <a:extLst>
              <a:ext uri="{FF2B5EF4-FFF2-40B4-BE49-F238E27FC236}">
                <a16:creationId xmlns:a16="http://schemas.microsoft.com/office/drawing/2014/main" id="{E0809D08-B273-402B-9882-E62B638F70A5}"/>
              </a:ext>
            </a:extLst>
          </p:cNvPr>
          <p:cNvGraphicFramePr>
            <a:graphicFrameLocks noGrp="1"/>
          </p:cNvGraphicFramePr>
          <p:nvPr>
            <p:ph type="tbl" sz="quarter" idx="13"/>
            <p:extLst>
              <p:ext uri="{D42A27DB-BD31-4B8C-83A1-F6EECF244321}">
                <p14:modId xmlns:p14="http://schemas.microsoft.com/office/powerpoint/2010/main" val="1840549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38940289"/>
                    </a:ext>
                  </a:extLst>
                </a:gridCol>
                <a:gridCol w="370332">
                  <a:extLst>
                    <a:ext uri="{9D8B030D-6E8A-4147-A177-3AD203B41FA5}">
                      <a16:colId xmlns:a16="http://schemas.microsoft.com/office/drawing/2014/main" val="612709628"/>
                    </a:ext>
                  </a:extLst>
                </a:gridCol>
                <a:gridCol w="370332">
                  <a:extLst>
                    <a:ext uri="{9D8B030D-6E8A-4147-A177-3AD203B41FA5}">
                      <a16:colId xmlns:a16="http://schemas.microsoft.com/office/drawing/2014/main" val="1259251342"/>
                    </a:ext>
                  </a:extLst>
                </a:gridCol>
                <a:gridCol w="370332">
                  <a:extLst>
                    <a:ext uri="{9D8B030D-6E8A-4147-A177-3AD203B41FA5}">
                      <a16:colId xmlns:a16="http://schemas.microsoft.com/office/drawing/2014/main" val="2525102926"/>
                    </a:ext>
                  </a:extLst>
                </a:gridCol>
                <a:gridCol w="329184">
                  <a:extLst>
                    <a:ext uri="{9D8B030D-6E8A-4147-A177-3AD203B41FA5}">
                      <a16:colId xmlns:a16="http://schemas.microsoft.com/office/drawing/2014/main" val="2934373106"/>
                    </a:ext>
                  </a:extLst>
                </a:gridCol>
                <a:gridCol w="329184">
                  <a:extLst>
                    <a:ext uri="{9D8B030D-6E8A-4147-A177-3AD203B41FA5}">
                      <a16:colId xmlns:a16="http://schemas.microsoft.com/office/drawing/2014/main" val="3837938465"/>
                    </a:ext>
                  </a:extLst>
                </a:gridCol>
                <a:gridCol w="329184">
                  <a:extLst>
                    <a:ext uri="{9D8B030D-6E8A-4147-A177-3AD203B41FA5}">
                      <a16:colId xmlns:a16="http://schemas.microsoft.com/office/drawing/2014/main" val="4228653749"/>
                    </a:ext>
                  </a:extLst>
                </a:gridCol>
                <a:gridCol w="329184">
                  <a:extLst>
                    <a:ext uri="{9D8B030D-6E8A-4147-A177-3AD203B41FA5}">
                      <a16:colId xmlns:a16="http://schemas.microsoft.com/office/drawing/2014/main" val="3950674536"/>
                    </a:ext>
                  </a:extLst>
                </a:gridCol>
                <a:gridCol w="329184">
                  <a:extLst>
                    <a:ext uri="{9D8B030D-6E8A-4147-A177-3AD203B41FA5}">
                      <a16:colId xmlns:a16="http://schemas.microsoft.com/office/drawing/2014/main" val="3118737928"/>
                    </a:ext>
                  </a:extLst>
                </a:gridCol>
                <a:gridCol w="329184">
                  <a:extLst>
                    <a:ext uri="{9D8B030D-6E8A-4147-A177-3AD203B41FA5}">
                      <a16:colId xmlns:a16="http://schemas.microsoft.com/office/drawing/2014/main" val="3626145890"/>
                    </a:ext>
                  </a:extLst>
                </a:gridCol>
                <a:gridCol w="329184">
                  <a:extLst>
                    <a:ext uri="{9D8B030D-6E8A-4147-A177-3AD203B41FA5}">
                      <a16:colId xmlns:a16="http://schemas.microsoft.com/office/drawing/2014/main" val="545787770"/>
                    </a:ext>
                  </a:extLst>
                </a:gridCol>
                <a:gridCol w="329184">
                  <a:extLst>
                    <a:ext uri="{9D8B030D-6E8A-4147-A177-3AD203B41FA5}">
                      <a16:colId xmlns:a16="http://schemas.microsoft.com/office/drawing/2014/main" val="1252034491"/>
                    </a:ext>
                  </a:extLst>
                </a:gridCol>
                <a:gridCol w="329184">
                  <a:extLst>
                    <a:ext uri="{9D8B030D-6E8A-4147-A177-3AD203B41FA5}">
                      <a16:colId xmlns:a16="http://schemas.microsoft.com/office/drawing/2014/main" val="3430477450"/>
                    </a:ext>
                  </a:extLst>
                </a:gridCol>
                <a:gridCol w="370332">
                  <a:extLst>
                    <a:ext uri="{9D8B030D-6E8A-4147-A177-3AD203B41FA5}">
                      <a16:colId xmlns:a16="http://schemas.microsoft.com/office/drawing/2014/main" val="2554067417"/>
                    </a:ext>
                  </a:extLst>
                </a:gridCol>
                <a:gridCol w="370332">
                  <a:extLst>
                    <a:ext uri="{9D8B030D-6E8A-4147-A177-3AD203B41FA5}">
                      <a16:colId xmlns:a16="http://schemas.microsoft.com/office/drawing/2014/main" val="3595156550"/>
                    </a:ext>
                  </a:extLst>
                </a:gridCol>
                <a:gridCol w="329184">
                  <a:extLst>
                    <a:ext uri="{9D8B030D-6E8A-4147-A177-3AD203B41FA5}">
                      <a16:colId xmlns:a16="http://schemas.microsoft.com/office/drawing/2014/main" val="2468676454"/>
                    </a:ext>
                  </a:extLst>
                </a:gridCol>
                <a:gridCol w="329184">
                  <a:extLst>
                    <a:ext uri="{9D8B030D-6E8A-4147-A177-3AD203B41FA5}">
                      <a16:colId xmlns:a16="http://schemas.microsoft.com/office/drawing/2014/main" val="38566421"/>
                    </a:ext>
                  </a:extLst>
                </a:gridCol>
                <a:gridCol w="370332">
                  <a:extLst>
                    <a:ext uri="{9D8B030D-6E8A-4147-A177-3AD203B41FA5}">
                      <a16:colId xmlns:a16="http://schemas.microsoft.com/office/drawing/2014/main" val="1230739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6586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- 2018-03-15 02:54:51 </a:t>
                      </a:r>
                      <a:r>
                        <a:rPr kumimoji="0" lang="en-US" sz="1000" b="0" i="0" u="none" strike="noStrike" kern="1200" cap="none" spc="0" normalizeH="0" baseline="0" noProof="0">
                          <a:ln>
                            <a:noFill/>
                          </a:ln>
                          <a:solidFill>
                            <a:prstClr val="black"/>
                          </a:solidFill>
                          <a:effectLst/>
                          <a:uLnTx/>
                          <a:uFillTx/>
                          <a:latin typeface="+mn-lt"/>
                          <a:ea typeface="+mn-ea"/>
                          <a:cs typeface="+mn-cs"/>
                        </a:rPr>
                        <a:t> 
 Makita has two new angle grinders powered by TWO 18V batteries for 36V power and performance. Both have Automatic Speed Change technology that adjusts torque and speed under load for optimum performance. You also get an electric brake, Electronic Torque Control, reduced vibration -- and no cords  #XAG12PT1 #XAG13PT1 #18VX2 #LXTadvantage #innovation #beastmode #makitausa #metalworking #metalwork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4438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- 2018-03-14 22:55:05 </a:t>
                      </a:r>
                      <a:r>
                        <a:rPr kumimoji="0" lang="en-US" sz="1000" b="0" i="0" u="none" strike="noStrike" kern="1200" cap="none" spc="0" normalizeH="0" baseline="0" noProof="0">
                          <a:ln>
                            <a:noFill/>
                          </a:ln>
                          <a:solidFill>
                            <a:prstClr val="black"/>
                          </a:solidFill>
                          <a:effectLst/>
                          <a:uLnTx/>
                          <a:uFillTx/>
                          <a:latin typeface="+mn-lt"/>
                          <a:ea typeface="+mn-ea"/>
                          <a:cs typeface="+mn-cs"/>
                        </a:rPr>
                        <a:t> 
 The first crash-tested modular storage rack for vans is here. Learn more about the DEWALT® ToughSystem® Van Racking Solution: http://bit.ly/2He80HI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1990541"/>
                  </a:ext>
                </a:extLst>
              </a:tr>
            </a:tbl>
          </a:graphicData>
        </a:graphic>
      </p:graphicFrame>
      <p:sp>
        <p:nvSpPr>
          <p:cNvPr id="4" name="Text Placeholder 3">
            <a:extLst>
              <a:ext uri="{FF2B5EF4-FFF2-40B4-BE49-F238E27FC236}">
                <a16:creationId xmlns:a16="http://schemas.microsoft.com/office/drawing/2014/main" id="{C548C87E-C55D-4828-8B44-B2EA537CC27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682194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2B5D6-9A4F-4502-B06F-F6A135D5D086}"/>
              </a:ext>
            </a:extLst>
          </p:cNvPr>
          <p:cNvSpPr>
            <a:spLocks noGrp="1"/>
          </p:cNvSpPr>
          <p:nvPr>
            <p:ph type="title"/>
          </p:nvPr>
        </p:nvSpPr>
        <p:spPr/>
        <p:txBody>
          <a:bodyPr/>
          <a:lstStyle/>
          <a:p>
            <a:r>
              <a:rPr lang="en-US"/>
              <a:t>Competitor Posts | PRO Global - 14 of 14</a:t>
            </a:r>
          </a:p>
        </p:txBody>
      </p:sp>
      <p:graphicFrame>
        <p:nvGraphicFramePr>
          <p:cNvPr id="5" name="Table Placeholder 4">
            <a:extLst>
              <a:ext uri="{FF2B5EF4-FFF2-40B4-BE49-F238E27FC236}">
                <a16:creationId xmlns:a16="http://schemas.microsoft.com/office/drawing/2014/main" id="{BA68C846-C7C7-40A6-B8BB-E7F59223A686}"/>
              </a:ext>
            </a:extLst>
          </p:cNvPr>
          <p:cNvGraphicFramePr>
            <a:graphicFrameLocks noGrp="1"/>
          </p:cNvGraphicFramePr>
          <p:nvPr>
            <p:ph type="tbl" sz="quarter" idx="13"/>
            <p:extLst>
              <p:ext uri="{D42A27DB-BD31-4B8C-83A1-F6EECF244321}">
                <p14:modId xmlns:p14="http://schemas.microsoft.com/office/powerpoint/2010/main" val="3904392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89992941"/>
                    </a:ext>
                  </a:extLst>
                </a:gridCol>
                <a:gridCol w="370332">
                  <a:extLst>
                    <a:ext uri="{9D8B030D-6E8A-4147-A177-3AD203B41FA5}">
                      <a16:colId xmlns:a16="http://schemas.microsoft.com/office/drawing/2014/main" val="1677649232"/>
                    </a:ext>
                  </a:extLst>
                </a:gridCol>
                <a:gridCol w="370332">
                  <a:extLst>
                    <a:ext uri="{9D8B030D-6E8A-4147-A177-3AD203B41FA5}">
                      <a16:colId xmlns:a16="http://schemas.microsoft.com/office/drawing/2014/main" val="718008695"/>
                    </a:ext>
                  </a:extLst>
                </a:gridCol>
                <a:gridCol w="370332">
                  <a:extLst>
                    <a:ext uri="{9D8B030D-6E8A-4147-A177-3AD203B41FA5}">
                      <a16:colId xmlns:a16="http://schemas.microsoft.com/office/drawing/2014/main" val="968842007"/>
                    </a:ext>
                  </a:extLst>
                </a:gridCol>
                <a:gridCol w="329184">
                  <a:extLst>
                    <a:ext uri="{9D8B030D-6E8A-4147-A177-3AD203B41FA5}">
                      <a16:colId xmlns:a16="http://schemas.microsoft.com/office/drawing/2014/main" val="3621528455"/>
                    </a:ext>
                  </a:extLst>
                </a:gridCol>
                <a:gridCol w="329184">
                  <a:extLst>
                    <a:ext uri="{9D8B030D-6E8A-4147-A177-3AD203B41FA5}">
                      <a16:colId xmlns:a16="http://schemas.microsoft.com/office/drawing/2014/main" val="299291969"/>
                    </a:ext>
                  </a:extLst>
                </a:gridCol>
                <a:gridCol w="329184">
                  <a:extLst>
                    <a:ext uri="{9D8B030D-6E8A-4147-A177-3AD203B41FA5}">
                      <a16:colId xmlns:a16="http://schemas.microsoft.com/office/drawing/2014/main" val="2806128893"/>
                    </a:ext>
                  </a:extLst>
                </a:gridCol>
                <a:gridCol w="329184">
                  <a:extLst>
                    <a:ext uri="{9D8B030D-6E8A-4147-A177-3AD203B41FA5}">
                      <a16:colId xmlns:a16="http://schemas.microsoft.com/office/drawing/2014/main" val="3228541118"/>
                    </a:ext>
                  </a:extLst>
                </a:gridCol>
                <a:gridCol w="329184">
                  <a:extLst>
                    <a:ext uri="{9D8B030D-6E8A-4147-A177-3AD203B41FA5}">
                      <a16:colId xmlns:a16="http://schemas.microsoft.com/office/drawing/2014/main" val="1867637217"/>
                    </a:ext>
                  </a:extLst>
                </a:gridCol>
                <a:gridCol w="329184">
                  <a:extLst>
                    <a:ext uri="{9D8B030D-6E8A-4147-A177-3AD203B41FA5}">
                      <a16:colId xmlns:a16="http://schemas.microsoft.com/office/drawing/2014/main" val="3543161357"/>
                    </a:ext>
                  </a:extLst>
                </a:gridCol>
                <a:gridCol w="329184">
                  <a:extLst>
                    <a:ext uri="{9D8B030D-6E8A-4147-A177-3AD203B41FA5}">
                      <a16:colId xmlns:a16="http://schemas.microsoft.com/office/drawing/2014/main" val="2834166839"/>
                    </a:ext>
                  </a:extLst>
                </a:gridCol>
                <a:gridCol w="329184">
                  <a:extLst>
                    <a:ext uri="{9D8B030D-6E8A-4147-A177-3AD203B41FA5}">
                      <a16:colId xmlns:a16="http://schemas.microsoft.com/office/drawing/2014/main" val="780253405"/>
                    </a:ext>
                  </a:extLst>
                </a:gridCol>
                <a:gridCol w="329184">
                  <a:extLst>
                    <a:ext uri="{9D8B030D-6E8A-4147-A177-3AD203B41FA5}">
                      <a16:colId xmlns:a16="http://schemas.microsoft.com/office/drawing/2014/main" val="2106750250"/>
                    </a:ext>
                  </a:extLst>
                </a:gridCol>
                <a:gridCol w="370332">
                  <a:extLst>
                    <a:ext uri="{9D8B030D-6E8A-4147-A177-3AD203B41FA5}">
                      <a16:colId xmlns:a16="http://schemas.microsoft.com/office/drawing/2014/main" val="3885775777"/>
                    </a:ext>
                  </a:extLst>
                </a:gridCol>
                <a:gridCol w="370332">
                  <a:extLst>
                    <a:ext uri="{9D8B030D-6E8A-4147-A177-3AD203B41FA5}">
                      <a16:colId xmlns:a16="http://schemas.microsoft.com/office/drawing/2014/main" val="1275601574"/>
                    </a:ext>
                  </a:extLst>
                </a:gridCol>
                <a:gridCol w="329184">
                  <a:extLst>
                    <a:ext uri="{9D8B030D-6E8A-4147-A177-3AD203B41FA5}">
                      <a16:colId xmlns:a16="http://schemas.microsoft.com/office/drawing/2014/main" val="4153714061"/>
                    </a:ext>
                  </a:extLst>
                </a:gridCol>
                <a:gridCol w="329184">
                  <a:extLst>
                    <a:ext uri="{9D8B030D-6E8A-4147-A177-3AD203B41FA5}">
                      <a16:colId xmlns:a16="http://schemas.microsoft.com/office/drawing/2014/main" val="3087433202"/>
                    </a:ext>
                  </a:extLst>
                </a:gridCol>
                <a:gridCol w="370332">
                  <a:extLst>
                    <a:ext uri="{9D8B030D-6E8A-4147-A177-3AD203B41FA5}">
                      <a16:colId xmlns:a16="http://schemas.microsoft.com/office/drawing/2014/main" val="2955585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3505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- 2018-03-14 09:00:10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you can use an adapter to convert your DCH in a DCH 180-SL slitter? 😉 There are many useful Hilti accessories to make your work safer and easier! Which one's your favorite? 👇🏼
-----
Pic by @pluri_ingenieria. Thanks for sharing this awesome shot with us! 
Featured tool: DCH-EX 180-SL Slitting Adapter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7382651"/>
                  </a:ext>
                </a:extLst>
              </a:tr>
            </a:tbl>
          </a:graphicData>
        </a:graphic>
      </p:graphicFrame>
      <p:sp>
        <p:nvSpPr>
          <p:cNvPr id="4" name="Text Placeholder 3">
            <a:extLst>
              <a:ext uri="{FF2B5EF4-FFF2-40B4-BE49-F238E27FC236}">
                <a16:creationId xmlns:a16="http://schemas.microsoft.com/office/drawing/2014/main" id="{78B3B398-60B8-432C-AF00-F86A5A5E087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837870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2810</Words>
  <Application>Microsoft Office PowerPoint</Application>
  <PresentationFormat>On-screen Show (4:3)</PresentationFormat>
  <Paragraphs>1377</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ＭＳ Ｐゴシック</vt:lpstr>
      <vt:lpstr>Calibri</vt:lpstr>
      <vt:lpstr>Arial</vt:lpstr>
      <vt:lpstr>quintly_template</vt:lpstr>
      <vt:lpstr>Facebook</vt:lpstr>
      <vt:lpstr>Facebook Key Metrics Table | PRO Global</vt:lpstr>
      <vt:lpstr>Facebook Reach | PRO Global</vt:lpstr>
      <vt:lpstr>Facebook Page Post Reach Table | PRO Global</vt:lpstr>
      <vt:lpstr>Facebook Impressions | PRO Global</vt:lpstr>
      <vt:lpstr>Fans (Competitors) | PRO Global</vt:lpstr>
      <vt:lpstr>Facebook User Posts | PRO Global</vt:lpstr>
      <vt:lpstr>Facebook Response Times | PRO Global</vt:lpstr>
      <vt:lpstr>Facebook User Posts Table | PRO Global - 1 of 7</vt:lpstr>
      <vt:lpstr>Facebook User Posts Table | PRO Global - 2 of 7</vt:lpstr>
      <vt:lpstr>Facebook User Posts Table | PRO Global - 3 of 7</vt:lpstr>
      <vt:lpstr>Facebook User Posts Table | PRO Global - 4 of 7</vt:lpstr>
      <vt:lpstr>Facebook User Posts Table | PRO Global - 5 of 7</vt:lpstr>
      <vt:lpstr>Facebook User Posts Table | PRO Global - 6 of 7</vt:lpstr>
      <vt:lpstr>Facebook User Posts Table | PRO Global - 7 of 7</vt:lpstr>
      <vt:lpstr>Key Metrics Table (Competitors) | PRO Global - 1 of 2</vt:lpstr>
      <vt:lpstr>Key Metrics Table (Competitors) | PRO Global - 2 of 2</vt:lpstr>
      <vt:lpstr>Interactions Distribution (Competitors) | PRO Global</vt:lpstr>
      <vt:lpstr>Post Type Distribution Per Profile (Competitors)  | PRO Global</vt:lpstr>
      <vt:lpstr>User Posts Table (Competitors) | PRO Global - 1 of 5</vt:lpstr>
      <vt:lpstr>User Posts Table (Competitors) | PRO Global - 2 of 5</vt:lpstr>
      <vt:lpstr>User Posts Table (Competitors) | PRO Global - 3 of 5</vt:lpstr>
      <vt:lpstr>User Posts Table (Competitors) | PRO Global - 4 of 5</vt:lpstr>
      <vt:lpstr>User Posts Table (Competitors) | PRO Global - 5 of 5</vt:lpstr>
      <vt:lpstr>Competitor Posts | PRO Global - 1 of 14</vt:lpstr>
      <vt:lpstr>Competitor Posts | PRO Global - 2 of 14</vt:lpstr>
      <vt:lpstr>Competitor Posts | PRO Global - 3 of 14</vt:lpstr>
      <vt:lpstr>Competitor Posts | PRO Global - 4 of 14</vt:lpstr>
      <vt:lpstr>Competitor Posts | PRO Global - 5 of 14</vt:lpstr>
      <vt:lpstr>Competitor Posts | PRO Global - 6 of 14</vt:lpstr>
      <vt:lpstr>Competitor Posts | PRO Global - 7 of 14</vt:lpstr>
      <vt:lpstr>Competitor Posts | PRO Global - 8 of 14</vt:lpstr>
      <vt:lpstr>Competitor Posts | PRO Global - 9 of 14</vt:lpstr>
      <vt:lpstr>Competitor Posts | PRO Global - 10 of 14</vt:lpstr>
      <vt:lpstr>Competitor Posts | PRO Global - 11 of 14</vt:lpstr>
      <vt:lpstr>Competitor Posts | PRO Global - 12 of 14</vt:lpstr>
      <vt:lpstr>Competitor Posts | PRO Global - 13 of 14</vt:lpstr>
      <vt:lpstr>Competitor Posts | PRO Global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2018-06-14T22:51:14Z</dcterms:created>
  <dcterms:modified xsi:type="dcterms:W3CDTF">2018-06-14T22:52:54Z</dcterms:modified>
</cp:coreProperties>
</file>