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2" r:id="rId16"/>
    <p:sldId id="273" r:id="rId17"/>
    <p:sldId id="274" r:id="rId18"/>
    <p:sldId id="275"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
      <p:font typeface="Cordia New" panose="020B0304020202020204" pitchFamily="34" charset="-34"/>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8.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32</c:v>
                </c:pt>
                <c:pt idx="1">
                  <c:v>26</c:v>
                </c:pt>
                <c:pt idx="2">
                  <c:v>39</c:v>
                </c:pt>
                <c:pt idx="3">
                  <c:v>40</c:v>
                </c:pt>
                <c:pt idx="4">
                  <c:v>51</c:v>
                </c:pt>
                <c:pt idx="5">
                  <c:v>31</c:v>
                </c:pt>
                <c:pt idx="6">
                  <c:v>26</c:v>
                </c:pt>
                <c:pt idx="7">
                  <c:v>15</c:v>
                </c:pt>
                <c:pt idx="8">
                  <c:v>27</c:v>
                </c:pt>
                <c:pt idx="9">
                  <c:v>31</c:v>
                </c:pt>
                <c:pt idx="10">
                  <c:v>25</c:v>
                </c:pt>
                <c:pt idx="11">
                  <c:v>21</c:v>
                </c:pt>
                <c:pt idx="12">
                  <c:v>23</c:v>
                </c:pt>
                <c:pt idx="13">
                  <c:v>23</c:v>
                </c:pt>
                <c:pt idx="14">
                  <c:v>26</c:v>
                </c:pt>
                <c:pt idx="15">
                  <c:v>26</c:v>
                </c:pt>
                <c:pt idx="16">
                  <c:v>30</c:v>
                </c:pt>
                <c:pt idx="17">
                  <c:v>30</c:v>
                </c:pt>
                <c:pt idx="18">
                  <c:v>18</c:v>
                </c:pt>
                <c:pt idx="19">
                  <c:v>63</c:v>
                </c:pt>
                <c:pt idx="20">
                  <c:v>35</c:v>
                </c:pt>
                <c:pt idx="21">
                  <c:v>36</c:v>
                </c:pt>
                <c:pt idx="22">
                  <c:v>39</c:v>
                </c:pt>
                <c:pt idx="23">
                  <c:v>31</c:v>
                </c:pt>
                <c:pt idx="24">
                  <c:v>28</c:v>
                </c:pt>
                <c:pt idx="25">
                  <c:v>28</c:v>
                </c:pt>
                <c:pt idx="26">
                  <c:v>36</c:v>
                </c:pt>
                <c:pt idx="27">
                  <c:v>23</c:v>
                </c:pt>
                <c:pt idx="28">
                  <c:v>26</c:v>
                </c:pt>
                <c:pt idx="29">
                  <c:v>16</c:v>
                </c:pt>
              </c:numCache>
            </c:numRef>
          </c:val>
          <c:smooth val="0"/>
          <c:extLst>
            <c:ext xmlns:c16="http://schemas.microsoft.com/office/drawing/2014/chart" uri="{C3380CC4-5D6E-409C-BE32-E72D297353CC}">
              <c16:uniqueId val="{00000000-985F-4827-9B3A-BCF00A3DA091}"/>
            </c:ext>
          </c:extLst>
        </c:ser>
        <c:dLbls>
          <c:showLegendKey val="0"/>
          <c:showVal val="0"/>
          <c:showCatName val="0"/>
          <c:showSerName val="0"/>
          <c:showPercent val="0"/>
          <c:showBubbleSize val="0"/>
        </c:dLbls>
        <c:smooth val="0"/>
        <c:axId val="347107200"/>
        <c:axId val="347108840"/>
      </c:lineChart>
      <c:dateAx>
        <c:axId val="34710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08840"/>
        <c:crosses val="autoZero"/>
        <c:auto val="1"/>
        <c:lblOffset val="100"/>
        <c:baseTimeUnit val="days"/>
      </c:dateAx>
      <c:valAx>
        <c:axId val="34710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0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426</c:v>
                </c:pt>
                <c:pt idx="1">
                  <c:v>302</c:v>
                </c:pt>
                <c:pt idx="2">
                  <c:v>605</c:v>
                </c:pt>
                <c:pt idx="3">
                  <c:v>409</c:v>
                </c:pt>
                <c:pt idx="4">
                  <c:v>583</c:v>
                </c:pt>
                <c:pt idx="5">
                  <c:v>401</c:v>
                </c:pt>
                <c:pt idx="6">
                  <c:v>280</c:v>
                </c:pt>
                <c:pt idx="7">
                  <c:v>191</c:v>
                </c:pt>
                <c:pt idx="8">
                  <c:v>237</c:v>
                </c:pt>
                <c:pt idx="9">
                  <c:v>352</c:v>
                </c:pt>
                <c:pt idx="10">
                  <c:v>155</c:v>
                </c:pt>
                <c:pt idx="11">
                  <c:v>259</c:v>
                </c:pt>
                <c:pt idx="12">
                  <c:v>175</c:v>
                </c:pt>
                <c:pt idx="13">
                  <c:v>87</c:v>
                </c:pt>
                <c:pt idx="14">
                  <c:v>318</c:v>
                </c:pt>
                <c:pt idx="15">
                  <c:v>93</c:v>
                </c:pt>
                <c:pt idx="16">
                  <c:v>180</c:v>
                </c:pt>
                <c:pt idx="17">
                  <c:v>336</c:v>
                </c:pt>
                <c:pt idx="18">
                  <c:v>141</c:v>
                </c:pt>
                <c:pt idx="19">
                  <c:v>377</c:v>
                </c:pt>
                <c:pt idx="20">
                  <c:v>202</c:v>
                </c:pt>
                <c:pt idx="21">
                  <c:v>411</c:v>
                </c:pt>
                <c:pt idx="22">
                  <c:v>443</c:v>
                </c:pt>
                <c:pt idx="23">
                  <c:v>166</c:v>
                </c:pt>
                <c:pt idx="24">
                  <c:v>364</c:v>
                </c:pt>
                <c:pt idx="25">
                  <c:v>202</c:v>
                </c:pt>
                <c:pt idx="26">
                  <c:v>437</c:v>
                </c:pt>
                <c:pt idx="27">
                  <c:v>193</c:v>
                </c:pt>
                <c:pt idx="28">
                  <c:v>244</c:v>
                </c:pt>
                <c:pt idx="29">
                  <c:v>149</c:v>
                </c:pt>
              </c:numCache>
            </c:numRef>
          </c:val>
          <c:smooth val="0"/>
          <c:extLst>
            <c:ext xmlns:c16="http://schemas.microsoft.com/office/drawing/2014/chart" uri="{C3380CC4-5D6E-409C-BE32-E72D297353CC}">
              <c16:uniqueId val="{00000000-1C00-44EF-9543-21A22E8533B0}"/>
            </c:ext>
          </c:extLst>
        </c:ser>
        <c:dLbls>
          <c:showLegendKey val="0"/>
          <c:showVal val="0"/>
          <c:showCatName val="0"/>
          <c:showSerName val="0"/>
          <c:showPercent val="0"/>
          <c:showBubbleSize val="0"/>
        </c:dLbls>
        <c:smooth val="0"/>
        <c:axId val="349524032"/>
        <c:axId val="349517472"/>
      </c:lineChart>
      <c:dateAx>
        <c:axId val="34952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7472"/>
        <c:crosses val="autoZero"/>
        <c:auto val="1"/>
        <c:lblOffset val="100"/>
        <c:baseTimeUnit val="days"/>
      </c:dateAx>
      <c:valAx>
        <c:axId val="34951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2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1064</c:v>
                </c:pt>
                <c:pt idx="1">
                  <c:v>649</c:v>
                </c:pt>
                <c:pt idx="2">
                  <c:v>451</c:v>
                </c:pt>
                <c:pt idx="3">
                  <c:v>436</c:v>
                </c:pt>
                <c:pt idx="4">
                  <c:v>439</c:v>
                </c:pt>
                <c:pt idx="5">
                  <c:v>371</c:v>
                </c:pt>
                <c:pt idx="6">
                  <c:v>342</c:v>
                </c:pt>
                <c:pt idx="7">
                  <c:v>316</c:v>
                </c:pt>
                <c:pt idx="8">
                  <c:v>395</c:v>
                </c:pt>
                <c:pt idx="9">
                  <c:v>459</c:v>
                </c:pt>
                <c:pt idx="10">
                  <c:v>404</c:v>
                </c:pt>
                <c:pt idx="11">
                  <c:v>330</c:v>
                </c:pt>
                <c:pt idx="12">
                  <c:v>407</c:v>
                </c:pt>
                <c:pt idx="13">
                  <c:v>504</c:v>
                </c:pt>
                <c:pt idx="14">
                  <c:v>536</c:v>
                </c:pt>
                <c:pt idx="15">
                  <c:v>440</c:v>
                </c:pt>
                <c:pt idx="16">
                  <c:v>500</c:v>
                </c:pt>
                <c:pt idx="17">
                  <c:v>358</c:v>
                </c:pt>
                <c:pt idx="18">
                  <c:v>350</c:v>
                </c:pt>
                <c:pt idx="19">
                  <c:v>499</c:v>
                </c:pt>
                <c:pt idx="20">
                  <c:v>487</c:v>
                </c:pt>
                <c:pt idx="21">
                  <c:v>398</c:v>
                </c:pt>
                <c:pt idx="22">
                  <c:v>453</c:v>
                </c:pt>
                <c:pt idx="23">
                  <c:v>473</c:v>
                </c:pt>
                <c:pt idx="24">
                  <c:v>528</c:v>
                </c:pt>
                <c:pt idx="25">
                  <c:v>365</c:v>
                </c:pt>
                <c:pt idx="26">
                  <c:v>419</c:v>
                </c:pt>
                <c:pt idx="27">
                  <c:v>336</c:v>
                </c:pt>
                <c:pt idx="28">
                  <c:v>357</c:v>
                </c:pt>
                <c:pt idx="29">
                  <c:v>350</c:v>
                </c:pt>
              </c:numCache>
            </c:numRef>
          </c:val>
          <c:smooth val="0"/>
          <c:extLst>
            <c:ext xmlns:c16="http://schemas.microsoft.com/office/drawing/2014/chart" uri="{C3380CC4-5D6E-409C-BE32-E72D297353CC}">
              <c16:uniqueId val="{00000000-810D-4DEE-A0F8-D1F6FAF3E984}"/>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239</c:v>
                </c:pt>
                <c:pt idx="1">
                  <c:v>183</c:v>
                </c:pt>
                <c:pt idx="2">
                  <c:v>96</c:v>
                </c:pt>
                <c:pt idx="3">
                  <c:v>42</c:v>
                </c:pt>
                <c:pt idx="4">
                  <c:v>253</c:v>
                </c:pt>
                <c:pt idx="5">
                  <c:v>160</c:v>
                </c:pt>
                <c:pt idx="6">
                  <c:v>90</c:v>
                </c:pt>
                <c:pt idx="7">
                  <c:v>67</c:v>
                </c:pt>
                <c:pt idx="8">
                  <c:v>207</c:v>
                </c:pt>
                <c:pt idx="9">
                  <c:v>149</c:v>
                </c:pt>
                <c:pt idx="10">
                  <c:v>148</c:v>
                </c:pt>
                <c:pt idx="11">
                  <c:v>58</c:v>
                </c:pt>
                <c:pt idx="12">
                  <c:v>64</c:v>
                </c:pt>
                <c:pt idx="13">
                  <c:v>290</c:v>
                </c:pt>
                <c:pt idx="14">
                  <c:v>177</c:v>
                </c:pt>
                <c:pt idx="15">
                  <c:v>137</c:v>
                </c:pt>
                <c:pt idx="16">
                  <c:v>307</c:v>
                </c:pt>
                <c:pt idx="17">
                  <c:v>943</c:v>
                </c:pt>
                <c:pt idx="18">
                  <c:v>1075</c:v>
                </c:pt>
                <c:pt idx="19">
                  <c:v>1179</c:v>
                </c:pt>
                <c:pt idx="20">
                  <c:v>1110</c:v>
                </c:pt>
                <c:pt idx="21">
                  <c:v>1119</c:v>
                </c:pt>
                <c:pt idx="22">
                  <c:v>866</c:v>
                </c:pt>
                <c:pt idx="23">
                  <c:v>660</c:v>
                </c:pt>
                <c:pt idx="24">
                  <c:v>779</c:v>
                </c:pt>
                <c:pt idx="25">
                  <c:v>749</c:v>
                </c:pt>
                <c:pt idx="26">
                  <c:v>794</c:v>
                </c:pt>
                <c:pt idx="27">
                  <c:v>778</c:v>
                </c:pt>
                <c:pt idx="28">
                  <c:v>942</c:v>
                </c:pt>
                <c:pt idx="29">
                  <c:v>767</c:v>
                </c:pt>
              </c:numCache>
            </c:numRef>
          </c:val>
          <c:smooth val="0"/>
          <c:extLst>
            <c:ext xmlns:c16="http://schemas.microsoft.com/office/drawing/2014/chart" uri="{C3380CC4-5D6E-409C-BE32-E72D297353CC}">
              <c16:uniqueId val="{00000001-810D-4DEE-A0F8-D1F6FAF3E984}"/>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12</c:v>
                </c:pt>
                <c:pt idx="1">
                  <c:v>18</c:v>
                </c:pt>
                <c:pt idx="2">
                  <c:v>29</c:v>
                </c:pt>
                <c:pt idx="3">
                  <c:v>33</c:v>
                </c:pt>
                <c:pt idx="4">
                  <c:v>30</c:v>
                </c:pt>
                <c:pt idx="5">
                  <c:v>36</c:v>
                </c:pt>
                <c:pt idx="6">
                  <c:v>16</c:v>
                </c:pt>
                <c:pt idx="7">
                  <c:v>24</c:v>
                </c:pt>
                <c:pt idx="8">
                  <c:v>50</c:v>
                </c:pt>
                <c:pt idx="9">
                  <c:v>28</c:v>
                </c:pt>
                <c:pt idx="10">
                  <c:v>23</c:v>
                </c:pt>
                <c:pt idx="11">
                  <c:v>21</c:v>
                </c:pt>
                <c:pt idx="12">
                  <c:v>33</c:v>
                </c:pt>
                <c:pt idx="13">
                  <c:v>32</c:v>
                </c:pt>
                <c:pt idx="14">
                  <c:v>23</c:v>
                </c:pt>
                <c:pt idx="15">
                  <c:v>36</c:v>
                </c:pt>
                <c:pt idx="16">
                  <c:v>47</c:v>
                </c:pt>
                <c:pt idx="17">
                  <c:v>36</c:v>
                </c:pt>
                <c:pt idx="18">
                  <c:v>23</c:v>
                </c:pt>
                <c:pt idx="19">
                  <c:v>16</c:v>
                </c:pt>
                <c:pt idx="20">
                  <c:v>15</c:v>
                </c:pt>
                <c:pt idx="21">
                  <c:v>8</c:v>
                </c:pt>
                <c:pt idx="22">
                  <c:v>5</c:v>
                </c:pt>
                <c:pt idx="23">
                  <c:v>17</c:v>
                </c:pt>
                <c:pt idx="24">
                  <c:v>-6</c:v>
                </c:pt>
                <c:pt idx="25">
                  <c:v>6</c:v>
                </c:pt>
                <c:pt idx="26">
                  <c:v>11</c:v>
                </c:pt>
                <c:pt idx="27">
                  <c:v>9</c:v>
                </c:pt>
                <c:pt idx="28">
                  <c:v>42</c:v>
                </c:pt>
                <c:pt idx="29">
                  <c:v>42</c:v>
                </c:pt>
              </c:numCache>
            </c:numRef>
          </c:val>
          <c:smooth val="0"/>
          <c:extLst>
            <c:ext xmlns:c16="http://schemas.microsoft.com/office/drawing/2014/chart" uri="{C3380CC4-5D6E-409C-BE32-E72D297353CC}">
              <c16:uniqueId val="{00000002-810D-4DEE-A0F8-D1F6FAF3E984}"/>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135</c:v>
                </c:pt>
                <c:pt idx="1">
                  <c:v>178</c:v>
                </c:pt>
                <c:pt idx="2">
                  <c:v>75</c:v>
                </c:pt>
                <c:pt idx="3">
                  <c:v>147</c:v>
                </c:pt>
                <c:pt idx="4">
                  <c:v>391</c:v>
                </c:pt>
                <c:pt idx="5">
                  <c:v>197</c:v>
                </c:pt>
                <c:pt idx="6">
                  <c:v>391</c:v>
                </c:pt>
                <c:pt idx="7">
                  <c:v>156</c:v>
                </c:pt>
                <c:pt idx="8">
                  <c:v>167</c:v>
                </c:pt>
                <c:pt idx="9">
                  <c:v>241</c:v>
                </c:pt>
                <c:pt idx="10">
                  <c:v>190</c:v>
                </c:pt>
                <c:pt idx="11">
                  <c:v>192</c:v>
                </c:pt>
                <c:pt idx="12">
                  <c:v>242</c:v>
                </c:pt>
                <c:pt idx="13">
                  <c:v>453</c:v>
                </c:pt>
                <c:pt idx="14">
                  <c:v>412</c:v>
                </c:pt>
                <c:pt idx="15">
                  <c:v>307</c:v>
                </c:pt>
                <c:pt idx="16">
                  <c:v>519</c:v>
                </c:pt>
                <c:pt idx="17">
                  <c:v>280</c:v>
                </c:pt>
                <c:pt idx="18">
                  <c:v>425</c:v>
                </c:pt>
                <c:pt idx="19">
                  <c:v>629</c:v>
                </c:pt>
                <c:pt idx="20">
                  <c:v>2202</c:v>
                </c:pt>
                <c:pt idx="21">
                  <c:v>1133</c:v>
                </c:pt>
                <c:pt idx="22">
                  <c:v>592</c:v>
                </c:pt>
                <c:pt idx="23">
                  <c:v>420</c:v>
                </c:pt>
                <c:pt idx="24">
                  <c:v>381</c:v>
                </c:pt>
                <c:pt idx="25">
                  <c:v>404</c:v>
                </c:pt>
                <c:pt idx="26">
                  <c:v>782</c:v>
                </c:pt>
                <c:pt idx="27">
                  <c:v>1073</c:v>
                </c:pt>
                <c:pt idx="28">
                  <c:v>939</c:v>
                </c:pt>
                <c:pt idx="29">
                  <c:v>1018</c:v>
                </c:pt>
              </c:numCache>
            </c:numRef>
          </c:val>
          <c:smooth val="0"/>
          <c:extLst>
            <c:ext xmlns:c16="http://schemas.microsoft.com/office/drawing/2014/chart" uri="{C3380CC4-5D6E-409C-BE32-E72D297353CC}">
              <c16:uniqueId val="{00000003-810D-4DEE-A0F8-D1F6FAF3E984}"/>
            </c:ext>
          </c:extLst>
        </c:ser>
        <c:dLbls>
          <c:showLegendKey val="0"/>
          <c:showVal val="0"/>
          <c:showCatName val="0"/>
          <c:showSerName val="0"/>
          <c:showPercent val="0"/>
          <c:showBubbleSize val="0"/>
        </c:dLbls>
        <c:smooth val="0"/>
        <c:axId val="349522392"/>
        <c:axId val="349518456"/>
      </c:lineChart>
      <c:dateAx>
        <c:axId val="34952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8456"/>
        <c:crosses val="autoZero"/>
        <c:auto val="1"/>
        <c:lblOffset val="100"/>
        <c:baseTimeUnit val="days"/>
      </c:dateAx>
      <c:valAx>
        <c:axId val="34951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2</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815-4F34-94C4-40926E9EABD4}"/>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2</c:v>
                </c:pt>
                <c:pt idx="1">
                  <c:v>3</c:v>
                </c:pt>
                <c:pt idx="2">
                  <c:v>0</c:v>
                </c:pt>
                <c:pt idx="3">
                  <c:v>0</c:v>
                </c:pt>
                <c:pt idx="4">
                  <c:v>1</c:v>
                </c:pt>
                <c:pt idx="5">
                  <c:v>0</c:v>
                </c:pt>
                <c:pt idx="6">
                  <c:v>2</c:v>
                </c:pt>
                <c:pt idx="7">
                  <c:v>2</c:v>
                </c:pt>
                <c:pt idx="8">
                  <c:v>1</c:v>
                </c:pt>
                <c:pt idx="9">
                  <c:v>1</c:v>
                </c:pt>
                <c:pt idx="10">
                  <c:v>0</c:v>
                </c:pt>
                <c:pt idx="11">
                  <c:v>3</c:v>
                </c:pt>
                <c:pt idx="12">
                  <c:v>3</c:v>
                </c:pt>
                <c:pt idx="13">
                  <c:v>1</c:v>
                </c:pt>
                <c:pt idx="14">
                  <c:v>0</c:v>
                </c:pt>
                <c:pt idx="15">
                  <c:v>0</c:v>
                </c:pt>
                <c:pt idx="16">
                  <c:v>1</c:v>
                </c:pt>
                <c:pt idx="17">
                  <c:v>0</c:v>
                </c:pt>
                <c:pt idx="18">
                  <c:v>0</c:v>
                </c:pt>
                <c:pt idx="19">
                  <c:v>0</c:v>
                </c:pt>
                <c:pt idx="20">
                  <c:v>0</c:v>
                </c:pt>
                <c:pt idx="21">
                  <c:v>3</c:v>
                </c:pt>
                <c:pt idx="22">
                  <c:v>1</c:v>
                </c:pt>
                <c:pt idx="23">
                  <c:v>0</c:v>
                </c:pt>
                <c:pt idx="24">
                  <c:v>2</c:v>
                </c:pt>
                <c:pt idx="25">
                  <c:v>0</c:v>
                </c:pt>
                <c:pt idx="26">
                  <c:v>0</c:v>
                </c:pt>
                <c:pt idx="27">
                  <c:v>1</c:v>
                </c:pt>
                <c:pt idx="28">
                  <c:v>0</c:v>
                </c:pt>
                <c:pt idx="29">
                  <c:v>1</c:v>
                </c:pt>
              </c:numCache>
            </c:numRef>
          </c:val>
          <c:smooth val="0"/>
          <c:extLst>
            <c:ext xmlns:c16="http://schemas.microsoft.com/office/drawing/2014/chart" uri="{C3380CC4-5D6E-409C-BE32-E72D297353CC}">
              <c16:uniqueId val="{00000001-5815-4F34-94C4-40926E9EABD4}"/>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1</c:v>
                </c:pt>
                <c:pt idx="1">
                  <c:v>0</c:v>
                </c:pt>
                <c:pt idx="2">
                  <c:v>1</c:v>
                </c:pt>
                <c:pt idx="3">
                  <c:v>0</c:v>
                </c:pt>
                <c:pt idx="4">
                  <c:v>0</c:v>
                </c:pt>
                <c:pt idx="5">
                  <c:v>1</c:v>
                </c:pt>
                <c:pt idx="6">
                  <c:v>2</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1</c:v>
                </c:pt>
                <c:pt idx="22">
                  <c:v>0</c:v>
                </c:pt>
                <c:pt idx="23">
                  <c:v>0</c:v>
                </c:pt>
                <c:pt idx="24">
                  <c:v>0</c:v>
                </c:pt>
                <c:pt idx="25">
                  <c:v>0</c:v>
                </c:pt>
                <c:pt idx="26">
                  <c:v>0</c:v>
                </c:pt>
                <c:pt idx="27">
                  <c:v>1</c:v>
                </c:pt>
                <c:pt idx="28">
                  <c:v>0</c:v>
                </c:pt>
                <c:pt idx="29">
                  <c:v>2</c:v>
                </c:pt>
              </c:numCache>
            </c:numRef>
          </c:val>
          <c:smooth val="0"/>
          <c:extLst>
            <c:ext xmlns:c16="http://schemas.microsoft.com/office/drawing/2014/chart" uri="{C3380CC4-5D6E-409C-BE32-E72D297353CC}">
              <c16:uniqueId val="{00000002-5815-4F34-94C4-40926E9EABD4}"/>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5815-4F34-94C4-40926E9EABD4}"/>
            </c:ext>
          </c:extLst>
        </c:ser>
        <c:dLbls>
          <c:showLegendKey val="0"/>
          <c:showVal val="0"/>
          <c:showCatName val="0"/>
          <c:showSerName val="0"/>
          <c:showPercent val="0"/>
          <c:showBubbleSize val="0"/>
        </c:dLbls>
        <c:smooth val="0"/>
        <c:axId val="385533344"/>
        <c:axId val="385529736"/>
      </c:lineChart>
      <c:dateAx>
        <c:axId val="38553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29736"/>
        <c:crosses val="autoZero"/>
        <c:auto val="1"/>
        <c:lblOffset val="100"/>
        <c:baseTimeUnit val="days"/>
      </c:dateAx>
      <c:valAx>
        <c:axId val="38552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3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07F-4612-876B-7B3C11D7E52D}"/>
            </c:ext>
          </c:extLst>
        </c:ser>
        <c:ser>
          <c:idx val="1"/>
          <c:order val="1"/>
          <c:tx>
            <c:strRef>
              <c:f>Sheet1!$C$1</c:f>
              <c:strCache>
                <c:ptCount val="1"/>
                <c:pt idx="0">
                  <c:v>DEWALT</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0</c:v>
                </c:pt>
                <c:pt idx="2">
                  <c:v>2</c:v>
                </c:pt>
                <c:pt idx="3">
                  <c:v>2</c:v>
                </c:pt>
                <c:pt idx="4">
                  <c:v>8</c:v>
                </c:pt>
              </c:numCache>
            </c:numRef>
          </c:val>
          <c:extLst>
            <c:ext xmlns:c16="http://schemas.microsoft.com/office/drawing/2014/chart" uri="{C3380CC4-5D6E-409C-BE32-E72D297353CC}">
              <c16:uniqueId val="{00000001-007F-4612-876B-7B3C11D7E52D}"/>
            </c:ext>
          </c:extLst>
        </c:ser>
        <c:ser>
          <c:idx val="2"/>
          <c:order val="2"/>
          <c:tx>
            <c:strRef>
              <c:f>Sheet1!$D$1</c:f>
              <c:strCache>
                <c:ptCount val="1"/>
                <c:pt idx="0">
                  <c:v>Makita Tools USA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2-007F-4612-876B-7B3C11D7E52D}"/>
            </c:ext>
          </c:extLst>
        </c:ser>
        <c:ser>
          <c:idx val="3"/>
          <c:order val="3"/>
          <c:tx>
            <c:strRef>
              <c:f>Sheet1!$E$1</c:f>
              <c:strCache>
                <c:ptCount val="1"/>
                <c:pt idx="0">
                  <c:v>Bosch Professional Power Tools and Accessories Global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007F-4612-876B-7B3C11D7E52D}"/>
            </c:ext>
          </c:extLst>
        </c:ser>
        <c:dLbls>
          <c:showLegendKey val="0"/>
          <c:showVal val="0"/>
          <c:showCatName val="0"/>
          <c:showSerName val="0"/>
          <c:showPercent val="0"/>
          <c:showBubbleSize val="0"/>
        </c:dLbls>
        <c:gapWidth val="219"/>
        <c:overlap val="-27"/>
        <c:axId val="385531376"/>
        <c:axId val="385527112"/>
      </c:barChart>
      <c:catAx>
        <c:axId val="38553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27112"/>
        <c:crosses val="autoZero"/>
        <c:auto val="1"/>
        <c:lblAlgn val="ctr"/>
        <c:lblOffset val="100"/>
        <c:noMultiLvlLbl val="0"/>
      </c:catAx>
      <c:valAx>
        <c:axId val="38552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3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2013</c:v>
                </c:pt>
                <c:pt idx="1">
                  <c:v>9282</c:v>
                </c:pt>
                <c:pt idx="2">
                  <c:v>76</c:v>
                </c:pt>
                <c:pt idx="3">
                  <c:v>0</c:v>
                </c:pt>
              </c:numCache>
            </c:numRef>
          </c:val>
          <c:extLst>
            <c:ext xmlns:c16="http://schemas.microsoft.com/office/drawing/2014/chart" uri="{C3380CC4-5D6E-409C-BE32-E72D297353CC}">
              <c16:uniqueId val="{00000000-7B38-446E-BCCD-C07380F252BD}"/>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68</c:v>
                </c:pt>
                <c:pt idx="1">
                  <c:v>395</c:v>
                </c:pt>
                <c:pt idx="2">
                  <c:v>1</c:v>
                </c:pt>
                <c:pt idx="3">
                  <c:v>0</c:v>
                </c:pt>
              </c:numCache>
            </c:numRef>
          </c:val>
          <c:extLst>
            <c:ext xmlns:c16="http://schemas.microsoft.com/office/drawing/2014/chart" uri="{C3380CC4-5D6E-409C-BE32-E72D297353CC}">
              <c16:uniqueId val="{00000001-7B38-446E-BCCD-C07380F252BD}"/>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Sheet1!$D$2:$D$5</c:f>
              <c:numCache>
                <c:formatCode>General</c:formatCode>
                <c:ptCount val="4"/>
                <c:pt idx="0">
                  <c:v>1</c:v>
                </c:pt>
                <c:pt idx="1">
                  <c:v>50</c:v>
                </c:pt>
                <c:pt idx="2">
                  <c:v>0</c:v>
                </c:pt>
                <c:pt idx="3">
                  <c:v>0</c:v>
                </c:pt>
              </c:numCache>
            </c:numRef>
          </c:val>
          <c:extLst>
            <c:ext xmlns:c16="http://schemas.microsoft.com/office/drawing/2014/chart" uri="{C3380CC4-5D6E-409C-BE32-E72D297353CC}">
              <c16:uniqueId val="{00000002-7B38-446E-BCCD-C07380F252BD}"/>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Sheet1!$E$2:$E$5</c:f>
              <c:numCache>
                <c:formatCode>General</c:formatCode>
                <c:ptCount val="4"/>
                <c:pt idx="0">
                  <c:v>12</c:v>
                </c:pt>
                <c:pt idx="1">
                  <c:v>319</c:v>
                </c:pt>
                <c:pt idx="2">
                  <c:v>0</c:v>
                </c:pt>
                <c:pt idx="3">
                  <c:v>0</c:v>
                </c:pt>
              </c:numCache>
            </c:numRef>
          </c:val>
          <c:extLst>
            <c:ext xmlns:c16="http://schemas.microsoft.com/office/drawing/2014/chart" uri="{C3380CC4-5D6E-409C-BE32-E72D297353CC}">
              <c16:uniqueId val="{00000003-7B38-446E-BCCD-C07380F252BD}"/>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7B38-446E-BCCD-C07380F252BD}"/>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Sheet1!$G$2:$G$5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5-7B38-446E-BCCD-C07380F252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Sheet1!$H$2:$H$5</c:f>
              <c:numCache>
                <c:formatCode>General</c:formatCode>
                <c:ptCount val="4"/>
                <c:pt idx="0">
                  <c:v>105</c:v>
                </c:pt>
                <c:pt idx="1">
                  <c:v>2198</c:v>
                </c:pt>
                <c:pt idx="2">
                  <c:v>2</c:v>
                </c:pt>
                <c:pt idx="3">
                  <c:v>0</c:v>
                </c:pt>
              </c:numCache>
            </c:numRef>
          </c:val>
          <c:extLst>
            <c:ext xmlns:c16="http://schemas.microsoft.com/office/drawing/2014/chart" uri="{C3380CC4-5D6E-409C-BE32-E72D297353CC}">
              <c16:uniqueId val="{00000006-7B38-446E-BCCD-C07380F252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Sheet1!$I$2:$I$5</c:f>
              <c:numCache>
                <c:formatCode>General</c:formatCode>
                <c:ptCount val="4"/>
                <c:pt idx="0">
                  <c:v>319</c:v>
                </c:pt>
                <c:pt idx="1">
                  <c:v>1529</c:v>
                </c:pt>
                <c:pt idx="2">
                  <c:v>32</c:v>
                </c:pt>
                <c:pt idx="3">
                  <c:v>0</c:v>
                </c:pt>
              </c:numCache>
            </c:numRef>
          </c:val>
          <c:extLst>
            <c:ext xmlns:c16="http://schemas.microsoft.com/office/drawing/2014/chart" uri="{C3380CC4-5D6E-409C-BE32-E72D297353CC}">
              <c16:uniqueId val="{00000007-7B38-446E-BCCD-C07380F252BD}"/>
            </c:ext>
          </c:extLst>
        </c:ser>
        <c:dLbls>
          <c:showLegendKey val="0"/>
          <c:showVal val="0"/>
          <c:showCatName val="0"/>
          <c:showSerName val="0"/>
          <c:showPercent val="0"/>
          <c:showBubbleSize val="0"/>
        </c:dLbls>
        <c:gapWidth val="150"/>
        <c:overlap val="100"/>
        <c:axId val="220941168"/>
        <c:axId val="220939856"/>
      </c:barChart>
      <c:catAx>
        <c:axId val="22094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939856"/>
        <c:crosses val="autoZero"/>
        <c:auto val="1"/>
        <c:lblAlgn val="ctr"/>
        <c:lblOffset val="100"/>
        <c:noMultiLvlLbl val="0"/>
      </c:catAx>
      <c:valAx>
        <c:axId val="220939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94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14</c:v>
                </c:pt>
                <c:pt idx="1">
                  <c:v>7</c:v>
                </c:pt>
                <c:pt idx="2">
                  <c:v>0</c:v>
                </c:pt>
                <c:pt idx="3">
                  <c:v>0</c:v>
                </c:pt>
              </c:numCache>
            </c:numRef>
          </c:val>
          <c:extLst>
            <c:ext xmlns:c16="http://schemas.microsoft.com/office/drawing/2014/chart" uri="{C3380CC4-5D6E-409C-BE32-E72D297353CC}">
              <c16:uniqueId val="{00000000-D7DB-47D8-9F1A-9E2A1F9EF767}"/>
            </c:ext>
          </c:extLst>
        </c:ser>
        <c:ser>
          <c:idx val="1"/>
          <c:order val="1"/>
          <c:tx>
            <c:strRef>
              <c:f>Sheet1!$C$1</c:f>
              <c:strCache>
                <c:ptCount val="1"/>
                <c:pt idx="0">
                  <c:v>Video</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6</c:v>
                </c:pt>
                <c:pt idx="1">
                  <c:v>6</c:v>
                </c:pt>
                <c:pt idx="2">
                  <c:v>1</c:v>
                </c:pt>
                <c:pt idx="3">
                  <c:v>0</c:v>
                </c:pt>
              </c:numCache>
            </c:numRef>
          </c:val>
          <c:extLst>
            <c:ext xmlns:c16="http://schemas.microsoft.com/office/drawing/2014/chart" uri="{C3380CC4-5D6E-409C-BE32-E72D297353CC}">
              <c16:uniqueId val="{00000001-D7DB-47D8-9F1A-9E2A1F9EF767}"/>
            </c:ext>
          </c:extLst>
        </c:ser>
        <c:dLbls>
          <c:showLegendKey val="0"/>
          <c:showVal val="0"/>
          <c:showCatName val="0"/>
          <c:showSerName val="0"/>
          <c:showPercent val="0"/>
          <c:showBubbleSize val="0"/>
        </c:dLbls>
        <c:gapWidth val="150"/>
        <c:overlap val="100"/>
        <c:axId val="220886064"/>
        <c:axId val="220882456"/>
      </c:barChart>
      <c:catAx>
        <c:axId val="22088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82456"/>
        <c:crosses val="autoZero"/>
        <c:auto val="1"/>
        <c:lblAlgn val="ctr"/>
        <c:lblOffset val="100"/>
        <c:noMultiLvlLbl val="0"/>
      </c:catAx>
      <c:valAx>
        <c:axId val="220882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8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B604-F490-401C-896D-2C405E37CCD3}"/>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F1EA98D-1D87-4869-BA05-DD14BBA89A38}"/>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534034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B8C9-47C5-4702-9C2A-A7D570022972}"/>
              </a:ext>
            </a:extLst>
          </p:cNvPr>
          <p:cNvSpPr>
            <a:spLocks noGrp="1"/>
          </p:cNvSpPr>
          <p:nvPr>
            <p:ph type="title"/>
          </p:nvPr>
        </p:nvSpPr>
        <p:spPr/>
        <p:txBody>
          <a:bodyPr/>
          <a:lstStyle/>
          <a:p>
            <a:r>
              <a:rPr lang="en-US"/>
              <a:t>Facebook Key Metrics Table | PRO Global</a:t>
            </a:r>
          </a:p>
        </p:txBody>
      </p:sp>
      <p:graphicFrame>
        <p:nvGraphicFramePr>
          <p:cNvPr id="5" name="Table Placeholder 4">
            <a:extLst>
              <a:ext uri="{FF2B5EF4-FFF2-40B4-BE49-F238E27FC236}">
                <a16:creationId xmlns:a16="http://schemas.microsoft.com/office/drawing/2014/main" id="{54E7C5FE-77E6-4C42-9846-828A037B9F4F}"/>
              </a:ext>
            </a:extLst>
          </p:cNvPr>
          <p:cNvGraphicFramePr>
            <a:graphicFrameLocks noGrp="1"/>
          </p:cNvGraphicFramePr>
          <p:nvPr>
            <p:ph type="tbl" sz="quarter" idx="13"/>
            <p:extLst>
              <p:ext uri="{D42A27DB-BD31-4B8C-83A1-F6EECF244321}">
                <p14:modId xmlns:p14="http://schemas.microsoft.com/office/powerpoint/2010/main" val="3046075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21128175"/>
                    </a:ext>
                  </a:extLst>
                </a:gridCol>
                <a:gridCol w="263347">
                  <a:extLst>
                    <a:ext uri="{9D8B030D-6E8A-4147-A177-3AD203B41FA5}">
                      <a16:colId xmlns:a16="http://schemas.microsoft.com/office/drawing/2014/main" val="1201099832"/>
                    </a:ext>
                  </a:extLst>
                </a:gridCol>
                <a:gridCol w="263347">
                  <a:extLst>
                    <a:ext uri="{9D8B030D-6E8A-4147-A177-3AD203B41FA5}">
                      <a16:colId xmlns:a16="http://schemas.microsoft.com/office/drawing/2014/main" val="294285649"/>
                    </a:ext>
                  </a:extLst>
                </a:gridCol>
                <a:gridCol w="263347">
                  <a:extLst>
                    <a:ext uri="{9D8B030D-6E8A-4147-A177-3AD203B41FA5}">
                      <a16:colId xmlns:a16="http://schemas.microsoft.com/office/drawing/2014/main" val="908189703"/>
                    </a:ext>
                  </a:extLst>
                </a:gridCol>
                <a:gridCol w="263347">
                  <a:extLst>
                    <a:ext uri="{9D8B030D-6E8A-4147-A177-3AD203B41FA5}">
                      <a16:colId xmlns:a16="http://schemas.microsoft.com/office/drawing/2014/main" val="596419803"/>
                    </a:ext>
                  </a:extLst>
                </a:gridCol>
                <a:gridCol w="263347">
                  <a:extLst>
                    <a:ext uri="{9D8B030D-6E8A-4147-A177-3AD203B41FA5}">
                      <a16:colId xmlns:a16="http://schemas.microsoft.com/office/drawing/2014/main" val="1620435897"/>
                    </a:ext>
                  </a:extLst>
                </a:gridCol>
                <a:gridCol w="263347">
                  <a:extLst>
                    <a:ext uri="{9D8B030D-6E8A-4147-A177-3AD203B41FA5}">
                      <a16:colId xmlns:a16="http://schemas.microsoft.com/office/drawing/2014/main" val="787544131"/>
                    </a:ext>
                  </a:extLst>
                </a:gridCol>
                <a:gridCol w="263347">
                  <a:extLst>
                    <a:ext uri="{9D8B030D-6E8A-4147-A177-3AD203B41FA5}">
                      <a16:colId xmlns:a16="http://schemas.microsoft.com/office/drawing/2014/main" val="1977972060"/>
                    </a:ext>
                  </a:extLst>
                </a:gridCol>
                <a:gridCol w="263347">
                  <a:extLst>
                    <a:ext uri="{9D8B030D-6E8A-4147-A177-3AD203B41FA5}">
                      <a16:colId xmlns:a16="http://schemas.microsoft.com/office/drawing/2014/main" val="3898793697"/>
                    </a:ext>
                  </a:extLst>
                </a:gridCol>
                <a:gridCol w="263347">
                  <a:extLst>
                    <a:ext uri="{9D8B030D-6E8A-4147-A177-3AD203B41FA5}">
                      <a16:colId xmlns:a16="http://schemas.microsoft.com/office/drawing/2014/main" val="341121503"/>
                    </a:ext>
                  </a:extLst>
                </a:gridCol>
                <a:gridCol w="263347">
                  <a:extLst>
                    <a:ext uri="{9D8B030D-6E8A-4147-A177-3AD203B41FA5}">
                      <a16:colId xmlns:a16="http://schemas.microsoft.com/office/drawing/2014/main" val="1208907309"/>
                    </a:ext>
                  </a:extLst>
                </a:gridCol>
                <a:gridCol w="263347">
                  <a:extLst>
                    <a:ext uri="{9D8B030D-6E8A-4147-A177-3AD203B41FA5}">
                      <a16:colId xmlns:a16="http://schemas.microsoft.com/office/drawing/2014/main" val="1336468737"/>
                    </a:ext>
                  </a:extLst>
                </a:gridCol>
                <a:gridCol w="263347">
                  <a:extLst>
                    <a:ext uri="{9D8B030D-6E8A-4147-A177-3AD203B41FA5}">
                      <a16:colId xmlns:a16="http://schemas.microsoft.com/office/drawing/2014/main" val="181089902"/>
                    </a:ext>
                  </a:extLst>
                </a:gridCol>
                <a:gridCol w="263347">
                  <a:extLst>
                    <a:ext uri="{9D8B030D-6E8A-4147-A177-3AD203B41FA5}">
                      <a16:colId xmlns:a16="http://schemas.microsoft.com/office/drawing/2014/main" val="573572331"/>
                    </a:ext>
                  </a:extLst>
                </a:gridCol>
                <a:gridCol w="263347">
                  <a:extLst>
                    <a:ext uri="{9D8B030D-6E8A-4147-A177-3AD203B41FA5}">
                      <a16:colId xmlns:a16="http://schemas.microsoft.com/office/drawing/2014/main" val="3594117570"/>
                    </a:ext>
                  </a:extLst>
                </a:gridCol>
                <a:gridCol w="263347">
                  <a:extLst>
                    <a:ext uri="{9D8B030D-6E8A-4147-A177-3AD203B41FA5}">
                      <a16:colId xmlns:a16="http://schemas.microsoft.com/office/drawing/2014/main" val="2069125"/>
                    </a:ext>
                  </a:extLst>
                </a:gridCol>
                <a:gridCol w="263347">
                  <a:extLst>
                    <a:ext uri="{9D8B030D-6E8A-4147-A177-3AD203B41FA5}">
                      <a16:colId xmlns:a16="http://schemas.microsoft.com/office/drawing/2014/main" val="2238812471"/>
                    </a:ext>
                  </a:extLst>
                </a:gridCol>
                <a:gridCol w="263347">
                  <a:extLst>
                    <a:ext uri="{9D8B030D-6E8A-4147-A177-3AD203B41FA5}">
                      <a16:colId xmlns:a16="http://schemas.microsoft.com/office/drawing/2014/main" val="2808936015"/>
                    </a:ext>
                  </a:extLst>
                </a:gridCol>
                <a:gridCol w="263347">
                  <a:extLst>
                    <a:ext uri="{9D8B030D-6E8A-4147-A177-3AD203B41FA5}">
                      <a16:colId xmlns:a16="http://schemas.microsoft.com/office/drawing/2014/main" val="2570476151"/>
                    </a:ext>
                  </a:extLst>
                </a:gridCol>
                <a:gridCol w="263347">
                  <a:extLst>
                    <a:ext uri="{9D8B030D-6E8A-4147-A177-3AD203B41FA5}">
                      <a16:colId xmlns:a16="http://schemas.microsoft.com/office/drawing/2014/main" val="4226624916"/>
                    </a:ext>
                  </a:extLst>
                </a:gridCol>
                <a:gridCol w="263347">
                  <a:extLst>
                    <a:ext uri="{9D8B030D-6E8A-4147-A177-3AD203B41FA5}">
                      <a16:colId xmlns:a16="http://schemas.microsoft.com/office/drawing/2014/main" val="3478845710"/>
                    </a:ext>
                  </a:extLst>
                </a:gridCol>
                <a:gridCol w="263347">
                  <a:extLst>
                    <a:ext uri="{9D8B030D-6E8A-4147-A177-3AD203B41FA5}">
                      <a16:colId xmlns:a16="http://schemas.microsoft.com/office/drawing/2014/main" val="3452611395"/>
                    </a:ext>
                  </a:extLst>
                </a:gridCol>
                <a:gridCol w="263347">
                  <a:extLst>
                    <a:ext uri="{9D8B030D-6E8A-4147-A177-3AD203B41FA5}">
                      <a16:colId xmlns:a16="http://schemas.microsoft.com/office/drawing/2014/main" val="2282026502"/>
                    </a:ext>
                  </a:extLst>
                </a:gridCol>
                <a:gridCol w="263347">
                  <a:extLst>
                    <a:ext uri="{9D8B030D-6E8A-4147-A177-3AD203B41FA5}">
                      <a16:colId xmlns:a16="http://schemas.microsoft.com/office/drawing/2014/main" val="3212152979"/>
                    </a:ext>
                  </a:extLst>
                </a:gridCol>
                <a:gridCol w="263347">
                  <a:extLst>
                    <a:ext uri="{9D8B030D-6E8A-4147-A177-3AD203B41FA5}">
                      <a16:colId xmlns:a16="http://schemas.microsoft.com/office/drawing/2014/main" val="342395965"/>
                    </a:ext>
                  </a:extLst>
                </a:gridCol>
                <a:gridCol w="263347">
                  <a:extLst>
                    <a:ext uri="{9D8B030D-6E8A-4147-A177-3AD203B41FA5}">
                      <a16:colId xmlns:a16="http://schemas.microsoft.com/office/drawing/2014/main" val="4054716168"/>
                    </a:ext>
                  </a:extLst>
                </a:gridCol>
                <a:gridCol w="263347">
                  <a:extLst>
                    <a:ext uri="{9D8B030D-6E8A-4147-A177-3AD203B41FA5}">
                      <a16:colId xmlns:a16="http://schemas.microsoft.com/office/drawing/2014/main" val="2560308898"/>
                    </a:ext>
                  </a:extLst>
                </a:gridCol>
                <a:gridCol w="263347">
                  <a:extLst>
                    <a:ext uri="{9D8B030D-6E8A-4147-A177-3AD203B41FA5}">
                      <a16:colId xmlns:a16="http://schemas.microsoft.com/office/drawing/2014/main" val="1552037470"/>
                    </a:ext>
                  </a:extLst>
                </a:gridCol>
                <a:gridCol w="263347">
                  <a:extLst>
                    <a:ext uri="{9D8B030D-6E8A-4147-A177-3AD203B41FA5}">
                      <a16:colId xmlns:a16="http://schemas.microsoft.com/office/drawing/2014/main" val="3591114454"/>
                    </a:ext>
                  </a:extLst>
                </a:gridCol>
                <a:gridCol w="263347">
                  <a:extLst>
                    <a:ext uri="{9D8B030D-6E8A-4147-A177-3AD203B41FA5}">
                      <a16:colId xmlns:a16="http://schemas.microsoft.com/office/drawing/2014/main" val="1382163017"/>
                    </a:ext>
                  </a:extLst>
                </a:gridCol>
                <a:gridCol w="263347">
                  <a:extLst>
                    <a:ext uri="{9D8B030D-6E8A-4147-A177-3AD203B41FA5}">
                      <a16:colId xmlns:a16="http://schemas.microsoft.com/office/drawing/2014/main" val="14520112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102642899"/>
                  </a:ext>
                </a:extLst>
              </a:tr>
              <a:tr h="370840">
                <a:tc>
                  <a:txBody>
                    <a:bodyPr/>
                    <a:lstStyle/>
                    <a:p>
                      <a:r>
                        <a:rPr lang="en-US" sz="1000"/>
                        <a:t>Bosch Professional Power Tools and Accessories Global</a:t>
                      </a:r>
                    </a:p>
                  </a:txBody>
                  <a:tcPr/>
                </a:tc>
                <a:tc>
                  <a:txBody>
                    <a:bodyPr/>
                    <a:lstStyle/>
                    <a:p>
                      <a:r>
                        <a:rPr lang="en-US" sz="1000"/>
                        <a:t>62826</a:t>
                      </a:r>
                    </a:p>
                  </a:txBody>
                  <a:tcPr/>
                </a:tc>
                <a:tc>
                  <a:txBody>
                    <a:bodyPr/>
                    <a:lstStyle/>
                    <a:p>
                      <a:r>
                        <a:rPr lang="en-US" sz="1000"/>
                        <a:t>712</a:t>
                      </a:r>
                    </a:p>
                  </a:txBody>
                  <a:tcPr/>
                </a:tc>
                <a:tc>
                  <a:txBody>
                    <a:bodyPr/>
                    <a:lstStyle/>
                    <a:p>
                      <a:r>
                        <a:rPr lang="en-US" sz="1000"/>
                        <a:t>416</a:t>
                      </a:r>
                    </a:p>
                  </a:txBody>
                  <a:tcPr/>
                </a:tc>
                <a:tc>
                  <a:txBody>
                    <a:bodyPr/>
                    <a:lstStyle/>
                    <a:p>
                      <a:r>
                        <a:rPr lang="en-US" sz="1000"/>
                        <a:t>220</a:t>
                      </a:r>
                    </a:p>
                  </a:txBody>
                  <a:tcPr/>
                </a:tc>
                <a:tc>
                  <a:txBody>
                    <a:bodyPr/>
                    <a:lstStyle/>
                    <a:p>
                      <a:r>
                        <a:rPr lang="en-US" sz="1000"/>
                        <a:t>45312.5</a:t>
                      </a:r>
                    </a:p>
                  </a:txBody>
                  <a:tcPr/>
                </a:tc>
                <a:tc>
                  <a:txBody>
                    <a:bodyPr/>
                    <a:lstStyle/>
                    <a:p>
                      <a:r>
                        <a:rPr lang="en-US" sz="1000"/>
                        <a:t>8718</a:t>
                      </a:r>
                    </a:p>
                  </a:txBody>
                  <a:tcPr/>
                </a:tc>
                <a:tc>
                  <a:txBody>
                    <a:bodyPr/>
                    <a:lstStyle/>
                    <a:p>
                      <a:r>
                        <a:rPr lang="en-US" sz="1000"/>
                        <a:t>0</a:t>
                      </a:r>
                    </a:p>
                  </a:txBody>
                  <a:tcPr/>
                </a:tc>
                <a:tc>
                  <a:txBody>
                    <a:bodyPr/>
                    <a:lstStyle/>
                    <a:p>
                      <a:r>
                        <a:rPr lang="en-US" sz="1000"/>
                        <a:t>8718</a:t>
                      </a:r>
                    </a:p>
                  </a:txBody>
                  <a:tcPr/>
                </a:tc>
                <a:tc>
                  <a:txBody>
                    <a:bodyPr/>
                    <a:lstStyle/>
                    <a:p>
                      <a:r>
                        <a:rPr lang="en-US" sz="1000"/>
                        <a:t>2.56 %</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124</a:t>
                      </a:r>
                    </a:p>
                  </a:txBody>
                  <a:tcPr/>
                </a:tc>
                <a:tc>
                  <a:txBody>
                    <a:bodyPr/>
                    <a:lstStyle/>
                    <a:p>
                      <a:r>
                        <a:rPr lang="en-US" sz="1000"/>
                        <a:t>0</a:t>
                      </a:r>
                    </a:p>
                  </a:txBody>
                  <a:tcPr/>
                </a:tc>
                <a:tc>
                  <a:txBody>
                    <a:bodyPr/>
                    <a:lstStyle/>
                    <a:p>
                      <a:r>
                        <a:rPr lang="en-US" sz="1000"/>
                        <a:t>84</a:t>
                      </a:r>
                    </a:p>
                  </a:txBody>
                  <a:tcPr/>
                </a:tc>
                <a:tc>
                  <a:txBody>
                    <a:bodyPr/>
                    <a:lstStyle/>
                    <a:p>
                      <a:r>
                        <a:rPr lang="en-US" sz="1000"/>
                        <a:t>0</a:t>
                      </a:r>
                    </a:p>
                  </a:txBody>
                  <a:tcPr/>
                </a:tc>
                <a:tc>
                  <a:txBody>
                    <a:bodyPr/>
                    <a:lstStyle/>
                    <a:p>
                      <a:r>
                        <a:rPr lang="en-US" sz="1000"/>
                        <a:t>40</a:t>
                      </a:r>
                    </a:p>
                  </a:txBody>
                  <a:tcPr/>
                </a:tc>
                <a:tc>
                  <a:txBody>
                    <a:bodyPr/>
                    <a:lstStyle/>
                    <a:p>
                      <a:r>
                        <a:rPr lang="en-US" sz="1000"/>
                        <a:t>0</a:t>
                      </a:r>
                    </a:p>
                  </a:txBody>
                  <a:tcPr/>
                </a:tc>
                <a:tc>
                  <a:txBody>
                    <a:bodyPr/>
                    <a:lstStyle/>
                    <a:p>
                      <a:r>
                        <a:rPr lang="en-US" sz="1000"/>
                        <a:t>37</a:t>
                      </a:r>
                    </a:p>
                  </a:txBody>
                  <a:tcPr/>
                </a:tc>
                <a:tc>
                  <a:txBody>
                    <a:bodyPr/>
                    <a:lstStyle/>
                    <a:p>
                      <a:r>
                        <a:rPr lang="en-US" sz="1000"/>
                        <a:t>33</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07529467"/>
                  </a:ext>
                </a:extLst>
              </a:tr>
            </a:tbl>
          </a:graphicData>
        </a:graphic>
      </p:graphicFrame>
      <p:sp>
        <p:nvSpPr>
          <p:cNvPr id="4" name="Text Placeholder 3">
            <a:extLst>
              <a:ext uri="{FF2B5EF4-FFF2-40B4-BE49-F238E27FC236}">
                <a16:creationId xmlns:a16="http://schemas.microsoft.com/office/drawing/2014/main" id="{84208D9D-DEC7-4059-B118-365EE8AF693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58920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373CC-1E0E-463D-8AA3-F00A68604596}"/>
              </a:ext>
            </a:extLst>
          </p:cNvPr>
          <p:cNvSpPr>
            <a:spLocks noGrp="1"/>
          </p:cNvSpPr>
          <p:nvPr>
            <p:ph type="title"/>
          </p:nvPr>
        </p:nvSpPr>
        <p:spPr/>
        <p:txBody>
          <a:bodyPr/>
          <a:lstStyle/>
          <a:p>
            <a:r>
              <a:rPr lang="en-US"/>
              <a:t>Facebook Reach | PRO Global</a:t>
            </a:r>
          </a:p>
        </p:txBody>
      </p:sp>
      <p:graphicFrame>
        <p:nvGraphicFramePr>
          <p:cNvPr id="6" name="Chart Placeholder 5">
            <a:extLst>
              <a:ext uri="{FF2B5EF4-FFF2-40B4-BE49-F238E27FC236}">
                <a16:creationId xmlns:a16="http://schemas.microsoft.com/office/drawing/2014/main" id="{32FD636A-C2CE-4B92-8239-619BC3DA71EB}"/>
              </a:ext>
            </a:extLst>
          </p:cNvPr>
          <p:cNvGraphicFramePr>
            <a:graphicFrameLocks noGrp="1"/>
          </p:cNvGraphicFramePr>
          <p:nvPr>
            <p:ph type="chart" sz="quarter" idx="13"/>
            <p:extLst>
              <p:ext uri="{D42A27DB-BD31-4B8C-83A1-F6EECF244321}">
                <p14:modId xmlns:p14="http://schemas.microsoft.com/office/powerpoint/2010/main" val="216953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35229-69C9-4F6A-A8E9-503EB40FDF1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B4DC423-C7C7-4840-A2AF-6FE1A3DBF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85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6126-10BB-4E11-9B1A-8E27278AE8C1}"/>
              </a:ext>
            </a:extLst>
          </p:cNvPr>
          <p:cNvSpPr>
            <a:spLocks noGrp="1"/>
          </p:cNvSpPr>
          <p:nvPr>
            <p:ph type="title"/>
          </p:nvPr>
        </p:nvSpPr>
        <p:spPr/>
        <p:txBody>
          <a:bodyPr/>
          <a:lstStyle/>
          <a:p>
            <a:r>
              <a:rPr lang="en-US"/>
              <a:t>Facebook Page Post Reach Table | PRO Global</a:t>
            </a:r>
          </a:p>
        </p:txBody>
      </p:sp>
      <p:graphicFrame>
        <p:nvGraphicFramePr>
          <p:cNvPr id="5" name="Table Placeholder 4">
            <a:extLst>
              <a:ext uri="{FF2B5EF4-FFF2-40B4-BE49-F238E27FC236}">
                <a16:creationId xmlns:a16="http://schemas.microsoft.com/office/drawing/2014/main" id="{AF756716-0E45-4372-88F8-E91D8948556A}"/>
              </a:ext>
            </a:extLst>
          </p:cNvPr>
          <p:cNvGraphicFramePr>
            <a:graphicFrameLocks noGrp="1"/>
          </p:cNvGraphicFramePr>
          <p:nvPr>
            <p:ph type="tbl" sz="quarter" idx="13"/>
            <p:extLst>
              <p:ext uri="{D42A27DB-BD31-4B8C-83A1-F6EECF244321}">
                <p14:modId xmlns:p14="http://schemas.microsoft.com/office/powerpoint/2010/main" val="184746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8500548"/>
                    </a:ext>
                  </a:extLst>
                </a:gridCol>
                <a:gridCol w="1645920">
                  <a:extLst>
                    <a:ext uri="{9D8B030D-6E8A-4147-A177-3AD203B41FA5}">
                      <a16:colId xmlns:a16="http://schemas.microsoft.com/office/drawing/2014/main" val="3498377334"/>
                    </a:ext>
                  </a:extLst>
                </a:gridCol>
                <a:gridCol w="1645920">
                  <a:extLst>
                    <a:ext uri="{9D8B030D-6E8A-4147-A177-3AD203B41FA5}">
                      <a16:colId xmlns:a16="http://schemas.microsoft.com/office/drawing/2014/main" val="1401467137"/>
                    </a:ext>
                  </a:extLst>
                </a:gridCol>
                <a:gridCol w="1645920">
                  <a:extLst>
                    <a:ext uri="{9D8B030D-6E8A-4147-A177-3AD203B41FA5}">
                      <a16:colId xmlns:a16="http://schemas.microsoft.com/office/drawing/2014/main" val="1430952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656751583"/>
                  </a:ext>
                </a:extLst>
              </a:tr>
              <a:tr h="370840">
                <a:tc>
                  <a:txBody>
                    <a:bodyPr/>
                    <a:lstStyle/>
                    <a:p>
                      <a:r>
                        <a:rPr lang="en-US" sz="1000"/>
                        <a:t>Bosch Professional Power Tools and Accessories Global</a:t>
                      </a:r>
                    </a:p>
                  </a:txBody>
                  <a:tcPr/>
                </a:tc>
                <a:tc>
                  <a:txBody>
                    <a:bodyPr/>
                    <a:lstStyle/>
                    <a:p>
                      <a:r>
                        <a:rPr lang="en-US" sz="1000"/>
                        <a:t>12</a:t>
                      </a:r>
                    </a:p>
                  </a:txBody>
                  <a:tcPr/>
                </a:tc>
                <a:tc>
                  <a:txBody>
                    <a:bodyPr/>
                    <a:lstStyle/>
                    <a:p>
                      <a:r>
                        <a:rPr lang="en-US" sz="1000"/>
                        <a:t>124</a:t>
                      </a:r>
                    </a:p>
                  </a:txBody>
                  <a:tcPr/>
                </a:tc>
                <a:tc>
                  <a:txBody>
                    <a:bodyPr/>
                    <a:lstStyle/>
                    <a:p>
                      <a:r>
                        <a:rPr lang="en-US" sz="1000"/>
                        <a:t>490</a:t>
                      </a:r>
                    </a:p>
                  </a:txBody>
                  <a:tcPr/>
                </a:tc>
                <a:extLst>
                  <a:ext uri="{0D108BD9-81ED-4DB2-BD59-A6C34878D82A}">
                    <a16:rowId xmlns:a16="http://schemas.microsoft.com/office/drawing/2014/main" val="2294298386"/>
                  </a:ext>
                </a:extLst>
              </a:tr>
            </a:tbl>
          </a:graphicData>
        </a:graphic>
      </p:graphicFrame>
      <p:sp>
        <p:nvSpPr>
          <p:cNvPr id="4" name="Text Placeholder 3">
            <a:extLst>
              <a:ext uri="{FF2B5EF4-FFF2-40B4-BE49-F238E27FC236}">
                <a16:creationId xmlns:a16="http://schemas.microsoft.com/office/drawing/2014/main" id="{D0AE1F07-4BB4-46F0-A868-693B89A72C3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636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72FE3-9282-4097-A154-B442AFBEED63}"/>
              </a:ext>
            </a:extLst>
          </p:cNvPr>
          <p:cNvSpPr>
            <a:spLocks noGrp="1"/>
          </p:cNvSpPr>
          <p:nvPr>
            <p:ph type="title"/>
          </p:nvPr>
        </p:nvSpPr>
        <p:spPr/>
        <p:txBody>
          <a:bodyPr/>
          <a:lstStyle/>
          <a:p>
            <a:r>
              <a:rPr lang="en-US"/>
              <a:t>Facebook Impressions | PRO Global</a:t>
            </a:r>
          </a:p>
        </p:txBody>
      </p:sp>
      <p:graphicFrame>
        <p:nvGraphicFramePr>
          <p:cNvPr id="6" name="Chart Placeholder 5">
            <a:extLst>
              <a:ext uri="{FF2B5EF4-FFF2-40B4-BE49-F238E27FC236}">
                <a16:creationId xmlns:a16="http://schemas.microsoft.com/office/drawing/2014/main" id="{F7A3B063-DAAA-4479-B377-52F903C6D5AE}"/>
              </a:ext>
            </a:extLst>
          </p:cNvPr>
          <p:cNvGraphicFramePr>
            <a:graphicFrameLocks noGrp="1"/>
          </p:cNvGraphicFramePr>
          <p:nvPr>
            <p:ph type="chart" sz="quarter" idx="13"/>
            <p:extLst>
              <p:ext uri="{D42A27DB-BD31-4B8C-83A1-F6EECF244321}">
                <p14:modId xmlns:p14="http://schemas.microsoft.com/office/powerpoint/2010/main" val="848581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391C4A-8CD1-4449-AD0B-A8110349A14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8D9FFC0-9059-4BF9-A1FC-F5AA4307D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5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67B4C-E169-4A82-9A70-9479492170BB}"/>
              </a:ext>
            </a:extLst>
          </p:cNvPr>
          <p:cNvSpPr>
            <a:spLocks noGrp="1"/>
          </p:cNvSpPr>
          <p:nvPr>
            <p:ph type="title"/>
          </p:nvPr>
        </p:nvSpPr>
        <p:spPr/>
        <p:txBody>
          <a:bodyPr/>
          <a:lstStyle/>
          <a:p>
            <a:r>
              <a:rPr lang="en-US"/>
              <a:t>Fans (Competitors) | PRO Global</a:t>
            </a:r>
          </a:p>
        </p:txBody>
      </p:sp>
      <p:graphicFrame>
        <p:nvGraphicFramePr>
          <p:cNvPr id="6" name="Chart Placeholder 5">
            <a:extLst>
              <a:ext uri="{FF2B5EF4-FFF2-40B4-BE49-F238E27FC236}">
                <a16:creationId xmlns:a16="http://schemas.microsoft.com/office/drawing/2014/main" id="{4E997185-BEE4-44C7-8939-FDF7B3B3C7B9}"/>
              </a:ext>
            </a:extLst>
          </p:cNvPr>
          <p:cNvGraphicFramePr>
            <a:graphicFrameLocks noGrp="1"/>
          </p:cNvGraphicFramePr>
          <p:nvPr>
            <p:ph type="chart" sz="quarter" idx="13"/>
            <p:extLst>
              <p:ext uri="{D42A27DB-BD31-4B8C-83A1-F6EECF244321}">
                <p14:modId xmlns:p14="http://schemas.microsoft.com/office/powerpoint/2010/main" val="3869830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2E636D-B381-446C-8EA8-B36C5575A34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FAFC9E6-EFF7-41DF-8C90-46426C8873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973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6C59-319E-457B-AE8E-A987C3BCEA1C}"/>
              </a:ext>
            </a:extLst>
          </p:cNvPr>
          <p:cNvSpPr>
            <a:spLocks noGrp="1"/>
          </p:cNvSpPr>
          <p:nvPr>
            <p:ph type="title"/>
          </p:nvPr>
        </p:nvSpPr>
        <p:spPr/>
        <p:txBody>
          <a:bodyPr/>
          <a:lstStyle/>
          <a:p>
            <a:r>
              <a:rPr lang="en-US"/>
              <a:t>Facebook User Posts | PRO Global</a:t>
            </a:r>
          </a:p>
        </p:txBody>
      </p:sp>
      <p:graphicFrame>
        <p:nvGraphicFramePr>
          <p:cNvPr id="6" name="Chart Placeholder 5">
            <a:extLst>
              <a:ext uri="{FF2B5EF4-FFF2-40B4-BE49-F238E27FC236}">
                <a16:creationId xmlns:a16="http://schemas.microsoft.com/office/drawing/2014/main" id="{17C918A7-E0D0-45D3-BB14-1FCC790DA835}"/>
              </a:ext>
            </a:extLst>
          </p:cNvPr>
          <p:cNvGraphicFramePr>
            <a:graphicFrameLocks noGrp="1"/>
          </p:cNvGraphicFramePr>
          <p:nvPr>
            <p:ph type="chart" sz="quarter" idx="13"/>
            <p:extLst>
              <p:ext uri="{D42A27DB-BD31-4B8C-83A1-F6EECF244321}">
                <p14:modId xmlns:p14="http://schemas.microsoft.com/office/powerpoint/2010/main" val="1677114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420428-2FD3-4A3E-847D-310FEDC1826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512F959-D278-42A8-B066-5831EE930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768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F86B-6D4D-4D20-A1E8-DE57E1FD8ECF}"/>
              </a:ext>
            </a:extLst>
          </p:cNvPr>
          <p:cNvSpPr>
            <a:spLocks noGrp="1"/>
          </p:cNvSpPr>
          <p:nvPr>
            <p:ph type="title"/>
          </p:nvPr>
        </p:nvSpPr>
        <p:spPr/>
        <p:txBody>
          <a:bodyPr/>
          <a:lstStyle/>
          <a:p>
            <a:r>
              <a:rPr lang="en-US"/>
              <a:t>Facebook Response Times | PRO Global</a:t>
            </a:r>
          </a:p>
        </p:txBody>
      </p:sp>
      <p:graphicFrame>
        <p:nvGraphicFramePr>
          <p:cNvPr id="6" name="Chart Placeholder 5">
            <a:extLst>
              <a:ext uri="{FF2B5EF4-FFF2-40B4-BE49-F238E27FC236}">
                <a16:creationId xmlns:a16="http://schemas.microsoft.com/office/drawing/2014/main" id="{A4E4F057-63B7-4816-8177-650D6932F084}"/>
              </a:ext>
            </a:extLst>
          </p:cNvPr>
          <p:cNvGraphicFramePr>
            <a:graphicFrameLocks noGrp="1"/>
          </p:cNvGraphicFramePr>
          <p:nvPr>
            <p:ph type="chart" sz="quarter" idx="13"/>
            <p:extLst>
              <p:ext uri="{D42A27DB-BD31-4B8C-83A1-F6EECF244321}">
                <p14:modId xmlns:p14="http://schemas.microsoft.com/office/powerpoint/2010/main" val="3752283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82CA1-566E-4D6D-8E61-106FF26811C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1D6EFC2-A5E7-4D3E-AE2C-AFB7A6E2D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5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EFAC-45F7-4FF7-8C61-0560A9B67E0C}"/>
              </a:ext>
            </a:extLst>
          </p:cNvPr>
          <p:cNvSpPr>
            <a:spLocks noGrp="1"/>
          </p:cNvSpPr>
          <p:nvPr>
            <p:ph type="title"/>
          </p:nvPr>
        </p:nvSpPr>
        <p:spPr/>
        <p:txBody>
          <a:bodyPr/>
          <a:lstStyle/>
          <a:p>
            <a:r>
              <a:rPr lang="en-US"/>
              <a:t>Facebook User Posts Table | PRO Global - 1 of 6</a:t>
            </a:r>
          </a:p>
        </p:txBody>
      </p:sp>
      <p:graphicFrame>
        <p:nvGraphicFramePr>
          <p:cNvPr id="5" name="Table Placeholder 4">
            <a:extLst>
              <a:ext uri="{FF2B5EF4-FFF2-40B4-BE49-F238E27FC236}">
                <a16:creationId xmlns:a16="http://schemas.microsoft.com/office/drawing/2014/main" id="{B2F25DB9-07F6-4760-B3D8-2F58C7F5E153}"/>
              </a:ext>
            </a:extLst>
          </p:cNvPr>
          <p:cNvGraphicFramePr>
            <a:graphicFrameLocks noGrp="1"/>
          </p:cNvGraphicFramePr>
          <p:nvPr>
            <p:ph type="tbl" sz="quarter" idx="13"/>
            <p:extLst>
              <p:ext uri="{D42A27DB-BD31-4B8C-83A1-F6EECF244321}">
                <p14:modId xmlns:p14="http://schemas.microsoft.com/office/powerpoint/2010/main" val="291796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3992664"/>
                    </a:ext>
                  </a:extLst>
                </a:gridCol>
                <a:gridCol w="822960">
                  <a:extLst>
                    <a:ext uri="{9D8B030D-6E8A-4147-A177-3AD203B41FA5}">
                      <a16:colId xmlns:a16="http://schemas.microsoft.com/office/drawing/2014/main" val="363113936"/>
                    </a:ext>
                  </a:extLst>
                </a:gridCol>
                <a:gridCol w="822960">
                  <a:extLst>
                    <a:ext uri="{9D8B030D-6E8A-4147-A177-3AD203B41FA5}">
                      <a16:colId xmlns:a16="http://schemas.microsoft.com/office/drawing/2014/main" val="3232881929"/>
                    </a:ext>
                  </a:extLst>
                </a:gridCol>
                <a:gridCol w="822960">
                  <a:extLst>
                    <a:ext uri="{9D8B030D-6E8A-4147-A177-3AD203B41FA5}">
                      <a16:colId xmlns:a16="http://schemas.microsoft.com/office/drawing/2014/main" val="1387963870"/>
                    </a:ext>
                  </a:extLst>
                </a:gridCol>
                <a:gridCol w="822960">
                  <a:extLst>
                    <a:ext uri="{9D8B030D-6E8A-4147-A177-3AD203B41FA5}">
                      <a16:colId xmlns:a16="http://schemas.microsoft.com/office/drawing/2014/main" val="4130490708"/>
                    </a:ext>
                  </a:extLst>
                </a:gridCol>
                <a:gridCol w="822960">
                  <a:extLst>
                    <a:ext uri="{9D8B030D-6E8A-4147-A177-3AD203B41FA5}">
                      <a16:colId xmlns:a16="http://schemas.microsoft.com/office/drawing/2014/main" val="310802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9089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15:45:18 </a:t>
                      </a:r>
                      <a:r>
                        <a:rPr kumimoji="0" lang="en-US" sz="1000" b="0" i="0" u="none" strike="noStrike" kern="1200" cap="none" spc="0" normalizeH="0" baseline="0" noProof="0">
                          <a:ln>
                            <a:noFill/>
                          </a:ln>
                          <a:solidFill>
                            <a:prstClr val="black"/>
                          </a:solidFill>
                          <a:effectLst/>
                          <a:uLnTx/>
                          <a:uFillTx/>
                          <a:latin typeface="+mn-lt"/>
                          <a:ea typeface="+mn-ea"/>
                          <a:cs typeface="+mn-cs"/>
                        </a:rPr>
                        <a:t>
 Love the newest orbital sander, but wondering when we can get a 20v orbital sander?  I’m sure it would burn batteries up, but it would be handy!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466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- 2018-04-07 14:53:19 </a:t>
                      </a:r>
                      <a:r>
                        <a:rPr kumimoji="0" lang="en-US" sz="1000" b="0" i="0" u="none" strike="noStrike" kern="1200" cap="none" spc="0" normalizeH="0" baseline="0" noProof="0">
                          <a:ln>
                            <a:noFill/>
                          </a:ln>
                          <a:solidFill>
                            <a:prstClr val="black"/>
                          </a:solidFill>
                          <a:effectLst/>
                          <a:uLnTx/>
                          <a:uFillTx/>
                          <a:latin typeface="+mn-lt"/>
                          <a:ea typeface="+mn-ea"/>
                          <a:cs typeface="+mn-cs"/>
                        </a:rPr>
                        <a:t>
 Just purchased my FIRST Makita tool, a plunge saw and track. Looking it over, I am very impressed with the quality of this saw and how it feels in my hands. Can't wait to try it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00:40:23</a:t>
                      </a:r>
                    </a:p>
                  </a:txBody>
                  <a:tcPr/>
                </a:tc>
                <a:extLst>
                  <a:ext uri="{0D108BD9-81ED-4DB2-BD59-A6C34878D82A}">
                    <a16:rowId xmlns:a16="http://schemas.microsoft.com/office/drawing/2014/main" val="259374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23:15:21 </a:t>
                      </a:r>
                      <a:r>
                        <a:rPr kumimoji="0" lang="en-US" sz="1000" b="0" i="0" u="none" strike="noStrike" kern="1200" cap="none" spc="0" normalizeH="0" baseline="0" noProof="0">
                          <a:ln>
                            <a:noFill/>
                          </a:ln>
                          <a:solidFill>
                            <a:prstClr val="black"/>
                          </a:solidFill>
                          <a:effectLst/>
                          <a:uLnTx/>
                          <a:uFillTx/>
                          <a:latin typeface="+mn-lt"/>
                          <a:ea typeface="+mn-ea"/>
                          <a:cs typeface="+mn-cs"/>
                        </a:rPr>
                        <a:t>
 Im just looking for a free T-shirt..... that Festool banner is an issue isnt it? Ok free shirt and banner and I'll hang that up over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946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- 2018-04-14 19:57:41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https://www.youtube.com/c/MoosesWorkshop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775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- 2018-04-10 14:37:06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new campaign ad for all of those people who are looking to take their tools and DOWNSIZE?? Check out this AWESOME picture from Liberation Tiny Homes PA!!! It's a campaign ad no doubt!!! &lt;3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88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- 2018-04-01 19:57:17 </a:t>
                      </a:r>
                      <a:r>
                        <a:rPr kumimoji="0" lang="en-US" sz="1000" b="0" i="0" u="none" strike="noStrike" kern="1200" cap="none" spc="0" normalizeH="0" baseline="0" noProof="0">
                          <a:ln>
                            <a:noFill/>
                          </a:ln>
                          <a:solidFill>
                            <a:prstClr val="black"/>
                          </a:solidFill>
                          <a:effectLst/>
                          <a:uLnTx/>
                          <a:uFillTx/>
                          <a:latin typeface="+mn-lt"/>
                          <a:ea typeface="+mn-ea"/>
                          <a:cs typeface="+mn-cs"/>
                        </a:rPr>
                        <a:t>
 #makitatoolsUSA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17:02:21</a:t>
                      </a:r>
                    </a:p>
                  </a:txBody>
                  <a:tcPr/>
                </a:tc>
                <a:extLst>
                  <a:ext uri="{0D108BD9-81ED-4DB2-BD59-A6C34878D82A}">
                    <a16:rowId xmlns:a16="http://schemas.microsoft.com/office/drawing/2014/main" val="2132366771"/>
                  </a:ext>
                </a:extLst>
              </a:tr>
            </a:tbl>
          </a:graphicData>
        </a:graphic>
      </p:graphicFrame>
      <p:sp>
        <p:nvSpPr>
          <p:cNvPr id="4" name="Text Placeholder 3">
            <a:extLst>
              <a:ext uri="{FF2B5EF4-FFF2-40B4-BE49-F238E27FC236}">
                <a16:creationId xmlns:a16="http://schemas.microsoft.com/office/drawing/2014/main" id="{1A67F7FE-8893-44D0-84F5-CF723C03B10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29043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B3A9-BE9A-4AD1-BE53-80D4BA0B029C}"/>
              </a:ext>
            </a:extLst>
          </p:cNvPr>
          <p:cNvSpPr>
            <a:spLocks noGrp="1"/>
          </p:cNvSpPr>
          <p:nvPr>
            <p:ph type="title"/>
          </p:nvPr>
        </p:nvSpPr>
        <p:spPr/>
        <p:txBody>
          <a:bodyPr/>
          <a:lstStyle/>
          <a:p>
            <a:r>
              <a:rPr lang="en-US"/>
              <a:t>Facebook User Posts Table | PRO Global - 2 of 6</a:t>
            </a:r>
          </a:p>
        </p:txBody>
      </p:sp>
      <p:graphicFrame>
        <p:nvGraphicFramePr>
          <p:cNvPr id="5" name="Table Placeholder 4">
            <a:extLst>
              <a:ext uri="{FF2B5EF4-FFF2-40B4-BE49-F238E27FC236}">
                <a16:creationId xmlns:a16="http://schemas.microsoft.com/office/drawing/2014/main" id="{7F39BCE3-1AA0-472D-BF00-67A7D2ECFF45}"/>
              </a:ext>
            </a:extLst>
          </p:cNvPr>
          <p:cNvGraphicFramePr>
            <a:graphicFrameLocks noGrp="1"/>
          </p:cNvGraphicFramePr>
          <p:nvPr>
            <p:ph type="tbl" sz="quarter" idx="13"/>
            <p:extLst>
              <p:ext uri="{D42A27DB-BD31-4B8C-83A1-F6EECF244321}">
                <p14:modId xmlns:p14="http://schemas.microsoft.com/office/powerpoint/2010/main" val="127290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1576463"/>
                    </a:ext>
                  </a:extLst>
                </a:gridCol>
                <a:gridCol w="822960">
                  <a:extLst>
                    <a:ext uri="{9D8B030D-6E8A-4147-A177-3AD203B41FA5}">
                      <a16:colId xmlns:a16="http://schemas.microsoft.com/office/drawing/2014/main" val="191344575"/>
                    </a:ext>
                  </a:extLst>
                </a:gridCol>
                <a:gridCol w="822960">
                  <a:extLst>
                    <a:ext uri="{9D8B030D-6E8A-4147-A177-3AD203B41FA5}">
                      <a16:colId xmlns:a16="http://schemas.microsoft.com/office/drawing/2014/main" val="3413515825"/>
                    </a:ext>
                  </a:extLst>
                </a:gridCol>
                <a:gridCol w="822960">
                  <a:extLst>
                    <a:ext uri="{9D8B030D-6E8A-4147-A177-3AD203B41FA5}">
                      <a16:colId xmlns:a16="http://schemas.microsoft.com/office/drawing/2014/main" val="27743311"/>
                    </a:ext>
                  </a:extLst>
                </a:gridCol>
                <a:gridCol w="822960">
                  <a:extLst>
                    <a:ext uri="{9D8B030D-6E8A-4147-A177-3AD203B41FA5}">
                      <a16:colId xmlns:a16="http://schemas.microsoft.com/office/drawing/2014/main" val="1735826099"/>
                    </a:ext>
                  </a:extLst>
                </a:gridCol>
                <a:gridCol w="822960">
                  <a:extLst>
                    <a:ext uri="{9D8B030D-6E8A-4147-A177-3AD203B41FA5}">
                      <a16:colId xmlns:a16="http://schemas.microsoft.com/office/drawing/2014/main" val="371230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8832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22:35:21 </a:t>
                      </a:r>
                      <a:r>
                        <a:rPr kumimoji="0" lang="en-US" sz="1000" b="0" i="0" u="none" strike="noStrike" kern="1200" cap="none" spc="0" normalizeH="0" baseline="0" noProof="0">
                          <a:ln>
                            <a:noFill/>
                          </a:ln>
                          <a:solidFill>
                            <a:prstClr val="black"/>
                          </a:solidFill>
                          <a:effectLst/>
                          <a:uLnTx/>
                          <a:uFillTx/>
                          <a:latin typeface="+mn-lt"/>
                          <a:ea typeface="+mn-ea"/>
                          <a:cs typeface="+mn-cs"/>
                        </a:rPr>
                        <a:t>
 I have a dw734 planer. 3 tiny screws fasten the dust hood to the planer. I lost them. Dewalt won't say what size they are and parts wants  each plus shipping for those 10cent screws. What a rip off. I used to be a dewalt fan Not so much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23:37:55</a:t>
                      </a:r>
                    </a:p>
                  </a:txBody>
                  <a:tcPr/>
                </a:tc>
                <a:extLst>
                  <a:ext uri="{0D108BD9-81ED-4DB2-BD59-A6C34878D82A}">
                    <a16:rowId xmlns:a16="http://schemas.microsoft.com/office/drawing/2014/main" val="60593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Keep Calm and Coupon - 2018-04-13 01:00:39 </a:t>
                      </a:r>
                      <a:r>
                        <a:rPr kumimoji="0" lang="en-US" sz="1000" b="0" i="0" u="none" strike="noStrike" kern="1200" cap="none" spc="0" normalizeH="0" baseline="0" noProof="0">
                          <a:ln>
                            <a:noFill/>
                          </a:ln>
                          <a:solidFill>
                            <a:prstClr val="black"/>
                          </a:solidFill>
                          <a:effectLst/>
                          <a:uLnTx/>
                          <a:uFillTx/>
                          <a:latin typeface="+mn-lt"/>
                          <a:ea typeface="+mn-ea"/>
                          <a:cs typeface="+mn-cs"/>
                        </a:rPr>
                        <a:t>
 Save  off DEWALT Scroll Saw with Amazon Coupon https://kcqpon.com/2HzRtPS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920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17:37:25 </a:t>
                      </a:r>
                      <a:r>
                        <a:rPr kumimoji="0" lang="en-US" sz="1000" b="0" i="0" u="none" strike="noStrike" kern="1200" cap="none" spc="0" normalizeH="0" baseline="0" noProof="0">
                          <a:ln>
                            <a:noFill/>
                          </a:ln>
                          <a:solidFill>
                            <a:prstClr val="black"/>
                          </a:solidFill>
                          <a:effectLst/>
                          <a:uLnTx/>
                          <a:uFillTx/>
                          <a:latin typeface="+mn-lt"/>
                          <a:ea typeface="+mn-ea"/>
                          <a:cs typeface="+mn-cs"/>
                        </a:rPr>
                        <a:t>
 Does the DCB104 fast charge also charge Flex Volt batteries?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 18:23:15</a:t>
                      </a:r>
                    </a:p>
                  </a:txBody>
                  <a:tcPr/>
                </a:tc>
                <a:extLst>
                  <a:ext uri="{0D108BD9-81ED-4DB2-BD59-A6C34878D82A}">
                    <a16:rowId xmlns:a16="http://schemas.microsoft.com/office/drawing/2014/main" val="19506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- 2018-04-09 07:38:53 </a:t>
                      </a:r>
                      <a:r>
                        <a:rPr kumimoji="0" lang="en-US" sz="1000" b="0" i="0" u="none" strike="noStrike" kern="1200" cap="none" spc="0" normalizeH="0" baseline="0" noProof="0">
                          <a:ln>
                            <a:noFill/>
                          </a:ln>
                          <a:solidFill>
                            <a:prstClr val="black"/>
                          </a:solidFill>
                          <a:effectLst/>
                          <a:uLnTx/>
                          <a:uFillTx/>
                          <a:latin typeface="+mn-lt"/>
                          <a:ea typeface="+mn-ea"/>
                          <a:cs typeface="+mn-cs"/>
                        </a:rPr>
                        <a:t>
 Long planned project with mum today.
Miss Rosie’s ramp!! 🖤🐾🥇🐶🛠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168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15:10:01 </a:t>
                      </a:r>
                      <a:r>
                        <a:rPr kumimoji="0" lang="en-US" sz="1000" b="0" i="0" u="none" strike="noStrike" kern="1200" cap="none" spc="0" normalizeH="0" baseline="0" noProof="0">
                          <a:ln>
                            <a:noFill/>
                          </a:ln>
                          <a:solidFill>
                            <a:prstClr val="black"/>
                          </a:solidFill>
                          <a:effectLst/>
                          <a:uLnTx/>
                          <a:uFillTx/>
                          <a:latin typeface="+mn-lt"/>
                          <a:ea typeface="+mn-ea"/>
                          <a:cs typeface="+mn-cs"/>
                        </a:rPr>
                        <a:t>
 Does Dewalt import those or sell those in Colombia? How can I buy one in 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227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03:39:38 </a:t>
                      </a:r>
                      <a:r>
                        <a:rPr kumimoji="0" lang="en-US" sz="1000" b="0" i="0" u="none" strike="noStrike" kern="1200" cap="none" spc="0" normalizeH="0" baseline="0" noProof="0">
                          <a:ln>
                            <a:noFill/>
                          </a:ln>
                          <a:solidFill>
                            <a:prstClr val="black"/>
                          </a:solidFill>
                          <a:effectLst/>
                          <a:uLnTx/>
                          <a:uFillTx/>
                          <a:latin typeface="+mn-lt"/>
                          <a:ea typeface="+mn-ea"/>
                          <a:cs typeface="+mn-cs"/>
                        </a:rPr>
                        <a:t>
 QUIT LOCKING UP MY PHONE WITH YOUR ADVERTISING!!! I WILL NEVER BUY YOUR PRODUCTS NOW OR EVER JUST BECAUSE YOU DO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7313614"/>
                  </a:ext>
                </a:extLst>
              </a:tr>
            </a:tbl>
          </a:graphicData>
        </a:graphic>
      </p:graphicFrame>
      <p:sp>
        <p:nvSpPr>
          <p:cNvPr id="4" name="Text Placeholder 3">
            <a:extLst>
              <a:ext uri="{FF2B5EF4-FFF2-40B4-BE49-F238E27FC236}">
                <a16:creationId xmlns:a16="http://schemas.microsoft.com/office/drawing/2014/main" id="{A5F02511-7948-4F1A-BBF9-EBA33E3F03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2327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7CE2A-5013-4A0F-A72A-222AFA8C4593}"/>
              </a:ext>
            </a:extLst>
          </p:cNvPr>
          <p:cNvSpPr>
            <a:spLocks noGrp="1"/>
          </p:cNvSpPr>
          <p:nvPr>
            <p:ph type="title"/>
          </p:nvPr>
        </p:nvSpPr>
        <p:spPr/>
        <p:txBody>
          <a:bodyPr/>
          <a:lstStyle/>
          <a:p>
            <a:r>
              <a:rPr lang="en-US"/>
              <a:t>Facebook User Posts Table | PRO Global - 3 of 6</a:t>
            </a:r>
          </a:p>
        </p:txBody>
      </p:sp>
      <p:graphicFrame>
        <p:nvGraphicFramePr>
          <p:cNvPr id="5" name="Table Placeholder 4">
            <a:extLst>
              <a:ext uri="{FF2B5EF4-FFF2-40B4-BE49-F238E27FC236}">
                <a16:creationId xmlns:a16="http://schemas.microsoft.com/office/drawing/2014/main" id="{7B71618A-C0CA-4097-ACDB-DB29FD9115FA}"/>
              </a:ext>
            </a:extLst>
          </p:cNvPr>
          <p:cNvGraphicFramePr>
            <a:graphicFrameLocks noGrp="1"/>
          </p:cNvGraphicFramePr>
          <p:nvPr>
            <p:ph type="tbl" sz="quarter" idx="13"/>
            <p:extLst>
              <p:ext uri="{D42A27DB-BD31-4B8C-83A1-F6EECF244321}">
                <p14:modId xmlns:p14="http://schemas.microsoft.com/office/powerpoint/2010/main" val="411369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6114534"/>
                    </a:ext>
                  </a:extLst>
                </a:gridCol>
                <a:gridCol w="822960">
                  <a:extLst>
                    <a:ext uri="{9D8B030D-6E8A-4147-A177-3AD203B41FA5}">
                      <a16:colId xmlns:a16="http://schemas.microsoft.com/office/drawing/2014/main" val="434808819"/>
                    </a:ext>
                  </a:extLst>
                </a:gridCol>
                <a:gridCol w="822960">
                  <a:extLst>
                    <a:ext uri="{9D8B030D-6E8A-4147-A177-3AD203B41FA5}">
                      <a16:colId xmlns:a16="http://schemas.microsoft.com/office/drawing/2014/main" val="447829238"/>
                    </a:ext>
                  </a:extLst>
                </a:gridCol>
                <a:gridCol w="822960">
                  <a:extLst>
                    <a:ext uri="{9D8B030D-6E8A-4147-A177-3AD203B41FA5}">
                      <a16:colId xmlns:a16="http://schemas.microsoft.com/office/drawing/2014/main" val="1143197365"/>
                    </a:ext>
                  </a:extLst>
                </a:gridCol>
                <a:gridCol w="822960">
                  <a:extLst>
                    <a:ext uri="{9D8B030D-6E8A-4147-A177-3AD203B41FA5}">
                      <a16:colId xmlns:a16="http://schemas.microsoft.com/office/drawing/2014/main" val="2678006188"/>
                    </a:ext>
                  </a:extLst>
                </a:gridCol>
                <a:gridCol w="822960">
                  <a:extLst>
                    <a:ext uri="{9D8B030D-6E8A-4147-A177-3AD203B41FA5}">
                      <a16:colId xmlns:a16="http://schemas.microsoft.com/office/drawing/2014/main" val="321753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2791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20:09:48 </a:t>
                      </a:r>
                      <a:r>
                        <a:rPr kumimoji="0" lang="en-US" sz="1000" b="0" i="0" u="none" strike="noStrike" kern="1200" cap="none" spc="0" normalizeH="0" baseline="0" noProof="0">
                          <a:ln>
                            <a:noFill/>
                          </a:ln>
                          <a:solidFill>
                            <a:prstClr val="black"/>
                          </a:solidFill>
                          <a:effectLst/>
                          <a:uLnTx/>
                          <a:uFillTx/>
                          <a:latin typeface="+mn-lt"/>
                          <a:ea typeface="+mn-ea"/>
                          <a:cs typeface="+mn-cs"/>
                        </a:rPr>
                        <a:t>
 I just purchased a DeWalt 12bit ratchet screwdriver with a storage rack.  I like the driver but to get it out of the package was a struggle.  I had to heat my knife blade and melt the collar around the handle and yes, I unscrewed the little phillips on the back, it did nothing.  I ruined the storage rack trying to remove the faux bit at the top.  PLEASE make these tools easier to get at.   I'm slowly replacing the tools from my tool box that are just getting old, but I'm thinking if I purchase any more DeWalt's,  I'll have to wait till my days off just to get them out of the package.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102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- 2018-04-17 21:20:45 </a:t>
                      </a:r>
                      <a:r>
                        <a:rPr kumimoji="0" lang="en-US" sz="1000" b="0" i="0" u="none" strike="noStrike" kern="1200" cap="none" spc="0" normalizeH="0" baseline="0" noProof="0">
                          <a:ln>
                            <a:noFill/>
                          </a:ln>
                          <a:solidFill>
                            <a:prstClr val="black"/>
                          </a:solidFill>
                          <a:effectLst/>
                          <a:uLnTx/>
                          <a:uFillTx/>
                          <a:latin typeface="+mn-lt"/>
                          <a:ea typeface="+mn-ea"/>
                          <a:cs typeface="+mn-cs"/>
                        </a:rPr>
                        <a:t>
 Question: is there plans for the UK-available TSTAK radio to come to the States/Canada? Model # is DWST1-81079. Thanks very much!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272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02:11:34 </a:t>
                      </a:r>
                      <a:r>
                        <a:rPr kumimoji="0" lang="en-US" sz="1000" b="0" i="0" u="none" strike="noStrike" kern="1200" cap="none" spc="0" normalizeH="0" baseline="0" noProof="0">
                          <a:ln>
                            <a:noFill/>
                          </a:ln>
                          <a:solidFill>
                            <a:prstClr val="black"/>
                          </a:solidFill>
                          <a:effectLst/>
                          <a:uLnTx/>
                          <a:uFillTx/>
                          <a:latin typeface="+mn-lt"/>
                          <a:ea typeface="+mn-ea"/>
                          <a:cs typeface="+mn-cs"/>
                        </a:rPr>
                        <a:t>
 Where can I get 20V cordless combo kits where I can pick which tools are in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252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- 2018-04-30 20:37:11 </a:t>
                      </a:r>
                      <a:r>
                        <a:rPr kumimoji="0" lang="en-US" sz="1000" b="0" i="0" u="none" strike="noStrike" kern="1200" cap="none" spc="0" normalizeH="0" baseline="0" noProof="0">
                          <a:ln>
                            <a:noFill/>
                          </a:ln>
                          <a:solidFill>
                            <a:prstClr val="black"/>
                          </a:solidFill>
                          <a:effectLst/>
                          <a:uLnTx/>
                          <a:uFillTx/>
                          <a:latin typeface="+mn-lt"/>
                          <a:ea typeface="+mn-ea"/>
                          <a:cs typeface="+mn-cs"/>
                        </a:rPr>
                        <a:t>
 Assam Jorhat 785001 hello sir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434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- 2018-04-25 23:45:06 </a:t>
                      </a:r>
                      <a:r>
                        <a:rPr kumimoji="0" lang="en-US" sz="1000" b="0" i="0" u="none" strike="noStrike" kern="1200" cap="none" spc="0" normalizeH="0" baseline="0" noProof="0">
                          <a:ln>
                            <a:noFill/>
                          </a:ln>
                          <a:solidFill>
                            <a:prstClr val="black"/>
                          </a:solidFill>
                          <a:effectLst/>
                          <a:uLnTx/>
                          <a:uFillTx/>
                          <a:latin typeface="+mn-lt"/>
                          <a:ea typeface="+mn-ea"/>
                          <a:cs typeface="+mn-cs"/>
                        </a:rPr>
                        <a:t>
 Dewalt shop is coming along.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957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- 2018-04-25 17:26:47 </a:t>
                      </a:r>
                      <a:r>
                        <a:rPr kumimoji="0" lang="en-US" sz="1000" b="0" i="0" u="none" strike="noStrike" kern="1200" cap="none" spc="0" normalizeH="0" baseline="0" noProof="0">
                          <a:ln>
                            <a:noFill/>
                          </a:ln>
                          <a:solidFill>
                            <a:prstClr val="black"/>
                          </a:solidFill>
                          <a:effectLst/>
                          <a:uLnTx/>
                          <a:uFillTx/>
                          <a:latin typeface="+mn-lt"/>
                          <a:ea typeface="+mn-ea"/>
                          <a:cs typeface="+mn-cs"/>
                        </a:rPr>
                        <a:t>
 Love my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2806182"/>
                  </a:ext>
                </a:extLst>
              </a:tr>
            </a:tbl>
          </a:graphicData>
        </a:graphic>
      </p:graphicFrame>
      <p:sp>
        <p:nvSpPr>
          <p:cNvPr id="4" name="Text Placeholder 3">
            <a:extLst>
              <a:ext uri="{FF2B5EF4-FFF2-40B4-BE49-F238E27FC236}">
                <a16:creationId xmlns:a16="http://schemas.microsoft.com/office/drawing/2014/main" id="{BE50C284-65B6-4CFE-8B0C-52F75AC2E53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1245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29D2-B967-48FE-BC01-3854D031FA8D}"/>
              </a:ext>
            </a:extLst>
          </p:cNvPr>
          <p:cNvSpPr>
            <a:spLocks noGrp="1"/>
          </p:cNvSpPr>
          <p:nvPr>
            <p:ph type="title"/>
          </p:nvPr>
        </p:nvSpPr>
        <p:spPr/>
        <p:txBody>
          <a:bodyPr/>
          <a:lstStyle/>
          <a:p>
            <a:r>
              <a:rPr lang="en-US"/>
              <a:t>Facebook User Posts Table | PRO Global - 4 of 6</a:t>
            </a:r>
          </a:p>
        </p:txBody>
      </p:sp>
      <p:graphicFrame>
        <p:nvGraphicFramePr>
          <p:cNvPr id="5" name="Table Placeholder 4">
            <a:extLst>
              <a:ext uri="{FF2B5EF4-FFF2-40B4-BE49-F238E27FC236}">
                <a16:creationId xmlns:a16="http://schemas.microsoft.com/office/drawing/2014/main" id="{FFF321DC-1042-4D0D-970D-EC13DAFC7DC7}"/>
              </a:ext>
            </a:extLst>
          </p:cNvPr>
          <p:cNvGraphicFramePr>
            <a:graphicFrameLocks noGrp="1"/>
          </p:cNvGraphicFramePr>
          <p:nvPr>
            <p:ph type="tbl" sz="quarter" idx="13"/>
            <p:extLst>
              <p:ext uri="{D42A27DB-BD31-4B8C-83A1-F6EECF244321}">
                <p14:modId xmlns:p14="http://schemas.microsoft.com/office/powerpoint/2010/main" val="275757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5543762"/>
                    </a:ext>
                  </a:extLst>
                </a:gridCol>
                <a:gridCol w="822960">
                  <a:extLst>
                    <a:ext uri="{9D8B030D-6E8A-4147-A177-3AD203B41FA5}">
                      <a16:colId xmlns:a16="http://schemas.microsoft.com/office/drawing/2014/main" val="2157000119"/>
                    </a:ext>
                  </a:extLst>
                </a:gridCol>
                <a:gridCol w="822960">
                  <a:extLst>
                    <a:ext uri="{9D8B030D-6E8A-4147-A177-3AD203B41FA5}">
                      <a16:colId xmlns:a16="http://schemas.microsoft.com/office/drawing/2014/main" val="3101818305"/>
                    </a:ext>
                  </a:extLst>
                </a:gridCol>
                <a:gridCol w="822960">
                  <a:extLst>
                    <a:ext uri="{9D8B030D-6E8A-4147-A177-3AD203B41FA5}">
                      <a16:colId xmlns:a16="http://schemas.microsoft.com/office/drawing/2014/main" val="3327176854"/>
                    </a:ext>
                  </a:extLst>
                </a:gridCol>
                <a:gridCol w="822960">
                  <a:extLst>
                    <a:ext uri="{9D8B030D-6E8A-4147-A177-3AD203B41FA5}">
                      <a16:colId xmlns:a16="http://schemas.microsoft.com/office/drawing/2014/main" val="1958448571"/>
                    </a:ext>
                  </a:extLst>
                </a:gridCol>
                <a:gridCol w="822960">
                  <a:extLst>
                    <a:ext uri="{9D8B030D-6E8A-4147-A177-3AD203B41FA5}">
                      <a16:colId xmlns:a16="http://schemas.microsoft.com/office/drawing/2014/main" val="61775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495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21:10:03 </a:t>
                      </a:r>
                      <a:r>
                        <a:rPr kumimoji="0" lang="en-US" sz="1000" b="0" i="0" u="none" strike="noStrike" kern="1200" cap="none" spc="0" normalizeH="0" baseline="0" noProof="0">
                          <a:ln>
                            <a:noFill/>
                          </a:ln>
                          <a:solidFill>
                            <a:prstClr val="black"/>
                          </a:solidFill>
                          <a:effectLst/>
                          <a:uLnTx/>
                          <a:uFillTx/>
                          <a:latin typeface="+mn-lt"/>
                          <a:ea typeface="+mn-ea"/>
                          <a:cs typeface="+mn-cs"/>
                        </a:rPr>
                        <a:t>
 ‪ why Aren’t you on Twitter ? Your website by the way, is terrible. You claim 100+ 20v tools but when your search “show all 20v tools” it shows about 1/2 of them if your lucky.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334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- 2018-04-23 17:04:21 </a:t>
                      </a:r>
                      <a:r>
                        <a:rPr kumimoji="0" lang="en-US" sz="1000" b="0" i="0" u="none" strike="noStrike" kern="1200" cap="none" spc="0" normalizeH="0" baseline="0" noProof="0">
                          <a:ln>
                            <a:noFill/>
                          </a:ln>
                          <a:solidFill>
                            <a:prstClr val="black"/>
                          </a:solidFill>
                          <a:effectLst/>
                          <a:uLnTx/>
                          <a:uFillTx/>
                          <a:latin typeface="+mn-lt"/>
                          <a:ea typeface="+mn-ea"/>
                          <a:cs typeface="+mn-cs"/>
                        </a:rPr>
                        <a:t>
 Do You Have Any Erik Jones Hero 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945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- 2018-04-08 21:16:27 </a:t>
                      </a:r>
                      <a:r>
                        <a:rPr kumimoji="0" lang="en-US" sz="1000" b="0" i="0" u="none" strike="noStrike" kern="1200" cap="none" spc="0" normalizeH="0" baseline="0" noProof="0">
                          <a:ln>
                            <a:noFill/>
                          </a:ln>
                          <a:solidFill>
                            <a:prstClr val="black"/>
                          </a:solidFill>
                          <a:effectLst/>
                          <a:uLnTx/>
                          <a:uFillTx/>
                          <a:latin typeface="+mn-lt"/>
                          <a:ea typeface="+mn-ea"/>
                          <a:cs typeface="+mn-cs"/>
                        </a:rPr>
                        <a:t>
 Are there any sales representatives or partners?  We have used Dewalt tools pretty much elusively for years and want to see if we can take service to another level.  We can't seem to get any communication from the voicemails and phone calls we've placed.  If this is not an option, we are also looking at other companies (e.g., Milwaukee, Makita, etc.) to see if we can get that level of service from a tool company.  We are excited to hear from someone on the Dewalt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18:12:11</a:t>
                      </a:r>
                    </a:p>
                  </a:txBody>
                  <a:tcPr/>
                </a:tc>
                <a:extLst>
                  <a:ext uri="{0D108BD9-81ED-4DB2-BD59-A6C34878D82A}">
                    <a16:rowId xmlns:a16="http://schemas.microsoft.com/office/drawing/2014/main" val="349650772"/>
                  </a:ext>
                </a:extLst>
              </a:tr>
            </a:tbl>
          </a:graphicData>
        </a:graphic>
      </p:graphicFrame>
      <p:sp>
        <p:nvSpPr>
          <p:cNvPr id="4" name="Text Placeholder 3">
            <a:extLst>
              <a:ext uri="{FF2B5EF4-FFF2-40B4-BE49-F238E27FC236}">
                <a16:creationId xmlns:a16="http://schemas.microsoft.com/office/drawing/2014/main" id="{C7EF2C34-3C04-41D9-AD28-1768463F35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0822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BEFD-C5C7-4D50-871C-AB353B0BFF1A}"/>
              </a:ext>
            </a:extLst>
          </p:cNvPr>
          <p:cNvSpPr>
            <a:spLocks noGrp="1"/>
          </p:cNvSpPr>
          <p:nvPr>
            <p:ph type="title"/>
          </p:nvPr>
        </p:nvSpPr>
        <p:spPr/>
        <p:txBody>
          <a:bodyPr/>
          <a:lstStyle/>
          <a:p>
            <a:r>
              <a:rPr lang="en-US"/>
              <a:t>Facebook User Posts Table | PRO Global - 5 of 6</a:t>
            </a:r>
          </a:p>
        </p:txBody>
      </p:sp>
      <p:graphicFrame>
        <p:nvGraphicFramePr>
          <p:cNvPr id="5" name="Table Placeholder 4">
            <a:extLst>
              <a:ext uri="{FF2B5EF4-FFF2-40B4-BE49-F238E27FC236}">
                <a16:creationId xmlns:a16="http://schemas.microsoft.com/office/drawing/2014/main" id="{384162F5-FA06-42EF-AE8E-E0A70C46B598}"/>
              </a:ext>
            </a:extLst>
          </p:cNvPr>
          <p:cNvGraphicFramePr>
            <a:graphicFrameLocks noGrp="1"/>
          </p:cNvGraphicFramePr>
          <p:nvPr>
            <p:ph type="tbl" sz="quarter" idx="13"/>
            <p:extLst>
              <p:ext uri="{D42A27DB-BD31-4B8C-83A1-F6EECF244321}">
                <p14:modId xmlns:p14="http://schemas.microsoft.com/office/powerpoint/2010/main" val="85551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0211023"/>
                    </a:ext>
                  </a:extLst>
                </a:gridCol>
                <a:gridCol w="822960">
                  <a:extLst>
                    <a:ext uri="{9D8B030D-6E8A-4147-A177-3AD203B41FA5}">
                      <a16:colId xmlns:a16="http://schemas.microsoft.com/office/drawing/2014/main" val="3413186897"/>
                    </a:ext>
                  </a:extLst>
                </a:gridCol>
                <a:gridCol w="822960">
                  <a:extLst>
                    <a:ext uri="{9D8B030D-6E8A-4147-A177-3AD203B41FA5}">
                      <a16:colId xmlns:a16="http://schemas.microsoft.com/office/drawing/2014/main" val="2851404253"/>
                    </a:ext>
                  </a:extLst>
                </a:gridCol>
                <a:gridCol w="822960">
                  <a:extLst>
                    <a:ext uri="{9D8B030D-6E8A-4147-A177-3AD203B41FA5}">
                      <a16:colId xmlns:a16="http://schemas.microsoft.com/office/drawing/2014/main" val="3005670774"/>
                    </a:ext>
                  </a:extLst>
                </a:gridCol>
                <a:gridCol w="822960">
                  <a:extLst>
                    <a:ext uri="{9D8B030D-6E8A-4147-A177-3AD203B41FA5}">
                      <a16:colId xmlns:a16="http://schemas.microsoft.com/office/drawing/2014/main" val="2562026560"/>
                    </a:ext>
                  </a:extLst>
                </a:gridCol>
                <a:gridCol w="822960">
                  <a:extLst>
                    <a:ext uri="{9D8B030D-6E8A-4147-A177-3AD203B41FA5}">
                      <a16:colId xmlns:a16="http://schemas.microsoft.com/office/drawing/2014/main" val="76806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2127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- 2018-04-07 06:16:00 </a:t>
                      </a:r>
                      <a:r>
                        <a:rPr kumimoji="0" lang="en-US" sz="1000" b="0" i="0" u="none" strike="noStrike" kern="1200" cap="none" spc="0" normalizeH="0" baseline="0" noProof="0">
                          <a:ln>
                            <a:noFill/>
                          </a:ln>
                          <a:solidFill>
                            <a:prstClr val="black"/>
                          </a:solidFill>
                          <a:effectLst/>
                          <a:uLnTx/>
                          <a:uFillTx/>
                          <a:latin typeface="+mn-lt"/>
                          <a:ea typeface="+mn-ea"/>
                          <a:cs typeface="+mn-cs"/>
                        </a:rPr>
                        <a:t>
 DeWalt DCS380 Saw Blade is loose even after tightening clamp per the instruction manual.
How do you tighten up the blade? Are there fine tuning adjustment screws?
When I tighten the blade holder clamp, the blade still has play in it.
It should not have freeplay! My old Makita uses set screws to hold the blade, and it still works MUCH better.
This DeWalt dances and makes horrible noise while cutting. My Makita cuts smooth.
I only bought the DeWalt because I wanted a cordless one - I bought a 5 tool set, and regret it.
I hate all of the "tool less" blade/bit change tools. Give me a drill with a chuck key, and a saw with set screws holding the blade.
This is the second 20V DeWalt tool that has given me trouble. I'm quite dissatisfied with the whole brand at this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18:16:04</a:t>
                      </a:r>
                    </a:p>
                  </a:txBody>
                  <a:tcPr/>
                </a:tc>
                <a:extLst>
                  <a:ext uri="{0D108BD9-81ED-4DB2-BD59-A6C34878D82A}">
                    <a16:rowId xmlns:a16="http://schemas.microsoft.com/office/drawing/2014/main" val="893618298"/>
                  </a:ext>
                </a:extLst>
              </a:tr>
            </a:tbl>
          </a:graphicData>
        </a:graphic>
      </p:graphicFrame>
      <p:sp>
        <p:nvSpPr>
          <p:cNvPr id="4" name="Text Placeholder 3">
            <a:extLst>
              <a:ext uri="{FF2B5EF4-FFF2-40B4-BE49-F238E27FC236}">
                <a16:creationId xmlns:a16="http://schemas.microsoft.com/office/drawing/2014/main" id="{D9B09A49-41BE-476B-A80A-5B3BD11FBE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07639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1C8EA-7ED4-4695-A953-775288A3E98C}"/>
              </a:ext>
            </a:extLst>
          </p:cNvPr>
          <p:cNvSpPr>
            <a:spLocks noGrp="1"/>
          </p:cNvSpPr>
          <p:nvPr>
            <p:ph type="title"/>
          </p:nvPr>
        </p:nvSpPr>
        <p:spPr/>
        <p:txBody>
          <a:bodyPr/>
          <a:lstStyle/>
          <a:p>
            <a:r>
              <a:rPr lang="en-US"/>
              <a:t>Facebook User Posts Table | PRO Global - 6 of 6</a:t>
            </a:r>
          </a:p>
        </p:txBody>
      </p:sp>
      <p:graphicFrame>
        <p:nvGraphicFramePr>
          <p:cNvPr id="5" name="Table Placeholder 4">
            <a:extLst>
              <a:ext uri="{FF2B5EF4-FFF2-40B4-BE49-F238E27FC236}">
                <a16:creationId xmlns:a16="http://schemas.microsoft.com/office/drawing/2014/main" id="{C01E404A-5940-474D-9EF4-27B6F4FA5B20}"/>
              </a:ext>
            </a:extLst>
          </p:cNvPr>
          <p:cNvGraphicFramePr>
            <a:graphicFrameLocks noGrp="1"/>
          </p:cNvGraphicFramePr>
          <p:nvPr>
            <p:ph type="tbl" sz="quarter" idx="13"/>
            <p:extLst>
              <p:ext uri="{D42A27DB-BD31-4B8C-83A1-F6EECF244321}">
                <p14:modId xmlns:p14="http://schemas.microsoft.com/office/powerpoint/2010/main" val="244614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62308175"/>
                    </a:ext>
                  </a:extLst>
                </a:gridCol>
                <a:gridCol w="822960">
                  <a:extLst>
                    <a:ext uri="{9D8B030D-6E8A-4147-A177-3AD203B41FA5}">
                      <a16:colId xmlns:a16="http://schemas.microsoft.com/office/drawing/2014/main" val="2335866479"/>
                    </a:ext>
                  </a:extLst>
                </a:gridCol>
                <a:gridCol w="822960">
                  <a:extLst>
                    <a:ext uri="{9D8B030D-6E8A-4147-A177-3AD203B41FA5}">
                      <a16:colId xmlns:a16="http://schemas.microsoft.com/office/drawing/2014/main" val="1966508794"/>
                    </a:ext>
                  </a:extLst>
                </a:gridCol>
                <a:gridCol w="822960">
                  <a:extLst>
                    <a:ext uri="{9D8B030D-6E8A-4147-A177-3AD203B41FA5}">
                      <a16:colId xmlns:a16="http://schemas.microsoft.com/office/drawing/2014/main" val="2443752160"/>
                    </a:ext>
                  </a:extLst>
                </a:gridCol>
                <a:gridCol w="822960">
                  <a:extLst>
                    <a:ext uri="{9D8B030D-6E8A-4147-A177-3AD203B41FA5}">
                      <a16:colId xmlns:a16="http://schemas.microsoft.com/office/drawing/2014/main" val="428726783"/>
                    </a:ext>
                  </a:extLst>
                </a:gridCol>
                <a:gridCol w="822960">
                  <a:extLst>
                    <a:ext uri="{9D8B030D-6E8A-4147-A177-3AD203B41FA5}">
                      <a16:colId xmlns:a16="http://schemas.microsoft.com/office/drawing/2014/main" val="375204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0388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02:55:30 </a:t>
                      </a:r>
                      <a:r>
                        <a:rPr kumimoji="0" lang="en-US" sz="1000" b="0" i="0" u="none" strike="noStrike" kern="1200" cap="none" spc="0" normalizeH="0" baseline="0" noProof="0">
                          <a:ln>
                            <a:noFill/>
                          </a:ln>
                          <a:solidFill>
                            <a:prstClr val="black"/>
                          </a:solidFill>
                          <a:effectLst/>
                          <a:uLnTx/>
                          <a:uFillTx/>
                          <a:latin typeface="+mn-lt"/>
                          <a:ea typeface="+mn-ea"/>
                          <a:cs typeface="+mn-cs"/>
                        </a:rPr>
                        <a:t>
 Hey Makita! I love your products! That being said, I'm a little sad today. I went to the orange home improvement store today to pick up a replacement for my old miter saw (makita of course). Unfortunately the sale price they had posted was an in store deal to clear out your beautiful XSL06 to make it an online only item. They couldn't honor the price and since they were out of stock I couldn't take home another beautiful tool with the cash in my pocket. One day I'll retire my miter saw but that won't be today. Keep making great tools and I'll keep saving up for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004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th-TH" sz="1000" b="1" i="0" u="none" strike="noStrike" kern="1200" cap="none" spc="0" normalizeH="0" baseline="0" noProof="0">
                          <a:ln>
                            <a:noFill/>
                          </a:ln>
                          <a:solidFill>
                            <a:prstClr val="black"/>
                          </a:solidFill>
                          <a:effectLst/>
                          <a:uLnTx/>
                          <a:uFillTx/>
                          <a:latin typeface="+mn-lt"/>
                          <a:ea typeface="+mn-ea"/>
                          <a:cs typeface="+mn-cs"/>
                        </a:rPr>
                        <a:t>บอกเล่าเครื่องมือช่าง - 2018-04-30 04:33:04 </a:t>
                      </a:r>
                      <a:r>
                        <a:rPr kumimoji="0" lang="th-TH"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THAILAND TEST https://www.youtube.com/watch?v=Isc5nh3TTPU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721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- 2018-04-30 14:04:12 </a:t>
                      </a:r>
                      <a:r>
                        <a:rPr kumimoji="0" lang="en-US" sz="1000" b="0" i="0" u="none" strike="noStrike" kern="1200" cap="none" spc="0" normalizeH="0" baseline="0" noProof="0">
                          <a:ln>
                            <a:noFill/>
                          </a:ln>
                          <a:solidFill>
                            <a:prstClr val="black"/>
                          </a:solidFill>
                          <a:effectLst/>
                          <a:uLnTx/>
                          <a:uFillTx/>
                          <a:latin typeface="+mn-lt"/>
                          <a:ea typeface="+mn-ea"/>
                          <a:cs typeface="+mn-cs"/>
                        </a:rPr>
                        <a:t>
 can anyone tell me how to test my DC 1804 T charger for output?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2157589"/>
                  </a:ext>
                </a:extLst>
              </a:tr>
            </a:tbl>
          </a:graphicData>
        </a:graphic>
      </p:graphicFrame>
      <p:sp>
        <p:nvSpPr>
          <p:cNvPr id="4" name="Text Placeholder 3">
            <a:extLst>
              <a:ext uri="{FF2B5EF4-FFF2-40B4-BE49-F238E27FC236}">
                <a16:creationId xmlns:a16="http://schemas.microsoft.com/office/drawing/2014/main" id="{25C42EC6-2037-415C-99A9-A8ADEC8AD4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32539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F835D-9BE6-4F66-AF98-A1A1B59516BD}"/>
              </a:ext>
            </a:extLst>
          </p:cNvPr>
          <p:cNvSpPr>
            <a:spLocks noGrp="1"/>
          </p:cNvSpPr>
          <p:nvPr>
            <p:ph type="title"/>
          </p:nvPr>
        </p:nvSpPr>
        <p:spPr/>
        <p:txBody>
          <a:bodyPr/>
          <a:lstStyle/>
          <a:p>
            <a:r>
              <a:rPr lang="en-US"/>
              <a:t>Key Metrics Table (Competitors) | PRO Global - 1 of 2</a:t>
            </a:r>
          </a:p>
        </p:txBody>
      </p:sp>
      <p:graphicFrame>
        <p:nvGraphicFramePr>
          <p:cNvPr id="5" name="Table Placeholder 4">
            <a:extLst>
              <a:ext uri="{FF2B5EF4-FFF2-40B4-BE49-F238E27FC236}">
                <a16:creationId xmlns:a16="http://schemas.microsoft.com/office/drawing/2014/main" id="{A99F6801-810C-4F8E-97AE-33E19EE09733}"/>
              </a:ext>
            </a:extLst>
          </p:cNvPr>
          <p:cNvGraphicFramePr>
            <a:graphicFrameLocks noGrp="1"/>
          </p:cNvGraphicFramePr>
          <p:nvPr>
            <p:ph type="tbl" sz="quarter" idx="13"/>
            <p:extLst>
              <p:ext uri="{D42A27DB-BD31-4B8C-83A1-F6EECF244321}">
                <p14:modId xmlns:p14="http://schemas.microsoft.com/office/powerpoint/2010/main" val="139461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570939314"/>
                    </a:ext>
                  </a:extLst>
                </a:gridCol>
                <a:gridCol w="304495">
                  <a:extLst>
                    <a:ext uri="{9D8B030D-6E8A-4147-A177-3AD203B41FA5}">
                      <a16:colId xmlns:a16="http://schemas.microsoft.com/office/drawing/2014/main" val="1380725989"/>
                    </a:ext>
                  </a:extLst>
                </a:gridCol>
                <a:gridCol w="304495">
                  <a:extLst>
                    <a:ext uri="{9D8B030D-6E8A-4147-A177-3AD203B41FA5}">
                      <a16:colId xmlns:a16="http://schemas.microsoft.com/office/drawing/2014/main" val="559283954"/>
                    </a:ext>
                  </a:extLst>
                </a:gridCol>
                <a:gridCol w="304495">
                  <a:extLst>
                    <a:ext uri="{9D8B030D-6E8A-4147-A177-3AD203B41FA5}">
                      <a16:colId xmlns:a16="http://schemas.microsoft.com/office/drawing/2014/main" val="1635876962"/>
                    </a:ext>
                  </a:extLst>
                </a:gridCol>
                <a:gridCol w="304495">
                  <a:extLst>
                    <a:ext uri="{9D8B030D-6E8A-4147-A177-3AD203B41FA5}">
                      <a16:colId xmlns:a16="http://schemas.microsoft.com/office/drawing/2014/main" val="2443414211"/>
                    </a:ext>
                  </a:extLst>
                </a:gridCol>
                <a:gridCol w="304495">
                  <a:extLst>
                    <a:ext uri="{9D8B030D-6E8A-4147-A177-3AD203B41FA5}">
                      <a16:colId xmlns:a16="http://schemas.microsoft.com/office/drawing/2014/main" val="2963156982"/>
                    </a:ext>
                  </a:extLst>
                </a:gridCol>
                <a:gridCol w="304495">
                  <a:extLst>
                    <a:ext uri="{9D8B030D-6E8A-4147-A177-3AD203B41FA5}">
                      <a16:colId xmlns:a16="http://schemas.microsoft.com/office/drawing/2014/main" val="274243016"/>
                    </a:ext>
                  </a:extLst>
                </a:gridCol>
                <a:gridCol w="304495">
                  <a:extLst>
                    <a:ext uri="{9D8B030D-6E8A-4147-A177-3AD203B41FA5}">
                      <a16:colId xmlns:a16="http://schemas.microsoft.com/office/drawing/2014/main" val="3446588069"/>
                    </a:ext>
                  </a:extLst>
                </a:gridCol>
                <a:gridCol w="304495">
                  <a:extLst>
                    <a:ext uri="{9D8B030D-6E8A-4147-A177-3AD203B41FA5}">
                      <a16:colId xmlns:a16="http://schemas.microsoft.com/office/drawing/2014/main" val="2937865521"/>
                    </a:ext>
                  </a:extLst>
                </a:gridCol>
                <a:gridCol w="304495">
                  <a:extLst>
                    <a:ext uri="{9D8B030D-6E8A-4147-A177-3AD203B41FA5}">
                      <a16:colId xmlns:a16="http://schemas.microsoft.com/office/drawing/2014/main" val="3842803061"/>
                    </a:ext>
                  </a:extLst>
                </a:gridCol>
                <a:gridCol w="304495">
                  <a:extLst>
                    <a:ext uri="{9D8B030D-6E8A-4147-A177-3AD203B41FA5}">
                      <a16:colId xmlns:a16="http://schemas.microsoft.com/office/drawing/2014/main" val="1387331364"/>
                    </a:ext>
                  </a:extLst>
                </a:gridCol>
                <a:gridCol w="304495">
                  <a:extLst>
                    <a:ext uri="{9D8B030D-6E8A-4147-A177-3AD203B41FA5}">
                      <a16:colId xmlns:a16="http://schemas.microsoft.com/office/drawing/2014/main" val="2881777927"/>
                    </a:ext>
                  </a:extLst>
                </a:gridCol>
                <a:gridCol w="304495">
                  <a:extLst>
                    <a:ext uri="{9D8B030D-6E8A-4147-A177-3AD203B41FA5}">
                      <a16:colId xmlns:a16="http://schemas.microsoft.com/office/drawing/2014/main" val="734943726"/>
                    </a:ext>
                  </a:extLst>
                </a:gridCol>
                <a:gridCol w="304495">
                  <a:extLst>
                    <a:ext uri="{9D8B030D-6E8A-4147-A177-3AD203B41FA5}">
                      <a16:colId xmlns:a16="http://schemas.microsoft.com/office/drawing/2014/main" val="3365620058"/>
                    </a:ext>
                  </a:extLst>
                </a:gridCol>
                <a:gridCol w="304495">
                  <a:extLst>
                    <a:ext uri="{9D8B030D-6E8A-4147-A177-3AD203B41FA5}">
                      <a16:colId xmlns:a16="http://schemas.microsoft.com/office/drawing/2014/main" val="2463686772"/>
                    </a:ext>
                  </a:extLst>
                </a:gridCol>
                <a:gridCol w="304495">
                  <a:extLst>
                    <a:ext uri="{9D8B030D-6E8A-4147-A177-3AD203B41FA5}">
                      <a16:colId xmlns:a16="http://schemas.microsoft.com/office/drawing/2014/main" val="181141349"/>
                    </a:ext>
                  </a:extLst>
                </a:gridCol>
                <a:gridCol w="304495">
                  <a:extLst>
                    <a:ext uri="{9D8B030D-6E8A-4147-A177-3AD203B41FA5}">
                      <a16:colId xmlns:a16="http://schemas.microsoft.com/office/drawing/2014/main" val="3368713246"/>
                    </a:ext>
                  </a:extLst>
                </a:gridCol>
                <a:gridCol w="304495">
                  <a:extLst>
                    <a:ext uri="{9D8B030D-6E8A-4147-A177-3AD203B41FA5}">
                      <a16:colId xmlns:a16="http://schemas.microsoft.com/office/drawing/2014/main" val="2519697065"/>
                    </a:ext>
                  </a:extLst>
                </a:gridCol>
                <a:gridCol w="304495">
                  <a:extLst>
                    <a:ext uri="{9D8B030D-6E8A-4147-A177-3AD203B41FA5}">
                      <a16:colId xmlns:a16="http://schemas.microsoft.com/office/drawing/2014/main" val="3642843970"/>
                    </a:ext>
                  </a:extLst>
                </a:gridCol>
                <a:gridCol w="304495">
                  <a:extLst>
                    <a:ext uri="{9D8B030D-6E8A-4147-A177-3AD203B41FA5}">
                      <a16:colId xmlns:a16="http://schemas.microsoft.com/office/drawing/2014/main" val="268544748"/>
                    </a:ext>
                  </a:extLst>
                </a:gridCol>
                <a:gridCol w="304495">
                  <a:extLst>
                    <a:ext uri="{9D8B030D-6E8A-4147-A177-3AD203B41FA5}">
                      <a16:colId xmlns:a16="http://schemas.microsoft.com/office/drawing/2014/main" val="202324081"/>
                    </a:ext>
                  </a:extLst>
                </a:gridCol>
                <a:gridCol w="304495">
                  <a:extLst>
                    <a:ext uri="{9D8B030D-6E8A-4147-A177-3AD203B41FA5}">
                      <a16:colId xmlns:a16="http://schemas.microsoft.com/office/drawing/2014/main" val="615800579"/>
                    </a:ext>
                  </a:extLst>
                </a:gridCol>
                <a:gridCol w="304495">
                  <a:extLst>
                    <a:ext uri="{9D8B030D-6E8A-4147-A177-3AD203B41FA5}">
                      <a16:colId xmlns:a16="http://schemas.microsoft.com/office/drawing/2014/main" val="2802478231"/>
                    </a:ext>
                  </a:extLst>
                </a:gridCol>
                <a:gridCol w="304495">
                  <a:extLst>
                    <a:ext uri="{9D8B030D-6E8A-4147-A177-3AD203B41FA5}">
                      <a16:colId xmlns:a16="http://schemas.microsoft.com/office/drawing/2014/main" val="3268463930"/>
                    </a:ext>
                  </a:extLst>
                </a:gridCol>
                <a:gridCol w="304495">
                  <a:extLst>
                    <a:ext uri="{9D8B030D-6E8A-4147-A177-3AD203B41FA5}">
                      <a16:colId xmlns:a16="http://schemas.microsoft.com/office/drawing/2014/main" val="104731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1829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7326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extLst>
                  <a:ext uri="{0D108BD9-81ED-4DB2-BD59-A6C34878D82A}">
                    <a16:rowId xmlns:a16="http://schemas.microsoft.com/office/drawing/2014/main" val="2055110110"/>
                  </a:ext>
                </a:extLst>
              </a:tr>
            </a:tbl>
          </a:graphicData>
        </a:graphic>
      </p:graphicFrame>
      <p:sp>
        <p:nvSpPr>
          <p:cNvPr id="4" name="Text Placeholder 3">
            <a:extLst>
              <a:ext uri="{FF2B5EF4-FFF2-40B4-BE49-F238E27FC236}">
                <a16:creationId xmlns:a16="http://schemas.microsoft.com/office/drawing/2014/main" id="{CF9E4C70-7EF1-4096-B06F-0D0E37B3B62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47962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BE13-0230-48C4-A287-DE694EF5B207}"/>
              </a:ext>
            </a:extLst>
          </p:cNvPr>
          <p:cNvSpPr>
            <a:spLocks noGrp="1"/>
          </p:cNvSpPr>
          <p:nvPr>
            <p:ph type="title"/>
          </p:nvPr>
        </p:nvSpPr>
        <p:spPr/>
        <p:txBody>
          <a:bodyPr/>
          <a:lstStyle/>
          <a:p>
            <a:r>
              <a:rPr lang="en-US"/>
              <a:t>Key Metrics Table (Competitors) | PRO Global - 2 of 2</a:t>
            </a:r>
          </a:p>
        </p:txBody>
      </p:sp>
      <p:graphicFrame>
        <p:nvGraphicFramePr>
          <p:cNvPr id="5" name="Table Placeholder 4">
            <a:extLst>
              <a:ext uri="{FF2B5EF4-FFF2-40B4-BE49-F238E27FC236}">
                <a16:creationId xmlns:a16="http://schemas.microsoft.com/office/drawing/2014/main" id="{25F91446-8FB3-4B8A-ADCB-8B56FBE9CE59}"/>
              </a:ext>
            </a:extLst>
          </p:cNvPr>
          <p:cNvGraphicFramePr>
            <a:graphicFrameLocks noGrp="1"/>
          </p:cNvGraphicFramePr>
          <p:nvPr>
            <p:ph type="tbl" sz="quarter" idx="13"/>
            <p:extLst>
              <p:ext uri="{D42A27DB-BD31-4B8C-83A1-F6EECF244321}">
                <p14:modId xmlns:p14="http://schemas.microsoft.com/office/powerpoint/2010/main" val="385247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24644863"/>
                    </a:ext>
                  </a:extLst>
                </a:gridCol>
                <a:gridCol w="304495">
                  <a:extLst>
                    <a:ext uri="{9D8B030D-6E8A-4147-A177-3AD203B41FA5}">
                      <a16:colId xmlns:a16="http://schemas.microsoft.com/office/drawing/2014/main" val="149855025"/>
                    </a:ext>
                  </a:extLst>
                </a:gridCol>
                <a:gridCol w="304495">
                  <a:extLst>
                    <a:ext uri="{9D8B030D-6E8A-4147-A177-3AD203B41FA5}">
                      <a16:colId xmlns:a16="http://schemas.microsoft.com/office/drawing/2014/main" val="1909427674"/>
                    </a:ext>
                  </a:extLst>
                </a:gridCol>
                <a:gridCol w="304495">
                  <a:extLst>
                    <a:ext uri="{9D8B030D-6E8A-4147-A177-3AD203B41FA5}">
                      <a16:colId xmlns:a16="http://schemas.microsoft.com/office/drawing/2014/main" val="4153252532"/>
                    </a:ext>
                  </a:extLst>
                </a:gridCol>
                <a:gridCol w="304495">
                  <a:extLst>
                    <a:ext uri="{9D8B030D-6E8A-4147-A177-3AD203B41FA5}">
                      <a16:colId xmlns:a16="http://schemas.microsoft.com/office/drawing/2014/main" val="3844790707"/>
                    </a:ext>
                  </a:extLst>
                </a:gridCol>
                <a:gridCol w="304495">
                  <a:extLst>
                    <a:ext uri="{9D8B030D-6E8A-4147-A177-3AD203B41FA5}">
                      <a16:colId xmlns:a16="http://schemas.microsoft.com/office/drawing/2014/main" val="558673170"/>
                    </a:ext>
                  </a:extLst>
                </a:gridCol>
                <a:gridCol w="304495">
                  <a:extLst>
                    <a:ext uri="{9D8B030D-6E8A-4147-A177-3AD203B41FA5}">
                      <a16:colId xmlns:a16="http://schemas.microsoft.com/office/drawing/2014/main" val="2856870810"/>
                    </a:ext>
                  </a:extLst>
                </a:gridCol>
                <a:gridCol w="304495">
                  <a:extLst>
                    <a:ext uri="{9D8B030D-6E8A-4147-A177-3AD203B41FA5}">
                      <a16:colId xmlns:a16="http://schemas.microsoft.com/office/drawing/2014/main" val="4262891494"/>
                    </a:ext>
                  </a:extLst>
                </a:gridCol>
                <a:gridCol w="304495">
                  <a:extLst>
                    <a:ext uri="{9D8B030D-6E8A-4147-A177-3AD203B41FA5}">
                      <a16:colId xmlns:a16="http://schemas.microsoft.com/office/drawing/2014/main" val="1295810489"/>
                    </a:ext>
                  </a:extLst>
                </a:gridCol>
                <a:gridCol w="304495">
                  <a:extLst>
                    <a:ext uri="{9D8B030D-6E8A-4147-A177-3AD203B41FA5}">
                      <a16:colId xmlns:a16="http://schemas.microsoft.com/office/drawing/2014/main" val="1548380042"/>
                    </a:ext>
                  </a:extLst>
                </a:gridCol>
                <a:gridCol w="304495">
                  <a:extLst>
                    <a:ext uri="{9D8B030D-6E8A-4147-A177-3AD203B41FA5}">
                      <a16:colId xmlns:a16="http://schemas.microsoft.com/office/drawing/2014/main" val="1112040705"/>
                    </a:ext>
                  </a:extLst>
                </a:gridCol>
                <a:gridCol w="304495">
                  <a:extLst>
                    <a:ext uri="{9D8B030D-6E8A-4147-A177-3AD203B41FA5}">
                      <a16:colId xmlns:a16="http://schemas.microsoft.com/office/drawing/2014/main" val="506599593"/>
                    </a:ext>
                  </a:extLst>
                </a:gridCol>
                <a:gridCol w="304495">
                  <a:extLst>
                    <a:ext uri="{9D8B030D-6E8A-4147-A177-3AD203B41FA5}">
                      <a16:colId xmlns:a16="http://schemas.microsoft.com/office/drawing/2014/main" val="2346125464"/>
                    </a:ext>
                  </a:extLst>
                </a:gridCol>
                <a:gridCol w="304495">
                  <a:extLst>
                    <a:ext uri="{9D8B030D-6E8A-4147-A177-3AD203B41FA5}">
                      <a16:colId xmlns:a16="http://schemas.microsoft.com/office/drawing/2014/main" val="2484654996"/>
                    </a:ext>
                  </a:extLst>
                </a:gridCol>
                <a:gridCol w="304495">
                  <a:extLst>
                    <a:ext uri="{9D8B030D-6E8A-4147-A177-3AD203B41FA5}">
                      <a16:colId xmlns:a16="http://schemas.microsoft.com/office/drawing/2014/main" val="1290459269"/>
                    </a:ext>
                  </a:extLst>
                </a:gridCol>
                <a:gridCol w="304495">
                  <a:extLst>
                    <a:ext uri="{9D8B030D-6E8A-4147-A177-3AD203B41FA5}">
                      <a16:colId xmlns:a16="http://schemas.microsoft.com/office/drawing/2014/main" val="3129460470"/>
                    </a:ext>
                  </a:extLst>
                </a:gridCol>
                <a:gridCol w="304495">
                  <a:extLst>
                    <a:ext uri="{9D8B030D-6E8A-4147-A177-3AD203B41FA5}">
                      <a16:colId xmlns:a16="http://schemas.microsoft.com/office/drawing/2014/main" val="2087455220"/>
                    </a:ext>
                  </a:extLst>
                </a:gridCol>
                <a:gridCol w="304495">
                  <a:extLst>
                    <a:ext uri="{9D8B030D-6E8A-4147-A177-3AD203B41FA5}">
                      <a16:colId xmlns:a16="http://schemas.microsoft.com/office/drawing/2014/main" val="2005334459"/>
                    </a:ext>
                  </a:extLst>
                </a:gridCol>
                <a:gridCol w="304495">
                  <a:extLst>
                    <a:ext uri="{9D8B030D-6E8A-4147-A177-3AD203B41FA5}">
                      <a16:colId xmlns:a16="http://schemas.microsoft.com/office/drawing/2014/main" val="575118330"/>
                    </a:ext>
                  </a:extLst>
                </a:gridCol>
                <a:gridCol w="304495">
                  <a:extLst>
                    <a:ext uri="{9D8B030D-6E8A-4147-A177-3AD203B41FA5}">
                      <a16:colId xmlns:a16="http://schemas.microsoft.com/office/drawing/2014/main" val="2608419065"/>
                    </a:ext>
                  </a:extLst>
                </a:gridCol>
                <a:gridCol w="304495">
                  <a:extLst>
                    <a:ext uri="{9D8B030D-6E8A-4147-A177-3AD203B41FA5}">
                      <a16:colId xmlns:a16="http://schemas.microsoft.com/office/drawing/2014/main" val="170767556"/>
                    </a:ext>
                  </a:extLst>
                </a:gridCol>
                <a:gridCol w="304495">
                  <a:extLst>
                    <a:ext uri="{9D8B030D-6E8A-4147-A177-3AD203B41FA5}">
                      <a16:colId xmlns:a16="http://schemas.microsoft.com/office/drawing/2014/main" val="1984226976"/>
                    </a:ext>
                  </a:extLst>
                </a:gridCol>
                <a:gridCol w="304495">
                  <a:extLst>
                    <a:ext uri="{9D8B030D-6E8A-4147-A177-3AD203B41FA5}">
                      <a16:colId xmlns:a16="http://schemas.microsoft.com/office/drawing/2014/main" val="438286558"/>
                    </a:ext>
                  </a:extLst>
                </a:gridCol>
                <a:gridCol w="304495">
                  <a:extLst>
                    <a:ext uri="{9D8B030D-6E8A-4147-A177-3AD203B41FA5}">
                      <a16:colId xmlns:a16="http://schemas.microsoft.com/office/drawing/2014/main" val="553768225"/>
                    </a:ext>
                  </a:extLst>
                </a:gridCol>
                <a:gridCol w="304495">
                  <a:extLst>
                    <a:ext uri="{9D8B030D-6E8A-4147-A177-3AD203B41FA5}">
                      <a16:colId xmlns:a16="http://schemas.microsoft.com/office/drawing/2014/main" val="312101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915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Makita Tools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5082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15515595"/>
                  </a:ext>
                </a:extLst>
              </a:tr>
            </a:tbl>
          </a:graphicData>
        </a:graphic>
      </p:graphicFrame>
      <p:sp>
        <p:nvSpPr>
          <p:cNvPr id="4" name="Text Placeholder 3">
            <a:extLst>
              <a:ext uri="{FF2B5EF4-FFF2-40B4-BE49-F238E27FC236}">
                <a16:creationId xmlns:a16="http://schemas.microsoft.com/office/drawing/2014/main" id="{39F65B54-F379-4ED9-9631-DAE1C1AB594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34567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5904F-DB49-4648-9302-CE702AFF944F}"/>
              </a:ext>
            </a:extLst>
          </p:cNvPr>
          <p:cNvSpPr>
            <a:spLocks noGrp="1"/>
          </p:cNvSpPr>
          <p:nvPr>
            <p:ph type="title"/>
          </p:nvPr>
        </p:nvSpPr>
        <p:spPr/>
        <p:txBody>
          <a:bodyPr/>
          <a:lstStyle/>
          <a:p>
            <a:r>
              <a:rPr lang="en-US"/>
              <a:t>Interactions Distribution (Competitors) | PRO Global</a:t>
            </a:r>
          </a:p>
        </p:txBody>
      </p:sp>
      <p:graphicFrame>
        <p:nvGraphicFramePr>
          <p:cNvPr id="6" name="Chart Placeholder 5">
            <a:extLst>
              <a:ext uri="{FF2B5EF4-FFF2-40B4-BE49-F238E27FC236}">
                <a16:creationId xmlns:a16="http://schemas.microsoft.com/office/drawing/2014/main" id="{EE366968-4517-42CA-9D38-D42EBF155B94}"/>
              </a:ext>
            </a:extLst>
          </p:cNvPr>
          <p:cNvGraphicFramePr>
            <a:graphicFrameLocks noGrp="1"/>
          </p:cNvGraphicFramePr>
          <p:nvPr>
            <p:ph type="chart" sz="quarter" idx="13"/>
            <p:extLst>
              <p:ext uri="{D42A27DB-BD31-4B8C-83A1-F6EECF244321}">
                <p14:modId xmlns:p14="http://schemas.microsoft.com/office/powerpoint/2010/main" val="2075555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615A1-3FFA-420B-BC22-B6BC32492AD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D58358A-4A83-4BF2-BC5E-2C3681412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2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CB25-365F-4FCE-86B2-A1D2AB8DE174}"/>
              </a:ext>
            </a:extLst>
          </p:cNvPr>
          <p:cNvSpPr>
            <a:spLocks noGrp="1"/>
          </p:cNvSpPr>
          <p:nvPr>
            <p:ph type="title"/>
          </p:nvPr>
        </p:nvSpPr>
        <p:spPr/>
        <p:txBody>
          <a:bodyPr/>
          <a:lstStyle/>
          <a:p>
            <a:r>
              <a:rPr lang="en-US"/>
              <a:t>Post Type Distribution Per Profile (Competitors)  | PRO Global</a:t>
            </a:r>
          </a:p>
        </p:txBody>
      </p:sp>
      <p:graphicFrame>
        <p:nvGraphicFramePr>
          <p:cNvPr id="6" name="Chart Placeholder 5">
            <a:extLst>
              <a:ext uri="{FF2B5EF4-FFF2-40B4-BE49-F238E27FC236}">
                <a16:creationId xmlns:a16="http://schemas.microsoft.com/office/drawing/2014/main" id="{6648F436-29BD-4094-9F4A-A8058BBB6A12}"/>
              </a:ext>
            </a:extLst>
          </p:cNvPr>
          <p:cNvGraphicFramePr>
            <a:graphicFrameLocks noGrp="1"/>
          </p:cNvGraphicFramePr>
          <p:nvPr>
            <p:ph type="chart" sz="quarter" idx="13"/>
            <p:extLst>
              <p:ext uri="{D42A27DB-BD31-4B8C-83A1-F6EECF244321}">
                <p14:modId xmlns:p14="http://schemas.microsoft.com/office/powerpoint/2010/main" val="96757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1CACC-651D-47F6-9B8E-54BBCAC11C5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CB74C18-E9A0-4B84-8ED9-288D1597A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276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88E1-64BB-4A96-8824-729FF7E191B9}"/>
              </a:ext>
            </a:extLst>
          </p:cNvPr>
          <p:cNvSpPr>
            <a:spLocks noGrp="1"/>
          </p:cNvSpPr>
          <p:nvPr>
            <p:ph type="title"/>
          </p:nvPr>
        </p:nvSpPr>
        <p:spPr/>
        <p:txBody>
          <a:bodyPr/>
          <a:lstStyle/>
          <a:p>
            <a:r>
              <a:rPr lang="en-US"/>
              <a:t>User Posts Table (Competitors) | PRO Global - 1 of 4</a:t>
            </a:r>
          </a:p>
        </p:txBody>
      </p:sp>
      <p:graphicFrame>
        <p:nvGraphicFramePr>
          <p:cNvPr id="5" name="Table Placeholder 4">
            <a:extLst>
              <a:ext uri="{FF2B5EF4-FFF2-40B4-BE49-F238E27FC236}">
                <a16:creationId xmlns:a16="http://schemas.microsoft.com/office/drawing/2014/main" id="{1DB7C455-BB58-4275-B8AE-5C534850C7F1}"/>
              </a:ext>
            </a:extLst>
          </p:cNvPr>
          <p:cNvGraphicFramePr>
            <a:graphicFrameLocks noGrp="1"/>
          </p:cNvGraphicFramePr>
          <p:nvPr>
            <p:ph type="tbl" sz="quarter" idx="13"/>
            <p:extLst>
              <p:ext uri="{D42A27DB-BD31-4B8C-83A1-F6EECF244321}">
                <p14:modId xmlns:p14="http://schemas.microsoft.com/office/powerpoint/2010/main" val="2862528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3896753"/>
                    </a:ext>
                  </a:extLst>
                </a:gridCol>
                <a:gridCol w="822960">
                  <a:extLst>
                    <a:ext uri="{9D8B030D-6E8A-4147-A177-3AD203B41FA5}">
                      <a16:colId xmlns:a16="http://schemas.microsoft.com/office/drawing/2014/main" val="2562832116"/>
                    </a:ext>
                  </a:extLst>
                </a:gridCol>
                <a:gridCol w="822960">
                  <a:extLst>
                    <a:ext uri="{9D8B030D-6E8A-4147-A177-3AD203B41FA5}">
                      <a16:colId xmlns:a16="http://schemas.microsoft.com/office/drawing/2014/main" val="3813997274"/>
                    </a:ext>
                  </a:extLst>
                </a:gridCol>
                <a:gridCol w="822960">
                  <a:extLst>
                    <a:ext uri="{9D8B030D-6E8A-4147-A177-3AD203B41FA5}">
                      <a16:colId xmlns:a16="http://schemas.microsoft.com/office/drawing/2014/main" val="2747488408"/>
                    </a:ext>
                  </a:extLst>
                </a:gridCol>
                <a:gridCol w="822960">
                  <a:extLst>
                    <a:ext uri="{9D8B030D-6E8A-4147-A177-3AD203B41FA5}">
                      <a16:colId xmlns:a16="http://schemas.microsoft.com/office/drawing/2014/main" val="212619725"/>
                    </a:ext>
                  </a:extLst>
                </a:gridCol>
                <a:gridCol w="822960">
                  <a:extLst>
                    <a:ext uri="{9D8B030D-6E8A-4147-A177-3AD203B41FA5}">
                      <a16:colId xmlns:a16="http://schemas.microsoft.com/office/drawing/2014/main" val="2225487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420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- 2018-04-30 20:37:11 </a:t>
                      </a:r>
                      <a:r>
                        <a:rPr kumimoji="0" lang="en-US" sz="1000" b="0" i="0" u="none" strike="noStrike" kern="1200" cap="none" spc="0" normalizeH="0" baseline="0" noProof="0">
                          <a:ln>
                            <a:noFill/>
                          </a:ln>
                          <a:solidFill>
                            <a:prstClr val="black"/>
                          </a:solidFill>
                          <a:effectLst/>
                          <a:uLnTx/>
                          <a:uFillTx/>
                          <a:latin typeface="+mn-lt"/>
                          <a:ea typeface="+mn-ea"/>
                          <a:cs typeface="+mn-cs"/>
                        </a:rPr>
                        <a:t>
 Assam Jorhat 785001 hello sir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264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- 2018-04-30 14:04:12 </a:t>
                      </a:r>
                      <a:r>
                        <a:rPr kumimoji="0" lang="en-US" sz="1000" b="0" i="0" u="none" strike="noStrike" kern="1200" cap="none" spc="0" normalizeH="0" baseline="0" noProof="0">
                          <a:ln>
                            <a:noFill/>
                          </a:ln>
                          <a:solidFill>
                            <a:prstClr val="black"/>
                          </a:solidFill>
                          <a:effectLst/>
                          <a:uLnTx/>
                          <a:uFillTx/>
                          <a:latin typeface="+mn-lt"/>
                          <a:ea typeface="+mn-ea"/>
                          <a:cs typeface="+mn-cs"/>
                        </a:rPr>
                        <a:t>
 can anyone tell me how to test my DC 1804 T charger for output?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437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th-TH" sz="1000" b="1" i="0" u="none" strike="noStrike" kern="1200" cap="none" spc="0" normalizeH="0" baseline="0" noProof="0">
                          <a:ln>
                            <a:noFill/>
                          </a:ln>
                          <a:solidFill>
                            <a:prstClr val="black"/>
                          </a:solidFill>
                          <a:effectLst/>
                          <a:uLnTx/>
                          <a:uFillTx/>
                          <a:latin typeface="+mn-lt"/>
                          <a:ea typeface="+mn-ea"/>
                          <a:cs typeface="+mn-cs"/>
                        </a:rPr>
                        <a:t>บอกเล่าเครื่องมือช่าง - 2018-04-30 04:33:04 </a:t>
                      </a:r>
                      <a:r>
                        <a:rPr kumimoji="0" lang="th-TH"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THAILAND TEST https://www.youtube.com/watch?v=Isc5nh3TTPU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600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02:55:30 </a:t>
                      </a:r>
                      <a:r>
                        <a:rPr kumimoji="0" lang="en-US" sz="1000" b="0" i="0" u="none" strike="noStrike" kern="1200" cap="none" spc="0" normalizeH="0" baseline="0" noProof="0">
                          <a:ln>
                            <a:noFill/>
                          </a:ln>
                          <a:solidFill>
                            <a:prstClr val="black"/>
                          </a:solidFill>
                          <a:effectLst/>
                          <a:uLnTx/>
                          <a:uFillTx/>
                          <a:latin typeface="+mn-lt"/>
                          <a:ea typeface="+mn-ea"/>
                          <a:cs typeface="+mn-cs"/>
                        </a:rPr>
                        <a:t>
 Hey Makita! I love your products! That being said, I'm a little sad today. I went to the orange home improvement store today to pick up a replacement for my old miter saw (makita of course). Unfortunately the sale price they had posted was an in store deal to clear out your beautiful XSL06 to make it an online only item. They couldn't honor the price and since they were out of stock I couldn't take home another beautiful tool with the cash in my pocket. One day I'll retire my miter saw but that won't be today. Keep making great tools and I'll keep saving up for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013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02:11:34 </a:t>
                      </a:r>
                      <a:r>
                        <a:rPr kumimoji="0" lang="en-US" sz="1000" b="0" i="0" u="none" strike="noStrike" kern="1200" cap="none" spc="0" normalizeH="0" baseline="0" noProof="0">
                          <a:ln>
                            <a:noFill/>
                          </a:ln>
                          <a:solidFill>
                            <a:prstClr val="black"/>
                          </a:solidFill>
                          <a:effectLst/>
                          <a:uLnTx/>
                          <a:uFillTx/>
                          <a:latin typeface="+mn-lt"/>
                          <a:ea typeface="+mn-ea"/>
                          <a:cs typeface="+mn-cs"/>
                        </a:rPr>
                        <a:t>
 Where can I get 20V cordless combo kits where I can pick which tools are in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901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- 2018-04-25 23:45:06 </a:t>
                      </a:r>
                      <a:r>
                        <a:rPr kumimoji="0" lang="en-US" sz="1000" b="0" i="0" u="none" strike="noStrike" kern="1200" cap="none" spc="0" normalizeH="0" baseline="0" noProof="0">
                          <a:ln>
                            <a:noFill/>
                          </a:ln>
                          <a:solidFill>
                            <a:prstClr val="black"/>
                          </a:solidFill>
                          <a:effectLst/>
                          <a:uLnTx/>
                          <a:uFillTx/>
                          <a:latin typeface="+mn-lt"/>
                          <a:ea typeface="+mn-ea"/>
                          <a:cs typeface="+mn-cs"/>
                        </a:rPr>
                        <a:t>
 Dewalt shop is coming along.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540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- 2018-04-25 17:26:47 </a:t>
                      </a:r>
                      <a:r>
                        <a:rPr kumimoji="0" lang="en-US" sz="1000" b="0" i="0" u="none" strike="noStrike" kern="1200" cap="none" spc="0" normalizeH="0" baseline="0" noProof="0">
                          <a:ln>
                            <a:noFill/>
                          </a:ln>
                          <a:solidFill>
                            <a:prstClr val="black"/>
                          </a:solidFill>
                          <a:effectLst/>
                          <a:uLnTx/>
                          <a:uFillTx/>
                          <a:latin typeface="+mn-lt"/>
                          <a:ea typeface="+mn-ea"/>
                          <a:cs typeface="+mn-cs"/>
                        </a:rPr>
                        <a:t>
 Love my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7254125"/>
                  </a:ext>
                </a:extLst>
              </a:tr>
            </a:tbl>
          </a:graphicData>
        </a:graphic>
      </p:graphicFrame>
      <p:sp>
        <p:nvSpPr>
          <p:cNvPr id="4" name="Text Placeholder 3">
            <a:extLst>
              <a:ext uri="{FF2B5EF4-FFF2-40B4-BE49-F238E27FC236}">
                <a16:creationId xmlns:a16="http://schemas.microsoft.com/office/drawing/2014/main" id="{CEA991B4-B6C2-45F7-A2B7-A10F999AB1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0332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8E99-EB05-434B-A19D-E4B57E8CF0F8}"/>
              </a:ext>
            </a:extLst>
          </p:cNvPr>
          <p:cNvSpPr>
            <a:spLocks noGrp="1"/>
          </p:cNvSpPr>
          <p:nvPr>
            <p:ph type="title"/>
          </p:nvPr>
        </p:nvSpPr>
        <p:spPr/>
        <p:txBody>
          <a:bodyPr/>
          <a:lstStyle/>
          <a:p>
            <a:r>
              <a:rPr lang="en-US"/>
              <a:t>User Posts Table (Competitors) | PRO Global - 2 of 4</a:t>
            </a:r>
          </a:p>
        </p:txBody>
      </p:sp>
      <p:graphicFrame>
        <p:nvGraphicFramePr>
          <p:cNvPr id="5" name="Table Placeholder 4">
            <a:extLst>
              <a:ext uri="{FF2B5EF4-FFF2-40B4-BE49-F238E27FC236}">
                <a16:creationId xmlns:a16="http://schemas.microsoft.com/office/drawing/2014/main" id="{3BC7A82B-5F40-499F-85BC-4A8ECBBF863B}"/>
              </a:ext>
            </a:extLst>
          </p:cNvPr>
          <p:cNvGraphicFramePr>
            <a:graphicFrameLocks noGrp="1"/>
          </p:cNvGraphicFramePr>
          <p:nvPr>
            <p:ph type="tbl" sz="quarter" idx="13"/>
            <p:extLst>
              <p:ext uri="{D42A27DB-BD31-4B8C-83A1-F6EECF244321}">
                <p14:modId xmlns:p14="http://schemas.microsoft.com/office/powerpoint/2010/main" val="405132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2641626"/>
                    </a:ext>
                  </a:extLst>
                </a:gridCol>
                <a:gridCol w="822960">
                  <a:extLst>
                    <a:ext uri="{9D8B030D-6E8A-4147-A177-3AD203B41FA5}">
                      <a16:colId xmlns:a16="http://schemas.microsoft.com/office/drawing/2014/main" val="3381230867"/>
                    </a:ext>
                  </a:extLst>
                </a:gridCol>
                <a:gridCol w="822960">
                  <a:extLst>
                    <a:ext uri="{9D8B030D-6E8A-4147-A177-3AD203B41FA5}">
                      <a16:colId xmlns:a16="http://schemas.microsoft.com/office/drawing/2014/main" val="793680802"/>
                    </a:ext>
                  </a:extLst>
                </a:gridCol>
                <a:gridCol w="822960">
                  <a:extLst>
                    <a:ext uri="{9D8B030D-6E8A-4147-A177-3AD203B41FA5}">
                      <a16:colId xmlns:a16="http://schemas.microsoft.com/office/drawing/2014/main" val="3927110682"/>
                    </a:ext>
                  </a:extLst>
                </a:gridCol>
                <a:gridCol w="822960">
                  <a:extLst>
                    <a:ext uri="{9D8B030D-6E8A-4147-A177-3AD203B41FA5}">
                      <a16:colId xmlns:a16="http://schemas.microsoft.com/office/drawing/2014/main" val="2516972541"/>
                    </a:ext>
                  </a:extLst>
                </a:gridCol>
                <a:gridCol w="822960">
                  <a:extLst>
                    <a:ext uri="{9D8B030D-6E8A-4147-A177-3AD203B41FA5}">
                      <a16:colId xmlns:a16="http://schemas.microsoft.com/office/drawing/2014/main" val="22485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8978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- 2018-04-23 17:04:21 </a:t>
                      </a:r>
                      <a:r>
                        <a:rPr kumimoji="0" lang="en-US" sz="1000" b="0" i="0" u="none" strike="noStrike" kern="1200" cap="none" spc="0" normalizeH="0" baseline="0" noProof="0">
                          <a:ln>
                            <a:noFill/>
                          </a:ln>
                          <a:solidFill>
                            <a:prstClr val="black"/>
                          </a:solidFill>
                          <a:effectLst/>
                          <a:uLnTx/>
                          <a:uFillTx/>
                          <a:latin typeface="+mn-lt"/>
                          <a:ea typeface="+mn-ea"/>
                          <a:cs typeface="+mn-cs"/>
                        </a:rPr>
                        <a:t>
 Do You Have Any Erik Jones Hero 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127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23:15:21 </a:t>
                      </a:r>
                      <a:r>
                        <a:rPr kumimoji="0" lang="en-US" sz="1000" b="0" i="0" u="none" strike="noStrike" kern="1200" cap="none" spc="0" normalizeH="0" baseline="0" noProof="0">
                          <a:ln>
                            <a:noFill/>
                          </a:ln>
                          <a:solidFill>
                            <a:prstClr val="black"/>
                          </a:solidFill>
                          <a:effectLst/>
                          <a:uLnTx/>
                          <a:uFillTx/>
                          <a:latin typeface="+mn-lt"/>
                          <a:ea typeface="+mn-ea"/>
                          <a:cs typeface="+mn-cs"/>
                        </a:rPr>
                        <a:t>
 Im just looking for a free T-shirt..... that Festool banner is an issue isnt it? Ok free shirt and banner and I'll hang that up over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894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21:10:03 </a:t>
                      </a:r>
                      <a:r>
                        <a:rPr kumimoji="0" lang="en-US" sz="1000" b="0" i="0" u="none" strike="noStrike" kern="1200" cap="none" spc="0" normalizeH="0" baseline="0" noProof="0">
                          <a:ln>
                            <a:noFill/>
                          </a:ln>
                          <a:solidFill>
                            <a:prstClr val="black"/>
                          </a:solidFill>
                          <a:effectLst/>
                          <a:uLnTx/>
                          <a:uFillTx/>
                          <a:latin typeface="+mn-lt"/>
                          <a:ea typeface="+mn-ea"/>
                          <a:cs typeface="+mn-cs"/>
                        </a:rPr>
                        <a:t>
 ‪ why Aren’t you on Twitter ? Your website by the way, is terrible. You claim 100+ 20v tools but when your search “show all 20v tools” it shows about 1/2 of them if your lucky.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15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20:22:50 </a:t>
                      </a:r>
                      <a:r>
                        <a:rPr kumimoji="0" lang="en-US" sz="1000" b="0" i="0" u="none" strike="noStrike" kern="1200" cap="none" spc="0" normalizeH="0" baseline="0" noProof="0">
                          <a:ln>
                            <a:noFill/>
                          </a:ln>
                          <a:solidFill>
                            <a:prstClr val="black"/>
                          </a:solidFill>
                          <a:effectLst/>
                          <a:uLnTx/>
                          <a:uFillTx/>
                          <a:latin typeface="+mn-lt"/>
                          <a:ea typeface="+mn-ea"/>
                          <a:cs typeface="+mn-cs"/>
                        </a:rPr>
                        <a:t>
 Many hours later cutting out each layer with Makita Router, template, and guide I'm finally done making two drawers for potentially 10,000 piece buffet. Here's 800 of them.  https://www.facebook.com/JonRandWoodWorks/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000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15:45:18 </a:t>
                      </a:r>
                      <a:r>
                        <a:rPr kumimoji="0" lang="en-US" sz="1000" b="0" i="0" u="none" strike="noStrike" kern="1200" cap="none" spc="0" normalizeH="0" baseline="0" noProof="0">
                          <a:ln>
                            <a:noFill/>
                          </a:ln>
                          <a:solidFill>
                            <a:prstClr val="black"/>
                          </a:solidFill>
                          <a:effectLst/>
                          <a:uLnTx/>
                          <a:uFillTx/>
                          <a:latin typeface="+mn-lt"/>
                          <a:ea typeface="+mn-ea"/>
                          <a:cs typeface="+mn-cs"/>
                        </a:rPr>
                        <a:t>
 Love the newest orbital sander, but wondering when we can get a 20v orbital sander?  I’m sure it would burn batteries up, but it would be handy!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540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- 2018-04-19 05:32:45 </a:t>
                      </a:r>
                      <a:r>
                        <a:rPr kumimoji="0" lang="en-US" sz="1000" b="0" i="0" u="none" strike="noStrike" kern="1200" cap="none" spc="0" normalizeH="0" baseline="0" noProof="0">
                          <a:ln>
                            <a:noFill/>
                          </a:ln>
                          <a:solidFill>
                            <a:prstClr val="black"/>
                          </a:solidFill>
                          <a:effectLst/>
                          <a:uLnTx/>
                          <a:uFillTx/>
                          <a:latin typeface="+mn-lt"/>
                          <a:ea typeface="+mn-ea"/>
                          <a:cs typeface="+mn-cs"/>
                        </a:rPr>
                        <a:t>
 Anyone know anything about a cordless air compressor??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36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- 2018-04-18 09:25:52 </a:t>
                      </a:r>
                      <a:r>
                        <a:rPr kumimoji="0" lang="en-US" sz="1000" b="0" i="0" u="none" strike="noStrike" kern="1200" cap="none" spc="0" normalizeH="0" baseline="0" noProof="0">
                          <a:ln>
                            <a:noFill/>
                          </a:ln>
                          <a:solidFill>
                            <a:prstClr val="black"/>
                          </a:solidFill>
                          <a:effectLst/>
                          <a:uLnTx/>
                          <a:uFillTx/>
                          <a:latin typeface="+mn-lt"/>
                          <a:ea typeface="+mn-ea"/>
                          <a:cs typeface="+mn-cs"/>
                        </a:rPr>
                        <a:t>
 Any sales Executive From Noida or Delhi Office kindly contact to me @ 9927985702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 11:28:32</a:t>
                      </a:r>
                    </a:p>
                  </a:txBody>
                  <a:tcPr/>
                </a:tc>
                <a:extLst>
                  <a:ext uri="{0D108BD9-81ED-4DB2-BD59-A6C34878D82A}">
                    <a16:rowId xmlns:a16="http://schemas.microsoft.com/office/drawing/2014/main" val="440853933"/>
                  </a:ext>
                </a:extLst>
              </a:tr>
            </a:tbl>
          </a:graphicData>
        </a:graphic>
      </p:graphicFrame>
      <p:sp>
        <p:nvSpPr>
          <p:cNvPr id="4" name="Text Placeholder 3">
            <a:extLst>
              <a:ext uri="{FF2B5EF4-FFF2-40B4-BE49-F238E27FC236}">
                <a16:creationId xmlns:a16="http://schemas.microsoft.com/office/drawing/2014/main" id="{63FAFAF0-97CE-4BEE-AD79-73FDAA7E803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73790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86E96-05F1-4020-8CAB-CF4A535EF6E8}"/>
              </a:ext>
            </a:extLst>
          </p:cNvPr>
          <p:cNvSpPr>
            <a:spLocks noGrp="1"/>
          </p:cNvSpPr>
          <p:nvPr>
            <p:ph type="title"/>
          </p:nvPr>
        </p:nvSpPr>
        <p:spPr/>
        <p:txBody>
          <a:bodyPr/>
          <a:lstStyle/>
          <a:p>
            <a:r>
              <a:rPr lang="en-US"/>
              <a:t>User Posts Table (Competitors) | PRO Global - 3 of 4</a:t>
            </a:r>
          </a:p>
        </p:txBody>
      </p:sp>
      <p:graphicFrame>
        <p:nvGraphicFramePr>
          <p:cNvPr id="5" name="Table Placeholder 4">
            <a:extLst>
              <a:ext uri="{FF2B5EF4-FFF2-40B4-BE49-F238E27FC236}">
                <a16:creationId xmlns:a16="http://schemas.microsoft.com/office/drawing/2014/main" id="{F8BCCC91-E5B2-40A4-9723-CEE439D357AD}"/>
              </a:ext>
            </a:extLst>
          </p:cNvPr>
          <p:cNvGraphicFramePr>
            <a:graphicFrameLocks noGrp="1"/>
          </p:cNvGraphicFramePr>
          <p:nvPr>
            <p:ph type="tbl" sz="quarter" idx="13"/>
            <p:extLst>
              <p:ext uri="{D42A27DB-BD31-4B8C-83A1-F6EECF244321}">
                <p14:modId xmlns:p14="http://schemas.microsoft.com/office/powerpoint/2010/main" val="202912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3387881"/>
                    </a:ext>
                  </a:extLst>
                </a:gridCol>
                <a:gridCol w="822960">
                  <a:extLst>
                    <a:ext uri="{9D8B030D-6E8A-4147-A177-3AD203B41FA5}">
                      <a16:colId xmlns:a16="http://schemas.microsoft.com/office/drawing/2014/main" val="2572664471"/>
                    </a:ext>
                  </a:extLst>
                </a:gridCol>
                <a:gridCol w="822960">
                  <a:extLst>
                    <a:ext uri="{9D8B030D-6E8A-4147-A177-3AD203B41FA5}">
                      <a16:colId xmlns:a16="http://schemas.microsoft.com/office/drawing/2014/main" val="2707382815"/>
                    </a:ext>
                  </a:extLst>
                </a:gridCol>
                <a:gridCol w="822960">
                  <a:extLst>
                    <a:ext uri="{9D8B030D-6E8A-4147-A177-3AD203B41FA5}">
                      <a16:colId xmlns:a16="http://schemas.microsoft.com/office/drawing/2014/main" val="1891094130"/>
                    </a:ext>
                  </a:extLst>
                </a:gridCol>
                <a:gridCol w="822960">
                  <a:extLst>
                    <a:ext uri="{9D8B030D-6E8A-4147-A177-3AD203B41FA5}">
                      <a16:colId xmlns:a16="http://schemas.microsoft.com/office/drawing/2014/main" val="2361711616"/>
                    </a:ext>
                  </a:extLst>
                </a:gridCol>
                <a:gridCol w="822960">
                  <a:extLst>
                    <a:ext uri="{9D8B030D-6E8A-4147-A177-3AD203B41FA5}">
                      <a16:colId xmlns:a16="http://schemas.microsoft.com/office/drawing/2014/main" val="58235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569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Hilti </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n/a - 2018-04-18 00:04:24 </a:t>
                      </a:r>
                      <a:r>
                        <a:rPr kumimoji="0" lang="es-ES" sz="1000" b="0" i="0" u="none" strike="noStrike" kern="1200" cap="none" spc="0" normalizeH="0" baseline="0" noProof="0">
                          <a:ln>
                            <a:noFill/>
                          </a:ln>
                          <a:solidFill>
                            <a:prstClr val="black"/>
                          </a:solidFill>
                          <a:effectLst/>
                          <a:uLnTx/>
                          <a:uFillTx/>
                          <a:latin typeface="+mn-lt"/>
                          <a:ea typeface="+mn-ea"/>
                          <a:cs typeface="+mn-cs"/>
                        </a:rPr>
                        <a:t>
 hola , intento contactarlos en medellin favor enviarme una dirección y telefono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604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- 2018-04-17 21:20:45 </a:t>
                      </a:r>
                      <a:r>
                        <a:rPr kumimoji="0" lang="en-US" sz="1000" b="0" i="0" u="none" strike="noStrike" kern="1200" cap="none" spc="0" normalizeH="0" baseline="0" noProof="0">
                          <a:ln>
                            <a:noFill/>
                          </a:ln>
                          <a:solidFill>
                            <a:prstClr val="black"/>
                          </a:solidFill>
                          <a:effectLst/>
                          <a:uLnTx/>
                          <a:uFillTx/>
                          <a:latin typeface="+mn-lt"/>
                          <a:ea typeface="+mn-ea"/>
                          <a:cs typeface="+mn-cs"/>
                        </a:rPr>
                        <a:t>
 Question: is there plans for the UK-available TSTAK radio to come to the States/Canada? Model # is DWST1-81079. Thanks very much!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865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- 2018-04-14 19:57:41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https://www.youtube.com/c/MoosesWorkshop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994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22:35:21 </a:t>
                      </a:r>
                      <a:r>
                        <a:rPr kumimoji="0" lang="en-US" sz="1000" b="0" i="0" u="none" strike="noStrike" kern="1200" cap="none" spc="0" normalizeH="0" baseline="0" noProof="0">
                          <a:ln>
                            <a:noFill/>
                          </a:ln>
                          <a:solidFill>
                            <a:prstClr val="black"/>
                          </a:solidFill>
                          <a:effectLst/>
                          <a:uLnTx/>
                          <a:uFillTx/>
                          <a:latin typeface="+mn-lt"/>
                          <a:ea typeface="+mn-ea"/>
                          <a:cs typeface="+mn-cs"/>
                        </a:rPr>
                        <a:t>
 I have a dw734 planer. 3 tiny screws fasten the dust hood to the planer. I lost them. Dewalt won't say what size they are and parts wants  each plus shipping for those 10cent screws. What a rip off. I used to be a dewalt fan Not so much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23:37:55</a:t>
                      </a:r>
                    </a:p>
                  </a:txBody>
                  <a:tcPr/>
                </a:tc>
                <a:extLst>
                  <a:ext uri="{0D108BD9-81ED-4DB2-BD59-A6C34878D82A}">
                    <a16:rowId xmlns:a16="http://schemas.microsoft.com/office/drawing/2014/main" val="10604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03:39:38 </a:t>
                      </a:r>
                      <a:r>
                        <a:rPr kumimoji="0" lang="en-US" sz="1000" b="0" i="0" u="none" strike="noStrike" kern="1200" cap="none" spc="0" normalizeH="0" baseline="0" noProof="0">
                          <a:ln>
                            <a:noFill/>
                          </a:ln>
                          <a:solidFill>
                            <a:prstClr val="black"/>
                          </a:solidFill>
                          <a:effectLst/>
                          <a:uLnTx/>
                          <a:uFillTx/>
                          <a:latin typeface="+mn-lt"/>
                          <a:ea typeface="+mn-ea"/>
                          <a:cs typeface="+mn-cs"/>
                        </a:rPr>
                        <a:t>
 QUIT LOCKING UP MY PHONE WITH YOUR ADVERTISING!!! I WILL NEVER BUY YOUR PRODUCTS NOW OR EVER JUST BECAUSE YOU DO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176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Keep Calm and Coupon - 2018-04-13 01:00:39 </a:t>
                      </a:r>
                      <a:r>
                        <a:rPr kumimoji="0" lang="en-US" sz="1000" b="0" i="0" u="none" strike="noStrike" kern="1200" cap="none" spc="0" normalizeH="0" baseline="0" noProof="0">
                          <a:ln>
                            <a:noFill/>
                          </a:ln>
                          <a:solidFill>
                            <a:prstClr val="black"/>
                          </a:solidFill>
                          <a:effectLst/>
                          <a:uLnTx/>
                          <a:uFillTx/>
                          <a:latin typeface="+mn-lt"/>
                          <a:ea typeface="+mn-ea"/>
                          <a:cs typeface="+mn-cs"/>
                        </a:rPr>
                        <a:t>
 Save  off DEWALT Scroll Saw with Amazon Coupon https://kcqpon.com/2HzRtPS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4025413"/>
                  </a:ext>
                </a:extLst>
              </a:tr>
            </a:tbl>
          </a:graphicData>
        </a:graphic>
      </p:graphicFrame>
      <p:sp>
        <p:nvSpPr>
          <p:cNvPr id="4" name="Text Placeholder 3">
            <a:extLst>
              <a:ext uri="{FF2B5EF4-FFF2-40B4-BE49-F238E27FC236}">
                <a16:creationId xmlns:a16="http://schemas.microsoft.com/office/drawing/2014/main" id="{20829CF9-F820-418F-9F99-780C8270CCC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28784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6F46-8293-4E8E-B64D-FC57C5A1A7C9}"/>
              </a:ext>
            </a:extLst>
          </p:cNvPr>
          <p:cNvSpPr>
            <a:spLocks noGrp="1"/>
          </p:cNvSpPr>
          <p:nvPr>
            <p:ph type="title"/>
          </p:nvPr>
        </p:nvSpPr>
        <p:spPr/>
        <p:txBody>
          <a:bodyPr/>
          <a:lstStyle/>
          <a:p>
            <a:r>
              <a:rPr lang="en-US"/>
              <a:t>User Posts Table (Competitors) | PRO Global - 4 of 4</a:t>
            </a:r>
          </a:p>
        </p:txBody>
      </p:sp>
      <p:graphicFrame>
        <p:nvGraphicFramePr>
          <p:cNvPr id="5" name="Table Placeholder 4">
            <a:extLst>
              <a:ext uri="{FF2B5EF4-FFF2-40B4-BE49-F238E27FC236}">
                <a16:creationId xmlns:a16="http://schemas.microsoft.com/office/drawing/2014/main" id="{FDC99452-0F24-4F6C-9489-666D08C42065}"/>
              </a:ext>
            </a:extLst>
          </p:cNvPr>
          <p:cNvGraphicFramePr>
            <a:graphicFrameLocks noGrp="1"/>
          </p:cNvGraphicFramePr>
          <p:nvPr>
            <p:ph type="tbl" sz="quarter" idx="13"/>
            <p:extLst>
              <p:ext uri="{D42A27DB-BD31-4B8C-83A1-F6EECF244321}">
                <p14:modId xmlns:p14="http://schemas.microsoft.com/office/powerpoint/2010/main" val="75022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3635848"/>
                    </a:ext>
                  </a:extLst>
                </a:gridCol>
                <a:gridCol w="822960">
                  <a:extLst>
                    <a:ext uri="{9D8B030D-6E8A-4147-A177-3AD203B41FA5}">
                      <a16:colId xmlns:a16="http://schemas.microsoft.com/office/drawing/2014/main" val="1926860394"/>
                    </a:ext>
                  </a:extLst>
                </a:gridCol>
                <a:gridCol w="822960">
                  <a:extLst>
                    <a:ext uri="{9D8B030D-6E8A-4147-A177-3AD203B41FA5}">
                      <a16:colId xmlns:a16="http://schemas.microsoft.com/office/drawing/2014/main" val="2601418955"/>
                    </a:ext>
                  </a:extLst>
                </a:gridCol>
                <a:gridCol w="822960">
                  <a:extLst>
                    <a:ext uri="{9D8B030D-6E8A-4147-A177-3AD203B41FA5}">
                      <a16:colId xmlns:a16="http://schemas.microsoft.com/office/drawing/2014/main" val="2734567823"/>
                    </a:ext>
                  </a:extLst>
                </a:gridCol>
                <a:gridCol w="822960">
                  <a:extLst>
                    <a:ext uri="{9D8B030D-6E8A-4147-A177-3AD203B41FA5}">
                      <a16:colId xmlns:a16="http://schemas.microsoft.com/office/drawing/2014/main" val="3157437206"/>
                    </a:ext>
                  </a:extLst>
                </a:gridCol>
                <a:gridCol w="822960">
                  <a:extLst>
                    <a:ext uri="{9D8B030D-6E8A-4147-A177-3AD203B41FA5}">
                      <a16:colId xmlns:a16="http://schemas.microsoft.com/office/drawing/2014/main" val="104255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9810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20:09:48 </a:t>
                      </a:r>
                      <a:r>
                        <a:rPr kumimoji="0" lang="en-US" sz="1000" b="0" i="0" u="none" strike="noStrike" kern="1200" cap="none" spc="0" normalizeH="0" baseline="0" noProof="0">
                          <a:ln>
                            <a:noFill/>
                          </a:ln>
                          <a:solidFill>
                            <a:prstClr val="black"/>
                          </a:solidFill>
                          <a:effectLst/>
                          <a:uLnTx/>
                          <a:uFillTx/>
                          <a:latin typeface="+mn-lt"/>
                          <a:ea typeface="+mn-ea"/>
                          <a:cs typeface="+mn-cs"/>
                        </a:rPr>
                        <a:t>
 I just purchased a DeWalt 12bit ratchet screwdriver with a storage rack.  I like the driver but to get it out of the package was a struggle.  I had to heat my knife blade and melt the collar around the handle and yes, I unscrewed the little phillips on the back, it did nothing.  I ruined the storage rack trying to remove the faux bit at the top.  PLEASE make these tools easier to get at.   I'm slowly replacing the tools from my tool box that are just getting old, but I'm thinking if I purchase any more DeWalt's,  I'll have to wait till my days off just to get them out of the package.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262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17:37:25 </a:t>
                      </a:r>
                      <a:r>
                        <a:rPr kumimoji="0" lang="en-US" sz="1000" b="0" i="0" u="none" strike="noStrike" kern="1200" cap="none" spc="0" normalizeH="0" baseline="0" noProof="0">
                          <a:ln>
                            <a:noFill/>
                          </a:ln>
                          <a:solidFill>
                            <a:prstClr val="black"/>
                          </a:solidFill>
                          <a:effectLst/>
                          <a:uLnTx/>
                          <a:uFillTx/>
                          <a:latin typeface="+mn-lt"/>
                          <a:ea typeface="+mn-ea"/>
                          <a:cs typeface="+mn-cs"/>
                        </a:rPr>
                        <a:t>
 Does the DCB104 fast charge also charge Flex Volt batteries?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 18:23:15</a:t>
                      </a:r>
                    </a:p>
                  </a:txBody>
                  <a:tcPr/>
                </a:tc>
                <a:extLst>
                  <a:ext uri="{0D108BD9-81ED-4DB2-BD59-A6C34878D82A}">
                    <a16:rowId xmlns:a16="http://schemas.microsoft.com/office/drawing/2014/main" val="150357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- 2018-04-12 15:10:01 </a:t>
                      </a:r>
                      <a:r>
                        <a:rPr kumimoji="0" lang="en-US" sz="1000" b="0" i="0" u="none" strike="noStrike" kern="1200" cap="none" spc="0" normalizeH="0" baseline="0" noProof="0">
                          <a:ln>
                            <a:noFill/>
                          </a:ln>
                          <a:solidFill>
                            <a:prstClr val="black"/>
                          </a:solidFill>
                          <a:effectLst/>
                          <a:uLnTx/>
                          <a:uFillTx/>
                          <a:latin typeface="+mn-lt"/>
                          <a:ea typeface="+mn-ea"/>
                          <a:cs typeface="+mn-cs"/>
                        </a:rPr>
                        <a:t>
 Does Dewalt import those or sell those in Colombia? How can I buy one in 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878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- 2018-04-10 14:37:06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new campaign ad for all of those people who are looking to take their tools and DOWNSIZE?? Check out this AWESOME picture from Liberation Tiny Homes PA!!! It's a campaign ad no doubt!!! &lt;3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237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- 2018-04-09 07:38:53 </a:t>
                      </a:r>
                      <a:r>
                        <a:rPr kumimoji="0" lang="en-US" sz="1000" b="0" i="0" u="none" strike="noStrike" kern="1200" cap="none" spc="0" normalizeH="0" baseline="0" noProof="0">
                          <a:ln>
                            <a:noFill/>
                          </a:ln>
                          <a:solidFill>
                            <a:prstClr val="black"/>
                          </a:solidFill>
                          <a:effectLst/>
                          <a:uLnTx/>
                          <a:uFillTx/>
                          <a:latin typeface="+mn-lt"/>
                          <a:ea typeface="+mn-ea"/>
                          <a:cs typeface="+mn-cs"/>
                        </a:rPr>
                        <a:t>
 Long planned project with mum today.
Miss Rosie’s ramp!! 🖤🐾🥇🐶🛠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5769573"/>
                  </a:ext>
                </a:extLst>
              </a:tr>
            </a:tbl>
          </a:graphicData>
        </a:graphic>
      </p:graphicFrame>
      <p:sp>
        <p:nvSpPr>
          <p:cNvPr id="4" name="Text Placeholder 3">
            <a:extLst>
              <a:ext uri="{FF2B5EF4-FFF2-40B4-BE49-F238E27FC236}">
                <a16:creationId xmlns:a16="http://schemas.microsoft.com/office/drawing/2014/main" id="{D0C80561-4524-434D-84F8-6B289BE829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62435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F075-35E1-4964-95C4-63A8913A5CCB}"/>
              </a:ext>
            </a:extLst>
          </p:cNvPr>
          <p:cNvSpPr>
            <a:spLocks noGrp="1"/>
          </p:cNvSpPr>
          <p:nvPr>
            <p:ph type="title"/>
          </p:nvPr>
        </p:nvSpPr>
        <p:spPr/>
        <p:txBody>
          <a:bodyPr/>
          <a:lstStyle/>
          <a:p>
            <a:r>
              <a:rPr lang="en-US"/>
              <a:t>Competitor Posts | PRO Global - 1 of 12</a:t>
            </a:r>
          </a:p>
        </p:txBody>
      </p:sp>
      <p:graphicFrame>
        <p:nvGraphicFramePr>
          <p:cNvPr id="5" name="Table Placeholder 4">
            <a:extLst>
              <a:ext uri="{FF2B5EF4-FFF2-40B4-BE49-F238E27FC236}">
                <a16:creationId xmlns:a16="http://schemas.microsoft.com/office/drawing/2014/main" id="{9E278F8A-2C26-402F-B20E-75918003FE29}"/>
              </a:ext>
            </a:extLst>
          </p:cNvPr>
          <p:cNvGraphicFramePr>
            <a:graphicFrameLocks noGrp="1"/>
          </p:cNvGraphicFramePr>
          <p:nvPr>
            <p:ph type="tbl" sz="quarter" idx="13"/>
            <p:extLst>
              <p:ext uri="{D42A27DB-BD31-4B8C-83A1-F6EECF244321}">
                <p14:modId xmlns:p14="http://schemas.microsoft.com/office/powerpoint/2010/main" val="193575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3949871"/>
                    </a:ext>
                  </a:extLst>
                </a:gridCol>
                <a:gridCol w="370332">
                  <a:extLst>
                    <a:ext uri="{9D8B030D-6E8A-4147-A177-3AD203B41FA5}">
                      <a16:colId xmlns:a16="http://schemas.microsoft.com/office/drawing/2014/main" val="3561828812"/>
                    </a:ext>
                  </a:extLst>
                </a:gridCol>
                <a:gridCol w="370332">
                  <a:extLst>
                    <a:ext uri="{9D8B030D-6E8A-4147-A177-3AD203B41FA5}">
                      <a16:colId xmlns:a16="http://schemas.microsoft.com/office/drawing/2014/main" val="2962173626"/>
                    </a:ext>
                  </a:extLst>
                </a:gridCol>
                <a:gridCol w="370332">
                  <a:extLst>
                    <a:ext uri="{9D8B030D-6E8A-4147-A177-3AD203B41FA5}">
                      <a16:colId xmlns:a16="http://schemas.microsoft.com/office/drawing/2014/main" val="1216467651"/>
                    </a:ext>
                  </a:extLst>
                </a:gridCol>
                <a:gridCol w="329184">
                  <a:extLst>
                    <a:ext uri="{9D8B030D-6E8A-4147-A177-3AD203B41FA5}">
                      <a16:colId xmlns:a16="http://schemas.microsoft.com/office/drawing/2014/main" val="763164352"/>
                    </a:ext>
                  </a:extLst>
                </a:gridCol>
                <a:gridCol w="329184">
                  <a:extLst>
                    <a:ext uri="{9D8B030D-6E8A-4147-A177-3AD203B41FA5}">
                      <a16:colId xmlns:a16="http://schemas.microsoft.com/office/drawing/2014/main" val="3584704415"/>
                    </a:ext>
                  </a:extLst>
                </a:gridCol>
                <a:gridCol w="329184">
                  <a:extLst>
                    <a:ext uri="{9D8B030D-6E8A-4147-A177-3AD203B41FA5}">
                      <a16:colId xmlns:a16="http://schemas.microsoft.com/office/drawing/2014/main" val="1116564818"/>
                    </a:ext>
                  </a:extLst>
                </a:gridCol>
                <a:gridCol w="329184">
                  <a:extLst>
                    <a:ext uri="{9D8B030D-6E8A-4147-A177-3AD203B41FA5}">
                      <a16:colId xmlns:a16="http://schemas.microsoft.com/office/drawing/2014/main" val="1351996115"/>
                    </a:ext>
                  </a:extLst>
                </a:gridCol>
                <a:gridCol w="329184">
                  <a:extLst>
                    <a:ext uri="{9D8B030D-6E8A-4147-A177-3AD203B41FA5}">
                      <a16:colId xmlns:a16="http://schemas.microsoft.com/office/drawing/2014/main" val="140145507"/>
                    </a:ext>
                  </a:extLst>
                </a:gridCol>
                <a:gridCol w="329184">
                  <a:extLst>
                    <a:ext uri="{9D8B030D-6E8A-4147-A177-3AD203B41FA5}">
                      <a16:colId xmlns:a16="http://schemas.microsoft.com/office/drawing/2014/main" val="2051414728"/>
                    </a:ext>
                  </a:extLst>
                </a:gridCol>
                <a:gridCol w="329184">
                  <a:extLst>
                    <a:ext uri="{9D8B030D-6E8A-4147-A177-3AD203B41FA5}">
                      <a16:colId xmlns:a16="http://schemas.microsoft.com/office/drawing/2014/main" val="1326113244"/>
                    </a:ext>
                  </a:extLst>
                </a:gridCol>
                <a:gridCol w="329184">
                  <a:extLst>
                    <a:ext uri="{9D8B030D-6E8A-4147-A177-3AD203B41FA5}">
                      <a16:colId xmlns:a16="http://schemas.microsoft.com/office/drawing/2014/main" val="2419789612"/>
                    </a:ext>
                  </a:extLst>
                </a:gridCol>
                <a:gridCol w="329184">
                  <a:extLst>
                    <a:ext uri="{9D8B030D-6E8A-4147-A177-3AD203B41FA5}">
                      <a16:colId xmlns:a16="http://schemas.microsoft.com/office/drawing/2014/main" val="2305305488"/>
                    </a:ext>
                  </a:extLst>
                </a:gridCol>
                <a:gridCol w="370332">
                  <a:extLst>
                    <a:ext uri="{9D8B030D-6E8A-4147-A177-3AD203B41FA5}">
                      <a16:colId xmlns:a16="http://schemas.microsoft.com/office/drawing/2014/main" val="1043003130"/>
                    </a:ext>
                  </a:extLst>
                </a:gridCol>
                <a:gridCol w="370332">
                  <a:extLst>
                    <a:ext uri="{9D8B030D-6E8A-4147-A177-3AD203B41FA5}">
                      <a16:colId xmlns:a16="http://schemas.microsoft.com/office/drawing/2014/main" val="1468254821"/>
                    </a:ext>
                  </a:extLst>
                </a:gridCol>
                <a:gridCol w="329184">
                  <a:extLst>
                    <a:ext uri="{9D8B030D-6E8A-4147-A177-3AD203B41FA5}">
                      <a16:colId xmlns:a16="http://schemas.microsoft.com/office/drawing/2014/main" val="134124279"/>
                    </a:ext>
                  </a:extLst>
                </a:gridCol>
                <a:gridCol w="329184">
                  <a:extLst>
                    <a:ext uri="{9D8B030D-6E8A-4147-A177-3AD203B41FA5}">
                      <a16:colId xmlns:a16="http://schemas.microsoft.com/office/drawing/2014/main" val="784837883"/>
                    </a:ext>
                  </a:extLst>
                </a:gridCol>
                <a:gridCol w="370332">
                  <a:extLst>
                    <a:ext uri="{9D8B030D-6E8A-4147-A177-3AD203B41FA5}">
                      <a16:colId xmlns:a16="http://schemas.microsoft.com/office/drawing/2014/main" val="3625287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317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- 2018-04-30 19:05:05 </a:t>
                      </a:r>
                      <a:r>
                        <a:rPr kumimoji="0" lang="en-US" sz="1000" b="0" i="0" u="none" strike="noStrike" kern="1200" cap="none" spc="0" normalizeH="0" baseline="0" noProof="0">
                          <a:ln>
                            <a:noFill/>
                          </a:ln>
                          <a:solidFill>
                            <a:prstClr val="black"/>
                          </a:solidFill>
                          <a:effectLst/>
                          <a:uLnTx/>
                          <a:uFillTx/>
                          <a:latin typeface="+mn-lt"/>
                          <a:ea typeface="+mn-ea"/>
                          <a:cs typeface="+mn-cs"/>
                        </a:rPr>
                        <a:t> 
 The 4-Port Fast Charger charges both 12V MAX* and 20V MAX* batteries. Charge a 4.0AH 20V MAX* battery in 40 minutes, and a 6.0AH 20V MAX* battery in 60 minutes. *Available in June* Check it out: http://bit.ly/2JHh6Oz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544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- 2018-04-30 17:01:13 </a:t>
                      </a:r>
                      <a:r>
                        <a:rPr kumimoji="0" lang="en-US" sz="1000" b="0" i="0" u="none" strike="noStrike" kern="1200" cap="none" spc="0" normalizeH="0" baseline="0" noProof="0">
                          <a:ln>
                            <a:noFill/>
                          </a:ln>
                          <a:solidFill>
                            <a:prstClr val="black"/>
                          </a:solidFill>
                          <a:effectLst/>
                          <a:uLnTx/>
                          <a:uFillTx/>
                          <a:latin typeface="+mn-lt"/>
                          <a:ea typeface="+mn-ea"/>
                          <a:cs typeface="+mn-cs"/>
                        </a:rPr>
                        <a:t> 
 The Hilti team on a visit to its second home: The huge London Bridge Station construction site. 🚇🇬🇧 Learn more on http://hilti.link/london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7013717"/>
                  </a:ext>
                </a:extLst>
              </a:tr>
            </a:tbl>
          </a:graphicData>
        </a:graphic>
      </p:graphicFrame>
      <p:sp>
        <p:nvSpPr>
          <p:cNvPr id="4" name="Text Placeholder 3">
            <a:extLst>
              <a:ext uri="{FF2B5EF4-FFF2-40B4-BE49-F238E27FC236}">
                <a16:creationId xmlns:a16="http://schemas.microsoft.com/office/drawing/2014/main" id="{7B1D8A68-C9B1-40B7-8FCF-384D5804299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40047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A5836-988A-43CF-9971-FB2DC8B6C3A5}"/>
              </a:ext>
            </a:extLst>
          </p:cNvPr>
          <p:cNvSpPr>
            <a:spLocks noGrp="1"/>
          </p:cNvSpPr>
          <p:nvPr>
            <p:ph type="title"/>
          </p:nvPr>
        </p:nvSpPr>
        <p:spPr/>
        <p:txBody>
          <a:bodyPr/>
          <a:lstStyle/>
          <a:p>
            <a:r>
              <a:rPr lang="en-US"/>
              <a:t>Competitor Posts | PRO Global - 2 of 12</a:t>
            </a:r>
          </a:p>
        </p:txBody>
      </p:sp>
      <p:graphicFrame>
        <p:nvGraphicFramePr>
          <p:cNvPr id="5" name="Table Placeholder 4">
            <a:extLst>
              <a:ext uri="{FF2B5EF4-FFF2-40B4-BE49-F238E27FC236}">
                <a16:creationId xmlns:a16="http://schemas.microsoft.com/office/drawing/2014/main" id="{4FA19D8F-72FA-4B6C-B3A7-F81ABC828C80}"/>
              </a:ext>
            </a:extLst>
          </p:cNvPr>
          <p:cNvGraphicFramePr>
            <a:graphicFrameLocks noGrp="1"/>
          </p:cNvGraphicFramePr>
          <p:nvPr>
            <p:ph type="tbl" sz="quarter" idx="13"/>
            <p:extLst>
              <p:ext uri="{D42A27DB-BD31-4B8C-83A1-F6EECF244321}">
                <p14:modId xmlns:p14="http://schemas.microsoft.com/office/powerpoint/2010/main" val="100973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29404688"/>
                    </a:ext>
                  </a:extLst>
                </a:gridCol>
                <a:gridCol w="370332">
                  <a:extLst>
                    <a:ext uri="{9D8B030D-6E8A-4147-A177-3AD203B41FA5}">
                      <a16:colId xmlns:a16="http://schemas.microsoft.com/office/drawing/2014/main" val="4285828927"/>
                    </a:ext>
                  </a:extLst>
                </a:gridCol>
                <a:gridCol w="370332">
                  <a:extLst>
                    <a:ext uri="{9D8B030D-6E8A-4147-A177-3AD203B41FA5}">
                      <a16:colId xmlns:a16="http://schemas.microsoft.com/office/drawing/2014/main" val="1836786554"/>
                    </a:ext>
                  </a:extLst>
                </a:gridCol>
                <a:gridCol w="370332">
                  <a:extLst>
                    <a:ext uri="{9D8B030D-6E8A-4147-A177-3AD203B41FA5}">
                      <a16:colId xmlns:a16="http://schemas.microsoft.com/office/drawing/2014/main" val="812352601"/>
                    </a:ext>
                  </a:extLst>
                </a:gridCol>
                <a:gridCol w="329184">
                  <a:extLst>
                    <a:ext uri="{9D8B030D-6E8A-4147-A177-3AD203B41FA5}">
                      <a16:colId xmlns:a16="http://schemas.microsoft.com/office/drawing/2014/main" val="4037887778"/>
                    </a:ext>
                  </a:extLst>
                </a:gridCol>
                <a:gridCol w="329184">
                  <a:extLst>
                    <a:ext uri="{9D8B030D-6E8A-4147-A177-3AD203B41FA5}">
                      <a16:colId xmlns:a16="http://schemas.microsoft.com/office/drawing/2014/main" val="809208968"/>
                    </a:ext>
                  </a:extLst>
                </a:gridCol>
                <a:gridCol w="329184">
                  <a:extLst>
                    <a:ext uri="{9D8B030D-6E8A-4147-A177-3AD203B41FA5}">
                      <a16:colId xmlns:a16="http://schemas.microsoft.com/office/drawing/2014/main" val="1221447177"/>
                    </a:ext>
                  </a:extLst>
                </a:gridCol>
                <a:gridCol w="329184">
                  <a:extLst>
                    <a:ext uri="{9D8B030D-6E8A-4147-A177-3AD203B41FA5}">
                      <a16:colId xmlns:a16="http://schemas.microsoft.com/office/drawing/2014/main" val="3261848755"/>
                    </a:ext>
                  </a:extLst>
                </a:gridCol>
                <a:gridCol w="329184">
                  <a:extLst>
                    <a:ext uri="{9D8B030D-6E8A-4147-A177-3AD203B41FA5}">
                      <a16:colId xmlns:a16="http://schemas.microsoft.com/office/drawing/2014/main" val="1766261505"/>
                    </a:ext>
                  </a:extLst>
                </a:gridCol>
                <a:gridCol w="329184">
                  <a:extLst>
                    <a:ext uri="{9D8B030D-6E8A-4147-A177-3AD203B41FA5}">
                      <a16:colId xmlns:a16="http://schemas.microsoft.com/office/drawing/2014/main" val="197700978"/>
                    </a:ext>
                  </a:extLst>
                </a:gridCol>
                <a:gridCol w="329184">
                  <a:extLst>
                    <a:ext uri="{9D8B030D-6E8A-4147-A177-3AD203B41FA5}">
                      <a16:colId xmlns:a16="http://schemas.microsoft.com/office/drawing/2014/main" val="191612265"/>
                    </a:ext>
                  </a:extLst>
                </a:gridCol>
                <a:gridCol w="329184">
                  <a:extLst>
                    <a:ext uri="{9D8B030D-6E8A-4147-A177-3AD203B41FA5}">
                      <a16:colId xmlns:a16="http://schemas.microsoft.com/office/drawing/2014/main" val="2398338657"/>
                    </a:ext>
                  </a:extLst>
                </a:gridCol>
                <a:gridCol w="329184">
                  <a:extLst>
                    <a:ext uri="{9D8B030D-6E8A-4147-A177-3AD203B41FA5}">
                      <a16:colId xmlns:a16="http://schemas.microsoft.com/office/drawing/2014/main" val="1206269640"/>
                    </a:ext>
                  </a:extLst>
                </a:gridCol>
                <a:gridCol w="370332">
                  <a:extLst>
                    <a:ext uri="{9D8B030D-6E8A-4147-A177-3AD203B41FA5}">
                      <a16:colId xmlns:a16="http://schemas.microsoft.com/office/drawing/2014/main" val="1256352804"/>
                    </a:ext>
                  </a:extLst>
                </a:gridCol>
                <a:gridCol w="370332">
                  <a:extLst>
                    <a:ext uri="{9D8B030D-6E8A-4147-A177-3AD203B41FA5}">
                      <a16:colId xmlns:a16="http://schemas.microsoft.com/office/drawing/2014/main" val="2087477572"/>
                    </a:ext>
                  </a:extLst>
                </a:gridCol>
                <a:gridCol w="329184">
                  <a:extLst>
                    <a:ext uri="{9D8B030D-6E8A-4147-A177-3AD203B41FA5}">
                      <a16:colId xmlns:a16="http://schemas.microsoft.com/office/drawing/2014/main" val="3037497614"/>
                    </a:ext>
                  </a:extLst>
                </a:gridCol>
                <a:gridCol w="329184">
                  <a:extLst>
                    <a:ext uri="{9D8B030D-6E8A-4147-A177-3AD203B41FA5}">
                      <a16:colId xmlns:a16="http://schemas.microsoft.com/office/drawing/2014/main" val="4216459601"/>
                    </a:ext>
                  </a:extLst>
                </a:gridCol>
                <a:gridCol w="370332">
                  <a:extLst>
                    <a:ext uri="{9D8B030D-6E8A-4147-A177-3AD203B41FA5}">
                      <a16:colId xmlns:a16="http://schemas.microsoft.com/office/drawing/2014/main" val="262199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314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- 2018-04-28 17:09:31 </a:t>
                      </a:r>
                      <a:r>
                        <a:rPr kumimoji="0" lang="en-US" sz="1000" b="0" i="0" u="none" strike="noStrike" kern="1200" cap="none" spc="0" normalizeH="0" baseline="0" noProof="0">
                          <a:ln>
                            <a:noFill/>
                          </a:ln>
                          <a:solidFill>
                            <a:prstClr val="black"/>
                          </a:solidFill>
                          <a:effectLst/>
                          <a:uLnTx/>
                          <a:uFillTx/>
                          <a:latin typeface="+mn-lt"/>
                          <a:ea typeface="+mn-ea"/>
                          <a:cs typeface="+mn-cs"/>
                        </a:rPr>
                        <a:t> 
 We're welcoming Matt Triplett back to the #ToughestTeamonDirt as he makes his 2018 season debut this weekend in Columbus, OH. Matt has successfully recovered from his shoulder surgery last November and we are looking forward to seeing him return to action! PBR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13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- 2018-04-27 17:15:04 </a:t>
                      </a:r>
                      <a:r>
                        <a:rPr kumimoji="0" lang="en-US" sz="1000" b="0" i="0" u="none" strike="noStrike" kern="1200" cap="none" spc="0" normalizeH="0" baseline="0" noProof="0">
                          <a:ln>
                            <a:noFill/>
                          </a:ln>
                          <a:solidFill>
                            <a:prstClr val="black"/>
                          </a:solidFill>
                          <a:effectLst/>
                          <a:uLnTx/>
                          <a:uFillTx/>
                          <a:latin typeface="+mn-lt"/>
                          <a:ea typeface="+mn-ea"/>
                          <a:cs typeface="+mn-cs"/>
                        </a:rPr>
                        <a:t> 
 Our FLEXVOLT® battery powers this FLEXVOLT 60V MAX* Chainsaw and all of our 60V MAX* tools. Plus, it’s backwards compatible with 20V MAX* tools. Buy now: http://bit.ly/2HKTWXO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4944040"/>
                  </a:ext>
                </a:extLst>
              </a:tr>
            </a:tbl>
          </a:graphicData>
        </a:graphic>
      </p:graphicFrame>
      <p:sp>
        <p:nvSpPr>
          <p:cNvPr id="4" name="Text Placeholder 3">
            <a:extLst>
              <a:ext uri="{FF2B5EF4-FFF2-40B4-BE49-F238E27FC236}">
                <a16:creationId xmlns:a16="http://schemas.microsoft.com/office/drawing/2014/main" id="{F4A220C6-DDA0-42C7-99D5-4E9E74EBFEC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7666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DF9A-C29F-42DB-B4B3-2C7D6639D705}"/>
              </a:ext>
            </a:extLst>
          </p:cNvPr>
          <p:cNvSpPr>
            <a:spLocks noGrp="1"/>
          </p:cNvSpPr>
          <p:nvPr>
            <p:ph type="title"/>
          </p:nvPr>
        </p:nvSpPr>
        <p:spPr/>
        <p:txBody>
          <a:bodyPr/>
          <a:lstStyle/>
          <a:p>
            <a:r>
              <a:rPr lang="en-US"/>
              <a:t>Competitor Posts | PRO Global - 3 of 12</a:t>
            </a:r>
          </a:p>
        </p:txBody>
      </p:sp>
      <p:graphicFrame>
        <p:nvGraphicFramePr>
          <p:cNvPr id="5" name="Table Placeholder 4">
            <a:extLst>
              <a:ext uri="{FF2B5EF4-FFF2-40B4-BE49-F238E27FC236}">
                <a16:creationId xmlns:a16="http://schemas.microsoft.com/office/drawing/2014/main" id="{BF1F0C6D-116E-4ED8-8E52-7488B3790F5D}"/>
              </a:ext>
            </a:extLst>
          </p:cNvPr>
          <p:cNvGraphicFramePr>
            <a:graphicFrameLocks noGrp="1"/>
          </p:cNvGraphicFramePr>
          <p:nvPr>
            <p:ph type="tbl" sz="quarter" idx="13"/>
            <p:extLst>
              <p:ext uri="{D42A27DB-BD31-4B8C-83A1-F6EECF244321}">
                <p14:modId xmlns:p14="http://schemas.microsoft.com/office/powerpoint/2010/main" val="317856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40524540"/>
                    </a:ext>
                  </a:extLst>
                </a:gridCol>
                <a:gridCol w="370332">
                  <a:extLst>
                    <a:ext uri="{9D8B030D-6E8A-4147-A177-3AD203B41FA5}">
                      <a16:colId xmlns:a16="http://schemas.microsoft.com/office/drawing/2014/main" val="117216024"/>
                    </a:ext>
                  </a:extLst>
                </a:gridCol>
                <a:gridCol w="370332">
                  <a:extLst>
                    <a:ext uri="{9D8B030D-6E8A-4147-A177-3AD203B41FA5}">
                      <a16:colId xmlns:a16="http://schemas.microsoft.com/office/drawing/2014/main" val="2158638947"/>
                    </a:ext>
                  </a:extLst>
                </a:gridCol>
                <a:gridCol w="370332">
                  <a:extLst>
                    <a:ext uri="{9D8B030D-6E8A-4147-A177-3AD203B41FA5}">
                      <a16:colId xmlns:a16="http://schemas.microsoft.com/office/drawing/2014/main" val="3697834551"/>
                    </a:ext>
                  </a:extLst>
                </a:gridCol>
                <a:gridCol w="329184">
                  <a:extLst>
                    <a:ext uri="{9D8B030D-6E8A-4147-A177-3AD203B41FA5}">
                      <a16:colId xmlns:a16="http://schemas.microsoft.com/office/drawing/2014/main" val="3266603211"/>
                    </a:ext>
                  </a:extLst>
                </a:gridCol>
                <a:gridCol w="329184">
                  <a:extLst>
                    <a:ext uri="{9D8B030D-6E8A-4147-A177-3AD203B41FA5}">
                      <a16:colId xmlns:a16="http://schemas.microsoft.com/office/drawing/2014/main" val="2915226407"/>
                    </a:ext>
                  </a:extLst>
                </a:gridCol>
                <a:gridCol w="329184">
                  <a:extLst>
                    <a:ext uri="{9D8B030D-6E8A-4147-A177-3AD203B41FA5}">
                      <a16:colId xmlns:a16="http://schemas.microsoft.com/office/drawing/2014/main" val="1175676650"/>
                    </a:ext>
                  </a:extLst>
                </a:gridCol>
                <a:gridCol w="329184">
                  <a:extLst>
                    <a:ext uri="{9D8B030D-6E8A-4147-A177-3AD203B41FA5}">
                      <a16:colId xmlns:a16="http://schemas.microsoft.com/office/drawing/2014/main" val="603716027"/>
                    </a:ext>
                  </a:extLst>
                </a:gridCol>
                <a:gridCol w="329184">
                  <a:extLst>
                    <a:ext uri="{9D8B030D-6E8A-4147-A177-3AD203B41FA5}">
                      <a16:colId xmlns:a16="http://schemas.microsoft.com/office/drawing/2014/main" val="574626491"/>
                    </a:ext>
                  </a:extLst>
                </a:gridCol>
                <a:gridCol w="329184">
                  <a:extLst>
                    <a:ext uri="{9D8B030D-6E8A-4147-A177-3AD203B41FA5}">
                      <a16:colId xmlns:a16="http://schemas.microsoft.com/office/drawing/2014/main" val="2812399033"/>
                    </a:ext>
                  </a:extLst>
                </a:gridCol>
                <a:gridCol w="329184">
                  <a:extLst>
                    <a:ext uri="{9D8B030D-6E8A-4147-A177-3AD203B41FA5}">
                      <a16:colId xmlns:a16="http://schemas.microsoft.com/office/drawing/2014/main" val="868648495"/>
                    </a:ext>
                  </a:extLst>
                </a:gridCol>
                <a:gridCol w="329184">
                  <a:extLst>
                    <a:ext uri="{9D8B030D-6E8A-4147-A177-3AD203B41FA5}">
                      <a16:colId xmlns:a16="http://schemas.microsoft.com/office/drawing/2014/main" val="1422738663"/>
                    </a:ext>
                  </a:extLst>
                </a:gridCol>
                <a:gridCol w="329184">
                  <a:extLst>
                    <a:ext uri="{9D8B030D-6E8A-4147-A177-3AD203B41FA5}">
                      <a16:colId xmlns:a16="http://schemas.microsoft.com/office/drawing/2014/main" val="4186799477"/>
                    </a:ext>
                  </a:extLst>
                </a:gridCol>
                <a:gridCol w="370332">
                  <a:extLst>
                    <a:ext uri="{9D8B030D-6E8A-4147-A177-3AD203B41FA5}">
                      <a16:colId xmlns:a16="http://schemas.microsoft.com/office/drawing/2014/main" val="2323512927"/>
                    </a:ext>
                  </a:extLst>
                </a:gridCol>
                <a:gridCol w="370332">
                  <a:extLst>
                    <a:ext uri="{9D8B030D-6E8A-4147-A177-3AD203B41FA5}">
                      <a16:colId xmlns:a16="http://schemas.microsoft.com/office/drawing/2014/main" val="2860448768"/>
                    </a:ext>
                  </a:extLst>
                </a:gridCol>
                <a:gridCol w="329184">
                  <a:extLst>
                    <a:ext uri="{9D8B030D-6E8A-4147-A177-3AD203B41FA5}">
                      <a16:colId xmlns:a16="http://schemas.microsoft.com/office/drawing/2014/main" val="861136223"/>
                    </a:ext>
                  </a:extLst>
                </a:gridCol>
                <a:gridCol w="329184">
                  <a:extLst>
                    <a:ext uri="{9D8B030D-6E8A-4147-A177-3AD203B41FA5}">
                      <a16:colId xmlns:a16="http://schemas.microsoft.com/office/drawing/2014/main" val="851226633"/>
                    </a:ext>
                  </a:extLst>
                </a:gridCol>
                <a:gridCol w="370332">
                  <a:extLst>
                    <a:ext uri="{9D8B030D-6E8A-4147-A177-3AD203B41FA5}">
                      <a16:colId xmlns:a16="http://schemas.microsoft.com/office/drawing/2014/main" val="153301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103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- 2018-04-27 08:50:40 </a:t>
                      </a:r>
                      <a:r>
                        <a:rPr kumimoji="0" lang="en-US" sz="1000" b="0" i="0" u="none" strike="noStrike" kern="1200" cap="none" spc="0" normalizeH="0" baseline="0" noProof="0">
                          <a:ln>
                            <a:noFill/>
                          </a:ln>
                          <a:solidFill>
                            <a:prstClr val="black"/>
                          </a:solidFill>
                          <a:effectLst/>
                          <a:uLnTx/>
                          <a:uFillTx/>
                          <a:latin typeface="+mn-lt"/>
                          <a:ea typeface="+mn-ea"/>
                          <a:cs typeface="+mn-cs"/>
                        </a:rPr>
                        <a:t> 
 Which product has the following characteristics? 🤔 Tell us your suggestions in the comments section below. ⬇ By the way, it is automatic, versatile and 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327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- 2018-04-26 18:10:04 </a:t>
                      </a:r>
                      <a:r>
                        <a:rPr kumimoji="0" lang="en-US" sz="1000" b="0" i="0" u="none" strike="noStrike" kern="1200" cap="none" spc="0" normalizeH="0" baseline="0" noProof="0">
                          <a:ln>
                            <a:noFill/>
                          </a:ln>
                          <a:solidFill>
                            <a:prstClr val="black"/>
                          </a:solidFill>
                          <a:effectLst/>
                          <a:uLnTx/>
                          <a:uFillTx/>
                          <a:latin typeface="+mn-lt"/>
                          <a:ea typeface="+mn-ea"/>
                          <a:cs typeface="+mn-cs"/>
                        </a:rPr>
                        <a:t> 
 Coming soon: Our 60V MAX* Cut-Off Saw is powered by a FLEXVOLT® battery. Paired with a high-performance brushless motor, it enables the tool to make cuts up to 3-1/4 in. deep. Now you can trust a cordless saw to give you fast, efficient single-pass cuts. Plus, it can score concrete, steel, and more. Learn more: http://bit.ly/2qUxap1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3325702"/>
                  </a:ext>
                </a:extLst>
              </a:tr>
            </a:tbl>
          </a:graphicData>
        </a:graphic>
      </p:graphicFrame>
      <p:sp>
        <p:nvSpPr>
          <p:cNvPr id="4" name="Text Placeholder 3">
            <a:extLst>
              <a:ext uri="{FF2B5EF4-FFF2-40B4-BE49-F238E27FC236}">
                <a16:creationId xmlns:a16="http://schemas.microsoft.com/office/drawing/2014/main" id="{26CF7358-D54F-4234-896E-802556A46AC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2551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E2F40-2996-4CA2-8E28-B734E7F733E2}"/>
              </a:ext>
            </a:extLst>
          </p:cNvPr>
          <p:cNvSpPr>
            <a:spLocks noGrp="1"/>
          </p:cNvSpPr>
          <p:nvPr>
            <p:ph type="title"/>
          </p:nvPr>
        </p:nvSpPr>
        <p:spPr/>
        <p:txBody>
          <a:bodyPr/>
          <a:lstStyle/>
          <a:p>
            <a:r>
              <a:rPr lang="en-US"/>
              <a:t>Competitor Posts | PRO Global - 4 of 12</a:t>
            </a:r>
          </a:p>
        </p:txBody>
      </p:sp>
      <p:graphicFrame>
        <p:nvGraphicFramePr>
          <p:cNvPr id="5" name="Table Placeholder 4">
            <a:extLst>
              <a:ext uri="{FF2B5EF4-FFF2-40B4-BE49-F238E27FC236}">
                <a16:creationId xmlns:a16="http://schemas.microsoft.com/office/drawing/2014/main" id="{B504775E-0969-4E56-8CC6-A9C2A64B56A4}"/>
              </a:ext>
            </a:extLst>
          </p:cNvPr>
          <p:cNvGraphicFramePr>
            <a:graphicFrameLocks noGrp="1"/>
          </p:cNvGraphicFramePr>
          <p:nvPr>
            <p:ph type="tbl" sz="quarter" idx="13"/>
            <p:extLst>
              <p:ext uri="{D42A27DB-BD31-4B8C-83A1-F6EECF244321}">
                <p14:modId xmlns:p14="http://schemas.microsoft.com/office/powerpoint/2010/main" val="222004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5642706"/>
                    </a:ext>
                  </a:extLst>
                </a:gridCol>
                <a:gridCol w="370332">
                  <a:extLst>
                    <a:ext uri="{9D8B030D-6E8A-4147-A177-3AD203B41FA5}">
                      <a16:colId xmlns:a16="http://schemas.microsoft.com/office/drawing/2014/main" val="1537884347"/>
                    </a:ext>
                  </a:extLst>
                </a:gridCol>
                <a:gridCol w="370332">
                  <a:extLst>
                    <a:ext uri="{9D8B030D-6E8A-4147-A177-3AD203B41FA5}">
                      <a16:colId xmlns:a16="http://schemas.microsoft.com/office/drawing/2014/main" val="1534043571"/>
                    </a:ext>
                  </a:extLst>
                </a:gridCol>
                <a:gridCol w="370332">
                  <a:extLst>
                    <a:ext uri="{9D8B030D-6E8A-4147-A177-3AD203B41FA5}">
                      <a16:colId xmlns:a16="http://schemas.microsoft.com/office/drawing/2014/main" val="2192290239"/>
                    </a:ext>
                  </a:extLst>
                </a:gridCol>
                <a:gridCol w="329184">
                  <a:extLst>
                    <a:ext uri="{9D8B030D-6E8A-4147-A177-3AD203B41FA5}">
                      <a16:colId xmlns:a16="http://schemas.microsoft.com/office/drawing/2014/main" val="1348545533"/>
                    </a:ext>
                  </a:extLst>
                </a:gridCol>
                <a:gridCol w="329184">
                  <a:extLst>
                    <a:ext uri="{9D8B030D-6E8A-4147-A177-3AD203B41FA5}">
                      <a16:colId xmlns:a16="http://schemas.microsoft.com/office/drawing/2014/main" val="3584948430"/>
                    </a:ext>
                  </a:extLst>
                </a:gridCol>
                <a:gridCol w="329184">
                  <a:extLst>
                    <a:ext uri="{9D8B030D-6E8A-4147-A177-3AD203B41FA5}">
                      <a16:colId xmlns:a16="http://schemas.microsoft.com/office/drawing/2014/main" val="2106522507"/>
                    </a:ext>
                  </a:extLst>
                </a:gridCol>
                <a:gridCol w="329184">
                  <a:extLst>
                    <a:ext uri="{9D8B030D-6E8A-4147-A177-3AD203B41FA5}">
                      <a16:colId xmlns:a16="http://schemas.microsoft.com/office/drawing/2014/main" val="951699373"/>
                    </a:ext>
                  </a:extLst>
                </a:gridCol>
                <a:gridCol w="329184">
                  <a:extLst>
                    <a:ext uri="{9D8B030D-6E8A-4147-A177-3AD203B41FA5}">
                      <a16:colId xmlns:a16="http://schemas.microsoft.com/office/drawing/2014/main" val="3886037762"/>
                    </a:ext>
                  </a:extLst>
                </a:gridCol>
                <a:gridCol w="329184">
                  <a:extLst>
                    <a:ext uri="{9D8B030D-6E8A-4147-A177-3AD203B41FA5}">
                      <a16:colId xmlns:a16="http://schemas.microsoft.com/office/drawing/2014/main" val="4211648035"/>
                    </a:ext>
                  </a:extLst>
                </a:gridCol>
                <a:gridCol w="329184">
                  <a:extLst>
                    <a:ext uri="{9D8B030D-6E8A-4147-A177-3AD203B41FA5}">
                      <a16:colId xmlns:a16="http://schemas.microsoft.com/office/drawing/2014/main" val="169358241"/>
                    </a:ext>
                  </a:extLst>
                </a:gridCol>
                <a:gridCol w="329184">
                  <a:extLst>
                    <a:ext uri="{9D8B030D-6E8A-4147-A177-3AD203B41FA5}">
                      <a16:colId xmlns:a16="http://schemas.microsoft.com/office/drawing/2014/main" val="2184707248"/>
                    </a:ext>
                  </a:extLst>
                </a:gridCol>
                <a:gridCol w="329184">
                  <a:extLst>
                    <a:ext uri="{9D8B030D-6E8A-4147-A177-3AD203B41FA5}">
                      <a16:colId xmlns:a16="http://schemas.microsoft.com/office/drawing/2014/main" val="297739515"/>
                    </a:ext>
                  </a:extLst>
                </a:gridCol>
                <a:gridCol w="370332">
                  <a:extLst>
                    <a:ext uri="{9D8B030D-6E8A-4147-A177-3AD203B41FA5}">
                      <a16:colId xmlns:a16="http://schemas.microsoft.com/office/drawing/2014/main" val="2981711741"/>
                    </a:ext>
                  </a:extLst>
                </a:gridCol>
                <a:gridCol w="370332">
                  <a:extLst>
                    <a:ext uri="{9D8B030D-6E8A-4147-A177-3AD203B41FA5}">
                      <a16:colId xmlns:a16="http://schemas.microsoft.com/office/drawing/2014/main" val="2413605629"/>
                    </a:ext>
                  </a:extLst>
                </a:gridCol>
                <a:gridCol w="329184">
                  <a:extLst>
                    <a:ext uri="{9D8B030D-6E8A-4147-A177-3AD203B41FA5}">
                      <a16:colId xmlns:a16="http://schemas.microsoft.com/office/drawing/2014/main" val="275111227"/>
                    </a:ext>
                  </a:extLst>
                </a:gridCol>
                <a:gridCol w="329184">
                  <a:extLst>
                    <a:ext uri="{9D8B030D-6E8A-4147-A177-3AD203B41FA5}">
                      <a16:colId xmlns:a16="http://schemas.microsoft.com/office/drawing/2014/main" val="1278828739"/>
                    </a:ext>
                  </a:extLst>
                </a:gridCol>
                <a:gridCol w="370332">
                  <a:extLst>
                    <a:ext uri="{9D8B030D-6E8A-4147-A177-3AD203B41FA5}">
                      <a16:colId xmlns:a16="http://schemas.microsoft.com/office/drawing/2014/main" val="102525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97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- 2018-04-26 15:01:05 </a:t>
                      </a:r>
                      <a:r>
                        <a:rPr kumimoji="0" lang="en-US" sz="1000" b="0" i="0" u="none" strike="noStrike" kern="1200" cap="none" spc="0" normalizeH="0" baseline="0" noProof="0">
                          <a:ln>
                            <a:noFill/>
                          </a:ln>
                          <a:solidFill>
                            <a:prstClr val="black"/>
                          </a:solidFill>
                          <a:effectLst/>
                          <a:uLnTx/>
                          <a:uFillTx/>
                          <a:latin typeface="+mn-lt"/>
                          <a:ea typeface="+mn-ea"/>
                          <a:cs typeface="+mn-cs"/>
                        </a:rPr>
                        <a:t> 
 Behind the scenes at our global locations: Check out the corporate headquarters of Hilti North America in Plano, Texas. 🏙🇺🇸 Learn more about how we designed our office on https://youtu.be/Q4iRQtQ3x_E and visit www.careers.hilti.com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698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- 2018-04-26 00:56:08 </a:t>
                      </a:r>
                      <a:r>
                        <a:rPr kumimoji="0" lang="en-US" sz="1000" b="0" i="0" u="none" strike="noStrike" kern="1200" cap="none" spc="0" normalizeH="0" baseline="0" noProof="0">
                          <a:ln>
                            <a:noFill/>
                          </a:ln>
                          <a:solidFill>
                            <a:prstClr val="black"/>
                          </a:solidFill>
                          <a:effectLst/>
                          <a:uLnTx/>
                          <a:uFillTx/>
                          <a:latin typeface="+mn-lt"/>
                          <a:ea typeface="+mn-ea"/>
                          <a:cs typeface="+mn-cs"/>
                        </a:rPr>
                        <a:t> 
 Our 2X 20V MAX* 3-IN-1 Cordless Lawn Mower is powered by two 20V MAX* batteries to deliver twice the voltage to get the job done. For extended runtime, slide in our fully compatible FLEXVOLT® dual-voltage batteries.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952857"/>
                  </a:ext>
                </a:extLst>
              </a:tr>
            </a:tbl>
          </a:graphicData>
        </a:graphic>
      </p:graphicFrame>
      <p:sp>
        <p:nvSpPr>
          <p:cNvPr id="4" name="Text Placeholder 3">
            <a:extLst>
              <a:ext uri="{FF2B5EF4-FFF2-40B4-BE49-F238E27FC236}">
                <a16:creationId xmlns:a16="http://schemas.microsoft.com/office/drawing/2014/main" id="{B4EF3336-0921-46FE-BFEC-706A7C61933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06670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4217-CD54-43DA-9513-5DD3796CD9F6}"/>
              </a:ext>
            </a:extLst>
          </p:cNvPr>
          <p:cNvSpPr>
            <a:spLocks noGrp="1"/>
          </p:cNvSpPr>
          <p:nvPr>
            <p:ph type="title"/>
          </p:nvPr>
        </p:nvSpPr>
        <p:spPr/>
        <p:txBody>
          <a:bodyPr/>
          <a:lstStyle/>
          <a:p>
            <a:r>
              <a:rPr lang="en-US"/>
              <a:t>Competitor Posts | PRO Global - 5 of 12</a:t>
            </a:r>
          </a:p>
        </p:txBody>
      </p:sp>
      <p:graphicFrame>
        <p:nvGraphicFramePr>
          <p:cNvPr id="5" name="Table Placeholder 4">
            <a:extLst>
              <a:ext uri="{FF2B5EF4-FFF2-40B4-BE49-F238E27FC236}">
                <a16:creationId xmlns:a16="http://schemas.microsoft.com/office/drawing/2014/main" id="{ADA63F61-BA0C-417B-8209-762E44A28FE5}"/>
              </a:ext>
            </a:extLst>
          </p:cNvPr>
          <p:cNvGraphicFramePr>
            <a:graphicFrameLocks noGrp="1"/>
          </p:cNvGraphicFramePr>
          <p:nvPr>
            <p:ph type="tbl" sz="quarter" idx="13"/>
            <p:extLst>
              <p:ext uri="{D42A27DB-BD31-4B8C-83A1-F6EECF244321}">
                <p14:modId xmlns:p14="http://schemas.microsoft.com/office/powerpoint/2010/main" val="193613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1412631"/>
                    </a:ext>
                  </a:extLst>
                </a:gridCol>
                <a:gridCol w="370332">
                  <a:extLst>
                    <a:ext uri="{9D8B030D-6E8A-4147-A177-3AD203B41FA5}">
                      <a16:colId xmlns:a16="http://schemas.microsoft.com/office/drawing/2014/main" val="502114939"/>
                    </a:ext>
                  </a:extLst>
                </a:gridCol>
                <a:gridCol w="370332">
                  <a:extLst>
                    <a:ext uri="{9D8B030D-6E8A-4147-A177-3AD203B41FA5}">
                      <a16:colId xmlns:a16="http://schemas.microsoft.com/office/drawing/2014/main" val="1323563180"/>
                    </a:ext>
                  </a:extLst>
                </a:gridCol>
                <a:gridCol w="370332">
                  <a:extLst>
                    <a:ext uri="{9D8B030D-6E8A-4147-A177-3AD203B41FA5}">
                      <a16:colId xmlns:a16="http://schemas.microsoft.com/office/drawing/2014/main" val="607292393"/>
                    </a:ext>
                  </a:extLst>
                </a:gridCol>
                <a:gridCol w="329184">
                  <a:extLst>
                    <a:ext uri="{9D8B030D-6E8A-4147-A177-3AD203B41FA5}">
                      <a16:colId xmlns:a16="http://schemas.microsoft.com/office/drawing/2014/main" val="946697081"/>
                    </a:ext>
                  </a:extLst>
                </a:gridCol>
                <a:gridCol w="329184">
                  <a:extLst>
                    <a:ext uri="{9D8B030D-6E8A-4147-A177-3AD203B41FA5}">
                      <a16:colId xmlns:a16="http://schemas.microsoft.com/office/drawing/2014/main" val="3373901822"/>
                    </a:ext>
                  </a:extLst>
                </a:gridCol>
                <a:gridCol w="329184">
                  <a:extLst>
                    <a:ext uri="{9D8B030D-6E8A-4147-A177-3AD203B41FA5}">
                      <a16:colId xmlns:a16="http://schemas.microsoft.com/office/drawing/2014/main" val="2280872178"/>
                    </a:ext>
                  </a:extLst>
                </a:gridCol>
                <a:gridCol w="329184">
                  <a:extLst>
                    <a:ext uri="{9D8B030D-6E8A-4147-A177-3AD203B41FA5}">
                      <a16:colId xmlns:a16="http://schemas.microsoft.com/office/drawing/2014/main" val="3072642067"/>
                    </a:ext>
                  </a:extLst>
                </a:gridCol>
                <a:gridCol w="329184">
                  <a:extLst>
                    <a:ext uri="{9D8B030D-6E8A-4147-A177-3AD203B41FA5}">
                      <a16:colId xmlns:a16="http://schemas.microsoft.com/office/drawing/2014/main" val="2901928703"/>
                    </a:ext>
                  </a:extLst>
                </a:gridCol>
                <a:gridCol w="329184">
                  <a:extLst>
                    <a:ext uri="{9D8B030D-6E8A-4147-A177-3AD203B41FA5}">
                      <a16:colId xmlns:a16="http://schemas.microsoft.com/office/drawing/2014/main" val="204659509"/>
                    </a:ext>
                  </a:extLst>
                </a:gridCol>
                <a:gridCol w="329184">
                  <a:extLst>
                    <a:ext uri="{9D8B030D-6E8A-4147-A177-3AD203B41FA5}">
                      <a16:colId xmlns:a16="http://schemas.microsoft.com/office/drawing/2014/main" val="1828875822"/>
                    </a:ext>
                  </a:extLst>
                </a:gridCol>
                <a:gridCol w="329184">
                  <a:extLst>
                    <a:ext uri="{9D8B030D-6E8A-4147-A177-3AD203B41FA5}">
                      <a16:colId xmlns:a16="http://schemas.microsoft.com/office/drawing/2014/main" val="1506488880"/>
                    </a:ext>
                  </a:extLst>
                </a:gridCol>
                <a:gridCol w="329184">
                  <a:extLst>
                    <a:ext uri="{9D8B030D-6E8A-4147-A177-3AD203B41FA5}">
                      <a16:colId xmlns:a16="http://schemas.microsoft.com/office/drawing/2014/main" val="743836894"/>
                    </a:ext>
                  </a:extLst>
                </a:gridCol>
                <a:gridCol w="370332">
                  <a:extLst>
                    <a:ext uri="{9D8B030D-6E8A-4147-A177-3AD203B41FA5}">
                      <a16:colId xmlns:a16="http://schemas.microsoft.com/office/drawing/2014/main" val="3415445623"/>
                    </a:ext>
                  </a:extLst>
                </a:gridCol>
                <a:gridCol w="370332">
                  <a:extLst>
                    <a:ext uri="{9D8B030D-6E8A-4147-A177-3AD203B41FA5}">
                      <a16:colId xmlns:a16="http://schemas.microsoft.com/office/drawing/2014/main" val="2448029063"/>
                    </a:ext>
                  </a:extLst>
                </a:gridCol>
                <a:gridCol w="329184">
                  <a:extLst>
                    <a:ext uri="{9D8B030D-6E8A-4147-A177-3AD203B41FA5}">
                      <a16:colId xmlns:a16="http://schemas.microsoft.com/office/drawing/2014/main" val="2594998243"/>
                    </a:ext>
                  </a:extLst>
                </a:gridCol>
                <a:gridCol w="329184">
                  <a:extLst>
                    <a:ext uri="{9D8B030D-6E8A-4147-A177-3AD203B41FA5}">
                      <a16:colId xmlns:a16="http://schemas.microsoft.com/office/drawing/2014/main" val="400377791"/>
                    </a:ext>
                  </a:extLst>
                </a:gridCol>
                <a:gridCol w="370332">
                  <a:extLst>
                    <a:ext uri="{9D8B030D-6E8A-4147-A177-3AD203B41FA5}">
                      <a16:colId xmlns:a16="http://schemas.microsoft.com/office/drawing/2014/main" val="1222236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395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- 2018-04-25 15:00:37 </a:t>
                      </a:r>
                      <a:r>
                        <a:rPr kumimoji="0" lang="en-US" sz="1000" b="0" i="0" u="none" strike="noStrike" kern="1200" cap="none" spc="0" normalizeH="0" baseline="0" noProof="0">
                          <a:ln>
                            <a:noFill/>
                          </a:ln>
                          <a:solidFill>
                            <a:prstClr val="black"/>
                          </a:solidFill>
                          <a:effectLst/>
                          <a:uLnTx/>
                          <a:uFillTx/>
                          <a:latin typeface="+mn-lt"/>
                          <a:ea typeface="+mn-ea"/>
                          <a:cs typeface="+mn-cs"/>
                        </a:rPr>
                        <a:t> 
 When there's a question… Who you gonna call? ☎ Our experts. 🙌 Learn more on http://hilti.link/advisor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544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- 2018-04-24 14:00:54 </a:t>
                      </a:r>
                      <a:r>
                        <a:rPr kumimoji="0" lang="en-US" sz="1000" b="0" i="0" u="none" strike="noStrike" kern="1200" cap="none" spc="0" normalizeH="0" baseline="0" noProof="0">
                          <a:ln>
                            <a:noFill/>
                          </a:ln>
                          <a:solidFill>
                            <a:prstClr val="black"/>
                          </a:solidFill>
                          <a:effectLst/>
                          <a:uLnTx/>
                          <a:uFillTx/>
                          <a:latin typeface="+mn-lt"/>
                          <a:ea typeface="+mn-ea"/>
                          <a:cs typeface="+mn-cs"/>
                        </a:rPr>
                        <a:t> 
 We won’t stop so you don’t stop. That’s why we built our new 12.0Ah FLEXVOLT® battery to deliver more runtime and power. Check it out: http://bit.ly/2JnWN8H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669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- 2018-04-23 17:00:45 </a:t>
                      </a:r>
                      <a:r>
                        <a:rPr kumimoji="0" lang="en-US" sz="1000" b="0" i="0" u="none" strike="noStrike" kern="1200" cap="none" spc="0" normalizeH="0" baseline="0" noProof="0">
                          <a:ln>
                            <a:noFill/>
                          </a:ln>
                          <a:solidFill>
                            <a:prstClr val="black"/>
                          </a:solidFill>
                          <a:effectLst/>
                          <a:uLnTx/>
                          <a:uFillTx/>
                          <a:latin typeface="+mn-lt"/>
                          <a:ea typeface="+mn-ea"/>
                          <a:cs typeface="+mn-cs"/>
                        </a:rPr>
                        <a:t> 
 It's a huge number: In 2017, team members spent 32,000 working days on corporate culture workshops. 📆🇨🇿 Find out more about learning with head and hands on http://hilti.link/futurebuilder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2282812"/>
                  </a:ext>
                </a:extLst>
              </a:tr>
            </a:tbl>
          </a:graphicData>
        </a:graphic>
      </p:graphicFrame>
      <p:sp>
        <p:nvSpPr>
          <p:cNvPr id="4" name="Text Placeholder 3">
            <a:extLst>
              <a:ext uri="{FF2B5EF4-FFF2-40B4-BE49-F238E27FC236}">
                <a16:creationId xmlns:a16="http://schemas.microsoft.com/office/drawing/2014/main" id="{EBCE989D-517E-433A-8330-74184EF2B2C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08781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F2C5-D137-4C51-82E2-4A07B669345B}"/>
              </a:ext>
            </a:extLst>
          </p:cNvPr>
          <p:cNvSpPr>
            <a:spLocks noGrp="1"/>
          </p:cNvSpPr>
          <p:nvPr>
            <p:ph type="title"/>
          </p:nvPr>
        </p:nvSpPr>
        <p:spPr/>
        <p:txBody>
          <a:bodyPr/>
          <a:lstStyle/>
          <a:p>
            <a:r>
              <a:rPr lang="en-US"/>
              <a:t>Competitor Posts | PRO Global - 6 of 12</a:t>
            </a:r>
          </a:p>
        </p:txBody>
      </p:sp>
      <p:graphicFrame>
        <p:nvGraphicFramePr>
          <p:cNvPr id="5" name="Table Placeholder 4">
            <a:extLst>
              <a:ext uri="{FF2B5EF4-FFF2-40B4-BE49-F238E27FC236}">
                <a16:creationId xmlns:a16="http://schemas.microsoft.com/office/drawing/2014/main" id="{C578552C-3C5C-4F59-B582-6EFEE2EEBF85}"/>
              </a:ext>
            </a:extLst>
          </p:cNvPr>
          <p:cNvGraphicFramePr>
            <a:graphicFrameLocks noGrp="1"/>
          </p:cNvGraphicFramePr>
          <p:nvPr>
            <p:ph type="tbl" sz="quarter" idx="13"/>
            <p:extLst>
              <p:ext uri="{D42A27DB-BD31-4B8C-83A1-F6EECF244321}">
                <p14:modId xmlns:p14="http://schemas.microsoft.com/office/powerpoint/2010/main" val="426982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050376"/>
                    </a:ext>
                  </a:extLst>
                </a:gridCol>
                <a:gridCol w="370332">
                  <a:extLst>
                    <a:ext uri="{9D8B030D-6E8A-4147-A177-3AD203B41FA5}">
                      <a16:colId xmlns:a16="http://schemas.microsoft.com/office/drawing/2014/main" val="1860528540"/>
                    </a:ext>
                  </a:extLst>
                </a:gridCol>
                <a:gridCol w="370332">
                  <a:extLst>
                    <a:ext uri="{9D8B030D-6E8A-4147-A177-3AD203B41FA5}">
                      <a16:colId xmlns:a16="http://schemas.microsoft.com/office/drawing/2014/main" val="724718772"/>
                    </a:ext>
                  </a:extLst>
                </a:gridCol>
                <a:gridCol w="370332">
                  <a:extLst>
                    <a:ext uri="{9D8B030D-6E8A-4147-A177-3AD203B41FA5}">
                      <a16:colId xmlns:a16="http://schemas.microsoft.com/office/drawing/2014/main" val="1355765552"/>
                    </a:ext>
                  </a:extLst>
                </a:gridCol>
                <a:gridCol w="329184">
                  <a:extLst>
                    <a:ext uri="{9D8B030D-6E8A-4147-A177-3AD203B41FA5}">
                      <a16:colId xmlns:a16="http://schemas.microsoft.com/office/drawing/2014/main" val="1435169008"/>
                    </a:ext>
                  </a:extLst>
                </a:gridCol>
                <a:gridCol w="329184">
                  <a:extLst>
                    <a:ext uri="{9D8B030D-6E8A-4147-A177-3AD203B41FA5}">
                      <a16:colId xmlns:a16="http://schemas.microsoft.com/office/drawing/2014/main" val="1028334009"/>
                    </a:ext>
                  </a:extLst>
                </a:gridCol>
                <a:gridCol w="329184">
                  <a:extLst>
                    <a:ext uri="{9D8B030D-6E8A-4147-A177-3AD203B41FA5}">
                      <a16:colId xmlns:a16="http://schemas.microsoft.com/office/drawing/2014/main" val="2158812493"/>
                    </a:ext>
                  </a:extLst>
                </a:gridCol>
                <a:gridCol w="329184">
                  <a:extLst>
                    <a:ext uri="{9D8B030D-6E8A-4147-A177-3AD203B41FA5}">
                      <a16:colId xmlns:a16="http://schemas.microsoft.com/office/drawing/2014/main" val="3717135073"/>
                    </a:ext>
                  </a:extLst>
                </a:gridCol>
                <a:gridCol w="329184">
                  <a:extLst>
                    <a:ext uri="{9D8B030D-6E8A-4147-A177-3AD203B41FA5}">
                      <a16:colId xmlns:a16="http://schemas.microsoft.com/office/drawing/2014/main" val="1119124104"/>
                    </a:ext>
                  </a:extLst>
                </a:gridCol>
                <a:gridCol w="329184">
                  <a:extLst>
                    <a:ext uri="{9D8B030D-6E8A-4147-A177-3AD203B41FA5}">
                      <a16:colId xmlns:a16="http://schemas.microsoft.com/office/drawing/2014/main" val="1618288445"/>
                    </a:ext>
                  </a:extLst>
                </a:gridCol>
                <a:gridCol w="329184">
                  <a:extLst>
                    <a:ext uri="{9D8B030D-6E8A-4147-A177-3AD203B41FA5}">
                      <a16:colId xmlns:a16="http://schemas.microsoft.com/office/drawing/2014/main" val="3214463582"/>
                    </a:ext>
                  </a:extLst>
                </a:gridCol>
                <a:gridCol w="329184">
                  <a:extLst>
                    <a:ext uri="{9D8B030D-6E8A-4147-A177-3AD203B41FA5}">
                      <a16:colId xmlns:a16="http://schemas.microsoft.com/office/drawing/2014/main" val="1857337120"/>
                    </a:ext>
                  </a:extLst>
                </a:gridCol>
                <a:gridCol w="329184">
                  <a:extLst>
                    <a:ext uri="{9D8B030D-6E8A-4147-A177-3AD203B41FA5}">
                      <a16:colId xmlns:a16="http://schemas.microsoft.com/office/drawing/2014/main" val="3377625608"/>
                    </a:ext>
                  </a:extLst>
                </a:gridCol>
                <a:gridCol w="370332">
                  <a:extLst>
                    <a:ext uri="{9D8B030D-6E8A-4147-A177-3AD203B41FA5}">
                      <a16:colId xmlns:a16="http://schemas.microsoft.com/office/drawing/2014/main" val="750412560"/>
                    </a:ext>
                  </a:extLst>
                </a:gridCol>
                <a:gridCol w="370332">
                  <a:extLst>
                    <a:ext uri="{9D8B030D-6E8A-4147-A177-3AD203B41FA5}">
                      <a16:colId xmlns:a16="http://schemas.microsoft.com/office/drawing/2014/main" val="3525995678"/>
                    </a:ext>
                  </a:extLst>
                </a:gridCol>
                <a:gridCol w="329184">
                  <a:extLst>
                    <a:ext uri="{9D8B030D-6E8A-4147-A177-3AD203B41FA5}">
                      <a16:colId xmlns:a16="http://schemas.microsoft.com/office/drawing/2014/main" val="3986111925"/>
                    </a:ext>
                  </a:extLst>
                </a:gridCol>
                <a:gridCol w="329184">
                  <a:extLst>
                    <a:ext uri="{9D8B030D-6E8A-4147-A177-3AD203B41FA5}">
                      <a16:colId xmlns:a16="http://schemas.microsoft.com/office/drawing/2014/main" val="3953510743"/>
                    </a:ext>
                  </a:extLst>
                </a:gridCol>
                <a:gridCol w="370332">
                  <a:extLst>
                    <a:ext uri="{9D8B030D-6E8A-4147-A177-3AD203B41FA5}">
                      <a16:colId xmlns:a16="http://schemas.microsoft.com/office/drawing/2014/main" val="1208975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504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- 2018-04-20 15:00:27 </a:t>
                      </a:r>
                      <a:r>
                        <a:rPr kumimoji="0" lang="en-US" sz="1000" b="0" i="0" u="none" strike="noStrike" kern="1200" cap="none" spc="0" normalizeH="0" baseline="0" noProof="0">
                          <a:ln>
                            <a:noFill/>
                          </a:ln>
                          <a:solidFill>
                            <a:prstClr val="black"/>
                          </a:solidFill>
                          <a:effectLst/>
                          <a:uLnTx/>
                          <a:uFillTx/>
                          <a:latin typeface="+mn-lt"/>
                          <a:ea typeface="+mn-ea"/>
                          <a:cs typeface="+mn-cs"/>
                        </a:rPr>
                        <a:t> 
 Old but gold 👊🏼Do you have an old Hilti that is still going strong 👇🏼 Show us your pictures in the comments section below. 😊
-----
Pic by @tomasheinich. Thanks for sharing this awesome shot with us!
Featured Tool: Hilti TE 16-C rotary hammer drill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9232290"/>
                  </a:ext>
                </a:extLst>
              </a:tr>
            </a:tbl>
          </a:graphicData>
        </a:graphic>
      </p:graphicFrame>
      <p:sp>
        <p:nvSpPr>
          <p:cNvPr id="4" name="Text Placeholder 3">
            <a:extLst>
              <a:ext uri="{FF2B5EF4-FFF2-40B4-BE49-F238E27FC236}">
                <a16:creationId xmlns:a16="http://schemas.microsoft.com/office/drawing/2014/main" id="{8E8B580F-CA5C-4462-B314-6188EE63196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11763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23C0-DA4E-4B66-B3C6-099B71C27775}"/>
              </a:ext>
            </a:extLst>
          </p:cNvPr>
          <p:cNvSpPr>
            <a:spLocks noGrp="1"/>
          </p:cNvSpPr>
          <p:nvPr>
            <p:ph type="title"/>
          </p:nvPr>
        </p:nvSpPr>
        <p:spPr/>
        <p:txBody>
          <a:bodyPr/>
          <a:lstStyle/>
          <a:p>
            <a:r>
              <a:rPr lang="en-US"/>
              <a:t>Competitor Posts | PRO Global - 7 of 12</a:t>
            </a:r>
          </a:p>
        </p:txBody>
      </p:sp>
      <p:graphicFrame>
        <p:nvGraphicFramePr>
          <p:cNvPr id="5" name="Table Placeholder 4">
            <a:extLst>
              <a:ext uri="{FF2B5EF4-FFF2-40B4-BE49-F238E27FC236}">
                <a16:creationId xmlns:a16="http://schemas.microsoft.com/office/drawing/2014/main" id="{BC5C7340-034A-4EE5-8C10-01CF2C5238C0}"/>
              </a:ext>
            </a:extLst>
          </p:cNvPr>
          <p:cNvGraphicFramePr>
            <a:graphicFrameLocks noGrp="1"/>
          </p:cNvGraphicFramePr>
          <p:nvPr>
            <p:ph type="tbl" sz="quarter" idx="13"/>
            <p:extLst>
              <p:ext uri="{D42A27DB-BD31-4B8C-83A1-F6EECF244321}">
                <p14:modId xmlns:p14="http://schemas.microsoft.com/office/powerpoint/2010/main" val="205137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1868822"/>
                    </a:ext>
                  </a:extLst>
                </a:gridCol>
                <a:gridCol w="370332">
                  <a:extLst>
                    <a:ext uri="{9D8B030D-6E8A-4147-A177-3AD203B41FA5}">
                      <a16:colId xmlns:a16="http://schemas.microsoft.com/office/drawing/2014/main" val="3685098858"/>
                    </a:ext>
                  </a:extLst>
                </a:gridCol>
                <a:gridCol w="370332">
                  <a:extLst>
                    <a:ext uri="{9D8B030D-6E8A-4147-A177-3AD203B41FA5}">
                      <a16:colId xmlns:a16="http://schemas.microsoft.com/office/drawing/2014/main" val="1832761742"/>
                    </a:ext>
                  </a:extLst>
                </a:gridCol>
                <a:gridCol w="370332">
                  <a:extLst>
                    <a:ext uri="{9D8B030D-6E8A-4147-A177-3AD203B41FA5}">
                      <a16:colId xmlns:a16="http://schemas.microsoft.com/office/drawing/2014/main" val="840536450"/>
                    </a:ext>
                  </a:extLst>
                </a:gridCol>
                <a:gridCol w="329184">
                  <a:extLst>
                    <a:ext uri="{9D8B030D-6E8A-4147-A177-3AD203B41FA5}">
                      <a16:colId xmlns:a16="http://schemas.microsoft.com/office/drawing/2014/main" val="3201510764"/>
                    </a:ext>
                  </a:extLst>
                </a:gridCol>
                <a:gridCol w="329184">
                  <a:extLst>
                    <a:ext uri="{9D8B030D-6E8A-4147-A177-3AD203B41FA5}">
                      <a16:colId xmlns:a16="http://schemas.microsoft.com/office/drawing/2014/main" val="1058820977"/>
                    </a:ext>
                  </a:extLst>
                </a:gridCol>
                <a:gridCol w="329184">
                  <a:extLst>
                    <a:ext uri="{9D8B030D-6E8A-4147-A177-3AD203B41FA5}">
                      <a16:colId xmlns:a16="http://schemas.microsoft.com/office/drawing/2014/main" val="1813371798"/>
                    </a:ext>
                  </a:extLst>
                </a:gridCol>
                <a:gridCol w="329184">
                  <a:extLst>
                    <a:ext uri="{9D8B030D-6E8A-4147-A177-3AD203B41FA5}">
                      <a16:colId xmlns:a16="http://schemas.microsoft.com/office/drawing/2014/main" val="363449394"/>
                    </a:ext>
                  </a:extLst>
                </a:gridCol>
                <a:gridCol w="329184">
                  <a:extLst>
                    <a:ext uri="{9D8B030D-6E8A-4147-A177-3AD203B41FA5}">
                      <a16:colId xmlns:a16="http://schemas.microsoft.com/office/drawing/2014/main" val="3992749644"/>
                    </a:ext>
                  </a:extLst>
                </a:gridCol>
                <a:gridCol w="329184">
                  <a:extLst>
                    <a:ext uri="{9D8B030D-6E8A-4147-A177-3AD203B41FA5}">
                      <a16:colId xmlns:a16="http://schemas.microsoft.com/office/drawing/2014/main" val="3884245731"/>
                    </a:ext>
                  </a:extLst>
                </a:gridCol>
                <a:gridCol w="329184">
                  <a:extLst>
                    <a:ext uri="{9D8B030D-6E8A-4147-A177-3AD203B41FA5}">
                      <a16:colId xmlns:a16="http://schemas.microsoft.com/office/drawing/2014/main" val="1823018662"/>
                    </a:ext>
                  </a:extLst>
                </a:gridCol>
                <a:gridCol w="329184">
                  <a:extLst>
                    <a:ext uri="{9D8B030D-6E8A-4147-A177-3AD203B41FA5}">
                      <a16:colId xmlns:a16="http://schemas.microsoft.com/office/drawing/2014/main" val="2914350961"/>
                    </a:ext>
                  </a:extLst>
                </a:gridCol>
                <a:gridCol w="329184">
                  <a:extLst>
                    <a:ext uri="{9D8B030D-6E8A-4147-A177-3AD203B41FA5}">
                      <a16:colId xmlns:a16="http://schemas.microsoft.com/office/drawing/2014/main" val="1843848072"/>
                    </a:ext>
                  </a:extLst>
                </a:gridCol>
                <a:gridCol w="370332">
                  <a:extLst>
                    <a:ext uri="{9D8B030D-6E8A-4147-A177-3AD203B41FA5}">
                      <a16:colId xmlns:a16="http://schemas.microsoft.com/office/drawing/2014/main" val="925843817"/>
                    </a:ext>
                  </a:extLst>
                </a:gridCol>
                <a:gridCol w="370332">
                  <a:extLst>
                    <a:ext uri="{9D8B030D-6E8A-4147-A177-3AD203B41FA5}">
                      <a16:colId xmlns:a16="http://schemas.microsoft.com/office/drawing/2014/main" val="45221775"/>
                    </a:ext>
                  </a:extLst>
                </a:gridCol>
                <a:gridCol w="329184">
                  <a:extLst>
                    <a:ext uri="{9D8B030D-6E8A-4147-A177-3AD203B41FA5}">
                      <a16:colId xmlns:a16="http://schemas.microsoft.com/office/drawing/2014/main" val="1174700508"/>
                    </a:ext>
                  </a:extLst>
                </a:gridCol>
                <a:gridCol w="329184">
                  <a:extLst>
                    <a:ext uri="{9D8B030D-6E8A-4147-A177-3AD203B41FA5}">
                      <a16:colId xmlns:a16="http://schemas.microsoft.com/office/drawing/2014/main" val="3542159260"/>
                    </a:ext>
                  </a:extLst>
                </a:gridCol>
                <a:gridCol w="370332">
                  <a:extLst>
                    <a:ext uri="{9D8B030D-6E8A-4147-A177-3AD203B41FA5}">
                      <a16:colId xmlns:a16="http://schemas.microsoft.com/office/drawing/2014/main" val="355921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392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- 2018-04-19 16:28:02 </a:t>
                      </a:r>
                      <a:r>
                        <a:rPr kumimoji="0" lang="en-US" sz="1000" b="0" i="0" u="none" strike="noStrike" kern="1200" cap="none" spc="0" normalizeH="0" baseline="0" noProof="0">
                          <a:ln>
                            <a:noFill/>
                          </a:ln>
                          <a:solidFill>
                            <a:prstClr val="black"/>
                          </a:solidFill>
                          <a:effectLst/>
                          <a:uLnTx/>
                          <a:uFillTx/>
                          <a:latin typeface="+mn-lt"/>
                          <a:ea typeface="+mn-ea"/>
                          <a:cs typeface="+mn-cs"/>
                        </a:rPr>
                        <a:t> 
 Brace yourselves – concrete season has begun 💪🏼 Prepare your tools and get ready to rumble ✌🏻 ➡️What is your go-to tool when it comes to working on tough concrete 👇🏼
-----
Pic by @tomasheinich. Thanks for sharing this awesome shot with us!
Featured Tool: Hilti TE 6-A22 cordless hammer drill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446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- 2018-04-18 21:00:44 </a:t>
                      </a:r>
                      <a:r>
                        <a:rPr kumimoji="0" lang="en-US" sz="1000" b="0" i="0" u="none" strike="noStrike" kern="1200" cap="none" spc="0" normalizeH="0" baseline="0" noProof="0">
                          <a:ln>
                            <a:noFill/>
                          </a:ln>
                          <a:solidFill>
                            <a:prstClr val="black"/>
                          </a:solidFill>
                          <a:effectLst/>
                          <a:uLnTx/>
                          <a:uFillTx/>
                          <a:latin typeface="+mn-lt"/>
                          <a:ea typeface="+mn-ea"/>
                          <a:cs typeface="+mn-cs"/>
                        </a:rPr>
                        <a:t> 
 Our search for the toughest jobsite ends soon. Snap a few pictures of your tough site and enter to win a DEWALT prize pack worth over ,000. ENTER:  http://bit.ly/2Gr36vc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0293320"/>
                  </a:ext>
                </a:extLst>
              </a:tr>
            </a:tbl>
          </a:graphicData>
        </a:graphic>
      </p:graphicFrame>
      <p:sp>
        <p:nvSpPr>
          <p:cNvPr id="4" name="Text Placeholder 3">
            <a:extLst>
              <a:ext uri="{FF2B5EF4-FFF2-40B4-BE49-F238E27FC236}">
                <a16:creationId xmlns:a16="http://schemas.microsoft.com/office/drawing/2014/main" id="{38BA69F7-CA0D-4E14-A202-97880397825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76644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BBCBA-14AC-44FE-97F4-8A130E10DE42}"/>
              </a:ext>
            </a:extLst>
          </p:cNvPr>
          <p:cNvSpPr>
            <a:spLocks noGrp="1"/>
          </p:cNvSpPr>
          <p:nvPr>
            <p:ph type="title"/>
          </p:nvPr>
        </p:nvSpPr>
        <p:spPr/>
        <p:txBody>
          <a:bodyPr/>
          <a:lstStyle/>
          <a:p>
            <a:r>
              <a:rPr lang="en-US"/>
              <a:t>Competitor Posts | PRO Global - 8 of 12</a:t>
            </a:r>
          </a:p>
        </p:txBody>
      </p:sp>
      <p:graphicFrame>
        <p:nvGraphicFramePr>
          <p:cNvPr id="5" name="Table Placeholder 4">
            <a:extLst>
              <a:ext uri="{FF2B5EF4-FFF2-40B4-BE49-F238E27FC236}">
                <a16:creationId xmlns:a16="http://schemas.microsoft.com/office/drawing/2014/main" id="{8FD24CC4-09A5-42F9-BB28-CB0F94982EB1}"/>
              </a:ext>
            </a:extLst>
          </p:cNvPr>
          <p:cNvGraphicFramePr>
            <a:graphicFrameLocks noGrp="1"/>
          </p:cNvGraphicFramePr>
          <p:nvPr>
            <p:ph type="tbl" sz="quarter" idx="13"/>
            <p:extLst>
              <p:ext uri="{D42A27DB-BD31-4B8C-83A1-F6EECF244321}">
                <p14:modId xmlns:p14="http://schemas.microsoft.com/office/powerpoint/2010/main" val="31795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6118712"/>
                    </a:ext>
                  </a:extLst>
                </a:gridCol>
                <a:gridCol w="370332">
                  <a:extLst>
                    <a:ext uri="{9D8B030D-6E8A-4147-A177-3AD203B41FA5}">
                      <a16:colId xmlns:a16="http://schemas.microsoft.com/office/drawing/2014/main" val="991152051"/>
                    </a:ext>
                  </a:extLst>
                </a:gridCol>
                <a:gridCol w="370332">
                  <a:extLst>
                    <a:ext uri="{9D8B030D-6E8A-4147-A177-3AD203B41FA5}">
                      <a16:colId xmlns:a16="http://schemas.microsoft.com/office/drawing/2014/main" val="3790665953"/>
                    </a:ext>
                  </a:extLst>
                </a:gridCol>
                <a:gridCol w="370332">
                  <a:extLst>
                    <a:ext uri="{9D8B030D-6E8A-4147-A177-3AD203B41FA5}">
                      <a16:colId xmlns:a16="http://schemas.microsoft.com/office/drawing/2014/main" val="1128608020"/>
                    </a:ext>
                  </a:extLst>
                </a:gridCol>
                <a:gridCol w="329184">
                  <a:extLst>
                    <a:ext uri="{9D8B030D-6E8A-4147-A177-3AD203B41FA5}">
                      <a16:colId xmlns:a16="http://schemas.microsoft.com/office/drawing/2014/main" val="742159272"/>
                    </a:ext>
                  </a:extLst>
                </a:gridCol>
                <a:gridCol w="329184">
                  <a:extLst>
                    <a:ext uri="{9D8B030D-6E8A-4147-A177-3AD203B41FA5}">
                      <a16:colId xmlns:a16="http://schemas.microsoft.com/office/drawing/2014/main" val="4013110759"/>
                    </a:ext>
                  </a:extLst>
                </a:gridCol>
                <a:gridCol w="329184">
                  <a:extLst>
                    <a:ext uri="{9D8B030D-6E8A-4147-A177-3AD203B41FA5}">
                      <a16:colId xmlns:a16="http://schemas.microsoft.com/office/drawing/2014/main" val="1028312991"/>
                    </a:ext>
                  </a:extLst>
                </a:gridCol>
                <a:gridCol w="329184">
                  <a:extLst>
                    <a:ext uri="{9D8B030D-6E8A-4147-A177-3AD203B41FA5}">
                      <a16:colId xmlns:a16="http://schemas.microsoft.com/office/drawing/2014/main" val="439607007"/>
                    </a:ext>
                  </a:extLst>
                </a:gridCol>
                <a:gridCol w="329184">
                  <a:extLst>
                    <a:ext uri="{9D8B030D-6E8A-4147-A177-3AD203B41FA5}">
                      <a16:colId xmlns:a16="http://schemas.microsoft.com/office/drawing/2014/main" val="4013950515"/>
                    </a:ext>
                  </a:extLst>
                </a:gridCol>
                <a:gridCol w="329184">
                  <a:extLst>
                    <a:ext uri="{9D8B030D-6E8A-4147-A177-3AD203B41FA5}">
                      <a16:colId xmlns:a16="http://schemas.microsoft.com/office/drawing/2014/main" val="3224984115"/>
                    </a:ext>
                  </a:extLst>
                </a:gridCol>
                <a:gridCol w="329184">
                  <a:extLst>
                    <a:ext uri="{9D8B030D-6E8A-4147-A177-3AD203B41FA5}">
                      <a16:colId xmlns:a16="http://schemas.microsoft.com/office/drawing/2014/main" val="1654295504"/>
                    </a:ext>
                  </a:extLst>
                </a:gridCol>
                <a:gridCol w="329184">
                  <a:extLst>
                    <a:ext uri="{9D8B030D-6E8A-4147-A177-3AD203B41FA5}">
                      <a16:colId xmlns:a16="http://schemas.microsoft.com/office/drawing/2014/main" val="71829306"/>
                    </a:ext>
                  </a:extLst>
                </a:gridCol>
                <a:gridCol w="329184">
                  <a:extLst>
                    <a:ext uri="{9D8B030D-6E8A-4147-A177-3AD203B41FA5}">
                      <a16:colId xmlns:a16="http://schemas.microsoft.com/office/drawing/2014/main" val="3683717594"/>
                    </a:ext>
                  </a:extLst>
                </a:gridCol>
                <a:gridCol w="370332">
                  <a:extLst>
                    <a:ext uri="{9D8B030D-6E8A-4147-A177-3AD203B41FA5}">
                      <a16:colId xmlns:a16="http://schemas.microsoft.com/office/drawing/2014/main" val="3703310348"/>
                    </a:ext>
                  </a:extLst>
                </a:gridCol>
                <a:gridCol w="370332">
                  <a:extLst>
                    <a:ext uri="{9D8B030D-6E8A-4147-A177-3AD203B41FA5}">
                      <a16:colId xmlns:a16="http://schemas.microsoft.com/office/drawing/2014/main" val="244226652"/>
                    </a:ext>
                  </a:extLst>
                </a:gridCol>
                <a:gridCol w="329184">
                  <a:extLst>
                    <a:ext uri="{9D8B030D-6E8A-4147-A177-3AD203B41FA5}">
                      <a16:colId xmlns:a16="http://schemas.microsoft.com/office/drawing/2014/main" val="1406448755"/>
                    </a:ext>
                  </a:extLst>
                </a:gridCol>
                <a:gridCol w="329184">
                  <a:extLst>
                    <a:ext uri="{9D8B030D-6E8A-4147-A177-3AD203B41FA5}">
                      <a16:colId xmlns:a16="http://schemas.microsoft.com/office/drawing/2014/main" val="4173063767"/>
                    </a:ext>
                  </a:extLst>
                </a:gridCol>
                <a:gridCol w="370332">
                  <a:extLst>
                    <a:ext uri="{9D8B030D-6E8A-4147-A177-3AD203B41FA5}">
                      <a16:colId xmlns:a16="http://schemas.microsoft.com/office/drawing/2014/main" val="78481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584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- 2018-04-18 17:00:51 </a:t>
                      </a:r>
                      <a:r>
                        <a:rPr kumimoji="0" lang="en-US" sz="1000" b="0" i="0" u="none" strike="noStrike" kern="1200" cap="none" spc="0" normalizeH="0" baseline="0" noProof="0">
                          <a:ln>
                            <a:noFill/>
                          </a:ln>
                          <a:solidFill>
                            <a:prstClr val="black"/>
                          </a:solidFill>
                          <a:effectLst/>
                          <a:uLnTx/>
                          <a:uFillTx/>
                          <a:latin typeface="+mn-lt"/>
                          <a:ea typeface="+mn-ea"/>
                          <a:cs typeface="+mn-cs"/>
                        </a:rPr>
                        <a:t> 
 It's a given that Hilti's employees in Ho Chi Minh City would use scooters to move through the city, considering that there are eight million inhabitants and an equal number of scooters. 🛵🇻🇳 Learn more about the red riders on http://hilti.link/KcW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178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- 2018-04-17 19:00:05 </a:t>
                      </a:r>
                      <a:r>
                        <a:rPr kumimoji="0" lang="en-US" sz="1000" b="0" i="0" u="none" strike="noStrike" kern="1200" cap="none" spc="0" normalizeH="0" baseline="0" noProof="0">
                          <a:ln>
                            <a:noFill/>
                          </a:ln>
                          <a:solidFill>
                            <a:prstClr val="black"/>
                          </a:solidFill>
                          <a:effectLst/>
                          <a:uLnTx/>
                          <a:uFillTx/>
                          <a:latin typeface="+mn-lt"/>
                          <a:ea typeface="+mn-ea"/>
                          <a:cs typeface="+mn-cs"/>
                        </a:rPr>
                        <a:t> 
 Power and performance collide. This kit includes a 20V MAX* 1/2 in. 3-Speed Hammer Drill, 20V MAX* 1/4 in. 3-Speed Impact Driver, and a FLEXVOLT® battery. Now available: http://bit.ly/2IJajmH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8269457"/>
                  </a:ext>
                </a:extLst>
              </a:tr>
            </a:tbl>
          </a:graphicData>
        </a:graphic>
      </p:graphicFrame>
      <p:sp>
        <p:nvSpPr>
          <p:cNvPr id="4" name="Text Placeholder 3">
            <a:extLst>
              <a:ext uri="{FF2B5EF4-FFF2-40B4-BE49-F238E27FC236}">
                <a16:creationId xmlns:a16="http://schemas.microsoft.com/office/drawing/2014/main" id="{65285C29-2BDC-4799-807A-BABD9C37CAA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9060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3FDD-E9BE-40D4-8CE4-E9A3333860E8}"/>
              </a:ext>
            </a:extLst>
          </p:cNvPr>
          <p:cNvSpPr>
            <a:spLocks noGrp="1"/>
          </p:cNvSpPr>
          <p:nvPr>
            <p:ph type="title"/>
          </p:nvPr>
        </p:nvSpPr>
        <p:spPr/>
        <p:txBody>
          <a:bodyPr/>
          <a:lstStyle/>
          <a:p>
            <a:r>
              <a:rPr lang="en-US"/>
              <a:t>Competitor Posts | PRO Global - 9 of 12</a:t>
            </a:r>
          </a:p>
        </p:txBody>
      </p:sp>
      <p:graphicFrame>
        <p:nvGraphicFramePr>
          <p:cNvPr id="5" name="Table Placeholder 4">
            <a:extLst>
              <a:ext uri="{FF2B5EF4-FFF2-40B4-BE49-F238E27FC236}">
                <a16:creationId xmlns:a16="http://schemas.microsoft.com/office/drawing/2014/main" id="{07620084-14AB-4A14-8EAE-DCA46E47751E}"/>
              </a:ext>
            </a:extLst>
          </p:cNvPr>
          <p:cNvGraphicFramePr>
            <a:graphicFrameLocks noGrp="1"/>
          </p:cNvGraphicFramePr>
          <p:nvPr>
            <p:ph type="tbl" sz="quarter" idx="13"/>
            <p:extLst>
              <p:ext uri="{D42A27DB-BD31-4B8C-83A1-F6EECF244321}">
                <p14:modId xmlns:p14="http://schemas.microsoft.com/office/powerpoint/2010/main" val="312176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9493187"/>
                    </a:ext>
                  </a:extLst>
                </a:gridCol>
                <a:gridCol w="370332">
                  <a:extLst>
                    <a:ext uri="{9D8B030D-6E8A-4147-A177-3AD203B41FA5}">
                      <a16:colId xmlns:a16="http://schemas.microsoft.com/office/drawing/2014/main" val="711678018"/>
                    </a:ext>
                  </a:extLst>
                </a:gridCol>
                <a:gridCol w="370332">
                  <a:extLst>
                    <a:ext uri="{9D8B030D-6E8A-4147-A177-3AD203B41FA5}">
                      <a16:colId xmlns:a16="http://schemas.microsoft.com/office/drawing/2014/main" val="2032567770"/>
                    </a:ext>
                  </a:extLst>
                </a:gridCol>
                <a:gridCol w="370332">
                  <a:extLst>
                    <a:ext uri="{9D8B030D-6E8A-4147-A177-3AD203B41FA5}">
                      <a16:colId xmlns:a16="http://schemas.microsoft.com/office/drawing/2014/main" val="4093814527"/>
                    </a:ext>
                  </a:extLst>
                </a:gridCol>
                <a:gridCol w="329184">
                  <a:extLst>
                    <a:ext uri="{9D8B030D-6E8A-4147-A177-3AD203B41FA5}">
                      <a16:colId xmlns:a16="http://schemas.microsoft.com/office/drawing/2014/main" val="3822464019"/>
                    </a:ext>
                  </a:extLst>
                </a:gridCol>
                <a:gridCol w="329184">
                  <a:extLst>
                    <a:ext uri="{9D8B030D-6E8A-4147-A177-3AD203B41FA5}">
                      <a16:colId xmlns:a16="http://schemas.microsoft.com/office/drawing/2014/main" val="2341382381"/>
                    </a:ext>
                  </a:extLst>
                </a:gridCol>
                <a:gridCol w="329184">
                  <a:extLst>
                    <a:ext uri="{9D8B030D-6E8A-4147-A177-3AD203B41FA5}">
                      <a16:colId xmlns:a16="http://schemas.microsoft.com/office/drawing/2014/main" val="1702247830"/>
                    </a:ext>
                  </a:extLst>
                </a:gridCol>
                <a:gridCol w="329184">
                  <a:extLst>
                    <a:ext uri="{9D8B030D-6E8A-4147-A177-3AD203B41FA5}">
                      <a16:colId xmlns:a16="http://schemas.microsoft.com/office/drawing/2014/main" val="2539845973"/>
                    </a:ext>
                  </a:extLst>
                </a:gridCol>
                <a:gridCol w="329184">
                  <a:extLst>
                    <a:ext uri="{9D8B030D-6E8A-4147-A177-3AD203B41FA5}">
                      <a16:colId xmlns:a16="http://schemas.microsoft.com/office/drawing/2014/main" val="1792295359"/>
                    </a:ext>
                  </a:extLst>
                </a:gridCol>
                <a:gridCol w="329184">
                  <a:extLst>
                    <a:ext uri="{9D8B030D-6E8A-4147-A177-3AD203B41FA5}">
                      <a16:colId xmlns:a16="http://schemas.microsoft.com/office/drawing/2014/main" val="6983743"/>
                    </a:ext>
                  </a:extLst>
                </a:gridCol>
                <a:gridCol w="329184">
                  <a:extLst>
                    <a:ext uri="{9D8B030D-6E8A-4147-A177-3AD203B41FA5}">
                      <a16:colId xmlns:a16="http://schemas.microsoft.com/office/drawing/2014/main" val="2057766326"/>
                    </a:ext>
                  </a:extLst>
                </a:gridCol>
                <a:gridCol w="329184">
                  <a:extLst>
                    <a:ext uri="{9D8B030D-6E8A-4147-A177-3AD203B41FA5}">
                      <a16:colId xmlns:a16="http://schemas.microsoft.com/office/drawing/2014/main" val="1240339236"/>
                    </a:ext>
                  </a:extLst>
                </a:gridCol>
                <a:gridCol w="329184">
                  <a:extLst>
                    <a:ext uri="{9D8B030D-6E8A-4147-A177-3AD203B41FA5}">
                      <a16:colId xmlns:a16="http://schemas.microsoft.com/office/drawing/2014/main" val="2757647887"/>
                    </a:ext>
                  </a:extLst>
                </a:gridCol>
                <a:gridCol w="370332">
                  <a:extLst>
                    <a:ext uri="{9D8B030D-6E8A-4147-A177-3AD203B41FA5}">
                      <a16:colId xmlns:a16="http://schemas.microsoft.com/office/drawing/2014/main" val="1485073579"/>
                    </a:ext>
                  </a:extLst>
                </a:gridCol>
                <a:gridCol w="370332">
                  <a:extLst>
                    <a:ext uri="{9D8B030D-6E8A-4147-A177-3AD203B41FA5}">
                      <a16:colId xmlns:a16="http://schemas.microsoft.com/office/drawing/2014/main" val="697989682"/>
                    </a:ext>
                  </a:extLst>
                </a:gridCol>
                <a:gridCol w="329184">
                  <a:extLst>
                    <a:ext uri="{9D8B030D-6E8A-4147-A177-3AD203B41FA5}">
                      <a16:colId xmlns:a16="http://schemas.microsoft.com/office/drawing/2014/main" val="1041733031"/>
                    </a:ext>
                  </a:extLst>
                </a:gridCol>
                <a:gridCol w="329184">
                  <a:extLst>
                    <a:ext uri="{9D8B030D-6E8A-4147-A177-3AD203B41FA5}">
                      <a16:colId xmlns:a16="http://schemas.microsoft.com/office/drawing/2014/main" val="3512514672"/>
                    </a:ext>
                  </a:extLst>
                </a:gridCol>
                <a:gridCol w="370332">
                  <a:extLst>
                    <a:ext uri="{9D8B030D-6E8A-4147-A177-3AD203B41FA5}">
                      <a16:colId xmlns:a16="http://schemas.microsoft.com/office/drawing/2014/main" val="379303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761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- 2018-04-16 23:25:06 </a:t>
                      </a:r>
                      <a:r>
                        <a:rPr kumimoji="0" lang="en-US" sz="1000" b="0" i="0" u="none" strike="noStrike" kern="1200" cap="none" spc="0" normalizeH="0" baseline="0" noProof="0">
                          <a:ln>
                            <a:noFill/>
                          </a:ln>
                          <a:solidFill>
                            <a:prstClr val="black"/>
                          </a:solidFill>
                          <a:effectLst/>
                          <a:uLnTx/>
                          <a:uFillTx/>
                          <a:latin typeface="+mn-lt"/>
                          <a:ea typeface="+mn-ea"/>
                          <a:cs typeface="+mn-cs"/>
                        </a:rPr>
                        <a:t> 
 Need long-range visibility? Look no further. Our 12V MAX* Green Cross Line Laser features green laser technology that is four times brighter than traditional red lasers. Buy now: http://bit.ly/2GKt8tl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200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- 2018-04-16 17:00:38 </a:t>
                      </a:r>
                      <a:r>
                        <a:rPr kumimoji="0" lang="en-US" sz="1000" b="0" i="0" u="none" strike="noStrike" kern="1200" cap="none" spc="0" normalizeH="0" baseline="0" noProof="0">
                          <a:ln>
                            <a:noFill/>
                          </a:ln>
                          <a:solidFill>
                            <a:prstClr val="black"/>
                          </a:solidFill>
                          <a:effectLst/>
                          <a:uLnTx/>
                          <a:uFillTx/>
                          <a:latin typeface="+mn-lt"/>
                          <a:ea typeface="+mn-ea"/>
                          <a:cs typeface="+mn-cs"/>
                        </a:rPr>
                        <a:t> 
 Passing the 5 billion Swiss franc mark in sales is an emotional number for us. Employees around the world celebrated this milestone, including at Hilti Saudi Arabia. 🎊🇸🇦 Learn more on  http://hilti.link/Knc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1790058"/>
                  </a:ext>
                </a:extLst>
              </a:tr>
            </a:tbl>
          </a:graphicData>
        </a:graphic>
      </p:graphicFrame>
      <p:sp>
        <p:nvSpPr>
          <p:cNvPr id="4" name="Text Placeholder 3">
            <a:extLst>
              <a:ext uri="{FF2B5EF4-FFF2-40B4-BE49-F238E27FC236}">
                <a16:creationId xmlns:a16="http://schemas.microsoft.com/office/drawing/2014/main" id="{FDB5052C-AAA3-465C-AF40-697C5A71F1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76160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29C0B-F3FA-4F27-83DB-289CB717F8F7}"/>
              </a:ext>
            </a:extLst>
          </p:cNvPr>
          <p:cNvSpPr>
            <a:spLocks noGrp="1"/>
          </p:cNvSpPr>
          <p:nvPr>
            <p:ph type="title"/>
          </p:nvPr>
        </p:nvSpPr>
        <p:spPr/>
        <p:txBody>
          <a:bodyPr/>
          <a:lstStyle/>
          <a:p>
            <a:r>
              <a:rPr lang="en-US"/>
              <a:t>Competitor Posts | PRO Global - 10 of 12</a:t>
            </a:r>
          </a:p>
        </p:txBody>
      </p:sp>
      <p:graphicFrame>
        <p:nvGraphicFramePr>
          <p:cNvPr id="5" name="Table Placeholder 4">
            <a:extLst>
              <a:ext uri="{FF2B5EF4-FFF2-40B4-BE49-F238E27FC236}">
                <a16:creationId xmlns:a16="http://schemas.microsoft.com/office/drawing/2014/main" id="{941B96D1-9EEB-40F3-98ED-C4C9C2DABE98}"/>
              </a:ext>
            </a:extLst>
          </p:cNvPr>
          <p:cNvGraphicFramePr>
            <a:graphicFrameLocks noGrp="1"/>
          </p:cNvGraphicFramePr>
          <p:nvPr>
            <p:ph type="tbl" sz="quarter" idx="13"/>
            <p:extLst>
              <p:ext uri="{D42A27DB-BD31-4B8C-83A1-F6EECF244321}">
                <p14:modId xmlns:p14="http://schemas.microsoft.com/office/powerpoint/2010/main" val="293748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191243"/>
                    </a:ext>
                  </a:extLst>
                </a:gridCol>
                <a:gridCol w="370332">
                  <a:extLst>
                    <a:ext uri="{9D8B030D-6E8A-4147-A177-3AD203B41FA5}">
                      <a16:colId xmlns:a16="http://schemas.microsoft.com/office/drawing/2014/main" val="2484006877"/>
                    </a:ext>
                  </a:extLst>
                </a:gridCol>
                <a:gridCol w="370332">
                  <a:extLst>
                    <a:ext uri="{9D8B030D-6E8A-4147-A177-3AD203B41FA5}">
                      <a16:colId xmlns:a16="http://schemas.microsoft.com/office/drawing/2014/main" val="3114730036"/>
                    </a:ext>
                  </a:extLst>
                </a:gridCol>
                <a:gridCol w="370332">
                  <a:extLst>
                    <a:ext uri="{9D8B030D-6E8A-4147-A177-3AD203B41FA5}">
                      <a16:colId xmlns:a16="http://schemas.microsoft.com/office/drawing/2014/main" val="2748231915"/>
                    </a:ext>
                  </a:extLst>
                </a:gridCol>
                <a:gridCol w="329184">
                  <a:extLst>
                    <a:ext uri="{9D8B030D-6E8A-4147-A177-3AD203B41FA5}">
                      <a16:colId xmlns:a16="http://schemas.microsoft.com/office/drawing/2014/main" val="4054697994"/>
                    </a:ext>
                  </a:extLst>
                </a:gridCol>
                <a:gridCol w="329184">
                  <a:extLst>
                    <a:ext uri="{9D8B030D-6E8A-4147-A177-3AD203B41FA5}">
                      <a16:colId xmlns:a16="http://schemas.microsoft.com/office/drawing/2014/main" val="2075679707"/>
                    </a:ext>
                  </a:extLst>
                </a:gridCol>
                <a:gridCol w="329184">
                  <a:extLst>
                    <a:ext uri="{9D8B030D-6E8A-4147-A177-3AD203B41FA5}">
                      <a16:colId xmlns:a16="http://schemas.microsoft.com/office/drawing/2014/main" val="2391747617"/>
                    </a:ext>
                  </a:extLst>
                </a:gridCol>
                <a:gridCol w="329184">
                  <a:extLst>
                    <a:ext uri="{9D8B030D-6E8A-4147-A177-3AD203B41FA5}">
                      <a16:colId xmlns:a16="http://schemas.microsoft.com/office/drawing/2014/main" val="1361749568"/>
                    </a:ext>
                  </a:extLst>
                </a:gridCol>
                <a:gridCol w="329184">
                  <a:extLst>
                    <a:ext uri="{9D8B030D-6E8A-4147-A177-3AD203B41FA5}">
                      <a16:colId xmlns:a16="http://schemas.microsoft.com/office/drawing/2014/main" val="3767704746"/>
                    </a:ext>
                  </a:extLst>
                </a:gridCol>
                <a:gridCol w="329184">
                  <a:extLst>
                    <a:ext uri="{9D8B030D-6E8A-4147-A177-3AD203B41FA5}">
                      <a16:colId xmlns:a16="http://schemas.microsoft.com/office/drawing/2014/main" val="2967433027"/>
                    </a:ext>
                  </a:extLst>
                </a:gridCol>
                <a:gridCol w="329184">
                  <a:extLst>
                    <a:ext uri="{9D8B030D-6E8A-4147-A177-3AD203B41FA5}">
                      <a16:colId xmlns:a16="http://schemas.microsoft.com/office/drawing/2014/main" val="3132635435"/>
                    </a:ext>
                  </a:extLst>
                </a:gridCol>
                <a:gridCol w="329184">
                  <a:extLst>
                    <a:ext uri="{9D8B030D-6E8A-4147-A177-3AD203B41FA5}">
                      <a16:colId xmlns:a16="http://schemas.microsoft.com/office/drawing/2014/main" val="150577050"/>
                    </a:ext>
                  </a:extLst>
                </a:gridCol>
                <a:gridCol w="329184">
                  <a:extLst>
                    <a:ext uri="{9D8B030D-6E8A-4147-A177-3AD203B41FA5}">
                      <a16:colId xmlns:a16="http://schemas.microsoft.com/office/drawing/2014/main" val="2143013525"/>
                    </a:ext>
                  </a:extLst>
                </a:gridCol>
                <a:gridCol w="370332">
                  <a:extLst>
                    <a:ext uri="{9D8B030D-6E8A-4147-A177-3AD203B41FA5}">
                      <a16:colId xmlns:a16="http://schemas.microsoft.com/office/drawing/2014/main" val="3608002927"/>
                    </a:ext>
                  </a:extLst>
                </a:gridCol>
                <a:gridCol w="370332">
                  <a:extLst>
                    <a:ext uri="{9D8B030D-6E8A-4147-A177-3AD203B41FA5}">
                      <a16:colId xmlns:a16="http://schemas.microsoft.com/office/drawing/2014/main" val="3439362701"/>
                    </a:ext>
                  </a:extLst>
                </a:gridCol>
                <a:gridCol w="329184">
                  <a:extLst>
                    <a:ext uri="{9D8B030D-6E8A-4147-A177-3AD203B41FA5}">
                      <a16:colId xmlns:a16="http://schemas.microsoft.com/office/drawing/2014/main" val="1062426347"/>
                    </a:ext>
                  </a:extLst>
                </a:gridCol>
                <a:gridCol w="329184">
                  <a:extLst>
                    <a:ext uri="{9D8B030D-6E8A-4147-A177-3AD203B41FA5}">
                      <a16:colId xmlns:a16="http://schemas.microsoft.com/office/drawing/2014/main" val="987858154"/>
                    </a:ext>
                  </a:extLst>
                </a:gridCol>
                <a:gridCol w="370332">
                  <a:extLst>
                    <a:ext uri="{9D8B030D-6E8A-4147-A177-3AD203B41FA5}">
                      <a16:colId xmlns:a16="http://schemas.microsoft.com/office/drawing/2014/main" val="97362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287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- 2018-04-13 20:43:32 </a:t>
                      </a:r>
                      <a:r>
                        <a:rPr kumimoji="0" lang="en-US" sz="1000" b="0" i="0" u="none" strike="noStrike" kern="1200" cap="none" spc="0" normalizeH="0" baseline="0" noProof="0">
                          <a:ln>
                            <a:noFill/>
                          </a:ln>
                          <a:solidFill>
                            <a:prstClr val="black"/>
                          </a:solidFill>
                          <a:effectLst/>
                          <a:uLnTx/>
                          <a:uFillTx/>
                          <a:latin typeface="+mn-lt"/>
                          <a:ea typeface="+mn-ea"/>
                          <a:cs typeface="+mn-cs"/>
                        </a:rPr>
                        <a:t> 
 Total stamina and dedication. We’ll be depending on Jess Lockwood to bring it this weekend at the Tacoma Dome, WA. Tune in April 14-15th. #ToughestTeamOnDirt
 Photo by Andy Watson / Bull Stock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774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- 2018-04-13 15:00:36 </a:t>
                      </a:r>
                      <a:r>
                        <a:rPr kumimoji="0" lang="en-US" sz="1000" b="0" i="0" u="none" strike="noStrike" kern="1200" cap="none" spc="0" normalizeH="0" baseline="0" noProof="0">
                          <a:ln>
                            <a:noFill/>
                          </a:ln>
                          <a:solidFill>
                            <a:prstClr val="black"/>
                          </a:solidFill>
                          <a:effectLst/>
                          <a:uLnTx/>
                          <a:uFillTx/>
                          <a:latin typeface="+mn-lt"/>
                          <a:ea typeface="+mn-ea"/>
                          <a:cs typeface="+mn-cs"/>
                        </a:rPr>
                        <a:t> 
 Hilti on a grand stage: Take a guess where a cordless impact wrench is being used. 😉 Learn more on http://hilti.link/onstage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682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- 2018-04-12 19:15:06 </a:t>
                      </a:r>
                      <a:r>
                        <a:rPr kumimoji="0" lang="en-US" sz="1000" b="0" i="0" u="none" strike="noStrike" kern="1200" cap="none" spc="0" normalizeH="0" baseline="0" noProof="0">
                          <a:ln>
                            <a:noFill/>
                          </a:ln>
                          <a:solidFill>
                            <a:prstClr val="black"/>
                          </a:solidFill>
                          <a:effectLst/>
                          <a:uLnTx/>
                          <a:uFillTx/>
                          <a:latin typeface="+mn-lt"/>
                          <a:ea typeface="+mn-ea"/>
                          <a:cs typeface="+mn-cs"/>
                        </a:rPr>
                        <a:t> 
 Jimmy DiResta builds a temporary shop with some tough tools. Check it out: http://bit.ly/2Gv7skH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4855132"/>
                  </a:ext>
                </a:extLst>
              </a:tr>
            </a:tbl>
          </a:graphicData>
        </a:graphic>
      </p:graphicFrame>
      <p:sp>
        <p:nvSpPr>
          <p:cNvPr id="4" name="Text Placeholder 3">
            <a:extLst>
              <a:ext uri="{FF2B5EF4-FFF2-40B4-BE49-F238E27FC236}">
                <a16:creationId xmlns:a16="http://schemas.microsoft.com/office/drawing/2014/main" id="{5560D533-FFB9-4712-9AC7-7EEF2332A71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13863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F8E9-08CC-4DB7-BBE3-8CDB70D8CA20}"/>
              </a:ext>
            </a:extLst>
          </p:cNvPr>
          <p:cNvSpPr>
            <a:spLocks noGrp="1"/>
          </p:cNvSpPr>
          <p:nvPr>
            <p:ph type="title"/>
          </p:nvPr>
        </p:nvSpPr>
        <p:spPr/>
        <p:txBody>
          <a:bodyPr/>
          <a:lstStyle/>
          <a:p>
            <a:r>
              <a:rPr lang="en-US"/>
              <a:t>Competitor Posts | PRO Global - 11 of 12</a:t>
            </a:r>
          </a:p>
        </p:txBody>
      </p:sp>
      <p:graphicFrame>
        <p:nvGraphicFramePr>
          <p:cNvPr id="5" name="Table Placeholder 4">
            <a:extLst>
              <a:ext uri="{FF2B5EF4-FFF2-40B4-BE49-F238E27FC236}">
                <a16:creationId xmlns:a16="http://schemas.microsoft.com/office/drawing/2014/main" id="{2289FE21-F251-4B13-ADB9-0FBDBED03DD1}"/>
              </a:ext>
            </a:extLst>
          </p:cNvPr>
          <p:cNvGraphicFramePr>
            <a:graphicFrameLocks noGrp="1"/>
          </p:cNvGraphicFramePr>
          <p:nvPr>
            <p:ph type="tbl" sz="quarter" idx="13"/>
            <p:extLst>
              <p:ext uri="{D42A27DB-BD31-4B8C-83A1-F6EECF244321}">
                <p14:modId xmlns:p14="http://schemas.microsoft.com/office/powerpoint/2010/main" val="1886524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0056023"/>
                    </a:ext>
                  </a:extLst>
                </a:gridCol>
                <a:gridCol w="370332">
                  <a:extLst>
                    <a:ext uri="{9D8B030D-6E8A-4147-A177-3AD203B41FA5}">
                      <a16:colId xmlns:a16="http://schemas.microsoft.com/office/drawing/2014/main" val="842855198"/>
                    </a:ext>
                  </a:extLst>
                </a:gridCol>
                <a:gridCol w="370332">
                  <a:extLst>
                    <a:ext uri="{9D8B030D-6E8A-4147-A177-3AD203B41FA5}">
                      <a16:colId xmlns:a16="http://schemas.microsoft.com/office/drawing/2014/main" val="2695680279"/>
                    </a:ext>
                  </a:extLst>
                </a:gridCol>
                <a:gridCol w="370332">
                  <a:extLst>
                    <a:ext uri="{9D8B030D-6E8A-4147-A177-3AD203B41FA5}">
                      <a16:colId xmlns:a16="http://schemas.microsoft.com/office/drawing/2014/main" val="931821127"/>
                    </a:ext>
                  </a:extLst>
                </a:gridCol>
                <a:gridCol w="329184">
                  <a:extLst>
                    <a:ext uri="{9D8B030D-6E8A-4147-A177-3AD203B41FA5}">
                      <a16:colId xmlns:a16="http://schemas.microsoft.com/office/drawing/2014/main" val="512716361"/>
                    </a:ext>
                  </a:extLst>
                </a:gridCol>
                <a:gridCol w="329184">
                  <a:extLst>
                    <a:ext uri="{9D8B030D-6E8A-4147-A177-3AD203B41FA5}">
                      <a16:colId xmlns:a16="http://schemas.microsoft.com/office/drawing/2014/main" val="631384045"/>
                    </a:ext>
                  </a:extLst>
                </a:gridCol>
                <a:gridCol w="329184">
                  <a:extLst>
                    <a:ext uri="{9D8B030D-6E8A-4147-A177-3AD203B41FA5}">
                      <a16:colId xmlns:a16="http://schemas.microsoft.com/office/drawing/2014/main" val="3646582873"/>
                    </a:ext>
                  </a:extLst>
                </a:gridCol>
                <a:gridCol w="329184">
                  <a:extLst>
                    <a:ext uri="{9D8B030D-6E8A-4147-A177-3AD203B41FA5}">
                      <a16:colId xmlns:a16="http://schemas.microsoft.com/office/drawing/2014/main" val="2560716762"/>
                    </a:ext>
                  </a:extLst>
                </a:gridCol>
                <a:gridCol w="329184">
                  <a:extLst>
                    <a:ext uri="{9D8B030D-6E8A-4147-A177-3AD203B41FA5}">
                      <a16:colId xmlns:a16="http://schemas.microsoft.com/office/drawing/2014/main" val="1314542267"/>
                    </a:ext>
                  </a:extLst>
                </a:gridCol>
                <a:gridCol w="329184">
                  <a:extLst>
                    <a:ext uri="{9D8B030D-6E8A-4147-A177-3AD203B41FA5}">
                      <a16:colId xmlns:a16="http://schemas.microsoft.com/office/drawing/2014/main" val="3095334407"/>
                    </a:ext>
                  </a:extLst>
                </a:gridCol>
                <a:gridCol w="329184">
                  <a:extLst>
                    <a:ext uri="{9D8B030D-6E8A-4147-A177-3AD203B41FA5}">
                      <a16:colId xmlns:a16="http://schemas.microsoft.com/office/drawing/2014/main" val="3367102808"/>
                    </a:ext>
                  </a:extLst>
                </a:gridCol>
                <a:gridCol w="329184">
                  <a:extLst>
                    <a:ext uri="{9D8B030D-6E8A-4147-A177-3AD203B41FA5}">
                      <a16:colId xmlns:a16="http://schemas.microsoft.com/office/drawing/2014/main" val="2983979464"/>
                    </a:ext>
                  </a:extLst>
                </a:gridCol>
                <a:gridCol w="329184">
                  <a:extLst>
                    <a:ext uri="{9D8B030D-6E8A-4147-A177-3AD203B41FA5}">
                      <a16:colId xmlns:a16="http://schemas.microsoft.com/office/drawing/2014/main" val="2341264590"/>
                    </a:ext>
                  </a:extLst>
                </a:gridCol>
                <a:gridCol w="370332">
                  <a:extLst>
                    <a:ext uri="{9D8B030D-6E8A-4147-A177-3AD203B41FA5}">
                      <a16:colId xmlns:a16="http://schemas.microsoft.com/office/drawing/2014/main" val="3861202569"/>
                    </a:ext>
                  </a:extLst>
                </a:gridCol>
                <a:gridCol w="370332">
                  <a:extLst>
                    <a:ext uri="{9D8B030D-6E8A-4147-A177-3AD203B41FA5}">
                      <a16:colId xmlns:a16="http://schemas.microsoft.com/office/drawing/2014/main" val="3379682260"/>
                    </a:ext>
                  </a:extLst>
                </a:gridCol>
                <a:gridCol w="329184">
                  <a:extLst>
                    <a:ext uri="{9D8B030D-6E8A-4147-A177-3AD203B41FA5}">
                      <a16:colId xmlns:a16="http://schemas.microsoft.com/office/drawing/2014/main" val="3487686157"/>
                    </a:ext>
                  </a:extLst>
                </a:gridCol>
                <a:gridCol w="329184">
                  <a:extLst>
                    <a:ext uri="{9D8B030D-6E8A-4147-A177-3AD203B41FA5}">
                      <a16:colId xmlns:a16="http://schemas.microsoft.com/office/drawing/2014/main" val="1890266631"/>
                    </a:ext>
                  </a:extLst>
                </a:gridCol>
                <a:gridCol w="370332">
                  <a:extLst>
                    <a:ext uri="{9D8B030D-6E8A-4147-A177-3AD203B41FA5}">
                      <a16:colId xmlns:a16="http://schemas.microsoft.com/office/drawing/2014/main" val="1987256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440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- 2018-04-11 17:00:55 </a:t>
                      </a:r>
                      <a:r>
                        <a:rPr kumimoji="0" lang="en-US" sz="1000" b="0" i="0" u="none" strike="noStrike" kern="1200" cap="none" spc="0" normalizeH="0" baseline="0" noProof="0">
                          <a:ln>
                            <a:noFill/>
                          </a:ln>
                          <a:solidFill>
                            <a:prstClr val="black"/>
                          </a:solidFill>
                          <a:effectLst/>
                          <a:uLnTx/>
                          <a:uFillTx/>
                          <a:latin typeface="+mn-lt"/>
                          <a:ea typeface="+mn-ea"/>
                          <a:cs typeface="+mn-cs"/>
                        </a:rPr>
                        <a:t> 
 When did you first hear about Hilti? As part of Engineers Week in Ireland, students were shown different fastening possibilities for various base materials. 🇮🇪📚 Learn more on http://hilti.link/learn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331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- 2018-04-11 09:01:05 </a:t>
                      </a:r>
                      <a:r>
                        <a:rPr kumimoji="0" lang="en-US" sz="1000" b="0" i="0" u="none" strike="noStrike" kern="1200" cap="none" spc="0" normalizeH="0" baseline="0" noProof="0">
                          <a:ln>
                            <a:noFill/>
                          </a:ln>
                          <a:solidFill>
                            <a:prstClr val="black"/>
                          </a:solidFill>
                          <a:effectLst/>
                          <a:uLnTx/>
                          <a:uFillTx/>
                          <a:latin typeface="+mn-lt"/>
                          <a:ea typeface="+mn-ea"/>
                          <a:cs typeface="+mn-cs"/>
                        </a:rPr>
                        <a:t> 
 Exactly one year ago, a work of art was installed at Hilti headquarters in Schaan: Happy Anniversary Hilti Roundabout!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26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- 2018-04-10 17:00:58 </a:t>
                      </a:r>
                      <a:r>
                        <a:rPr kumimoji="0" lang="en-US" sz="1000" b="0" i="0" u="none" strike="noStrike" kern="1200" cap="none" spc="0" normalizeH="0" baseline="0" noProof="0">
                          <a:ln>
                            <a:noFill/>
                          </a:ln>
                          <a:solidFill>
                            <a:prstClr val="black"/>
                          </a:solidFill>
                          <a:effectLst/>
                          <a:uLnTx/>
                          <a:uFillTx/>
                          <a:latin typeface="+mn-lt"/>
                          <a:ea typeface="+mn-ea"/>
                          <a:cs typeface="+mn-cs"/>
                        </a:rPr>
                        <a:t> 
 Take control of deck fastening with the digitally enabled Hilti DX 9 powder-actuated stand-up tool! 
Full video 🎥: http://hilti.link/Kwt 
Learn more 👀: http://hilti.link/Kw4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6422650"/>
                  </a:ext>
                </a:extLst>
              </a:tr>
            </a:tbl>
          </a:graphicData>
        </a:graphic>
      </p:graphicFrame>
      <p:sp>
        <p:nvSpPr>
          <p:cNvPr id="4" name="Text Placeholder 3">
            <a:extLst>
              <a:ext uri="{FF2B5EF4-FFF2-40B4-BE49-F238E27FC236}">
                <a16:creationId xmlns:a16="http://schemas.microsoft.com/office/drawing/2014/main" id="{D6BA9C1A-4171-45DD-A8EF-0688F210E3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60429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92684-2DD6-4B1A-943D-62FE34A1D150}"/>
              </a:ext>
            </a:extLst>
          </p:cNvPr>
          <p:cNvSpPr>
            <a:spLocks noGrp="1"/>
          </p:cNvSpPr>
          <p:nvPr>
            <p:ph type="title"/>
          </p:nvPr>
        </p:nvSpPr>
        <p:spPr/>
        <p:txBody>
          <a:bodyPr/>
          <a:lstStyle/>
          <a:p>
            <a:r>
              <a:rPr lang="en-US"/>
              <a:t>Competitor Posts | PRO Global - 12 of 12</a:t>
            </a:r>
          </a:p>
        </p:txBody>
      </p:sp>
      <p:graphicFrame>
        <p:nvGraphicFramePr>
          <p:cNvPr id="5" name="Table Placeholder 4">
            <a:extLst>
              <a:ext uri="{FF2B5EF4-FFF2-40B4-BE49-F238E27FC236}">
                <a16:creationId xmlns:a16="http://schemas.microsoft.com/office/drawing/2014/main" id="{88018810-33EE-4F6C-AAB9-9F76C7C5B34E}"/>
              </a:ext>
            </a:extLst>
          </p:cNvPr>
          <p:cNvGraphicFramePr>
            <a:graphicFrameLocks noGrp="1"/>
          </p:cNvGraphicFramePr>
          <p:nvPr>
            <p:ph type="tbl" sz="quarter" idx="13"/>
            <p:extLst>
              <p:ext uri="{D42A27DB-BD31-4B8C-83A1-F6EECF244321}">
                <p14:modId xmlns:p14="http://schemas.microsoft.com/office/powerpoint/2010/main" val="37359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6505705"/>
                    </a:ext>
                  </a:extLst>
                </a:gridCol>
                <a:gridCol w="370332">
                  <a:extLst>
                    <a:ext uri="{9D8B030D-6E8A-4147-A177-3AD203B41FA5}">
                      <a16:colId xmlns:a16="http://schemas.microsoft.com/office/drawing/2014/main" val="2227671444"/>
                    </a:ext>
                  </a:extLst>
                </a:gridCol>
                <a:gridCol w="370332">
                  <a:extLst>
                    <a:ext uri="{9D8B030D-6E8A-4147-A177-3AD203B41FA5}">
                      <a16:colId xmlns:a16="http://schemas.microsoft.com/office/drawing/2014/main" val="2900510857"/>
                    </a:ext>
                  </a:extLst>
                </a:gridCol>
                <a:gridCol w="370332">
                  <a:extLst>
                    <a:ext uri="{9D8B030D-6E8A-4147-A177-3AD203B41FA5}">
                      <a16:colId xmlns:a16="http://schemas.microsoft.com/office/drawing/2014/main" val="845220503"/>
                    </a:ext>
                  </a:extLst>
                </a:gridCol>
                <a:gridCol w="329184">
                  <a:extLst>
                    <a:ext uri="{9D8B030D-6E8A-4147-A177-3AD203B41FA5}">
                      <a16:colId xmlns:a16="http://schemas.microsoft.com/office/drawing/2014/main" val="3003424089"/>
                    </a:ext>
                  </a:extLst>
                </a:gridCol>
                <a:gridCol w="329184">
                  <a:extLst>
                    <a:ext uri="{9D8B030D-6E8A-4147-A177-3AD203B41FA5}">
                      <a16:colId xmlns:a16="http://schemas.microsoft.com/office/drawing/2014/main" val="1288091440"/>
                    </a:ext>
                  </a:extLst>
                </a:gridCol>
                <a:gridCol w="329184">
                  <a:extLst>
                    <a:ext uri="{9D8B030D-6E8A-4147-A177-3AD203B41FA5}">
                      <a16:colId xmlns:a16="http://schemas.microsoft.com/office/drawing/2014/main" val="2454145148"/>
                    </a:ext>
                  </a:extLst>
                </a:gridCol>
                <a:gridCol w="329184">
                  <a:extLst>
                    <a:ext uri="{9D8B030D-6E8A-4147-A177-3AD203B41FA5}">
                      <a16:colId xmlns:a16="http://schemas.microsoft.com/office/drawing/2014/main" val="3414331150"/>
                    </a:ext>
                  </a:extLst>
                </a:gridCol>
                <a:gridCol w="329184">
                  <a:extLst>
                    <a:ext uri="{9D8B030D-6E8A-4147-A177-3AD203B41FA5}">
                      <a16:colId xmlns:a16="http://schemas.microsoft.com/office/drawing/2014/main" val="724366191"/>
                    </a:ext>
                  </a:extLst>
                </a:gridCol>
                <a:gridCol w="329184">
                  <a:extLst>
                    <a:ext uri="{9D8B030D-6E8A-4147-A177-3AD203B41FA5}">
                      <a16:colId xmlns:a16="http://schemas.microsoft.com/office/drawing/2014/main" val="874629363"/>
                    </a:ext>
                  </a:extLst>
                </a:gridCol>
                <a:gridCol w="329184">
                  <a:extLst>
                    <a:ext uri="{9D8B030D-6E8A-4147-A177-3AD203B41FA5}">
                      <a16:colId xmlns:a16="http://schemas.microsoft.com/office/drawing/2014/main" val="3486177401"/>
                    </a:ext>
                  </a:extLst>
                </a:gridCol>
                <a:gridCol w="329184">
                  <a:extLst>
                    <a:ext uri="{9D8B030D-6E8A-4147-A177-3AD203B41FA5}">
                      <a16:colId xmlns:a16="http://schemas.microsoft.com/office/drawing/2014/main" val="2392522944"/>
                    </a:ext>
                  </a:extLst>
                </a:gridCol>
                <a:gridCol w="329184">
                  <a:extLst>
                    <a:ext uri="{9D8B030D-6E8A-4147-A177-3AD203B41FA5}">
                      <a16:colId xmlns:a16="http://schemas.microsoft.com/office/drawing/2014/main" val="1001253212"/>
                    </a:ext>
                  </a:extLst>
                </a:gridCol>
                <a:gridCol w="370332">
                  <a:extLst>
                    <a:ext uri="{9D8B030D-6E8A-4147-A177-3AD203B41FA5}">
                      <a16:colId xmlns:a16="http://schemas.microsoft.com/office/drawing/2014/main" val="3256261295"/>
                    </a:ext>
                  </a:extLst>
                </a:gridCol>
                <a:gridCol w="370332">
                  <a:extLst>
                    <a:ext uri="{9D8B030D-6E8A-4147-A177-3AD203B41FA5}">
                      <a16:colId xmlns:a16="http://schemas.microsoft.com/office/drawing/2014/main" val="3676623271"/>
                    </a:ext>
                  </a:extLst>
                </a:gridCol>
                <a:gridCol w="329184">
                  <a:extLst>
                    <a:ext uri="{9D8B030D-6E8A-4147-A177-3AD203B41FA5}">
                      <a16:colId xmlns:a16="http://schemas.microsoft.com/office/drawing/2014/main" val="402035811"/>
                    </a:ext>
                  </a:extLst>
                </a:gridCol>
                <a:gridCol w="329184">
                  <a:extLst>
                    <a:ext uri="{9D8B030D-6E8A-4147-A177-3AD203B41FA5}">
                      <a16:colId xmlns:a16="http://schemas.microsoft.com/office/drawing/2014/main" val="3221992079"/>
                    </a:ext>
                  </a:extLst>
                </a:gridCol>
                <a:gridCol w="370332">
                  <a:extLst>
                    <a:ext uri="{9D8B030D-6E8A-4147-A177-3AD203B41FA5}">
                      <a16:colId xmlns:a16="http://schemas.microsoft.com/office/drawing/2014/main" val="9730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197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- 2018-04-09 17:01:28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there are more than 200 employees working at Hilti test centers worldwide? 🔩🇭🇺 Learn more on http://hilti.link/KwD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7413617"/>
                  </a:ext>
                </a:extLst>
              </a:tr>
            </a:tbl>
          </a:graphicData>
        </a:graphic>
      </p:graphicFrame>
      <p:sp>
        <p:nvSpPr>
          <p:cNvPr id="4" name="Text Placeholder 3">
            <a:extLst>
              <a:ext uri="{FF2B5EF4-FFF2-40B4-BE49-F238E27FC236}">
                <a16:creationId xmlns:a16="http://schemas.microsoft.com/office/drawing/2014/main" id="{B80D348C-A764-45D0-910B-1D41525E76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271012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2689</Words>
  <Application>Microsoft Office PowerPoint</Application>
  <PresentationFormat>On-screen Show (4:3)</PresentationFormat>
  <Paragraphs>1321</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Cordia New</vt:lpstr>
      <vt:lpstr>Calibri</vt:lpstr>
      <vt:lpstr>Arial</vt:lpstr>
      <vt:lpstr>quintly_template</vt:lpstr>
      <vt:lpstr>Facebook</vt:lpstr>
      <vt:lpstr>Facebook Key Metrics Table | PRO Global</vt:lpstr>
      <vt:lpstr>Facebook Reach | PRO Global</vt:lpstr>
      <vt:lpstr>Facebook Page Post Reach Table | PRO Global</vt:lpstr>
      <vt:lpstr>Facebook Impressions | PRO Global</vt:lpstr>
      <vt:lpstr>Fans (Competitors) | PRO Global</vt:lpstr>
      <vt:lpstr>Facebook User Posts | PRO Global</vt:lpstr>
      <vt:lpstr>Facebook Response Times | PRO Global</vt:lpstr>
      <vt:lpstr>Facebook User Posts Table | PRO Global - 1 of 6</vt:lpstr>
      <vt:lpstr>Facebook User Posts Table | PRO Global - 2 of 6</vt:lpstr>
      <vt:lpstr>Facebook User Posts Table | PRO Global - 3 of 6</vt:lpstr>
      <vt:lpstr>Facebook User Posts Table | PRO Global - 4 of 6</vt:lpstr>
      <vt:lpstr>Facebook User Posts Table | PRO Global - 5 of 6</vt:lpstr>
      <vt:lpstr>Facebook User Posts Table | PRO Global - 6 of 6</vt:lpstr>
      <vt:lpstr>Key Metrics Table (Competitors) | PRO Global - 1 of 2</vt:lpstr>
      <vt:lpstr>Key Metrics Table (Competitors) | PRO Global - 2 of 2</vt:lpstr>
      <vt:lpstr>Interactions Distribution (Competitors) | PRO Global</vt:lpstr>
      <vt:lpstr>Post Type Distribution Per Profile (Competitors)  | PRO Global</vt:lpstr>
      <vt:lpstr>User Posts Table (Competitors) | PRO Global - 1 of 4</vt:lpstr>
      <vt:lpstr>User Posts Table (Competitors) | PRO Global - 2 of 4</vt:lpstr>
      <vt:lpstr>User Posts Table (Competitors) | PRO Global - 3 of 4</vt:lpstr>
      <vt:lpstr>User Posts Table (Competitors) | PRO Global - 4 of 4</vt:lpstr>
      <vt:lpstr>Competitor Posts | PRO Global - 1 of 12</vt:lpstr>
      <vt:lpstr>Competitor Posts | PRO Global - 2 of 12</vt:lpstr>
      <vt:lpstr>Competitor Posts | PRO Global - 3 of 12</vt:lpstr>
      <vt:lpstr>Competitor Posts | PRO Global - 4 of 12</vt:lpstr>
      <vt:lpstr>Competitor Posts | PRO Global - 5 of 12</vt:lpstr>
      <vt:lpstr>Competitor Posts | PRO Global - 6 of 12</vt:lpstr>
      <vt:lpstr>Competitor Posts | PRO Global - 7 of 12</vt:lpstr>
      <vt:lpstr>Competitor Posts | PRO Global - 8 of 12</vt:lpstr>
      <vt:lpstr>Competitor Posts | PRO Global - 9 of 12</vt:lpstr>
      <vt:lpstr>Competitor Posts | PRO Global - 10 of 12</vt:lpstr>
      <vt:lpstr>Competitor Posts | PRO Global - 11 of 12</vt:lpstr>
      <vt:lpstr>Competitor Posts | PRO Global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2018-06-14T22:49:11Z</dcterms:created>
  <dcterms:modified xsi:type="dcterms:W3CDTF">2018-06-14T22:50:54Z</dcterms:modified>
</cp:coreProperties>
</file>